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0"/>
  </p:notesMasterIdLst>
  <p:sldIdLst>
    <p:sldId id="297" r:id="rId3"/>
    <p:sldId id="464" r:id="rId4"/>
    <p:sldId id="510" r:id="rId5"/>
    <p:sldId id="511" r:id="rId6"/>
    <p:sldId id="516" r:id="rId7"/>
    <p:sldId id="519" r:id="rId8"/>
    <p:sldId id="517" r:id="rId9"/>
    <p:sldId id="518" r:id="rId10"/>
    <p:sldId id="469" r:id="rId11"/>
    <p:sldId id="512" r:id="rId12"/>
    <p:sldId id="513" r:id="rId13"/>
    <p:sldId id="520" r:id="rId14"/>
    <p:sldId id="505" r:id="rId15"/>
    <p:sldId id="521" r:id="rId16"/>
    <p:sldId id="522" r:id="rId17"/>
    <p:sldId id="514" r:id="rId18"/>
    <p:sldId id="515" r:id="rId19"/>
  </p:sldIdLst>
  <p:sldSz cx="9144000" cy="6858000" type="screen4x3"/>
  <p:notesSz cx="6858000" cy="9144000"/>
  <p:custDataLst>
    <p:tags r:id="rId21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86" autoAdjust="0"/>
  </p:normalViewPr>
  <p:slideViewPr>
    <p:cSldViewPr snapToGrid="0">
      <p:cViewPr varScale="1">
        <p:scale>
          <a:sx n="108" d="100"/>
          <a:sy n="108" d="100"/>
        </p:scale>
        <p:origin x="114" y="27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278340" y="737101"/>
            <a:ext cx="4627615" cy="5777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75" name="제목 1"/>
          <p:cNvSpPr txBox="1">
            <a:spLocks/>
          </p:cNvSpPr>
          <p:nvPr/>
        </p:nvSpPr>
        <p:spPr>
          <a:xfrm>
            <a:off x="325199" y="693608"/>
            <a:ext cx="4608512" cy="9593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z="2800" dirty="0" err="1" smtClean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파이썬</a:t>
            </a:r>
            <a:r>
              <a:rPr lang="ko-KR" altLang="en-US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으로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배우는</a:t>
            </a:r>
            <a:b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</a:b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누구나 </a:t>
            </a:r>
            <a:r>
              <a:rPr lang="ko-KR" altLang="en-US" sz="2800" dirty="0" smtClean="0">
                <a:solidFill>
                  <a:srgbClr val="FFFF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코딩</a:t>
            </a:r>
            <a:endParaRPr lang="ko-KR" altLang="en-US" sz="2800" dirty="0">
              <a:solidFill>
                <a:srgbClr val="FFFF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61" y="363572"/>
            <a:ext cx="1921344" cy="16194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49" y="1696450"/>
            <a:ext cx="3437974" cy="46516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288" y="2291505"/>
            <a:ext cx="3950358" cy="3690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Mini Project 5: 0</a:t>
            </a:r>
            <a:r>
              <a:rPr lang="ko-KR" altLang="en-US" sz="2000" dirty="0"/>
              <a:t>에서 </a:t>
            </a:r>
            <a:r>
              <a:rPr lang="en-US" altLang="ko-KR" sz="2000" dirty="0"/>
              <a:t>5</a:t>
            </a:r>
            <a:r>
              <a:rPr lang="ko-KR" altLang="en-US" sz="2000" dirty="0"/>
              <a:t>까지 디지털 정수 형태의 리스트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(1)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33" y="1109231"/>
            <a:ext cx="7300391" cy="1327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33" y="2500213"/>
            <a:ext cx="1820613" cy="13094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87" y="3838194"/>
            <a:ext cx="7201737" cy="7892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87" y="4612475"/>
            <a:ext cx="7219674" cy="16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Mini Project 5: 0</a:t>
            </a:r>
            <a:r>
              <a:rPr lang="ko-KR" altLang="en-US" sz="2000" dirty="0"/>
              <a:t>에서 </a:t>
            </a:r>
            <a:r>
              <a:rPr lang="en-US" altLang="ko-KR" sz="2000" dirty="0"/>
              <a:t>5</a:t>
            </a:r>
            <a:r>
              <a:rPr lang="ko-KR" altLang="en-US" sz="2000" dirty="0"/>
              <a:t>까지 디지털 정수 형태의 리스트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(2)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1035098"/>
            <a:ext cx="5514975" cy="5122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868" y="1632340"/>
            <a:ext cx="5091112" cy="45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/>
              <a:t>Mini Project 6: 0</a:t>
            </a:r>
            <a:r>
              <a:rPr lang="ko-KR" altLang="en-US" sz="1600" dirty="0"/>
              <a:t>에서 </a:t>
            </a:r>
            <a:r>
              <a:rPr lang="en-US" altLang="ko-KR" sz="1600" dirty="0"/>
              <a:t>5</a:t>
            </a:r>
            <a:r>
              <a:rPr lang="ko-KR" altLang="en-US" sz="1600" dirty="0"/>
              <a:t>까지의 자릿수로 구성되는 정수를 디지털 정수 모양으로 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51" y="1111330"/>
            <a:ext cx="5757561" cy="7064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3" y="994900"/>
            <a:ext cx="1404655" cy="9054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358" y="1973486"/>
            <a:ext cx="5602320" cy="43719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99" y="2502665"/>
            <a:ext cx="2043112" cy="33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481262"/>
            <a:ext cx="8039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Project 7: </a:t>
            </a:r>
            <a:r>
              <a:rPr lang="ko-KR" altLang="en-US" dirty="0"/>
              <a:t>가위</a:t>
            </a:r>
            <a:r>
              <a:rPr lang="en-US" altLang="ko-KR" dirty="0"/>
              <a:t>·</a:t>
            </a:r>
            <a:r>
              <a:rPr lang="ko-KR" altLang="en-US" dirty="0"/>
              <a:t>바위</a:t>
            </a:r>
            <a:r>
              <a:rPr lang="en-US" altLang="ko-KR" dirty="0"/>
              <a:t>·</a:t>
            </a:r>
            <a:r>
              <a:rPr lang="ko-KR" altLang="en-US" dirty="0"/>
              <a:t>보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항목 </a:t>
            </a:r>
            <a:r>
              <a:rPr lang="ko-KR" altLang="en-US" dirty="0"/>
              <a:t>앞의 키에는 승자</a:t>
            </a:r>
            <a:r>
              <a:rPr lang="en-US" altLang="ko-KR" dirty="0"/>
              <a:t>, </a:t>
            </a:r>
            <a:r>
              <a:rPr lang="ko-KR" altLang="en-US" dirty="0"/>
              <a:t>값에는 패자의 손 모양을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52" y="1611744"/>
            <a:ext cx="7658100" cy="1457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088016"/>
            <a:ext cx="1809750" cy="1543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52" y="4649962"/>
            <a:ext cx="3009900" cy="1619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096" y="3769711"/>
            <a:ext cx="3938587" cy="20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Project 7: </a:t>
            </a:r>
            <a:r>
              <a:rPr lang="ko-KR" altLang="en-US" dirty="0"/>
              <a:t>가위</a:t>
            </a:r>
            <a:r>
              <a:rPr lang="en-US" altLang="ko-KR" dirty="0"/>
              <a:t>·</a:t>
            </a:r>
            <a:r>
              <a:rPr lang="ko-KR" altLang="en-US" dirty="0"/>
              <a:t>바위</a:t>
            </a:r>
            <a:r>
              <a:rPr lang="en-US" altLang="ko-KR" dirty="0"/>
              <a:t>·</a:t>
            </a:r>
            <a:r>
              <a:rPr lang="ko-KR" altLang="en-US" dirty="0"/>
              <a:t>보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" y="1006522"/>
            <a:ext cx="5271902" cy="45160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73" y="2454617"/>
            <a:ext cx="4391329" cy="37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Project 8: </a:t>
            </a:r>
            <a:r>
              <a:rPr lang="ko-KR" altLang="en-US" dirty="0"/>
              <a:t>로또 복권 당첨 모의 실험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로또는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까지의 숫자 중 </a:t>
            </a:r>
            <a:r>
              <a:rPr lang="en-US" altLang="ko-KR" dirty="0"/>
              <a:t>6</a:t>
            </a:r>
            <a:r>
              <a:rPr lang="ko-KR" altLang="en-US" dirty="0"/>
              <a:t>개를 선정해 맞히는 게임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74" y="1698582"/>
            <a:ext cx="5659423" cy="2502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74" y="4379433"/>
            <a:ext cx="5862926" cy="17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0"/>
            <a:ext cx="3686175" cy="6856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512" y="544285"/>
            <a:ext cx="4870340" cy="59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490787"/>
            <a:ext cx="8086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Mini Project 1: </a:t>
            </a:r>
            <a:r>
              <a:rPr lang="ko-KR" altLang="en-US" sz="2000" dirty="0"/>
              <a:t>종합 소득 과세 표준 표의 이해와 누진 공제액 계산 기본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684499" cy="5151503"/>
          </a:xfrm>
        </p:spPr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smtClean="0"/>
              <a:t>소득세 </a:t>
            </a:r>
            <a:r>
              <a:rPr lang="ko-KR" altLang="en-US" dirty="0"/>
              <a:t>과세 방법을 이해하고 </a:t>
            </a:r>
            <a:r>
              <a:rPr lang="ko-KR" altLang="en-US" dirty="0" smtClean="0"/>
              <a:t>소득 금액에 </a:t>
            </a:r>
            <a:r>
              <a:rPr lang="ko-KR" altLang="en-US" dirty="0"/>
              <a:t>따른 세금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 소득이 </a:t>
            </a:r>
            <a:r>
              <a:rPr lang="en-US" altLang="ko-KR" dirty="0" smtClean="0"/>
              <a:t>1,200</a:t>
            </a:r>
            <a:r>
              <a:rPr lang="ko-KR" altLang="en-US" dirty="0"/>
              <a:t>만 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 </a:t>
            </a:r>
            <a:r>
              <a:rPr lang="ko-KR" altLang="en-US" dirty="0"/>
              <a:t>소득이 </a:t>
            </a:r>
            <a:r>
              <a:rPr lang="en-US" altLang="ko-KR" dirty="0"/>
              <a:t>2,000</a:t>
            </a:r>
            <a:r>
              <a:rPr lang="ko-KR" altLang="en-US" dirty="0"/>
              <a:t>만 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1,200</a:t>
            </a:r>
            <a:r>
              <a:rPr lang="ko-KR" altLang="en-US" dirty="0"/>
              <a:t>만 원까지는 </a:t>
            </a:r>
            <a:r>
              <a:rPr lang="en-US" altLang="ko-KR" dirty="0"/>
              <a:t>6%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1,200</a:t>
            </a:r>
            <a:r>
              <a:rPr lang="ko-KR" altLang="en-US" dirty="0"/>
              <a:t>만 원 </a:t>
            </a:r>
            <a:r>
              <a:rPr lang="ko-KR" altLang="en-US" dirty="0" smtClean="0"/>
              <a:t>초과액인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800</a:t>
            </a:r>
            <a:r>
              <a:rPr lang="ko-KR" altLang="en-US" dirty="0"/>
              <a:t>만 원에 대해서만 </a:t>
            </a:r>
            <a:r>
              <a:rPr lang="en-US" altLang="ko-KR" dirty="0"/>
              <a:t>15</a:t>
            </a:r>
            <a:r>
              <a:rPr lang="en-US" altLang="ko-KR" dirty="0" smtClean="0"/>
              <a:t>%</a:t>
            </a:r>
          </a:p>
          <a:p>
            <a:pPr lvl="1"/>
            <a:r>
              <a:rPr lang="ko-KR" altLang="en-US" dirty="0" smtClean="0"/>
              <a:t>세금은 </a:t>
            </a:r>
            <a:r>
              <a:rPr lang="en-US" altLang="ko-KR" dirty="0"/>
              <a:t>192</a:t>
            </a:r>
            <a:r>
              <a:rPr lang="ko-KR" altLang="en-US" dirty="0"/>
              <a:t>만 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62" y="1072820"/>
            <a:ext cx="3852862" cy="25878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3839544"/>
            <a:ext cx="4829175" cy="9303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4945672"/>
            <a:ext cx="5376574" cy="13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누진 </a:t>
            </a:r>
            <a:r>
              <a:rPr lang="ko-KR" altLang="en-US" dirty="0" smtClean="0"/>
              <a:t>공제액의 이해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누진 </a:t>
            </a:r>
            <a:r>
              <a:rPr lang="ko-KR" altLang="en-US" dirty="0"/>
              <a:t>공제액 </a:t>
            </a:r>
            <a:r>
              <a:rPr lang="en-US" altLang="ko-KR" dirty="0"/>
              <a:t>108</a:t>
            </a:r>
            <a:r>
              <a:rPr lang="ko-KR" altLang="en-US" dirty="0"/>
              <a:t>만 원은 무엇일까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세금 </a:t>
            </a:r>
            <a:r>
              <a:rPr lang="ko-KR" altLang="en-US" dirty="0"/>
              <a:t>계산의 편의를 위해 과세 표준 금액에 해당하는 최고 세율만 곱한 후</a:t>
            </a:r>
            <a:r>
              <a:rPr lang="en-US" altLang="ko-KR" dirty="0"/>
              <a:t>, </a:t>
            </a:r>
            <a:r>
              <a:rPr lang="ko-KR" altLang="en-US" dirty="0"/>
              <a:t>과세 </a:t>
            </a:r>
            <a:r>
              <a:rPr lang="ko-KR" altLang="en-US" dirty="0" smtClean="0"/>
              <a:t>구간에 따라 </a:t>
            </a:r>
            <a:r>
              <a:rPr lang="ko-KR" altLang="en-US" dirty="0"/>
              <a:t>빼야 할 금액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‘</a:t>
            </a:r>
            <a:r>
              <a:rPr lang="en-US" altLang="ko-KR" dirty="0"/>
              <a:t>1,200</a:t>
            </a:r>
            <a:r>
              <a:rPr lang="ko-KR" altLang="en-US" dirty="0"/>
              <a:t>만 원 초과 </a:t>
            </a:r>
            <a:r>
              <a:rPr lang="en-US" altLang="ko-KR" dirty="0"/>
              <a:t>~ 4,600</a:t>
            </a:r>
            <a:r>
              <a:rPr lang="ko-KR" altLang="en-US" dirty="0"/>
              <a:t>만 원 이하’ 구간에서의 누진 공제 금액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1,200</a:t>
            </a:r>
            <a:r>
              <a:rPr lang="ko-KR" altLang="en-US" dirty="0"/>
              <a:t>만 원이 넘는 소득에 대한 세율 </a:t>
            </a:r>
            <a:r>
              <a:rPr lang="en-US" altLang="ko-KR" dirty="0"/>
              <a:t>15%</a:t>
            </a:r>
            <a:r>
              <a:rPr lang="ko-KR" altLang="en-US" dirty="0"/>
              <a:t>를 모든 소득 금액에 적용하면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1,200</a:t>
            </a:r>
            <a:r>
              <a:rPr lang="ko-KR" altLang="en-US" dirty="0"/>
              <a:t>만 원 이하의 </a:t>
            </a:r>
            <a:r>
              <a:rPr lang="ko-KR" altLang="en-US" dirty="0" smtClean="0"/>
              <a:t>구간에서는 </a:t>
            </a:r>
            <a:r>
              <a:rPr lang="en-US" altLang="ko-KR" dirty="0"/>
              <a:t>15% - 6%</a:t>
            </a:r>
            <a:r>
              <a:rPr lang="ko-KR" altLang="en-US" dirty="0"/>
              <a:t>인 </a:t>
            </a:r>
            <a:r>
              <a:rPr lang="en-US" altLang="ko-KR" dirty="0"/>
              <a:t>9%</a:t>
            </a:r>
            <a:r>
              <a:rPr lang="ko-KR" altLang="en-US" dirty="0"/>
              <a:t>에 대해 더 많은 세금이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차감해야 할 금액 </a:t>
            </a:r>
            <a:r>
              <a:rPr lang="en-US" altLang="ko-KR" dirty="0"/>
              <a:t>(1,200</a:t>
            </a:r>
            <a:r>
              <a:rPr lang="ko-KR" altLang="en-US" dirty="0"/>
              <a:t>만 원 * </a:t>
            </a:r>
            <a:r>
              <a:rPr lang="en-US" altLang="ko-KR" dirty="0"/>
              <a:t>(15</a:t>
            </a:r>
            <a:r>
              <a:rPr lang="en-US" altLang="ko-KR" dirty="0" smtClean="0"/>
              <a:t>%-6</a:t>
            </a:r>
            <a:r>
              <a:rPr lang="en-US" altLang="ko-KR" dirty="0"/>
              <a:t>%))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백 </a:t>
            </a:r>
            <a:r>
              <a:rPr lang="en-US" altLang="ko-KR" dirty="0"/>
              <a:t>8</a:t>
            </a:r>
            <a:r>
              <a:rPr lang="ko-KR" altLang="en-US" dirty="0"/>
              <a:t>만 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9" y="4152900"/>
            <a:ext cx="4657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누진 공제액의 이해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971550"/>
            <a:ext cx="78771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Mini Project 2: </a:t>
            </a:r>
            <a:r>
              <a:rPr lang="ko-KR" altLang="en-US" sz="2000" dirty="0"/>
              <a:t>종합 소득 과세 표준 구간의 누진 공제액 </a:t>
            </a:r>
            <a:r>
              <a:rPr lang="ko-KR" altLang="en-US" sz="2000" dirty="0" smtClean="0"/>
              <a:t>계산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505475" cy="515150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07" y="1049665"/>
            <a:ext cx="5113954" cy="29222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3995737"/>
            <a:ext cx="7477125" cy="1019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9" y="5143500"/>
            <a:ext cx="7429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Project 3: </a:t>
            </a:r>
            <a:r>
              <a:rPr lang="ko-KR" altLang="en-US" dirty="0"/>
              <a:t>종합 소득 과세 표준 표 계산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" y="1260635"/>
            <a:ext cx="7109968" cy="10170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514872"/>
            <a:ext cx="7100888" cy="33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Project 4: </a:t>
            </a:r>
            <a:r>
              <a:rPr lang="ko-KR" altLang="en-US" dirty="0"/>
              <a:t>종합 소득 세금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036094"/>
            <a:ext cx="5794551" cy="51577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49" y="3643312"/>
            <a:ext cx="5343525" cy="227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471737"/>
            <a:ext cx="8067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17177</TotalTime>
  <Words>298</Words>
  <Application>Microsoft Office PowerPoint</Application>
  <PresentationFormat>화면 슬라이드 쇼(4:3)</PresentationFormat>
  <Paragraphs>47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a바른생각</vt:lpstr>
      <vt:lpstr>나눔고딕</vt:lpstr>
      <vt:lpstr>맑은 고딕</vt:lpstr>
      <vt:lpstr>여기어때 잘난체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Mini Project 1: 종합 소득 과세 표준 표의 이해와 누진 공제액 계산 기본</vt:lpstr>
      <vt:lpstr>누진 공제액의 이해(1)</vt:lpstr>
      <vt:lpstr>누진 공제액의 이해(2)</vt:lpstr>
      <vt:lpstr>Mini Project 2: 종합 소득 과세 표준 구간의 누진 공제액 계산</vt:lpstr>
      <vt:lpstr>Mini Project 3: 종합 소득 과세 표준 표 계산 출력</vt:lpstr>
      <vt:lpstr>Mini Project 4: 종합 소득 세금 출력</vt:lpstr>
      <vt:lpstr>PowerPoint 프레젠테이션</vt:lpstr>
      <vt:lpstr>Mini Project 5: 0에서 5까지 디지털 정수 형태의 리스트 출력(1)</vt:lpstr>
      <vt:lpstr>Mini Project 5: 0에서 5까지 디지털 정수 형태의 리스트 출력(2)</vt:lpstr>
      <vt:lpstr>Mini Project 6: 0에서 5까지의 자릿수로 구성되는 정수를 디지털 정수 모양으로 출력</vt:lpstr>
      <vt:lpstr>PowerPoint 프레젠테이션</vt:lpstr>
      <vt:lpstr>Mini Project 7: 가위·바위·보 게임(1)</vt:lpstr>
      <vt:lpstr>Mini Project 7: 가위·바위·보 게임(2)</vt:lpstr>
      <vt:lpstr>Mini Project 8: 로또 복권 당첨 모의 실험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217</cp:lastModifiedBy>
  <cp:revision>521</cp:revision>
  <dcterms:created xsi:type="dcterms:W3CDTF">2013-05-23T04:26:30Z</dcterms:created>
  <dcterms:modified xsi:type="dcterms:W3CDTF">2020-02-02T01:50:11Z</dcterms:modified>
</cp:coreProperties>
</file>