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69" r:id="rId16"/>
    <p:sldId id="268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2"/>
    <p:restoredTop sz="91429"/>
  </p:normalViewPr>
  <p:slideViewPr>
    <p:cSldViewPr snapToObjects="1">
      <p:cViewPr varScale="1">
        <p:scale>
          <a:sx n="98" d="100"/>
          <a:sy n="98" d="100"/>
        </p:scale>
        <p:origin x="89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kumimoji="1"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kumimoji="1" sz="1200" smtClean="0"/>
            </a:lvl1pPr>
          </a:lstStyle>
          <a:p>
            <a:pPr>
              <a:defRPr/>
            </a:pPr>
            <a:fld id="{7C944810-E1F3-F742-BDF7-E839EA7EEBFD}" type="datetimeFigureOut">
              <a:rPr lang="zh-CN" altLang="en-US"/>
              <a:pPr>
                <a:defRPr/>
              </a:pPr>
              <a:t>2018/5/10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kumimoji="1"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kumimoji="1" sz="1200" smtClean="0"/>
            </a:lvl1pPr>
          </a:lstStyle>
          <a:p>
            <a:pPr>
              <a:defRPr/>
            </a:pPr>
            <a:fld id="{CD3A362D-18F3-2F4D-80C9-0F7876DD78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kumimoji="1"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kumimoji="1" sz="1200" smtClean="0"/>
            </a:lvl1pPr>
          </a:lstStyle>
          <a:p>
            <a:pPr>
              <a:defRPr/>
            </a:pPr>
            <a:fld id="{14FC62B9-F08C-F74F-9170-ACC0045CA45B}" type="datetimeFigureOut">
              <a:rPr lang="zh-CN" altLang="en-US"/>
              <a:pPr>
                <a:defRPr/>
              </a:pPr>
              <a:t>2018/5/10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二级</a:t>
            </a:r>
          </a:p>
          <a:p>
            <a:pPr lvl="2"/>
            <a:r>
              <a:rPr lang="zh-CN" altLang="en-US" noProof="0" smtClean="0"/>
              <a:t>三级</a:t>
            </a:r>
          </a:p>
          <a:p>
            <a:pPr lvl="3"/>
            <a:r>
              <a:rPr lang="zh-CN" altLang="en-US" noProof="0" smtClean="0"/>
              <a:t>四级</a:t>
            </a:r>
          </a:p>
          <a:p>
            <a:pPr lvl="4"/>
            <a:r>
              <a:rPr lang="zh-CN" altLang="en-US" noProof="0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kumimoji="1"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kumimoji="1" sz="1200" smtClean="0"/>
            </a:lvl1pPr>
          </a:lstStyle>
          <a:p>
            <a:pPr>
              <a:defRPr/>
            </a:pPr>
            <a:fld id="{3529E929-5584-2842-9C94-B9477B5942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98CDE-ABF4-AC49-8BAE-CC90E9A789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4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7CBBC-8BE5-324D-9356-846273DF8E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63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C867F-C486-8D40-A868-3A5CA57DA2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87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B529B-AD1F-934F-99A1-B595F20B9C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31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35B21-0B4C-F146-B188-4FC0F16003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70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E4DBD-A7C3-3040-8784-DA970A3708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3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DE982-185B-8A4E-8034-0A1D5A28F9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8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F090B-5911-CF4A-95A7-7E5C60BEE9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1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CB53E-92AB-1641-9D07-76E17293E9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09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AD652-0DFE-BC4A-AE9C-8CBEB046E3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97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57DF2-2623-204B-A030-5BBBD6998B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52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96B1DD0B-B387-9941-9CF0-0B07DFD87C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Spatial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Propagation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endParaRPr lang="zh-CN" altLang="en-US" dirty="0"/>
          </a:p>
        </p:txBody>
      </p:sp>
      <p:sp>
        <p:nvSpPr>
          <p:cNvPr id="205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zh-CN" altLang="en-US" sz="2800" dirty="0" smtClean="0"/>
              <a:t>空间传播网络</a:t>
            </a:r>
            <a:endParaRPr lang="en-US" altLang="zh-CN" sz="2800" dirty="0" smtClean="0"/>
          </a:p>
          <a:p>
            <a:pPr marL="0" indent="0" algn="ctr" eaLnBrk="1" hangingPunct="1">
              <a:buFontTx/>
              <a:buNone/>
            </a:pPr>
            <a:r>
              <a:rPr lang="en-US" altLang="zh-CN" sz="2800" dirty="0" smtClean="0"/>
              <a:t>By</a:t>
            </a:r>
            <a:r>
              <a:rPr lang="zh-CN" altLang="en-US" sz="2800" dirty="0" smtClean="0"/>
              <a:t> </a:t>
            </a:r>
            <a:r>
              <a:rPr lang="zh-CN" altLang="en-US" sz="2800" dirty="0"/>
              <a:t>树</a:t>
            </a:r>
            <a:r>
              <a:rPr lang="zh-CN" altLang="en-US" sz="2800" dirty="0" smtClean="0"/>
              <a:t>春</a:t>
            </a:r>
            <a:endParaRPr lang="en-US" altLang="zh-CN" sz="2800" dirty="0" smtClean="0"/>
          </a:p>
          <a:p>
            <a:pPr marL="0" indent="0" algn="ctr" eaLnBrk="1" hangingPunct="1">
              <a:buFontTx/>
              <a:buNone/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总体框架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sz="2000" dirty="0" smtClean="0"/>
                  <a:t>一个</a:t>
                </a:r>
                <a:r>
                  <a:rPr kumimoji="1" lang="en-US" altLang="zh-CN" sz="2000" dirty="0" smtClean="0"/>
                  <a:t>deep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CNN</a:t>
                </a:r>
                <a:r>
                  <a:rPr kumimoji="1" lang="zh-CN" altLang="en-US" sz="2000" dirty="0" smtClean="0"/>
                  <a:t>输出</a:t>
                </a:r>
                <a:r>
                  <a:rPr kumimoji="1" lang="en-US" altLang="zh-CN" sz="2000" dirty="0" smtClean="0"/>
                  <a:t>transformation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matrix</a:t>
                </a:r>
              </a:p>
              <a:p>
                <a:r>
                  <a:rPr kumimoji="1" lang="zh-CN" altLang="en-US" sz="2000" dirty="0" smtClean="0"/>
                  <a:t>一个线性传播</a:t>
                </a:r>
                <a:r>
                  <a:rPr kumimoji="1" lang="en-US" altLang="zh-CN" sz="2000" dirty="0" smtClean="0"/>
                  <a:t>module,</a:t>
                </a:r>
                <a:r>
                  <a:rPr kumimoji="1" lang="zh-CN" altLang="en-US" sz="2000" dirty="0" smtClean="0"/>
                  <a:t>输出</a:t>
                </a:r>
                <a:r>
                  <a:rPr kumimoji="1" lang="en-US" altLang="zh-CN" sz="2000" dirty="0" smtClean="0"/>
                  <a:t>propagation</a:t>
                </a:r>
                <a:r>
                  <a:rPr kumimoji="1" lang="zh-CN" altLang="en-US" sz="2000" dirty="0" smtClean="0"/>
                  <a:t>结果</a:t>
                </a:r>
                <a:endParaRPr kumimoji="1" lang="en-US" altLang="zh-CN" sz="2000" dirty="0" smtClean="0"/>
              </a:p>
              <a:p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charset="0"/>
                      </a:rPr>
                      <m:t>𝑛</m:t>
                    </m:r>
                    <m:r>
                      <a:rPr kumimoji="1"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kumimoji="1"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  <m:r>
                      <a:rPr kumimoji="1"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kumimoji="1"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𝑐</m:t>
                    </m:r>
                    <m:r>
                      <a:rPr kumimoji="1"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kumimoji="1"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  <m:r>
                      <a:rPr kumimoji="1"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kumimoji="1"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  <m:r>
                      <a:rPr kumimoji="1"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kumimoji="1"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𝑐𝑥</m:t>
                    </m:r>
                    <m:d>
                      <m:dPr>
                        <m:ctrlPr>
                          <a:rPr kumimoji="1"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3×4</m:t>
                        </m:r>
                      </m:e>
                    </m:d>
                    <m:r>
                      <a:rPr kumimoji="1" lang="zh-CN" altLang="en-US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CN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3</m:t>
                    </m:r>
                    <m:r>
                      <a:rPr kumimoji="1" lang="zh-CN" alt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个</m:t>
                    </m:r>
                    <m:r>
                      <a:rPr kumimoji="1"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𝑠𝑐𝑎𝑙𝑎𝑟</m:t>
                    </m:r>
                  </m:oMath>
                </a14:m>
                <a:r>
                  <a:rPr kumimoji="1" lang="zh-CN" altLang="en-US" sz="2800" dirty="0" smtClean="0"/>
                  <a:t>，</a:t>
                </a:r>
                <a:r>
                  <a:rPr kumimoji="1" lang="en-US" altLang="zh-CN" sz="2800" dirty="0" smtClean="0"/>
                  <a:t>4</a:t>
                </a:r>
                <a:r>
                  <a:rPr kumimoji="1" lang="zh-CN" altLang="en-US" sz="2800" dirty="0" smtClean="0"/>
                  <a:t>个方向</a:t>
                </a:r>
                <a:endParaRPr kumimoji="1" lang="en-US" altLang="zh-CN" sz="28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1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2852936"/>
            <a:ext cx="85852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2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一些结果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92" y="272975"/>
            <a:ext cx="8197307" cy="599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54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方法比对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712" y="1628800"/>
            <a:ext cx="4849920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3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17638"/>
            <a:ext cx="8635326" cy="47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62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1800" dirty="0">
                <a:solidFill>
                  <a:srgbClr val="000000"/>
                </a:solidFill>
              </a:rPr>
              <a:t>__global__ void </a:t>
            </a:r>
            <a:r>
              <a:rPr lang="en-US" altLang="zh-CN" sz="1800" dirty="0" err="1">
                <a:solidFill>
                  <a:srgbClr val="000000"/>
                </a:solidFill>
              </a:rPr>
              <a:t>forward_one_col_left_right</a:t>
            </a:r>
            <a:r>
              <a:rPr lang="en-US" altLang="zh-CN" sz="1800" dirty="0">
                <a:solidFill>
                  <a:srgbClr val="000000"/>
                </a:solidFill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</a:rPr>
              <a:t> count, </a:t>
            </a:r>
            <a:r>
              <a:rPr lang="en-US" altLang="zh-CN" sz="1800" dirty="0" err="1">
                <a:solidFill>
                  <a:srgbClr val="000000"/>
                </a:solidFill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</a:rPr>
              <a:t> T, </a:t>
            </a:r>
            <a:r>
              <a:rPr lang="en-US" altLang="zh-CN" sz="1800" dirty="0" err="1">
                <a:solidFill>
                  <a:srgbClr val="000000"/>
                </a:solidFill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</a:rPr>
              <a:t>num,int</a:t>
            </a:r>
            <a:r>
              <a:rPr lang="en-US" altLang="zh-CN" sz="1800" dirty="0">
                <a:solidFill>
                  <a:srgbClr val="000000"/>
                </a:solidFill>
              </a:rPr>
              <a:t> channels, </a:t>
            </a:r>
            <a:r>
              <a:rPr lang="en-US" altLang="zh-CN" sz="1800" dirty="0" err="1">
                <a:solidFill>
                  <a:srgbClr val="000000"/>
                </a:solidFill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</a:rPr>
              <a:t> height, </a:t>
            </a:r>
            <a:r>
              <a:rPr lang="en-US" altLang="zh-CN" sz="1800" dirty="0" err="1">
                <a:solidFill>
                  <a:srgbClr val="000000"/>
                </a:solidFill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</a:rPr>
              <a:t>width,const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</a:rPr>
              <a:t>Dtype</a:t>
            </a:r>
            <a:r>
              <a:rPr lang="en-US" altLang="zh-CN" sz="1800" dirty="0">
                <a:solidFill>
                  <a:srgbClr val="000000"/>
                </a:solidFill>
              </a:rPr>
              <a:t>* X, </a:t>
            </a:r>
            <a:r>
              <a:rPr lang="en-US" altLang="zh-CN" sz="1800" dirty="0" err="1">
                <a:solidFill>
                  <a:srgbClr val="000000"/>
                </a:solidFill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</a:rPr>
              <a:t>Dtype</a:t>
            </a:r>
            <a:r>
              <a:rPr lang="en-US" altLang="zh-CN" sz="1800" dirty="0">
                <a:solidFill>
                  <a:srgbClr val="000000"/>
                </a:solidFill>
              </a:rPr>
              <a:t>* G1, </a:t>
            </a:r>
            <a:r>
              <a:rPr lang="en-US" altLang="zh-CN" sz="1800" dirty="0" err="1">
                <a:solidFill>
                  <a:srgbClr val="000000"/>
                </a:solidFill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</a:rPr>
              <a:t>Dtype</a:t>
            </a:r>
            <a:r>
              <a:rPr lang="en-US" altLang="zh-CN" sz="1800" dirty="0">
                <a:solidFill>
                  <a:srgbClr val="000000"/>
                </a:solidFill>
              </a:rPr>
              <a:t>* G2,const </a:t>
            </a:r>
            <a:r>
              <a:rPr lang="en-US" altLang="zh-CN" sz="1800" dirty="0" err="1">
                <a:solidFill>
                  <a:srgbClr val="000000"/>
                </a:solidFill>
              </a:rPr>
              <a:t>Dtype</a:t>
            </a:r>
            <a:r>
              <a:rPr lang="en-US" altLang="zh-CN" sz="1800" dirty="0">
                <a:solidFill>
                  <a:srgbClr val="000000"/>
                </a:solidFill>
              </a:rPr>
              <a:t>* G3, </a:t>
            </a:r>
            <a:r>
              <a:rPr lang="en-US" altLang="zh-CN" sz="1800" dirty="0" err="1">
                <a:solidFill>
                  <a:srgbClr val="000000"/>
                </a:solidFill>
              </a:rPr>
              <a:t>Dtype</a:t>
            </a:r>
            <a:r>
              <a:rPr lang="en-US" altLang="zh-CN" sz="1800" dirty="0">
                <a:solidFill>
                  <a:srgbClr val="000000"/>
                </a:solidFill>
              </a:rPr>
              <a:t>* H, bool horizontal, bool reverse) {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sz="1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0"/>
            <a:ext cx="7488832" cy="650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50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已经被人用起来了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Spatial As Deep: Spatial CNN for Traffic Scene Understanding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636912"/>
            <a:ext cx="6192688" cy="24904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14" y="5114753"/>
            <a:ext cx="88138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3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借用传统的一些人工定向方法插入</a:t>
            </a:r>
            <a:r>
              <a:rPr lang="zh-CN" altLang="en-US" sz="2400" dirty="0"/>
              <a:t>到现有</a:t>
            </a:r>
            <a:r>
              <a:rPr lang="en-US" altLang="zh-CN" sz="2400" dirty="0"/>
              <a:t>deep</a:t>
            </a:r>
            <a:r>
              <a:rPr lang="zh-CN" altLang="en-US" sz="2400" dirty="0"/>
              <a:t>的</a:t>
            </a:r>
            <a:r>
              <a:rPr lang="en-US" altLang="zh-CN" sz="2400" dirty="0"/>
              <a:t>pipeline</a:t>
            </a:r>
            <a:r>
              <a:rPr lang="zh-CN" altLang="en-US" sz="2400" dirty="0"/>
              <a:t>中来增强我们对某些问题的先验知识。比较著名的例子</a:t>
            </a:r>
            <a:r>
              <a:rPr lang="zh-CN" altLang="en-US" sz="2400" dirty="0" smtClean="0"/>
              <a:t>有</a:t>
            </a:r>
            <a:r>
              <a:rPr lang="en-US" altLang="zh-CN" sz="2400" dirty="0" smtClean="0"/>
              <a:t>STN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去对常见的</a:t>
            </a:r>
            <a:r>
              <a:rPr lang="en-US" altLang="zh-CN" sz="2400" dirty="0"/>
              <a:t>affine transformation</a:t>
            </a:r>
            <a:r>
              <a:rPr lang="zh-CN" altLang="en-US" sz="2400" dirty="0"/>
              <a:t>进行了构建；</a:t>
            </a:r>
            <a:r>
              <a:rPr lang="en-US" altLang="zh-CN" sz="2400" dirty="0"/>
              <a:t>warp module</a:t>
            </a:r>
            <a:r>
              <a:rPr lang="zh-CN" altLang="en-US" sz="2400" dirty="0"/>
              <a:t>，将在</a:t>
            </a:r>
            <a:r>
              <a:rPr lang="en-US" altLang="zh-CN" sz="2400" dirty="0"/>
              <a:t>optical flow</a:t>
            </a:r>
            <a:r>
              <a:rPr lang="zh-CN" altLang="en-US" sz="2400" dirty="0"/>
              <a:t>中常用</a:t>
            </a:r>
            <a:r>
              <a:rPr lang="en-US" altLang="zh-CN" sz="2400" dirty="0"/>
              <a:t>warp</a:t>
            </a:r>
            <a:r>
              <a:rPr lang="zh-CN" altLang="en-US" sz="2400" dirty="0"/>
              <a:t>操作引入了</a:t>
            </a:r>
            <a:r>
              <a:rPr lang="en-US" altLang="zh-CN" sz="2400" dirty="0"/>
              <a:t>deep pipeline</a:t>
            </a:r>
            <a:r>
              <a:rPr lang="zh-CN" altLang="en-US" sz="2400" dirty="0"/>
              <a:t>中，从而启发了一大批相关工作</a:t>
            </a:r>
            <a:r>
              <a:rPr lang="zh-CN" altLang="en-US" sz="2400" dirty="0" smtClean="0"/>
              <a:t>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157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一些网络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FCN</a:t>
            </a:r>
          </a:p>
          <a:p>
            <a:r>
              <a:rPr kumimoji="1" lang="en-US" altLang="zh-CN" dirty="0" err="1" smtClean="0"/>
              <a:t>DeepLab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PSPNet</a:t>
            </a:r>
            <a:endParaRPr kumimoji="1" lang="en-US" altLang="zh-CN" dirty="0" smtClean="0"/>
          </a:p>
          <a:p>
            <a:r>
              <a:rPr kumimoji="1" lang="zh-CN" altLang="en-US" dirty="0" smtClean="0"/>
              <a:t>改进卷积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Dilation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Conv,Deformable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08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pixel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pairwise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similarity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转化一个</a:t>
            </a:r>
            <a:r>
              <a:rPr kumimoji="1" lang="en-US" altLang="zh-CN" dirty="0" smtClean="0"/>
              <a:t>2d</a:t>
            </a:r>
            <a:r>
              <a:rPr kumimoji="1" lang="zh-CN" altLang="en-US" dirty="0" smtClean="0"/>
              <a:t>图，到一个新的图（良好特性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分割好的细节图）</a:t>
            </a:r>
            <a:endParaRPr kumimoji="1" lang="en-US" altLang="zh-CN" dirty="0"/>
          </a:p>
          <a:p>
            <a:r>
              <a:rPr kumimoji="1" lang="en-US" altLang="zh-CN" dirty="0" smtClean="0"/>
              <a:t>SPN</a:t>
            </a:r>
            <a:r>
              <a:rPr kumimoji="1" lang="zh-CN" altLang="en-US" dirty="0" smtClean="0"/>
              <a:t>等价于</a:t>
            </a:r>
            <a:r>
              <a:rPr kumimoji="1" lang="en-US" altLang="zh-CN" dirty="0" smtClean="0"/>
              <a:t>standard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anisotropic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diffusion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process.</a:t>
            </a:r>
            <a:r>
              <a:rPr kumimoji="1" lang="zh-CN" altLang="en-US" dirty="0" smtClean="0"/>
              <a:t>经过</a:t>
            </a:r>
            <a:r>
              <a:rPr kumimoji="1" lang="en-US" altLang="zh-CN" dirty="0" err="1" smtClean="0"/>
              <a:t>laplacian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matrix</a:t>
            </a:r>
            <a:r>
              <a:rPr kumimoji="1" lang="zh-CN" altLang="en-US" dirty="0" smtClean="0"/>
              <a:t>转化。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72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 smtClean="0"/>
              <a:t>Linear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propagation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as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spatial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diffusion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16" y="2754696"/>
            <a:ext cx="8407400" cy="2895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16" y="1556792"/>
            <a:ext cx="83439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4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solidFill>
                  <a:srgbClr val="000000"/>
                </a:solidFill>
              </a:rPr>
              <a:t>Linear</a:t>
            </a:r>
            <a:r>
              <a:rPr kumimoji="1" lang="zh-CN" altLang="en-US" sz="3600" dirty="0">
                <a:solidFill>
                  <a:srgbClr val="000000"/>
                </a:solidFill>
              </a:rPr>
              <a:t> </a:t>
            </a:r>
            <a:r>
              <a:rPr kumimoji="1" lang="en-US" altLang="zh-CN" sz="3600" dirty="0">
                <a:solidFill>
                  <a:srgbClr val="000000"/>
                </a:solidFill>
              </a:rPr>
              <a:t>propagation</a:t>
            </a:r>
            <a:r>
              <a:rPr kumimoji="1" lang="zh-CN" altLang="en-US" sz="3600" dirty="0">
                <a:solidFill>
                  <a:srgbClr val="000000"/>
                </a:solidFill>
              </a:rPr>
              <a:t> </a:t>
            </a:r>
            <a:r>
              <a:rPr kumimoji="1" lang="en-US" altLang="zh-CN" sz="3600" dirty="0">
                <a:solidFill>
                  <a:srgbClr val="000000"/>
                </a:solidFill>
              </a:rPr>
              <a:t>as</a:t>
            </a:r>
            <a:r>
              <a:rPr kumimoji="1" lang="zh-CN" altLang="en-US" sz="3600" dirty="0">
                <a:solidFill>
                  <a:srgbClr val="000000"/>
                </a:solidFill>
              </a:rPr>
              <a:t> </a:t>
            </a:r>
            <a:r>
              <a:rPr kumimoji="1" lang="en-US" altLang="zh-CN" sz="3600" dirty="0">
                <a:solidFill>
                  <a:srgbClr val="000000"/>
                </a:solidFill>
              </a:rPr>
              <a:t>spatial</a:t>
            </a:r>
            <a:r>
              <a:rPr kumimoji="1" lang="zh-CN" altLang="en-US" sz="3600" dirty="0">
                <a:solidFill>
                  <a:srgbClr val="000000"/>
                </a:solidFill>
              </a:rPr>
              <a:t> </a:t>
            </a:r>
            <a:r>
              <a:rPr kumimoji="1" lang="en-US" altLang="zh-CN" sz="3600" dirty="0">
                <a:solidFill>
                  <a:srgbClr val="000000"/>
                </a:solidFill>
              </a:rPr>
              <a:t>diffusion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5758"/>
            <a:ext cx="82931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7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定理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en-US" sz="2400" b="1" dirty="0"/>
              <a:t>定理</a:t>
            </a:r>
            <a:r>
              <a:rPr lang="en-US" altLang="zh-CN" sz="2400" b="1" dirty="0"/>
              <a:t>1</a:t>
            </a:r>
          </a:p>
          <a:p>
            <a:pPr lvl="1" latinLnBrk="1"/>
            <a:r>
              <a:rPr lang="en-US" altLang="zh-CN" sz="2000" dirty="0"/>
              <a:t>GG</a:t>
            </a:r>
            <a:r>
              <a:rPr lang="zh-CN" altLang="en-US" sz="2000" dirty="0"/>
              <a:t>的每一行元素合起来等于</a:t>
            </a:r>
            <a:r>
              <a:rPr lang="en-US" altLang="zh-CN" sz="2000" dirty="0"/>
              <a:t>1</a:t>
            </a:r>
          </a:p>
          <a:p>
            <a:pPr latinLnBrk="1"/>
            <a:r>
              <a:rPr lang="zh-CN" altLang="en-US" sz="2400" b="1" dirty="0"/>
              <a:t>定理</a:t>
            </a:r>
            <a:r>
              <a:rPr lang="en-US" altLang="zh-CN" sz="2400" b="1" dirty="0"/>
              <a:t>2</a:t>
            </a:r>
          </a:p>
          <a:p>
            <a:pPr lvl="1" latinLnBrk="1"/>
            <a:r>
              <a:rPr lang="zh-CN" altLang="en-US" sz="2000" dirty="0"/>
              <a:t>对于演化矩阵</a:t>
            </a:r>
            <a:r>
              <a:rPr lang="en-US" altLang="zh-CN" sz="2000" dirty="0"/>
              <a:t>{</a:t>
            </a:r>
            <a:r>
              <a:rPr lang="en-US" altLang="zh-CN" sz="2000" dirty="0" smtClean="0"/>
              <a:t>U}</a:t>
            </a:r>
            <a:r>
              <a:rPr lang="en-US" altLang="zh-CN" sz="2000" baseline="-25000" dirty="0" smtClean="0"/>
              <a:t>T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有∂</a:t>
            </a:r>
            <a:r>
              <a:rPr lang="en-US" altLang="zh-CN" sz="2000" baseline="-25000" dirty="0"/>
              <a:t>T</a:t>
            </a:r>
            <a:r>
              <a:rPr lang="en-US" altLang="zh-CN" sz="2000" dirty="0"/>
              <a:t>U</a:t>
            </a:r>
            <a:r>
              <a:rPr lang="en-US" altLang="zh-CN" sz="2000" dirty="0" smtClean="0"/>
              <a:t>=−</a:t>
            </a:r>
            <a:r>
              <a:rPr lang="en-US" altLang="zh-CN" sz="2000" dirty="0"/>
              <a:t>LU</a:t>
            </a:r>
            <a:r>
              <a:rPr lang="zh-CN" altLang="en-US" sz="2000" dirty="0"/>
              <a:t>，</a:t>
            </a:r>
            <a:r>
              <a:rPr lang="en-US" altLang="zh-CN" sz="2000" dirty="0"/>
              <a:t>L</a:t>
            </a:r>
            <a:r>
              <a:rPr lang="zh-CN" altLang="en-US" sz="2000" dirty="0"/>
              <a:t>是拉普拉斯矩阵，</a:t>
            </a:r>
            <a:r>
              <a:rPr lang="en-US" altLang="zh-CN" sz="2000" dirty="0"/>
              <a:t>D</a:t>
            </a:r>
            <a:r>
              <a:rPr lang="zh-CN" altLang="en-US" sz="2000" dirty="0"/>
              <a:t>是</a:t>
            </a:r>
            <a:r>
              <a:rPr lang="en-US" altLang="zh-CN" sz="2000" dirty="0"/>
              <a:t>degree</a:t>
            </a:r>
            <a:r>
              <a:rPr lang="zh-CN" altLang="en-US" sz="2000" dirty="0"/>
              <a:t>矩阵，</a:t>
            </a:r>
            <a:r>
              <a:rPr lang="en-US" altLang="zh-CN" sz="2000" dirty="0"/>
              <a:t>A</a:t>
            </a:r>
            <a:r>
              <a:rPr lang="zh-CN" altLang="en-US" sz="2000" dirty="0"/>
              <a:t>是</a:t>
            </a:r>
            <a:r>
              <a:rPr lang="en-US" altLang="zh-CN" sz="2000" dirty="0"/>
              <a:t>affinity matrix</a:t>
            </a:r>
            <a:r>
              <a:rPr lang="zh-CN" altLang="en-US" sz="2000" dirty="0"/>
              <a:t>。 </a:t>
            </a:r>
            <a:br>
              <a:rPr lang="zh-CN" altLang="en-US" sz="2000" dirty="0"/>
            </a:br>
            <a:r>
              <a:rPr lang="zh-CN" altLang="en-US" sz="2000" dirty="0"/>
              <a:t>定理</a:t>
            </a:r>
            <a:r>
              <a:rPr lang="en-US" altLang="zh-CN" sz="2000" dirty="0"/>
              <a:t>2</a:t>
            </a:r>
            <a:r>
              <a:rPr lang="zh-CN" altLang="en-US" sz="2000" dirty="0"/>
              <a:t>证明了 </a:t>
            </a:r>
            <a:r>
              <a:rPr lang="en-US" altLang="zh-CN" sz="2000" dirty="0"/>
              <a:t>(1)</a:t>
            </a:r>
            <a:r>
              <a:rPr lang="zh-CN" altLang="en-US" sz="2000" dirty="0"/>
              <a:t>是一个标准的扩散过程，</a:t>
            </a:r>
            <a:r>
              <a:rPr lang="en-US" altLang="zh-CN" sz="2000" dirty="0" smtClean="0"/>
              <a:t>L</a:t>
            </a:r>
            <a:r>
              <a:rPr lang="zh-CN" altLang="en-US" sz="2000" dirty="0" smtClean="0"/>
              <a:t>定义</a:t>
            </a:r>
            <a:r>
              <a:rPr lang="zh-CN" altLang="en-US" sz="2000" dirty="0"/>
              <a:t>了空间传播，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邻接</a:t>
            </a:r>
            <a:r>
              <a:rPr lang="zh-CN" altLang="en-US" sz="2000" dirty="0"/>
              <a:t>矩阵描述了两个点之间的相似程度。所以学习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和</a:t>
            </a:r>
            <a:r>
              <a:rPr lang="zh-CN" altLang="en-US" sz="2000" dirty="0"/>
              <a:t>学习</a:t>
            </a:r>
            <a:r>
              <a:rPr lang="en-US" altLang="zh-CN" sz="2000" dirty="0" err="1" smtClean="0"/>
              <a:t>ω</a:t>
            </a:r>
            <a:r>
              <a:rPr lang="zh-CN" altLang="en-US" sz="2000" dirty="0" smtClean="0"/>
              <a:t>是</a:t>
            </a:r>
            <a:r>
              <a:rPr lang="zh-CN" altLang="en-US" sz="2000" dirty="0"/>
              <a:t>一样的。关键在于怎么让深度学习网络学习邻接矩阵。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32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Learning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data-driven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affinity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76" y="1700808"/>
            <a:ext cx="8672847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5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connection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通过四个方向上进行</a:t>
            </a:r>
            <a:r>
              <a:rPr kumimoji="1" lang="en-US" altLang="zh-CN" dirty="0" smtClean="0"/>
              <a:t>linear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propagation,spatial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context</a:t>
            </a:r>
            <a:r>
              <a:rPr kumimoji="1" lang="zh-CN" altLang="en-US" dirty="0" smtClean="0"/>
              <a:t>信息融合到最终结果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h</a:t>
            </a:r>
            <a:r>
              <a:rPr kumimoji="1" lang="en-US" altLang="zh-CN" baseline="-25000" dirty="0" err="1" smtClean="0"/>
              <a:t>k,t</a:t>
            </a:r>
            <a:r>
              <a:rPr kumimoji="1" lang="zh-CN" altLang="en-US" baseline="-25000" dirty="0" smtClean="0"/>
              <a:t> </a:t>
            </a:r>
            <a:r>
              <a:rPr kumimoji="1" lang="zh-CN" altLang="en-US" dirty="0" smtClean="0"/>
              <a:t> 第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column</a:t>
            </a:r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pixel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propagate</a:t>
            </a:r>
            <a:r>
              <a:rPr kumimoji="1" lang="zh-CN" altLang="en-US" dirty="0" smtClean="0"/>
              <a:t> 后结果</a:t>
            </a:r>
            <a:r>
              <a:rPr kumimoji="1" lang="en-US" altLang="zh-CN" dirty="0" smtClean="0"/>
              <a:t>,</a:t>
            </a:r>
            <a:r>
              <a:rPr kumimoji="1" lang="en-US" altLang="zh-CN" dirty="0" err="1" smtClean="0"/>
              <a:t>x</a:t>
            </a:r>
            <a:r>
              <a:rPr kumimoji="1" lang="en-US" altLang="zh-CN" baseline="-25000" dirty="0" err="1" smtClean="0"/>
              <a:t>k,t</a:t>
            </a:r>
            <a:r>
              <a:rPr kumimoji="1" lang="zh-CN" altLang="en-US" baseline="-25000" dirty="0" smtClean="0"/>
              <a:t>   </a:t>
            </a:r>
            <a:r>
              <a:rPr kumimoji="1" lang="zh-CN" altLang="en-US" dirty="0"/>
              <a:t>原始位置输出结果</a:t>
            </a:r>
            <a:r>
              <a:rPr kumimoji="1" lang="en-US" altLang="zh-CN" dirty="0"/>
              <a:t>,</a:t>
            </a:r>
            <a:r>
              <a:rPr kumimoji="1" lang="en-US" altLang="zh-CN" dirty="0" err="1" smtClean="0"/>
              <a:t>p</a:t>
            </a:r>
            <a:r>
              <a:rPr kumimoji="1" lang="en-US" altLang="zh-CN" baseline="-25000" dirty="0" err="1" smtClean="0"/>
              <a:t>k,t</a:t>
            </a:r>
            <a:r>
              <a:rPr kumimoji="1" lang="zh-CN" altLang="en-US" dirty="0" smtClean="0"/>
              <a:t>从左到右的</a:t>
            </a:r>
            <a:r>
              <a:rPr kumimoji="1" lang="en-US" altLang="zh-CN" dirty="0" smtClean="0"/>
              <a:t>affinity.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212976"/>
            <a:ext cx="4924182" cy="72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9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Three-way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connection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08920"/>
            <a:ext cx="8229600" cy="158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7633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</TotalTime>
  <Pages>0</Pages>
  <Words>336</Words>
  <Characters>0</Characters>
  <Application>Microsoft Macintosh PowerPoint</Application>
  <DocSecurity>0</DocSecurity>
  <PresentationFormat>全屏显示(4:3)</PresentationFormat>
  <Lines>0</Lines>
  <Paragraphs>36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Arial</vt:lpstr>
      <vt:lpstr>宋体</vt:lpstr>
      <vt:lpstr>DengXian</vt:lpstr>
      <vt:lpstr>默认设计模板</vt:lpstr>
      <vt:lpstr>Spatial Propagation Network</vt:lpstr>
      <vt:lpstr>一些网络</vt:lpstr>
      <vt:lpstr>Raw pixel VS pairwise similarity</vt:lpstr>
      <vt:lpstr>Linear propagation as spatial diffusion</vt:lpstr>
      <vt:lpstr>Linear propagation as spatial diffusion</vt:lpstr>
      <vt:lpstr>定理</vt:lpstr>
      <vt:lpstr>Learning data-driven affinity</vt:lpstr>
      <vt:lpstr>One way connection</vt:lpstr>
      <vt:lpstr>Three-way connection</vt:lpstr>
      <vt:lpstr>总体框架</vt:lpstr>
      <vt:lpstr>一些结果</vt:lpstr>
      <vt:lpstr>方法比对</vt:lpstr>
      <vt:lpstr>PowerPoint 演示文稿</vt:lpstr>
      <vt:lpstr>__global__ void forward_one_col_left_right(const int count, int T, int num,int channels, int height, int width,const Dtype* X, const Dtype* G1, const Dtype* G2,const Dtype* G3, Dtype* H, bool horizontal, bool reverse) {</vt:lpstr>
      <vt:lpstr>已经被人用起来了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语言高并发实战</dc:title>
  <dc:subject/>
  <dc:creator>diogin</dc:creator>
  <cp:keywords/>
  <dc:description/>
  <cp:lastModifiedBy>shuchun liu</cp:lastModifiedBy>
  <cp:revision>235</cp:revision>
  <dcterms:created xsi:type="dcterms:W3CDTF">2012-12-15T04:49:13Z</dcterms:created>
  <dcterms:modified xsi:type="dcterms:W3CDTF">2018-05-10T09:59:50Z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