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79161"/>
  </p:normalViewPr>
  <p:slideViewPr>
    <p:cSldViewPr snapToGrid="0" snapToObjects="1">
      <p:cViewPr varScale="1">
        <p:scale>
          <a:sx n="97" d="100"/>
          <a:sy n="97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E54FA-C3A8-8542-A3A6-7D48CECE1D05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90826-59C8-C444-940E-B974E2B3E9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6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所谓矫正即对图像进行二维转换，常见的方法有仿射变换 </a:t>
            </a:r>
            <a:r>
              <a:rPr kumimoji="1" lang="en-US" altLang="zh-CN" dirty="0" smtClean="0"/>
              <a:t>affine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、射影变换 </a:t>
            </a:r>
            <a:r>
              <a:rPr kumimoji="1" lang="en-US" altLang="zh-CN" dirty="0" smtClean="0"/>
              <a:t>projective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，而论文中选用了 </a:t>
            </a:r>
            <a:r>
              <a:rPr kumimoji="1" lang="en-US" altLang="zh-CN" dirty="0" smtClean="0"/>
              <a:t>TPS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TPS</a:t>
            </a:r>
            <a:r>
              <a:rPr kumimoji="1" lang="zh-CN" altLang="en-US" dirty="0" smtClean="0"/>
              <a:t> 是一种插值方法，通俗一点来说就是给定几个控制点，生成一个通过所有控制点且曲率最小的光滑曲面，</a:t>
            </a:r>
            <a:endParaRPr kumimoji="1"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可以用来对图片进行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non-rigid,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即非刚性变换，相比于仿射映射等方法要更为灵活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它可以处理包括但不限于如右图所示的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多方向文字（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 text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）、透视形变文字（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 text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）、曲线文字（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curved text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等多种变形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矫正网络框架图如下图，基本上是用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的框架，包含三个部分，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 Network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Generator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TPS</a:t>
            </a:r>
            <a:r>
              <a:rPr kumimoji="1" lang="zh-CN" altLang="en-US" dirty="0" smtClean="0"/>
              <a:t>变换是由两组大小相同的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个控制点决定的，右图的叉号就是控制点，黄色的箭头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就代表一次转换连接了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和它的对应点</a:t>
            </a:r>
            <a:r>
              <a:rPr kumimoji="1" lang="en-US" altLang="zh-CN" dirty="0" smtClean="0"/>
              <a:t>pi’</a:t>
            </a:r>
            <a:r>
              <a:rPr kumimoji="1" lang="zh-CN" altLang="en-US" dirty="0" smtClean="0"/>
              <a:t>，对于输出图片来说，控制点的位置是固定的，即图片的上下边沿且点间的间距相同，而</a:t>
            </a:r>
            <a:r>
              <a:rPr lang="en-US" altLang="zh-CN" dirty="0" smtClean="0"/>
              <a:t>Localization Network </a:t>
            </a:r>
            <a:r>
              <a:rPr kumimoji="1" lang="zh-CN" altLang="en-US" dirty="0" smtClean="0"/>
              <a:t>所做的就是预测原图即输入图片上控制点的位置，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网络结构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采用一个自己设计的普通的卷积网络（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层卷积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max-pooling + 2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个全连接）来预测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 20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内的坐标值都是归一化后的结果，因此左上角的坐标为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，右上角的坐标为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，还有需要强调的一点是，该网络不需要人工标注控制点的位置，完全是通过接入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Generator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利用最后的识别结果反向传播得到的结果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27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Grid Generator</a:t>
            </a:r>
            <a:r>
              <a:rPr lang="zh-CN" altLang="en-US" dirty="0" smtClean="0"/>
              <a:t>就是来构建原图和矫正后图像的映射关系</a:t>
            </a:r>
            <a:r>
              <a:rPr lang="en-US" altLang="zh-CN" dirty="0" smtClean="0"/>
              <a:t> </a:t>
            </a:r>
          </a:p>
          <a:p>
            <a:pPr latinLnBrk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网格生成器的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是已有的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点集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矫正后的图（还未生成，但给定图大小可以取点）上的某个点坐标，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是该点在矫正前（原图）上的点坐标位置</a:t>
            </a:r>
          </a:p>
          <a:p>
            <a:pPr latinLnBrk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网格生成器可以看成是一个矩阵变换操作（变换的几个参数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a0-a2, b0-b2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位置利用优化问题求解方法求出，因为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在矫正前后的图上的位置都是已知的，故可以计算出对应关系），实际做预测时也是计算该待测点与已知的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的位置关系，通过一系列对应关系算出在原图的位置。贴个图感受一下这个对应关系如下，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为矫正后的点位置，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为矫正后的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的点位置，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p'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为矫正前的点位置，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point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在矫正前的点位置：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06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Sampler</a:t>
            </a:r>
            <a:r>
              <a:rPr kumimoji="1" lang="zh-CN" altLang="en-US" dirty="0" smtClean="0"/>
              <a:t>即在得到映射关系后通过简单的插值法由</a:t>
            </a:r>
            <a:r>
              <a:rPr kumimoji="1" lang="en-US" altLang="zh-CN" dirty="0" smtClean="0"/>
              <a:t>p’</a:t>
            </a:r>
            <a:r>
              <a:rPr kumimoji="1" lang="zh-CN" altLang="en-US" dirty="0" smtClean="0"/>
              <a:t>相邻像素计算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的值，采样前为防止</a:t>
            </a:r>
            <a:r>
              <a:rPr kumimoji="1" lang="en-US" altLang="zh-CN" dirty="0" smtClean="0"/>
              <a:t>p’</a:t>
            </a:r>
            <a:r>
              <a:rPr kumimoji="1" lang="zh-CN" altLang="en-US" dirty="0" smtClean="0"/>
              <a:t>落在原图之外会先进行</a:t>
            </a:r>
            <a:r>
              <a:rPr kumimoji="1" lang="en-US" altLang="zh-CN" dirty="0" smtClean="0"/>
              <a:t>clipping</a:t>
            </a:r>
            <a:r>
              <a:rPr kumimoji="1" lang="zh-CN" altLang="en-US" dirty="0" smtClean="0"/>
              <a:t>的步骤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65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识别网络采用当前识别的一般思路：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sequence-to-sequence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encoder/decoder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框架）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attention + beam search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网络主要分为两部分，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模块，和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+ attention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1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Network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层权重初始化为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（防止矫正后的图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distort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非常厉害），其余所有网络层都采用随机初始化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损失函数如下，需要计算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left-to-right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right-to-left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矫正对一般水平样本（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IIIT5k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IC03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IC13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）略有提高，对形变比较大的不规则样本（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SVTP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）提高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3~4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90826-59C8-C444-940E-B974E2B3E9E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56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9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5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60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0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8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8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6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73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07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9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7E1A-643B-CE4A-930A-BD0C3CBCA542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1905-0660-5543-8537-E122026B0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9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7650"/>
            <a:ext cx="9144000" cy="2387600"/>
          </a:xfrm>
        </p:spPr>
        <p:txBody>
          <a:bodyPr>
            <a:normAutofit/>
          </a:bodyPr>
          <a:lstStyle/>
          <a:p>
            <a:r>
              <a:rPr lang="pt-BR" altLang="zh-CN" sz="4000" dirty="0">
                <a:latin typeface="+mn-lt"/>
              </a:rPr>
              <a:t>【PAMI2018】</a:t>
            </a:r>
            <a:r>
              <a:rPr lang="pt-BR" altLang="zh-CN" sz="4000" b="1" dirty="0">
                <a:latin typeface="+mn-lt"/>
              </a:rPr>
              <a:t/>
            </a:r>
            <a:br>
              <a:rPr lang="pt-BR" altLang="zh-CN" sz="4000" b="1" dirty="0">
                <a:latin typeface="+mn-lt"/>
              </a:rPr>
            </a:br>
            <a:r>
              <a:rPr lang="en-US" altLang="zh-CN" sz="4000" dirty="0" smtClean="0">
                <a:latin typeface="+mn-lt"/>
                <a:ea typeface="PingFang SC" charset="-122"/>
                <a:cs typeface="PingFang SC" charset="-122"/>
              </a:rPr>
              <a:t>ASTER</a:t>
            </a:r>
            <a:r>
              <a:rPr lang="en-US" altLang="zh-CN" sz="4000" dirty="0">
                <a:latin typeface="+mn-lt"/>
                <a:ea typeface="PingFang SC" charset="-122"/>
                <a:cs typeface="PingFang SC" charset="-122"/>
              </a:rPr>
              <a:t>: An Attentional Scene Text Recognizer with Flexible </a:t>
            </a:r>
            <a:r>
              <a:rPr lang="en-US" altLang="zh-CN" sz="4000" dirty="0" smtClean="0">
                <a:latin typeface="+mn-lt"/>
                <a:ea typeface="PingFang SC" charset="-122"/>
                <a:cs typeface="PingFang SC" charset="-122"/>
              </a:rPr>
              <a:t>Rectification</a:t>
            </a:r>
            <a:endParaRPr kumimoji="1" lang="zh-CN" altLang="en-US" sz="4000" dirty="0">
              <a:latin typeface="+mn-lt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25816" cy="10957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470"/>
            <a:ext cx="6125817" cy="33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针对不规则文字，先矫正成正常线性排列的文字，再</a:t>
            </a:r>
            <a:r>
              <a:rPr lang="zh-CN" altLang="en-US" sz="2000" dirty="0" smtClean="0"/>
              <a:t>识别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矫正</a:t>
            </a:r>
            <a:r>
              <a:rPr lang="zh-CN" altLang="en-US" sz="2000" dirty="0"/>
              <a:t>网络</a:t>
            </a:r>
            <a:r>
              <a:rPr lang="zh-CN" altLang="en-US" sz="2000" dirty="0" smtClean="0"/>
              <a:t>使用 </a:t>
            </a:r>
            <a:r>
              <a:rPr lang="en-US" altLang="zh-CN" sz="2000" dirty="0" smtClean="0"/>
              <a:t>STN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识别</a:t>
            </a:r>
            <a:r>
              <a:rPr lang="zh-CN" altLang="en-US" sz="2000" dirty="0"/>
              <a:t>网络用经典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sequence </a:t>
            </a:r>
            <a:r>
              <a:rPr lang="en-US" altLang="zh-CN" sz="2000" dirty="0"/>
              <a:t>to sequence + </a:t>
            </a:r>
            <a:r>
              <a:rPr lang="en-US" altLang="zh-CN" sz="2000" dirty="0" smtClean="0"/>
              <a:t>attention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整合矫正网络和识别网络成为一个端到端网络进行训练</a:t>
            </a:r>
            <a:endParaRPr kumimoji="1"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37" y="4389023"/>
            <a:ext cx="7506126" cy="1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Rectification Network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en-US" altLang="zh-CN" dirty="0"/>
              <a:t>Thin-Plate-Spline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表面恰好</a:t>
            </a:r>
            <a:r>
              <a:rPr lang="zh-CN" altLang="en-US" sz="2000" dirty="0"/>
              <a:t>经过</a:t>
            </a:r>
            <a:r>
              <a:rPr lang="zh-CN" altLang="en-US" sz="2000" dirty="0" smtClean="0"/>
              <a:t>数据点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表面具有</a:t>
            </a:r>
            <a:r>
              <a:rPr lang="zh-CN" altLang="en-US" sz="2000" dirty="0"/>
              <a:t>最</a:t>
            </a:r>
            <a:r>
              <a:rPr lang="zh-CN" altLang="en-US" sz="2000" dirty="0" smtClean="0"/>
              <a:t>小曲率通过</a:t>
            </a:r>
            <a:r>
              <a:rPr lang="zh-CN" altLang="en-US" sz="2000" dirty="0"/>
              <a:t>表面</a:t>
            </a:r>
            <a:r>
              <a:rPr lang="zh-CN" altLang="en-US" sz="2000" dirty="0" smtClean="0"/>
              <a:t>上          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</a:t>
            </a:r>
            <a:r>
              <a:rPr lang="zh-CN" altLang="en-US" sz="1400" dirty="0" smtClean="0"/>
              <a:t>每个</a:t>
            </a:r>
            <a:r>
              <a:rPr lang="zh-CN" altLang="en-US" sz="1400" dirty="0"/>
              <a:t>点获得的表面的二阶导数项</a:t>
            </a:r>
            <a:r>
              <a:rPr lang="zh-CN" altLang="en-US" sz="1400" dirty="0" smtClean="0"/>
              <a:t>平方</a:t>
            </a:r>
            <a:r>
              <a:rPr lang="zh-CN" altLang="en-US" sz="1400" dirty="0"/>
              <a:t>的累积</a:t>
            </a:r>
            <a:r>
              <a:rPr lang="zh-CN" altLang="en-US" sz="1400" dirty="0" smtClean="0"/>
              <a:t>总和最小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non-rigid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deformation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487556"/>
            <a:ext cx="4762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Rectification Network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Spatial </a:t>
            </a:r>
            <a:r>
              <a:rPr lang="en-US" altLang="zh-CN" dirty="0" smtClean="0"/>
              <a:t>Transformer 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STN</a:t>
            </a:r>
            <a:r>
              <a:rPr lang="zh-CN" altLang="en-US" dirty="0"/>
              <a:t> 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Localization Network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Grid Generator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Sampler 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18" y="3176656"/>
            <a:ext cx="5638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Rectification Network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Localization Network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predicting the control points on the input image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mr-IN" altLang="zh-CN" sz="2000" dirty="0"/>
              <a:t>C = </a:t>
            </a:r>
            <a:r>
              <a:rPr lang="en-US" altLang="zh-CN" sz="2000" dirty="0"/>
              <a:t>[</a:t>
            </a:r>
            <a:r>
              <a:rPr lang="mr-IN" altLang="zh-CN" sz="2000" dirty="0" smtClean="0"/>
              <a:t>c</a:t>
            </a:r>
            <a:r>
              <a:rPr lang="mr-IN" altLang="zh-CN" sz="2000" baseline="-25000" dirty="0" smtClean="0"/>
              <a:t>1</a:t>
            </a:r>
            <a:r>
              <a:rPr lang="mr-IN" altLang="zh-CN" sz="2000" dirty="0" smtClean="0"/>
              <a:t>, . </a:t>
            </a:r>
            <a:r>
              <a:rPr lang="mr-IN" altLang="zh-CN" sz="2000" dirty="0"/>
              <a:t>. . </a:t>
            </a:r>
            <a:r>
              <a:rPr lang="mr-IN" altLang="zh-CN" sz="2000" dirty="0" smtClean="0"/>
              <a:t>,</a:t>
            </a:r>
            <a:r>
              <a:rPr lang="mr-IN" altLang="zh-CN" sz="2000" dirty="0" err="1" smtClean="0"/>
              <a:t>c</a:t>
            </a:r>
            <a:r>
              <a:rPr lang="mr-IN" altLang="zh-CN" sz="2000" baseline="-25000" dirty="0" err="1" smtClean="0"/>
              <a:t>K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mr-IN" altLang="zh-CN" sz="2000" dirty="0" err="1" smtClean="0"/>
              <a:t>c</a:t>
            </a:r>
            <a:r>
              <a:rPr lang="mr-IN" altLang="zh-CN" sz="2000" baseline="-25000" dirty="0" err="1" smtClean="0"/>
              <a:t>k</a:t>
            </a:r>
            <a:r>
              <a:rPr lang="mr-IN" altLang="zh-CN" sz="2000" dirty="0" smtClean="0"/>
              <a:t> </a:t>
            </a:r>
            <a:r>
              <a:rPr lang="mr-IN" altLang="zh-CN" sz="2000" dirty="0"/>
              <a:t>= </a:t>
            </a:r>
            <a:r>
              <a:rPr lang="en-US" altLang="zh-CN" sz="2000" dirty="0" smtClean="0"/>
              <a:t>[</a:t>
            </a:r>
            <a:r>
              <a:rPr lang="mr-IN" altLang="zh-CN" sz="2000" dirty="0" err="1" smtClean="0"/>
              <a:t>x</a:t>
            </a:r>
            <a:r>
              <a:rPr lang="mr-IN" altLang="zh-CN" sz="2000" baseline="-25000" dirty="0" err="1" smtClean="0"/>
              <a:t>k</a:t>
            </a:r>
            <a:r>
              <a:rPr lang="mr-IN" altLang="zh-CN" sz="2000" dirty="0" smtClean="0"/>
              <a:t> </a:t>
            </a:r>
            <a:r>
              <a:rPr lang="mr-IN" altLang="zh-CN" sz="2000" dirty="0"/>
              <a:t>, </a:t>
            </a:r>
            <a:r>
              <a:rPr lang="mr-IN" altLang="zh-CN" sz="2000" dirty="0" err="1" smtClean="0"/>
              <a:t>y</a:t>
            </a:r>
            <a:r>
              <a:rPr lang="mr-IN" altLang="zh-CN" sz="2000" baseline="-25000" dirty="0" err="1" smtClean="0"/>
              <a:t>k</a:t>
            </a:r>
            <a:r>
              <a:rPr lang="en-US" altLang="zh-CN" sz="2000" dirty="0"/>
              <a:t>]</a:t>
            </a:r>
            <a:r>
              <a:rPr lang="en-US" altLang="zh-CN" sz="2000" baseline="30000" dirty="0" smtClean="0"/>
              <a:t>T</a:t>
            </a:r>
            <a:endParaRPr lang="en-US" altLang="zh-CN" sz="2000" baseline="30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CNN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requiring no manual </a:t>
            </a:r>
            <a:r>
              <a:rPr lang="en-US" altLang="zh-CN" sz="2000" dirty="0" smtClean="0"/>
              <a:t>annotations </a:t>
            </a:r>
            <a:endParaRPr lang="en-US" altLang="zh-CN" sz="20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30" y="3036094"/>
            <a:ext cx="5537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Rectification Network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Grid Generator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</a:t>
            </a:r>
            <a:r>
              <a:rPr lang="zh-CN" altLang="en-US" sz="2000" dirty="0" smtClean="0"/>
              <a:t> 为</a:t>
            </a:r>
            <a:r>
              <a:rPr lang="zh-CN" altLang="en-US" sz="2000" dirty="0"/>
              <a:t>矫正</a:t>
            </a:r>
            <a:r>
              <a:rPr lang="zh-CN" altLang="en-US" sz="2000" dirty="0" smtClean="0"/>
              <a:t>后图像上某点坐标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 为</a:t>
            </a:r>
            <a:r>
              <a:rPr lang="zh-CN" altLang="en-US" sz="2000" dirty="0"/>
              <a:t>矫正</a:t>
            </a:r>
            <a:r>
              <a:rPr lang="zh-CN" altLang="en-US" sz="2000" dirty="0" smtClean="0"/>
              <a:t>后</a:t>
            </a:r>
            <a:r>
              <a:rPr lang="zh-CN" altLang="en-US" sz="2000" dirty="0" smtClean="0"/>
              <a:t>图像上</a:t>
            </a:r>
            <a:r>
              <a:rPr lang="en-US" altLang="zh-CN" sz="2000" dirty="0" smtClean="0"/>
              <a:t>c</a:t>
            </a:r>
            <a:r>
              <a:rPr lang="en-US" altLang="zh-CN" sz="2000" dirty="0" smtClean="0"/>
              <a:t>ontrol point</a:t>
            </a:r>
            <a:r>
              <a:rPr lang="zh-CN" altLang="en-US" sz="2000" dirty="0" smtClean="0"/>
              <a:t> 坐标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为原图 </a:t>
            </a:r>
            <a:r>
              <a:rPr lang="en-US" altLang="zh-CN" sz="2000" dirty="0" smtClean="0"/>
              <a:t>control point</a:t>
            </a:r>
            <a:r>
              <a:rPr lang="zh-CN" altLang="en-US" sz="2000" dirty="0" smtClean="0"/>
              <a:t> 坐标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为原图上 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 的对应坐标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27906"/>
            <a:ext cx="4800600" cy="327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4647890"/>
            <a:ext cx="5537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Rectification Network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Sampler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Input</a:t>
            </a:r>
            <a:r>
              <a:rPr kumimoji="1" lang="zh-CN" altLang="en-US" sz="2000" dirty="0" smtClean="0"/>
              <a:t>：</a:t>
            </a:r>
            <a:r>
              <a:rPr lang="zh-CN" altLang="en-US" sz="2000" dirty="0"/>
              <a:t>原图 </a:t>
            </a:r>
            <a:r>
              <a:rPr lang="en-US" altLang="zh-CN" sz="2000" dirty="0"/>
              <a:t>+ </a:t>
            </a:r>
            <a:r>
              <a:rPr lang="zh-CN" altLang="en-US" sz="2000" dirty="0"/>
              <a:t>矫正</a:t>
            </a:r>
            <a:r>
              <a:rPr lang="zh-CN" altLang="en-US" sz="2000" dirty="0" smtClean="0"/>
              <a:t>后图像上</a:t>
            </a:r>
            <a:r>
              <a:rPr lang="zh-CN" altLang="en-US" sz="2000" dirty="0"/>
              <a:t>的点在原图上的对应位置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Output</a:t>
            </a:r>
            <a:r>
              <a:rPr kumimoji="1" lang="zh-CN" altLang="en-US" sz="2000" dirty="0" smtClean="0"/>
              <a:t>：</a:t>
            </a:r>
            <a:r>
              <a:rPr lang="zh-CN" altLang="en-US" sz="2000" dirty="0"/>
              <a:t>矫正</a:t>
            </a:r>
            <a:r>
              <a:rPr lang="zh-CN" altLang="en-US" sz="2000" dirty="0" smtClean="0"/>
              <a:t>后图像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6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Recognition Network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encoder</a:t>
            </a:r>
            <a:r>
              <a:rPr lang="zh-CN" altLang="en-US" sz="2000" dirty="0" smtClean="0"/>
              <a:t>：</a:t>
            </a:r>
            <a:r>
              <a:rPr lang="en-US" altLang="zh-CN" sz="2000" i="1" dirty="0" smtClean="0"/>
              <a:t>Convolutional</a:t>
            </a:r>
            <a:r>
              <a:rPr lang="en-US" altLang="zh-CN" sz="2000" i="1" dirty="0"/>
              <a:t>-Recurrent Neural Network </a:t>
            </a:r>
            <a:endParaRPr lang="en-US" altLang="zh-CN" sz="2000" dirty="0" smtClean="0"/>
          </a:p>
          <a:p>
            <a:r>
              <a:rPr lang="en-US" altLang="zh-CN" sz="2000" dirty="0" smtClean="0"/>
              <a:t>decoder</a:t>
            </a:r>
            <a:r>
              <a:rPr lang="zh-CN" altLang="en-US" sz="2000" dirty="0" smtClean="0"/>
              <a:t>：</a:t>
            </a:r>
            <a:r>
              <a:rPr lang="en-US" altLang="zh-CN" sz="2000" i="1" dirty="0"/>
              <a:t>Attentional Sequence-to-Sequence Model 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70" y="1109663"/>
            <a:ext cx="4241800" cy="506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" y="3510722"/>
            <a:ext cx="5486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Training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weights of all layers in </a:t>
            </a:r>
            <a:r>
              <a:rPr lang="en-US" altLang="zh-CN" dirty="0" smtClean="0"/>
              <a:t>the </a:t>
            </a:r>
            <a:r>
              <a:rPr lang="en-US" altLang="zh-CN" dirty="0"/>
              <a:t>model are initialized randomly, except for the localization network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26" y="3358654"/>
            <a:ext cx="6714147" cy="12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922</Words>
  <Application>Microsoft Macintosh PowerPoint</Application>
  <PresentationFormat>宽屏</PresentationFormat>
  <Paragraphs>63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Mangal</vt:lpstr>
      <vt:lpstr>PingFang SC</vt:lpstr>
      <vt:lpstr>Arial</vt:lpstr>
      <vt:lpstr>Office 主题</vt:lpstr>
      <vt:lpstr>【PAMI2018】 ASTER: An Attentional Scene Text Recognizer with Flexible Rectification</vt:lpstr>
      <vt:lpstr>Overview</vt:lpstr>
      <vt:lpstr>Rectification Network </vt:lpstr>
      <vt:lpstr>Rectification Network </vt:lpstr>
      <vt:lpstr>Rectification Network </vt:lpstr>
      <vt:lpstr>Rectification Network </vt:lpstr>
      <vt:lpstr>Rectification Network </vt:lpstr>
      <vt:lpstr>Recognition Network </vt:lpstr>
      <vt:lpstr>Training</vt:lpstr>
      <vt:lpstr>Experiments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ASTER: An Attentional Scene Text Recognizer with Flexible Rectification</dc:title>
  <dc:creator>Microsoft Office 用户</dc:creator>
  <cp:lastModifiedBy>Microsoft Office 用户</cp:lastModifiedBy>
  <cp:revision>17</cp:revision>
  <dcterms:created xsi:type="dcterms:W3CDTF">2018-08-02T16:31:13Z</dcterms:created>
  <dcterms:modified xsi:type="dcterms:W3CDTF">2018-08-02T18:55:31Z</dcterms:modified>
</cp:coreProperties>
</file>