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63" r:id="rId7"/>
    <p:sldId id="265" r:id="rId8"/>
    <p:sldId id="266" r:id="rId9"/>
    <p:sldId id="274" r:id="rId10"/>
    <p:sldId id="260" r:id="rId11"/>
    <p:sldId id="267" r:id="rId12"/>
    <p:sldId id="268" r:id="rId13"/>
    <p:sldId id="272" r:id="rId14"/>
    <p:sldId id="269" r:id="rId15"/>
    <p:sldId id="270" r:id="rId16"/>
    <p:sldId id="273" r:id="rId17"/>
    <p:sldId id="271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48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1668" y="2292094"/>
            <a:ext cx="6697282" cy="2782181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Malaria Parasite Detection from Thin Blood Cell Film Using Convolutional Neural Network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4" y="1625219"/>
            <a:ext cx="5422074" cy="3616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7197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PERFORMANCE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1455313"/>
            <a:ext cx="99806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several models after tweaking </a:t>
            </a:r>
            <a:r>
              <a:rPr lang="en-GB" sz="2400" dirty="0" smtClean="0"/>
              <a:t>hyper-parameter are </a:t>
            </a:r>
            <a:r>
              <a:rPr lang="en-GB" sz="2400" dirty="0"/>
              <a:t>given below</a:t>
            </a:r>
            <a:r>
              <a:rPr lang="en-GB" sz="2400" dirty="0" smtClean="0"/>
              <a:t>:</a:t>
            </a:r>
          </a:p>
          <a:p>
            <a:endParaRPr lang="smj-SE" dirty="0"/>
          </a:p>
          <a:p>
            <a:pPr algn="ctr"/>
            <a:r>
              <a:rPr lang="en-GB" sz="2400" dirty="0"/>
              <a:t>TABLE I</a:t>
            </a:r>
          </a:p>
          <a:p>
            <a:pPr algn="ctr"/>
            <a:r>
              <a:rPr lang="en-GB" sz="2400" dirty="0"/>
              <a:t>SCORES OF DIFFERENT NETWORK MODELS ON VALIDATION 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5929"/>
              </p:ext>
            </p:extLst>
          </p:nvPr>
        </p:nvGraphicFramePr>
        <p:xfrm>
          <a:off x="1980485" y="3514382"/>
          <a:ext cx="8387007" cy="247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669"/>
                <a:gridCol w="2795669"/>
                <a:gridCol w="2795669"/>
              </a:tblGrid>
              <a:tr h="412382">
                <a:tc>
                  <a:txBody>
                    <a:bodyPr/>
                    <a:lstStyle/>
                    <a:p>
                      <a:r>
                        <a:rPr lang="smj-SE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mj-SE" dirty="0" smtClean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mj-SE" dirty="0" smtClean="0"/>
                        <a:t>Loss</a:t>
                      </a:r>
                    </a:p>
                  </a:txBody>
                  <a:tcPr/>
                </a:tc>
              </a:tr>
              <a:tr h="41238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ResNet-101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91.677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0.3750</a:t>
                      </a:r>
                      <a:endParaRPr lang="en-GB" dirty="0"/>
                    </a:p>
                  </a:txBody>
                  <a:tcPr/>
                </a:tc>
              </a:tr>
              <a:tr h="41238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ResNet-50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0.4104</a:t>
                      </a:r>
                      <a:endParaRPr lang="en-GB" dirty="0"/>
                    </a:p>
                  </a:txBody>
                  <a:tcPr/>
                </a:tc>
              </a:tr>
              <a:tr h="41238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ResNeXt-50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0.1630</a:t>
                      </a:r>
                      <a:endParaRPr lang="en-GB" dirty="0"/>
                    </a:p>
                  </a:txBody>
                  <a:tcPr/>
                </a:tc>
              </a:tr>
              <a:tr h="41238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ResNet-152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0.1112</a:t>
                      </a:r>
                      <a:endParaRPr lang="en-GB" dirty="0"/>
                    </a:p>
                  </a:txBody>
                  <a:tcPr/>
                </a:tc>
              </a:tr>
              <a:tr h="41238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DenseNet-161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0.1138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591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1674254"/>
            <a:ext cx="99806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/>
              <a:t>Image is a 2D signal</a:t>
            </a:r>
            <a:r>
              <a:rPr lang="en-GB" sz="2400" dirty="0" smtClean="0"/>
              <a:t>. </a:t>
            </a:r>
            <a:r>
              <a:rPr lang="en-GB" sz="2400" dirty="0"/>
              <a:t>By </a:t>
            </a:r>
            <a:r>
              <a:rPr lang="en-GB" sz="2400" dirty="0" smtClean="0"/>
              <a:t>forward-propagation </a:t>
            </a:r>
            <a:r>
              <a:rPr lang="en-GB" sz="2400" dirty="0"/>
              <a:t>and </a:t>
            </a:r>
            <a:r>
              <a:rPr lang="en-GB" sz="2400" dirty="0" smtClean="0"/>
              <a:t>back-propagation model it’s weight can be updated.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smj-SE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In </a:t>
            </a:r>
            <a:r>
              <a:rPr lang="en-GB" sz="2400" dirty="0"/>
              <a:t>deep </a:t>
            </a:r>
            <a:r>
              <a:rPr lang="en-GB" sz="2400" dirty="0" smtClean="0"/>
              <a:t>learning, many </a:t>
            </a:r>
            <a:r>
              <a:rPr lang="en-GB" sz="2400" dirty="0"/>
              <a:t>hidden </a:t>
            </a:r>
            <a:r>
              <a:rPr lang="en-GB" sz="2400" dirty="0" smtClean="0"/>
              <a:t>layers are used. Among </a:t>
            </a:r>
            <a:r>
              <a:rPr lang="en-GB" sz="2400" dirty="0"/>
              <a:t>them convolutional layer </a:t>
            </a:r>
            <a:r>
              <a:rPr lang="en-GB" sz="2400" dirty="0" smtClean="0"/>
              <a:t>is the major </a:t>
            </a:r>
            <a:r>
              <a:rPr lang="en-GB" sz="2400" dirty="0"/>
              <a:t>building </a:t>
            </a:r>
            <a:r>
              <a:rPr lang="en-GB" sz="2400" dirty="0" smtClean="0"/>
              <a:t>block </a:t>
            </a:r>
            <a:r>
              <a:rPr lang="en-GB" sz="2400" dirty="0"/>
              <a:t>used in convolutional neural networks.</a:t>
            </a:r>
            <a:r>
              <a:rPr lang="en-GB" sz="2400" dirty="0" smtClean="0"/>
              <a:t>. Here </a:t>
            </a:r>
            <a:r>
              <a:rPr lang="en-GB" sz="2400" dirty="0"/>
              <a:t>2D convolution </a:t>
            </a:r>
            <a:r>
              <a:rPr lang="en-GB" sz="2400" dirty="0" smtClean="0"/>
              <a:t>takes </a:t>
            </a:r>
            <a:r>
              <a:rPr lang="en-GB" sz="2400" dirty="0"/>
              <a:t>place. </a:t>
            </a:r>
            <a:endParaRPr lang="en-GB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The image size is also enhanced which </a:t>
            </a:r>
            <a:r>
              <a:rPr lang="en-GB" sz="2400" dirty="0"/>
              <a:t>is actually </a:t>
            </a:r>
            <a:r>
              <a:rPr lang="en-GB" sz="2400" dirty="0" smtClean="0"/>
              <a:t>up-sampling </a:t>
            </a:r>
            <a:r>
              <a:rPr lang="en-GB" sz="2400" dirty="0"/>
              <a:t>and </a:t>
            </a:r>
            <a:r>
              <a:rPr lang="en-GB" sz="2400" dirty="0" smtClean="0"/>
              <a:t>done by interpolating </a:t>
            </a:r>
            <a:r>
              <a:rPr lang="en-GB" sz="2400" dirty="0"/>
              <a:t>pixels in the </a:t>
            </a:r>
            <a:r>
              <a:rPr lang="en-GB" sz="2400" dirty="0" smtClean="0"/>
              <a:t>image. Conversely, reducing image </a:t>
            </a:r>
            <a:r>
              <a:rPr lang="en-GB" sz="2400" dirty="0"/>
              <a:t>size </a:t>
            </a:r>
            <a:r>
              <a:rPr lang="en-GB" sz="2400" dirty="0" smtClean="0"/>
              <a:t>does down-sampling </a:t>
            </a:r>
            <a:r>
              <a:rPr lang="en-GB" sz="2400" dirty="0"/>
              <a:t>by </a:t>
            </a:r>
            <a:r>
              <a:rPr lang="en-GB" sz="2400" dirty="0" smtClean="0"/>
              <a:t>cancelling </a:t>
            </a:r>
            <a:r>
              <a:rPr lang="en-GB" sz="2400" dirty="0"/>
              <a:t>some </a:t>
            </a:r>
            <a:r>
              <a:rPr lang="en-GB" sz="2400" dirty="0" smtClean="0"/>
              <a:t>pixels in </a:t>
            </a:r>
            <a:r>
              <a:rPr lang="en-GB" sz="2400" dirty="0"/>
              <a:t>the image.</a:t>
            </a:r>
          </a:p>
        </p:txBody>
      </p:sp>
    </p:spTree>
    <p:extLst>
      <p:ext uri="{BB962C8B-B14F-4D97-AF65-F5344CB8AC3E}">
        <p14:creationId xmlns:p14="http://schemas.microsoft.com/office/powerpoint/2010/main" val="16274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7197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NOISE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1674254"/>
            <a:ext cx="6326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Label noise refers to error in </a:t>
            </a:r>
            <a:r>
              <a:rPr lang="en-GB" sz="2400" dirty="0" smtClean="0"/>
              <a:t>labelling. Suppose </a:t>
            </a:r>
            <a:r>
              <a:rPr lang="en-GB" sz="2400" dirty="0"/>
              <a:t>a </a:t>
            </a:r>
            <a:r>
              <a:rPr lang="en-GB" sz="2400" dirty="0" smtClean="0"/>
              <a:t>uninfected image </a:t>
            </a:r>
            <a:r>
              <a:rPr lang="en-GB" sz="2400" dirty="0"/>
              <a:t>was suppose to labelled as uninfected which can </a:t>
            </a:r>
            <a:r>
              <a:rPr lang="en-GB" sz="2400" dirty="0" smtClean="0"/>
              <a:t>easily be </a:t>
            </a:r>
            <a:r>
              <a:rPr lang="en-GB" sz="2400" dirty="0"/>
              <a:t>detected by pathologist but it may be labelled as Parasitized</a:t>
            </a:r>
            <a:r>
              <a:rPr lang="en-GB" sz="2400" dirty="0" smtClean="0"/>
              <a:t>. Some </a:t>
            </a:r>
            <a:r>
              <a:rPr lang="en-GB" sz="2400" dirty="0"/>
              <a:t>example found from </a:t>
            </a:r>
            <a:r>
              <a:rPr lang="en-GB" sz="2400" dirty="0" smtClean="0"/>
              <a:t>validation, training, testing dataset </a:t>
            </a:r>
            <a:r>
              <a:rPr lang="en-GB" sz="2400" dirty="0"/>
              <a:t>is given </a:t>
            </a:r>
            <a:r>
              <a:rPr lang="en-GB" sz="2400" dirty="0" smtClean="0"/>
              <a:t>below: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38" y="1809750"/>
            <a:ext cx="12954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67" y="1809749"/>
            <a:ext cx="1423115" cy="1409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5206" y="3361386"/>
            <a:ext cx="279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mj-SE" dirty="0" smtClean="0"/>
              <a:t>Labelled  as Uninfected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39" y="4060534"/>
            <a:ext cx="1295399" cy="1348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68" y="4060534"/>
            <a:ext cx="1423114" cy="13483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65206" y="5558369"/>
            <a:ext cx="279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mj-SE" dirty="0" smtClean="0"/>
              <a:t>Labelled  as Parasitized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2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59099"/>
          </a:xfrm>
        </p:spPr>
        <p:txBody>
          <a:bodyPr/>
          <a:lstStyle/>
          <a:p>
            <a:r>
              <a:rPr lang="smj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1674254"/>
            <a:ext cx="998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96 </a:t>
            </a:r>
            <a:r>
              <a:rPr lang="en-GB" sz="2400" dirty="0"/>
              <a:t>images </a:t>
            </a:r>
            <a:r>
              <a:rPr lang="en-GB" sz="2400" dirty="0" smtClean="0"/>
              <a:t>were tested.</a:t>
            </a:r>
          </a:p>
          <a:p>
            <a:pPr algn="ctr"/>
            <a:r>
              <a:rPr lang="en-GB" sz="2400" dirty="0"/>
              <a:t>TABLE II</a:t>
            </a:r>
          </a:p>
          <a:p>
            <a:pPr algn="ctr"/>
            <a:r>
              <a:rPr lang="en-GB" sz="2400" dirty="0"/>
              <a:t>SCORES OF DIFFERENT NETWORK MODELS ON TEST SET</a:t>
            </a:r>
            <a:endParaRPr lang="smj-SE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8638"/>
              </p:ext>
            </p:extLst>
          </p:nvPr>
        </p:nvGraphicFramePr>
        <p:xfrm>
          <a:off x="1104898" y="3039412"/>
          <a:ext cx="9980682" cy="251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447"/>
                <a:gridCol w="1663447"/>
                <a:gridCol w="1663447"/>
                <a:gridCol w="1663447"/>
                <a:gridCol w="1663447"/>
                <a:gridCol w="1663447"/>
              </a:tblGrid>
              <a:tr h="409331">
                <a:tc>
                  <a:txBody>
                    <a:bodyPr/>
                    <a:lstStyle/>
                    <a:p>
                      <a:r>
                        <a:rPr lang="smj-SE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mj-SE" dirty="0" smtClean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mj-SE" dirty="0" smtClean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mj-SE" dirty="0" smtClean="0"/>
                        <a:t>Sensitivity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mj-SE" dirty="0" smtClean="0"/>
                        <a:t>Specificity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mj-SE" dirty="0" smtClean="0"/>
                        <a:t>F1</a:t>
                      </a:r>
                      <a:endParaRPr lang="en-GB" dirty="0"/>
                    </a:p>
                  </a:txBody>
                  <a:tcPr/>
                </a:tc>
              </a:tr>
              <a:tr h="427798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DenseNet-161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97.916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96.97</a:t>
                      </a:r>
                      <a:endParaRPr lang="en-GB" dirty="0"/>
                    </a:p>
                  </a:txBody>
                  <a:tcPr/>
                </a:tc>
              </a:tr>
              <a:tr h="40933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ResNet-50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94.791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92.064</a:t>
                      </a:r>
                      <a:endParaRPr lang="en-GB" dirty="0"/>
                    </a:p>
                  </a:txBody>
                  <a:tcPr/>
                </a:tc>
              </a:tr>
              <a:tr h="389159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ResNet-101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90.476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86.96</a:t>
                      </a:r>
                      <a:endParaRPr lang="en-GB" dirty="0"/>
                    </a:p>
                  </a:txBody>
                  <a:tcPr/>
                </a:tc>
              </a:tr>
              <a:tr h="40386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ResNet-152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89.23</a:t>
                      </a:r>
                      <a:endParaRPr lang="en-GB" dirty="0"/>
                    </a:p>
                  </a:txBody>
                  <a:tcPr/>
                </a:tc>
              </a:tr>
              <a:tr h="47190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ResNeXt-50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97.916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97.059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/>
          <a:lstStyle/>
          <a:p>
            <a:r>
              <a:rPr lang="smj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 MATRIX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081" y="1458085"/>
            <a:ext cx="3073076" cy="2212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85" y="4227043"/>
            <a:ext cx="3236724" cy="203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37" y="4227043"/>
            <a:ext cx="3151437" cy="203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46" y="1458086"/>
            <a:ext cx="3236724" cy="2212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1458085"/>
            <a:ext cx="3149706" cy="2212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4900" y="3670519"/>
            <a:ext cx="27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Densenet161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54607" y="3670479"/>
            <a:ext cx="27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ResNet152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634809" y="3670479"/>
            <a:ext cx="27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ResNext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03937" y="6293707"/>
            <a:ext cx="27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ResNet101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18785" y="6293707"/>
            <a:ext cx="27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ResNet50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7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ACCEPTABILITY OF THE TEST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868" y="1403798"/>
            <a:ext cx="5991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/>
              <a:t>Sensitivity is defined as the ability of a test to </a:t>
            </a:r>
            <a:r>
              <a:rPr lang="en-GB" sz="2400" dirty="0" smtClean="0"/>
              <a:t>identify as positive (all </a:t>
            </a:r>
            <a:r>
              <a:rPr lang="en-GB" sz="2400" dirty="0"/>
              <a:t>the patients who actually have the disease</a:t>
            </a:r>
            <a:r>
              <a:rPr lang="en-GB" sz="2400" dirty="0" smtClean="0"/>
              <a:t>.)</a:t>
            </a:r>
          </a:p>
          <a:p>
            <a:pPr algn="just"/>
            <a:endParaRPr lang="en-GB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/>
              <a:t>Specificity is defined as the ability of a test to identify </a:t>
            </a:r>
            <a:r>
              <a:rPr lang="en-GB" sz="2400" dirty="0" smtClean="0"/>
              <a:t>as negative (all </a:t>
            </a:r>
            <a:r>
              <a:rPr lang="en-GB" sz="2400" dirty="0"/>
              <a:t>the patients who do not have the </a:t>
            </a:r>
            <a:r>
              <a:rPr lang="en-GB" sz="2400" dirty="0" smtClean="0"/>
              <a:t>disease.) </a:t>
            </a:r>
          </a:p>
          <a:p>
            <a:pPr algn="just"/>
            <a:endParaRPr lang="en-GB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That's why </a:t>
            </a:r>
            <a:r>
              <a:rPr lang="en-GB" sz="2400" dirty="0"/>
              <a:t>we have to choose between them and conclude </a:t>
            </a:r>
            <a:r>
              <a:rPr lang="en-GB" sz="2400" dirty="0" smtClean="0"/>
              <a:t>that trained </a:t>
            </a:r>
            <a:r>
              <a:rPr lang="en-GB" sz="2400" dirty="0"/>
              <a:t>model </a:t>
            </a:r>
            <a:r>
              <a:rPr lang="en-GB" sz="2400" dirty="0" smtClean="0"/>
              <a:t>is </a:t>
            </a:r>
            <a:r>
              <a:rPr lang="en-GB" sz="2400" dirty="0"/>
              <a:t>best for the test.</a:t>
            </a:r>
            <a:endParaRPr lang="en-GB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29939" y="4446646"/>
            <a:ext cx="355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Confusion Matrix of </a:t>
            </a:r>
            <a:r>
              <a:rPr lang="en-GB" dirty="0" err="1"/>
              <a:t>ResNeXt</a:t>
            </a:r>
            <a:r>
              <a:rPr lang="en-GB" dirty="0"/>
              <a:t> </a:t>
            </a:r>
            <a:r>
              <a:rPr lang="en-GB" dirty="0" smtClean="0"/>
              <a:t>model using MATLAB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39" y="1651125"/>
            <a:ext cx="3555643" cy="26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5938" y="180303"/>
            <a:ext cx="29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sz="2400" dirty="0" smtClean="0"/>
              <a:t>EEE 312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65938" y="888643"/>
            <a:ext cx="301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sz="2800" dirty="0" smtClean="0"/>
              <a:t>THE TEAM</a:t>
            </a:r>
            <a:endParaRPr lang="en-GB" sz="2800" dirty="0"/>
          </a:p>
        </p:txBody>
      </p:sp>
      <p:sp>
        <p:nvSpPr>
          <p:cNvPr id="6" name="Flowchart: Connector 5"/>
          <p:cNvSpPr/>
          <p:nvPr/>
        </p:nvSpPr>
        <p:spPr>
          <a:xfrm>
            <a:off x="4233930" y="2266681"/>
            <a:ext cx="1738648" cy="1700012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lowchart: Connector 6"/>
          <p:cNvSpPr/>
          <p:nvPr/>
        </p:nvSpPr>
        <p:spPr>
          <a:xfrm>
            <a:off x="1566393" y="2277586"/>
            <a:ext cx="1738648" cy="1700012"/>
          </a:xfrm>
          <a:prstGeom prst="flowChartConnecto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6751749" y="2266681"/>
            <a:ext cx="1738648" cy="1700012"/>
          </a:xfrm>
          <a:prstGeom prst="flowChartConnector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/>
          <p:cNvSpPr/>
          <p:nvPr/>
        </p:nvSpPr>
        <p:spPr>
          <a:xfrm>
            <a:off x="9285667" y="2266681"/>
            <a:ext cx="1738648" cy="1700012"/>
          </a:xfrm>
          <a:prstGeom prst="flowChartConnector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233930" y="4507606"/>
            <a:ext cx="1738648" cy="90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580882" y="4507606"/>
            <a:ext cx="1738648" cy="90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580882" y="4675031"/>
            <a:ext cx="1738648" cy="90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4821511"/>
            <a:ext cx="1738648" cy="90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4485797"/>
            <a:ext cx="173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Md. Abrar Istiak</a:t>
            </a:r>
          </a:p>
          <a:p>
            <a:pPr algn="ctr"/>
            <a:r>
              <a:rPr lang="smj-SE" dirty="0" smtClean="0"/>
              <a:t>ID. 1606155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66393" y="4507606"/>
            <a:ext cx="173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Zulqarnain Bin Ashraf</a:t>
            </a:r>
          </a:p>
          <a:p>
            <a:pPr algn="ctr"/>
            <a:r>
              <a:rPr lang="smj-SE" dirty="0" smtClean="0"/>
              <a:t>ID. 1606153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751749" y="4507606"/>
            <a:ext cx="173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Mortuza Minhaj Chowdhury</a:t>
            </a:r>
          </a:p>
          <a:p>
            <a:pPr algn="ctr"/>
            <a:r>
              <a:rPr lang="smj-SE" dirty="0" smtClean="0"/>
              <a:t>ID. 1606157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285667" y="4538176"/>
            <a:ext cx="173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mj-SE" dirty="0" smtClean="0"/>
              <a:t>Md. Taufiqur Rahman Shuvo</a:t>
            </a:r>
          </a:p>
          <a:p>
            <a:pPr algn="ctr"/>
            <a:r>
              <a:rPr lang="smj-SE" dirty="0" smtClean="0"/>
              <a:t>ID. 1606159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MALARIA?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338" y="1432773"/>
            <a:ext cx="7925873" cy="50839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0" dirty="0" smtClean="0"/>
              <a:t>A </a:t>
            </a:r>
            <a:r>
              <a:rPr lang="en-GB" b="0" dirty="0"/>
              <a:t>life-threatening </a:t>
            </a:r>
            <a:r>
              <a:rPr lang="en-GB" b="0" dirty="0" smtClean="0"/>
              <a:t>disease transmitted through </a:t>
            </a:r>
            <a:r>
              <a:rPr lang="en-GB" b="0" dirty="0"/>
              <a:t>the bite of an infected Anopheles </a:t>
            </a:r>
            <a:r>
              <a:rPr lang="en-GB" b="0" dirty="0" smtClean="0"/>
              <a:t>mosquito. Infected </a:t>
            </a:r>
            <a:r>
              <a:rPr lang="en-GB" b="0" dirty="0"/>
              <a:t>mosquitoes carry the Plasmodium parasite</a:t>
            </a:r>
            <a:r>
              <a:rPr lang="en-GB" b="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b="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0" dirty="0" smtClean="0"/>
              <a:t>Four </a:t>
            </a:r>
            <a:r>
              <a:rPr lang="en-GB" b="0" dirty="0"/>
              <a:t>kinds of </a:t>
            </a:r>
            <a:r>
              <a:rPr lang="en-GB" b="0" dirty="0" smtClean="0"/>
              <a:t>malaria parasites </a:t>
            </a:r>
            <a:r>
              <a:rPr lang="en-GB" b="0" dirty="0"/>
              <a:t>that can infect humans: Plasmodium </a:t>
            </a:r>
            <a:r>
              <a:rPr lang="en-GB" b="0" dirty="0" err="1"/>
              <a:t>vivax</a:t>
            </a:r>
            <a:r>
              <a:rPr lang="en-GB" b="0" dirty="0"/>
              <a:t>, P. </a:t>
            </a:r>
            <a:r>
              <a:rPr lang="en-GB" b="0" dirty="0" err="1"/>
              <a:t>ovale</a:t>
            </a:r>
            <a:r>
              <a:rPr lang="en-GB" b="0" dirty="0" smtClean="0"/>
              <a:t>, P</a:t>
            </a:r>
            <a:r>
              <a:rPr lang="en-GB" b="0" dirty="0"/>
              <a:t>. </a:t>
            </a:r>
            <a:r>
              <a:rPr lang="en-GB" b="0" dirty="0" err="1"/>
              <a:t>malariae</a:t>
            </a:r>
            <a:r>
              <a:rPr lang="en-GB" b="0" dirty="0"/>
              <a:t>, and P. falciparum</a:t>
            </a:r>
            <a:r>
              <a:rPr lang="en-GB" b="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smj-SE" b="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0" dirty="0"/>
              <a:t>P. falciparum causes a more severe form of the disease </a:t>
            </a:r>
            <a:r>
              <a:rPr lang="en-GB" b="0" dirty="0" smtClean="0"/>
              <a:t>and those </a:t>
            </a:r>
            <a:r>
              <a:rPr lang="en-GB" b="0" dirty="0"/>
              <a:t>who contract this form of malaria have a </a:t>
            </a:r>
            <a:r>
              <a:rPr lang="en-GB" b="0" dirty="0" smtClean="0"/>
              <a:t>higher risk of </a:t>
            </a:r>
            <a:r>
              <a:rPr lang="en-GB" b="0" dirty="0"/>
              <a:t>death.</a:t>
            </a:r>
            <a:endParaRPr lang="en-GB" b="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smj-SE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mj-SE" b="0" dirty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20" y="1545566"/>
            <a:ext cx="1339403" cy="133940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20" y="3143024"/>
            <a:ext cx="1319059" cy="1319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20" y="4781189"/>
            <a:ext cx="1319059" cy="1230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25755" y="2865325"/>
            <a:ext cx="121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P. falciparum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99997" y="4438632"/>
            <a:ext cx="121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P. </a:t>
            </a:r>
            <a:r>
              <a:rPr lang="en-GB" sz="1200" b="1" dirty="0" err="1" smtClean="0"/>
              <a:t>vivax</a:t>
            </a:r>
            <a:endParaRPr lang="en-GB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40462" y="6011239"/>
            <a:ext cx="121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P. </a:t>
            </a:r>
            <a:r>
              <a:rPr lang="en-GB" sz="1200" b="1" dirty="0" err="1" smtClean="0"/>
              <a:t>ovale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MALARIA MICROSCOPY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922" y="1841677"/>
            <a:ext cx="10060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Current available techniques can be separated in </a:t>
            </a:r>
            <a:r>
              <a:rPr lang="en-GB" sz="2400" dirty="0" smtClean="0"/>
              <a:t>three categories</a:t>
            </a:r>
            <a:r>
              <a:rPr lang="en-GB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dirty="0" smtClean="0"/>
              <a:t>Microscopy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Thick and Thin Blood Smear </a:t>
            </a:r>
            <a:r>
              <a:rPr lang="en-GB" sz="2400" dirty="0" smtClean="0"/>
              <a:t>Study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Quantitative Buffy Coat (QBC) Test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 Immunological techniques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 Molecular </a:t>
            </a:r>
            <a:r>
              <a:rPr lang="en-GB" sz="2400" dirty="0" smtClean="0"/>
              <a:t>techniques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smj-SE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/>
              <a:t>Thick </a:t>
            </a:r>
            <a:r>
              <a:rPr lang="en-GB" sz="2400" dirty="0" smtClean="0"/>
              <a:t>and Thin </a:t>
            </a:r>
            <a:r>
              <a:rPr lang="en-GB" sz="2400" dirty="0"/>
              <a:t>Blood Smear </a:t>
            </a:r>
            <a:r>
              <a:rPr lang="en-GB" sz="2400" dirty="0" smtClean="0"/>
              <a:t>Study is </a:t>
            </a:r>
            <a:r>
              <a:rPr lang="en-GB" sz="2400" dirty="0"/>
              <a:t>the most popular </a:t>
            </a:r>
            <a:r>
              <a:rPr lang="en-GB" sz="2400" dirty="0" smtClean="0"/>
              <a:t>or gold standard </a:t>
            </a:r>
            <a:r>
              <a:rPr lang="en-GB" sz="2400" dirty="0"/>
              <a:t>method for malaria diagnosis.</a:t>
            </a:r>
            <a:endParaRPr lang="smj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 OF A THICK &amp; THIN BLOOD FILM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32" y="1311385"/>
            <a:ext cx="8438344" cy="52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6055754" cy="4646054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b="1" dirty="0"/>
              <a:t>Normal</a:t>
            </a:r>
          </a:p>
          <a:p>
            <a:pPr algn="just"/>
            <a:r>
              <a:rPr lang="en-GB" sz="2400" dirty="0"/>
              <a:t>No parasites are present in red blood cells. </a:t>
            </a:r>
            <a:r>
              <a:rPr lang="en-GB" sz="2400" dirty="0" smtClean="0"/>
              <a:t>The test will be repeated every </a:t>
            </a:r>
            <a:r>
              <a:rPr lang="en-GB" sz="2400" dirty="0"/>
              <a:t>8 hours for </a:t>
            </a:r>
            <a:r>
              <a:rPr lang="en-GB" sz="2400" dirty="0" smtClean="0"/>
              <a:t>1/2 days </a:t>
            </a:r>
            <a:r>
              <a:rPr lang="en-GB" sz="2400" dirty="0"/>
              <a:t>if </a:t>
            </a:r>
            <a:r>
              <a:rPr lang="en-GB" sz="2400" dirty="0" smtClean="0"/>
              <a:t>still suspected </a:t>
            </a:r>
            <a:r>
              <a:rPr lang="en-GB" sz="2400" dirty="0"/>
              <a:t>that you have malaria.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b="1" dirty="0"/>
              <a:t>Abnormal</a:t>
            </a:r>
          </a:p>
          <a:p>
            <a:pPr algn="just"/>
            <a:r>
              <a:rPr lang="en-GB" sz="2400" dirty="0"/>
              <a:t>Parasites are present in red blood cells. The infecting species of </a:t>
            </a:r>
            <a:r>
              <a:rPr lang="en-GB" sz="2400" i="1" dirty="0"/>
              <a:t>Plasmodium</a:t>
            </a:r>
            <a:r>
              <a:rPr lang="en-GB" sz="2400" dirty="0"/>
              <a:t> is identified. Also, the percentage of red </a:t>
            </a:r>
            <a:r>
              <a:rPr lang="en-GB" sz="2400" dirty="0" smtClean="0"/>
              <a:t>blood cells </a:t>
            </a:r>
            <a:r>
              <a:rPr lang="en-GB" sz="2400" dirty="0"/>
              <a:t>infected </a:t>
            </a:r>
            <a:r>
              <a:rPr lang="en-GB" sz="2400" dirty="0" smtClean="0"/>
              <a:t>by the</a:t>
            </a:r>
            <a:r>
              <a:rPr lang="en-GB" sz="2400" dirty="0"/>
              <a:t> </a:t>
            </a:r>
            <a:r>
              <a:rPr lang="en-GB" sz="2400" i="1" dirty="0"/>
              <a:t>Plasmodium</a:t>
            </a:r>
            <a:r>
              <a:rPr lang="en-GB" sz="2400" dirty="0"/>
              <a:t> parasite (density) is determined.</a:t>
            </a:r>
          </a:p>
          <a:p>
            <a:pPr algn="just"/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5" y="2327845"/>
            <a:ext cx="3474167" cy="2859595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7197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OF DEVELOPMENT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868" y="1403798"/>
            <a:ext cx="1008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mj-SE" sz="2400" dirty="0" smtClean="0"/>
              <a:t>Multi-class classification of Malaria parasites (</a:t>
            </a:r>
            <a:r>
              <a:rPr lang="en-GB" sz="2400" dirty="0" err="1"/>
              <a:t>Plasmodiam</a:t>
            </a:r>
            <a:r>
              <a:rPr lang="en-GB" sz="2400" dirty="0"/>
              <a:t> </a:t>
            </a:r>
            <a:r>
              <a:rPr lang="en-GB" sz="2400" dirty="0" err="1"/>
              <a:t>vivax</a:t>
            </a:r>
            <a:r>
              <a:rPr lang="en-GB" sz="2400" dirty="0"/>
              <a:t>, P. falciparum, P. </a:t>
            </a:r>
            <a:r>
              <a:rPr lang="en-GB" sz="2400" dirty="0" err="1"/>
              <a:t>ovale</a:t>
            </a:r>
            <a:r>
              <a:rPr lang="en-GB" sz="2400" dirty="0"/>
              <a:t>,  P. </a:t>
            </a:r>
            <a:r>
              <a:rPr lang="en-GB" sz="2400" dirty="0" err="1"/>
              <a:t>knowlesi</a:t>
            </a:r>
            <a:r>
              <a:rPr lang="en-GB" sz="2400" dirty="0"/>
              <a:t> </a:t>
            </a:r>
            <a:r>
              <a:rPr lang="en-GB" sz="2400" dirty="0" smtClean="0"/>
              <a:t>etc.) </a:t>
            </a:r>
            <a:r>
              <a:rPr lang="smj-SE" sz="2400" dirty="0" smtClean="0"/>
              <a:t>developed in blood cell.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mj-SE" sz="2400" dirty="0" smtClean="0"/>
              <a:t>Automation of whole diagnosis process</a:t>
            </a:r>
            <a:r>
              <a:rPr lang="smj-SE" sz="2400" dirty="0"/>
              <a:t> </a:t>
            </a:r>
            <a:r>
              <a:rPr lang="smj-SE" sz="2400" dirty="0" smtClean="0"/>
              <a:t>and diagonose from thick blood film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mj-SE" sz="2400" dirty="0" smtClean="0"/>
              <a:t>Segmentation of infected area.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078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1674253"/>
            <a:ext cx="6133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Dataset </a:t>
            </a:r>
            <a:r>
              <a:rPr lang="en-GB" sz="2400" dirty="0"/>
              <a:t>was taken from NIH (National </a:t>
            </a:r>
            <a:r>
              <a:rPr lang="en-GB" sz="2400" dirty="0" smtClean="0"/>
              <a:t>Institution of </a:t>
            </a:r>
            <a:r>
              <a:rPr lang="en-GB" sz="2400" dirty="0"/>
              <a:t>Health) public </a:t>
            </a:r>
            <a:r>
              <a:rPr lang="en-GB" sz="2400" dirty="0" smtClean="0"/>
              <a:t>repository.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/>
              <a:t>dataset consists of </a:t>
            </a:r>
            <a:r>
              <a:rPr lang="en-GB" sz="2400" dirty="0" smtClean="0"/>
              <a:t>27,580 images </a:t>
            </a:r>
            <a:r>
              <a:rPr lang="en-GB" sz="2400" dirty="0"/>
              <a:t>where 13,784 images are for Uninfected and </a:t>
            </a:r>
            <a:r>
              <a:rPr lang="en-GB" sz="2400" dirty="0" smtClean="0"/>
              <a:t>13,796 images </a:t>
            </a:r>
            <a:r>
              <a:rPr lang="en-GB" sz="2400" dirty="0"/>
              <a:t>are for Parasitized</a:t>
            </a:r>
            <a:r>
              <a:rPr lang="en-GB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 </a:t>
            </a:r>
            <a:r>
              <a:rPr lang="en-GB" sz="2400" dirty="0"/>
              <a:t>To avoid undertrained </a:t>
            </a:r>
            <a:r>
              <a:rPr lang="en-GB" sz="2400" dirty="0" smtClean="0"/>
              <a:t>condition we </a:t>
            </a:r>
            <a:r>
              <a:rPr lang="en-GB" sz="2400" dirty="0"/>
              <a:t>take more percentage dataset for training</a:t>
            </a:r>
            <a:r>
              <a:rPr lang="en-GB" sz="2400" dirty="0" smtClean="0"/>
              <a:t>. But primarily, in case of 10</a:t>
            </a:r>
            <a:r>
              <a:rPr lang="en-GB" sz="2400" dirty="0"/>
              <a:t>% </a:t>
            </a:r>
            <a:r>
              <a:rPr lang="en-GB" sz="2400" dirty="0" smtClean="0"/>
              <a:t>validation, it </a:t>
            </a:r>
            <a:r>
              <a:rPr lang="en-GB" sz="2400" dirty="0"/>
              <a:t>shows some </a:t>
            </a:r>
            <a:r>
              <a:rPr lang="en-GB" sz="2400" dirty="0" smtClean="0"/>
              <a:t>undertrained conditions </a:t>
            </a:r>
            <a:r>
              <a:rPr lang="en-GB" sz="2400" dirty="0"/>
              <a:t>where </a:t>
            </a:r>
            <a:r>
              <a:rPr lang="en-GB" sz="2400" dirty="0" smtClean="0"/>
              <a:t>training </a:t>
            </a:r>
            <a:r>
              <a:rPr lang="en-GB" sz="2400" dirty="0"/>
              <a:t>accuracy was less than </a:t>
            </a:r>
            <a:r>
              <a:rPr lang="en-GB" sz="2400" dirty="0" smtClean="0"/>
              <a:t>validation accuracy</a:t>
            </a:r>
            <a:r>
              <a:rPr lang="en-GB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81" y="1819811"/>
            <a:ext cx="1381125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581" y="1819811"/>
            <a:ext cx="1280309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81" y="3751745"/>
            <a:ext cx="1288903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50" y="3751745"/>
            <a:ext cx="125964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5909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1674254"/>
            <a:ext cx="998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smtClean="0"/>
              <a:t>Pre-Processing </a:t>
            </a:r>
            <a:r>
              <a:rPr lang="en-GB" sz="2400" b="1" dirty="0"/>
              <a:t>and Augmentation</a:t>
            </a:r>
          </a:p>
          <a:p>
            <a:r>
              <a:rPr lang="en-GB" sz="2400" dirty="0" smtClean="0"/>
              <a:t>Main </a:t>
            </a:r>
            <a:r>
              <a:rPr lang="en-GB" sz="2400" dirty="0"/>
              <a:t>purpose of </a:t>
            </a:r>
            <a:r>
              <a:rPr lang="en-GB" sz="2400" dirty="0" smtClean="0"/>
              <a:t>pre-processing </a:t>
            </a:r>
            <a:r>
              <a:rPr lang="en-GB" sz="2400" dirty="0"/>
              <a:t>is to avoid </a:t>
            </a:r>
            <a:r>
              <a:rPr lang="en-GB" sz="2400" dirty="0" smtClean="0"/>
              <a:t>over-fitting of the model</a:t>
            </a:r>
            <a:r>
              <a:rPr lang="en-GB" sz="2400" dirty="0"/>
              <a:t>. List of augmentation used before training are: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74312"/>
              </p:ext>
            </p:extLst>
          </p:nvPr>
        </p:nvGraphicFramePr>
        <p:xfrm>
          <a:off x="1388053" y="3321200"/>
          <a:ext cx="9146864" cy="277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432"/>
                <a:gridCol w="4573432"/>
              </a:tblGrid>
              <a:tr h="55410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Augmentation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GB" dirty="0"/>
                    </a:p>
                  </a:txBody>
                  <a:tcPr/>
                </a:tc>
              </a:tr>
              <a:tr h="55410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112*112</a:t>
                      </a:r>
                      <a:endParaRPr lang="en-GB" dirty="0"/>
                    </a:p>
                  </a:txBody>
                  <a:tcPr/>
                </a:tc>
              </a:tr>
              <a:tr h="55410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Horizontal Flip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5410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Rotation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degrees</a:t>
                      </a:r>
                      <a:endParaRPr lang="en-GB" dirty="0"/>
                    </a:p>
                  </a:txBody>
                  <a:tcPr/>
                </a:tc>
              </a:tr>
              <a:tr h="55410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Colour Jitter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Contrast 150%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591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1674254"/>
            <a:ext cx="99806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smtClean="0"/>
              <a:t>Model </a:t>
            </a:r>
            <a:r>
              <a:rPr lang="en-GB" sz="2400" b="1" dirty="0"/>
              <a:t>Selection</a:t>
            </a:r>
          </a:p>
          <a:p>
            <a:pPr algn="just"/>
            <a:r>
              <a:rPr lang="en-GB" sz="2400" dirty="0"/>
              <a:t>L</a:t>
            </a:r>
            <a:r>
              <a:rPr lang="en-GB" sz="2400" dirty="0" smtClean="0"/>
              <a:t>ots </a:t>
            </a:r>
            <a:r>
              <a:rPr lang="en-GB" sz="2400" dirty="0"/>
              <a:t>of model available to train this binary classifier</a:t>
            </a:r>
            <a:r>
              <a:rPr lang="en-GB" sz="2400" dirty="0" smtClean="0"/>
              <a:t>. Different </a:t>
            </a:r>
            <a:r>
              <a:rPr lang="en-GB" sz="2400" dirty="0"/>
              <a:t>models have different </a:t>
            </a:r>
            <a:r>
              <a:rPr lang="en-GB" sz="2400" dirty="0" smtClean="0"/>
              <a:t>architectures. Thus </a:t>
            </a:r>
            <a:r>
              <a:rPr lang="en-GB" sz="2400" dirty="0"/>
              <a:t>they </a:t>
            </a:r>
            <a:r>
              <a:rPr lang="en-GB" sz="2400" dirty="0" smtClean="0"/>
              <a:t>can extract </a:t>
            </a:r>
            <a:r>
              <a:rPr lang="en-GB" sz="2400" dirty="0"/>
              <a:t>different features from an </a:t>
            </a:r>
            <a:r>
              <a:rPr lang="en-GB" sz="2400" dirty="0" smtClean="0"/>
              <a:t>image. Our </a:t>
            </a:r>
            <a:r>
              <a:rPr lang="en-GB" sz="2400" dirty="0"/>
              <a:t>used model are </a:t>
            </a:r>
            <a:r>
              <a:rPr lang="en-GB" sz="2400" dirty="0" smtClean="0"/>
              <a:t>: </a:t>
            </a:r>
            <a:r>
              <a:rPr lang="nb-NO" sz="2400" i="1" dirty="0" smtClean="0"/>
              <a:t>Resnet </a:t>
            </a:r>
            <a:r>
              <a:rPr lang="nb-NO" sz="2400" i="1" dirty="0"/>
              <a:t>152 ,Resnet 101, Resnet 50, Densenet 161, </a:t>
            </a:r>
            <a:r>
              <a:rPr lang="nb-NO" sz="2400" i="1" dirty="0" smtClean="0"/>
              <a:t>Resnext </a:t>
            </a:r>
            <a:r>
              <a:rPr lang="en-GB" sz="2400" i="1" dirty="0" smtClean="0"/>
              <a:t>50.</a:t>
            </a:r>
          </a:p>
          <a:p>
            <a:pPr algn="just"/>
            <a:endParaRPr lang="smj-SE" sz="240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Training</a:t>
            </a:r>
          </a:p>
          <a:p>
            <a:pPr algn="just"/>
            <a:r>
              <a:rPr lang="en-GB" sz="2400" dirty="0"/>
              <a:t>Machine learning works by finding a relationship </a:t>
            </a:r>
            <a:r>
              <a:rPr lang="en-GB" sz="2400" dirty="0" smtClean="0"/>
              <a:t>between a </a:t>
            </a:r>
            <a:r>
              <a:rPr lang="en-GB" sz="2400" dirty="0"/>
              <a:t>label and its features. We do this by showing an object (</a:t>
            </a:r>
            <a:r>
              <a:rPr lang="en-GB" sz="2400" dirty="0" smtClean="0"/>
              <a:t>our model</a:t>
            </a:r>
            <a:r>
              <a:rPr lang="en-GB" sz="2400" dirty="0"/>
              <a:t>) a bunch of examples from our dataset. Each </a:t>
            </a:r>
            <a:r>
              <a:rPr lang="en-GB" sz="2400" dirty="0" smtClean="0"/>
              <a:t>example helps </a:t>
            </a:r>
            <a:r>
              <a:rPr lang="en-GB" sz="2400" dirty="0"/>
              <a:t>define how each feature affects the label. We refer to </a:t>
            </a:r>
            <a:r>
              <a:rPr lang="en-GB" sz="2400" dirty="0" smtClean="0"/>
              <a:t>this process </a:t>
            </a:r>
            <a:r>
              <a:rPr lang="en-GB" sz="2400" dirty="0"/>
              <a:t>as training our </a:t>
            </a:r>
            <a:r>
              <a:rPr lang="en-GB" sz="2400" dirty="0" smtClean="0"/>
              <a:t>model. Every </a:t>
            </a:r>
            <a:r>
              <a:rPr lang="en-GB" sz="2400" dirty="0"/>
              <a:t>epoch of training </a:t>
            </a:r>
            <a:r>
              <a:rPr lang="en-GB" sz="2400" dirty="0" smtClean="0"/>
              <a:t>means new </a:t>
            </a:r>
            <a:r>
              <a:rPr lang="en-GB" sz="2400" dirty="0"/>
              <a:t>set of </a:t>
            </a:r>
            <a:r>
              <a:rPr lang="en-GB" sz="2400" dirty="0" smtClean="0"/>
              <a:t>weight. New </a:t>
            </a:r>
            <a:r>
              <a:rPr lang="en-GB" sz="2400" dirty="0"/>
              <a:t>weight gives new opportunities.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3365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277</TotalTime>
  <Words>860</Words>
  <Application>Microsoft Office PowerPoint</Application>
  <PresentationFormat>Widescreen</PresentationFormat>
  <Paragraphs>152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Euphemia</vt:lpstr>
      <vt:lpstr>Plantagenet Cherokee</vt:lpstr>
      <vt:lpstr>Wingdings</vt:lpstr>
      <vt:lpstr>Academic Literature 16x9</vt:lpstr>
      <vt:lpstr>Malaria Parasite Detection from Thin Blood Cell Film Using Convolutional Neural Network</vt:lpstr>
      <vt:lpstr>WHAT IS MALARIA?</vt:lpstr>
      <vt:lpstr>MALARIA MICROSCOPY</vt:lpstr>
      <vt:lpstr>PREPARATION OF A THICK &amp; THIN BLOOD FILM</vt:lpstr>
      <vt:lpstr>OBSERVATIONS</vt:lpstr>
      <vt:lpstr>AREA OF DEVELOPMENT</vt:lpstr>
      <vt:lpstr>DATASET</vt:lpstr>
      <vt:lpstr>PIPELINE</vt:lpstr>
      <vt:lpstr>PIPELINE</vt:lpstr>
      <vt:lpstr>MODEL PERFORMANCE</vt:lpstr>
      <vt:lpstr>SIGNAL PROCESSING</vt:lpstr>
      <vt:lpstr>LABEL NOISE</vt:lpstr>
      <vt:lpstr>OUTPUT ANALYSIS</vt:lpstr>
      <vt:lpstr>CONFUSION MATRIX</vt:lpstr>
      <vt:lpstr>ACCEPTABILITY OF THE TEST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Dr.Ashraf</dc:creator>
  <cp:lastModifiedBy>Dr.Ashraf</cp:lastModifiedBy>
  <cp:revision>27</cp:revision>
  <dcterms:created xsi:type="dcterms:W3CDTF">2019-09-12T05:19:04Z</dcterms:created>
  <dcterms:modified xsi:type="dcterms:W3CDTF">2019-09-14T06:23:54Z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