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70" r:id="rId3"/>
    <p:sldId id="269" r:id="rId4"/>
    <p:sldId id="264" r:id="rId5"/>
    <p:sldId id="275" r:id="rId6"/>
    <p:sldId id="276" r:id="rId7"/>
    <p:sldId id="265" r:id="rId8"/>
    <p:sldId id="267" r:id="rId9"/>
    <p:sldId id="268" r:id="rId10"/>
    <p:sldId id="273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>
        <p:scale>
          <a:sx n="80" d="100"/>
          <a:sy n="80" d="100"/>
        </p:scale>
        <p:origin x="-221" y="-120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75082" y="2562450"/>
            <a:ext cx="1005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会议电子桌签系统设计与实现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2993777" y="5080516"/>
            <a:ext cx="2967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：张帅</a:t>
            </a:r>
            <a:endParaRPr lang="zh-CN" altLang="en-US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801441" y="5080516"/>
            <a:ext cx="5578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指导老师：蔡建平</a:t>
            </a:r>
            <a:endParaRPr lang="zh-CN" altLang="en-US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10264775" y="651986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13"/>
          <p:cNvSpPr txBox="1"/>
          <p:nvPr/>
        </p:nvSpPr>
        <p:spPr>
          <a:xfrm>
            <a:off x="3723474" y="3770235"/>
            <a:ext cx="4961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计算机与计算科学学院  </a:t>
            </a:r>
            <a:r>
              <a:rPr lang="zh-CN" altLang="en-US" sz="2200" dirty="0" smtClean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200" dirty="0" smtClean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1803</a:t>
            </a:r>
            <a:r>
              <a:rPr lang="zh-CN" altLang="en-US" sz="2200" dirty="0" smtClean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200" dirty="0">
              <a:solidFill>
                <a:srgbClr val="093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E59D6E32-964C-4BEE-988C-87FC00026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49"/>
          <a:stretch>
            <a:fillRect/>
          </a:stretch>
        </p:blipFill>
        <p:spPr bwMode="auto">
          <a:xfrm>
            <a:off x="5108739" y="653249"/>
            <a:ext cx="1704150" cy="16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68501" y="2941011"/>
            <a:ext cx="86899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</a:p>
        </p:txBody>
      </p:sp>
      <p:sp>
        <p:nvSpPr>
          <p:cNvPr id="33" name="矩形 32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0290177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792163" y="1462090"/>
            <a:ext cx="1109663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3" cy="584775"/>
          </a:xfrm>
          <a:prstGeom prst="rect">
            <a:avLst/>
          </a:prstGeom>
          <a:blipFill dpi="0" rotWithShape="1">
            <a:blip r:embed="rId2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044875"/>
                </a:solidFill>
                <a:latin typeface="+mj-lt"/>
                <a:ea typeface="+mn-ea"/>
              </a:rPr>
              <a:t>THKAN YOU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312738" y="2593975"/>
            <a:ext cx="4843463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56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3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选题意义及目的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9" name="组合 68"/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61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12738" y="3724275"/>
            <a:ext cx="11233326" cy="712788"/>
            <a:chOff x="309691" y="3938645"/>
            <a:chExt cx="11230840" cy="712882"/>
          </a:xfrm>
        </p:grpSpPr>
        <p:grpSp>
          <p:nvGrpSpPr>
            <p:cNvPr id="4147" name="组合 79"/>
            <p:cNvGrpSpPr>
              <a:grpSpLocks/>
            </p:cNvGrpSpPr>
            <p:nvPr/>
          </p:nvGrpSpPr>
          <p:grpSpPr bwMode="auto">
            <a:xfrm>
              <a:off x="309691" y="3938645"/>
              <a:ext cx="11230840" cy="712882"/>
              <a:chOff x="6298049" y="1397569"/>
              <a:chExt cx="11230840" cy="712882"/>
            </a:xfrm>
          </p:grpSpPr>
          <p:sp>
            <p:nvSpPr>
              <p:cNvPr id="4149" name="文本框 81"/>
              <p:cNvSpPr txBox="1">
                <a:spLocks noChangeArrowheads="1"/>
              </p:cNvSpPr>
              <p:nvPr/>
            </p:nvSpPr>
            <p:spPr bwMode="auto">
              <a:xfrm>
                <a:off x="14688486" y="1512743"/>
                <a:ext cx="2840403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dirty="0" smtClean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项目核心技术</a:t>
                </a:r>
                <a:endPara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2" name="组合 84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54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8004188" y="4030640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12738" y="4854575"/>
            <a:ext cx="4843463" cy="712788"/>
            <a:chOff x="6535248" y="4281002"/>
            <a:chExt cx="4842391" cy="712882"/>
          </a:xfrm>
        </p:grpSpPr>
        <p:grpSp>
          <p:nvGrpSpPr>
            <p:cNvPr id="4139" name="组合 116"/>
            <p:cNvGrpSpPr>
              <a:grpSpLocks/>
            </p:cNvGrpSpPr>
            <p:nvPr/>
          </p:nvGrpSpPr>
          <p:grpSpPr bwMode="auto">
            <a:xfrm>
              <a:off x="6535248" y="4281002"/>
              <a:ext cx="4842391" cy="712882"/>
              <a:chOff x="6298049" y="1397569"/>
              <a:chExt cx="4842391" cy="712882"/>
            </a:xfrm>
          </p:grpSpPr>
          <p:sp>
            <p:nvSpPr>
              <p:cNvPr id="4141" name="文本框 126"/>
              <p:cNvSpPr txBox="1">
                <a:spLocks noChangeArrowheads="1"/>
              </p:cNvSpPr>
              <p:nvPr/>
            </p:nvSpPr>
            <p:spPr bwMode="auto">
              <a:xfrm>
                <a:off x="8200260" y="1506484"/>
                <a:ext cx="2840403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dirty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研究结果及应用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44" name="组合 129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46" name="文本框 131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 dirty="0">
                      <a:solidFill>
                        <a:srgbClr val="044875"/>
                      </a:solidFill>
                      <a:latin typeface="Impact" pitchFamily="34" charset="0"/>
                    </a:rPr>
                    <a:t>05</a:t>
                  </a:r>
                  <a:endParaRPr lang="zh-CN" altLang="en-US" sz="3600" dirty="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3" name="Freeform 306"/>
            <p:cNvSpPr>
              <a:spLocks noEditPoints="1"/>
            </p:cNvSpPr>
            <p:nvPr/>
          </p:nvSpPr>
          <p:spPr bwMode="auto">
            <a:xfrm>
              <a:off x="7601812" y="4390554"/>
              <a:ext cx="539631" cy="536646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916738" y="2593975"/>
            <a:ext cx="4843463" cy="712788"/>
            <a:chOff x="309691" y="2998271"/>
            <a:chExt cx="4842391" cy="712882"/>
          </a:xfrm>
        </p:grpSpPr>
        <p:grpSp>
          <p:nvGrpSpPr>
            <p:cNvPr id="4131" name="组合 71"/>
            <p:cNvGrpSpPr>
              <a:grpSpLocks/>
            </p:cNvGrpSpPr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4133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3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dirty="0" smtClean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 国内外研究现状</a:t>
                </a:r>
                <a:endPara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36" name="组合 76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8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339082" y="3724275"/>
            <a:ext cx="10421119" cy="712788"/>
            <a:chOff x="958826" y="3340628"/>
            <a:chExt cx="10418813" cy="712882"/>
          </a:xfrm>
        </p:grpSpPr>
        <p:grpSp>
          <p:nvGrpSpPr>
            <p:cNvPr id="4123" name="组合 115"/>
            <p:cNvGrpSpPr>
              <a:grpSpLocks/>
            </p:cNvGrpSpPr>
            <p:nvPr/>
          </p:nvGrpSpPr>
          <p:grpSpPr bwMode="auto">
            <a:xfrm>
              <a:off x="1686509" y="3340628"/>
              <a:ext cx="9691130" cy="712882"/>
              <a:chOff x="1449310" y="1397569"/>
              <a:chExt cx="9691130" cy="712882"/>
            </a:xfrm>
          </p:grpSpPr>
          <p:sp>
            <p:nvSpPr>
              <p:cNvPr id="4125" name="文本框 133"/>
              <p:cNvSpPr txBox="1">
                <a:spLocks noChangeArrowheads="1"/>
              </p:cNvSpPr>
              <p:nvPr/>
            </p:nvSpPr>
            <p:spPr bwMode="auto">
              <a:xfrm>
                <a:off x="1449310" y="1493160"/>
                <a:ext cx="2840403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dirty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项目方案设计</a:t>
                </a: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8" name="组合 136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0" name="文本框 13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>
              <a:off x="958826" y="3455908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6916738" y="4854575"/>
            <a:ext cx="4843463" cy="712788"/>
            <a:chOff x="6535248" y="5221376"/>
            <a:chExt cx="4842391" cy="712882"/>
          </a:xfrm>
        </p:grpSpPr>
        <p:grpSp>
          <p:nvGrpSpPr>
            <p:cNvPr id="4115" name="组合 117"/>
            <p:cNvGrpSpPr>
              <a:grpSpLocks/>
            </p:cNvGrpSpPr>
            <p:nvPr/>
          </p:nvGrpSpPr>
          <p:grpSpPr bwMode="auto">
            <a:xfrm>
              <a:off x="6535248" y="5221376"/>
              <a:ext cx="4842391" cy="712882"/>
              <a:chOff x="6298049" y="1397569"/>
              <a:chExt cx="4842391" cy="712882"/>
            </a:xfrm>
          </p:grpSpPr>
          <p:sp>
            <p:nvSpPr>
              <p:cNvPr id="4117" name="文本框 119"/>
              <p:cNvSpPr txBox="1">
                <a:spLocks noChangeArrowheads="1"/>
              </p:cNvSpPr>
              <p:nvPr/>
            </p:nvSpPr>
            <p:spPr bwMode="auto">
              <a:xfrm>
                <a:off x="76668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dirty="0" smtClean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计划安排</a:t>
                </a:r>
                <a:endPara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0" name="组合 122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22" name="文本框 124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 dirty="0">
                      <a:solidFill>
                        <a:srgbClr val="044875"/>
                      </a:solidFill>
                      <a:latin typeface="Impact" pitchFamily="34" charset="0"/>
                    </a:rPr>
                    <a:t>06</a:t>
                  </a:r>
                  <a:endParaRPr lang="zh-CN" altLang="en-US" sz="3600" dirty="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4" name="Freeform 48"/>
            <p:cNvSpPr>
              <a:spLocks noEditPoints="1"/>
            </p:cNvSpPr>
            <p:nvPr/>
          </p:nvSpPr>
          <p:spPr bwMode="auto">
            <a:xfrm>
              <a:off x="7670059" y="5303937"/>
              <a:ext cx="363458" cy="576339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 flipH="1">
            <a:off x="5534025" y="295592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5534025" y="40719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5534025" y="51895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43200" y="582614"/>
            <a:ext cx="6688139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044875"/>
                </a:solidFill>
                <a:latin typeface="+mj-lt"/>
                <a:ea typeface="+mn-ea"/>
              </a:rPr>
              <a:t>THE MAIN CONTENTS</a:t>
            </a:r>
            <a:endParaRPr lang="zh-CN" altLang="en-US" sz="54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grpSp>
        <p:nvGrpSpPr>
          <p:cNvPr id="163" name="组合 162"/>
          <p:cNvGrpSpPr>
            <a:grpSpLocks/>
          </p:cNvGrpSpPr>
          <p:nvPr/>
        </p:nvGrpSpPr>
        <p:grpSpPr bwMode="auto">
          <a:xfrm>
            <a:off x="3455988" y="1511300"/>
            <a:ext cx="5262563" cy="376238"/>
            <a:chOff x="3455443" y="1512024"/>
            <a:chExt cx="5263600" cy="375186"/>
          </a:xfrm>
        </p:grpSpPr>
        <p:sp>
          <p:nvSpPr>
            <p:cNvPr id="155" name="文本框 154"/>
            <p:cNvSpPr txBox="1"/>
            <p:nvPr/>
          </p:nvSpPr>
          <p:spPr>
            <a:xfrm>
              <a:off x="3455443" y="1518356"/>
              <a:ext cx="5263600" cy="3688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044875"/>
                  </a:solidFill>
                  <a:latin typeface="+mj-lt"/>
                  <a:ea typeface="+mn-ea"/>
                </a:rPr>
                <a:t>PLEASE ENTER YOUR  SUBTITLE HERE</a:t>
              </a:r>
              <a:endParaRPr lang="zh-CN" altLang="en-US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3699966" y="1512024"/>
              <a:ext cx="477455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461919" y="1336545"/>
            <a:ext cx="5903912" cy="383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461919" y="1387345"/>
            <a:ext cx="5903912" cy="5129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传统桌牌</a:t>
            </a:r>
            <a:r>
              <a:rPr lang="en-US" altLang="zh-CN" sz="28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800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纸张浪费严重</a:t>
            </a:r>
            <a:r>
              <a:rPr lang="en-US" altLang="zh-CN" sz="28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/>
            </a:r>
            <a:br>
              <a:rPr lang="en-US" altLang="zh-CN" sz="28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</a:b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一次性使用，信息不可更改，重复利用率低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   2018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年我国纸浆进口量高达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2107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万吨，消耗量大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数字会议</a:t>
            </a:r>
            <a:r>
              <a:rPr lang="en-US" altLang="zh-CN" sz="28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8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社会趋势</a:t>
            </a:r>
            <a:r>
              <a:rPr lang="en-US" altLang="zh-CN" sz="24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/>
            </a:r>
            <a:br>
              <a:rPr lang="en-US" altLang="zh-CN" sz="24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</a:br>
            <a:r>
              <a:rPr lang="zh-CN" altLang="en-US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会议</a:t>
            </a:r>
            <a:r>
              <a:rPr lang="zh-CN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的形式由传统的会场形式向灵活多变的数字会议方式</a:t>
            </a:r>
            <a:r>
              <a:rPr lang="zh-CN" altLang="en-US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转变，达到</a:t>
            </a:r>
            <a:r>
              <a:rPr lang="zh-CN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现代化高效、舒适、安全、节能的人文办公环境</a:t>
            </a:r>
            <a:br>
              <a:rPr lang="zh-CN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/>
            </a:r>
            <a:b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</a:br>
            <a:endParaRPr lang="en-US" altLang="zh-CN" sz="2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选题意义及目的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5833395" y="3119976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833395" y="5410023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https://gimg2.baidu.com/image_search/src=http%3A%2F%2Fwww.t-jiaju.com%2FtujjJDEwLmFsaWNkbi5jb20vaTMvMTcxMzkzNDM2My9UQjJCVG1ncW9SMUJlTmp5MEZtWFhiMHdWWGFfISExNzEzOTM0MzYzJDk.jpg&amp;refer=http%3A%2F%2Fwww.t-jiaju.com&amp;app=2002&amp;size=f9999,10000&amp;q=a80&amp;n=0&amp;g=0n&amp;fmt=jpeg?sec=1643165914&amp;t=0cfe0a684e601747bb378a3420d471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gimg2.baidu.com/image_search/src=http%3A%2F%2Fwww.t-jiaju.com%2FtujjJDEwLmFsaWNkbi5jb20vaTMvMTcxMzkzNDM2My9UQjJCVG1ncW9SMUJlTmp5MEZtWFhiMHdWWGFfISExNzEzOTM0MzYzJDk.jpg&amp;refer=http%3A%2F%2Fwww.t-jiaju.com&amp;app=2002&amp;size=f9999,10000&amp;q=a80&amp;n=0&amp;g=0n&amp;fmt=jpeg?sec=1643165914&amp;t=0cfe0a684e601747bb378a3420d4717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 descr="C:\Users\asus\Desktop\src=http___www.t-jiaju.com_tujjJDEwLmFsaWNkbi5jb20vaTMvMTcxMzkzNDM2My9UQjJCVG1ncW9SMUJlTmp5MEZtWFhiMHdWWGFfISExNzEzOTM0MzYzJDk.jpg&amp;refer=http___www.t-jiaju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57" y="1336545"/>
            <a:ext cx="4273643" cy="427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2"/>
            <a:ext cx="8678863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72A9"/>
              </a:solidFill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3" cy="584775"/>
            <a:chOff x="551544" y="82976"/>
            <a:chExt cx="3395256" cy="583764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国内外现状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20">
            <a:extLst>
              <a:ext uri="{FF2B5EF4-FFF2-40B4-BE49-F238E27FC236}">
                <a16:creationId xmlns:a16="http://schemas.microsoft.com/office/drawing/2014/main" xmlns="" id="{4DA5B16C-24B5-45C6-A0E7-182289128C0D}"/>
              </a:ext>
            </a:extLst>
          </p:cNvPr>
          <p:cNvSpPr txBox="1"/>
          <p:nvPr/>
        </p:nvSpPr>
        <p:spPr>
          <a:xfrm>
            <a:off x="912813" y="927563"/>
            <a:ext cx="10316671" cy="56138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）电子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桌签显示系统设备不够灵活美观</a:t>
            </a:r>
            <a:endParaRPr lang="en-US" altLang="zh-CN" sz="2400" b="1" dirty="0" smtClean="0">
              <a:solidFill>
                <a:srgbClr val="0072A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LCD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屏幕的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局限性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难以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个性化灵活实现内容的定制，尤其是图片等内容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显示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）通信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范围的局限性大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大多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基于无线短程通信技术自组网进行数据的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收发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通信的范围和连接设备的数量等多有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限制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）设备管理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系统落后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仅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支持一对一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的确认和调试，没有进行统一管理的系统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的效率低下，且浪费大量人力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物力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 smtClean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）能耗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大，待机浪费严重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需求量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大，采购的成本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高，使用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的频率不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时间待机和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闲置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7265" y="254002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50863" y="82550"/>
            <a:ext cx="3409951" cy="584775"/>
            <a:chOff x="551544" y="82976"/>
            <a:chExt cx="3409770" cy="583764"/>
          </a:xfrm>
        </p:grpSpPr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sp>
          <p:nvSpPr>
            <p:cNvPr id="13" name="文本框 13"/>
            <p:cNvSpPr txBox="1"/>
            <p:nvPr/>
          </p:nvSpPr>
          <p:spPr>
            <a:xfrm>
              <a:off x="551544" y="82976"/>
              <a:ext cx="723862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pic>
        <p:nvPicPr>
          <p:cNvPr id="1026" name="Picture 2" descr="C:\Users\asus\Desktop\附件\屏幕截图 2021-12-15 1302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821266"/>
            <a:ext cx="9511765" cy="582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20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7265" y="254002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50863" y="82550"/>
            <a:ext cx="3409951" cy="584775"/>
            <a:chOff x="551544" y="82976"/>
            <a:chExt cx="3409770" cy="583764"/>
          </a:xfrm>
        </p:grpSpPr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sp>
          <p:nvSpPr>
            <p:cNvPr id="13" name="文本框 13"/>
            <p:cNvSpPr txBox="1"/>
            <p:nvPr/>
          </p:nvSpPr>
          <p:spPr>
            <a:xfrm>
              <a:off x="551544" y="82976"/>
              <a:ext cx="723862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pic>
        <p:nvPicPr>
          <p:cNvPr id="2050" name="Picture 2" descr="C:\Users\asus\Desktop\附件\未命名文件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768925"/>
            <a:ext cx="10441617" cy="55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76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项目核心技术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04800" y="796663"/>
            <a:ext cx="5372100" cy="5824802"/>
            <a:chOff x="146663" y="1194708"/>
            <a:chExt cx="2956560" cy="4838700"/>
          </a:xfrm>
        </p:grpSpPr>
        <p:grpSp>
          <p:nvGrpSpPr>
            <p:cNvPr id="11334" name="组合 3"/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304800" y="1466850"/>
              <a:chExt cx="2705100" cy="48387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04800" y="1466850"/>
                <a:ext cx="2705100" cy="70485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04800" y="2171700"/>
                <a:ext cx="2705100" cy="41338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316300"/>
              <a:ext cx="2705100" cy="45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solidFill>
                    <a:schemeClr val="bg1"/>
                  </a:solidFill>
                </a:rPr>
                <a:t>电子墨水屏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28601" y="1783270"/>
            <a:ext cx="5329262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原理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是屏幕</a:t>
            </a:r>
            <a:r>
              <a:rPr lang="zh-CN" altLang="en-US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表面带</a:t>
            </a:r>
            <a:r>
              <a: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有电的颜色颗粒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，在通电时就会通过改变电荷来使得不同得颜色的颗粒进行有序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排列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特点是省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电节能，其</a:t>
            </a:r>
            <a:r>
              <a: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成本较低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，且</a:t>
            </a:r>
            <a:r>
              <a: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功耗小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，仅在数据更新时需要供电，突发的断电等状况不影响其使用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；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同时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，墨水屏无闪烁、无辐射、可视角度大，对人眼刺激较小，在</a:t>
            </a:r>
            <a:r>
              <a: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阳光下也可以清晰显示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等特点也适应了会议室等场所的需要。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075364" y="796663"/>
            <a:ext cx="5689599" cy="5790624"/>
            <a:chOff x="6212458" y="1194708"/>
            <a:chExt cx="2956560" cy="4838700"/>
          </a:xfrm>
        </p:grpSpPr>
        <p:grpSp>
          <p:nvGrpSpPr>
            <p:cNvPr id="11322" name="组合 35"/>
            <p:cNvGrpSpPr>
              <a:grpSpLocks/>
            </p:cNvGrpSpPr>
            <p:nvPr/>
          </p:nvGrpSpPr>
          <p:grpSpPr bwMode="auto">
            <a:xfrm>
              <a:off x="6212458" y="1194708"/>
              <a:ext cx="2956560" cy="4838700"/>
              <a:chOff x="304800" y="1466850"/>
              <a:chExt cx="2705100" cy="483870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4800" y="1466850"/>
                <a:ext cx="2705100" cy="70485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04800" y="2171700"/>
                <a:ext cx="2705100" cy="41338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21" name="文本框 33"/>
            <p:cNvSpPr txBox="1">
              <a:spLocks noChangeArrowheads="1"/>
            </p:cNvSpPr>
            <p:nvPr/>
          </p:nvSpPr>
          <p:spPr bwMode="auto">
            <a:xfrm>
              <a:off x="6338188" y="1316300"/>
              <a:ext cx="2705100" cy="45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chemeClr val="bg1"/>
                  </a:solidFill>
                </a:rPr>
                <a:t>MQTT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协议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图片 33" descr="电子墨水屏的原理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50"/>
          <a:stretch/>
        </p:blipFill>
        <p:spPr bwMode="auto">
          <a:xfrm>
            <a:off x="931473" y="4786312"/>
            <a:ext cx="4118753" cy="17526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矩形 35"/>
          <p:cNvSpPr/>
          <p:nvPr/>
        </p:nvSpPr>
        <p:spPr>
          <a:xfrm>
            <a:off x="6331252" y="1748885"/>
            <a:ext cx="51778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MQTT(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消息队列遥测传输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)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是基于</a:t>
            </a:r>
            <a:r>
              <a: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发布</a:t>
            </a:r>
            <a:r>
              <a:rPr lang="en-US" altLang="zh-CN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/</a:t>
            </a:r>
            <a:r>
              <a: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订阅范式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的消息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协议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低</a:t>
            </a:r>
            <a:r>
              <a: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开销、低带宽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占用的即时通讯协议，使其在物联网、小型设备、移动应用等方面有较广泛的应用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轻</a:t>
            </a:r>
            <a:r>
              <a:rPr lang="zh-CN" altLang="en-US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量、简单、开放和易于实现</a:t>
            </a:r>
            <a:r>
              <a:rPr lang="zh-CN" altLang="en-US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的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40" name="图片 39" descr="https://ss1.bdstatic.com/70cFuXSh_Q1YnxGkpoWK1HF6hhy/it/u=544675778,3688806837&amp;fm=26&amp;gp=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76" y="4113733"/>
            <a:ext cx="4459135" cy="215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556000" cy="584775"/>
            <a:chOff x="551544" y="82976"/>
            <a:chExt cx="3554910" cy="583764"/>
          </a:xfrm>
        </p:grpSpPr>
        <p:sp>
          <p:nvSpPr>
            <p:cNvPr id="16423" name="文本框 12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研究结果及应用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678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1078" y="2107803"/>
            <a:ext cx="1081087" cy="1081087"/>
            <a:chOff x="6903720" y="991463"/>
            <a:chExt cx="1082040" cy="1082040"/>
          </a:xfrm>
        </p:grpSpPr>
        <p:sp>
          <p:nvSpPr>
            <p:cNvPr id="16421" name="Freeform 74"/>
            <p:cNvSpPr>
              <a:spLocks noEditPoints="1"/>
            </p:cNvSpPr>
            <p:nvPr/>
          </p:nvSpPr>
          <p:spPr bwMode="auto">
            <a:xfrm>
              <a:off x="7175611" y="1356515"/>
              <a:ext cx="538255" cy="351936"/>
            </a:xfrm>
            <a:custGeom>
              <a:avLst/>
              <a:gdLst>
                <a:gd name="T0" fmla="*/ 532084097 w 99"/>
                <a:gd name="T1" fmla="*/ 1700311104 h 65"/>
                <a:gd name="T2" fmla="*/ 1566686324 w 99"/>
                <a:gd name="T3" fmla="*/ 1905522278 h 65"/>
                <a:gd name="T4" fmla="*/ 2147483646 w 99"/>
                <a:gd name="T5" fmla="*/ 1670997542 h 65"/>
                <a:gd name="T6" fmla="*/ 2147483646 w 99"/>
                <a:gd name="T7" fmla="*/ 674260646 h 65"/>
                <a:gd name="T8" fmla="*/ 1566686324 w 99"/>
                <a:gd name="T9" fmla="*/ 820839283 h 65"/>
                <a:gd name="T10" fmla="*/ 532084097 w 99"/>
                <a:gd name="T11" fmla="*/ 674260646 h 65"/>
                <a:gd name="T12" fmla="*/ 532084097 w 99"/>
                <a:gd name="T13" fmla="*/ 1700311104 h 65"/>
                <a:gd name="T14" fmla="*/ 2147483646 w 99"/>
                <a:gd name="T15" fmla="*/ 234524736 h 65"/>
                <a:gd name="T16" fmla="*/ 2147483646 w 99"/>
                <a:gd name="T17" fmla="*/ 498368448 h 65"/>
                <a:gd name="T18" fmla="*/ 1566686324 w 99"/>
                <a:gd name="T19" fmla="*/ 703579622 h 65"/>
                <a:gd name="T20" fmla="*/ 206918271 w 99"/>
                <a:gd name="T21" fmla="*/ 498368448 h 65"/>
                <a:gd name="T22" fmla="*/ 206918271 w 99"/>
                <a:gd name="T23" fmla="*/ 996736896 h 65"/>
                <a:gd name="T24" fmla="*/ 266039330 w 99"/>
                <a:gd name="T25" fmla="*/ 1084682995 h 65"/>
                <a:gd name="T26" fmla="*/ 147802648 w 99"/>
                <a:gd name="T27" fmla="*/ 1201942656 h 65"/>
                <a:gd name="T28" fmla="*/ 59121059 w 99"/>
                <a:gd name="T29" fmla="*/ 1084682995 h 65"/>
                <a:gd name="T30" fmla="*/ 118242119 w 99"/>
                <a:gd name="T31" fmla="*/ 996736896 h 65"/>
                <a:gd name="T32" fmla="*/ 118242119 w 99"/>
                <a:gd name="T33" fmla="*/ 234524736 h 65"/>
                <a:gd name="T34" fmla="*/ 1566686324 w 99"/>
                <a:gd name="T35" fmla="*/ 0 h 65"/>
                <a:gd name="T36" fmla="*/ 2147483646 w 99"/>
                <a:gd name="T37" fmla="*/ 234524736 h 65"/>
                <a:gd name="T38" fmla="*/ 236478800 w 99"/>
                <a:gd name="T39" fmla="*/ 1231261632 h 65"/>
                <a:gd name="T40" fmla="*/ 88681589 w 99"/>
                <a:gd name="T41" fmla="*/ 1231261632 h 65"/>
                <a:gd name="T42" fmla="*/ 0 w 99"/>
                <a:gd name="T43" fmla="*/ 1700311104 h 65"/>
                <a:gd name="T44" fmla="*/ 59121059 w 99"/>
                <a:gd name="T45" fmla="*/ 1700311104 h 65"/>
                <a:gd name="T46" fmla="*/ 88681589 w 99"/>
                <a:gd name="T47" fmla="*/ 1641678566 h 65"/>
                <a:gd name="T48" fmla="*/ 88681589 w 99"/>
                <a:gd name="T49" fmla="*/ 1700311104 h 65"/>
                <a:gd name="T50" fmla="*/ 177363178 w 99"/>
                <a:gd name="T51" fmla="*/ 1729630080 h 65"/>
                <a:gd name="T52" fmla="*/ 206918271 w 99"/>
                <a:gd name="T53" fmla="*/ 1670997542 h 65"/>
                <a:gd name="T54" fmla="*/ 206918271 w 99"/>
                <a:gd name="T55" fmla="*/ 1729630080 h 65"/>
                <a:gd name="T56" fmla="*/ 236478800 w 99"/>
                <a:gd name="T57" fmla="*/ 1729630080 h 65"/>
                <a:gd name="T58" fmla="*/ 236478800 w 99"/>
                <a:gd name="T59" fmla="*/ 1495099930 h 65"/>
                <a:gd name="T60" fmla="*/ 266039330 w 99"/>
                <a:gd name="T61" fmla="*/ 1700311104 h 65"/>
                <a:gd name="T62" fmla="*/ 325160389 w 99"/>
                <a:gd name="T63" fmla="*/ 1700311104 h 65"/>
                <a:gd name="T64" fmla="*/ 236478800 w 99"/>
                <a:gd name="T65" fmla="*/ 1231261632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3720" y="99146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1078" y="3769117"/>
            <a:ext cx="1081087" cy="1082675"/>
            <a:chOff x="6903720" y="3734349"/>
            <a:chExt cx="1082040" cy="1082040"/>
          </a:xfrm>
        </p:grpSpPr>
        <p:sp>
          <p:nvSpPr>
            <p:cNvPr id="16411" name="Freeform 30"/>
            <p:cNvSpPr>
              <a:spLocks noEditPoints="1"/>
            </p:cNvSpPr>
            <p:nvPr/>
          </p:nvSpPr>
          <p:spPr bwMode="auto">
            <a:xfrm>
              <a:off x="7243469" y="4020744"/>
              <a:ext cx="402542" cy="529054"/>
            </a:xfrm>
            <a:custGeom>
              <a:avLst/>
              <a:gdLst>
                <a:gd name="T0" fmla="*/ 1775455009 w 74"/>
                <a:gd name="T1" fmla="*/ 0 h 97"/>
                <a:gd name="T2" fmla="*/ 2130546011 w 74"/>
                <a:gd name="T3" fmla="*/ 327228080 h 97"/>
                <a:gd name="T4" fmla="*/ 2071366897 w 74"/>
                <a:gd name="T5" fmla="*/ 1546893900 h 97"/>
                <a:gd name="T6" fmla="*/ 1864231839 w 74"/>
                <a:gd name="T7" fmla="*/ 327228080 h 97"/>
                <a:gd name="T8" fmla="*/ 1775455009 w 74"/>
                <a:gd name="T9" fmla="*/ 237981579 h 97"/>
                <a:gd name="T10" fmla="*/ 769366557 w 74"/>
                <a:gd name="T11" fmla="*/ 327228080 h 97"/>
                <a:gd name="T12" fmla="*/ 769366557 w 74"/>
                <a:gd name="T13" fmla="*/ 535462644 h 97"/>
                <a:gd name="T14" fmla="*/ 562226060 w 74"/>
                <a:gd name="T15" fmla="*/ 713950192 h 97"/>
                <a:gd name="T16" fmla="*/ 355091002 w 74"/>
                <a:gd name="T17" fmla="*/ 713950192 h 97"/>
                <a:gd name="T18" fmla="*/ 236727335 w 74"/>
                <a:gd name="T19" fmla="*/ 2147483646 h 97"/>
                <a:gd name="T20" fmla="*/ 266319611 w 74"/>
                <a:gd name="T21" fmla="*/ 2147483646 h 97"/>
                <a:gd name="T22" fmla="*/ 828545671 w 74"/>
                <a:gd name="T23" fmla="*/ 2147483646 h 97"/>
                <a:gd name="T24" fmla="*/ 1094865282 w 74"/>
                <a:gd name="T25" fmla="*/ 2147483646 h 97"/>
                <a:gd name="T26" fmla="*/ 88771391 w 74"/>
                <a:gd name="T27" fmla="*/ 2147483646 h 97"/>
                <a:gd name="T28" fmla="*/ 88771391 w 74"/>
                <a:gd name="T29" fmla="*/ 2147483646 h 97"/>
                <a:gd name="T30" fmla="*/ 0 w 74"/>
                <a:gd name="T31" fmla="*/ 594956675 h 97"/>
                <a:gd name="T32" fmla="*/ 29592277 w 74"/>
                <a:gd name="T33" fmla="*/ 505715628 h 97"/>
                <a:gd name="T34" fmla="*/ 562226060 w 74"/>
                <a:gd name="T35" fmla="*/ 0 h 97"/>
                <a:gd name="T36" fmla="*/ 503046946 w 74"/>
                <a:gd name="T37" fmla="*/ 1546893900 h 97"/>
                <a:gd name="T38" fmla="*/ 798953394 w 74"/>
                <a:gd name="T39" fmla="*/ 1665881963 h 97"/>
                <a:gd name="T40" fmla="*/ 503046946 w 74"/>
                <a:gd name="T41" fmla="*/ 1546893900 h 97"/>
                <a:gd name="T42" fmla="*/ 503046946 w 74"/>
                <a:gd name="T43" fmla="*/ 1308906867 h 97"/>
                <a:gd name="T44" fmla="*/ 1657091342 w 74"/>
                <a:gd name="T45" fmla="*/ 1189918804 h 97"/>
                <a:gd name="T46" fmla="*/ 503046946 w 74"/>
                <a:gd name="T47" fmla="*/ 832943708 h 97"/>
                <a:gd name="T48" fmla="*/ 1657091342 w 74"/>
                <a:gd name="T49" fmla="*/ 981678787 h 97"/>
                <a:gd name="T50" fmla="*/ 503046946 w 74"/>
                <a:gd name="T51" fmla="*/ 832943708 h 97"/>
                <a:gd name="T52" fmla="*/ 1006093892 w 74"/>
                <a:gd name="T53" fmla="*/ 654456160 h 97"/>
                <a:gd name="T54" fmla="*/ 1657091342 w 74"/>
                <a:gd name="T55" fmla="*/ 505715628 h 97"/>
                <a:gd name="T56" fmla="*/ 1213228949 w 74"/>
                <a:gd name="T57" fmla="*/ 2052604074 h 97"/>
                <a:gd name="T58" fmla="*/ 1213228949 w 74"/>
                <a:gd name="T59" fmla="*/ 2052604074 h 97"/>
                <a:gd name="T60" fmla="*/ 917317061 w 74"/>
                <a:gd name="T61" fmla="*/ 1963363027 h 97"/>
                <a:gd name="T62" fmla="*/ 1390777170 w 74"/>
                <a:gd name="T63" fmla="*/ 2147483646 h 97"/>
                <a:gd name="T64" fmla="*/ 1745868172 w 74"/>
                <a:gd name="T65" fmla="*/ 2147483646 h 97"/>
                <a:gd name="T66" fmla="*/ 2100959174 w 74"/>
                <a:gd name="T67" fmla="*/ 2147483646 h 97"/>
                <a:gd name="T68" fmla="*/ 2130546011 w 74"/>
                <a:gd name="T69" fmla="*/ 2147483646 h 97"/>
                <a:gd name="T70" fmla="*/ 1864231839 w 74"/>
                <a:gd name="T71" fmla="*/ 2147483646 h 97"/>
                <a:gd name="T72" fmla="*/ 1893818676 w 74"/>
                <a:gd name="T73" fmla="*/ 1695628978 h 97"/>
                <a:gd name="T74" fmla="*/ 1124457559 w 74"/>
                <a:gd name="T75" fmla="*/ 1606387931 h 97"/>
                <a:gd name="T76" fmla="*/ 1242821226 w 74"/>
                <a:gd name="T77" fmla="*/ 1725381448 h 97"/>
                <a:gd name="T78" fmla="*/ 1183636673 w 74"/>
                <a:gd name="T79" fmla="*/ 2147483646 h 97"/>
                <a:gd name="T80" fmla="*/ 1686683619 w 74"/>
                <a:gd name="T81" fmla="*/ 2147483646 h 97"/>
                <a:gd name="T82" fmla="*/ 1745868172 w 74"/>
                <a:gd name="T83" fmla="*/ 1814622495 h 97"/>
                <a:gd name="T84" fmla="*/ 621410613 w 74"/>
                <a:gd name="T85" fmla="*/ 267728595 h 97"/>
                <a:gd name="T86" fmla="*/ 384683279 w 74"/>
                <a:gd name="T87" fmla="*/ 565209659 h 97"/>
                <a:gd name="T88" fmla="*/ 503046946 w 74"/>
                <a:gd name="T89" fmla="*/ 594956675 h 97"/>
                <a:gd name="T90" fmla="*/ 532639223 w 74"/>
                <a:gd name="T91" fmla="*/ 594956675 h 97"/>
                <a:gd name="T92" fmla="*/ 651002890 w 74"/>
                <a:gd name="T93" fmla="*/ 505715628 h 97"/>
                <a:gd name="T94" fmla="*/ 651002890 w 74"/>
                <a:gd name="T95" fmla="*/ 446216143 h 97"/>
                <a:gd name="T96" fmla="*/ 621410613 w 74"/>
                <a:gd name="T97" fmla="*/ 327228080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903720" y="3734349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文本框 18"/>
          <p:cNvSpPr txBox="1"/>
          <p:nvPr/>
        </p:nvSpPr>
        <p:spPr>
          <a:xfrm>
            <a:off x="3238960" y="2310455"/>
            <a:ext cx="7699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会议电子桌</a:t>
            </a:r>
            <a:r>
              <a:rPr lang="zh-CN" altLang="en-US" sz="5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签一套</a:t>
            </a:r>
            <a:endParaRPr lang="zh-CN" altLang="en-US" sz="54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8"/>
          <p:cNvSpPr txBox="1"/>
          <p:nvPr/>
        </p:nvSpPr>
        <p:spPr>
          <a:xfrm>
            <a:off x="3315162" y="3858697"/>
            <a:ext cx="7699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完成毕业论文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57488" y="254002"/>
            <a:ext cx="943451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92100" y="82550"/>
            <a:ext cx="3292475" cy="584775"/>
            <a:chOff x="292102" y="82976"/>
            <a:chExt cx="3291840" cy="583764"/>
          </a:xfrm>
        </p:grpSpPr>
        <p:sp>
          <p:nvSpPr>
            <p:cNvPr id="19499" name="文本框 4"/>
            <p:cNvSpPr txBox="1">
              <a:spLocks noChangeArrowheads="1"/>
            </p:cNvSpPr>
            <p:nvPr/>
          </p:nvSpPr>
          <p:spPr bwMode="auto">
            <a:xfrm>
              <a:off x="292102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计划安排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0815" y="82976"/>
              <a:ext cx="725347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47" name="TextBox 20">
            <a:extLst>
              <a:ext uri="{FF2B5EF4-FFF2-40B4-BE49-F238E27FC236}">
                <a16:creationId xmlns:a16="http://schemas.microsoft.com/office/drawing/2014/main" xmlns="" id="{4DA5B16C-24B5-45C6-A0E7-182289128C0D}"/>
              </a:ext>
            </a:extLst>
          </p:cNvPr>
          <p:cNvSpPr txBox="1"/>
          <p:nvPr/>
        </p:nvSpPr>
        <p:spPr>
          <a:xfrm>
            <a:off x="913606" y="756113"/>
            <a:ext cx="10316671" cy="621503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第一阶段：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2021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21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日至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2021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11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查阅文献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第二阶段：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2019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11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日至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2019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11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18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文献综述和外文翻译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第三阶段：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2019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11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18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日至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2019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11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26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开题报告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第四阶段：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2019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11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27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日至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2020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设计、开发、撰写毕业设计论文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第五阶段：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2020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日至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2020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论文修改与答辩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PPT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制作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第六阶段：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2020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日至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2020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论文的答辩与修改</a:t>
            </a:r>
          </a:p>
          <a:p>
            <a:pPr>
              <a:lnSpc>
                <a:spcPct val="130000"/>
              </a:lnSpc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519</Words>
  <Application>Microsoft Office PowerPoint</Application>
  <PresentationFormat>自定义</PresentationFormat>
  <Paragraphs>80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asus</cp:lastModifiedBy>
  <cp:revision>95</cp:revision>
  <dcterms:created xsi:type="dcterms:W3CDTF">2015-04-13T12:15:43Z</dcterms:created>
  <dcterms:modified xsi:type="dcterms:W3CDTF">2021-12-27T23:46:44Z</dcterms:modified>
</cp:coreProperties>
</file>