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74" r:id="rId2"/>
    <p:sldId id="269" r:id="rId3"/>
    <p:sldId id="277" r:id="rId4"/>
    <p:sldId id="276" r:id="rId5"/>
    <p:sldId id="275" r:id="rId6"/>
    <p:sldId id="281" r:id="rId7"/>
    <p:sldId id="282" r:id="rId8"/>
    <p:sldId id="283" r:id="rId9"/>
    <p:sldId id="273" r:id="rId10"/>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 xmlns:p15="http://schemas.microsoft.com/office/powerpoint/2012/main">
        <p15:guide id="1" orient="horz" pos="142">
          <p15:clr>
            <a:srgbClr val="A4A3A4"/>
          </p15:clr>
        </p15:guide>
        <p15:guide id="2" orient="horz" pos="4292">
          <p15:clr>
            <a:srgbClr val="A4A3A4"/>
          </p15:clr>
        </p15:guide>
        <p15:guide id="3" orient="horz" pos="3339">
          <p15:clr>
            <a:srgbClr val="A4A3A4"/>
          </p15:clr>
        </p15:guide>
        <p15:guide id="4" orient="horz" pos="2614">
          <p15:clr>
            <a:srgbClr val="A4A3A4"/>
          </p15:clr>
        </p15:guide>
        <p15:guide id="5" orient="horz" pos="1933">
          <p15:clr>
            <a:srgbClr val="A4A3A4"/>
          </p15:clr>
        </p15:guide>
        <p15:guide id="6" pos="27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4875"/>
    <a:srgbClr val="0072A9"/>
    <a:srgbClr val="D6E0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80" d="100"/>
          <a:sy n="80" d="100"/>
        </p:scale>
        <p:origin x="-782" y="-120"/>
      </p:cViewPr>
      <p:guideLst>
        <p:guide orient="horz" pos="142"/>
        <p:guide orient="horz" pos="4292"/>
        <p:guide orient="horz" pos="3339"/>
        <p:guide orient="horz" pos="2614"/>
        <p:guide orient="horz" pos="1933"/>
        <p:guide pos="279"/>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06A5BD-8BA7-4900-AB15-0D3ECCC954E6}" type="datetimeFigureOut">
              <a:rPr lang="zh-CN" altLang="en-US" smtClean="0"/>
              <a:t>2022/5/23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6642B7-71B7-4C3E-9855-0D0DE388A056}" type="slidenum">
              <a:rPr lang="zh-CN" altLang="en-US" smtClean="0"/>
              <a:t>‹#›</a:t>
            </a:fld>
            <a:endParaRPr lang="zh-CN" altLang="en-US"/>
          </a:p>
        </p:txBody>
      </p:sp>
    </p:spTree>
    <p:extLst>
      <p:ext uri="{BB962C8B-B14F-4D97-AF65-F5344CB8AC3E}">
        <p14:creationId xmlns:p14="http://schemas.microsoft.com/office/powerpoint/2010/main" val="1380884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57C86F7A-4C13-4512-9546-7A2E13DD49E4}" type="datetimeFigureOut">
              <a:rPr lang="zh-CN" altLang="en-US"/>
              <a:pPr>
                <a:defRPr/>
              </a:pPr>
              <a:t>2022/5/23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46D5BE2B-728A-4539-B86A-F2CEE53DE51F}" type="slidenum">
              <a:rPr lang="zh-CN" altLang="en-US"/>
              <a:pPr/>
              <a:t>‹#›</a:t>
            </a:fld>
            <a:endParaRPr lang="zh-CN" altLang="en-US"/>
          </a:p>
        </p:txBody>
      </p:sp>
    </p:spTree>
    <p:extLst>
      <p:ext uri="{BB962C8B-B14F-4D97-AF65-F5344CB8AC3E}">
        <p14:creationId xmlns:p14="http://schemas.microsoft.com/office/powerpoint/2010/main" val="829841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C852424-72F4-440E-8E03-587598E5B119}" type="datetimeFigureOut">
              <a:rPr lang="zh-CN" altLang="en-US"/>
              <a:pPr>
                <a:defRPr/>
              </a:pPr>
              <a:t>2022/5/23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07DF9EC1-C088-4DAC-AB69-D10F40584BD3}" type="slidenum">
              <a:rPr lang="zh-CN" altLang="en-US"/>
              <a:pPr/>
              <a:t>‹#›</a:t>
            </a:fld>
            <a:endParaRPr lang="zh-CN" altLang="en-US"/>
          </a:p>
        </p:txBody>
      </p:sp>
    </p:spTree>
    <p:extLst>
      <p:ext uri="{BB962C8B-B14F-4D97-AF65-F5344CB8AC3E}">
        <p14:creationId xmlns:p14="http://schemas.microsoft.com/office/powerpoint/2010/main" val="1495540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5F9EF9C9-4C84-4072-AFAA-D241A8D58A51}" type="datetimeFigureOut">
              <a:rPr lang="zh-CN" altLang="en-US"/>
              <a:pPr>
                <a:defRPr/>
              </a:pPr>
              <a:t>2022/5/23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E90597D9-2D04-4C83-915B-79D3B5D496F9}" type="slidenum">
              <a:rPr lang="zh-CN" altLang="en-US"/>
              <a:pPr/>
              <a:t>‹#›</a:t>
            </a:fld>
            <a:endParaRPr lang="zh-CN" altLang="en-US"/>
          </a:p>
        </p:txBody>
      </p:sp>
    </p:spTree>
    <p:extLst>
      <p:ext uri="{BB962C8B-B14F-4D97-AF65-F5344CB8AC3E}">
        <p14:creationId xmlns:p14="http://schemas.microsoft.com/office/powerpoint/2010/main" val="2379161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928C279-DE8B-468B-BC28-587297351CC5}" type="datetimeFigureOut">
              <a:rPr lang="zh-CN" altLang="en-US"/>
              <a:pPr>
                <a:defRPr/>
              </a:pPr>
              <a:t>2022/5/23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5D58769B-FD91-4354-84DF-C542D236D279}" type="slidenum">
              <a:rPr lang="zh-CN" altLang="en-US"/>
              <a:pPr/>
              <a:t>‹#›</a:t>
            </a:fld>
            <a:endParaRPr lang="zh-CN" altLang="en-US"/>
          </a:p>
        </p:txBody>
      </p:sp>
    </p:spTree>
    <p:extLst>
      <p:ext uri="{BB962C8B-B14F-4D97-AF65-F5344CB8AC3E}">
        <p14:creationId xmlns:p14="http://schemas.microsoft.com/office/powerpoint/2010/main" val="1115165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49"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E649DB7B-3909-433D-9621-020AC3631DB6}" type="datetimeFigureOut">
              <a:rPr lang="zh-CN" altLang="en-US"/>
              <a:pPr>
                <a:defRPr/>
              </a:pPr>
              <a:t>2022/5/23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CC02487E-DA75-40AD-AFB9-B7E667800914}" type="slidenum">
              <a:rPr lang="zh-CN" altLang="en-US"/>
              <a:pPr/>
              <a:t>‹#›</a:t>
            </a:fld>
            <a:endParaRPr lang="zh-CN" altLang="en-US"/>
          </a:p>
        </p:txBody>
      </p:sp>
    </p:spTree>
    <p:extLst>
      <p:ext uri="{BB962C8B-B14F-4D97-AF65-F5344CB8AC3E}">
        <p14:creationId xmlns:p14="http://schemas.microsoft.com/office/powerpoint/2010/main" val="2941427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357891DE-9EFB-436C-8098-DA346D61F734}" type="datetimeFigureOut">
              <a:rPr lang="zh-CN" altLang="en-US"/>
              <a:pPr>
                <a:defRPr/>
              </a:pPr>
              <a:t>2022/5/23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C9019AB3-A56A-40DC-B315-4C9AF1D9AEF0}" type="slidenum">
              <a:rPr lang="zh-CN" altLang="en-US"/>
              <a:pPr/>
              <a:t>‹#›</a:t>
            </a:fld>
            <a:endParaRPr lang="zh-CN" altLang="en-US"/>
          </a:p>
        </p:txBody>
      </p:sp>
    </p:spTree>
    <p:extLst>
      <p:ext uri="{BB962C8B-B14F-4D97-AF65-F5344CB8AC3E}">
        <p14:creationId xmlns:p14="http://schemas.microsoft.com/office/powerpoint/2010/main" val="4257991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6"/>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1"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2588A4FD-48AA-4EB3-ADAB-90805DF574A9}" type="datetimeFigureOut">
              <a:rPr lang="zh-CN" altLang="en-US"/>
              <a:pPr>
                <a:defRPr/>
              </a:pPr>
              <a:t>2022/5/23</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0219823B-989B-4FE0-A31C-A45838B716C6}" type="slidenum">
              <a:rPr lang="zh-CN" altLang="en-US"/>
              <a:pPr/>
              <a:t>‹#›</a:t>
            </a:fld>
            <a:endParaRPr lang="zh-CN" altLang="en-US"/>
          </a:p>
        </p:txBody>
      </p:sp>
    </p:spTree>
    <p:extLst>
      <p:ext uri="{BB962C8B-B14F-4D97-AF65-F5344CB8AC3E}">
        <p14:creationId xmlns:p14="http://schemas.microsoft.com/office/powerpoint/2010/main" val="169668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BCC83F5B-15CF-41AD-AAF7-C365C83FF08D}" type="datetimeFigureOut">
              <a:rPr lang="zh-CN" altLang="en-US"/>
              <a:pPr>
                <a:defRPr/>
              </a:pPr>
              <a:t>2022/5/23</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687C2566-FD93-41C5-8007-9C6D9D8DF86C}" type="slidenum">
              <a:rPr lang="zh-CN" altLang="en-US"/>
              <a:pPr/>
              <a:t>‹#›</a:t>
            </a:fld>
            <a:endParaRPr lang="zh-CN" altLang="en-US"/>
          </a:p>
        </p:txBody>
      </p:sp>
    </p:spTree>
    <p:extLst>
      <p:ext uri="{BB962C8B-B14F-4D97-AF65-F5344CB8AC3E}">
        <p14:creationId xmlns:p14="http://schemas.microsoft.com/office/powerpoint/2010/main" val="1422012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7F8473D-2D84-413D-97BD-015ADE628A5A}" type="datetimeFigureOut">
              <a:rPr lang="zh-CN" altLang="en-US"/>
              <a:pPr>
                <a:defRPr/>
              </a:pPr>
              <a:t>2022/5/23</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9D55DC8D-C4F0-4F0D-B826-92573808DA56}" type="slidenum">
              <a:rPr lang="zh-CN" altLang="en-US"/>
              <a:pPr/>
              <a:t>‹#›</a:t>
            </a:fld>
            <a:endParaRPr lang="zh-CN" altLang="en-US"/>
          </a:p>
        </p:txBody>
      </p:sp>
    </p:spTree>
    <p:extLst>
      <p:ext uri="{BB962C8B-B14F-4D97-AF65-F5344CB8AC3E}">
        <p14:creationId xmlns:p14="http://schemas.microsoft.com/office/powerpoint/2010/main" val="2505616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CFA7D9F-B4F6-4B7D-8D30-9FDE43AA2DD2}" type="datetimeFigureOut">
              <a:rPr lang="zh-CN" altLang="en-US"/>
              <a:pPr>
                <a:defRPr/>
              </a:pPr>
              <a:t>2022/5/23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CCB07F97-2FC2-4714-850C-6700199D6194}" type="slidenum">
              <a:rPr lang="zh-CN" altLang="en-US"/>
              <a:pPr/>
              <a:t>‹#›</a:t>
            </a:fld>
            <a:endParaRPr lang="zh-CN" altLang="en-US"/>
          </a:p>
        </p:txBody>
      </p:sp>
    </p:spTree>
    <p:extLst>
      <p:ext uri="{BB962C8B-B14F-4D97-AF65-F5344CB8AC3E}">
        <p14:creationId xmlns:p14="http://schemas.microsoft.com/office/powerpoint/2010/main" val="2152225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6"/>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DAE2CA6-8D79-400E-AD1E-56E3E0DA2BAA}" type="datetimeFigureOut">
              <a:rPr lang="zh-CN" altLang="en-US"/>
              <a:pPr>
                <a:defRPr/>
              </a:pPr>
              <a:t>2022/5/23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84D9D1E1-5454-45C3-93DA-86C3DA9ECB48}" type="slidenum">
              <a:rPr lang="zh-CN" altLang="en-US"/>
              <a:pPr/>
              <a:t>‹#›</a:t>
            </a:fld>
            <a:endParaRPr lang="zh-CN" altLang="en-US"/>
          </a:p>
        </p:txBody>
      </p:sp>
    </p:spTree>
    <p:extLst>
      <p:ext uri="{BB962C8B-B14F-4D97-AF65-F5344CB8AC3E}">
        <p14:creationId xmlns:p14="http://schemas.microsoft.com/office/powerpoint/2010/main" val="1794925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583BA994-DBC0-4389-9AC3-50B67B3923E1}" type="datetimeFigureOut">
              <a:rPr lang="zh-CN" altLang="en-US"/>
              <a:pPr>
                <a:defRPr/>
              </a:pPr>
              <a:t>2022/5/23</a:t>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DA430D88-0AE5-4EDA-BDD3-1B97B5FCD56A}"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2.png"/><Relationship Id="rId1" Type="http://schemas.openxmlformats.org/officeDocument/2006/relationships/slideLayout" Target="../slideLayouts/slideLayout7.xml"/><Relationship Id="rId5" Type="http://schemas.openxmlformats.org/officeDocument/2006/relationships/image" Target="../media/image35.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21.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438150" y="2562450"/>
            <a:ext cx="11582400" cy="830997"/>
          </a:xfrm>
          <a:prstGeom prst="rect">
            <a:avLst/>
          </a:prstGeom>
          <a:noFill/>
        </p:spPr>
        <p:txBody>
          <a:bodyPr wrap="square">
            <a:spAutoFit/>
          </a:bodyPr>
          <a:lstStyle/>
          <a:p>
            <a:pPr algn="ctr" eaLnBrk="1" fontAlgn="auto" hangingPunct="1">
              <a:spcBef>
                <a:spcPts val="0"/>
              </a:spcBef>
              <a:spcAft>
                <a:spcPts val="0"/>
              </a:spcAft>
              <a:defRPr/>
            </a:pPr>
            <a:r>
              <a:rPr lang="zh-CN" altLang="en-US" sz="4800" b="1" spc="300" dirty="0">
                <a:solidFill>
                  <a:srgbClr val="044875"/>
                </a:solidFill>
                <a:latin typeface="微软雅黑" panose="020B0503020204020204" pitchFamily="34" charset="-122"/>
                <a:ea typeface="微软雅黑" panose="020B0503020204020204" pitchFamily="34" charset="-122"/>
              </a:rPr>
              <a:t>浙</a:t>
            </a:r>
            <a:r>
              <a:rPr lang="zh-CN" altLang="en-US" sz="4800" b="1" spc="300" dirty="0" smtClean="0">
                <a:solidFill>
                  <a:srgbClr val="044875"/>
                </a:solidFill>
                <a:latin typeface="微软雅黑" panose="020B0503020204020204" pitchFamily="34" charset="-122"/>
                <a:ea typeface="微软雅黑" panose="020B0503020204020204" pitchFamily="34" charset="-122"/>
              </a:rPr>
              <a:t>大城市学院 计算学院实习答辩</a:t>
            </a:r>
            <a:endParaRPr lang="zh-CN" altLang="en-US" sz="4800" b="1" spc="300" dirty="0">
              <a:solidFill>
                <a:srgbClr val="044875"/>
              </a:solidFill>
              <a:latin typeface="微软雅黑" panose="020B0503020204020204" pitchFamily="34" charset="-122"/>
              <a:ea typeface="微软雅黑" panose="020B0503020204020204" pitchFamily="34" charset="-122"/>
            </a:endParaRPr>
          </a:p>
        </p:txBody>
      </p:sp>
      <p:sp>
        <p:nvSpPr>
          <p:cNvPr id="22" name="文本框 21"/>
          <p:cNvSpPr txBox="1">
            <a:spLocks noChangeArrowheads="1"/>
          </p:cNvSpPr>
          <p:nvPr/>
        </p:nvSpPr>
        <p:spPr bwMode="auto">
          <a:xfrm>
            <a:off x="2993777" y="5080516"/>
            <a:ext cx="29670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dirty="0">
                <a:solidFill>
                  <a:srgbClr val="044875"/>
                </a:solidFill>
                <a:latin typeface="微软雅黑" pitchFamily="34" charset="-122"/>
                <a:ea typeface="微软雅黑" pitchFamily="34" charset="-122"/>
              </a:rPr>
              <a:t>答辩人</a:t>
            </a:r>
            <a:r>
              <a:rPr lang="zh-CN" altLang="en-US" dirty="0" smtClean="0">
                <a:solidFill>
                  <a:srgbClr val="044875"/>
                </a:solidFill>
                <a:latin typeface="微软雅黑" pitchFamily="34" charset="-122"/>
                <a:ea typeface="微软雅黑" pitchFamily="34" charset="-122"/>
              </a:rPr>
              <a:t>：张帅</a:t>
            </a:r>
            <a:endParaRPr lang="zh-CN" altLang="en-US" dirty="0">
              <a:solidFill>
                <a:srgbClr val="044875"/>
              </a:solidFill>
              <a:latin typeface="微软雅黑" pitchFamily="34" charset="-122"/>
              <a:ea typeface="微软雅黑" pitchFamily="34" charset="-122"/>
            </a:endParaRPr>
          </a:p>
        </p:txBody>
      </p:sp>
      <p:sp>
        <p:nvSpPr>
          <p:cNvPr id="26" name="文本框 25"/>
          <p:cNvSpPr txBox="1">
            <a:spLocks noChangeArrowheads="1"/>
          </p:cNvSpPr>
          <p:nvPr/>
        </p:nvSpPr>
        <p:spPr bwMode="auto">
          <a:xfrm>
            <a:off x="4801441" y="5080516"/>
            <a:ext cx="55780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dirty="0" smtClean="0">
                <a:solidFill>
                  <a:srgbClr val="044875"/>
                </a:solidFill>
                <a:latin typeface="微软雅黑" pitchFamily="34" charset="-122"/>
                <a:ea typeface="微软雅黑" pitchFamily="34" charset="-122"/>
              </a:rPr>
              <a:t>指导老师：蔡建平</a:t>
            </a:r>
            <a:endParaRPr lang="zh-CN" altLang="en-US" dirty="0">
              <a:solidFill>
                <a:srgbClr val="044875"/>
              </a:solidFill>
              <a:latin typeface="微软雅黑" pitchFamily="34" charset="-122"/>
              <a:ea typeface="微软雅黑" pitchFamily="34" charset="-122"/>
            </a:endParaRPr>
          </a:p>
        </p:txBody>
      </p:sp>
      <p:sp>
        <p:nvSpPr>
          <p:cNvPr id="49" name="矩形 48"/>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文本框 13"/>
          <p:cNvSpPr txBox="1"/>
          <p:nvPr/>
        </p:nvSpPr>
        <p:spPr>
          <a:xfrm>
            <a:off x="3723474" y="3770235"/>
            <a:ext cx="4961615" cy="430887"/>
          </a:xfrm>
          <a:prstGeom prst="rect">
            <a:avLst/>
          </a:prstGeom>
          <a:noFill/>
        </p:spPr>
        <p:txBody>
          <a:bodyPr wrap="none" rtlCol="0">
            <a:spAutoFit/>
          </a:bodyPr>
          <a:lstStyle/>
          <a:p>
            <a:r>
              <a:rPr lang="zh-CN" altLang="en-US" sz="2200" dirty="0">
                <a:solidFill>
                  <a:srgbClr val="093B5C"/>
                </a:solidFill>
                <a:latin typeface="微软雅黑" panose="020B0503020204020204" pitchFamily="34" charset="-122"/>
                <a:ea typeface="微软雅黑" panose="020B0503020204020204" pitchFamily="34" charset="-122"/>
              </a:rPr>
              <a:t>计算机与计算科学学院  </a:t>
            </a:r>
            <a:r>
              <a:rPr lang="zh-CN" altLang="en-US" sz="2200" dirty="0" smtClean="0">
                <a:solidFill>
                  <a:srgbClr val="093B5C"/>
                </a:solidFill>
                <a:latin typeface="微软雅黑" panose="020B0503020204020204" pitchFamily="34" charset="-122"/>
                <a:ea typeface="微软雅黑" panose="020B0503020204020204" pitchFamily="34" charset="-122"/>
              </a:rPr>
              <a:t>计算机</a:t>
            </a:r>
            <a:r>
              <a:rPr lang="en-US" altLang="zh-CN" sz="2200" dirty="0" smtClean="0">
                <a:solidFill>
                  <a:srgbClr val="093B5C"/>
                </a:solidFill>
                <a:latin typeface="微软雅黑" panose="020B0503020204020204" pitchFamily="34" charset="-122"/>
                <a:ea typeface="微软雅黑" panose="020B0503020204020204" pitchFamily="34" charset="-122"/>
              </a:rPr>
              <a:t>1803</a:t>
            </a:r>
            <a:r>
              <a:rPr lang="zh-CN" altLang="en-US" sz="2200" dirty="0" smtClean="0">
                <a:solidFill>
                  <a:srgbClr val="093B5C"/>
                </a:solidFill>
                <a:latin typeface="微软雅黑" panose="020B0503020204020204" pitchFamily="34" charset="-122"/>
                <a:ea typeface="微软雅黑" panose="020B0503020204020204" pitchFamily="34" charset="-122"/>
              </a:rPr>
              <a:t>班</a:t>
            </a:r>
            <a:endParaRPr lang="zh-CN" altLang="en-US" sz="2200" dirty="0">
              <a:solidFill>
                <a:srgbClr val="093B5C"/>
              </a:solidFill>
              <a:latin typeface="微软雅黑" panose="020B0503020204020204" pitchFamily="34" charset="-122"/>
              <a:ea typeface="微软雅黑" panose="020B0503020204020204" pitchFamily="34" charset="-122"/>
            </a:endParaRPr>
          </a:p>
        </p:txBody>
      </p:sp>
      <p:pic>
        <p:nvPicPr>
          <p:cNvPr id="31" name="Picture 2">
            <a:extLst>
              <a:ext uri="{FF2B5EF4-FFF2-40B4-BE49-F238E27FC236}">
                <a16:creationId xmlns:a16="http://schemas.microsoft.com/office/drawing/2014/main" xmlns="" id="{E59D6E32-964C-4BEE-988C-87FC00026E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76149"/>
          <a:stretch>
            <a:fillRect/>
          </a:stretch>
        </p:blipFill>
        <p:spPr bwMode="auto">
          <a:xfrm>
            <a:off x="5108739" y="653249"/>
            <a:ext cx="1704150" cy="16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91732" y="4344830"/>
            <a:ext cx="1975530" cy="1710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0682" y="4586405"/>
            <a:ext cx="1529799" cy="1489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p:cNvSpPr txBox="1"/>
          <p:nvPr/>
        </p:nvSpPr>
        <p:spPr>
          <a:xfrm>
            <a:off x="304800" y="1021356"/>
            <a:ext cx="11655425" cy="5493812"/>
          </a:xfrm>
          <a:prstGeom prst="rect">
            <a:avLst/>
          </a:prstGeom>
          <a:noFill/>
        </p:spPr>
        <p:txBody>
          <a:bodyPr wrap="square">
            <a:spAutoFit/>
          </a:bodyPr>
          <a:lstStyle/>
          <a:p>
            <a:pPr marL="285750" indent="-285750" eaLnBrk="1" fontAlgn="auto" hangingPunct="1">
              <a:lnSpc>
                <a:spcPct val="150000"/>
              </a:lnSpc>
              <a:spcBef>
                <a:spcPts val="0"/>
              </a:spcBef>
              <a:spcAft>
                <a:spcPts val="0"/>
              </a:spcAft>
              <a:buFont typeface="Wingdings" panose="05000000000000000000" pitchFamily="2" charset="2"/>
              <a:buChar char="Ø"/>
              <a:defRPr/>
            </a:pPr>
            <a:r>
              <a:rPr lang="zh-CN" altLang="en-US" sz="2800" b="1" dirty="0" smtClean="0">
                <a:solidFill>
                  <a:srgbClr val="044875"/>
                </a:solidFill>
                <a:latin typeface="微软雅黑" pitchFamily="34" charset="-122"/>
                <a:ea typeface="微软雅黑" pitchFamily="34" charset="-122"/>
                <a:cs typeface="Arial" panose="020B0604020202020204" pitchFamily="34" charset="0"/>
              </a:rPr>
              <a:t> 名称</a:t>
            </a:r>
            <a:endParaRPr lang="en-US" altLang="zh-CN" sz="2800" b="1" dirty="0">
              <a:solidFill>
                <a:srgbClr val="044875"/>
              </a:solidFill>
              <a:latin typeface="微软雅黑" pitchFamily="34" charset="-122"/>
              <a:ea typeface="微软雅黑" pitchFamily="34" charset="-122"/>
              <a:cs typeface="Arial" panose="020B0604020202020204" pitchFamily="34" charset="0"/>
            </a:endParaRPr>
          </a:p>
          <a:p>
            <a:pPr eaLnBrk="1" fontAlgn="auto" hangingPunct="1">
              <a:lnSpc>
                <a:spcPct val="150000"/>
              </a:lnSpc>
              <a:spcBef>
                <a:spcPts val="0"/>
              </a:spcBef>
              <a:spcAft>
                <a:spcPts val="0"/>
              </a:spcAft>
              <a:defRPr/>
            </a:pPr>
            <a:r>
              <a:rPr lang="zh-CN" altLang="en-US" b="1" dirty="0" smtClean="0">
                <a:solidFill>
                  <a:schemeClr val="tx1">
                    <a:lumMod val="75000"/>
                    <a:lumOff val="25000"/>
                  </a:schemeClr>
                </a:solidFill>
                <a:latin typeface="微软雅黑" pitchFamily="34" charset="-122"/>
                <a:ea typeface="微软雅黑" pitchFamily="34" charset="-122"/>
              </a:rPr>
              <a:t>北京广通优云科技股份有限公司杭州分公司</a:t>
            </a:r>
            <a:endParaRPr lang="en-US" altLang="zh-CN" b="1" dirty="0" smtClean="0">
              <a:solidFill>
                <a:schemeClr val="tx1">
                  <a:lumMod val="75000"/>
                  <a:lumOff val="25000"/>
                </a:schemeClr>
              </a:solidFill>
              <a:latin typeface="微软雅黑" pitchFamily="34" charset="-122"/>
              <a:ea typeface="微软雅黑" pitchFamily="34" charset="-122"/>
              <a:cs typeface="Arial" panose="020B0604020202020204" pitchFamily="34" charset="0"/>
            </a:endParaRPr>
          </a:p>
          <a:p>
            <a:pPr marL="285750" indent="-285750" eaLnBrk="1" fontAlgn="auto" hangingPunct="1">
              <a:lnSpc>
                <a:spcPct val="150000"/>
              </a:lnSpc>
              <a:spcBef>
                <a:spcPts val="0"/>
              </a:spcBef>
              <a:spcAft>
                <a:spcPts val="0"/>
              </a:spcAft>
              <a:buClr>
                <a:srgbClr val="044875"/>
              </a:buClr>
              <a:buFont typeface="Wingdings" panose="05000000000000000000" pitchFamily="2" charset="2"/>
              <a:buChar char="Ø"/>
              <a:defRPr/>
            </a:pPr>
            <a:r>
              <a:rPr lang="zh-CN" altLang="en-US" sz="2800" b="1" kern="100" dirty="0" smtClean="0">
                <a:solidFill>
                  <a:srgbClr val="044875"/>
                </a:solidFill>
                <a:latin typeface="微软雅黑" pitchFamily="34" charset="-122"/>
                <a:ea typeface="微软雅黑" pitchFamily="34" charset="-122"/>
                <a:cs typeface="Times New Roman"/>
              </a:rPr>
              <a:t> 地址</a:t>
            </a:r>
            <a:endParaRPr lang="en-US" altLang="zh-CN" sz="2400" b="1" kern="100" dirty="0">
              <a:solidFill>
                <a:srgbClr val="044875"/>
              </a:solidFill>
              <a:latin typeface="微软雅黑" pitchFamily="34" charset="-122"/>
              <a:ea typeface="微软雅黑" pitchFamily="34" charset="-122"/>
              <a:cs typeface="Times New Roman"/>
            </a:endParaRPr>
          </a:p>
          <a:p>
            <a:pPr eaLnBrk="1" fontAlgn="auto" hangingPunct="1">
              <a:lnSpc>
                <a:spcPct val="150000"/>
              </a:lnSpc>
              <a:spcBef>
                <a:spcPts val="0"/>
              </a:spcBef>
              <a:spcAft>
                <a:spcPts val="0"/>
              </a:spcAft>
              <a:buClr>
                <a:srgbClr val="044875"/>
              </a:buClr>
              <a:defRPr/>
            </a:pPr>
            <a:r>
              <a:rPr lang="zh-CN" altLang="en-US" b="1" kern="100" dirty="0">
                <a:solidFill>
                  <a:schemeClr val="tx1">
                    <a:lumMod val="75000"/>
                    <a:lumOff val="25000"/>
                  </a:schemeClr>
                </a:solidFill>
                <a:latin typeface="微软雅黑" pitchFamily="34" charset="-122"/>
                <a:ea typeface="微软雅黑" pitchFamily="34" charset="-122"/>
                <a:cs typeface="Times New Roman"/>
              </a:rPr>
              <a:t>杭州市西湖区西斗门路</a:t>
            </a:r>
            <a:r>
              <a:rPr lang="en-US" altLang="zh-CN" b="1" kern="100" dirty="0">
                <a:solidFill>
                  <a:schemeClr val="tx1">
                    <a:lumMod val="75000"/>
                    <a:lumOff val="25000"/>
                  </a:schemeClr>
                </a:solidFill>
                <a:latin typeface="微软雅黑" pitchFamily="34" charset="-122"/>
                <a:ea typeface="微软雅黑" pitchFamily="34" charset="-122"/>
                <a:cs typeface="Times New Roman"/>
              </a:rPr>
              <a:t>3</a:t>
            </a:r>
            <a:r>
              <a:rPr lang="zh-CN" altLang="en-US" b="1" kern="100" dirty="0">
                <a:solidFill>
                  <a:schemeClr val="tx1">
                    <a:lumMod val="75000"/>
                    <a:lumOff val="25000"/>
                  </a:schemeClr>
                </a:solidFill>
                <a:latin typeface="微软雅黑" pitchFamily="34" charset="-122"/>
                <a:ea typeface="微软雅黑" pitchFamily="34" charset="-122"/>
                <a:cs typeface="Times New Roman"/>
              </a:rPr>
              <a:t>号天堂软件园</a:t>
            </a:r>
            <a:r>
              <a:rPr lang="en-US" altLang="zh-CN" b="1" kern="100" dirty="0">
                <a:solidFill>
                  <a:schemeClr val="tx1">
                    <a:lumMod val="75000"/>
                    <a:lumOff val="25000"/>
                  </a:schemeClr>
                </a:solidFill>
                <a:latin typeface="微软雅黑" pitchFamily="34" charset="-122"/>
                <a:ea typeface="微软雅黑" pitchFamily="34" charset="-122"/>
                <a:cs typeface="Times New Roman"/>
              </a:rPr>
              <a:t>E</a:t>
            </a:r>
            <a:r>
              <a:rPr lang="zh-CN" altLang="en-US" b="1" kern="100" dirty="0">
                <a:solidFill>
                  <a:schemeClr val="tx1">
                    <a:lumMod val="75000"/>
                    <a:lumOff val="25000"/>
                  </a:schemeClr>
                </a:solidFill>
                <a:latin typeface="微软雅黑" pitchFamily="34" charset="-122"/>
                <a:ea typeface="微软雅黑" pitchFamily="34" charset="-122"/>
                <a:cs typeface="Times New Roman"/>
              </a:rPr>
              <a:t>幢</a:t>
            </a:r>
            <a:r>
              <a:rPr lang="en-US" altLang="zh-CN" b="1" kern="100" dirty="0">
                <a:solidFill>
                  <a:schemeClr val="tx1">
                    <a:lumMod val="75000"/>
                    <a:lumOff val="25000"/>
                  </a:schemeClr>
                </a:solidFill>
                <a:latin typeface="微软雅黑" pitchFamily="34" charset="-122"/>
                <a:ea typeface="微软雅黑" pitchFamily="34" charset="-122"/>
                <a:cs typeface="Times New Roman"/>
              </a:rPr>
              <a:t>4</a:t>
            </a:r>
            <a:r>
              <a:rPr lang="zh-CN" altLang="en-US" b="1" kern="100" dirty="0" smtClean="0">
                <a:solidFill>
                  <a:schemeClr val="tx1">
                    <a:lumMod val="75000"/>
                    <a:lumOff val="25000"/>
                  </a:schemeClr>
                </a:solidFill>
                <a:latin typeface="微软雅黑" pitchFamily="34" charset="-122"/>
                <a:ea typeface="微软雅黑" pitchFamily="34" charset="-122"/>
                <a:cs typeface="Times New Roman"/>
              </a:rPr>
              <a:t>层</a:t>
            </a:r>
            <a:endParaRPr lang="en-US" altLang="zh-CN" b="1" kern="100" dirty="0" smtClean="0">
              <a:solidFill>
                <a:schemeClr val="tx1">
                  <a:lumMod val="75000"/>
                  <a:lumOff val="25000"/>
                </a:schemeClr>
              </a:solidFill>
              <a:latin typeface="微软雅黑" pitchFamily="34" charset="-122"/>
              <a:ea typeface="微软雅黑" pitchFamily="34" charset="-122"/>
              <a:cs typeface="Times New Roman"/>
            </a:endParaRPr>
          </a:p>
          <a:p>
            <a:pPr marL="285750" indent="-285750" eaLnBrk="1" fontAlgn="auto" hangingPunct="1">
              <a:lnSpc>
                <a:spcPct val="150000"/>
              </a:lnSpc>
              <a:spcBef>
                <a:spcPts val="0"/>
              </a:spcBef>
              <a:spcAft>
                <a:spcPts val="0"/>
              </a:spcAft>
              <a:buClr>
                <a:srgbClr val="044875"/>
              </a:buClr>
              <a:buFont typeface="Wingdings" panose="05000000000000000000" pitchFamily="2" charset="2"/>
              <a:buChar char="Ø"/>
              <a:defRPr/>
            </a:pPr>
            <a:r>
              <a:rPr lang="zh-CN" altLang="en-US" sz="2800" b="1" kern="100" dirty="0" smtClean="0">
                <a:solidFill>
                  <a:srgbClr val="044875"/>
                </a:solidFill>
                <a:latin typeface="微软雅黑" pitchFamily="34" charset="-122"/>
                <a:ea typeface="微软雅黑" pitchFamily="34" charset="-122"/>
                <a:cs typeface="Times New Roman"/>
              </a:rPr>
              <a:t> 简介</a:t>
            </a:r>
            <a:endParaRPr lang="en-US" altLang="zh-CN" sz="2800" b="1" kern="100" dirty="0" smtClean="0">
              <a:solidFill>
                <a:srgbClr val="044875"/>
              </a:solidFill>
              <a:latin typeface="微软雅黑" pitchFamily="34" charset="-122"/>
              <a:ea typeface="微软雅黑" pitchFamily="34" charset="-122"/>
              <a:cs typeface="Times New Roman"/>
            </a:endParaRPr>
          </a:p>
          <a:p>
            <a:pPr eaLnBrk="1" fontAlgn="auto" hangingPunct="1">
              <a:lnSpc>
                <a:spcPct val="150000"/>
              </a:lnSpc>
              <a:spcBef>
                <a:spcPts val="0"/>
              </a:spcBef>
              <a:spcAft>
                <a:spcPts val="0"/>
              </a:spcAft>
              <a:buClr>
                <a:srgbClr val="044875"/>
              </a:buClr>
              <a:defRPr/>
            </a:pPr>
            <a:r>
              <a:rPr lang="zh-CN" altLang="en-US" b="1" kern="100" dirty="0" smtClean="0">
                <a:solidFill>
                  <a:schemeClr val="tx1">
                    <a:lumMod val="75000"/>
                    <a:lumOff val="25000"/>
                  </a:schemeClr>
                </a:solidFill>
                <a:latin typeface="微软雅黑" pitchFamily="34" charset="-122"/>
                <a:ea typeface="微软雅黑" pitchFamily="34" charset="-122"/>
                <a:cs typeface="Times New Roman"/>
              </a:rPr>
              <a:t>北京广通优云科技股份有限公司</a:t>
            </a:r>
            <a:r>
              <a:rPr lang="zh-CN" altLang="en-US" b="1" kern="100" dirty="0">
                <a:solidFill>
                  <a:schemeClr val="tx1">
                    <a:lumMod val="75000"/>
                    <a:lumOff val="25000"/>
                  </a:schemeClr>
                </a:solidFill>
                <a:latin typeface="微软雅黑" pitchFamily="34" charset="-122"/>
                <a:ea typeface="微软雅黑" pitchFamily="34" charset="-122"/>
                <a:cs typeface="Times New Roman"/>
              </a:rPr>
              <a:t>（简称：广通优云）创办于</a:t>
            </a:r>
            <a:r>
              <a:rPr lang="en-US" altLang="zh-CN" b="1" kern="100" dirty="0">
                <a:solidFill>
                  <a:schemeClr val="tx1">
                    <a:lumMod val="75000"/>
                    <a:lumOff val="25000"/>
                  </a:schemeClr>
                </a:solidFill>
                <a:latin typeface="微软雅黑" pitchFamily="34" charset="-122"/>
                <a:ea typeface="微软雅黑" pitchFamily="34" charset="-122"/>
                <a:cs typeface="Times New Roman"/>
              </a:rPr>
              <a:t>2003</a:t>
            </a:r>
            <a:r>
              <a:rPr lang="zh-CN" altLang="en-US" b="1" kern="100" dirty="0" smtClean="0">
                <a:solidFill>
                  <a:schemeClr val="tx1">
                    <a:lumMod val="75000"/>
                    <a:lumOff val="25000"/>
                  </a:schemeClr>
                </a:solidFill>
                <a:latin typeface="微软雅黑" pitchFamily="34" charset="-122"/>
                <a:ea typeface="微软雅黑" pitchFamily="34" charset="-122"/>
                <a:cs typeface="Times New Roman"/>
              </a:rPr>
              <a:t>年，是</a:t>
            </a:r>
            <a:r>
              <a:rPr lang="zh-CN" altLang="en-US" b="1" kern="100" dirty="0">
                <a:solidFill>
                  <a:schemeClr val="tx1">
                    <a:lumMod val="75000"/>
                    <a:lumOff val="25000"/>
                  </a:schemeClr>
                </a:solidFill>
                <a:latin typeface="微软雅黑" pitchFamily="34" charset="-122"/>
                <a:ea typeface="微软雅黑" pitchFamily="34" charset="-122"/>
                <a:cs typeface="Times New Roman"/>
              </a:rPr>
              <a:t>中国数字化运维软件服务商，为企业级用户提供全域平台化运维解决方案。旗下拥有全新一代运维品牌</a:t>
            </a:r>
            <a:r>
              <a:rPr lang="en-US" altLang="zh-CN" b="1" kern="100" dirty="0">
                <a:solidFill>
                  <a:schemeClr val="tx1">
                    <a:lumMod val="75000"/>
                    <a:lumOff val="25000"/>
                  </a:schemeClr>
                </a:solidFill>
                <a:latin typeface="微软雅黑" pitchFamily="34" charset="-122"/>
                <a:ea typeface="微软雅黑" pitchFamily="34" charset="-122"/>
                <a:cs typeface="Times New Roman"/>
              </a:rPr>
              <a:t>——UYUN</a:t>
            </a:r>
            <a:r>
              <a:rPr lang="zh-CN" altLang="en-US" b="1" kern="100" dirty="0">
                <a:solidFill>
                  <a:schemeClr val="tx1">
                    <a:lumMod val="75000"/>
                    <a:lumOff val="25000"/>
                  </a:schemeClr>
                </a:solidFill>
                <a:latin typeface="微软雅黑" pitchFamily="34" charset="-122"/>
                <a:ea typeface="微软雅黑" pitchFamily="34" charset="-122"/>
                <a:cs typeface="Times New Roman"/>
              </a:rPr>
              <a:t>优云，以“中台化”的设计理念，构建数据中心能力底座，共创生态化运维（</a:t>
            </a:r>
            <a:r>
              <a:rPr lang="en-US" altLang="zh-CN" b="1" kern="100" dirty="0">
                <a:solidFill>
                  <a:schemeClr val="tx1">
                    <a:lumMod val="75000"/>
                    <a:lumOff val="25000"/>
                  </a:schemeClr>
                </a:solidFill>
                <a:latin typeface="微软雅黑" pitchFamily="34" charset="-122"/>
                <a:ea typeface="微软雅黑" pitchFamily="34" charset="-122"/>
                <a:cs typeface="Times New Roman"/>
              </a:rPr>
              <a:t>Eco-Ops</a:t>
            </a:r>
            <a:r>
              <a:rPr lang="zh-CN" altLang="en-US" b="1" kern="100" dirty="0">
                <a:solidFill>
                  <a:schemeClr val="tx1">
                    <a:lumMod val="75000"/>
                    <a:lumOff val="25000"/>
                  </a:schemeClr>
                </a:solidFill>
                <a:latin typeface="微软雅黑" pitchFamily="34" charset="-122"/>
                <a:ea typeface="微软雅黑" pitchFamily="34" charset="-122"/>
                <a:cs typeface="Times New Roman"/>
              </a:rPr>
              <a:t>），推动</a:t>
            </a:r>
            <a:r>
              <a:rPr lang="en-US" altLang="zh-CN" b="1" kern="100" dirty="0">
                <a:solidFill>
                  <a:schemeClr val="tx1">
                    <a:lumMod val="75000"/>
                    <a:lumOff val="25000"/>
                  </a:schemeClr>
                </a:solidFill>
                <a:latin typeface="微软雅黑" pitchFamily="34" charset="-122"/>
                <a:ea typeface="微软雅黑" pitchFamily="34" charset="-122"/>
                <a:cs typeface="Times New Roman"/>
              </a:rPr>
              <a:t>IT</a:t>
            </a:r>
            <a:r>
              <a:rPr lang="zh-CN" altLang="en-US" b="1" kern="100" dirty="0">
                <a:solidFill>
                  <a:schemeClr val="tx1">
                    <a:lumMod val="75000"/>
                    <a:lumOff val="25000"/>
                  </a:schemeClr>
                </a:solidFill>
                <a:latin typeface="微软雅黑" pitchFamily="34" charset="-122"/>
                <a:ea typeface="微软雅黑" pitchFamily="34" charset="-122"/>
                <a:cs typeface="Times New Roman"/>
              </a:rPr>
              <a:t>运维向运营发展，助力企业数字化</a:t>
            </a:r>
            <a:r>
              <a:rPr lang="zh-CN" altLang="en-US" b="1" kern="100" dirty="0" smtClean="0">
                <a:solidFill>
                  <a:schemeClr val="tx1">
                    <a:lumMod val="75000"/>
                    <a:lumOff val="25000"/>
                  </a:schemeClr>
                </a:solidFill>
                <a:latin typeface="微软雅黑" pitchFamily="34" charset="-122"/>
                <a:ea typeface="微软雅黑" pitchFamily="34" charset="-122"/>
                <a:cs typeface="Times New Roman"/>
              </a:rPr>
              <a:t>转型。</a:t>
            </a:r>
            <a:r>
              <a:rPr lang="zh-CN" altLang="en-US" b="1" kern="100" dirty="0">
                <a:solidFill>
                  <a:schemeClr val="tx1">
                    <a:lumMod val="75000"/>
                    <a:lumOff val="25000"/>
                  </a:schemeClr>
                </a:solidFill>
                <a:latin typeface="微软雅黑" pitchFamily="34" charset="-122"/>
                <a:ea typeface="微软雅黑" pitchFamily="34" charset="-122"/>
                <a:cs typeface="Times New Roman"/>
              </a:rPr>
              <a:t>凭借丰富的运维实践经验、完备的智能产品线、领航的客户共创案例等核心优势，不断引领国内运维市场自主可控、技术创新，是代表性的国产运维软件企业。目前已广泛应用于金融、海关、税务、公安、气象、铁路、能源等</a:t>
            </a:r>
            <a:r>
              <a:rPr lang="en-US" altLang="zh-CN" b="1" kern="100" dirty="0">
                <a:solidFill>
                  <a:schemeClr val="tx1">
                    <a:lumMod val="75000"/>
                    <a:lumOff val="25000"/>
                  </a:schemeClr>
                </a:solidFill>
                <a:latin typeface="微软雅黑" pitchFamily="34" charset="-122"/>
                <a:ea typeface="微软雅黑" pitchFamily="34" charset="-122"/>
                <a:cs typeface="Times New Roman"/>
              </a:rPr>
              <a:t>20</a:t>
            </a:r>
            <a:r>
              <a:rPr lang="zh-CN" altLang="en-US" b="1" kern="100" dirty="0">
                <a:solidFill>
                  <a:schemeClr val="tx1">
                    <a:lumMod val="75000"/>
                    <a:lumOff val="25000"/>
                  </a:schemeClr>
                </a:solidFill>
                <a:latin typeface="微软雅黑" pitchFamily="34" charset="-122"/>
                <a:ea typeface="微软雅黑" pitchFamily="34" charset="-122"/>
                <a:cs typeface="Times New Roman"/>
              </a:rPr>
              <a:t>多个行业，为</a:t>
            </a:r>
            <a:r>
              <a:rPr lang="en-US" altLang="zh-CN" b="1" kern="100" dirty="0">
                <a:solidFill>
                  <a:schemeClr val="tx1">
                    <a:lumMod val="75000"/>
                    <a:lumOff val="25000"/>
                  </a:schemeClr>
                </a:solidFill>
                <a:latin typeface="微软雅黑" pitchFamily="34" charset="-122"/>
                <a:ea typeface="微软雅黑" pitchFamily="34" charset="-122"/>
                <a:cs typeface="Times New Roman"/>
              </a:rPr>
              <a:t>3000</a:t>
            </a:r>
            <a:r>
              <a:rPr lang="zh-CN" altLang="en-US" b="1" kern="100" dirty="0">
                <a:solidFill>
                  <a:schemeClr val="tx1">
                    <a:lumMod val="75000"/>
                    <a:lumOff val="25000"/>
                  </a:schemeClr>
                </a:solidFill>
                <a:latin typeface="微软雅黑" pitchFamily="34" charset="-122"/>
                <a:ea typeface="微软雅黑" pitchFamily="34" charset="-122"/>
                <a:cs typeface="Times New Roman"/>
              </a:rPr>
              <a:t>多家政企客户提供生态化、智能化的运维产品和服务</a:t>
            </a:r>
            <a:r>
              <a:rPr lang="zh-CN" altLang="en-US" b="1" kern="100" dirty="0" smtClean="0">
                <a:solidFill>
                  <a:schemeClr val="tx1">
                    <a:lumMod val="75000"/>
                    <a:lumOff val="25000"/>
                  </a:schemeClr>
                </a:solidFill>
                <a:latin typeface="微软雅黑" pitchFamily="34" charset="-122"/>
                <a:ea typeface="微软雅黑" pitchFamily="34" charset="-122"/>
                <a:cs typeface="Times New Roman"/>
              </a:rPr>
              <a:t>。</a:t>
            </a:r>
            <a:endParaRPr lang="en-US" altLang="zh-CN" sz="2400" dirty="0" smtClean="0">
              <a:solidFill>
                <a:schemeClr val="bg2">
                  <a:lumMod val="25000"/>
                </a:schemeClr>
              </a:solidFill>
              <a:latin typeface="+mn-lt"/>
              <a:ea typeface="+mn-ea"/>
              <a:cs typeface="Arial" panose="020B0604020202020204" pitchFamily="34" charset="0"/>
            </a:endParaRPr>
          </a:p>
        </p:txBody>
      </p:sp>
      <p:sp>
        <p:nvSpPr>
          <p:cNvPr id="2" name="矩形 1"/>
          <p:cNvSpPr/>
          <p:nvPr/>
        </p:nvSpPr>
        <p:spPr>
          <a:xfrm>
            <a:off x="0" y="254002"/>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2"/>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82550"/>
            <a:ext cx="3541713" cy="584775"/>
            <a:chOff x="551544" y="82976"/>
            <a:chExt cx="3540397" cy="583764"/>
          </a:xfrm>
        </p:grpSpPr>
        <p:sp>
          <p:nvSpPr>
            <p:cNvPr id="6170" name="文本框 4"/>
            <p:cNvSpPr txBox="1">
              <a:spLocks noChangeArrowheads="1"/>
            </p:cNvSpPr>
            <p:nvPr/>
          </p:nvSpPr>
          <p:spPr bwMode="auto">
            <a:xfrm>
              <a:off x="800100" y="111278"/>
              <a:ext cx="3291841"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dirty="0" smtClean="0">
                  <a:solidFill>
                    <a:srgbClr val="044875"/>
                  </a:solidFill>
                  <a:latin typeface="微软雅黑" pitchFamily="34" charset="-122"/>
                  <a:ea typeface="微软雅黑" pitchFamily="34" charset="-122"/>
                </a:rPr>
                <a:t>实习公司简介</a:t>
              </a:r>
              <a:endParaRPr lang="zh-CN" altLang="en-US" b="1" dirty="0">
                <a:solidFill>
                  <a:srgbClr val="044875"/>
                </a:solidFill>
                <a:latin typeface="微软雅黑" pitchFamily="34" charset="-122"/>
                <a:ea typeface="微软雅黑" pitchFamily="34" charset="-122"/>
              </a:endParaRPr>
            </a:p>
          </p:txBody>
        </p:sp>
        <p:sp>
          <p:nvSpPr>
            <p:cNvPr id="6" name="文本框 5"/>
            <p:cNvSpPr txBox="1"/>
            <p:nvPr/>
          </p:nvSpPr>
          <p:spPr>
            <a:xfrm>
              <a:off x="551544" y="82976"/>
              <a:ext cx="723631" cy="583764"/>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5" name="AutoShape 2" descr="https://gimg2.baidu.com/image_search/src=http%3A%2F%2Fwww.t-jiaju.com%2FtujjJDEwLmFsaWNkbi5jb20vaTMvMTcxMzkzNDM2My9UQjJCVG1ncW9SMUJlTmp5MEZtWFhiMHdWWGFfISExNzEzOTM0MzYzJDk.jpg&amp;refer=http%3A%2F%2Fwww.t-jiaju.com&amp;app=2002&amp;size=f9999,10000&amp;q=a80&amp;n=0&amp;g=0n&amp;fmt=jpeg?sec=1643165914&amp;t=0cfe0a684e601747bb378a3420d4717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AutoShape 4" descr="https://gimg2.baidu.com/image_search/src=http%3A%2F%2Fwww.t-jiaju.com%2FtujjJDEwLmFsaWNkbi5jb20vaTMvMTcxMzkzNDM2My9UQjJCVG1ncW9SMUJlTmp5MEZtWFhiMHdWWGFfISExNzEzOTM0MzYzJDk.jpg&amp;refer=http%3A%2F%2Fwww.t-jiaju.com&amp;app=2002&amp;size=f9999,10000&amp;q=a80&amp;n=0&amp;g=0n&amp;fmt=jpeg?sec=1643165914&amp;t=0cfe0a684e601747bb378a3420d47174"/>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2" descr="https://www.broada.com/src/assets/images/index/8/logo.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5643" y="1061515"/>
            <a:ext cx="3998092" cy="1488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AutoShape 7" descr="https://www.broada.com/src/assets/images/index/8/rqcode.jp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3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4904" y="1309755"/>
            <a:ext cx="1724025"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2625" y="2646962"/>
            <a:ext cx="990600"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6"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60157" y="2527367"/>
            <a:ext cx="1427124" cy="1207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7"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48513" y="2522278"/>
            <a:ext cx="1214356" cy="1171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2"/>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2"/>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82550"/>
            <a:ext cx="3541712" cy="584775"/>
            <a:chOff x="551544" y="82976"/>
            <a:chExt cx="3540396" cy="583764"/>
          </a:xfrm>
        </p:grpSpPr>
        <p:sp>
          <p:nvSpPr>
            <p:cNvPr id="6170" name="文本框 4"/>
            <p:cNvSpPr txBox="1">
              <a:spLocks noChangeArrowheads="1"/>
            </p:cNvSpPr>
            <p:nvPr/>
          </p:nvSpPr>
          <p:spPr bwMode="auto">
            <a:xfrm>
              <a:off x="800100" y="111278"/>
              <a:ext cx="3291840"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dirty="0" smtClean="0">
                  <a:solidFill>
                    <a:srgbClr val="044875"/>
                  </a:solidFill>
                  <a:latin typeface="微软雅黑" pitchFamily="34" charset="-122"/>
                  <a:ea typeface="微软雅黑" pitchFamily="34" charset="-122"/>
                </a:rPr>
                <a:t>公司业务介绍</a:t>
              </a:r>
              <a:endParaRPr lang="zh-CN" altLang="en-US" b="1" dirty="0">
                <a:solidFill>
                  <a:srgbClr val="044875"/>
                </a:solidFill>
                <a:latin typeface="微软雅黑" pitchFamily="34" charset="-122"/>
                <a:ea typeface="微软雅黑" pitchFamily="34" charset="-122"/>
              </a:endParaRPr>
            </a:p>
          </p:txBody>
        </p:sp>
        <p:sp>
          <p:nvSpPr>
            <p:cNvPr id="6" name="文本框 5"/>
            <p:cNvSpPr txBox="1"/>
            <p:nvPr/>
          </p:nvSpPr>
          <p:spPr>
            <a:xfrm>
              <a:off x="551544" y="82976"/>
              <a:ext cx="723631" cy="583764"/>
            </a:xfrm>
            <a:prstGeom prst="rect">
              <a:avLst/>
            </a:prstGeom>
            <a:noFill/>
          </p:spPr>
          <p:txBody>
            <a:bodyPr>
              <a:spAutoFit/>
            </a:bodyPr>
            <a:lstStyle/>
            <a:p>
              <a:pPr algn="ctr" eaLnBrk="1" fontAlgn="auto" hangingPunct="1">
                <a:spcBef>
                  <a:spcPts val="0"/>
                </a:spcBef>
                <a:spcAft>
                  <a:spcPts val="0"/>
                </a:spcAft>
                <a:defRPr/>
              </a:pPr>
              <a:r>
                <a:rPr lang="en-US" altLang="zh-CN" sz="3200" dirty="0" smtClean="0">
                  <a:solidFill>
                    <a:schemeClr val="bg2">
                      <a:lumMod val="25000"/>
                    </a:schemeClr>
                  </a:solidFill>
                  <a:latin typeface="Impact" panose="020B0806030902050204" pitchFamily="34" charset="0"/>
                  <a:ea typeface="+mn-ea"/>
                </a:rPr>
                <a:t>02</a:t>
              </a:r>
              <a:endParaRPr lang="zh-CN" altLang="en-US" sz="3200" dirty="0">
                <a:solidFill>
                  <a:schemeClr val="bg2">
                    <a:lumMod val="25000"/>
                  </a:schemeClr>
                </a:solidFill>
                <a:latin typeface="Impact" panose="020B0806030902050204" pitchFamily="34" charset="0"/>
                <a:ea typeface="+mn-ea"/>
              </a:endParaRPr>
            </a:p>
          </p:txBody>
        </p:sp>
      </p:grpSp>
      <p:sp>
        <p:nvSpPr>
          <p:cNvPr id="5" name="AutoShape 2" descr="https://gimg2.baidu.com/image_search/src=http%3A%2F%2Fwww.t-jiaju.com%2FtujjJDEwLmFsaWNkbi5jb20vaTMvMTcxMzkzNDM2My9UQjJCVG1ncW9SMUJlTmp5MEZtWFhiMHdWWGFfISExNzEzOTM0MzYzJDk.jpg&amp;refer=http%3A%2F%2Fwww.t-jiaju.com&amp;app=2002&amp;size=f9999,10000&amp;q=a80&amp;n=0&amp;g=0n&amp;fmt=jpeg?sec=1643165914&amp;t=0cfe0a684e601747bb378a3420d4717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AutoShape 4" descr="https://gimg2.baidu.com/image_search/src=http%3A%2F%2Fwww.t-jiaju.com%2FtujjJDEwLmFsaWNkbi5jb20vaTMvMTcxMzkzNDM2My9UQjJCVG1ncW9SMUJlTmp5MEZtWFhiMHdWWGFfISExNzEzOTM0MzYzJDk.jpg&amp;refer=http%3A%2F%2Fwww.t-jiaju.com&amp;app=2002&amp;size=f9999,10000&amp;q=a80&amp;n=0&amp;g=0n&amp;fmt=jpeg?sec=1643165914&amp;t=0cfe0a684e601747bb378a3420d47174"/>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2" descr="https://www.broada.com/src/assets/images/paas/%E6%9E%B6%E6%9E%84%E5%9B%BE.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052"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3162" r="2637"/>
          <a:stretch/>
        </p:blipFill>
        <p:spPr bwMode="auto">
          <a:xfrm>
            <a:off x="2962275" y="671687"/>
            <a:ext cx="9077325" cy="5879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文本框 59"/>
          <p:cNvSpPr txBox="1"/>
          <p:nvPr/>
        </p:nvSpPr>
        <p:spPr>
          <a:xfrm>
            <a:off x="155575" y="824087"/>
            <a:ext cx="2897187" cy="4755148"/>
          </a:xfrm>
          <a:prstGeom prst="rect">
            <a:avLst/>
          </a:prstGeom>
          <a:noFill/>
        </p:spPr>
        <p:txBody>
          <a:bodyPr wrap="square">
            <a:spAutoFit/>
          </a:bodyPr>
          <a:lstStyle/>
          <a:p>
            <a:pPr eaLnBrk="1" fontAlgn="auto" hangingPunct="1">
              <a:lnSpc>
                <a:spcPct val="150000"/>
              </a:lnSpc>
              <a:spcBef>
                <a:spcPts val="0"/>
              </a:spcBef>
              <a:spcAft>
                <a:spcPts val="0"/>
              </a:spcAft>
              <a:defRPr/>
            </a:pPr>
            <a:r>
              <a:rPr lang="zh-CN" altLang="en-US" sz="2800" b="1" dirty="0" smtClean="0">
                <a:solidFill>
                  <a:srgbClr val="044875"/>
                </a:solidFill>
                <a:latin typeface="微软雅黑" pitchFamily="34" charset="-122"/>
                <a:ea typeface="微软雅黑" pitchFamily="34" charset="-122"/>
                <a:cs typeface="Arial" panose="020B0604020202020204" pitchFamily="34" charset="0"/>
              </a:rPr>
              <a:t>平台化运维：</a:t>
            </a:r>
            <a:endParaRPr lang="en-US" altLang="zh-CN" sz="2800" b="1" dirty="0" smtClean="0">
              <a:solidFill>
                <a:srgbClr val="044875"/>
              </a:solidFill>
              <a:latin typeface="微软雅黑" pitchFamily="34" charset="-122"/>
              <a:ea typeface="微软雅黑" pitchFamily="34" charset="-122"/>
              <a:cs typeface="Arial" panose="020B0604020202020204" pitchFamily="34" charset="0"/>
            </a:endParaRPr>
          </a:p>
          <a:p>
            <a:pPr marL="285750" indent="-285750" eaLnBrk="1" fontAlgn="auto" hangingPunct="1">
              <a:lnSpc>
                <a:spcPct val="150000"/>
              </a:lnSpc>
              <a:spcBef>
                <a:spcPts val="0"/>
              </a:spcBef>
              <a:spcAft>
                <a:spcPts val="0"/>
              </a:spcAft>
              <a:buFont typeface="Wingdings" panose="05000000000000000000" pitchFamily="2" charset="2"/>
              <a:buChar char="Ø"/>
              <a:defRPr/>
            </a:pPr>
            <a:r>
              <a:rPr lang="zh-CN" altLang="en-US" sz="2800" b="1" dirty="0" smtClean="0">
                <a:solidFill>
                  <a:srgbClr val="044875"/>
                </a:solidFill>
                <a:latin typeface="微软雅黑" pitchFamily="34" charset="-122"/>
                <a:ea typeface="微软雅黑" pitchFamily="34" charset="-122"/>
                <a:cs typeface="Arial" panose="020B0604020202020204" pitchFamily="34" charset="0"/>
              </a:rPr>
              <a:t>大</a:t>
            </a:r>
            <a:r>
              <a:rPr lang="zh-CN" altLang="en-US" sz="2800" b="1" dirty="0">
                <a:solidFill>
                  <a:srgbClr val="044875"/>
                </a:solidFill>
                <a:latin typeface="微软雅黑" pitchFamily="34" charset="-122"/>
                <a:ea typeface="微软雅黑" pitchFamily="34" charset="-122"/>
                <a:cs typeface="Arial" panose="020B0604020202020204" pitchFamily="34" charset="0"/>
              </a:rPr>
              <a:t>数据高并发</a:t>
            </a:r>
          </a:p>
          <a:p>
            <a:pPr eaLnBrk="1" fontAlgn="auto" hangingPunct="1">
              <a:lnSpc>
                <a:spcPct val="150000"/>
              </a:lnSpc>
              <a:spcBef>
                <a:spcPts val="0"/>
              </a:spcBef>
              <a:spcAft>
                <a:spcPts val="0"/>
              </a:spcAft>
              <a:defRPr/>
            </a:pPr>
            <a:r>
              <a:rPr lang="zh-CN" altLang="en-US" b="1" dirty="0" smtClean="0">
                <a:solidFill>
                  <a:schemeClr val="tx1">
                    <a:lumMod val="75000"/>
                    <a:lumOff val="25000"/>
                  </a:schemeClr>
                </a:solidFill>
                <a:latin typeface="微软雅黑" pitchFamily="34" charset="-122"/>
                <a:ea typeface="微软雅黑" pitchFamily="34" charset="-122"/>
              </a:rPr>
              <a:t>提升运维能力</a:t>
            </a:r>
            <a:r>
              <a:rPr lang="zh-CN" altLang="en-US" b="1" dirty="0">
                <a:solidFill>
                  <a:schemeClr val="tx1">
                    <a:lumMod val="75000"/>
                    <a:lumOff val="25000"/>
                  </a:schemeClr>
                </a:solidFill>
                <a:latin typeface="微软雅黑" pitchFamily="34" charset="-122"/>
                <a:ea typeface="微软雅黑" pitchFamily="34" charset="-122"/>
              </a:rPr>
              <a:t>和精度</a:t>
            </a:r>
          </a:p>
          <a:p>
            <a:pPr marL="285750" indent="-285750" eaLnBrk="1" fontAlgn="auto" hangingPunct="1">
              <a:lnSpc>
                <a:spcPct val="150000"/>
              </a:lnSpc>
              <a:spcBef>
                <a:spcPts val="0"/>
              </a:spcBef>
              <a:spcAft>
                <a:spcPts val="0"/>
              </a:spcAft>
              <a:buClr>
                <a:srgbClr val="044875"/>
              </a:buClr>
              <a:buFont typeface="Wingdings" panose="05000000000000000000" pitchFamily="2" charset="2"/>
              <a:buChar char="Ø"/>
              <a:defRPr/>
            </a:pPr>
            <a:r>
              <a:rPr lang="zh-CN" altLang="en-US" sz="2800" b="1" kern="100" dirty="0">
                <a:solidFill>
                  <a:srgbClr val="044875"/>
                </a:solidFill>
                <a:latin typeface="微软雅黑" pitchFamily="34" charset="-122"/>
                <a:ea typeface="微软雅黑" pitchFamily="34" charset="-122"/>
                <a:cs typeface="Times New Roman"/>
              </a:rPr>
              <a:t>人工智能预测</a:t>
            </a:r>
          </a:p>
          <a:p>
            <a:pPr eaLnBrk="1" fontAlgn="auto" hangingPunct="1">
              <a:lnSpc>
                <a:spcPct val="150000"/>
              </a:lnSpc>
              <a:spcBef>
                <a:spcPts val="0"/>
              </a:spcBef>
              <a:spcAft>
                <a:spcPts val="0"/>
              </a:spcAft>
              <a:buClr>
                <a:srgbClr val="044875"/>
              </a:buClr>
              <a:defRPr/>
            </a:pPr>
            <a:r>
              <a:rPr lang="zh-CN" altLang="en-US" b="1" kern="100" dirty="0">
                <a:solidFill>
                  <a:schemeClr val="tx1">
                    <a:lumMod val="75000"/>
                    <a:lumOff val="25000"/>
                  </a:schemeClr>
                </a:solidFill>
                <a:latin typeface="微软雅黑" pitchFamily="34" charset="-122"/>
                <a:ea typeface="微软雅黑" pitchFamily="34" charset="-122"/>
                <a:cs typeface="Times New Roman"/>
              </a:rPr>
              <a:t>及时</a:t>
            </a:r>
            <a:r>
              <a:rPr lang="zh-CN" altLang="en-US" b="1" kern="100" dirty="0" smtClean="0">
                <a:solidFill>
                  <a:schemeClr val="tx1">
                    <a:lumMod val="75000"/>
                    <a:lumOff val="25000"/>
                  </a:schemeClr>
                </a:solidFill>
                <a:latin typeface="微软雅黑" pitchFamily="34" charset="-122"/>
                <a:ea typeface="微软雅黑" pitchFamily="34" charset="-122"/>
                <a:cs typeface="Times New Roman"/>
              </a:rPr>
              <a:t>预警与风险防范</a:t>
            </a:r>
            <a:endParaRPr lang="zh-CN" altLang="en-US" b="1" kern="100" dirty="0">
              <a:solidFill>
                <a:schemeClr val="tx1">
                  <a:lumMod val="75000"/>
                  <a:lumOff val="25000"/>
                </a:schemeClr>
              </a:solidFill>
              <a:latin typeface="微软雅黑" pitchFamily="34" charset="-122"/>
              <a:ea typeface="微软雅黑" pitchFamily="34" charset="-122"/>
              <a:cs typeface="Times New Roman"/>
            </a:endParaRPr>
          </a:p>
          <a:p>
            <a:pPr marL="285750" indent="-285750" eaLnBrk="1" fontAlgn="auto" hangingPunct="1">
              <a:lnSpc>
                <a:spcPct val="150000"/>
              </a:lnSpc>
              <a:spcBef>
                <a:spcPts val="0"/>
              </a:spcBef>
              <a:spcAft>
                <a:spcPts val="0"/>
              </a:spcAft>
              <a:buClr>
                <a:srgbClr val="044875"/>
              </a:buClr>
              <a:buFont typeface="Wingdings" panose="05000000000000000000" pitchFamily="2" charset="2"/>
              <a:buChar char="Ø"/>
              <a:defRPr/>
            </a:pPr>
            <a:r>
              <a:rPr lang="zh-CN" altLang="en-US" sz="2800" b="1" kern="100" dirty="0">
                <a:solidFill>
                  <a:srgbClr val="044875"/>
                </a:solidFill>
                <a:latin typeface="微软雅黑" pitchFamily="34" charset="-122"/>
                <a:ea typeface="微软雅黑" pitchFamily="34" charset="-122"/>
                <a:cs typeface="Times New Roman"/>
              </a:rPr>
              <a:t>低代码平台</a:t>
            </a:r>
          </a:p>
          <a:p>
            <a:pPr eaLnBrk="1" fontAlgn="auto" hangingPunct="1">
              <a:lnSpc>
                <a:spcPct val="150000"/>
              </a:lnSpc>
              <a:spcBef>
                <a:spcPts val="0"/>
              </a:spcBef>
              <a:spcAft>
                <a:spcPts val="0"/>
              </a:spcAft>
              <a:buClr>
                <a:srgbClr val="044875"/>
              </a:buClr>
              <a:defRPr/>
            </a:pPr>
            <a:r>
              <a:rPr lang="zh-CN" altLang="en-US" b="1" kern="100" dirty="0">
                <a:solidFill>
                  <a:schemeClr val="tx1">
                    <a:lumMod val="75000"/>
                    <a:lumOff val="25000"/>
                  </a:schemeClr>
                </a:solidFill>
                <a:latin typeface="微软雅黑" pitchFamily="34" charset="-122"/>
                <a:ea typeface="微软雅黑" pitchFamily="34" charset="-122"/>
                <a:cs typeface="Times New Roman"/>
              </a:rPr>
              <a:t>用户自定义管理</a:t>
            </a:r>
            <a:r>
              <a:rPr lang="zh-CN" altLang="en-US" b="1" kern="100" dirty="0" smtClean="0">
                <a:solidFill>
                  <a:schemeClr val="tx1">
                    <a:lumMod val="75000"/>
                    <a:lumOff val="25000"/>
                  </a:schemeClr>
                </a:solidFill>
                <a:latin typeface="微软雅黑" pitchFamily="34" charset="-122"/>
                <a:ea typeface="微软雅黑" pitchFamily="34" charset="-122"/>
                <a:cs typeface="Times New Roman"/>
              </a:rPr>
              <a:t>模式，</a:t>
            </a:r>
            <a:endParaRPr lang="en-US" altLang="zh-CN" b="1" kern="100" dirty="0" smtClean="0">
              <a:solidFill>
                <a:schemeClr val="tx1">
                  <a:lumMod val="75000"/>
                  <a:lumOff val="25000"/>
                </a:schemeClr>
              </a:solidFill>
              <a:latin typeface="微软雅黑" pitchFamily="34" charset="-122"/>
              <a:ea typeface="微软雅黑" pitchFamily="34" charset="-122"/>
              <a:cs typeface="Times New Roman"/>
            </a:endParaRPr>
          </a:p>
          <a:p>
            <a:pPr eaLnBrk="1" fontAlgn="auto" hangingPunct="1">
              <a:lnSpc>
                <a:spcPct val="150000"/>
              </a:lnSpc>
              <a:spcBef>
                <a:spcPts val="0"/>
              </a:spcBef>
              <a:spcAft>
                <a:spcPts val="0"/>
              </a:spcAft>
              <a:buClr>
                <a:srgbClr val="044875"/>
              </a:buClr>
              <a:defRPr/>
            </a:pPr>
            <a:r>
              <a:rPr lang="zh-CN" altLang="en-US" b="1" kern="100" dirty="0" smtClean="0">
                <a:solidFill>
                  <a:schemeClr val="tx1">
                    <a:lumMod val="75000"/>
                    <a:lumOff val="25000"/>
                  </a:schemeClr>
                </a:solidFill>
                <a:latin typeface="微软雅黑" pitchFamily="34" charset="-122"/>
                <a:ea typeface="微软雅黑" pitchFamily="34" charset="-122"/>
                <a:cs typeface="Times New Roman"/>
              </a:rPr>
              <a:t>无需</a:t>
            </a:r>
            <a:r>
              <a:rPr lang="zh-CN" altLang="en-US" b="1" kern="100" dirty="0">
                <a:solidFill>
                  <a:schemeClr val="tx1">
                    <a:lumMod val="75000"/>
                    <a:lumOff val="25000"/>
                  </a:schemeClr>
                </a:solidFill>
                <a:latin typeface="微软雅黑" pitchFamily="34" charset="-122"/>
                <a:ea typeface="微软雅黑" pitchFamily="34" charset="-122"/>
                <a:cs typeface="Times New Roman"/>
              </a:rPr>
              <a:t>二次</a:t>
            </a:r>
            <a:r>
              <a:rPr lang="zh-CN" altLang="en-US" b="1" kern="100" dirty="0" smtClean="0">
                <a:solidFill>
                  <a:schemeClr val="tx1">
                    <a:lumMod val="75000"/>
                    <a:lumOff val="25000"/>
                  </a:schemeClr>
                </a:solidFill>
                <a:latin typeface="微软雅黑" pitchFamily="34" charset="-122"/>
                <a:ea typeface="微软雅黑" pitchFamily="34" charset="-122"/>
                <a:cs typeface="Times New Roman"/>
              </a:rPr>
              <a:t>开发，节约</a:t>
            </a:r>
            <a:endParaRPr lang="en-US" altLang="zh-CN" b="1" kern="100" dirty="0" smtClean="0">
              <a:solidFill>
                <a:schemeClr val="tx1">
                  <a:lumMod val="75000"/>
                  <a:lumOff val="25000"/>
                </a:schemeClr>
              </a:solidFill>
              <a:latin typeface="微软雅黑" pitchFamily="34" charset="-122"/>
              <a:ea typeface="微软雅黑" pitchFamily="34" charset="-122"/>
              <a:cs typeface="Times New Roman"/>
            </a:endParaRPr>
          </a:p>
          <a:p>
            <a:pPr eaLnBrk="1" fontAlgn="auto" hangingPunct="1">
              <a:lnSpc>
                <a:spcPct val="150000"/>
              </a:lnSpc>
              <a:spcBef>
                <a:spcPts val="0"/>
              </a:spcBef>
              <a:spcAft>
                <a:spcPts val="0"/>
              </a:spcAft>
              <a:buClr>
                <a:srgbClr val="044875"/>
              </a:buClr>
              <a:defRPr/>
            </a:pPr>
            <a:r>
              <a:rPr lang="zh-CN" altLang="en-US" b="1" kern="100" dirty="0" smtClean="0">
                <a:solidFill>
                  <a:schemeClr val="tx1">
                    <a:lumMod val="75000"/>
                    <a:lumOff val="25000"/>
                  </a:schemeClr>
                </a:solidFill>
                <a:latin typeface="微软雅黑" pitchFamily="34" charset="-122"/>
                <a:ea typeface="微软雅黑" pitchFamily="34" charset="-122"/>
                <a:cs typeface="Times New Roman"/>
              </a:rPr>
              <a:t>软件研发成本</a:t>
            </a:r>
            <a:endParaRPr lang="zh-CN" altLang="en-US" b="1" kern="100" dirty="0">
              <a:solidFill>
                <a:schemeClr val="tx1">
                  <a:lumMod val="75000"/>
                  <a:lumOff val="25000"/>
                </a:schemeClr>
              </a:solidFill>
              <a:latin typeface="微软雅黑" pitchFamily="34" charset="-122"/>
              <a:ea typeface="微软雅黑" pitchFamily="34" charset="-122"/>
              <a:cs typeface="Times New Roman"/>
            </a:endParaRPr>
          </a:p>
        </p:txBody>
      </p:sp>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5426835"/>
            <a:ext cx="1473495" cy="1259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3299735"/>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254002"/>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矩形 9"/>
          <p:cNvSpPr/>
          <p:nvPr/>
        </p:nvSpPr>
        <p:spPr>
          <a:xfrm>
            <a:off x="3497265" y="254002"/>
            <a:ext cx="8694737"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1" name="组合 10"/>
          <p:cNvGrpSpPr>
            <a:grpSpLocks/>
          </p:cNvGrpSpPr>
          <p:nvPr/>
        </p:nvGrpSpPr>
        <p:grpSpPr bwMode="auto">
          <a:xfrm>
            <a:off x="550863" y="82550"/>
            <a:ext cx="3409951" cy="584775"/>
            <a:chOff x="551544" y="82976"/>
            <a:chExt cx="3409770" cy="583764"/>
          </a:xfrm>
        </p:grpSpPr>
        <p:sp>
          <p:nvSpPr>
            <p:cNvPr id="12" name="文本框 12"/>
            <p:cNvSpPr txBox="1">
              <a:spLocks noChangeArrowheads="1"/>
            </p:cNvSpPr>
            <p:nvPr/>
          </p:nvSpPr>
          <p:spPr bwMode="auto">
            <a:xfrm>
              <a:off x="669474"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dirty="0" smtClean="0">
                  <a:solidFill>
                    <a:srgbClr val="044875"/>
                  </a:solidFill>
                  <a:latin typeface="微软雅黑" pitchFamily="34" charset="-122"/>
                  <a:ea typeface="微软雅黑" pitchFamily="34" charset="-122"/>
                </a:rPr>
                <a:t>实习岗位介绍</a:t>
              </a:r>
              <a:endParaRPr lang="zh-CN" altLang="en-US" b="1" dirty="0">
                <a:solidFill>
                  <a:srgbClr val="044875"/>
                </a:solidFill>
                <a:latin typeface="微软雅黑" pitchFamily="34" charset="-122"/>
                <a:ea typeface="微软雅黑" pitchFamily="34" charset="-122"/>
              </a:endParaRPr>
            </a:p>
          </p:txBody>
        </p:sp>
        <p:sp>
          <p:nvSpPr>
            <p:cNvPr id="13" name="文本框 13"/>
            <p:cNvSpPr txBox="1"/>
            <p:nvPr/>
          </p:nvSpPr>
          <p:spPr>
            <a:xfrm>
              <a:off x="551544" y="82976"/>
              <a:ext cx="723862" cy="583764"/>
            </a:xfrm>
            <a:prstGeom prst="rect">
              <a:avLst/>
            </a:prstGeom>
            <a:noFill/>
          </p:spPr>
          <p:txBody>
            <a:bodyPr>
              <a:spAutoFit/>
            </a:bodyPr>
            <a:lstStyle/>
            <a:p>
              <a:pPr algn="ctr" eaLnBrk="1" fontAlgn="auto" hangingPunct="1">
                <a:spcBef>
                  <a:spcPts val="0"/>
                </a:spcBef>
                <a:spcAft>
                  <a:spcPts val="0"/>
                </a:spcAft>
                <a:defRPr/>
              </a:pPr>
              <a:r>
                <a:rPr lang="en-US" altLang="zh-CN" sz="3200" dirty="0" smtClean="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8" name="文本框 59"/>
          <p:cNvSpPr txBox="1"/>
          <p:nvPr/>
        </p:nvSpPr>
        <p:spPr>
          <a:xfrm>
            <a:off x="381758" y="1230906"/>
            <a:ext cx="11655425" cy="4755148"/>
          </a:xfrm>
          <a:prstGeom prst="rect">
            <a:avLst/>
          </a:prstGeom>
          <a:noFill/>
        </p:spPr>
        <p:txBody>
          <a:bodyPr wrap="square">
            <a:spAutoFit/>
          </a:bodyPr>
          <a:lstStyle/>
          <a:p>
            <a:pPr marL="285750" indent="-285750" eaLnBrk="1" fontAlgn="auto" hangingPunct="1">
              <a:lnSpc>
                <a:spcPct val="150000"/>
              </a:lnSpc>
              <a:spcBef>
                <a:spcPts val="0"/>
              </a:spcBef>
              <a:spcAft>
                <a:spcPts val="0"/>
              </a:spcAft>
              <a:buFont typeface="Wingdings" panose="05000000000000000000" pitchFamily="2" charset="2"/>
              <a:buChar char="Ø"/>
              <a:defRPr/>
            </a:pPr>
            <a:r>
              <a:rPr lang="zh-CN" altLang="en-US" sz="2800" b="1" dirty="0" smtClean="0">
                <a:solidFill>
                  <a:srgbClr val="044875"/>
                </a:solidFill>
                <a:latin typeface="微软雅黑" pitchFamily="34" charset="-122"/>
                <a:ea typeface="微软雅黑" pitchFamily="34" charset="-122"/>
                <a:cs typeface="Arial" panose="020B0604020202020204" pitchFamily="34" charset="0"/>
              </a:rPr>
              <a:t> 实习岗位</a:t>
            </a:r>
            <a:endParaRPr lang="en-US" altLang="zh-CN" sz="2800" b="1" dirty="0" smtClean="0">
              <a:solidFill>
                <a:srgbClr val="044875"/>
              </a:solidFill>
              <a:latin typeface="微软雅黑" pitchFamily="34" charset="-122"/>
              <a:ea typeface="微软雅黑" pitchFamily="34" charset="-122"/>
              <a:cs typeface="Arial" panose="020B0604020202020204" pitchFamily="34" charset="0"/>
            </a:endParaRPr>
          </a:p>
          <a:p>
            <a:pPr eaLnBrk="1" fontAlgn="auto" hangingPunct="1">
              <a:lnSpc>
                <a:spcPct val="150000"/>
              </a:lnSpc>
              <a:spcBef>
                <a:spcPts val="0"/>
              </a:spcBef>
              <a:spcAft>
                <a:spcPts val="0"/>
              </a:spcAft>
              <a:defRPr/>
            </a:pPr>
            <a:r>
              <a:rPr lang="zh-CN" altLang="en-US" sz="2000" b="1" dirty="0" smtClean="0">
                <a:solidFill>
                  <a:schemeClr val="tx1">
                    <a:lumMod val="75000"/>
                    <a:lumOff val="25000"/>
                  </a:schemeClr>
                </a:solidFill>
                <a:latin typeface="微软雅黑" pitchFamily="34" charset="-122"/>
                <a:ea typeface="微软雅黑" pitchFamily="34" charset="-122"/>
              </a:rPr>
              <a:t>前端开发工程师（</a:t>
            </a:r>
            <a:r>
              <a:rPr lang="en-US" altLang="zh-CN" sz="2000" b="1" dirty="0" smtClean="0">
                <a:solidFill>
                  <a:schemeClr val="tx1">
                    <a:lumMod val="75000"/>
                    <a:lumOff val="25000"/>
                  </a:schemeClr>
                </a:solidFill>
                <a:latin typeface="微软雅黑" pitchFamily="34" charset="-122"/>
                <a:ea typeface="微软雅黑" pitchFamily="34" charset="-122"/>
              </a:rPr>
              <a:t>React</a:t>
            </a:r>
            <a:r>
              <a:rPr lang="zh-CN" altLang="en-US" sz="2000" b="1" dirty="0" smtClean="0">
                <a:solidFill>
                  <a:schemeClr val="tx1">
                    <a:lumMod val="75000"/>
                    <a:lumOff val="25000"/>
                  </a:schemeClr>
                </a:solidFill>
                <a:latin typeface="微软雅黑" pitchFamily="34" charset="-122"/>
                <a:ea typeface="微软雅黑" pitchFamily="34" charset="-122"/>
              </a:rPr>
              <a:t>）</a:t>
            </a:r>
            <a:endParaRPr lang="en-US" altLang="zh-CN" sz="2000" b="1" dirty="0" smtClean="0">
              <a:solidFill>
                <a:schemeClr val="tx1">
                  <a:lumMod val="75000"/>
                  <a:lumOff val="25000"/>
                </a:schemeClr>
              </a:solidFill>
              <a:latin typeface="微软雅黑" pitchFamily="34" charset="-122"/>
              <a:ea typeface="微软雅黑" pitchFamily="34" charset="-122"/>
              <a:cs typeface="Arial" panose="020B0604020202020204" pitchFamily="34" charset="0"/>
            </a:endParaRPr>
          </a:p>
          <a:p>
            <a:pPr marL="285750" indent="-285750" eaLnBrk="1" fontAlgn="auto" hangingPunct="1">
              <a:lnSpc>
                <a:spcPct val="150000"/>
              </a:lnSpc>
              <a:spcBef>
                <a:spcPts val="0"/>
              </a:spcBef>
              <a:spcAft>
                <a:spcPts val="0"/>
              </a:spcAft>
              <a:buClr>
                <a:srgbClr val="044875"/>
              </a:buClr>
              <a:buFont typeface="Wingdings" panose="05000000000000000000" pitchFamily="2" charset="2"/>
              <a:buChar char="Ø"/>
              <a:defRPr/>
            </a:pPr>
            <a:r>
              <a:rPr lang="zh-CN" altLang="en-US" sz="2800" b="1" kern="100" dirty="0" smtClean="0">
                <a:solidFill>
                  <a:srgbClr val="044875"/>
                </a:solidFill>
                <a:latin typeface="微软雅黑" pitchFamily="34" charset="-122"/>
                <a:ea typeface="微软雅黑" pitchFamily="34" charset="-122"/>
                <a:cs typeface="Times New Roman"/>
              </a:rPr>
              <a:t> 实习时间</a:t>
            </a:r>
            <a:endParaRPr lang="en-US" altLang="zh-CN" sz="2800" b="1" kern="100" dirty="0" smtClean="0">
              <a:solidFill>
                <a:srgbClr val="044875"/>
              </a:solidFill>
              <a:latin typeface="微软雅黑" pitchFamily="34" charset="-122"/>
              <a:ea typeface="微软雅黑" pitchFamily="34" charset="-122"/>
              <a:cs typeface="Times New Roman"/>
            </a:endParaRPr>
          </a:p>
          <a:p>
            <a:pPr eaLnBrk="1" fontAlgn="auto" hangingPunct="1">
              <a:lnSpc>
                <a:spcPct val="150000"/>
              </a:lnSpc>
              <a:spcBef>
                <a:spcPts val="0"/>
              </a:spcBef>
              <a:spcAft>
                <a:spcPts val="0"/>
              </a:spcAft>
              <a:buClr>
                <a:srgbClr val="044875"/>
              </a:buClr>
              <a:defRPr/>
            </a:pPr>
            <a:r>
              <a:rPr lang="en-US" altLang="zh-CN" sz="2000" b="1" kern="100" dirty="0" smtClean="0">
                <a:solidFill>
                  <a:schemeClr val="tx1">
                    <a:lumMod val="75000"/>
                    <a:lumOff val="25000"/>
                  </a:schemeClr>
                </a:solidFill>
                <a:latin typeface="微软雅黑" pitchFamily="34" charset="-122"/>
                <a:ea typeface="微软雅黑" pitchFamily="34" charset="-122"/>
                <a:cs typeface="Times New Roman"/>
              </a:rPr>
              <a:t>2022.1.13-2022.5.4</a:t>
            </a:r>
          </a:p>
          <a:p>
            <a:pPr marL="285750" indent="-285750" eaLnBrk="1" fontAlgn="auto" hangingPunct="1">
              <a:lnSpc>
                <a:spcPct val="150000"/>
              </a:lnSpc>
              <a:spcBef>
                <a:spcPts val="0"/>
              </a:spcBef>
              <a:spcAft>
                <a:spcPts val="0"/>
              </a:spcAft>
              <a:buClr>
                <a:srgbClr val="044875"/>
              </a:buClr>
              <a:buFont typeface="Wingdings" panose="05000000000000000000" pitchFamily="2" charset="2"/>
              <a:buChar char="Ø"/>
              <a:defRPr/>
            </a:pPr>
            <a:r>
              <a:rPr lang="zh-CN" altLang="en-US" sz="2800" b="1" kern="100" dirty="0" smtClean="0">
                <a:solidFill>
                  <a:srgbClr val="044875"/>
                </a:solidFill>
                <a:latin typeface="微软雅黑" pitchFamily="34" charset="-122"/>
                <a:ea typeface="微软雅黑" pitchFamily="34" charset="-122"/>
                <a:cs typeface="Times New Roman"/>
              </a:rPr>
              <a:t> 实习职责</a:t>
            </a:r>
            <a:endParaRPr lang="en-US" altLang="zh-CN" sz="2800" b="1" kern="100" dirty="0" smtClean="0">
              <a:solidFill>
                <a:srgbClr val="044875"/>
              </a:solidFill>
              <a:latin typeface="微软雅黑" pitchFamily="34" charset="-122"/>
              <a:ea typeface="微软雅黑" pitchFamily="34" charset="-122"/>
              <a:cs typeface="Times New Roman"/>
            </a:endParaRPr>
          </a:p>
          <a:p>
            <a:pPr marL="285750" indent="-285750" eaLnBrk="1" fontAlgn="auto" hangingPunct="1">
              <a:lnSpc>
                <a:spcPct val="150000"/>
              </a:lnSpc>
              <a:spcBef>
                <a:spcPts val="0"/>
              </a:spcBef>
              <a:spcAft>
                <a:spcPts val="0"/>
              </a:spcAft>
              <a:buClr>
                <a:srgbClr val="044875"/>
              </a:buClr>
              <a:buFont typeface="Arial" pitchFamily="34" charset="0"/>
              <a:buChar char="•"/>
              <a:defRPr/>
            </a:pPr>
            <a:r>
              <a:rPr lang="zh-CN" altLang="en-US" sz="2000" b="1" kern="100" dirty="0" smtClean="0">
                <a:solidFill>
                  <a:schemeClr val="tx1">
                    <a:lumMod val="75000"/>
                    <a:lumOff val="25000"/>
                  </a:schemeClr>
                </a:solidFill>
                <a:latin typeface="微软雅黑" pitchFamily="34" charset="-122"/>
                <a:ea typeface="微软雅黑" pitchFamily="34" charset="-122"/>
                <a:cs typeface="Times New Roman"/>
              </a:rPr>
              <a:t>使用</a:t>
            </a:r>
            <a:r>
              <a:rPr lang="en-US" altLang="zh-CN" sz="2000" b="1" kern="100" dirty="0">
                <a:solidFill>
                  <a:schemeClr val="tx1">
                    <a:lumMod val="75000"/>
                    <a:lumOff val="25000"/>
                  </a:schemeClr>
                </a:solidFill>
                <a:latin typeface="微软雅黑" pitchFamily="34" charset="-122"/>
                <a:ea typeface="微软雅黑" pitchFamily="34" charset="-122"/>
                <a:cs typeface="Times New Roman"/>
              </a:rPr>
              <a:t>React</a:t>
            </a:r>
            <a:r>
              <a:rPr lang="zh-CN" altLang="en-US" sz="2000" b="1" kern="100" dirty="0">
                <a:solidFill>
                  <a:schemeClr val="tx1">
                    <a:lumMod val="75000"/>
                    <a:lumOff val="25000"/>
                  </a:schemeClr>
                </a:solidFill>
                <a:latin typeface="微软雅黑" pitchFamily="34" charset="-122"/>
                <a:ea typeface="微软雅黑" pitchFamily="34" charset="-122"/>
                <a:cs typeface="Times New Roman"/>
              </a:rPr>
              <a:t>、</a:t>
            </a:r>
            <a:r>
              <a:rPr lang="en-US" altLang="zh-CN" sz="2000" b="1" kern="100" dirty="0">
                <a:solidFill>
                  <a:schemeClr val="tx1">
                    <a:lumMod val="75000"/>
                    <a:lumOff val="25000"/>
                  </a:schemeClr>
                </a:solidFill>
                <a:latin typeface="微软雅黑" pitchFamily="34" charset="-122"/>
                <a:ea typeface="微软雅黑" pitchFamily="34" charset="-122"/>
                <a:cs typeface="Times New Roman"/>
              </a:rPr>
              <a:t>Typescript</a:t>
            </a:r>
            <a:r>
              <a:rPr lang="zh-CN" altLang="en-US" sz="2000" b="1" kern="100" dirty="0">
                <a:solidFill>
                  <a:schemeClr val="tx1">
                    <a:lumMod val="75000"/>
                    <a:lumOff val="25000"/>
                  </a:schemeClr>
                </a:solidFill>
                <a:latin typeface="微软雅黑" pitchFamily="34" charset="-122"/>
                <a:ea typeface="微软雅黑" pitchFamily="34" charset="-122"/>
                <a:cs typeface="Times New Roman"/>
              </a:rPr>
              <a:t>和</a:t>
            </a:r>
            <a:r>
              <a:rPr lang="en-US" altLang="zh-CN" sz="2000" b="1" kern="100" dirty="0" err="1">
                <a:solidFill>
                  <a:schemeClr val="tx1">
                    <a:lumMod val="75000"/>
                    <a:lumOff val="25000"/>
                  </a:schemeClr>
                </a:solidFill>
                <a:latin typeface="微软雅黑" pitchFamily="34" charset="-122"/>
                <a:ea typeface="微软雅黑" pitchFamily="34" charset="-122"/>
                <a:cs typeface="Times New Roman"/>
              </a:rPr>
              <a:t>Less+css</a:t>
            </a:r>
            <a:r>
              <a:rPr lang="zh-CN" altLang="en-US" sz="2000" b="1" kern="100" dirty="0">
                <a:solidFill>
                  <a:schemeClr val="tx1">
                    <a:lumMod val="75000"/>
                    <a:lumOff val="25000"/>
                  </a:schemeClr>
                </a:solidFill>
                <a:latin typeface="微软雅黑" pitchFamily="34" charset="-122"/>
                <a:ea typeface="微软雅黑" pitchFamily="34" charset="-122"/>
                <a:cs typeface="Times New Roman"/>
              </a:rPr>
              <a:t>实现公司</a:t>
            </a:r>
            <a:r>
              <a:rPr lang="zh-CN" altLang="en-US" sz="2000" b="1" kern="100" dirty="0" smtClean="0">
                <a:solidFill>
                  <a:schemeClr val="tx1">
                    <a:lumMod val="75000"/>
                    <a:lumOff val="25000"/>
                  </a:schemeClr>
                </a:solidFill>
                <a:latin typeface="微软雅黑" pitchFamily="34" charset="-122"/>
                <a:ea typeface="微软雅黑" pitchFamily="34" charset="-122"/>
                <a:cs typeface="Times New Roman"/>
              </a:rPr>
              <a:t>的项目平台</a:t>
            </a:r>
            <a:r>
              <a:rPr lang="zh-CN" altLang="en-US" sz="2000" b="1" kern="100" dirty="0">
                <a:solidFill>
                  <a:schemeClr val="tx1">
                    <a:lumMod val="75000"/>
                    <a:lumOff val="25000"/>
                  </a:schemeClr>
                </a:solidFill>
                <a:latin typeface="微软雅黑" pitchFamily="34" charset="-122"/>
                <a:ea typeface="微软雅黑" pitchFamily="34" charset="-122"/>
                <a:cs typeface="Times New Roman"/>
              </a:rPr>
              <a:t>的调试和开发工作；</a:t>
            </a:r>
          </a:p>
          <a:p>
            <a:pPr marL="285750" indent="-285750" eaLnBrk="1" fontAlgn="auto" hangingPunct="1">
              <a:lnSpc>
                <a:spcPct val="150000"/>
              </a:lnSpc>
              <a:spcBef>
                <a:spcPts val="0"/>
              </a:spcBef>
              <a:spcAft>
                <a:spcPts val="0"/>
              </a:spcAft>
              <a:buClr>
                <a:srgbClr val="044875"/>
              </a:buClr>
              <a:buFont typeface="Arial" pitchFamily="34" charset="0"/>
              <a:buChar char="•"/>
              <a:defRPr/>
            </a:pPr>
            <a:r>
              <a:rPr lang="zh-CN" altLang="en-US" sz="2000" b="1" kern="100" dirty="0" smtClean="0">
                <a:solidFill>
                  <a:schemeClr val="tx1">
                    <a:lumMod val="75000"/>
                    <a:lumOff val="25000"/>
                  </a:schemeClr>
                </a:solidFill>
                <a:latin typeface="微软雅黑" pitchFamily="34" charset="-122"/>
                <a:ea typeface="微软雅黑" pitchFamily="34" charset="-122"/>
                <a:cs typeface="Times New Roman"/>
              </a:rPr>
              <a:t>与</a:t>
            </a:r>
            <a:r>
              <a:rPr lang="zh-CN" altLang="en-US" sz="2000" b="1" kern="100" dirty="0">
                <a:solidFill>
                  <a:schemeClr val="tx1">
                    <a:lumMod val="75000"/>
                    <a:lumOff val="25000"/>
                  </a:schemeClr>
                </a:solidFill>
                <a:latin typeface="微软雅黑" pitchFamily="34" charset="-122"/>
                <a:ea typeface="微软雅黑" pitchFamily="34" charset="-122"/>
                <a:cs typeface="Times New Roman"/>
              </a:rPr>
              <a:t>设计团队、后端开发团队紧密配合，确保软件项目实施、优化网站前端</a:t>
            </a:r>
            <a:r>
              <a:rPr lang="zh-CN" altLang="en-US" sz="2000" b="1" kern="100" dirty="0" smtClean="0">
                <a:solidFill>
                  <a:schemeClr val="tx1">
                    <a:lumMod val="75000"/>
                    <a:lumOff val="25000"/>
                  </a:schemeClr>
                </a:solidFill>
                <a:latin typeface="微软雅黑" pitchFamily="34" charset="-122"/>
                <a:ea typeface="微软雅黑" pitchFamily="34" charset="-122"/>
                <a:cs typeface="Times New Roman"/>
              </a:rPr>
              <a:t>性能</a:t>
            </a:r>
            <a:r>
              <a:rPr lang="zh-CN" altLang="en-US" sz="2000" b="1" kern="100" dirty="0">
                <a:solidFill>
                  <a:schemeClr val="tx1">
                    <a:lumMod val="75000"/>
                    <a:lumOff val="25000"/>
                  </a:schemeClr>
                </a:solidFill>
                <a:latin typeface="微软雅黑" pitchFamily="34" charset="-122"/>
                <a:ea typeface="微软雅黑" pitchFamily="34" charset="-122"/>
                <a:cs typeface="Times New Roman"/>
              </a:rPr>
              <a:t>，</a:t>
            </a:r>
            <a:r>
              <a:rPr lang="zh-CN" altLang="en-US" sz="2000" b="1" kern="100" dirty="0" smtClean="0">
                <a:solidFill>
                  <a:schemeClr val="tx1">
                    <a:lumMod val="75000"/>
                    <a:lumOff val="25000"/>
                  </a:schemeClr>
                </a:solidFill>
                <a:latin typeface="微软雅黑" pitchFamily="34" charset="-122"/>
                <a:ea typeface="微软雅黑" pitchFamily="34" charset="-122"/>
                <a:cs typeface="Times New Roman"/>
              </a:rPr>
              <a:t>兼容</a:t>
            </a:r>
            <a:r>
              <a:rPr lang="zh-CN" altLang="en-US" sz="2000" b="1" kern="100" dirty="0">
                <a:solidFill>
                  <a:schemeClr val="tx1">
                    <a:lumMod val="75000"/>
                    <a:lumOff val="25000"/>
                  </a:schemeClr>
                </a:solidFill>
                <a:latin typeface="微软雅黑" pitchFamily="34" charset="-122"/>
                <a:ea typeface="微软雅黑" pitchFamily="34" charset="-122"/>
                <a:cs typeface="Times New Roman"/>
              </a:rPr>
              <a:t>各个主流浏览器；</a:t>
            </a:r>
          </a:p>
          <a:p>
            <a:pPr marL="285750" indent="-285750" eaLnBrk="1" fontAlgn="auto" hangingPunct="1">
              <a:lnSpc>
                <a:spcPct val="150000"/>
              </a:lnSpc>
              <a:spcBef>
                <a:spcPts val="0"/>
              </a:spcBef>
              <a:spcAft>
                <a:spcPts val="0"/>
              </a:spcAft>
              <a:buClr>
                <a:srgbClr val="044875"/>
              </a:buClr>
              <a:buFont typeface="Arial" pitchFamily="34" charset="0"/>
              <a:buChar char="•"/>
              <a:defRPr/>
            </a:pPr>
            <a:r>
              <a:rPr lang="zh-CN" altLang="en-US" sz="2000" b="1" kern="100" dirty="0">
                <a:solidFill>
                  <a:schemeClr val="tx1">
                    <a:lumMod val="75000"/>
                    <a:lumOff val="25000"/>
                  </a:schemeClr>
                </a:solidFill>
                <a:latin typeface="微软雅黑" pitchFamily="34" charset="-122"/>
                <a:ea typeface="微软雅黑" pitchFamily="34" charset="-122"/>
                <a:cs typeface="Times New Roman"/>
              </a:rPr>
              <a:t>优化产品界面，为用户提供更好的体验</a:t>
            </a:r>
            <a:r>
              <a:rPr lang="zh-CN" altLang="en-US" sz="2000" b="1" kern="100" dirty="0" smtClean="0">
                <a:solidFill>
                  <a:schemeClr val="tx1">
                    <a:lumMod val="75000"/>
                    <a:lumOff val="25000"/>
                  </a:schemeClr>
                </a:solidFill>
                <a:latin typeface="微软雅黑" pitchFamily="34" charset="-122"/>
                <a:ea typeface="微软雅黑" pitchFamily="34" charset="-122"/>
                <a:cs typeface="Times New Roman"/>
              </a:rPr>
              <a:t>；参与</a:t>
            </a:r>
            <a:r>
              <a:rPr lang="zh-CN" altLang="en-US" sz="2000" b="1" kern="100" dirty="0">
                <a:solidFill>
                  <a:schemeClr val="tx1">
                    <a:lumMod val="75000"/>
                    <a:lumOff val="25000"/>
                  </a:schemeClr>
                </a:solidFill>
                <a:latin typeface="微软雅黑" pitchFamily="34" charset="-122"/>
                <a:ea typeface="微软雅黑" pitchFamily="34" charset="-122"/>
                <a:cs typeface="Times New Roman"/>
              </a:rPr>
              <a:t>项目的需求评审和需求方案</a:t>
            </a:r>
            <a:r>
              <a:rPr lang="zh-CN" altLang="en-US" sz="2000" b="1" kern="100" dirty="0" smtClean="0">
                <a:solidFill>
                  <a:schemeClr val="tx1">
                    <a:lumMod val="75000"/>
                    <a:lumOff val="25000"/>
                  </a:schemeClr>
                </a:solidFill>
                <a:latin typeface="微软雅黑" pitchFamily="34" charset="-122"/>
                <a:ea typeface="微软雅黑" pitchFamily="34" charset="-122"/>
                <a:cs typeface="Times New Roman"/>
              </a:rPr>
              <a:t>制定</a:t>
            </a:r>
            <a:endParaRPr lang="en-US" altLang="zh-CN" sz="2000" b="1" kern="100" dirty="0" smtClean="0">
              <a:solidFill>
                <a:schemeClr val="tx1">
                  <a:lumMod val="75000"/>
                  <a:lumOff val="25000"/>
                </a:schemeClr>
              </a:solidFill>
              <a:latin typeface="微软雅黑" pitchFamily="34" charset="-122"/>
              <a:ea typeface="微软雅黑" pitchFamily="34" charset="-122"/>
              <a:cs typeface="Times New Roman"/>
            </a:endParaRPr>
          </a:p>
          <a:p>
            <a:pPr marL="285750" indent="-285750" eaLnBrk="1" fontAlgn="auto" hangingPunct="1">
              <a:lnSpc>
                <a:spcPct val="150000"/>
              </a:lnSpc>
              <a:spcBef>
                <a:spcPts val="0"/>
              </a:spcBef>
              <a:spcAft>
                <a:spcPts val="0"/>
              </a:spcAft>
              <a:buClr>
                <a:srgbClr val="044875"/>
              </a:buClr>
              <a:buFont typeface="Arial" pitchFamily="34" charset="0"/>
              <a:buChar char="•"/>
              <a:defRPr/>
            </a:pPr>
            <a:r>
              <a:rPr lang="zh-CN" altLang="en-US" sz="2000" b="1" kern="100" dirty="0" smtClean="0">
                <a:solidFill>
                  <a:schemeClr val="tx1">
                    <a:lumMod val="75000"/>
                    <a:lumOff val="25000"/>
                  </a:schemeClr>
                </a:solidFill>
                <a:latin typeface="微软雅黑" pitchFamily="34" charset="-122"/>
                <a:ea typeface="微软雅黑" pitchFamily="34" charset="-122"/>
                <a:cs typeface="Times New Roman"/>
              </a:rPr>
              <a:t>协助</a:t>
            </a:r>
            <a:r>
              <a:rPr lang="zh-CN" altLang="en-US" sz="2000" b="1" kern="100" dirty="0">
                <a:solidFill>
                  <a:schemeClr val="tx1">
                    <a:lumMod val="75000"/>
                    <a:lumOff val="25000"/>
                  </a:schemeClr>
                </a:solidFill>
                <a:latin typeface="微软雅黑" pitchFamily="34" charset="-122"/>
                <a:ea typeface="微软雅黑" pitchFamily="34" charset="-122"/>
                <a:cs typeface="Times New Roman"/>
              </a:rPr>
              <a:t>优化公司组件库和前端编程规范，完善前端框架；</a:t>
            </a:r>
            <a:endParaRPr lang="en-US" altLang="zh-CN" sz="2800" dirty="0" smtClean="0">
              <a:solidFill>
                <a:schemeClr val="bg2">
                  <a:lumMod val="25000"/>
                </a:schemeClr>
              </a:solidFill>
              <a:latin typeface="+mn-lt"/>
              <a:ea typeface="+mn-ea"/>
              <a:cs typeface="Arial" panose="020B0604020202020204" pitchFamily="34" charset="0"/>
            </a:endParaRPr>
          </a:p>
        </p:txBody>
      </p:sp>
      <p:pic>
        <p:nvPicPr>
          <p:cNvPr id="307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29400" y="1172915"/>
            <a:ext cx="3368403" cy="252531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7936" b="22940"/>
          <a:stretch/>
        </p:blipFill>
        <p:spPr bwMode="auto">
          <a:xfrm rot="16200000">
            <a:off x="3830216" y="1386991"/>
            <a:ext cx="2661348" cy="209716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10825" y="1172915"/>
            <a:ext cx="1181100" cy="1112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rotWithShape="1">
          <a:blip r:embed="rId5">
            <a:extLst>
              <a:ext uri="{28A0092B-C50C-407E-A947-70E740481C1C}">
                <a14:useLocalDpi xmlns:a14="http://schemas.microsoft.com/office/drawing/2010/main" val="0"/>
              </a:ext>
            </a:extLst>
          </a:blip>
          <a:srcRect r="9046"/>
          <a:stretch/>
        </p:blipFill>
        <p:spPr bwMode="auto">
          <a:xfrm>
            <a:off x="10380662" y="2435572"/>
            <a:ext cx="1241425" cy="1172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8760606"/>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254002"/>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矩形 9"/>
          <p:cNvSpPr/>
          <p:nvPr/>
        </p:nvSpPr>
        <p:spPr>
          <a:xfrm>
            <a:off x="3497265" y="254002"/>
            <a:ext cx="8694737"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1" name="组合 10"/>
          <p:cNvGrpSpPr>
            <a:grpSpLocks/>
          </p:cNvGrpSpPr>
          <p:nvPr/>
        </p:nvGrpSpPr>
        <p:grpSpPr bwMode="auto">
          <a:xfrm>
            <a:off x="550863" y="82550"/>
            <a:ext cx="3409951" cy="584775"/>
            <a:chOff x="551544" y="82976"/>
            <a:chExt cx="3409770" cy="583764"/>
          </a:xfrm>
        </p:grpSpPr>
        <p:sp>
          <p:nvSpPr>
            <p:cNvPr id="12" name="文本框 12"/>
            <p:cNvSpPr txBox="1">
              <a:spLocks noChangeArrowheads="1"/>
            </p:cNvSpPr>
            <p:nvPr/>
          </p:nvSpPr>
          <p:spPr bwMode="auto">
            <a:xfrm>
              <a:off x="669474"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dirty="0" smtClean="0">
                  <a:solidFill>
                    <a:srgbClr val="044875"/>
                  </a:solidFill>
                  <a:latin typeface="微软雅黑" pitchFamily="34" charset="-122"/>
                  <a:ea typeface="微软雅黑" pitchFamily="34" charset="-122"/>
                </a:rPr>
                <a:t>参与项目介绍</a:t>
              </a:r>
              <a:endParaRPr lang="zh-CN" altLang="en-US" b="1" dirty="0">
                <a:solidFill>
                  <a:srgbClr val="044875"/>
                </a:solidFill>
                <a:latin typeface="微软雅黑" pitchFamily="34" charset="-122"/>
                <a:ea typeface="微软雅黑" pitchFamily="34" charset="-122"/>
              </a:endParaRPr>
            </a:p>
          </p:txBody>
        </p:sp>
        <p:sp>
          <p:nvSpPr>
            <p:cNvPr id="13" name="文本框 13"/>
            <p:cNvSpPr txBox="1"/>
            <p:nvPr/>
          </p:nvSpPr>
          <p:spPr>
            <a:xfrm>
              <a:off x="551544" y="82976"/>
              <a:ext cx="723862" cy="583764"/>
            </a:xfrm>
            <a:prstGeom prst="rect">
              <a:avLst/>
            </a:prstGeom>
            <a:noFill/>
          </p:spPr>
          <p:txBody>
            <a:bodyPr>
              <a:spAutoFit/>
            </a:bodyPr>
            <a:lstStyle/>
            <a:p>
              <a:pPr algn="ctr" eaLnBrk="1" fontAlgn="auto" hangingPunct="1">
                <a:spcBef>
                  <a:spcPts val="0"/>
                </a:spcBef>
                <a:spcAft>
                  <a:spcPts val="0"/>
                </a:spcAft>
                <a:defRPr/>
              </a:pPr>
              <a:r>
                <a:rPr lang="en-US" altLang="zh-CN" sz="3200" dirty="0" smtClean="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pic>
        <p:nvPicPr>
          <p:cNvPr id="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8799" y="1516130"/>
            <a:ext cx="4487862" cy="247066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87245" y="1516130"/>
            <a:ext cx="3914776" cy="267447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AutoShape 5" descr="https://www.broada.com/src/assets/images/solutions/intensification/21.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文本框 59"/>
          <p:cNvSpPr txBox="1"/>
          <p:nvPr/>
        </p:nvSpPr>
        <p:spPr>
          <a:xfrm>
            <a:off x="381758" y="744361"/>
            <a:ext cx="11655425" cy="669863"/>
          </a:xfrm>
          <a:prstGeom prst="rect">
            <a:avLst/>
          </a:prstGeom>
          <a:noFill/>
        </p:spPr>
        <p:txBody>
          <a:bodyPr wrap="square">
            <a:spAutoFit/>
          </a:bodyPr>
          <a:lstStyle/>
          <a:p>
            <a:pPr marL="285750" indent="-285750" eaLnBrk="1" fontAlgn="auto" hangingPunct="1">
              <a:lnSpc>
                <a:spcPct val="150000"/>
              </a:lnSpc>
              <a:spcBef>
                <a:spcPts val="0"/>
              </a:spcBef>
              <a:spcAft>
                <a:spcPts val="0"/>
              </a:spcAft>
              <a:buFont typeface="Wingdings" panose="05000000000000000000" pitchFamily="2" charset="2"/>
              <a:buChar char="Ø"/>
              <a:defRPr/>
            </a:pPr>
            <a:r>
              <a:rPr lang="zh-CN" altLang="en-US" sz="2800" b="1" dirty="0" smtClean="0">
                <a:solidFill>
                  <a:srgbClr val="044875"/>
                </a:solidFill>
                <a:latin typeface="微软雅黑" pitchFamily="34" charset="-122"/>
                <a:ea typeface="微软雅黑" pitchFamily="34" charset="-122"/>
                <a:cs typeface="Arial" panose="020B0604020202020204" pitchFamily="34" charset="0"/>
              </a:rPr>
              <a:t> 低代码平台</a:t>
            </a:r>
            <a:r>
              <a:rPr lang="en-US" altLang="zh-CN" sz="2800" b="1" dirty="0" smtClean="0">
                <a:solidFill>
                  <a:srgbClr val="044875"/>
                </a:solidFill>
                <a:latin typeface="微软雅黑" pitchFamily="34" charset="-122"/>
                <a:ea typeface="微软雅黑" pitchFamily="34" charset="-122"/>
                <a:cs typeface="Arial" panose="020B0604020202020204" pitchFamily="34" charset="0"/>
              </a:rPr>
              <a:t>(</a:t>
            </a:r>
            <a:r>
              <a:rPr lang="zh-CN" altLang="en-US" sz="2800" b="1" dirty="0">
                <a:solidFill>
                  <a:srgbClr val="044875"/>
                </a:solidFill>
                <a:latin typeface="微软雅黑" pitchFamily="34" charset="-122"/>
                <a:ea typeface="微软雅黑" pitchFamily="34" charset="-122"/>
                <a:cs typeface="Arial" panose="020B0604020202020204" pitchFamily="34" charset="0"/>
              </a:rPr>
              <a:t>一</a:t>
            </a:r>
            <a:r>
              <a:rPr lang="zh-CN" altLang="en-US" sz="2800" b="1" dirty="0" smtClean="0">
                <a:solidFill>
                  <a:srgbClr val="044875"/>
                </a:solidFill>
                <a:latin typeface="微软雅黑" pitchFamily="34" charset="-122"/>
                <a:ea typeface="微软雅黑" pitchFamily="34" charset="-122"/>
                <a:cs typeface="Arial" panose="020B0604020202020204" pitchFamily="34" charset="0"/>
              </a:rPr>
              <a:t>期</a:t>
            </a:r>
            <a:r>
              <a:rPr lang="en-US" altLang="zh-CN" sz="2800" b="1" dirty="0" smtClean="0">
                <a:solidFill>
                  <a:srgbClr val="044875"/>
                </a:solidFill>
                <a:latin typeface="微软雅黑" pitchFamily="34" charset="-122"/>
                <a:ea typeface="微软雅黑" pitchFamily="34" charset="-122"/>
                <a:cs typeface="Arial" panose="020B0604020202020204" pitchFamily="34" charset="0"/>
              </a:rPr>
              <a:t>1.13-3.20</a:t>
            </a:r>
            <a:r>
              <a:rPr lang="zh-CN" altLang="en-US" sz="2800" b="1" dirty="0" smtClean="0">
                <a:solidFill>
                  <a:srgbClr val="044875"/>
                </a:solidFill>
                <a:latin typeface="微软雅黑" pitchFamily="34" charset="-122"/>
                <a:ea typeface="微软雅黑" pitchFamily="34" charset="-122"/>
                <a:cs typeface="Arial" panose="020B0604020202020204" pitchFamily="34" charset="0"/>
              </a:rPr>
              <a:t>，二期</a:t>
            </a:r>
            <a:r>
              <a:rPr lang="en-US" altLang="zh-CN" sz="2800" b="1" dirty="0" smtClean="0">
                <a:solidFill>
                  <a:srgbClr val="044875"/>
                </a:solidFill>
                <a:latin typeface="微软雅黑" pitchFamily="34" charset="-122"/>
                <a:ea typeface="微软雅黑" pitchFamily="34" charset="-122"/>
                <a:cs typeface="Arial" panose="020B0604020202020204" pitchFamily="34" charset="0"/>
              </a:rPr>
              <a:t>3.21-4.17</a:t>
            </a:r>
            <a:r>
              <a:rPr lang="zh-CN" altLang="en-US" sz="2800" b="1" dirty="0" smtClean="0">
                <a:solidFill>
                  <a:srgbClr val="044875"/>
                </a:solidFill>
                <a:latin typeface="微软雅黑" pitchFamily="34" charset="-122"/>
                <a:ea typeface="微软雅黑" pitchFamily="34" charset="-122"/>
                <a:cs typeface="Arial" panose="020B0604020202020204" pitchFamily="34" charset="0"/>
              </a:rPr>
              <a:t>，三期</a:t>
            </a:r>
            <a:r>
              <a:rPr lang="en-US" altLang="zh-CN" sz="2800" b="1" dirty="0" smtClean="0">
                <a:solidFill>
                  <a:srgbClr val="044875"/>
                </a:solidFill>
                <a:latin typeface="微软雅黑" pitchFamily="34" charset="-122"/>
                <a:ea typeface="微软雅黑" pitchFamily="34" charset="-122"/>
                <a:cs typeface="Arial" panose="020B0604020202020204" pitchFamily="34" charset="0"/>
              </a:rPr>
              <a:t>4.17-5.4</a:t>
            </a:r>
            <a:r>
              <a:rPr lang="zh-CN" altLang="en-US" sz="2800" b="1" dirty="0" smtClean="0">
                <a:solidFill>
                  <a:srgbClr val="044875"/>
                </a:solidFill>
                <a:latin typeface="微软雅黑" pitchFamily="34" charset="-122"/>
                <a:ea typeface="微软雅黑" pitchFamily="34" charset="-122"/>
                <a:cs typeface="Arial" panose="020B0604020202020204" pitchFamily="34" charset="0"/>
              </a:rPr>
              <a:t>）</a:t>
            </a:r>
            <a:endParaRPr lang="en-US" altLang="zh-CN" sz="2800" dirty="0" smtClean="0">
              <a:solidFill>
                <a:schemeClr val="bg2">
                  <a:lumMod val="25000"/>
                </a:schemeClr>
              </a:solidFill>
              <a:latin typeface="+mn-lt"/>
              <a:ea typeface="+mn-ea"/>
              <a:cs typeface="Arial" panose="020B0604020202020204" pitchFamily="34" charset="0"/>
            </a:endParaRPr>
          </a:p>
        </p:txBody>
      </p:sp>
      <p:sp>
        <p:nvSpPr>
          <p:cNvPr id="3" name="AutoShape 7" descr="https://www.broada.com/src/assets/images/solutions/intensification/21.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10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702" y="4352925"/>
            <a:ext cx="4676055" cy="219075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6" name="Picture 1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38799" y="4417851"/>
            <a:ext cx="5295901" cy="206089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8"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84720" y="954087"/>
            <a:ext cx="1452463" cy="168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584720" y="2751460"/>
            <a:ext cx="1181100" cy="1112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7207839"/>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2"/>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482975" y="254002"/>
            <a:ext cx="870902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a:grpSpLocks/>
          </p:cNvGrpSpPr>
          <p:nvPr/>
        </p:nvGrpSpPr>
        <p:grpSpPr bwMode="auto">
          <a:xfrm>
            <a:off x="550865" y="82550"/>
            <a:ext cx="3381375" cy="584775"/>
            <a:chOff x="551544" y="82976"/>
            <a:chExt cx="3380742" cy="583764"/>
          </a:xfrm>
        </p:grpSpPr>
        <p:sp>
          <p:nvSpPr>
            <p:cNvPr id="11338" name="文本框 12"/>
            <p:cNvSpPr txBox="1">
              <a:spLocks noChangeArrowheads="1"/>
            </p:cNvSpPr>
            <p:nvPr/>
          </p:nvSpPr>
          <p:spPr bwMode="auto">
            <a:xfrm>
              <a:off x="640446"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dirty="0" smtClean="0">
                  <a:solidFill>
                    <a:srgbClr val="044875"/>
                  </a:solidFill>
                  <a:latin typeface="微软雅黑" pitchFamily="34" charset="-122"/>
                  <a:ea typeface="微软雅黑" pitchFamily="34" charset="-122"/>
                </a:rPr>
                <a:t>主要完成工作</a:t>
              </a:r>
              <a:endParaRPr lang="zh-CN" altLang="en-US" b="1" dirty="0">
                <a:solidFill>
                  <a:srgbClr val="044875"/>
                </a:solidFill>
                <a:latin typeface="微软雅黑" pitchFamily="34" charset="-122"/>
                <a:ea typeface="微软雅黑" pitchFamily="34" charset="-122"/>
              </a:endParaRPr>
            </a:p>
          </p:txBody>
        </p:sp>
        <p:sp>
          <p:nvSpPr>
            <p:cNvPr id="14" name="文本框 13"/>
            <p:cNvSpPr txBox="1"/>
            <p:nvPr/>
          </p:nvSpPr>
          <p:spPr>
            <a:xfrm>
              <a:off x="551544" y="82976"/>
              <a:ext cx="723765" cy="583764"/>
            </a:xfrm>
            <a:prstGeom prst="rect">
              <a:avLst/>
            </a:prstGeom>
            <a:noFill/>
          </p:spPr>
          <p:txBody>
            <a:bodyPr>
              <a:spAutoFit/>
            </a:bodyPr>
            <a:lstStyle/>
            <a:p>
              <a:pPr algn="ctr" eaLnBrk="1" fontAlgn="auto" hangingPunct="1">
                <a:spcBef>
                  <a:spcPts val="0"/>
                </a:spcBef>
                <a:spcAft>
                  <a:spcPts val="0"/>
                </a:spcAft>
                <a:defRPr/>
              </a:pPr>
              <a:r>
                <a:rPr lang="en-US" altLang="zh-CN" sz="3200" dirty="0" smtClean="0">
                  <a:solidFill>
                    <a:schemeClr val="bg2">
                      <a:lumMod val="25000"/>
                    </a:schemeClr>
                  </a:solidFill>
                  <a:latin typeface="Impact" panose="020B0806030902050204" pitchFamily="34" charset="0"/>
                  <a:ea typeface="+mn-ea"/>
                </a:rPr>
                <a:t>05</a:t>
              </a:r>
              <a:endParaRPr lang="zh-CN" altLang="en-US" sz="3200" dirty="0">
                <a:solidFill>
                  <a:schemeClr val="bg2">
                    <a:lumMod val="25000"/>
                  </a:schemeClr>
                </a:solidFill>
                <a:latin typeface="Impact" panose="020B0806030902050204" pitchFamily="34" charset="0"/>
                <a:ea typeface="+mn-ea"/>
              </a:endParaRPr>
            </a:p>
          </p:txBody>
        </p:sp>
      </p:grpSp>
      <p:sp>
        <p:nvSpPr>
          <p:cNvPr id="8" name="文本框 59"/>
          <p:cNvSpPr txBox="1"/>
          <p:nvPr/>
        </p:nvSpPr>
        <p:spPr>
          <a:xfrm>
            <a:off x="381758" y="1230905"/>
            <a:ext cx="4837941" cy="5078313"/>
          </a:xfrm>
          <a:prstGeom prst="rect">
            <a:avLst/>
          </a:prstGeom>
          <a:noFill/>
        </p:spPr>
        <p:txBody>
          <a:bodyPr wrap="square">
            <a:spAutoFit/>
          </a:bodyPr>
          <a:lstStyle/>
          <a:p>
            <a:pPr marL="285750" indent="-285750" eaLnBrk="1" fontAlgn="auto" hangingPunct="1">
              <a:lnSpc>
                <a:spcPct val="150000"/>
              </a:lnSpc>
              <a:spcBef>
                <a:spcPts val="0"/>
              </a:spcBef>
              <a:spcAft>
                <a:spcPts val="0"/>
              </a:spcAft>
              <a:buFont typeface="Wingdings" panose="05000000000000000000" pitchFamily="2" charset="2"/>
              <a:buChar char="Ø"/>
              <a:defRPr/>
            </a:pPr>
            <a:r>
              <a:rPr lang="zh-CN" altLang="en-US" sz="2800" b="1" dirty="0" smtClean="0">
                <a:solidFill>
                  <a:srgbClr val="044875"/>
                </a:solidFill>
                <a:latin typeface="微软雅黑" pitchFamily="34" charset="-122"/>
                <a:ea typeface="微软雅黑" pitchFamily="34" charset="-122"/>
                <a:cs typeface="Arial" panose="020B0604020202020204" pitchFamily="34" charset="0"/>
              </a:rPr>
              <a:t> </a:t>
            </a:r>
            <a:r>
              <a:rPr lang="zh-CN" altLang="en-US" sz="2800" b="1" dirty="0">
                <a:solidFill>
                  <a:srgbClr val="044875"/>
                </a:solidFill>
                <a:latin typeface="微软雅黑" pitchFamily="34" charset="-122"/>
                <a:ea typeface="微软雅黑" pitchFamily="34" charset="-122"/>
                <a:cs typeface="Arial" panose="020B0604020202020204" pitchFamily="34" charset="0"/>
              </a:rPr>
              <a:t>低代码</a:t>
            </a:r>
            <a:r>
              <a:rPr lang="zh-CN" altLang="en-US" sz="2800" b="1" dirty="0" smtClean="0">
                <a:solidFill>
                  <a:srgbClr val="044875"/>
                </a:solidFill>
                <a:latin typeface="微软雅黑" pitchFamily="34" charset="-122"/>
                <a:ea typeface="微软雅黑" pitchFamily="34" charset="-122"/>
                <a:cs typeface="Arial" panose="020B0604020202020204" pitchFamily="34" charset="0"/>
              </a:rPr>
              <a:t>一期</a:t>
            </a:r>
            <a:endParaRPr lang="en-US" altLang="zh-CN" sz="2800" b="1" dirty="0" smtClean="0">
              <a:solidFill>
                <a:srgbClr val="044875"/>
              </a:solidFill>
              <a:latin typeface="微软雅黑" pitchFamily="34" charset="-122"/>
              <a:ea typeface="微软雅黑" pitchFamily="34" charset="-122"/>
              <a:cs typeface="Arial" panose="020B0604020202020204" pitchFamily="34" charset="0"/>
            </a:endParaRPr>
          </a:p>
          <a:p>
            <a:pPr marL="342900" indent="-342900" eaLnBrk="1" fontAlgn="auto" hangingPunct="1">
              <a:lnSpc>
                <a:spcPct val="150000"/>
              </a:lnSpc>
              <a:spcBef>
                <a:spcPts val="0"/>
              </a:spcBef>
              <a:spcAft>
                <a:spcPts val="0"/>
              </a:spcAft>
              <a:buFont typeface="Arial" pitchFamily="34" charset="0"/>
              <a:buChar char="•"/>
              <a:defRPr/>
            </a:pPr>
            <a:r>
              <a:rPr lang="zh-CN" altLang="en-US" sz="2000" b="1" dirty="0" smtClean="0">
                <a:solidFill>
                  <a:schemeClr val="tx1">
                    <a:lumMod val="75000"/>
                    <a:lumOff val="25000"/>
                  </a:schemeClr>
                </a:solidFill>
                <a:latin typeface="微软雅黑" pitchFamily="34" charset="-122"/>
                <a:ea typeface="微软雅黑" pitchFamily="34" charset="-122"/>
              </a:rPr>
              <a:t>组件可配置属性优化</a:t>
            </a:r>
            <a:endParaRPr lang="en-US" altLang="zh-CN" sz="2000" b="1" dirty="0" smtClean="0">
              <a:solidFill>
                <a:schemeClr val="tx1">
                  <a:lumMod val="75000"/>
                  <a:lumOff val="25000"/>
                </a:schemeClr>
              </a:solidFill>
              <a:latin typeface="微软雅黑" pitchFamily="34" charset="-122"/>
              <a:ea typeface="微软雅黑" pitchFamily="34" charset="-122"/>
            </a:endParaRPr>
          </a:p>
          <a:p>
            <a:pPr marL="342900" indent="-342900" eaLnBrk="1" fontAlgn="auto" hangingPunct="1">
              <a:lnSpc>
                <a:spcPct val="150000"/>
              </a:lnSpc>
              <a:spcBef>
                <a:spcPts val="0"/>
              </a:spcBef>
              <a:spcAft>
                <a:spcPts val="0"/>
              </a:spcAft>
              <a:buFont typeface="Arial" pitchFamily="34" charset="0"/>
              <a:buChar char="•"/>
              <a:defRPr/>
            </a:pPr>
            <a:r>
              <a:rPr lang="zh-CN" altLang="en-US" sz="2000" b="1" dirty="0" smtClean="0">
                <a:solidFill>
                  <a:schemeClr val="tx1">
                    <a:lumMod val="75000"/>
                    <a:lumOff val="25000"/>
                  </a:schemeClr>
                </a:solidFill>
                <a:latin typeface="微软雅黑" pitchFamily="34" charset="-122"/>
                <a:ea typeface="微软雅黑" pitchFamily="34" charset="-122"/>
                <a:cs typeface="Arial" panose="020B0604020202020204" pitchFamily="34" charset="0"/>
              </a:rPr>
              <a:t>公共属性抽取配置</a:t>
            </a:r>
            <a:endParaRPr lang="en-US" altLang="zh-CN" sz="2000" b="1" dirty="0" smtClean="0">
              <a:solidFill>
                <a:schemeClr val="tx1">
                  <a:lumMod val="75000"/>
                  <a:lumOff val="25000"/>
                </a:schemeClr>
              </a:solidFill>
              <a:latin typeface="微软雅黑" pitchFamily="34" charset="-122"/>
              <a:ea typeface="微软雅黑" pitchFamily="34" charset="-122"/>
              <a:cs typeface="Arial" panose="020B0604020202020204" pitchFamily="34" charset="0"/>
            </a:endParaRPr>
          </a:p>
          <a:p>
            <a:pPr marL="342900" indent="-342900" eaLnBrk="1" fontAlgn="auto" hangingPunct="1">
              <a:lnSpc>
                <a:spcPct val="150000"/>
              </a:lnSpc>
              <a:spcBef>
                <a:spcPts val="0"/>
              </a:spcBef>
              <a:spcAft>
                <a:spcPts val="0"/>
              </a:spcAft>
              <a:buFont typeface="Arial" pitchFamily="34" charset="0"/>
              <a:buChar char="•"/>
              <a:defRPr/>
            </a:pPr>
            <a:r>
              <a:rPr lang="en-US" altLang="zh-CN" sz="2000" b="1" dirty="0" smtClean="0">
                <a:solidFill>
                  <a:schemeClr val="tx1">
                    <a:lumMod val="75000"/>
                    <a:lumOff val="25000"/>
                  </a:schemeClr>
                </a:solidFill>
                <a:latin typeface="微软雅黑" pitchFamily="34" charset="-122"/>
                <a:ea typeface="微软雅黑" pitchFamily="34" charset="-122"/>
                <a:cs typeface="Arial" panose="020B0604020202020204" pitchFamily="34" charset="0"/>
              </a:rPr>
              <a:t>MVP</a:t>
            </a:r>
            <a:r>
              <a:rPr lang="zh-CN" altLang="en-US" sz="2000" b="1" dirty="0" smtClean="0">
                <a:solidFill>
                  <a:schemeClr val="tx1">
                    <a:lumMod val="75000"/>
                    <a:lumOff val="25000"/>
                  </a:schemeClr>
                </a:solidFill>
                <a:latin typeface="微软雅黑" pitchFamily="34" charset="-122"/>
                <a:ea typeface="微软雅黑" pitchFamily="34" charset="-122"/>
                <a:cs typeface="Arial" panose="020B0604020202020204" pitchFamily="34" charset="0"/>
              </a:rPr>
              <a:t>样式优化</a:t>
            </a:r>
            <a:endParaRPr lang="en-US" altLang="zh-CN" sz="2000" b="1" dirty="0" smtClean="0">
              <a:solidFill>
                <a:schemeClr val="tx1">
                  <a:lumMod val="75000"/>
                  <a:lumOff val="25000"/>
                </a:schemeClr>
              </a:solidFill>
              <a:latin typeface="微软雅黑" pitchFamily="34" charset="-122"/>
              <a:ea typeface="微软雅黑" pitchFamily="34" charset="-122"/>
              <a:cs typeface="Arial" panose="020B0604020202020204" pitchFamily="34" charset="0"/>
            </a:endParaRPr>
          </a:p>
          <a:p>
            <a:pPr marL="342900" indent="-342900" eaLnBrk="1" fontAlgn="auto" hangingPunct="1">
              <a:lnSpc>
                <a:spcPct val="150000"/>
              </a:lnSpc>
              <a:spcBef>
                <a:spcPts val="0"/>
              </a:spcBef>
              <a:spcAft>
                <a:spcPts val="0"/>
              </a:spcAft>
              <a:buFont typeface="Arial" pitchFamily="34" charset="0"/>
              <a:buChar char="•"/>
              <a:defRPr/>
            </a:pPr>
            <a:r>
              <a:rPr lang="zh-CN" altLang="en-US" sz="2000" b="1" dirty="0" smtClean="0">
                <a:solidFill>
                  <a:schemeClr val="tx1">
                    <a:lumMod val="75000"/>
                    <a:lumOff val="25000"/>
                  </a:schemeClr>
                </a:solidFill>
                <a:latin typeface="微软雅黑" pitchFamily="34" charset="-122"/>
                <a:ea typeface="微软雅黑" pitchFamily="34" charset="-122"/>
                <a:cs typeface="Arial" panose="020B0604020202020204" pitchFamily="34" charset="0"/>
              </a:rPr>
              <a:t>编排删除逻辑优化</a:t>
            </a:r>
            <a:endParaRPr lang="en-US" altLang="zh-CN" sz="2000" b="1" dirty="0" smtClean="0">
              <a:solidFill>
                <a:schemeClr val="tx1">
                  <a:lumMod val="75000"/>
                  <a:lumOff val="25000"/>
                </a:schemeClr>
              </a:solidFill>
              <a:latin typeface="微软雅黑" pitchFamily="34" charset="-122"/>
              <a:ea typeface="微软雅黑" pitchFamily="34" charset="-122"/>
              <a:cs typeface="Arial" panose="020B0604020202020204" pitchFamily="34" charset="0"/>
            </a:endParaRPr>
          </a:p>
          <a:p>
            <a:pPr marL="285750" indent="-285750" eaLnBrk="1" fontAlgn="auto" hangingPunct="1">
              <a:lnSpc>
                <a:spcPct val="150000"/>
              </a:lnSpc>
              <a:spcBef>
                <a:spcPts val="0"/>
              </a:spcBef>
              <a:spcAft>
                <a:spcPts val="0"/>
              </a:spcAft>
              <a:buClr>
                <a:srgbClr val="044875"/>
              </a:buClr>
              <a:buFont typeface="Wingdings" panose="05000000000000000000" pitchFamily="2" charset="2"/>
              <a:buChar char="Ø"/>
              <a:defRPr/>
            </a:pPr>
            <a:r>
              <a:rPr lang="zh-CN" altLang="en-US" sz="2800" b="1" kern="100" dirty="0">
                <a:solidFill>
                  <a:srgbClr val="044875"/>
                </a:solidFill>
                <a:latin typeface="微软雅黑" pitchFamily="34" charset="-122"/>
                <a:ea typeface="微软雅黑" pitchFamily="34" charset="-122"/>
                <a:cs typeface="Times New Roman"/>
              </a:rPr>
              <a:t>低</a:t>
            </a:r>
            <a:r>
              <a:rPr lang="zh-CN" altLang="en-US" sz="2800" b="1" kern="100" dirty="0" smtClean="0">
                <a:solidFill>
                  <a:srgbClr val="044875"/>
                </a:solidFill>
                <a:latin typeface="微软雅黑" pitchFamily="34" charset="-122"/>
                <a:ea typeface="微软雅黑" pitchFamily="34" charset="-122"/>
                <a:cs typeface="Times New Roman"/>
              </a:rPr>
              <a:t>代码二期</a:t>
            </a:r>
            <a:endParaRPr lang="en-US" altLang="zh-CN" sz="2800" b="1" kern="100" dirty="0" smtClean="0">
              <a:solidFill>
                <a:srgbClr val="044875"/>
              </a:solidFill>
              <a:latin typeface="微软雅黑" pitchFamily="34" charset="-122"/>
              <a:ea typeface="微软雅黑" pitchFamily="34" charset="-122"/>
              <a:cs typeface="Times New Roman"/>
            </a:endParaRPr>
          </a:p>
          <a:p>
            <a:pPr marL="342900" lvl="0" indent="-342900" eaLnBrk="1" fontAlgn="auto" hangingPunct="1">
              <a:lnSpc>
                <a:spcPct val="150000"/>
              </a:lnSpc>
              <a:spcBef>
                <a:spcPts val="0"/>
              </a:spcBef>
              <a:spcAft>
                <a:spcPts val="0"/>
              </a:spcAft>
              <a:buFont typeface="Arial" pitchFamily="34" charset="0"/>
              <a:buChar char="•"/>
              <a:defRPr/>
            </a:pPr>
            <a:r>
              <a:rPr lang="zh-CN" altLang="en-US" sz="2000" b="1" dirty="0">
                <a:solidFill>
                  <a:prstClr val="black">
                    <a:lumMod val="75000"/>
                    <a:lumOff val="25000"/>
                  </a:prstClr>
                </a:solidFill>
                <a:latin typeface="微软雅黑" pitchFamily="34" charset="-122"/>
                <a:ea typeface="微软雅黑" pitchFamily="34" charset="-122"/>
              </a:rPr>
              <a:t>看</a:t>
            </a:r>
            <a:r>
              <a:rPr lang="zh-CN" altLang="en-US" sz="2000" b="1" dirty="0" smtClean="0">
                <a:solidFill>
                  <a:prstClr val="black">
                    <a:lumMod val="75000"/>
                    <a:lumOff val="25000"/>
                  </a:prstClr>
                </a:solidFill>
                <a:latin typeface="微软雅黑" pitchFamily="34" charset="-122"/>
                <a:ea typeface="微软雅黑" pitchFamily="34" charset="-122"/>
              </a:rPr>
              <a:t>板</a:t>
            </a:r>
            <a:r>
              <a:rPr lang="en-US" altLang="zh-CN" sz="2000" b="1" dirty="0" smtClean="0">
                <a:solidFill>
                  <a:prstClr val="black">
                    <a:lumMod val="75000"/>
                    <a:lumOff val="25000"/>
                  </a:prstClr>
                </a:solidFill>
                <a:latin typeface="微软雅黑" pitchFamily="34" charset="-122"/>
                <a:ea typeface="微软雅黑" pitchFamily="34" charset="-122"/>
              </a:rPr>
              <a:t>UI</a:t>
            </a:r>
            <a:r>
              <a:rPr lang="zh-CN" altLang="en-US" sz="2000" b="1" dirty="0" smtClean="0">
                <a:solidFill>
                  <a:prstClr val="black">
                    <a:lumMod val="75000"/>
                    <a:lumOff val="25000"/>
                  </a:prstClr>
                </a:solidFill>
                <a:latin typeface="微软雅黑" pitchFamily="34" charset="-122"/>
                <a:ea typeface="微软雅黑" pitchFamily="34" charset="-122"/>
              </a:rPr>
              <a:t>调整，属性优化</a:t>
            </a:r>
            <a:endParaRPr lang="en-US" altLang="zh-CN" sz="2000" b="1" dirty="0" smtClean="0">
              <a:solidFill>
                <a:prstClr val="black">
                  <a:lumMod val="75000"/>
                  <a:lumOff val="25000"/>
                </a:prstClr>
              </a:solidFill>
              <a:latin typeface="微软雅黑" pitchFamily="34" charset="-122"/>
              <a:ea typeface="微软雅黑" pitchFamily="34" charset="-122"/>
            </a:endParaRPr>
          </a:p>
          <a:p>
            <a:pPr marL="342900" lvl="0" indent="-342900" eaLnBrk="1" fontAlgn="auto" hangingPunct="1">
              <a:lnSpc>
                <a:spcPct val="150000"/>
              </a:lnSpc>
              <a:spcBef>
                <a:spcPts val="0"/>
              </a:spcBef>
              <a:spcAft>
                <a:spcPts val="0"/>
              </a:spcAft>
              <a:buFont typeface="Arial" pitchFamily="34" charset="0"/>
              <a:buChar char="•"/>
              <a:defRPr/>
            </a:pPr>
            <a:r>
              <a:rPr lang="zh-CN" altLang="en-US" sz="2000" b="1" dirty="0" smtClean="0">
                <a:solidFill>
                  <a:prstClr val="black">
                    <a:lumMod val="75000"/>
                    <a:lumOff val="25000"/>
                  </a:prstClr>
                </a:solidFill>
                <a:latin typeface="微软雅黑" pitchFamily="34" charset="-122"/>
                <a:ea typeface="微软雅黑" pitchFamily="34" charset="-122"/>
              </a:rPr>
              <a:t>分组容器添加自定义配置编排</a:t>
            </a:r>
            <a:endParaRPr lang="en-US" altLang="zh-CN" sz="2000" b="1" dirty="0" smtClean="0">
              <a:solidFill>
                <a:prstClr val="black">
                  <a:lumMod val="75000"/>
                  <a:lumOff val="25000"/>
                </a:prstClr>
              </a:solidFill>
              <a:latin typeface="微软雅黑" pitchFamily="34" charset="-122"/>
              <a:ea typeface="微软雅黑" pitchFamily="34" charset="-122"/>
            </a:endParaRPr>
          </a:p>
          <a:p>
            <a:pPr marL="342900" lvl="0" indent="-342900" eaLnBrk="1" fontAlgn="auto" hangingPunct="1">
              <a:lnSpc>
                <a:spcPct val="150000"/>
              </a:lnSpc>
              <a:spcBef>
                <a:spcPts val="0"/>
              </a:spcBef>
              <a:spcAft>
                <a:spcPts val="0"/>
              </a:spcAft>
              <a:buFont typeface="Arial" pitchFamily="34" charset="0"/>
              <a:buChar char="•"/>
              <a:defRPr/>
            </a:pPr>
            <a:r>
              <a:rPr lang="zh-CN" altLang="en-US" sz="2000" b="1" dirty="0" smtClean="0">
                <a:solidFill>
                  <a:prstClr val="black">
                    <a:lumMod val="75000"/>
                    <a:lumOff val="25000"/>
                  </a:prstClr>
                </a:solidFill>
                <a:latin typeface="微软雅黑" pitchFamily="34" charset="-122"/>
                <a:ea typeface="微软雅黑" pitchFamily="34" charset="-122"/>
              </a:rPr>
              <a:t>新增输入完成事件逻辑</a:t>
            </a:r>
            <a:endParaRPr lang="en-US" altLang="zh-CN" sz="2000" b="1" dirty="0" smtClean="0">
              <a:solidFill>
                <a:prstClr val="black">
                  <a:lumMod val="75000"/>
                  <a:lumOff val="25000"/>
                </a:prstClr>
              </a:solidFill>
              <a:latin typeface="微软雅黑" pitchFamily="34" charset="-122"/>
              <a:ea typeface="微软雅黑" pitchFamily="34" charset="-122"/>
            </a:endParaRPr>
          </a:p>
          <a:p>
            <a:pPr marL="342900" lvl="0" indent="-342900" eaLnBrk="1" fontAlgn="auto" hangingPunct="1">
              <a:lnSpc>
                <a:spcPct val="150000"/>
              </a:lnSpc>
              <a:spcBef>
                <a:spcPts val="0"/>
              </a:spcBef>
              <a:spcAft>
                <a:spcPts val="0"/>
              </a:spcAft>
              <a:buFont typeface="Arial" pitchFamily="34" charset="0"/>
              <a:buChar char="•"/>
              <a:defRPr/>
            </a:pPr>
            <a:r>
              <a:rPr lang="zh-CN" altLang="en-US" sz="2000" b="1" dirty="0" smtClean="0">
                <a:solidFill>
                  <a:prstClr val="black">
                    <a:lumMod val="75000"/>
                    <a:lumOff val="25000"/>
                  </a:prstClr>
                </a:solidFill>
                <a:latin typeface="微软雅黑" pitchFamily="34" charset="-122"/>
                <a:ea typeface="微软雅黑" pitchFamily="34" charset="-122"/>
              </a:rPr>
              <a:t>适配公司公共库版本（</a:t>
            </a:r>
            <a:r>
              <a:rPr lang="en-US" altLang="zh-CN" sz="2000" b="1" dirty="0" smtClean="0">
                <a:solidFill>
                  <a:prstClr val="black">
                    <a:lumMod val="75000"/>
                    <a:lumOff val="25000"/>
                  </a:prstClr>
                </a:solidFill>
                <a:latin typeface="微软雅黑" pitchFamily="34" charset="-122"/>
                <a:ea typeface="微软雅黑" pitchFamily="34" charset="-122"/>
              </a:rPr>
              <a:t>webpack5</a:t>
            </a:r>
            <a:r>
              <a:rPr lang="zh-CN" altLang="en-US" sz="2000" b="1" dirty="0" smtClean="0">
                <a:solidFill>
                  <a:prstClr val="black">
                    <a:lumMod val="75000"/>
                    <a:lumOff val="25000"/>
                  </a:prstClr>
                </a:solidFill>
                <a:latin typeface="微软雅黑" pitchFamily="34" charset="-122"/>
                <a:ea typeface="微软雅黑" pitchFamily="34" charset="-122"/>
              </a:rPr>
              <a:t>）</a:t>
            </a:r>
            <a:endParaRPr lang="en-US" altLang="zh-CN" sz="2000" b="1" dirty="0">
              <a:solidFill>
                <a:prstClr val="black">
                  <a:lumMod val="75000"/>
                  <a:lumOff val="25000"/>
                </a:prstClr>
              </a:solidFill>
              <a:latin typeface="微软雅黑" pitchFamily="34" charset="-122"/>
              <a:ea typeface="微软雅黑" pitchFamily="34" charset="-122"/>
            </a:endParaRPr>
          </a:p>
        </p:txBody>
      </p:sp>
      <p:sp>
        <p:nvSpPr>
          <p:cNvPr id="9" name="文本框 59"/>
          <p:cNvSpPr txBox="1"/>
          <p:nvPr/>
        </p:nvSpPr>
        <p:spPr>
          <a:xfrm>
            <a:off x="5601459" y="1230905"/>
            <a:ext cx="5209416" cy="5078313"/>
          </a:xfrm>
          <a:prstGeom prst="rect">
            <a:avLst/>
          </a:prstGeom>
          <a:noFill/>
        </p:spPr>
        <p:txBody>
          <a:bodyPr wrap="square">
            <a:spAutoFit/>
          </a:bodyPr>
          <a:lstStyle/>
          <a:p>
            <a:pPr marL="285750" indent="-285750" eaLnBrk="1" fontAlgn="auto" hangingPunct="1">
              <a:lnSpc>
                <a:spcPct val="150000"/>
              </a:lnSpc>
              <a:spcBef>
                <a:spcPts val="0"/>
              </a:spcBef>
              <a:spcAft>
                <a:spcPts val="0"/>
              </a:spcAft>
              <a:buFont typeface="Wingdings" panose="05000000000000000000" pitchFamily="2" charset="2"/>
              <a:buChar char="Ø"/>
              <a:defRPr/>
            </a:pPr>
            <a:r>
              <a:rPr lang="zh-CN" altLang="en-US" sz="2800" b="1" dirty="0" smtClean="0">
                <a:solidFill>
                  <a:srgbClr val="044875"/>
                </a:solidFill>
                <a:latin typeface="微软雅黑" pitchFamily="34" charset="-122"/>
                <a:ea typeface="微软雅黑" pitchFamily="34" charset="-122"/>
                <a:cs typeface="Arial" panose="020B0604020202020204" pitchFamily="34" charset="0"/>
              </a:rPr>
              <a:t> </a:t>
            </a:r>
            <a:r>
              <a:rPr lang="zh-CN" altLang="en-US" sz="2800" b="1" dirty="0">
                <a:solidFill>
                  <a:srgbClr val="044875"/>
                </a:solidFill>
                <a:latin typeface="微软雅黑" pitchFamily="34" charset="-122"/>
                <a:ea typeface="微软雅黑" pitchFamily="34" charset="-122"/>
                <a:cs typeface="Arial" panose="020B0604020202020204" pitchFamily="34" charset="0"/>
              </a:rPr>
              <a:t>低</a:t>
            </a:r>
            <a:r>
              <a:rPr lang="zh-CN" altLang="en-US" sz="2800" b="1" dirty="0" smtClean="0">
                <a:solidFill>
                  <a:srgbClr val="044875"/>
                </a:solidFill>
                <a:latin typeface="微软雅黑" pitchFamily="34" charset="-122"/>
                <a:ea typeface="微软雅黑" pitchFamily="34" charset="-122"/>
                <a:cs typeface="Arial" panose="020B0604020202020204" pitchFamily="34" charset="0"/>
              </a:rPr>
              <a:t>代码</a:t>
            </a:r>
            <a:r>
              <a:rPr lang="zh-CN" altLang="en-US" sz="2800" b="1" dirty="0">
                <a:solidFill>
                  <a:srgbClr val="044875"/>
                </a:solidFill>
                <a:latin typeface="微软雅黑" pitchFamily="34" charset="-122"/>
                <a:ea typeface="微软雅黑" pitchFamily="34" charset="-122"/>
                <a:cs typeface="Arial" panose="020B0604020202020204" pitchFamily="34" charset="0"/>
              </a:rPr>
              <a:t>三</a:t>
            </a:r>
            <a:r>
              <a:rPr lang="zh-CN" altLang="en-US" sz="2800" b="1" dirty="0" smtClean="0">
                <a:solidFill>
                  <a:srgbClr val="044875"/>
                </a:solidFill>
                <a:latin typeface="微软雅黑" pitchFamily="34" charset="-122"/>
                <a:ea typeface="微软雅黑" pitchFamily="34" charset="-122"/>
                <a:cs typeface="Arial" panose="020B0604020202020204" pitchFamily="34" charset="0"/>
              </a:rPr>
              <a:t>期</a:t>
            </a:r>
            <a:endParaRPr lang="en-US" altLang="zh-CN" sz="2800" b="1" dirty="0" smtClean="0">
              <a:solidFill>
                <a:srgbClr val="044875"/>
              </a:solidFill>
              <a:latin typeface="微软雅黑" pitchFamily="34" charset="-122"/>
              <a:ea typeface="微软雅黑" pitchFamily="34" charset="-122"/>
              <a:cs typeface="Arial" panose="020B0604020202020204" pitchFamily="34" charset="0"/>
            </a:endParaRPr>
          </a:p>
          <a:p>
            <a:pPr marL="342900" indent="-342900" eaLnBrk="1" fontAlgn="auto" hangingPunct="1">
              <a:lnSpc>
                <a:spcPct val="150000"/>
              </a:lnSpc>
              <a:spcBef>
                <a:spcPts val="0"/>
              </a:spcBef>
              <a:spcAft>
                <a:spcPts val="0"/>
              </a:spcAft>
              <a:buFont typeface="Arial" pitchFamily="34" charset="0"/>
              <a:buChar char="•"/>
              <a:defRPr/>
            </a:pPr>
            <a:r>
              <a:rPr lang="zh-CN" altLang="en-US" sz="2000" b="1" dirty="0">
                <a:solidFill>
                  <a:schemeClr val="tx1">
                    <a:lumMod val="75000"/>
                    <a:lumOff val="25000"/>
                  </a:schemeClr>
                </a:solidFill>
                <a:latin typeface="微软雅黑" pitchFamily="34" charset="-122"/>
                <a:ea typeface="微软雅黑" pitchFamily="34" charset="-122"/>
              </a:rPr>
              <a:t>看</a:t>
            </a:r>
            <a:r>
              <a:rPr lang="zh-CN" altLang="en-US" sz="2000" b="1" dirty="0" smtClean="0">
                <a:solidFill>
                  <a:schemeClr val="tx1">
                    <a:lumMod val="75000"/>
                    <a:lumOff val="25000"/>
                  </a:schemeClr>
                </a:solidFill>
                <a:latin typeface="微软雅黑" pitchFamily="34" charset="-122"/>
                <a:ea typeface="微软雅黑" pitchFamily="34" charset="-122"/>
              </a:rPr>
              <a:t>板拖拽逻辑优化</a:t>
            </a:r>
            <a:endParaRPr lang="en-US" altLang="zh-CN" sz="2000" b="1" dirty="0" smtClean="0">
              <a:solidFill>
                <a:schemeClr val="tx1">
                  <a:lumMod val="75000"/>
                  <a:lumOff val="25000"/>
                </a:schemeClr>
              </a:solidFill>
              <a:latin typeface="微软雅黑" pitchFamily="34" charset="-122"/>
              <a:ea typeface="微软雅黑" pitchFamily="34" charset="-122"/>
            </a:endParaRPr>
          </a:p>
          <a:p>
            <a:pPr marL="342900" indent="-342900" eaLnBrk="1" fontAlgn="auto" hangingPunct="1">
              <a:lnSpc>
                <a:spcPct val="150000"/>
              </a:lnSpc>
              <a:spcBef>
                <a:spcPts val="0"/>
              </a:spcBef>
              <a:spcAft>
                <a:spcPts val="0"/>
              </a:spcAft>
              <a:buFont typeface="Arial" pitchFamily="34" charset="0"/>
              <a:buChar char="•"/>
              <a:defRPr/>
            </a:pPr>
            <a:r>
              <a:rPr lang="en-US" altLang="zh-CN" sz="2000" b="1" dirty="0" smtClean="0">
                <a:solidFill>
                  <a:schemeClr val="tx1">
                    <a:lumMod val="75000"/>
                    <a:lumOff val="25000"/>
                  </a:schemeClr>
                </a:solidFill>
                <a:latin typeface="微软雅黑" pitchFamily="34" charset="-122"/>
                <a:ea typeface="微软雅黑" pitchFamily="34" charset="-122"/>
              </a:rPr>
              <a:t>Portal</a:t>
            </a:r>
            <a:r>
              <a:rPr lang="zh-CN" altLang="en-US" sz="2000" b="1" dirty="0" smtClean="0">
                <a:solidFill>
                  <a:schemeClr val="tx1">
                    <a:lumMod val="75000"/>
                    <a:lumOff val="25000"/>
                  </a:schemeClr>
                </a:solidFill>
                <a:latin typeface="微软雅黑" pitchFamily="34" charset="-122"/>
                <a:ea typeface="微软雅黑" pitchFamily="34" charset="-122"/>
              </a:rPr>
              <a:t>头部升级</a:t>
            </a:r>
            <a:endParaRPr lang="en-US" altLang="zh-CN" sz="2000" b="1" dirty="0" smtClean="0">
              <a:solidFill>
                <a:schemeClr val="tx1">
                  <a:lumMod val="75000"/>
                  <a:lumOff val="25000"/>
                </a:schemeClr>
              </a:solidFill>
              <a:latin typeface="微软雅黑" pitchFamily="34" charset="-122"/>
              <a:ea typeface="微软雅黑" pitchFamily="34" charset="-122"/>
            </a:endParaRPr>
          </a:p>
          <a:p>
            <a:pPr marL="342900" indent="-342900" eaLnBrk="1" fontAlgn="auto" hangingPunct="1">
              <a:lnSpc>
                <a:spcPct val="150000"/>
              </a:lnSpc>
              <a:spcBef>
                <a:spcPts val="0"/>
              </a:spcBef>
              <a:spcAft>
                <a:spcPts val="0"/>
              </a:spcAft>
              <a:buFont typeface="Arial" pitchFamily="34" charset="0"/>
              <a:buChar char="•"/>
              <a:defRPr/>
            </a:pPr>
            <a:r>
              <a:rPr lang="zh-CN" altLang="en-US" sz="2000" b="1" dirty="0">
                <a:solidFill>
                  <a:schemeClr val="tx1">
                    <a:lumMod val="75000"/>
                    <a:lumOff val="25000"/>
                  </a:schemeClr>
                </a:solidFill>
                <a:latin typeface="微软雅黑" pitchFamily="34" charset="-122"/>
                <a:ea typeface="微软雅黑" pitchFamily="34" charset="-122"/>
              </a:rPr>
              <a:t>适</a:t>
            </a:r>
            <a:r>
              <a:rPr lang="zh-CN" altLang="en-US" sz="2000" b="1" dirty="0" smtClean="0">
                <a:solidFill>
                  <a:schemeClr val="tx1">
                    <a:lumMod val="75000"/>
                    <a:lumOff val="25000"/>
                  </a:schemeClr>
                </a:solidFill>
                <a:latin typeface="微软雅黑" pitchFamily="34" charset="-122"/>
                <a:ea typeface="微软雅黑" pitchFamily="34" charset="-122"/>
              </a:rPr>
              <a:t>配公司新版紫色皮肤样式问题</a:t>
            </a:r>
            <a:endParaRPr lang="en-US" altLang="zh-CN" sz="2000" b="1" dirty="0" smtClean="0">
              <a:solidFill>
                <a:schemeClr val="tx1">
                  <a:lumMod val="75000"/>
                  <a:lumOff val="25000"/>
                </a:schemeClr>
              </a:solidFill>
              <a:latin typeface="微软雅黑" pitchFamily="34" charset="-122"/>
              <a:ea typeface="微软雅黑" pitchFamily="34" charset="-122"/>
            </a:endParaRPr>
          </a:p>
          <a:p>
            <a:pPr marL="342900" indent="-342900" eaLnBrk="1" fontAlgn="auto" hangingPunct="1">
              <a:lnSpc>
                <a:spcPct val="150000"/>
              </a:lnSpc>
              <a:spcBef>
                <a:spcPts val="0"/>
              </a:spcBef>
              <a:spcAft>
                <a:spcPts val="0"/>
              </a:spcAft>
              <a:buFont typeface="Arial" pitchFamily="34" charset="0"/>
              <a:buChar char="•"/>
              <a:defRPr/>
            </a:pPr>
            <a:r>
              <a:rPr lang="zh-CN" altLang="en-US" sz="2000" b="1" dirty="0" smtClean="0">
                <a:solidFill>
                  <a:schemeClr val="tx1">
                    <a:lumMod val="75000"/>
                    <a:lumOff val="25000"/>
                  </a:schemeClr>
                </a:solidFill>
                <a:latin typeface="微软雅黑" pitchFamily="34" charset="-122"/>
                <a:ea typeface="微软雅黑" pitchFamily="34" charset="-122"/>
              </a:rPr>
              <a:t>枚举项属性绑定逻辑优化</a:t>
            </a:r>
            <a:endParaRPr lang="en-US" altLang="zh-CN" sz="2000" b="1" dirty="0" smtClean="0">
              <a:solidFill>
                <a:schemeClr val="tx1">
                  <a:lumMod val="75000"/>
                  <a:lumOff val="25000"/>
                </a:schemeClr>
              </a:solidFill>
              <a:latin typeface="微软雅黑" pitchFamily="34" charset="-122"/>
              <a:ea typeface="微软雅黑" pitchFamily="34" charset="-122"/>
            </a:endParaRPr>
          </a:p>
          <a:p>
            <a:pPr marL="285750" indent="-285750" eaLnBrk="1" fontAlgn="auto" hangingPunct="1">
              <a:lnSpc>
                <a:spcPct val="150000"/>
              </a:lnSpc>
              <a:spcBef>
                <a:spcPts val="0"/>
              </a:spcBef>
              <a:spcAft>
                <a:spcPts val="0"/>
              </a:spcAft>
              <a:buFont typeface="Wingdings" panose="05000000000000000000" pitchFamily="2" charset="2"/>
              <a:buChar char="Ø"/>
              <a:defRPr/>
            </a:pPr>
            <a:r>
              <a:rPr lang="zh-CN" altLang="en-US" sz="2800" b="1" dirty="0" smtClean="0">
                <a:solidFill>
                  <a:srgbClr val="044875"/>
                </a:solidFill>
                <a:latin typeface="微软雅黑" pitchFamily="34" charset="-122"/>
                <a:ea typeface="微软雅黑" pitchFamily="34" charset="-122"/>
                <a:cs typeface="Arial" panose="020B0604020202020204" pitchFamily="34" charset="0"/>
              </a:rPr>
              <a:t>公司组件库</a:t>
            </a:r>
            <a:endParaRPr lang="en-US" altLang="zh-CN" sz="2800" b="1" dirty="0" smtClean="0">
              <a:solidFill>
                <a:srgbClr val="044875"/>
              </a:solidFill>
              <a:latin typeface="微软雅黑" pitchFamily="34" charset="-122"/>
              <a:ea typeface="微软雅黑" pitchFamily="34" charset="-122"/>
              <a:cs typeface="Arial" panose="020B0604020202020204" pitchFamily="34" charset="0"/>
            </a:endParaRPr>
          </a:p>
          <a:p>
            <a:pPr marL="342900" indent="-342900" eaLnBrk="1" fontAlgn="auto" hangingPunct="1">
              <a:lnSpc>
                <a:spcPct val="150000"/>
              </a:lnSpc>
              <a:spcBef>
                <a:spcPts val="0"/>
              </a:spcBef>
              <a:spcAft>
                <a:spcPts val="0"/>
              </a:spcAft>
              <a:buFont typeface="Arial" pitchFamily="34" charset="0"/>
              <a:buChar char="•"/>
              <a:defRPr/>
            </a:pPr>
            <a:r>
              <a:rPr lang="zh-CN" altLang="en-US" sz="2000" b="1" dirty="0" smtClean="0">
                <a:solidFill>
                  <a:prstClr val="black">
                    <a:lumMod val="75000"/>
                    <a:lumOff val="25000"/>
                  </a:prstClr>
                </a:solidFill>
                <a:latin typeface="微软雅黑" pitchFamily="34" charset="-122"/>
                <a:ea typeface="微软雅黑" pitchFamily="34" charset="-122"/>
              </a:rPr>
              <a:t>提出分割线组件</a:t>
            </a:r>
            <a:r>
              <a:rPr lang="en-US" altLang="zh-CN" sz="2000" b="1" dirty="0" smtClean="0">
                <a:solidFill>
                  <a:prstClr val="black">
                    <a:lumMod val="75000"/>
                    <a:lumOff val="25000"/>
                  </a:prstClr>
                </a:solidFill>
                <a:latin typeface="微软雅黑" pitchFamily="34" charset="-122"/>
                <a:ea typeface="微软雅黑" pitchFamily="34" charset="-122"/>
              </a:rPr>
              <a:t>UI</a:t>
            </a:r>
            <a:r>
              <a:rPr lang="zh-CN" altLang="en-US" sz="2000" b="1" dirty="0" smtClean="0">
                <a:solidFill>
                  <a:prstClr val="black">
                    <a:lumMod val="75000"/>
                    <a:lumOff val="25000"/>
                  </a:prstClr>
                </a:solidFill>
                <a:latin typeface="微软雅黑" pitchFamily="34" charset="-122"/>
                <a:ea typeface="微软雅黑" pitchFamily="34" charset="-122"/>
              </a:rPr>
              <a:t>适配</a:t>
            </a:r>
            <a:r>
              <a:rPr lang="en-US" altLang="zh-CN" sz="2000" b="1" dirty="0" smtClean="0">
                <a:solidFill>
                  <a:prstClr val="black">
                    <a:lumMod val="75000"/>
                    <a:lumOff val="25000"/>
                  </a:prstClr>
                </a:solidFill>
                <a:latin typeface="微软雅黑" pitchFamily="34" charset="-122"/>
                <a:ea typeface="微软雅黑" pitchFamily="34" charset="-122"/>
              </a:rPr>
              <a:t>bug</a:t>
            </a:r>
          </a:p>
          <a:p>
            <a:pPr marL="342900" indent="-342900" eaLnBrk="1" fontAlgn="auto" hangingPunct="1">
              <a:lnSpc>
                <a:spcPct val="150000"/>
              </a:lnSpc>
              <a:spcBef>
                <a:spcPts val="0"/>
              </a:spcBef>
              <a:spcAft>
                <a:spcPts val="0"/>
              </a:spcAft>
              <a:buFont typeface="Arial" pitchFamily="34" charset="0"/>
              <a:buChar char="•"/>
              <a:defRPr/>
            </a:pPr>
            <a:r>
              <a:rPr lang="zh-CN" altLang="en-US" sz="2000" b="1" dirty="0" smtClean="0">
                <a:solidFill>
                  <a:prstClr val="black">
                    <a:lumMod val="75000"/>
                    <a:lumOff val="25000"/>
                  </a:prstClr>
                </a:solidFill>
                <a:latin typeface="微软雅黑" pitchFamily="34" charset="-122"/>
                <a:ea typeface="微软雅黑" pitchFamily="34" charset="-122"/>
              </a:rPr>
              <a:t>帮助解决按钮图形与文字不适配问题</a:t>
            </a:r>
            <a:endParaRPr lang="en-US" altLang="zh-CN" sz="2000" b="1" dirty="0" smtClean="0">
              <a:solidFill>
                <a:prstClr val="black">
                  <a:lumMod val="75000"/>
                  <a:lumOff val="25000"/>
                </a:prstClr>
              </a:solidFill>
              <a:latin typeface="微软雅黑" pitchFamily="34" charset="-122"/>
              <a:ea typeface="微软雅黑" pitchFamily="34" charset="-122"/>
            </a:endParaRPr>
          </a:p>
          <a:p>
            <a:pPr marL="342900" indent="-342900" eaLnBrk="1" fontAlgn="auto" hangingPunct="1">
              <a:lnSpc>
                <a:spcPct val="150000"/>
              </a:lnSpc>
              <a:spcBef>
                <a:spcPts val="0"/>
              </a:spcBef>
              <a:spcAft>
                <a:spcPts val="0"/>
              </a:spcAft>
              <a:buFont typeface="Arial" pitchFamily="34" charset="0"/>
              <a:buChar char="•"/>
              <a:defRPr/>
            </a:pPr>
            <a:r>
              <a:rPr lang="zh-CN" altLang="en-US" sz="2000" b="1" dirty="0" smtClean="0">
                <a:solidFill>
                  <a:prstClr val="black">
                    <a:lumMod val="75000"/>
                    <a:lumOff val="25000"/>
                  </a:prstClr>
                </a:solidFill>
                <a:latin typeface="微软雅黑" pitchFamily="34" charset="-122"/>
                <a:ea typeface="微软雅黑" pitchFamily="34" charset="-122"/>
              </a:rPr>
              <a:t>解决分组组件自定义配置项</a:t>
            </a:r>
            <a:r>
              <a:rPr lang="en-US" altLang="zh-CN" sz="2000" b="1" dirty="0" smtClean="0">
                <a:solidFill>
                  <a:prstClr val="black">
                    <a:lumMod val="75000"/>
                    <a:lumOff val="25000"/>
                  </a:prstClr>
                </a:solidFill>
                <a:latin typeface="微软雅黑" pitchFamily="34" charset="-122"/>
                <a:ea typeface="微软雅黑" pitchFamily="34" charset="-122"/>
              </a:rPr>
              <a:t>UI</a:t>
            </a:r>
            <a:r>
              <a:rPr lang="zh-CN" altLang="en-US" sz="2000" b="1" dirty="0" smtClean="0">
                <a:solidFill>
                  <a:prstClr val="black">
                    <a:lumMod val="75000"/>
                    <a:lumOff val="25000"/>
                  </a:prstClr>
                </a:solidFill>
                <a:latin typeface="微软雅黑" pitchFamily="34" charset="-122"/>
                <a:ea typeface="微软雅黑" pitchFamily="34" charset="-122"/>
              </a:rPr>
              <a:t>位置问题</a:t>
            </a:r>
            <a:endParaRPr lang="en-US" altLang="zh-CN" sz="2000" b="1" dirty="0" smtClean="0">
              <a:solidFill>
                <a:prstClr val="black">
                  <a:lumMod val="75000"/>
                  <a:lumOff val="25000"/>
                </a:prstClr>
              </a:solidFill>
              <a:latin typeface="微软雅黑" pitchFamily="34" charset="-122"/>
              <a:ea typeface="微软雅黑" pitchFamily="34" charset="-122"/>
            </a:endParaRPr>
          </a:p>
          <a:p>
            <a:pPr eaLnBrk="1" fontAlgn="auto" hangingPunct="1">
              <a:lnSpc>
                <a:spcPct val="150000"/>
              </a:lnSpc>
              <a:spcBef>
                <a:spcPts val="0"/>
              </a:spcBef>
              <a:spcAft>
                <a:spcPts val="0"/>
              </a:spcAft>
              <a:defRPr/>
            </a:pPr>
            <a:r>
              <a:rPr lang="en-US" altLang="zh-CN" sz="2000" b="1" dirty="0">
                <a:solidFill>
                  <a:prstClr val="black">
                    <a:lumMod val="75000"/>
                    <a:lumOff val="25000"/>
                  </a:prstClr>
                </a:solidFill>
                <a:latin typeface="微软雅黑" pitchFamily="34" charset="-122"/>
                <a:ea typeface="微软雅黑" pitchFamily="34" charset="-122"/>
              </a:rPr>
              <a:t>……</a:t>
            </a:r>
          </a:p>
        </p:txBody>
      </p:sp>
      <p:pic>
        <p:nvPicPr>
          <p:cNvPr id="1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77525" y="763340"/>
            <a:ext cx="1181100" cy="1112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31488" y="2119313"/>
            <a:ext cx="1227137" cy="1218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84720" y="3525837"/>
            <a:ext cx="1452463" cy="168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6"/>
          <p:cNvPicPr>
            <a:picLocks noChangeAspect="1" noChangeArrowheads="1"/>
          </p:cNvPicPr>
          <p:nvPr/>
        </p:nvPicPr>
        <p:blipFill rotWithShape="1">
          <a:blip r:embed="rId5">
            <a:extLst>
              <a:ext uri="{28A0092B-C50C-407E-A947-70E740481C1C}">
                <a14:useLocalDpi xmlns:a14="http://schemas.microsoft.com/office/drawing/2010/main" val="0"/>
              </a:ext>
            </a:extLst>
          </a:blip>
          <a:srcRect r="9046"/>
          <a:stretch/>
        </p:blipFill>
        <p:spPr bwMode="auto">
          <a:xfrm>
            <a:off x="10795757" y="5378797"/>
            <a:ext cx="1241425" cy="1172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0750510"/>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2"/>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482975" y="254002"/>
            <a:ext cx="870902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a:grpSpLocks/>
          </p:cNvGrpSpPr>
          <p:nvPr/>
        </p:nvGrpSpPr>
        <p:grpSpPr bwMode="auto">
          <a:xfrm>
            <a:off x="550865" y="82550"/>
            <a:ext cx="3381375" cy="584775"/>
            <a:chOff x="551544" y="82976"/>
            <a:chExt cx="3380742" cy="583764"/>
          </a:xfrm>
        </p:grpSpPr>
        <p:sp>
          <p:nvSpPr>
            <p:cNvPr id="11338" name="文本框 12"/>
            <p:cNvSpPr txBox="1">
              <a:spLocks noChangeArrowheads="1"/>
            </p:cNvSpPr>
            <p:nvPr/>
          </p:nvSpPr>
          <p:spPr bwMode="auto">
            <a:xfrm>
              <a:off x="640446"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dirty="0" smtClean="0">
                  <a:solidFill>
                    <a:srgbClr val="044875"/>
                  </a:solidFill>
                  <a:latin typeface="微软雅黑" pitchFamily="34" charset="-122"/>
                  <a:ea typeface="微软雅黑" pitchFamily="34" charset="-122"/>
                </a:rPr>
                <a:t>实习证明</a:t>
              </a:r>
              <a:endParaRPr lang="zh-CN" altLang="en-US" b="1" dirty="0">
                <a:solidFill>
                  <a:srgbClr val="044875"/>
                </a:solidFill>
                <a:latin typeface="微软雅黑" pitchFamily="34" charset="-122"/>
                <a:ea typeface="微软雅黑" pitchFamily="34" charset="-122"/>
              </a:endParaRPr>
            </a:p>
          </p:txBody>
        </p:sp>
        <p:sp>
          <p:nvSpPr>
            <p:cNvPr id="14" name="文本框 13"/>
            <p:cNvSpPr txBox="1"/>
            <p:nvPr/>
          </p:nvSpPr>
          <p:spPr>
            <a:xfrm>
              <a:off x="551544" y="82976"/>
              <a:ext cx="723765" cy="583764"/>
            </a:xfrm>
            <a:prstGeom prst="rect">
              <a:avLst/>
            </a:prstGeom>
            <a:noFill/>
          </p:spPr>
          <p:txBody>
            <a:bodyPr>
              <a:spAutoFit/>
            </a:bodyPr>
            <a:lstStyle/>
            <a:p>
              <a:pPr algn="ctr" eaLnBrk="1" fontAlgn="auto" hangingPunct="1">
                <a:spcBef>
                  <a:spcPts val="0"/>
                </a:spcBef>
                <a:spcAft>
                  <a:spcPts val="0"/>
                </a:spcAft>
                <a:defRPr/>
              </a:pPr>
              <a:r>
                <a:rPr lang="en-US" altLang="zh-CN" sz="3200" dirty="0" smtClean="0">
                  <a:solidFill>
                    <a:schemeClr val="bg2">
                      <a:lumMod val="25000"/>
                    </a:schemeClr>
                  </a:solidFill>
                  <a:latin typeface="Impact" panose="020B0806030902050204" pitchFamily="34" charset="0"/>
                  <a:ea typeface="+mn-ea"/>
                </a:rPr>
                <a:t>06</a:t>
              </a:r>
              <a:endParaRPr lang="zh-CN" altLang="en-US" sz="3200" dirty="0">
                <a:solidFill>
                  <a:schemeClr val="bg2">
                    <a:lumMod val="25000"/>
                  </a:schemeClr>
                </a:solidFill>
                <a:latin typeface="Impact" panose="020B0806030902050204" pitchFamily="34" charset="0"/>
                <a:ea typeface="+mn-ea"/>
              </a:endParaRPr>
            </a:p>
          </p:txBody>
        </p:sp>
      </p:grpSp>
      <p:sp>
        <p:nvSpPr>
          <p:cNvPr id="8" name="文本框 59"/>
          <p:cNvSpPr txBox="1"/>
          <p:nvPr/>
        </p:nvSpPr>
        <p:spPr>
          <a:xfrm>
            <a:off x="381758" y="667325"/>
            <a:ext cx="4837941" cy="3323987"/>
          </a:xfrm>
          <a:prstGeom prst="rect">
            <a:avLst/>
          </a:prstGeom>
          <a:noFill/>
        </p:spPr>
        <p:txBody>
          <a:bodyPr wrap="square">
            <a:spAutoFit/>
          </a:bodyPr>
          <a:lstStyle/>
          <a:p>
            <a:pPr marL="285750" indent="-285750" eaLnBrk="1" fontAlgn="auto" hangingPunct="1">
              <a:lnSpc>
                <a:spcPct val="150000"/>
              </a:lnSpc>
              <a:spcBef>
                <a:spcPts val="0"/>
              </a:spcBef>
              <a:spcAft>
                <a:spcPts val="0"/>
              </a:spcAft>
              <a:buClr>
                <a:srgbClr val="044875"/>
              </a:buClr>
              <a:buFont typeface="Wingdings" panose="05000000000000000000" pitchFamily="2" charset="2"/>
              <a:buChar char="Ø"/>
              <a:defRPr/>
            </a:pPr>
            <a:r>
              <a:rPr lang="zh-CN" altLang="en-US" sz="2800" b="1" kern="100" dirty="0" smtClean="0">
                <a:solidFill>
                  <a:srgbClr val="044875"/>
                </a:solidFill>
                <a:latin typeface="微软雅黑" pitchFamily="34" charset="-122"/>
                <a:ea typeface="微软雅黑" pitchFamily="34" charset="-122"/>
                <a:cs typeface="Times New Roman"/>
              </a:rPr>
              <a:t>工牌工位</a:t>
            </a:r>
            <a:endParaRPr lang="en-US" altLang="zh-CN" sz="2800" b="1" kern="100" dirty="0" smtClean="0">
              <a:solidFill>
                <a:srgbClr val="044875"/>
              </a:solidFill>
              <a:latin typeface="微软雅黑" pitchFamily="34" charset="-122"/>
              <a:ea typeface="微软雅黑" pitchFamily="34" charset="-122"/>
              <a:cs typeface="Times New Roman"/>
            </a:endParaRPr>
          </a:p>
          <a:p>
            <a:pPr marL="285750" indent="-285750" eaLnBrk="1" fontAlgn="auto" hangingPunct="1">
              <a:lnSpc>
                <a:spcPct val="150000"/>
              </a:lnSpc>
              <a:spcBef>
                <a:spcPts val="0"/>
              </a:spcBef>
              <a:spcAft>
                <a:spcPts val="0"/>
              </a:spcAft>
              <a:buClr>
                <a:srgbClr val="044875"/>
              </a:buClr>
              <a:buFont typeface="Wingdings" panose="05000000000000000000" pitchFamily="2" charset="2"/>
              <a:buChar char="Ø"/>
              <a:defRPr/>
            </a:pPr>
            <a:endParaRPr lang="en-US" altLang="zh-CN" sz="2800" b="1" kern="100" dirty="0">
              <a:solidFill>
                <a:srgbClr val="044875"/>
              </a:solidFill>
              <a:latin typeface="微软雅黑" pitchFamily="34" charset="-122"/>
              <a:ea typeface="微软雅黑" pitchFamily="34" charset="-122"/>
              <a:cs typeface="Times New Roman"/>
            </a:endParaRPr>
          </a:p>
          <a:p>
            <a:pPr eaLnBrk="1" fontAlgn="auto" hangingPunct="1">
              <a:lnSpc>
                <a:spcPct val="150000"/>
              </a:lnSpc>
              <a:spcBef>
                <a:spcPts val="0"/>
              </a:spcBef>
              <a:spcAft>
                <a:spcPts val="0"/>
              </a:spcAft>
              <a:buClr>
                <a:srgbClr val="044875"/>
              </a:buClr>
              <a:defRPr/>
            </a:pPr>
            <a:endParaRPr lang="en-US" altLang="zh-CN" sz="2800" b="1" kern="100" dirty="0" smtClean="0">
              <a:solidFill>
                <a:srgbClr val="044875"/>
              </a:solidFill>
              <a:latin typeface="微软雅黑" pitchFamily="34" charset="-122"/>
              <a:ea typeface="微软雅黑" pitchFamily="34" charset="-122"/>
              <a:cs typeface="Times New Roman"/>
            </a:endParaRPr>
          </a:p>
          <a:p>
            <a:pPr eaLnBrk="1" fontAlgn="auto" hangingPunct="1">
              <a:lnSpc>
                <a:spcPct val="150000"/>
              </a:lnSpc>
              <a:spcBef>
                <a:spcPts val="0"/>
              </a:spcBef>
              <a:spcAft>
                <a:spcPts val="0"/>
              </a:spcAft>
              <a:buClr>
                <a:srgbClr val="044875"/>
              </a:buClr>
              <a:defRPr/>
            </a:pPr>
            <a:endParaRPr lang="en-US" altLang="zh-CN" sz="2800" b="1" kern="100" dirty="0" smtClean="0">
              <a:solidFill>
                <a:srgbClr val="044875"/>
              </a:solidFill>
              <a:latin typeface="微软雅黑" pitchFamily="34" charset="-122"/>
              <a:ea typeface="微软雅黑" pitchFamily="34" charset="-122"/>
              <a:cs typeface="Times New Roman"/>
            </a:endParaRPr>
          </a:p>
          <a:p>
            <a:pPr marL="285750" indent="-285750" eaLnBrk="1" fontAlgn="auto" hangingPunct="1">
              <a:lnSpc>
                <a:spcPct val="150000"/>
              </a:lnSpc>
              <a:spcBef>
                <a:spcPts val="0"/>
              </a:spcBef>
              <a:spcAft>
                <a:spcPts val="0"/>
              </a:spcAft>
              <a:buClr>
                <a:srgbClr val="044875"/>
              </a:buClr>
              <a:buFont typeface="Wingdings" panose="05000000000000000000" pitchFamily="2" charset="2"/>
              <a:buChar char="Ø"/>
              <a:defRPr/>
            </a:pPr>
            <a:r>
              <a:rPr lang="zh-CN" altLang="en-US" sz="2800" b="1" kern="100" dirty="0" smtClean="0">
                <a:solidFill>
                  <a:srgbClr val="044875"/>
                </a:solidFill>
                <a:latin typeface="微软雅黑" pitchFamily="34" charset="-122"/>
                <a:ea typeface="微软雅黑" pitchFamily="34" charset="-122"/>
                <a:cs typeface="Times New Roman"/>
              </a:rPr>
              <a:t>实习协议、实习证明</a:t>
            </a:r>
            <a:endParaRPr lang="en-US" altLang="zh-CN" sz="2800" b="1" kern="100" dirty="0" smtClean="0">
              <a:solidFill>
                <a:srgbClr val="044875"/>
              </a:solidFill>
              <a:latin typeface="微软雅黑" pitchFamily="34" charset="-122"/>
              <a:ea typeface="微软雅黑" pitchFamily="34" charset="-122"/>
              <a:cs typeface="Times New Roman"/>
            </a:endParaRPr>
          </a:p>
        </p:txBody>
      </p:sp>
      <p:sp>
        <p:nvSpPr>
          <p:cNvPr id="9" name="文本框 59"/>
          <p:cNvSpPr txBox="1"/>
          <p:nvPr/>
        </p:nvSpPr>
        <p:spPr>
          <a:xfrm>
            <a:off x="5601459" y="669505"/>
            <a:ext cx="5209416" cy="3993401"/>
          </a:xfrm>
          <a:prstGeom prst="rect">
            <a:avLst/>
          </a:prstGeom>
          <a:noFill/>
        </p:spPr>
        <p:txBody>
          <a:bodyPr wrap="square">
            <a:spAutoFit/>
          </a:bodyPr>
          <a:lstStyle/>
          <a:p>
            <a:pPr marL="285750" indent="-285750" eaLnBrk="1" fontAlgn="auto" hangingPunct="1">
              <a:lnSpc>
                <a:spcPct val="150000"/>
              </a:lnSpc>
              <a:spcBef>
                <a:spcPts val="0"/>
              </a:spcBef>
              <a:spcAft>
                <a:spcPts val="0"/>
              </a:spcAft>
              <a:buFont typeface="Wingdings" panose="05000000000000000000" pitchFamily="2" charset="2"/>
              <a:buChar char="Ø"/>
              <a:defRPr/>
            </a:pPr>
            <a:r>
              <a:rPr lang="zh-CN" altLang="en-US" sz="2800" b="1" dirty="0" smtClean="0">
                <a:solidFill>
                  <a:srgbClr val="044875"/>
                </a:solidFill>
                <a:latin typeface="微软雅黑" pitchFamily="34" charset="-122"/>
                <a:ea typeface="微软雅黑" pitchFamily="34" charset="-122"/>
                <a:cs typeface="Arial" panose="020B0604020202020204" pitchFamily="34" charset="0"/>
              </a:rPr>
              <a:t> 打卡记录、日报等</a:t>
            </a:r>
            <a:endParaRPr lang="en-US" altLang="zh-CN" sz="2800" b="1" dirty="0" smtClean="0">
              <a:solidFill>
                <a:srgbClr val="044875"/>
              </a:solidFill>
              <a:latin typeface="微软雅黑" pitchFamily="34" charset="-122"/>
              <a:ea typeface="微软雅黑" pitchFamily="34" charset="-122"/>
              <a:cs typeface="Arial" panose="020B0604020202020204" pitchFamily="34" charset="0"/>
            </a:endParaRPr>
          </a:p>
          <a:p>
            <a:pPr marL="285750" indent="-285750" eaLnBrk="1" fontAlgn="auto" hangingPunct="1">
              <a:lnSpc>
                <a:spcPct val="150000"/>
              </a:lnSpc>
              <a:spcBef>
                <a:spcPts val="0"/>
              </a:spcBef>
              <a:spcAft>
                <a:spcPts val="0"/>
              </a:spcAft>
              <a:buFont typeface="Wingdings" panose="05000000000000000000" pitchFamily="2" charset="2"/>
              <a:buChar char="Ø"/>
              <a:defRPr/>
            </a:pPr>
            <a:endParaRPr lang="en-US" altLang="zh-CN" sz="2000" b="1" dirty="0" smtClean="0">
              <a:solidFill>
                <a:schemeClr val="tx1">
                  <a:lumMod val="75000"/>
                  <a:lumOff val="25000"/>
                </a:schemeClr>
              </a:solidFill>
              <a:latin typeface="微软雅黑" pitchFamily="34" charset="-122"/>
              <a:ea typeface="微软雅黑" pitchFamily="34" charset="-122"/>
            </a:endParaRPr>
          </a:p>
          <a:p>
            <a:pPr marL="285750" indent="-285750" eaLnBrk="1" fontAlgn="auto" hangingPunct="1">
              <a:lnSpc>
                <a:spcPct val="150000"/>
              </a:lnSpc>
              <a:spcBef>
                <a:spcPts val="0"/>
              </a:spcBef>
              <a:spcAft>
                <a:spcPts val="0"/>
              </a:spcAft>
              <a:buFont typeface="Wingdings" panose="05000000000000000000" pitchFamily="2" charset="2"/>
              <a:buChar char="Ø"/>
              <a:defRPr/>
            </a:pPr>
            <a:endParaRPr lang="en-US" altLang="zh-CN" sz="2000" b="1" dirty="0">
              <a:solidFill>
                <a:schemeClr val="tx1">
                  <a:lumMod val="75000"/>
                  <a:lumOff val="25000"/>
                </a:schemeClr>
              </a:solidFill>
              <a:latin typeface="微软雅黑" pitchFamily="34" charset="-122"/>
              <a:ea typeface="微软雅黑" pitchFamily="34" charset="-122"/>
            </a:endParaRPr>
          </a:p>
          <a:p>
            <a:pPr marL="285750" indent="-285750" eaLnBrk="1" fontAlgn="auto" hangingPunct="1">
              <a:lnSpc>
                <a:spcPct val="150000"/>
              </a:lnSpc>
              <a:spcBef>
                <a:spcPts val="0"/>
              </a:spcBef>
              <a:spcAft>
                <a:spcPts val="0"/>
              </a:spcAft>
              <a:buFont typeface="Wingdings" panose="05000000000000000000" pitchFamily="2" charset="2"/>
              <a:buChar char="Ø"/>
              <a:defRPr/>
            </a:pPr>
            <a:endParaRPr lang="en-US" altLang="zh-CN" sz="2000" b="1" dirty="0" smtClean="0">
              <a:solidFill>
                <a:schemeClr val="tx1">
                  <a:lumMod val="75000"/>
                  <a:lumOff val="25000"/>
                </a:schemeClr>
              </a:solidFill>
              <a:latin typeface="微软雅黑" pitchFamily="34" charset="-122"/>
              <a:ea typeface="微软雅黑" pitchFamily="34" charset="-122"/>
            </a:endParaRPr>
          </a:p>
          <a:p>
            <a:pPr eaLnBrk="1" fontAlgn="auto" hangingPunct="1">
              <a:lnSpc>
                <a:spcPct val="150000"/>
              </a:lnSpc>
              <a:spcBef>
                <a:spcPts val="0"/>
              </a:spcBef>
              <a:spcAft>
                <a:spcPts val="0"/>
              </a:spcAft>
              <a:defRPr/>
            </a:pPr>
            <a:endParaRPr lang="en-US" altLang="zh-CN" sz="2000" b="1" dirty="0" smtClean="0">
              <a:solidFill>
                <a:schemeClr val="tx1">
                  <a:lumMod val="75000"/>
                  <a:lumOff val="25000"/>
                </a:schemeClr>
              </a:solidFill>
              <a:latin typeface="微软雅黑" pitchFamily="34" charset="-122"/>
              <a:ea typeface="微软雅黑" pitchFamily="34" charset="-122"/>
            </a:endParaRPr>
          </a:p>
          <a:p>
            <a:pPr eaLnBrk="1" fontAlgn="auto" hangingPunct="1">
              <a:lnSpc>
                <a:spcPct val="150000"/>
              </a:lnSpc>
              <a:spcBef>
                <a:spcPts val="0"/>
              </a:spcBef>
              <a:spcAft>
                <a:spcPts val="0"/>
              </a:spcAft>
              <a:defRPr/>
            </a:pPr>
            <a:endParaRPr lang="en-US" altLang="zh-CN" sz="1100" b="1" dirty="0" smtClean="0">
              <a:solidFill>
                <a:schemeClr val="tx1">
                  <a:lumMod val="75000"/>
                  <a:lumOff val="25000"/>
                </a:schemeClr>
              </a:solidFill>
              <a:latin typeface="微软雅黑" pitchFamily="34" charset="-122"/>
              <a:ea typeface="微软雅黑" pitchFamily="34" charset="-122"/>
            </a:endParaRPr>
          </a:p>
          <a:p>
            <a:pPr eaLnBrk="1" fontAlgn="auto" hangingPunct="1">
              <a:lnSpc>
                <a:spcPct val="150000"/>
              </a:lnSpc>
              <a:spcBef>
                <a:spcPts val="0"/>
              </a:spcBef>
              <a:spcAft>
                <a:spcPts val="0"/>
              </a:spcAft>
              <a:defRPr/>
            </a:pPr>
            <a:endParaRPr lang="en-US" altLang="zh-CN" sz="1100" b="1" dirty="0">
              <a:solidFill>
                <a:schemeClr val="tx1">
                  <a:lumMod val="75000"/>
                  <a:lumOff val="25000"/>
                </a:schemeClr>
              </a:solidFill>
              <a:latin typeface="微软雅黑" pitchFamily="34" charset="-122"/>
              <a:ea typeface="微软雅黑" pitchFamily="34" charset="-122"/>
            </a:endParaRPr>
          </a:p>
          <a:p>
            <a:pPr eaLnBrk="1" fontAlgn="auto" hangingPunct="1">
              <a:lnSpc>
                <a:spcPct val="150000"/>
              </a:lnSpc>
              <a:spcBef>
                <a:spcPts val="0"/>
              </a:spcBef>
              <a:spcAft>
                <a:spcPts val="0"/>
              </a:spcAft>
              <a:defRPr/>
            </a:pPr>
            <a:endParaRPr lang="en-US" altLang="zh-CN" sz="1100" b="1" dirty="0" smtClean="0">
              <a:solidFill>
                <a:schemeClr val="tx1">
                  <a:lumMod val="75000"/>
                  <a:lumOff val="25000"/>
                </a:schemeClr>
              </a:solidFill>
              <a:latin typeface="微软雅黑" pitchFamily="34" charset="-122"/>
              <a:ea typeface="微软雅黑" pitchFamily="34" charset="-122"/>
            </a:endParaRPr>
          </a:p>
          <a:p>
            <a:pPr marL="285750" indent="-285750" eaLnBrk="1" fontAlgn="auto" hangingPunct="1">
              <a:lnSpc>
                <a:spcPct val="150000"/>
              </a:lnSpc>
              <a:spcBef>
                <a:spcPts val="0"/>
              </a:spcBef>
              <a:spcAft>
                <a:spcPts val="0"/>
              </a:spcAft>
              <a:buFont typeface="Wingdings" panose="05000000000000000000" pitchFamily="2" charset="2"/>
              <a:buChar char="Ø"/>
              <a:defRPr/>
            </a:pPr>
            <a:r>
              <a:rPr lang="zh-CN" altLang="en-US" sz="2800" b="1" dirty="0" smtClean="0">
                <a:solidFill>
                  <a:srgbClr val="044875"/>
                </a:solidFill>
                <a:latin typeface="微软雅黑" pitchFamily="34" charset="-122"/>
                <a:ea typeface="微软雅黑" pitchFamily="34" charset="-122"/>
                <a:cs typeface="Arial" panose="020B0604020202020204" pitchFamily="34" charset="0"/>
              </a:rPr>
              <a:t>公司发放工资记录（交通银行）</a:t>
            </a:r>
            <a:endParaRPr lang="en-US" altLang="zh-CN" sz="2800" b="1" dirty="0" smtClean="0">
              <a:solidFill>
                <a:srgbClr val="044875"/>
              </a:solidFill>
              <a:latin typeface="微软雅黑" pitchFamily="34" charset="-122"/>
              <a:ea typeface="微软雅黑" pitchFamily="34" charset="-122"/>
              <a:cs typeface="Arial" panose="020B0604020202020204" pitchFamily="34" charset="0"/>
            </a:endParaRPr>
          </a:p>
        </p:txBody>
      </p:sp>
      <p:pic>
        <p:nvPicPr>
          <p:cNvPr id="13" name="Picture 4"/>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7936" b="22940"/>
          <a:stretch/>
        </p:blipFill>
        <p:spPr bwMode="auto">
          <a:xfrm rot="16200000">
            <a:off x="436994" y="1579623"/>
            <a:ext cx="1675543" cy="132033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9873" y="1402021"/>
            <a:ext cx="2238374" cy="16781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9927" y="3991311"/>
            <a:ext cx="1922156" cy="271462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31602" b="4038"/>
          <a:stretch/>
        </p:blipFill>
        <p:spPr bwMode="auto">
          <a:xfrm>
            <a:off x="2791738" y="3991312"/>
            <a:ext cx="1946743" cy="271462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4273"/>
          <a:stretch/>
        </p:blipFill>
        <p:spPr bwMode="auto">
          <a:xfrm>
            <a:off x="6095564" y="1368082"/>
            <a:ext cx="1218048" cy="252631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9" name="Picture 5"/>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t="4359"/>
          <a:stretch/>
        </p:blipFill>
        <p:spPr bwMode="auto">
          <a:xfrm>
            <a:off x="7592627" y="1351617"/>
            <a:ext cx="1227079" cy="254278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0" name="Picture 6"/>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2883" b="40982"/>
          <a:stretch/>
        </p:blipFill>
        <p:spPr bwMode="auto">
          <a:xfrm>
            <a:off x="5755197" y="4690536"/>
            <a:ext cx="1898782" cy="189796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1" name="Picture 7"/>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t="11218" b="41493"/>
          <a:stretch/>
        </p:blipFill>
        <p:spPr bwMode="auto">
          <a:xfrm>
            <a:off x="7837488" y="4724401"/>
            <a:ext cx="1852400" cy="189796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2" name="Picture 8"/>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t="10641" b="41731"/>
          <a:stretch/>
        </p:blipFill>
        <p:spPr bwMode="auto">
          <a:xfrm>
            <a:off x="9858025" y="4730409"/>
            <a:ext cx="1800575" cy="1858094"/>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3" name="Picture 9"/>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t="4571"/>
          <a:stretch/>
        </p:blipFill>
        <p:spPr bwMode="auto">
          <a:xfrm>
            <a:off x="9140452" y="1368082"/>
            <a:ext cx="1221832" cy="252631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4" name="Picture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758312" y="735463"/>
            <a:ext cx="1211263" cy="1265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5" name="Picture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750375" y="2416175"/>
            <a:ext cx="1219200" cy="105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3250369"/>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2"/>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482975" y="254002"/>
            <a:ext cx="870902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a:grpSpLocks/>
          </p:cNvGrpSpPr>
          <p:nvPr/>
        </p:nvGrpSpPr>
        <p:grpSpPr bwMode="auto">
          <a:xfrm>
            <a:off x="550865" y="82550"/>
            <a:ext cx="3381375" cy="584775"/>
            <a:chOff x="551544" y="82976"/>
            <a:chExt cx="3380742" cy="583764"/>
          </a:xfrm>
        </p:grpSpPr>
        <p:sp>
          <p:nvSpPr>
            <p:cNvPr id="11338" name="文本框 12"/>
            <p:cNvSpPr txBox="1">
              <a:spLocks noChangeArrowheads="1"/>
            </p:cNvSpPr>
            <p:nvPr/>
          </p:nvSpPr>
          <p:spPr bwMode="auto">
            <a:xfrm>
              <a:off x="640446"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b="1" dirty="0" smtClean="0">
                  <a:solidFill>
                    <a:srgbClr val="044875"/>
                  </a:solidFill>
                  <a:latin typeface="微软雅黑" pitchFamily="34" charset="-122"/>
                  <a:ea typeface="微软雅黑" pitchFamily="34" charset="-122"/>
                </a:rPr>
                <a:t>实习心得</a:t>
              </a:r>
              <a:endParaRPr lang="zh-CN" altLang="en-US" b="1" dirty="0">
                <a:solidFill>
                  <a:srgbClr val="044875"/>
                </a:solidFill>
                <a:latin typeface="微软雅黑" pitchFamily="34" charset="-122"/>
                <a:ea typeface="微软雅黑" pitchFamily="34" charset="-122"/>
              </a:endParaRPr>
            </a:p>
          </p:txBody>
        </p:sp>
        <p:sp>
          <p:nvSpPr>
            <p:cNvPr id="14" name="文本框 13"/>
            <p:cNvSpPr txBox="1"/>
            <p:nvPr/>
          </p:nvSpPr>
          <p:spPr>
            <a:xfrm>
              <a:off x="551544" y="82976"/>
              <a:ext cx="723765" cy="583764"/>
            </a:xfrm>
            <a:prstGeom prst="rect">
              <a:avLst/>
            </a:prstGeom>
            <a:noFill/>
          </p:spPr>
          <p:txBody>
            <a:bodyPr>
              <a:spAutoFit/>
            </a:bodyPr>
            <a:lstStyle/>
            <a:p>
              <a:pPr algn="ctr" eaLnBrk="1" fontAlgn="auto" hangingPunct="1">
                <a:spcBef>
                  <a:spcPts val="0"/>
                </a:spcBef>
                <a:spcAft>
                  <a:spcPts val="0"/>
                </a:spcAft>
                <a:defRPr/>
              </a:pPr>
              <a:r>
                <a:rPr lang="en-US" altLang="zh-CN" sz="3200" dirty="0" smtClean="0">
                  <a:solidFill>
                    <a:schemeClr val="bg2">
                      <a:lumMod val="25000"/>
                    </a:schemeClr>
                  </a:solidFill>
                  <a:latin typeface="Impact" panose="020B0806030902050204" pitchFamily="34" charset="0"/>
                  <a:ea typeface="+mn-ea"/>
                </a:rPr>
                <a:t>07</a:t>
              </a:r>
              <a:endParaRPr lang="zh-CN" altLang="en-US" sz="3200" dirty="0">
                <a:solidFill>
                  <a:schemeClr val="bg2">
                    <a:lumMod val="25000"/>
                  </a:schemeClr>
                </a:solidFill>
                <a:latin typeface="Impact" panose="020B0806030902050204" pitchFamily="34" charset="0"/>
                <a:ea typeface="+mn-ea"/>
              </a:endParaRPr>
            </a:p>
          </p:txBody>
        </p:sp>
      </p:grpSp>
      <p:sp>
        <p:nvSpPr>
          <p:cNvPr id="8" name="文本框 59"/>
          <p:cNvSpPr txBox="1"/>
          <p:nvPr/>
        </p:nvSpPr>
        <p:spPr>
          <a:xfrm>
            <a:off x="381758" y="1230905"/>
            <a:ext cx="9514717" cy="5632311"/>
          </a:xfrm>
          <a:prstGeom prst="rect">
            <a:avLst/>
          </a:prstGeom>
          <a:noFill/>
        </p:spPr>
        <p:txBody>
          <a:bodyPr wrap="square">
            <a:spAutoFit/>
          </a:bodyPr>
          <a:lstStyle/>
          <a:p>
            <a:pPr marL="342900" indent="-342900" eaLnBrk="1" fontAlgn="auto" hangingPunct="1">
              <a:lnSpc>
                <a:spcPct val="150000"/>
              </a:lnSpc>
              <a:spcBef>
                <a:spcPts val="0"/>
              </a:spcBef>
              <a:spcAft>
                <a:spcPts val="0"/>
              </a:spcAft>
              <a:buFont typeface="Arial" pitchFamily="34" charset="0"/>
              <a:buChar char="•"/>
              <a:defRPr/>
            </a:pPr>
            <a:r>
              <a:rPr lang="zh-CN" altLang="en-US" sz="2000" b="1" dirty="0" smtClean="0">
                <a:solidFill>
                  <a:schemeClr val="tx1">
                    <a:lumMod val="75000"/>
                    <a:lumOff val="25000"/>
                  </a:schemeClr>
                </a:solidFill>
                <a:latin typeface="微软雅黑" pitchFamily="34" charset="-122"/>
                <a:ea typeface="微软雅黑" pitchFamily="34" charset="-122"/>
                <a:cs typeface="Arial" panose="020B0604020202020204" pitchFamily="34" charset="0"/>
              </a:rPr>
              <a:t>做好一名在校学生和做好一名打工人是不一样的，作为一名学生更多是学习知识打好基础，而打工人更多是将学到的知识运用到实际开发中，并且需要应付团队协作，突发问题和人情世故，需要做好角色的转换</a:t>
            </a:r>
            <a:endParaRPr lang="en-US" altLang="zh-CN" sz="2000" b="1" dirty="0" smtClean="0">
              <a:solidFill>
                <a:schemeClr val="tx1">
                  <a:lumMod val="75000"/>
                  <a:lumOff val="25000"/>
                </a:schemeClr>
              </a:solidFill>
              <a:latin typeface="微软雅黑" pitchFamily="34" charset="-122"/>
              <a:ea typeface="微软雅黑" pitchFamily="34" charset="-122"/>
              <a:cs typeface="Arial" panose="020B0604020202020204" pitchFamily="34" charset="0"/>
            </a:endParaRPr>
          </a:p>
          <a:p>
            <a:pPr marL="342900" indent="-342900" eaLnBrk="1" fontAlgn="auto" hangingPunct="1">
              <a:lnSpc>
                <a:spcPct val="150000"/>
              </a:lnSpc>
              <a:spcBef>
                <a:spcPts val="0"/>
              </a:spcBef>
              <a:spcAft>
                <a:spcPts val="0"/>
              </a:spcAft>
              <a:buFont typeface="Arial" pitchFamily="34" charset="0"/>
              <a:buChar char="•"/>
              <a:defRPr/>
            </a:pPr>
            <a:r>
              <a:rPr lang="zh-CN" altLang="en-US" sz="2000" b="1" dirty="0" smtClean="0">
                <a:solidFill>
                  <a:schemeClr val="tx1">
                    <a:lumMod val="75000"/>
                    <a:lumOff val="25000"/>
                  </a:schemeClr>
                </a:solidFill>
                <a:latin typeface="微软雅黑" pitchFamily="34" charset="-122"/>
                <a:ea typeface="微软雅黑" pitchFamily="34" charset="-122"/>
                <a:cs typeface="Arial" panose="020B0604020202020204" pitchFamily="34" charset="0"/>
              </a:rPr>
              <a:t>不能局限于做好自己的手头工作，要善于理解和学习同事的代码和工作内容，在业余时间充实和提升自己，以便更好得应对工作中的突发状况和临时任务</a:t>
            </a:r>
            <a:endParaRPr lang="en-US" altLang="zh-CN" sz="2000" b="1" dirty="0" smtClean="0">
              <a:solidFill>
                <a:schemeClr val="tx1">
                  <a:lumMod val="75000"/>
                  <a:lumOff val="25000"/>
                </a:schemeClr>
              </a:solidFill>
              <a:latin typeface="微软雅黑" pitchFamily="34" charset="-122"/>
              <a:ea typeface="微软雅黑" pitchFamily="34" charset="-122"/>
              <a:cs typeface="Arial" panose="020B0604020202020204" pitchFamily="34" charset="0"/>
            </a:endParaRPr>
          </a:p>
          <a:p>
            <a:pPr marL="342900" indent="-342900" eaLnBrk="1" fontAlgn="auto" hangingPunct="1">
              <a:lnSpc>
                <a:spcPct val="150000"/>
              </a:lnSpc>
              <a:spcBef>
                <a:spcPts val="0"/>
              </a:spcBef>
              <a:spcAft>
                <a:spcPts val="0"/>
              </a:spcAft>
              <a:buFont typeface="Arial" pitchFamily="34" charset="0"/>
              <a:buChar char="•"/>
              <a:defRPr/>
            </a:pPr>
            <a:r>
              <a:rPr lang="zh-CN" altLang="en-US" sz="2000" b="1" dirty="0" smtClean="0">
                <a:solidFill>
                  <a:schemeClr val="tx1">
                    <a:lumMod val="75000"/>
                    <a:lumOff val="25000"/>
                  </a:schemeClr>
                </a:solidFill>
                <a:latin typeface="微软雅黑" pitchFamily="34" charset="-122"/>
                <a:ea typeface="微软雅黑" pitchFamily="34" charset="-122"/>
                <a:cs typeface="Arial" panose="020B0604020202020204" pitchFamily="34" charset="0"/>
              </a:rPr>
              <a:t>要进行有效的团队协作，和不同岗位的同事进行合理有效的沟通，通过面对面沟通需求澄清等方式进行工作内容的对接，使得开发工作有效开展，在沟通中需要保持友善的态度，并且对工作需求进行有效评估</a:t>
            </a:r>
            <a:endParaRPr lang="en-US" altLang="zh-CN" sz="2000" b="1" dirty="0" smtClean="0">
              <a:solidFill>
                <a:schemeClr val="tx1">
                  <a:lumMod val="75000"/>
                  <a:lumOff val="25000"/>
                </a:schemeClr>
              </a:solidFill>
              <a:latin typeface="微软雅黑" pitchFamily="34" charset="-122"/>
              <a:ea typeface="微软雅黑" pitchFamily="34" charset="-122"/>
              <a:cs typeface="Arial" panose="020B0604020202020204" pitchFamily="34" charset="0"/>
            </a:endParaRPr>
          </a:p>
          <a:p>
            <a:pPr marL="342900" indent="-342900" eaLnBrk="1" fontAlgn="auto" hangingPunct="1">
              <a:lnSpc>
                <a:spcPct val="150000"/>
              </a:lnSpc>
              <a:spcBef>
                <a:spcPts val="0"/>
              </a:spcBef>
              <a:spcAft>
                <a:spcPts val="0"/>
              </a:spcAft>
              <a:buFont typeface="Arial" pitchFamily="34" charset="0"/>
              <a:buChar char="•"/>
              <a:defRPr/>
            </a:pPr>
            <a:r>
              <a:rPr lang="zh-CN" altLang="en-US" sz="2000" b="1" dirty="0" smtClean="0">
                <a:solidFill>
                  <a:schemeClr val="tx1">
                    <a:lumMod val="75000"/>
                    <a:lumOff val="25000"/>
                  </a:schemeClr>
                </a:solidFill>
                <a:latin typeface="微软雅黑" pitchFamily="34" charset="-122"/>
                <a:ea typeface="微软雅黑" pitchFamily="34" charset="-122"/>
                <a:cs typeface="Arial" panose="020B0604020202020204" pitchFamily="34" charset="0"/>
              </a:rPr>
              <a:t>良好的架构和前期设计的产品开发的重中之重，任何开发的前提是完善的架构设计，频繁的需求修改和不明确的需求会在开发阶段严重影响效率并且引发</a:t>
            </a:r>
            <a:r>
              <a:rPr lang="en-US" altLang="zh-CN" sz="2000" b="1" dirty="0" smtClean="0">
                <a:solidFill>
                  <a:schemeClr val="tx1">
                    <a:lumMod val="75000"/>
                    <a:lumOff val="25000"/>
                  </a:schemeClr>
                </a:solidFill>
                <a:latin typeface="微软雅黑" pitchFamily="34" charset="-122"/>
                <a:ea typeface="微软雅黑" pitchFamily="34" charset="-122"/>
                <a:cs typeface="Arial" panose="020B0604020202020204" pitchFamily="34" charset="0"/>
              </a:rPr>
              <a:t>BUG</a:t>
            </a:r>
            <a:r>
              <a:rPr lang="zh-CN" altLang="en-US" sz="2000" b="1" dirty="0" smtClean="0">
                <a:solidFill>
                  <a:schemeClr val="tx1">
                    <a:lumMod val="75000"/>
                    <a:lumOff val="25000"/>
                  </a:schemeClr>
                </a:solidFill>
                <a:latin typeface="微软雅黑" pitchFamily="34" charset="-122"/>
                <a:ea typeface="微软雅黑" pitchFamily="34" charset="-122"/>
                <a:cs typeface="Arial" panose="020B0604020202020204" pitchFamily="34" charset="0"/>
              </a:rPr>
              <a:t>和漏洞，磨刀不误砍柴工</a:t>
            </a:r>
            <a:endParaRPr lang="en-US" altLang="zh-CN" sz="2000" b="1" dirty="0" smtClean="0">
              <a:solidFill>
                <a:schemeClr val="tx1">
                  <a:lumMod val="75000"/>
                  <a:lumOff val="25000"/>
                </a:schemeClr>
              </a:solidFill>
              <a:latin typeface="微软雅黑" pitchFamily="34" charset="-122"/>
              <a:ea typeface="微软雅黑" pitchFamily="34" charset="-122"/>
              <a:cs typeface="Arial" panose="020B0604020202020204" pitchFamily="34" charset="0"/>
            </a:endParaRPr>
          </a:p>
          <a:p>
            <a:pPr marL="342900" indent="-342900" eaLnBrk="1" fontAlgn="auto" hangingPunct="1">
              <a:lnSpc>
                <a:spcPct val="150000"/>
              </a:lnSpc>
              <a:spcBef>
                <a:spcPts val="0"/>
              </a:spcBef>
              <a:spcAft>
                <a:spcPts val="0"/>
              </a:spcAft>
              <a:buFont typeface="Arial" pitchFamily="34" charset="0"/>
              <a:buChar char="•"/>
              <a:defRPr/>
            </a:pPr>
            <a:endParaRPr lang="en-US" altLang="zh-CN" sz="2000" b="1" dirty="0" smtClean="0">
              <a:solidFill>
                <a:schemeClr val="tx1">
                  <a:lumMod val="75000"/>
                  <a:lumOff val="25000"/>
                </a:schemeClr>
              </a:solidFill>
              <a:latin typeface="微软雅黑" pitchFamily="34" charset="-122"/>
              <a:ea typeface="微软雅黑" pitchFamily="34" charset="-122"/>
              <a:cs typeface="Arial" panose="020B0604020202020204" pitchFamily="34" charset="0"/>
            </a:endParaRPr>
          </a:p>
        </p:txBody>
      </p:sp>
      <p:pic>
        <p:nvPicPr>
          <p:cNvPr id="13"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0662" y="906913"/>
            <a:ext cx="1211263" cy="1265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10662" y="2481263"/>
            <a:ext cx="1112837" cy="1112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10662" y="3894737"/>
            <a:ext cx="1147567" cy="1121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42650" y="5338763"/>
            <a:ext cx="1147286" cy="1138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5855478"/>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1968501" y="2941011"/>
            <a:ext cx="8689976" cy="1015663"/>
          </a:xfrm>
          <a:prstGeom prst="rect">
            <a:avLst/>
          </a:prstGeom>
          <a:noFill/>
        </p:spPr>
        <p:txBody>
          <a:bodyPr wrap="square">
            <a:spAutoFit/>
          </a:bodyPr>
          <a:lstStyle/>
          <a:p>
            <a:pPr algn="ctr"/>
            <a:r>
              <a:rPr lang="zh-CN" altLang="en-US" sz="6000" b="1" dirty="0">
                <a:solidFill>
                  <a:srgbClr val="093B5C"/>
                </a:solidFill>
                <a:latin typeface="微软雅黑" panose="020B0503020204020204" pitchFamily="34" charset="-122"/>
                <a:ea typeface="微软雅黑" panose="020B0503020204020204" pitchFamily="34" charset="-122"/>
              </a:rPr>
              <a:t>恳请各位老师批评指正！</a:t>
            </a:r>
          </a:p>
        </p:txBody>
      </p:sp>
      <p:sp>
        <p:nvSpPr>
          <p:cNvPr id="33" name="矩形 32"/>
          <p:cNvSpPr/>
          <p:nvPr/>
        </p:nvSpPr>
        <p:spPr>
          <a:xfrm>
            <a:off x="1600201" y="2257425"/>
            <a:ext cx="8956675" cy="2382838"/>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34" name="组合 33"/>
          <p:cNvGrpSpPr>
            <a:grpSpLocks/>
          </p:cNvGrpSpPr>
          <p:nvPr/>
        </p:nvGrpSpPr>
        <p:grpSpPr bwMode="auto">
          <a:xfrm>
            <a:off x="10290177" y="4325938"/>
            <a:ext cx="1109663" cy="1130300"/>
            <a:chOff x="2666985" y="682103"/>
            <a:chExt cx="1109138" cy="1131217"/>
          </a:xfrm>
        </p:grpSpPr>
        <p:sp>
          <p:nvSpPr>
            <p:cNvPr id="35" name="矩形 34"/>
            <p:cNvSpPr/>
            <p:nvPr/>
          </p:nvSpPr>
          <p:spPr>
            <a:xfrm>
              <a:off x="2841527" y="858458"/>
              <a:ext cx="769574" cy="76897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矩形 35"/>
            <p:cNvSpPr/>
            <p:nvPr/>
          </p:nvSpPr>
          <p:spPr>
            <a:xfrm>
              <a:off x="2666985" y="682103"/>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矩形 36"/>
            <p:cNvSpPr/>
            <p:nvPr/>
          </p:nvSpPr>
          <p:spPr>
            <a:xfrm>
              <a:off x="3217587" y="1254067"/>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8" name="组合 37"/>
          <p:cNvGrpSpPr>
            <a:grpSpLocks/>
          </p:cNvGrpSpPr>
          <p:nvPr/>
        </p:nvGrpSpPr>
        <p:grpSpPr bwMode="auto">
          <a:xfrm>
            <a:off x="792163" y="1462090"/>
            <a:ext cx="1109663" cy="1131887"/>
            <a:chOff x="2666985" y="682103"/>
            <a:chExt cx="1109138" cy="1131217"/>
          </a:xfrm>
        </p:grpSpPr>
        <p:sp>
          <p:nvSpPr>
            <p:cNvPr id="39" name="矩形 38"/>
            <p:cNvSpPr/>
            <p:nvPr/>
          </p:nvSpPr>
          <p:spPr>
            <a:xfrm>
              <a:off x="2841528" y="858211"/>
              <a:ext cx="769573" cy="76948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矩形 39"/>
            <p:cNvSpPr/>
            <p:nvPr/>
          </p:nvSpPr>
          <p:spPr>
            <a:xfrm>
              <a:off x="2666985" y="682103"/>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矩形 40"/>
            <p:cNvSpPr/>
            <p:nvPr/>
          </p:nvSpPr>
          <p:spPr>
            <a:xfrm>
              <a:off x="3217587" y="1254851"/>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2" name="矩形 4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文本框 45"/>
          <p:cNvSpPr txBox="1"/>
          <p:nvPr/>
        </p:nvSpPr>
        <p:spPr>
          <a:xfrm>
            <a:off x="3094724" y="1908154"/>
            <a:ext cx="5967203" cy="584775"/>
          </a:xfrm>
          <a:prstGeom prst="rect">
            <a:avLst/>
          </a:prstGeom>
          <a:blipFill dpi="0" rotWithShape="1">
            <a:blip r:embed="rId2"/>
            <a:srcRect/>
            <a:stretch>
              <a:fillRect t="-45000"/>
            </a:stretch>
          </a:blipFill>
        </p:spPr>
        <p:txBody>
          <a:bodyPr>
            <a:spAutoFit/>
          </a:bodyPr>
          <a:lstStyle/>
          <a:p>
            <a:pPr algn="ctr" eaLnBrk="1" fontAlgn="auto" hangingPunct="1">
              <a:spcBef>
                <a:spcPts val="0"/>
              </a:spcBef>
              <a:spcAft>
                <a:spcPts val="0"/>
              </a:spcAft>
              <a:defRPr/>
            </a:pPr>
            <a:r>
              <a:rPr lang="en-US" altLang="zh-CN" sz="3200" dirty="0" smtClean="0">
                <a:solidFill>
                  <a:srgbClr val="044875"/>
                </a:solidFill>
                <a:latin typeface="+mj-lt"/>
                <a:ea typeface="+mn-ea"/>
              </a:rPr>
              <a:t>THKAN YOU</a:t>
            </a:r>
            <a:endParaRPr lang="zh-CN" altLang="en-US" sz="3200" dirty="0">
              <a:solidFill>
                <a:srgbClr val="044875"/>
              </a:solidFill>
              <a:latin typeface="+mj-lt"/>
              <a:ea typeface="+mn-ea"/>
            </a:endParaRPr>
          </a:p>
        </p:txBody>
      </p:sp>
      <p:pic>
        <p:nvPicPr>
          <p:cNvPr id="1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1276" y="5461546"/>
            <a:ext cx="1181100" cy="1112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2725" y="5461548"/>
            <a:ext cx="1181100" cy="1112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6250" y="5461548"/>
            <a:ext cx="1181100" cy="1112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2939" y="5461548"/>
            <a:ext cx="1181100" cy="1112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4250" y="5461548"/>
            <a:ext cx="1181100" cy="1112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77300" y="5461545"/>
            <a:ext cx="1181100" cy="1112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6"/>
          <p:cNvPicPr>
            <a:picLocks noChangeAspect="1" noChangeArrowheads="1"/>
          </p:cNvPicPr>
          <p:nvPr/>
        </p:nvPicPr>
        <p:blipFill rotWithShape="1">
          <a:blip r:embed="rId4">
            <a:extLst>
              <a:ext uri="{28A0092B-C50C-407E-A947-70E740481C1C}">
                <a14:useLocalDpi xmlns:a14="http://schemas.microsoft.com/office/drawing/2010/main" val="0"/>
              </a:ext>
            </a:extLst>
          </a:blip>
          <a:srcRect r="9046"/>
          <a:stretch/>
        </p:blipFill>
        <p:spPr bwMode="auto">
          <a:xfrm>
            <a:off x="2132012" y="465394"/>
            <a:ext cx="1241425" cy="1172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6"/>
          <p:cNvPicPr>
            <a:picLocks noChangeAspect="1" noChangeArrowheads="1"/>
          </p:cNvPicPr>
          <p:nvPr/>
        </p:nvPicPr>
        <p:blipFill rotWithShape="1">
          <a:blip r:embed="rId4">
            <a:extLst>
              <a:ext uri="{28A0092B-C50C-407E-A947-70E740481C1C}">
                <a14:useLocalDpi xmlns:a14="http://schemas.microsoft.com/office/drawing/2010/main" val="0"/>
              </a:ext>
            </a:extLst>
          </a:blip>
          <a:srcRect r="9046"/>
          <a:stretch/>
        </p:blipFill>
        <p:spPr bwMode="auto">
          <a:xfrm>
            <a:off x="3770312" y="465394"/>
            <a:ext cx="1241425" cy="1172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6"/>
          <p:cNvPicPr>
            <a:picLocks noChangeAspect="1" noChangeArrowheads="1"/>
          </p:cNvPicPr>
          <p:nvPr/>
        </p:nvPicPr>
        <p:blipFill rotWithShape="1">
          <a:blip r:embed="rId4">
            <a:extLst>
              <a:ext uri="{28A0092B-C50C-407E-A947-70E740481C1C}">
                <a14:useLocalDpi xmlns:a14="http://schemas.microsoft.com/office/drawing/2010/main" val="0"/>
              </a:ext>
            </a:extLst>
          </a:blip>
          <a:srcRect r="9046"/>
          <a:stretch/>
        </p:blipFill>
        <p:spPr bwMode="auto">
          <a:xfrm>
            <a:off x="5265737" y="465394"/>
            <a:ext cx="1241425" cy="1172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6"/>
          <p:cNvPicPr>
            <a:picLocks noChangeAspect="1" noChangeArrowheads="1"/>
          </p:cNvPicPr>
          <p:nvPr/>
        </p:nvPicPr>
        <p:blipFill rotWithShape="1">
          <a:blip r:embed="rId4">
            <a:extLst>
              <a:ext uri="{28A0092B-C50C-407E-A947-70E740481C1C}">
                <a14:useLocalDpi xmlns:a14="http://schemas.microsoft.com/office/drawing/2010/main" val="0"/>
              </a:ext>
            </a:extLst>
          </a:blip>
          <a:srcRect r="9046"/>
          <a:stretch/>
        </p:blipFill>
        <p:spPr bwMode="auto">
          <a:xfrm>
            <a:off x="6904039" y="465394"/>
            <a:ext cx="1241425" cy="1172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6"/>
          <p:cNvPicPr>
            <a:picLocks noChangeAspect="1" noChangeArrowheads="1"/>
          </p:cNvPicPr>
          <p:nvPr/>
        </p:nvPicPr>
        <p:blipFill rotWithShape="1">
          <a:blip r:embed="rId4">
            <a:extLst>
              <a:ext uri="{28A0092B-C50C-407E-A947-70E740481C1C}">
                <a14:useLocalDpi xmlns:a14="http://schemas.microsoft.com/office/drawing/2010/main" val="0"/>
              </a:ext>
            </a:extLst>
          </a:blip>
          <a:srcRect r="9046"/>
          <a:stretch/>
        </p:blipFill>
        <p:spPr bwMode="auto">
          <a:xfrm>
            <a:off x="8462965" y="465394"/>
            <a:ext cx="1241425" cy="1172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10866" y="2738228"/>
            <a:ext cx="1227137" cy="1218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53" y="4325938"/>
            <a:ext cx="1269999" cy="123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13" y="2727132"/>
            <a:ext cx="1343026" cy="1307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10866" y="1051848"/>
            <a:ext cx="1227137" cy="1218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2874</TotalTime>
  <Words>728</Words>
  <Application>Microsoft Office PowerPoint</Application>
  <PresentationFormat>自定义</PresentationFormat>
  <Paragraphs>83</Paragraphs>
  <Slides>9</Slides>
  <Notes>0</Notes>
  <HiddenSlides>0</HiddenSlides>
  <MMClips>0</MMClips>
  <ScaleCrop>false</ScaleCrop>
  <HeadingPairs>
    <vt:vector size="4" baseType="variant">
      <vt:variant>
        <vt:lpstr>主题</vt:lpstr>
      </vt:variant>
      <vt:variant>
        <vt:i4>1</vt:i4>
      </vt:variant>
      <vt:variant>
        <vt:lpstr>幻灯片标题</vt:lpstr>
      </vt:variant>
      <vt:variant>
        <vt:i4>9</vt:i4>
      </vt:variant>
    </vt:vector>
  </HeadingPairs>
  <TitlesOfParts>
    <vt:vector size="10"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yanan peng</dc:creator>
  <cp:lastModifiedBy>asus</cp:lastModifiedBy>
  <cp:revision>171</cp:revision>
  <dcterms:created xsi:type="dcterms:W3CDTF">2015-04-13T12:15:43Z</dcterms:created>
  <dcterms:modified xsi:type="dcterms:W3CDTF">2022-05-23T04:50:43Z</dcterms:modified>
</cp:coreProperties>
</file>