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21"/>
  </p:notesMasterIdLst>
  <p:handoutMasterIdLst>
    <p:handoutMasterId r:id="rId22"/>
  </p:handoutMasterIdLst>
  <p:sldIdLst>
    <p:sldId id="539" r:id="rId2"/>
    <p:sldId id="279" r:id="rId3"/>
    <p:sldId id="556" r:id="rId4"/>
    <p:sldId id="557" r:id="rId5"/>
    <p:sldId id="541" r:id="rId6"/>
    <p:sldId id="561" r:id="rId7"/>
    <p:sldId id="559" r:id="rId8"/>
    <p:sldId id="553" r:id="rId9"/>
    <p:sldId id="560" r:id="rId10"/>
    <p:sldId id="562" r:id="rId11"/>
    <p:sldId id="563" r:id="rId12"/>
    <p:sldId id="565" r:id="rId13"/>
    <p:sldId id="566" r:id="rId14"/>
    <p:sldId id="567" r:id="rId15"/>
    <p:sldId id="568" r:id="rId16"/>
    <p:sldId id="569" r:id="rId17"/>
    <p:sldId id="269" r:id="rId18"/>
    <p:sldId id="571" r:id="rId19"/>
    <p:sldId id="5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ispiel-Folien THU" id="{7A70DAC5-EF83-4B39-99F6-6B1836337FC8}">
          <p14:sldIdLst>
            <p14:sldId id="539"/>
          </p14:sldIdLst>
        </p14:section>
        <p14:section name="Agenda" id="{27831FB3-36C6-4F4F-9E18-5DB5EE344899}">
          <p14:sldIdLst>
            <p14:sldId id="279"/>
          </p14:sldIdLst>
        </p14:section>
        <p14:section name="Intro" id="{0BFC2298-0D63-4300-9620-FBC588B3D53D}">
          <p14:sldIdLst>
            <p14:sldId id="556"/>
            <p14:sldId id="557"/>
          </p14:sldIdLst>
        </p14:section>
        <p14:section name="use case" id="{D42778AC-12B9-43DC-9F7F-F1736DDDE639}">
          <p14:sldIdLst>
            <p14:sldId id="541"/>
          </p14:sldIdLst>
        </p14:section>
        <p14:section name="State of Art" id="{EC9E8046-E926-463A-9532-192294AFE0DF}">
          <p14:sldIdLst>
            <p14:sldId id="561"/>
            <p14:sldId id="559"/>
            <p14:sldId id="553"/>
            <p14:sldId id="560"/>
            <p14:sldId id="562"/>
            <p14:sldId id="563"/>
            <p14:sldId id="565"/>
            <p14:sldId id="566"/>
            <p14:sldId id="567"/>
            <p14:sldId id="568"/>
            <p14:sldId id="569"/>
          </p14:sldIdLst>
        </p14:section>
        <p14:section name="Outro" id="{4F4A3F92-38AF-4915-9257-195F14FB1760}">
          <p14:sldIdLst>
            <p14:sldId id="269"/>
            <p14:sldId id="571"/>
            <p14:sldId id="572"/>
          </p14:sldIdLst>
        </p14:section>
        <p14:section name="Info &amp; Hilfestellung" id="{DCDBA7AD-C7AC-4441-AD3A-3607A6F1D3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7" userDrawn="1">
          <p15:clr>
            <a:srgbClr val="A4A3A4"/>
          </p15:clr>
        </p15:guide>
        <p15:guide id="4" pos="73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FDC"/>
    <a:srgbClr val="13ABDB"/>
    <a:srgbClr val="0065C0"/>
    <a:srgbClr val="B38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7603" autoAdjust="0"/>
  </p:normalViewPr>
  <p:slideViewPr>
    <p:cSldViewPr snapToGrid="0" showGuides="1">
      <p:cViewPr varScale="1">
        <p:scale>
          <a:sx n="86" d="100"/>
          <a:sy n="86" d="100"/>
        </p:scale>
        <p:origin x="1494" y="78"/>
      </p:cViewPr>
      <p:guideLst>
        <p:guide orient="horz" pos="2160"/>
        <p:guide pos="3840"/>
        <p:guide pos="753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35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70DEA6A-5A56-4999-8C10-5C34B6444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F90B5F-FA66-4B9E-AA4E-1A3B9E159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2DC5A-CE0F-42FF-9A8F-8D6BF5189D70}" type="datetimeFigureOut">
              <a:rPr lang="de-DE" smtClean="0"/>
              <a:t>04.10.2024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347A1-96DD-4F05-A7F0-55227092D5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E0D365-C391-4990-A2DC-D0F6A69A1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FB075-78B6-40A7-B580-4706C2AF75D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71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A847C-F8D5-4B7A-AB38-328EBDE6D6E1}" type="datetimeFigureOut">
              <a:rPr lang="de-DE" smtClean="0"/>
              <a:t>04.10.2024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450D-02E7-4BF4-9A52-817DE351FFF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9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6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46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691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43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14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01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173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289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58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83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Many students have limited software development skills, making it difficult to navigate the complexities of coding and robot interaction.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Students manually write code on their PCs and transfer it to the robot using a USB drive, which is time-consuming.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manual process increases the likelihood of errors and requires significant technical effort, distracting students from focusing on core robotics concepts.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There is currently no simulation environment where students can test their code before deploying it on the real robot, limiting opportunities for trial and error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16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Automation</a:t>
            </a:r>
            <a:r>
              <a:rPr lang="en-US" dirty="0"/>
              <a:t>: Automate the process of transferring code to the robot and controlling it to reduce technical overhead.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Focus on Robotics Concepts</a:t>
            </a:r>
            <a:r>
              <a:rPr lang="en-US" dirty="0"/>
              <a:t>: Enable students to concentrate on understanding robotics concepts rather than dealing with complex software development tasks.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Simulation and Real-time Integration</a:t>
            </a:r>
            <a:r>
              <a:rPr lang="en-US" dirty="0"/>
              <a:t>: Provide a </a:t>
            </a:r>
            <a:r>
              <a:rPr lang="en-US" b="1" dirty="0"/>
              <a:t>simulation environment</a:t>
            </a:r>
            <a:r>
              <a:rPr lang="en-US" dirty="0"/>
              <a:t> where students can test their code before using the physical robot, or even run simulations and real robots in parallel, enhancing the learning experience.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76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Usecases overview : </a:t>
            </a:r>
          </a:p>
          <a:p>
            <a:r>
              <a:rPr lang="en-GB" dirty="0"/>
              <a:t>Main components : </a:t>
            </a:r>
          </a:p>
          <a:p>
            <a:pPr marL="228600" indent="-228600">
              <a:buAutoNum type="arabicPeriod"/>
            </a:pPr>
            <a:r>
              <a:rPr lang="en-GB" dirty="0"/>
              <a:t>Remote frame work : is a dashboard with functionalities to chose the point to move both of the twins (and monitor the simulation)</a:t>
            </a:r>
          </a:p>
          <a:p>
            <a:pPr marL="228600" indent="-228600">
              <a:buAutoNum type="arabicPeriod"/>
            </a:pPr>
            <a:r>
              <a:rPr lang="en-GB" dirty="0"/>
              <a:t>Server Layer : connect the remote frame work with the controller layer of the system and authenticate the user (and store the user data and system data ) </a:t>
            </a:r>
          </a:p>
          <a:p>
            <a:pPr marL="228600" indent="-228600">
              <a:buAutoNum type="arabicPeriod"/>
            </a:pPr>
            <a:r>
              <a:rPr lang="en-GB" dirty="0"/>
              <a:t>Controller layer : control the hardware layer accordingly to the user interactions and sends back states from the hardware to the user layer </a:t>
            </a:r>
          </a:p>
          <a:p>
            <a:pPr marL="228600" indent="-228600">
              <a:buAutoNum type="arabicPeriod"/>
            </a:pPr>
            <a:r>
              <a:rPr lang="en-GB" dirty="0"/>
              <a:t>Hardware and Simulation layer : contains the connections to the hardware and the simulation and their own system 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8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85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40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34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0902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41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789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E92F937-2A94-4AD3-9948-390248B2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623708"/>
            <a:ext cx="9540875" cy="2026903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18799BE-E2C2-4FFF-A9D5-141CBFF22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800100"/>
            <a:ext cx="9540875" cy="1823605"/>
          </a:xfrm>
        </p:spPr>
        <p:txBody>
          <a:bodyPr lIns="0">
            <a:noAutofit/>
          </a:bodyPr>
          <a:lstStyle>
            <a:lvl1pPr>
              <a:defRPr sz="5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C3DA5FA-0E8D-4FCE-969B-835CF798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FBDDDF-10BF-49BB-BAD3-4D43B963B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0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/Abschnitt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BE318CCB-74F7-4C95-97E3-C7B304E0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7934" y="1665293"/>
            <a:ext cx="3882423" cy="4574827"/>
          </a:xfrm>
          <a:custGeom>
            <a:avLst/>
            <a:gdLst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0 w 5580063"/>
              <a:gd name="connsiteY3" fmla="*/ 4608513 h 4608513"/>
              <a:gd name="connsiteX4" fmla="*/ 0 w 5580063"/>
              <a:gd name="connsiteY4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5580063 w 5580063"/>
              <a:gd name="connsiteY3" fmla="*/ 4608513 h 4608513"/>
              <a:gd name="connsiteX4" fmla="*/ 4963473 w 5580063"/>
              <a:gd name="connsiteY4" fmla="*/ 4603013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0063"/>
              <a:gd name="connsiteY0" fmla="*/ 0 h 4614027"/>
              <a:gd name="connsiteX1" fmla="*/ 5580063 w 5580063"/>
              <a:gd name="connsiteY1" fmla="*/ 0 h 4614027"/>
              <a:gd name="connsiteX2" fmla="*/ 5574518 w 5580063"/>
              <a:gd name="connsiteY2" fmla="*/ 3996302 h 4614027"/>
              <a:gd name="connsiteX3" fmla="*/ 4963473 w 5580063"/>
              <a:gd name="connsiteY3" fmla="*/ 4603013 h 4614027"/>
              <a:gd name="connsiteX4" fmla="*/ 0 w 5580063"/>
              <a:gd name="connsiteY4" fmla="*/ 4608513 h 4614027"/>
              <a:gd name="connsiteX5" fmla="*/ 0 w 5580063"/>
              <a:gd name="connsiteY5" fmla="*/ 0 h 4614027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993202"/>
              <a:gd name="connsiteY0" fmla="*/ 0 h 4608513"/>
              <a:gd name="connsiteX1" fmla="*/ 5580063 w 5993202"/>
              <a:gd name="connsiteY1" fmla="*/ 0 h 4608513"/>
              <a:gd name="connsiteX2" fmla="*/ 5578851 w 5993202"/>
              <a:gd name="connsiteY2" fmla="*/ 3892294 h 4608513"/>
              <a:gd name="connsiteX3" fmla="*/ 5574518 w 5993202"/>
              <a:gd name="connsiteY3" fmla="*/ 3996302 h 4608513"/>
              <a:gd name="connsiteX4" fmla="*/ 4963473 w 5993202"/>
              <a:gd name="connsiteY4" fmla="*/ 4603013 h 4608513"/>
              <a:gd name="connsiteX5" fmla="*/ 0 w 5993202"/>
              <a:gd name="connsiteY5" fmla="*/ 4608513 h 4608513"/>
              <a:gd name="connsiteX6" fmla="*/ 0 w 5993202"/>
              <a:gd name="connsiteY6" fmla="*/ 0 h 4608513"/>
              <a:gd name="connsiteX0" fmla="*/ 0 w 6016765"/>
              <a:gd name="connsiteY0" fmla="*/ 0 h 4608513"/>
              <a:gd name="connsiteX1" fmla="*/ 5580063 w 6016765"/>
              <a:gd name="connsiteY1" fmla="*/ 0 h 4608513"/>
              <a:gd name="connsiteX2" fmla="*/ 5578851 w 6016765"/>
              <a:gd name="connsiteY2" fmla="*/ 3892294 h 4608513"/>
              <a:gd name="connsiteX3" fmla="*/ 4963473 w 6016765"/>
              <a:gd name="connsiteY3" fmla="*/ 4603013 h 4608513"/>
              <a:gd name="connsiteX4" fmla="*/ 0 w 6016765"/>
              <a:gd name="connsiteY4" fmla="*/ 4608513 h 4608513"/>
              <a:gd name="connsiteX5" fmla="*/ 0 w 6016765"/>
              <a:gd name="connsiteY5" fmla="*/ 0 h 4608513"/>
              <a:gd name="connsiteX0" fmla="*/ 0 w 5586271"/>
              <a:gd name="connsiteY0" fmla="*/ 0 h 4608513"/>
              <a:gd name="connsiteX1" fmla="*/ 5580063 w 5586271"/>
              <a:gd name="connsiteY1" fmla="*/ 0 h 4608513"/>
              <a:gd name="connsiteX2" fmla="*/ 5578851 w 5586271"/>
              <a:gd name="connsiteY2" fmla="*/ 3892294 h 4608513"/>
              <a:gd name="connsiteX3" fmla="*/ 4963473 w 5586271"/>
              <a:gd name="connsiteY3" fmla="*/ 4603013 h 4608513"/>
              <a:gd name="connsiteX4" fmla="*/ 0 w 5586271"/>
              <a:gd name="connsiteY4" fmla="*/ 4608513 h 4608513"/>
              <a:gd name="connsiteX5" fmla="*/ 0 w 5586271"/>
              <a:gd name="connsiteY5" fmla="*/ 0 h 4608513"/>
              <a:gd name="connsiteX0" fmla="*/ 0 w 5626838"/>
              <a:gd name="connsiteY0" fmla="*/ 0 h 4608513"/>
              <a:gd name="connsiteX1" fmla="*/ 5580063 w 5626838"/>
              <a:gd name="connsiteY1" fmla="*/ 0 h 4608513"/>
              <a:gd name="connsiteX2" fmla="*/ 5578851 w 5626838"/>
              <a:gd name="connsiteY2" fmla="*/ 3892294 h 4608513"/>
              <a:gd name="connsiteX3" fmla="*/ 4963473 w 5626838"/>
              <a:gd name="connsiteY3" fmla="*/ 4603013 h 4608513"/>
              <a:gd name="connsiteX4" fmla="*/ 0 w 5626838"/>
              <a:gd name="connsiteY4" fmla="*/ 4608513 h 4608513"/>
              <a:gd name="connsiteX5" fmla="*/ 0 w 5626838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4829516 w 5580063"/>
              <a:gd name="connsiteY4" fmla="*/ 4598679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0 w 5580063"/>
              <a:gd name="connsiteY5" fmla="*/ 0 h 4611363"/>
              <a:gd name="connsiteX0" fmla="*/ 175634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175634 w 5580063"/>
              <a:gd name="connsiteY5" fmla="*/ 0 h 4611363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23418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1363"/>
              <a:gd name="connsiteX1" fmla="*/ 5404429 w 5404429"/>
              <a:gd name="connsiteY1" fmla="*/ 0 h 4611363"/>
              <a:gd name="connsiteX2" fmla="*/ 5403217 w 5404429"/>
              <a:gd name="connsiteY2" fmla="*/ 3892294 h 4611363"/>
              <a:gd name="connsiteX3" fmla="*/ 4658716 w 5404429"/>
              <a:gd name="connsiteY3" fmla="*/ 4611363 h 4611363"/>
              <a:gd name="connsiteX4" fmla="*/ 11709 w 5404429"/>
              <a:gd name="connsiteY4" fmla="*/ 4608513 h 4611363"/>
              <a:gd name="connsiteX5" fmla="*/ 0 w 5404429"/>
              <a:gd name="connsiteY5" fmla="*/ 0 h 4611363"/>
              <a:gd name="connsiteX0" fmla="*/ 1650645 w 5392736"/>
              <a:gd name="connsiteY0" fmla="*/ 0 h 4611363"/>
              <a:gd name="connsiteX1" fmla="*/ 5392736 w 5392736"/>
              <a:gd name="connsiteY1" fmla="*/ 0 h 4611363"/>
              <a:gd name="connsiteX2" fmla="*/ 5391524 w 5392736"/>
              <a:gd name="connsiteY2" fmla="*/ 3892294 h 4611363"/>
              <a:gd name="connsiteX3" fmla="*/ 4647023 w 5392736"/>
              <a:gd name="connsiteY3" fmla="*/ 4611363 h 4611363"/>
              <a:gd name="connsiteX4" fmla="*/ 16 w 5392736"/>
              <a:gd name="connsiteY4" fmla="*/ 4608513 h 4611363"/>
              <a:gd name="connsiteX5" fmla="*/ 1650645 w 5392736"/>
              <a:gd name="connsiteY5" fmla="*/ 0 h 4611363"/>
              <a:gd name="connsiteX0" fmla="*/ 0 w 3742091"/>
              <a:gd name="connsiteY0" fmla="*/ 0 h 4611363"/>
              <a:gd name="connsiteX1" fmla="*/ 3742091 w 3742091"/>
              <a:gd name="connsiteY1" fmla="*/ 0 h 4611363"/>
              <a:gd name="connsiteX2" fmla="*/ 3740879 w 3742091"/>
              <a:gd name="connsiteY2" fmla="*/ 3892294 h 4611363"/>
              <a:gd name="connsiteX3" fmla="*/ 2996378 w 3742091"/>
              <a:gd name="connsiteY3" fmla="*/ 4611363 h 4611363"/>
              <a:gd name="connsiteX4" fmla="*/ 6762 w 3742091"/>
              <a:gd name="connsiteY4" fmla="*/ 4608513 h 4611363"/>
              <a:gd name="connsiteX5" fmla="*/ 0 w 3742091"/>
              <a:gd name="connsiteY5" fmla="*/ 0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738982 w 4474311"/>
              <a:gd name="connsiteY4" fmla="*/ 4608513 h 4611363"/>
              <a:gd name="connsiteX5" fmla="*/ 0 w 4474311"/>
              <a:gd name="connsiteY5" fmla="*/ 4327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16656 w 4474311"/>
              <a:gd name="connsiteY4" fmla="*/ 4608513 h 4611363"/>
              <a:gd name="connsiteX5" fmla="*/ 0 w 4474311"/>
              <a:gd name="connsiteY5" fmla="*/ 4327 h 461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4311" h="4611363">
                <a:moveTo>
                  <a:pt x="0" y="4327"/>
                </a:moveTo>
                <a:lnTo>
                  <a:pt x="4474311" y="0"/>
                </a:lnTo>
                <a:lnTo>
                  <a:pt x="4473099" y="3892294"/>
                </a:lnTo>
                <a:cubicBezTo>
                  <a:pt x="4457884" y="4303381"/>
                  <a:pt x="4243877" y="4604668"/>
                  <a:pt x="3728598" y="4611363"/>
                </a:cubicBezTo>
                <a:lnTo>
                  <a:pt x="16656" y="4608513"/>
                </a:lnTo>
                <a:cubicBezTo>
                  <a:pt x="10802" y="3070635"/>
                  <a:pt x="5854" y="1542205"/>
                  <a:pt x="0" y="432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7108822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2" name="Titel 10">
            <a:extLst>
              <a:ext uri="{FF2B5EF4-FFF2-40B4-BE49-F238E27FC236}">
                <a16:creationId xmlns:a16="http://schemas.microsoft.com/office/drawing/2014/main" id="{FBF77ECA-74DA-4074-B03D-036B25DAA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7108822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5489E14-E4D1-4AA1-8926-83E87744776C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1325EAB-71A2-4773-8E51-45017ED55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C7B8A9-07FB-4EB0-8CB7-7750E4CF0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36292-9F62-47EC-ABF5-DC8EBCFB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25" y="1665292"/>
            <a:ext cx="11162313" cy="4511670"/>
          </a:xfrm>
        </p:spPr>
        <p:txBody>
          <a:bodyPr lIns="0"/>
          <a:lstStyle>
            <a:lvl1pPr>
              <a:buSzPct val="100000"/>
              <a:defRPr sz="2000"/>
            </a:lvl1pPr>
            <a:lvl2pPr>
              <a:buSzPct val="100000"/>
              <a:defRPr sz="1800"/>
            </a:lvl2pPr>
            <a:lvl3pPr>
              <a:buSzPct val="100000"/>
              <a:defRPr sz="1600"/>
            </a:lvl3pPr>
            <a:lvl4pPr>
              <a:buSzPct val="100000"/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426AF8-900F-46DF-BC8A-B350573EB4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35CE9436-5AED-43C4-B4C0-B15E146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1A408D-6BB0-4AF5-9787-564FDD141476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99C748-49C6-489D-A1A9-7185A297727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B2E69681-95FE-4826-B1DA-E7B2B91C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78E70D-2537-4D2B-9DA1-8F8BC60EF4A3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9F8D3B-AAD4-4C1E-8D28-6D5464C0B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4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4E085-A214-4137-AB66-E16999ED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E80ABC2-B946-43B4-A8B7-7E20377D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0B7826A-EEED-4A81-AE76-5887DB8537C5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4981B0-49B8-4866-948C-E01AF037EB6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E661D34-3899-4B2D-906D-32954153B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1EA3E0-B966-4B67-A09C-2D110050AC37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A11DC41-90AD-4675-A9F7-60234CA74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1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/Abschnitts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12EB044-8920-49E3-8404-5DDC7698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C075F4-C5F0-4B6E-B838-295C081A332F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6A00A87-0623-4E3F-89B5-065C8DB9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47274-8A31-4A83-A18F-136070369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9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>
            <a:extLst>
              <a:ext uri="{FF2B5EF4-FFF2-40B4-BE49-F238E27FC236}">
                <a16:creationId xmlns:a16="http://schemas.microsoft.com/office/drawing/2014/main" id="{A43645FE-514C-47CB-9459-A776B5D6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itel 10">
            <a:extLst>
              <a:ext uri="{FF2B5EF4-FFF2-40B4-BE49-F238E27FC236}">
                <a16:creationId xmlns:a16="http://schemas.microsoft.com/office/drawing/2014/main" id="{F8549E49-E4E4-4B84-9D1C-EE8319BEA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4B8B78-26AA-43E9-B542-72D80D4FE4B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76DFB7D0-439D-4FCE-B183-BB4EBAFC2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90BA71F-2528-49F4-B076-5CBFE70A286F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bg1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DD3848-95CA-4B9C-B563-A7E052F3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79999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0" y="1665290"/>
            <a:ext cx="548909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901" y="1665290"/>
            <a:ext cx="549116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C9756E5-9126-493A-990A-5D7F880A584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ACCA54B-C1A9-48E1-B82F-7785A00E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9FB1A2-A054-4EB3-BE08-5C2208ABF506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B59213C-931E-41B8-90A6-F2DF5048D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9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1" y="1665290"/>
            <a:ext cx="3060219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4550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F9D50FD4-6DEF-4FE1-994B-E936C1166A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15365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4C744DD-F400-49C2-8CC5-1B45F895E65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4134CDF-B20D-4BA4-8C1A-1453285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C7EECA9-F9AE-4FEC-A100-495557831D59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F69080F-830A-490B-8CF1-93D70B7CB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2748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1CCD0-954E-4C56-B388-12EB687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65293"/>
            <a:ext cx="5481636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7B5F65-5407-4383-A022-B004EC10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426902"/>
            <a:ext cx="5481636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2DF9FA-50B6-4E04-86E4-1E8289271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32" y="1665293"/>
            <a:ext cx="5459409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049E5-314C-45C8-9251-0775564E6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32" y="2426902"/>
            <a:ext cx="5459409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5357340-CDA2-45E4-947B-5CAAB183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B94750B5-39C0-4A98-A0EC-D8CF68FA0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FA65B92-6A90-423B-AB10-9F210A266762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CE1CA6C-28CE-4BC4-A57E-9B0718D88608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1FAAF66A-DB66-4ABE-A5E7-90F2C56AC7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EE4286-B954-4DA2-8946-EC1791E8B85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F3977F-79AA-4D41-8916-F82CADB07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938BF96E-942D-4F0D-8259-E4250540D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B9ECA-9B44-4356-BF32-CF196E562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41" y="5496560"/>
            <a:ext cx="5273675" cy="740728"/>
          </a:xfrm>
          <a:solidFill>
            <a:schemeClr val="accent5">
              <a:alpha val="33000"/>
            </a:schemeClr>
          </a:solidFill>
        </p:spPr>
        <p:txBody>
          <a:bodyPr lIns="144000" tIns="108000" rIns="108000" bIns="72000"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50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5CACC-CA6C-4FB8-806A-B94C952E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78" y="987429"/>
            <a:ext cx="6300305" cy="5249863"/>
          </a:xfrm>
        </p:spPr>
        <p:txBody>
          <a:bodyPr l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58D9A-AB93-47FB-89F0-BC45C300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5"/>
            <a:ext cx="4679468" cy="4608512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2ACC4F2-2F00-44BF-AC32-592BEC59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53EA40E-CA75-4369-B66E-03CC80B8BB0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087C7E3-85E3-4A5E-8368-941B0D1F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725781-4F7A-41F3-9EDA-3C5CE6220FB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801319-6592-4D46-BDBD-F8D483576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8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7A645C-CBEB-43A3-8CC1-B33F40FED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5277" y="987425"/>
            <a:ext cx="6300787" cy="5249862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B0ED2D6-243D-4360-AA96-A2510BEC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0F82A7D-121A-4B9E-8490-83C93089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6"/>
            <a:ext cx="4679468" cy="4567551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00CFD2E-C6D4-401D-AA61-05428160ACE4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EA538B67-7727-4497-8EDB-38C059D1E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E059E9-53D9-47C4-956C-88B763840210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955AC7-0F66-4DCC-B834-12CD1E6DB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0602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089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98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186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0292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5681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177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58E6D-6DAD-466C-B335-72C533EA206D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1" r:id="rId16"/>
    <p:sldLayoutId id="2147483660" r:id="rId17"/>
    <p:sldLayoutId id="2147483652" r:id="rId18"/>
    <p:sldLayoutId id="2147483663" r:id="rId19"/>
    <p:sldLayoutId id="2147483653" r:id="rId20"/>
    <p:sldLayoutId id="2147483662" r:id="rId21"/>
    <p:sldLayoutId id="2147483656" r:id="rId22"/>
    <p:sldLayoutId id="2147483657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504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867" userDrawn="1">
          <p15:clr>
            <a:srgbClr val="F26B43"/>
          </p15:clr>
        </p15:guide>
        <p15:guide id="9" pos="1232" userDrawn="1">
          <p15:clr>
            <a:srgbClr val="F26B43"/>
          </p15:clr>
        </p15:guide>
        <p15:guide id="10" pos="1347" userDrawn="1">
          <p15:clr>
            <a:srgbClr val="F26B43"/>
          </p15:clr>
        </p15:guide>
        <p15:guide id="11" pos="1856" userDrawn="1">
          <p15:clr>
            <a:srgbClr val="F26B43"/>
          </p15:clr>
        </p15:guide>
        <p15:guide id="12" pos="1743" userDrawn="1">
          <p15:clr>
            <a:srgbClr val="F26B43"/>
          </p15:clr>
        </p15:guide>
        <p15:guide id="13" pos="2253" userDrawn="1">
          <p15:clr>
            <a:srgbClr val="F26B43"/>
          </p15:clr>
        </p15:guide>
        <p15:guide id="14" pos="2367" userDrawn="1">
          <p15:clr>
            <a:srgbClr val="F26B43"/>
          </p15:clr>
        </p15:guide>
        <p15:guide id="15" pos="2763" userDrawn="1">
          <p15:clr>
            <a:srgbClr val="F26B43"/>
          </p15:clr>
        </p15:guide>
        <p15:guide id="16" pos="2877" userDrawn="1">
          <p15:clr>
            <a:srgbClr val="F26B43"/>
          </p15:clr>
        </p15:guide>
        <p15:guide id="17" pos="3273" userDrawn="1">
          <p15:clr>
            <a:srgbClr val="F26B43"/>
          </p15:clr>
        </p15:guide>
        <p15:guide id="18" pos="3387" userDrawn="1">
          <p15:clr>
            <a:srgbClr val="F26B43"/>
          </p15:clr>
        </p15:guide>
        <p15:guide id="19" pos="3896" userDrawn="1">
          <p15:clr>
            <a:srgbClr val="F26B43"/>
          </p15:clr>
        </p15:guide>
        <p15:guide id="20" pos="3783" userDrawn="1">
          <p15:clr>
            <a:srgbClr val="F26B43"/>
          </p15:clr>
        </p15:guide>
        <p15:guide id="21" pos="835" userDrawn="1">
          <p15:clr>
            <a:srgbClr val="F26B43"/>
          </p15:clr>
        </p15:guide>
        <p15:guide id="22" pos="723" userDrawn="1">
          <p15:clr>
            <a:srgbClr val="F26B43"/>
          </p15:clr>
        </p15:guide>
        <p15:guide id="23" pos="4295" userDrawn="1">
          <p15:clr>
            <a:srgbClr val="F26B43"/>
          </p15:clr>
        </p15:guide>
        <p15:guide id="24" pos="4407" userDrawn="1">
          <p15:clr>
            <a:srgbClr val="F26B43"/>
          </p15:clr>
        </p15:guide>
        <p15:guide id="25" pos="4803" userDrawn="1">
          <p15:clr>
            <a:srgbClr val="F26B43"/>
          </p15:clr>
        </p15:guide>
        <p15:guide id="26" pos="4917" userDrawn="1">
          <p15:clr>
            <a:srgbClr val="F26B43"/>
          </p15:clr>
        </p15:guide>
        <p15:guide id="27" pos="5315" userDrawn="1">
          <p15:clr>
            <a:srgbClr val="F26B43"/>
          </p15:clr>
        </p15:guide>
        <p15:guide id="28" pos="5428" userDrawn="1">
          <p15:clr>
            <a:srgbClr val="F26B43"/>
          </p15:clr>
        </p15:guide>
        <p15:guide id="29" pos="5939" userDrawn="1">
          <p15:clr>
            <a:srgbClr val="F26B43"/>
          </p15:clr>
        </p15:guide>
        <p15:guide id="30" pos="5825" userDrawn="1">
          <p15:clr>
            <a:srgbClr val="F26B43"/>
          </p15:clr>
        </p15:guide>
        <p15:guide id="31" pos="6335" userDrawn="1">
          <p15:clr>
            <a:srgbClr val="F26B43"/>
          </p15:clr>
        </p15:guide>
        <p15:guide id="32" pos="6448" userDrawn="1">
          <p15:clr>
            <a:srgbClr val="F26B43"/>
          </p15:clr>
        </p15:guide>
        <p15:guide id="33" pos="6845" userDrawn="1">
          <p15:clr>
            <a:srgbClr val="F26B43"/>
          </p15:clr>
        </p15:guide>
        <p15:guide id="34" pos="6959" userDrawn="1">
          <p15:clr>
            <a:srgbClr val="F26B43"/>
          </p15:clr>
        </p15:guide>
        <p15:guide id="35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braah0@thu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113" y="3429000"/>
            <a:ext cx="3485290" cy="2808288"/>
          </a:xfrm>
        </p:spPr>
        <p:txBody>
          <a:bodyPr anchor="ctr"/>
          <a:lstStyle/>
          <a:p>
            <a:r>
              <a:rPr lang="de-DE" b="1" dirty="0"/>
              <a:t>Ahmed Ibrahim Almohamed </a:t>
            </a:r>
          </a:p>
          <a:p>
            <a:r>
              <a:rPr lang="de-DE" sz="2000" dirty="0">
                <a:hlinkClick r:id="rId3"/>
              </a:rPr>
              <a:t>ibraah0@thu.de</a:t>
            </a:r>
            <a:r>
              <a:rPr lang="de-DE" sz="2000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Entwicklung einer Digital Twin-Applikation für einen Industrieroboter mit ROS und OPC-UA</a:t>
            </a:r>
          </a:p>
        </p:txBody>
      </p:sp>
    </p:spTree>
    <p:extLst>
      <p:ext uri="{BB962C8B-B14F-4D97-AF65-F5344CB8AC3E}">
        <p14:creationId xmlns:p14="http://schemas.microsoft.com/office/powerpoint/2010/main" val="156231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F206-498F-BB74-8730-D73AC7270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New system Roadmap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7930625D-E836-DCE3-EF66-28C54C004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973664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0648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B0B0B32-21CC-EC65-FEC7-1D9E19AC4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350736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6814800" y="-14372771"/>
            <a:ext cx="36271200" cy="36271200"/>
          </a:xfrm>
          <a:prstGeom prst="donut">
            <a:avLst>
              <a:gd name="adj" fmla="val 46453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2381629" y="938375"/>
            <a:ext cx="4615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Ubuntu Dual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Created a Shell script to Automate the ROS2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Enabled HMI mirroring with the lab’s PC  (both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Enabled a shared driver between the Robot and the lab’s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Installed the </a:t>
            </a:r>
            <a:r>
              <a:rPr lang="en-GB" b="1" dirty="0" err="1">
                <a:solidFill>
                  <a:schemeClr val="bg1"/>
                </a:solidFill>
              </a:rPr>
              <a:t>KukaVarProxyServer</a:t>
            </a:r>
            <a:r>
              <a:rPr lang="en-GB" b="1" dirty="0">
                <a:solidFill>
                  <a:schemeClr val="bg1"/>
                </a:solidFill>
              </a:rPr>
              <a:t> on the robot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18FC39F5-01B2-E037-9EE5-3E622331E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845" y="1101776"/>
            <a:ext cx="4798082" cy="26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F10D807-EBBE-0C5E-27E3-4725213C2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08426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4795500" y="-14429921"/>
            <a:ext cx="36271200" cy="36271200"/>
          </a:xfrm>
          <a:prstGeom prst="donut">
            <a:avLst>
              <a:gd name="adj" fmla="val 46526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4187808" y="4533858"/>
            <a:ext cx="4615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Added a KRL script to move the robot with help of a custom global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Created a </a:t>
            </a:r>
            <a:r>
              <a:rPr lang="en-GB" b="1" dirty="0" err="1">
                <a:solidFill>
                  <a:schemeClr val="bg1"/>
                </a:solidFill>
              </a:rPr>
              <a:t>KukaClient</a:t>
            </a:r>
            <a:r>
              <a:rPr lang="en-GB" b="1" dirty="0">
                <a:solidFill>
                  <a:schemeClr val="bg1"/>
                </a:solidFill>
              </a:rPr>
              <a:t> library in C++ to act as a client of the KukaVarProxy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Tested the </a:t>
            </a:r>
            <a:r>
              <a:rPr lang="en-GB" b="1" dirty="0" err="1">
                <a:solidFill>
                  <a:schemeClr val="bg1"/>
                </a:solidFill>
              </a:rPr>
              <a:t>KukaClient</a:t>
            </a:r>
            <a:r>
              <a:rPr lang="en-GB" b="1" dirty="0">
                <a:solidFill>
                  <a:schemeClr val="bg1"/>
                </a:solidFill>
              </a:rPr>
              <a:t> library</a:t>
            </a:r>
          </a:p>
        </p:txBody>
      </p:sp>
      <p:pic>
        <p:nvPicPr>
          <p:cNvPr id="10" name="Picture 9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35502E03-697A-2E59-C725-C620D7C55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496" y="872442"/>
            <a:ext cx="4798082" cy="26989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1284C43-4EC7-1AF3-8CF9-03840DB51EFB}"/>
              </a:ext>
            </a:extLst>
          </p:cNvPr>
          <p:cNvSpPr/>
          <p:nvPr/>
        </p:nvSpPr>
        <p:spPr>
          <a:xfrm>
            <a:off x="7601396" y="3275268"/>
            <a:ext cx="3688904" cy="30746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4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08426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2908643" y="-14706600"/>
            <a:ext cx="36271200" cy="36271200"/>
          </a:xfrm>
          <a:prstGeom prst="donut">
            <a:avLst>
              <a:gd name="adj" fmla="val 46525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611414" y="4654453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 a ros2 project with the  new system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 Implement the new system packages</a:t>
            </a:r>
          </a:p>
        </p:txBody>
      </p:sp>
      <p:pic>
        <p:nvPicPr>
          <p:cNvPr id="10" name="Picture 9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4872C745-2465-473B-A3DF-936F9ADC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496" y="872442"/>
            <a:ext cx="4798082" cy="26989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1D93B9A-8EEA-734B-5916-2DBF23E6ABCC}"/>
              </a:ext>
            </a:extLst>
          </p:cNvPr>
          <p:cNvSpPr/>
          <p:nvPr/>
        </p:nvSpPr>
        <p:spPr>
          <a:xfrm>
            <a:off x="6838360" y="2047874"/>
            <a:ext cx="1972265" cy="158950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6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/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0934700" y="-14605000"/>
            <a:ext cx="36271200" cy="36271200"/>
          </a:xfrm>
          <a:prstGeom prst="donut">
            <a:avLst>
              <a:gd name="adj" fmla="val 46525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2135414" y="1519367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Design , implement and test a bridge between ROS2 and OPCUA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Connect an OPCUA Client to the bridge</a:t>
            </a:r>
          </a:p>
        </p:txBody>
      </p:sp>
      <p:pic>
        <p:nvPicPr>
          <p:cNvPr id="3" name="Picture 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1D82B39F-01A6-7FA8-DFA7-4E34D1B1F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076" y="2939367"/>
            <a:ext cx="4728000" cy="26989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0A2722-3D9B-9E92-ED1B-2ABDDA4261D5}"/>
              </a:ext>
            </a:extLst>
          </p:cNvPr>
          <p:cNvSpPr/>
          <p:nvPr/>
        </p:nvSpPr>
        <p:spPr>
          <a:xfrm>
            <a:off x="515941" y="3704221"/>
            <a:ext cx="2074860" cy="396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1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/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8975272" y="-14706600"/>
            <a:ext cx="36271200" cy="36271200"/>
          </a:xfrm>
          <a:prstGeom prst="donut">
            <a:avLst>
              <a:gd name="adj" fmla="val 46525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4633685" y="3429000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 an OPCUA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 a SQL Database </a:t>
            </a:r>
          </a:p>
        </p:txBody>
      </p:sp>
      <p:pic>
        <p:nvPicPr>
          <p:cNvPr id="3" name="Picture 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83C982FC-9726-D750-D122-2E48E328E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053" y="2796492"/>
            <a:ext cx="4728000" cy="26989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E5C3C93-F4C8-9A2E-F7EA-A889C3B5B970}"/>
              </a:ext>
            </a:extLst>
          </p:cNvPr>
          <p:cNvSpPr/>
          <p:nvPr/>
        </p:nvSpPr>
        <p:spPr>
          <a:xfrm>
            <a:off x="2433418" y="3429000"/>
            <a:ext cx="1128932" cy="933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31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/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7204530" y="-14706600"/>
            <a:ext cx="36271200" cy="36271200"/>
          </a:xfrm>
          <a:prstGeom prst="donut">
            <a:avLst>
              <a:gd name="adj" fmla="val 46402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6096000" y="4422225"/>
            <a:ext cx="4615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Design a Dashboard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Implement the Dashboard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Embed an OPCUA Client on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Test the application</a:t>
            </a:r>
          </a:p>
        </p:txBody>
      </p:sp>
      <p:pic>
        <p:nvPicPr>
          <p:cNvPr id="3" name="Picture 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61AA5953-D757-8E34-93E8-8A5E3BACD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628" y="2796492"/>
            <a:ext cx="4728000" cy="26989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6785A0E-A746-91F3-8F15-EF31B7F2E08B}"/>
              </a:ext>
            </a:extLst>
          </p:cNvPr>
          <p:cNvSpPr/>
          <p:nvPr/>
        </p:nvSpPr>
        <p:spPr>
          <a:xfrm>
            <a:off x="2039161" y="2730473"/>
            <a:ext cx="2561413" cy="933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8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www.thu.de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9450010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26F20A-9854-1E75-73B0-BB759BC6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46" y="1273258"/>
            <a:ext cx="8635107" cy="4987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901D-386D-03BA-264C-FB2625ED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KukaVarProxy </a:t>
            </a:r>
            <a:r>
              <a:rPr lang="en-GB" dirty="0" err="1"/>
              <a:t>Clinet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7C96-5572-2F6D-963D-E28DC0B13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1934C-546A-00DD-D4E4-D3D1C2C92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1551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901D-386D-03BA-264C-FB2625ED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KukaVarProxy </a:t>
            </a:r>
            <a:r>
              <a:rPr lang="en-GB" dirty="0" err="1"/>
              <a:t>Clinet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7C96-5572-2F6D-963D-E28DC0B13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1934C-546A-00DD-D4E4-D3D1C2C92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8AB984-8A33-4D09-D8DD-A57E8072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18" y="1647520"/>
            <a:ext cx="10107024" cy="41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94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3C16C257-6330-45F5-9948-96A5A7793C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9" r="24689"/>
          <a:stretch/>
        </p:blipFill>
        <p:spPr/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9A942B-3870-40C4-B43E-88B0F9E7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DE" sz="2000" dirty="0"/>
              <a:t>Introduction</a:t>
            </a: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US" sz="2000" dirty="0"/>
              <a:t>Use case Application</a:t>
            </a:r>
            <a:endParaRPr lang="de-DE" sz="2000" dirty="0"/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GB" sz="2000" dirty="0"/>
              <a:t>State of the art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GB" sz="2000" dirty="0"/>
              <a:t>Roadmap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F72FCE-DDDF-44D1-9389-76FE82D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E582E-0DCE-46E0-ACAD-315B0EC2C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</p:spTree>
    <p:extLst>
      <p:ext uri="{BB962C8B-B14F-4D97-AF65-F5344CB8AC3E}">
        <p14:creationId xmlns:p14="http://schemas.microsoft.com/office/powerpoint/2010/main" val="14201902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2CC3-C279-D8CC-A5B1-70C3B73C6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0D6C6-BF90-6E49-2D44-B6B04EAB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3AE-4B91-52D0-F765-CB94D52F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77732-9960-B5D1-2D7E-92FDA1F49FED}"/>
              </a:ext>
            </a:extLst>
          </p:cNvPr>
          <p:cNvGrpSpPr/>
          <p:nvPr/>
        </p:nvGrpSpPr>
        <p:grpSpPr>
          <a:xfrm>
            <a:off x="1703156" y="1762333"/>
            <a:ext cx="8785687" cy="4091273"/>
            <a:chOff x="1713036" y="1762333"/>
            <a:chExt cx="8785687" cy="40912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FB9653-31AA-4FA3-6FB9-0EADD00259F3}"/>
                </a:ext>
              </a:extLst>
            </p:cNvPr>
            <p:cNvGrpSpPr/>
            <p:nvPr/>
          </p:nvGrpSpPr>
          <p:grpSpPr>
            <a:xfrm>
              <a:off x="3710534" y="1762333"/>
              <a:ext cx="2361235" cy="2345108"/>
              <a:chOff x="973392" y="2913196"/>
              <a:chExt cx="2361235" cy="234510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5A7107-2CBE-54BF-0FD4-C1C6419B9A20}"/>
                  </a:ext>
                </a:extLst>
              </p:cNvPr>
              <p:cNvSpPr/>
              <p:nvPr/>
            </p:nvSpPr>
            <p:spPr>
              <a:xfrm>
                <a:off x="1337129" y="3556322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B1B2B9-0E15-C081-9D88-8E6915DC06D3}"/>
                  </a:ext>
                </a:extLst>
              </p:cNvPr>
              <p:cNvSpPr txBox="1"/>
              <p:nvPr/>
            </p:nvSpPr>
            <p:spPr>
              <a:xfrm>
                <a:off x="973392" y="2913196"/>
                <a:ext cx="2361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Manual coding to the robot</a:t>
                </a:r>
              </a:p>
            </p:txBody>
          </p:sp>
          <p:pic>
            <p:nvPicPr>
              <p:cNvPr id="21" name="Graphic 20" descr="USB with solid fill">
                <a:extLst>
                  <a:ext uri="{FF2B5EF4-FFF2-40B4-BE49-F238E27FC236}">
                    <a16:creationId xmlns:a16="http://schemas.microsoft.com/office/drawing/2014/main" id="{72F98A37-6AC6-86AC-E2CA-EAF995182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30920" y="395011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958FE1-05A3-4AF3-4E42-57D7785762C4}"/>
                </a:ext>
              </a:extLst>
            </p:cNvPr>
            <p:cNvGrpSpPr/>
            <p:nvPr/>
          </p:nvGrpSpPr>
          <p:grpSpPr>
            <a:xfrm>
              <a:off x="5871331" y="3490380"/>
              <a:ext cx="2361235" cy="2328418"/>
              <a:chOff x="3446225" y="1835158"/>
              <a:chExt cx="2361235" cy="2328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FADB989-B4EE-39D2-B6D0-5FAA852E6C2C}"/>
                  </a:ext>
                </a:extLst>
              </p:cNvPr>
              <p:cNvSpPr/>
              <p:nvPr/>
            </p:nvSpPr>
            <p:spPr>
              <a:xfrm>
                <a:off x="3769462" y="2461594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B12A97-A9FE-95C8-47E6-E2110276088A}"/>
                  </a:ext>
                </a:extLst>
              </p:cNvPr>
              <p:cNvSpPr txBox="1"/>
              <p:nvPr/>
            </p:nvSpPr>
            <p:spPr>
              <a:xfrm>
                <a:off x="3446225" y="1835158"/>
                <a:ext cx="2361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Shrink the focus on the robotics concept</a:t>
                </a:r>
              </a:p>
            </p:txBody>
          </p:sp>
          <p:pic>
            <p:nvPicPr>
              <p:cNvPr id="24" name="Graphic 23" descr="Robot with solid fill">
                <a:extLst>
                  <a:ext uri="{FF2B5EF4-FFF2-40B4-BE49-F238E27FC236}">
                    <a16:creationId xmlns:a16="http://schemas.microsoft.com/office/drawing/2014/main" id="{4E2F6D1B-12D8-4D86-A008-709FDC172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63253" y="281891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DFAE01B-6195-9E65-871D-DCB658F17EB7}"/>
                </a:ext>
              </a:extLst>
            </p:cNvPr>
            <p:cNvGrpSpPr/>
            <p:nvPr/>
          </p:nvGrpSpPr>
          <p:grpSpPr>
            <a:xfrm>
              <a:off x="1713036" y="3528984"/>
              <a:ext cx="2361235" cy="2324622"/>
              <a:chOff x="5884948" y="2927272"/>
              <a:chExt cx="2361235" cy="232462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519E3C-F856-522B-34D9-D39802A4A165}"/>
                  </a:ext>
                </a:extLst>
              </p:cNvPr>
              <p:cNvSpPr/>
              <p:nvPr/>
            </p:nvSpPr>
            <p:spPr>
              <a:xfrm>
                <a:off x="6214575" y="3549912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A62E00-580B-E7E6-E2CA-B90989640CEE}"/>
                  </a:ext>
                </a:extLst>
              </p:cNvPr>
              <p:cNvSpPr txBox="1"/>
              <p:nvPr/>
            </p:nvSpPr>
            <p:spPr>
              <a:xfrm>
                <a:off x="5884948" y="2927272"/>
                <a:ext cx="2361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Limited Software Skills</a:t>
                </a:r>
              </a:p>
            </p:txBody>
          </p:sp>
          <p:pic>
            <p:nvPicPr>
              <p:cNvPr id="29" name="Graphic 28" descr="Cmd Terminal with solid fill">
                <a:extLst>
                  <a:ext uri="{FF2B5EF4-FFF2-40B4-BE49-F238E27FC236}">
                    <a16:creationId xmlns:a16="http://schemas.microsoft.com/office/drawing/2014/main" id="{9C70709A-5551-4308-5565-1E9FAB8D5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08365" y="394412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8CBF1D7-F707-DFFE-A958-2790C83E6EB7}"/>
                </a:ext>
              </a:extLst>
            </p:cNvPr>
            <p:cNvGrpSpPr/>
            <p:nvPr/>
          </p:nvGrpSpPr>
          <p:grpSpPr>
            <a:xfrm>
              <a:off x="8137488" y="1779060"/>
              <a:ext cx="2361235" cy="2345108"/>
              <a:chOff x="8283171" y="1818468"/>
              <a:chExt cx="2361235" cy="234510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CE5F35B-DC8A-B886-A86A-5F75384A1592}"/>
                  </a:ext>
                </a:extLst>
              </p:cNvPr>
              <p:cNvSpPr/>
              <p:nvPr/>
            </p:nvSpPr>
            <p:spPr>
              <a:xfrm>
                <a:off x="8646908" y="2461594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B1A634-A118-A6F5-D2E7-6D2B6338F0BA}"/>
                  </a:ext>
                </a:extLst>
              </p:cNvPr>
              <p:cNvSpPr txBox="1"/>
              <p:nvPr/>
            </p:nvSpPr>
            <p:spPr>
              <a:xfrm>
                <a:off x="8283171" y="1818468"/>
                <a:ext cx="2361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No simulation environment</a:t>
                </a:r>
              </a:p>
            </p:txBody>
          </p:sp>
          <p:pic>
            <p:nvPicPr>
              <p:cNvPr id="31" name="Picture 3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0CB81527-9F25-7D8F-E900-9515F041B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2746" y="2899704"/>
                <a:ext cx="790306" cy="7903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24209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2CC3-C279-D8CC-A5B1-70C3B73C6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0D6C6-BF90-6E49-2D44-B6B04EAB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3AE-4B91-52D0-F765-CB94D52F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2895B3-4A3A-CD58-722A-2C8A11DB6FB9}"/>
              </a:ext>
            </a:extLst>
          </p:cNvPr>
          <p:cNvGrpSpPr/>
          <p:nvPr/>
        </p:nvGrpSpPr>
        <p:grpSpPr>
          <a:xfrm>
            <a:off x="1359725" y="1292947"/>
            <a:ext cx="9472550" cy="4935310"/>
            <a:chOff x="1942985" y="1246031"/>
            <a:chExt cx="9472550" cy="49353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9ADFA64-C3BF-0919-A4E6-CABA4B8D02F9}"/>
                </a:ext>
              </a:extLst>
            </p:cNvPr>
            <p:cNvGrpSpPr/>
            <p:nvPr/>
          </p:nvGrpSpPr>
          <p:grpSpPr>
            <a:xfrm>
              <a:off x="1942985" y="1397419"/>
              <a:ext cx="2219094" cy="2696468"/>
              <a:chOff x="1607175" y="1888924"/>
              <a:chExt cx="2219094" cy="269646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FE0450C-58CA-CD48-0D1E-89DF95993B50}"/>
                  </a:ext>
                </a:extLst>
              </p:cNvPr>
              <p:cNvGrpSpPr/>
              <p:nvPr/>
            </p:nvGrpSpPr>
            <p:grpSpPr>
              <a:xfrm>
                <a:off x="1607176" y="2377451"/>
                <a:ext cx="2219093" cy="2207941"/>
                <a:chOff x="1471961" y="2875613"/>
                <a:chExt cx="2219093" cy="2207941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59A6108B-8815-EE8C-779B-18D46ACFE12D}"/>
                    </a:ext>
                  </a:extLst>
                </p:cNvPr>
                <p:cNvSpPr/>
                <p:nvPr/>
              </p:nvSpPr>
              <p:spPr>
                <a:xfrm>
                  <a:off x="1471961" y="2875613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" name="Picture 7" descr="A black and white drawing of a machine&#10;&#10;Description automatically generated">
                  <a:extLst>
                    <a:ext uri="{FF2B5EF4-FFF2-40B4-BE49-F238E27FC236}">
                      <a16:creationId xmlns:a16="http://schemas.microsoft.com/office/drawing/2014/main" id="{BD1DECF3-D577-5A15-6338-7911D124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4230" y="3152306"/>
                  <a:ext cx="1654554" cy="1654554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D84F9F-80D5-AF31-2B2F-4C5B728D53F6}"/>
                  </a:ext>
                </a:extLst>
              </p:cNvPr>
              <p:cNvSpPr txBox="1"/>
              <p:nvPr/>
            </p:nvSpPr>
            <p:spPr>
              <a:xfrm>
                <a:off x="1607175" y="1888924"/>
                <a:ext cx="2219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Automation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9C6689-5AAE-2D72-6D51-A89B4BE664AF}"/>
                </a:ext>
              </a:extLst>
            </p:cNvPr>
            <p:cNvGrpSpPr/>
            <p:nvPr/>
          </p:nvGrpSpPr>
          <p:grpSpPr>
            <a:xfrm>
              <a:off x="4261064" y="3315368"/>
              <a:ext cx="2408663" cy="2865973"/>
              <a:chOff x="4661210" y="3382825"/>
              <a:chExt cx="2408663" cy="28659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EAA12F-687D-7A86-F3D5-A6B2897066D4}"/>
                  </a:ext>
                </a:extLst>
              </p:cNvPr>
              <p:cNvGrpSpPr/>
              <p:nvPr/>
            </p:nvGrpSpPr>
            <p:grpSpPr>
              <a:xfrm>
                <a:off x="4741126" y="4040857"/>
                <a:ext cx="2219093" cy="2207941"/>
                <a:chOff x="4593529" y="3554631"/>
                <a:chExt cx="2219093" cy="220794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8762DCC-3080-62A9-6085-BE8B1881F7FA}"/>
                    </a:ext>
                  </a:extLst>
                </p:cNvPr>
                <p:cNvSpPr/>
                <p:nvPr/>
              </p:nvSpPr>
              <p:spPr>
                <a:xfrm>
                  <a:off x="4593529" y="3554631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Picture 13" descr="A magnifying glass with a robotic arm&#10;&#10;Description automatically generated">
                  <a:extLst>
                    <a:ext uri="{FF2B5EF4-FFF2-40B4-BE49-F238E27FC236}">
                      <a16:creationId xmlns:a16="http://schemas.microsoft.com/office/drawing/2014/main" id="{6237FA96-F491-714A-AD32-D72049DFD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5798" y="3831324"/>
                  <a:ext cx="1654554" cy="1654554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1D5C62-204D-ED82-ED49-96773247A623}"/>
                  </a:ext>
                </a:extLst>
              </p:cNvPr>
              <p:cNvSpPr txBox="1"/>
              <p:nvPr/>
            </p:nvSpPr>
            <p:spPr>
              <a:xfrm>
                <a:off x="4661210" y="3382825"/>
                <a:ext cx="24086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Focus on Robotics concepts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264420-BEEC-64AF-0724-7A136C9CBF0E}"/>
                </a:ext>
              </a:extLst>
            </p:cNvPr>
            <p:cNvGrpSpPr/>
            <p:nvPr/>
          </p:nvGrpSpPr>
          <p:grpSpPr>
            <a:xfrm>
              <a:off x="6684173" y="1246031"/>
              <a:ext cx="2388168" cy="2847856"/>
              <a:chOff x="6863099" y="1246031"/>
              <a:chExt cx="2388168" cy="28478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14F9E5C-6091-7E7B-A51F-321BF5027C5A}"/>
                  </a:ext>
                </a:extLst>
              </p:cNvPr>
              <p:cNvGrpSpPr/>
              <p:nvPr/>
            </p:nvGrpSpPr>
            <p:grpSpPr>
              <a:xfrm>
                <a:off x="6947638" y="1885946"/>
                <a:ext cx="2219093" cy="2207941"/>
                <a:chOff x="8464005" y="2325029"/>
                <a:chExt cx="2219093" cy="2207941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71A0C2A-05BB-B94E-436E-9261ED62700A}"/>
                    </a:ext>
                  </a:extLst>
                </p:cNvPr>
                <p:cNvSpPr/>
                <p:nvPr/>
              </p:nvSpPr>
              <p:spPr>
                <a:xfrm>
                  <a:off x="8464005" y="2325029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6" name="Picture 15" descr="A computer screen with a robotic arm&#10;&#10;Description automatically generated">
                  <a:extLst>
                    <a:ext uri="{FF2B5EF4-FFF2-40B4-BE49-F238E27FC236}">
                      <a16:creationId xmlns:a16="http://schemas.microsoft.com/office/drawing/2014/main" id="{613FBC71-C022-2C95-16B4-C83457942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46273" y="2604930"/>
                  <a:ext cx="1654555" cy="1654555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E303F8-E32A-B860-8717-1B04AF3C6A08}"/>
                  </a:ext>
                </a:extLst>
              </p:cNvPr>
              <p:cNvSpPr txBox="1"/>
              <p:nvPr/>
            </p:nvSpPr>
            <p:spPr>
              <a:xfrm>
                <a:off x="6863099" y="1246031"/>
                <a:ext cx="2388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Simulation and real time integration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4E4155-14A0-F4B0-233E-8EA0CA5E726A}"/>
                </a:ext>
              </a:extLst>
            </p:cNvPr>
            <p:cNvGrpSpPr/>
            <p:nvPr/>
          </p:nvGrpSpPr>
          <p:grpSpPr>
            <a:xfrm>
              <a:off x="9196442" y="3473736"/>
              <a:ext cx="2219093" cy="2707605"/>
              <a:chOff x="9196442" y="3473736"/>
              <a:chExt cx="2219093" cy="270760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FD55BE1-C29D-EE56-F1E8-B9F1A5163D10}"/>
                  </a:ext>
                </a:extLst>
              </p:cNvPr>
              <p:cNvGrpSpPr/>
              <p:nvPr/>
            </p:nvGrpSpPr>
            <p:grpSpPr>
              <a:xfrm>
                <a:off x="9196442" y="3973400"/>
                <a:ext cx="2219093" cy="2207941"/>
                <a:chOff x="9609037" y="4508245"/>
                <a:chExt cx="2219093" cy="2207941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AF158E8E-FE26-0BA0-C4B7-911D13489A12}"/>
                    </a:ext>
                  </a:extLst>
                </p:cNvPr>
                <p:cNvSpPr/>
                <p:nvPr/>
              </p:nvSpPr>
              <p:spPr>
                <a:xfrm>
                  <a:off x="9609037" y="4508245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AA72288-691E-4A7F-724A-E8243F7FCC82}"/>
                    </a:ext>
                  </a:extLst>
                </p:cNvPr>
                <p:cNvGrpSpPr/>
                <p:nvPr/>
              </p:nvGrpSpPr>
              <p:grpSpPr>
                <a:xfrm>
                  <a:off x="9894839" y="4788471"/>
                  <a:ext cx="1647488" cy="1647488"/>
                  <a:chOff x="10132387" y="2682002"/>
                  <a:chExt cx="1647488" cy="1647488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3C25B8C-214D-8F97-E9D9-57EFF8F6F049}"/>
                      </a:ext>
                    </a:extLst>
                  </p:cNvPr>
                  <p:cNvSpPr/>
                  <p:nvPr/>
                </p:nvSpPr>
                <p:spPr>
                  <a:xfrm>
                    <a:off x="10132387" y="2682002"/>
                    <a:ext cx="1647488" cy="1647488"/>
                  </a:xfrm>
                  <a:prstGeom prst="ellipse">
                    <a:avLst/>
                  </a:prstGeom>
                  <a:solidFill>
                    <a:srgbClr val="DEDFDC"/>
                  </a:solidFill>
                  <a:ln>
                    <a:solidFill>
                      <a:srgbClr val="DEDF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26" name="Graphic 25" descr="Remote work with solid fill">
                    <a:extLst>
                      <a:ext uri="{FF2B5EF4-FFF2-40B4-BE49-F238E27FC236}">
                        <a16:creationId xmlns:a16="http://schemas.microsoft.com/office/drawing/2014/main" id="{45B5D2D3-C3D6-B020-0023-95B96A88F7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3052" y="2942667"/>
                    <a:ext cx="1126158" cy="11261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8657C-A8ED-EBDF-D036-038A5C5942F9}"/>
                  </a:ext>
                </a:extLst>
              </p:cNvPr>
              <p:cNvSpPr txBox="1"/>
              <p:nvPr/>
            </p:nvSpPr>
            <p:spPr>
              <a:xfrm>
                <a:off x="9482244" y="3473736"/>
                <a:ext cx="1813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Remote access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54832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C0A8E9D-E64E-F98A-7FF9-B559AB74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40" y="1004394"/>
            <a:ext cx="9508520" cy="5245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Use case Application	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F206-498F-BB74-8730-D73AC7270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US" dirty="0"/>
              <a:t>Remote (and local)  Monitoring and Control of KUKA robots in the THU robotics lab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718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3A3B-A9AD-09F3-3556-BC5302B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of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E7B4-3F21-2502-E410-BD3C4F18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136230"/>
            <a:ext cx="11160125" cy="577107"/>
          </a:xfrm>
        </p:spPr>
        <p:txBody>
          <a:bodyPr/>
          <a:lstStyle/>
          <a:p>
            <a:r>
              <a:rPr lang="en-GB" dirty="0"/>
              <a:t>Current system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0E2F-E314-B752-AE35-736B8346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588395-08B7-3BC0-EE2C-F0D995D2D117}"/>
              </a:ext>
            </a:extLst>
          </p:cNvPr>
          <p:cNvGrpSpPr/>
          <p:nvPr/>
        </p:nvGrpSpPr>
        <p:grpSpPr>
          <a:xfrm>
            <a:off x="7426812" y="1949758"/>
            <a:ext cx="4099267" cy="3426919"/>
            <a:chOff x="7688750" y="3672979"/>
            <a:chExt cx="4099267" cy="50508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6AC89-AB53-5A50-34AF-CB45EC015382}"/>
                </a:ext>
              </a:extLst>
            </p:cNvPr>
            <p:cNvGrpSpPr/>
            <p:nvPr/>
          </p:nvGrpSpPr>
          <p:grpSpPr>
            <a:xfrm>
              <a:off x="7688750" y="3672979"/>
              <a:ext cx="4099267" cy="5050881"/>
              <a:chOff x="7556500" y="4333395"/>
              <a:chExt cx="3867338" cy="408824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8F0FBF9-FE09-6233-F046-FAF23B4DCAEC}"/>
                  </a:ext>
                </a:extLst>
              </p:cNvPr>
              <p:cNvSpPr/>
              <p:nvPr/>
            </p:nvSpPr>
            <p:spPr>
              <a:xfrm>
                <a:off x="7556500" y="4333395"/>
                <a:ext cx="3867338" cy="4088243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84B701-7A38-7408-F1F3-6E20699CE68D}"/>
                  </a:ext>
                </a:extLst>
              </p:cNvPr>
              <p:cNvSpPr txBox="1"/>
              <p:nvPr/>
            </p:nvSpPr>
            <p:spPr>
              <a:xfrm>
                <a:off x="8215475" y="4578644"/>
                <a:ext cx="2549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Gazebo-Simulation</a:t>
                </a:r>
                <a:endParaRPr lang="de-DE" dirty="0"/>
              </a:p>
            </p:txBody>
          </p:sp>
        </p:grpSp>
        <p:pic>
          <p:nvPicPr>
            <p:cNvPr id="11" name="Graphic 10" descr="Robot Hand with solid fill">
              <a:extLst>
                <a:ext uri="{FF2B5EF4-FFF2-40B4-BE49-F238E27FC236}">
                  <a16:creationId xmlns:a16="http://schemas.microsoft.com/office/drawing/2014/main" id="{1D01C813-3318-D88F-AB70-80B5770D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9469" y="4328918"/>
              <a:ext cx="933447" cy="10307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2D1989-B5CF-9724-72C1-D8282A4F3673}"/>
                </a:ext>
              </a:extLst>
            </p:cNvPr>
            <p:cNvSpPr txBox="1"/>
            <p:nvPr/>
          </p:nvSpPr>
          <p:spPr>
            <a:xfrm>
              <a:off x="8671050" y="5196323"/>
              <a:ext cx="2134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Digital-Twin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86012A9-A10B-6B13-6206-244C5ACC3958}"/>
                </a:ext>
              </a:extLst>
            </p:cNvPr>
            <p:cNvSpPr/>
            <p:nvPr/>
          </p:nvSpPr>
          <p:spPr>
            <a:xfrm>
              <a:off x="7926188" y="6057439"/>
              <a:ext cx="3616596" cy="11107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KR3 Simulation </a:t>
              </a:r>
              <a:r>
                <a:rPr lang="de-DE" dirty="0" err="1"/>
                <a:t>world</a:t>
              </a:r>
              <a:endParaRPr lang="de-DE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185B0F-818B-6A0C-10D3-170114F35728}"/>
              </a:ext>
            </a:extLst>
          </p:cNvPr>
          <p:cNvGrpSpPr/>
          <p:nvPr/>
        </p:nvGrpSpPr>
        <p:grpSpPr>
          <a:xfrm>
            <a:off x="2477885" y="1949758"/>
            <a:ext cx="3966625" cy="3504052"/>
            <a:chOff x="1127627" y="1949758"/>
            <a:chExt cx="3966625" cy="35040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3285463-FDC3-8E2F-152A-B20E60F51FE5}"/>
                </a:ext>
              </a:extLst>
            </p:cNvPr>
            <p:cNvGrpSpPr/>
            <p:nvPr/>
          </p:nvGrpSpPr>
          <p:grpSpPr>
            <a:xfrm>
              <a:off x="1127627" y="1949758"/>
              <a:ext cx="3966625" cy="3504052"/>
              <a:chOff x="208153" y="3511106"/>
              <a:chExt cx="6362014" cy="558058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E7812A-9A70-E31C-2407-BA0AB79364C7}"/>
                  </a:ext>
                </a:extLst>
              </p:cNvPr>
              <p:cNvGrpSpPr/>
              <p:nvPr/>
            </p:nvGrpSpPr>
            <p:grpSpPr>
              <a:xfrm>
                <a:off x="208153" y="3511106"/>
                <a:ext cx="6362014" cy="5580589"/>
                <a:chOff x="6747168" y="2954071"/>
                <a:chExt cx="4810850" cy="3407317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B4EAF9C6-2B47-627A-EEF7-041A74213899}"/>
                    </a:ext>
                  </a:extLst>
                </p:cNvPr>
                <p:cNvSpPr/>
                <p:nvPr/>
              </p:nvSpPr>
              <p:spPr>
                <a:xfrm>
                  <a:off x="6747168" y="2954071"/>
                  <a:ext cx="4810850" cy="340731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964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179642-8930-254E-AE72-9C2B1439F324}"/>
                    </a:ext>
                  </a:extLst>
                </p:cNvPr>
                <p:cNvSpPr txBox="1"/>
                <p:nvPr/>
              </p:nvSpPr>
              <p:spPr>
                <a:xfrm>
                  <a:off x="8015595" y="3135929"/>
                  <a:ext cx="2273995" cy="6883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/>
                    <a:t>ROS2-KR3 Core</a:t>
                  </a:r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0347FD0-C093-76F7-2EA1-5E7C3175DA0C}"/>
                  </a:ext>
                </a:extLst>
              </p:cNvPr>
              <p:cNvSpPr/>
              <p:nvPr/>
            </p:nvSpPr>
            <p:spPr>
              <a:xfrm>
                <a:off x="1617680" y="5494353"/>
                <a:ext cx="4650278" cy="645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KR3-Description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B8F8AA4-B2B7-0A13-E69A-547DABDFD37C}"/>
                  </a:ext>
                </a:extLst>
              </p:cNvPr>
              <p:cNvSpPr/>
              <p:nvPr/>
            </p:nvSpPr>
            <p:spPr>
              <a:xfrm>
                <a:off x="1617677" y="6325946"/>
                <a:ext cx="4650278" cy="645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KR3-Moveit2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927F969-91A3-2194-208A-C849113707AD}"/>
                </a:ext>
              </a:extLst>
            </p:cNvPr>
            <p:cNvSpPr/>
            <p:nvPr/>
          </p:nvSpPr>
          <p:spPr>
            <a:xfrm rot="5400000">
              <a:off x="300731" y="3499163"/>
              <a:ext cx="2532611" cy="40524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Kr3_scripts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5CA049-DA41-7F48-CBF7-6E19CCC66581}"/>
              </a:ext>
            </a:extLst>
          </p:cNvPr>
          <p:cNvGrpSpPr/>
          <p:nvPr/>
        </p:nvGrpSpPr>
        <p:grpSpPr>
          <a:xfrm>
            <a:off x="385854" y="3182421"/>
            <a:ext cx="1175727" cy="1194596"/>
            <a:chOff x="385854" y="3182421"/>
            <a:chExt cx="1175727" cy="1194596"/>
          </a:xfrm>
        </p:grpSpPr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40B862D0-7749-8F83-DDF3-EEC2441A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518" y="3462617"/>
              <a:ext cx="914400" cy="914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A18CFD-B254-3F5C-948E-DF142D892015}"/>
                </a:ext>
              </a:extLst>
            </p:cNvPr>
            <p:cNvSpPr txBox="1"/>
            <p:nvPr/>
          </p:nvSpPr>
          <p:spPr>
            <a:xfrm>
              <a:off x="385854" y="3182421"/>
              <a:ext cx="117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User</a:t>
              </a: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058423D-3960-A459-905A-F14690B9FE01}"/>
              </a:ext>
            </a:extLst>
          </p:cNvPr>
          <p:cNvCxnSpPr>
            <a:endCxn id="33" idx="2"/>
          </p:cNvCxnSpPr>
          <p:nvPr/>
        </p:nvCxnSpPr>
        <p:spPr>
          <a:xfrm flipV="1">
            <a:off x="1430918" y="3701785"/>
            <a:ext cx="1283756" cy="2426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BDEA40-F67A-B7CE-5D77-B7EC0E2C8636}"/>
              </a:ext>
            </a:extLst>
          </p:cNvPr>
          <p:cNvCxnSpPr>
            <a:stCxn id="30" idx="3"/>
            <a:endCxn id="13" idx="1"/>
          </p:cNvCxnSpPr>
          <p:nvPr/>
        </p:nvCxnSpPr>
        <p:spPr>
          <a:xfrm>
            <a:off x="6444510" y="3701784"/>
            <a:ext cx="1219740" cy="2426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19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3A3B-A9AD-09F3-3556-BC5302B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of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E7B4-3F21-2502-E410-BD3C4F18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136230"/>
            <a:ext cx="11160125" cy="577107"/>
          </a:xfrm>
        </p:spPr>
        <p:txBody>
          <a:bodyPr/>
          <a:lstStyle/>
          <a:p>
            <a:r>
              <a:rPr lang="en-GB" dirty="0"/>
              <a:t>Current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0E2F-E314-B752-AE35-736B8346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E453C9-65D8-25DA-7673-843E8003058A}"/>
              </a:ext>
            </a:extLst>
          </p:cNvPr>
          <p:cNvSpPr/>
          <p:nvPr/>
        </p:nvSpPr>
        <p:spPr>
          <a:xfrm>
            <a:off x="1047746" y="1985118"/>
            <a:ext cx="3514730" cy="6473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9DE6DF-B19D-633E-AB2B-7B3B1DA1C130}"/>
              </a:ext>
            </a:extLst>
          </p:cNvPr>
          <p:cNvSpPr/>
          <p:nvPr/>
        </p:nvSpPr>
        <p:spPr>
          <a:xfrm>
            <a:off x="1047745" y="3225845"/>
            <a:ext cx="3514729" cy="6659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Kr3r540_moveit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5DFF21-2424-BD71-76E9-0C77AE82B619}"/>
              </a:ext>
            </a:extLst>
          </p:cNvPr>
          <p:cNvSpPr/>
          <p:nvPr/>
        </p:nvSpPr>
        <p:spPr>
          <a:xfrm>
            <a:off x="1047746" y="4739686"/>
            <a:ext cx="3514729" cy="647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Kr3r540_scripts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82A14-48CC-CBBF-F9F5-BA45879D47CC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4562476" y="2280204"/>
            <a:ext cx="4410074" cy="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6BCE25-6893-5CC6-FB50-315E0E484DF7}"/>
              </a:ext>
            </a:extLst>
          </p:cNvPr>
          <p:cNvSpPr txBox="1"/>
          <p:nvPr/>
        </p:nvSpPr>
        <p:spPr>
          <a:xfrm>
            <a:off x="5592760" y="1649682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shall use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7EAB3-F42F-DC51-CCC0-6EA6DE1157AE}"/>
              </a:ext>
            </a:extLst>
          </p:cNvPr>
          <p:cNvSpPr/>
          <p:nvPr/>
        </p:nvSpPr>
        <p:spPr>
          <a:xfrm>
            <a:off x="8972550" y="1712886"/>
            <a:ext cx="1428750" cy="11346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Urdf</a:t>
            </a:r>
            <a:r>
              <a:rPr lang="en-GB" dirty="0"/>
              <a:t> and </a:t>
            </a:r>
            <a:r>
              <a:rPr lang="en-GB" dirty="0" err="1"/>
              <a:t>xacro</a:t>
            </a:r>
            <a:r>
              <a:rPr lang="en-GB" dirty="0"/>
              <a:t> files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5B4293-A62B-E037-F067-250ED1E6E959}"/>
              </a:ext>
            </a:extLst>
          </p:cNvPr>
          <p:cNvSpPr/>
          <p:nvPr/>
        </p:nvSpPr>
        <p:spPr>
          <a:xfrm>
            <a:off x="8972550" y="3007471"/>
            <a:ext cx="1428750" cy="113463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Only </a:t>
            </a:r>
            <a:r>
              <a:rPr lang="en-GB" dirty="0" err="1"/>
              <a:t>moveit</a:t>
            </a:r>
            <a:r>
              <a:rPr lang="en-GB" dirty="0"/>
              <a:t> files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D87930-C0AD-01F9-56FF-8E79C1FA1D72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4562474" y="3558828"/>
            <a:ext cx="4410076" cy="15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6DDA5E8E-0239-A9F9-E671-C8F0828D4448}"/>
              </a:ext>
            </a:extLst>
          </p:cNvPr>
          <p:cNvSpPr/>
          <p:nvPr/>
        </p:nvSpPr>
        <p:spPr>
          <a:xfrm>
            <a:off x="9138934" y="4542874"/>
            <a:ext cx="1012739" cy="1012739"/>
          </a:xfrm>
          <a:prstGeom prst="noSmoking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71B16-D19E-4F6C-D3CA-6BA3729A8B8E}"/>
              </a:ext>
            </a:extLst>
          </p:cNvPr>
          <p:cNvCxnSpPr>
            <a:stCxn id="7" idx="3"/>
            <a:endCxn id="29" idx="2"/>
          </p:cNvCxnSpPr>
          <p:nvPr/>
        </p:nvCxnSpPr>
        <p:spPr>
          <a:xfrm flipV="1">
            <a:off x="4562475" y="5049244"/>
            <a:ext cx="4576459" cy="1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130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A0DD5FB2-5584-3D51-8676-7BE379CB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45" y="1292947"/>
            <a:ext cx="8595510" cy="4834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Use case Application	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F206-498F-BB74-8730-D73AC7270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 New </a:t>
            </a:r>
            <a:r>
              <a:rPr lang="en-GB" dirty="0"/>
              <a:t>s</a:t>
            </a:r>
            <a:r>
              <a:rPr lang="en-GB" sz="2400" dirty="0"/>
              <a:t>ystem </a:t>
            </a:r>
            <a:r>
              <a:rPr lang="en-GB" dirty="0"/>
              <a:t>o</a:t>
            </a:r>
            <a:r>
              <a:rPr lang="en-GB" sz="2400" dirty="0"/>
              <a:t>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3696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3A3B-A9AD-09F3-3556-BC5302B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of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E7B4-3F21-2502-E410-BD3C4F18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136230"/>
            <a:ext cx="11160125" cy="577107"/>
          </a:xfrm>
        </p:spPr>
        <p:txBody>
          <a:bodyPr/>
          <a:lstStyle/>
          <a:p>
            <a:r>
              <a:rPr lang="en-GB" dirty="0"/>
              <a:t> New system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0E2F-E314-B752-AE35-736B8346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A5C88-6F10-567F-7079-CEF4FD9CEA0F}"/>
              </a:ext>
            </a:extLst>
          </p:cNvPr>
          <p:cNvGrpSpPr/>
          <p:nvPr/>
        </p:nvGrpSpPr>
        <p:grpSpPr>
          <a:xfrm>
            <a:off x="738218" y="1758604"/>
            <a:ext cx="4563700" cy="1134635"/>
            <a:chOff x="1028700" y="1747522"/>
            <a:chExt cx="4563700" cy="11346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24DB86-93E1-A11B-D648-4EC45407311B}"/>
                </a:ext>
              </a:extLst>
            </p:cNvPr>
            <p:cNvSpPr/>
            <p:nvPr/>
          </p:nvSpPr>
          <p:spPr>
            <a:xfrm>
              <a:off x="1028700" y="1747522"/>
              <a:ext cx="1428750" cy="1134635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</a:t>
              </a:r>
              <a:r>
                <a:rPr lang="en-GB" dirty="0" err="1"/>
                <a:t>Urdf</a:t>
              </a:r>
              <a:r>
                <a:rPr lang="en-GB" dirty="0"/>
                <a:t> and </a:t>
              </a:r>
              <a:r>
                <a:rPr lang="en-GB" dirty="0" err="1"/>
                <a:t>xacro</a:t>
              </a:r>
              <a:r>
                <a:rPr lang="en-GB" dirty="0"/>
                <a:t> files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332F32-8361-346F-FFB7-7B4CCA4E66F6}"/>
                </a:ext>
              </a:extLst>
            </p:cNvPr>
            <p:cNvSpPr/>
            <p:nvPr/>
          </p:nvSpPr>
          <p:spPr>
            <a:xfrm>
              <a:off x="2172925" y="2305050"/>
              <a:ext cx="3419475" cy="5771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Kr3r540_discription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AFC46E-51DF-1ED4-0AEC-280BD34BC472}"/>
              </a:ext>
            </a:extLst>
          </p:cNvPr>
          <p:cNvSpPr/>
          <p:nvPr/>
        </p:nvSpPr>
        <p:spPr>
          <a:xfrm>
            <a:off x="1882442" y="2973668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Kr3r540_bringup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FC7BE8-D125-42D7-4703-D8AF9DB6A734}"/>
              </a:ext>
            </a:extLst>
          </p:cNvPr>
          <p:cNvGrpSpPr/>
          <p:nvPr/>
        </p:nvGrpSpPr>
        <p:grpSpPr>
          <a:xfrm>
            <a:off x="738218" y="3089443"/>
            <a:ext cx="4563505" cy="1134635"/>
            <a:chOff x="744175" y="3957244"/>
            <a:chExt cx="4563505" cy="11346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540AC6-A2F6-5273-D306-4956A815212C}"/>
                </a:ext>
              </a:extLst>
            </p:cNvPr>
            <p:cNvSpPr/>
            <p:nvPr/>
          </p:nvSpPr>
          <p:spPr>
            <a:xfrm>
              <a:off x="744175" y="3957244"/>
              <a:ext cx="1428750" cy="1134635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</a:t>
              </a:r>
              <a:r>
                <a:rPr lang="en-GB" dirty="0" err="1"/>
                <a:t>moveit</a:t>
              </a:r>
              <a:r>
                <a:rPr lang="en-GB" dirty="0"/>
                <a:t> files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D56A07-8DA6-A9A3-76CD-FC0623883E5C}"/>
                </a:ext>
              </a:extLst>
            </p:cNvPr>
            <p:cNvSpPr/>
            <p:nvPr/>
          </p:nvSpPr>
          <p:spPr>
            <a:xfrm>
              <a:off x="1888205" y="4505807"/>
              <a:ext cx="3419475" cy="5771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Kr3r540_Moveit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8D66E8-409A-38B1-FEB7-5EFC2C5F37C0}"/>
              </a:ext>
            </a:extLst>
          </p:cNvPr>
          <p:cNvSpPr/>
          <p:nvPr/>
        </p:nvSpPr>
        <p:spPr>
          <a:xfrm>
            <a:off x="1882244" y="4304338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Kr3r540_hardware_interface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CB3F38-38C8-40EB-EB3A-AE5214299A03}"/>
              </a:ext>
            </a:extLst>
          </p:cNvPr>
          <p:cNvSpPr/>
          <p:nvPr/>
        </p:nvSpPr>
        <p:spPr>
          <a:xfrm>
            <a:off x="1882245" y="5644966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Kr3r540_Opcua_Brigde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481473-A4D1-37CA-7299-5C488E86E2DC}"/>
              </a:ext>
            </a:extLst>
          </p:cNvPr>
          <p:cNvSpPr/>
          <p:nvPr/>
        </p:nvSpPr>
        <p:spPr>
          <a:xfrm>
            <a:off x="7854725" y="2325921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Robot model and Gazebo files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38F084-E82C-0A23-9957-F3D7D1BA0D3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301918" y="2604686"/>
            <a:ext cx="2552807" cy="9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8EB98-169C-2092-2DA6-E43EAF0E73F5}"/>
              </a:ext>
            </a:extLst>
          </p:cNvPr>
          <p:cNvSpPr/>
          <p:nvPr/>
        </p:nvSpPr>
        <p:spPr>
          <a:xfrm>
            <a:off x="7826073" y="2991109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robot controller and hardware plugins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350C0-E7D2-08FD-F1DB-F6B21B6C4B1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301917" y="3262222"/>
            <a:ext cx="2524156" cy="17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57BA71-1AA1-542B-50D1-6DEE5494BB59}"/>
              </a:ext>
            </a:extLst>
          </p:cNvPr>
          <p:cNvSpPr/>
          <p:nvPr/>
        </p:nvSpPr>
        <p:spPr>
          <a:xfrm>
            <a:off x="7854726" y="3630545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motion planning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0737AD-CD9F-1B6E-A6C0-BED38402743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5301723" y="3919099"/>
            <a:ext cx="2553003" cy="7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C3D6C9-F909-E1CE-0311-7988FF38751B}"/>
              </a:ext>
            </a:extLst>
          </p:cNvPr>
          <p:cNvSpPr/>
          <p:nvPr/>
        </p:nvSpPr>
        <p:spPr>
          <a:xfrm>
            <a:off x="7854725" y="4304850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Hardware interface library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A18608-5D44-8173-B816-5CCB7C5C70C7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5301719" y="4592892"/>
            <a:ext cx="2553006" cy="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123EF44-66BE-8E8B-285B-1B076390C661}"/>
              </a:ext>
            </a:extLst>
          </p:cNvPr>
          <p:cNvSpPr/>
          <p:nvPr/>
        </p:nvSpPr>
        <p:spPr>
          <a:xfrm>
            <a:off x="7854725" y="5644966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OPCUA connection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342E3A-4AAC-9801-E7E9-44E1640A6072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5301720" y="5933520"/>
            <a:ext cx="2553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C26C58-08FA-3892-BFE8-52F5ABB1F6A0}"/>
              </a:ext>
            </a:extLst>
          </p:cNvPr>
          <p:cNvSpPr/>
          <p:nvPr/>
        </p:nvSpPr>
        <p:spPr>
          <a:xfrm>
            <a:off x="1882243" y="4974652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Kr3r540_Gazebo_Interface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DF260F-3D3A-19B2-645A-8DA7729891A8}"/>
              </a:ext>
            </a:extLst>
          </p:cNvPr>
          <p:cNvSpPr/>
          <p:nvPr/>
        </p:nvSpPr>
        <p:spPr>
          <a:xfrm>
            <a:off x="7856914" y="4970661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Gazebo interface library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A2E2CD-92E1-BAF3-4EFC-3B1DAD922AAE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 flipV="1">
            <a:off x="5301718" y="5259215"/>
            <a:ext cx="255519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308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Widescreen</PresentationFormat>
  <Paragraphs>187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Entwicklung einer Digital Twin-Applikation für einen Industrieroboter mit ROS und OPC-UA</vt:lpstr>
      <vt:lpstr>Agenda</vt:lpstr>
      <vt:lpstr>Introduction </vt:lpstr>
      <vt:lpstr>Introduction </vt:lpstr>
      <vt:lpstr>Use case Application </vt:lpstr>
      <vt:lpstr>State of Art</vt:lpstr>
      <vt:lpstr>State of Art</vt:lpstr>
      <vt:lpstr>Use case Application </vt:lpstr>
      <vt:lpstr>State of Art</vt:lpstr>
      <vt:lpstr>Roadmap</vt:lpstr>
      <vt:lpstr>Roadmap</vt:lpstr>
      <vt:lpstr>Roadmap</vt:lpstr>
      <vt:lpstr>Roadmap</vt:lpstr>
      <vt:lpstr>Roadmap</vt:lpstr>
      <vt:lpstr>Roadmap</vt:lpstr>
      <vt:lpstr>Roadmap</vt:lpstr>
      <vt:lpstr>Vielen Dank für  Ihre Aufmerksamkeit.</vt:lpstr>
      <vt:lpstr>KukaVarProxy Clinet</vt:lpstr>
      <vt:lpstr>KukaVarProxy Clinet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Almohamed, Ahmed</dc:creator>
  <cp:lastModifiedBy>Ibrahim Almohamed, Ahmed</cp:lastModifiedBy>
  <cp:revision>368</cp:revision>
  <cp:lastPrinted>2019-04-24T09:18:20Z</cp:lastPrinted>
  <dcterms:created xsi:type="dcterms:W3CDTF">2024-09-14T04:28:06Z</dcterms:created>
  <dcterms:modified xsi:type="dcterms:W3CDTF">2024-10-04T08:59:36Z</dcterms:modified>
</cp:coreProperties>
</file>