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2" r:id="rId3"/>
    <p:sldId id="263" r:id="rId4"/>
    <p:sldId id="284" r:id="rId5"/>
    <p:sldId id="300" r:id="rId6"/>
    <p:sldId id="285" r:id="rId7"/>
    <p:sldId id="286" r:id="rId8"/>
    <p:sldId id="288" r:id="rId9"/>
    <p:sldId id="297" r:id="rId10"/>
    <p:sldId id="301" r:id="rId11"/>
    <p:sldId id="289" r:id="rId12"/>
    <p:sldId id="298" r:id="rId13"/>
    <p:sldId id="290" r:id="rId14"/>
    <p:sldId id="291" r:id="rId15"/>
    <p:sldId id="292" r:id="rId16"/>
    <p:sldId id="293" r:id="rId17"/>
    <p:sldId id="294" r:id="rId18"/>
    <p:sldId id="296" r:id="rId19"/>
    <p:sldId id="295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38F6-01BE-4980-9104-79FF293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0" y="2594716"/>
            <a:ext cx="8022219" cy="1061297"/>
          </a:xfrm>
        </p:spPr>
        <p:txBody>
          <a:bodyPr>
            <a:normAutofit/>
          </a:bodyPr>
          <a:lstStyle/>
          <a:p>
            <a:r>
              <a:rPr lang="ro-RO" dirty="0"/>
              <a:t>Știința Datelor folosind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26DAE9-00B0-4B9F-8C9A-EACD1FC6BE3F}"/>
              </a:ext>
            </a:extLst>
          </p:cNvPr>
          <p:cNvSpPr txBox="1">
            <a:spLocks/>
          </p:cNvSpPr>
          <p:nvPr/>
        </p:nvSpPr>
        <p:spPr>
          <a:xfrm>
            <a:off x="223776" y="623413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AF1481-8CFF-4336-9EEF-98B0B9E1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2656"/>
            <a:ext cx="32727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altLang="en-US" sz="2400" dirty="0" err="1"/>
              <a:t>Facultatea</a:t>
            </a:r>
            <a:r>
              <a:rPr lang="ro-RO" altLang="en-US" sz="2400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Inginerie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Tehnologia</a:t>
            </a:r>
            <a:r>
              <a:rPr lang="en-US" sz="2400" dirty="0"/>
              <a:t> </a:t>
            </a:r>
            <a:r>
              <a:rPr lang="en-US" sz="2400" dirty="0" err="1"/>
              <a:t>informației</a:t>
            </a:r>
            <a:endParaRPr lang="ro-RO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DEC4C0-B6EF-485E-B70C-9073860C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5144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Piroska Haller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piroska.haller@umfst.ro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CD5-5FB1-42C6-9181-9091599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A60-EED0-43C8-A56E-59AA68DB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0"/>
            <a:ext cx="8454983" cy="5202979"/>
          </a:xfrm>
        </p:spPr>
        <p:txBody>
          <a:bodyPr>
            <a:normAutofit fontScale="55000" lnSpcReduction="20000"/>
          </a:bodyPr>
          <a:lstStyle/>
          <a:p>
            <a:r>
              <a:rPr lang="ro-RO" sz="3600" dirty="0"/>
              <a:t>Inserarea unui element la o poziție este mai lentă decât adăugarea la sfârșit – mutarea referințelor</a:t>
            </a:r>
          </a:p>
          <a:p>
            <a:r>
              <a:rPr lang="ro-RO" sz="3600" dirty="0"/>
              <a:t>Extragerea unui element după valoare va șterge prima apariție</a:t>
            </a:r>
          </a:p>
          <a:p>
            <a:r>
              <a:rPr lang="ro-RO" sz="3600" dirty="0"/>
              <a:t>Folosiți funcția </a:t>
            </a:r>
            <a:r>
              <a:rPr lang="ro-RO" sz="3600" dirty="0" err="1"/>
              <a:t>extend</a:t>
            </a:r>
            <a:r>
              <a:rPr lang="ro-RO" sz="3600" dirty="0"/>
              <a:t>() pentru a adăuga mai multe elemente la o listă existentă</a:t>
            </a:r>
          </a:p>
          <a:p>
            <a:r>
              <a:rPr lang="ro-RO" sz="3600" dirty="0"/>
              <a:t>Funcția sort() schimba ordinea elementelor pe lista existenta, </a:t>
            </a:r>
            <a:r>
              <a:rPr lang="ro-RO" sz="3600" dirty="0" err="1"/>
              <a:t>sorted</a:t>
            </a:r>
            <a:r>
              <a:rPr lang="ro-RO" sz="3600" dirty="0"/>
              <a:t>() creează listă nouă, cea veche rămâne neschimbată</a:t>
            </a:r>
          </a:p>
          <a:p>
            <a:r>
              <a:rPr lang="ro-RO" sz="3600" dirty="0"/>
              <a:t>Operatorul de </a:t>
            </a:r>
            <a:r>
              <a:rPr lang="ro-RO" sz="3600" dirty="0" err="1"/>
              <a:t>feliere</a:t>
            </a:r>
            <a:r>
              <a:rPr lang="ro-RO" sz="3600" dirty="0"/>
              <a:t> poate avea 3 parametrii </a:t>
            </a:r>
            <a:r>
              <a:rPr lang="ro-RO" sz="3600" dirty="0" err="1"/>
              <a:t>start:stop:step</a:t>
            </a:r>
            <a:r>
              <a:rPr lang="ro-RO" sz="3600" dirty="0"/>
              <a:t> – indexul de start este primul element, indexul de stop nu este inclus; dacă indexul este negativ se consideră relativ la sfârșit</a:t>
            </a:r>
          </a:p>
          <a:p>
            <a:r>
              <a:rPr lang="ro-RO" sz="3600" dirty="0"/>
              <a:t>Funcția enumerate() iterează pe listă și returnează simultan indexul și elementul</a:t>
            </a:r>
          </a:p>
          <a:p>
            <a:r>
              <a:rPr lang="ro-RO" sz="3600" dirty="0"/>
              <a:t>Iterarea simultană pe mai multe liste folosind </a:t>
            </a:r>
            <a:r>
              <a:rPr lang="ro-RO" sz="3600" dirty="0" err="1"/>
              <a:t>zip</a:t>
            </a:r>
            <a:r>
              <a:rPr lang="ro-RO" sz="3600" dirty="0"/>
              <a:t>()</a:t>
            </a:r>
          </a:p>
          <a:p>
            <a:pPr marL="0" indent="0">
              <a:buNone/>
            </a:pP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seq1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['1', '2', '3']</a:t>
            </a:r>
          </a:p>
          <a:p>
            <a:pPr marL="0" indent="0">
              <a:buNone/>
            </a:pP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seq2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for i, (a, b) in enumerate(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seq1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seq2</a:t>
            </a: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ro-RO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print('{0}: {1}, {2}'.format(i, a, b))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8783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5260-8024-4A87-A1CC-3FE898E0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Dicționare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5817-4968-4922-ADCB-7EE0F4D9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Stocare perechi de forma cheie valoare, unde cheia trebuie să fie unică, dar pot fi de diferite tipuri, iar valoarea poate fi și colecție</a:t>
            </a:r>
          </a:p>
          <a:p>
            <a:r>
              <a:rPr lang="ro-RO" dirty="0"/>
              <a:t>Stocare neordonată, ne-iterabilă</a:t>
            </a:r>
          </a:p>
          <a:p>
            <a:r>
              <a:rPr lang="ro-RO" dirty="0"/>
              <a:t>Extragerea, modificarea unui element după cheie nu după poziție</a:t>
            </a:r>
          </a:p>
          <a:p>
            <a:r>
              <a:rPr lang="ro-RO" dirty="0"/>
              <a:t>Utilizat pentru agregarea diferitelor elemente căutabile după cheie – nu necesită algoritmi de căutare</a:t>
            </a:r>
          </a:p>
          <a:p>
            <a:r>
              <a:rPr lang="ro-RO" dirty="0"/>
              <a:t>Sunt implementate cu tabele de dispersie (</a:t>
            </a:r>
            <a:r>
              <a:rPr lang="ro-RO" dirty="0" err="1"/>
              <a:t>hash</a:t>
            </a:r>
            <a:r>
              <a:rPr lang="ro-RO" dirty="0"/>
              <a:t> table)</a:t>
            </a:r>
          </a:p>
          <a:p>
            <a:r>
              <a:rPr lang="ro-RO" dirty="0"/>
              <a:t>Cheia este ne-mutabilă, valoarea mutabilă</a:t>
            </a:r>
          </a:p>
          <a:p>
            <a:r>
              <a:rPr lang="ro-RO" dirty="0"/>
              <a:t>Există metode care returnează cheile, valorile, sau perechile ca un obiect iterabil</a:t>
            </a:r>
          </a:p>
          <a:p>
            <a:r>
              <a:rPr lang="ro-RO" dirty="0"/>
              <a:t>Nu se stochează în ordinea definirii, atribuirii elementelor!</a:t>
            </a:r>
          </a:p>
          <a:p>
            <a:r>
              <a:rPr lang="ro-RO" dirty="0"/>
              <a:t>Programele nu trebuie să se bazeze pe ordinea afișată a elementelor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1761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7697-ED82-4766-B3B3-437F6C45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Dicționare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B30E4-CFB4-4FD1-8FDA-1C696B0E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91" y="1290447"/>
            <a:ext cx="3541853" cy="2387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8E588-1F2D-4688-93C6-53F21007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756" y="1197821"/>
            <a:ext cx="2847372" cy="31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D61-D59E-4290-8CF4-A54CC323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91" y="4331666"/>
            <a:ext cx="3472406" cy="980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28F75-D674-4C71-9A25-E7AD7C16F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91" y="5377030"/>
            <a:ext cx="3298785" cy="8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0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E3F5-E207-4DF3-85AA-6F8C9926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Matrice și structuri rare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9078-5576-40C0-A521-29AE8661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Implementarea unui vector cu n intrări în care un număr mic de elemente este diferită de 0</a:t>
            </a:r>
          </a:p>
          <a:p>
            <a:r>
              <a:rPr lang="ro-RO" dirty="0"/>
              <a:t>Implementarea cu liste presupune alocarea unei liste cu n elemente (L = [0] * 100, L[99] = 5) în caz contrar scrierea la un index inexistent va genera eroare</a:t>
            </a:r>
          </a:p>
          <a:p>
            <a:r>
              <a:rPr lang="ro-RO" dirty="0"/>
              <a:t>Implementarea cu dicționar poate folosi ca și cheie indexul elementelor nenule ( D = </a:t>
            </a:r>
            <a:r>
              <a:rPr lang="en-US" dirty="0"/>
              <a:t>{}, </a:t>
            </a:r>
            <a:r>
              <a:rPr lang="ro-RO" dirty="0"/>
              <a:t>D[99] = 5)</a:t>
            </a:r>
          </a:p>
          <a:p>
            <a:r>
              <a:rPr lang="ro-RO" dirty="0"/>
              <a:t>Poate fi citită elementul corespunzător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ro-RO" dirty="0"/>
              <a:t>chei </a:t>
            </a:r>
            <a:r>
              <a:rPr lang="ro-RO" dirty="0" err="1"/>
              <a:t>D.get</a:t>
            </a:r>
            <a:r>
              <a:rPr lang="ro-RO" dirty="0"/>
              <a:t>(99), dacă cheia interogată nu există se va seta valoarea implicită (0) – atenție cătarea după cheie inexistentă va genera eroarea: </a:t>
            </a:r>
            <a:r>
              <a:rPr lang="ro-RO" dirty="0" err="1"/>
              <a:t>KeyError</a:t>
            </a:r>
            <a:endParaRPr lang="ro-RO" dirty="0"/>
          </a:p>
          <a:p>
            <a:r>
              <a:rPr lang="ro-RO" dirty="0"/>
              <a:t>Matricele rare pot fi implementate cu dicționare folosind </a:t>
            </a:r>
            <a:r>
              <a:rPr lang="ro-RO" dirty="0" err="1"/>
              <a:t>tuple</a:t>
            </a:r>
            <a:r>
              <a:rPr lang="ro-RO" dirty="0"/>
              <a:t> pentru cheie – </a:t>
            </a:r>
            <a:r>
              <a:rPr lang="ro-RO" dirty="0" err="1"/>
              <a:t>tupla</a:t>
            </a:r>
            <a:r>
              <a:rPr lang="ro-RO" dirty="0"/>
              <a:t> va conține coordonatele elementului nenul </a:t>
            </a:r>
          </a:p>
          <a:p>
            <a:pPr marL="457200" lvl="1" indent="0">
              <a:buNone/>
            </a:pPr>
            <a:r>
              <a:rPr lang="en-US" dirty="0" err="1"/>
              <a:t>SparM</a:t>
            </a:r>
            <a:r>
              <a:rPr lang="en-US" dirty="0"/>
              <a:t> = {}</a:t>
            </a:r>
            <a:endParaRPr lang="ro-RO" dirty="0"/>
          </a:p>
          <a:p>
            <a:pPr marL="457200" lvl="1" indent="0">
              <a:buNone/>
            </a:pPr>
            <a:r>
              <a:rPr lang="en-US" dirty="0" err="1"/>
              <a:t>SparM</a:t>
            </a:r>
            <a:r>
              <a:rPr lang="en-US" dirty="0"/>
              <a:t>[(2, 5, 17)] = 67 </a:t>
            </a:r>
            <a:endParaRPr lang="ro-RO" dirty="0"/>
          </a:p>
          <a:p>
            <a:pPr marL="457200" lvl="1" indent="0">
              <a:buNone/>
            </a:pPr>
            <a:r>
              <a:rPr lang="en-US" dirty="0" err="1"/>
              <a:t>SparM</a:t>
            </a:r>
            <a:r>
              <a:rPr lang="en-US" dirty="0"/>
              <a:t>[(22, 99, 7)] = 33</a:t>
            </a:r>
            <a:endParaRPr lang="ro-RO" dirty="0"/>
          </a:p>
          <a:p>
            <a:pPr marL="457200" lvl="1" indent="0">
              <a:buNone/>
            </a:pPr>
            <a:r>
              <a:rPr lang="en-US" dirty="0" err="1"/>
              <a:t>SparM.get</a:t>
            </a:r>
            <a:r>
              <a:rPr lang="en-US" dirty="0"/>
              <a:t>((1, 1, 1), 0)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752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2BBB-175C-4C21-81E2-B6B0ABF8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Tehnici de îmbunătățire a codului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464E-CDA2-46C0-A860-2CDDB411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27464"/>
            <a:ext cx="8567713" cy="5331088"/>
          </a:xfrm>
        </p:spPr>
        <p:txBody>
          <a:bodyPr>
            <a:normAutofit/>
          </a:bodyPr>
          <a:lstStyle/>
          <a:p>
            <a:r>
              <a:rPr lang="ro-RO" sz="2200" dirty="0"/>
              <a:t>Inițializarea pe listă, </a:t>
            </a:r>
            <a:r>
              <a:rPr lang="ro-RO" sz="2200" dirty="0" err="1"/>
              <a:t>tuplă</a:t>
            </a:r>
            <a:r>
              <a:rPr lang="ro-RO" sz="2200" dirty="0"/>
              <a:t>, șir se va realiza cu o singură operație</a:t>
            </a:r>
            <a:r>
              <a:rPr lang="ro-RO" dirty="0"/>
              <a:t> </a:t>
            </a:r>
          </a:p>
          <a:p>
            <a:pPr marL="457200" lvl="1" indent="0">
              <a:buNone/>
            </a:pPr>
            <a:r>
              <a:rPr lang="ro-RO" sz="1600" dirty="0"/>
              <a:t>[x, y] = ['</a:t>
            </a:r>
            <a:r>
              <a:rPr lang="ro-RO" sz="1600" dirty="0" err="1"/>
              <a:t>yum</a:t>
            </a:r>
            <a:r>
              <a:rPr lang="ro-RO" sz="1600" dirty="0"/>
              <a:t>', '</a:t>
            </a:r>
            <a:r>
              <a:rPr lang="ro-RO" sz="1600" dirty="0" err="1"/>
              <a:t>YUM</a:t>
            </a:r>
            <a:r>
              <a:rPr lang="ro-RO" sz="1600" dirty="0"/>
              <a:t>']</a:t>
            </a:r>
          </a:p>
          <a:p>
            <a:r>
              <a:rPr lang="ro-RO" sz="2200" dirty="0"/>
              <a:t>Utilizarea secvențelor de asignare pentru partiționare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i="0" u="none" strike="noStrike" baseline="0" dirty="0"/>
              <a:t>[a, b, c] = (1, 2, 3)</a:t>
            </a:r>
            <a:endParaRPr lang="ro-RO" sz="1600" i="0" u="none" strike="noStrike" baseline="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i="0" u="none" strike="noStrike" baseline="0" dirty="0"/>
              <a:t>for (a, b, c) in [(1, 2, 3), (4, 5, 6)]: ...</a:t>
            </a:r>
            <a:endParaRPr lang="ro-RO" sz="1600" i="0" u="none" strike="noStrike" baseline="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600" i="0" u="none" strike="noStrike" baseline="0" dirty="0"/>
              <a:t>(a, b), c = </a:t>
            </a:r>
            <a:r>
              <a:rPr lang="ro-RO" sz="1600" i="0" u="none" strike="noStrike" baseline="0" dirty="0" err="1"/>
              <a:t>string</a:t>
            </a:r>
            <a:r>
              <a:rPr lang="ro-RO" sz="1600" i="0" u="none" strike="noStrike" baseline="0" dirty="0"/>
              <a:t>[:2], </a:t>
            </a:r>
            <a:r>
              <a:rPr lang="ro-RO" sz="1600" i="0" u="none" strike="noStrike" baseline="0" dirty="0" err="1"/>
              <a:t>string</a:t>
            </a:r>
            <a:r>
              <a:rPr lang="ro-RO" sz="1600" i="0" u="none" strike="noStrike" baseline="0" dirty="0"/>
              <a:t>[2:]	ce valoare au a, b, c dacă </a:t>
            </a:r>
            <a:r>
              <a:rPr lang="ro-RO" sz="1600" i="0" u="none" strike="noStrike" baseline="0" dirty="0" err="1"/>
              <a:t>string</a:t>
            </a:r>
            <a:r>
              <a:rPr lang="ro-RO" sz="1600" i="0" u="none" strike="noStrike" baseline="0" dirty="0"/>
              <a:t> = </a:t>
            </a:r>
            <a:r>
              <a:rPr lang="ro-RO" sz="1600" dirty="0"/>
              <a:t>'Succes'</a:t>
            </a:r>
            <a:endParaRPr lang="en-US" sz="160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600" i="0" u="none" strike="noStrike" baseline="0" dirty="0"/>
              <a:t>(a, b) = </a:t>
            </a:r>
            <a:r>
              <a:rPr lang="ro-RO" sz="1600" i="0" u="none" strike="noStrike" baseline="0" dirty="0" err="1"/>
              <a:t>string</a:t>
            </a:r>
            <a:r>
              <a:rPr lang="ro-RO" sz="1600" i="0" u="none" strike="noStrike" baseline="0" dirty="0"/>
              <a:t>[:2], </a:t>
            </a:r>
            <a:r>
              <a:rPr lang="ro-RO" sz="1600" i="0" u="none" strike="noStrike" baseline="0" dirty="0" err="1"/>
              <a:t>string</a:t>
            </a:r>
            <a:r>
              <a:rPr lang="ro-RO" sz="1600" i="0" u="none" strike="noStrike" baseline="0" dirty="0"/>
              <a:t>[2:]	ce valoare au a, b</a:t>
            </a:r>
            <a:r>
              <a:rPr lang="en-US" sz="1600" i="0" u="none" strike="noStrike" baseline="0" dirty="0"/>
              <a:t>    </a:t>
            </a:r>
            <a:endParaRPr lang="ro-RO" sz="160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600" i="0" u="none" strike="noStrike" baseline="0" dirty="0"/>
              <a:t>a, *b, c = </a:t>
            </a:r>
            <a:r>
              <a:rPr lang="ro-RO" sz="1600" i="0" u="none" strike="noStrike" baseline="0" dirty="0" err="1"/>
              <a:t>seq</a:t>
            </a:r>
            <a:r>
              <a:rPr lang="ro-RO" sz="1600" i="0" u="none" strike="noStrike" baseline="0" dirty="0"/>
              <a:t> 			ce valoare au a, b, c dacă </a:t>
            </a:r>
            <a:r>
              <a:rPr lang="ro-RO" sz="1600" i="0" u="none" strike="noStrike" baseline="0" dirty="0" err="1"/>
              <a:t>seq</a:t>
            </a:r>
            <a:r>
              <a:rPr lang="ro-RO" sz="1600" i="0" u="none" strike="noStrike" baseline="0" dirty="0"/>
              <a:t> = [1, 2, 3, 4, 5, 6, 7]</a:t>
            </a:r>
          </a:p>
          <a:p>
            <a:r>
              <a:rPr lang="ro-RO" sz="2200" dirty="0"/>
              <a:t>Utilizarea dicționarelor în loc de structura decizională multiplă</a:t>
            </a:r>
          </a:p>
          <a:p>
            <a:pPr marL="0" indent="0">
              <a:buNone/>
            </a:pPr>
            <a:endParaRPr lang="ro-RO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B60A-D745-4D07-8737-F3449EB44411}"/>
              </a:ext>
            </a:extLst>
          </p:cNvPr>
          <p:cNvSpPr txBox="1"/>
          <p:nvPr/>
        </p:nvSpPr>
        <p:spPr>
          <a:xfrm>
            <a:off x="938117" y="3915777"/>
            <a:ext cx="2334828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choice == 'spam':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print(1.25)</a:t>
            </a:r>
          </a:p>
          <a:p>
            <a:pPr marL="0" lvl="1" indent="0">
              <a:buNone/>
            </a:pP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choice == 'ham':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print(1.99)</a:t>
            </a:r>
          </a:p>
          <a:p>
            <a:pPr marL="0" lvl="1" indent="0">
              <a:buNone/>
            </a:pP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choice == 'eggs':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print(0.99)</a:t>
            </a:r>
          </a:p>
          <a:p>
            <a:pPr marL="0" lvl="1" indent="0">
              <a:buNone/>
            </a:pP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choice == 'bacon':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print(1.10)</a:t>
            </a:r>
          </a:p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else: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print('Bad choice')</a:t>
            </a:r>
            <a:endParaRPr lang="ro-RO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6CF75-C2D0-49F4-A380-00E8E5217EE8}"/>
              </a:ext>
            </a:extLst>
          </p:cNvPr>
          <p:cNvSpPr txBox="1"/>
          <p:nvPr/>
        </p:nvSpPr>
        <p:spPr>
          <a:xfrm>
            <a:off x="3613974" y="4777552"/>
            <a:ext cx="49493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choice = 'ham'</a:t>
            </a:r>
          </a:p>
          <a:p>
            <a:pPr marL="0" marR="0" lvl="1" indent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 =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{'spam': 1.25,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'ham': 1.99, 'eggs': 0.99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'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bacon':1.10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}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print(</a:t>
            </a:r>
            <a:r>
              <a:rPr kumimoji="0" lang="ro-RO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D.get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choice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'</a:t>
            </a:r>
            <a:r>
              <a:rPr kumimoji="0" lang="ro-RO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Bad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ro-RO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choice</a:t>
            </a:r>
            <a:r>
              <a:rPr kumimoji="0" lang="ro-RO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16994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0BA-F8C3-4C9F-9442-3BCEB726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Tehnici de îmbunătățire a codului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12ED-F8C2-4336-B5F4-E5BF423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5041054"/>
          </a:xfrm>
        </p:spPr>
        <p:txBody>
          <a:bodyPr/>
          <a:lstStyle/>
          <a:p>
            <a:r>
              <a:rPr lang="ro-RO" sz="2200" dirty="0"/>
              <a:t>Nu folosiți tehnici din C în bucle – nu există expresii – test nu poate conține asignări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sz="2200" dirty="0"/>
              <a:t>Bucla 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o-RO" sz="2200" dirty="0"/>
              <a:t> va asigna variabilei </a:t>
            </a:r>
            <a:r>
              <a:rPr lang="ro-RO" sz="2200" dirty="0" err="1"/>
              <a:t>target</a:t>
            </a:r>
            <a:r>
              <a:rPr lang="ro-RO" sz="2200" dirty="0"/>
              <a:t> elementele dintr-un iterabil și repetă blocul pentru fiecare element</a:t>
            </a:r>
            <a:r>
              <a:rPr lang="ro-RO" dirty="0"/>
              <a:t> </a:t>
            </a:r>
            <a:r>
              <a:rPr lang="ro-RO" sz="2200" dirty="0"/>
              <a:t>– mai rapid ca </a:t>
            </a: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o-R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2200" dirty="0"/>
              <a:t>Nu numărați elementele, lăsați operatorul de iterație să lucreze!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AB0AD-7559-4D74-8A05-71A4739FC5A9}"/>
              </a:ext>
            </a:extLst>
          </p:cNvPr>
          <p:cNvSpPr txBox="1"/>
          <p:nvPr/>
        </p:nvSpPr>
        <p:spPr>
          <a:xfrm>
            <a:off x="769437" y="1859340"/>
            <a:ext cx="5578094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while test: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statements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test: break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Exit loop now, skip else if present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test: continue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Go to top of loop now, to test</a:t>
            </a:r>
          </a:p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else: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statements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Run if we didn't hit a 'break'</a:t>
            </a:r>
            <a:endParaRPr lang="ro-RO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BF2A8-135F-4F48-A918-B9CA5C1985B8}"/>
              </a:ext>
            </a:extLst>
          </p:cNvPr>
          <p:cNvSpPr txBox="1"/>
          <p:nvPr/>
        </p:nvSpPr>
        <p:spPr>
          <a:xfrm>
            <a:off x="769438" y="4766869"/>
            <a:ext cx="5578093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for target in object: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Assign object items to target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statements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test: break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Exit loop now, skip else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if test: continue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Go to top of loop now</a:t>
            </a:r>
          </a:p>
          <a:p>
            <a:pPr marL="0" lvl="1" indent="0">
              <a:buNone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else:</a:t>
            </a:r>
          </a:p>
          <a:p>
            <a:pPr marL="0" lvl="1" indent="0">
              <a:buNone/>
            </a:pP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statements </a:t>
            </a:r>
            <a:r>
              <a:rPr lang="ro-RO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# If we didn't hit a 'break'</a:t>
            </a:r>
            <a:endParaRPr lang="ro-RO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9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001B-DB58-4296-B6E6-05894075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Tehnici de îmbunătățire a codului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48CD-B0C4-4219-B33C-45EB1F0E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200" dirty="0"/>
              <a:t>Parcurgerea simultană într-o singură buclă a mai multor elemente iterabile</a:t>
            </a:r>
            <a:r>
              <a:rPr lang="ro-RO" dirty="0"/>
              <a:t> </a:t>
            </a:r>
          </a:p>
          <a:p>
            <a:pPr marL="457200" lvl="1" indent="0">
              <a:buNone/>
            </a:pPr>
            <a:r>
              <a:rPr lang="en-GB" sz="1800" dirty="0"/>
              <a:t>for (x, y) in zip(</a:t>
            </a:r>
            <a:r>
              <a:rPr lang="en-GB" sz="1800" dirty="0" err="1"/>
              <a:t>L1</a:t>
            </a:r>
            <a:r>
              <a:rPr lang="en-GB" sz="1800" dirty="0"/>
              <a:t>, </a:t>
            </a:r>
            <a:r>
              <a:rPr lang="en-GB" sz="1800" dirty="0" err="1"/>
              <a:t>L2</a:t>
            </a:r>
            <a:r>
              <a:rPr lang="en-GB" sz="1800" dirty="0"/>
              <a:t>):</a:t>
            </a:r>
            <a:r>
              <a:rPr lang="ro-RO" sz="1800" dirty="0"/>
              <a:t> 	# trunchiază la lungimea celui mai scurt</a:t>
            </a:r>
          </a:p>
          <a:p>
            <a:r>
              <a:rPr lang="ro-RO" sz="2200" dirty="0"/>
              <a:t>Dacă este necesară și numărul de ordine al elementului din structura iterabilă se va folosi funcția </a:t>
            </a:r>
            <a:r>
              <a:rPr lang="ro-RO" sz="1800" b="1" dirty="0"/>
              <a:t>enumerate(S)</a:t>
            </a:r>
          </a:p>
          <a:p>
            <a:pPr marL="457200" lvl="1" indent="0">
              <a:buNone/>
            </a:pPr>
            <a:r>
              <a:rPr lang="en-GB" sz="1800" dirty="0"/>
              <a:t>for (</a:t>
            </a:r>
            <a:r>
              <a:rPr lang="en-GB" sz="1800" dirty="0" err="1"/>
              <a:t>i</a:t>
            </a:r>
            <a:r>
              <a:rPr lang="en-GB" sz="1800" dirty="0"/>
              <a:t>, l) in enumerate(open('testwhile.py')): print('%s %s' % (</a:t>
            </a:r>
            <a:r>
              <a:rPr lang="en-GB" sz="1800" dirty="0" err="1"/>
              <a:t>i</a:t>
            </a:r>
            <a:r>
              <a:rPr lang="en-GB" sz="1800" dirty="0"/>
              <a:t>, l))</a:t>
            </a:r>
            <a:endParaRPr lang="ro-RO" sz="1800" dirty="0"/>
          </a:p>
          <a:p>
            <a:r>
              <a:rPr lang="ro-RO" sz="2200" dirty="0"/>
              <a:t>Protocolul de iterare va prelua elementele pe rând – memorie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1375A-0A5B-4C52-BB3D-2B1D81D5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3" y="4039346"/>
            <a:ext cx="5548544" cy="23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3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BB8E-B250-4848-BAAA-63DF60C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Generatoare de listă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5A7C-0468-4DBD-85FD-01E54D50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305017"/>
            <a:ext cx="8454983" cy="4933858"/>
          </a:xfrm>
        </p:spPr>
        <p:txBody>
          <a:bodyPr>
            <a:normAutofit lnSpcReduction="10000"/>
          </a:bodyPr>
          <a:lstStyle/>
          <a:p>
            <a:r>
              <a:rPr lang="ro-RO" sz="2200" dirty="0"/>
              <a:t>Utilizarea </a:t>
            </a:r>
            <a:r>
              <a:rPr lang="ro-RO" sz="2200" b="1" dirty="0"/>
              <a:t>generatoarelor de liste</a:t>
            </a:r>
            <a:r>
              <a:rPr lang="ro-RO" sz="2200" dirty="0"/>
              <a:t> în loc de bucle for – performanțele depind de implementarea lor</a:t>
            </a:r>
          </a:p>
          <a:p>
            <a:pPr marL="457200" lvl="1" indent="0">
              <a:buNone/>
            </a:pPr>
            <a:r>
              <a:rPr lang="en-GB" sz="1800" dirty="0"/>
              <a:t>[ expression </a:t>
            </a:r>
            <a:r>
              <a:rPr lang="ro-RO" sz="1800" dirty="0"/>
              <a:t>	</a:t>
            </a:r>
            <a:r>
              <a:rPr lang="en-GB" sz="1800" dirty="0"/>
              <a:t>for </a:t>
            </a:r>
            <a:r>
              <a:rPr lang="en-GB" sz="1800" dirty="0" err="1"/>
              <a:t>target1</a:t>
            </a:r>
            <a:r>
              <a:rPr lang="en-GB" sz="1800" dirty="0"/>
              <a:t> in </a:t>
            </a:r>
            <a:r>
              <a:rPr lang="en-GB" sz="1800" dirty="0" err="1"/>
              <a:t>iterable1</a:t>
            </a:r>
            <a:r>
              <a:rPr lang="en-GB" sz="1800" dirty="0"/>
              <a:t> if </a:t>
            </a:r>
            <a:r>
              <a:rPr lang="en-GB" sz="1800" dirty="0" err="1"/>
              <a:t>condition1</a:t>
            </a:r>
            <a:r>
              <a:rPr lang="ro-RO" sz="1800" dirty="0"/>
              <a:t> ...</a:t>
            </a:r>
            <a:endParaRPr lang="en-GB" sz="1800" dirty="0"/>
          </a:p>
          <a:p>
            <a:pPr marL="457200" lvl="1" indent="0">
              <a:buNone/>
            </a:pPr>
            <a:r>
              <a:rPr lang="ro-RO" sz="1800" dirty="0"/>
              <a:t>		</a:t>
            </a:r>
            <a:r>
              <a:rPr lang="en-GB" sz="1800" dirty="0"/>
              <a:t>for </a:t>
            </a:r>
            <a:r>
              <a:rPr lang="en-GB" sz="1800" dirty="0" err="1"/>
              <a:t>targetN</a:t>
            </a:r>
            <a:r>
              <a:rPr lang="en-GB" sz="1800" dirty="0"/>
              <a:t> in </a:t>
            </a:r>
            <a:r>
              <a:rPr lang="en-GB" sz="1800" dirty="0" err="1"/>
              <a:t>iterableN</a:t>
            </a:r>
            <a:r>
              <a:rPr lang="en-GB" sz="1800" dirty="0"/>
              <a:t> if </a:t>
            </a:r>
            <a:r>
              <a:rPr lang="en-GB" sz="1800" dirty="0" err="1"/>
              <a:t>conditionN</a:t>
            </a:r>
            <a:r>
              <a:rPr lang="en-GB" sz="1800" dirty="0"/>
              <a:t> ]]</a:t>
            </a:r>
            <a:endParaRPr lang="ro-RO" sz="1800" dirty="0"/>
          </a:p>
          <a:p>
            <a:r>
              <a:rPr lang="ro-RO" sz="2200" dirty="0"/>
              <a:t>Filtrarea se va realiza prin condiții de tip </a:t>
            </a:r>
            <a:r>
              <a:rPr lang="ro-RO" sz="2200" dirty="0" err="1"/>
              <a:t>if</a:t>
            </a:r>
            <a:endParaRPr lang="ro-RO" sz="2200" dirty="0"/>
          </a:p>
          <a:p>
            <a:pPr marL="457200" lvl="1" indent="0">
              <a:buNone/>
            </a:pPr>
            <a:r>
              <a:rPr lang="en-GB" sz="1800" dirty="0"/>
              <a:t>L = [x + 10 for x in L if x &lt; 10]</a:t>
            </a:r>
            <a:endParaRPr lang="ro-RO" sz="1800" dirty="0"/>
          </a:p>
          <a:p>
            <a:r>
              <a:rPr lang="ro-RO" sz="2200" dirty="0"/>
              <a:t>Poate avea mai multe clauze for – va genera toate combinațiile posibile</a:t>
            </a:r>
          </a:p>
          <a:p>
            <a:pPr marL="457200" lvl="1" indent="0">
              <a:buNone/>
            </a:pPr>
            <a:r>
              <a:rPr lang="en-GB" sz="1800" dirty="0"/>
              <a:t>[x + y for x in '</a:t>
            </a:r>
            <a:r>
              <a:rPr lang="en-GB" sz="1800" dirty="0" err="1"/>
              <a:t>abc</a:t>
            </a:r>
            <a:r>
              <a:rPr lang="en-GB" sz="1800" dirty="0"/>
              <a:t>' for y in '</a:t>
            </a:r>
            <a:r>
              <a:rPr lang="en-GB" sz="1800" dirty="0" err="1"/>
              <a:t>lmn</a:t>
            </a:r>
            <a:r>
              <a:rPr lang="en-GB" sz="1800" dirty="0"/>
              <a:t>']</a:t>
            </a:r>
            <a:endParaRPr lang="ro-RO" sz="1800" dirty="0"/>
          </a:p>
          <a:p>
            <a:r>
              <a:rPr lang="ro-RO" sz="2200" dirty="0"/>
              <a:t>Pentru a genera un număr de iterații se poate utiliza funcția </a:t>
            </a:r>
            <a:r>
              <a:rPr lang="ro-RO" sz="2200" dirty="0" err="1"/>
              <a:t>range</a:t>
            </a:r>
            <a:r>
              <a:rPr lang="ro-RO" sz="2200" dirty="0"/>
              <a:t>(n), care generează un obiect iterabil (secvență de numere de la 0 la n-1)</a:t>
            </a:r>
          </a:p>
          <a:p>
            <a:pPr marL="457200" lvl="1" indent="0">
              <a:buNone/>
            </a:pPr>
            <a:r>
              <a:rPr lang="en-GB" sz="1800" dirty="0"/>
              <a:t>[x for x in range(−5, 5) if x &gt; 0]</a:t>
            </a:r>
            <a:endParaRPr lang="ro-RO" sz="1800" dirty="0"/>
          </a:p>
          <a:p>
            <a:pPr marL="0" indent="0">
              <a:buNone/>
            </a:pPr>
            <a:r>
              <a:rPr lang="ro-RO" sz="2200" dirty="0"/>
              <a:t>Pentru a sorta un iterabil se va folosi funcția </a:t>
            </a:r>
            <a:r>
              <a:rPr lang="ro-RO" sz="2200" dirty="0" err="1"/>
              <a:t>sorted</a:t>
            </a:r>
            <a:r>
              <a:rPr lang="ro-RO" sz="2200" dirty="0"/>
              <a:t>()</a:t>
            </a:r>
          </a:p>
          <a:p>
            <a:pPr marL="457200" lvl="1" indent="0">
              <a:buNone/>
            </a:pPr>
            <a:r>
              <a:rPr lang="ro-RO" sz="1800" dirty="0" err="1"/>
              <a:t>sorted</a:t>
            </a:r>
            <a:r>
              <a:rPr lang="ro-RO" sz="1800" dirty="0"/>
              <a:t>(open('testwhile.py'))   # file este un obiect iterabil</a:t>
            </a:r>
          </a:p>
        </p:txBody>
      </p:sp>
    </p:spTree>
    <p:extLst>
      <p:ext uri="{BB962C8B-B14F-4D97-AF65-F5344CB8AC3E}">
        <p14:creationId xmlns:p14="http://schemas.microsoft.com/office/powerpoint/2010/main" val="340884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5C86-4EA3-47C7-ABF2-A464783A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Apel iterativ de funcție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5A5B-ABDD-4E3D-B295-E14BAD8E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Funcțiile fiind obiecte ele pot fi transferate ca argumente altor funcții sau pot fi create </a:t>
            </a:r>
            <a:r>
              <a:rPr lang="ro-RO"/>
              <a:t>liste iterabile de funcții </a:t>
            </a:r>
            <a:endParaRPr lang="ro-RO" dirty="0"/>
          </a:p>
          <a:p>
            <a:r>
              <a:rPr lang="ro-RO" dirty="0"/>
              <a:t>Se poate utiliza funcția </a:t>
            </a:r>
            <a:r>
              <a:rPr lang="ro-RO" dirty="0" err="1"/>
              <a:t>map</a:t>
            </a:r>
            <a:r>
              <a:rPr lang="ro-RO" dirty="0"/>
              <a:t>(</a:t>
            </a:r>
            <a:r>
              <a:rPr lang="ro-RO" dirty="0" err="1"/>
              <a:t>func</a:t>
            </a:r>
            <a:r>
              <a:rPr lang="ro-RO" dirty="0"/>
              <a:t>, </a:t>
            </a:r>
            <a:r>
              <a:rPr lang="ro-RO" dirty="0" err="1"/>
              <a:t>ob</a:t>
            </a:r>
            <a:r>
              <a:rPr lang="ro-RO" dirty="0"/>
              <a:t>) pentru a genera un obiect iterabil apelând funcția </a:t>
            </a:r>
            <a:r>
              <a:rPr lang="ro-RO" dirty="0" err="1"/>
              <a:t>func</a:t>
            </a:r>
            <a:r>
              <a:rPr lang="ro-RO" dirty="0"/>
              <a:t> pe obiectul iterabil </a:t>
            </a:r>
            <a:r>
              <a:rPr lang="ro-RO" dirty="0" err="1"/>
              <a:t>ob</a:t>
            </a:r>
            <a:r>
              <a:rPr lang="ro-RO" dirty="0"/>
              <a:t>.</a:t>
            </a:r>
          </a:p>
          <a:p>
            <a:pPr marL="457200" lvl="1" indent="0">
              <a:buNone/>
            </a:pPr>
            <a:r>
              <a:rPr lang="ro-RO" dirty="0" err="1"/>
              <a:t>map</a:t>
            </a:r>
            <a:r>
              <a:rPr lang="ro-RO" dirty="0"/>
              <a:t>(</a:t>
            </a:r>
            <a:r>
              <a:rPr lang="ro-RO" dirty="0" err="1"/>
              <a:t>str.upper</a:t>
            </a:r>
            <a:r>
              <a:rPr lang="ro-RO" dirty="0"/>
              <a:t>, open('test1.py'))</a:t>
            </a:r>
          </a:p>
          <a:p>
            <a:r>
              <a:rPr lang="ro-RO" dirty="0"/>
              <a:t>Va păstra starea funcției între iterații</a:t>
            </a:r>
          </a:p>
          <a:p>
            <a:r>
              <a:rPr lang="ro-RO" dirty="0"/>
              <a:t>Va genera un singur element la o iterație</a:t>
            </a:r>
          </a:p>
          <a:p>
            <a:pPr marL="457200" lvl="1" indent="0">
              <a:buNone/>
            </a:pPr>
            <a:r>
              <a:rPr lang="en-GB" dirty="0"/>
              <a:t>M = map(abs, (-1, 0, 1)) </a:t>
            </a:r>
          </a:p>
          <a:p>
            <a:pPr marL="457200" lvl="1" indent="0">
              <a:buNone/>
            </a:pPr>
            <a:r>
              <a:rPr lang="en-GB" dirty="0"/>
              <a:t>print(next(M))</a:t>
            </a:r>
          </a:p>
          <a:p>
            <a:pPr marL="457200" lvl="1" indent="0">
              <a:buNone/>
            </a:pPr>
            <a:r>
              <a:rPr lang="en-GB" dirty="0"/>
              <a:t>print(next(M)</a:t>
            </a:r>
            <a:endParaRPr lang="ro-RO" dirty="0"/>
          </a:p>
          <a:p>
            <a:r>
              <a:rPr lang="ro-RO" dirty="0"/>
              <a:t>Dar returnează un obiect iterabil</a:t>
            </a:r>
          </a:p>
          <a:p>
            <a:pPr marL="457200" lvl="1" indent="0">
              <a:buNone/>
            </a:pPr>
            <a:r>
              <a:rPr lang="ro-RO" dirty="0"/>
              <a:t>M = </a:t>
            </a:r>
            <a:r>
              <a:rPr lang="ro-RO" dirty="0" err="1"/>
              <a:t>map</a:t>
            </a:r>
            <a:r>
              <a:rPr lang="ro-RO" dirty="0"/>
              <a:t>(</a:t>
            </a:r>
            <a:r>
              <a:rPr lang="ro-RO" dirty="0" err="1"/>
              <a:t>abs</a:t>
            </a:r>
            <a:r>
              <a:rPr lang="ro-RO" dirty="0"/>
              <a:t>, (-1, 0, 1)) </a:t>
            </a:r>
          </a:p>
          <a:p>
            <a:pPr marL="457200" lvl="1" indent="0">
              <a:buNone/>
            </a:pPr>
            <a:r>
              <a:rPr lang="ro-RO" dirty="0"/>
              <a:t>for x in M: print(x)</a:t>
            </a:r>
          </a:p>
        </p:txBody>
      </p:sp>
    </p:spTree>
    <p:extLst>
      <p:ext uri="{BB962C8B-B14F-4D97-AF65-F5344CB8AC3E}">
        <p14:creationId xmlns:p14="http://schemas.microsoft.com/office/powerpoint/2010/main" val="251568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003B-DFCE-4A71-B697-21CA1E2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performanțelor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9870-6E67-41F9-BCEB-1C2E799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/>
              <a:t>Folosind ceasul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time.clock</a:t>
            </a:r>
            <a:r>
              <a:rPr lang="ro-RO" dirty="0"/>
              <a:t>(), </a:t>
            </a:r>
            <a:r>
              <a:rPr lang="ro-RO" dirty="0" err="1"/>
              <a:t>time.perf_counter</a:t>
            </a:r>
            <a:r>
              <a:rPr lang="ro-RO" dirty="0"/>
              <a:t>() se poate compara performanța diferitelor implementări</a:t>
            </a:r>
          </a:p>
          <a:p>
            <a:r>
              <a:rPr lang="ro-RO" dirty="0"/>
              <a:t>Dacă se dorește contorizarea timpului rulării efective se va utiliza </a:t>
            </a:r>
            <a:r>
              <a:rPr lang="ro-RO" dirty="0" err="1"/>
              <a:t>time.process_time</a:t>
            </a:r>
            <a:r>
              <a:rPr lang="ro-RO" dirty="0"/>
              <a:t>()</a:t>
            </a:r>
          </a:p>
          <a:p>
            <a:r>
              <a:rPr lang="ro-RO" dirty="0"/>
              <a:t>Pentru o precizie mai mare a măsurătorilor trebuie apelate funcțiile pe un număr mare de argumente</a:t>
            </a:r>
          </a:p>
          <a:p>
            <a:r>
              <a:rPr lang="ro-RO" dirty="0"/>
              <a:t>Pentru a reduce efectele datorate tehnicilor de </a:t>
            </a:r>
            <a:r>
              <a:rPr lang="ro-RO" dirty="0" err="1"/>
              <a:t>caching</a:t>
            </a:r>
            <a:r>
              <a:rPr lang="ro-RO" dirty="0"/>
              <a:t>, se vor repeta măsurătorile de mai multe ori și se analizează statistic datele obținute (minim, maxim, media)</a:t>
            </a:r>
          </a:p>
          <a:p>
            <a:r>
              <a:rPr lang="ro-RO" dirty="0"/>
              <a:t>Măsurătoarea depinde foarte mult de încărcarea sistemului</a:t>
            </a:r>
          </a:p>
          <a:p>
            <a:r>
              <a:rPr lang="ro-RO" dirty="0"/>
              <a:t>Măsurarea poate fi efectuată și folosind modulul </a:t>
            </a:r>
            <a:r>
              <a:rPr lang="ro-RO" dirty="0" err="1"/>
              <a:t>timeit</a:t>
            </a:r>
            <a:endParaRPr lang="ro-RO" dirty="0"/>
          </a:p>
          <a:p>
            <a:pPr lvl="1"/>
            <a:r>
              <a:rPr lang="en-GB" dirty="0" err="1"/>
              <a:t>timeit.timeit</a:t>
            </a:r>
            <a:r>
              <a:rPr lang="en-GB" dirty="0"/>
              <a:t>('sum(range(100))')</a:t>
            </a:r>
            <a:endParaRPr lang="ro-RO" dirty="0"/>
          </a:p>
          <a:p>
            <a:pPr lvl="1"/>
            <a:r>
              <a:rPr lang="en-GB" dirty="0" err="1"/>
              <a:t>timeit.timeit</a:t>
            </a:r>
            <a:r>
              <a:rPr lang="en-GB" dirty="0"/>
              <a:t>('"-".join(str(n) for n in range(100))', number=10000)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54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73E81-A1E9-4587-B9C6-E31CD38A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8C9E81-4778-42F9-8B13-3A8B40CC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VanderPlas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Jake.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data science handbook: essential tools for working with data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O'Reilly Media, 2016.</a:t>
            </a:r>
          </a:p>
          <a:p>
            <a:pPr marL="457200">
              <a:spcBef>
                <a:spcPts val="0"/>
              </a:spcBef>
            </a:pPr>
            <a:r>
              <a:rPr lang="ro-RO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https://jakevdp.github.io/PythonDataScienceHandbook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O'higgins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Niall.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 and Python: Patterns and processes for the popular document-oriented database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O'Reilly Media, 2011.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Jeffrey.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analytics with Spark using Python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Addison-Wesley Professional, 2018.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Lutz M., Learning Python, 5th Edition, O'Reilly Media, 2013.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Grus, Joel.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science from scratch: first principles with python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O'Reilly Media, 2019.</a:t>
            </a:r>
            <a:endParaRPr lang="ro-R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Radtka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Zachary, and Donald Miner.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Hadoop with Python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O'Reilly Media, 2015.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315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22D-4D9C-412D-AA8F-FACB82C1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performanțelor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6F53-3ECF-41F4-878E-6C515D00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def </a:t>
            </a:r>
            <a:r>
              <a:rPr lang="ro-RO" sz="2800" dirty="0" err="1"/>
              <a:t>forLoop</a:t>
            </a:r>
            <a:r>
              <a:rPr lang="ro-RO" sz="28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</a:t>
            </a:r>
            <a:r>
              <a:rPr lang="ro-RO" sz="2800" dirty="0" err="1"/>
              <a:t>res</a:t>
            </a:r>
            <a:r>
              <a:rPr lang="ro-RO" sz="2800" dirty="0"/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for x in </a:t>
            </a:r>
            <a:r>
              <a:rPr lang="ro-RO" sz="2800" dirty="0" err="1"/>
              <a:t>repslist</a:t>
            </a:r>
            <a:r>
              <a:rPr lang="ro-RO" sz="28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    </a:t>
            </a:r>
            <a:r>
              <a:rPr lang="ro-RO" sz="2800" dirty="0" err="1"/>
              <a:t>res.append</a:t>
            </a:r>
            <a:r>
              <a:rPr lang="ro-RO" sz="2800" dirty="0"/>
              <a:t>(</a:t>
            </a:r>
            <a:r>
              <a:rPr lang="ro-RO" sz="2800" dirty="0" err="1"/>
              <a:t>abs</a:t>
            </a:r>
            <a:r>
              <a:rPr lang="ro-RO" sz="28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</a:t>
            </a:r>
            <a:r>
              <a:rPr lang="ro-RO" sz="2800" dirty="0" err="1"/>
              <a:t>return</a:t>
            </a:r>
            <a:r>
              <a:rPr lang="ro-RO" sz="2800" dirty="0"/>
              <a:t> </a:t>
            </a:r>
            <a:r>
              <a:rPr lang="ro-RO" sz="2800" dirty="0" err="1"/>
              <a:t>res</a:t>
            </a:r>
            <a:endParaRPr lang="ro-RO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o-RO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def </a:t>
            </a:r>
            <a:r>
              <a:rPr lang="ro-RO" sz="2800" dirty="0" err="1"/>
              <a:t>listComp</a:t>
            </a:r>
            <a:r>
              <a:rPr lang="ro-RO" sz="28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</a:t>
            </a:r>
            <a:r>
              <a:rPr lang="ro-RO" sz="2800" dirty="0" err="1"/>
              <a:t>return</a:t>
            </a:r>
            <a:r>
              <a:rPr lang="ro-RO" sz="2800" dirty="0"/>
              <a:t> [</a:t>
            </a:r>
            <a:r>
              <a:rPr lang="ro-RO" sz="2800" dirty="0" err="1"/>
              <a:t>abs</a:t>
            </a:r>
            <a:r>
              <a:rPr lang="ro-RO" sz="2800" dirty="0"/>
              <a:t>(x) for x in </a:t>
            </a:r>
            <a:r>
              <a:rPr lang="ro-RO" sz="2800" dirty="0" err="1"/>
              <a:t>repslist</a:t>
            </a:r>
            <a:r>
              <a:rPr lang="ro-RO" sz="2800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o-RO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def </a:t>
            </a:r>
            <a:r>
              <a:rPr lang="ro-RO" sz="2800" dirty="0" err="1"/>
              <a:t>mapCall</a:t>
            </a:r>
            <a:r>
              <a:rPr lang="ro-RO" sz="28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</a:t>
            </a:r>
            <a:r>
              <a:rPr lang="ro-RO" sz="2800" dirty="0" err="1"/>
              <a:t>return</a:t>
            </a:r>
            <a:r>
              <a:rPr lang="ro-RO" sz="2800" dirty="0"/>
              <a:t> </a:t>
            </a:r>
            <a:r>
              <a:rPr lang="ro-RO" sz="2800" dirty="0" err="1"/>
              <a:t>list</a:t>
            </a:r>
            <a:r>
              <a:rPr lang="ro-RO" sz="2800" dirty="0"/>
              <a:t>(</a:t>
            </a:r>
            <a:r>
              <a:rPr lang="ro-RO" sz="2800" dirty="0" err="1"/>
              <a:t>map</a:t>
            </a:r>
            <a:r>
              <a:rPr lang="ro-RO" sz="2800" dirty="0"/>
              <a:t>(</a:t>
            </a:r>
            <a:r>
              <a:rPr lang="ro-RO" sz="2800" dirty="0" err="1"/>
              <a:t>abs</a:t>
            </a:r>
            <a:r>
              <a:rPr lang="ro-RO" sz="2800" dirty="0"/>
              <a:t>, </a:t>
            </a:r>
            <a:r>
              <a:rPr lang="ro-RO" sz="2800" dirty="0" err="1"/>
              <a:t>repslist</a:t>
            </a:r>
            <a:r>
              <a:rPr lang="ro-RO" sz="2800" dirty="0"/>
              <a:t>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o-RO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def </a:t>
            </a:r>
            <a:r>
              <a:rPr lang="ro-RO" sz="2800" dirty="0" err="1"/>
              <a:t>genExpr</a:t>
            </a:r>
            <a:r>
              <a:rPr lang="ro-RO" sz="28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2800" dirty="0"/>
              <a:t>    </a:t>
            </a:r>
            <a:r>
              <a:rPr lang="ro-RO" sz="2800" dirty="0" err="1"/>
              <a:t>return</a:t>
            </a:r>
            <a:r>
              <a:rPr lang="ro-RO" sz="2800" dirty="0"/>
              <a:t> </a:t>
            </a:r>
            <a:r>
              <a:rPr lang="ro-RO" sz="2800" dirty="0" err="1"/>
              <a:t>list</a:t>
            </a:r>
            <a:r>
              <a:rPr lang="ro-RO" sz="2800" dirty="0"/>
              <a:t>(</a:t>
            </a:r>
            <a:r>
              <a:rPr lang="ro-RO" sz="2800" dirty="0" err="1"/>
              <a:t>abs</a:t>
            </a:r>
            <a:r>
              <a:rPr lang="ro-RO" sz="2800" dirty="0"/>
              <a:t>(x) for x in </a:t>
            </a:r>
            <a:r>
              <a:rPr lang="ro-RO" sz="2800" dirty="0" err="1"/>
              <a:t>repslist</a:t>
            </a:r>
            <a:r>
              <a:rPr lang="ro-RO" sz="2800" dirty="0"/>
              <a:t>)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99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date în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Tipurile de date sunt alese implicit în timpul rulării nu necesită declarare</a:t>
            </a:r>
          </a:p>
          <a:p>
            <a:pPr lvl="1"/>
            <a:r>
              <a:rPr lang="ro-RO" dirty="0"/>
              <a:t>se alocă dinamic la prima asignare de valoare (nu este necesar să existe atribuire de nume!!!)</a:t>
            </a:r>
          </a:p>
          <a:p>
            <a:pPr lvl="1"/>
            <a:r>
              <a:rPr lang="ro-RO" dirty="0"/>
              <a:t>se eliberează dinamic când nu există referință la ea</a:t>
            </a:r>
          </a:p>
          <a:p>
            <a:r>
              <a:rPr lang="ro-RO" dirty="0"/>
              <a:t>Toate datele sunt stocate sub formă de obiecte:</a:t>
            </a:r>
          </a:p>
          <a:p>
            <a:pPr lvl="1"/>
            <a:r>
              <a:rPr lang="ro-RO" dirty="0"/>
              <a:t>contor de referințe</a:t>
            </a:r>
          </a:p>
          <a:p>
            <a:pPr lvl="1"/>
            <a:r>
              <a:rPr lang="ro-RO" dirty="0"/>
              <a:t>tip obiect</a:t>
            </a:r>
          </a:p>
          <a:p>
            <a:pPr lvl="1"/>
            <a:r>
              <a:rPr lang="ro-RO" dirty="0"/>
              <a:t>lungime obiect</a:t>
            </a:r>
          </a:p>
          <a:p>
            <a:pPr lvl="1"/>
            <a:r>
              <a:rPr lang="ro-RO" dirty="0"/>
              <a:t>valoare – referință</a:t>
            </a:r>
          </a:p>
          <a:p>
            <a:r>
              <a:rPr lang="ro-RO" dirty="0"/>
              <a:t>Odată creat tipul nu se schimbă</a:t>
            </a:r>
          </a:p>
          <a:p>
            <a:r>
              <a:rPr lang="ro-RO" dirty="0"/>
              <a:t>Schimbarea valorii</a:t>
            </a:r>
          </a:p>
          <a:p>
            <a:pPr lvl="1"/>
            <a:r>
              <a:rPr lang="ro-RO" dirty="0"/>
              <a:t>Obiecte mutabile - se pot modifica</a:t>
            </a:r>
          </a:p>
          <a:p>
            <a:pPr lvl="1"/>
            <a:r>
              <a:rPr lang="ro-RO" dirty="0"/>
              <a:t>Obiecte ne-mutabile – nu se pot modifica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B201C-3DF1-4ABB-91A1-758E5AD1A550}"/>
              </a:ext>
            </a:extLst>
          </p:cNvPr>
          <p:cNvSpPr/>
          <p:nvPr/>
        </p:nvSpPr>
        <p:spPr>
          <a:xfrm>
            <a:off x="790113" y="2396971"/>
            <a:ext cx="621437" cy="248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3875-9CBF-44DA-8A70-7FD15E2E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date în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B438-F865-492B-86F8-55F38BE8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Tipuri predefinite în limbaj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>
              <a:spcBef>
                <a:spcPts val="1800"/>
              </a:spcBef>
            </a:pPr>
            <a:endParaRPr lang="ro-RO" dirty="0"/>
          </a:p>
          <a:p>
            <a:pPr>
              <a:spcBef>
                <a:spcPts val="1800"/>
              </a:spcBef>
            </a:pPr>
            <a:endParaRPr lang="ro-RO" dirty="0"/>
          </a:p>
          <a:p>
            <a:pPr>
              <a:spcBef>
                <a:spcPts val="1800"/>
              </a:spcBef>
            </a:pPr>
            <a:r>
              <a:rPr lang="ro-RO" dirty="0"/>
              <a:t>Alocare – eliberare</a:t>
            </a:r>
          </a:p>
          <a:p>
            <a:pPr marL="0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4	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10.1  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		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2D329-1623-4F18-B3D1-A5AEEA6A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45" y="1924050"/>
            <a:ext cx="6525735" cy="26780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36D23-76BD-4036-AE9A-EBC3E44D10A8}"/>
              </a:ext>
            </a:extLst>
          </p:cNvPr>
          <p:cNvCxnSpPr>
            <a:cxnSpLocks/>
          </p:cNvCxnSpPr>
          <p:nvPr/>
        </p:nvCxnSpPr>
        <p:spPr>
          <a:xfrm>
            <a:off x="790113" y="2645546"/>
            <a:ext cx="781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5425A-292D-4809-AF73-69FC30F1FA82}"/>
              </a:ext>
            </a:extLst>
          </p:cNvPr>
          <p:cNvCxnSpPr>
            <a:cxnSpLocks/>
          </p:cNvCxnSpPr>
          <p:nvPr/>
        </p:nvCxnSpPr>
        <p:spPr>
          <a:xfrm>
            <a:off x="790113" y="3011010"/>
            <a:ext cx="781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FC8B33-1CE0-4436-9DDA-7E401588F81E}"/>
              </a:ext>
            </a:extLst>
          </p:cNvPr>
          <p:cNvCxnSpPr>
            <a:cxnSpLocks/>
          </p:cNvCxnSpPr>
          <p:nvPr/>
        </p:nvCxnSpPr>
        <p:spPr>
          <a:xfrm>
            <a:off x="790113" y="3925410"/>
            <a:ext cx="781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91975-40DC-4CB4-930A-5695F5A1DEA6}"/>
              </a:ext>
            </a:extLst>
          </p:cNvPr>
          <p:cNvCxnSpPr>
            <a:cxnSpLocks/>
          </p:cNvCxnSpPr>
          <p:nvPr/>
        </p:nvCxnSpPr>
        <p:spPr>
          <a:xfrm>
            <a:off x="790113" y="3286218"/>
            <a:ext cx="7812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7C4F6-A3FC-43ED-83E4-952216025E8B}"/>
              </a:ext>
            </a:extLst>
          </p:cNvPr>
          <p:cNvCxnSpPr>
            <a:cxnSpLocks/>
          </p:cNvCxnSpPr>
          <p:nvPr/>
        </p:nvCxnSpPr>
        <p:spPr>
          <a:xfrm>
            <a:off x="790113" y="3642804"/>
            <a:ext cx="7812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4AC5F4-6623-4D79-B25E-903385A7BC74}"/>
              </a:ext>
            </a:extLst>
          </p:cNvPr>
          <p:cNvCxnSpPr>
            <a:cxnSpLocks/>
          </p:cNvCxnSpPr>
          <p:nvPr/>
        </p:nvCxnSpPr>
        <p:spPr>
          <a:xfrm>
            <a:off x="790113" y="4539449"/>
            <a:ext cx="7812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F7ABAE-1A6D-484C-AEEE-B9DA89C6967D}"/>
              </a:ext>
            </a:extLst>
          </p:cNvPr>
          <p:cNvCxnSpPr>
            <a:cxnSpLocks/>
          </p:cNvCxnSpPr>
          <p:nvPr/>
        </p:nvCxnSpPr>
        <p:spPr>
          <a:xfrm>
            <a:off x="790113" y="4245007"/>
            <a:ext cx="7812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C7A4-7609-4C23-9631-3399534F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date în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F8B5-86A6-43FA-8963-31FBDFC8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La crearea obiectelor, tipul se selectează automat  și se stochează în obiect</a:t>
            </a:r>
            <a:endParaRPr lang="en-US" dirty="0"/>
          </a:p>
          <a:p>
            <a:r>
              <a:rPr lang="ro-RO" dirty="0"/>
              <a:t>Dacă se asignează o nouă valoare obiectul ne-mutabil este șters și se creează un obiect nou</a:t>
            </a:r>
          </a:p>
          <a:p>
            <a:r>
              <a:rPr lang="ro-RO" dirty="0"/>
              <a:t>Se poate șterge apelând metoda </a:t>
            </a:r>
            <a:r>
              <a:rPr lang="ro-RO" dirty="0" err="1"/>
              <a:t>del</a:t>
            </a:r>
            <a:r>
              <a:rPr lang="ro-RO" dirty="0"/>
              <a:t> </a:t>
            </a:r>
            <a:r>
              <a:rPr lang="ro-RO" dirty="0" err="1"/>
              <a:t>nume_obiect</a:t>
            </a:r>
            <a:endParaRPr lang="ro-RO" dirty="0"/>
          </a:p>
          <a:p>
            <a:r>
              <a:rPr lang="ro-RO" dirty="0">
                <a:solidFill>
                  <a:srgbClr val="FF0000"/>
                </a:solidFill>
              </a:rPr>
              <a:t>Este un limbaj tipizat!</a:t>
            </a:r>
          </a:p>
          <a:p>
            <a:r>
              <a:rPr lang="ro-RO" dirty="0"/>
              <a:t>Conversiile de tip implicite doar pentru un număr limitat de cazuri</a:t>
            </a:r>
          </a:p>
          <a:p>
            <a:pPr marL="0" indent="0">
              <a:buNone/>
            </a:pP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'5' + 5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can only concatenate str 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(not "int") to str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4.5 + 5	conversie implicită la </a:t>
            </a: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ro-R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verificarea tipului   </a:t>
            </a:r>
          </a:p>
          <a:p>
            <a:pPr marL="0" indent="0">
              <a:buNone/>
            </a:pP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ro-R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o-R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598C5-7D0B-42E5-B444-EC9E2FCE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2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859-0023-48CF-86E7-2B43FF17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Gestionarea memoriei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9F1C-695F-429F-A75A-DE86DB80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Variabile în limbajul C</a:t>
            </a:r>
          </a:p>
          <a:p>
            <a:pPr lvl="1"/>
            <a:r>
              <a:rPr lang="ro-RO" dirty="0"/>
              <a:t>nume = adresa în memorie, se obține cu funcția </a:t>
            </a:r>
            <a:r>
              <a:rPr lang="ro-RO" dirty="0" err="1"/>
              <a:t>id</a:t>
            </a:r>
            <a:r>
              <a:rPr lang="ro-RO"/>
              <a:t>(nume)</a:t>
            </a:r>
            <a:endParaRPr lang="ro-RO" dirty="0"/>
          </a:p>
          <a:p>
            <a:pPr lvl="1"/>
            <a:r>
              <a:rPr lang="ro-RO" dirty="0"/>
              <a:t>valoare – conținutul locației de memorie – se poate schimba</a:t>
            </a:r>
          </a:p>
          <a:p>
            <a:r>
              <a:rPr lang="ro-RO" dirty="0"/>
              <a:t>Variabile în </a:t>
            </a:r>
            <a:r>
              <a:rPr lang="ro-RO" dirty="0" err="1"/>
              <a:t>Python</a:t>
            </a:r>
            <a:endParaRPr lang="ro-RO" dirty="0"/>
          </a:p>
          <a:p>
            <a:pPr lvl="1"/>
            <a:r>
              <a:rPr lang="ro-RO" dirty="0"/>
              <a:t>nume  = referință la obiect, pot exista mai multe nume!!</a:t>
            </a:r>
          </a:p>
          <a:p>
            <a:pPr marL="457200" lvl="1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x = 50		</a:t>
            </a:r>
          </a:p>
          <a:p>
            <a:pPr marL="457200" lvl="1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y = 50</a:t>
            </a:r>
          </a:p>
          <a:p>
            <a:pPr marL="457200" lvl="1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 =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trei referințe la obiectul 50</a:t>
            </a:r>
          </a:p>
          <a:p>
            <a:pPr marL="457200" lvl="1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[50, 50]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referin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țe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y		se decrementează cont. de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 = 50.0		se decrementează cont. de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o-RO" dirty="0"/>
              <a:t>se decrementează automat contorul de referințe în afara blocului în care s-a creat variabila</a:t>
            </a:r>
          </a:p>
          <a:p>
            <a:pPr lvl="1"/>
            <a:r>
              <a:rPr lang="ro-RO" dirty="0"/>
              <a:t>contorul de referințe nu ajunge la 0 la obiectele globale </a:t>
            </a:r>
          </a:p>
        </p:txBody>
      </p:sp>
    </p:spTree>
    <p:extLst>
      <p:ext uri="{BB962C8B-B14F-4D97-AF65-F5344CB8AC3E}">
        <p14:creationId xmlns:p14="http://schemas.microsoft.com/office/powerpoint/2010/main" val="27839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B0266-D38C-4C93-8E2D-9F29AB690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17" y="1959751"/>
            <a:ext cx="4944400" cy="4279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FE57A-5044-4A77-A55D-C14A8B0A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Gestionarea memoriei - containere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713B-12B4-4542-8D1A-0EA94C5A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 dirty="0"/>
              <a:t>Obiectele de tip container conțin obiecte simple sau alte containere</a:t>
            </a:r>
          </a:p>
          <a:p>
            <a:pPr marL="0" indent="0">
              <a:buNone/>
            </a:pPr>
            <a:r>
              <a:rPr lang="ro-RO" sz="2400" dirty="0"/>
              <a:t>Mutabil este tabloul de, </a:t>
            </a:r>
          </a:p>
          <a:p>
            <a:pPr marL="0" indent="0">
              <a:buNone/>
            </a:pPr>
            <a:r>
              <a:rPr lang="ro-RO" sz="2400" dirty="0"/>
              <a:t>referințe nu elementul.</a:t>
            </a:r>
          </a:p>
          <a:p>
            <a:pPr marL="0" indent="0">
              <a:buNone/>
            </a:pPr>
            <a:r>
              <a:rPr lang="ro-RO" sz="2400" dirty="0"/>
              <a:t>Spațiul ocupat mare</a:t>
            </a:r>
          </a:p>
          <a:p>
            <a:pPr marL="0" indent="0">
              <a:buNone/>
            </a:pPr>
            <a:r>
              <a:rPr lang="ro-RO" sz="2400" dirty="0"/>
              <a:t>Elementele pot avea</a:t>
            </a:r>
          </a:p>
          <a:p>
            <a:pPr marL="0" indent="0">
              <a:buNone/>
            </a:pPr>
            <a:r>
              <a:rPr lang="ro-RO" sz="2400" dirty="0"/>
              <a:t>tipuri diferite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Dou</a:t>
            </a:r>
            <a:r>
              <a:rPr lang="ro-RO" sz="2400" dirty="0"/>
              <a:t>ă nume la aceeași listă, modificând </a:t>
            </a:r>
          </a:p>
          <a:p>
            <a:pPr marL="0" indent="0">
              <a:buNone/>
            </a:pPr>
            <a:r>
              <a:rPr lang="ro-RO" sz="2400" dirty="0"/>
              <a:t>prima, se vede și prin cealaltă nume</a:t>
            </a:r>
          </a:p>
          <a:p>
            <a:pPr marL="0" indent="0">
              <a:buNone/>
            </a:pPr>
            <a:r>
              <a:rPr lang="ro-RO" sz="2400" dirty="0"/>
              <a:t>Dacă elementele au același tip</a:t>
            </a:r>
          </a:p>
          <a:p>
            <a:pPr marL="0" indent="0">
              <a:buNone/>
            </a:pPr>
            <a:r>
              <a:rPr lang="ro-RO" sz="2400" dirty="0"/>
              <a:t>parcurgerea listei este costisitoare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973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40AD-3EC9-469A-9F18-73D8622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B9C0-C797-4096-8BEB-0D5E6C60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Obiect container ce poate conține diferite tipuri de obiecte, chiar și containere</a:t>
            </a:r>
          </a:p>
          <a:p>
            <a:r>
              <a:rPr lang="ro-RO" dirty="0"/>
              <a:t>Conține un tablou de referințe la obiecte</a:t>
            </a:r>
          </a:p>
          <a:p>
            <a:r>
              <a:rPr lang="ro-RO" dirty="0"/>
              <a:t>Dimensiune variabilă – adăugare, ștergere element</a:t>
            </a:r>
          </a:p>
          <a:p>
            <a:r>
              <a:rPr lang="ro-RO" dirty="0"/>
              <a:t>Suportă indexare – multidimensional, negativ, domeniu cu stabilirea pasului</a:t>
            </a:r>
          </a:p>
          <a:p>
            <a:r>
              <a:rPr lang="ro-RO" dirty="0"/>
              <a:t>Pot fi extrase, modificate, felii (secvențe consecutive) din listă folosind operatorul </a:t>
            </a:r>
            <a:r>
              <a:rPr lang="ro-RO" dirty="0" err="1"/>
              <a:t>slice</a:t>
            </a:r>
            <a:endParaRPr lang="ro-RO" dirty="0"/>
          </a:p>
          <a:p>
            <a:r>
              <a:rPr lang="ro-RO" dirty="0"/>
              <a:t>Suportă enumerare, iterabil</a:t>
            </a:r>
          </a:p>
          <a:p>
            <a:r>
              <a:rPr lang="ro-RO" dirty="0"/>
              <a:t>Verificare limite - accesul la o poziție neexistentă va genera eroare în timpul rulării</a:t>
            </a:r>
          </a:p>
          <a:p>
            <a:r>
              <a:rPr lang="ro-RO" dirty="0"/>
              <a:t>Sortarea elementelor se va realiza pe loc și presupune elemente de același tip, se vor rearanja elementele listei, nu se creează altă listă</a:t>
            </a:r>
          </a:p>
          <a:p>
            <a:r>
              <a:rPr lang="ro-RO" dirty="0"/>
              <a:t>Generatoare de liste – </a:t>
            </a:r>
            <a:r>
              <a:rPr lang="ro-RO" dirty="0" err="1"/>
              <a:t>list</a:t>
            </a:r>
            <a:r>
              <a:rPr lang="ro-RO" dirty="0"/>
              <a:t> </a:t>
            </a:r>
            <a:r>
              <a:rPr lang="ro-RO" dirty="0" err="1"/>
              <a:t>comprehensions</a:t>
            </a:r>
            <a:r>
              <a:rPr lang="ro-RO" dirty="0"/>
              <a:t> – pe baza unei expresii rulate pe un obiect iterabil care poate avea atașată și condiții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852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EA6D-E5E9-4E9B-96B7-4A4AB4C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054AF-431B-48EE-B0ED-4E33162E2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05" y="1284658"/>
            <a:ext cx="2916821" cy="24046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C5676-8BD9-4EC2-B920-A0676A8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85" y="1197821"/>
            <a:ext cx="2604305" cy="3376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3CE2A-752E-4C47-9758-2AAAFD33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5" y="3739510"/>
            <a:ext cx="3541853" cy="25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A5D1A-4E2D-47D8-AFB2-00A94FEE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932" y="4243036"/>
            <a:ext cx="1840374" cy="19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2115</Words>
  <Application>Microsoft Office PowerPoint</Application>
  <PresentationFormat>On-screen Show (4:3)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Office Theme</vt:lpstr>
      <vt:lpstr>Știința Datelor folosind Python</vt:lpstr>
      <vt:lpstr>Bibliografie</vt:lpstr>
      <vt:lpstr>Tipuri de date în Python</vt:lpstr>
      <vt:lpstr>Tipuri de date în Python</vt:lpstr>
      <vt:lpstr>Tipuri de date în Python</vt:lpstr>
      <vt:lpstr>Gestionarea memoriei</vt:lpstr>
      <vt:lpstr>Gestionarea memoriei - containere</vt:lpstr>
      <vt:lpstr>Liste</vt:lpstr>
      <vt:lpstr>Liste</vt:lpstr>
      <vt:lpstr>Liste</vt:lpstr>
      <vt:lpstr>Dicționare</vt:lpstr>
      <vt:lpstr>Dicționare</vt:lpstr>
      <vt:lpstr>Matrice și structuri rare </vt:lpstr>
      <vt:lpstr>Tehnici de îmbunătățire a codului</vt:lpstr>
      <vt:lpstr>Tehnici de îmbunătățire a codului</vt:lpstr>
      <vt:lpstr>Tehnici de îmbunătățire a codului</vt:lpstr>
      <vt:lpstr>Generatoare de listă</vt:lpstr>
      <vt:lpstr>Apel iterativ de funcție</vt:lpstr>
      <vt:lpstr>Evaluarea performanțelor</vt:lpstr>
      <vt:lpstr>Evaluarea performanțelor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243</cp:revision>
  <dcterms:created xsi:type="dcterms:W3CDTF">2020-03-21T07:26:51Z</dcterms:created>
  <dcterms:modified xsi:type="dcterms:W3CDTF">2023-02-14T08:21:57Z</dcterms:modified>
</cp:coreProperties>
</file>