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4" r:id="rId2"/>
    <p:sldId id="290" r:id="rId3"/>
    <p:sldId id="291" r:id="rId4"/>
    <p:sldId id="293" r:id="rId5"/>
    <p:sldId id="288" r:id="rId6"/>
    <p:sldId id="294" r:id="rId7"/>
    <p:sldId id="295" r:id="rId8"/>
    <p:sldId id="305" r:id="rId9"/>
    <p:sldId id="304" r:id="rId10"/>
    <p:sldId id="296" r:id="rId11"/>
    <p:sldId id="298" r:id="rId12"/>
    <p:sldId id="297" r:id="rId13"/>
    <p:sldId id="299" r:id="rId14"/>
    <p:sldId id="301" r:id="rId15"/>
    <p:sldId id="302" r:id="rId16"/>
    <p:sldId id="300" r:id="rId17"/>
    <p:sldId id="303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jakevdp/data-CDCbirths/master/births.csv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938F6-01BE-4980-9104-79FF293E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0" y="2594716"/>
            <a:ext cx="8022219" cy="1061297"/>
          </a:xfrm>
        </p:spPr>
        <p:txBody>
          <a:bodyPr>
            <a:normAutofit/>
          </a:bodyPr>
          <a:lstStyle/>
          <a:p>
            <a:r>
              <a:rPr lang="ro-RO" dirty="0"/>
              <a:t>Știința Datelor folosind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26DAE9-00B0-4B9F-8C9A-EACD1FC6BE3F}"/>
              </a:ext>
            </a:extLst>
          </p:cNvPr>
          <p:cNvSpPr txBox="1">
            <a:spLocks/>
          </p:cNvSpPr>
          <p:nvPr/>
        </p:nvSpPr>
        <p:spPr>
          <a:xfrm>
            <a:off x="223776" y="623413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AF1481-8CFF-4336-9EEF-98B0B9E1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2656"/>
            <a:ext cx="327273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altLang="en-US" sz="2400" dirty="0" err="1"/>
              <a:t>Facultatea</a:t>
            </a:r>
            <a:r>
              <a:rPr lang="ro-RO" altLang="en-US" sz="2400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Inginerie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Tehnologia</a:t>
            </a:r>
            <a:r>
              <a:rPr lang="en-US" sz="2400" dirty="0"/>
              <a:t> </a:t>
            </a:r>
            <a:r>
              <a:rPr lang="en-US" sz="2400" dirty="0" err="1"/>
              <a:t>informației</a:t>
            </a:r>
            <a:endParaRPr lang="ro-RO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DEC4C0-B6EF-485E-B70C-9073860C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25144"/>
            <a:ext cx="77768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</a:rPr>
              <a:t>Piroska Haller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piroska.haller@umfst.ro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78EB-952C-4A35-A401-44FB79A8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136524"/>
            <a:ext cx="8948691" cy="1061297"/>
          </a:xfrm>
        </p:spPr>
        <p:txBody>
          <a:bodyPr>
            <a:noAutofit/>
          </a:bodyPr>
          <a:lstStyle/>
          <a:p>
            <a:r>
              <a:rPr lang="ro-RO" sz="3800" dirty="0"/>
              <a:t>Tabele pivot - agregare multidimensională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D08D-4BEC-40EC-8F6B-0269065A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18586"/>
            <a:ext cx="8709756" cy="5273335"/>
          </a:xfrm>
        </p:spPr>
        <p:txBody>
          <a:bodyPr>
            <a:normAutofit lnSpcReduction="10000"/>
          </a:bodyPr>
          <a:lstStyle/>
          <a:p>
            <a:pPr algn="l"/>
            <a:r>
              <a:rPr lang="ro-RO" sz="1800" b="0" i="1" u="none" strike="noStrike" baseline="0" dirty="0">
                <a:solidFill>
                  <a:srgbClr val="9A0000"/>
                </a:solidFill>
                <a:latin typeface="MinionPro-It"/>
                <a:hlinkClick r:id="rId2"/>
              </a:rPr>
              <a:t>https://raw.githubusercontent.com/jakevdp/data-CDCbirths/master/</a:t>
            </a:r>
            <a:r>
              <a:rPr lang="ro-RO" sz="1800" b="0" i="1" u="sng" strike="noStrike" baseline="0" dirty="0">
                <a:latin typeface="MinionPro-It"/>
                <a:hlinkClick r:id="rId2"/>
              </a:rPr>
              <a:t>births.csv</a:t>
            </a:r>
            <a:endParaRPr lang="ro-RO" sz="1800" b="0" i="1" u="sng" strike="noStrike" baseline="0" dirty="0">
              <a:latin typeface="MinionPro-It"/>
            </a:endParaRPr>
          </a:p>
          <a:p>
            <a:pPr algn="l"/>
            <a:r>
              <a:rPr lang="ro-RO" sz="1800" dirty="0"/>
              <a:t>antet: </a:t>
            </a:r>
            <a:r>
              <a:rPr lang="en-GB" sz="1800" dirty="0"/>
              <a:t>year month day gender births</a:t>
            </a:r>
            <a:endParaRPr lang="ro-RO" sz="1800" dirty="0"/>
          </a:p>
          <a:p>
            <a:pPr algn="l"/>
            <a:r>
              <a:rPr lang="ro-RO" sz="1800" dirty="0"/>
              <a:t>numărul total de nașteri pentru grupe formate din intervale de 10 ani - decade</a:t>
            </a:r>
          </a:p>
          <a:p>
            <a:pPr marL="0" indent="0" algn="l">
              <a:buNone/>
            </a:pPr>
            <a:r>
              <a:rPr lang="en-GB" sz="1800" dirty="0"/>
              <a:t>births = </a:t>
            </a:r>
            <a:r>
              <a:rPr lang="en-GB" sz="1800" dirty="0" err="1"/>
              <a:t>pd.read_csv</a:t>
            </a:r>
            <a:r>
              <a:rPr lang="en-GB" sz="1800" dirty="0"/>
              <a:t>('births.csv')</a:t>
            </a:r>
            <a:endParaRPr lang="ro-RO" sz="1800" dirty="0"/>
          </a:p>
          <a:p>
            <a:pPr marL="0" indent="0" algn="l">
              <a:buNone/>
            </a:pPr>
            <a:r>
              <a:rPr lang="en-GB" sz="1800" dirty="0"/>
              <a:t>births['decade'] = 10 * (births['year'] // 10)</a:t>
            </a:r>
            <a:endParaRPr lang="ro-RO" sz="1800" dirty="0"/>
          </a:p>
          <a:p>
            <a:pPr marL="0" indent="0" algn="l">
              <a:buNone/>
            </a:pPr>
            <a:r>
              <a:rPr lang="ro-RO" sz="1800" dirty="0" err="1"/>
              <a:t>births.pivot_table</a:t>
            </a:r>
            <a:r>
              <a:rPr lang="ro-RO" sz="1800" dirty="0"/>
              <a:t>('</a:t>
            </a:r>
            <a:r>
              <a:rPr lang="ro-RO" sz="1800" dirty="0" err="1"/>
              <a:t>births</a:t>
            </a:r>
            <a:r>
              <a:rPr lang="ro-RO" sz="1800" dirty="0"/>
              <a:t>', index='decade', </a:t>
            </a:r>
            <a:r>
              <a:rPr lang="ro-RO" sz="1800" dirty="0" err="1"/>
              <a:t>aggfunc</a:t>
            </a:r>
            <a:r>
              <a:rPr lang="ro-RO" sz="1800" dirty="0"/>
              <a:t>='</a:t>
            </a:r>
            <a:r>
              <a:rPr lang="ro-RO" sz="1800" dirty="0" err="1"/>
              <a:t>sum</a:t>
            </a:r>
            <a:r>
              <a:rPr lang="ro-RO" sz="1800" dirty="0"/>
              <a:t>')</a:t>
            </a:r>
          </a:p>
          <a:p>
            <a:r>
              <a:rPr lang="ro-RO" sz="1800" dirty="0"/>
              <a:t>filtrarea datelor care sunt în afara intervalului media +- 5 deviații – filtrarea extremelor (</a:t>
            </a:r>
            <a:r>
              <a:rPr lang="ro-RO" sz="1800" dirty="0" err="1"/>
              <a:t>outliers</a:t>
            </a:r>
            <a:r>
              <a:rPr lang="ro-RO" sz="1800" dirty="0"/>
              <a:t>)</a:t>
            </a:r>
          </a:p>
          <a:p>
            <a:pPr marL="0" indent="0">
              <a:buNone/>
            </a:pPr>
            <a:r>
              <a:rPr lang="ro-RO" sz="1800" dirty="0" err="1"/>
              <a:t>quartiles</a:t>
            </a:r>
            <a:r>
              <a:rPr lang="ro-RO" sz="1800" dirty="0"/>
              <a:t> = </a:t>
            </a:r>
            <a:r>
              <a:rPr lang="ro-RO" sz="1800" dirty="0" err="1"/>
              <a:t>np.percentile</a:t>
            </a:r>
            <a:r>
              <a:rPr lang="ro-RO" sz="1800" dirty="0"/>
              <a:t>(</a:t>
            </a:r>
            <a:r>
              <a:rPr lang="ro-RO" sz="1800" dirty="0" err="1"/>
              <a:t>births</a:t>
            </a:r>
            <a:r>
              <a:rPr lang="ro-RO" sz="1800" dirty="0"/>
              <a:t>['</a:t>
            </a:r>
            <a:r>
              <a:rPr lang="ro-RO" sz="1800" dirty="0" err="1"/>
              <a:t>births</a:t>
            </a:r>
            <a:r>
              <a:rPr lang="ro-RO" sz="1800" dirty="0"/>
              <a:t>'], [25, 50, 75])</a:t>
            </a:r>
          </a:p>
          <a:p>
            <a:pPr marL="0" indent="0">
              <a:buNone/>
            </a:pPr>
            <a:r>
              <a:rPr lang="ro-RO" sz="1800" dirty="0"/>
              <a:t>mu = </a:t>
            </a:r>
            <a:r>
              <a:rPr lang="ro-RO" sz="1800" dirty="0" err="1"/>
              <a:t>quartiles</a:t>
            </a:r>
            <a:r>
              <a:rPr lang="ro-RO" sz="1800" dirty="0"/>
              <a:t>[1]</a:t>
            </a:r>
          </a:p>
          <a:p>
            <a:pPr marL="0" indent="0">
              <a:buNone/>
            </a:pPr>
            <a:r>
              <a:rPr lang="ro-RO" sz="1800" dirty="0" err="1"/>
              <a:t>sig</a:t>
            </a:r>
            <a:r>
              <a:rPr lang="ro-RO" sz="1800" dirty="0"/>
              <a:t> = 0.74 * (</a:t>
            </a:r>
            <a:r>
              <a:rPr lang="ro-RO" sz="1800" dirty="0" err="1"/>
              <a:t>quartiles</a:t>
            </a:r>
            <a:r>
              <a:rPr lang="ro-RO" sz="1800" dirty="0"/>
              <a:t>[2] - </a:t>
            </a:r>
            <a:r>
              <a:rPr lang="ro-RO" sz="1800" dirty="0" err="1"/>
              <a:t>quartiles</a:t>
            </a:r>
            <a:r>
              <a:rPr lang="ro-RO" sz="1800" dirty="0"/>
              <a:t>[0])</a:t>
            </a:r>
          </a:p>
          <a:p>
            <a:r>
              <a:rPr lang="ro-RO" sz="1800" dirty="0"/>
              <a:t>transmiterea variabilelor ca și parametru – mu, </a:t>
            </a:r>
            <a:r>
              <a:rPr lang="ro-RO" sz="1800" dirty="0" err="1"/>
              <a:t>sig</a:t>
            </a:r>
            <a:endParaRPr lang="ro-RO" sz="1800" dirty="0"/>
          </a:p>
          <a:p>
            <a:pPr marL="0" indent="0">
              <a:buNone/>
            </a:pPr>
            <a:r>
              <a:rPr lang="en-GB" sz="1800" dirty="0"/>
              <a:t>births = </a:t>
            </a:r>
            <a:r>
              <a:rPr lang="en-GB" sz="1800" dirty="0" err="1"/>
              <a:t>births.query</a:t>
            </a:r>
            <a:r>
              <a:rPr lang="en-GB" sz="1800" dirty="0"/>
              <a:t>('(births &gt; @mu - 5 * @sig) &amp; (births &lt; @mu + 5 * @sig)')</a:t>
            </a:r>
            <a:endParaRPr lang="ro-RO" sz="1800" dirty="0"/>
          </a:p>
          <a:p>
            <a:r>
              <a:rPr lang="ro-RO" sz="1800" dirty="0"/>
              <a:t>numărul total de nașteri după lună zi, generând un tabel cu indexare ierarhică</a:t>
            </a:r>
          </a:p>
          <a:p>
            <a:pPr marL="0" indent="0">
              <a:buNone/>
            </a:pPr>
            <a:r>
              <a:rPr lang="en-GB" sz="1800" dirty="0" err="1"/>
              <a:t>births_by_date</a:t>
            </a:r>
            <a:r>
              <a:rPr lang="en-GB" sz="1800" dirty="0"/>
              <a:t> = </a:t>
            </a:r>
            <a:r>
              <a:rPr lang="en-GB" sz="1800" dirty="0" err="1"/>
              <a:t>births.pivot_table</a:t>
            </a:r>
            <a:r>
              <a:rPr lang="en-GB" sz="1800" dirty="0"/>
              <a:t>('births',['</a:t>
            </a:r>
            <a:r>
              <a:rPr lang="en-GB" sz="1800" dirty="0" err="1"/>
              <a:t>month','day</a:t>
            </a:r>
            <a:r>
              <a:rPr lang="en-GB" sz="1800" dirty="0"/>
              <a:t>'])</a:t>
            </a:r>
            <a:endParaRPr lang="ro-RO" sz="1800" dirty="0"/>
          </a:p>
          <a:p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369383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2A0F-28F2-4792-9E56-9613CF13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Partiționarea în grupe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C079-90D9-4E07-9DF3-1FCB6C86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27464"/>
            <a:ext cx="8454983" cy="5193437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O serie </a:t>
            </a:r>
            <a:r>
              <a:rPr lang="ro-RO" dirty="0" err="1"/>
              <a:t>pandas</a:t>
            </a:r>
            <a:r>
              <a:rPr lang="ro-RO" dirty="0"/>
              <a:t> poate fi partiționată în grupe discrete adăugând fiecărui element categoria grupului la care aparține</a:t>
            </a:r>
          </a:p>
          <a:p>
            <a:pPr marL="457200" lvl="1" indent="0">
              <a:buNone/>
            </a:pPr>
            <a:r>
              <a:rPr lang="ro-RO" dirty="0" err="1"/>
              <a:t>ages</a:t>
            </a:r>
            <a:r>
              <a:rPr lang="ro-RO" dirty="0"/>
              <a:t> = [20, 22, 25, 27, 21, 23, 37, 31, 61, 45, 41, 32]</a:t>
            </a:r>
          </a:p>
          <a:p>
            <a:pPr marL="457200" lvl="1" indent="0">
              <a:buNone/>
            </a:pPr>
            <a:r>
              <a:rPr lang="ro-RO" dirty="0" err="1"/>
              <a:t>bins</a:t>
            </a:r>
            <a:r>
              <a:rPr lang="ro-RO" dirty="0"/>
              <a:t> = [18, 25, 35, 60, 100]</a:t>
            </a:r>
          </a:p>
          <a:p>
            <a:pPr marL="457200" lvl="1" indent="0">
              <a:buNone/>
            </a:pPr>
            <a:r>
              <a:rPr lang="ro-RO" dirty="0" err="1"/>
              <a:t>group_names</a:t>
            </a:r>
            <a:r>
              <a:rPr lang="ro-RO" dirty="0"/>
              <a:t> = ['Youth', '</a:t>
            </a:r>
            <a:r>
              <a:rPr lang="ro-RO" dirty="0" err="1"/>
              <a:t>YoungAdult</a:t>
            </a:r>
            <a:r>
              <a:rPr lang="ro-RO" dirty="0"/>
              <a:t>', '</a:t>
            </a:r>
            <a:r>
              <a:rPr lang="ro-RO" dirty="0" err="1"/>
              <a:t>MiddleAged</a:t>
            </a:r>
            <a:r>
              <a:rPr lang="ro-RO" dirty="0"/>
              <a:t>', 'Senior']</a:t>
            </a:r>
          </a:p>
          <a:p>
            <a:pPr marL="457200" lvl="1" indent="0">
              <a:buNone/>
            </a:pPr>
            <a:r>
              <a:rPr lang="ro-RO" dirty="0" err="1"/>
              <a:t>cats</a:t>
            </a:r>
            <a:r>
              <a:rPr lang="ro-RO" dirty="0"/>
              <a:t> = </a:t>
            </a:r>
            <a:r>
              <a:rPr lang="ro-RO" dirty="0" err="1"/>
              <a:t>pd.cut</a:t>
            </a:r>
            <a:r>
              <a:rPr lang="ro-RO" dirty="0"/>
              <a:t>(</a:t>
            </a:r>
            <a:r>
              <a:rPr lang="ro-RO" dirty="0" err="1"/>
              <a:t>ages</a:t>
            </a:r>
            <a:r>
              <a:rPr lang="ro-RO" dirty="0"/>
              <a:t>, </a:t>
            </a:r>
            <a:r>
              <a:rPr lang="ro-RO" dirty="0" err="1"/>
              <a:t>bins</a:t>
            </a:r>
            <a:r>
              <a:rPr lang="ro-RO" dirty="0"/>
              <a:t>, </a:t>
            </a:r>
            <a:r>
              <a:rPr lang="ro-RO" dirty="0" err="1"/>
              <a:t>labels</a:t>
            </a:r>
            <a:r>
              <a:rPr lang="ro-RO" dirty="0"/>
              <a:t>=</a:t>
            </a:r>
            <a:r>
              <a:rPr lang="ro-RO" dirty="0" err="1"/>
              <a:t>group_names</a:t>
            </a:r>
            <a:r>
              <a:rPr lang="ro-RO" dirty="0"/>
              <a:t>)</a:t>
            </a:r>
          </a:p>
          <a:p>
            <a:pPr marL="457200" lvl="1" indent="0">
              <a:buNone/>
            </a:pPr>
            <a:r>
              <a:rPr lang="ro-RO" dirty="0"/>
              <a:t>print(</a:t>
            </a:r>
            <a:r>
              <a:rPr lang="ro-RO" dirty="0" err="1"/>
              <a:t>cats.codes</a:t>
            </a:r>
            <a:r>
              <a:rPr lang="ro-RO" dirty="0"/>
              <a:t>)</a:t>
            </a:r>
          </a:p>
          <a:p>
            <a:pPr marL="457200" lvl="1" indent="0">
              <a:buNone/>
            </a:pPr>
            <a:r>
              <a:rPr lang="ro-RO" dirty="0"/>
              <a:t>print(</a:t>
            </a:r>
            <a:r>
              <a:rPr lang="ro-RO" dirty="0" err="1"/>
              <a:t>pd.value_counts</a:t>
            </a:r>
            <a:r>
              <a:rPr lang="ro-RO" dirty="0"/>
              <a:t>(</a:t>
            </a:r>
            <a:r>
              <a:rPr lang="ro-RO" dirty="0" err="1"/>
              <a:t>cats</a:t>
            </a:r>
            <a:r>
              <a:rPr lang="ro-RO" dirty="0"/>
              <a:t>))</a:t>
            </a:r>
          </a:p>
          <a:p>
            <a:r>
              <a:rPr lang="ro-RO" dirty="0"/>
              <a:t>Dacă se specifică doar numărul de categorii va împărții valorile uniform între valoarea minimă și maximă</a:t>
            </a:r>
          </a:p>
          <a:p>
            <a:pPr marL="457200" lvl="1" indent="0">
              <a:buNone/>
            </a:pPr>
            <a:r>
              <a:rPr lang="ro-RO" dirty="0"/>
              <a:t>data = </a:t>
            </a:r>
            <a:r>
              <a:rPr lang="ro-RO" dirty="0" err="1"/>
              <a:t>np.random.rand</a:t>
            </a:r>
            <a:r>
              <a:rPr lang="ro-RO" dirty="0"/>
              <a:t>(20)</a:t>
            </a:r>
          </a:p>
          <a:p>
            <a:pPr marL="457200" lvl="1" indent="0">
              <a:buNone/>
            </a:pPr>
            <a:r>
              <a:rPr lang="it-IT" dirty="0"/>
              <a:t>pd.cut(data, 4, precision=2)</a:t>
            </a:r>
            <a:endParaRPr lang="ro-RO" dirty="0"/>
          </a:p>
          <a:p>
            <a:r>
              <a:rPr lang="ro-RO" dirty="0"/>
              <a:t>Dacă se dorește ca grupurile să aibă aproximativ același număr de elemente se va utiliza </a:t>
            </a:r>
            <a:r>
              <a:rPr lang="ro-RO" dirty="0" err="1"/>
              <a:t>qcut</a:t>
            </a:r>
            <a:endParaRPr lang="ro-RO" dirty="0"/>
          </a:p>
          <a:p>
            <a:pPr marL="457200" lvl="1" indent="0">
              <a:buNone/>
            </a:pPr>
            <a:r>
              <a:rPr lang="en-GB" dirty="0"/>
              <a:t>cats = </a:t>
            </a:r>
            <a:r>
              <a:rPr lang="en-GB" dirty="0" err="1"/>
              <a:t>pd.qcut</a:t>
            </a:r>
            <a:r>
              <a:rPr lang="en-GB" dirty="0"/>
              <a:t>(data, 4)</a:t>
            </a:r>
            <a:endParaRPr lang="ro-RO" dirty="0"/>
          </a:p>
          <a:p>
            <a:pPr marL="457200" lvl="1" indent="0">
              <a:buNone/>
            </a:pPr>
            <a:r>
              <a:rPr lang="ro-RO" dirty="0" err="1"/>
              <a:t>pd.value_counts</a:t>
            </a:r>
            <a:r>
              <a:rPr lang="ro-RO" dirty="0"/>
              <a:t>(</a:t>
            </a:r>
            <a:r>
              <a:rPr lang="ro-RO" dirty="0" err="1"/>
              <a:t>cats</a:t>
            </a:r>
            <a:r>
              <a:rPr lang="ro-RO" dirty="0"/>
              <a:t>)</a:t>
            </a:r>
          </a:p>
          <a:p>
            <a:r>
              <a:rPr lang="ro-RO" dirty="0"/>
              <a:t>Poate fi aplicată și pe coloana din Data </a:t>
            </a:r>
            <a:r>
              <a:rPr lang="ro-RO" dirty="0" err="1"/>
              <a:t>Frame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Mo = </a:t>
            </a:r>
            <a:r>
              <a:rPr lang="ro-RO" dirty="0" err="1"/>
              <a:t>list</a:t>
            </a:r>
            <a:r>
              <a:rPr lang="ro-RO" dirty="0"/>
              <a:t>(</a:t>
            </a:r>
            <a:r>
              <a:rPr lang="ro-RO" dirty="0" err="1"/>
              <a:t>range</a:t>
            </a:r>
            <a:r>
              <a:rPr lang="ro-RO" dirty="0"/>
              <a:t>(13))</a:t>
            </a:r>
          </a:p>
          <a:p>
            <a:pPr marL="457200" lvl="1" indent="0">
              <a:buNone/>
            </a:pPr>
            <a:r>
              <a:rPr lang="ro-RO" dirty="0" err="1"/>
              <a:t>dbirth</a:t>
            </a:r>
            <a:r>
              <a:rPr lang="ro-RO" dirty="0"/>
              <a:t> = </a:t>
            </a:r>
            <a:r>
              <a:rPr lang="ro-RO" dirty="0" err="1"/>
              <a:t>pd.cut</a:t>
            </a:r>
            <a:r>
              <a:rPr lang="ro-RO" dirty="0"/>
              <a:t>(</a:t>
            </a:r>
            <a:r>
              <a:rPr lang="ro-RO" dirty="0" err="1"/>
              <a:t>births</a:t>
            </a:r>
            <a:r>
              <a:rPr lang="ro-RO" dirty="0"/>
              <a:t>['</a:t>
            </a:r>
            <a:r>
              <a:rPr lang="ro-RO" dirty="0" err="1"/>
              <a:t>month</a:t>
            </a:r>
            <a:r>
              <a:rPr lang="ro-RO" dirty="0"/>
              <a:t>'], Mo)</a:t>
            </a:r>
          </a:p>
          <a:p>
            <a:pPr marL="457200" lvl="1" indent="0">
              <a:buNone/>
            </a:pPr>
            <a:r>
              <a:rPr lang="ro-RO" dirty="0"/>
              <a:t>print(</a:t>
            </a:r>
            <a:r>
              <a:rPr lang="ro-RO" dirty="0" err="1"/>
              <a:t>births.pivot_table</a:t>
            </a:r>
            <a:r>
              <a:rPr lang="ro-RO" dirty="0"/>
              <a:t>('</a:t>
            </a:r>
            <a:r>
              <a:rPr lang="ro-RO" dirty="0" err="1"/>
              <a:t>births</a:t>
            </a:r>
            <a:r>
              <a:rPr lang="ro-RO" dirty="0"/>
              <a:t>', </a:t>
            </a:r>
            <a:r>
              <a:rPr lang="ro-RO" dirty="0" err="1"/>
              <a:t>dbirth</a:t>
            </a:r>
            <a:r>
              <a:rPr lang="ro-RO" dirty="0"/>
              <a:t>, </a:t>
            </a:r>
            <a:r>
              <a:rPr lang="ro-RO" dirty="0" err="1"/>
              <a:t>columns</a:t>
            </a:r>
            <a:r>
              <a:rPr lang="ro-RO" dirty="0"/>
              <a:t>='</a:t>
            </a:r>
            <a:r>
              <a:rPr lang="ro-RO" dirty="0" err="1"/>
              <a:t>gender</a:t>
            </a:r>
            <a:r>
              <a:rPr lang="ro-RO" dirty="0"/>
              <a:t>', </a:t>
            </a:r>
            <a:r>
              <a:rPr lang="ro-RO" dirty="0" err="1"/>
              <a:t>aggfunc</a:t>
            </a:r>
            <a:r>
              <a:rPr lang="ro-RO" dirty="0"/>
              <a:t>='</a:t>
            </a:r>
            <a:r>
              <a:rPr lang="ro-RO" dirty="0" err="1"/>
              <a:t>sum</a:t>
            </a:r>
            <a:r>
              <a:rPr lang="ro-RO" dirty="0"/>
              <a:t>'))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800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6AE0-E460-4A46-8CF6-5AB3EE71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Reprezentarea timpului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0A00-92AD-4437-9F52-09BA301F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656490" cy="4943574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Trebuie să permită operații după</a:t>
            </a:r>
          </a:p>
          <a:p>
            <a:pPr marL="457200" lvl="1" indent="0">
              <a:buNone/>
            </a:pPr>
            <a:r>
              <a:rPr lang="ro-RO" dirty="0"/>
              <a:t>Marca de timp – granularitate</a:t>
            </a:r>
          </a:p>
          <a:p>
            <a:pPr marL="457200" lvl="1" indent="0">
              <a:buNone/>
            </a:pPr>
            <a:r>
              <a:rPr lang="ro-RO" dirty="0"/>
              <a:t>Interval sau perioade – anual, săptămânal, fiecare joi</a:t>
            </a:r>
          </a:p>
          <a:p>
            <a:pPr marL="457200" lvl="1" indent="0">
              <a:buNone/>
            </a:pPr>
            <a:r>
              <a:rPr lang="ro-RO" dirty="0"/>
              <a:t>Durată exactă sau diferențe de timp – între evenimente </a:t>
            </a:r>
            <a:r>
              <a:rPr lang="ro-RO" dirty="0" err="1"/>
              <a:t>25.3s</a:t>
            </a:r>
            <a:endParaRPr lang="ro-RO" dirty="0"/>
          </a:p>
          <a:p>
            <a:r>
              <a:rPr lang="ro-RO" dirty="0"/>
              <a:t>Diferite reprezentări pentru timp în </a:t>
            </a:r>
            <a:r>
              <a:rPr lang="ro-RO" dirty="0" err="1"/>
              <a:t>python</a:t>
            </a:r>
            <a:r>
              <a:rPr lang="ro-RO" dirty="0"/>
              <a:t> – tabloul </a:t>
            </a:r>
            <a:r>
              <a:rPr lang="en-GB" dirty="0"/>
              <a:t>n</a:t>
            </a:r>
            <a:r>
              <a:rPr lang="ro-RO" dirty="0" err="1"/>
              <a:t>um</a:t>
            </a:r>
            <a:r>
              <a:rPr lang="en-GB" dirty="0"/>
              <a:t>p</a:t>
            </a:r>
            <a:r>
              <a:rPr lang="ro-RO" dirty="0"/>
              <a:t>y </a:t>
            </a:r>
            <a:r>
              <a:rPr lang="en-GB" dirty="0" err="1"/>
              <a:t>datetime64</a:t>
            </a:r>
            <a:r>
              <a:rPr lang="ro-RO" dirty="0"/>
              <a:t> recomandat pentru performanță</a:t>
            </a:r>
          </a:p>
          <a:p>
            <a:pPr marL="457200" lvl="1" indent="0">
              <a:buNone/>
            </a:pPr>
            <a:r>
              <a:rPr lang="en-GB" dirty="0"/>
              <a:t>date = </a:t>
            </a:r>
            <a:r>
              <a:rPr lang="en-GB" dirty="0" err="1"/>
              <a:t>np.array</a:t>
            </a:r>
            <a:r>
              <a:rPr lang="en-GB" dirty="0"/>
              <a:t>('2015-07-04', </a:t>
            </a:r>
            <a:r>
              <a:rPr lang="en-GB" dirty="0" err="1"/>
              <a:t>dtype</a:t>
            </a:r>
            <a:r>
              <a:rPr lang="en-GB" dirty="0"/>
              <a:t>=</a:t>
            </a:r>
            <a:r>
              <a:rPr lang="en-GB" dirty="0" err="1"/>
              <a:t>np.datetime64</a:t>
            </a:r>
            <a:r>
              <a:rPr lang="en-GB" dirty="0"/>
              <a:t>)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date + </a:t>
            </a:r>
            <a:r>
              <a:rPr lang="ro-RO" dirty="0" err="1"/>
              <a:t>np.arange</a:t>
            </a:r>
            <a:r>
              <a:rPr lang="ro-RO" dirty="0"/>
              <a:t>(12)  # tablou de date pentru 12 zile</a:t>
            </a:r>
          </a:p>
          <a:p>
            <a:pPr marL="457200" lvl="1" indent="0">
              <a:buNone/>
            </a:pPr>
            <a:r>
              <a:rPr lang="ro-RO" dirty="0" err="1"/>
              <a:t>np.datetime64</a:t>
            </a:r>
            <a:r>
              <a:rPr lang="ro-RO" dirty="0"/>
              <a:t>('2015-07-04 12:00')</a:t>
            </a:r>
          </a:p>
          <a:p>
            <a:pPr marL="457200" lvl="1" indent="0">
              <a:buNone/>
            </a:pPr>
            <a:r>
              <a:rPr lang="nn-NO" dirty="0"/>
              <a:t>np.datetime64('2015-07-04 12:59:59.50', 'ns')</a:t>
            </a:r>
            <a:endParaRPr lang="ro-RO" dirty="0"/>
          </a:p>
          <a:p>
            <a:r>
              <a:rPr lang="ro-RO" dirty="0" err="1"/>
              <a:t>Pandas</a:t>
            </a:r>
            <a:r>
              <a:rPr lang="ro-RO" dirty="0"/>
              <a:t> creează index de tip </a:t>
            </a:r>
            <a:r>
              <a:rPr lang="ro-RO" dirty="0" err="1"/>
              <a:t>Timestamp</a:t>
            </a:r>
            <a:r>
              <a:rPr lang="ro-RO" dirty="0"/>
              <a:t> – obiect indexabil</a:t>
            </a:r>
          </a:p>
          <a:p>
            <a:pPr marL="457200" lvl="1" indent="0">
              <a:buNone/>
            </a:pPr>
            <a:r>
              <a:rPr lang="en-GB" dirty="0"/>
              <a:t>date = </a:t>
            </a:r>
            <a:r>
              <a:rPr lang="en-GB" dirty="0" err="1"/>
              <a:t>pd.to_datetime</a:t>
            </a:r>
            <a:r>
              <a:rPr lang="en-GB" dirty="0"/>
              <a:t>("4th of July, 2015")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date + </a:t>
            </a:r>
            <a:r>
              <a:rPr lang="ro-RO" dirty="0" err="1"/>
              <a:t>pd.to_timedelta</a:t>
            </a:r>
            <a:r>
              <a:rPr lang="ro-RO" dirty="0"/>
              <a:t>(</a:t>
            </a:r>
            <a:r>
              <a:rPr lang="ro-RO" dirty="0" err="1"/>
              <a:t>np.arange</a:t>
            </a:r>
            <a:r>
              <a:rPr lang="ro-RO" dirty="0"/>
              <a:t>(12), 'D')</a:t>
            </a:r>
          </a:p>
          <a:p>
            <a:pPr marL="457200" lvl="1" indent="0">
              <a:buNone/>
            </a:pPr>
            <a:r>
              <a:rPr lang="ro-RO" dirty="0"/>
              <a:t>index = </a:t>
            </a:r>
            <a:r>
              <a:rPr lang="ro-RO" dirty="0" err="1"/>
              <a:t>pd.DatetimeIndex</a:t>
            </a:r>
            <a:r>
              <a:rPr lang="ro-RO" dirty="0"/>
              <a:t>(['2014-07-04', '2014-08-04',</a:t>
            </a:r>
          </a:p>
          <a:p>
            <a:pPr marL="457200" lvl="1" indent="0">
              <a:buNone/>
            </a:pPr>
            <a:r>
              <a:rPr lang="ro-RO" dirty="0"/>
              <a:t>				'2015-07-04', '2015-08-04'])</a:t>
            </a:r>
          </a:p>
          <a:p>
            <a:pPr marL="457200" lvl="1" indent="0">
              <a:buNone/>
            </a:pPr>
            <a:r>
              <a:rPr lang="ro-RO" dirty="0"/>
              <a:t>data = </a:t>
            </a:r>
            <a:r>
              <a:rPr lang="ro-RO" dirty="0" err="1"/>
              <a:t>pd.Series</a:t>
            </a:r>
            <a:r>
              <a:rPr lang="ro-RO" dirty="0"/>
              <a:t>([0, 1, 2, 3], index=index)</a:t>
            </a:r>
          </a:p>
          <a:p>
            <a:pPr marL="457200" lvl="1" indent="0">
              <a:buNone/>
            </a:pPr>
            <a:r>
              <a:rPr lang="en-GB" dirty="0"/>
              <a:t>dates = </a:t>
            </a:r>
            <a:r>
              <a:rPr lang="en-GB" dirty="0" err="1"/>
              <a:t>pd.date_range</a:t>
            </a:r>
            <a:r>
              <a:rPr lang="en-GB" dirty="0"/>
              <a:t>('1/1/2000', periods=100, </a:t>
            </a:r>
            <a:r>
              <a:rPr lang="en-GB" dirty="0" err="1"/>
              <a:t>freq</a:t>
            </a:r>
            <a:r>
              <a:rPr lang="en-GB" dirty="0"/>
              <a:t>='W-WED')</a:t>
            </a:r>
            <a:endParaRPr lang="ro-RO" dirty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301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2233-BB35-4694-A99E-A895AA0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Indexarea în serii de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63B2-97FA-4447-B73F-28BDBA17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683123" cy="5041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1800" dirty="0"/>
              <a:t>data['2014-07-04':'2015-07-04']	#selectarea unui interval</a:t>
            </a:r>
          </a:p>
          <a:p>
            <a:pPr marL="0" indent="0">
              <a:buNone/>
            </a:pPr>
            <a:r>
              <a:rPr lang="ro-RO" sz="1800" dirty="0"/>
              <a:t>data['2015']			#selectarea numai după an</a:t>
            </a:r>
          </a:p>
          <a:p>
            <a:pPr marL="0" indent="0">
              <a:buNone/>
            </a:pPr>
            <a:r>
              <a:rPr lang="ro-RO" sz="1800" dirty="0"/>
              <a:t>data['2015-07']			#selectarea  an și lună</a:t>
            </a:r>
          </a:p>
          <a:p>
            <a:r>
              <a:rPr lang="ro-RO" sz="1800" dirty="0"/>
              <a:t>poate fi transformat în index periodic cu specificarea perioadei</a:t>
            </a:r>
          </a:p>
          <a:p>
            <a:pPr marL="0" indent="0">
              <a:buNone/>
            </a:pPr>
            <a:r>
              <a:rPr lang="en-GB" sz="1800" dirty="0"/>
              <a:t>dates = </a:t>
            </a:r>
            <a:r>
              <a:rPr lang="en-GB" sz="1800" dirty="0" err="1"/>
              <a:t>pd.to_datetime</a:t>
            </a:r>
            <a:r>
              <a:rPr lang="en-GB" sz="1800" dirty="0"/>
              <a:t>(['2015-07-03', '4th of July, 2015','2015-Jul-6', '07-07-2015', '20150708'])</a:t>
            </a:r>
            <a:endParaRPr lang="ro-RO" sz="1800" dirty="0"/>
          </a:p>
          <a:p>
            <a:pPr marL="0" indent="0">
              <a:buNone/>
            </a:pPr>
            <a:r>
              <a:rPr lang="ro-RO" sz="1800" dirty="0" err="1"/>
              <a:t>dates.to_period</a:t>
            </a:r>
            <a:r>
              <a:rPr lang="ro-RO" sz="1800" dirty="0"/>
              <a:t>('D') 		#perioada ziua</a:t>
            </a:r>
          </a:p>
          <a:p>
            <a:r>
              <a:rPr lang="ro-RO" sz="1800" dirty="0"/>
              <a:t>index delta – cu diferența fată de prima valoare</a:t>
            </a:r>
          </a:p>
          <a:p>
            <a:pPr marL="0" indent="0">
              <a:buNone/>
            </a:pPr>
            <a:r>
              <a:rPr lang="ro-RO" sz="1800" dirty="0" err="1"/>
              <a:t>dates</a:t>
            </a:r>
            <a:r>
              <a:rPr lang="ro-RO" sz="1800" dirty="0"/>
              <a:t> - </a:t>
            </a:r>
            <a:r>
              <a:rPr lang="ro-RO" sz="1800" dirty="0" err="1"/>
              <a:t>dates</a:t>
            </a:r>
            <a:r>
              <a:rPr lang="ro-RO" sz="1800" dirty="0"/>
              <a:t>[0]</a:t>
            </a:r>
          </a:p>
          <a:p>
            <a:pPr marL="0" indent="0">
              <a:buNone/>
            </a:pPr>
            <a:r>
              <a:rPr lang="ro-RO" sz="1800" dirty="0" err="1"/>
              <a:t>TimedeltaIndex</a:t>
            </a:r>
            <a:r>
              <a:rPr lang="ro-RO" sz="1800" dirty="0"/>
              <a:t>(['0 </a:t>
            </a:r>
            <a:r>
              <a:rPr lang="ro-RO" sz="1800" dirty="0" err="1"/>
              <a:t>days</a:t>
            </a:r>
            <a:r>
              <a:rPr lang="ro-RO" sz="1800" dirty="0"/>
              <a:t>', '1 </a:t>
            </a:r>
            <a:r>
              <a:rPr lang="ro-RO" sz="1800" dirty="0" err="1"/>
              <a:t>days</a:t>
            </a:r>
            <a:r>
              <a:rPr lang="ro-RO" sz="1800" dirty="0"/>
              <a:t>', '3 </a:t>
            </a:r>
            <a:r>
              <a:rPr lang="ro-RO" sz="1800" dirty="0" err="1"/>
              <a:t>days</a:t>
            </a:r>
            <a:r>
              <a:rPr lang="ro-RO" sz="1800" dirty="0"/>
              <a:t>', '4 </a:t>
            </a:r>
            <a:r>
              <a:rPr lang="ro-RO" sz="1800" dirty="0" err="1"/>
              <a:t>days</a:t>
            </a:r>
            <a:r>
              <a:rPr lang="ro-RO" sz="1800" dirty="0"/>
              <a:t>', '5 </a:t>
            </a:r>
            <a:r>
              <a:rPr lang="ro-RO" sz="1800" dirty="0" err="1"/>
              <a:t>days</a:t>
            </a:r>
            <a:r>
              <a:rPr lang="ro-RO" sz="1800" dirty="0"/>
              <a:t>'], </a:t>
            </a:r>
            <a:r>
              <a:rPr lang="ro-RO" sz="1800" dirty="0" err="1"/>
              <a:t>dtype</a:t>
            </a:r>
            <a:r>
              <a:rPr lang="ro-RO" sz="1800" dirty="0"/>
              <a:t>='</a:t>
            </a:r>
            <a:r>
              <a:rPr lang="ro-RO" sz="1800" dirty="0" err="1"/>
              <a:t>timedelta64</a:t>
            </a:r>
            <a:r>
              <a:rPr lang="ro-RO" sz="1800" dirty="0"/>
              <a:t>[ns]')</a:t>
            </a:r>
          </a:p>
          <a:p>
            <a:r>
              <a:rPr lang="ro-RO" sz="1800" dirty="0"/>
              <a:t>metoda </a:t>
            </a:r>
            <a:r>
              <a:rPr lang="ro-RO" sz="1800" dirty="0" err="1"/>
              <a:t>shift</a:t>
            </a:r>
            <a:r>
              <a:rPr lang="ro-RO" sz="1800" dirty="0"/>
              <a:t>(n) va deplasa n elemente la dreapta sau la stânga (n</a:t>
            </a:r>
            <a:r>
              <a:rPr lang="en-US" sz="1800" dirty="0"/>
              <a:t>&lt;</a:t>
            </a:r>
            <a:r>
              <a:rPr lang="ro-RO" sz="1800" dirty="0"/>
              <a:t>0) pe axa timpului, datele (valorile) nu se deplasează, dar cele inexistente vor lua valoarea </a:t>
            </a:r>
            <a:r>
              <a:rPr lang="ro-RO" sz="1800" dirty="0" err="1"/>
              <a:t>NaN</a:t>
            </a:r>
            <a:endParaRPr lang="ro-RO" sz="1800" dirty="0"/>
          </a:p>
          <a:p>
            <a:pPr marL="0" indent="0">
              <a:buNone/>
            </a:pPr>
            <a:r>
              <a:rPr lang="ro-RO" sz="1800" spc="-50" dirty="0"/>
              <a:t>d = </a:t>
            </a:r>
            <a:r>
              <a:rPr lang="ro-RO" sz="1800" spc="-50" dirty="0" err="1"/>
              <a:t>pd.Series</a:t>
            </a:r>
            <a:r>
              <a:rPr lang="ro-RO" sz="1800" spc="-50" dirty="0"/>
              <a:t>(</a:t>
            </a:r>
            <a:r>
              <a:rPr lang="ro-RO" sz="1800" spc="-50" dirty="0" err="1"/>
              <a:t>np.random.randn</a:t>
            </a:r>
            <a:r>
              <a:rPr lang="ro-RO" sz="1800" spc="-50" dirty="0"/>
              <a:t>(10), index=</a:t>
            </a:r>
            <a:r>
              <a:rPr lang="ro-RO" sz="1800" spc="-50" dirty="0" err="1"/>
              <a:t>pd.date_range</a:t>
            </a:r>
            <a:r>
              <a:rPr lang="ro-RO" sz="1800" spc="-50" dirty="0"/>
              <a:t>('1/1/2000', </a:t>
            </a:r>
            <a:r>
              <a:rPr lang="ro-RO" sz="1800" spc="-50" dirty="0" err="1"/>
              <a:t>periods</a:t>
            </a:r>
            <a:r>
              <a:rPr lang="ro-RO" sz="1800" spc="-50" dirty="0"/>
              <a:t>=10, </a:t>
            </a:r>
            <a:r>
              <a:rPr lang="ro-RO" sz="1800" spc="-50" dirty="0" err="1"/>
              <a:t>freq</a:t>
            </a:r>
            <a:r>
              <a:rPr lang="ro-RO" sz="1800" spc="-50" dirty="0"/>
              <a:t>='M'))</a:t>
            </a:r>
          </a:p>
          <a:p>
            <a:pPr marL="0" indent="0">
              <a:buNone/>
            </a:pPr>
            <a:r>
              <a:rPr lang="ro-RO" sz="1800" dirty="0" err="1"/>
              <a:t>d.shift</a:t>
            </a:r>
            <a:r>
              <a:rPr lang="ro-RO" sz="1800" dirty="0"/>
              <a:t>(2)			#va deplasa datele, care vor începe cu 2 luni mai târziu</a:t>
            </a:r>
          </a:p>
          <a:p>
            <a:pPr marL="0" indent="0">
              <a:buNone/>
            </a:pPr>
            <a:r>
              <a:rPr lang="ro-RO" sz="1800" dirty="0" err="1"/>
              <a:t>d.index</a:t>
            </a:r>
            <a:r>
              <a:rPr lang="ro-RO" sz="1800" dirty="0"/>
              <a:t> = </a:t>
            </a:r>
            <a:r>
              <a:rPr lang="ro-RO" sz="1800" dirty="0" err="1"/>
              <a:t>d.index.shift</a:t>
            </a:r>
            <a:r>
              <a:rPr lang="ro-RO" sz="1800" dirty="0"/>
              <a:t>(4)	#va deplasa valoarea indexului timp cu 4 luni</a:t>
            </a:r>
          </a:p>
        </p:txBody>
      </p:sp>
    </p:spTree>
    <p:extLst>
      <p:ext uri="{BB962C8B-B14F-4D97-AF65-F5344CB8AC3E}">
        <p14:creationId xmlns:p14="http://schemas.microsoft.com/office/powerpoint/2010/main" val="335731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4BE1-53BC-428C-921B-C5A8804D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Reorganizarea seriilor de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D140-D381-4A02-B0EC-ABABB3CC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Baza de timp nu este uniformă, lipsesc elemente</a:t>
            </a:r>
          </a:p>
          <a:p>
            <a:r>
              <a:rPr lang="ro-RO" dirty="0"/>
              <a:t>Există valori lipsă care trebuie adăugate - interpolare</a:t>
            </a:r>
          </a:p>
          <a:p>
            <a:r>
              <a:rPr lang="ro-RO" dirty="0"/>
              <a:t>Două serii de timp trebuie concatenate în tablou pentru procesare (sincronizarea seriilor), dar indexul nu corespunde</a:t>
            </a:r>
          </a:p>
          <a:p>
            <a:r>
              <a:rPr lang="ro-RO" dirty="0"/>
              <a:t>Tratarea valorilor extreme</a:t>
            </a:r>
          </a:p>
          <a:p>
            <a:pPr lvl="1"/>
            <a:r>
              <a:rPr lang="ro-RO" dirty="0"/>
              <a:t>Filtrarea valorilor eronate - netezire</a:t>
            </a:r>
          </a:p>
          <a:p>
            <a:pPr lvl="1"/>
            <a:r>
              <a:rPr lang="ro-RO" dirty="0"/>
              <a:t>Detectarea anomaliilor – clasificare</a:t>
            </a:r>
          </a:p>
          <a:p>
            <a:r>
              <a:rPr lang="ro-RO" dirty="0"/>
              <a:t>Reducerea numărului de elemente  - grupare, împachetare</a:t>
            </a:r>
          </a:p>
          <a:p>
            <a:pPr lvl="1"/>
            <a:r>
              <a:rPr lang="ro-RO" dirty="0"/>
              <a:t>pentru afișare</a:t>
            </a:r>
          </a:p>
          <a:p>
            <a:pPr lvl="1"/>
            <a:r>
              <a:rPr lang="ro-RO" dirty="0"/>
              <a:t>pentru procesare</a:t>
            </a:r>
          </a:p>
        </p:txBody>
      </p:sp>
    </p:spTree>
    <p:extLst>
      <p:ext uri="{BB962C8B-B14F-4D97-AF65-F5344CB8AC3E}">
        <p14:creationId xmlns:p14="http://schemas.microsoft.com/office/powerpoint/2010/main" val="200282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26CE-0B01-45FD-AE9E-3D00F40D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Schimbarea frecvenței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0DF6-5BC6-4E9B-A17A-6EE9764C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/>
              <a:t>Metoda </a:t>
            </a:r>
            <a:r>
              <a:rPr lang="ro-RO" b="1" dirty="0" err="1"/>
              <a:t>resample</a:t>
            </a:r>
            <a:r>
              <a:rPr lang="ro-RO" b="1" dirty="0"/>
              <a:t>()</a:t>
            </a:r>
            <a:r>
              <a:rPr lang="ro-RO" dirty="0"/>
              <a:t> aplicată seriilor de timp va modifica indexul după perioada nouă selectată </a:t>
            </a:r>
          </a:p>
          <a:p>
            <a:r>
              <a:rPr lang="ro-RO" dirty="0"/>
              <a:t>Folosind împreună cu o funcție de agregare se poate specifica modul de calcul al valorii noi</a:t>
            </a:r>
          </a:p>
          <a:p>
            <a:r>
              <a:rPr lang="ro-RO" dirty="0"/>
              <a:t>Dacă numărul de eșantioane crește în urma operației valorile noi adăugate vor fi </a:t>
            </a:r>
            <a:r>
              <a:rPr lang="ro-RO" dirty="0" err="1"/>
              <a:t>NaN</a:t>
            </a:r>
            <a:r>
              <a:rPr lang="ro-RO" dirty="0"/>
              <a:t>, dacă nu se specifică altfel</a:t>
            </a:r>
          </a:p>
          <a:p>
            <a:r>
              <a:rPr lang="ro-RO" dirty="0"/>
              <a:t>Metoda </a:t>
            </a:r>
            <a:r>
              <a:rPr lang="ro-RO" b="1" dirty="0" err="1"/>
              <a:t>asfreq</a:t>
            </a:r>
            <a:r>
              <a:rPr lang="ro-RO" b="1" dirty="0"/>
              <a:t>()</a:t>
            </a:r>
            <a:r>
              <a:rPr lang="ro-RO" dirty="0"/>
              <a:t> va modifica seria de timp prin selectarea valorilor din seria originală de la poziția corespunzătoare indexului nou</a:t>
            </a:r>
          </a:p>
          <a:p>
            <a:r>
              <a:rPr lang="ro-RO" dirty="0"/>
              <a:t>Dacă nu există valori la poziția indexului nou se va completa cu </a:t>
            </a:r>
            <a:r>
              <a:rPr lang="ro-RO" dirty="0" err="1"/>
              <a:t>NaN</a:t>
            </a:r>
            <a:endParaRPr lang="ro-RO" dirty="0"/>
          </a:p>
          <a:p>
            <a:r>
              <a:rPr lang="ro-RO" dirty="0"/>
              <a:t>Se poate specifica funcția de înlocuire a valorilor </a:t>
            </a:r>
            <a:r>
              <a:rPr lang="ro-RO" dirty="0" err="1"/>
              <a:t>NaN</a:t>
            </a:r>
            <a:r>
              <a:rPr lang="ro-RO" dirty="0"/>
              <a:t> cu copierea valorilor anterioare sau ulterioare (</a:t>
            </a:r>
            <a:r>
              <a:rPr lang="ro-RO" dirty="0" err="1"/>
              <a:t>ffill</a:t>
            </a:r>
            <a:r>
              <a:rPr lang="ro-RO" dirty="0"/>
              <a:t>, </a:t>
            </a:r>
            <a:r>
              <a:rPr lang="ro-RO" dirty="0" err="1"/>
              <a:t>bfill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d = </a:t>
            </a:r>
            <a:r>
              <a:rPr lang="ro-RO" dirty="0" err="1"/>
              <a:t>pd.Series</a:t>
            </a:r>
            <a:r>
              <a:rPr lang="ro-RO" dirty="0"/>
              <a:t>(</a:t>
            </a:r>
            <a:r>
              <a:rPr lang="ro-RO" dirty="0" err="1"/>
              <a:t>np.random.randn</a:t>
            </a:r>
            <a:r>
              <a:rPr lang="ro-RO" dirty="0"/>
              <a:t>(100), index=</a:t>
            </a:r>
            <a:r>
              <a:rPr lang="ro-RO" dirty="0" err="1"/>
              <a:t>pd.date_range</a:t>
            </a:r>
            <a:r>
              <a:rPr lang="ro-RO" dirty="0"/>
              <a:t>('1/1/2000', </a:t>
            </a:r>
            <a:r>
              <a:rPr lang="ro-RO" dirty="0" err="1"/>
              <a:t>periods</a:t>
            </a:r>
            <a:r>
              <a:rPr lang="ro-RO" dirty="0"/>
              <a:t>=100, </a:t>
            </a:r>
            <a:r>
              <a:rPr lang="ro-RO" dirty="0" err="1"/>
              <a:t>freq</a:t>
            </a:r>
            <a:r>
              <a:rPr lang="ro-RO" dirty="0"/>
              <a:t>='W-</a:t>
            </a:r>
            <a:r>
              <a:rPr lang="ro-RO" dirty="0" err="1"/>
              <a:t>WED</a:t>
            </a:r>
            <a:r>
              <a:rPr lang="ro-RO" dirty="0"/>
              <a:t>'))</a:t>
            </a:r>
          </a:p>
          <a:p>
            <a:pPr lvl="1"/>
            <a:r>
              <a:rPr lang="ro-RO" dirty="0" err="1"/>
              <a:t>dfs</a:t>
            </a:r>
            <a:r>
              <a:rPr lang="ro-RO" dirty="0"/>
              <a:t> = </a:t>
            </a:r>
            <a:r>
              <a:rPr lang="ro-RO" dirty="0" err="1"/>
              <a:t>d.asfreq</a:t>
            </a:r>
            <a:r>
              <a:rPr lang="ro-RO" dirty="0"/>
              <a:t>(</a:t>
            </a:r>
            <a:r>
              <a:rPr lang="ro-RO" dirty="0" err="1"/>
              <a:t>freq</a:t>
            </a:r>
            <a:r>
              <a:rPr lang="ro-RO" dirty="0"/>
              <a:t> = 'W', </a:t>
            </a:r>
            <a:r>
              <a:rPr lang="ro-RO" dirty="0" err="1"/>
              <a:t>method</a:t>
            </a:r>
            <a:r>
              <a:rPr lang="ro-RO" dirty="0"/>
              <a:t> = '</a:t>
            </a:r>
            <a:r>
              <a:rPr lang="ro-RO" dirty="0" err="1"/>
              <a:t>bfill</a:t>
            </a:r>
            <a:r>
              <a:rPr lang="ro-RO" dirty="0"/>
              <a:t>')</a:t>
            </a:r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6523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E37-C6E5-4C1E-A910-0EB01D0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Schimbarea frecvenței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0D74-F2CF-428F-BC41-5B9B5E37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454983" cy="3818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1400" dirty="0"/>
              <a:t>import </a:t>
            </a:r>
            <a:r>
              <a:rPr lang="ro-RO" sz="1400" dirty="0" err="1"/>
              <a:t>numpy</a:t>
            </a:r>
            <a:r>
              <a:rPr lang="ro-RO" sz="1400" dirty="0"/>
              <a:t> as </a:t>
            </a:r>
            <a:r>
              <a:rPr lang="ro-RO" sz="1400" dirty="0" err="1"/>
              <a:t>np</a:t>
            </a:r>
            <a:endParaRPr lang="ro-RO" sz="1400" dirty="0"/>
          </a:p>
          <a:p>
            <a:pPr marL="0" indent="0">
              <a:buNone/>
            </a:pPr>
            <a:r>
              <a:rPr lang="ro-RO" sz="1400" dirty="0"/>
              <a:t>import </a:t>
            </a:r>
            <a:r>
              <a:rPr lang="ro-RO" sz="1400" dirty="0" err="1"/>
              <a:t>pandas</a:t>
            </a:r>
            <a:r>
              <a:rPr lang="ro-RO" sz="1400" dirty="0"/>
              <a:t> as </a:t>
            </a:r>
            <a:r>
              <a:rPr lang="ro-RO" sz="1400" dirty="0" err="1"/>
              <a:t>pd</a:t>
            </a:r>
            <a:endParaRPr lang="ro-RO" sz="1400" dirty="0"/>
          </a:p>
          <a:p>
            <a:pPr marL="0" indent="0">
              <a:buNone/>
            </a:pPr>
            <a:r>
              <a:rPr lang="ro-RO" sz="1400" dirty="0"/>
              <a:t>import </a:t>
            </a:r>
            <a:r>
              <a:rPr lang="ro-RO" sz="1400" dirty="0" err="1"/>
              <a:t>matplotlib.pyplot</a:t>
            </a:r>
            <a:r>
              <a:rPr lang="ro-RO" sz="1400" dirty="0"/>
              <a:t> as </a:t>
            </a:r>
            <a:r>
              <a:rPr lang="ro-RO" sz="1400" dirty="0" err="1"/>
              <a:t>plt</a:t>
            </a:r>
            <a:endParaRPr lang="ro-RO" sz="1400" dirty="0"/>
          </a:p>
          <a:p>
            <a:pPr marL="0" indent="0">
              <a:buNone/>
            </a:pPr>
            <a:endParaRPr lang="ro-RO" sz="1400" dirty="0"/>
          </a:p>
          <a:p>
            <a:pPr marL="0" indent="0">
              <a:buNone/>
            </a:pPr>
            <a:r>
              <a:rPr lang="ro-RO" sz="1400" dirty="0"/>
              <a:t>d = </a:t>
            </a:r>
            <a:r>
              <a:rPr lang="ro-RO" sz="1400" dirty="0" err="1"/>
              <a:t>pd.Series</a:t>
            </a:r>
            <a:r>
              <a:rPr lang="ro-RO" sz="1400" dirty="0"/>
              <a:t>(</a:t>
            </a:r>
            <a:r>
              <a:rPr lang="ro-RO" sz="1400" dirty="0" err="1"/>
              <a:t>np.random.randn</a:t>
            </a:r>
            <a:r>
              <a:rPr lang="ro-RO" sz="1400" dirty="0"/>
              <a:t>(100), index=</a:t>
            </a:r>
            <a:r>
              <a:rPr lang="ro-RO" sz="1400" dirty="0" err="1"/>
              <a:t>pd.date_range</a:t>
            </a:r>
            <a:r>
              <a:rPr lang="ro-RO" sz="1400" dirty="0"/>
              <a:t>('1/1/2000', </a:t>
            </a:r>
            <a:r>
              <a:rPr lang="ro-RO" sz="1400" dirty="0" err="1"/>
              <a:t>periods</a:t>
            </a:r>
            <a:r>
              <a:rPr lang="ro-RO" sz="1400" dirty="0"/>
              <a:t>=100, </a:t>
            </a:r>
            <a:r>
              <a:rPr lang="ro-RO" sz="1400" dirty="0" err="1"/>
              <a:t>freq</a:t>
            </a:r>
            <a:r>
              <a:rPr lang="ro-RO" sz="1400" dirty="0"/>
              <a:t>='h'))</a:t>
            </a:r>
          </a:p>
          <a:p>
            <a:pPr marL="0" indent="0">
              <a:buNone/>
            </a:pPr>
            <a:r>
              <a:rPr lang="ro-RO" sz="1400" dirty="0" err="1"/>
              <a:t>dr</a:t>
            </a:r>
            <a:r>
              <a:rPr lang="ro-RO" sz="1400" dirty="0"/>
              <a:t>  = </a:t>
            </a:r>
            <a:r>
              <a:rPr lang="ro-RO" sz="1400" dirty="0" err="1"/>
              <a:t>d.resample</a:t>
            </a:r>
            <a:r>
              <a:rPr lang="ro-RO" sz="1400" dirty="0"/>
              <a:t>('</a:t>
            </a:r>
            <a:r>
              <a:rPr lang="ro-RO" sz="1400" dirty="0" err="1"/>
              <a:t>12h</a:t>
            </a:r>
            <a:r>
              <a:rPr lang="ro-RO" sz="1400" dirty="0"/>
              <a:t>').</a:t>
            </a:r>
            <a:r>
              <a:rPr lang="ro-RO" sz="1400" dirty="0" err="1"/>
              <a:t>mean</a:t>
            </a:r>
            <a:r>
              <a:rPr lang="ro-RO" sz="1400" dirty="0"/>
              <a:t>()</a:t>
            </a:r>
          </a:p>
          <a:p>
            <a:pPr marL="0" indent="0">
              <a:buNone/>
            </a:pPr>
            <a:r>
              <a:rPr lang="ro-RO" sz="1400" dirty="0" err="1"/>
              <a:t>dfs</a:t>
            </a:r>
            <a:r>
              <a:rPr lang="ro-RO" sz="1400" dirty="0"/>
              <a:t> = </a:t>
            </a:r>
            <a:r>
              <a:rPr lang="ro-RO" sz="1400" dirty="0" err="1"/>
              <a:t>d.asfreq</a:t>
            </a:r>
            <a:r>
              <a:rPr lang="ro-RO" sz="1400" dirty="0"/>
              <a:t>(</a:t>
            </a:r>
            <a:r>
              <a:rPr lang="ro-RO" sz="1400" dirty="0" err="1"/>
              <a:t>freq</a:t>
            </a:r>
            <a:r>
              <a:rPr lang="ro-RO" sz="1400" dirty="0"/>
              <a:t> = '</a:t>
            </a:r>
            <a:r>
              <a:rPr lang="ro-RO" sz="1400" dirty="0" err="1"/>
              <a:t>12h</a:t>
            </a:r>
            <a:r>
              <a:rPr lang="ro-RO" sz="1400" dirty="0"/>
              <a:t>')</a:t>
            </a:r>
          </a:p>
          <a:p>
            <a:pPr marL="0" indent="0">
              <a:buNone/>
            </a:pPr>
            <a:r>
              <a:rPr lang="ro-RO" sz="1400" dirty="0" err="1"/>
              <a:t>d.plot</a:t>
            </a:r>
            <a:r>
              <a:rPr lang="ro-RO" sz="1400" dirty="0"/>
              <a:t>(</a:t>
            </a:r>
            <a:r>
              <a:rPr lang="ro-RO" sz="1400" dirty="0" err="1"/>
              <a:t>style</a:t>
            </a:r>
            <a:r>
              <a:rPr lang="ro-RO" sz="1400" dirty="0"/>
              <a:t>='-')</a:t>
            </a:r>
          </a:p>
          <a:p>
            <a:pPr marL="0" indent="0">
              <a:buNone/>
            </a:pPr>
            <a:r>
              <a:rPr lang="ro-RO" sz="1400" dirty="0" err="1"/>
              <a:t>dr.plot</a:t>
            </a:r>
            <a:r>
              <a:rPr lang="ro-RO" sz="1400" dirty="0"/>
              <a:t>(</a:t>
            </a:r>
            <a:r>
              <a:rPr lang="ro-RO" sz="1400" dirty="0" err="1"/>
              <a:t>style</a:t>
            </a:r>
            <a:r>
              <a:rPr lang="ro-RO" sz="1400" dirty="0"/>
              <a:t>=':')</a:t>
            </a:r>
          </a:p>
          <a:p>
            <a:pPr marL="0" indent="0">
              <a:buNone/>
            </a:pPr>
            <a:r>
              <a:rPr lang="ro-RO" sz="1400" dirty="0" err="1"/>
              <a:t>dfs.plot</a:t>
            </a:r>
            <a:r>
              <a:rPr lang="ro-RO" sz="1400" dirty="0"/>
              <a:t>(</a:t>
            </a:r>
            <a:r>
              <a:rPr lang="ro-RO" sz="1400" dirty="0" err="1"/>
              <a:t>style</a:t>
            </a:r>
            <a:r>
              <a:rPr lang="ro-RO" sz="1400" dirty="0"/>
              <a:t>='--')</a:t>
            </a:r>
          </a:p>
          <a:p>
            <a:pPr marL="0" indent="0">
              <a:buNone/>
            </a:pPr>
            <a:r>
              <a:rPr lang="ro-RO" sz="1400" dirty="0" err="1"/>
              <a:t>plt.legend</a:t>
            </a:r>
            <a:r>
              <a:rPr lang="ro-RO" sz="1400" dirty="0"/>
              <a:t>(['seria', '</a:t>
            </a:r>
            <a:r>
              <a:rPr lang="ro-RO" sz="1400" dirty="0" err="1"/>
              <a:t>resample</a:t>
            </a:r>
            <a:r>
              <a:rPr lang="ro-RO" sz="1400" dirty="0"/>
              <a:t>', '</a:t>
            </a:r>
            <a:r>
              <a:rPr lang="ro-RO" sz="1400" dirty="0" err="1"/>
              <a:t>asfreq</a:t>
            </a:r>
            <a:r>
              <a:rPr lang="ro-RO" sz="1400" dirty="0"/>
              <a:t>'], loc='</a:t>
            </a:r>
            <a:r>
              <a:rPr lang="ro-RO" sz="1400" dirty="0" err="1"/>
              <a:t>upper</a:t>
            </a:r>
            <a:r>
              <a:rPr lang="ro-RO" sz="1400" dirty="0"/>
              <a:t> left');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745EE-7080-4714-B59D-9F07BEC6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78" y="3106852"/>
            <a:ext cx="4306681" cy="31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0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C556-17AD-4B00-BEB5-6D2CB040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Operații cu ferestre  glisante de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77C6-199B-489F-8AAE-E456C233A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454983" cy="5041054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Metoda </a:t>
            </a:r>
            <a:r>
              <a:rPr lang="ro-RO" b="1" dirty="0" err="1"/>
              <a:t>rolling</a:t>
            </a:r>
            <a:r>
              <a:rPr lang="ro-RO" b="1" dirty="0"/>
              <a:t>()</a:t>
            </a:r>
            <a:r>
              <a:rPr lang="ro-RO" dirty="0"/>
              <a:t> permite gruparea elementelor din fereastra stabilită și aplicarea funcției de agregare specificată</a:t>
            </a:r>
          </a:p>
          <a:p>
            <a:r>
              <a:rPr lang="ro-RO" dirty="0"/>
              <a:t>Dacă fereastra va fi definită pe axa timpului, numărul de eșantioane nu trebuie să fie egală în ferestre</a:t>
            </a:r>
          </a:p>
          <a:p>
            <a:r>
              <a:rPr lang="ro-RO" dirty="0"/>
              <a:t>Poate fi specificată numărul minim de elemente ce trebuie să fie diferite de </a:t>
            </a:r>
            <a:r>
              <a:rPr lang="ro-RO" dirty="0" err="1"/>
              <a:t>NaN</a:t>
            </a:r>
            <a:r>
              <a:rPr lang="ro-RO" dirty="0"/>
              <a:t> pentru a efectua agregarea în caz contrar rezultatul va fi </a:t>
            </a:r>
            <a:r>
              <a:rPr lang="ro-RO" dirty="0" err="1"/>
              <a:t>NaN</a:t>
            </a:r>
            <a:endParaRPr lang="ro-RO" dirty="0"/>
          </a:p>
          <a:p>
            <a:r>
              <a:rPr lang="ro-RO" dirty="0"/>
              <a:t>Poate fi specificată tipul ferestrei care va determina ponderea cu care va contribui elementul la agregare, implicit fiecare element are pondere egală</a:t>
            </a:r>
          </a:p>
          <a:p>
            <a:r>
              <a:rPr lang="ro-RO" dirty="0"/>
              <a:t>Operația va fi executată pe ferestre nesuprapuse</a:t>
            </a:r>
          </a:p>
          <a:p>
            <a:r>
              <a:rPr lang="ro-RO" dirty="0"/>
              <a:t>Dacă se apelează pe </a:t>
            </a:r>
            <a:r>
              <a:rPr lang="ro-RO" dirty="0" err="1"/>
              <a:t>DataFrame</a:t>
            </a:r>
            <a:r>
              <a:rPr lang="ro-RO" dirty="0"/>
              <a:t> și fereastra va fi definită în număr de eșantioane funcția de agregare poate include mai multe coloane </a:t>
            </a:r>
          </a:p>
          <a:p>
            <a:pPr lvl="1"/>
            <a:r>
              <a:rPr lang="ro-RO" dirty="0" err="1"/>
              <a:t>df</a:t>
            </a:r>
            <a:r>
              <a:rPr lang="ro-RO" dirty="0"/>
              <a:t> = </a:t>
            </a:r>
            <a:r>
              <a:rPr lang="ro-RO" dirty="0" err="1"/>
              <a:t>pd.DataFrame</a:t>
            </a:r>
            <a:r>
              <a:rPr lang="ro-RO" dirty="0"/>
              <a:t>(</a:t>
            </a:r>
            <a:r>
              <a:rPr lang="ro-RO" dirty="0" err="1"/>
              <a:t>np.random.randn</a:t>
            </a:r>
            <a:r>
              <a:rPr lang="ro-RO" dirty="0"/>
              <a:t>(10, 2),index=</a:t>
            </a:r>
            <a:r>
              <a:rPr lang="ro-RO" dirty="0" err="1"/>
              <a:t>pd.date_range</a:t>
            </a:r>
            <a:r>
              <a:rPr lang="ro-RO" dirty="0"/>
              <a:t>("2020-01-01", </a:t>
            </a:r>
            <a:r>
              <a:rPr lang="ro-RO" dirty="0" err="1"/>
              <a:t>periods</a:t>
            </a:r>
            <a:r>
              <a:rPr lang="ro-RO" dirty="0"/>
              <a:t>=10), </a:t>
            </a:r>
            <a:r>
              <a:rPr lang="ro-RO" dirty="0" err="1"/>
              <a:t>columns</a:t>
            </a:r>
            <a:r>
              <a:rPr lang="ro-RO" dirty="0"/>
              <a:t>=["A", "B"])</a:t>
            </a:r>
          </a:p>
          <a:p>
            <a:pPr lvl="1"/>
            <a:r>
              <a:rPr lang="ro-RO" dirty="0"/>
              <a:t>print(</a:t>
            </a:r>
            <a:r>
              <a:rPr lang="ro-RO" dirty="0" err="1"/>
              <a:t>df.rolling</a:t>
            </a:r>
            <a:r>
              <a:rPr lang="ro-RO" dirty="0"/>
              <a:t>(3).</a:t>
            </a:r>
            <a:r>
              <a:rPr lang="ro-RO" dirty="0" err="1"/>
              <a:t>cov</a:t>
            </a:r>
            <a:r>
              <a:rPr lang="ro-RO" dirty="0"/>
              <a:t>(</a:t>
            </a:r>
            <a:r>
              <a:rPr lang="ro-RO" dirty="0" err="1"/>
              <a:t>df</a:t>
            </a:r>
            <a:r>
              <a:rPr lang="ro-RO" dirty="0"/>
              <a:t>[["A", "B"]], </a:t>
            </a:r>
            <a:r>
              <a:rPr lang="ro-RO" dirty="0" err="1"/>
              <a:t>pairwise</a:t>
            </a:r>
            <a:r>
              <a:rPr lang="ro-RO" dirty="0"/>
              <a:t>=</a:t>
            </a:r>
            <a:r>
              <a:rPr lang="ro-RO" dirty="0" err="1"/>
              <a:t>True</a:t>
            </a:r>
            <a:r>
              <a:rPr lang="ro-RO" dirty="0"/>
              <a:t>))</a:t>
            </a:r>
          </a:p>
          <a:p>
            <a:r>
              <a:rPr lang="ro-RO" dirty="0"/>
              <a:t>Metoda </a:t>
            </a:r>
            <a:r>
              <a:rPr lang="ro-RO" b="1" dirty="0" err="1"/>
              <a:t>ewm</a:t>
            </a:r>
            <a:r>
              <a:rPr lang="ro-RO" b="1" dirty="0"/>
              <a:t>()</a:t>
            </a:r>
            <a:r>
              <a:rPr lang="ro-RO" dirty="0"/>
              <a:t> va efectua netezirea exponențială pe fereastră</a:t>
            </a:r>
          </a:p>
        </p:txBody>
      </p:sp>
    </p:spTree>
    <p:extLst>
      <p:ext uri="{BB962C8B-B14F-4D97-AF65-F5344CB8AC3E}">
        <p14:creationId xmlns:p14="http://schemas.microsoft.com/office/powerpoint/2010/main" val="389467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6DD8-57DF-2FB7-C6DA-4FD54471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Mediere - netezire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6E62-F1C6-E7D0-CE41-9ADC781F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08" y="1382897"/>
            <a:ext cx="8454983" cy="4772024"/>
          </a:xfrm>
        </p:spPr>
        <p:txBody>
          <a:bodyPr/>
          <a:lstStyle/>
          <a:p>
            <a:r>
              <a:rPr lang="ro-RO" dirty="0"/>
              <a:t>Medierea a k puncte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Media mobilă exponențială </a:t>
            </a:r>
            <a:r>
              <a:rPr lang="ro-RO" dirty="0" err="1"/>
              <a:t>EMWA</a:t>
            </a:r>
            <a:endParaRPr lang="ro-RO" dirty="0"/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17873-D2F0-FE3C-E846-1C5CF87D6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2" y="1908981"/>
            <a:ext cx="5216475" cy="1668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162BF-0DE7-1BF7-A17E-201C0253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8" y="3945401"/>
            <a:ext cx="7503402" cy="1245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5D84B-0CBA-6132-C509-3065AB936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" y="5106951"/>
            <a:ext cx="4143512" cy="1047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E63F8-58F4-0EE2-4194-B559011DCF11}"/>
              </a:ext>
            </a:extLst>
          </p:cNvPr>
          <p:cNvSpPr txBox="1"/>
          <p:nvPr/>
        </p:nvSpPr>
        <p:spPr>
          <a:xfrm>
            <a:off x="7491916" y="4466122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adjust</a:t>
            </a:r>
            <a:r>
              <a:rPr lang="ro-RO" dirty="0"/>
              <a:t> = </a:t>
            </a:r>
            <a:r>
              <a:rPr lang="ro-RO" dirty="0" err="1"/>
              <a:t>TRUE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6F375-7F35-5264-B0F0-82AD1F3BD836}"/>
              </a:ext>
            </a:extLst>
          </p:cNvPr>
          <p:cNvSpPr txBox="1"/>
          <p:nvPr/>
        </p:nvSpPr>
        <p:spPr>
          <a:xfrm>
            <a:off x="7498080" y="5608386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adjust</a:t>
            </a:r>
            <a:r>
              <a:rPr lang="ro-RO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384353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AC5-7405-446D-8D97-9BF14FD7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Încărcarea datelor din fișiere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E4A0-8765-4B6F-BEFB-74B3BAE3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 err="1"/>
              <a:t>Pandas</a:t>
            </a:r>
            <a:r>
              <a:rPr lang="ro-RO" sz="2400" dirty="0"/>
              <a:t> transformă diferite formate de fișiere în </a:t>
            </a:r>
            <a:r>
              <a:rPr lang="ro-RO" sz="2400" dirty="0" err="1"/>
              <a:t>DataFrame</a:t>
            </a:r>
            <a:endParaRPr lang="ro-RO" sz="2400" dirty="0"/>
          </a:p>
          <a:p>
            <a:r>
              <a:rPr lang="ro-RO" sz="2400" dirty="0"/>
              <a:t>Permite alegerea indexului incluzând și indexarea ierarhică</a:t>
            </a:r>
          </a:p>
          <a:p>
            <a:r>
              <a:rPr lang="ro-RO" sz="2400" dirty="0"/>
              <a:t>Permite citirea iterativă pe blocuri</a:t>
            </a:r>
          </a:p>
          <a:p>
            <a:r>
              <a:rPr lang="ro-RO" sz="2400" dirty="0"/>
              <a:t>Permite selectarea coloanelor importate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2A929-44E3-4007-990F-717C4796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18" y="3429000"/>
            <a:ext cx="7689523" cy="30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9A2F-2DA2-4D72-BD17-B17F28FE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iterative pe fișiere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EB06-2CCD-4F97-A3D8-F6B88615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638734" cy="4772024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Dacă se specifică argumentul </a:t>
            </a:r>
            <a:r>
              <a:rPr lang="en-GB" dirty="0" err="1"/>
              <a:t>chunksize</a:t>
            </a:r>
            <a:r>
              <a:rPr lang="ro-RO" dirty="0"/>
              <a:t>, metoda </a:t>
            </a:r>
            <a:r>
              <a:rPr lang="ro-RO" dirty="0" err="1"/>
              <a:t>read</a:t>
            </a:r>
            <a:r>
              <a:rPr lang="ro-RO" dirty="0"/>
              <a:t> va returna un obiect iterabil – </a:t>
            </a:r>
            <a:r>
              <a:rPr lang="ro-RO" b="1" dirty="0" err="1"/>
              <a:t>TextFileReader</a:t>
            </a:r>
            <a:r>
              <a:rPr lang="ro-RO" dirty="0"/>
              <a:t>,  ce poate fi folosit în bucle în generatoare de listă, în  apelul iterativ al funcțiilor cu </a:t>
            </a:r>
            <a:r>
              <a:rPr lang="ro-RO" dirty="0" err="1"/>
              <a:t>map</a:t>
            </a:r>
            <a:endParaRPr lang="ro-RO" dirty="0"/>
          </a:p>
          <a:p>
            <a:r>
              <a:rPr lang="ro-RO" dirty="0"/>
              <a:t>Obiectul returnat nu este un tablou, pentru a extrage datele trebuie iterat </a:t>
            </a:r>
          </a:p>
          <a:p>
            <a:pPr marL="457200" lvl="1" indent="0">
              <a:buNone/>
            </a:pPr>
            <a:r>
              <a:rPr lang="en-GB" dirty="0"/>
              <a:t>for chunk in </a:t>
            </a:r>
            <a:r>
              <a:rPr lang="en-GB" dirty="0" err="1"/>
              <a:t>pandas.read_csv</a:t>
            </a:r>
            <a:r>
              <a:rPr lang="en-GB" dirty="0"/>
              <a:t>("voters.csv", </a:t>
            </a:r>
            <a:r>
              <a:rPr lang="en-GB" dirty="0" err="1"/>
              <a:t>chunksize</a:t>
            </a:r>
            <a:r>
              <a:rPr lang="en-GB" dirty="0"/>
              <a:t>=1000):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	print(</a:t>
            </a:r>
            <a:r>
              <a:rPr lang="ro-RO" dirty="0" err="1"/>
              <a:t>chunk</a:t>
            </a:r>
            <a:r>
              <a:rPr lang="ro-RO" dirty="0"/>
              <a:t>)</a:t>
            </a:r>
          </a:p>
          <a:p>
            <a:r>
              <a:rPr lang="ro-RO" dirty="0"/>
              <a:t>În </a:t>
            </a:r>
            <a:r>
              <a:rPr lang="ro-RO" dirty="0" err="1"/>
              <a:t>python</a:t>
            </a:r>
            <a:r>
              <a:rPr lang="ro-RO" dirty="0"/>
              <a:t> obiectul fișier este un iterabil</a:t>
            </a:r>
          </a:p>
          <a:p>
            <a:pPr marL="457200" lvl="1" indent="0">
              <a:buNone/>
            </a:pPr>
            <a:r>
              <a:rPr lang="en-GB" dirty="0"/>
              <a:t>for line in open('data.txt'): 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	</a:t>
            </a:r>
            <a:r>
              <a:rPr lang="en-GB" dirty="0"/>
              <a:t>print(line)</a:t>
            </a:r>
            <a:endParaRPr lang="ro-RO" dirty="0"/>
          </a:p>
          <a:p>
            <a:r>
              <a:rPr lang="ro-RO" dirty="0"/>
              <a:t>Scrierea datelor se poate realiza prin metoda</a:t>
            </a:r>
          </a:p>
          <a:p>
            <a:pPr marL="457200" lvl="1" indent="0">
              <a:buNone/>
            </a:pPr>
            <a:r>
              <a:rPr lang="ro-RO" dirty="0" err="1"/>
              <a:t>data.to_csv</a:t>
            </a:r>
            <a:r>
              <a:rPr lang="ro-RO" dirty="0"/>
              <a:t>('</a:t>
            </a:r>
            <a:r>
              <a:rPr lang="ro-RO" dirty="0" err="1"/>
              <a:t>examples</a:t>
            </a:r>
            <a:r>
              <a:rPr lang="ro-RO" dirty="0"/>
              <a:t>/out.csv')</a:t>
            </a:r>
          </a:p>
        </p:txBody>
      </p:sp>
    </p:spTree>
    <p:extLst>
      <p:ext uri="{BB962C8B-B14F-4D97-AF65-F5344CB8AC3E}">
        <p14:creationId xmlns:p14="http://schemas.microsoft.com/office/powerpoint/2010/main" val="206893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F17A-1794-4174-917B-C867B06F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statistice de bază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41F3-F1F0-41E8-89A0-2AE2907D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0"/>
            <a:ext cx="8454983" cy="4871805"/>
          </a:xfrm>
        </p:spPr>
        <p:txBody>
          <a:bodyPr>
            <a:normAutofit/>
          </a:bodyPr>
          <a:lstStyle/>
          <a:p>
            <a:r>
              <a:rPr lang="ro-RO" sz="2400" dirty="0"/>
              <a:t>Metoda </a:t>
            </a:r>
            <a:r>
              <a:rPr lang="ro-RO" sz="2400" dirty="0" err="1"/>
              <a:t>describe</a:t>
            </a:r>
            <a:r>
              <a:rPr lang="ro-RO" sz="2400" dirty="0"/>
              <a:t>() va genera rezultatul analizei statistice 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sz="2400" dirty="0"/>
              <a:t> Pentru date care includ marca de timp(</a:t>
            </a:r>
            <a:r>
              <a:rPr lang="ro-RO" sz="2400" dirty="0" err="1"/>
              <a:t>timepstamp</a:t>
            </a:r>
            <a:r>
              <a:rPr lang="ro-RO" sz="2400" dirty="0"/>
              <a:t>) va returna: </a:t>
            </a:r>
            <a:r>
              <a:rPr lang="ro-RO" sz="2000" dirty="0"/>
              <a:t> </a:t>
            </a:r>
            <a:r>
              <a:rPr lang="en-GB" sz="2000" dirty="0"/>
              <a:t>count, unique, top, </a:t>
            </a:r>
            <a:r>
              <a:rPr lang="en-GB" sz="2000" dirty="0" err="1"/>
              <a:t>freq</a:t>
            </a:r>
            <a:r>
              <a:rPr lang="en-GB" sz="2000" dirty="0"/>
              <a:t>, first, last</a:t>
            </a:r>
            <a:endParaRPr lang="ro-RO" sz="2000" dirty="0"/>
          </a:p>
          <a:p>
            <a:endParaRPr lang="ro-RO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0EB3CA0-51E6-47F7-ADA2-2E8C50B3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329" y="1781636"/>
            <a:ext cx="3476625" cy="3543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BE37BD-D397-4C77-A7CA-84EAC60EE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346" y="1781636"/>
            <a:ext cx="3476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4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3BE-0428-4A54-8B49-BD7FAD0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Agregare tablouri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BA4D-A3E2-417F-B3F9-EE04A729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700878" cy="4772024"/>
          </a:xfrm>
        </p:spPr>
        <p:txBody>
          <a:bodyPr>
            <a:normAutofit/>
          </a:bodyPr>
          <a:lstStyle/>
          <a:p>
            <a:r>
              <a:rPr lang="ro-RO" sz="2200" dirty="0"/>
              <a:t>Funcțiile de agregare vor returna o singură valoare pentru serii iar  pentru </a:t>
            </a:r>
            <a:r>
              <a:rPr lang="ro-RO" sz="2200" dirty="0" err="1"/>
              <a:t>DataFrame</a:t>
            </a:r>
            <a:r>
              <a:rPr lang="ro-RO" sz="2200" dirty="0"/>
              <a:t> se aplică implicit pe coloane </a:t>
            </a:r>
          </a:p>
          <a:p>
            <a:pPr lvl="1"/>
            <a:r>
              <a:rPr lang="ro-RO" sz="1800" dirty="0"/>
              <a:t>min(), </a:t>
            </a:r>
            <a:r>
              <a:rPr lang="ro-RO" sz="1800" dirty="0" err="1"/>
              <a:t>max</a:t>
            </a:r>
            <a:r>
              <a:rPr lang="ro-RO" sz="1800" dirty="0"/>
              <a:t>(), </a:t>
            </a:r>
            <a:r>
              <a:rPr lang="ro-RO" sz="1800" dirty="0" err="1"/>
              <a:t>count</a:t>
            </a:r>
            <a:r>
              <a:rPr lang="ro-RO" sz="1800" dirty="0"/>
              <a:t>(), </a:t>
            </a:r>
            <a:r>
              <a:rPr lang="ro-RO" sz="1800" dirty="0" err="1"/>
              <a:t>sum</a:t>
            </a:r>
            <a:r>
              <a:rPr lang="ro-RO" sz="1800" dirty="0"/>
              <a:t>(), </a:t>
            </a:r>
            <a:r>
              <a:rPr lang="ro-RO" sz="1800" dirty="0" err="1"/>
              <a:t>prod</a:t>
            </a:r>
            <a:r>
              <a:rPr lang="ro-RO" sz="1800" dirty="0"/>
              <a:t>(), </a:t>
            </a:r>
            <a:r>
              <a:rPr lang="ro-RO" sz="1800" dirty="0" err="1"/>
              <a:t>mean</a:t>
            </a:r>
            <a:r>
              <a:rPr lang="ro-RO" sz="1800" dirty="0"/>
              <a:t>(), median(), </a:t>
            </a:r>
            <a:r>
              <a:rPr lang="ro-RO" sz="1800" dirty="0" err="1"/>
              <a:t>std</a:t>
            </a:r>
            <a:r>
              <a:rPr lang="ro-RO" sz="1800" dirty="0"/>
              <a:t>(), var(), </a:t>
            </a:r>
            <a:r>
              <a:rPr lang="ro-RO" sz="1800" dirty="0" err="1"/>
              <a:t>first</a:t>
            </a:r>
            <a:r>
              <a:rPr lang="ro-RO" sz="1800" dirty="0"/>
              <a:t>(), </a:t>
            </a:r>
            <a:r>
              <a:rPr lang="ro-RO" sz="1800" dirty="0" err="1"/>
              <a:t>last</a:t>
            </a:r>
            <a:r>
              <a:rPr lang="ro-RO" sz="1800" dirty="0"/>
              <a:t>()</a:t>
            </a:r>
          </a:p>
          <a:p>
            <a:r>
              <a:rPr lang="ro-RO" sz="2200" dirty="0"/>
              <a:t>Funcțiile de agregare pe grup permit definirea grupului, a funcției de agregare pe fiecare grup și eventual combinarea rezultatului</a:t>
            </a:r>
          </a:p>
          <a:p>
            <a:endParaRPr lang="ro-RO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1236D-11E8-461F-8540-6C0B3B8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75" y="3168703"/>
            <a:ext cx="4919063" cy="36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4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38F0-CE0A-405D-95ED-B6089C14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Metoda împarte – aplică - combină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87D2-F58A-45F4-A37E-EE111415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metoda </a:t>
            </a:r>
            <a:r>
              <a:rPr lang="ro-RO" dirty="0" err="1"/>
              <a:t>groupby</a:t>
            </a:r>
            <a:r>
              <a:rPr lang="ro-RO" dirty="0"/>
              <a:t>() – împarte tabloul în mai multe grupe de tip </a:t>
            </a:r>
            <a:r>
              <a:rPr lang="ro-RO" dirty="0" err="1"/>
              <a:t>DataFrameGroupBy</a:t>
            </a:r>
            <a:r>
              <a:rPr lang="ro-RO" dirty="0"/>
              <a:t>, după chei, condiții specificate – aceste obiecte sunt proiecții ale datelor originale </a:t>
            </a:r>
          </a:p>
          <a:p>
            <a:r>
              <a:rPr lang="ro-RO" dirty="0"/>
              <a:t>funcțiile aplicate grupelor vor agrega datele din grupa respectivă și în final vor fi combinate rezultatele obținute pe fiecare grup</a:t>
            </a:r>
            <a:endParaRPr lang="en-US" dirty="0"/>
          </a:p>
          <a:p>
            <a:r>
              <a:rPr lang="ro-RO" dirty="0"/>
              <a:t>funcția de agregare poate fi înlocuită cu orice funcție pentru </a:t>
            </a:r>
            <a:r>
              <a:rPr lang="ro-RO" dirty="0" err="1"/>
              <a:t>DataFrame</a:t>
            </a:r>
            <a:r>
              <a:rPr lang="ro-RO" dirty="0"/>
              <a:t> – nu este obligatorie agregarea</a:t>
            </a:r>
          </a:p>
          <a:p>
            <a:r>
              <a:rPr lang="ro-RO" dirty="0"/>
              <a:t>grupul este un obiect iterabil</a:t>
            </a:r>
          </a:p>
          <a:p>
            <a:r>
              <a:rPr lang="ro-RO" dirty="0"/>
              <a:t>grupul permite următoarele metode de definire a grupelor</a:t>
            </a:r>
          </a:p>
          <a:p>
            <a:pPr marL="457200" lvl="1" indent="0">
              <a:buNone/>
            </a:pPr>
            <a:r>
              <a:rPr lang="en-GB" dirty="0"/>
              <a:t>aggregate(),</a:t>
            </a:r>
            <a:r>
              <a:rPr lang="ro-RO" dirty="0"/>
              <a:t> </a:t>
            </a:r>
            <a:r>
              <a:rPr lang="en-GB" dirty="0"/>
              <a:t>filter(), transform(), apply()</a:t>
            </a:r>
          </a:p>
          <a:p>
            <a:r>
              <a:rPr lang="ro-RO" dirty="0"/>
              <a:t>Încărcați din fișiere numai coloanele utilizate</a:t>
            </a:r>
          </a:p>
        </p:txBody>
      </p:sp>
    </p:spTree>
    <p:extLst>
      <p:ext uri="{BB962C8B-B14F-4D97-AF65-F5344CB8AC3E}">
        <p14:creationId xmlns:p14="http://schemas.microsoft.com/office/powerpoint/2010/main" val="51378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C1DC-919E-4BF6-A92B-AF91A4CB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Metoda împarte – aplică - combină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EBEB-3E07-4F4D-BB37-1475BD5A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907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dirty="0" err="1"/>
              <a:t>df</a:t>
            </a:r>
            <a:r>
              <a:rPr lang="ro-RO" sz="1800" dirty="0"/>
              <a:t> = </a:t>
            </a:r>
            <a:r>
              <a:rPr lang="ro-RO" sz="1800" dirty="0" err="1"/>
              <a:t>pd.DataFrame</a:t>
            </a:r>
            <a:r>
              <a:rPr lang="ro-RO" sz="1800" dirty="0"/>
              <a:t>({'</a:t>
            </a:r>
            <a:r>
              <a:rPr lang="ro-RO" sz="1800" dirty="0" err="1"/>
              <a:t>key</a:t>
            </a:r>
            <a:r>
              <a:rPr lang="ro-RO" sz="1800" dirty="0"/>
              <a:t>': ['A', 'B', 'C', 'A', 'B', 'C'], '</a:t>
            </a:r>
            <a:r>
              <a:rPr lang="ro-RO" sz="1800" dirty="0" err="1"/>
              <a:t>data1</a:t>
            </a:r>
            <a:r>
              <a:rPr lang="ro-RO" sz="1800" dirty="0"/>
              <a:t>': </a:t>
            </a:r>
            <a:r>
              <a:rPr lang="ro-RO" sz="1800" dirty="0" err="1"/>
              <a:t>range</a:t>
            </a:r>
            <a:r>
              <a:rPr lang="ro-RO" sz="1800" dirty="0"/>
              <a:t>(6), '</a:t>
            </a:r>
            <a:r>
              <a:rPr lang="ro-RO" sz="1800" dirty="0" err="1"/>
              <a:t>data2</a:t>
            </a:r>
            <a:r>
              <a:rPr lang="ro-RO" sz="1800" dirty="0"/>
              <a:t>': </a:t>
            </a:r>
            <a:r>
              <a:rPr lang="ro-RO" sz="1800" dirty="0" err="1"/>
              <a:t>np.random.randint</a:t>
            </a:r>
            <a:r>
              <a:rPr lang="ro-RO" sz="1800" dirty="0"/>
              <a:t>(0, 10, 6)},</a:t>
            </a:r>
            <a:r>
              <a:rPr lang="en-US" sz="1800" dirty="0"/>
              <a:t> </a:t>
            </a:r>
            <a:r>
              <a:rPr lang="ro-RO" sz="1800" dirty="0" err="1"/>
              <a:t>columns</a:t>
            </a:r>
            <a:r>
              <a:rPr lang="ro-RO" sz="1800" dirty="0"/>
              <a:t> = ['</a:t>
            </a:r>
            <a:r>
              <a:rPr lang="ro-RO" sz="1800" dirty="0" err="1"/>
              <a:t>key</a:t>
            </a:r>
            <a:r>
              <a:rPr lang="ro-RO" sz="1800" dirty="0"/>
              <a:t>', '</a:t>
            </a:r>
            <a:r>
              <a:rPr lang="ro-RO" sz="1800" dirty="0" err="1"/>
              <a:t>data1</a:t>
            </a:r>
            <a:r>
              <a:rPr lang="ro-RO" sz="1800" dirty="0"/>
              <a:t>', '</a:t>
            </a:r>
            <a:r>
              <a:rPr lang="ro-RO" sz="1800" dirty="0" err="1"/>
              <a:t>data2</a:t>
            </a:r>
            <a:r>
              <a:rPr lang="ro-RO" sz="1800" dirty="0"/>
              <a:t>'])</a:t>
            </a:r>
          </a:p>
          <a:p>
            <a:r>
              <a:rPr lang="ro-RO" sz="1800" dirty="0"/>
              <a:t>va calcula și agrega pe baza cheii funcția definită pentru fiecare coloană</a:t>
            </a:r>
          </a:p>
          <a:p>
            <a:pPr marL="0" indent="0">
              <a:buNone/>
            </a:pPr>
            <a:r>
              <a:rPr lang="ro-RO" sz="1800" dirty="0" err="1"/>
              <a:t>d1</a:t>
            </a:r>
            <a:r>
              <a:rPr lang="ro-RO" sz="1800" dirty="0"/>
              <a:t> = </a:t>
            </a:r>
            <a:r>
              <a:rPr lang="ro-RO" sz="1800" dirty="0" err="1"/>
              <a:t>df.groupby</a:t>
            </a:r>
            <a:r>
              <a:rPr lang="ro-RO" sz="1800" dirty="0"/>
              <a:t>('</a:t>
            </a:r>
            <a:r>
              <a:rPr lang="ro-RO" sz="1800" dirty="0" err="1"/>
              <a:t>key</a:t>
            </a:r>
            <a:r>
              <a:rPr lang="ro-RO" sz="1800" dirty="0"/>
              <a:t>').</a:t>
            </a:r>
            <a:r>
              <a:rPr lang="ro-RO" sz="1800" dirty="0" err="1"/>
              <a:t>aggregate</a:t>
            </a:r>
            <a:r>
              <a:rPr lang="ro-RO" sz="1800" dirty="0"/>
              <a:t>({'</a:t>
            </a:r>
            <a:r>
              <a:rPr lang="ro-RO" sz="1800" dirty="0" err="1"/>
              <a:t>data1</a:t>
            </a:r>
            <a:r>
              <a:rPr lang="ro-RO" sz="1800" dirty="0"/>
              <a:t>': 'min', '</a:t>
            </a:r>
            <a:r>
              <a:rPr lang="ro-RO" sz="1800" dirty="0" err="1"/>
              <a:t>data2</a:t>
            </a:r>
            <a:r>
              <a:rPr lang="ro-RO" sz="1800" dirty="0"/>
              <a:t>': ['</a:t>
            </a:r>
            <a:r>
              <a:rPr lang="ro-RO" sz="1800" dirty="0" err="1"/>
              <a:t>max</a:t>
            </a:r>
            <a:r>
              <a:rPr lang="ro-RO" sz="1800" dirty="0"/>
              <a:t>', '</a:t>
            </a:r>
            <a:r>
              <a:rPr lang="ro-RO" sz="1800" dirty="0" err="1"/>
              <a:t>std</a:t>
            </a:r>
            <a:r>
              <a:rPr lang="ro-RO" sz="1800" dirty="0"/>
              <a:t>']})</a:t>
            </a:r>
          </a:p>
          <a:p>
            <a:r>
              <a:rPr lang="ro-RO" sz="1800" dirty="0"/>
              <a:t>va reduce tabloul la elementele  care satisfac condiția de filtrare</a:t>
            </a:r>
          </a:p>
          <a:p>
            <a:pPr marL="0" indent="0">
              <a:buNone/>
            </a:pPr>
            <a:r>
              <a:rPr lang="ro-RO" sz="1800" dirty="0" err="1"/>
              <a:t>d2</a:t>
            </a:r>
            <a:r>
              <a:rPr lang="ro-RO" sz="1800" dirty="0"/>
              <a:t> = </a:t>
            </a:r>
            <a:r>
              <a:rPr lang="ro-RO" sz="1800" dirty="0" err="1"/>
              <a:t>df.groupby</a:t>
            </a:r>
            <a:r>
              <a:rPr lang="ro-RO" sz="1800" dirty="0"/>
              <a:t>('</a:t>
            </a:r>
            <a:r>
              <a:rPr lang="ro-RO" sz="1800" dirty="0" err="1"/>
              <a:t>key</a:t>
            </a:r>
            <a:r>
              <a:rPr lang="ro-RO" sz="1800" dirty="0"/>
              <a:t>').</a:t>
            </a:r>
            <a:r>
              <a:rPr lang="ro-RO" sz="1800" dirty="0" err="1"/>
              <a:t>filter</a:t>
            </a:r>
            <a:r>
              <a:rPr lang="ro-RO" sz="1800" dirty="0"/>
              <a:t>(lambda x: x['</a:t>
            </a:r>
            <a:r>
              <a:rPr lang="ro-RO" sz="1800" dirty="0" err="1"/>
              <a:t>data2</a:t>
            </a:r>
            <a:r>
              <a:rPr lang="ro-RO" sz="1800" dirty="0"/>
              <a:t>'].</a:t>
            </a:r>
            <a:r>
              <a:rPr lang="ro-RO" sz="1800" dirty="0" err="1"/>
              <a:t>std</a:t>
            </a:r>
            <a:r>
              <a:rPr lang="ro-RO" sz="1800" dirty="0"/>
              <a:t>() &gt; 4)</a:t>
            </a:r>
          </a:p>
          <a:p>
            <a:r>
              <a:rPr lang="ro-RO" sz="1800" dirty="0"/>
              <a:t>va transforma elementele tabloului</a:t>
            </a:r>
          </a:p>
          <a:p>
            <a:pPr marL="0" indent="0">
              <a:buNone/>
            </a:pPr>
            <a:r>
              <a:rPr lang="ro-RO" sz="1800" dirty="0" err="1"/>
              <a:t>df</a:t>
            </a:r>
            <a:r>
              <a:rPr lang="ro-RO" sz="1800" dirty="0"/>
              <a:t>['tr'] = </a:t>
            </a:r>
            <a:r>
              <a:rPr lang="ro-RO" sz="1800" dirty="0" err="1"/>
              <a:t>df.groupby</a:t>
            </a:r>
            <a:r>
              <a:rPr lang="ro-RO" sz="1800" dirty="0"/>
              <a:t>('</a:t>
            </a:r>
            <a:r>
              <a:rPr lang="ro-RO" sz="1800" dirty="0" err="1"/>
              <a:t>key</a:t>
            </a:r>
            <a:r>
              <a:rPr lang="ro-RO" sz="1800" dirty="0"/>
              <a:t>')['</a:t>
            </a:r>
            <a:r>
              <a:rPr lang="ro-RO" sz="1800" dirty="0" err="1"/>
              <a:t>data2</a:t>
            </a:r>
            <a:r>
              <a:rPr lang="ro-RO" sz="1800" dirty="0"/>
              <a:t>'].transform(lambda x: x - </a:t>
            </a:r>
            <a:r>
              <a:rPr lang="ro-RO" sz="1800" dirty="0" err="1"/>
              <a:t>x.mean</a:t>
            </a:r>
            <a:r>
              <a:rPr lang="ro-RO" sz="1800" dirty="0"/>
              <a:t>())</a:t>
            </a:r>
          </a:p>
          <a:p>
            <a:r>
              <a:rPr lang="ro-RO" sz="1800" dirty="0"/>
              <a:t>aplică o funcție arbitrară grupului, </a:t>
            </a:r>
          </a:p>
          <a:p>
            <a:pPr marL="0" indent="0">
              <a:buNone/>
            </a:pPr>
            <a:r>
              <a:rPr lang="en-GB" sz="1800" dirty="0"/>
              <a:t>def </a:t>
            </a:r>
            <a:r>
              <a:rPr lang="en-GB" sz="1800" dirty="0" err="1"/>
              <a:t>norm_by_data2</a:t>
            </a:r>
            <a:r>
              <a:rPr lang="en-GB" sz="1800" dirty="0"/>
              <a:t>(x):</a:t>
            </a:r>
          </a:p>
          <a:p>
            <a:pPr marL="0" indent="0">
              <a:buNone/>
            </a:pPr>
            <a:r>
              <a:rPr lang="ro-RO" sz="1800" dirty="0"/>
              <a:t>	</a:t>
            </a:r>
            <a:r>
              <a:rPr lang="en-GB" sz="1800" dirty="0"/>
              <a:t>x['</a:t>
            </a:r>
            <a:r>
              <a:rPr lang="en-GB" sz="1800" dirty="0" err="1"/>
              <a:t>data1</a:t>
            </a:r>
            <a:r>
              <a:rPr lang="en-GB" sz="1800" dirty="0"/>
              <a:t>'] /= x['</a:t>
            </a:r>
            <a:r>
              <a:rPr lang="en-GB" sz="1800" dirty="0" err="1"/>
              <a:t>data2</a:t>
            </a:r>
            <a:r>
              <a:rPr lang="en-GB" sz="1800" dirty="0"/>
              <a:t>'].sum()</a:t>
            </a:r>
          </a:p>
          <a:p>
            <a:pPr marL="0" indent="0">
              <a:buNone/>
            </a:pPr>
            <a:r>
              <a:rPr lang="ro-RO" sz="1800" dirty="0"/>
              <a:t>	</a:t>
            </a:r>
            <a:r>
              <a:rPr lang="en-GB" sz="1800" dirty="0"/>
              <a:t>return x</a:t>
            </a:r>
            <a:endParaRPr lang="ro-RO" sz="1800" dirty="0"/>
          </a:p>
          <a:p>
            <a:pPr marL="0" indent="0">
              <a:buNone/>
            </a:pPr>
            <a:r>
              <a:rPr lang="en-GB" sz="1800" dirty="0" err="1"/>
              <a:t>df.groupby</a:t>
            </a:r>
            <a:r>
              <a:rPr lang="en-GB" sz="1800" dirty="0"/>
              <a:t>('key').apply(</a:t>
            </a:r>
            <a:r>
              <a:rPr lang="en-GB" sz="1800" dirty="0" err="1"/>
              <a:t>norm_by_data2</a:t>
            </a:r>
            <a:r>
              <a:rPr lang="en-GB" sz="1800" dirty="0"/>
              <a:t>)</a:t>
            </a:r>
            <a:endParaRPr lang="ro-RO" sz="1800" dirty="0"/>
          </a:p>
          <a:p>
            <a:pPr marL="0" indent="0">
              <a:buNone/>
            </a:pP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99702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1E3-A502-F42E-01D4-6A49BAF8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Aplică o funcție pe structuri indexate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E7D9-8214-A601-6F17-88680DDF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280160"/>
            <a:ext cx="8614905" cy="5130265"/>
          </a:xfrm>
        </p:spPr>
        <p:txBody>
          <a:bodyPr>
            <a:normAutofit fontScale="92500" lnSpcReduction="10000"/>
          </a:bodyPr>
          <a:lstStyle/>
          <a:p>
            <a:r>
              <a:rPr lang="ro-RO" dirty="0" err="1">
                <a:solidFill>
                  <a:srgbClr val="FF0000"/>
                </a:solidFill>
              </a:rPr>
              <a:t>apply</a:t>
            </a:r>
            <a:r>
              <a:rPr lang="ro-RO" dirty="0">
                <a:solidFill>
                  <a:srgbClr val="FF0000"/>
                </a:solidFill>
              </a:rPr>
              <a:t>()</a:t>
            </a:r>
            <a:r>
              <a:rPr lang="ro-RO" dirty="0"/>
              <a:t> - aplică o funcție pe o axă a structurii </a:t>
            </a:r>
            <a:r>
              <a:rPr lang="ro-RO" dirty="0" err="1"/>
              <a:t>DataFrame</a:t>
            </a:r>
            <a:endParaRPr lang="ro-RO" dirty="0"/>
          </a:p>
          <a:p>
            <a:r>
              <a:rPr lang="ro-RO" dirty="0" err="1">
                <a:solidFill>
                  <a:srgbClr val="FF0000"/>
                </a:solidFill>
              </a:rPr>
              <a:t>applymap</a:t>
            </a:r>
            <a:r>
              <a:rPr lang="ro-RO" dirty="0">
                <a:solidFill>
                  <a:srgbClr val="FF0000"/>
                </a:solidFill>
              </a:rPr>
              <a:t>()</a:t>
            </a:r>
            <a:r>
              <a:rPr lang="ro-RO" dirty="0"/>
              <a:t> -  va aplica funcția pe fiecare element al </a:t>
            </a:r>
            <a:r>
              <a:rPr lang="ro-RO" dirty="0" err="1"/>
              <a:t>DataFrame</a:t>
            </a:r>
            <a:endParaRPr lang="ro-RO" dirty="0"/>
          </a:p>
          <a:p>
            <a:r>
              <a:rPr lang="ro-RO" dirty="0"/>
              <a:t>Exemplu pentru a determina poziția elementului maxim pe o linie și returnarea numelui coloanei</a:t>
            </a:r>
          </a:p>
          <a:p>
            <a:r>
              <a:rPr lang="ro-RO" dirty="0"/>
              <a:t>Datele vor fi citite din baza de date: https://data.worldbank.org/indicator/</a:t>
            </a:r>
          </a:p>
          <a:p>
            <a:pPr marL="0" indent="0">
              <a:buNone/>
            </a:pPr>
            <a:r>
              <a:rPr lang="en-GB" sz="1900" dirty="0"/>
              <a:t>f = </a:t>
            </a:r>
            <a:r>
              <a:rPr lang="en-GB" sz="1900" dirty="0" err="1"/>
              <a:t>wb.download</a:t>
            </a:r>
            <a:r>
              <a:rPr lang="en-GB" sz="1900" dirty="0"/>
              <a:t>(indicator='</a:t>
            </a:r>
            <a:r>
              <a:rPr lang="en-GB" sz="1900" dirty="0" err="1"/>
              <a:t>AG.LND.FRST.ZS</a:t>
            </a:r>
            <a:r>
              <a:rPr lang="en-GB" sz="1900" dirty="0"/>
              <a:t>', country = 'all', start =1990, end = 2020) </a:t>
            </a:r>
            <a:endParaRPr lang="ro-RO" sz="1900" dirty="0"/>
          </a:p>
          <a:p>
            <a:pPr marL="0" indent="0">
              <a:buNone/>
            </a:pPr>
            <a:r>
              <a:rPr lang="ro-RO" sz="1900" dirty="0"/>
              <a:t>def </a:t>
            </a:r>
            <a:r>
              <a:rPr lang="ro-RO" sz="1900" dirty="0" err="1"/>
              <a:t>best_y</a:t>
            </a:r>
            <a:r>
              <a:rPr lang="ro-RO" sz="1900" dirty="0"/>
              <a:t>(</a:t>
            </a:r>
            <a:r>
              <a:rPr lang="ro-RO" sz="1900" dirty="0" err="1"/>
              <a:t>row</a:t>
            </a:r>
            <a:r>
              <a:rPr lang="ro-RO" sz="1900" dirty="0"/>
              <a:t>):</a:t>
            </a:r>
          </a:p>
          <a:p>
            <a:pPr marL="0" indent="0">
              <a:buNone/>
            </a:pPr>
            <a:r>
              <a:rPr lang="ro-RO" sz="1900" dirty="0"/>
              <a:t>    </a:t>
            </a:r>
            <a:r>
              <a:rPr lang="ro-RO" sz="1900" dirty="0" err="1"/>
              <a:t>return</a:t>
            </a:r>
            <a:r>
              <a:rPr lang="ro-RO" sz="1900" dirty="0"/>
              <a:t> </a:t>
            </a:r>
            <a:r>
              <a:rPr lang="ro-RO" sz="1900" dirty="0" err="1"/>
              <a:t>row.index</a:t>
            </a:r>
            <a:r>
              <a:rPr lang="ro-RO" sz="1900" dirty="0"/>
              <a:t>[</a:t>
            </a:r>
            <a:r>
              <a:rPr lang="ro-RO" sz="1900" dirty="0" err="1"/>
              <a:t>row.argmax</a:t>
            </a:r>
            <a:r>
              <a:rPr lang="ro-RO" sz="1900" dirty="0"/>
              <a:t>()][1]</a:t>
            </a:r>
          </a:p>
          <a:p>
            <a:pPr marL="0" indent="0">
              <a:buNone/>
            </a:pPr>
            <a:endParaRPr lang="ro-RO" sz="1900" dirty="0"/>
          </a:p>
          <a:p>
            <a:pPr marL="0" indent="0">
              <a:buNone/>
            </a:pPr>
            <a:r>
              <a:rPr lang="ro-RO" sz="1900" dirty="0" err="1"/>
              <a:t>fs</a:t>
            </a:r>
            <a:r>
              <a:rPr lang="ro-RO" sz="1900" dirty="0"/>
              <a:t> = </a:t>
            </a:r>
            <a:r>
              <a:rPr lang="ro-RO" sz="1900" dirty="0" err="1"/>
              <a:t>f.unstack</a:t>
            </a:r>
            <a:r>
              <a:rPr lang="ro-RO" sz="1900" dirty="0"/>
              <a:t>()</a:t>
            </a:r>
          </a:p>
          <a:p>
            <a:pPr marL="0" indent="0">
              <a:buNone/>
            </a:pPr>
            <a:r>
              <a:rPr lang="ro-RO" sz="1900" dirty="0" err="1"/>
              <a:t>fs</a:t>
            </a:r>
            <a:r>
              <a:rPr lang="ro-RO" sz="1900" dirty="0"/>
              <a:t>['</a:t>
            </a:r>
            <a:r>
              <a:rPr lang="ro-RO" sz="1900" dirty="0" err="1"/>
              <a:t>max_year</a:t>
            </a:r>
            <a:r>
              <a:rPr lang="ro-RO" sz="1900" dirty="0"/>
              <a:t>'] = </a:t>
            </a:r>
            <a:r>
              <a:rPr lang="ro-RO" sz="1900" dirty="0" err="1"/>
              <a:t>fs.apply</a:t>
            </a:r>
            <a:r>
              <a:rPr lang="ro-RO" sz="1900" dirty="0"/>
              <a:t>(</a:t>
            </a:r>
            <a:r>
              <a:rPr lang="ro-RO" sz="1900" dirty="0" err="1"/>
              <a:t>best_y</a:t>
            </a:r>
            <a:r>
              <a:rPr lang="ro-RO" sz="1900" dirty="0"/>
              <a:t>, axis = 1)</a:t>
            </a:r>
          </a:p>
          <a:p>
            <a:pPr marL="0" indent="0">
              <a:buNone/>
            </a:pPr>
            <a:r>
              <a:rPr lang="ro-RO" sz="1900" dirty="0"/>
              <a:t>print(</a:t>
            </a:r>
            <a:r>
              <a:rPr lang="ro-RO" sz="1900" dirty="0" err="1"/>
              <a:t>fs</a:t>
            </a:r>
            <a:r>
              <a:rPr lang="ro-RO" sz="1900" dirty="0"/>
              <a:t>['</a:t>
            </a:r>
            <a:r>
              <a:rPr lang="ro-RO" sz="1900" dirty="0" err="1"/>
              <a:t>max_year</a:t>
            </a:r>
            <a:r>
              <a:rPr lang="ro-RO" sz="1900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99154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6A35-AAD2-500E-F9D3-D05947FB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ro-RO" sz="3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Tabele pivot - agregare multidimensională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1FCC-54C5-76B5-E5D9-EB2422C7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5" y="1053442"/>
            <a:ext cx="8970745" cy="5279981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/>
              <a:t>Funcția </a:t>
            </a:r>
            <a:r>
              <a:rPr lang="ro-RO" sz="2400" dirty="0" err="1"/>
              <a:t>GroupBy</a:t>
            </a:r>
            <a:r>
              <a:rPr lang="ro-RO" sz="2400" dirty="0"/>
              <a:t> – agregare unidimensională, tabele pivot agregare multidimensională</a:t>
            </a:r>
          </a:p>
          <a:p>
            <a:r>
              <a:rPr lang="ro-RO" sz="2400" dirty="0"/>
              <a:t>Funcția </a:t>
            </a:r>
            <a:r>
              <a:rPr lang="ro-RO" sz="2400" dirty="0" err="1"/>
              <a:t>pivot_table</a:t>
            </a:r>
            <a:endParaRPr lang="ro-RO" sz="2400" dirty="0"/>
          </a:p>
          <a:p>
            <a:pPr lvl="1"/>
            <a:r>
              <a:rPr lang="ro-RO" sz="2000" dirty="0"/>
              <a:t>Va crea un nou obiect </a:t>
            </a:r>
            <a:r>
              <a:rPr lang="ro-RO" sz="2000" dirty="0" err="1"/>
              <a:t>DataFrame</a:t>
            </a:r>
            <a:endParaRPr lang="ro-RO" sz="2000" dirty="0"/>
          </a:p>
          <a:p>
            <a:pPr lvl="1"/>
            <a:r>
              <a:rPr lang="ro-RO" sz="2000" dirty="0"/>
              <a:t>Poate crea index pe mai multe nivele, ierarhic</a:t>
            </a:r>
          </a:p>
          <a:p>
            <a:pPr lvl="1"/>
            <a:r>
              <a:rPr lang="ro-RO" sz="2000" dirty="0"/>
              <a:t>Funcția implicită de agregare este </a:t>
            </a:r>
            <a:r>
              <a:rPr lang="ro-RO" sz="2000" dirty="0" err="1"/>
              <a:t>mean</a:t>
            </a:r>
            <a:r>
              <a:rPr lang="ro-RO" sz="2000" dirty="0"/>
              <a:t>, poate fi definit altul </a:t>
            </a:r>
            <a:r>
              <a:rPr lang="ro-RO" sz="2000" dirty="0" err="1"/>
              <a:t>aggfunc</a:t>
            </a:r>
            <a:r>
              <a:rPr lang="ro-RO" sz="2000" dirty="0"/>
              <a:t> = </a:t>
            </a:r>
          </a:p>
          <a:p>
            <a:pPr lvl="1"/>
            <a:r>
              <a:rPr lang="ro-RO" sz="2000" dirty="0"/>
              <a:t>Valorile lipsa implicit  </a:t>
            </a:r>
            <a:r>
              <a:rPr lang="ro-RO" sz="2000" dirty="0" err="1"/>
              <a:t>NaN</a:t>
            </a:r>
            <a:r>
              <a:rPr lang="ro-RO" sz="2000" dirty="0"/>
              <a:t>, poate fi definit altul </a:t>
            </a:r>
            <a:r>
              <a:rPr lang="ro-RO" sz="2000" dirty="0" err="1"/>
              <a:t>fill_value</a:t>
            </a:r>
            <a:r>
              <a:rPr lang="ro-RO" sz="2000" dirty="0"/>
              <a:t> = </a:t>
            </a:r>
          </a:p>
          <a:p>
            <a:pPr marL="0" indent="0">
              <a:buNone/>
            </a:pP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['A', 'B', 'C', 'A', 'B', 'C', 'A', 'B'],</a:t>
            </a:r>
          </a:p>
          <a:p>
            <a:pPr marL="0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['F', 'T', 'T', 'F', 'G', 'G', 'F', 'G'],</a:t>
            </a:r>
          </a:p>
          <a:p>
            <a:pPr marL="0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[1, 2, 1, 2, 3, 1, 1, 1],</a:t>
            </a:r>
          </a:p>
          <a:p>
            <a:pPr marL="0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(8),</a:t>
            </a:r>
          </a:p>
          <a:p>
            <a:pPr marL="0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8)},</a:t>
            </a:r>
          </a:p>
          <a:p>
            <a:pPr marL="0" indent="0">
              <a:buNone/>
            </a:pP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'])['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df.pivot_table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index='key', columns='class')</a:t>
            </a:r>
            <a:endParaRPr lang="ro-R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df.pivot_table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index=['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o-R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121111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4567</TotalTime>
  <Words>2283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Courier New</vt:lpstr>
      <vt:lpstr>MinionPro-It</vt:lpstr>
      <vt:lpstr>Office Theme</vt:lpstr>
      <vt:lpstr>Știința Datelor folosind Python</vt:lpstr>
      <vt:lpstr>Încărcarea datelor din fișiere</vt:lpstr>
      <vt:lpstr>Operații iterative pe fișiere</vt:lpstr>
      <vt:lpstr>Funcții statistice de bază</vt:lpstr>
      <vt:lpstr>Agregare tablouri </vt:lpstr>
      <vt:lpstr>Metoda împarte – aplică - combină</vt:lpstr>
      <vt:lpstr>Metoda împarte – aplică - combină </vt:lpstr>
      <vt:lpstr>Aplică o funcție pe structuri indexate</vt:lpstr>
      <vt:lpstr>Tabele pivot - agregare multidimensională</vt:lpstr>
      <vt:lpstr>Tabele pivot - agregare multidimensională</vt:lpstr>
      <vt:lpstr>Partiționarea în grupe discrete</vt:lpstr>
      <vt:lpstr>Reprezentarea timpului</vt:lpstr>
      <vt:lpstr>Indexarea în serii de timp</vt:lpstr>
      <vt:lpstr>Reorganizarea seriilor de timp</vt:lpstr>
      <vt:lpstr>Schimbarea frecvenței datelor</vt:lpstr>
      <vt:lpstr>Schimbarea frecvenței datelor</vt:lpstr>
      <vt:lpstr>Operații cu ferestre  glisante de timp</vt:lpstr>
      <vt:lpstr>Mediere - netezire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418</cp:revision>
  <dcterms:created xsi:type="dcterms:W3CDTF">2020-03-21T07:26:51Z</dcterms:created>
  <dcterms:modified xsi:type="dcterms:W3CDTF">2023-02-22T08:47:19Z</dcterms:modified>
</cp:coreProperties>
</file>