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4" r:id="rId2"/>
    <p:sldId id="288" r:id="rId3"/>
    <p:sldId id="289" r:id="rId4"/>
    <p:sldId id="290" r:id="rId5"/>
    <p:sldId id="291" r:id="rId6"/>
    <p:sldId id="293" r:id="rId7"/>
    <p:sldId id="294" r:id="rId8"/>
    <p:sldId id="295" r:id="rId9"/>
    <p:sldId id="304" r:id="rId10"/>
    <p:sldId id="296" r:id="rId11"/>
    <p:sldId id="298" r:id="rId12"/>
    <p:sldId id="297" r:id="rId13"/>
    <p:sldId id="299" r:id="rId14"/>
    <p:sldId id="300" r:id="rId15"/>
    <p:sldId id="301" r:id="rId16"/>
    <p:sldId id="30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roska Haller" initials="PH" lastIdx="1" clrIdx="0">
    <p:extLst>
      <p:ext uri="{19B8F6BF-5375-455C-9EA6-DF929625EA0E}">
        <p15:presenceInfo xmlns:p15="http://schemas.microsoft.com/office/powerpoint/2012/main" userId="Piroska Ha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0A6F6-A6DD-4913-B73C-13D6FEB06C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FBE-8860-423E-95E5-2602346036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88E9-384F-4116-BEEC-B8DE26CB21B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8A36-F0D6-421D-B5B0-CA770C10FA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D248-A52E-4FE2-860D-713F6838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1669-17C1-4807-87D0-0209F1C3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0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F4DA-83F7-466D-A2CE-5BA0AA9298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B99E-D2FE-4D50-9C01-9D4A9919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2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FC3-A638-42BA-9773-A9DDDCB03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591" y="2594716"/>
            <a:ext cx="5588082" cy="10612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dirty="0"/>
              <a:t>Titlul cursului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F4F257-E62A-46CA-BF04-E858AADD47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4218" y="6449421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Pentru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uz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intern</a:t>
            </a:r>
          </a:p>
          <a:p>
            <a:endParaRPr lang="ro-RO" altLang="en-US" sz="1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A857A5-4697-4B87-87C4-AC8D25640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5412" y="6497960"/>
            <a:ext cx="350453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341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F0FFB8-4ECD-4A6B-B3EF-AF81E581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2208FA-DE37-4511-BA1A-3B5D9BEEEB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245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8454984" cy="1061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77202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E216FC-B3F0-4F3D-A8A2-D6AE6B51C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216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535259"/>
            <a:ext cx="8454983" cy="570361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68E44D-8476-40C2-AD9B-33226CF8A5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964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91" y="2200245"/>
            <a:ext cx="5588082" cy="34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938F6-01BE-4980-9104-79FF293E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90" y="2594716"/>
            <a:ext cx="8022219" cy="1061297"/>
          </a:xfrm>
        </p:spPr>
        <p:txBody>
          <a:bodyPr>
            <a:normAutofit/>
          </a:bodyPr>
          <a:lstStyle/>
          <a:p>
            <a:r>
              <a:rPr lang="ro-RO" dirty="0"/>
              <a:t>Știința Datelor folosind </a:t>
            </a:r>
            <a:r>
              <a:rPr lang="ro-RO" dirty="0" err="1"/>
              <a:t>Python</a:t>
            </a:r>
            <a:endParaRPr lang="ro-RO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626DAE9-00B0-4B9F-8C9A-EACD1FC6BE3F}"/>
              </a:ext>
            </a:extLst>
          </p:cNvPr>
          <p:cNvSpPr txBox="1">
            <a:spLocks/>
          </p:cNvSpPr>
          <p:nvPr/>
        </p:nvSpPr>
        <p:spPr>
          <a:xfrm>
            <a:off x="223776" y="623413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AF1481-8CFF-4336-9EEF-98B0B9E1C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32656"/>
            <a:ext cx="327273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altLang="en-US" sz="2400" dirty="0" err="1"/>
              <a:t>Facultatea</a:t>
            </a:r>
            <a:r>
              <a:rPr lang="ro-RO" altLang="en-US" sz="2400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Inginerie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Tehnologia</a:t>
            </a:r>
            <a:r>
              <a:rPr lang="en-US" sz="2400" dirty="0"/>
              <a:t> </a:t>
            </a:r>
            <a:r>
              <a:rPr lang="en-US" sz="2400" dirty="0" err="1"/>
              <a:t>informației</a:t>
            </a:r>
            <a:endParaRPr lang="ro-RO" alt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7DEC4C0-B6EF-485E-B70C-9073860C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25144"/>
            <a:ext cx="77768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</a:rPr>
              <a:t>Piroska Haller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piroska.haller@umfst.ro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1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1331-6E9D-4536-9BD0-28AA7D6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ro-RO" dirty="0" err="1"/>
              <a:t>ția</a:t>
            </a:r>
            <a:r>
              <a:rPr lang="ro-RO" dirty="0"/>
              <a:t> densitate de probabilitate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F215-8BD5-4958-BD7E-EE008BCE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0"/>
            <a:ext cx="8454983" cy="23989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o-RO" sz="2200" dirty="0"/>
              <a:t>Funcția densitate a probabilitate este derivata  funcției de distribuție cumulativă </a:t>
            </a:r>
          </a:p>
          <a:p>
            <a:pPr>
              <a:lnSpc>
                <a:spcPct val="100000"/>
              </a:lnSpc>
            </a:pPr>
            <a:r>
              <a:rPr lang="ro-RO" sz="2200" dirty="0"/>
              <a:t>Estimarea continuă a distribuției – curba densității de probabilitate</a:t>
            </a:r>
          </a:p>
          <a:p>
            <a:pPr>
              <a:lnSpc>
                <a:spcPct val="100000"/>
              </a:lnSpc>
            </a:pPr>
            <a:r>
              <a:rPr lang="ro-RO" sz="2200" dirty="0"/>
              <a:t>Suprafața ariei cuprinse între curbă, axa orizontală și verticalele </a:t>
            </a:r>
            <a:r>
              <a:rPr lang="ro-RO" sz="2200" dirty="0" err="1"/>
              <a:t>x1</a:t>
            </a:r>
            <a:r>
              <a:rPr lang="ro-RO" sz="2200" dirty="0"/>
              <a:t>, </a:t>
            </a:r>
            <a:r>
              <a:rPr lang="ro-RO" sz="2200" dirty="0" err="1"/>
              <a:t>x2</a:t>
            </a:r>
            <a:r>
              <a:rPr lang="ro-RO" sz="2200" dirty="0"/>
              <a:t> va reprezenta probabilitatea ca un element extras </a:t>
            </a:r>
            <a:r>
              <a:rPr lang="ro-RO" sz="2200" dirty="0" err="1"/>
              <a:t>aleator</a:t>
            </a:r>
            <a:r>
              <a:rPr lang="ro-RO" sz="2200" dirty="0"/>
              <a:t> din mulțime să aibă valoarea cuprinsă între </a:t>
            </a:r>
            <a:r>
              <a:rPr lang="ro-RO" sz="2200" dirty="0" err="1"/>
              <a:t>x1</a:t>
            </a:r>
            <a:r>
              <a:rPr lang="ro-RO" sz="2200" dirty="0"/>
              <a:t> și </a:t>
            </a:r>
            <a:r>
              <a:rPr lang="ro-RO" sz="2200" dirty="0" err="1"/>
              <a:t>x2</a:t>
            </a:r>
            <a:endParaRPr lang="ro-RO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D3922-C728-4ADB-983A-EC0C767AD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79" y="3865781"/>
            <a:ext cx="4909352" cy="2552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6B493A-33BC-498A-ABB0-976B99F0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00" y="1858297"/>
            <a:ext cx="2368935" cy="458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78F90F-50DC-4312-AB65-91438320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732" y="3997742"/>
            <a:ext cx="3336813" cy="6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0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E422-3340-4635-BABD-BD642E64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 </a:t>
            </a:r>
            <a:r>
              <a:rPr lang="ro-RO" dirty="0" err="1"/>
              <a:t>kernel</a:t>
            </a:r>
            <a:r>
              <a:rPr lang="ro-RO" dirty="0"/>
              <a:t> pentru estimare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30CDAC0-E0FB-477C-8874-2925E5FE1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549" y="3198306"/>
            <a:ext cx="4676026" cy="304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84E139-A019-45F5-BA8E-53EEF36E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89" y="1424682"/>
            <a:ext cx="3789561" cy="49530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C882B3-9B27-4F60-8C91-B9574224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839" y="1435905"/>
            <a:ext cx="2571750" cy="781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3870A8-9572-4AA0-8930-AABE5F146577}"/>
              </a:ext>
            </a:extLst>
          </p:cNvPr>
          <p:cNvSpPr txBox="1"/>
          <p:nvPr/>
        </p:nvSpPr>
        <p:spPr>
          <a:xfrm>
            <a:off x="4895531" y="2216955"/>
            <a:ext cx="311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i="1" dirty="0">
                <a:latin typeface="Book Antiqua" panose="02040602050305030304" pitchFamily="18" charset="0"/>
                <a:ea typeface="Cambria" panose="02040503050406030204" pitchFamily="18" charset="0"/>
              </a:rPr>
              <a:t>x</a:t>
            </a:r>
            <a:r>
              <a:rPr lang="ro-RO" b="1" i="1" baseline="-25000" dirty="0">
                <a:latin typeface="Book Antiqua" panose="02040602050305030304" pitchFamily="18" charset="0"/>
                <a:ea typeface="Cambria" panose="02040503050406030204" pitchFamily="18" charset="0"/>
              </a:rPr>
              <a:t>i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seria de valori</a:t>
            </a:r>
          </a:p>
          <a:p>
            <a:r>
              <a:rPr lang="ro-RO" b="1" i="1" dirty="0">
                <a:latin typeface="Book Antiqua" panose="02040602050305030304" pitchFamily="18" charset="0"/>
                <a:ea typeface="Cambria" panose="02040503050406030204" pitchFamily="18" charset="0"/>
              </a:rPr>
              <a:t>h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lățimea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ro-RO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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distribuția estimată</a:t>
            </a:r>
            <a:endParaRPr lang="ro-RO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4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5CB7-9DAE-4C15-A66A-0133086F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Densitate de probabilitate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8BA9E-EE8F-4C71-935B-BE3D7E85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97821"/>
            <a:ext cx="8454983" cy="50410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Pandas </a:t>
            </a:r>
            <a:r>
              <a:rPr lang="ro-RO" dirty="0"/>
              <a:t>oferă 2 funcții pentru afișarea histogramei și afișarea funcției densitate de probabilitate estimată</a:t>
            </a:r>
          </a:p>
          <a:p>
            <a:pPr marL="457200" lvl="1" indent="0">
              <a:buNone/>
            </a:pPr>
            <a:r>
              <a:rPr lang="ro-RO" dirty="0" err="1"/>
              <a:t>DataFrame.plot.hist</a:t>
            </a:r>
            <a:r>
              <a:rPr lang="ro-RO" dirty="0"/>
              <a:t>(</a:t>
            </a:r>
            <a:r>
              <a:rPr lang="ro-RO" dirty="0" err="1"/>
              <a:t>by</a:t>
            </a:r>
            <a:r>
              <a:rPr lang="ro-RO" dirty="0"/>
              <a:t>, </a:t>
            </a:r>
            <a:r>
              <a:rPr lang="ro-RO" dirty="0" err="1"/>
              <a:t>bins</a:t>
            </a:r>
            <a:r>
              <a:rPr lang="ro-RO" dirty="0"/>
              <a:t>=10, **</a:t>
            </a:r>
            <a:r>
              <a:rPr lang="ro-RO" dirty="0" err="1"/>
              <a:t>kwargs</a:t>
            </a:r>
            <a:r>
              <a:rPr lang="ro-RO" dirty="0"/>
              <a:t>)</a:t>
            </a:r>
          </a:p>
          <a:p>
            <a:pPr marL="914400" lvl="2" indent="0">
              <a:buNone/>
            </a:pPr>
            <a:r>
              <a:rPr lang="ro-RO" dirty="0" err="1"/>
              <a:t>by</a:t>
            </a:r>
            <a:r>
              <a:rPr lang="ro-RO" dirty="0"/>
              <a:t> – coloana din </a:t>
            </a:r>
            <a:r>
              <a:rPr lang="ro-RO" dirty="0" err="1"/>
              <a:t>Dataframe</a:t>
            </a:r>
            <a:endParaRPr lang="ro-RO" dirty="0"/>
          </a:p>
          <a:p>
            <a:pPr marL="914400" lvl="2" indent="0">
              <a:buNone/>
            </a:pPr>
            <a:r>
              <a:rPr lang="ro-RO" dirty="0" err="1"/>
              <a:t>bins</a:t>
            </a:r>
            <a:r>
              <a:rPr lang="ro-RO" dirty="0"/>
              <a:t> – numărul de clase</a:t>
            </a:r>
          </a:p>
          <a:p>
            <a:pPr marL="914400" lvl="2" indent="0">
              <a:buNone/>
            </a:pPr>
            <a:r>
              <a:rPr lang="ro-RO" dirty="0"/>
              <a:t>pentru normalizarea histogramei se va transmite parametrul </a:t>
            </a:r>
            <a:r>
              <a:rPr lang="ro-RO" dirty="0" err="1"/>
              <a:t>density</a:t>
            </a:r>
            <a:r>
              <a:rPr lang="ro-RO" dirty="0"/>
              <a:t>=</a:t>
            </a:r>
            <a:r>
              <a:rPr lang="ro-RO" dirty="0" err="1"/>
              <a:t>True</a:t>
            </a:r>
            <a:endParaRPr lang="ro-RO" dirty="0"/>
          </a:p>
          <a:p>
            <a:pPr marL="914400" lvl="2" indent="0">
              <a:buNone/>
            </a:pPr>
            <a:r>
              <a:rPr lang="ro-RO" dirty="0"/>
              <a:t>pentru </a:t>
            </a:r>
            <a:r>
              <a:rPr lang="ro-RO" dirty="0" err="1"/>
              <a:t>CDF</a:t>
            </a:r>
            <a:r>
              <a:rPr lang="ro-RO" dirty="0"/>
              <a:t> se transmite parametrul cumulative=</a:t>
            </a:r>
            <a:r>
              <a:rPr lang="ro-RO" dirty="0" err="1"/>
              <a:t>True</a:t>
            </a:r>
            <a:endParaRPr lang="ro-RO" dirty="0"/>
          </a:p>
          <a:p>
            <a:pPr marL="457200" lvl="1" indent="0">
              <a:buNone/>
            </a:pPr>
            <a:r>
              <a:rPr lang="en-US" dirty="0" err="1"/>
              <a:t>DataFrame.plot.density</a:t>
            </a:r>
            <a:r>
              <a:rPr lang="en-US" dirty="0"/>
              <a:t>(</a:t>
            </a:r>
            <a:r>
              <a:rPr lang="en-US" dirty="0" err="1"/>
              <a:t>bw_method</a:t>
            </a:r>
            <a:r>
              <a:rPr lang="en-US" dirty="0"/>
              <a:t>, </a:t>
            </a:r>
            <a:r>
              <a:rPr lang="en-US" dirty="0" err="1"/>
              <a:t>ind</a:t>
            </a:r>
            <a:r>
              <a:rPr lang="en-US" dirty="0"/>
              <a:t>, **</a:t>
            </a:r>
            <a:r>
              <a:rPr lang="en-US" dirty="0" err="1"/>
              <a:t>kwarg</a:t>
            </a:r>
            <a:r>
              <a:rPr lang="ro-RO" dirty="0"/>
              <a:t>)</a:t>
            </a:r>
          </a:p>
          <a:p>
            <a:pPr marL="914400" lvl="2" indent="0">
              <a:buNone/>
            </a:pPr>
            <a:r>
              <a:rPr lang="ro-RO" dirty="0"/>
              <a:t>funcția </a:t>
            </a:r>
            <a:r>
              <a:rPr lang="ro-RO" dirty="0" err="1"/>
              <a:t>Kernel</a:t>
            </a:r>
            <a:r>
              <a:rPr lang="ro-RO" dirty="0"/>
              <a:t> utilizată este cea </a:t>
            </a:r>
            <a:r>
              <a:rPr lang="ro-RO" dirty="0" err="1"/>
              <a:t>Gaussiană</a:t>
            </a:r>
            <a:endParaRPr lang="ro-RO" dirty="0"/>
          </a:p>
          <a:p>
            <a:pPr marL="914400" lvl="2" indent="0">
              <a:buNone/>
            </a:pPr>
            <a:r>
              <a:rPr lang="en-US" dirty="0" err="1"/>
              <a:t>bw_method</a:t>
            </a:r>
            <a:r>
              <a:rPr lang="ro-RO" dirty="0"/>
              <a:t> – metoda de calcul al lățimii ferestrei</a:t>
            </a:r>
          </a:p>
          <a:p>
            <a:pPr marL="914400" lvl="2" indent="0">
              <a:buNone/>
            </a:pPr>
            <a:r>
              <a:rPr lang="ro-RO" dirty="0" err="1"/>
              <a:t>ind</a:t>
            </a:r>
            <a:r>
              <a:rPr lang="ro-RO" dirty="0"/>
              <a:t> – lista punctelor pentru care se evaluează probabilitatea – implicit 1000 de puncte echidistante</a:t>
            </a:r>
            <a:endParaRPr lang="en-US" dirty="0"/>
          </a:p>
          <a:p>
            <a:r>
              <a:rPr lang="ro-RO" dirty="0"/>
              <a:t>Afișare, interpretare rezultate  - histograma normalizată și funcția densitate de probabilitate</a:t>
            </a:r>
          </a:p>
          <a:p>
            <a:pPr marL="914400" lvl="2" indent="0">
              <a:buNone/>
            </a:pPr>
            <a:r>
              <a:rPr lang="en-GB" dirty="0" err="1"/>
              <a:t>sns.distplot</a:t>
            </a:r>
            <a:r>
              <a:rPr lang="en-GB" dirty="0"/>
              <a:t>(values, bins=100, </a:t>
            </a:r>
            <a:r>
              <a:rPr lang="en-GB" dirty="0" err="1"/>
              <a:t>color</a:t>
            </a:r>
            <a:r>
              <a:rPr lang="en-GB" dirty="0"/>
              <a:t>='k')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146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B7C2-C329-4C0F-A875-BCB4E229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Suprapunerea 3 </a:t>
            </a:r>
            <a:r>
              <a:rPr lang="ro-RO" dirty="0" err="1"/>
              <a:t>semanle</a:t>
            </a:r>
            <a:r>
              <a:rPr lang="ro-RO" dirty="0"/>
              <a:t> </a:t>
            </a:r>
            <a:r>
              <a:rPr lang="ro-RO" dirty="0" err="1"/>
              <a:t>aleatoare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F6250-F41A-4364-9E43-57168F8AC0FD}"/>
              </a:ext>
            </a:extLst>
          </p:cNvPr>
          <p:cNvSpPr txBox="1"/>
          <p:nvPr/>
        </p:nvSpPr>
        <p:spPr>
          <a:xfrm>
            <a:off x="443884" y="1197821"/>
            <a:ext cx="3524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 = np.random.normal(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N)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 = np.random.normal(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N)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x3 = np.random.normal(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N)</a:t>
            </a:r>
            <a:endParaRPr lang="ro-RO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nn-N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dx1 = pd.DataFrame(x1+x2+x3)</a:t>
            </a:r>
            <a:endParaRPr lang="ro-RO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kwargs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histtype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ro-RO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stepfilled</a:t>
            </a:r>
            <a:r>
              <a:rPr lang="ro-RO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bins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**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kwargs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**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kwargs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x3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**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kwargs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nn-NO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C75D3E-C893-48E8-A5DE-89FF73A6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13" y="2974189"/>
            <a:ext cx="2381793" cy="15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95FBE5-7EC3-4168-B564-7F3C5FA429CE}"/>
              </a:ext>
            </a:extLst>
          </p:cNvPr>
          <p:cNvSpPr txBox="1"/>
          <p:nvPr/>
        </p:nvSpPr>
        <p:spPr>
          <a:xfrm>
            <a:off x="3571428" y="2574190"/>
            <a:ext cx="226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dx1.plot</a:t>
            </a:r>
            <a:r>
              <a:rPr lang="ro-RO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55C3ADF-72A7-4A46-BB31-EA0F17D5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71" y="2941638"/>
            <a:ext cx="2350036" cy="15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F71538-16B2-4B8E-A4C1-924BB39AA24D}"/>
              </a:ext>
            </a:extLst>
          </p:cNvPr>
          <p:cNvSpPr txBox="1"/>
          <p:nvPr/>
        </p:nvSpPr>
        <p:spPr>
          <a:xfrm>
            <a:off x="5507598" y="989673"/>
            <a:ext cx="3407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dx1.plot.hist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(bins = 50, density=True)</a:t>
            </a:r>
            <a:endParaRPr lang="ro-RO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 = 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dx1.plot.hist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(cumulative=</a:t>
            </a:r>
            <a:r>
              <a:rPr lang="ro-RO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,density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bins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ax.set_ylabel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o-RO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Probability</a:t>
            </a:r>
            <a:r>
              <a:rPr lang="ro-RO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dx1.plot.density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dx1.plot.density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bw_method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=0.1)</a:t>
            </a:r>
            <a:endParaRPr lang="ro-RO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54FB44A-B127-4388-8A2F-CF238037D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9" y="4788030"/>
            <a:ext cx="2527876" cy="15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9A22B-8E1A-4CDB-8D4E-F2406E80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047" y="2909585"/>
            <a:ext cx="2527876" cy="15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F7D54E2-EE72-4841-9707-912F80F98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047" y="4788029"/>
            <a:ext cx="2527876" cy="15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8DADE0-38EB-4B93-9DB9-8172147CF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52" y="4788031"/>
            <a:ext cx="2451659" cy="15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62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18B2-4760-48FA-8A90-FF0600FA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Concatenare 3 semnale </a:t>
            </a:r>
            <a:r>
              <a:rPr lang="ro-RO" dirty="0" err="1"/>
              <a:t>aleatoare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B2123-80D7-4CD6-AB89-40EC28BD2465}"/>
              </a:ext>
            </a:extLst>
          </p:cNvPr>
          <p:cNvSpPr txBox="1"/>
          <p:nvPr/>
        </p:nvSpPr>
        <p:spPr>
          <a:xfrm>
            <a:off x="443884" y="1197821"/>
            <a:ext cx="4012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dx1 = pd.DataFrame(np.concatenate([x1, x2, x3]))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dx1.plot()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dx1.plot.hist(bins = 20, density=True)</a:t>
            </a:r>
            <a:endParaRPr lang="ro-RO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effectLst/>
                <a:latin typeface="Courier New" panose="02070309020205020404" pitchFamily="49" charset="0"/>
              </a:rPr>
              <a:t>dx1.plot.hist</a:t>
            </a:r>
            <a:r>
              <a:rPr lang="en-GB" sz="1200" b="0" dirty="0">
                <a:effectLst/>
                <a:latin typeface="Courier New" panose="02070309020205020404" pitchFamily="49" charset="0"/>
              </a:rPr>
              <a:t>(cumulative=True, density=1</a:t>
            </a:r>
            <a:r>
              <a:rPr lang="ro-RO" sz="1200" b="0" dirty="0">
                <a:effectLst/>
                <a:latin typeface="Courier New" panose="02070309020205020404" pitchFamily="49" charset="0"/>
              </a:rPr>
              <a:t>)</a:t>
            </a:r>
            <a:endParaRPr lang="nn-NO" sz="1200" b="0" dirty="0"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dx1.plot.density()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dx1.plot.density(bw_method=0.1)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sns.distplot(dx1)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#</a:t>
            </a:r>
            <a:r>
              <a:rPr lang="ro-RO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alt număr de </a:t>
            </a:r>
            <a:r>
              <a:rPr lang="ro-RO" sz="1200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bins</a:t>
            </a:r>
            <a:endParaRPr lang="ro-RO" sz="1200" b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0F1F21-BA38-40AE-8B67-0B6AAF43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0" y="2895335"/>
            <a:ext cx="2350036" cy="15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161610-996A-4CEB-A6F5-7759096E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5" y="4634485"/>
            <a:ext cx="2489767" cy="15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090B4E3-D6D3-4F0E-B5FC-91814C930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457" y="1438379"/>
            <a:ext cx="2489767" cy="15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C15A818-0670-482D-A768-6F3211B3C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530" y="3059326"/>
            <a:ext cx="2489767" cy="15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BBCF83E-6134-4981-8111-A1C292B5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63" y="4633946"/>
            <a:ext cx="2585039" cy="15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3177CD-DC99-4241-A4D9-BE9FBA0C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699" y="4633946"/>
            <a:ext cx="2451659" cy="15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59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DB5D-C968-4E75-96CA-DF41E2E0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Modificarea proprietăților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5649-544B-4542-855B-E02480AC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00831"/>
            <a:ext cx="8454983" cy="5211192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plot([x], y, [</a:t>
            </a:r>
            <a:r>
              <a:rPr lang="ro-RO" dirty="0" err="1"/>
              <a:t>fmt</a:t>
            </a:r>
            <a:r>
              <a:rPr lang="ro-RO" dirty="0"/>
              <a:t>], *, data=None, **</a:t>
            </a:r>
            <a:r>
              <a:rPr lang="ro-RO" dirty="0" err="1"/>
              <a:t>kwargs</a:t>
            </a:r>
            <a:r>
              <a:rPr lang="ro-RO" dirty="0"/>
              <a:t>)</a:t>
            </a:r>
          </a:p>
          <a:p>
            <a:r>
              <a:rPr lang="ro-RO" dirty="0"/>
              <a:t>Proprietățile pot fi incluse în apelul funcțiilor sub formă de </a:t>
            </a:r>
            <a:r>
              <a:rPr lang="ro-RO" dirty="0" err="1"/>
              <a:t>string</a:t>
            </a:r>
            <a:r>
              <a:rPr lang="ro-RO" dirty="0"/>
              <a:t> de formatare, care poate conține culoarea, tipul markerului, tipul liniei</a:t>
            </a:r>
          </a:p>
          <a:p>
            <a:pPr marL="457200" lvl="1" indent="0">
              <a:buNone/>
            </a:pPr>
            <a:r>
              <a:rPr lang="en-US" dirty="0"/>
              <a:t>'</a:t>
            </a:r>
            <a:r>
              <a:rPr lang="en-US" dirty="0" err="1"/>
              <a:t>ro</a:t>
            </a:r>
            <a:r>
              <a:rPr lang="en-US" dirty="0"/>
              <a:t>', 'k—', 'g-'</a:t>
            </a:r>
          </a:p>
          <a:p>
            <a:r>
              <a:rPr lang="ro-RO" dirty="0"/>
              <a:t>Proprietățile pot fi incluse în apelul funcțiilor sub formă de parametrii de tip nume valoare</a:t>
            </a:r>
          </a:p>
          <a:p>
            <a:pPr marL="457200" lvl="1" indent="0">
              <a:buNone/>
            </a:pPr>
            <a:r>
              <a:rPr lang="ro-RO" dirty="0"/>
              <a:t>color='</a:t>
            </a:r>
            <a:r>
              <a:rPr lang="ro-RO" dirty="0" err="1"/>
              <a:t>green</a:t>
            </a:r>
            <a:r>
              <a:rPr lang="ro-RO" dirty="0"/>
              <a:t>', marker='o', </a:t>
            </a:r>
            <a:r>
              <a:rPr lang="ro-RO" dirty="0" err="1"/>
              <a:t>linestyle</a:t>
            </a:r>
            <a:r>
              <a:rPr lang="ro-RO" dirty="0"/>
              <a:t>='</a:t>
            </a:r>
            <a:r>
              <a:rPr lang="ro-RO" dirty="0" err="1"/>
              <a:t>dashed</a:t>
            </a:r>
            <a:r>
              <a:rPr lang="ro-RO" dirty="0"/>
              <a:t>', </a:t>
            </a:r>
            <a:r>
              <a:rPr lang="ro-RO" dirty="0" err="1"/>
              <a:t>linewidth</a:t>
            </a:r>
            <a:r>
              <a:rPr lang="ro-RO" dirty="0"/>
              <a:t>=2, </a:t>
            </a:r>
            <a:r>
              <a:rPr lang="ro-RO" dirty="0" err="1"/>
              <a:t>markersize</a:t>
            </a:r>
            <a:r>
              <a:rPr lang="ro-RO" dirty="0"/>
              <a:t>=12</a:t>
            </a:r>
          </a:p>
          <a:p>
            <a:r>
              <a:rPr lang="ro-RO" dirty="0"/>
              <a:t>Proprietățile pot fi incluse în apelul funcțiilor sub formă de argument unic</a:t>
            </a:r>
          </a:p>
          <a:p>
            <a:pPr marL="457200" lvl="1" indent="0">
              <a:buNone/>
            </a:pPr>
            <a:r>
              <a:rPr lang="ro-RO" dirty="0" err="1"/>
              <a:t>plot_params</a:t>
            </a:r>
            <a:r>
              <a:rPr lang="ro-RO" dirty="0"/>
              <a:t> = {'</a:t>
            </a:r>
            <a:r>
              <a:rPr lang="ro-RO" dirty="0" err="1"/>
              <a:t>linewidth</a:t>
            </a:r>
            <a:r>
              <a:rPr lang="ro-RO" dirty="0"/>
              <a:t>': 2, 'c': 'g', '</a:t>
            </a:r>
            <a:r>
              <a:rPr lang="ro-RO" dirty="0" err="1"/>
              <a:t>linestyle</a:t>
            </a:r>
            <a:r>
              <a:rPr lang="ro-RO" dirty="0"/>
              <a:t>':'--'}</a:t>
            </a:r>
          </a:p>
          <a:p>
            <a:pPr marL="457200" lvl="1" indent="0">
              <a:buNone/>
            </a:pPr>
            <a:r>
              <a:rPr lang="ro-RO" dirty="0" err="1"/>
              <a:t>scatter_params</a:t>
            </a:r>
            <a:r>
              <a:rPr lang="ro-RO" dirty="0"/>
              <a:t> = {'c':'</a:t>
            </a:r>
            <a:r>
              <a:rPr lang="ro-RO" dirty="0" err="1"/>
              <a:t>red</a:t>
            </a:r>
            <a:r>
              <a:rPr lang="ro-RO" dirty="0"/>
              <a:t>', 'marker':'+', '</a:t>
            </a:r>
            <a:r>
              <a:rPr lang="ro-RO" dirty="0" err="1"/>
              <a:t>s':100</a:t>
            </a:r>
            <a:r>
              <a:rPr lang="ro-RO" dirty="0"/>
              <a:t>}</a:t>
            </a:r>
          </a:p>
          <a:p>
            <a:r>
              <a:rPr lang="ro-RO" dirty="0"/>
              <a:t>Pentru obiecte etichetate indexul poate fi specificat în parametrul data, care trebuie să fie obiect iterabil</a:t>
            </a:r>
          </a:p>
          <a:p>
            <a:pPr marL="457200" lvl="1" indent="0">
              <a:buNone/>
            </a:pPr>
            <a:r>
              <a:rPr lang="ro-RO" dirty="0"/>
              <a:t>plot('</a:t>
            </a:r>
            <a:r>
              <a:rPr lang="ro-RO" dirty="0" err="1"/>
              <a:t>xlabel</a:t>
            </a:r>
            <a:r>
              <a:rPr lang="ro-RO" dirty="0"/>
              <a:t>', '</a:t>
            </a:r>
            <a:r>
              <a:rPr lang="ro-RO" dirty="0" err="1"/>
              <a:t>ylabel</a:t>
            </a:r>
            <a:r>
              <a:rPr lang="ro-RO" dirty="0"/>
              <a:t>', data=</a:t>
            </a:r>
            <a:r>
              <a:rPr lang="ro-RO" dirty="0" err="1"/>
              <a:t>obj</a:t>
            </a:r>
            <a:r>
              <a:rPr lang="ro-RO" dirty="0"/>
              <a:t>)</a:t>
            </a:r>
          </a:p>
          <a:p>
            <a:r>
              <a:rPr lang="ro-RO" dirty="0"/>
              <a:t>Adnotarea figurilor cu texte atașate anumitor valori, cu posibilitatea de a specifica coordonata etichetei</a:t>
            </a:r>
          </a:p>
          <a:p>
            <a:pPr marL="457200" lvl="1" indent="0">
              <a:buNone/>
            </a:pPr>
            <a:r>
              <a:rPr lang="en-GB" dirty="0"/>
              <a:t>annotate('</a:t>
            </a:r>
            <a:r>
              <a:rPr lang="ro-RO" dirty="0"/>
              <a:t>text</a:t>
            </a:r>
            <a:r>
              <a:rPr lang="en-GB" dirty="0"/>
              <a:t>', </a:t>
            </a:r>
            <a:r>
              <a:rPr lang="en-GB" dirty="0" err="1"/>
              <a:t>xy</a:t>
            </a:r>
            <a:r>
              <a:rPr lang="en-GB" dirty="0"/>
              <a:t>=(3, 1),  </a:t>
            </a:r>
            <a:r>
              <a:rPr lang="en-GB" dirty="0" err="1"/>
              <a:t>xytext</a:t>
            </a:r>
            <a:r>
              <a:rPr lang="en-GB" dirty="0"/>
              <a:t>=(0.8, 0.95)</a:t>
            </a:r>
            <a:r>
              <a:rPr lang="ro-R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063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72A0397-87EE-43E1-B262-73DD81D31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446" y="13492"/>
            <a:ext cx="6301472" cy="6225384"/>
          </a:xfrm>
        </p:spPr>
      </p:pic>
    </p:spTree>
    <p:extLst>
      <p:ext uri="{BB962C8B-B14F-4D97-AF65-F5344CB8AC3E}">
        <p14:creationId xmlns:p14="http://schemas.microsoft.com/office/powerpoint/2010/main" val="41253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43BE-0428-4A54-8B49-BD7FAD09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Metode de afișare grafică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BA4D-A3E2-417F-B3F9-EE04A729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97821"/>
            <a:ext cx="8620979" cy="5041054"/>
          </a:xfrm>
        </p:spPr>
        <p:txBody>
          <a:bodyPr>
            <a:normAutofit fontScale="92500"/>
          </a:bodyPr>
          <a:lstStyle/>
          <a:p>
            <a:r>
              <a:rPr lang="ro-RO" dirty="0"/>
              <a:t>În fișiere de comenzi </a:t>
            </a:r>
            <a:r>
              <a:rPr lang="ro-RO" dirty="0" err="1"/>
              <a:t>python</a:t>
            </a:r>
            <a:endParaRPr lang="ro-RO" dirty="0"/>
          </a:p>
          <a:p>
            <a:pPr lvl="1"/>
            <a:r>
              <a:rPr lang="ro-RO" dirty="0"/>
              <a:t>se adaugă toate comenzile de desenare, afișare, partiționare a ferestrei de vizualizare</a:t>
            </a:r>
          </a:p>
          <a:p>
            <a:pPr lvl="1"/>
            <a:r>
              <a:rPr lang="ro-RO" dirty="0"/>
              <a:t>se apelează comanda show(), care va genera una sau mai multe ferestre grafice de vizualizare și va porni bucla de evenimente</a:t>
            </a:r>
          </a:p>
          <a:p>
            <a:pPr lvl="1"/>
            <a:r>
              <a:rPr lang="ro-RO" dirty="0"/>
              <a:t>apelarea multiplă a comenzii show() poate genera comportament nepredictibil și nu se recomandă</a:t>
            </a:r>
          </a:p>
          <a:p>
            <a:r>
              <a:rPr lang="ro-RO" dirty="0"/>
              <a:t>În interpretorul de comenzi</a:t>
            </a:r>
          </a:p>
          <a:p>
            <a:pPr lvl="1"/>
            <a:r>
              <a:rPr lang="ro-RO" dirty="0"/>
              <a:t>activarea modului grafic se va realiza cu comanda %</a:t>
            </a:r>
            <a:r>
              <a:rPr lang="ro-RO" dirty="0" err="1"/>
              <a:t>matplotlib</a:t>
            </a:r>
            <a:endParaRPr lang="ro-RO" dirty="0"/>
          </a:p>
          <a:p>
            <a:pPr lvl="1"/>
            <a:r>
              <a:rPr lang="ro-RO" dirty="0"/>
              <a:t>comenzile de desenare vor genera figuri interactive </a:t>
            </a:r>
          </a:p>
          <a:p>
            <a:pPr lvl="1"/>
            <a:r>
              <a:rPr lang="ro-RO" dirty="0"/>
              <a:t>modificările din comenzi asupra figurilor existente pot fi activate prin comanda </a:t>
            </a:r>
            <a:r>
              <a:rPr lang="ro-RO" dirty="0" err="1"/>
              <a:t>draw</a:t>
            </a:r>
            <a:r>
              <a:rPr lang="ro-RO" dirty="0"/>
              <a:t>()</a:t>
            </a:r>
          </a:p>
          <a:p>
            <a:pPr lvl="1"/>
            <a:r>
              <a:rPr lang="ro-RO" dirty="0"/>
              <a:t>dacă interpretorul rulează în notebook se poate alege afișarea statică în document folosind comanda %</a:t>
            </a:r>
            <a:r>
              <a:rPr lang="ro-RO" dirty="0" err="1"/>
              <a:t>matplotlib</a:t>
            </a:r>
            <a:r>
              <a:rPr lang="ro-RO" dirty="0"/>
              <a:t> </a:t>
            </a:r>
            <a:r>
              <a:rPr lang="ro-RO" dirty="0" err="1"/>
              <a:t>inline</a:t>
            </a:r>
            <a:endParaRPr lang="ro-RO" dirty="0"/>
          </a:p>
          <a:p>
            <a:pPr lvl="1"/>
            <a:endParaRPr lang="ro-RO" dirty="0"/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044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46B5-2A7B-42E7-94B3-33C7CF17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Moduri grafice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A3F1-9FF0-4C7C-8C20-01A7FAA7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09710"/>
            <a:ext cx="8638734" cy="5184558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Stilul </a:t>
            </a:r>
            <a:r>
              <a:rPr lang="ro-RO" dirty="0" err="1"/>
              <a:t>MATLAB</a:t>
            </a:r>
            <a:endParaRPr lang="ro-RO" dirty="0"/>
          </a:p>
          <a:p>
            <a:pPr lvl="1"/>
            <a:r>
              <a:rPr lang="ro-RO" dirty="0"/>
              <a:t>se creează figură apelând metoda </a:t>
            </a:r>
            <a:r>
              <a:rPr lang="ro-RO" dirty="0" err="1"/>
              <a:t>figure</a:t>
            </a:r>
            <a:r>
              <a:rPr lang="ro-RO" dirty="0"/>
              <a:t>()  al interfeței </a:t>
            </a:r>
            <a:r>
              <a:rPr lang="ro-RO" dirty="0" err="1"/>
              <a:t>pyplot</a:t>
            </a:r>
            <a:r>
              <a:rPr lang="ro-RO" dirty="0"/>
              <a:t>(</a:t>
            </a:r>
            <a:r>
              <a:rPr lang="ro-RO" dirty="0" err="1"/>
              <a:t>plt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se pot apela toate metodele interfeței (</a:t>
            </a:r>
            <a:r>
              <a:rPr lang="ro-RO" dirty="0" err="1"/>
              <a:t>plt</a:t>
            </a:r>
            <a:r>
              <a:rPr lang="ro-RO" dirty="0"/>
              <a:t>) de desenare, de creare </a:t>
            </a:r>
            <a:r>
              <a:rPr lang="ro-RO" dirty="0" err="1"/>
              <a:t>subfiguri</a:t>
            </a:r>
            <a:r>
              <a:rPr lang="ro-RO" dirty="0"/>
              <a:t>, de modificare texte, etichete, axe</a:t>
            </a:r>
          </a:p>
          <a:p>
            <a:pPr lvl="1"/>
            <a:r>
              <a:rPr lang="ro-RO" dirty="0"/>
              <a:t>interfața este cu stare iar referința la figura curentă se obține cu </a:t>
            </a:r>
            <a:r>
              <a:rPr lang="ro-RO" dirty="0" err="1"/>
              <a:t>plt.gcf</a:t>
            </a:r>
            <a:r>
              <a:rPr lang="ro-RO" dirty="0"/>
              <a:t>(), iar la axe cu </a:t>
            </a:r>
            <a:r>
              <a:rPr lang="ro-RO" dirty="0" err="1"/>
              <a:t>plt.gca</a:t>
            </a:r>
            <a:r>
              <a:rPr lang="ro-RO" dirty="0"/>
              <a:t>()</a:t>
            </a:r>
          </a:p>
          <a:p>
            <a:pPr lvl="1"/>
            <a:r>
              <a:rPr lang="ro-RO" dirty="0"/>
              <a:t>dificil dacă sunt mai multe figuri de gestionat simultan</a:t>
            </a:r>
          </a:p>
          <a:p>
            <a:r>
              <a:rPr lang="ro-RO" dirty="0"/>
              <a:t>Stilul obiectual</a:t>
            </a:r>
          </a:p>
          <a:p>
            <a:pPr lvl="1"/>
            <a:r>
              <a:rPr lang="ro-RO" dirty="0"/>
              <a:t>Se creează explicit obiecte de tip figură și axe </a:t>
            </a:r>
          </a:p>
          <a:p>
            <a:pPr marL="914400" lvl="2" indent="0">
              <a:buNone/>
            </a:pPr>
            <a:r>
              <a:rPr lang="ro-RO" dirty="0" err="1"/>
              <a:t>fig</a:t>
            </a:r>
            <a:r>
              <a:rPr lang="ro-RO" dirty="0"/>
              <a:t>, ax = </a:t>
            </a:r>
            <a:r>
              <a:rPr lang="ro-RO" dirty="0" err="1"/>
              <a:t>plt.subplots</a:t>
            </a:r>
            <a:r>
              <a:rPr lang="ro-RO" dirty="0"/>
              <a:t>(2)</a:t>
            </a:r>
          </a:p>
          <a:p>
            <a:pPr lvl="1"/>
            <a:r>
              <a:rPr lang="ro-RO" dirty="0"/>
              <a:t>Se apelează metode ale obiectelor create</a:t>
            </a:r>
          </a:p>
          <a:p>
            <a:pPr marL="914400" lvl="2" indent="0">
              <a:buNone/>
            </a:pPr>
            <a:r>
              <a:rPr lang="ro-RO" dirty="0"/>
              <a:t>ax[0].plot(x, </a:t>
            </a:r>
            <a:r>
              <a:rPr lang="ro-RO" dirty="0" err="1"/>
              <a:t>np.sin</a:t>
            </a:r>
            <a:r>
              <a:rPr lang="ro-RO" dirty="0"/>
              <a:t>(x))</a:t>
            </a:r>
          </a:p>
          <a:p>
            <a:pPr lvl="1"/>
            <a:r>
              <a:rPr lang="ro-RO" dirty="0"/>
              <a:t>În fișiere de comenzi se va apela metoda show() o singură dată indiferent de numărul de figuri</a:t>
            </a:r>
          </a:p>
          <a:p>
            <a:pPr marL="914400" lvl="2" indent="0">
              <a:buNone/>
            </a:pPr>
            <a:r>
              <a:rPr lang="ro-RO" dirty="0" err="1"/>
              <a:t>plt.show</a:t>
            </a:r>
            <a:r>
              <a:rPr lang="ro-RO" dirty="0"/>
              <a:t>()</a:t>
            </a:r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93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E693-4F6F-415D-9190-E7E257BA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Subfiguri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C037-85BF-4098-B992-6DC82C7C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/>
              <a:t>O figură poate avea mai multe pânze de afișare fiecare va fi un nou obiect de tip </a:t>
            </a:r>
            <a:r>
              <a:rPr lang="ro-RO" dirty="0" err="1"/>
              <a:t>axes</a:t>
            </a:r>
            <a:endParaRPr lang="ro-RO" dirty="0"/>
          </a:p>
          <a:p>
            <a:r>
              <a:rPr lang="ro-RO" dirty="0"/>
              <a:t>Metoda </a:t>
            </a:r>
            <a:r>
              <a:rPr lang="ro-RO" dirty="0" err="1"/>
              <a:t>subplots</a:t>
            </a:r>
            <a:r>
              <a:rPr lang="ro-RO" dirty="0"/>
              <a:t>(n, m) va crea o grilă de </a:t>
            </a:r>
            <a:r>
              <a:rPr lang="ro-RO" dirty="0" err="1"/>
              <a:t>subfiguri</a:t>
            </a:r>
            <a:r>
              <a:rPr lang="ro-RO" dirty="0"/>
              <a:t> (pânze) și returnează un tablou de pointeri de tip </a:t>
            </a:r>
            <a:r>
              <a:rPr lang="ro-RO" dirty="0" err="1"/>
              <a:t>axes</a:t>
            </a:r>
            <a:endParaRPr lang="ro-RO" dirty="0"/>
          </a:p>
          <a:p>
            <a:pPr marL="457200" lvl="1" indent="0">
              <a:buNone/>
            </a:pPr>
            <a:r>
              <a:rPr lang="ro-RO" dirty="0" err="1"/>
              <a:t>fig</a:t>
            </a:r>
            <a:r>
              <a:rPr lang="ro-RO" dirty="0"/>
              <a:t>, </a:t>
            </a:r>
            <a:r>
              <a:rPr lang="ro-RO" dirty="0" err="1"/>
              <a:t>axes</a:t>
            </a:r>
            <a:r>
              <a:rPr lang="ro-RO" dirty="0"/>
              <a:t> = </a:t>
            </a:r>
            <a:r>
              <a:rPr lang="ro-RO" dirty="0" err="1"/>
              <a:t>plt.subplots</a:t>
            </a:r>
            <a:r>
              <a:rPr lang="ro-RO" dirty="0"/>
              <a:t>(2, 3)</a:t>
            </a:r>
            <a:r>
              <a:rPr lang="en-US" dirty="0"/>
              <a:t> #nr_linii, </a:t>
            </a:r>
            <a:r>
              <a:rPr lang="en-US" dirty="0" err="1"/>
              <a:t>nr_coloane</a:t>
            </a:r>
            <a:endParaRPr lang="ro-RO" dirty="0"/>
          </a:p>
          <a:p>
            <a:pPr marL="457200" lvl="1" indent="0">
              <a:buNone/>
            </a:pPr>
            <a:r>
              <a:rPr lang="ro-RO" dirty="0" err="1"/>
              <a:t>axes</a:t>
            </a:r>
            <a:r>
              <a:rPr lang="en-US" dirty="0"/>
              <a:t>[</a:t>
            </a:r>
            <a:r>
              <a:rPr lang="ro-RO" dirty="0"/>
              <a:t>0</a:t>
            </a:r>
            <a:r>
              <a:rPr lang="en-US" dirty="0"/>
              <a:t>, </a:t>
            </a:r>
            <a:r>
              <a:rPr lang="ro-RO" dirty="0"/>
              <a:t>1</a:t>
            </a:r>
            <a:r>
              <a:rPr lang="en-US" dirty="0"/>
              <a:t>].plot(x, y)</a:t>
            </a:r>
          </a:p>
          <a:p>
            <a:r>
              <a:rPr lang="ro-RO" dirty="0" err="1"/>
              <a:t>Subfigurile</a:t>
            </a:r>
            <a:r>
              <a:rPr lang="ro-RO" dirty="0"/>
              <a:t> pot fi create</a:t>
            </a:r>
            <a:r>
              <a:rPr lang="en-US" dirty="0"/>
              <a:t> </a:t>
            </a:r>
            <a:r>
              <a:rPr lang="ro-RO" dirty="0"/>
              <a:t>și individual specificând grila și numărul de ordine al </a:t>
            </a:r>
            <a:r>
              <a:rPr lang="ro-RO" dirty="0" err="1"/>
              <a:t>subfigurii</a:t>
            </a:r>
            <a:r>
              <a:rPr lang="ro-RO" dirty="0"/>
              <a:t> (începe de la 1)</a:t>
            </a:r>
          </a:p>
          <a:p>
            <a:pPr marL="457200" lvl="1" indent="0">
              <a:buNone/>
            </a:pPr>
            <a:r>
              <a:rPr lang="ro-RO" dirty="0" err="1"/>
              <a:t>fig</a:t>
            </a:r>
            <a:r>
              <a:rPr lang="ro-RO" dirty="0"/>
              <a:t> = </a:t>
            </a:r>
            <a:r>
              <a:rPr lang="ro-RO" dirty="0" err="1"/>
              <a:t>plt.figure</a:t>
            </a:r>
            <a:r>
              <a:rPr lang="ro-RO" dirty="0"/>
              <a:t>()</a:t>
            </a:r>
          </a:p>
          <a:p>
            <a:pPr marL="457200" lvl="1" indent="0">
              <a:buNone/>
            </a:pPr>
            <a:r>
              <a:rPr lang="ro-RO" dirty="0" err="1"/>
              <a:t>ax1</a:t>
            </a:r>
            <a:r>
              <a:rPr lang="ro-RO" dirty="0"/>
              <a:t> = </a:t>
            </a:r>
            <a:r>
              <a:rPr lang="ro-RO" dirty="0" err="1"/>
              <a:t>fig.add_subplot</a:t>
            </a:r>
            <a:r>
              <a:rPr lang="ro-RO" dirty="0"/>
              <a:t>(2, 2, 1)</a:t>
            </a:r>
            <a:r>
              <a:rPr lang="en-US" dirty="0"/>
              <a:t> # </a:t>
            </a:r>
            <a:r>
              <a:rPr lang="en-US" dirty="0" err="1"/>
              <a:t>nr_linii</a:t>
            </a:r>
            <a:r>
              <a:rPr lang="en-US" dirty="0"/>
              <a:t>, </a:t>
            </a:r>
            <a:r>
              <a:rPr lang="en-US" dirty="0" err="1"/>
              <a:t>nr_coloane</a:t>
            </a:r>
            <a:r>
              <a:rPr lang="en-US" dirty="0"/>
              <a:t>, index</a:t>
            </a:r>
            <a:endParaRPr lang="ro-RO" dirty="0"/>
          </a:p>
          <a:p>
            <a:pPr marL="457200" lvl="1" indent="0">
              <a:buNone/>
            </a:pPr>
            <a:r>
              <a:rPr lang="ro-RO" dirty="0" err="1"/>
              <a:t>ax2</a:t>
            </a:r>
            <a:r>
              <a:rPr lang="ro-RO" dirty="0"/>
              <a:t> = </a:t>
            </a:r>
            <a:r>
              <a:rPr lang="ro-RO" dirty="0" err="1"/>
              <a:t>fig.add_subplot</a:t>
            </a:r>
            <a:r>
              <a:rPr lang="ro-RO" dirty="0"/>
              <a:t>(2, 2, 2)</a:t>
            </a:r>
          </a:p>
          <a:p>
            <a:pPr marL="457200" lvl="1" indent="0">
              <a:buNone/>
            </a:pPr>
            <a:r>
              <a:rPr lang="ro-RO" dirty="0" err="1"/>
              <a:t>ax3</a:t>
            </a:r>
            <a:r>
              <a:rPr lang="ro-RO" dirty="0"/>
              <a:t> = </a:t>
            </a:r>
            <a:r>
              <a:rPr lang="ro-RO" dirty="0" err="1"/>
              <a:t>fig.add_subplot</a:t>
            </a:r>
            <a:r>
              <a:rPr lang="ro-RO" dirty="0"/>
              <a:t>(2, 2, 3) </a:t>
            </a:r>
          </a:p>
          <a:p>
            <a:r>
              <a:rPr lang="ro-RO" dirty="0"/>
              <a:t>Poate fi specificată distanța pe verticală și orizontală între </a:t>
            </a:r>
            <a:r>
              <a:rPr lang="ro-RO" dirty="0" err="1"/>
              <a:t>subfiguri</a:t>
            </a:r>
            <a:endParaRPr lang="ro-RO" dirty="0"/>
          </a:p>
          <a:p>
            <a:r>
              <a:rPr lang="ro-RO" dirty="0"/>
              <a:t>Limitele specificate pentru axe poate fi globală (la toate </a:t>
            </a:r>
            <a:r>
              <a:rPr lang="ro-RO" dirty="0" err="1"/>
              <a:t>subfigurile</a:t>
            </a:r>
            <a:r>
              <a:rPr lang="ro-RO" dirty="0"/>
              <a:t>) sau  individuală</a:t>
            </a:r>
          </a:p>
        </p:txBody>
      </p:sp>
    </p:spTree>
    <p:extLst>
      <p:ext uri="{BB962C8B-B14F-4D97-AF65-F5344CB8AC3E}">
        <p14:creationId xmlns:p14="http://schemas.microsoft.com/office/powerpoint/2010/main" val="309234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0E37-E163-4D41-B6A4-77CC7513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Forme de reprezentare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13BD-D59A-4485-90E4-E1DBDB8A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2998618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Pentru reprezentarea funcțiilor, a relațiilor între 2 mărimi se va folosi funcția plot()</a:t>
            </a:r>
          </a:p>
          <a:p>
            <a:pPr lvl="1"/>
            <a:r>
              <a:rPr lang="ro-RO" dirty="0"/>
              <a:t>afișarea poate fi realizată</a:t>
            </a:r>
          </a:p>
          <a:p>
            <a:pPr lvl="2"/>
            <a:r>
              <a:rPr lang="ro-RO" dirty="0"/>
              <a:t>prin lini</a:t>
            </a:r>
            <a:r>
              <a:rPr lang="en-US" dirty="0" err="1"/>
              <a:t>i</a:t>
            </a:r>
            <a:r>
              <a:rPr lang="ro-RO" dirty="0"/>
              <a:t> care vor unii punctele discrete – relații</a:t>
            </a:r>
          </a:p>
          <a:p>
            <a:pPr lvl="2"/>
            <a:r>
              <a:rPr lang="ro-RO" dirty="0"/>
              <a:t>prin puncte discrete – distribuția perechilor de proprietăți</a:t>
            </a:r>
          </a:p>
          <a:p>
            <a:r>
              <a:rPr lang="ro-RO" dirty="0"/>
              <a:t>Pentru serii și tablouri </a:t>
            </a:r>
            <a:r>
              <a:rPr lang="ro-RO" dirty="0" err="1"/>
              <a:t>pandas</a:t>
            </a:r>
            <a:r>
              <a:rPr lang="ro-RO" dirty="0"/>
              <a:t> afișarea poate fi realizată și sub formă de bare verticale sau orizontale - </a:t>
            </a:r>
            <a:r>
              <a:rPr lang="en-GB" dirty="0" err="1"/>
              <a:t>plot.bar</a:t>
            </a:r>
            <a:r>
              <a:rPr lang="en-GB" dirty="0"/>
              <a:t>() </a:t>
            </a:r>
            <a:r>
              <a:rPr lang="ro-RO" dirty="0"/>
              <a:t>și</a:t>
            </a:r>
            <a:r>
              <a:rPr lang="en-GB" dirty="0"/>
              <a:t> </a:t>
            </a:r>
            <a:r>
              <a:rPr lang="en-GB" dirty="0" err="1"/>
              <a:t>plot.barh</a:t>
            </a:r>
            <a:r>
              <a:rPr lang="en-GB" dirty="0"/>
              <a:t>()</a:t>
            </a:r>
            <a:r>
              <a:rPr lang="ro-RO" dirty="0"/>
              <a:t> </a:t>
            </a:r>
          </a:p>
          <a:p>
            <a:pPr lvl="1"/>
            <a:r>
              <a:rPr lang="ro-RO" sz="2100" dirty="0"/>
              <a:t>în cazul în care există mai multe coloane în tablou (mai multe proprietăți) ele vor fi reprezentate ca bare adiacente cu mai multe culori</a:t>
            </a:r>
          </a:p>
          <a:p>
            <a:pPr marL="457200" lvl="1" indent="0">
              <a:buNone/>
            </a:pPr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B7536-803D-431F-853A-054964B4A1E9}"/>
              </a:ext>
            </a:extLst>
          </p:cNvPr>
          <p:cNvSpPr txBox="1"/>
          <p:nvPr/>
        </p:nvSpPr>
        <p:spPr>
          <a:xfrm>
            <a:off x="247243" y="4437640"/>
            <a:ext cx="4493433" cy="185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df.plot.bar</a:t>
            </a:r>
            <a:r>
              <a:rPr lang="ro-RO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Genus</a:t>
            </a:r>
            <a:r>
              <a:rPr lang="ro-RO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A         B         C         D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ro-RO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0.152335  0.592934  0.521113  0.054583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two</a:t>
            </a:r>
            <a:r>
              <a:rPr lang="ro-RO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0.070068  0.315896  0.538696  0.460040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three</a:t>
            </a:r>
            <a:r>
              <a:rPr lang="ro-RO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0.742641  0.563141  0.683653  0.110341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four</a:t>
            </a:r>
            <a:r>
              <a:rPr lang="ro-RO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0.158537  0.607032  0.629014  0.387576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five</a:t>
            </a:r>
            <a:r>
              <a:rPr lang="ro-RO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0.375227  0.247174  0.768214  0.403093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six</a:t>
            </a:r>
            <a:r>
              <a:rPr lang="ro-RO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0.226801  0.753988  0.631285  0.094744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5307B18-E317-4263-B3A8-32FAB364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33" y="4178301"/>
            <a:ext cx="3543300" cy="237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84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8072-E597-4C45-9EF0-BA869054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Erori admisibile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2758-FB62-4EB2-AC27-7E1D9534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736389" cy="4772024"/>
          </a:xfrm>
        </p:spPr>
        <p:txBody>
          <a:bodyPr/>
          <a:lstStyle/>
          <a:p>
            <a:r>
              <a:rPr lang="ro-RO" dirty="0"/>
              <a:t>În multe situații trebuie vizualizat domeniul de valori posibile, abaterea permisă sau deviația împreună cu valoarea</a:t>
            </a:r>
          </a:p>
          <a:p>
            <a:r>
              <a:rPr lang="ro-RO" dirty="0"/>
              <a:t>Vizualizarea valorii fixe al erorii</a:t>
            </a:r>
          </a:p>
          <a:p>
            <a:r>
              <a:rPr lang="ro-RO" dirty="0"/>
              <a:t>Vizualizarea domeniului de valori</a:t>
            </a:r>
          </a:p>
          <a:p>
            <a:pPr marL="0" indent="0">
              <a:buNone/>
            </a:pPr>
            <a:r>
              <a:rPr lang="ro-RO" sz="1600" dirty="0"/>
              <a:t>             </a:t>
            </a:r>
            <a:r>
              <a:rPr lang="ro-RO" sz="1600" dirty="0" err="1"/>
              <a:t>plt.errorbar</a:t>
            </a:r>
            <a:r>
              <a:rPr lang="ro-RO" sz="1600" dirty="0"/>
              <a:t>(x, y, </a:t>
            </a:r>
            <a:r>
              <a:rPr lang="ro-RO" sz="1600" dirty="0" err="1"/>
              <a:t>yerr</a:t>
            </a:r>
            <a:r>
              <a:rPr lang="ro-RO" sz="1600" dirty="0"/>
              <a:t>=</a:t>
            </a:r>
            <a:r>
              <a:rPr lang="ro-RO" sz="1600" dirty="0" err="1"/>
              <a:t>dy</a:t>
            </a:r>
            <a:r>
              <a:rPr lang="ro-RO" sz="1600" dirty="0"/>
              <a:t>, </a:t>
            </a:r>
            <a:r>
              <a:rPr lang="ro-RO" sz="1600" dirty="0" err="1"/>
              <a:t>fmt</a:t>
            </a:r>
            <a:r>
              <a:rPr lang="ro-RO" sz="1600" dirty="0"/>
              <a:t>='.k')		</a:t>
            </a:r>
            <a:r>
              <a:rPr lang="en-GB" sz="1600" dirty="0" err="1"/>
              <a:t>fill_between</a:t>
            </a:r>
            <a:r>
              <a:rPr lang="en-GB" sz="1600" dirty="0"/>
              <a:t>(x, y-</a:t>
            </a:r>
            <a:r>
              <a:rPr lang="en-GB" sz="1600" dirty="0" err="1"/>
              <a:t>dy</a:t>
            </a:r>
            <a:r>
              <a:rPr lang="en-GB" sz="1600" dirty="0"/>
              <a:t>/2, </a:t>
            </a:r>
            <a:r>
              <a:rPr lang="en-GB" sz="1600" dirty="0" err="1"/>
              <a:t>y+dy</a:t>
            </a:r>
            <a:r>
              <a:rPr lang="en-GB" sz="1600" dirty="0"/>
              <a:t>/2, </a:t>
            </a:r>
            <a:r>
              <a:rPr lang="en-GB" sz="1600" dirty="0" err="1"/>
              <a:t>color</a:t>
            </a:r>
            <a:r>
              <a:rPr lang="en-GB" sz="1600" dirty="0"/>
              <a:t>='</a:t>
            </a:r>
            <a:r>
              <a:rPr lang="en-GB" sz="1600" dirty="0" err="1"/>
              <a:t>gray</a:t>
            </a:r>
            <a:r>
              <a:rPr lang="en-GB" sz="1600" dirty="0"/>
              <a:t>')</a:t>
            </a:r>
            <a:endParaRPr lang="ro-RO" sz="1600" dirty="0"/>
          </a:p>
          <a:p>
            <a:pPr marL="457200" lvl="1" indent="0">
              <a:buNone/>
            </a:pPr>
            <a:endParaRPr lang="ro-RO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97B5C9F-315E-4AA1-ADF2-279C5EA2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0" y="4200524"/>
            <a:ext cx="83153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0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A7AD-B8F8-4887-9CDD-1E0D7874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Interval de variație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7EC3-CFB2-459B-97D8-52AC1D7E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200"/>
              <a:t>Pentru tabele </a:t>
            </a:r>
            <a:r>
              <a:rPr lang="ro-RO" sz="2200" dirty="0" err="1"/>
              <a:t>pandas</a:t>
            </a:r>
            <a:r>
              <a:rPr lang="ro-RO" sz="2200" dirty="0"/>
              <a:t> se poate utiliza modulul </a:t>
            </a:r>
            <a:r>
              <a:rPr lang="ro-RO" sz="2200" dirty="0" err="1"/>
              <a:t>seaborn</a:t>
            </a:r>
            <a:endParaRPr lang="ro-RO" sz="2200" dirty="0"/>
          </a:p>
          <a:p>
            <a:r>
              <a:rPr lang="ro-RO" sz="2200" dirty="0"/>
              <a:t>Dacă există valori multiple pentru o anumită categorie de selecție, putem reprezenta valoarea medie împreună cu domeniul de variație folosind metoda </a:t>
            </a:r>
            <a:r>
              <a:rPr lang="ro-RO" sz="2200" dirty="0" err="1"/>
              <a:t>barplot</a:t>
            </a:r>
            <a:endParaRPr lang="ro-RO" sz="2200" dirty="0"/>
          </a:p>
          <a:p>
            <a:r>
              <a:rPr lang="ro-RO" sz="2200" dirty="0"/>
              <a:t>Permite afișarea simultană a mai multor subcategorii (</a:t>
            </a:r>
            <a:r>
              <a:rPr lang="ro-RO" sz="2200" dirty="0" err="1"/>
              <a:t>hue</a:t>
            </a:r>
            <a:r>
              <a:rPr lang="ro-RO" sz="2200" dirty="0"/>
              <a:t>)</a:t>
            </a:r>
          </a:p>
          <a:p>
            <a:pPr marL="0" indent="0">
              <a:buNone/>
            </a:pPr>
            <a:r>
              <a:rPr lang="ro-RO" sz="1800" dirty="0"/>
              <a:t>	</a:t>
            </a:r>
            <a:r>
              <a:rPr lang="ro-RO" sz="1800" dirty="0" err="1"/>
              <a:t>sns.barplot</a:t>
            </a:r>
            <a:r>
              <a:rPr lang="ro-RO" sz="1800" dirty="0"/>
              <a:t>(x='tip', y='</a:t>
            </a:r>
            <a:r>
              <a:rPr lang="ro-RO" sz="1800" dirty="0" err="1"/>
              <a:t>day</a:t>
            </a:r>
            <a:r>
              <a:rPr lang="ro-RO" sz="1800" dirty="0"/>
              <a:t>', data=</a:t>
            </a:r>
            <a:r>
              <a:rPr lang="ro-RO" sz="1800" dirty="0" err="1"/>
              <a:t>tips</a:t>
            </a:r>
            <a:r>
              <a:rPr lang="ro-RO" sz="1800" dirty="0"/>
              <a:t>, </a:t>
            </a:r>
            <a:r>
              <a:rPr lang="ro-RO" sz="1800" dirty="0" err="1"/>
              <a:t>hue</a:t>
            </a:r>
            <a:r>
              <a:rPr lang="ro-RO" sz="1800" dirty="0"/>
              <a:t> = </a:t>
            </a:r>
            <a:r>
              <a:rPr lang="en-US" sz="1800" dirty="0"/>
              <a:t>'time', </a:t>
            </a:r>
            <a:r>
              <a:rPr lang="ro-RO" sz="1800" dirty="0"/>
              <a:t>orient='h')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7A9745-B910-4D63-9469-40EE0427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245" y="4009303"/>
            <a:ext cx="3743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A7EC1FD-B10F-4D85-AD03-8D98D2ACD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30" y="4009303"/>
            <a:ext cx="3743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A161-A14E-43CA-A458-7C51BD8A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Histograme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D76E-1063-40D9-B5B5-202851CC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567714" cy="2341669"/>
          </a:xfrm>
        </p:spPr>
        <p:txBody>
          <a:bodyPr>
            <a:normAutofit fontScale="85000" lnSpcReduction="10000"/>
          </a:bodyPr>
          <a:lstStyle/>
          <a:p>
            <a:r>
              <a:rPr lang="ro-RO" dirty="0"/>
              <a:t>Setul distribuțiilor de frecvente </a:t>
            </a:r>
          </a:p>
          <a:p>
            <a:r>
              <a:rPr lang="ro-RO" dirty="0"/>
              <a:t>Distribuția numărului de elemente în intervale de valori </a:t>
            </a:r>
          </a:p>
          <a:p>
            <a:r>
              <a:rPr lang="ro-RO" dirty="0"/>
              <a:t>În cazul în care se reprezintă mai multe histograme pe un singur grafic se poate specifica culoarea și modul de umplere precum și gradul de transparență</a:t>
            </a:r>
          </a:p>
          <a:p>
            <a:r>
              <a:rPr lang="ro-RO" dirty="0"/>
              <a:t>Se va studia forma, simetria, numărul de vârfuri, uniformitatea</a:t>
            </a:r>
          </a:p>
          <a:p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A0DD7-D043-4DED-AB55-44E8BE5B24D5}"/>
              </a:ext>
            </a:extLst>
          </p:cNvPr>
          <p:cNvSpPr txBox="1"/>
          <p:nvPr/>
        </p:nvSpPr>
        <p:spPr>
          <a:xfrm>
            <a:off x="352427" y="3808519"/>
            <a:ext cx="4397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x1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= </a:t>
            </a:r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np.random.normal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1600" b="0" dirty="0">
                <a:solidFill>
                  <a:srgbClr val="0988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ro-RO" sz="1600" b="0" dirty="0">
                <a:solidFill>
                  <a:srgbClr val="0988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0.8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ro-RO" sz="1600" b="0" dirty="0">
                <a:solidFill>
                  <a:srgbClr val="0988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1000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x2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= </a:t>
            </a:r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np.random.normal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1600" b="0" dirty="0">
                <a:solidFill>
                  <a:srgbClr val="0988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-2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ro-RO" sz="1600" b="0" dirty="0">
                <a:solidFill>
                  <a:srgbClr val="0988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ro-RO" sz="1600" b="0" dirty="0">
                <a:solidFill>
                  <a:srgbClr val="0988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1000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x3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= </a:t>
            </a:r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np.random.normal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1600" b="0" dirty="0">
                <a:solidFill>
                  <a:srgbClr val="0988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ro-RO" sz="1600" b="0" dirty="0">
                <a:solidFill>
                  <a:srgbClr val="0988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ro-RO" sz="1600" b="0" dirty="0">
                <a:solidFill>
                  <a:srgbClr val="0988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1000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kwargs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= </a:t>
            </a:r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histtype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ro-RO" sz="1600" b="0" dirty="0">
                <a:solidFill>
                  <a:srgbClr val="A3151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o-RO" sz="1600" b="0" dirty="0" err="1">
                <a:solidFill>
                  <a:srgbClr val="A3151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stepfilled</a:t>
            </a:r>
            <a:r>
              <a:rPr lang="ro-RO" sz="1600" b="0" dirty="0">
                <a:solidFill>
                  <a:srgbClr val="A3151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alpha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ro-RO" sz="1600" b="0" dirty="0">
                <a:solidFill>
                  <a:srgbClr val="0988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0.3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</a:p>
          <a:p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bins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ro-RO" sz="1600" b="0" dirty="0">
                <a:solidFill>
                  <a:srgbClr val="0988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40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plt.hist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x1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**</a:t>
            </a:r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kwargs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plt.hist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x2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**</a:t>
            </a:r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kwargs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plt.hist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x3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**</a:t>
            </a:r>
            <a:r>
              <a:rPr lang="ro-RO" sz="1600" b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kwargs</a:t>
            </a:r>
            <a:r>
              <a:rPr lang="ro-RO" sz="1600" b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D1ED1-3646-44A9-8B2D-8F3E746A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30" y="3808519"/>
            <a:ext cx="3833074" cy="25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18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8D2A-7B13-416D-87D3-5FD76614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Funcția distribuție de probabilitate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A2F4-8418-442B-9C9C-05994C73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1869774"/>
          </a:xfrm>
        </p:spPr>
        <p:txBody>
          <a:bodyPr/>
          <a:lstStyle/>
          <a:p>
            <a:r>
              <a:rPr lang="ro-RO" sz="2200" dirty="0"/>
              <a:t>Denumit și funcție de distribuție cumulativă</a:t>
            </a:r>
          </a:p>
          <a:p>
            <a:r>
              <a:rPr lang="ro-RO" sz="2200" dirty="0"/>
              <a:t>Exprimă probabilitatea ca un eveniment X să aibă valoarea mai mică decât x</a:t>
            </a:r>
          </a:p>
          <a:p>
            <a:r>
              <a:rPr lang="en-GB" sz="2200" dirty="0"/>
              <a:t>pl</a:t>
            </a:r>
            <a:r>
              <a:rPr lang="ro-RO" sz="2200" dirty="0"/>
              <a:t>t</a:t>
            </a:r>
            <a:r>
              <a:rPr lang="en-GB" sz="2200" dirty="0"/>
              <a:t>.hist(cumulative=True, density=1, bins=100)</a:t>
            </a:r>
            <a:endParaRPr lang="ro-RO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51883-83D5-442B-8BF1-F848F37D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47" y="2224896"/>
            <a:ext cx="3362726" cy="437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F2F48-AB24-4881-98F8-244CCEF40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7" y="3521375"/>
            <a:ext cx="4332303" cy="2768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D2480-4AC7-4202-8B15-C8F0F4EB9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13" y="3045041"/>
            <a:ext cx="2385130" cy="33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6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 cursuri" id="{F9BB0263-D855-4A74-883A-57C6F3E6A6CA}" vid="{8A4CECD9-D64E-45E6-9E34-CFA937C2A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Words>1520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Cambria</vt:lpstr>
      <vt:lpstr>Courier New</vt:lpstr>
      <vt:lpstr>Office Theme</vt:lpstr>
      <vt:lpstr>Știința Datelor folosind Python</vt:lpstr>
      <vt:lpstr>Metode de afișare grafică</vt:lpstr>
      <vt:lpstr>Moduri grafice</vt:lpstr>
      <vt:lpstr>Subfiguri</vt:lpstr>
      <vt:lpstr>Forme de reprezentare</vt:lpstr>
      <vt:lpstr>Erori admisibile</vt:lpstr>
      <vt:lpstr>Interval de variație</vt:lpstr>
      <vt:lpstr>Histograme</vt:lpstr>
      <vt:lpstr>Funcția distribuție de probabilitate</vt:lpstr>
      <vt:lpstr>Funcția densitate de probabilitate</vt:lpstr>
      <vt:lpstr>Funcții kernel pentru estimare </vt:lpstr>
      <vt:lpstr>Densitate de probabilitate</vt:lpstr>
      <vt:lpstr>Suprapunerea 3 semanle aleatoare</vt:lpstr>
      <vt:lpstr>Concatenare 3 semnale aleatoare</vt:lpstr>
      <vt:lpstr>Modificarea proprietăților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morariu</dc:creator>
  <cp:lastModifiedBy>Piroska Haller</cp:lastModifiedBy>
  <cp:revision>396</cp:revision>
  <dcterms:created xsi:type="dcterms:W3CDTF">2020-03-21T07:26:51Z</dcterms:created>
  <dcterms:modified xsi:type="dcterms:W3CDTF">2023-02-27T11:09:56Z</dcterms:modified>
</cp:coreProperties>
</file>