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4" r:id="rId2"/>
    <p:sldId id="288" r:id="rId3"/>
    <p:sldId id="287" r:id="rId4"/>
    <p:sldId id="289" r:id="rId5"/>
    <p:sldId id="290" r:id="rId6"/>
    <p:sldId id="291" r:id="rId7"/>
    <p:sldId id="293" r:id="rId8"/>
    <p:sldId id="294" r:id="rId9"/>
    <p:sldId id="299" r:id="rId10"/>
    <p:sldId id="300" r:id="rId11"/>
    <p:sldId id="295" r:id="rId12"/>
    <p:sldId id="296" r:id="rId13"/>
    <p:sldId id="297" r:id="rId14"/>
    <p:sldId id="292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0A6F6-A6DD-4913-B73C-13D6FEB06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FBE-8860-423E-95E5-260234603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88E9-384F-4116-BEEC-B8DE26CB21B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8A36-F0D6-421D-B5B0-CA770C10F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D248-A52E-4FE2-860D-713F6838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1669-17C1-4807-87D0-0209F1C3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0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4DA-83F7-466D-A2CE-5BA0AA9298CC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B99E-D2FE-4D50-9C01-9D4A9919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FC3-A638-42BA-9773-A9DDDCB03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591" y="2594716"/>
            <a:ext cx="5588082" cy="10612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dirty="0"/>
              <a:t>Titlul cursului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F4F257-E62A-46CA-BF04-E858AADD4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4218" y="6449421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Pentru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uz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intern</a:t>
            </a:r>
          </a:p>
          <a:p>
            <a:endParaRPr lang="ro-RO" altLang="en-US" sz="1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857A5-4697-4B87-87C4-AC8D25640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5412" y="6497960"/>
            <a:ext cx="350453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341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0FFB8-4ECD-4A6B-B3EF-AF81E58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2208FA-DE37-4511-BA1A-3B5D9BEEEB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245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8454984" cy="1061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77202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E216FC-B3F0-4F3D-A8A2-D6AE6B51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1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535259"/>
            <a:ext cx="8454983" cy="570361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8E44D-8476-40C2-AD9B-33226CF8A5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964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1" y="2200245"/>
            <a:ext cx="5588082" cy="34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938F6-01BE-4980-9104-79FF293E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0" y="2594716"/>
            <a:ext cx="8022219" cy="1061297"/>
          </a:xfrm>
        </p:spPr>
        <p:txBody>
          <a:bodyPr>
            <a:normAutofit/>
          </a:bodyPr>
          <a:lstStyle/>
          <a:p>
            <a:r>
              <a:rPr lang="ro-RO" dirty="0"/>
              <a:t>Știința Datelor folosind </a:t>
            </a:r>
            <a:r>
              <a:rPr lang="ro-RO" dirty="0" err="1"/>
              <a:t>Python</a:t>
            </a:r>
            <a:endParaRPr lang="ro-RO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626DAE9-00B0-4B9F-8C9A-EACD1FC6BE3F}"/>
              </a:ext>
            </a:extLst>
          </p:cNvPr>
          <p:cNvSpPr txBox="1">
            <a:spLocks/>
          </p:cNvSpPr>
          <p:nvPr/>
        </p:nvSpPr>
        <p:spPr>
          <a:xfrm>
            <a:off x="223776" y="623413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AF1481-8CFF-4336-9EEF-98B0B9E1C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32656"/>
            <a:ext cx="327273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altLang="en-US" sz="2400" dirty="0" err="1"/>
              <a:t>Facultatea</a:t>
            </a:r>
            <a:r>
              <a:rPr lang="ro-RO" altLang="en-US" sz="2400" dirty="0"/>
              <a:t> </a:t>
            </a:r>
            <a:r>
              <a:rPr lang="en-US" sz="2400" dirty="0"/>
              <a:t>de </a:t>
            </a:r>
            <a:r>
              <a:rPr lang="en-US" sz="2400" dirty="0" err="1"/>
              <a:t>Inginerie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Tehnologia</a:t>
            </a:r>
            <a:r>
              <a:rPr lang="en-US" sz="2400" dirty="0"/>
              <a:t> </a:t>
            </a:r>
            <a:r>
              <a:rPr lang="en-US" sz="2400" dirty="0" err="1"/>
              <a:t>informației</a:t>
            </a:r>
            <a:endParaRPr lang="ro-RO" alt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7DEC4C0-B6EF-485E-B70C-9073860C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25144"/>
            <a:ext cx="77768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</a:rPr>
              <a:t>Piroska Haller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piroska.haller@umfst.ro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1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8A46-3ADA-4FC0-A8D3-54A1B73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Memoria alocată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A473-FBF3-49B2-A0ED-BFC633CE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26157"/>
            <a:ext cx="8454983" cy="51947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o-RO" dirty="0"/>
              <a:t>import </a:t>
            </a:r>
            <a:r>
              <a:rPr lang="ro-RO" dirty="0" err="1"/>
              <a:t>numpy</a:t>
            </a:r>
            <a:r>
              <a:rPr lang="ro-RO" dirty="0"/>
              <a:t> as </a:t>
            </a:r>
            <a:r>
              <a:rPr lang="ro-RO" dirty="0" err="1"/>
              <a:t>np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import </a:t>
            </a:r>
            <a:r>
              <a:rPr lang="ro-RO" dirty="0" err="1"/>
              <a:t>tracemalloc</a:t>
            </a:r>
            <a:endParaRPr lang="ro-RO" dirty="0"/>
          </a:p>
          <a:p>
            <a:pPr marL="0" indent="0">
              <a:buNone/>
            </a:pPr>
            <a:r>
              <a:rPr lang="ro-RO" dirty="0" err="1"/>
              <a:t>np.random.seed</a:t>
            </a:r>
            <a:r>
              <a:rPr lang="ro-RO" dirty="0"/>
              <a:t>(0)</a:t>
            </a:r>
          </a:p>
          <a:p>
            <a:pPr marL="0" indent="0">
              <a:buNone/>
            </a:pPr>
            <a:r>
              <a:rPr lang="ro-RO" dirty="0" err="1"/>
              <a:t>values</a:t>
            </a:r>
            <a:r>
              <a:rPr lang="ro-RO" dirty="0"/>
              <a:t> = </a:t>
            </a:r>
            <a:r>
              <a:rPr lang="ro-RO" dirty="0" err="1"/>
              <a:t>np.random.randint</a:t>
            </a:r>
            <a:r>
              <a:rPr lang="ro-RO" dirty="0"/>
              <a:t>(1, 10, </a:t>
            </a:r>
            <a:r>
              <a:rPr lang="ro-RO" dirty="0" err="1"/>
              <a:t>size</a:t>
            </a:r>
            <a:r>
              <a:rPr lang="ro-RO" dirty="0"/>
              <a:t>=100000)</a:t>
            </a:r>
          </a:p>
          <a:p>
            <a:pPr marL="0" indent="0">
              <a:buNone/>
            </a:pPr>
            <a:r>
              <a:rPr lang="ro-RO" dirty="0"/>
              <a:t>y = </a:t>
            </a:r>
            <a:r>
              <a:rPr lang="ro-RO" dirty="0" err="1"/>
              <a:t>np.zeros</a:t>
            </a:r>
            <a:r>
              <a:rPr lang="ro-RO" dirty="0"/>
              <a:t>(2*</a:t>
            </a:r>
            <a:r>
              <a:rPr lang="ro-RO" dirty="0" err="1"/>
              <a:t>len</a:t>
            </a:r>
            <a:r>
              <a:rPr lang="ro-RO" dirty="0"/>
              <a:t>(</a:t>
            </a:r>
            <a:r>
              <a:rPr lang="ro-RO" dirty="0" err="1"/>
              <a:t>values</a:t>
            </a:r>
            <a:r>
              <a:rPr lang="ro-RO" dirty="0"/>
              <a:t>))</a:t>
            </a:r>
          </a:p>
          <a:p>
            <a:pPr marL="0" indent="0">
              <a:buNone/>
            </a:pPr>
            <a:r>
              <a:rPr lang="ro-RO" dirty="0" err="1"/>
              <a:t>tracemalloc.start</a:t>
            </a:r>
            <a:r>
              <a:rPr lang="ro-RO" dirty="0"/>
              <a:t>()</a:t>
            </a:r>
          </a:p>
          <a:p>
            <a:pPr marL="0" indent="0">
              <a:buNone/>
            </a:pPr>
            <a:r>
              <a:rPr lang="ro-RO" dirty="0" err="1"/>
              <a:t>np.power</a:t>
            </a:r>
            <a:r>
              <a:rPr lang="ro-RO" dirty="0"/>
              <a:t>(2, </a:t>
            </a:r>
            <a:r>
              <a:rPr lang="ro-RO" dirty="0" err="1"/>
              <a:t>values</a:t>
            </a:r>
            <a:r>
              <a:rPr lang="ro-RO" dirty="0"/>
              <a:t>, out = y[::2])</a:t>
            </a:r>
          </a:p>
          <a:p>
            <a:pPr marL="0" indent="0">
              <a:buNone/>
            </a:pPr>
            <a:r>
              <a:rPr lang="ro-RO" dirty="0" err="1"/>
              <a:t>first_size</a:t>
            </a:r>
            <a:r>
              <a:rPr lang="ro-RO" dirty="0"/>
              <a:t>, </a:t>
            </a:r>
            <a:r>
              <a:rPr lang="ro-RO" dirty="0" err="1"/>
              <a:t>first_peak</a:t>
            </a:r>
            <a:r>
              <a:rPr lang="ro-RO" dirty="0"/>
              <a:t> = </a:t>
            </a:r>
            <a:r>
              <a:rPr lang="ro-RO" dirty="0" err="1"/>
              <a:t>tracemalloc.get_traced_memory</a:t>
            </a:r>
            <a:r>
              <a:rPr lang="ro-RO" dirty="0"/>
              <a:t>()</a:t>
            </a:r>
          </a:p>
          <a:p>
            <a:pPr marL="0" indent="0">
              <a:buNone/>
            </a:pPr>
            <a:r>
              <a:rPr lang="ro-RO" dirty="0" err="1"/>
              <a:t>tracemalloc.clear_traces</a:t>
            </a:r>
            <a:r>
              <a:rPr lang="ro-RO" dirty="0"/>
              <a:t>()</a:t>
            </a:r>
          </a:p>
          <a:p>
            <a:pPr marL="0" indent="0">
              <a:buNone/>
            </a:pPr>
            <a:r>
              <a:rPr lang="ro-RO" dirty="0"/>
              <a:t>y[::2] = 2**</a:t>
            </a:r>
            <a:r>
              <a:rPr lang="ro-RO" dirty="0" err="1"/>
              <a:t>values</a:t>
            </a:r>
            <a:endParaRPr lang="ro-RO" dirty="0"/>
          </a:p>
          <a:p>
            <a:pPr marL="0" indent="0">
              <a:buNone/>
            </a:pPr>
            <a:r>
              <a:rPr lang="ro-RO" dirty="0" err="1"/>
              <a:t>second_size</a:t>
            </a:r>
            <a:r>
              <a:rPr lang="ro-RO" dirty="0"/>
              <a:t>, </a:t>
            </a:r>
            <a:r>
              <a:rPr lang="ro-RO" dirty="0" err="1"/>
              <a:t>second_peak</a:t>
            </a:r>
            <a:r>
              <a:rPr lang="ro-RO" dirty="0"/>
              <a:t> = </a:t>
            </a:r>
            <a:r>
              <a:rPr lang="ro-RO" dirty="0" err="1"/>
              <a:t>tracemalloc.get_traced_memory</a:t>
            </a:r>
            <a:r>
              <a:rPr lang="ro-RO" dirty="0"/>
              <a:t>()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f"size</a:t>
            </a:r>
            <a:r>
              <a:rPr lang="en-GB" dirty="0"/>
              <a:t>: {</a:t>
            </a:r>
            <a:r>
              <a:rPr lang="en-GB" dirty="0" err="1"/>
              <a:t>first_size</a:t>
            </a:r>
            <a:r>
              <a:rPr lang="en-GB" dirty="0"/>
              <a:t>}, peak: {</a:t>
            </a:r>
            <a:r>
              <a:rPr lang="en-GB" dirty="0" err="1"/>
              <a:t>first_peak</a:t>
            </a:r>
            <a:r>
              <a:rPr lang="en-GB" dirty="0"/>
              <a:t>}")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f"size</a:t>
            </a:r>
            <a:r>
              <a:rPr lang="en-GB" dirty="0"/>
              <a:t>: {</a:t>
            </a:r>
            <a:r>
              <a:rPr lang="en-GB" dirty="0" err="1"/>
              <a:t>second_size</a:t>
            </a:r>
            <a:r>
              <a:rPr lang="en-GB" dirty="0"/>
              <a:t>}, peak: {</a:t>
            </a:r>
            <a:r>
              <a:rPr lang="en-GB" dirty="0" err="1"/>
              <a:t>second_peak</a:t>
            </a:r>
            <a:r>
              <a:rPr lang="en-GB" dirty="0"/>
              <a:t>}")</a:t>
            </a:r>
            <a:endParaRPr lang="ro-RO" dirty="0"/>
          </a:p>
          <a:p>
            <a:pPr marL="0" indent="0">
              <a:buNone/>
            </a:pPr>
            <a:r>
              <a:rPr lang="ro-RO" dirty="0" err="1"/>
              <a:t>tracemalloc.stop</a:t>
            </a:r>
            <a:r>
              <a:rPr lang="ro-RO" dirty="0"/>
              <a:t>()</a:t>
            </a:r>
          </a:p>
          <a:p>
            <a:pPr marL="0" indent="0">
              <a:buNone/>
            </a:pPr>
            <a:r>
              <a:rPr lang="en-GB" dirty="0"/>
              <a:t>size: 754, peak: 67048</a:t>
            </a:r>
          </a:p>
          <a:p>
            <a:pPr marL="0" indent="0">
              <a:buNone/>
            </a:pPr>
            <a:r>
              <a:rPr lang="en-GB" dirty="0"/>
              <a:t>size: 754, peak: 800976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741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80A0-FF65-4849-98F6-0F4F89BB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Agregare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0F5C-065F-4F0E-B8FA-658F8635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1"/>
            <a:ext cx="8454983" cy="5041054"/>
          </a:xfrm>
        </p:spPr>
        <p:txBody>
          <a:bodyPr>
            <a:normAutofit/>
          </a:bodyPr>
          <a:lstStyle/>
          <a:p>
            <a:r>
              <a:rPr lang="ro-RO" sz="2200" dirty="0"/>
              <a:t>Operațiile de agregare( </a:t>
            </a:r>
            <a:r>
              <a:rPr lang="ro-RO" sz="2200" b="1" dirty="0"/>
              <a:t>min, </a:t>
            </a:r>
            <a:r>
              <a:rPr lang="ro-RO" sz="2200" b="1" dirty="0" err="1"/>
              <a:t>max</a:t>
            </a:r>
            <a:r>
              <a:rPr lang="ro-RO" sz="2200" b="1" dirty="0"/>
              <a:t>, </a:t>
            </a:r>
            <a:r>
              <a:rPr lang="ro-RO" sz="2200" b="1" dirty="0" err="1"/>
              <a:t>sum</a:t>
            </a:r>
            <a:r>
              <a:rPr lang="ro-RO" sz="2200" b="1" dirty="0"/>
              <a:t>, </a:t>
            </a:r>
            <a:r>
              <a:rPr lang="ro-RO" sz="2200" b="1" dirty="0" err="1"/>
              <a:t>prod</a:t>
            </a:r>
            <a:r>
              <a:rPr lang="ro-RO" sz="2200" b="1" dirty="0"/>
              <a:t>, </a:t>
            </a:r>
            <a:r>
              <a:rPr lang="ro-RO" sz="2200" b="1" dirty="0" err="1"/>
              <a:t>mean</a:t>
            </a:r>
            <a:r>
              <a:rPr lang="ro-RO" sz="2200" b="1" dirty="0"/>
              <a:t>, </a:t>
            </a:r>
            <a:r>
              <a:rPr lang="ro-RO" sz="2200" b="1" dirty="0" err="1"/>
              <a:t>std</a:t>
            </a:r>
            <a:r>
              <a:rPr lang="ro-RO" sz="2200" b="1" dirty="0"/>
              <a:t>, </a:t>
            </a:r>
            <a:r>
              <a:rPr lang="ro-RO" sz="2200" b="1" dirty="0" err="1"/>
              <a:t>argmin</a:t>
            </a:r>
            <a:r>
              <a:rPr lang="ro-RO" sz="2200" b="1" dirty="0"/>
              <a:t>, </a:t>
            </a:r>
            <a:r>
              <a:rPr lang="ro-RO" sz="2200" b="1" dirty="0" err="1"/>
              <a:t>argmax</a:t>
            </a:r>
            <a:r>
              <a:rPr lang="ro-RO" sz="2200" dirty="0"/>
              <a:t>...) există și în biblioteca standard </a:t>
            </a:r>
            <a:r>
              <a:rPr lang="ro-RO" sz="2200" dirty="0" err="1"/>
              <a:t>python</a:t>
            </a:r>
            <a:r>
              <a:rPr lang="ro-RO" sz="2200" dirty="0"/>
              <a:t>, dar ele nu au fost optimizate pentru tablouri </a:t>
            </a:r>
            <a:r>
              <a:rPr lang="en-US" sz="2200" dirty="0"/>
              <a:t>N</a:t>
            </a:r>
            <a:r>
              <a:rPr lang="ro-RO" sz="2200" dirty="0" err="1"/>
              <a:t>um</a:t>
            </a:r>
            <a:r>
              <a:rPr lang="en-US" sz="2200" dirty="0"/>
              <a:t>P</a:t>
            </a:r>
            <a:r>
              <a:rPr lang="ro-RO" sz="2200" dirty="0"/>
              <a:t>y</a:t>
            </a:r>
          </a:p>
          <a:p>
            <a:endParaRPr lang="ro-RO" sz="2200" dirty="0"/>
          </a:p>
          <a:p>
            <a:endParaRPr lang="ro-RO" sz="2200" dirty="0"/>
          </a:p>
          <a:p>
            <a:endParaRPr lang="ro-RO" sz="2200" dirty="0"/>
          </a:p>
          <a:p>
            <a:r>
              <a:rPr lang="ro-RO" sz="2200" dirty="0"/>
              <a:t>Pentru tablouri multidimensionale se va specifica axa (dimensiunea) după care se va efectua agregarea</a:t>
            </a:r>
          </a:p>
          <a:p>
            <a:pPr lvl="1"/>
            <a:r>
              <a:rPr lang="ro-RO" sz="2200" dirty="0"/>
              <a:t>pentru un tablou bidimensional axis = 0 va agrega valorile pe fiecare coloană și va genera un număr de valori egal cu numărul elementelor pe linie</a:t>
            </a:r>
          </a:p>
          <a:p>
            <a:r>
              <a:rPr lang="ro-RO" sz="2200" dirty="0"/>
              <a:t>În cazul în care nu există valori în anumite poziții ale tabloului (</a:t>
            </a:r>
            <a:r>
              <a:rPr lang="ro-RO" sz="2200" dirty="0" err="1"/>
              <a:t>NaN</a:t>
            </a:r>
            <a:r>
              <a:rPr lang="ro-RO" sz="2200" dirty="0"/>
              <a:t>) se vor folosi funcțiile corespunzătoare (ex. </a:t>
            </a:r>
            <a:r>
              <a:rPr lang="ro-RO" sz="2200" b="1" dirty="0" err="1"/>
              <a:t>np.nanmean</a:t>
            </a:r>
            <a:r>
              <a:rPr lang="ro-RO" sz="2200" b="1" dirty="0"/>
              <a:t>()</a:t>
            </a:r>
            <a:r>
              <a:rPr lang="ro-RO" sz="2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602CB-D7AD-4D93-A6B5-B77FEADEDF3F}"/>
              </a:ext>
            </a:extLst>
          </p:cNvPr>
          <p:cNvSpPr txBox="1"/>
          <p:nvPr/>
        </p:nvSpPr>
        <p:spPr>
          <a:xfrm>
            <a:off x="959164" y="2125278"/>
            <a:ext cx="7726531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values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ro-RO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np.random.randint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(1, 100, </a:t>
            </a:r>
            <a:r>
              <a:rPr lang="ro-RO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size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=100000)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timeit.timeit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("sum(values)",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(), number = 100))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timeit.timeit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("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np.sum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(values)",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globals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(), number = 100))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1.2449862999999999</a:t>
            </a:r>
          </a:p>
          <a:p>
            <a:r>
              <a:rPr lang="ro-RO" sz="1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0.004404999999999992</a:t>
            </a:r>
          </a:p>
        </p:txBody>
      </p:sp>
    </p:spTree>
    <p:extLst>
      <p:ext uri="{BB962C8B-B14F-4D97-AF65-F5344CB8AC3E}">
        <p14:creationId xmlns:p14="http://schemas.microsoft.com/office/powerpoint/2010/main" val="95058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D1C3-20B5-4405-80F5-537E513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Difuzare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658A-DF52-443F-9B09-08B3D028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331650"/>
            <a:ext cx="8454983" cy="4907225"/>
          </a:xfrm>
        </p:spPr>
        <p:txBody>
          <a:bodyPr/>
          <a:lstStyle/>
          <a:p>
            <a:r>
              <a:rPr lang="ro-RO" sz="2200" dirty="0"/>
              <a:t>Funcțiile binare </a:t>
            </a:r>
            <a:r>
              <a:rPr lang="ro-RO" sz="2200" dirty="0" err="1"/>
              <a:t>ufunc</a:t>
            </a:r>
            <a:r>
              <a:rPr lang="ro-RO" sz="2200" dirty="0"/>
              <a:t> folosesc tehnica difuzării (</a:t>
            </a:r>
            <a:r>
              <a:rPr lang="ro-RO" sz="2200" dirty="0" err="1"/>
              <a:t>broadcast</a:t>
            </a:r>
            <a:r>
              <a:rPr lang="ro-RO" sz="2200" dirty="0"/>
              <a:t>) pentru operații pe tablouri de diferite dimensiuni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1813C-8048-4803-8D94-B99D12A6D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75" y="2187876"/>
            <a:ext cx="5487650" cy="41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0A70-6CEF-4B72-974F-FA877ADE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Operații logice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2FA6-F6A6-4E44-8D71-00E17DBA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200" dirty="0"/>
              <a:t>Num</a:t>
            </a:r>
            <a:r>
              <a:rPr lang="en-US" sz="2200" dirty="0"/>
              <a:t>P</a:t>
            </a:r>
            <a:r>
              <a:rPr lang="ro-RO" sz="2200" dirty="0"/>
              <a:t>y implementează comparații și funcții logice ca funcții repetitive compilate (</a:t>
            </a:r>
            <a:r>
              <a:rPr lang="en-US" sz="2200" dirty="0"/>
              <a:t>&lt;, &gt;, ==, !=, &lt;=, &gt;=</a:t>
            </a:r>
            <a:r>
              <a:rPr lang="ro-RO" sz="2200" dirty="0"/>
              <a:t>, </a:t>
            </a:r>
            <a:r>
              <a:rPr lang="en-US" sz="2200" dirty="0"/>
              <a:t>&amp;, |, ^, ~)</a:t>
            </a:r>
            <a:endParaRPr lang="ro-RO" sz="2200" dirty="0"/>
          </a:p>
          <a:p>
            <a:r>
              <a:rPr lang="ro-RO" sz="2200" dirty="0"/>
              <a:t>Operațiile de comparare returnează un </a:t>
            </a:r>
            <a:r>
              <a:rPr lang="ro-RO" sz="2200" dirty="0">
                <a:solidFill>
                  <a:srgbClr val="FF0000"/>
                </a:solidFill>
              </a:rPr>
              <a:t>tablou de valori </a:t>
            </a:r>
            <a:r>
              <a:rPr lang="ro-RO" sz="2200" dirty="0" err="1">
                <a:solidFill>
                  <a:srgbClr val="FF0000"/>
                </a:solidFill>
              </a:rPr>
              <a:t>boolene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ro-RO" sz="2200" dirty="0"/>
              <a:t>Acceptă și expresii cu operatori pentru comparare</a:t>
            </a:r>
          </a:p>
          <a:p>
            <a:pPr marL="457200" lvl="1" indent="0">
              <a:buNone/>
            </a:pPr>
            <a:r>
              <a:rPr lang="ro-RO" sz="1800" dirty="0"/>
              <a:t>(2 * x) == (x ** 2)</a:t>
            </a:r>
            <a:r>
              <a:rPr lang="en-US" sz="1800" dirty="0"/>
              <a:t>  # </a:t>
            </a:r>
            <a:r>
              <a:rPr lang="ro-RO" sz="1800" dirty="0"/>
              <a:t>returnează FALSE sau </a:t>
            </a:r>
            <a:r>
              <a:rPr lang="ro-RO" sz="1800" dirty="0" err="1"/>
              <a:t>TRUE</a:t>
            </a:r>
            <a:r>
              <a:rPr lang="ro-RO" sz="1800" dirty="0"/>
              <a:t> pe fiecare element comparat</a:t>
            </a:r>
          </a:p>
          <a:p>
            <a:r>
              <a:rPr lang="ro-RO" sz="2200" dirty="0"/>
              <a:t>Se poate determina numărul de elemente care satisfac o propoziție</a:t>
            </a:r>
          </a:p>
          <a:p>
            <a:pPr marL="457200" lvl="1" indent="0">
              <a:buNone/>
            </a:pPr>
            <a:r>
              <a:rPr lang="en-GB" sz="1800" dirty="0" err="1"/>
              <a:t>np.count_nonzero</a:t>
            </a:r>
            <a:r>
              <a:rPr lang="en-GB" sz="1800" dirty="0"/>
              <a:t>(x &lt; 6)</a:t>
            </a:r>
            <a:endParaRPr lang="ro-RO" sz="1800" dirty="0"/>
          </a:p>
          <a:p>
            <a:pPr marL="457200" lvl="1" indent="0">
              <a:buNone/>
            </a:pPr>
            <a:r>
              <a:rPr lang="ro-RO" sz="1800" dirty="0" err="1"/>
              <a:t>np.sum</a:t>
            </a:r>
            <a:r>
              <a:rPr lang="ro-RO" sz="1800" dirty="0"/>
              <a:t>(x &lt; 6, axis=1)		#poate fi aplicată separat pe axe</a:t>
            </a:r>
          </a:p>
          <a:p>
            <a:pPr marL="457200" lvl="1" indent="0">
              <a:buNone/>
            </a:pPr>
            <a:r>
              <a:rPr lang="en-GB" sz="1800" dirty="0" err="1"/>
              <a:t>np.sum</a:t>
            </a:r>
            <a:r>
              <a:rPr lang="en-GB" sz="1800" dirty="0"/>
              <a:t>((</a:t>
            </a:r>
            <a:r>
              <a:rPr lang="ro-RO" sz="1800" dirty="0"/>
              <a:t>y</a:t>
            </a:r>
            <a:r>
              <a:rPr lang="en-GB" sz="1800" dirty="0"/>
              <a:t> &gt; 0.5) &amp; (</a:t>
            </a:r>
            <a:r>
              <a:rPr lang="ro-RO" sz="1800" dirty="0"/>
              <a:t>y</a:t>
            </a:r>
            <a:r>
              <a:rPr lang="en-GB" sz="1800" dirty="0"/>
              <a:t> &lt; 1))</a:t>
            </a:r>
            <a:endParaRPr lang="ro-RO" sz="1800" dirty="0"/>
          </a:p>
          <a:p>
            <a:r>
              <a:rPr lang="ro-RO" sz="2200" dirty="0"/>
              <a:t>Verificarea propozițiilor poate fi extinsă pentru cuantificatorul existențial sau universal</a:t>
            </a:r>
          </a:p>
          <a:p>
            <a:pPr marL="457200" lvl="1" indent="0">
              <a:buNone/>
            </a:pPr>
            <a:r>
              <a:rPr lang="ro-RO" sz="1800" dirty="0" err="1"/>
              <a:t>np.any</a:t>
            </a:r>
            <a:r>
              <a:rPr lang="ro-RO" sz="1800" dirty="0"/>
              <a:t>(x &lt; 0)</a:t>
            </a:r>
          </a:p>
          <a:p>
            <a:pPr marL="457200" lvl="1" indent="0">
              <a:buNone/>
            </a:pPr>
            <a:r>
              <a:rPr lang="en-GB" sz="1800" dirty="0" err="1"/>
              <a:t>np.all</a:t>
            </a:r>
            <a:r>
              <a:rPr lang="en-GB" sz="1800" dirty="0"/>
              <a:t>(x &lt; 8, axis=1)</a:t>
            </a: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201781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216C-1FC1-46D5-B940-47996C2C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Indexare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9144-3EE7-451B-96D0-DFE0E7E8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029810"/>
            <a:ext cx="8454983" cy="5291091"/>
          </a:xfrm>
        </p:spPr>
        <p:txBody>
          <a:bodyPr>
            <a:normAutofit fontScale="92500" lnSpcReduction="10000"/>
          </a:bodyPr>
          <a:lstStyle/>
          <a:p>
            <a:r>
              <a:rPr lang="ro-RO" sz="2200" dirty="0"/>
              <a:t>Pentru selectarea anumitor elemente din tablou se poate utiliza indexarea condiționată</a:t>
            </a:r>
          </a:p>
          <a:p>
            <a:pPr marL="457200" lvl="1" indent="0">
              <a:buNone/>
            </a:pPr>
            <a:r>
              <a:rPr lang="ro-RO" sz="1800" dirty="0"/>
              <a:t>x[x &lt; 5]           #operație de mascare – returnează elementele care îndeplinesc condiția</a:t>
            </a:r>
          </a:p>
          <a:p>
            <a:pPr marL="457200" lvl="1" indent="0">
              <a:buNone/>
            </a:pPr>
            <a:r>
              <a:rPr lang="da-DK" sz="1800" dirty="0"/>
              <a:t>ind = [3, 7, 4]</a:t>
            </a:r>
          </a:p>
          <a:p>
            <a:pPr marL="457200" lvl="1" indent="0">
              <a:buNone/>
            </a:pPr>
            <a:r>
              <a:rPr lang="da-DK" sz="1800" dirty="0"/>
              <a:t>x[ind]</a:t>
            </a:r>
            <a:endParaRPr lang="ro-RO" sz="1800" dirty="0"/>
          </a:p>
          <a:p>
            <a:r>
              <a:rPr lang="ro-RO" sz="2200" dirty="0"/>
              <a:t>Tabloul de indecși poate avea elemente identice – probleme la modificarea tabloului original</a:t>
            </a:r>
          </a:p>
          <a:p>
            <a:pPr marL="457200" lvl="1" indent="0">
              <a:buNone/>
            </a:pPr>
            <a:r>
              <a:rPr lang="nn-NO" sz="1800" dirty="0"/>
              <a:t>i = [2, 3, 3, 4, 4, 4]</a:t>
            </a:r>
            <a:r>
              <a:rPr lang="ro-RO" sz="1800" dirty="0"/>
              <a:t> 	#nu va repeta operația de incrementare –  </a:t>
            </a:r>
            <a:endParaRPr lang="nn-NO" sz="1800" dirty="0"/>
          </a:p>
          <a:p>
            <a:pPr marL="457200" lvl="1" indent="0">
              <a:buNone/>
            </a:pPr>
            <a:r>
              <a:rPr lang="nn-NO" sz="1800" dirty="0"/>
              <a:t>x[i] += 1</a:t>
            </a:r>
            <a:r>
              <a:rPr lang="ro-RO" sz="1800" dirty="0"/>
              <a:t>		#toate elementele vor fi modificate simultan</a:t>
            </a:r>
          </a:p>
          <a:p>
            <a:r>
              <a:rPr lang="ro-RO" sz="2200" dirty="0"/>
              <a:t>Este definit și metoda de iterare </a:t>
            </a:r>
            <a:r>
              <a:rPr lang="ro-RO" sz="2200" dirty="0" err="1"/>
              <a:t>np.nditer</a:t>
            </a:r>
            <a:r>
              <a:rPr lang="ro-RO" sz="2200" dirty="0"/>
              <a:t>(x), dar utilizarea ei în generatoare de listă va genera timpi de rulare mai mari față de </a:t>
            </a:r>
            <a:r>
              <a:rPr lang="ro-RO" sz="2200" dirty="0" err="1"/>
              <a:t>ufunc</a:t>
            </a:r>
            <a:endParaRPr lang="ro-RO" sz="2200" dirty="0"/>
          </a:p>
          <a:p>
            <a:r>
              <a:rPr lang="ro-RO" sz="2200" dirty="0"/>
              <a:t>Funcția de sortare </a:t>
            </a:r>
            <a:r>
              <a:rPr lang="ro-RO" sz="2200" dirty="0" err="1"/>
              <a:t>np.sort</a:t>
            </a:r>
            <a:r>
              <a:rPr lang="ro-RO" sz="2200" dirty="0"/>
              <a:t>() va sorta elementele</a:t>
            </a:r>
            <a:r>
              <a:rPr lang="en-US" sz="2200" dirty="0"/>
              <a:t> (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ro-RO" sz="2200" dirty="0"/>
              <a:t>crea</a:t>
            </a:r>
            <a:r>
              <a:rPr lang="en-US" sz="2200" dirty="0"/>
              <a:t> un </a:t>
            </a:r>
            <a:r>
              <a:rPr lang="en-US" sz="2200" dirty="0" err="1"/>
              <a:t>obiect</a:t>
            </a:r>
            <a:r>
              <a:rPr lang="en-US" sz="2200" dirty="0"/>
              <a:t> </a:t>
            </a:r>
            <a:r>
              <a:rPr lang="en-US" sz="2200" dirty="0" err="1"/>
              <a:t>nou</a:t>
            </a:r>
            <a:r>
              <a:rPr lang="en-US" sz="2200" dirty="0"/>
              <a:t>)</a:t>
            </a:r>
            <a:r>
              <a:rPr lang="ro-RO" sz="2200" dirty="0"/>
              <a:t>, iar funcția </a:t>
            </a:r>
            <a:r>
              <a:rPr lang="ro-RO" sz="2200" dirty="0" err="1"/>
              <a:t>np.argsort</a:t>
            </a:r>
            <a:r>
              <a:rPr lang="ro-RO" sz="2200" dirty="0"/>
              <a:t>() va returna vectorul index al vectorului  sortat</a:t>
            </a:r>
          </a:p>
          <a:p>
            <a:r>
              <a:rPr lang="ro-RO" sz="2200" dirty="0"/>
              <a:t>Permite sortarea unui tablou multidimensional după o dimensiune, dar în acest caz fiecare coloană(linie) este independentă</a:t>
            </a:r>
          </a:p>
          <a:p>
            <a:r>
              <a:rPr lang="ro-RO" sz="2200" dirty="0"/>
              <a:t>Sortarea după prima coloană păstrând elementele de pe linie</a:t>
            </a:r>
          </a:p>
          <a:p>
            <a:pPr marL="457200" lvl="1" indent="0">
              <a:buNone/>
            </a:pPr>
            <a:r>
              <a:rPr lang="pl-PL" sz="1800" dirty="0"/>
              <a:t>z = x[np.argsort(x[:,0])]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344873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A9E5-FC7A-4737-B384-A72B20F0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Date structurate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1575-A749-47D1-8CC9-2F05AE95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200" dirty="0"/>
              <a:t>La crearea unui tabloului tipul poate fi și o structură cu mai multe câmpuri cu specificarea tipului exact și a lungimii pentru fiecare câmp</a:t>
            </a:r>
          </a:p>
          <a:p>
            <a:pPr marL="457200" lvl="1" indent="0">
              <a:buNone/>
            </a:pPr>
            <a:r>
              <a:rPr lang="ro-RO" sz="1800" dirty="0"/>
              <a:t>pornind de la 3 vectori definiți </a:t>
            </a:r>
            <a:r>
              <a:rPr lang="ro-RO" sz="1800" dirty="0" err="1"/>
              <a:t>name</a:t>
            </a:r>
            <a:r>
              <a:rPr lang="ro-RO" sz="1800" dirty="0"/>
              <a:t>, </a:t>
            </a:r>
            <a:r>
              <a:rPr lang="ro-RO" sz="1800" dirty="0" err="1"/>
              <a:t>age</a:t>
            </a:r>
            <a:r>
              <a:rPr lang="ro-RO" sz="1800" dirty="0"/>
              <a:t>, w se va crea tabloul date structurat</a:t>
            </a:r>
          </a:p>
          <a:p>
            <a:pPr marL="457200" lvl="1" indent="0">
              <a:buNone/>
            </a:pPr>
            <a:r>
              <a:rPr lang="ro-RO" sz="1800" dirty="0"/>
              <a:t>data = </a:t>
            </a:r>
            <a:r>
              <a:rPr lang="ro-RO" sz="1800" dirty="0" err="1"/>
              <a:t>np.zeros</a:t>
            </a:r>
            <a:r>
              <a:rPr lang="ro-RO" sz="1800" dirty="0"/>
              <a:t>(4, </a:t>
            </a:r>
            <a:r>
              <a:rPr lang="ro-RO" sz="1800" dirty="0" err="1"/>
              <a:t>dtype</a:t>
            </a:r>
            <a:r>
              <a:rPr lang="ro-RO" sz="1800" dirty="0"/>
              <a:t>={'</a:t>
            </a:r>
            <a:r>
              <a:rPr lang="ro-RO" sz="1800" dirty="0" err="1"/>
              <a:t>names</a:t>
            </a:r>
            <a:r>
              <a:rPr lang="ro-RO" sz="1800" dirty="0"/>
              <a:t>':('</a:t>
            </a:r>
            <a:r>
              <a:rPr lang="ro-RO" sz="1800" dirty="0" err="1"/>
              <a:t>name</a:t>
            </a:r>
            <a:r>
              <a:rPr lang="ro-RO" sz="1800" dirty="0"/>
              <a:t>', '</a:t>
            </a:r>
            <a:r>
              <a:rPr lang="ro-RO" sz="1800" dirty="0" err="1"/>
              <a:t>age</a:t>
            </a:r>
            <a:r>
              <a:rPr lang="ro-RO" sz="1800" dirty="0"/>
              <a:t>', 'w'), '</a:t>
            </a:r>
            <a:r>
              <a:rPr lang="ro-RO" sz="1800" dirty="0" err="1"/>
              <a:t>formats</a:t>
            </a:r>
            <a:r>
              <a:rPr lang="ro-RO" sz="1800" dirty="0"/>
              <a:t>':('</a:t>
            </a:r>
            <a:r>
              <a:rPr lang="ro-RO" sz="1800" dirty="0" err="1"/>
              <a:t>U8</a:t>
            </a:r>
            <a:r>
              <a:rPr lang="ro-RO" sz="1800" dirty="0"/>
              <a:t>', '</a:t>
            </a:r>
            <a:r>
              <a:rPr lang="ro-RO" sz="1800" dirty="0" err="1"/>
              <a:t>i4</a:t>
            </a:r>
            <a:r>
              <a:rPr lang="ro-RO" sz="1800" dirty="0"/>
              <a:t>', '</a:t>
            </a:r>
            <a:r>
              <a:rPr lang="ro-RO" sz="1800" dirty="0" err="1"/>
              <a:t>f8</a:t>
            </a:r>
            <a:r>
              <a:rPr lang="ro-RO" sz="1800" dirty="0"/>
              <a:t>')})</a:t>
            </a:r>
          </a:p>
          <a:p>
            <a:pPr marL="457200" lvl="1" indent="0">
              <a:buNone/>
            </a:pPr>
            <a:r>
              <a:rPr lang="ro-RO" sz="1800" dirty="0"/>
              <a:t>data = </a:t>
            </a:r>
            <a:r>
              <a:rPr lang="ro-RO" sz="1800" dirty="0" err="1"/>
              <a:t>np.zeros</a:t>
            </a:r>
            <a:r>
              <a:rPr lang="ro-RO" sz="1800" dirty="0"/>
              <a:t>(4, </a:t>
            </a:r>
            <a:r>
              <a:rPr lang="ro-RO" sz="1800" dirty="0" err="1"/>
              <a:t>np.dtype</a:t>
            </a:r>
            <a:r>
              <a:rPr lang="ro-RO" sz="1800" dirty="0"/>
              <a:t>([('</a:t>
            </a:r>
            <a:r>
              <a:rPr lang="ro-RO" sz="1800" dirty="0" err="1"/>
              <a:t>name</a:t>
            </a:r>
            <a:r>
              <a:rPr lang="ro-RO" sz="1800" dirty="0"/>
              <a:t>', '</a:t>
            </a:r>
            <a:r>
              <a:rPr lang="ro-RO" sz="1800" dirty="0" err="1"/>
              <a:t>S10</a:t>
            </a:r>
            <a:r>
              <a:rPr lang="ro-RO" sz="1800" dirty="0"/>
              <a:t>'), ('</a:t>
            </a:r>
            <a:r>
              <a:rPr lang="ro-RO" sz="1800" dirty="0" err="1"/>
              <a:t>age</a:t>
            </a:r>
            <a:r>
              <a:rPr lang="ro-RO" sz="1800" dirty="0"/>
              <a:t>', '</a:t>
            </a:r>
            <a:r>
              <a:rPr lang="ro-RO" sz="1800" dirty="0" err="1"/>
              <a:t>i4</a:t>
            </a:r>
            <a:r>
              <a:rPr lang="ro-RO" sz="1800" dirty="0"/>
              <a:t>'), ('w', '</a:t>
            </a:r>
            <a:r>
              <a:rPr lang="ro-RO" sz="1800" dirty="0" err="1"/>
              <a:t>f8</a:t>
            </a:r>
            <a:r>
              <a:rPr lang="ro-RO" sz="1800" dirty="0"/>
              <a:t>')]))</a:t>
            </a:r>
          </a:p>
          <a:p>
            <a:r>
              <a:rPr lang="ro-RO" sz="2200" dirty="0"/>
              <a:t>Inițializarea, modificarea afișarea unei coloane</a:t>
            </a:r>
          </a:p>
          <a:p>
            <a:pPr marL="457200" lvl="1" indent="0">
              <a:buNone/>
            </a:pPr>
            <a:r>
              <a:rPr lang="ro-RO" sz="1800" dirty="0"/>
              <a:t>data['</a:t>
            </a:r>
            <a:r>
              <a:rPr lang="ro-RO" sz="1800" dirty="0" err="1"/>
              <a:t>name</a:t>
            </a:r>
            <a:r>
              <a:rPr lang="ro-RO" sz="1800" dirty="0"/>
              <a:t>']</a:t>
            </a:r>
          </a:p>
          <a:p>
            <a:r>
              <a:rPr lang="ro-RO" sz="2200" dirty="0"/>
              <a:t>Inițializarea, modificarea afișarea unei linii (înregistrări)</a:t>
            </a:r>
          </a:p>
          <a:p>
            <a:pPr marL="457200" lvl="1" indent="0">
              <a:buNone/>
            </a:pPr>
            <a:r>
              <a:rPr lang="ro-RO" sz="1800" dirty="0"/>
              <a:t>data[0]</a:t>
            </a:r>
          </a:p>
          <a:p>
            <a:r>
              <a:rPr lang="ro-RO" sz="2200" dirty="0"/>
              <a:t>Lungimea pentru fiecare câmp trebuie stabilit în avans și nu poate fi modificat</a:t>
            </a:r>
          </a:p>
          <a:p>
            <a:r>
              <a:rPr lang="ro-RO" sz="2200" dirty="0"/>
              <a:t>La tipul </a:t>
            </a:r>
            <a:r>
              <a:rPr lang="ro-RO" sz="2200" dirty="0" err="1"/>
              <a:t>string</a:t>
            </a:r>
            <a:r>
              <a:rPr lang="ro-RO" sz="2200" dirty="0"/>
              <a:t> se va lua în considerare și codificarea utilizată pentru a </a:t>
            </a:r>
            <a:r>
              <a:rPr lang="ro-RO" sz="2200"/>
              <a:t>stabili lungimea</a:t>
            </a: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285226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43BE-0428-4A54-8B49-BD7FAD09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Tabloul</a:t>
            </a:r>
            <a:r>
              <a:rPr lang="ro-RO" dirty="0"/>
              <a:t> în </a:t>
            </a:r>
            <a:r>
              <a:rPr lang="ro-RO" dirty="0" err="1"/>
              <a:t>Python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BA4D-A3E2-417F-B3F9-EE04A729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620979" cy="4772024"/>
          </a:xfrm>
        </p:spPr>
        <p:txBody>
          <a:bodyPr/>
          <a:lstStyle/>
          <a:p>
            <a:r>
              <a:rPr lang="ro-RO" dirty="0"/>
              <a:t>Introdus începând cu versiunea 3.3</a:t>
            </a:r>
          </a:p>
          <a:p>
            <a:pPr marL="457200" lvl="1" indent="0">
              <a:buNone/>
            </a:pPr>
            <a:r>
              <a:rPr lang="en-GB" sz="1800" dirty="0"/>
              <a:t>L = list(range(10))</a:t>
            </a:r>
          </a:p>
          <a:p>
            <a:pPr marL="457200" lvl="1" indent="0">
              <a:buNone/>
            </a:pPr>
            <a:r>
              <a:rPr lang="en-GB" sz="1800" dirty="0"/>
              <a:t>A = </a:t>
            </a:r>
            <a:r>
              <a:rPr lang="en-GB" sz="1800" dirty="0" err="1"/>
              <a:t>array.array</a:t>
            </a:r>
            <a:r>
              <a:rPr lang="en-GB" sz="1800" dirty="0"/>
              <a:t>('</a:t>
            </a:r>
            <a:r>
              <a:rPr lang="en-GB" sz="1800" dirty="0" err="1"/>
              <a:t>i</a:t>
            </a:r>
            <a:r>
              <a:rPr lang="en-GB" sz="1800" dirty="0"/>
              <a:t>', L)</a:t>
            </a:r>
            <a:r>
              <a:rPr lang="ro-RO" sz="1800" dirty="0"/>
              <a:t>	#</a:t>
            </a:r>
            <a:r>
              <a:rPr lang="en-US" sz="1800" dirty="0"/>
              <a:t> </a:t>
            </a:r>
            <a:r>
              <a:rPr lang="ro-RO" sz="1800" dirty="0"/>
              <a:t>creează un tablou de tip întreg</a:t>
            </a:r>
          </a:p>
          <a:p>
            <a:r>
              <a:rPr lang="ro-RO" dirty="0"/>
              <a:t>Elemente de același tip, stabilite la creare, adăugarea unui alt tip va modifica tipul elementului adăugat</a:t>
            </a:r>
          </a:p>
          <a:p>
            <a:r>
              <a:rPr lang="ro-RO" dirty="0"/>
              <a:t>Este stocat compact – ca un singur element cu adresă de început și lungime</a:t>
            </a:r>
          </a:p>
          <a:p>
            <a:r>
              <a:rPr lang="ro-RO" dirty="0"/>
              <a:t>Este un obiect iterabil, suportă indexare, enumerare, partiționare, concatenare</a:t>
            </a:r>
          </a:p>
          <a:p>
            <a:pPr marL="457200" lvl="1" indent="0">
              <a:buNone/>
            </a:pPr>
            <a:r>
              <a:rPr lang="ro-RO" sz="1800" dirty="0" err="1"/>
              <a:t>A.extend</a:t>
            </a:r>
            <a:r>
              <a:rPr lang="ro-RO" sz="1800" dirty="0"/>
              <a:t>(A)		#crează un nou tablou repetând de 2 ori elementele</a:t>
            </a:r>
          </a:p>
          <a:p>
            <a:pPr marL="457200" lvl="1" indent="0">
              <a:buNone/>
            </a:pPr>
            <a:r>
              <a:rPr lang="ro-RO" sz="1800" dirty="0"/>
              <a:t>print(</a:t>
            </a:r>
            <a:r>
              <a:rPr lang="ro-RO" sz="1800" dirty="0" err="1"/>
              <a:t>A.buffer_info</a:t>
            </a:r>
            <a:r>
              <a:rPr lang="ro-RO" sz="1800" dirty="0"/>
              <a:t>()) 	#afișează adresa de început și lungimea</a:t>
            </a:r>
          </a:p>
        </p:txBody>
      </p:sp>
    </p:spTree>
    <p:extLst>
      <p:ext uri="{BB962C8B-B14F-4D97-AF65-F5344CB8AC3E}">
        <p14:creationId xmlns:p14="http://schemas.microsoft.com/office/powerpoint/2010/main" val="14904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EEA3-4938-42AE-ADBB-984ACEEE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Tabloul în Num</a:t>
            </a:r>
            <a:r>
              <a:rPr lang="en-US" dirty="0"/>
              <a:t>P</a:t>
            </a:r>
            <a:r>
              <a:rPr lang="ro-RO" dirty="0"/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666B-20E2-400B-BFFB-30A6F71A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197821"/>
            <a:ext cx="8454983" cy="1834137"/>
          </a:xfrm>
        </p:spPr>
        <p:txBody>
          <a:bodyPr>
            <a:normAutofit fontScale="92500" lnSpcReduction="10000"/>
          </a:bodyPr>
          <a:lstStyle/>
          <a:p>
            <a:r>
              <a:rPr lang="ro-RO" dirty="0" err="1"/>
              <a:t>Numpy</a:t>
            </a:r>
            <a:r>
              <a:rPr lang="ro-RO" dirty="0"/>
              <a:t> introduce un tip nou de tablouri omogene</a:t>
            </a:r>
          </a:p>
          <a:p>
            <a:pPr lvl="1"/>
            <a:r>
              <a:rPr lang="ro-RO" dirty="0"/>
              <a:t>https://numpy.org/doc/stable/user/</a:t>
            </a:r>
          </a:p>
          <a:p>
            <a:pPr lvl="1"/>
            <a:r>
              <a:rPr lang="ro-RO" dirty="0"/>
              <a:t>stocare continuă</a:t>
            </a:r>
          </a:p>
          <a:p>
            <a:pPr lvl="1"/>
            <a:r>
              <a:rPr lang="ro-RO" dirty="0"/>
              <a:t>conține pasul pentru fiecare axă – parcurgere rapidă</a:t>
            </a:r>
          </a:p>
          <a:p>
            <a:pPr lvl="1"/>
            <a:r>
              <a:rPr lang="ro-RO" dirty="0"/>
              <a:t>posibilitatea de a utiliza fișiere </a:t>
            </a:r>
            <a:r>
              <a:rPr lang="ro-RO" dirty="0" err="1"/>
              <a:t>mapate</a:t>
            </a:r>
            <a:r>
              <a:rPr lang="ro-RO" dirty="0"/>
              <a:t> în memorie</a:t>
            </a:r>
          </a:p>
          <a:p>
            <a:pPr lvl="1"/>
            <a:endParaRPr lang="ro-RO" dirty="0"/>
          </a:p>
          <a:p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11CD8F-0BB5-4496-89CA-866933A12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24" y="3031958"/>
            <a:ext cx="6107352" cy="34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FA8C-2889-4BEF-94D5-ACB8AF19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Tabloul în Num</a:t>
            </a:r>
            <a:r>
              <a:rPr lang="en-US" dirty="0"/>
              <a:t>P</a:t>
            </a:r>
            <a:r>
              <a:rPr lang="ro-RO" dirty="0"/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E9B4-3D51-42F1-81D0-E00E7B9C9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dirty="0" err="1"/>
              <a:t>Inițializar</a:t>
            </a:r>
            <a:r>
              <a:rPr lang="en-US" dirty="0"/>
              <a:t>e</a:t>
            </a:r>
            <a:r>
              <a:rPr lang="ro-RO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ro-RO" sz="2400" dirty="0"/>
              <a:t>import </a:t>
            </a:r>
            <a:r>
              <a:rPr lang="ro-RO" sz="2400" dirty="0" err="1"/>
              <a:t>numpy</a:t>
            </a:r>
            <a:r>
              <a:rPr lang="ro-RO" sz="2400" dirty="0"/>
              <a:t> as </a:t>
            </a:r>
            <a:r>
              <a:rPr lang="ro-RO" sz="2400" dirty="0" err="1"/>
              <a:t>np</a:t>
            </a:r>
            <a:endParaRPr lang="ro-RO" sz="2400" dirty="0"/>
          </a:p>
          <a:p>
            <a:pPr marL="457200" lvl="1" indent="0">
              <a:buNone/>
            </a:pPr>
            <a:r>
              <a:rPr lang="en-GB" dirty="0" err="1"/>
              <a:t>np.array</a:t>
            </a:r>
            <a:r>
              <a:rPr lang="en-GB" dirty="0"/>
              <a:t>([1, 4, 2, 5, 3])</a:t>
            </a:r>
            <a:endParaRPr lang="ro-RO" dirty="0"/>
          </a:p>
          <a:p>
            <a:pPr marL="457200" lvl="1" indent="0">
              <a:buNone/>
            </a:pPr>
            <a:r>
              <a:rPr lang="en-GB" dirty="0" err="1"/>
              <a:t>np.array</a:t>
            </a:r>
            <a:r>
              <a:rPr lang="en-GB" dirty="0"/>
              <a:t>([1, 2, 3, 4], </a:t>
            </a:r>
            <a:r>
              <a:rPr lang="en-GB" dirty="0" err="1"/>
              <a:t>dtype</a:t>
            </a:r>
            <a:r>
              <a:rPr lang="en-GB" dirty="0"/>
              <a:t>='</a:t>
            </a:r>
            <a:r>
              <a:rPr lang="en-GB" dirty="0" err="1"/>
              <a:t>float32</a:t>
            </a:r>
            <a:r>
              <a:rPr lang="en-GB" dirty="0"/>
              <a:t>')</a:t>
            </a:r>
            <a:endParaRPr lang="ro-RO" dirty="0"/>
          </a:p>
          <a:p>
            <a:pPr marL="457200" lvl="1" indent="0">
              <a:buNone/>
            </a:pPr>
            <a:r>
              <a:rPr lang="ro-RO" dirty="0" err="1"/>
              <a:t>np.array</a:t>
            </a:r>
            <a:r>
              <a:rPr lang="ro-RO" dirty="0"/>
              <a:t>([</a:t>
            </a:r>
            <a:r>
              <a:rPr lang="ro-RO" dirty="0" err="1"/>
              <a:t>range</a:t>
            </a:r>
            <a:r>
              <a:rPr lang="ro-RO" dirty="0"/>
              <a:t>(i, i + 3) for i in [2, 4, 6]]) #???</a:t>
            </a:r>
          </a:p>
          <a:p>
            <a:pPr marL="457200" lvl="1" indent="0">
              <a:buNone/>
            </a:pPr>
            <a:r>
              <a:rPr lang="pt-BR" dirty="0"/>
              <a:t>np.zeros(10, dtype=int)</a:t>
            </a:r>
            <a:endParaRPr lang="ro-RO" dirty="0"/>
          </a:p>
          <a:p>
            <a:pPr marL="457200" lvl="1" indent="0">
              <a:buNone/>
            </a:pPr>
            <a:r>
              <a:rPr lang="en-GB" dirty="0" err="1"/>
              <a:t>np.ones</a:t>
            </a:r>
            <a:r>
              <a:rPr lang="en-GB" dirty="0"/>
              <a:t>((3, 5), </a:t>
            </a:r>
            <a:r>
              <a:rPr lang="en-GB" dirty="0" err="1"/>
              <a:t>dtype</a:t>
            </a:r>
            <a:r>
              <a:rPr lang="en-GB" dirty="0"/>
              <a:t>=float)</a:t>
            </a:r>
            <a:endParaRPr lang="ro-RO" dirty="0"/>
          </a:p>
          <a:p>
            <a:pPr marL="457200" lvl="1" indent="0">
              <a:buNone/>
            </a:pPr>
            <a:r>
              <a:rPr lang="ro-RO" dirty="0" err="1"/>
              <a:t>np.random.random</a:t>
            </a:r>
            <a:r>
              <a:rPr lang="ro-RO" dirty="0"/>
              <a:t>((3, 3))</a:t>
            </a:r>
          </a:p>
          <a:p>
            <a:pPr marL="457200" lvl="1" indent="0">
              <a:buNone/>
            </a:pPr>
            <a:r>
              <a:rPr lang="sv-SE" dirty="0"/>
              <a:t>np.random.normal(0, 1, (3, 3))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x = </a:t>
            </a:r>
            <a:r>
              <a:rPr lang="en-GB" dirty="0" err="1"/>
              <a:t>np.random.randint</a:t>
            </a:r>
            <a:r>
              <a:rPr lang="en-GB" dirty="0"/>
              <a:t>(10, size=(3, 4, 5))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T</a:t>
            </a:r>
            <a:r>
              <a:rPr lang="en-US" dirty="0" err="1"/>
              <a:t>ipul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/>
              <a:t>ndarray</a:t>
            </a:r>
            <a:endParaRPr lang="en-US" b="1" dirty="0"/>
          </a:p>
          <a:p>
            <a:pPr marL="0" indent="0">
              <a:buNone/>
            </a:pPr>
            <a:r>
              <a:rPr lang="ro-RO" dirty="0"/>
              <a:t>Numărul de axe(dimensiuni), numărul de elemente pe fiecare axă, dimensiunea totală, tipul</a:t>
            </a:r>
          </a:p>
          <a:p>
            <a:pPr marL="457200" lvl="1" indent="0">
              <a:buNone/>
            </a:pPr>
            <a:r>
              <a:rPr lang="ro-RO" b="1" dirty="0" err="1"/>
              <a:t>x.ndim</a:t>
            </a:r>
            <a:r>
              <a:rPr lang="ro-RO" b="1" dirty="0"/>
              <a:t>, </a:t>
            </a:r>
            <a:r>
              <a:rPr lang="ro-RO" b="1" dirty="0" err="1"/>
              <a:t>x.shape</a:t>
            </a:r>
            <a:r>
              <a:rPr lang="ro-RO" b="1" dirty="0"/>
              <a:t>, </a:t>
            </a:r>
            <a:r>
              <a:rPr lang="ro-RO" b="1" dirty="0" err="1"/>
              <a:t>x.size</a:t>
            </a:r>
            <a:r>
              <a:rPr lang="ro-RO" b="1" dirty="0"/>
              <a:t>, </a:t>
            </a:r>
            <a:r>
              <a:rPr lang="ro-RO" b="1" dirty="0" err="1"/>
              <a:t>x.dtype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23780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1228-3432-41C4-A4D6-F68EC763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1" y="136524"/>
            <a:ext cx="8620978" cy="1061297"/>
          </a:xfrm>
        </p:spPr>
        <p:txBody>
          <a:bodyPr>
            <a:normAutofit fontScale="90000"/>
          </a:bodyPr>
          <a:lstStyle/>
          <a:p>
            <a:r>
              <a:rPr lang="ro-RO" dirty="0"/>
              <a:t>Partiționarea, concatenarea tablourilor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9403-74F0-4B08-992A-542CC183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200" dirty="0"/>
              <a:t>Operatorul de partiționare(</a:t>
            </a:r>
            <a:r>
              <a:rPr lang="ro-RO" sz="2200" dirty="0" err="1"/>
              <a:t>slice</a:t>
            </a:r>
            <a:r>
              <a:rPr lang="ro-RO" sz="2200" dirty="0"/>
              <a:t>) va genera o proiecție (</a:t>
            </a:r>
            <a:r>
              <a:rPr lang="ro-RO" sz="2200" dirty="0" err="1"/>
              <a:t>view</a:t>
            </a:r>
            <a:r>
              <a:rPr lang="ro-RO" sz="2200" dirty="0"/>
              <a:t>) al tabloului nu un tablou nou</a:t>
            </a:r>
          </a:p>
          <a:p>
            <a:pPr marL="457200" lvl="1" indent="0">
              <a:buNone/>
            </a:pPr>
            <a:r>
              <a:rPr lang="ro-RO" sz="2200" dirty="0"/>
              <a:t>x[</a:t>
            </a:r>
            <a:r>
              <a:rPr lang="ro-RO" sz="2200" dirty="0" err="1"/>
              <a:t>start:stop:step</a:t>
            </a:r>
            <a:r>
              <a:rPr lang="ro-RO" sz="2200" dirty="0"/>
              <a:t>]  #implicit pasul este 1 </a:t>
            </a:r>
          </a:p>
          <a:p>
            <a:r>
              <a:rPr lang="ro-RO" sz="2200" dirty="0"/>
              <a:t>Dacă pasul este -1 elementele vor fi inversate între stop și start</a:t>
            </a:r>
          </a:p>
          <a:p>
            <a:r>
              <a:rPr lang="ro-RO" sz="2200" dirty="0"/>
              <a:t>Dacă elementele în proiecții sau în tabloul inversat se modific, se va modifica și tabloul original</a:t>
            </a:r>
          </a:p>
          <a:p>
            <a:endParaRPr lang="ro-RO" sz="2200" dirty="0"/>
          </a:p>
          <a:p>
            <a:endParaRPr lang="ro-RO" sz="2200" dirty="0"/>
          </a:p>
          <a:p>
            <a:endParaRPr lang="ro-RO" sz="2200" dirty="0"/>
          </a:p>
          <a:p>
            <a:endParaRPr lang="ro-RO" sz="2200" dirty="0"/>
          </a:p>
          <a:p>
            <a:r>
              <a:rPr lang="ro-RO" sz="2200" dirty="0"/>
              <a:t>Crearea unui tablou nou ca o partiție a celei vechi se va realiza cu metoda </a:t>
            </a:r>
            <a:r>
              <a:rPr lang="ro-RO" sz="2200" b="1" dirty="0" err="1"/>
              <a:t>np.copy</a:t>
            </a:r>
            <a:r>
              <a:rPr lang="ro-RO" sz="2200" b="1" dirty="0"/>
              <a:t>()</a:t>
            </a:r>
            <a:r>
              <a:rPr lang="ro-RO" sz="2200" dirty="0"/>
              <a:t>: xc = </a:t>
            </a:r>
            <a:r>
              <a:rPr lang="ro-RO" sz="2200" dirty="0" err="1"/>
              <a:t>x1</a:t>
            </a:r>
            <a:r>
              <a:rPr lang="ro-RO" sz="2200" dirty="0"/>
              <a:t>[::2].</a:t>
            </a:r>
            <a:r>
              <a:rPr lang="ro-RO" sz="2200" dirty="0" err="1"/>
              <a:t>copy</a:t>
            </a:r>
            <a:r>
              <a:rPr lang="ro-RO" sz="2200" dirty="0"/>
              <a:t>()</a:t>
            </a:r>
          </a:p>
          <a:p>
            <a:endParaRPr lang="en-GB" dirty="0"/>
          </a:p>
          <a:p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09609-E12C-46BA-B356-B393A5490A57}"/>
              </a:ext>
            </a:extLst>
          </p:cNvPr>
          <p:cNvSpPr txBox="1"/>
          <p:nvPr/>
        </p:nvSpPr>
        <p:spPr>
          <a:xfrm>
            <a:off x="1531398" y="3747247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np.array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([0, 1, 2, 3, 4, 5, 6, 7, 8, 9])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x3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[5::-2]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[5 3 1]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x3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[1] = 11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[ 0  1  2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11  4  5  6  7  8  9]</a:t>
            </a:r>
          </a:p>
        </p:txBody>
      </p:sp>
    </p:spTree>
    <p:extLst>
      <p:ext uri="{BB962C8B-B14F-4D97-AF65-F5344CB8AC3E}">
        <p14:creationId xmlns:p14="http://schemas.microsoft.com/office/powerpoint/2010/main" val="252371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B80E-5980-4725-8334-D3D82A7F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67" y="1042987"/>
            <a:ext cx="8454983" cy="5338561"/>
          </a:xfrm>
        </p:spPr>
        <p:txBody>
          <a:bodyPr>
            <a:normAutofit fontScale="92500" lnSpcReduction="10000"/>
          </a:bodyPr>
          <a:lstStyle/>
          <a:p>
            <a:r>
              <a:rPr lang="ro-RO" sz="2200" dirty="0"/>
              <a:t>Redimensionarea tablourilor se poate efectua pe valorile originale, dar numărul de elemente trebuie să corespundă dimensiunilor noi</a:t>
            </a:r>
          </a:p>
          <a:p>
            <a:endParaRPr lang="ro-RO" dirty="0"/>
          </a:p>
          <a:p>
            <a:endParaRPr lang="en-US" sz="2200" dirty="0"/>
          </a:p>
          <a:p>
            <a:r>
              <a:rPr lang="ro-RO" sz="2200" dirty="0"/>
              <a:t>Concatenarea se poate realiza după orice axă folosind metoda </a:t>
            </a:r>
            <a:r>
              <a:rPr lang="ro-RO" sz="2200" b="1" dirty="0"/>
              <a:t>concatenate()</a:t>
            </a:r>
            <a:r>
              <a:rPr lang="ro-RO" sz="2200" dirty="0"/>
              <a:t>, dar dacă dimensiunile nu corespund se va folosi </a:t>
            </a:r>
            <a:r>
              <a:rPr lang="ro-RO" sz="2200" b="1" dirty="0" err="1"/>
              <a:t>vstack</a:t>
            </a:r>
            <a:r>
              <a:rPr lang="ro-RO" sz="2200" b="1" dirty="0"/>
              <a:t>(), </a:t>
            </a:r>
            <a:r>
              <a:rPr lang="ro-RO" sz="2200" b="1" dirty="0" err="1"/>
              <a:t>hstack</a:t>
            </a:r>
            <a:r>
              <a:rPr lang="ro-RO" sz="2200" b="1" dirty="0"/>
              <a:t>()</a:t>
            </a:r>
          </a:p>
          <a:p>
            <a:pPr marL="457200" lvl="1" indent="0">
              <a:buNone/>
            </a:pPr>
            <a:r>
              <a:rPr lang="ro-RO" sz="1800" dirty="0"/>
              <a:t>	</a:t>
            </a:r>
            <a:r>
              <a:rPr lang="en-GB" sz="1800" dirty="0" err="1"/>
              <a:t>np.concatenate</a:t>
            </a:r>
            <a:r>
              <a:rPr lang="en-GB" sz="1800" dirty="0"/>
              <a:t>([grid, grid], axis=1)</a:t>
            </a:r>
            <a:endParaRPr lang="ro-RO" sz="1800" dirty="0"/>
          </a:p>
          <a:p>
            <a:r>
              <a:rPr lang="ro-RO" sz="2200" dirty="0"/>
              <a:t>Pentru a </a:t>
            </a:r>
            <a:r>
              <a:rPr lang="ro-RO" sz="2200" dirty="0" err="1"/>
              <a:t>partiționa</a:t>
            </a:r>
            <a:r>
              <a:rPr lang="ro-RO" sz="2200" dirty="0"/>
              <a:t> în mai multe tablouri se vor folosi metodele </a:t>
            </a:r>
            <a:r>
              <a:rPr lang="ro-RO" sz="2200" b="1" dirty="0"/>
              <a:t>split(), </a:t>
            </a:r>
            <a:r>
              <a:rPr lang="ro-RO" sz="2200" b="1" dirty="0" err="1"/>
              <a:t>hsplit</a:t>
            </a:r>
            <a:r>
              <a:rPr lang="ro-RO" sz="2200" b="1" dirty="0"/>
              <a:t>(), </a:t>
            </a:r>
            <a:r>
              <a:rPr lang="ro-RO" sz="2200" b="1" dirty="0" err="1"/>
              <a:t>vsplit</a:t>
            </a:r>
            <a:r>
              <a:rPr lang="ro-RO" sz="2200" b="1" dirty="0"/>
              <a:t>()</a:t>
            </a:r>
            <a:r>
              <a:rPr lang="ro-RO" sz="2200" dirty="0"/>
              <a:t>, indicând punctele de despicare</a:t>
            </a:r>
          </a:p>
          <a:p>
            <a:pPr marL="457200" lvl="1" indent="0">
              <a:buNone/>
            </a:pPr>
            <a:r>
              <a:rPr lang="ro-RO" sz="1800" dirty="0"/>
              <a:t>	</a:t>
            </a:r>
            <a:r>
              <a:rPr lang="ro-RO" sz="1800" dirty="0" err="1"/>
              <a:t>x11</a:t>
            </a:r>
            <a:r>
              <a:rPr lang="ro-RO" sz="1800" dirty="0"/>
              <a:t>, </a:t>
            </a:r>
            <a:r>
              <a:rPr lang="ro-RO" sz="1800" dirty="0" err="1"/>
              <a:t>x12</a:t>
            </a:r>
            <a:r>
              <a:rPr lang="ro-RO" sz="1800" dirty="0"/>
              <a:t>, </a:t>
            </a:r>
            <a:r>
              <a:rPr lang="ro-RO" sz="1800" dirty="0" err="1"/>
              <a:t>x13</a:t>
            </a:r>
            <a:r>
              <a:rPr lang="ro-RO" sz="1800" dirty="0"/>
              <a:t> = </a:t>
            </a:r>
            <a:r>
              <a:rPr lang="ro-RO" sz="1800" dirty="0" err="1"/>
              <a:t>np.split</a:t>
            </a:r>
            <a:r>
              <a:rPr lang="ro-RO" sz="1800" dirty="0"/>
              <a:t>(</a:t>
            </a:r>
            <a:r>
              <a:rPr lang="ro-RO" sz="1800" dirty="0" err="1"/>
              <a:t>x1</a:t>
            </a:r>
            <a:r>
              <a:rPr lang="ro-RO" sz="1800" dirty="0"/>
              <a:t>, [3, 6]) </a:t>
            </a:r>
          </a:p>
          <a:p>
            <a:pPr marL="457200" lvl="1" indent="0">
              <a:buNone/>
            </a:pPr>
            <a:r>
              <a:rPr lang="ro-RO" sz="1800" dirty="0"/>
              <a:t>	</a:t>
            </a:r>
            <a:r>
              <a:rPr lang="ro-RO" sz="1800" dirty="0" err="1"/>
              <a:t>x11</a:t>
            </a:r>
            <a:r>
              <a:rPr lang="ro-RO" sz="1800" dirty="0"/>
              <a:t>[2] = 30</a:t>
            </a:r>
          </a:p>
          <a:p>
            <a:r>
              <a:rPr lang="ro-RO" sz="2200" dirty="0">
                <a:solidFill>
                  <a:srgbClr val="FF0000"/>
                </a:solidFill>
              </a:rPr>
              <a:t>Trebuie verificat dacă operația a creat un obiect nou sau doar o referință la obiectul vechi, sau o parte a acestuia!</a:t>
            </a:r>
          </a:p>
          <a:p>
            <a:pPr marL="914400" lvl="2" indent="0">
              <a:buNone/>
            </a:pPr>
            <a:r>
              <a:rPr lang="ro-RO" sz="1800" dirty="0" err="1">
                <a:solidFill>
                  <a:srgbClr val="FF0000"/>
                </a:solidFill>
              </a:rPr>
              <a:t>id</a:t>
            </a:r>
            <a:r>
              <a:rPr lang="ro-RO" sz="1800" dirty="0">
                <a:solidFill>
                  <a:srgbClr val="FF0000"/>
                </a:solidFill>
              </a:rPr>
              <a:t>(</a:t>
            </a:r>
            <a:r>
              <a:rPr lang="ro-RO" sz="1800" dirty="0" err="1">
                <a:solidFill>
                  <a:srgbClr val="FF0000"/>
                </a:solidFill>
              </a:rPr>
              <a:t>x1</a:t>
            </a:r>
            <a:r>
              <a:rPr lang="ro-RO" sz="1800" dirty="0">
                <a:solidFill>
                  <a:srgbClr val="FF0000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ro-RO" sz="1800" dirty="0" err="1">
                <a:solidFill>
                  <a:srgbClr val="FF0000"/>
                </a:solidFill>
              </a:rPr>
              <a:t>id</a:t>
            </a:r>
            <a:r>
              <a:rPr lang="ro-RO" sz="1800" dirty="0">
                <a:solidFill>
                  <a:srgbClr val="FF0000"/>
                </a:solidFill>
              </a:rPr>
              <a:t>(</a:t>
            </a:r>
            <a:r>
              <a:rPr lang="ro-RO" sz="1800" dirty="0" err="1">
                <a:solidFill>
                  <a:srgbClr val="FF0000"/>
                </a:solidFill>
              </a:rPr>
              <a:t>x11</a:t>
            </a:r>
            <a:r>
              <a:rPr lang="ro-RO" sz="1800" dirty="0">
                <a:solidFill>
                  <a:srgbClr val="FF0000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ro-RO" sz="1800" dirty="0" err="1">
                <a:solidFill>
                  <a:srgbClr val="FF0000"/>
                </a:solidFill>
              </a:rPr>
              <a:t>x11</a:t>
            </a:r>
            <a:r>
              <a:rPr lang="ro-RO" sz="1800" dirty="0">
                <a:solidFill>
                  <a:srgbClr val="FF0000"/>
                </a:solidFill>
              </a:rPr>
              <a:t> </a:t>
            </a:r>
            <a:r>
              <a:rPr lang="ro-RO" sz="1800" dirty="0" err="1">
                <a:solidFill>
                  <a:srgbClr val="FF0000"/>
                </a:solidFill>
              </a:rPr>
              <a:t>is</a:t>
            </a:r>
            <a:r>
              <a:rPr lang="ro-RO" sz="1800" dirty="0">
                <a:solidFill>
                  <a:srgbClr val="FF0000"/>
                </a:solidFill>
              </a:rPr>
              <a:t> </a:t>
            </a:r>
            <a:r>
              <a:rPr lang="ro-RO" sz="1800" dirty="0" err="1">
                <a:solidFill>
                  <a:srgbClr val="FF0000"/>
                </a:solidFill>
              </a:rPr>
              <a:t>x1</a:t>
            </a:r>
            <a:endParaRPr lang="ro-RO" sz="1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AB44B-B601-4B8E-AF7A-AC3DC9A501EE}"/>
              </a:ext>
            </a:extLst>
          </p:cNvPr>
          <p:cNvSpPr txBox="1"/>
          <p:nvPr/>
        </p:nvSpPr>
        <p:spPr>
          <a:xfrm>
            <a:off x="1201413" y="1567030"/>
            <a:ext cx="63504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x1.reshape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((5, 2))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[1,1] = 20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#modifică elementul de pe linia 1 </a:t>
            </a:r>
            <a:r>
              <a:rPr lang="ro-RO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coloana1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[3,:] = [7, 7]    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#modific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ă linia 3, dar se modifică și </a:t>
            </a:r>
            <a:r>
              <a:rPr lang="ro-RO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x1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!!!!!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1C39AC3-F854-414C-9BD4-0FAEFA30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136525"/>
            <a:ext cx="8665407" cy="1062038"/>
          </a:xfrm>
        </p:spPr>
        <p:txBody>
          <a:bodyPr>
            <a:normAutofit fontScale="90000"/>
          </a:bodyPr>
          <a:lstStyle/>
          <a:p>
            <a:r>
              <a:rPr lang="ro-RO" dirty="0"/>
              <a:t>Partiționarea, concatenarea tablourilor</a:t>
            </a:r>
          </a:p>
        </p:txBody>
      </p:sp>
    </p:spTree>
    <p:extLst>
      <p:ext uri="{BB962C8B-B14F-4D97-AF65-F5344CB8AC3E}">
        <p14:creationId xmlns:p14="http://schemas.microsoft.com/office/powerpoint/2010/main" val="139293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0DB9-1471-46BC-9BED-741FE8F0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universale tablouri Num</a:t>
            </a:r>
            <a:r>
              <a:rPr lang="en-US" dirty="0"/>
              <a:t>P</a:t>
            </a:r>
            <a:r>
              <a:rPr lang="ro-RO" dirty="0"/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483A-B1D8-459A-BD67-E7CA834F2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Mult mai rapide pentru operații repetitive față de bucle definite în </a:t>
            </a:r>
            <a:r>
              <a:rPr lang="ro-RO" sz="2400" dirty="0" err="1"/>
              <a:t>python</a:t>
            </a:r>
            <a:r>
              <a:rPr lang="ro-RO" sz="2400" dirty="0"/>
              <a:t> – folosește cod compilat</a:t>
            </a:r>
          </a:p>
          <a:p>
            <a:r>
              <a:rPr lang="ro-RO" sz="2400" dirty="0"/>
              <a:t>Operațiile vectoriale (</a:t>
            </a:r>
            <a:r>
              <a:rPr lang="ro-RO" sz="2400" b="1" dirty="0" err="1"/>
              <a:t>ufunc</a:t>
            </a:r>
            <a:r>
              <a:rPr lang="ro-RO" sz="2400" dirty="0"/>
              <a:t>) vor executa o anumită operație pe toate elementele tabloului multidimensional</a:t>
            </a:r>
          </a:p>
          <a:p>
            <a:r>
              <a:rPr lang="ro-RO" sz="2400" dirty="0"/>
              <a:t>Operatorii aritmetici au fost suprascrise și vor apela funcțiile corespunzătoare pe vectori (+, -, *, /, , //, **, %)</a:t>
            </a:r>
          </a:p>
          <a:p>
            <a:r>
              <a:rPr lang="ro-RO" sz="2400" dirty="0"/>
              <a:t>Valoarea absolută </a:t>
            </a:r>
            <a:r>
              <a:rPr lang="ro-RO" sz="2400" dirty="0" err="1"/>
              <a:t>abs</a:t>
            </a:r>
            <a:r>
              <a:rPr lang="ro-RO" sz="2400" dirty="0"/>
              <a:t>() poate fi aplicată pe numere reale și complexe (returnează amplitudinea)</a:t>
            </a:r>
          </a:p>
          <a:p>
            <a:r>
              <a:rPr lang="ro-RO" sz="2400" dirty="0"/>
              <a:t>Funcțiile trigonometrice directe și inverse, exponențial, logaritm, funcții definite pe biți, și tablouri de variabile logice</a:t>
            </a:r>
          </a:p>
          <a:p>
            <a:r>
              <a:rPr lang="ro-RO" sz="2400" dirty="0"/>
              <a:t>Funcții speciale definite în </a:t>
            </a:r>
            <a:r>
              <a:rPr lang="ro-RO" sz="2400" b="1" dirty="0" err="1"/>
              <a:t>scipy.special</a:t>
            </a:r>
            <a:r>
              <a:rPr lang="ro-RO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74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43CF-B13B-47D4-BEA1-E4138288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universale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2E78-0B30-43EA-A637-D389BBAB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200" dirty="0"/>
              <a:t>Rezultatul funcțiilor speciale va fi stocat în variabile temporare și copiat la sfârșit  în variabila specificată în operația de asignare</a:t>
            </a:r>
          </a:p>
          <a:p>
            <a:r>
              <a:rPr lang="ro-RO" sz="2200" dirty="0"/>
              <a:t>Dacă se specifică explicit în argumentul funcției variabila de ieșire, rezultatele parțiale vor fi stocate aici – variabila va fi definită în avans și nu necesită realocare</a:t>
            </a:r>
          </a:p>
          <a:p>
            <a:endParaRPr lang="ro-RO" sz="2200" dirty="0"/>
          </a:p>
          <a:p>
            <a:endParaRPr lang="ro-RO" sz="2200" dirty="0"/>
          </a:p>
          <a:p>
            <a:r>
              <a:rPr lang="ro-RO" sz="2200" dirty="0"/>
              <a:t>Funcția </a:t>
            </a:r>
            <a:r>
              <a:rPr lang="ro-RO" sz="2200" b="1" dirty="0" err="1"/>
              <a:t>np.reduce</a:t>
            </a:r>
            <a:r>
              <a:rPr lang="ro-RO" sz="2200" b="1" dirty="0"/>
              <a:t>()</a:t>
            </a:r>
            <a:r>
              <a:rPr lang="ro-RO" sz="2200" dirty="0"/>
              <a:t> va agrega rezultatele operației selectate pentru toate elementele unui vector, dar dacă este nevoie de rezultatele intermediare se va folosi funcția </a:t>
            </a:r>
            <a:r>
              <a:rPr lang="ro-RO" sz="2200" b="1" dirty="0" err="1"/>
              <a:t>np.accumulate</a:t>
            </a:r>
            <a:r>
              <a:rPr lang="ro-RO" sz="2200" b="1" dirty="0"/>
              <a:t>()</a:t>
            </a:r>
          </a:p>
          <a:p>
            <a:r>
              <a:rPr lang="ro-RO" sz="2200" dirty="0"/>
              <a:t>Pentru tablouri multidimensionale se va specifica axa</a:t>
            </a:r>
          </a:p>
          <a:p>
            <a:pPr marL="457200" lvl="1" indent="0">
              <a:buNone/>
            </a:pPr>
            <a:r>
              <a:rPr lang="ro-RO" sz="1800" dirty="0" err="1"/>
              <a:t>m1</a:t>
            </a:r>
            <a:r>
              <a:rPr lang="ro-RO" sz="1800" dirty="0"/>
              <a:t> = </a:t>
            </a:r>
            <a:r>
              <a:rPr lang="ro-RO" sz="1800" dirty="0" err="1"/>
              <a:t>np.add.reduce</a:t>
            </a:r>
            <a:r>
              <a:rPr lang="ro-RO" sz="1800" dirty="0"/>
              <a:t>(M, axis = 1)</a:t>
            </a:r>
          </a:p>
          <a:p>
            <a:pPr marL="457200" lvl="1" indent="0">
              <a:buNone/>
            </a:pPr>
            <a:r>
              <a:rPr lang="ro-RO" sz="1800" dirty="0" err="1"/>
              <a:t>m2</a:t>
            </a:r>
            <a:r>
              <a:rPr lang="ro-RO" sz="1800" dirty="0"/>
              <a:t> = </a:t>
            </a:r>
            <a:r>
              <a:rPr lang="ro-RO" sz="1800" dirty="0" err="1"/>
              <a:t>np.add.reduce</a:t>
            </a:r>
            <a:r>
              <a:rPr lang="ro-RO" sz="1800" dirty="0"/>
              <a:t>(M, axis =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2C7BE-03C6-490F-883A-A8A7FE1917D8}"/>
              </a:ext>
            </a:extLst>
          </p:cNvPr>
          <p:cNvSpPr txBox="1"/>
          <p:nvPr/>
        </p:nvSpPr>
        <p:spPr>
          <a:xfrm>
            <a:off x="813787" y="3206532"/>
            <a:ext cx="5748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np.power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(2, values, out = y[::2])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#variabila de ieșire y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y[::2] = 2**values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				 #variabilă temporară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1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B76C-A32F-4AD0-892D-D88F5460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Memoria alocată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CE17-7221-40D3-B4EE-2AA3143D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603224" cy="4772024"/>
          </a:xfrm>
        </p:spPr>
        <p:txBody>
          <a:bodyPr>
            <a:normAutofit/>
          </a:bodyPr>
          <a:lstStyle/>
          <a:p>
            <a:r>
              <a:rPr lang="ro-RO" sz="2400" dirty="0"/>
              <a:t>În cazul structurilor foarte mari se pot compara metodele și din punctul de vedere al memoriei alocate</a:t>
            </a:r>
          </a:p>
          <a:p>
            <a:r>
              <a:rPr lang="ro-RO" sz="2400" dirty="0"/>
              <a:t>Modulul </a:t>
            </a:r>
            <a:r>
              <a:rPr lang="ro-RO" sz="2400" dirty="0" err="1"/>
              <a:t>tracemalloc</a:t>
            </a:r>
            <a:r>
              <a:rPr lang="ro-RO" sz="2400" dirty="0"/>
              <a:t> va monitoriza fiecare bloc alocat și eliberat în timpul rulării</a:t>
            </a:r>
          </a:p>
          <a:p>
            <a:r>
              <a:rPr lang="ro-RO" sz="2400" dirty="0"/>
              <a:t>Monitorizarea va fi pornită apelând metoda </a:t>
            </a:r>
            <a:r>
              <a:rPr lang="ro-RO" sz="2400" dirty="0" err="1"/>
              <a:t>tracemalloc.start</a:t>
            </a:r>
            <a:r>
              <a:rPr lang="ro-RO" sz="2400" dirty="0"/>
              <a:t>()</a:t>
            </a:r>
          </a:p>
          <a:p>
            <a:r>
              <a:rPr lang="ro-RO" sz="2400" dirty="0"/>
              <a:t>Poate înregistra valoarea curentă și valoarea maximă a memoriei alocate în blocul executat</a:t>
            </a:r>
          </a:p>
          <a:p>
            <a:pPr marL="457200" lvl="1" indent="0">
              <a:buNone/>
            </a:pPr>
            <a:r>
              <a:rPr lang="en-GB" sz="2000" dirty="0"/>
              <a:t>size, peak = </a:t>
            </a:r>
            <a:r>
              <a:rPr lang="en-GB" sz="2000" dirty="0" err="1"/>
              <a:t>tracemalloc.get_traced_memory</a:t>
            </a:r>
            <a:r>
              <a:rPr lang="en-GB" sz="2000" dirty="0"/>
              <a:t>()</a:t>
            </a:r>
            <a:endParaRPr lang="ro-RO" sz="2000" dirty="0"/>
          </a:p>
          <a:p>
            <a:r>
              <a:rPr lang="ro-RO" sz="2400" dirty="0"/>
              <a:t>Monitorizarea va fi oprită prin apelul metodei </a:t>
            </a:r>
            <a:r>
              <a:rPr lang="ro-RO" sz="2400" dirty="0" err="1"/>
              <a:t>tracemalloc.stop</a:t>
            </a:r>
            <a:r>
              <a:rPr lang="ro-RO" sz="2400" dirty="0"/>
              <a:t>()</a:t>
            </a:r>
          </a:p>
          <a:p>
            <a:r>
              <a:rPr lang="ro-RO" sz="2400" dirty="0"/>
              <a:t>Pot fi generate rapoarte momentane cu metoda </a:t>
            </a:r>
            <a:r>
              <a:rPr lang="ro-RO" sz="2400" dirty="0" err="1"/>
              <a:t>tracemalloc.take_snapshot</a:t>
            </a:r>
            <a:r>
              <a:rPr lang="ro-RO" sz="2400" dirty="0"/>
              <a:t>() și urmărită evoluția alocărilor </a:t>
            </a:r>
          </a:p>
        </p:txBody>
      </p:sp>
    </p:spTree>
    <p:extLst>
      <p:ext uri="{BB962C8B-B14F-4D97-AF65-F5344CB8AC3E}">
        <p14:creationId xmlns:p14="http://schemas.microsoft.com/office/powerpoint/2010/main" val="53193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 cursuri" id="{F9BB0263-D855-4A74-883A-57C6F3E6A6CA}" vid="{8A4CECD9-D64E-45E6-9E34-CFA937C2A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</TotalTime>
  <Words>1851</Words>
  <Application>Microsoft Office PowerPoint</Application>
  <PresentationFormat>On-screen Show (4:3)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Office Theme</vt:lpstr>
      <vt:lpstr>Știința Datelor folosind Python</vt:lpstr>
      <vt:lpstr>Tabloul în Python </vt:lpstr>
      <vt:lpstr>Tabloul în NumPy</vt:lpstr>
      <vt:lpstr>Tabloul în NumPy</vt:lpstr>
      <vt:lpstr>Partiționarea, concatenarea tablourilor</vt:lpstr>
      <vt:lpstr>Partiționarea, concatenarea tablourilor</vt:lpstr>
      <vt:lpstr>Funcții universale tablouri NumPy</vt:lpstr>
      <vt:lpstr>Funcții universale</vt:lpstr>
      <vt:lpstr>Memoria alocată</vt:lpstr>
      <vt:lpstr>Memoria alocată</vt:lpstr>
      <vt:lpstr>Agregare</vt:lpstr>
      <vt:lpstr>Difuzare</vt:lpstr>
      <vt:lpstr>Operații logice</vt:lpstr>
      <vt:lpstr>Indexare</vt:lpstr>
      <vt:lpstr>Date structurate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morariu</dc:creator>
  <cp:lastModifiedBy>Piroska Haller</cp:lastModifiedBy>
  <cp:revision>327</cp:revision>
  <dcterms:created xsi:type="dcterms:W3CDTF">2020-03-21T07:26:51Z</dcterms:created>
  <dcterms:modified xsi:type="dcterms:W3CDTF">2023-02-15T06:25:16Z</dcterms:modified>
</cp:coreProperties>
</file>