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4" r:id="rId11"/>
    <p:sldId id="296" r:id="rId12"/>
    <p:sldId id="297" r:id="rId13"/>
    <p:sldId id="298" r:id="rId14"/>
    <p:sldId id="301" r:id="rId15"/>
    <p:sldId id="307" r:id="rId16"/>
    <p:sldId id="308" r:id="rId17"/>
    <p:sldId id="299" r:id="rId18"/>
    <p:sldId id="300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38F6-01BE-4980-9104-79FF293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0" y="2594716"/>
            <a:ext cx="8022219" cy="1061297"/>
          </a:xfrm>
        </p:spPr>
        <p:txBody>
          <a:bodyPr>
            <a:normAutofit/>
          </a:bodyPr>
          <a:lstStyle/>
          <a:p>
            <a:r>
              <a:rPr lang="ro-RO" dirty="0"/>
              <a:t>Știința Datelor folosind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26DAE9-00B0-4B9F-8C9A-EACD1FC6BE3F}"/>
              </a:ext>
            </a:extLst>
          </p:cNvPr>
          <p:cNvSpPr txBox="1">
            <a:spLocks/>
          </p:cNvSpPr>
          <p:nvPr/>
        </p:nvSpPr>
        <p:spPr>
          <a:xfrm>
            <a:off x="223776" y="623413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AF1481-8CFF-4336-9EEF-98B0B9E1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2656"/>
            <a:ext cx="32727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altLang="en-US" sz="2400" dirty="0" err="1"/>
              <a:t>Facultatea</a:t>
            </a:r>
            <a:r>
              <a:rPr lang="ro-RO" altLang="en-US" sz="2400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Inginerie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Tehnologia</a:t>
            </a:r>
            <a:r>
              <a:rPr lang="en-US" sz="2400" dirty="0"/>
              <a:t> </a:t>
            </a:r>
            <a:r>
              <a:rPr lang="en-US" sz="2400" dirty="0" err="1"/>
              <a:t>informației</a:t>
            </a:r>
            <a:endParaRPr lang="ro-RO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DEC4C0-B6EF-485E-B70C-9073860C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5144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Piroska Haller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piroska.haller@umfst.ro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69C1-9E4C-41E9-AE5F-2D301185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cu date lipsă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F2C3-9F3E-4EE6-BDAD-89D5BFE5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200" dirty="0"/>
              <a:t>Dacă un obiect lipsește valoarea acestuia va fi None, dacă lipsește un tip numeric valoarea va fi </a:t>
            </a:r>
            <a:r>
              <a:rPr lang="ro-RO" sz="2200" dirty="0" err="1"/>
              <a:t>NaN</a:t>
            </a:r>
            <a:r>
              <a:rPr lang="ro-RO" sz="2200" dirty="0"/>
              <a:t>, și toate valorile vor fi transformate în tip </a:t>
            </a:r>
            <a:r>
              <a:rPr lang="ro-RO" sz="2200" dirty="0" err="1"/>
              <a:t>float</a:t>
            </a:r>
            <a:r>
              <a:rPr lang="ro-RO" sz="2200" dirty="0"/>
              <a:t> – se creează un tablou nou!</a:t>
            </a:r>
          </a:p>
          <a:p>
            <a:r>
              <a:rPr lang="ro-RO" sz="2200" dirty="0"/>
              <a:t>Orice operație pe </a:t>
            </a:r>
            <a:r>
              <a:rPr lang="ro-RO" sz="2200" dirty="0" err="1"/>
              <a:t>NaN</a:t>
            </a:r>
            <a:r>
              <a:rPr lang="ro-RO" sz="2200" dirty="0"/>
              <a:t> va avea ca rezultat </a:t>
            </a:r>
            <a:r>
              <a:rPr lang="ro-RO" sz="2200" dirty="0" err="1"/>
              <a:t>NaN</a:t>
            </a:r>
            <a:r>
              <a:rPr lang="ro-RO" sz="2200" dirty="0"/>
              <a:t> - </a:t>
            </a:r>
            <a:r>
              <a:rPr lang="ro-RO" sz="2200" dirty="0" err="1"/>
              <a:t>NaN+1</a:t>
            </a:r>
            <a:r>
              <a:rPr lang="ro-RO" sz="2200" dirty="0"/>
              <a:t> = </a:t>
            </a:r>
            <a:r>
              <a:rPr lang="ro-RO" sz="2200" dirty="0" err="1"/>
              <a:t>NaN</a:t>
            </a:r>
            <a:r>
              <a:rPr lang="ro-RO" sz="2200" dirty="0"/>
              <a:t>, funcția min, </a:t>
            </a:r>
            <a:r>
              <a:rPr lang="ro-RO" sz="2200" dirty="0" err="1"/>
              <a:t>max</a:t>
            </a:r>
            <a:r>
              <a:rPr lang="ro-RO" sz="2200" dirty="0"/>
              <a:t> va returna </a:t>
            </a:r>
            <a:r>
              <a:rPr lang="ro-RO" sz="2200" dirty="0" err="1"/>
              <a:t>NaN</a:t>
            </a:r>
            <a:endParaRPr lang="ro-RO" sz="2200" dirty="0"/>
          </a:p>
          <a:p>
            <a:r>
              <a:rPr lang="ro-RO" sz="2200" dirty="0"/>
              <a:t>Există metode de agregare care ignoră valorile </a:t>
            </a:r>
            <a:r>
              <a:rPr lang="ro-RO" sz="2200" dirty="0" err="1"/>
              <a:t>NaN</a:t>
            </a:r>
            <a:r>
              <a:rPr lang="ro-RO" sz="2200" dirty="0"/>
              <a:t>, </a:t>
            </a:r>
            <a:r>
              <a:rPr lang="ro-RO" sz="2200" dirty="0" err="1"/>
              <a:t>nansum</a:t>
            </a:r>
            <a:r>
              <a:rPr lang="ro-RO" sz="2200" dirty="0"/>
              <a:t>()...</a:t>
            </a:r>
          </a:p>
          <a:p>
            <a:r>
              <a:rPr lang="ro-RO" sz="2200" dirty="0"/>
              <a:t>Liniile, coloanele ce conțin </a:t>
            </a:r>
            <a:r>
              <a:rPr lang="ro-RO" sz="2200" dirty="0" err="1"/>
              <a:t>NaN</a:t>
            </a:r>
            <a:r>
              <a:rPr lang="ro-RO" sz="2200" dirty="0"/>
              <a:t> pot fi eliminate: </a:t>
            </a:r>
            <a:r>
              <a:rPr lang="ro-RO" sz="2200" dirty="0" err="1"/>
              <a:t>dropna</a:t>
            </a:r>
            <a:r>
              <a:rPr lang="ro-RO" sz="2200" dirty="0"/>
              <a:t>(), pot fi înlocuite cu valorile vecine: </a:t>
            </a:r>
            <a:r>
              <a:rPr lang="ro-RO" sz="2200" dirty="0" err="1"/>
              <a:t>fillna</a:t>
            </a:r>
            <a:r>
              <a:rPr lang="ro-RO" sz="2200" dirty="0"/>
              <a:t>() sau pot fi interpolate cu funcții polinomiale: interpolate()</a:t>
            </a:r>
          </a:p>
          <a:p>
            <a:pPr lvl="1"/>
            <a:r>
              <a:rPr lang="ro-RO" sz="1800" dirty="0" err="1"/>
              <a:t>dropna</a:t>
            </a:r>
            <a:r>
              <a:rPr lang="ro-RO" sz="1800" dirty="0"/>
              <a:t>() – va elimina toate liniile și coloanele care conțin cel puțin un </a:t>
            </a:r>
            <a:r>
              <a:rPr lang="ro-RO" sz="1800" dirty="0" err="1"/>
              <a:t>NaN</a:t>
            </a:r>
            <a:endParaRPr lang="ro-RO" sz="1800" dirty="0"/>
          </a:p>
          <a:p>
            <a:pPr lvl="1"/>
            <a:r>
              <a:rPr lang="en-GB" sz="1800" dirty="0" err="1"/>
              <a:t>dropna</a:t>
            </a:r>
            <a:r>
              <a:rPr lang="en-GB" sz="1800" dirty="0"/>
              <a:t>(axis='columns', how='all')</a:t>
            </a:r>
            <a:r>
              <a:rPr lang="ro-RO" sz="1800" dirty="0"/>
              <a:t> – va elimina coloane dacă toate elementele sunt </a:t>
            </a:r>
            <a:r>
              <a:rPr lang="ro-RO" sz="1800" dirty="0" err="1"/>
              <a:t>NaN</a:t>
            </a:r>
            <a:endParaRPr lang="ro-RO" sz="1800" dirty="0"/>
          </a:p>
          <a:p>
            <a:pPr lvl="1"/>
            <a:r>
              <a:rPr lang="en-GB" sz="1800" dirty="0" err="1"/>
              <a:t>dropna</a:t>
            </a:r>
            <a:r>
              <a:rPr lang="en-GB" sz="1800" dirty="0"/>
              <a:t>(axis='</a:t>
            </a:r>
            <a:r>
              <a:rPr lang="ro-RO" sz="1800" dirty="0" err="1"/>
              <a:t>rows</a:t>
            </a:r>
            <a:r>
              <a:rPr lang="en-GB" sz="1800" dirty="0"/>
              <a:t>', thresh=3)</a:t>
            </a:r>
            <a:r>
              <a:rPr lang="ro-RO" sz="1800" dirty="0"/>
              <a:t> – va păstra liniile dacă au cel puțin 3 elemente diferite de </a:t>
            </a:r>
            <a:r>
              <a:rPr lang="ro-RO" sz="1800" dirty="0" err="1"/>
              <a:t>NaN</a:t>
            </a:r>
            <a:endParaRPr lang="ro-RO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64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B096-8D3F-4470-8BE7-8169AF45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Combinarea seturilor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173A-2D9D-462B-9525-3DB22D30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1" y="1440218"/>
            <a:ext cx="8454983" cy="4772024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Poate fi aplicată tipurilor </a:t>
            </a:r>
            <a:r>
              <a:rPr lang="ro-RO" dirty="0" err="1"/>
              <a:t>Series</a:t>
            </a:r>
            <a:r>
              <a:rPr lang="ro-RO" dirty="0"/>
              <a:t> și </a:t>
            </a:r>
            <a:r>
              <a:rPr lang="ro-RO" dirty="0" err="1"/>
              <a:t>DataFrames</a:t>
            </a:r>
            <a:endParaRPr lang="ro-RO" dirty="0"/>
          </a:p>
          <a:p>
            <a:r>
              <a:rPr lang="ro-RO" dirty="0"/>
              <a:t>Cuplarea, unificarea tabelelor se va realiza în mod asemănător cu bazele de date</a:t>
            </a:r>
          </a:p>
          <a:p>
            <a:r>
              <a:rPr lang="ro-RO" dirty="0"/>
              <a:t>Operațiile de merge() și </a:t>
            </a:r>
            <a:r>
              <a:rPr lang="ro-RO" dirty="0" err="1"/>
              <a:t>join</a:t>
            </a:r>
            <a:r>
              <a:rPr lang="ro-RO" dirty="0"/>
              <a:t>() se bazează pe algebra relațională și vor fi efectuate în memorie – foarte rapid </a:t>
            </a:r>
          </a:p>
          <a:p>
            <a:r>
              <a:rPr lang="ro-RO" dirty="0"/>
              <a:t>În cazul în care există o coloană comună acesta va fi folosită ca și cheie de cuplare, se va realiza unificarea  tabelelor, se va crea o tabelă nouă cu un index numeric nou</a:t>
            </a:r>
          </a:p>
          <a:p>
            <a:r>
              <a:rPr lang="ro-RO" dirty="0"/>
              <a:t>Dacă coloana comună (chei) are duplicate în una din tabele ele vor fi păstrate și în tabela nouă</a:t>
            </a:r>
          </a:p>
          <a:p>
            <a:r>
              <a:rPr lang="ro-RO" dirty="0"/>
              <a:t>Dacă coloana comună conține duplicate în ambele tabele se va genera câte o  înregistrare pentru toate combinațiile</a:t>
            </a:r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133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969A-2268-4686-BF17-5A4D7734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Combinarea seturilor de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AEE87-2FF8-433E-8C49-191ACBBE1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72" y="1283845"/>
            <a:ext cx="4982492" cy="1392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8D171-31BC-45B6-BD91-FDCA3E1B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64" y="1283845"/>
            <a:ext cx="3868969" cy="1242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7876A-C21C-4C4B-8BB8-65F4B5FE7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2" y="2808051"/>
            <a:ext cx="5079977" cy="1846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D08D2-9D65-4789-85D2-3125CA6D5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11" y="2761956"/>
            <a:ext cx="3600286" cy="22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FA1B46-A795-4B1C-B1EA-BF76BACE4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72" y="5008006"/>
            <a:ext cx="5956960" cy="13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6CA1-C953-456C-B990-098A56CE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Combinarea seturilor de dat</a:t>
            </a:r>
            <a:r>
              <a:rPr lang="en-US"/>
              <a:t>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8021-A08E-4C89-BA7E-30F9D495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269507"/>
            <a:ext cx="8797771" cy="4969368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Dacă există mai multe coloane comune se poate specifica coloana cheie </a:t>
            </a:r>
          </a:p>
          <a:p>
            <a:pPr marL="457200" lvl="1" indent="0">
              <a:buNone/>
            </a:pPr>
            <a:r>
              <a:rPr lang="en-GB" dirty="0" err="1"/>
              <a:t>pd.merge</a:t>
            </a:r>
            <a:r>
              <a:rPr lang="en-GB" dirty="0"/>
              <a:t>(</a:t>
            </a:r>
            <a:r>
              <a:rPr lang="en-GB" dirty="0" err="1"/>
              <a:t>df1</a:t>
            </a:r>
            <a:r>
              <a:rPr lang="en-GB" dirty="0"/>
              <a:t>, </a:t>
            </a:r>
            <a:r>
              <a:rPr lang="en-GB" dirty="0" err="1"/>
              <a:t>df2</a:t>
            </a:r>
            <a:r>
              <a:rPr lang="en-GB" dirty="0"/>
              <a:t>, on='</a:t>
            </a:r>
            <a:r>
              <a:rPr lang="en-GB" dirty="0" err="1"/>
              <a:t>empl</a:t>
            </a:r>
            <a:r>
              <a:rPr lang="en-GB" dirty="0"/>
              <a:t>')</a:t>
            </a:r>
            <a:endParaRPr lang="ro-RO" dirty="0"/>
          </a:p>
          <a:p>
            <a:r>
              <a:rPr lang="ro-RO" dirty="0"/>
              <a:t>Dacă numele coloanei de cuplare diferă ea poate fi specificată explicit, iar coloana redundantă poate fi eliminată</a:t>
            </a:r>
          </a:p>
          <a:p>
            <a:pPr marL="457200" lvl="1" indent="0">
              <a:buNone/>
            </a:pPr>
            <a:r>
              <a:rPr lang="ro-RO" dirty="0"/>
              <a:t> </a:t>
            </a:r>
            <a:r>
              <a:rPr lang="en-GB" dirty="0" err="1"/>
              <a:t>pd.merge</a:t>
            </a:r>
            <a:r>
              <a:rPr lang="en-GB" dirty="0"/>
              <a:t>(</a:t>
            </a:r>
            <a:r>
              <a:rPr lang="en-GB" dirty="0" err="1"/>
              <a:t>df1</a:t>
            </a:r>
            <a:r>
              <a:rPr lang="en-GB" dirty="0"/>
              <a:t>, </a:t>
            </a:r>
            <a:r>
              <a:rPr lang="en-GB" dirty="0" err="1"/>
              <a:t>df3</a:t>
            </a:r>
            <a:r>
              <a:rPr lang="en-GB" dirty="0"/>
              <a:t>, </a:t>
            </a:r>
            <a:r>
              <a:rPr lang="en-GB" dirty="0" err="1"/>
              <a:t>left_on</a:t>
            </a:r>
            <a:r>
              <a:rPr lang="en-GB" dirty="0"/>
              <a:t>="</a:t>
            </a:r>
            <a:r>
              <a:rPr lang="en-GB" dirty="0" err="1"/>
              <a:t>empl</a:t>
            </a:r>
            <a:r>
              <a:rPr lang="en-GB" dirty="0"/>
              <a:t>", </a:t>
            </a:r>
            <a:r>
              <a:rPr lang="en-GB" dirty="0" err="1"/>
              <a:t>right_on</a:t>
            </a:r>
            <a:r>
              <a:rPr lang="en-GB" dirty="0"/>
              <a:t>="name"))</a:t>
            </a:r>
            <a:r>
              <a:rPr lang="ro-RO" dirty="0"/>
              <a:t>.</a:t>
            </a:r>
            <a:r>
              <a:rPr lang="ro-RO" dirty="0" err="1"/>
              <a:t>drop</a:t>
            </a:r>
            <a:r>
              <a:rPr lang="ro-RO" dirty="0"/>
              <a:t>('</a:t>
            </a:r>
            <a:r>
              <a:rPr lang="ro-RO" dirty="0" err="1"/>
              <a:t>name</a:t>
            </a:r>
            <a:r>
              <a:rPr lang="ro-RO" dirty="0"/>
              <a:t>', axis=1)</a:t>
            </a:r>
          </a:p>
          <a:p>
            <a:r>
              <a:rPr lang="ro-RO" dirty="0"/>
              <a:t>Dacă cuplarea tabelelor se va realiza după index se va folosi metoda </a:t>
            </a:r>
            <a:r>
              <a:rPr lang="ro-RO" dirty="0" err="1"/>
              <a:t>join</a:t>
            </a:r>
            <a:r>
              <a:rPr lang="ro-RO" dirty="0"/>
              <a:t>()</a:t>
            </a:r>
          </a:p>
          <a:p>
            <a:r>
              <a:rPr lang="ro-RO" dirty="0"/>
              <a:t>Dacă nu există corespondență în elementele cheie se va alege opțiunea de cuplare</a:t>
            </a:r>
          </a:p>
          <a:p>
            <a:pPr lvl="1"/>
            <a:r>
              <a:rPr lang="ro-RO" dirty="0" err="1"/>
              <a:t>inner</a:t>
            </a:r>
            <a:r>
              <a:rPr lang="ro-RO" dirty="0"/>
              <a:t> – numai elementele comune, intersecția cheilor</a:t>
            </a:r>
          </a:p>
          <a:p>
            <a:pPr lvl="1"/>
            <a:r>
              <a:rPr lang="ro-RO" dirty="0" err="1"/>
              <a:t>outer</a:t>
            </a:r>
            <a:r>
              <a:rPr lang="ro-RO" dirty="0"/>
              <a:t> – reuniunea  cheilor, iar câmpurile lipsă vor fi completate cu </a:t>
            </a:r>
            <a:r>
              <a:rPr lang="ro-RO" dirty="0" err="1"/>
              <a:t>NaN</a:t>
            </a:r>
            <a:endParaRPr lang="ro-RO" dirty="0"/>
          </a:p>
          <a:p>
            <a:pPr lvl="1"/>
            <a:r>
              <a:rPr lang="ro-RO" dirty="0"/>
              <a:t>left, </a:t>
            </a:r>
            <a:r>
              <a:rPr lang="ro-RO" dirty="0" err="1"/>
              <a:t>right</a:t>
            </a:r>
            <a:r>
              <a:rPr lang="ro-RO" dirty="0"/>
              <a:t> – include toate elementele din tabela stângă, dreaptă</a:t>
            </a:r>
          </a:p>
          <a:p>
            <a:r>
              <a:rPr lang="ro-RO" dirty="0"/>
              <a:t>Dacă există mai multe coloane comune în afară de cea cu cheia, ele vor fi incluse în tabela comună o singură dată dacă sunt identice, ambele dacă sunt diferite sau cea selectată explicit prin opțiune</a:t>
            </a:r>
          </a:p>
        </p:txBody>
      </p:sp>
    </p:spTree>
    <p:extLst>
      <p:ext uri="{BB962C8B-B14F-4D97-AF65-F5344CB8AC3E}">
        <p14:creationId xmlns:p14="http://schemas.microsoft.com/office/powerpoint/2010/main" val="99868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2B48-8B4A-43BE-A29D-A7D9A59E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Adăugare elemente 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F488-3740-4AF9-928C-7FB8EE06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1466851"/>
            <a:ext cx="8620217" cy="47720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sz="2200" dirty="0" err="1"/>
              <a:t>pd.concat</a:t>
            </a:r>
            <a:r>
              <a:rPr lang="ro-RO" sz="2200" dirty="0"/>
              <a:t>(</a:t>
            </a:r>
            <a:r>
              <a:rPr lang="ro-RO" sz="2200" dirty="0" err="1"/>
              <a:t>objs</a:t>
            </a:r>
            <a:r>
              <a:rPr lang="ro-RO" sz="2200" dirty="0"/>
              <a:t>, axis=0, </a:t>
            </a:r>
            <a:r>
              <a:rPr lang="ro-RO" sz="2200" dirty="0" err="1"/>
              <a:t>join</a:t>
            </a:r>
            <a:r>
              <a:rPr lang="ro-RO" sz="2200" dirty="0"/>
              <a:t>='</a:t>
            </a:r>
            <a:r>
              <a:rPr lang="ro-RO" sz="2200" dirty="0" err="1"/>
              <a:t>outer</a:t>
            </a:r>
            <a:r>
              <a:rPr lang="ro-RO" sz="2200" dirty="0"/>
              <a:t>', </a:t>
            </a:r>
            <a:r>
              <a:rPr lang="ro-RO" sz="2200" dirty="0" err="1"/>
              <a:t>ignore_index</a:t>
            </a:r>
            <a:r>
              <a:rPr lang="ro-RO" sz="2200" dirty="0"/>
              <a:t>=False, </a:t>
            </a:r>
            <a:r>
              <a:rPr lang="ro-RO" sz="2200" dirty="0" err="1"/>
              <a:t>keys</a:t>
            </a:r>
            <a:r>
              <a:rPr lang="ro-RO" sz="2200" dirty="0"/>
              <a:t>=None, </a:t>
            </a:r>
            <a:r>
              <a:rPr lang="ro-RO" sz="2200" dirty="0" err="1"/>
              <a:t>levels</a:t>
            </a:r>
            <a:r>
              <a:rPr lang="ro-RO" sz="2200" dirty="0"/>
              <a:t>=None, </a:t>
            </a:r>
            <a:r>
              <a:rPr lang="ro-RO" sz="2200" dirty="0" err="1"/>
              <a:t>names</a:t>
            </a:r>
            <a:r>
              <a:rPr lang="ro-RO" sz="2200" dirty="0"/>
              <a:t>=None, </a:t>
            </a:r>
            <a:r>
              <a:rPr lang="ro-RO" sz="2200" dirty="0" err="1"/>
              <a:t>verify_integrity</a:t>
            </a:r>
            <a:r>
              <a:rPr lang="ro-RO" sz="2200" dirty="0"/>
              <a:t>=False, </a:t>
            </a:r>
            <a:r>
              <a:rPr lang="ro-RO" sz="2200" dirty="0" err="1"/>
              <a:t>copy</a:t>
            </a:r>
            <a:r>
              <a:rPr lang="ro-RO" sz="2200" dirty="0"/>
              <a:t>=</a:t>
            </a:r>
            <a:r>
              <a:rPr lang="ro-RO" sz="2200" dirty="0" err="1"/>
              <a:t>True</a:t>
            </a:r>
            <a:r>
              <a:rPr lang="ro-RO" sz="2200" dirty="0"/>
              <a:t>)</a:t>
            </a:r>
          </a:p>
          <a:p>
            <a:r>
              <a:rPr lang="ro-RO" sz="2400" dirty="0"/>
              <a:t>adaugă setul de elemente </a:t>
            </a:r>
          </a:p>
          <a:p>
            <a:r>
              <a:rPr lang="ro-RO" sz="2400" dirty="0"/>
              <a:t>la tablouri implicit se vor adăuga linii noi – se poate schimba din opțiune</a:t>
            </a:r>
          </a:p>
          <a:p>
            <a:r>
              <a:rPr lang="ro-RO" sz="2400" dirty="0"/>
              <a:t>indecșii vor fi păstrați chiar dacă generează duplicate – opțiune</a:t>
            </a:r>
          </a:p>
          <a:p>
            <a:r>
              <a:rPr lang="ro-RO" sz="2400" dirty="0"/>
              <a:t>poate verifica existența duplicatelor</a:t>
            </a:r>
          </a:p>
          <a:p>
            <a:r>
              <a:rPr lang="ro-RO" sz="2400" dirty="0"/>
              <a:t>se poate genera un index nou prin opțiune</a:t>
            </a:r>
          </a:p>
          <a:p>
            <a:r>
              <a:rPr lang="ro-RO" sz="2400" dirty="0"/>
              <a:t>poate genera o structură cu index ierarhic</a:t>
            </a:r>
          </a:p>
          <a:p>
            <a:r>
              <a:rPr lang="ro-RO" sz="2400" dirty="0"/>
              <a:t>metoda </a:t>
            </a:r>
            <a:r>
              <a:rPr lang="ro-RO" sz="2400" dirty="0" err="1"/>
              <a:t>add</a:t>
            </a:r>
            <a:r>
              <a:rPr lang="ro-RO" sz="2400" dirty="0"/>
              <a:t>() este varianta simplificată a metodei </a:t>
            </a:r>
            <a:r>
              <a:rPr lang="ro-RO" sz="2400" dirty="0" err="1"/>
              <a:t>concate</a:t>
            </a:r>
            <a:r>
              <a:rPr lang="ro-RO" sz="2400" dirty="0"/>
              <a:t>()</a:t>
            </a:r>
          </a:p>
          <a:p>
            <a:endParaRPr lang="ro-RO" sz="2000" dirty="0"/>
          </a:p>
          <a:p>
            <a:pPr marL="0" indent="0">
              <a:buNone/>
            </a:pPr>
            <a:r>
              <a:rPr lang="ro-RO" sz="2400" dirty="0">
                <a:solidFill>
                  <a:srgbClr val="FF0000"/>
                </a:solidFill>
              </a:rPr>
              <a:t>Creează o structură complet nouă  index nou, date noi – nu se recomandă adăugarea una câte una al elementelor!</a:t>
            </a:r>
          </a:p>
        </p:txBody>
      </p:sp>
    </p:spTree>
    <p:extLst>
      <p:ext uri="{BB962C8B-B14F-4D97-AF65-F5344CB8AC3E}">
        <p14:creationId xmlns:p14="http://schemas.microsoft.com/office/powerpoint/2010/main" val="304261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AC21C-4B3E-C2B0-6A67-FECC2095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356135"/>
            <a:ext cx="8643781" cy="5882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dirty="0" err="1"/>
              <a:t>df1</a:t>
            </a:r>
            <a:r>
              <a:rPr lang="ro-RO" sz="1700" dirty="0"/>
              <a:t> = </a:t>
            </a:r>
            <a:r>
              <a:rPr lang="ro-RO" sz="1700" dirty="0" err="1"/>
              <a:t>pd.DataFrame</a:t>
            </a:r>
            <a:r>
              <a:rPr lang="ro-RO" sz="1700" dirty="0"/>
              <a:t>([{'A': </a:t>
            </a:r>
            <a:r>
              <a:rPr lang="ro-RO" sz="1700" dirty="0" err="1"/>
              <a:t>f'A</a:t>
            </a:r>
            <a:r>
              <a:rPr lang="ro-RO" sz="1700" dirty="0"/>
              <a:t>{i}', 'B': </a:t>
            </a:r>
            <a:r>
              <a:rPr lang="ro-RO" sz="1700" dirty="0" err="1"/>
              <a:t>f'B</a:t>
            </a:r>
            <a:r>
              <a:rPr lang="ro-RO" sz="1700" dirty="0"/>
              <a:t>{i}'} for i in </a:t>
            </a:r>
            <a:r>
              <a:rPr lang="ro-RO" sz="1700" dirty="0" err="1"/>
              <a:t>range</a:t>
            </a:r>
            <a:r>
              <a:rPr lang="ro-RO" sz="1700" dirty="0"/>
              <a:t>(1,3)])</a:t>
            </a:r>
          </a:p>
          <a:p>
            <a:pPr marL="0" indent="0">
              <a:buNone/>
            </a:pPr>
            <a:r>
              <a:rPr lang="ro-RO" sz="1700" dirty="0" err="1"/>
              <a:t>df2</a:t>
            </a:r>
            <a:r>
              <a:rPr lang="ro-RO" sz="1700" dirty="0"/>
              <a:t> = </a:t>
            </a:r>
            <a:r>
              <a:rPr lang="ro-RO" sz="1700" dirty="0" err="1"/>
              <a:t>pd.DataFrame</a:t>
            </a:r>
            <a:r>
              <a:rPr lang="ro-RO" sz="1700" dirty="0"/>
              <a:t>([{'A': </a:t>
            </a:r>
            <a:r>
              <a:rPr lang="ro-RO" sz="1700" dirty="0" err="1"/>
              <a:t>f'A</a:t>
            </a:r>
            <a:r>
              <a:rPr lang="ro-RO" sz="1700" dirty="0"/>
              <a:t>{i}', 'B': </a:t>
            </a:r>
            <a:r>
              <a:rPr lang="ro-RO" sz="1700" dirty="0" err="1"/>
              <a:t>f'B</a:t>
            </a:r>
            <a:r>
              <a:rPr lang="ro-RO" sz="1700" dirty="0"/>
              <a:t>{i}'} for i in </a:t>
            </a:r>
            <a:r>
              <a:rPr lang="ro-RO" sz="1700" dirty="0" err="1"/>
              <a:t>range</a:t>
            </a:r>
            <a:r>
              <a:rPr lang="ro-RO" sz="1700" dirty="0"/>
              <a:t>(3,5)])</a:t>
            </a:r>
          </a:p>
          <a:p>
            <a:pPr marL="0" indent="0">
              <a:buNone/>
            </a:pPr>
            <a:r>
              <a:rPr lang="ro-RO" sz="1700" dirty="0"/>
              <a:t>print (</a:t>
            </a:r>
            <a:r>
              <a:rPr lang="ro-RO" sz="1700" dirty="0" err="1"/>
              <a:t>df1</a:t>
            </a:r>
            <a:r>
              <a:rPr lang="ro-RO" sz="1700" dirty="0"/>
              <a:t>);print(</a:t>
            </a:r>
            <a:r>
              <a:rPr lang="ro-RO" sz="1700" dirty="0" err="1"/>
              <a:t>df2</a:t>
            </a:r>
            <a:r>
              <a:rPr lang="ro-RO" sz="1700" dirty="0"/>
              <a:t>); 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df1,df2</a:t>
            </a:r>
            <a:r>
              <a:rPr lang="ro-RO" sz="1700" dirty="0"/>
              <a:t>], axis = '</a:t>
            </a:r>
            <a:r>
              <a:rPr lang="ro-RO" sz="1700" dirty="0" err="1"/>
              <a:t>rows</a:t>
            </a:r>
            <a:r>
              <a:rPr lang="ro-RO" sz="1700" dirty="0"/>
              <a:t>'))</a:t>
            </a:r>
          </a:p>
          <a:p>
            <a:pPr marL="0" indent="0">
              <a:buNone/>
            </a:pPr>
            <a:r>
              <a:rPr lang="ro-RO" sz="1700" dirty="0"/>
              <a:t>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df1,df2</a:t>
            </a:r>
            <a:r>
              <a:rPr lang="ro-RO" sz="1700" dirty="0"/>
              <a:t>], axis = '</a:t>
            </a:r>
            <a:r>
              <a:rPr lang="ro-RO" sz="1700" dirty="0" err="1"/>
              <a:t>columns</a:t>
            </a:r>
            <a:r>
              <a:rPr lang="ro-RO" sz="1700" dirty="0"/>
              <a:t>')); 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df1,df2</a:t>
            </a:r>
            <a:r>
              <a:rPr lang="ro-RO" sz="1700" dirty="0"/>
              <a:t>], </a:t>
            </a:r>
            <a:r>
              <a:rPr lang="ro-RO" sz="1700" dirty="0" err="1"/>
              <a:t>keys</a:t>
            </a:r>
            <a:r>
              <a:rPr lang="ro-RO" sz="1700" dirty="0"/>
              <a:t> = ['</a:t>
            </a:r>
            <a:r>
              <a:rPr lang="ro-RO" sz="1700" dirty="0" err="1"/>
              <a:t>df1</a:t>
            </a:r>
            <a:r>
              <a:rPr lang="ro-RO" sz="1700" dirty="0"/>
              <a:t>', '</a:t>
            </a:r>
            <a:r>
              <a:rPr lang="ro-RO" sz="1700" dirty="0" err="1"/>
              <a:t>df2</a:t>
            </a:r>
            <a:r>
              <a:rPr lang="ro-RO" sz="1700" dirty="0"/>
              <a:t>']))</a:t>
            </a:r>
          </a:p>
          <a:p>
            <a:pPr marL="0" indent="0">
              <a:buNone/>
            </a:pPr>
            <a:endParaRPr lang="ro-RO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5233B-90F6-ECCA-4A4A-3680E8583B2C}"/>
              </a:ext>
            </a:extLst>
          </p:cNvPr>
          <p:cNvSpPr txBox="1"/>
          <p:nvPr/>
        </p:nvSpPr>
        <p:spPr>
          <a:xfrm>
            <a:off x="564183" y="2348564"/>
            <a:ext cx="1880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  B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A1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A2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A   B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A3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A4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A   B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A1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A2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A3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A4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A61E9-2CE3-6A25-893F-95EFE61575EB}"/>
              </a:ext>
            </a:extLst>
          </p:cNvPr>
          <p:cNvSpPr txBox="1"/>
          <p:nvPr/>
        </p:nvSpPr>
        <p:spPr>
          <a:xfrm>
            <a:off x="3468053" y="2348564"/>
            <a:ext cx="3462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A   B   A   B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A1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A3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A2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A4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 B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df1 0  A1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1  A2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df2 0  A3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1  A4 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2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AC21C-4B3E-C2B0-6A67-FECC2095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347021"/>
            <a:ext cx="8643781" cy="589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dirty="0" err="1"/>
              <a:t>df3</a:t>
            </a:r>
            <a:r>
              <a:rPr lang="ro-RO" sz="1700" dirty="0"/>
              <a:t> = </a:t>
            </a:r>
            <a:r>
              <a:rPr lang="ro-RO" sz="1700" dirty="0" err="1"/>
              <a:t>pd.DataFrame</a:t>
            </a:r>
            <a:r>
              <a:rPr lang="ro-RO" sz="1700" dirty="0"/>
              <a:t>([{'A': </a:t>
            </a:r>
            <a:r>
              <a:rPr lang="ro-RO" sz="1700" dirty="0" err="1"/>
              <a:t>f'A</a:t>
            </a:r>
            <a:r>
              <a:rPr lang="ro-RO" sz="1700" dirty="0"/>
              <a:t>{i}', 'B': </a:t>
            </a:r>
            <a:r>
              <a:rPr lang="ro-RO" sz="1700" dirty="0" err="1"/>
              <a:t>f'B</a:t>
            </a:r>
            <a:r>
              <a:rPr lang="ro-RO" sz="1700" dirty="0"/>
              <a:t>{i}', 'C': </a:t>
            </a:r>
            <a:r>
              <a:rPr lang="ro-RO" sz="1700" dirty="0" err="1"/>
              <a:t>f'C</a:t>
            </a:r>
            <a:r>
              <a:rPr lang="ro-RO" sz="1700" dirty="0"/>
              <a:t>{i}'} for i in </a:t>
            </a:r>
            <a:r>
              <a:rPr lang="ro-RO" sz="1700" dirty="0" err="1"/>
              <a:t>range</a:t>
            </a:r>
            <a:r>
              <a:rPr lang="ro-RO" sz="1700" dirty="0"/>
              <a:t>(1,3)])</a:t>
            </a:r>
          </a:p>
          <a:p>
            <a:pPr marL="0" indent="0">
              <a:buNone/>
            </a:pPr>
            <a:r>
              <a:rPr lang="ro-RO" sz="1700" dirty="0" err="1"/>
              <a:t>df4</a:t>
            </a:r>
            <a:r>
              <a:rPr lang="ro-RO" sz="1700" dirty="0"/>
              <a:t> = </a:t>
            </a:r>
            <a:r>
              <a:rPr lang="ro-RO" sz="1700" dirty="0" err="1"/>
              <a:t>pd.DataFrame</a:t>
            </a:r>
            <a:r>
              <a:rPr lang="ro-RO" sz="1700" dirty="0"/>
              <a:t>([{'B': </a:t>
            </a:r>
            <a:r>
              <a:rPr lang="ro-RO" sz="1700" dirty="0" err="1"/>
              <a:t>f'B</a:t>
            </a:r>
            <a:r>
              <a:rPr lang="ro-RO" sz="1700" dirty="0"/>
              <a:t>{i}', 'C': </a:t>
            </a:r>
            <a:r>
              <a:rPr lang="ro-RO" sz="1700" dirty="0" err="1"/>
              <a:t>f'C</a:t>
            </a:r>
            <a:r>
              <a:rPr lang="ro-RO" sz="1700" dirty="0"/>
              <a:t>{i}', 'D': </a:t>
            </a:r>
            <a:r>
              <a:rPr lang="ro-RO" sz="1700" dirty="0" err="1"/>
              <a:t>f'D</a:t>
            </a:r>
            <a:r>
              <a:rPr lang="ro-RO" sz="1700" dirty="0"/>
              <a:t>{i}'} for i in </a:t>
            </a:r>
            <a:r>
              <a:rPr lang="ro-RO" sz="1700" dirty="0" err="1"/>
              <a:t>range</a:t>
            </a:r>
            <a:r>
              <a:rPr lang="ro-RO" sz="1700" dirty="0"/>
              <a:t>(3,5)])</a:t>
            </a:r>
          </a:p>
          <a:p>
            <a:pPr marL="0" indent="0">
              <a:buNone/>
            </a:pPr>
            <a:r>
              <a:rPr lang="ro-RO" sz="1700" dirty="0"/>
              <a:t>print (</a:t>
            </a:r>
            <a:r>
              <a:rPr lang="ro-RO" sz="1700" dirty="0" err="1"/>
              <a:t>df3</a:t>
            </a:r>
            <a:r>
              <a:rPr lang="ro-RO" sz="1700" dirty="0"/>
              <a:t>); print(</a:t>
            </a:r>
            <a:r>
              <a:rPr lang="ro-RO" sz="1700" dirty="0" err="1"/>
              <a:t>df4</a:t>
            </a:r>
            <a:r>
              <a:rPr lang="ro-RO" sz="1700" dirty="0"/>
              <a:t>); 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df3,df4</a:t>
            </a:r>
            <a:r>
              <a:rPr lang="ro-RO" sz="1700" dirty="0"/>
              <a:t>], </a:t>
            </a:r>
            <a:r>
              <a:rPr lang="ro-RO" sz="1700" dirty="0" err="1"/>
              <a:t>join</a:t>
            </a:r>
            <a:r>
              <a:rPr lang="ro-RO" sz="1700" dirty="0"/>
              <a:t> = '</a:t>
            </a:r>
            <a:r>
              <a:rPr lang="ro-RO" sz="1700" dirty="0" err="1"/>
              <a:t>inner</a:t>
            </a:r>
            <a:r>
              <a:rPr lang="ro-RO" sz="1700" dirty="0"/>
              <a:t>'))</a:t>
            </a:r>
          </a:p>
          <a:p>
            <a:pPr marL="0" indent="0">
              <a:buNone/>
            </a:pPr>
            <a:r>
              <a:rPr lang="ro-RO" sz="1700" dirty="0"/>
              <a:t>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df3,df4</a:t>
            </a:r>
            <a:r>
              <a:rPr lang="ro-RO" sz="1700" dirty="0"/>
              <a:t>])); 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df3,df4</a:t>
            </a:r>
            <a:r>
              <a:rPr lang="ro-RO" sz="1700" dirty="0"/>
              <a:t>], </a:t>
            </a:r>
            <a:r>
              <a:rPr lang="ro-RO" sz="1700" dirty="0" err="1"/>
              <a:t>ignore_index</a:t>
            </a:r>
            <a:r>
              <a:rPr lang="ro-RO" sz="1700" dirty="0"/>
              <a:t>=</a:t>
            </a:r>
            <a:r>
              <a:rPr lang="ro-RO" sz="1700" dirty="0" err="1"/>
              <a:t>True</a:t>
            </a:r>
            <a:r>
              <a:rPr lang="ro-RO" sz="1700" dirty="0"/>
              <a:t>)) </a:t>
            </a:r>
          </a:p>
          <a:p>
            <a:pPr marL="0" indent="0">
              <a:buNone/>
            </a:pPr>
            <a:r>
              <a:rPr lang="ro-RO" sz="1700" dirty="0"/>
              <a:t>print(</a:t>
            </a:r>
            <a:r>
              <a:rPr lang="ro-RO" sz="1700" dirty="0" err="1"/>
              <a:t>pd.concat</a:t>
            </a:r>
            <a:r>
              <a:rPr lang="ro-RO" sz="1700" dirty="0"/>
              <a:t>([</a:t>
            </a:r>
            <a:r>
              <a:rPr lang="ro-RO" sz="1700" dirty="0" err="1"/>
              <a:t>df3,df4</a:t>
            </a:r>
            <a:r>
              <a:rPr lang="ro-RO" sz="1700" dirty="0"/>
              <a:t>], axis = '</a:t>
            </a:r>
            <a:r>
              <a:rPr lang="ro-RO" sz="1700" dirty="0" err="1"/>
              <a:t>columns</a:t>
            </a:r>
            <a:r>
              <a:rPr lang="ro-RO" sz="1700" dirty="0"/>
              <a:t>'))</a:t>
            </a:r>
            <a:endParaRPr lang="ro-RO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5233B-90F6-ECCA-4A4A-3680E8583B2C}"/>
              </a:ext>
            </a:extLst>
          </p:cNvPr>
          <p:cNvSpPr txBox="1"/>
          <p:nvPr/>
        </p:nvSpPr>
        <p:spPr>
          <a:xfrm>
            <a:off x="564183" y="2263662"/>
            <a:ext cx="29038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   B   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A1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   C   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   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A61E9-2CE3-6A25-893F-95EFE61575EB}"/>
              </a:ext>
            </a:extLst>
          </p:cNvPr>
          <p:cNvSpPr txBox="1"/>
          <p:nvPr/>
        </p:nvSpPr>
        <p:spPr>
          <a:xfrm>
            <a:off x="4151447" y="2263662"/>
            <a:ext cx="4145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A   B   C    D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 A1  B1  C1  NaN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A2  B2  C2  NaN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NaN  B3  C3   D3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NaN  B4  C4   D4</a:t>
            </a:r>
          </a:p>
          <a:p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A   B   C    D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 A1  B1  C1  NaN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A2  B2  C2  NaN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NaN  B3  C3   D3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NaN  B4  C4   D4</a:t>
            </a:r>
          </a:p>
          <a:p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A   B   C   B   C   D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A1  B1  C1  B3  C3  D3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A2  B2  C2  B4  C4  D4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1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6388-64AE-40A9-8708-46E53077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 ierarhică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5DF-1B1B-4759-B449-E0C735DF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0"/>
            <a:ext cx="8567713" cy="5158591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/>
              <a:t>Posibilitatea de a crea tabele multidimensionale – </a:t>
            </a:r>
            <a:r>
              <a:rPr lang="en-US" sz="2400" dirty="0"/>
              <a:t>dim &gt;2</a:t>
            </a:r>
            <a:endParaRPr lang="ro-RO" sz="2400" dirty="0"/>
          </a:p>
          <a:p>
            <a:r>
              <a:rPr lang="ro-RO" sz="2400" dirty="0"/>
              <a:t>Indexul este organizat pe mai multe nivele asigurând astfel un mecanism rapid de căutare și partiționare </a:t>
            </a:r>
          </a:p>
          <a:p>
            <a:r>
              <a:rPr lang="ro-RO" sz="2400" dirty="0"/>
              <a:t>Fiecare nivel poate avea etichete  - </a:t>
            </a:r>
            <a:r>
              <a:rPr lang="en-GB" sz="2400" dirty="0" err="1"/>
              <a:t>pop.index.names</a:t>
            </a:r>
            <a:r>
              <a:rPr lang="en-GB" sz="2400" dirty="0"/>
              <a:t> = ['state', 'year']</a:t>
            </a:r>
            <a:endParaRPr lang="ro-RO" sz="2400" dirty="0"/>
          </a:p>
          <a:p>
            <a:r>
              <a:rPr lang="ro-RO" sz="2400" dirty="0"/>
              <a:t>Selectarea unui element se realizează prin specificarea indexului pentru fiecare nivel</a:t>
            </a:r>
          </a:p>
          <a:p>
            <a:r>
              <a:rPr lang="ro-RO" sz="2400" dirty="0"/>
              <a:t>La fiecare nivel poate fi folosit operatorul de partiționare </a:t>
            </a:r>
            <a:r>
              <a:rPr lang="ro-RO" sz="2400" dirty="0" err="1"/>
              <a:t>slice</a:t>
            </a:r>
            <a:endParaRPr lang="ro-RO" sz="2400" dirty="0"/>
          </a:p>
          <a:p>
            <a:pPr marL="0" indent="0">
              <a:buNone/>
            </a:pPr>
            <a:r>
              <a:rPr lang="en-GB" sz="1800" dirty="0"/>
              <a:t>index = [('California', 2000), ('California', 2010),</a:t>
            </a:r>
            <a:r>
              <a:rPr lang="ro-RO" sz="1800" dirty="0"/>
              <a:t> </a:t>
            </a:r>
            <a:r>
              <a:rPr lang="en-GB" sz="1800" dirty="0"/>
              <a:t>('New York', 2000), </a:t>
            </a:r>
            <a:endParaRPr lang="ro-RO" sz="1800" dirty="0"/>
          </a:p>
          <a:p>
            <a:pPr marL="0" indent="0">
              <a:buNone/>
            </a:pPr>
            <a:r>
              <a:rPr lang="ro-RO" sz="1800" dirty="0"/>
              <a:t>	</a:t>
            </a:r>
            <a:r>
              <a:rPr lang="en-GB" sz="1800" dirty="0"/>
              <a:t>('New York', 2010),</a:t>
            </a:r>
            <a:r>
              <a:rPr lang="ro-RO" sz="1800" dirty="0"/>
              <a:t> </a:t>
            </a:r>
            <a:r>
              <a:rPr lang="en-GB" sz="1800" dirty="0"/>
              <a:t>('Texas', 2000), ('Texas', 2010)]</a:t>
            </a:r>
          </a:p>
          <a:p>
            <a:pPr marL="0" indent="0">
              <a:buNone/>
            </a:pPr>
            <a:r>
              <a:rPr lang="en-GB" sz="1800" dirty="0"/>
              <a:t>populations = [33871648, 37253956,</a:t>
            </a:r>
            <a:r>
              <a:rPr lang="ro-RO" sz="1800" dirty="0"/>
              <a:t> </a:t>
            </a:r>
            <a:r>
              <a:rPr lang="en-GB" sz="1800" dirty="0"/>
              <a:t>18976457, 19378102,</a:t>
            </a:r>
            <a:r>
              <a:rPr lang="ro-RO" sz="1800" dirty="0"/>
              <a:t> </a:t>
            </a:r>
            <a:r>
              <a:rPr lang="en-GB" sz="1800" dirty="0"/>
              <a:t>20851820, 25145561]</a:t>
            </a:r>
            <a:endParaRPr lang="ro-RO" sz="1800" dirty="0"/>
          </a:p>
          <a:p>
            <a:pPr marL="0" indent="0">
              <a:buNone/>
            </a:pPr>
            <a:r>
              <a:rPr lang="en-GB" sz="1800" dirty="0"/>
              <a:t>index = </a:t>
            </a:r>
            <a:r>
              <a:rPr lang="en-GB" sz="1800" dirty="0" err="1"/>
              <a:t>pd.MultiIndex.from_tuples</a:t>
            </a:r>
            <a:r>
              <a:rPr lang="en-GB" sz="1800" dirty="0"/>
              <a:t>(index)</a:t>
            </a:r>
            <a:endParaRPr lang="ro-RO" sz="1800" dirty="0"/>
          </a:p>
          <a:p>
            <a:pPr marL="0" indent="0">
              <a:buNone/>
            </a:pPr>
            <a:r>
              <a:rPr lang="ro-RO" sz="1800" dirty="0"/>
              <a:t>pop  = </a:t>
            </a:r>
            <a:r>
              <a:rPr lang="ro-RO" sz="1800" dirty="0" err="1"/>
              <a:t>pd.Series</a:t>
            </a:r>
            <a:r>
              <a:rPr lang="ro-RO" sz="1800" dirty="0"/>
              <a:t>(</a:t>
            </a:r>
            <a:r>
              <a:rPr lang="ro-RO" sz="1800" dirty="0" err="1"/>
              <a:t>populations</a:t>
            </a:r>
            <a:r>
              <a:rPr lang="ro-RO" sz="1800" dirty="0"/>
              <a:t>, index)</a:t>
            </a:r>
          </a:p>
          <a:p>
            <a:pPr marL="0" indent="0">
              <a:buNone/>
            </a:pPr>
            <a:r>
              <a:rPr lang="ro-RO" sz="1800" dirty="0"/>
              <a:t>pop[:, 2010] # toate din 2010</a:t>
            </a:r>
          </a:p>
          <a:p>
            <a:pPr marL="0" indent="0">
              <a:buNone/>
            </a:pPr>
            <a:r>
              <a:rPr lang="ro-RO" sz="1800" dirty="0"/>
              <a:t>pop</a:t>
            </a:r>
            <a:r>
              <a:rPr lang="en-US" sz="1800" dirty="0"/>
              <a:t>['Texas'] # </a:t>
            </a:r>
            <a:r>
              <a:rPr lang="en-US" sz="1800" dirty="0" err="1"/>
              <a:t>toate</a:t>
            </a:r>
            <a:r>
              <a:rPr lang="en-US" sz="1800" dirty="0"/>
              <a:t> din Texas</a:t>
            </a:r>
          </a:p>
          <a:p>
            <a:pPr marL="0" indent="0">
              <a:buNone/>
            </a:pPr>
            <a:r>
              <a:rPr lang="en-US" sz="1800" dirty="0"/>
              <a:t>pop['</a:t>
            </a:r>
            <a:r>
              <a:rPr lang="en-US" sz="1800" dirty="0" err="1"/>
              <a:t>California':'New</a:t>
            </a:r>
            <a:r>
              <a:rPr lang="en-US" sz="1800" dirty="0"/>
              <a:t> York']) #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ro-RO" sz="1800" dirty="0"/>
              <a:t>î</a:t>
            </a:r>
            <a:r>
              <a:rPr lang="en-US" sz="1800" dirty="0" err="1"/>
              <a:t>ntre</a:t>
            </a:r>
            <a:r>
              <a:rPr lang="en-US" sz="1800" dirty="0"/>
              <a:t> </a:t>
            </a:r>
            <a:r>
              <a:rPr lang="ro-RO" sz="1800" dirty="0"/>
              <a:t>domeniul de index specificat</a:t>
            </a:r>
          </a:p>
        </p:txBody>
      </p:sp>
    </p:spTree>
    <p:extLst>
      <p:ext uri="{BB962C8B-B14F-4D97-AF65-F5344CB8AC3E}">
        <p14:creationId xmlns:p14="http://schemas.microsoft.com/office/powerpoint/2010/main" val="190485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8BE8-BB9B-4CD5-8E8F-D198CEB4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 ierarhică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F55C-99F9-4832-B699-23453F20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962526"/>
            <a:ext cx="8454983" cy="5544152"/>
          </a:xfrm>
        </p:spPr>
        <p:txBody>
          <a:bodyPr/>
          <a:lstStyle/>
          <a:p>
            <a:r>
              <a:rPr lang="ro-RO" sz="2000" dirty="0"/>
              <a:t>La o structură creată pot fi adăugate coloane noi</a:t>
            </a:r>
          </a:p>
          <a:p>
            <a:pPr marL="0" indent="0">
              <a:buNone/>
            </a:pPr>
            <a:r>
              <a:rPr lang="ro-RO" sz="1800" dirty="0" err="1"/>
              <a:t>pop_df</a:t>
            </a:r>
            <a:r>
              <a:rPr lang="ro-RO" sz="1800" dirty="0"/>
              <a:t> = </a:t>
            </a:r>
            <a:r>
              <a:rPr lang="ro-RO" sz="1800" dirty="0" err="1"/>
              <a:t>pd.DataFrame</a:t>
            </a:r>
            <a:r>
              <a:rPr lang="ro-RO" sz="1800" dirty="0"/>
              <a:t>({'total': pop, '</a:t>
            </a:r>
            <a:r>
              <a:rPr lang="ro-RO" sz="1800" dirty="0" err="1"/>
              <a:t>under18</a:t>
            </a:r>
            <a:r>
              <a:rPr lang="ro-RO" sz="1800" dirty="0"/>
              <a:t>': [9267089, 9284094, 4687374, 4318033, 5906301, 6879014]})</a:t>
            </a:r>
          </a:p>
          <a:p>
            <a:r>
              <a:rPr lang="ro-RO" sz="2000" dirty="0"/>
              <a:t>Pot fi transformate în structuri </a:t>
            </a:r>
            <a:r>
              <a:rPr lang="ro-RO" sz="2000" dirty="0" err="1"/>
              <a:t>DataFrame</a:t>
            </a:r>
            <a:r>
              <a:rPr lang="ro-RO" sz="2000" dirty="0"/>
              <a:t> folosind metoda  </a:t>
            </a:r>
            <a:r>
              <a:rPr lang="ro-RO" sz="2000" dirty="0" err="1"/>
              <a:t>unstack</a:t>
            </a:r>
            <a:r>
              <a:rPr lang="ro-RO" sz="2000" dirty="0"/>
              <a:t>() și înapoi în structuri ierarhice cu metoda </a:t>
            </a:r>
            <a:r>
              <a:rPr lang="ro-RO" sz="2000" dirty="0" err="1"/>
              <a:t>stack</a:t>
            </a:r>
            <a:r>
              <a:rPr lang="ro-RO" sz="2000" dirty="0"/>
              <a:t>()</a:t>
            </a:r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</a:t>
            </a:r>
            <a:r>
              <a:rPr lang="fr-FR" sz="1800" dirty="0" err="1"/>
              <a:t>pop_df</a:t>
            </a:r>
            <a:r>
              <a:rPr lang="fr-FR" sz="1800" dirty="0"/>
              <a:t>)</a:t>
            </a:r>
            <a:r>
              <a:rPr lang="ro-RO" sz="1800" dirty="0"/>
              <a:t>				</a:t>
            </a:r>
          </a:p>
          <a:p>
            <a:pPr marL="0" indent="0">
              <a:buNone/>
            </a:pP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fr-FR" sz="1800" dirty="0" err="1"/>
              <a:t>print</a:t>
            </a:r>
            <a:r>
              <a:rPr lang="fr-FR" sz="1800" dirty="0"/>
              <a:t>(</a:t>
            </a:r>
            <a:r>
              <a:rPr lang="fr-FR" sz="1800" dirty="0" err="1"/>
              <a:t>pop_df.unstack</a:t>
            </a:r>
            <a:r>
              <a:rPr lang="fr-FR" sz="1800" dirty="0"/>
              <a:t>())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60272-FDEF-9725-189F-4D6C447CCFF7}"/>
              </a:ext>
            </a:extLst>
          </p:cNvPr>
          <p:cNvSpPr txBox="1"/>
          <p:nvPr/>
        </p:nvSpPr>
        <p:spPr>
          <a:xfrm>
            <a:off x="352427" y="2826661"/>
            <a:ext cx="443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total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under18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2000  33871648  9267089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2010  37253956  9284094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York   2000  18976457  4687374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2010  19378102  4318033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2000  20851820  5906301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2010  25145561  6879014</a:t>
            </a:r>
            <a:endParaRPr lang="ro-R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D556-7447-D758-70E1-6B8B62FBEAC0}"/>
              </a:ext>
            </a:extLst>
          </p:cNvPr>
          <p:cNvSpPr txBox="1"/>
          <p:nvPr/>
        </p:nvSpPr>
        <p:spPr>
          <a:xfrm>
            <a:off x="336588" y="5061730"/>
            <a:ext cx="6183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total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under18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2000      2010     2000     2010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California  33871648  37253956  9267089  9284094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York    18976457  19378102  4687374  4318033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Texas       20851820  25145561  5906301  6879014</a:t>
            </a:r>
            <a:endParaRPr lang="ro-R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46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D625-6279-A101-B35D-E62FBA58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pe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F32-71FF-9C14-611A-3979C552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24530" cy="4772024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/>
              <a:t>Operația de </a:t>
            </a:r>
            <a:r>
              <a:rPr lang="ro-RO" sz="2400" dirty="0" err="1"/>
              <a:t>feliere</a:t>
            </a:r>
            <a:r>
              <a:rPr lang="ro-RO" sz="2400" dirty="0"/>
              <a:t> necesită index sortat</a:t>
            </a:r>
          </a:p>
          <a:p>
            <a:r>
              <a:rPr lang="ro-RO" sz="2400" dirty="0"/>
              <a:t>Sortarea va crea o structura nouă pentru index, dar și pentru valori (valorile sunt tabele </a:t>
            </a:r>
            <a:r>
              <a:rPr lang="ro-RO" sz="2400" dirty="0" err="1"/>
              <a:t>numpy</a:t>
            </a:r>
            <a:r>
              <a:rPr lang="ro-RO" sz="2400" dirty="0"/>
              <a:t> compacte)</a:t>
            </a:r>
          </a:p>
          <a:p>
            <a:pPr marL="0" indent="0">
              <a:buNone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pd.MultiIndex.from_product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([['a', 'c', 'b'], [2, 1]])</a:t>
            </a:r>
          </a:p>
          <a:p>
            <a:pPr marL="0" indent="0">
              <a:buNone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(6), index=index)</a:t>
            </a:r>
          </a:p>
          <a:p>
            <a:pPr marL="0" indent="0">
              <a:buNone/>
            </a:pP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data.index.names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data.sort_index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o-R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sz="2400" dirty="0">
                <a:cs typeface="Courier New" panose="02070309020205020404" pitchFamily="49" charset="0"/>
              </a:rPr>
              <a:t>Indexul poate fi transformat în coloană, sau o coloană din tablou poate fi transformat în index ierarhic</a:t>
            </a:r>
          </a:p>
          <a:p>
            <a:pPr marL="0" indent="0">
              <a:buNone/>
            </a:pPr>
            <a:r>
              <a:rPr lang="ro-R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reset_index</a:t>
            </a:r>
            <a:r>
              <a:rPr lang="ro-R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o-R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set_index</a:t>
            </a:r>
            <a:r>
              <a:rPr lang="ro-R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o-RO" sz="2400" dirty="0">
                <a:cs typeface="Courier New" panose="02070309020205020404" pitchFamily="49" charset="0"/>
              </a:rPr>
              <a:t>atenție modifică și tabloul de valori</a:t>
            </a:r>
          </a:p>
        </p:txBody>
      </p:sp>
    </p:spTree>
    <p:extLst>
      <p:ext uri="{BB962C8B-B14F-4D97-AF65-F5344CB8AC3E}">
        <p14:creationId xmlns:p14="http://schemas.microsoft.com/office/powerpoint/2010/main" val="9454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E-0428-4A54-8B49-BD7FAD0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date în </a:t>
            </a:r>
            <a:r>
              <a:rPr lang="ro-RO" dirty="0" err="1"/>
              <a:t>Pandas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A4D-A3E2-417F-B3F9-EE04A729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0"/>
            <a:ext cx="8620979" cy="4991701"/>
          </a:xfrm>
        </p:spPr>
        <p:txBody>
          <a:bodyPr>
            <a:normAutofit fontScale="85000" lnSpcReduction="10000"/>
          </a:bodyPr>
          <a:lstStyle/>
          <a:p>
            <a:r>
              <a:rPr lang="ro-RO" dirty="0"/>
              <a:t>Pachet bazat pe tabloul din </a:t>
            </a:r>
            <a:r>
              <a:rPr lang="ro-RO" dirty="0" err="1"/>
              <a:t>NumPy</a:t>
            </a:r>
            <a:r>
              <a:rPr lang="ro-RO" dirty="0"/>
              <a:t> </a:t>
            </a:r>
            <a:r>
              <a:rPr lang="ro-RO" b="1" dirty="0" err="1"/>
              <a:t>ndarray</a:t>
            </a:r>
            <a:r>
              <a:rPr lang="en-US" b="1" dirty="0"/>
              <a:t>, </a:t>
            </a:r>
            <a:r>
              <a:rPr lang="en-US" dirty="0" err="1"/>
              <a:t>dar</a:t>
            </a:r>
            <a:r>
              <a:rPr lang="en-US" dirty="0"/>
              <a:t> cu</a:t>
            </a:r>
            <a:r>
              <a:rPr lang="en-US" b="1" dirty="0"/>
              <a:t> </a:t>
            </a:r>
            <a:r>
              <a:rPr lang="en-US" dirty="0"/>
              <a:t>index explicit</a:t>
            </a:r>
            <a:endParaRPr lang="ro-RO" dirty="0"/>
          </a:p>
          <a:p>
            <a:r>
              <a:rPr lang="ro-RO" dirty="0"/>
              <a:t>Va defini structuri multidimensionale unde coloanele și liniile vor avea atașate </a:t>
            </a:r>
            <a:r>
              <a:rPr lang="ro-RO" dirty="0">
                <a:solidFill>
                  <a:srgbClr val="FF0000"/>
                </a:solidFill>
              </a:rPr>
              <a:t>etichete</a:t>
            </a:r>
            <a:r>
              <a:rPr lang="ro-RO" dirty="0"/>
              <a:t> în loc de indecși întregi</a:t>
            </a:r>
          </a:p>
          <a:p>
            <a:r>
              <a:rPr lang="ro-RO" dirty="0"/>
              <a:t>Indexul este stocat ca un obiect, iar valorile sun</a:t>
            </a:r>
            <a:r>
              <a:rPr lang="en-US" dirty="0"/>
              <a:t>t</a:t>
            </a:r>
            <a:r>
              <a:rPr lang="ro-RO" dirty="0"/>
              <a:t> tablouri </a:t>
            </a:r>
            <a:r>
              <a:rPr lang="ro-RO" dirty="0" err="1"/>
              <a:t>ndarray</a:t>
            </a:r>
            <a:endParaRPr lang="ro-RO" dirty="0"/>
          </a:p>
          <a:p>
            <a:r>
              <a:rPr lang="en-US" dirty="0" err="1"/>
              <a:t>Coloanele</a:t>
            </a:r>
            <a:r>
              <a:rPr lang="ro-RO" dirty="0"/>
              <a:t> pot fi și de diferite tipuri sau unele valori pot lipsi</a:t>
            </a:r>
          </a:p>
          <a:p>
            <a:r>
              <a:rPr lang="ro-RO" dirty="0"/>
              <a:t>Trei tipuri de structuri de bază:</a:t>
            </a:r>
          </a:p>
          <a:p>
            <a:pPr lvl="1"/>
            <a:r>
              <a:rPr lang="ro-RO" dirty="0" err="1"/>
              <a:t>Series</a:t>
            </a:r>
            <a:endParaRPr lang="ro-RO" dirty="0"/>
          </a:p>
          <a:p>
            <a:pPr lvl="1"/>
            <a:r>
              <a:rPr lang="ro-RO" dirty="0" err="1"/>
              <a:t>DataFrame</a:t>
            </a:r>
            <a:endParaRPr lang="ro-RO" dirty="0"/>
          </a:p>
          <a:p>
            <a:pPr lvl="1"/>
            <a:r>
              <a:rPr lang="ro-RO" dirty="0"/>
              <a:t>Index</a:t>
            </a:r>
          </a:p>
          <a:p>
            <a:r>
              <a:rPr lang="ro-RO" dirty="0"/>
              <a:t>Pentru accesarea bibliotecii se importă </a:t>
            </a:r>
            <a:r>
              <a:rPr lang="ro-RO" dirty="0" err="1"/>
              <a:t>următoar</a:t>
            </a:r>
            <a:r>
              <a:rPr lang="en-US" dirty="0"/>
              <a:t>e</a:t>
            </a:r>
            <a:r>
              <a:rPr lang="ro-RO" dirty="0"/>
              <a:t>le module:</a:t>
            </a:r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numpy</a:t>
            </a:r>
            <a:r>
              <a:rPr lang="ro-RO" dirty="0"/>
              <a:t> as </a:t>
            </a:r>
            <a:r>
              <a:rPr lang="ro-RO" dirty="0" err="1"/>
              <a:t>np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import </a:t>
            </a:r>
            <a:r>
              <a:rPr lang="ro-RO" dirty="0" err="1"/>
              <a:t>pandas</a:t>
            </a:r>
            <a:r>
              <a:rPr lang="ro-RO" dirty="0"/>
              <a:t> as </a:t>
            </a:r>
            <a:r>
              <a:rPr lang="ro-RO" dirty="0" err="1"/>
              <a:t>pd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04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8517-2C16-9B4E-CEE0-81C8C4C6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pe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AA737-63FD-F473-6140-938F3DFF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06905"/>
            <a:ext cx="8454983" cy="513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popflat</a:t>
            </a:r>
            <a:r>
              <a:rPr lang="en-GB" sz="1800" dirty="0"/>
              <a:t> = </a:t>
            </a:r>
            <a:r>
              <a:rPr lang="en-GB" sz="1800" dirty="0" err="1"/>
              <a:t>pop_df.reset_index</a:t>
            </a:r>
            <a:r>
              <a:rPr lang="en-GB" sz="1800" dirty="0"/>
              <a:t>(names = ['city', 'year'])</a:t>
            </a: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en-GB" sz="1800" dirty="0" err="1"/>
              <a:t>popf</a:t>
            </a:r>
            <a:r>
              <a:rPr lang="en-GB" sz="1800" dirty="0"/>
              <a:t> = </a:t>
            </a:r>
            <a:r>
              <a:rPr lang="en-GB" sz="1800" dirty="0" err="1"/>
              <a:t>popflat.set_index</a:t>
            </a:r>
            <a:r>
              <a:rPr lang="en-GB" sz="1800" dirty="0"/>
              <a:t>(['year'])</a:t>
            </a:r>
            <a:endParaRPr lang="ro-RO" sz="1800" dirty="0"/>
          </a:p>
          <a:p>
            <a:pPr marL="0" indent="0">
              <a:buNone/>
            </a:pPr>
            <a:endParaRPr lang="ro-RO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5D982-0A4C-492B-A774-89A5D23DFD82}"/>
              </a:ext>
            </a:extLst>
          </p:cNvPr>
          <p:cNvSpPr txBox="1"/>
          <p:nvPr/>
        </p:nvSpPr>
        <p:spPr>
          <a:xfrm>
            <a:off x="437950" y="1571061"/>
            <a:ext cx="8022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city  year     total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under18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  California  2000  33871648  9267089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 California  2010  37253956  9284094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    New York  2000  18976457  4687374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    New York  2010  19378102  4318033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       Texas  2000  20851820  5906301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       Texas  2010  25145561  6879014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A727A-0F07-003F-CFE7-1A8602140447}"/>
              </a:ext>
            </a:extLst>
          </p:cNvPr>
          <p:cNvSpPr txBox="1"/>
          <p:nvPr/>
        </p:nvSpPr>
        <p:spPr>
          <a:xfrm>
            <a:off x="352427" y="4094633"/>
            <a:ext cx="8022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city     total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under18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year                            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2000  California  33871648  9267089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2010  California  37253956  9284094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2000    New York  18976457  4687374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2010    New York  19378102  4318033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2000       Texas  20851820  5906301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2010       Texas  25145561  6879014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BF7-4C87-4F92-B3C8-6D6B732B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Serii – </a:t>
            </a:r>
            <a:r>
              <a:rPr lang="ro-RO" dirty="0" err="1"/>
              <a:t>pd.Series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E8AD-818B-473B-A4BA-FECC707A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Un tablou unidimensional de date indexate</a:t>
            </a:r>
          </a:p>
          <a:p>
            <a:r>
              <a:rPr lang="ro-RO" dirty="0"/>
              <a:t>Va stoca secvența de valori și secvența de inde</a:t>
            </a:r>
            <a:r>
              <a:rPr lang="en-US" dirty="0"/>
              <a:t>x</a:t>
            </a:r>
            <a:r>
              <a:rPr lang="ro-RO" dirty="0"/>
              <a:t> explicit</a:t>
            </a:r>
          </a:p>
          <a:p>
            <a:r>
              <a:rPr lang="ro-RO" dirty="0"/>
              <a:t>Valorile vor fi stocate sub formă de tablouri compacte </a:t>
            </a:r>
            <a:r>
              <a:rPr lang="ro-RO" dirty="0" err="1"/>
              <a:t>ndarray</a:t>
            </a:r>
            <a:endParaRPr lang="en-US" dirty="0"/>
          </a:p>
          <a:p>
            <a:r>
              <a:rPr lang="ro-RO" dirty="0"/>
              <a:t>Dacă o valoare lipsește va fi înscrisă </a:t>
            </a:r>
            <a:r>
              <a:rPr lang="ro-RO" dirty="0" err="1"/>
              <a:t>NaN</a:t>
            </a:r>
            <a:r>
              <a:rPr lang="ro-RO" dirty="0"/>
              <a:t>(</a:t>
            </a:r>
            <a:r>
              <a:rPr lang="ro-RO" dirty="0" err="1"/>
              <a:t>Not</a:t>
            </a:r>
            <a:r>
              <a:rPr lang="ro-RO" dirty="0"/>
              <a:t> a </a:t>
            </a:r>
            <a:r>
              <a:rPr lang="ro-RO" dirty="0" err="1"/>
              <a:t>Number</a:t>
            </a:r>
            <a:r>
              <a:rPr lang="ro-RO" dirty="0"/>
              <a:t>), dar tipul trebuie să fie </a:t>
            </a:r>
            <a:r>
              <a:rPr lang="ro-RO" dirty="0" err="1"/>
              <a:t>float</a:t>
            </a:r>
            <a:r>
              <a:rPr lang="en-US" dirty="0"/>
              <a:t> – </a:t>
            </a:r>
            <a:r>
              <a:rPr lang="ro-RO" dirty="0"/>
              <a:t>dacă este întreg tot tabloul este convertit în </a:t>
            </a:r>
            <a:r>
              <a:rPr lang="ro-RO" dirty="0" err="1"/>
              <a:t>float</a:t>
            </a:r>
            <a:endParaRPr lang="ro-RO" dirty="0"/>
          </a:p>
          <a:p>
            <a:r>
              <a:rPr lang="ro-RO" dirty="0"/>
              <a:t>Indexul va fi un tip de date special, care permite definirea domeniilor, a pasului facilitând partiționarea</a:t>
            </a:r>
          </a:p>
          <a:p>
            <a:r>
              <a:rPr lang="ro-RO" dirty="0"/>
              <a:t>Indexul nu trebuie să fie întreg, nu trebuie să fie secvențial sau contiguu</a:t>
            </a:r>
          </a:p>
          <a:p>
            <a:r>
              <a:rPr lang="ro-RO" dirty="0"/>
              <a:t>Pot fi generate din dicționare, dar tipul tuturor cheilor respectiv tipul tuturor valorilor trebuie să fie identic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11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AAF1-8AF6-4089-AAC1-47AC1EF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 pentru serii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E279-EC80-4077-983D-8996640B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914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/>
              <a:t>https://pandas.pydata.org/pandas-docs/stable/reference/series.html</a:t>
            </a:r>
          </a:p>
          <a:p>
            <a:pPr marL="0" indent="0">
              <a:buNone/>
            </a:pPr>
            <a:r>
              <a:rPr lang="en-GB" sz="2000" dirty="0"/>
              <a:t>data = </a:t>
            </a:r>
            <a:r>
              <a:rPr lang="en-GB" sz="2000" dirty="0" err="1"/>
              <a:t>pd.Series</a:t>
            </a:r>
            <a:r>
              <a:rPr lang="en-GB" sz="2000" dirty="0"/>
              <a:t>([0.25, 0.5, 0.75, 1.0],</a:t>
            </a:r>
            <a:r>
              <a:rPr lang="ro-RO" sz="2000" dirty="0"/>
              <a:t> </a:t>
            </a:r>
            <a:r>
              <a:rPr lang="en-GB" sz="2000" dirty="0"/>
              <a:t>index=[2, 5, 3, 7])</a:t>
            </a:r>
            <a:endParaRPr lang="ro-RO" sz="2000" dirty="0"/>
          </a:p>
          <a:p>
            <a:pPr marL="457200" lvl="1" indent="0">
              <a:buNone/>
            </a:pPr>
            <a:r>
              <a:rPr lang="ro-RO" sz="1600" dirty="0" err="1"/>
              <a:t>data.index</a:t>
            </a:r>
            <a:r>
              <a:rPr lang="ro-RO" sz="1600" dirty="0"/>
              <a:t>:	 </a:t>
            </a:r>
            <a:r>
              <a:rPr lang="ro-RO" sz="1600" dirty="0" err="1"/>
              <a:t>Int64Index</a:t>
            </a:r>
            <a:r>
              <a:rPr lang="ro-RO" sz="1600" dirty="0"/>
              <a:t>([2, 5, 3, 7], </a:t>
            </a:r>
            <a:r>
              <a:rPr lang="ro-RO" sz="1600" dirty="0" err="1"/>
              <a:t>dtype</a:t>
            </a:r>
            <a:r>
              <a:rPr lang="ro-RO" sz="1600" dirty="0"/>
              <a:t>='</a:t>
            </a:r>
            <a:r>
              <a:rPr lang="ro-RO" sz="1600" dirty="0" err="1"/>
              <a:t>int64</a:t>
            </a:r>
            <a:r>
              <a:rPr lang="ro-RO" sz="1600" dirty="0"/>
              <a:t>')</a:t>
            </a:r>
          </a:p>
          <a:p>
            <a:pPr marL="0" indent="0">
              <a:buNone/>
            </a:pPr>
            <a:r>
              <a:rPr lang="en-GB" sz="2000" dirty="0"/>
              <a:t>data = </a:t>
            </a:r>
            <a:r>
              <a:rPr lang="en-GB" sz="2000" dirty="0" err="1"/>
              <a:t>pd.Series</a:t>
            </a:r>
            <a:r>
              <a:rPr lang="en-GB" sz="2000" dirty="0"/>
              <a:t>([0.25, 0.5, 0.75, 1.0], index=['b', 'w', 'a', 'x'])</a:t>
            </a:r>
            <a:endParaRPr lang="ro-RO" sz="2000" dirty="0"/>
          </a:p>
          <a:p>
            <a:pPr marL="457200" lvl="1" indent="0">
              <a:buNone/>
            </a:pPr>
            <a:r>
              <a:rPr lang="ro-RO" sz="1600" dirty="0" err="1"/>
              <a:t>data.index</a:t>
            </a:r>
            <a:r>
              <a:rPr lang="ro-RO" sz="1600" dirty="0"/>
              <a:t>: 	Index(['b', 'w', 'a', 'x'], </a:t>
            </a:r>
            <a:r>
              <a:rPr lang="ro-RO" sz="1600" dirty="0" err="1"/>
              <a:t>dtype</a:t>
            </a:r>
            <a:r>
              <a:rPr lang="ro-RO" sz="1600" dirty="0"/>
              <a:t>='</a:t>
            </a:r>
            <a:r>
              <a:rPr lang="ro-RO" sz="1600" dirty="0" err="1"/>
              <a:t>object</a:t>
            </a:r>
            <a:r>
              <a:rPr lang="ro-RO" sz="1600" dirty="0"/>
              <a:t>')</a:t>
            </a:r>
          </a:p>
          <a:p>
            <a:pPr marL="0" indent="0">
              <a:buNone/>
            </a:pPr>
            <a:r>
              <a:rPr lang="ro-RO" sz="2000" dirty="0"/>
              <a:t>data = </a:t>
            </a:r>
            <a:r>
              <a:rPr lang="ro-RO" sz="2000" dirty="0" err="1"/>
              <a:t>pd.Series</a:t>
            </a:r>
            <a:r>
              <a:rPr lang="ro-RO" sz="2000" dirty="0"/>
              <a:t>([0.25, 0.5, 0.75, 1.0])  #index implicit începând cu 0</a:t>
            </a:r>
          </a:p>
          <a:p>
            <a:pPr marL="457200" lvl="1" indent="0">
              <a:buNone/>
            </a:pPr>
            <a:r>
              <a:rPr lang="ro-RO" sz="1600" dirty="0" err="1"/>
              <a:t>data.index</a:t>
            </a:r>
            <a:r>
              <a:rPr lang="ro-RO" sz="1600" dirty="0"/>
              <a:t>: 	</a:t>
            </a:r>
            <a:r>
              <a:rPr lang="en-GB" sz="1600" dirty="0" err="1"/>
              <a:t>RangeIndex</a:t>
            </a:r>
            <a:r>
              <a:rPr lang="en-GB" sz="1600" dirty="0"/>
              <a:t>(start=0, stop=4, step=1)</a:t>
            </a:r>
            <a:endParaRPr lang="ro-RO" sz="1600" dirty="0"/>
          </a:p>
          <a:p>
            <a:pPr marL="0" indent="0">
              <a:buNone/>
            </a:pPr>
            <a:r>
              <a:rPr lang="ro-RO" sz="2000" dirty="0" err="1"/>
              <a:t>catalog_dict</a:t>
            </a:r>
            <a:r>
              <a:rPr lang="ro-RO" sz="2000" dirty="0"/>
              <a:t> = {'</a:t>
            </a:r>
            <a:r>
              <a:rPr lang="ro-RO" sz="2000" dirty="0" err="1"/>
              <a:t>Anda':7,'Ion':8,'Matei':9,'Florina':10,'Vlad':10</a:t>
            </a:r>
            <a:r>
              <a:rPr lang="ro-RO" sz="2000" dirty="0"/>
              <a:t>}</a:t>
            </a:r>
          </a:p>
          <a:p>
            <a:pPr marL="0" indent="0">
              <a:buNone/>
            </a:pPr>
            <a:r>
              <a:rPr lang="ro-RO" sz="2000" dirty="0"/>
              <a:t>catalog = </a:t>
            </a:r>
            <a:r>
              <a:rPr lang="ro-RO" sz="2000" dirty="0" err="1"/>
              <a:t>pd.Series</a:t>
            </a:r>
            <a:r>
              <a:rPr lang="ro-RO" sz="2000" dirty="0"/>
              <a:t>(</a:t>
            </a:r>
            <a:r>
              <a:rPr lang="ro-RO" sz="2000" dirty="0" err="1"/>
              <a:t>catalog_dict</a:t>
            </a:r>
            <a:r>
              <a:rPr lang="ro-RO" sz="2000" dirty="0"/>
              <a:t>)</a:t>
            </a:r>
          </a:p>
          <a:p>
            <a:pPr marL="457200" lvl="1" indent="0">
              <a:buNone/>
            </a:pPr>
            <a:r>
              <a:rPr lang="ro-RO" sz="1600" dirty="0"/>
              <a:t>catalog</a:t>
            </a:r>
            <a:r>
              <a:rPr lang="en-US" sz="1600" dirty="0"/>
              <a:t>[1:2]</a:t>
            </a:r>
            <a:r>
              <a:rPr lang="ro-RO" sz="1600" dirty="0"/>
              <a:t>  		#elementele pot fi indexate</a:t>
            </a:r>
            <a:r>
              <a:rPr lang="en-US" sz="1600" dirty="0"/>
              <a:t> dup</a:t>
            </a:r>
            <a:r>
              <a:rPr lang="ro-RO" sz="1600" dirty="0"/>
              <a:t>ă poziția sau numele indexului</a:t>
            </a:r>
          </a:p>
          <a:p>
            <a:pPr marL="457200" lvl="1" indent="0">
              <a:buNone/>
            </a:pPr>
            <a:r>
              <a:rPr lang="ro-RO" sz="1600" dirty="0"/>
              <a:t>catalog['</a:t>
            </a:r>
            <a:r>
              <a:rPr lang="ro-RO" sz="1600" dirty="0" err="1"/>
              <a:t>Ion':'Florina</a:t>
            </a:r>
            <a:r>
              <a:rPr lang="ro-RO" sz="1600" dirty="0"/>
              <a:t>']</a:t>
            </a:r>
          </a:p>
          <a:p>
            <a:pPr marL="0" indent="0">
              <a:buNone/>
            </a:pPr>
            <a:r>
              <a:rPr lang="ro-RO" sz="2000" dirty="0"/>
              <a:t>data = </a:t>
            </a:r>
            <a:r>
              <a:rPr lang="ro-RO" sz="2000" dirty="0" err="1"/>
              <a:t>pd.Series</a:t>
            </a:r>
            <a:r>
              <a:rPr lang="ro-RO" sz="2000" dirty="0"/>
              <a:t>({</a:t>
            </a:r>
            <a:r>
              <a:rPr lang="ro-RO" sz="2000" dirty="0" err="1"/>
              <a:t>2:'a</a:t>
            </a:r>
            <a:r>
              <a:rPr lang="ro-RO" sz="2000" dirty="0"/>
              <a:t>', </a:t>
            </a:r>
            <a:r>
              <a:rPr lang="ro-RO" sz="2000" dirty="0" err="1"/>
              <a:t>1:'b</a:t>
            </a:r>
            <a:r>
              <a:rPr lang="ro-RO" sz="2000" dirty="0"/>
              <a:t>', </a:t>
            </a:r>
            <a:r>
              <a:rPr lang="ro-RO" sz="2000" dirty="0" err="1"/>
              <a:t>3:'c</a:t>
            </a:r>
            <a:r>
              <a:rPr lang="ro-RO" sz="2000" dirty="0"/>
              <a:t>', </a:t>
            </a:r>
            <a:r>
              <a:rPr lang="ro-RO" sz="2000" dirty="0" err="1"/>
              <a:t>5:'d</a:t>
            </a:r>
            <a:r>
              <a:rPr lang="ro-RO" sz="2000" dirty="0"/>
              <a:t>'}, index=[3, 2])</a:t>
            </a:r>
          </a:p>
          <a:p>
            <a:pPr marL="457200" lvl="1" indent="0">
              <a:buNone/>
            </a:pPr>
            <a:r>
              <a:rPr lang="ro-RO" sz="1600" dirty="0" err="1"/>
              <a:t>data.size</a:t>
            </a:r>
            <a:r>
              <a:rPr lang="ro-RO" sz="1600" dirty="0"/>
              <a:t>:	2 	#numai indexul specificat explicit va fi adăugat</a:t>
            </a:r>
          </a:p>
          <a:p>
            <a:pPr marL="457200" lvl="1" indent="0">
              <a:buNone/>
            </a:pPr>
            <a:r>
              <a:rPr lang="ro-RO" sz="1600" dirty="0" err="1"/>
              <a:t>data.values</a:t>
            </a:r>
            <a:r>
              <a:rPr lang="ro-RO" sz="1600" dirty="0"/>
              <a:t>:         </a:t>
            </a:r>
            <a:r>
              <a:rPr lang="en-GB" sz="1600" dirty="0"/>
              <a:t>array(['c', 'a'], </a:t>
            </a:r>
            <a:r>
              <a:rPr lang="en-GB" sz="1600" dirty="0" err="1"/>
              <a:t>dtype</a:t>
            </a:r>
            <a:r>
              <a:rPr lang="en-GB" sz="1600" dirty="0"/>
              <a:t>=object)</a:t>
            </a:r>
            <a:r>
              <a:rPr lang="ro-RO" sz="1600" dirty="0"/>
              <a:t>    #extrage toate valorile </a:t>
            </a:r>
          </a:p>
        </p:txBody>
      </p:sp>
    </p:spTree>
    <p:extLst>
      <p:ext uri="{BB962C8B-B14F-4D97-AF65-F5344CB8AC3E}">
        <p14:creationId xmlns:p14="http://schemas.microsoft.com/office/powerpoint/2010/main" val="18388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70B4-D902-4316-8E46-95E46D7E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Tablouri de date – </a:t>
            </a:r>
            <a:r>
              <a:rPr lang="ro-RO" dirty="0" err="1"/>
              <a:t>pd</a:t>
            </a:r>
            <a:r>
              <a:rPr lang="ro-RO" dirty="0"/>
              <a:t>. </a:t>
            </a:r>
            <a:r>
              <a:rPr lang="ro-RO" dirty="0" err="1"/>
              <a:t>DataFrame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553A-507D-4B98-8A9E-A0E31838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594346" cy="4772024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Un tablou bidimensional de date indexate</a:t>
            </a:r>
          </a:p>
          <a:p>
            <a:r>
              <a:rPr lang="ro-RO" dirty="0"/>
              <a:t>Secvență de inde</a:t>
            </a:r>
            <a:r>
              <a:rPr lang="en-US" dirty="0"/>
              <a:t>x</a:t>
            </a:r>
            <a:r>
              <a:rPr lang="ro-RO" dirty="0"/>
              <a:t> explici</a:t>
            </a:r>
            <a:r>
              <a:rPr lang="en-US" dirty="0"/>
              <a:t>t</a:t>
            </a:r>
            <a:r>
              <a:rPr lang="ro-RO" dirty="0"/>
              <a:t> pentru linie și coloană</a:t>
            </a:r>
          </a:p>
          <a:p>
            <a:r>
              <a:rPr lang="ro-RO" dirty="0"/>
              <a:t>Fiecare coloană de valori este o serie ce poate fi accesată prin numele ei</a:t>
            </a:r>
          </a:p>
          <a:p>
            <a:r>
              <a:rPr lang="ro-RO" dirty="0"/>
              <a:t>Poate fi creat din serii, care au același index, iar la indexul care lipsește se va atribui </a:t>
            </a:r>
            <a:r>
              <a:rPr lang="ro-RO" dirty="0" err="1"/>
              <a:t>NaN</a:t>
            </a:r>
            <a:endParaRPr lang="ro-RO" dirty="0"/>
          </a:p>
          <a:p>
            <a:pPr marL="457200" lvl="1" indent="0">
              <a:buNone/>
            </a:pPr>
            <a:endParaRPr lang="ro-RO" sz="2200" dirty="0"/>
          </a:p>
          <a:p>
            <a:pPr marL="457200" lvl="1" indent="0">
              <a:buNone/>
            </a:pPr>
            <a:r>
              <a:rPr lang="ro-RO" sz="2200" dirty="0" err="1"/>
              <a:t>examen_dict</a:t>
            </a:r>
            <a:r>
              <a:rPr lang="ro-RO" sz="2200" dirty="0"/>
              <a:t> = {'</a:t>
            </a:r>
            <a:r>
              <a:rPr lang="ro-RO" sz="2200" dirty="0" err="1"/>
              <a:t>Anda':7,'Ion':8,'Matei':9,'Florina':10,'Vlad':10</a:t>
            </a:r>
            <a:r>
              <a:rPr lang="ro-RO" sz="2200" dirty="0"/>
              <a:t>}</a:t>
            </a:r>
          </a:p>
          <a:p>
            <a:pPr marL="457200" lvl="1" indent="0">
              <a:buNone/>
            </a:pPr>
            <a:r>
              <a:rPr lang="ro-RO" sz="2200" dirty="0"/>
              <a:t>examen = </a:t>
            </a:r>
            <a:r>
              <a:rPr lang="ro-RO" sz="2200" dirty="0" err="1"/>
              <a:t>pd.Series</a:t>
            </a:r>
            <a:r>
              <a:rPr lang="ro-RO" sz="2200" dirty="0"/>
              <a:t>(</a:t>
            </a:r>
            <a:r>
              <a:rPr lang="ro-RO" sz="2200" dirty="0" err="1"/>
              <a:t>examen_dict</a:t>
            </a:r>
            <a:r>
              <a:rPr lang="ro-RO" sz="2200" dirty="0"/>
              <a:t>)</a:t>
            </a:r>
          </a:p>
          <a:p>
            <a:pPr marL="457200" lvl="1" indent="0">
              <a:buNone/>
            </a:pPr>
            <a:r>
              <a:rPr lang="ro-RO" sz="2200" dirty="0" err="1"/>
              <a:t>partial_dict</a:t>
            </a:r>
            <a:r>
              <a:rPr lang="ro-RO" sz="2200" dirty="0"/>
              <a:t> = {'</a:t>
            </a:r>
            <a:r>
              <a:rPr lang="ro-RO" sz="2200" dirty="0" err="1"/>
              <a:t>Anda':5,'Matei':10,'Florina':9,'Vlad':10</a:t>
            </a:r>
            <a:r>
              <a:rPr lang="ro-RO" sz="2200" dirty="0"/>
              <a:t>}</a:t>
            </a:r>
          </a:p>
          <a:p>
            <a:pPr marL="457200" lvl="1" indent="0">
              <a:buNone/>
            </a:pPr>
            <a:r>
              <a:rPr lang="ro-RO" sz="2200" dirty="0" err="1"/>
              <a:t>partial</a:t>
            </a:r>
            <a:r>
              <a:rPr lang="ro-RO" sz="2200" dirty="0"/>
              <a:t> = </a:t>
            </a:r>
            <a:r>
              <a:rPr lang="ro-RO" sz="2200" dirty="0" err="1"/>
              <a:t>pd.Series</a:t>
            </a:r>
            <a:r>
              <a:rPr lang="ro-RO" sz="2200" dirty="0"/>
              <a:t>(</a:t>
            </a:r>
            <a:r>
              <a:rPr lang="ro-RO" sz="2200" dirty="0" err="1"/>
              <a:t>partial_dict</a:t>
            </a:r>
            <a:r>
              <a:rPr lang="ro-RO" sz="2200" dirty="0"/>
              <a:t>)</a:t>
            </a:r>
          </a:p>
          <a:p>
            <a:pPr marL="457200" lvl="1" indent="0">
              <a:buNone/>
            </a:pPr>
            <a:r>
              <a:rPr lang="ro-RO" sz="2200" dirty="0"/>
              <a:t>catalog = </a:t>
            </a:r>
            <a:r>
              <a:rPr lang="ro-RO" sz="2200" dirty="0" err="1"/>
              <a:t>pd.DataFrame</a:t>
            </a:r>
            <a:r>
              <a:rPr lang="ro-RO" sz="2200" dirty="0"/>
              <a:t>({'</a:t>
            </a:r>
            <a:r>
              <a:rPr lang="ro-RO" sz="2200" dirty="0" err="1"/>
              <a:t>partial</a:t>
            </a:r>
            <a:r>
              <a:rPr lang="ro-RO" sz="2200" dirty="0"/>
              <a:t>':</a:t>
            </a:r>
            <a:r>
              <a:rPr lang="ro-RO" sz="2200" dirty="0" err="1"/>
              <a:t>partial</a:t>
            </a:r>
            <a:r>
              <a:rPr lang="ro-RO" sz="2200" dirty="0"/>
              <a:t>, '</a:t>
            </a:r>
            <a:r>
              <a:rPr lang="ro-RO" sz="2200" dirty="0" err="1"/>
              <a:t>examen':examen</a:t>
            </a:r>
            <a:r>
              <a:rPr lang="ro-RO" sz="2200" dirty="0"/>
              <a:t>})</a:t>
            </a:r>
          </a:p>
          <a:p>
            <a:pPr marL="457200" lvl="1" indent="0">
              <a:buNone/>
            </a:pPr>
            <a:r>
              <a:rPr lang="ro-RO" sz="2200" dirty="0"/>
              <a:t>print(catalog[0:5]) 		#afișează elementele tabloului din domeniu</a:t>
            </a:r>
          </a:p>
          <a:p>
            <a:pPr marL="457200" lvl="1" indent="0">
              <a:buNone/>
            </a:pPr>
            <a:r>
              <a:rPr lang="ro-RO" sz="2200" dirty="0"/>
              <a:t>print(catalog['</a:t>
            </a:r>
            <a:r>
              <a:rPr lang="ro-RO" sz="2200" dirty="0" err="1"/>
              <a:t>partial</a:t>
            </a:r>
            <a:r>
              <a:rPr lang="ro-RO" sz="2200" dirty="0"/>
              <a:t>'])	#afișează valorile din coloana selectată</a:t>
            </a:r>
          </a:p>
          <a:p>
            <a:pPr marL="457200" lvl="1" indent="0">
              <a:buNone/>
            </a:pPr>
            <a:r>
              <a:rPr lang="ro-RO" sz="2200" dirty="0"/>
              <a:t>print(</a:t>
            </a:r>
            <a:r>
              <a:rPr lang="ro-RO" sz="2200" dirty="0" err="1"/>
              <a:t>catalog.partial</a:t>
            </a:r>
            <a:r>
              <a:rPr lang="ro-RO" sz="2200" dirty="0"/>
              <a:t>)		#afișează valorile din coloana selectată</a:t>
            </a:r>
          </a:p>
        </p:txBody>
      </p:sp>
    </p:spTree>
    <p:extLst>
      <p:ext uri="{BB962C8B-B14F-4D97-AF65-F5344CB8AC3E}">
        <p14:creationId xmlns:p14="http://schemas.microsoft.com/office/powerpoint/2010/main" val="364387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444F-6432-47E1-83EE-92BEFC8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 tablouri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C331-ED28-44A0-9726-0365E9C6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29857" cy="4772024"/>
          </a:xfrm>
        </p:spPr>
        <p:txBody>
          <a:bodyPr/>
          <a:lstStyle/>
          <a:p>
            <a:r>
              <a:rPr lang="ro-RO" dirty="0"/>
              <a:t>Din dicționare</a:t>
            </a:r>
          </a:p>
          <a:p>
            <a:pPr marL="457200" lvl="1" indent="0">
              <a:buNone/>
            </a:pPr>
            <a:r>
              <a:rPr lang="ro-RO" dirty="0"/>
              <a:t>data = </a:t>
            </a:r>
            <a:r>
              <a:rPr lang="ro-RO" dirty="0" err="1"/>
              <a:t>pd.DataFrame</a:t>
            </a:r>
            <a:r>
              <a:rPr lang="ro-RO" dirty="0"/>
              <a:t>([{'a': i, 'b': 2 ** i} for i in </a:t>
            </a:r>
            <a:r>
              <a:rPr lang="ro-RO" dirty="0" err="1"/>
              <a:t>range</a:t>
            </a:r>
            <a:r>
              <a:rPr lang="ro-RO" dirty="0"/>
              <a:t>(3)])</a:t>
            </a:r>
          </a:p>
          <a:p>
            <a:r>
              <a:rPr lang="ro-RO" dirty="0"/>
              <a:t>Din tablouri </a:t>
            </a:r>
            <a:r>
              <a:rPr lang="ro-RO" dirty="0" err="1"/>
              <a:t>ndarray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data = </a:t>
            </a:r>
            <a:r>
              <a:rPr lang="ro-RO" dirty="0" err="1"/>
              <a:t>pd.DataFrame</a:t>
            </a:r>
            <a:r>
              <a:rPr lang="ro-RO" dirty="0"/>
              <a:t>(</a:t>
            </a:r>
            <a:r>
              <a:rPr lang="ro-RO" dirty="0" err="1"/>
              <a:t>np.random.rand</a:t>
            </a:r>
            <a:r>
              <a:rPr lang="ro-RO" dirty="0"/>
              <a:t>(3, 2), </a:t>
            </a:r>
            <a:r>
              <a:rPr lang="ro-RO" dirty="0" err="1"/>
              <a:t>columns</a:t>
            </a:r>
            <a:r>
              <a:rPr lang="ro-RO" dirty="0"/>
              <a:t> = ['lung', 'lat'], index=['a', 'b', 'c'])</a:t>
            </a:r>
          </a:p>
          <a:p>
            <a:r>
              <a:rPr lang="ro-RO" dirty="0"/>
              <a:t>Din date structurate </a:t>
            </a:r>
            <a:r>
              <a:rPr lang="ro-RO" dirty="0" err="1"/>
              <a:t>numpy</a:t>
            </a:r>
            <a:endParaRPr lang="ro-RO" dirty="0"/>
          </a:p>
          <a:p>
            <a:pPr marL="457200" lvl="1" indent="0">
              <a:buNone/>
            </a:pPr>
            <a:r>
              <a:rPr lang="ro-RO" sz="2200" dirty="0"/>
              <a:t>A = </a:t>
            </a:r>
            <a:r>
              <a:rPr lang="ro-RO" sz="2200" dirty="0" err="1"/>
              <a:t>np.zeros</a:t>
            </a:r>
            <a:r>
              <a:rPr lang="ro-RO" sz="2200" dirty="0"/>
              <a:t>(4, </a:t>
            </a:r>
            <a:r>
              <a:rPr lang="ro-RO" sz="2200" dirty="0" err="1"/>
              <a:t>np.dtype</a:t>
            </a:r>
            <a:r>
              <a:rPr lang="ro-RO" sz="2200" dirty="0"/>
              <a:t>([('</a:t>
            </a:r>
            <a:r>
              <a:rPr lang="ro-RO" sz="2200" dirty="0" err="1"/>
              <a:t>name</a:t>
            </a:r>
            <a:r>
              <a:rPr lang="ro-RO" sz="2200" dirty="0"/>
              <a:t>', '</a:t>
            </a:r>
            <a:r>
              <a:rPr lang="ro-RO" sz="2200" dirty="0" err="1"/>
              <a:t>S10</a:t>
            </a:r>
            <a:r>
              <a:rPr lang="ro-RO" sz="2200" dirty="0"/>
              <a:t>'), ('</a:t>
            </a:r>
            <a:r>
              <a:rPr lang="ro-RO" sz="2200" dirty="0" err="1"/>
              <a:t>age</a:t>
            </a:r>
            <a:r>
              <a:rPr lang="ro-RO" sz="2200" dirty="0"/>
              <a:t>', '</a:t>
            </a:r>
            <a:r>
              <a:rPr lang="ro-RO" sz="2200" dirty="0" err="1"/>
              <a:t>i4</a:t>
            </a:r>
            <a:r>
              <a:rPr lang="ro-RO" sz="2200" dirty="0"/>
              <a:t>'), ('w', '</a:t>
            </a:r>
            <a:r>
              <a:rPr lang="ro-RO" sz="2200" dirty="0" err="1"/>
              <a:t>f8</a:t>
            </a:r>
            <a:r>
              <a:rPr lang="ro-RO" sz="2200" dirty="0"/>
              <a:t>')]))</a:t>
            </a:r>
          </a:p>
          <a:p>
            <a:pPr marL="457200" lvl="1" indent="0">
              <a:buNone/>
            </a:pPr>
            <a:r>
              <a:rPr lang="ro-RO" sz="2200" dirty="0"/>
              <a:t>data = </a:t>
            </a:r>
            <a:r>
              <a:rPr lang="ro-RO" sz="2200" dirty="0" err="1"/>
              <a:t>pd.DataFrame</a:t>
            </a:r>
            <a:r>
              <a:rPr lang="ro-RO" sz="2200" dirty="0"/>
              <a:t>(A)</a:t>
            </a:r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9548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333-277A-4ACA-B530-8242AF9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Obiectul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DD63-6011-4773-904B-CC608695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595654" cy="4895448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Este un obiect ne-mutabil, considerat o mulțime ordonată care nu poate fi modificată</a:t>
            </a:r>
            <a:endParaRPr lang="en-US" dirty="0"/>
          </a:p>
          <a:p>
            <a:r>
              <a:rPr lang="ro-RO" dirty="0"/>
              <a:t>Dacă se adaugă un index nou, se va elibera vechiul obiect index și se creează unul nou</a:t>
            </a:r>
          </a:p>
          <a:p>
            <a:r>
              <a:rPr lang="ro-RO" dirty="0"/>
              <a:t>Poate fi creată separat și partajată de mai multe tablouri </a:t>
            </a:r>
          </a:p>
          <a:p>
            <a:r>
              <a:rPr lang="ro-RO" dirty="0"/>
              <a:t>La rândul ei poate fi indexat, indexul este poziția elementului în mulțime</a:t>
            </a:r>
          </a:p>
          <a:p>
            <a:r>
              <a:rPr lang="ro-RO" dirty="0"/>
              <a:t>Suportă operațiile definite pe mulțimi, intersecție, reuniune, diferență</a:t>
            </a:r>
          </a:p>
          <a:p>
            <a:pPr marL="457200" lvl="1" indent="0">
              <a:buNone/>
            </a:pPr>
            <a:r>
              <a:rPr lang="ro-RO" dirty="0" err="1"/>
              <a:t>indA</a:t>
            </a:r>
            <a:r>
              <a:rPr lang="ro-RO" dirty="0"/>
              <a:t> = </a:t>
            </a:r>
            <a:r>
              <a:rPr lang="ro-RO" dirty="0" err="1"/>
              <a:t>pd.Index</a:t>
            </a:r>
            <a:r>
              <a:rPr lang="ro-RO" dirty="0"/>
              <a:t>([1, 3, 5, 7, 9])</a:t>
            </a:r>
          </a:p>
          <a:p>
            <a:pPr marL="457200" lvl="1" indent="0">
              <a:buNone/>
            </a:pPr>
            <a:r>
              <a:rPr lang="ro-RO" dirty="0" err="1"/>
              <a:t>indB</a:t>
            </a:r>
            <a:r>
              <a:rPr lang="ro-RO" dirty="0"/>
              <a:t> = </a:t>
            </a:r>
            <a:r>
              <a:rPr lang="ro-RO" dirty="0" err="1"/>
              <a:t>pd.Index</a:t>
            </a:r>
            <a:r>
              <a:rPr lang="ro-RO" dirty="0"/>
              <a:t>([2, 3, 5, 7, 11])</a:t>
            </a:r>
          </a:p>
          <a:p>
            <a:pPr marL="457200" lvl="1" indent="0">
              <a:buNone/>
            </a:pPr>
            <a:r>
              <a:rPr lang="ro-RO" dirty="0" err="1"/>
              <a:t>indC</a:t>
            </a:r>
            <a:r>
              <a:rPr lang="ro-RO" dirty="0"/>
              <a:t> = </a:t>
            </a:r>
            <a:r>
              <a:rPr lang="ro-RO" dirty="0" err="1"/>
              <a:t>indA.intersection</a:t>
            </a:r>
            <a:r>
              <a:rPr lang="ro-RO" dirty="0"/>
              <a:t>(</a:t>
            </a:r>
            <a:r>
              <a:rPr lang="ro-RO" dirty="0" err="1"/>
              <a:t>indB</a:t>
            </a:r>
            <a:r>
              <a:rPr lang="ro-RO" dirty="0"/>
              <a:t>)</a:t>
            </a:r>
          </a:p>
          <a:p>
            <a:pPr marL="457200" lvl="1" indent="0">
              <a:buNone/>
            </a:pPr>
            <a:r>
              <a:rPr lang="ro-RO" dirty="0" err="1"/>
              <a:t>indC</a:t>
            </a:r>
            <a:r>
              <a:rPr lang="en-US" dirty="0"/>
              <a:t>[1] ??????</a:t>
            </a:r>
            <a:endParaRPr lang="ro-RO" dirty="0"/>
          </a:p>
          <a:p>
            <a:r>
              <a:rPr lang="ro-RO" dirty="0"/>
              <a:t>Dacă se utilizează index de tip text este recomandat ca obiectul index să fie sortat, altfel operatorul de partiționare va genera eroare</a:t>
            </a:r>
          </a:p>
          <a:p>
            <a:pPr marL="457200" lvl="1" indent="0">
              <a:buNone/>
            </a:pPr>
            <a:r>
              <a:rPr lang="en-US" dirty="0"/>
              <a:t>data['Ion' : 'Maria']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90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53E0-7F7B-45C5-B34A-27653C53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8859-561C-41AE-8326-3B0FE6E2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5041054"/>
          </a:xfrm>
        </p:spPr>
        <p:txBody>
          <a:bodyPr>
            <a:normAutofit/>
          </a:bodyPr>
          <a:lstStyle/>
          <a:p>
            <a:r>
              <a:rPr lang="ro-RO" sz="2200" dirty="0"/>
              <a:t>Dacă se utilizează întregi pentru obiectul index, se pot crea confuzii la indexare</a:t>
            </a:r>
          </a:p>
          <a:p>
            <a:pPr marL="457200" lvl="1" indent="0">
              <a:buNone/>
            </a:pPr>
            <a:r>
              <a:rPr lang="en-GB" sz="2000" dirty="0"/>
              <a:t>data = </a:t>
            </a:r>
            <a:r>
              <a:rPr lang="en-GB" sz="2000" dirty="0" err="1"/>
              <a:t>pd.Series</a:t>
            </a:r>
            <a:r>
              <a:rPr lang="en-GB" sz="2000" dirty="0"/>
              <a:t>([0.25, 0.5, 0.75, 1.0], index=[7, 2, 3, 1])</a:t>
            </a:r>
            <a:endParaRPr lang="ro-RO" sz="2000" dirty="0"/>
          </a:p>
          <a:p>
            <a:pPr marL="457200" lvl="1" indent="0">
              <a:buNone/>
            </a:pPr>
            <a:r>
              <a:rPr lang="ro-RO" sz="2000" dirty="0"/>
              <a:t>data</a:t>
            </a:r>
            <a:r>
              <a:rPr lang="en-US" sz="2000" dirty="0"/>
              <a:t>[1]     # </a:t>
            </a:r>
            <a:r>
              <a:rPr lang="en-US" sz="2000" dirty="0" err="1"/>
              <a:t>va</a:t>
            </a:r>
            <a:r>
              <a:rPr lang="en-US" sz="2000" dirty="0"/>
              <a:t> selecta </a:t>
            </a:r>
            <a:r>
              <a:rPr lang="en-US" sz="2000" dirty="0" err="1"/>
              <a:t>elementul</a:t>
            </a:r>
            <a:r>
              <a:rPr lang="en-US" sz="2000" dirty="0"/>
              <a:t> cu </a:t>
            </a:r>
            <a:r>
              <a:rPr lang="en-US" sz="2000" dirty="0" err="1"/>
              <a:t>indexul</a:t>
            </a:r>
            <a:r>
              <a:rPr lang="en-US" sz="2000" dirty="0"/>
              <a:t> explicit 1 (1.0)</a:t>
            </a:r>
          </a:p>
          <a:p>
            <a:pPr marL="457200" lvl="1" indent="0">
              <a:buNone/>
            </a:pPr>
            <a:r>
              <a:rPr lang="en-US" sz="2000" dirty="0"/>
              <a:t>data[1:3]  #va selecta </a:t>
            </a:r>
            <a:r>
              <a:rPr lang="en-US" sz="2000" dirty="0" err="1"/>
              <a:t>elementele</a:t>
            </a:r>
            <a:r>
              <a:rPr lang="en-US" sz="2000" dirty="0"/>
              <a:t> de pe </a:t>
            </a:r>
            <a:r>
              <a:rPr lang="en-US" sz="2000" dirty="0" err="1"/>
              <a:t>pozi</a:t>
            </a:r>
            <a:r>
              <a:rPr lang="ro-RO" sz="2000" dirty="0"/>
              <a:t>ț</a:t>
            </a:r>
            <a:r>
              <a:rPr lang="en-US" sz="2000" dirty="0" err="1"/>
              <a:t>ia</a:t>
            </a:r>
            <a:r>
              <a:rPr lang="en-US" sz="2000" dirty="0"/>
              <a:t> 1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2</a:t>
            </a:r>
            <a:r>
              <a:rPr lang="ro-RO" sz="2000" dirty="0"/>
              <a:t> (0.5, 0.75)</a:t>
            </a:r>
          </a:p>
          <a:p>
            <a:r>
              <a:rPr lang="ro-RO" sz="2200" dirty="0"/>
              <a:t>Pentru a elimina confuzia se pot utiliza metodele de indexare explicite – </a:t>
            </a:r>
            <a:r>
              <a:rPr lang="ro-RO" sz="2200" dirty="0">
                <a:solidFill>
                  <a:srgbClr val="FF0000"/>
                </a:solidFill>
              </a:rPr>
              <a:t>preferabil</a:t>
            </a:r>
          </a:p>
          <a:p>
            <a:pPr marL="457200" lvl="1" indent="0">
              <a:buNone/>
            </a:pPr>
            <a:r>
              <a:rPr lang="ro-RO" sz="2000" dirty="0" err="1"/>
              <a:t>data.loc</a:t>
            </a:r>
            <a:r>
              <a:rPr lang="ro-RO" sz="2000" dirty="0"/>
              <a:t>[2:3]</a:t>
            </a:r>
            <a:r>
              <a:rPr lang="en-US" sz="2000" dirty="0"/>
              <a:t> #va selecta </a:t>
            </a:r>
            <a:r>
              <a:rPr lang="en-US" sz="2000" dirty="0" err="1"/>
              <a:t>elementele</a:t>
            </a:r>
            <a:r>
              <a:rPr lang="en-US" sz="2000" dirty="0"/>
              <a:t> de </a:t>
            </a:r>
            <a:r>
              <a:rPr lang="ro-RO" sz="2000" dirty="0"/>
              <a:t>la indexul</a:t>
            </a:r>
            <a:r>
              <a:rPr lang="en-US" sz="2000" dirty="0"/>
              <a:t> </a:t>
            </a:r>
            <a:r>
              <a:rPr lang="ro-RO" sz="2000" dirty="0"/>
              <a:t>2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ro-RO" sz="2000" dirty="0"/>
              <a:t>3 (0.5, 0.75)</a:t>
            </a:r>
          </a:p>
          <a:p>
            <a:pPr marL="457200" lvl="1" indent="0">
              <a:buNone/>
            </a:pPr>
            <a:r>
              <a:rPr lang="ro-RO" sz="2000" dirty="0" err="1"/>
              <a:t>data.iloc</a:t>
            </a:r>
            <a:r>
              <a:rPr lang="ro-RO" sz="2000" dirty="0"/>
              <a:t>[1:3]</a:t>
            </a:r>
            <a:r>
              <a:rPr lang="en-US" sz="2000" dirty="0"/>
              <a:t> #va selecta </a:t>
            </a:r>
            <a:r>
              <a:rPr lang="en-US" sz="2000" dirty="0" err="1"/>
              <a:t>elementele</a:t>
            </a:r>
            <a:r>
              <a:rPr lang="en-US" sz="2000" dirty="0"/>
              <a:t> de pe </a:t>
            </a:r>
            <a:r>
              <a:rPr lang="en-US" sz="2000" dirty="0" err="1"/>
              <a:t>pozi</a:t>
            </a:r>
            <a:r>
              <a:rPr lang="ro-RO" sz="2000" dirty="0"/>
              <a:t>ț</a:t>
            </a:r>
            <a:r>
              <a:rPr lang="en-US" sz="2000" dirty="0" err="1"/>
              <a:t>ia</a:t>
            </a:r>
            <a:r>
              <a:rPr lang="en-US" sz="2000" dirty="0"/>
              <a:t> 1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2</a:t>
            </a:r>
            <a:r>
              <a:rPr lang="ro-RO" sz="2000" dirty="0"/>
              <a:t> (0.5, 0.75)</a:t>
            </a:r>
          </a:p>
          <a:p>
            <a:r>
              <a:rPr lang="ro-RO" sz="2200" dirty="0"/>
              <a:t>Indexarea explicită poate fi folosită și la </a:t>
            </a:r>
            <a:r>
              <a:rPr lang="ro-RO" sz="2200" dirty="0" err="1"/>
              <a:t>DataFrame</a:t>
            </a:r>
            <a:endParaRPr lang="ro-RO" sz="2200" dirty="0"/>
          </a:p>
          <a:p>
            <a:pPr marL="457200" lvl="1" indent="0">
              <a:buNone/>
            </a:pPr>
            <a:r>
              <a:rPr lang="ro-RO" sz="1800" dirty="0" err="1"/>
              <a:t>catalog.loc</a:t>
            </a:r>
            <a:r>
              <a:rPr lang="ro-RO" sz="1800" dirty="0"/>
              <a:t>[:'Matei', :'examen']</a:t>
            </a:r>
          </a:p>
          <a:p>
            <a:r>
              <a:rPr lang="ro-RO" sz="2200" dirty="0"/>
              <a:t>Indexare după condiție</a:t>
            </a:r>
          </a:p>
          <a:p>
            <a:pPr marL="457200" lvl="1" indent="0">
              <a:buNone/>
            </a:pPr>
            <a:r>
              <a:rPr lang="ro-RO" sz="1800" dirty="0"/>
              <a:t>catalog</a:t>
            </a:r>
            <a:r>
              <a:rPr lang="en-US" sz="1800" dirty="0"/>
              <a:t>[</a:t>
            </a:r>
            <a:r>
              <a:rPr lang="en-US" sz="1800" dirty="0" err="1"/>
              <a:t>catalog.partial</a:t>
            </a:r>
            <a:r>
              <a:rPr lang="en-US" sz="1800" dirty="0"/>
              <a:t> &gt; 5]</a:t>
            </a:r>
            <a:endParaRPr lang="ro-RO" sz="1800" dirty="0"/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862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3BEA-13B2-4D44-9A59-19C0D9F3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 în funcții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099B-6A46-4157-9A7C-F28AE2FF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197821"/>
            <a:ext cx="8941869" cy="5229612"/>
          </a:xfrm>
        </p:spPr>
        <p:txBody>
          <a:bodyPr>
            <a:normAutofit fontScale="55000" lnSpcReduction="20000"/>
          </a:bodyPr>
          <a:lstStyle/>
          <a:p>
            <a:r>
              <a:rPr lang="ro-RO" sz="4000" dirty="0"/>
              <a:t>Funcțiile </a:t>
            </a:r>
            <a:r>
              <a:rPr lang="ro-RO" sz="4000" dirty="0" err="1"/>
              <a:t>ufunc</a:t>
            </a:r>
            <a:r>
              <a:rPr lang="ro-RO" sz="4000" dirty="0"/>
              <a:t> trebuie să păstreze indexul și eticheta coloanelor funcția se va aplica numai valorilor </a:t>
            </a:r>
          </a:p>
          <a:p>
            <a:r>
              <a:rPr lang="ro-RO" sz="4000" dirty="0"/>
              <a:t>În cazul în care se efectuează operații pe două tablouri care au elemente comune în mulțimea de index, mulțimile de index vor fi aliniate</a:t>
            </a:r>
          </a:p>
          <a:p>
            <a:pPr marL="0" indent="0">
              <a:buNone/>
            </a:pPr>
            <a:r>
              <a:rPr lang="en-GB" sz="3300" dirty="0"/>
              <a:t>A = </a:t>
            </a:r>
            <a:r>
              <a:rPr lang="en-GB" sz="3300" dirty="0" err="1"/>
              <a:t>pd.DataFrame</a:t>
            </a:r>
            <a:r>
              <a:rPr lang="en-GB" sz="3300" dirty="0"/>
              <a:t>(</a:t>
            </a:r>
            <a:r>
              <a:rPr lang="ro-RO" sz="3300" dirty="0" err="1"/>
              <a:t>np</a:t>
            </a:r>
            <a:r>
              <a:rPr lang="ro-RO" sz="3300" dirty="0"/>
              <a:t>.</a:t>
            </a:r>
            <a:r>
              <a:rPr lang="en-GB" sz="3300" dirty="0"/>
              <a:t>r</a:t>
            </a:r>
            <a:r>
              <a:rPr lang="ro-RO" sz="3300" dirty="0" err="1"/>
              <a:t>andom</a:t>
            </a:r>
            <a:r>
              <a:rPr lang="en-GB" sz="3300" dirty="0"/>
              <a:t>.</a:t>
            </a:r>
            <a:r>
              <a:rPr lang="en-GB" sz="3300" dirty="0" err="1"/>
              <a:t>randint</a:t>
            </a:r>
            <a:r>
              <a:rPr lang="en-GB" sz="3300" dirty="0"/>
              <a:t>(0, 20, (2, 2)),</a:t>
            </a:r>
            <a:r>
              <a:rPr lang="ro-RO" sz="3300" dirty="0"/>
              <a:t> </a:t>
            </a:r>
            <a:r>
              <a:rPr lang="en-GB" sz="3300" dirty="0"/>
              <a:t>columns=list('</a:t>
            </a:r>
            <a:r>
              <a:rPr lang="ro-RO" sz="3300" dirty="0"/>
              <a:t>AB</a:t>
            </a:r>
            <a:r>
              <a:rPr lang="en-GB" sz="3300" dirty="0"/>
              <a:t>'))</a:t>
            </a:r>
            <a:endParaRPr lang="ro-RO" sz="3300" dirty="0"/>
          </a:p>
          <a:p>
            <a:pPr marL="0" indent="0">
              <a:buNone/>
            </a:pPr>
            <a:r>
              <a:rPr lang="ro-RO" sz="3300" dirty="0"/>
              <a:t>B = </a:t>
            </a:r>
            <a:r>
              <a:rPr lang="ro-RO" sz="3300" dirty="0" err="1"/>
              <a:t>pd.DataFrame</a:t>
            </a:r>
            <a:r>
              <a:rPr lang="ro-RO" sz="3300" dirty="0"/>
              <a:t>(</a:t>
            </a:r>
            <a:r>
              <a:rPr lang="ro-RO" sz="3300" dirty="0" err="1"/>
              <a:t>np.random.randint</a:t>
            </a:r>
            <a:r>
              <a:rPr lang="ro-RO" sz="3300" dirty="0"/>
              <a:t>(0, 10, (3, 3)), </a:t>
            </a:r>
            <a:r>
              <a:rPr lang="ro-RO" sz="3300" dirty="0" err="1"/>
              <a:t>columns</a:t>
            </a:r>
            <a:r>
              <a:rPr lang="ro-RO" sz="3300" dirty="0"/>
              <a:t>=</a:t>
            </a:r>
            <a:r>
              <a:rPr lang="ro-RO" sz="3300" dirty="0" err="1"/>
              <a:t>list</a:t>
            </a:r>
            <a:r>
              <a:rPr lang="ro-RO" sz="3300" dirty="0"/>
              <a:t>('BAC'))</a:t>
            </a:r>
          </a:p>
          <a:p>
            <a:pPr marL="0" indent="0">
              <a:buNone/>
            </a:pPr>
            <a:r>
              <a:rPr lang="ro-RO" sz="3300" dirty="0" err="1"/>
              <a:t>A+B</a:t>
            </a:r>
            <a:r>
              <a:rPr lang="ro-RO" sz="3300" dirty="0"/>
              <a:t>	# Nu va genera suma acolo unde lipsește </a:t>
            </a:r>
            <a:r>
              <a:rPr lang="ro-RO" sz="3300" dirty="0" err="1"/>
              <a:t>elemetul</a:t>
            </a:r>
            <a:r>
              <a:rPr lang="ro-RO" sz="3300" dirty="0"/>
              <a:t> din A</a:t>
            </a:r>
          </a:p>
          <a:p>
            <a:pPr marL="0" indent="0">
              <a:buNone/>
            </a:pPr>
            <a:r>
              <a:rPr lang="ro-RO" sz="3300" dirty="0"/>
              <a:t>Va transforma rezultatul în tipul </a:t>
            </a:r>
            <a:r>
              <a:rPr lang="ro-RO" sz="3300" dirty="0" err="1"/>
              <a:t>float</a:t>
            </a:r>
            <a:r>
              <a:rPr lang="ro-RO" sz="3300" dirty="0"/>
              <a:t>, pentru a reprezenta </a:t>
            </a:r>
            <a:r>
              <a:rPr lang="ro-RO" sz="3300" dirty="0" err="1"/>
              <a:t>NaN</a:t>
            </a:r>
            <a:r>
              <a:rPr lang="ro-RO" sz="3300" dirty="0"/>
              <a:t> – timp de execuție crescut</a:t>
            </a:r>
          </a:p>
          <a:p>
            <a:pPr marL="0" indent="0">
              <a:buNone/>
            </a:pPr>
            <a:r>
              <a:rPr lang="ro-RO" sz="3300" dirty="0"/>
              <a:t>A     		B		</a:t>
            </a:r>
            <a:r>
              <a:rPr lang="ro-RO" sz="3300" dirty="0" err="1"/>
              <a:t>A+B</a:t>
            </a:r>
            <a:endParaRPr lang="ro-RO" sz="3300" dirty="0"/>
          </a:p>
          <a:p>
            <a:pPr marL="0" indent="0">
              <a:buNone/>
            </a:pPr>
            <a:endParaRPr lang="ro-RO" sz="3300" dirty="0"/>
          </a:p>
          <a:p>
            <a:pPr marL="0" indent="0">
              <a:buNone/>
            </a:pPr>
            <a:endParaRPr lang="ro-RO" sz="3300" dirty="0"/>
          </a:p>
          <a:p>
            <a:pPr marL="0" indent="0">
              <a:buNone/>
            </a:pPr>
            <a:endParaRPr lang="ro-RO" sz="3300" dirty="0"/>
          </a:p>
          <a:p>
            <a:pPr marL="0" indent="0">
              <a:buNone/>
            </a:pPr>
            <a:r>
              <a:rPr lang="en-GB" sz="3300" dirty="0" err="1"/>
              <a:t>A.add</a:t>
            </a:r>
            <a:r>
              <a:rPr lang="en-GB" sz="3300" dirty="0"/>
              <a:t>(B, </a:t>
            </a:r>
            <a:r>
              <a:rPr lang="en-GB" sz="3300" dirty="0" err="1"/>
              <a:t>fill_value</a:t>
            </a:r>
            <a:r>
              <a:rPr lang="en-GB" sz="3300" dirty="0"/>
              <a:t>=0))</a:t>
            </a:r>
            <a:r>
              <a:rPr lang="ro-RO" sz="3300" dirty="0"/>
              <a:t>  #Va genera suma pentru toate pozițiile din B</a:t>
            </a:r>
          </a:p>
          <a:p>
            <a:pPr marL="0" indent="0">
              <a:buNone/>
            </a:pPr>
            <a:r>
              <a:rPr lang="ro-RO" sz="3300" dirty="0"/>
              <a:t>B – </a:t>
            </a:r>
            <a:r>
              <a:rPr lang="ro-RO" sz="3300" dirty="0" err="1"/>
              <a:t>B.iloc</a:t>
            </a:r>
            <a:r>
              <a:rPr lang="en-US" sz="3300" dirty="0"/>
              <a:t>[0]    # </a:t>
            </a:r>
            <a:r>
              <a:rPr lang="en-US" sz="3300" dirty="0" err="1"/>
              <a:t>Va</a:t>
            </a:r>
            <a:r>
              <a:rPr lang="en-US" sz="3300" dirty="0"/>
              <a:t> </a:t>
            </a:r>
            <a:r>
              <a:rPr lang="en-US" sz="3300" dirty="0" err="1"/>
              <a:t>sc</a:t>
            </a:r>
            <a:r>
              <a:rPr lang="ro-RO" sz="3300" dirty="0"/>
              <a:t>ă</a:t>
            </a:r>
            <a:r>
              <a:rPr lang="en-US" sz="3300" dirty="0" err="1"/>
              <a:t>dea</a:t>
            </a:r>
            <a:r>
              <a:rPr lang="en-US" sz="3300" dirty="0"/>
              <a:t> </a:t>
            </a:r>
            <a:r>
              <a:rPr lang="en-US" sz="3300" dirty="0" err="1"/>
              <a:t>elementele</a:t>
            </a:r>
            <a:r>
              <a:rPr lang="en-US" sz="3300" dirty="0"/>
              <a:t> de pe </a:t>
            </a:r>
            <a:r>
              <a:rPr lang="en-US" sz="3300" dirty="0" err="1"/>
              <a:t>linia</a:t>
            </a:r>
            <a:r>
              <a:rPr lang="en-US" sz="3300" dirty="0"/>
              <a:t> 0, </a:t>
            </a:r>
            <a:r>
              <a:rPr lang="en-US" sz="3300" dirty="0" err="1"/>
              <a:t>toate</a:t>
            </a:r>
            <a:r>
              <a:rPr lang="en-US" sz="3300" dirty="0"/>
              <a:t> </a:t>
            </a:r>
            <a:r>
              <a:rPr lang="en-US" sz="3300" dirty="0" err="1"/>
              <a:t>elementele</a:t>
            </a:r>
            <a:r>
              <a:rPr lang="en-US" sz="3300" dirty="0"/>
              <a:t> </a:t>
            </a:r>
            <a:r>
              <a:rPr lang="en-US" sz="3300" dirty="0" err="1"/>
              <a:t>vor</a:t>
            </a:r>
            <a:r>
              <a:rPr lang="en-US" sz="3300" dirty="0"/>
              <a:t> fi 0</a:t>
            </a:r>
            <a:endParaRPr lang="ro-RO" sz="3300" dirty="0"/>
          </a:p>
          <a:p>
            <a:pPr marL="0" indent="0">
              <a:buNone/>
            </a:pPr>
            <a:r>
              <a:rPr lang="en-GB" sz="3300" dirty="0" err="1"/>
              <a:t>B.subtract</a:t>
            </a:r>
            <a:r>
              <a:rPr lang="en-GB" sz="3300" dirty="0"/>
              <a:t>(B['</a:t>
            </a:r>
            <a:r>
              <a:rPr lang="ro-RO" sz="3300" dirty="0"/>
              <a:t>C</a:t>
            </a:r>
            <a:r>
              <a:rPr lang="en-GB" sz="3300" dirty="0"/>
              <a:t>'], axis = 0) </a:t>
            </a:r>
            <a:r>
              <a:rPr lang="it-IT" sz="3300" dirty="0"/>
              <a:t># Va scădea elementele de p</a:t>
            </a:r>
            <a:r>
              <a:rPr lang="ro-RO" sz="3300" dirty="0"/>
              <a:t>e </a:t>
            </a:r>
            <a:r>
              <a:rPr lang="it-IT" sz="3300" dirty="0"/>
              <a:t>coloana C</a:t>
            </a:r>
            <a:endParaRPr lang="ro-RO" sz="33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5AA190-E778-401A-AE2F-E5D19D416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03371"/>
              </p:ext>
            </p:extLst>
          </p:nvPr>
        </p:nvGraphicFramePr>
        <p:xfrm>
          <a:off x="106532" y="4176698"/>
          <a:ext cx="1190009" cy="673800"/>
        </p:xfrm>
        <a:graphic>
          <a:graphicData uri="http://schemas.openxmlformats.org/drawingml/2006/table">
            <a:tbl>
              <a:tblPr firstRow="1" firstCol="1"/>
              <a:tblGrid>
                <a:gridCol w="1190009">
                  <a:extLst>
                    <a:ext uri="{9D8B030D-6E8A-4147-A177-3AD203B41FA5}">
                      <a16:colId xmlns:a16="http://schemas.microsoft.com/office/drawing/2014/main" val="3003180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A   B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785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0  15  11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57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1   1  13</a:t>
                      </a:r>
                      <a:endParaRPr lang="ro-R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2869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BEDBA7-4419-45BD-88CB-988843D5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84566"/>
              </p:ext>
            </p:extLst>
          </p:nvPr>
        </p:nvGraphicFramePr>
        <p:xfrm>
          <a:off x="1794050" y="4176698"/>
          <a:ext cx="1350207" cy="898400"/>
        </p:xfrm>
        <a:graphic>
          <a:graphicData uri="http://schemas.openxmlformats.org/drawingml/2006/table">
            <a:tbl>
              <a:tblPr firstRow="1" firstCol="1" bandRow="1"/>
              <a:tblGrid>
                <a:gridCol w="1350207">
                  <a:extLst>
                    <a:ext uri="{9D8B030D-6E8A-4147-A177-3AD203B41FA5}">
                      <a16:colId xmlns:a16="http://schemas.microsoft.com/office/drawing/2014/main" val="78408157"/>
                    </a:ext>
                  </a:extLst>
                </a:gridCol>
              </a:tblGrid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B  A  C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398748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0  9  4  6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2754399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1  2  6  0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629957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2  4  3  8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197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5D77A7-A9C1-4162-AEF5-3D8AB349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98312"/>
              </p:ext>
            </p:extLst>
          </p:nvPr>
        </p:nvGraphicFramePr>
        <p:xfrm>
          <a:off x="3641766" y="4176698"/>
          <a:ext cx="1962767" cy="898400"/>
        </p:xfrm>
        <a:graphic>
          <a:graphicData uri="http://schemas.openxmlformats.org/drawingml/2006/table">
            <a:tbl>
              <a:tblPr firstRow="1" firstCol="1" bandRow="1"/>
              <a:tblGrid>
                <a:gridCol w="1962767">
                  <a:extLst>
                    <a:ext uri="{9D8B030D-6E8A-4147-A177-3AD203B41FA5}">
                      <a16:colId xmlns:a16="http://schemas.microsoft.com/office/drawing/2014/main" val="2941808241"/>
                    </a:ext>
                  </a:extLst>
                </a:gridCol>
              </a:tblGrid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A     B   C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1187374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0  19.0  20.0 </a:t>
                      </a:r>
                      <a:r>
                        <a:rPr lang="ro-RO" sz="1400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104856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1   7.0  15.0 </a:t>
                      </a:r>
                      <a:r>
                        <a:rPr lang="ro-RO" sz="1400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136126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  </a:t>
                      </a:r>
                      <a:r>
                        <a:rPr lang="ro-RO" sz="1400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ro-RO" sz="1400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ro-RO" sz="14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o-RO" sz="1400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ro-R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46" marR="6454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6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6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</TotalTime>
  <Words>2831</Words>
  <Application>Microsoft Office PowerPoint</Application>
  <PresentationFormat>On-screen Show (4:3)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Office Theme</vt:lpstr>
      <vt:lpstr>Știința Datelor folosind Python</vt:lpstr>
      <vt:lpstr>Structuri de date în Pandas </vt:lpstr>
      <vt:lpstr>Serii – pd.Series</vt:lpstr>
      <vt:lpstr>Exemple pentru serii</vt:lpstr>
      <vt:lpstr>Tablouri de date – pd. DataFrame</vt:lpstr>
      <vt:lpstr>Creare tablouri de date</vt:lpstr>
      <vt:lpstr>Obiectul index</vt:lpstr>
      <vt:lpstr>Indexare</vt:lpstr>
      <vt:lpstr>Indexare în funcții</vt:lpstr>
      <vt:lpstr>Operații cu date lipsă </vt:lpstr>
      <vt:lpstr>Combinarea seturilor de date</vt:lpstr>
      <vt:lpstr>Combinarea seturilor de date</vt:lpstr>
      <vt:lpstr>Combinarea seturilor de date</vt:lpstr>
      <vt:lpstr>Adăugare elemente noi</vt:lpstr>
      <vt:lpstr>PowerPoint Presentation</vt:lpstr>
      <vt:lpstr>PowerPoint Presentation</vt:lpstr>
      <vt:lpstr>Indexare ierarhică </vt:lpstr>
      <vt:lpstr>Indexare ierarhică</vt:lpstr>
      <vt:lpstr>Operații pe index</vt:lpstr>
      <vt:lpstr>Operații pe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490</cp:revision>
  <dcterms:created xsi:type="dcterms:W3CDTF">2020-03-21T07:26:51Z</dcterms:created>
  <dcterms:modified xsi:type="dcterms:W3CDTF">2023-02-22T04:51:33Z</dcterms:modified>
</cp:coreProperties>
</file>