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3" r:id="rId2"/>
    <p:sldId id="266" r:id="rId3"/>
    <p:sldId id="264" r:id="rId4"/>
    <p:sldId id="267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0A6F6-A6DD-4913-B73C-13D6FEB06C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FFBE-8860-423E-95E5-2602346036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88E9-384F-4116-BEEC-B8DE26CB21B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F8A36-F0D6-421D-B5B0-CA770C10FA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D248-A52E-4FE2-860D-713F6838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1669-17C1-4807-87D0-0209F1C3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302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8F4DA-83F7-466D-A2CE-5BA0AA9298C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AB99E-D2FE-4D50-9C01-9D4A9919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2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4FC3-A638-42BA-9773-A9DDDCB03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591" y="2594716"/>
            <a:ext cx="5588082" cy="10612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dirty="0"/>
              <a:t>Titlul cursului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F4F257-E62A-46CA-BF04-E858AADD47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4218" y="6449421"/>
            <a:ext cx="14401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Pentru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uz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intern</a:t>
            </a:r>
          </a:p>
          <a:p>
            <a:endParaRPr lang="ro-RO" altLang="en-US" sz="1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A857A5-4697-4B87-87C4-AC8D25640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5412" y="6497960"/>
            <a:ext cx="350453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341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F0FFB8-4ECD-4A6B-B3EF-AF81E581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2208FA-DE37-4511-BA1A-3B5D9BEEEB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562458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8454984" cy="10612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1466851"/>
            <a:ext cx="8454983" cy="477202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7E216FC-B3F0-4F3D-A8A2-D6AE6B51C5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9216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535259"/>
            <a:ext cx="8454983" cy="570361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68E44D-8476-40C2-AD9B-33226CF8A5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9964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5588082" cy="1061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91" y="2200245"/>
            <a:ext cx="5588082" cy="348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2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Tablou </a:t>
            </a:r>
            <a:r>
              <a:rPr lang="en-US" dirty="0"/>
              <a:t>NumPy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Creați </a:t>
            </a:r>
            <a:r>
              <a:rPr lang="en-US" dirty="0"/>
              <a:t>un </a:t>
            </a:r>
            <a:r>
              <a:rPr lang="ro-RO" dirty="0"/>
              <a:t>tablou</a:t>
            </a:r>
            <a:r>
              <a:rPr lang="en-US" dirty="0"/>
              <a:t> de 3 </a:t>
            </a:r>
            <a:r>
              <a:rPr lang="ro-RO" dirty="0"/>
              <a:t>dimensiuni inițializat</a:t>
            </a:r>
            <a:r>
              <a:rPr lang="en-US" dirty="0"/>
              <a:t> </a:t>
            </a:r>
            <a:r>
              <a:rPr lang="ro-RO" dirty="0"/>
              <a:t>cu numere </a:t>
            </a:r>
            <a:r>
              <a:rPr lang="ro-RO" dirty="0" err="1"/>
              <a:t>aleatoare</a:t>
            </a:r>
            <a:r>
              <a:rPr lang="ro-RO" dirty="0"/>
              <a:t> cu distribuția normală (media 5, deviația 0.5)</a:t>
            </a:r>
          </a:p>
          <a:p>
            <a:r>
              <a:rPr lang="ro-RO" dirty="0"/>
              <a:t>Creați toate proiecțiile de 2 dimensiuni, modificați valorile dintr-o proiecție, afișați elementele tabloului</a:t>
            </a:r>
          </a:p>
          <a:p>
            <a:r>
              <a:rPr lang="ro-RO" dirty="0"/>
              <a:t>Creați un tablou de </a:t>
            </a:r>
            <a:r>
              <a:rPr lang="ro-RO" dirty="0" err="1"/>
              <a:t>6X6</a:t>
            </a:r>
            <a:r>
              <a:rPr lang="ro-RO" dirty="0"/>
              <a:t> elemente (matrice) generați mulțimea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ro-RO" dirty="0"/>
              <a:t>sub</a:t>
            </a:r>
            <a:r>
              <a:rPr lang="en-US" dirty="0"/>
              <a:t>-</a:t>
            </a:r>
            <a:r>
              <a:rPr lang="ro-RO" dirty="0" err="1"/>
              <a:t>matric</a:t>
            </a:r>
            <a:r>
              <a:rPr lang="en-US" dirty="0" err="1"/>
              <a:t>i</a:t>
            </a:r>
            <a:r>
              <a:rPr lang="ro-RO" dirty="0"/>
              <a:t> de </a:t>
            </a:r>
            <a:r>
              <a:rPr lang="ro-RO" dirty="0" err="1"/>
              <a:t>2X2</a:t>
            </a:r>
            <a:r>
              <a:rPr lang="ro-RO" dirty="0"/>
              <a:t> elemente</a:t>
            </a:r>
          </a:p>
          <a:p>
            <a:r>
              <a:rPr lang="ro-RO" dirty="0"/>
              <a:t>Tăiați tabloul de mai sus în 3 componente după axa orizontală, modificați o felie și afișați tabloul original</a:t>
            </a:r>
          </a:p>
          <a:p>
            <a:r>
              <a:rPr lang="ro-RO" dirty="0"/>
              <a:t>Adunați două matrice (tablou bidimensional) de diferite dimensiuni explicați mecanismul de difuzare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2389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07A9-BADC-4A14-80FD-59541288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Funcții universale </a:t>
            </a:r>
            <a:r>
              <a:rPr lang="ro-RO" dirty="0" err="1"/>
              <a:t>ufunc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9CE7-5237-4868-B40C-2DED1D67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400" dirty="0"/>
              <a:t>Comparați timpii de execuție și consumul de memorie</a:t>
            </a:r>
            <a:r>
              <a:rPr lang="en-US" sz="2400" dirty="0"/>
              <a:t> </a:t>
            </a:r>
            <a:r>
              <a:rPr lang="ro-RO" sz="2400" dirty="0"/>
              <a:t>pentru calculul valorii reciproce al unui vector de 10000 elemente generate </a:t>
            </a:r>
            <a:r>
              <a:rPr lang="ro-RO" sz="2400" dirty="0" err="1"/>
              <a:t>aleator</a:t>
            </a:r>
            <a:r>
              <a:rPr lang="ro-RO" sz="2400" dirty="0"/>
              <a:t> cu mai multe metode:</a:t>
            </a:r>
          </a:p>
          <a:p>
            <a:endParaRPr lang="ro-RO" dirty="0"/>
          </a:p>
          <a:p>
            <a:pPr marL="914400" lvl="1" indent="-457200">
              <a:buFont typeface="+mj-lt"/>
              <a:buAutoNum type="arabicPeriod"/>
            </a:pPr>
            <a:r>
              <a:rPr lang="ro-RO" dirty="0"/>
              <a:t>folosind bucla for și indexare</a:t>
            </a:r>
          </a:p>
          <a:p>
            <a:pPr marL="914400" lvl="2" indent="0">
              <a:buNone/>
            </a:pPr>
            <a:r>
              <a:rPr lang="ro-RO" dirty="0"/>
              <a:t>for i in </a:t>
            </a:r>
            <a:r>
              <a:rPr lang="ro-RO" dirty="0" err="1"/>
              <a:t>range</a:t>
            </a:r>
            <a:r>
              <a:rPr lang="ro-RO" dirty="0"/>
              <a:t>(</a:t>
            </a:r>
            <a:r>
              <a:rPr lang="ro-RO" dirty="0" err="1"/>
              <a:t>len</a:t>
            </a:r>
            <a:r>
              <a:rPr lang="ro-RO" dirty="0"/>
              <a:t>(</a:t>
            </a:r>
            <a:r>
              <a:rPr lang="ro-RO" dirty="0" err="1"/>
              <a:t>values</a:t>
            </a:r>
            <a:r>
              <a:rPr lang="ro-RO" dirty="0"/>
              <a:t>)):</a:t>
            </a:r>
          </a:p>
          <a:p>
            <a:pPr marL="914400" lvl="2" indent="0">
              <a:buNone/>
            </a:pPr>
            <a:r>
              <a:rPr lang="ro-RO" dirty="0"/>
              <a:t>   	output[i] = 1.0 / </a:t>
            </a:r>
            <a:r>
              <a:rPr lang="ro-RO" dirty="0" err="1"/>
              <a:t>values</a:t>
            </a:r>
            <a:r>
              <a:rPr lang="ro-RO" dirty="0"/>
              <a:t>[i]</a:t>
            </a:r>
          </a:p>
          <a:p>
            <a:pPr marL="914400" lvl="1" indent="-457200">
              <a:buAutoNum type="arabicPeriod" startAt="2"/>
            </a:pPr>
            <a:r>
              <a:rPr lang="ro-RO" dirty="0"/>
              <a:t>folosind funcții universale</a:t>
            </a:r>
          </a:p>
          <a:p>
            <a:pPr marL="914400" lvl="2" indent="0">
              <a:buNone/>
            </a:pPr>
            <a:r>
              <a:rPr lang="ro-RO" dirty="0"/>
              <a:t>1.0 / </a:t>
            </a:r>
            <a:r>
              <a:rPr lang="ro-RO" dirty="0" err="1"/>
              <a:t>values</a:t>
            </a:r>
            <a:endParaRPr lang="ro-RO" dirty="0"/>
          </a:p>
          <a:p>
            <a:pPr marL="914400" lvl="1" indent="-457200">
              <a:buAutoNum type="arabicPeriod" startAt="2"/>
            </a:pPr>
            <a:r>
              <a:rPr lang="ro-RO" dirty="0"/>
              <a:t>folosind generatoare de listă și </a:t>
            </a:r>
            <a:r>
              <a:rPr lang="ro-RO" dirty="0" err="1"/>
              <a:t>itertorul</a:t>
            </a:r>
            <a:endParaRPr lang="ro-RO" dirty="0"/>
          </a:p>
          <a:p>
            <a:pPr marL="914400" lvl="2" indent="0">
              <a:buNone/>
            </a:pPr>
            <a:r>
              <a:rPr lang="en-GB" dirty="0"/>
              <a:t>[1.0 / x for x in </a:t>
            </a:r>
            <a:r>
              <a:rPr lang="en-GB" dirty="0" err="1"/>
              <a:t>np.nditer</a:t>
            </a:r>
            <a:r>
              <a:rPr lang="en-GB" dirty="0"/>
              <a:t>(values)]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4057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DBF7-AAAE-495A-AC08-8EBA7F76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Agregare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4382-3BA6-4DBD-A926-78D7CB1A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Creați </a:t>
            </a:r>
            <a:r>
              <a:rPr lang="en-US" dirty="0"/>
              <a:t>un </a:t>
            </a:r>
            <a:r>
              <a:rPr lang="ro-RO" dirty="0"/>
              <a:t>tablou</a:t>
            </a:r>
            <a:r>
              <a:rPr lang="en-US" dirty="0"/>
              <a:t> de 3 </a:t>
            </a:r>
            <a:r>
              <a:rPr lang="ro-RO" dirty="0"/>
              <a:t>dimensiuni inițializat</a:t>
            </a:r>
            <a:r>
              <a:rPr lang="en-US" dirty="0"/>
              <a:t> </a:t>
            </a:r>
            <a:r>
              <a:rPr lang="ro-RO" dirty="0"/>
              <a:t>cu numere </a:t>
            </a:r>
            <a:r>
              <a:rPr lang="ro-RO" dirty="0" err="1"/>
              <a:t>aleatoare</a:t>
            </a:r>
            <a:r>
              <a:rPr lang="ro-RO" dirty="0"/>
              <a:t> cu distribuția normală (media 5, deviația 0.5)</a:t>
            </a:r>
          </a:p>
          <a:p>
            <a:r>
              <a:rPr lang="ro-RO" dirty="0"/>
              <a:t>Calculați minimul, maximul, media și deviația pe fiecare axă</a:t>
            </a:r>
          </a:p>
          <a:p>
            <a:r>
              <a:rPr lang="ro-RO" dirty="0"/>
              <a:t>Modificați numărul de elemente pe fiecare axă între 10-1000 și calculați media și deviația</a:t>
            </a:r>
          </a:p>
          <a:p>
            <a:r>
              <a:rPr lang="ro-RO" dirty="0"/>
              <a:t>Comparați timpii de execuție folosind funcțiile </a:t>
            </a:r>
            <a:r>
              <a:rPr lang="ro-RO" dirty="0" err="1"/>
              <a:t>python</a:t>
            </a:r>
            <a:r>
              <a:rPr lang="ro-RO" dirty="0"/>
              <a:t>, și cele din </a:t>
            </a:r>
            <a:r>
              <a:rPr lang="en-US" dirty="0"/>
              <a:t>N</a:t>
            </a:r>
            <a:r>
              <a:rPr lang="ro-RO" dirty="0" err="1"/>
              <a:t>um</a:t>
            </a:r>
            <a:r>
              <a:rPr lang="en-US" dirty="0"/>
              <a:t>P</a:t>
            </a:r>
            <a:r>
              <a:rPr lang="ro-RO" dirty="0"/>
              <a:t>y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567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0A30-9499-4C43-AE8C-6923ADA6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Comparare, selectare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3709-4D6A-49D9-9B4C-1F9E34DAF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Generați un tablou de (100, 100) elemente bidimensional de numere întregi </a:t>
            </a:r>
            <a:r>
              <a:rPr lang="ro-RO" dirty="0" err="1"/>
              <a:t>aleatoare</a:t>
            </a:r>
            <a:r>
              <a:rPr lang="ro-RO" dirty="0"/>
              <a:t> mai mici ca 100</a:t>
            </a:r>
          </a:p>
          <a:p>
            <a:r>
              <a:rPr lang="ro-RO" dirty="0"/>
              <a:t>Verificați dacă toate elementele sunt mai mari ca 1</a:t>
            </a:r>
          </a:p>
          <a:p>
            <a:r>
              <a:rPr lang="ro-RO" dirty="0"/>
              <a:t>Afișați toate elementele care sunt între </a:t>
            </a:r>
            <a:r>
              <a:rPr lang="en-US" dirty="0"/>
              <a:t>[5, 10]</a:t>
            </a:r>
          </a:p>
          <a:p>
            <a:r>
              <a:rPr lang="en-US" dirty="0" err="1"/>
              <a:t>Extrage</a:t>
            </a:r>
            <a:r>
              <a:rPr lang="ro-RO" dirty="0"/>
              <a:t>ți două tablouri de câte (10, 10) elemente în mod </a:t>
            </a:r>
            <a:r>
              <a:rPr lang="ro-RO" dirty="0" err="1"/>
              <a:t>aleator</a:t>
            </a:r>
            <a:r>
              <a:rPr lang="ro-RO" dirty="0"/>
              <a:t> folosind tablou de index și verificați dacă sunt diferite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5775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CA60-410B-43B4-B240-571162EC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Indexare, sortare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BEAF-65E3-4949-AC08-92071FE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Generați un tablou bidimensional de (10, 10) elemente  de numere întregi </a:t>
            </a:r>
            <a:r>
              <a:rPr lang="ro-RO" dirty="0" err="1"/>
              <a:t>aleatoare</a:t>
            </a:r>
            <a:r>
              <a:rPr lang="ro-RO" dirty="0"/>
              <a:t> mai mici ca 100</a:t>
            </a:r>
          </a:p>
          <a:p>
            <a:r>
              <a:rPr lang="ro-RO" dirty="0"/>
              <a:t>Sortați tabloul cu </a:t>
            </a:r>
            <a:r>
              <a:rPr lang="ro-RO" sz="2800" b="1" dirty="0" err="1"/>
              <a:t>np.sort</a:t>
            </a:r>
            <a:r>
              <a:rPr lang="ro-RO" sz="2800" b="1" dirty="0"/>
              <a:t>()</a:t>
            </a:r>
            <a:r>
              <a:rPr lang="ro-RO" dirty="0"/>
              <a:t>și afișați rezultatul – explicați cum s-a realizat sortarea?</a:t>
            </a:r>
          </a:p>
          <a:p>
            <a:r>
              <a:rPr lang="ro-RO" dirty="0"/>
              <a:t>Sortați după o axă cu </a:t>
            </a:r>
            <a:r>
              <a:rPr lang="ro-RO" b="1" dirty="0" err="1"/>
              <a:t>np.sort</a:t>
            </a:r>
            <a:r>
              <a:rPr lang="ro-RO" b="1" dirty="0"/>
              <a:t>(X, axis=0) </a:t>
            </a:r>
            <a:r>
              <a:rPr lang="ro-RO"/>
              <a:t>– explicați cum </a:t>
            </a:r>
            <a:r>
              <a:rPr lang="ro-RO" dirty="0"/>
              <a:t>s-a realizat sortarea?</a:t>
            </a:r>
            <a:endParaRPr lang="ro-RO" b="1" dirty="0"/>
          </a:p>
          <a:p>
            <a:r>
              <a:rPr lang="ro-RO" dirty="0"/>
              <a:t>Schimbați ordinea liniilor astfel încât elementele de pe a treia coloană să fie în ordinea crescătoare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0212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 cursuri" id="{F9BB0263-D855-4A74-883A-57C6F3E6A6CA}" vid="{8A4CECD9-D64E-45E6-9E34-CFA937C2A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2626</TotalTime>
  <Words>373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Office Theme</vt:lpstr>
      <vt:lpstr>Tablou NumPy</vt:lpstr>
      <vt:lpstr>Funcții universale ufunc</vt:lpstr>
      <vt:lpstr>Agregare</vt:lpstr>
      <vt:lpstr>Comparare, selectare</vt:lpstr>
      <vt:lpstr>Indexare, sortare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 morariu</dc:creator>
  <cp:lastModifiedBy>Piroska Haller</cp:lastModifiedBy>
  <cp:revision>177</cp:revision>
  <dcterms:created xsi:type="dcterms:W3CDTF">2020-03-21T07:26:51Z</dcterms:created>
  <dcterms:modified xsi:type="dcterms:W3CDTF">2023-02-15T08:47:10Z</dcterms:modified>
</cp:coreProperties>
</file>