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2"/>
  </p:handoutMasterIdLst>
  <p:sldIdLst>
    <p:sldId id="256" r:id="rId3"/>
    <p:sldId id="259" r:id="rId5"/>
    <p:sldId id="261" r:id="rId6"/>
    <p:sldId id="262" r:id="rId7"/>
    <p:sldId id="263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3" r:id="rId16"/>
    <p:sldId id="274" r:id="rId17"/>
    <p:sldId id="275" r:id="rId18"/>
    <p:sldId id="276" r:id="rId19"/>
    <p:sldId id="278" r:id="rId20"/>
    <p:sldId id="277" r:id="rId21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F1218"/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37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handoutMaster" Target="handoutMasters/handoutMaster1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Droid Sans Fallback" panose="020B0502000000000001" charset="-122"/>
                <a:ea typeface="Droid Sans Fallback" panose="020B0502000000000001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Droid Sans Fallback" panose="020B0502000000000001" charset="-122"/>
                <a:ea typeface="Droid Sans Fallback" panose="020B0502000000000001" charset="-122"/>
              </a:defRPr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Droid Sans Fallback" panose="020B0502000000000001" charset="-122"/>
                <a:ea typeface="Droid Sans Fallback" panose="020B0502000000000001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Droid Sans Fallback" panose="020B0502000000000001" charset="-122"/>
                <a:ea typeface="Droid Sans Fallback" panose="020B0502000000000001" charset="-122"/>
              </a:defRPr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Droid Sans Fallback" panose="020B0502000000000001" charset="-122"/>
        <a:ea typeface="Droid Sans Fallback" panose="020B0502000000000001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Droid Sans Fallback" panose="020B0502000000000001" charset="-122"/>
        <a:ea typeface="Droid Sans Fallback" panose="020B0502000000000001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Droid Sans Fallback" panose="020B0502000000000001" charset="-122"/>
        <a:ea typeface="Droid Sans Fallback" panose="020B0502000000000001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Droid Sans Fallback" panose="020B0502000000000001" charset="-122"/>
        <a:ea typeface="Droid Sans Fallback" panose="020B0502000000000001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Droid Sans Fallback" panose="020B0502000000000001" charset="-122"/>
        <a:ea typeface="Droid Sans Fallback" panose="020B0502000000000001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Arjun Ashok 18PW03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Arjun Ashok 18PW03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Arjun Ashok 18PW03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Arjun Ashok 18PW03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Arjun Ashok 18PW03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Arjun Ashok 18PW03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Arjun Ashok 18PW03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Arjun Ashok 18PW03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Arjun Ashok 18PW03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Arjun Ashok 18PW03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Gubbi" panose="00000400000000000000" charset="0"/>
                <a:ea typeface="Droid Sans Fallback" panose="020B05020000000000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Gubbi" panose="00000400000000000000" charset="0"/>
                <a:ea typeface="Droid Sans Fallback" panose="020B0502000000000001" charset="-122"/>
              </a:defRPr>
            </a:lvl1pPr>
          </a:lstStyle>
          <a:p>
            <a:r>
              <a:rPr lang="zh-CN" altLang="en-US"/>
              <a:t>Arjun Ashok 18PW03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Gubbi" panose="00000400000000000000" charset="0"/>
                <a:ea typeface="Droid Sans Fallback" panose="020B05020000000000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Gubbi" panose="00000400000000000000" charset="0"/>
          <a:ea typeface="Droid Sans Fallback" panose="020B0502000000000001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ubbi" panose="00000400000000000000" charset="0"/>
          <a:ea typeface="Droid Sans Fallback" panose="020B0502000000000001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ubbi" panose="00000400000000000000" charset="0"/>
          <a:ea typeface="Droid Sans Fallback" panose="020B0502000000000001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ubbi" panose="00000400000000000000" charset="0"/>
          <a:ea typeface="Droid Sans Fallback" panose="020B0502000000000001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ubbi" panose="00000400000000000000" charset="0"/>
          <a:ea typeface="Droid Sans Fallback" panose="020B0502000000000001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ubbi" panose="00000400000000000000" charset="0"/>
          <a:ea typeface="Droid Sans Fallback" panose="020B0502000000000001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www.bittorrent.org/beps/bep_0003.html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en-US">
                <a:latin typeface="Gubbi" panose="00000400000000000000" charset="0"/>
                <a:cs typeface="Gubbi" panose="00000400000000000000" charset="0"/>
              </a:rPr>
              <a:t>BitTorrent Client	</a:t>
            </a:r>
            <a:endParaRPr lang="en-US" altLang="en-US">
              <a:latin typeface="Gubbi" panose="00000400000000000000" charset="0"/>
              <a:cs typeface="Gubbi" panose="00000400000000000000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-5715" y="6094730"/>
            <a:ext cx="12193270" cy="765175"/>
          </a:xfrm>
          <a:solidFill>
            <a:srgbClr val="8F1218"/>
          </a:solidFill>
        </p:spPr>
        <p:txBody>
          <a:bodyPr>
            <a:normAutofit lnSpcReduction="10000"/>
          </a:bodyPr>
          <a:p>
            <a:pPr algn="l"/>
            <a:r>
              <a:rPr lang="en-US" altLang="zh-CN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zh-CN" alt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Arjun Ashok</a:t>
            </a:r>
            <a:r>
              <a:rPr lang="en-US" altLang="zh-CN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18PW03          TCP/IP Lab Package	   BitTorrent Client                         April 20, 2020</a:t>
            </a:r>
            <a:endParaRPr lang="en-US" altLang="zh-CN" sz="20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ubtitle 4"/>
          <p:cNvSpPr/>
          <p:nvPr>
            <p:ph type="subTitle" idx="1"/>
          </p:nvPr>
        </p:nvSpPr>
        <p:spPr/>
        <p:txBody>
          <a:bodyPr/>
          <a:p>
            <a:endParaRPr lang="en-US" altLang="en-US"/>
          </a:p>
          <a:p>
            <a:r>
              <a:rPr lang="en-US" altLang="en-US" sz="3200"/>
              <a:t>ARJUN ASHOK</a:t>
            </a:r>
            <a:endParaRPr lang="en-US" altLang="en-US" sz="3200"/>
          </a:p>
          <a:p>
            <a:r>
              <a:rPr lang="en-US" altLang="en-US" sz="3200" b="1"/>
              <a:t>18</a:t>
            </a:r>
            <a:r>
              <a:rPr lang="en-US" altLang="en-US" sz="3200"/>
              <a:t>PW</a:t>
            </a:r>
            <a:r>
              <a:rPr lang="en-US" altLang="en-US" sz="3200" b="1"/>
              <a:t>03</a:t>
            </a:r>
            <a:r>
              <a:rPr lang="en-US" altLang="en-US" sz="3200"/>
              <a:t> </a:t>
            </a:r>
            <a:endParaRPr lang="en-US" altLang="en-US" sz="3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pPr algn="ctr"/>
            <a:r>
              <a:rPr lang="en-US" altLang="en-US" sz="4000">
                <a:latin typeface="Gubbi" panose="00000400000000000000" charset="0"/>
                <a:cs typeface="Gubbi" panose="00000400000000000000" charset="0"/>
              </a:rPr>
              <a:t>CONCEPT</a:t>
            </a:r>
            <a:endParaRPr lang="en-US" altLang="en-US" sz="4000">
              <a:latin typeface="Gubbi" panose="00000400000000000000" charset="0"/>
              <a:cs typeface="Gubbi" panose="00000400000000000000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47700" y="1081405"/>
            <a:ext cx="10515600" cy="4934585"/>
          </a:xfrm>
        </p:spPr>
        <p:txBody>
          <a:bodyPr>
            <a:normAutofit lnSpcReduction="10000"/>
          </a:bodyPr>
          <a:p>
            <a:pPr algn="l"/>
            <a:endParaRPr lang="en-US" altLang="en-US" b="1"/>
          </a:p>
          <a:p>
            <a:pPr algn="l">
              <a:lnSpc>
                <a:spcPct val="160000"/>
              </a:lnSpc>
            </a:pPr>
            <a:r>
              <a:rPr lang="en-US" altLang="en-US" b="1"/>
              <a:t>So, the important parameters we send to the GET request(the length is specified in the protocol) are: </a:t>
            </a:r>
            <a:endParaRPr lang="en-US" altLang="en-US" b="1"/>
          </a:p>
          <a:p>
            <a:pPr algn="l">
              <a:lnSpc>
                <a:spcPct val="160000"/>
              </a:lnSpc>
            </a:pPr>
            <a:r>
              <a:rPr lang="en-US" altLang="en-US" b="1"/>
              <a:t>1. The info hash(20 bytes)</a:t>
            </a:r>
            <a:endParaRPr lang="en-US" altLang="en-US" b="1"/>
          </a:p>
          <a:p>
            <a:pPr algn="l">
              <a:lnSpc>
                <a:spcPct val="160000"/>
              </a:lnSpc>
            </a:pPr>
            <a:r>
              <a:rPr lang="en-US" altLang="en-US" b="1"/>
              <a:t>2. A self generated PEER-ID(20 bytes)</a:t>
            </a:r>
            <a:endParaRPr lang="en-US" altLang="en-US" b="1"/>
          </a:p>
          <a:p>
            <a:pPr algn="l">
              <a:lnSpc>
                <a:spcPct val="160000"/>
              </a:lnSpc>
            </a:pPr>
            <a:r>
              <a:rPr lang="en-US" altLang="en-US" b="1"/>
              <a:t>and other parameters.</a:t>
            </a:r>
            <a:endParaRPr lang="en-US" altLang="en-US" b="1"/>
          </a:p>
          <a:p>
            <a:pPr algn="l">
              <a:lnSpc>
                <a:spcPct val="160000"/>
              </a:lnSpc>
            </a:pPr>
            <a:endParaRPr lang="en-US" altLang="en-US" b="1"/>
          </a:p>
          <a:p>
            <a:pPr algn="l">
              <a:lnSpc>
                <a:spcPct val="160000"/>
              </a:lnSpc>
            </a:pPr>
            <a:r>
              <a:rPr lang="en-US" altLang="en-US" b="1"/>
              <a:t>As a response, we get the list of peers(length can vary) as a bencoded dictionary, which is decoded by the client.</a:t>
            </a:r>
            <a:endParaRPr lang="en-US" altLang="en-US" b="1"/>
          </a:p>
          <a:p>
            <a:pPr algn="l">
              <a:lnSpc>
                <a:spcPct val="160000"/>
              </a:lnSpc>
            </a:pPr>
            <a:endParaRPr lang="en-US" altLang="en-US" b="1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-5715" y="6094730"/>
            <a:ext cx="12193270" cy="765175"/>
          </a:xfrm>
          <a:solidFill>
            <a:srgbClr val="8F1218"/>
          </a:solidFill>
        </p:spPr>
        <p:txBody>
          <a:bodyPr>
            <a:normAutofit lnSpcReduction="10000"/>
          </a:bodyPr>
          <a:p>
            <a:pPr algn="l"/>
            <a:r>
              <a:rPr lang="en-US" altLang="zh-CN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zh-CN" alt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Arjun Ashok</a:t>
            </a:r>
            <a:r>
              <a:rPr lang="en-US" altLang="zh-CN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18PW03          TCP/IP Lab Package	   BitTorrent Client                         April 20, 2020</a:t>
            </a:r>
            <a:endParaRPr lang="en-US" altLang="zh-CN" sz="20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pPr algn="ctr"/>
            <a:r>
              <a:rPr lang="en-US" altLang="en-US" sz="4000">
                <a:latin typeface="Gubbi" panose="00000400000000000000" charset="0"/>
                <a:cs typeface="Gubbi" panose="00000400000000000000" charset="0"/>
              </a:rPr>
              <a:t>CONCEPT</a:t>
            </a:r>
            <a:endParaRPr lang="en-US" altLang="en-US" sz="4000">
              <a:latin typeface="Gubbi" panose="00000400000000000000" charset="0"/>
              <a:cs typeface="Gubbi" panose="00000400000000000000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47700" y="1081405"/>
            <a:ext cx="10515600" cy="4934585"/>
          </a:xfrm>
        </p:spPr>
        <p:txBody>
          <a:bodyPr>
            <a:normAutofit lnSpcReduction="10000"/>
          </a:bodyPr>
          <a:p>
            <a:pPr algn="l"/>
            <a:endParaRPr lang="en-US" altLang="en-US" b="1"/>
          </a:p>
          <a:p>
            <a:pPr algn="l">
              <a:lnSpc>
                <a:spcPct val="160000"/>
              </a:lnSpc>
            </a:pPr>
            <a:r>
              <a:rPr lang="en-US" altLang="en-US" b="1"/>
              <a:t>It is important to note that </a:t>
            </a:r>
            <a:r>
              <a:rPr lang="en-US" altLang="en-US" b="1" u="sng"/>
              <a:t>the list of peers might be the peers that are active currently(ready to transfer) or they can also be inactive.</a:t>
            </a:r>
            <a:endParaRPr lang="en-US" altLang="en-US" b="1" u="sng"/>
          </a:p>
          <a:p>
            <a:pPr algn="l">
              <a:lnSpc>
                <a:spcPct val="160000"/>
              </a:lnSpc>
            </a:pPr>
            <a:r>
              <a:rPr lang="en-US" altLang="en-US" b="1" u="sng"/>
              <a:t>We have to determine if they are active, by attempting to connect with them.</a:t>
            </a:r>
            <a:endParaRPr lang="en-US" altLang="en-US" b="1" u="sng"/>
          </a:p>
          <a:p>
            <a:pPr algn="l">
              <a:lnSpc>
                <a:spcPct val="160000"/>
              </a:lnSpc>
            </a:pPr>
            <a:endParaRPr lang="en-US" altLang="en-US" b="1"/>
          </a:p>
          <a:p>
            <a:pPr algn="l">
              <a:lnSpc>
                <a:spcPct val="160000"/>
              </a:lnSpc>
            </a:pPr>
            <a:r>
              <a:rPr lang="en-US" altLang="en-US" b="1"/>
              <a:t>So, using a  protocol, for every connection established peer, the following happens:</a:t>
            </a:r>
            <a:endParaRPr lang="en-US" altLang="en-US" b="1"/>
          </a:p>
          <a:p>
            <a:pPr marL="0" indent="0" algn="l">
              <a:lnSpc>
                <a:spcPct val="160000"/>
              </a:lnSpc>
              <a:buNone/>
            </a:pPr>
            <a:r>
              <a:rPr lang="en-US" altLang="en-US" b="1"/>
              <a:t>1. We send a handshake message, and wait for a handshake.</a:t>
            </a:r>
            <a:endParaRPr lang="en-US" altLang="en-US" b="1"/>
          </a:p>
          <a:p>
            <a:pPr marL="0" indent="0" algn="l">
              <a:lnSpc>
                <a:spcPct val="160000"/>
              </a:lnSpc>
              <a:buNone/>
            </a:pPr>
            <a:r>
              <a:rPr lang="en-US" altLang="en-US" b="1"/>
              <a:t>2. If we receive a handshake, the peer will send a message called a </a:t>
            </a:r>
            <a:r>
              <a:rPr lang="en-US" altLang="en-US" b="1" u="sng"/>
              <a:t>bitfield.</a:t>
            </a:r>
            <a:endParaRPr lang="en-US" altLang="en-US" b="1"/>
          </a:p>
          <a:p>
            <a:pPr algn="l">
              <a:lnSpc>
                <a:spcPct val="160000"/>
              </a:lnSpc>
            </a:pPr>
            <a:endParaRPr lang="en-US" altLang="en-US" b="1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-5715" y="6094730"/>
            <a:ext cx="12193270" cy="765175"/>
          </a:xfrm>
          <a:solidFill>
            <a:srgbClr val="8F1218"/>
          </a:solidFill>
        </p:spPr>
        <p:txBody>
          <a:bodyPr>
            <a:normAutofit lnSpcReduction="10000"/>
          </a:bodyPr>
          <a:p>
            <a:pPr algn="l"/>
            <a:r>
              <a:rPr lang="en-US" altLang="zh-CN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zh-CN" alt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Arjun Ashok</a:t>
            </a:r>
            <a:r>
              <a:rPr lang="en-US" altLang="zh-CN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18PW03          TCP/IP Lab Package	   BitTorrent Client                         April 20, 2020</a:t>
            </a:r>
            <a:endParaRPr lang="en-US" altLang="zh-CN" sz="20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pPr algn="ctr"/>
            <a:r>
              <a:rPr lang="en-US" altLang="en-US" sz="4000">
                <a:latin typeface="Gubbi" panose="00000400000000000000" charset="0"/>
                <a:cs typeface="Gubbi" panose="00000400000000000000" charset="0"/>
              </a:rPr>
              <a:t>CONCEPT</a:t>
            </a:r>
            <a:endParaRPr lang="en-US" altLang="en-US" sz="4000">
              <a:latin typeface="Gubbi" panose="00000400000000000000" charset="0"/>
              <a:cs typeface="Gubbi" panose="00000400000000000000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47700" y="1081405"/>
            <a:ext cx="10515600" cy="4934585"/>
          </a:xfrm>
        </p:spPr>
        <p:txBody>
          <a:bodyPr>
            <a:normAutofit fontScale="90000" lnSpcReduction="10000"/>
          </a:bodyPr>
          <a:p>
            <a:pPr algn="l"/>
            <a:endParaRPr lang="en-US" altLang="en-US" b="1"/>
          </a:p>
          <a:p>
            <a:pPr algn="l">
              <a:lnSpc>
                <a:spcPct val="130000"/>
              </a:lnSpc>
            </a:pPr>
            <a:r>
              <a:rPr lang="en-US" altLang="en-US" b="1"/>
              <a:t>This </a:t>
            </a:r>
            <a:r>
              <a:rPr lang="en-US" altLang="en-US" b="1" u="sng"/>
              <a:t>bitfield</a:t>
            </a:r>
            <a:r>
              <a:rPr lang="en-US" altLang="en-US" b="1"/>
              <a:t> contains a string of length number of pieces, and has a 1 in the piece if that peer has the piece, 0 if it doesnt.</a:t>
            </a:r>
            <a:endParaRPr lang="en-US" altLang="en-US" b="1"/>
          </a:p>
          <a:p>
            <a:pPr algn="l">
              <a:lnSpc>
                <a:spcPct val="130000"/>
              </a:lnSpc>
            </a:pPr>
            <a:r>
              <a:rPr lang="en-US" altLang="en-US" b="1"/>
              <a:t>3. We send an interested message to indicate that we are interested to receive pieces from that peer, if we want to receive pieces.</a:t>
            </a:r>
            <a:endParaRPr lang="en-US" altLang="en-US" b="1"/>
          </a:p>
          <a:p>
            <a:pPr algn="l">
              <a:lnSpc>
                <a:spcPct val="130000"/>
              </a:lnSpc>
            </a:pPr>
            <a:r>
              <a:rPr lang="en-US" altLang="en-US" b="1"/>
              <a:t>4. We wait for an </a:t>
            </a:r>
            <a:r>
              <a:rPr lang="en-US" altLang="en-US" b="1" u="sng"/>
              <a:t>unchoke</a:t>
            </a:r>
            <a:r>
              <a:rPr lang="en-US" altLang="en-US" b="1"/>
              <a:t> which means the peer is ready to serve us.</a:t>
            </a:r>
            <a:endParaRPr lang="en-US" altLang="en-US" b="1"/>
          </a:p>
          <a:p>
            <a:pPr algn="l">
              <a:lnSpc>
                <a:spcPct val="130000"/>
              </a:lnSpc>
            </a:pPr>
            <a:r>
              <a:rPr lang="en-US" altLang="en-US" b="1"/>
              <a:t>(All connections are by default not interested, and choked)</a:t>
            </a:r>
            <a:endParaRPr lang="en-US" altLang="en-US" b="1"/>
          </a:p>
          <a:p>
            <a:pPr algn="l">
              <a:lnSpc>
                <a:spcPct val="130000"/>
              </a:lnSpc>
            </a:pPr>
            <a:r>
              <a:rPr lang="en-US" altLang="en-US" b="1"/>
              <a:t>5. Then, by a series of requests, we request parts of pieces</a:t>
            </a:r>
            <a:r>
              <a:rPr lang="en-US" altLang="en-US" b="1" u="sng"/>
              <a:t>(blocks) </a:t>
            </a:r>
            <a:r>
              <a:rPr lang="en-US" altLang="en-US" b="1"/>
              <a:t>from the peer using a particular message, and receive them.</a:t>
            </a:r>
            <a:endParaRPr lang="en-US" altLang="en-US" b="1"/>
          </a:p>
          <a:p>
            <a:pPr algn="l">
              <a:lnSpc>
                <a:spcPct val="130000"/>
              </a:lnSpc>
            </a:pPr>
            <a:r>
              <a:rPr lang="en-US" altLang="en-US" b="1"/>
              <a:t>6. If an entire piece is received, we hash it and check it with the HASH in the torrent, if it is matching, we write to disk.</a:t>
            </a:r>
            <a:endParaRPr lang="en-US" altLang="en-US" b="1"/>
          </a:p>
          <a:p>
            <a:pPr algn="l">
              <a:lnSpc>
                <a:spcPct val="130000"/>
              </a:lnSpc>
            </a:pPr>
            <a:r>
              <a:rPr lang="en-US" altLang="en-US" b="1"/>
              <a:t>7. When we have atleast one piece, we are ready to serve other clients(uploading/seeding)</a:t>
            </a:r>
            <a:endParaRPr lang="en-US" altLang="en-US" b="1"/>
          </a:p>
          <a:p>
            <a:pPr algn="l">
              <a:lnSpc>
                <a:spcPct val="160000"/>
              </a:lnSpc>
            </a:pPr>
            <a:endParaRPr lang="en-US" altLang="en-US" b="1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-5715" y="6094730"/>
            <a:ext cx="12193270" cy="765175"/>
          </a:xfrm>
          <a:solidFill>
            <a:srgbClr val="8F1218"/>
          </a:solidFill>
        </p:spPr>
        <p:txBody>
          <a:bodyPr>
            <a:normAutofit lnSpcReduction="10000"/>
          </a:bodyPr>
          <a:p>
            <a:pPr algn="l"/>
            <a:r>
              <a:rPr lang="en-US" altLang="zh-CN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zh-CN" alt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Arjun Ashok</a:t>
            </a:r>
            <a:r>
              <a:rPr lang="en-US" altLang="zh-CN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18PW03          TCP/IP Lab Package	   BitTorrent Client                         April 20, 2020</a:t>
            </a:r>
            <a:endParaRPr lang="en-US" altLang="zh-CN" sz="20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pPr algn="ctr"/>
            <a:r>
              <a:rPr lang="en-US" altLang="en-US" sz="4000">
                <a:latin typeface="Gubbi" panose="00000400000000000000" charset="0"/>
                <a:cs typeface="Gubbi" panose="00000400000000000000" charset="0"/>
              </a:rPr>
              <a:t>CHALLENGES AND INTRICACIES</a:t>
            </a:r>
            <a:endParaRPr lang="en-US" altLang="en-US" sz="4000">
              <a:latin typeface="Gubbi" panose="00000400000000000000" charset="0"/>
              <a:cs typeface="Gubbi" panose="00000400000000000000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47700" y="1081405"/>
            <a:ext cx="10515600" cy="4934585"/>
          </a:xfrm>
        </p:spPr>
        <p:txBody>
          <a:bodyPr>
            <a:normAutofit lnSpcReduction="20000"/>
          </a:bodyPr>
          <a:p>
            <a:pPr algn="l"/>
            <a:endParaRPr lang="en-US" altLang="en-US" b="1"/>
          </a:p>
          <a:p>
            <a:pPr algn="l">
              <a:lnSpc>
                <a:spcPct val="130000"/>
              </a:lnSpc>
            </a:pPr>
            <a:r>
              <a:rPr lang="en-US" altLang="en-US" b="1"/>
              <a:t>One challenge is to have peer connections to be concurrent.</a:t>
            </a:r>
            <a:endParaRPr lang="en-US" altLang="en-US" b="1"/>
          </a:p>
          <a:p>
            <a:pPr algn="l">
              <a:lnSpc>
                <a:spcPct val="130000"/>
              </a:lnSpc>
            </a:pPr>
            <a:r>
              <a:rPr lang="en-US" altLang="en-US" b="1"/>
              <a:t>Optimize which piece to ask the peer, based on its bitfield.(Here, the piece by order is used)</a:t>
            </a:r>
            <a:endParaRPr lang="en-US" altLang="en-US" b="1"/>
          </a:p>
          <a:p>
            <a:pPr algn="l">
              <a:lnSpc>
                <a:spcPct val="130000"/>
              </a:lnSpc>
            </a:pPr>
            <a:r>
              <a:rPr lang="en-US" altLang="en-US" b="1"/>
              <a:t>Difficulty in managing sockets - the messages are not sent as a single message.</a:t>
            </a:r>
            <a:endParaRPr lang="en-US" altLang="en-US" b="1"/>
          </a:p>
          <a:p>
            <a:pPr algn="l">
              <a:lnSpc>
                <a:spcPct val="130000"/>
              </a:lnSpc>
            </a:pPr>
            <a:r>
              <a:rPr lang="en-US" altLang="en-US" b="1" u="sng"/>
              <a:t>They can be send part-by-part, so we have to buffer the messages until we get something of meaning.</a:t>
            </a:r>
            <a:endParaRPr lang="en-US" altLang="en-US" b="1" u="sng"/>
          </a:p>
          <a:p>
            <a:pPr algn="l">
              <a:lnSpc>
                <a:spcPct val="130000"/>
              </a:lnSpc>
            </a:pPr>
            <a:r>
              <a:rPr lang="en-US" altLang="en-US" b="1" u="sng"/>
              <a:t>Or many messages can be sent together, so we have to properly decode every message and make sure nothing is lost.</a:t>
            </a:r>
            <a:endParaRPr lang="en-US" altLang="en-US" b="1"/>
          </a:p>
          <a:p>
            <a:pPr algn="l">
              <a:lnSpc>
                <a:spcPct val="160000"/>
              </a:lnSpc>
            </a:pPr>
            <a:r>
              <a:rPr lang="en-US" altLang="en-US" b="1"/>
              <a:t>Optimize the peers obtained - worst case - all peers are inactive - we have to make sure we request the tracker again, and get peers.</a:t>
            </a:r>
            <a:endParaRPr lang="en-US" altLang="en-US" b="1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-5715" y="6094730"/>
            <a:ext cx="12193270" cy="765175"/>
          </a:xfrm>
          <a:solidFill>
            <a:srgbClr val="8F1218"/>
          </a:solidFill>
        </p:spPr>
        <p:txBody>
          <a:bodyPr>
            <a:normAutofit lnSpcReduction="10000"/>
          </a:bodyPr>
          <a:p>
            <a:pPr algn="l"/>
            <a:r>
              <a:rPr lang="en-US" altLang="zh-CN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zh-CN" alt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Arjun Ashok</a:t>
            </a:r>
            <a:r>
              <a:rPr lang="en-US" altLang="zh-CN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18PW03          TCP/IP Lab Package	   BitTorrent Client                         April 20, 2020</a:t>
            </a:r>
            <a:endParaRPr lang="en-US" altLang="zh-CN" sz="20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pPr algn="ctr"/>
            <a:r>
              <a:rPr lang="en-US" altLang="en-US" sz="4000">
                <a:latin typeface="Gubbi" panose="00000400000000000000" charset="0"/>
                <a:cs typeface="Gubbi" panose="00000400000000000000" charset="0"/>
              </a:rPr>
              <a:t>IMPLEMENTATION</a:t>
            </a:r>
            <a:endParaRPr lang="en-US" altLang="en-US" sz="4000">
              <a:latin typeface="Gubbi" panose="00000400000000000000" charset="0"/>
              <a:cs typeface="Gubbi" panose="00000400000000000000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47700" y="1081405"/>
            <a:ext cx="10515600" cy="4934585"/>
          </a:xfrm>
        </p:spPr>
        <p:txBody>
          <a:bodyPr>
            <a:normAutofit lnSpcReduction="20000"/>
          </a:bodyPr>
          <a:p>
            <a:pPr algn="l"/>
            <a:endParaRPr lang="en-US" altLang="en-US" b="1"/>
          </a:p>
          <a:p>
            <a:pPr algn="l"/>
            <a:endParaRPr lang="en-US" altLang="en-US" b="1"/>
          </a:p>
          <a:p>
            <a:pPr algn="l">
              <a:lnSpc>
                <a:spcPct val="140000"/>
              </a:lnSpc>
            </a:pPr>
            <a:r>
              <a:rPr lang="en-US" altLang="en-US" b="1"/>
              <a:t>The implementation of the BitTorrent client(the torrent downloader) has been done in Python 3.7</a:t>
            </a:r>
            <a:endParaRPr lang="en-US" altLang="en-US" b="1"/>
          </a:p>
          <a:p>
            <a:pPr algn="l">
              <a:lnSpc>
                <a:spcPct val="130000"/>
              </a:lnSpc>
            </a:pPr>
            <a:r>
              <a:rPr lang="en-US" altLang="en-US" b="1"/>
              <a:t>The bencoding library has been written from scratch, to understand how this basic encoding and decoding works.</a:t>
            </a:r>
            <a:endParaRPr lang="en-US" altLang="en-US" b="1"/>
          </a:p>
          <a:p>
            <a:pPr algn="l">
              <a:lnSpc>
                <a:spcPct val="130000"/>
              </a:lnSpc>
            </a:pPr>
            <a:r>
              <a:rPr lang="en-US" altLang="en-US" b="1"/>
              <a:t>The various classes Tracker, Peer, PieceManager have been written.</a:t>
            </a:r>
            <a:endParaRPr lang="en-US" altLang="en-US" b="1"/>
          </a:p>
          <a:p>
            <a:pPr algn="l">
              <a:lnSpc>
                <a:spcPct val="130000"/>
              </a:lnSpc>
            </a:pPr>
            <a:r>
              <a:rPr lang="en-US" altLang="en-US" b="1" u="sng"/>
              <a:t>The entire program is a concurrent program, implemented in asyncio(will be explained at the demo part)</a:t>
            </a:r>
            <a:endParaRPr lang="en-US" altLang="en-US" b="1" u="sng"/>
          </a:p>
          <a:p>
            <a:pPr algn="l">
              <a:lnSpc>
                <a:spcPct val="130000"/>
              </a:lnSpc>
            </a:pPr>
            <a:r>
              <a:rPr lang="en-US" altLang="en-US" b="1"/>
              <a:t>Both single file and multi file torrents are handled, file writing is also asynchronous.</a:t>
            </a:r>
            <a:endParaRPr lang="en-US" altLang="en-US" b="1"/>
          </a:p>
          <a:p>
            <a:pPr algn="l">
              <a:lnSpc>
                <a:spcPct val="130000"/>
              </a:lnSpc>
            </a:pPr>
            <a:r>
              <a:rPr lang="en-US" altLang="en-US" b="1"/>
              <a:t>Both HTTP and UDP trackers are implemented. </a:t>
            </a:r>
            <a:endParaRPr lang="en-US" altLang="en-US" b="1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-5715" y="6094730"/>
            <a:ext cx="12193270" cy="765175"/>
          </a:xfrm>
          <a:solidFill>
            <a:srgbClr val="8F1218"/>
          </a:solidFill>
        </p:spPr>
        <p:txBody>
          <a:bodyPr>
            <a:normAutofit lnSpcReduction="10000"/>
          </a:bodyPr>
          <a:p>
            <a:pPr algn="l"/>
            <a:r>
              <a:rPr lang="en-US" altLang="zh-CN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zh-CN" alt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Arjun Ashok</a:t>
            </a:r>
            <a:r>
              <a:rPr lang="en-US" altLang="zh-CN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18PW03          TCP/IP Lab Package	   BitTorrent Client                         April 20, 2020</a:t>
            </a:r>
            <a:endParaRPr lang="en-US" altLang="zh-CN" sz="20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pPr algn="ctr"/>
            <a:r>
              <a:rPr lang="en-US" altLang="en-US" sz="4000">
                <a:latin typeface="Gubbi" panose="00000400000000000000" charset="0"/>
                <a:cs typeface="Gubbi" panose="00000400000000000000" charset="0"/>
              </a:rPr>
              <a:t>WALK-THROUGH OF THE IMPLEMENTATION</a:t>
            </a:r>
            <a:endParaRPr lang="en-US" altLang="en-US" sz="4000">
              <a:latin typeface="Gubbi" panose="00000400000000000000" charset="0"/>
              <a:cs typeface="Gubbi" panose="00000400000000000000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-5715" y="6094730"/>
            <a:ext cx="12193270" cy="765175"/>
          </a:xfrm>
          <a:solidFill>
            <a:srgbClr val="8F1218"/>
          </a:solidFill>
        </p:spPr>
        <p:txBody>
          <a:bodyPr>
            <a:normAutofit lnSpcReduction="10000"/>
          </a:bodyPr>
          <a:p>
            <a:pPr algn="l"/>
            <a:r>
              <a:rPr lang="en-US" altLang="zh-CN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zh-CN" alt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Arjun Ashok</a:t>
            </a:r>
            <a:r>
              <a:rPr lang="en-US" altLang="zh-CN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18PW03          TCP/IP Lab Package	   BitTorrent Client                         April 20, 2020</a:t>
            </a:r>
            <a:endParaRPr lang="en-US" altLang="zh-CN" sz="20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ontent Placeholder 1"/>
          <p:cNvSpPr/>
          <p:nvPr>
            <p:ph idx="1"/>
          </p:nvPr>
        </p:nvSpPr>
        <p:spPr/>
        <p:txBody>
          <a:bodyPr/>
          <a:p>
            <a:r>
              <a:rPr lang="en-US" altLang="en-US" b="1"/>
              <a:t>In VS Code.</a:t>
            </a:r>
            <a:endParaRPr lang="en-US" altLang="en-US" b="1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pPr algn="ctr"/>
            <a:r>
              <a:rPr lang="en-US" altLang="en-US" sz="4000">
                <a:latin typeface="Gubbi" panose="00000400000000000000" charset="0"/>
                <a:cs typeface="Gubbi" panose="00000400000000000000" charset="0"/>
              </a:rPr>
              <a:t>DEMO</a:t>
            </a:r>
            <a:endParaRPr lang="en-US" altLang="en-US" sz="4000">
              <a:latin typeface="Gubbi" panose="00000400000000000000" charset="0"/>
              <a:cs typeface="Gubbi" panose="00000400000000000000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-5715" y="6094730"/>
            <a:ext cx="12193270" cy="765175"/>
          </a:xfrm>
          <a:solidFill>
            <a:srgbClr val="8F1218"/>
          </a:solidFill>
        </p:spPr>
        <p:txBody>
          <a:bodyPr>
            <a:normAutofit lnSpcReduction="10000"/>
          </a:bodyPr>
          <a:p>
            <a:pPr algn="l"/>
            <a:r>
              <a:rPr lang="en-US" altLang="zh-CN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zh-CN" alt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Arjun Ashok</a:t>
            </a:r>
            <a:r>
              <a:rPr lang="en-US" altLang="zh-CN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18PW03          TCP/IP Lab Package	   BitTorrent Client                         April 20, 2020</a:t>
            </a:r>
            <a:endParaRPr lang="en-US" altLang="zh-CN" sz="20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ontent Placeholder 1"/>
          <p:cNvSpPr/>
          <p:nvPr>
            <p:ph idx="1"/>
          </p:nvPr>
        </p:nvSpPr>
        <p:spPr/>
        <p:txBody>
          <a:bodyPr/>
          <a:p>
            <a:endParaRPr lang="en-US" altLang="en-US" b="1"/>
          </a:p>
          <a:p>
            <a:r>
              <a:rPr lang="en-US" altLang="en-US" b="1"/>
              <a:t>Run the program</a:t>
            </a:r>
            <a:endParaRPr lang="en-US" altLang="en-US" b="1"/>
          </a:p>
          <a:p>
            <a:endParaRPr lang="en-US" altLang="en-US" b="1"/>
          </a:p>
          <a:p>
            <a:r>
              <a:rPr lang="en-US" altLang="en-US" b="1"/>
              <a:t>Wireshark - capture BitTorrent packets and explain.</a:t>
            </a:r>
            <a:endParaRPr lang="en-US" altLang="en-US" b="1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pPr algn="ctr"/>
            <a:r>
              <a:rPr lang="en-US" altLang="en-US" sz="4000">
                <a:latin typeface="Gubbi" panose="00000400000000000000" charset="0"/>
                <a:cs typeface="Gubbi" panose="00000400000000000000" charset="0"/>
              </a:rPr>
              <a:t>LEARNING CURVE</a:t>
            </a:r>
            <a:endParaRPr lang="en-US" altLang="en-US" sz="4000">
              <a:latin typeface="Gubbi" panose="00000400000000000000" charset="0"/>
              <a:cs typeface="Gubbi" panose="00000400000000000000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-5715" y="6094730"/>
            <a:ext cx="12193270" cy="765175"/>
          </a:xfrm>
          <a:solidFill>
            <a:srgbClr val="8F1218"/>
          </a:solidFill>
        </p:spPr>
        <p:txBody>
          <a:bodyPr>
            <a:normAutofit lnSpcReduction="10000"/>
          </a:bodyPr>
          <a:p>
            <a:pPr algn="l"/>
            <a:r>
              <a:rPr lang="en-US" altLang="zh-CN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zh-CN" alt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Arjun Ashok</a:t>
            </a:r>
            <a:r>
              <a:rPr lang="en-US" altLang="zh-CN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18PW03          TCP/IP Lab Package	   BitTorrent Client                         April 20, 2020</a:t>
            </a:r>
            <a:endParaRPr lang="en-US" altLang="zh-CN" sz="20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ontent Placeholder 1"/>
          <p:cNvSpPr/>
          <p:nvPr>
            <p:ph idx="1"/>
          </p:nvPr>
        </p:nvSpPr>
        <p:spPr/>
        <p:txBody>
          <a:bodyPr/>
          <a:p>
            <a:pPr>
              <a:lnSpc>
                <a:spcPct val="130000"/>
              </a:lnSpc>
            </a:pPr>
            <a:r>
              <a:rPr lang="en-US" altLang="en-US" b="1"/>
              <a:t>Understood how the BitTorrent protocol works in detail, and now can improve the program using various revisions of the protocol to match big-time BitTorrent clients such as Transmission, UTtorrent.</a:t>
            </a:r>
            <a:endParaRPr lang="en-US" altLang="en-US" b="1"/>
          </a:p>
          <a:p>
            <a:pPr>
              <a:lnSpc>
                <a:spcPct val="130000"/>
              </a:lnSpc>
            </a:pPr>
            <a:r>
              <a:rPr lang="en-US" altLang="en-US" b="1"/>
              <a:t>Implemented TCP sockets </a:t>
            </a:r>
            <a:r>
              <a:rPr lang="en-US" altLang="en-US" b="1" u="sng"/>
              <a:t>asynchronously</a:t>
            </a:r>
            <a:r>
              <a:rPr lang="en-US" altLang="en-US" b="1"/>
              <a:t>, and learnt how to continously get data and decode it properly.</a:t>
            </a:r>
            <a:endParaRPr lang="en-US" altLang="en-US" b="1"/>
          </a:p>
          <a:p>
            <a:pPr>
              <a:lnSpc>
                <a:spcPct val="130000"/>
              </a:lnSpc>
            </a:pPr>
            <a:r>
              <a:rPr lang="en-US" altLang="en-US" b="1"/>
              <a:t>Learn how to work with HTTP and UDP trackers </a:t>
            </a:r>
            <a:r>
              <a:rPr lang="en-US" altLang="en-US" b="1" u="sng"/>
              <a:t>asynchronously</a:t>
            </a:r>
            <a:r>
              <a:rPr lang="en-US" altLang="en-US" b="1"/>
              <a:t>.</a:t>
            </a:r>
            <a:endParaRPr lang="en-US" altLang="en-US" b="1"/>
          </a:p>
          <a:p>
            <a:pPr>
              <a:lnSpc>
                <a:spcPct val="130000"/>
              </a:lnSpc>
            </a:pPr>
            <a:r>
              <a:rPr lang="en-US" altLang="en-US" b="1"/>
              <a:t>Learnt how to debug the mistakes in the implementation using Wireshark to monitor packets and figure out what’s wrong.</a:t>
            </a:r>
            <a:endParaRPr lang="en-US" altLang="en-US" b="1"/>
          </a:p>
          <a:p>
            <a:pPr>
              <a:lnSpc>
                <a:spcPct val="130000"/>
              </a:lnSpc>
            </a:pPr>
            <a:endParaRPr lang="en-US" altLang="en-US" b="1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47700" y="2574290"/>
            <a:ext cx="10515600" cy="1325563"/>
          </a:xfrm>
        </p:spPr>
        <p:txBody>
          <a:bodyPr>
            <a:normAutofit/>
          </a:bodyPr>
          <a:p>
            <a:pPr algn="ctr"/>
            <a:r>
              <a:rPr lang="en-US" altLang="en-US" sz="4000">
                <a:latin typeface="Gubbi" panose="00000400000000000000" charset="0"/>
                <a:cs typeface="Gubbi" panose="00000400000000000000" charset="0"/>
              </a:rPr>
              <a:t>THANK YOU!</a:t>
            </a:r>
            <a:endParaRPr lang="en-US" altLang="en-US" sz="4000">
              <a:latin typeface="Gubbi" panose="00000400000000000000" charset="0"/>
              <a:cs typeface="Gubbi" panose="00000400000000000000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-5715" y="6094730"/>
            <a:ext cx="12193270" cy="765175"/>
          </a:xfrm>
          <a:solidFill>
            <a:srgbClr val="8F1218"/>
          </a:solidFill>
        </p:spPr>
        <p:txBody>
          <a:bodyPr>
            <a:normAutofit lnSpcReduction="10000"/>
          </a:bodyPr>
          <a:p>
            <a:pPr algn="l"/>
            <a:r>
              <a:rPr lang="en-US" altLang="zh-CN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zh-CN" alt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Arjun Ashok</a:t>
            </a:r>
            <a:r>
              <a:rPr lang="en-US" altLang="zh-CN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18PW03          TCP/IP Lab Package	   BitTorrent Client                         April 20, 2020</a:t>
            </a:r>
            <a:endParaRPr lang="en-US" altLang="zh-CN" sz="20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ontent Placeholder 1"/>
          <p:cNvSpPr/>
          <p:nvPr>
            <p:ph idx="1"/>
          </p:nvPr>
        </p:nvSpPr>
        <p:spPr/>
        <p:txBody>
          <a:bodyPr/>
          <a:p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en-US" sz="4000">
                <a:latin typeface="Gubbi" panose="00000400000000000000" charset="0"/>
                <a:cs typeface="Gubbi" panose="00000400000000000000" charset="0"/>
              </a:rPr>
              <a:t>FLOW</a:t>
            </a:r>
            <a:endParaRPr lang="en-US" altLang="en-US" sz="4000">
              <a:latin typeface="Gubbi" panose="00000400000000000000" charset="0"/>
              <a:cs typeface="Gubbi" panose="00000400000000000000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47700" y="1584325"/>
            <a:ext cx="10515600" cy="4145915"/>
          </a:xfrm>
        </p:spPr>
        <p:txBody>
          <a:bodyPr/>
          <a:p>
            <a:pPr algn="ctr"/>
            <a:endParaRPr lang="en-US" altLang="en-US" b="1"/>
          </a:p>
          <a:p>
            <a:pPr algn="ctr"/>
            <a:endParaRPr lang="en-US" altLang="en-US" b="1"/>
          </a:p>
          <a:p>
            <a:pPr algn="ctr"/>
            <a:endParaRPr lang="en-US" altLang="en-US" b="1"/>
          </a:p>
          <a:p>
            <a:pPr algn="ctr"/>
            <a:r>
              <a:rPr lang="en-US" altLang="en-US" b="1"/>
              <a:t>Problem statement and objective of the project</a:t>
            </a:r>
            <a:endParaRPr lang="en-US" altLang="en-US" b="1"/>
          </a:p>
          <a:p>
            <a:pPr algn="ctr"/>
            <a:r>
              <a:rPr lang="en-US" altLang="en-US" b="1"/>
              <a:t>Concept(a complete theoretical overview of the concepts used in the project)</a:t>
            </a:r>
            <a:endParaRPr lang="en-US" altLang="en-US" b="1"/>
          </a:p>
          <a:p>
            <a:pPr algn="ctr"/>
            <a:r>
              <a:rPr lang="en-US" altLang="en-US" b="1"/>
              <a:t>Implementation in code</a:t>
            </a:r>
            <a:endParaRPr lang="en-US" altLang="en-US" b="1"/>
          </a:p>
          <a:p>
            <a:pPr algn="ctr"/>
            <a:r>
              <a:rPr lang="en-US" altLang="en-US" b="1"/>
              <a:t>Demo of the program</a:t>
            </a:r>
            <a:endParaRPr lang="en-US" altLang="en-US" b="1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-5715" y="6094730"/>
            <a:ext cx="12193270" cy="765175"/>
          </a:xfrm>
          <a:solidFill>
            <a:srgbClr val="8F1218"/>
          </a:solidFill>
        </p:spPr>
        <p:txBody>
          <a:bodyPr>
            <a:normAutofit lnSpcReduction="10000"/>
          </a:bodyPr>
          <a:p>
            <a:pPr algn="l"/>
            <a:r>
              <a:rPr lang="en-US" altLang="zh-CN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zh-CN" alt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Arjun Ashok</a:t>
            </a:r>
            <a:r>
              <a:rPr lang="en-US" altLang="zh-CN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18PW03          TCP/IP Lab Package	   BitTorrent Client                         April 20, 2020</a:t>
            </a:r>
            <a:endParaRPr lang="en-US" altLang="zh-CN" sz="20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en-US" sz="4000">
                <a:latin typeface="Gubbi" panose="00000400000000000000" charset="0"/>
                <a:cs typeface="Gubbi" panose="00000400000000000000" charset="0"/>
              </a:rPr>
              <a:t>PROBLEM STATEMENT</a:t>
            </a:r>
            <a:endParaRPr lang="en-US" altLang="en-US" sz="4000">
              <a:latin typeface="Gubbi" panose="00000400000000000000" charset="0"/>
              <a:cs typeface="Gubbi" panose="00000400000000000000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47700" y="1505585"/>
            <a:ext cx="10515600" cy="4224655"/>
          </a:xfrm>
        </p:spPr>
        <p:txBody>
          <a:bodyPr>
            <a:normAutofit lnSpcReduction="20000"/>
          </a:bodyPr>
          <a:p>
            <a:pPr algn="l"/>
            <a:r>
              <a:rPr lang="en-US" altLang="en-US" b="1"/>
              <a:t>The problem statement is to implement the BitTorrent Protocol</a:t>
            </a:r>
            <a:endParaRPr lang="en-US" altLang="en-US" b="1"/>
          </a:p>
          <a:p>
            <a:pPr algn="l"/>
            <a:endParaRPr lang="en-US" altLang="en-US" b="1"/>
          </a:p>
          <a:p>
            <a:pPr algn="just"/>
            <a:r>
              <a:rPr lang="en-US" altLang="en-US" b="1"/>
              <a:t>Designed in 2001 by</a:t>
            </a:r>
            <a:r>
              <a:rPr lang="en-US" altLang="en-US"/>
              <a:t> </a:t>
            </a:r>
            <a:r>
              <a:rPr lang="en-US" altLang="en-US" b="1" u="sng"/>
              <a:t>Bram Cohen</a:t>
            </a:r>
            <a:endParaRPr lang="en-US" altLang="en-US" b="1"/>
          </a:p>
          <a:p>
            <a:pPr algn="l"/>
            <a:endParaRPr lang="en-US" altLang="en-US" b="1"/>
          </a:p>
          <a:p>
            <a:pPr algn="l"/>
            <a:r>
              <a:rPr lang="en-US" altLang="en-US" b="1"/>
              <a:t>BitTorrent is a protocol for downloading and distributing files across the Internet.</a:t>
            </a:r>
            <a:endParaRPr lang="en-US" altLang="en-US" b="1"/>
          </a:p>
          <a:p>
            <a:pPr algn="l"/>
            <a:endParaRPr lang="en-US" altLang="en-US" b="1"/>
          </a:p>
          <a:p>
            <a:pPr algn="l"/>
            <a:r>
              <a:rPr lang="en-US" altLang="en-US" b="1"/>
              <a:t>Peer to Peer protocol - why?</a:t>
            </a:r>
            <a:endParaRPr lang="en-US" altLang="en-US" b="1"/>
          </a:p>
          <a:p>
            <a:pPr algn="l"/>
            <a:endParaRPr lang="en-US" altLang="en-US" b="1"/>
          </a:p>
          <a:p>
            <a:pPr algn="l">
              <a:lnSpc>
                <a:spcPct val="110000"/>
              </a:lnSpc>
            </a:pPr>
            <a:r>
              <a:rPr lang="en-US" altLang="en-US" b="1"/>
              <a:t>Peers download pieces of files from each other—this is what makes it a peer-to-peer protocol </a:t>
            </a:r>
            <a:endParaRPr lang="en-US" altLang="en-US" b="1"/>
          </a:p>
          <a:p>
            <a:pPr algn="l"/>
            <a:endParaRPr lang="en-US" altLang="en-US" b="1"/>
          </a:p>
          <a:p>
            <a:pPr algn="l"/>
            <a:r>
              <a:rPr lang="en-US" altLang="en-US" b="1"/>
              <a:t>In contrast to the traditional server-client relationship</a:t>
            </a:r>
            <a:endParaRPr lang="en-US" altLang="en-US" b="1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-5715" y="6094730"/>
            <a:ext cx="12193270" cy="765175"/>
          </a:xfrm>
          <a:solidFill>
            <a:srgbClr val="8F1218"/>
          </a:solidFill>
        </p:spPr>
        <p:txBody>
          <a:bodyPr>
            <a:normAutofit lnSpcReduction="10000"/>
          </a:bodyPr>
          <a:p>
            <a:pPr algn="l"/>
            <a:r>
              <a:rPr lang="en-US" altLang="zh-CN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zh-CN" alt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Arjun Ashok</a:t>
            </a:r>
            <a:r>
              <a:rPr lang="en-US" altLang="zh-CN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18PW03          TCP/IP Lab Package	   BitTorrent Client                         April 20, 2020</a:t>
            </a:r>
            <a:endParaRPr lang="en-US" altLang="zh-CN" sz="20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pPr algn="ctr"/>
            <a:r>
              <a:rPr lang="en-US" altLang="en-US" sz="4000">
                <a:latin typeface="Gubbi" panose="00000400000000000000" charset="0"/>
                <a:cs typeface="Gubbi" panose="00000400000000000000" charset="0"/>
              </a:rPr>
              <a:t>OBJECTIVE AND SCOPE OF THE PROJECT</a:t>
            </a:r>
            <a:endParaRPr lang="en-US" altLang="en-US" sz="4000">
              <a:latin typeface="Gubbi" panose="00000400000000000000" charset="0"/>
              <a:cs typeface="Gubbi" panose="00000400000000000000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47700" y="1289050"/>
            <a:ext cx="10515600" cy="4441190"/>
          </a:xfrm>
        </p:spPr>
        <p:txBody>
          <a:bodyPr>
            <a:normAutofit/>
          </a:bodyPr>
          <a:p>
            <a:pPr algn="l"/>
            <a:endParaRPr lang="en-US" altLang="en-US" b="1"/>
          </a:p>
          <a:p>
            <a:pPr algn="l">
              <a:lnSpc>
                <a:spcPct val="160000"/>
              </a:lnSpc>
            </a:pPr>
            <a:r>
              <a:rPr lang="en-US" altLang="en-US" b="1"/>
              <a:t>The objective of the project is implement the BitTorrent protocol’s </a:t>
            </a:r>
            <a:r>
              <a:rPr lang="en-US" altLang="en-US" b="1" u="sng"/>
              <a:t>first complete standard version</a:t>
            </a:r>
            <a:r>
              <a:rPr lang="en-US" altLang="en-US" b="1"/>
              <a:t> from the official protocol details given at </a:t>
            </a:r>
            <a:r>
              <a:rPr lang="en-US" altLang="en-US" b="1">
                <a:hlinkClick r:id="rId1" action="ppaction://hlinkfile"/>
              </a:rPr>
              <a:t>https://www.bittorrent.org/beps/bep_0003.html</a:t>
            </a:r>
            <a:endParaRPr lang="en-US" altLang="en-US" b="1"/>
          </a:p>
          <a:p>
            <a:pPr algn="l">
              <a:lnSpc>
                <a:spcPct val="160000"/>
              </a:lnSpc>
            </a:pPr>
            <a:r>
              <a:rPr lang="en-US" altLang="en-US" b="1"/>
              <a:t>The objective is to understand how the BitTorrent protocol works under the hood, including every single implementational detail.</a:t>
            </a:r>
            <a:endParaRPr lang="en-US" altLang="en-US" b="1"/>
          </a:p>
          <a:p>
            <a:pPr algn="l">
              <a:lnSpc>
                <a:spcPct val="160000"/>
              </a:lnSpc>
            </a:pPr>
            <a:r>
              <a:rPr lang="en-US" altLang="en-US" b="1"/>
              <a:t>Scope of the project: To implement a fully-functional </a:t>
            </a:r>
            <a:r>
              <a:rPr lang="en-US" altLang="en-US" b="1" u="sng"/>
              <a:t>torrent client</a:t>
            </a:r>
            <a:r>
              <a:rPr lang="en-US" altLang="en-US" b="1"/>
              <a:t> for the purpose of </a:t>
            </a:r>
            <a:r>
              <a:rPr lang="en-US" altLang="en-US" b="1" u="sng"/>
              <a:t>downloading files</a:t>
            </a:r>
            <a:r>
              <a:rPr lang="en-US" altLang="en-US" b="1"/>
              <a:t> and limited to the protocol in the given link.</a:t>
            </a:r>
            <a:endParaRPr lang="en-US" altLang="en-US" b="1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-5715" y="6094730"/>
            <a:ext cx="12193270" cy="765175"/>
          </a:xfrm>
          <a:solidFill>
            <a:srgbClr val="8F1218"/>
          </a:solidFill>
        </p:spPr>
        <p:txBody>
          <a:bodyPr>
            <a:normAutofit lnSpcReduction="10000"/>
          </a:bodyPr>
          <a:p>
            <a:pPr algn="l"/>
            <a:r>
              <a:rPr lang="en-US" altLang="zh-CN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zh-CN" alt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Arjun Ashok</a:t>
            </a:r>
            <a:r>
              <a:rPr lang="en-US" altLang="zh-CN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18PW03          TCP/IP Lab Package	   BitTorrent Client                         April 20, 2020</a:t>
            </a:r>
            <a:endParaRPr lang="en-US" altLang="zh-CN" sz="20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pPr algn="ctr"/>
            <a:r>
              <a:rPr lang="en-US" altLang="en-US" sz="4000">
                <a:latin typeface="Gubbi" panose="00000400000000000000" charset="0"/>
                <a:cs typeface="Gubbi" panose="00000400000000000000" charset="0"/>
              </a:rPr>
              <a:t>CONCEPT</a:t>
            </a:r>
            <a:endParaRPr lang="en-US" altLang="en-US" sz="4000">
              <a:latin typeface="Gubbi" panose="00000400000000000000" charset="0"/>
              <a:cs typeface="Gubbi" panose="00000400000000000000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47700" y="1289050"/>
            <a:ext cx="10515600" cy="4441190"/>
          </a:xfrm>
        </p:spPr>
        <p:txBody>
          <a:bodyPr>
            <a:normAutofit/>
          </a:bodyPr>
          <a:p>
            <a:pPr algn="l"/>
            <a:endParaRPr lang="en-US" altLang="en-US" b="1"/>
          </a:p>
          <a:p>
            <a:pPr algn="l">
              <a:lnSpc>
                <a:spcPct val="160000"/>
              </a:lnSpc>
            </a:pPr>
            <a:r>
              <a:rPr lang="en-US" altLang="en-US" b="1"/>
              <a:t>What is the BitTorrent protocol?</a:t>
            </a:r>
            <a:endParaRPr lang="en-US" altLang="en-US" b="1"/>
          </a:p>
          <a:p>
            <a:pPr algn="l">
              <a:lnSpc>
                <a:spcPct val="160000"/>
              </a:lnSpc>
            </a:pPr>
            <a:r>
              <a:rPr lang="en-US" altLang="en-US" b="1"/>
              <a:t>It is a protocol(set of rules) followed for peer-to-peer file transfer.</a:t>
            </a:r>
            <a:endParaRPr lang="en-US" altLang="en-US" b="1"/>
          </a:p>
          <a:p>
            <a:pPr algn="l">
              <a:lnSpc>
                <a:spcPct val="160000"/>
              </a:lnSpc>
            </a:pPr>
            <a:endParaRPr lang="en-US" altLang="en-US" b="1"/>
          </a:p>
          <a:p>
            <a:pPr algn="l">
              <a:lnSpc>
                <a:spcPct val="160000"/>
              </a:lnSpc>
            </a:pPr>
            <a:r>
              <a:rPr lang="en-US" altLang="en-US" b="1"/>
              <a:t>What is a torrent file?</a:t>
            </a:r>
            <a:endParaRPr lang="en-US" altLang="en-US" b="1"/>
          </a:p>
          <a:p>
            <a:pPr algn="l">
              <a:lnSpc>
                <a:spcPct val="160000"/>
              </a:lnSpc>
            </a:pPr>
            <a:r>
              <a:rPr lang="en-US" altLang="en-US" b="1"/>
              <a:t>Basically, a torrent file contains meta-data about the files which are related to the torrent.</a:t>
            </a:r>
            <a:endParaRPr lang="en-US" altLang="en-US" b="1"/>
          </a:p>
          <a:p>
            <a:pPr algn="l">
              <a:lnSpc>
                <a:spcPct val="160000"/>
              </a:lnSpc>
            </a:pPr>
            <a:endParaRPr lang="en-US" altLang="en-US" b="1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-5715" y="6094730"/>
            <a:ext cx="12193270" cy="765175"/>
          </a:xfrm>
          <a:solidFill>
            <a:srgbClr val="8F1218"/>
          </a:solidFill>
        </p:spPr>
        <p:txBody>
          <a:bodyPr>
            <a:normAutofit lnSpcReduction="10000"/>
          </a:bodyPr>
          <a:p>
            <a:pPr algn="l"/>
            <a:r>
              <a:rPr lang="en-US" altLang="zh-CN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zh-CN" alt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Arjun Ashok</a:t>
            </a:r>
            <a:r>
              <a:rPr lang="en-US" altLang="zh-CN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18PW03          TCP/IP Lab Package	   BitTorrent Client                         April 20, 2020</a:t>
            </a:r>
            <a:endParaRPr lang="en-US" altLang="zh-CN" sz="20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pPr algn="ctr"/>
            <a:r>
              <a:rPr lang="en-US" altLang="en-US" sz="4000">
                <a:latin typeface="Gubbi" panose="00000400000000000000" charset="0"/>
                <a:cs typeface="Gubbi" panose="00000400000000000000" charset="0"/>
              </a:rPr>
              <a:t>CONCEPT</a:t>
            </a:r>
            <a:endParaRPr lang="en-US" altLang="en-US" sz="4000">
              <a:latin typeface="Gubbi" panose="00000400000000000000" charset="0"/>
              <a:cs typeface="Gubbi" panose="00000400000000000000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47700" y="1289050"/>
            <a:ext cx="10515600" cy="4441190"/>
          </a:xfrm>
        </p:spPr>
        <p:txBody>
          <a:bodyPr>
            <a:normAutofit lnSpcReduction="20000"/>
          </a:bodyPr>
          <a:p>
            <a:pPr algn="l"/>
            <a:endParaRPr lang="en-US" altLang="en-US" b="1"/>
          </a:p>
          <a:p>
            <a:pPr algn="l">
              <a:lnSpc>
                <a:spcPct val="160000"/>
              </a:lnSpc>
            </a:pPr>
            <a:r>
              <a:rPr lang="en-US" altLang="en-US" b="1"/>
              <a:t>As BitTorrent is a peer-to-peer protocol, many peers contain various parts(either partially or completely) of the file.</a:t>
            </a:r>
            <a:endParaRPr lang="en-US" altLang="en-US" b="1"/>
          </a:p>
          <a:p>
            <a:pPr algn="l">
              <a:lnSpc>
                <a:spcPct val="160000"/>
              </a:lnSpc>
            </a:pPr>
            <a:r>
              <a:rPr lang="en-US" altLang="en-US" b="1"/>
              <a:t>There is a HTTP server called a tracker, which returns a list of peers when it is requested. Let us see how.</a:t>
            </a:r>
            <a:endParaRPr lang="en-US" altLang="en-US" b="1"/>
          </a:p>
          <a:p>
            <a:pPr algn="l">
              <a:lnSpc>
                <a:spcPct val="160000"/>
              </a:lnSpc>
            </a:pPr>
            <a:r>
              <a:rPr lang="en-US" altLang="en-US" b="1"/>
              <a:t>Every file which relate to a torrent(which can be transferred using the BitTorrent protocol) is internally divided into </a:t>
            </a:r>
            <a:r>
              <a:rPr lang="en-US" altLang="en-US" b="1" u="sng"/>
              <a:t>pieces of equal length(except last piece)</a:t>
            </a:r>
            <a:r>
              <a:rPr lang="en-US" altLang="en-US" b="1"/>
              <a:t> and the .torrent file stores the pieces and the SHA1 hash of every piece.</a:t>
            </a:r>
            <a:endParaRPr lang="en-US" altLang="en-US" b="1"/>
          </a:p>
          <a:p>
            <a:pPr algn="l">
              <a:lnSpc>
                <a:spcPct val="160000"/>
              </a:lnSpc>
            </a:pPr>
            <a:r>
              <a:rPr lang="en-US" altLang="en-US" b="1"/>
              <a:t>A torrent file will contain the URL of the tracker, along with the hash of the pieces. </a:t>
            </a:r>
            <a:endParaRPr lang="en-US" altLang="en-US" b="1"/>
          </a:p>
          <a:p>
            <a:pPr algn="l">
              <a:lnSpc>
                <a:spcPct val="160000"/>
              </a:lnSpc>
            </a:pPr>
            <a:endParaRPr lang="en-US" altLang="en-US" b="1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-5715" y="6094730"/>
            <a:ext cx="12193270" cy="765175"/>
          </a:xfrm>
          <a:solidFill>
            <a:srgbClr val="8F1218"/>
          </a:solidFill>
        </p:spPr>
        <p:txBody>
          <a:bodyPr>
            <a:normAutofit lnSpcReduction="10000"/>
          </a:bodyPr>
          <a:p>
            <a:pPr algn="l"/>
            <a:r>
              <a:rPr lang="en-US" altLang="zh-CN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zh-CN" alt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Arjun Ashok</a:t>
            </a:r>
            <a:r>
              <a:rPr lang="en-US" altLang="zh-CN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18PW03          TCP/IP Lab Package	   BitTorrent Client                         April 20, 2020</a:t>
            </a:r>
            <a:endParaRPr lang="en-US" altLang="zh-CN" sz="20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pPr algn="ctr"/>
            <a:r>
              <a:rPr lang="en-US" altLang="en-US" sz="4000">
                <a:latin typeface="Gubbi" panose="00000400000000000000" charset="0"/>
                <a:cs typeface="Gubbi" panose="00000400000000000000" charset="0"/>
              </a:rPr>
              <a:t>CONCEPT</a:t>
            </a:r>
            <a:endParaRPr lang="en-US" altLang="en-US" sz="4000">
              <a:latin typeface="Gubbi" panose="00000400000000000000" charset="0"/>
              <a:cs typeface="Gubbi" panose="00000400000000000000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47700" y="1289050"/>
            <a:ext cx="10515600" cy="4441190"/>
          </a:xfrm>
        </p:spPr>
        <p:txBody>
          <a:bodyPr>
            <a:normAutofit lnSpcReduction="20000"/>
          </a:bodyPr>
          <a:p>
            <a:pPr algn="l"/>
            <a:endParaRPr lang="en-US" altLang="en-US" b="1"/>
          </a:p>
          <a:p>
            <a:pPr algn="l">
              <a:lnSpc>
                <a:spcPct val="160000"/>
              </a:lnSpc>
            </a:pPr>
            <a:r>
              <a:rPr lang="en-US" altLang="en-US" b="1"/>
              <a:t>The torrent file will be encoded in a format called </a:t>
            </a:r>
            <a:r>
              <a:rPr lang="en-US" altLang="en-US" b="1" u="sng"/>
              <a:t>bencoding</a:t>
            </a:r>
            <a:r>
              <a:rPr lang="en-US" altLang="en-US" b="1"/>
              <a:t>, in which the encoding is as follows[source: BitTorrent Protocol Link]</a:t>
            </a:r>
            <a:endParaRPr lang="en-US" altLang="en-US" b="1"/>
          </a:p>
          <a:p>
            <a:pPr algn="l">
              <a:lnSpc>
                <a:spcPct val="160000"/>
              </a:lnSpc>
            </a:pPr>
            <a:endParaRPr lang="en-US" altLang="en-US" b="1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-5715" y="6094730"/>
            <a:ext cx="12193270" cy="765175"/>
          </a:xfrm>
          <a:solidFill>
            <a:srgbClr val="8F1218"/>
          </a:solidFill>
        </p:spPr>
        <p:txBody>
          <a:bodyPr>
            <a:normAutofit lnSpcReduction="10000"/>
          </a:bodyPr>
          <a:p>
            <a:pPr algn="l"/>
            <a:r>
              <a:rPr lang="en-US" altLang="zh-CN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zh-CN" alt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Arjun Ashok</a:t>
            </a:r>
            <a:r>
              <a:rPr lang="en-US" altLang="zh-CN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18PW03          TCP/IP Lab Package	   BitTorrent Client                         April 20, 2020</a:t>
            </a:r>
            <a:endParaRPr lang="en-US" altLang="zh-CN" sz="20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 descr="bencodi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7700" y="2791460"/>
            <a:ext cx="10058400" cy="293878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pPr algn="ctr"/>
            <a:r>
              <a:rPr lang="en-US" altLang="en-US" sz="4000">
                <a:latin typeface="Gubbi" panose="00000400000000000000" charset="0"/>
                <a:cs typeface="Gubbi" panose="00000400000000000000" charset="0"/>
              </a:rPr>
              <a:t>CONCEPT</a:t>
            </a:r>
            <a:endParaRPr lang="en-US" altLang="en-US" sz="4000">
              <a:latin typeface="Gubbi" panose="00000400000000000000" charset="0"/>
              <a:cs typeface="Gubbi" panose="00000400000000000000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47700" y="1081405"/>
            <a:ext cx="10515600" cy="4934585"/>
          </a:xfrm>
        </p:spPr>
        <p:txBody>
          <a:bodyPr>
            <a:normAutofit fontScale="90000"/>
          </a:bodyPr>
          <a:p>
            <a:pPr algn="l"/>
            <a:endParaRPr lang="en-US" altLang="en-US" b="1"/>
          </a:p>
          <a:p>
            <a:pPr algn="l">
              <a:lnSpc>
                <a:spcPct val="160000"/>
              </a:lnSpc>
            </a:pPr>
            <a:r>
              <a:rPr lang="en-US" altLang="en-US" b="1"/>
              <a:t>So, the torrent file, when decoded, will have a list of dictionaries:</a:t>
            </a:r>
            <a:endParaRPr lang="en-US" altLang="en-US" b="1"/>
          </a:p>
          <a:p>
            <a:pPr marL="0" indent="0" algn="l">
              <a:lnSpc>
                <a:spcPct val="160000"/>
              </a:lnSpc>
              <a:buNone/>
            </a:pPr>
            <a:r>
              <a:rPr lang="en-US" altLang="en-US" b="1"/>
              <a:t>1. announce - URL of the tracker</a:t>
            </a:r>
            <a:endParaRPr lang="en-US" altLang="en-US" b="1"/>
          </a:p>
          <a:p>
            <a:pPr marL="0" indent="0" algn="l">
              <a:lnSpc>
                <a:spcPct val="160000"/>
              </a:lnSpc>
              <a:buNone/>
            </a:pPr>
            <a:r>
              <a:rPr lang="en-US" altLang="en-US" b="1"/>
              <a:t>2. info - contains</a:t>
            </a:r>
            <a:endParaRPr lang="en-US" altLang="en-US" b="1"/>
          </a:p>
          <a:p>
            <a:pPr marL="0" indent="0" algn="l">
              <a:lnSpc>
                <a:spcPct val="160000"/>
              </a:lnSpc>
              <a:buNone/>
            </a:pPr>
            <a:r>
              <a:rPr lang="en-US" altLang="en-US" b="1"/>
              <a:t>	1. the total length(of all the files)</a:t>
            </a:r>
            <a:endParaRPr lang="en-US" altLang="en-US" b="1"/>
          </a:p>
          <a:p>
            <a:pPr marL="0" indent="0" algn="l">
              <a:lnSpc>
                <a:spcPct val="160000"/>
              </a:lnSpc>
              <a:buNone/>
            </a:pPr>
            <a:r>
              <a:rPr lang="en-US" altLang="en-US" b="1"/>
              <a:t>	2. piece_length(an integer)</a:t>
            </a:r>
            <a:endParaRPr lang="en-US" altLang="en-US" b="1"/>
          </a:p>
          <a:p>
            <a:pPr marL="0" indent="0" algn="l">
              <a:lnSpc>
                <a:spcPct val="160000"/>
              </a:lnSpc>
              <a:buNone/>
            </a:pPr>
            <a:r>
              <a:rPr lang="en-US" altLang="en-US" b="1"/>
              <a:t>	3. list of pieces(one piece can cover more than one file)</a:t>
            </a:r>
            <a:endParaRPr lang="en-US" altLang="en-US" b="1"/>
          </a:p>
          <a:p>
            <a:pPr marL="0" indent="0" algn="l">
              <a:lnSpc>
                <a:spcPct val="160000"/>
              </a:lnSpc>
              <a:buNone/>
            </a:pPr>
            <a:r>
              <a:rPr lang="en-US" altLang="en-US" b="1"/>
              <a:t>	4. path(in the case of multi-file torrents only) </a:t>
            </a:r>
            <a:endParaRPr lang="en-US" altLang="en-US" b="1"/>
          </a:p>
          <a:p>
            <a:pPr marL="0" indent="0" algn="l">
              <a:lnSpc>
                <a:spcPct val="160000"/>
              </a:lnSpc>
              <a:buNone/>
            </a:pPr>
            <a:r>
              <a:rPr lang="en-US" altLang="en-US" b="1"/>
              <a:t>	5. name(name of the file, in single-file torrent; name of directory in multi-file)</a:t>
            </a:r>
            <a:endParaRPr lang="en-US" altLang="en-US" b="1"/>
          </a:p>
          <a:p>
            <a:pPr algn="l">
              <a:lnSpc>
                <a:spcPct val="160000"/>
              </a:lnSpc>
            </a:pPr>
            <a:endParaRPr lang="en-US" altLang="en-US" b="1"/>
          </a:p>
          <a:p>
            <a:pPr algn="l">
              <a:lnSpc>
                <a:spcPct val="160000"/>
              </a:lnSpc>
            </a:pPr>
            <a:endParaRPr lang="en-US" altLang="en-US" b="1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-5715" y="6094730"/>
            <a:ext cx="12193270" cy="765175"/>
          </a:xfrm>
          <a:solidFill>
            <a:srgbClr val="8F1218"/>
          </a:solidFill>
        </p:spPr>
        <p:txBody>
          <a:bodyPr>
            <a:normAutofit lnSpcReduction="10000"/>
          </a:bodyPr>
          <a:p>
            <a:pPr algn="l"/>
            <a:r>
              <a:rPr lang="en-US" altLang="zh-CN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zh-CN" alt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Arjun Ashok</a:t>
            </a:r>
            <a:r>
              <a:rPr lang="en-US" altLang="zh-CN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18PW03          TCP/IP Lab Package	   BitTorrent Client                         April 20, 2020</a:t>
            </a:r>
            <a:endParaRPr lang="en-US" altLang="zh-CN" sz="20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pPr algn="ctr"/>
            <a:r>
              <a:rPr lang="en-US" altLang="en-US" sz="4000">
                <a:latin typeface="Gubbi" panose="00000400000000000000" charset="0"/>
                <a:cs typeface="Gubbi" panose="00000400000000000000" charset="0"/>
              </a:rPr>
              <a:t>CONCEPT</a:t>
            </a:r>
            <a:endParaRPr lang="en-US" altLang="en-US" sz="4000">
              <a:latin typeface="Gubbi" panose="00000400000000000000" charset="0"/>
              <a:cs typeface="Gubbi" panose="00000400000000000000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47700" y="1081405"/>
            <a:ext cx="10515600" cy="4934585"/>
          </a:xfrm>
        </p:spPr>
        <p:txBody>
          <a:bodyPr>
            <a:normAutofit/>
          </a:bodyPr>
          <a:p>
            <a:pPr algn="l"/>
            <a:endParaRPr lang="en-US" altLang="en-US" b="1"/>
          </a:p>
          <a:p>
            <a:pPr algn="l"/>
            <a:r>
              <a:rPr lang="en-US" altLang="en-US" b="1"/>
              <a:t>Now, we have the files, so we can create the files and be ready to write them.</a:t>
            </a:r>
            <a:endParaRPr lang="en-US" altLang="en-US" b="1"/>
          </a:p>
          <a:p>
            <a:pPr algn="l"/>
            <a:endParaRPr lang="en-US" altLang="en-US" b="1"/>
          </a:p>
          <a:p>
            <a:pPr algn="l"/>
            <a:r>
              <a:rPr lang="en-US" altLang="en-US" b="1"/>
              <a:t>Now, we have the URL of the tracker.</a:t>
            </a:r>
            <a:endParaRPr lang="en-US" altLang="en-US" b="1"/>
          </a:p>
          <a:p>
            <a:pPr algn="l"/>
            <a:r>
              <a:rPr lang="en-US" altLang="en-US" b="1"/>
              <a:t>We should make a GET request to the tracker to receive a list of peers.</a:t>
            </a:r>
            <a:endParaRPr lang="en-US" altLang="en-US" b="1"/>
          </a:p>
          <a:p>
            <a:pPr algn="l"/>
            <a:endParaRPr lang="en-US" altLang="en-US" b="1"/>
          </a:p>
          <a:p>
            <a:pPr algn="l"/>
            <a:r>
              <a:rPr lang="en-US" altLang="en-US" b="1"/>
              <a:t>This GET request has several parameters.</a:t>
            </a:r>
            <a:endParaRPr lang="en-US" altLang="en-US" b="1"/>
          </a:p>
          <a:p>
            <a:pPr algn="l"/>
            <a:endParaRPr lang="en-US" altLang="en-US" b="1"/>
          </a:p>
          <a:p>
            <a:pPr algn="l">
              <a:lnSpc>
                <a:spcPct val="130000"/>
              </a:lnSpc>
            </a:pPr>
            <a:r>
              <a:rPr lang="en-US" altLang="en-US" b="1"/>
              <a:t>One important point: </a:t>
            </a:r>
            <a:r>
              <a:rPr lang="en-US" altLang="en-US" b="1" u="sng"/>
              <a:t>EVERY TORRENT IS IDENTIFIED BY THE SHA1 HASH OF THE INFO DICTIONARY IN THE TORRENT FILE</a:t>
            </a:r>
            <a:endParaRPr lang="en-US" altLang="en-US" b="1"/>
          </a:p>
          <a:p>
            <a:pPr algn="l">
              <a:lnSpc>
                <a:spcPct val="160000"/>
              </a:lnSpc>
            </a:pPr>
            <a:endParaRPr lang="en-US" altLang="en-US" b="1"/>
          </a:p>
          <a:p>
            <a:pPr algn="l">
              <a:lnSpc>
                <a:spcPct val="160000"/>
              </a:lnSpc>
            </a:pPr>
            <a:endParaRPr lang="en-US" altLang="en-US" b="1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-5715" y="6094730"/>
            <a:ext cx="12193270" cy="765175"/>
          </a:xfrm>
          <a:solidFill>
            <a:srgbClr val="8F1218"/>
          </a:solidFill>
        </p:spPr>
        <p:txBody>
          <a:bodyPr>
            <a:normAutofit lnSpcReduction="10000"/>
          </a:bodyPr>
          <a:p>
            <a:pPr algn="l"/>
            <a:r>
              <a:rPr lang="en-US" altLang="zh-CN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zh-CN" alt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Arjun Ashok</a:t>
            </a:r>
            <a:r>
              <a:rPr lang="en-US" altLang="zh-CN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18PW03          TCP/IP Lab Package	   BitTorrent Client                         April 20, 2020</a:t>
            </a:r>
            <a:endParaRPr lang="en-US" altLang="zh-CN" sz="20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riel">
      <a:majorFont>
        <a:latin typeface="Gubbi"/>
        <a:ea typeface=""/>
        <a:cs typeface=""/>
        <a:font script="Jpan" typeface="ＭＳ Ｐ明朝"/>
        <a:font script="Hang" typeface="휴먼매직체"/>
        <a:font script="Hans" typeface="Droid Sans Fallback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ubbi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7937</Words>
  <Application>WPS Presentation</Application>
  <PresentationFormat>宽屏</PresentationFormat>
  <Paragraphs>190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4" baseType="lpstr">
      <vt:lpstr>Arial</vt:lpstr>
      <vt:lpstr>SimSun</vt:lpstr>
      <vt:lpstr>Wingdings</vt:lpstr>
      <vt:lpstr>Century Schoolbook L</vt:lpstr>
      <vt:lpstr>Gubbi</vt:lpstr>
      <vt:lpstr>Century Schoolbook</vt:lpstr>
      <vt:lpstr>微软雅黑</vt:lpstr>
      <vt:lpstr>Arial Unicode MS</vt:lpstr>
      <vt:lpstr>SimSun</vt:lpstr>
      <vt:lpstr>Droid Sans Fallback</vt:lpstr>
      <vt:lpstr>华文楷体</vt:lpstr>
      <vt:lpstr>Calibri</vt:lpstr>
      <vt:lpstr>Trebuchet MS</vt:lpstr>
      <vt:lpstr>MT Extra</vt:lpstr>
      <vt:lpstr>Times New Roman</vt:lpstr>
      <vt:lpstr>Office Theme</vt:lpstr>
      <vt:lpstr>BitTorrent Client	</vt:lpstr>
      <vt:lpstr>FLOW</vt:lpstr>
      <vt:lpstr>PROBLEM STATEMENT</vt:lpstr>
      <vt:lpstr>OBJECTIVE AND SCOPE OF THE PROJECT</vt:lpstr>
      <vt:lpstr>CONCEPT</vt:lpstr>
      <vt:lpstr>CONCEPT</vt:lpstr>
      <vt:lpstr>CONCEPT</vt:lpstr>
      <vt:lpstr>CONCEPT</vt:lpstr>
      <vt:lpstr>CONCEPT</vt:lpstr>
      <vt:lpstr>CONCEPT</vt:lpstr>
      <vt:lpstr>CONCEPT</vt:lpstr>
      <vt:lpstr>CONCEPT</vt:lpstr>
      <vt:lpstr>CHALLENGES AND INTRICACIES</vt:lpstr>
      <vt:lpstr>IMPLEMENTATION</vt:lpstr>
      <vt:lpstr>WALK-THROUGH OF THE IMPLEMENTATION</vt:lpstr>
      <vt:lpstr>DEMO</vt:lpstr>
      <vt:lpstr>LEARNING CURVE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arjunashok</dc:creator>
  <cp:lastModifiedBy>arjunashok</cp:lastModifiedBy>
  <cp:revision>43</cp:revision>
  <dcterms:created xsi:type="dcterms:W3CDTF">2020-04-21T04:44:29Z</dcterms:created>
  <dcterms:modified xsi:type="dcterms:W3CDTF">2020-04-21T04:44:29Z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1033-11.1.0.9080</vt:lpwstr>
  </property>
</Properties>
</file>