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9" r:id="rId5"/>
    <p:sldId id="261" r:id="rId6"/>
    <p:sldId id="262" r:id="rId7"/>
    <p:sldId id="263" r:id="rId8"/>
    <p:sldId id="283" r:id="rId9"/>
    <p:sldId id="266" r:id="rId10"/>
    <p:sldId id="267" r:id="rId11"/>
    <p:sldId id="268" r:id="rId12"/>
    <p:sldId id="269" r:id="rId13"/>
    <p:sldId id="270" r:id="rId14"/>
    <p:sldId id="284" r:id="rId15"/>
    <p:sldId id="271" r:id="rId16"/>
    <p:sldId id="285" r:id="rId17"/>
    <p:sldId id="273" r:id="rId18"/>
    <p:sldId id="286" r:id="rId19"/>
    <p:sldId id="287" r:id="rId20"/>
    <p:sldId id="274" r:id="rId21"/>
    <p:sldId id="288" r:id="rId22"/>
    <p:sldId id="275" r:id="rId23"/>
    <p:sldId id="289" r:id="rId24"/>
    <p:sldId id="290" r:id="rId25"/>
    <p:sldId id="282" r:id="rId26"/>
    <p:sldId id="276" r:id="rId27"/>
    <p:sldId id="278" r:id="rId28"/>
    <p:sldId id="291" r:id="rId29"/>
    <p:sldId id="281" r:id="rId30"/>
    <p:sldId id="277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21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Arjun Ashok 18PW03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ttorrent.org/beps/bep_00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Gubbi" panose="00000400000000000000" charset="0"/>
                <a:cs typeface="Gubbi" panose="00000400000000000000" charset="0"/>
              </a:rPr>
              <a:t>BitTorrent Client	</a:t>
            </a:r>
            <a:endParaRPr lang="en-US" altLang="en-US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 sz="3200"/>
              <a:t>ARJUN ASHOK</a:t>
            </a:r>
            <a:endParaRPr lang="en-US" altLang="en-US" sz="3200"/>
          </a:p>
          <a:p>
            <a:r>
              <a:rPr lang="en-US" altLang="en-US" sz="3200" b="1"/>
              <a:t>18</a:t>
            </a:r>
            <a:r>
              <a:rPr lang="en-US" altLang="en-US" sz="3200"/>
              <a:t>PW</a:t>
            </a:r>
            <a:r>
              <a:rPr lang="en-US" altLang="en-US" sz="3200" b="1"/>
              <a:t>03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important parameters we send to the GET request(the length is specified in the protocol) are: 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1. The info hash(20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2. A self generated PEER-ID(20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and other parameters.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a response, we get the list of peers(length can vary) as a bencoded dictionary, which is decoded by the client.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important to note that </a:t>
            </a:r>
            <a:r>
              <a:rPr lang="en-US" altLang="en-US" b="1" u="sng"/>
              <a:t>the list of peers might be the peers that are active currently(ready to transfer) or they can also be inactive.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r>
              <a:rPr lang="en-US" altLang="en-US" b="1" u="sng"/>
              <a:t>We have to determine if they are active, by attempting to connect with them.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So, using a  protocol, for every connection established peer, the following happens:</a:t>
            </a:r>
            <a:endParaRPr lang="en-US" altLang="en-US" b="1"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>
                <a:sym typeface="+mn-ea"/>
              </a:rPr>
              <a:t>1. We send a handshake message, and wait for a handshake.</a:t>
            </a:r>
            <a:endParaRPr lang="en-US" altLang="en-US" b="1">
              <a:sym typeface="+mn-ea"/>
            </a:endParaRPr>
          </a:p>
          <a:p>
            <a:pPr marL="0" indent="0" algn="l">
              <a:lnSpc>
                <a:spcPct val="160000"/>
              </a:lnSpc>
              <a:buNone/>
            </a:pP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>
                <a:sym typeface="+mn-ea"/>
              </a:rPr>
              <a:t>2. If we receive a handshake, the peer will send a message called a </a:t>
            </a:r>
            <a:r>
              <a:rPr lang="en-US" altLang="en-US" b="1" u="sng">
                <a:sym typeface="+mn-ea"/>
              </a:rPr>
              <a:t>bitfield.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This </a:t>
            </a:r>
            <a:r>
              <a:rPr lang="en-US" altLang="en-US" b="1" u="sng">
                <a:sym typeface="+mn-ea"/>
              </a:rPr>
              <a:t>bitfield</a:t>
            </a:r>
            <a:r>
              <a:rPr lang="en-US" altLang="en-US" b="1">
                <a:sym typeface="+mn-ea"/>
              </a:rPr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5. Then, by a series of requests, we request parts of pieces</a:t>
            </a:r>
            <a:r>
              <a:rPr lang="en-US" altLang="en-US" b="1" u="sng">
                <a:sym typeface="+mn-ea"/>
              </a:rPr>
              <a:t>(blocks) </a:t>
            </a:r>
            <a:r>
              <a:rPr lang="en-US" altLang="en-US" b="1">
                <a:sym typeface="+mn-ea"/>
              </a:rPr>
              <a:t>from the peer using a particular message, and receive them.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6. If an entire piece is received, we hash it and check it with the HASH in the torrent, if it is matching, we write to disk.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challenge is to have peer connections to be concurrent.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Optimize which piece to ask the peer, based on its bitfield.(Here, the piece by order is used)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Difficulty in managing sockets - the messages are not sent as a single message.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>
                <a:sym typeface="+mn-ea"/>
              </a:rPr>
              <a:t>They can be send part-by-part, so we have to buffer the messages until we get something of meaning.</a:t>
            </a: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>
              <a:lnSpc>
                <a:spcPct val="130000"/>
              </a:lnSpc>
            </a:pPr>
            <a:r>
              <a:rPr lang="en-US" altLang="en-US" b="1" u="sng">
                <a:sym typeface="+mn-ea"/>
              </a:rPr>
              <a:t>Or many messages can be sent together, so we have to properly decode every message and make sure nothing is lost.</a:t>
            </a: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Optimize the peers obtained - worst case - all peers are inactive - we have to make sure we request the tracker again, and get peers.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40000"/>
              </a:lnSpc>
            </a:pPr>
            <a:r>
              <a:rPr lang="en-US" altLang="en-US" b="1"/>
              <a:t>The implementation of the BitTorrent client(the torrent downloader) has been done in Python 3.7</a:t>
            </a:r>
            <a:endParaRPr lang="en-US" altLang="en-US" b="1"/>
          </a:p>
          <a:p>
            <a:pPr algn="l">
              <a:lnSpc>
                <a:spcPct val="140000"/>
              </a:lnSpc>
            </a:pPr>
            <a:endParaRPr lang="en-US" altLang="en-US" b="1"/>
          </a:p>
          <a:p>
            <a:pPr algn="l">
              <a:lnSpc>
                <a:spcPct val="14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bencoding library has been written from scratch, to understand how this basic encoding and decoding works.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various classes Tracker, Peer, PieceManager have been written.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>
                <a:sym typeface="+mn-ea"/>
              </a:rPr>
              <a:t>The entire program is a concurrent program, implemented in asyncio(will be explained at the demo part)</a:t>
            </a: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Both single file and multi file torrents are handled, file writing is also asynchronous.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Both HTTP and UDP trackers are implemented. 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FLOW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45915"/>
          </a:xfrm>
        </p:spPr>
        <p:txBody>
          <a:bodyPr/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r>
              <a:rPr lang="en-US" altLang="en-US" b="1"/>
              <a:t>Problem statement and objective of the project</a:t>
            </a:r>
            <a:endParaRPr lang="en-US" altLang="en-US" b="1"/>
          </a:p>
          <a:p>
            <a:pPr algn="ctr"/>
            <a:r>
              <a:rPr lang="en-US" altLang="en-US" b="1"/>
              <a:t>Concept(a complete theoretical overview of the concepts used in the project)</a:t>
            </a:r>
            <a:endParaRPr lang="en-US" altLang="en-US" b="1"/>
          </a:p>
          <a:p>
            <a:pPr algn="ctr"/>
            <a:r>
              <a:rPr lang="en-US" altLang="en-US" b="1"/>
              <a:t>Implementation in code</a:t>
            </a:r>
            <a:endParaRPr lang="en-US" altLang="en-US" b="1"/>
          </a:p>
          <a:p>
            <a:pPr algn="ctr"/>
            <a:r>
              <a:rPr lang="en-US" altLang="en-US" b="1"/>
              <a:t>Demo of the program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20000"/>
          </a:bodyPr>
          <a:p>
            <a:r>
              <a:rPr lang="" altLang="en-US" b="1"/>
              <a:t>Total lines of code - 1350</a:t>
            </a:r>
            <a:endParaRPr lang="" altLang="en-US" b="1"/>
          </a:p>
          <a:p>
            <a:r>
              <a:rPr lang="" altLang="en-US" b="1"/>
              <a:t>Split into 6 files(each file represents a concept in the form of many classes)</a:t>
            </a:r>
            <a:endParaRPr lang="" altLang="en-US" b="1"/>
          </a:p>
          <a:p>
            <a:endParaRPr lang="" altLang="en-US" b="1"/>
          </a:p>
          <a:p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1. </a:t>
            </a:r>
            <a:r>
              <a:rPr lang="" altLang="en-US" b="1" u="sng"/>
              <a:t>own_bencoding.py</a:t>
            </a:r>
            <a:r>
              <a:rPr lang="" altLang="en-US" b="1"/>
              <a:t> - Contains classes Encoder and Decoder for bencoding and bdecoding respectively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endParaRPr lang="" altLang="en-US" b="1"/>
          </a:p>
          <a:p>
            <a:pPr marL="0" indent="0">
              <a:buNone/>
            </a:pPr>
            <a:r>
              <a:rPr lang="" altLang="en-US" b="1"/>
              <a:t>2. </a:t>
            </a:r>
            <a:r>
              <a:rPr lang="" altLang="en-US" b="1" u="sng"/>
              <a:t>tracker.py</a:t>
            </a:r>
            <a:r>
              <a:rPr lang="" altLang="en-US" b="1"/>
              <a:t> - Contains tracker class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endParaRPr lang="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20000"/>
          </a:bodyPr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>
                <a:sym typeface="+mn-ea"/>
              </a:rPr>
              <a:t>3. </a:t>
            </a:r>
            <a:r>
              <a:rPr lang="en-US" altLang="en-US" b="1" u="sng">
                <a:sym typeface="+mn-ea"/>
              </a:rPr>
              <a:t>peer.py</a:t>
            </a:r>
            <a:r>
              <a:rPr lang="en-US" altLang="en-US" b="1">
                <a:sym typeface="+mn-ea"/>
              </a:rPr>
              <a:t> - Contains PeerConnection classes and a global PeerStreamIterator class for iterating through the stream(socket stream) of a single peer</a:t>
            </a: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 b="1">
                <a:sym typeface="+mn-ea"/>
              </a:rPr>
              <a:t>4. </a:t>
            </a:r>
            <a:r>
              <a:rPr lang="en-US" altLang="en-US" b="1" u="sng">
                <a:sym typeface="+mn-ea"/>
              </a:rPr>
              <a:t>piece_manager.py</a:t>
            </a:r>
            <a:r>
              <a:rPr lang="en-US" altLang="en-US" b="1">
                <a:sym typeface="+mn-ea"/>
              </a:rPr>
              <a:t> - Contains the classes PieceManager, Piece and Block.</a:t>
            </a: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/>
          </a:p>
          <a:p>
            <a:pPr marL="0" indent="0">
              <a:lnSpc>
                <a:spcPct val="110000"/>
              </a:lnSpc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20000"/>
          </a:bodyPr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b="1">
                <a:sym typeface="+mn-ea"/>
              </a:rPr>
              <a:t>5. </a:t>
            </a:r>
            <a:r>
              <a:rPr lang="en-US" altLang="en-US" b="1" u="sng">
                <a:sym typeface="+mn-ea"/>
              </a:rPr>
              <a:t>protocol.py</a:t>
            </a:r>
            <a:r>
              <a:rPr lang="en-US" altLang="en-US" b="1">
                <a:sym typeface="+mn-ea"/>
              </a:rPr>
              <a:t> - contains a class with the encoding and decoding algorithm for every type of message which can be sent/received.</a:t>
            </a: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>
                <a:sym typeface="+mn-ea"/>
              </a:rPr>
              <a:t>6. async_client.py - the torrent client which runs the torrent, by directly/indirectly incorporating the above classes.</a:t>
            </a: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/>
          </a:p>
          <a:p>
            <a:pPr marL="0" indent="0">
              <a:lnSpc>
                <a:spcPct val="110000"/>
              </a:lnSpc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10000"/>
          </a:bodyPr>
          <a:p>
            <a:endParaRPr lang="en-US" altLang="en-US" b="1"/>
          </a:p>
          <a:p>
            <a:r>
              <a:rPr lang="" altLang="en-US" b="1"/>
              <a:t>Walk-through the code.</a:t>
            </a:r>
            <a:endParaRPr lang="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DEMO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 b="1"/>
          </a:p>
          <a:p>
            <a:r>
              <a:rPr lang="en-US" altLang="en-US" b="1"/>
              <a:t>Run the program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Wireshark - capture BitTorrent packets and explain.</a:t>
            </a:r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4460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en-US" altLang="en-US" b="1"/>
              <a:t>Understood how the BitTorrent protocol works in detail, and now can </a:t>
            </a:r>
            <a:r>
              <a:rPr lang="" altLang="en-US" b="1"/>
              <a:t>scale </a:t>
            </a:r>
            <a:r>
              <a:rPr lang="en-US" altLang="en-US" b="1"/>
              <a:t>the program using various revisions of the protocol to match big-time BitTorrent clients such as Transmission, UTtorrent. 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r>
              <a:rPr lang="" altLang="en-US" b="1"/>
              <a:t>Learnt to decode and encode plain data into bytes-form extensively, and implementing them in python.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4460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en-US" altLang="en-US" b="1">
                <a:sym typeface="+mn-ea"/>
              </a:rPr>
              <a:t>Implemented TCP sockets </a:t>
            </a:r>
            <a:r>
              <a:rPr lang="en-US" altLang="en-US" b="1" u="sng">
                <a:sym typeface="+mn-ea"/>
              </a:rPr>
              <a:t>asynchronously</a:t>
            </a:r>
            <a:r>
              <a:rPr lang="en-US" altLang="en-US" b="1">
                <a:sym typeface="+mn-ea"/>
              </a:rPr>
              <a:t>, and learnt how to continously get data and decode it properly.</a:t>
            </a: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>
                <a:sym typeface="+mn-ea"/>
              </a:rPr>
              <a:t>Learn how to work with HTTP and UDP trackers </a:t>
            </a:r>
            <a:r>
              <a:rPr lang="en-US" altLang="en-US" b="1" u="sng">
                <a:sym typeface="+mn-ea"/>
              </a:rPr>
              <a:t>asynchronously</a:t>
            </a:r>
            <a:r>
              <a:rPr lang="en-US" altLang="en-US" b="1">
                <a:sym typeface="+mn-ea"/>
              </a:rPr>
              <a:t>.</a:t>
            </a: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>
                <a:sym typeface="+mn-ea"/>
              </a:rPr>
              <a:t>Learnt how to debug the mistakes in the implementation using Wireshark to monitor packets and figure out what’s wrong.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" altLang="en-US" sz="4000">
                <a:latin typeface="Gubbi" panose="00000400000000000000" charset="0"/>
                <a:cs typeface="Gubbi" panose="00000400000000000000" charset="0"/>
              </a:rPr>
              <a:t>INSTRUCTIONS TO EXECUTE THE CODE</a:t>
            </a:r>
            <a:endParaRPr lang="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" altLang="en-US" b="1"/>
              <a:t>Download and unzip 18PW03_code.zip from the shared google drive folder.</a:t>
            </a:r>
            <a:endParaRPr lang="" altLang="en-US" b="1"/>
          </a:p>
          <a:p>
            <a:pPr>
              <a:lnSpc>
                <a:spcPct val="130000"/>
              </a:lnSpc>
            </a:pPr>
            <a:r>
              <a:rPr lang="" altLang="en-US" b="1"/>
              <a:t>You will see 3 folders and 2 files.</a:t>
            </a:r>
            <a:endParaRPr lang="" altLang="en-US" b="1"/>
          </a:p>
          <a:p>
            <a:pPr>
              <a:lnSpc>
                <a:spcPct val="130000"/>
              </a:lnSpc>
            </a:pPr>
            <a:r>
              <a:rPr lang="" altLang="en-US" b="1"/>
              <a:t>The README.txt file contains further instructions to compile the code and run it.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742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THANK YOU!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PROBLEM STATEMENT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05585"/>
            <a:ext cx="10515600" cy="4224655"/>
          </a:xfrm>
        </p:spPr>
        <p:txBody>
          <a:bodyPr>
            <a:normAutofit lnSpcReduction="20000"/>
          </a:bodyPr>
          <a:p>
            <a:pPr algn="l"/>
            <a:r>
              <a:rPr lang="en-US" altLang="en-US" b="1"/>
              <a:t>The problem statement is to implement the BitTorrent Protocol</a:t>
            </a:r>
            <a:r>
              <a:rPr lang="" altLang="en-US" b="1"/>
              <a:t>.</a:t>
            </a:r>
            <a:endParaRPr lang="en-US" altLang="en-US" b="1"/>
          </a:p>
          <a:p>
            <a:pPr algn="l"/>
            <a:endParaRPr lang="en-US" altLang="en-US" b="1"/>
          </a:p>
          <a:p>
            <a:pPr algn="just"/>
            <a:r>
              <a:rPr lang="en-US" altLang="en-US" b="1"/>
              <a:t>Designed in </a:t>
            </a:r>
            <a:r>
              <a:rPr lang="" altLang="en-US" b="1"/>
              <a:t>2008 </a:t>
            </a:r>
            <a:r>
              <a:rPr lang="en-US" altLang="en-US" b="1"/>
              <a:t>by</a:t>
            </a:r>
            <a:r>
              <a:rPr lang="en-US" altLang="en-US"/>
              <a:t> </a:t>
            </a:r>
            <a:r>
              <a:rPr lang="en-US" altLang="en-US" b="1" u="sng"/>
              <a:t>Bram Cohen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BitTorrent is a protocol for downloading and distributing files across the Internet.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Peer to Peer protocol - why?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10000"/>
              </a:lnSpc>
            </a:pPr>
            <a:r>
              <a:rPr lang="en-US" altLang="en-US" b="1"/>
              <a:t>Peers download pieces of files from each other—this is what makes it a peer-to-peer protocol 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In contrast to the traditional server-client relationship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OBJECTIVE AND SCOPE OF THE PROJECT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of the project is implement the BitTorrent protocol’s </a:t>
            </a:r>
            <a:r>
              <a:rPr lang="en-US" altLang="en-US" b="1" u="sng"/>
              <a:t>first complete standard version</a:t>
            </a:r>
            <a:r>
              <a:rPr lang="en-US" altLang="en-US" b="1"/>
              <a:t> from the official protocol details given at </a:t>
            </a:r>
            <a:r>
              <a:rPr lang="en-US" altLang="en-US" b="1">
                <a:hlinkClick r:id="rId1" action="ppaction://hlinkfile"/>
              </a:rPr>
              <a:t>https://www.bittorrent.org/beps/bep_0003.html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is to understand how the BitTorrent protocol works under the hood, including every single implementational detail.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" altLang="en-US" b="1"/>
              <a:t>Objective and s</a:t>
            </a:r>
            <a:r>
              <a:rPr lang="en-US" altLang="en-US" b="1"/>
              <a:t>cope of the project: To implement a fully-functional </a:t>
            </a:r>
            <a:r>
              <a:rPr lang="en-US" altLang="en-US" b="1" u="sng"/>
              <a:t>torrent client</a:t>
            </a:r>
            <a:r>
              <a:rPr lang="en-US" altLang="en-US" b="1"/>
              <a:t> for the purpose of </a:t>
            </a:r>
            <a:r>
              <a:rPr lang="en-US" altLang="en-US" b="1" u="sng"/>
              <a:t>downloading files</a:t>
            </a:r>
            <a:r>
              <a:rPr lang="en-US" altLang="en-US" b="1"/>
              <a:t> and limited to the protocol in the given link.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the BitTorrent protocol?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a protocol(set of rules) followed for peer-to-peer file transfer.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a torrent file?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Basically, a torrent file contains meta-data about the files which are related to the torrent.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Every file which relate to a torrent(which can be transferred using the BitTorrent protocol) is internally divided into </a:t>
            </a:r>
            <a:r>
              <a:rPr lang="en-US" altLang="en-US" b="1" u="sng">
                <a:sym typeface="+mn-ea"/>
              </a:rPr>
              <a:t>pieces of equal length(except last piece)</a:t>
            </a:r>
            <a:r>
              <a:rPr lang="en-US" altLang="en-US" b="1">
                <a:sym typeface="+mn-ea"/>
              </a:rPr>
              <a:t> and the .torrent file stores the pieces and the SHA1 hash of every piece.</a:t>
            </a:r>
            <a:endParaRPr lang="en-US" altLang="en-US" b="1"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A torrent file will contain the URL of the tracker, along with the hash of the pieces.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torrent file will be encoded in a format called </a:t>
            </a:r>
            <a:r>
              <a:rPr lang="en-US" altLang="en-US" b="1" u="sng"/>
              <a:t>bencoding</a:t>
            </a:r>
            <a:r>
              <a:rPr lang="en-US" altLang="en-US" b="1"/>
              <a:t>, in which the encoding is as follows[source: BitTorrent Protocol Link]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b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1460"/>
            <a:ext cx="1005840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torrent file, when decoded, will have a list of dictionaries: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announce - URL of the tracker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info - contains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1. the total length(of all the files)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2. piece_length(an integer)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3. list of pieces(one piece can cover more than one file)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4. path(in the case of multi-file torrents only) 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5. name(name of the file, in single-file torrent; name of directory in multi-file)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files, so we can create the files and be ready to write them.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URL of the tracker.</a:t>
            </a:r>
            <a:endParaRPr lang="en-US" altLang="en-US" b="1"/>
          </a:p>
          <a:p>
            <a:pPr algn="l"/>
            <a:r>
              <a:rPr lang="en-US" altLang="en-US" b="1"/>
              <a:t>We should make a GET request to the tracker to receive a list of peers.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This GET request has several parameters.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important point: </a:t>
            </a:r>
            <a:r>
              <a:rPr lang="en-US" altLang="en-US" b="1" u="sng"/>
              <a:t>EVERY TORRENT IS IDENTIFIED BY THE SHA1 HASH OF THE INFO DICTIONARY IN THE TORRENT FILE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Gubbi"/>
        <a:ea typeface=""/>
        <a:cs typeface=""/>
        <a:font script="Jpan" typeface="ＭＳ Ｐ明朝"/>
        <a:font script="Hang" typeface="휴먼매직체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10064</Words>
  <Application>WPS Presentation</Application>
  <PresentationFormat>宽屏</PresentationFormat>
  <Paragraphs>334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SimSun</vt:lpstr>
      <vt:lpstr>Wingdings</vt:lpstr>
      <vt:lpstr>Century Schoolbook L</vt:lpstr>
      <vt:lpstr>Gubbi</vt:lpstr>
      <vt:lpstr>Century Schoolbook</vt:lpstr>
      <vt:lpstr>微软雅黑</vt:lpstr>
      <vt:lpstr>Arial Unicode MS</vt:lpstr>
      <vt:lpstr>SimSun</vt:lpstr>
      <vt:lpstr>Droid Sans Fallback</vt:lpstr>
      <vt:lpstr>华文楷体</vt:lpstr>
      <vt:lpstr>Calibri</vt:lpstr>
      <vt:lpstr>Trebuchet MS</vt:lpstr>
      <vt:lpstr>MT Extra</vt:lpstr>
      <vt:lpstr>Times New Roman</vt:lpstr>
      <vt:lpstr>Office Theme</vt:lpstr>
      <vt:lpstr>BitTorrent Client	</vt:lpstr>
      <vt:lpstr>FLOW</vt:lpstr>
      <vt:lpstr>PROBLEM STATEMENT</vt:lpstr>
      <vt:lpstr>OBJECTIVE AND SCOPE OF THE PROJECT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CHALLENGES AND INTRICACIES</vt:lpstr>
      <vt:lpstr>CHALLENGES AND INTRICACIES</vt:lpstr>
      <vt:lpstr>CHALLENGES AND INTRICACIES</vt:lpstr>
      <vt:lpstr>IMPLEMENTATION</vt:lpstr>
      <vt:lpstr>IMPLEMENTATION</vt:lpstr>
      <vt:lpstr>WALK-THROUGH OF THE IMPLEMENTATION</vt:lpstr>
      <vt:lpstr>WALK-THROUGH OF THE IMPLEMENTATION</vt:lpstr>
      <vt:lpstr>WALK-THROUGH OF THE IMPLEMENTATION</vt:lpstr>
      <vt:lpstr>WALK-THROUGH OF THE IMPLEMENTATION</vt:lpstr>
      <vt:lpstr>DEMO</vt:lpstr>
      <vt:lpstr>LEARNING CURVE</vt:lpstr>
      <vt:lpstr>LEARNING CURVE</vt:lpstr>
      <vt:lpstr>LEARNING CURVE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arjunashok</dc:creator>
  <cp:lastModifiedBy>arjunashok</cp:lastModifiedBy>
  <cp:revision>71</cp:revision>
  <dcterms:created xsi:type="dcterms:W3CDTF">2020-04-21T12:53:01Z</dcterms:created>
  <dcterms:modified xsi:type="dcterms:W3CDTF">2020-04-21T12:53:01Z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