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Roboto Black"/>
      <p:bold r:id="rId17"/>
      <p:boldItalic r:id="rId18"/>
    </p:embeddedFont>
    <p:embeddedFont>
      <p:font typeface="Roboto"/>
      <p:regular r:id="rId19"/>
      <p:bold r:id="rId20"/>
      <p:italic r:id="rId21"/>
      <p:boldItalic r:id="rId22"/>
    </p:embeddedFont>
    <p:embeddedFont>
      <p:font typeface="Lato"/>
      <p:regular r:id="rId23"/>
      <p:bold r:id="rId24"/>
      <p:italic r:id="rId25"/>
      <p:boldItalic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RobotoBlack-bold.fntdata"/><Relationship Id="rId16" Type="http://schemas.openxmlformats.org/officeDocument/2006/relationships/font" Target="fonts/Raleway-boldItalic.fntdata"/><Relationship Id="rId19" Type="http://schemas.openxmlformats.org/officeDocument/2006/relationships/font" Target="fonts/Roboto-regular.fntdata"/><Relationship Id="rId18" Type="http://schemas.openxmlformats.org/officeDocument/2006/relationships/font" Target="fonts/RobotoBlack-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1622d5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1622d5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d9c6705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d9c6705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d9c67055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d9c67055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d9c67055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d9c67055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d9c67055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d9c67055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86cc5b18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86cc5b18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ctrTitle"/>
          </p:nvPr>
        </p:nvSpPr>
        <p:spPr>
          <a:xfrm>
            <a:off x="705075" y="1210200"/>
            <a:ext cx="7378200" cy="14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78D7D"/>
                </a:solidFill>
                <a:latin typeface="Roboto Mono"/>
                <a:ea typeface="Roboto Mono"/>
                <a:cs typeface="Roboto Mono"/>
                <a:sym typeface="Roboto Mono"/>
              </a:rPr>
              <a:t>SHADHIN</a:t>
            </a:r>
            <a:endParaRPr>
              <a:solidFill>
                <a:srgbClr val="178D7D"/>
              </a:solidFill>
              <a:latin typeface="Roboto Mono"/>
              <a:ea typeface="Roboto Mono"/>
              <a:cs typeface="Roboto Mono"/>
              <a:sym typeface="Roboto Mono"/>
            </a:endParaRPr>
          </a:p>
          <a:p>
            <a:pPr indent="0" lvl="0" marL="0" rtl="0" algn="l">
              <a:spcBef>
                <a:spcPts val="0"/>
              </a:spcBef>
              <a:spcAft>
                <a:spcPts val="0"/>
              </a:spcAft>
              <a:buNone/>
            </a:pPr>
            <a:r>
              <a:t/>
            </a:r>
            <a:endParaRPr sz="2000">
              <a:latin typeface="Roboto Mono"/>
              <a:ea typeface="Roboto Mono"/>
              <a:cs typeface="Roboto Mono"/>
              <a:sym typeface="Roboto Mono"/>
            </a:endParaRPr>
          </a:p>
          <a:p>
            <a:pPr indent="0" lvl="0" marL="0" rtl="0" algn="l">
              <a:spcBef>
                <a:spcPts val="0"/>
              </a:spcBef>
              <a:spcAft>
                <a:spcPts val="0"/>
              </a:spcAft>
              <a:buNone/>
            </a:pPr>
            <a:r>
              <a:rPr lang="en" sz="2000">
                <a:latin typeface="Roboto Mono"/>
                <a:ea typeface="Roboto Mono"/>
                <a:cs typeface="Roboto Mono"/>
                <a:sym typeface="Roboto Mono"/>
              </a:rPr>
              <a:t>(A Freelancing Job Portal)</a:t>
            </a:r>
            <a:endParaRPr sz="2000">
              <a:latin typeface="Roboto Mono"/>
              <a:ea typeface="Roboto Mono"/>
              <a:cs typeface="Roboto Mono"/>
              <a:sym typeface="Roboto Mono"/>
            </a:endParaRPr>
          </a:p>
          <a:p>
            <a:pPr indent="0" lvl="0" marL="0" rtl="0" algn="l">
              <a:spcBef>
                <a:spcPts val="0"/>
              </a:spcBef>
              <a:spcAft>
                <a:spcPts val="0"/>
              </a:spcAft>
              <a:buNone/>
            </a:pPr>
            <a:r>
              <a:t/>
            </a:r>
            <a:endParaRPr sz="2000">
              <a:latin typeface="Roboto Mono"/>
              <a:ea typeface="Roboto Mono"/>
              <a:cs typeface="Roboto Mono"/>
              <a:sym typeface="Roboto Mono"/>
            </a:endParaRPr>
          </a:p>
          <a:p>
            <a:pPr indent="0" lvl="0" marL="0" rtl="0" algn="l">
              <a:spcBef>
                <a:spcPts val="0"/>
              </a:spcBef>
              <a:spcAft>
                <a:spcPts val="0"/>
              </a:spcAft>
              <a:buNone/>
            </a:pPr>
            <a:r>
              <a:t/>
            </a:r>
            <a:endParaRPr sz="2000">
              <a:latin typeface="Roboto Mono"/>
              <a:ea typeface="Roboto Mono"/>
              <a:cs typeface="Roboto Mono"/>
              <a:sym typeface="Roboto Mon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6" name="Google Shape;136;p17"/>
          <p:cNvSpPr txBox="1"/>
          <p:nvPr>
            <p:ph idx="1" type="subTitle"/>
          </p:nvPr>
        </p:nvSpPr>
        <p:spPr>
          <a:xfrm>
            <a:off x="607700" y="3446025"/>
            <a:ext cx="3787800" cy="11259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solidFill>
                <a:schemeClr val="dk2"/>
              </a:solidFill>
              <a:latin typeface="Roboto"/>
              <a:ea typeface="Roboto"/>
              <a:cs typeface="Roboto"/>
              <a:sym typeface="Roboto"/>
            </a:endParaRPr>
          </a:p>
          <a:p>
            <a:pPr indent="0" lvl="0" marL="0" rtl="0" algn="l">
              <a:spcBef>
                <a:spcPts val="0"/>
              </a:spcBef>
              <a:spcAft>
                <a:spcPts val="0"/>
              </a:spcAft>
              <a:buNone/>
            </a:pPr>
            <a:r>
              <a:rPr b="1" lang="en" sz="1700">
                <a:solidFill>
                  <a:schemeClr val="dk2"/>
                </a:solidFill>
                <a:latin typeface="Roboto"/>
                <a:ea typeface="Roboto"/>
                <a:cs typeface="Roboto"/>
                <a:sym typeface="Roboto"/>
              </a:rPr>
              <a:t>Aiatul Al-Amin Ador (18201019)</a:t>
            </a:r>
            <a:endParaRPr b="1" sz="17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0" name="Shape 140"/>
        <p:cNvGrpSpPr/>
        <p:nvPr/>
      </p:nvGrpSpPr>
      <p:grpSpPr>
        <a:xfrm>
          <a:off x="0" y="0"/>
          <a:ext cx="0" cy="0"/>
          <a:chOff x="0" y="0"/>
          <a:chExt cx="0" cy="0"/>
        </a:xfrm>
      </p:grpSpPr>
      <p:sp>
        <p:nvSpPr>
          <p:cNvPr id="141" name="Google Shape;141;p18"/>
          <p:cNvSpPr txBox="1"/>
          <p:nvPr>
            <p:ph type="title"/>
          </p:nvPr>
        </p:nvSpPr>
        <p:spPr>
          <a:xfrm>
            <a:off x="1304225" y="474325"/>
            <a:ext cx="1783200" cy="10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Outline</a:t>
            </a:r>
            <a:endParaRPr>
              <a:solidFill>
                <a:srgbClr val="000000"/>
              </a:solidFill>
            </a:endParaRPr>
          </a:p>
        </p:txBody>
      </p:sp>
      <p:sp>
        <p:nvSpPr>
          <p:cNvPr id="142" name="Google Shape;142;p18"/>
          <p:cNvSpPr txBox="1"/>
          <p:nvPr>
            <p:ph idx="4294967295" type="subTitle"/>
          </p:nvPr>
        </p:nvSpPr>
        <p:spPr>
          <a:xfrm>
            <a:off x="1304225" y="1583250"/>
            <a:ext cx="4080000" cy="25575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Clr>
                <a:schemeClr val="lt1"/>
              </a:buClr>
              <a:buSzPts val="2300"/>
              <a:buFont typeface="Roboto"/>
              <a:buChar char="❏"/>
            </a:pPr>
            <a:r>
              <a:rPr b="1" lang="en" sz="2300">
                <a:solidFill>
                  <a:schemeClr val="lt1"/>
                </a:solidFill>
                <a:latin typeface="Roboto"/>
                <a:ea typeface="Roboto"/>
                <a:cs typeface="Roboto"/>
                <a:sym typeface="Roboto"/>
              </a:rPr>
              <a:t>Objective</a:t>
            </a:r>
            <a:endParaRPr b="1" sz="2300">
              <a:solidFill>
                <a:srgbClr val="FFFFFF"/>
              </a:solidFill>
              <a:latin typeface="Roboto"/>
              <a:ea typeface="Roboto"/>
              <a:cs typeface="Roboto"/>
              <a:sym typeface="Roboto"/>
            </a:endParaRPr>
          </a:p>
          <a:p>
            <a:pPr indent="-374650" lvl="0" marL="457200" rtl="0" algn="l">
              <a:lnSpc>
                <a:spcPct val="115000"/>
              </a:lnSpc>
              <a:spcBef>
                <a:spcPts val="0"/>
              </a:spcBef>
              <a:spcAft>
                <a:spcPts val="0"/>
              </a:spcAft>
              <a:buClr>
                <a:srgbClr val="FFFFFF"/>
              </a:buClr>
              <a:buSzPts val="2300"/>
              <a:buFont typeface="Roboto"/>
              <a:buChar char="❏"/>
            </a:pPr>
            <a:r>
              <a:rPr b="1" lang="en" sz="2300">
                <a:solidFill>
                  <a:srgbClr val="FFFFFF"/>
                </a:solidFill>
                <a:latin typeface="Roboto"/>
                <a:ea typeface="Roboto"/>
                <a:cs typeface="Roboto"/>
                <a:sym typeface="Roboto"/>
              </a:rPr>
              <a:t>Why this idea?</a:t>
            </a:r>
            <a:endParaRPr b="1" sz="2300">
              <a:solidFill>
                <a:srgbClr val="FFFFFF"/>
              </a:solidFill>
              <a:latin typeface="Roboto"/>
              <a:ea typeface="Roboto"/>
              <a:cs typeface="Roboto"/>
              <a:sym typeface="Roboto"/>
            </a:endParaRPr>
          </a:p>
          <a:p>
            <a:pPr indent="-374650" lvl="0" marL="457200" rtl="0" algn="l">
              <a:lnSpc>
                <a:spcPct val="115000"/>
              </a:lnSpc>
              <a:spcBef>
                <a:spcPts val="0"/>
              </a:spcBef>
              <a:spcAft>
                <a:spcPts val="0"/>
              </a:spcAft>
              <a:buClr>
                <a:srgbClr val="FFFFFF"/>
              </a:buClr>
              <a:buSzPts val="2300"/>
              <a:buFont typeface="Roboto"/>
              <a:buChar char="❏"/>
            </a:pPr>
            <a:r>
              <a:rPr b="1" lang="en" sz="2300">
                <a:solidFill>
                  <a:srgbClr val="FFFFFF"/>
                </a:solidFill>
                <a:latin typeface="Roboto"/>
                <a:ea typeface="Roboto"/>
                <a:cs typeface="Roboto"/>
                <a:sym typeface="Roboto"/>
              </a:rPr>
              <a:t>Key Features.</a:t>
            </a:r>
            <a:endParaRPr b="1" sz="2300">
              <a:solidFill>
                <a:srgbClr val="FFFFFF"/>
              </a:solidFill>
              <a:latin typeface="Roboto"/>
              <a:ea typeface="Roboto"/>
              <a:cs typeface="Roboto"/>
              <a:sym typeface="Roboto"/>
            </a:endParaRPr>
          </a:p>
          <a:p>
            <a:pPr indent="-374650" lvl="0" marL="457200" rtl="0" algn="l">
              <a:lnSpc>
                <a:spcPct val="115000"/>
              </a:lnSpc>
              <a:spcBef>
                <a:spcPts val="0"/>
              </a:spcBef>
              <a:spcAft>
                <a:spcPts val="0"/>
              </a:spcAft>
              <a:buClr>
                <a:srgbClr val="FFFFFF"/>
              </a:buClr>
              <a:buSzPts val="2300"/>
              <a:buFont typeface="Roboto"/>
              <a:buChar char="❏"/>
            </a:pPr>
            <a:r>
              <a:rPr b="1" lang="en" sz="2300">
                <a:solidFill>
                  <a:srgbClr val="FFFFFF"/>
                </a:solidFill>
                <a:latin typeface="Roboto"/>
                <a:ea typeface="Roboto"/>
                <a:cs typeface="Roboto"/>
                <a:sym typeface="Roboto"/>
              </a:rPr>
              <a:t>Tools Needed</a:t>
            </a:r>
            <a:endParaRPr b="1" sz="2300">
              <a:solidFill>
                <a:srgbClr val="FFFFFF"/>
              </a:solidFill>
              <a:latin typeface="Roboto"/>
              <a:ea typeface="Roboto"/>
              <a:cs typeface="Roboto"/>
              <a:sym typeface="Roboto"/>
            </a:endParaRPr>
          </a:p>
          <a:p>
            <a:pPr indent="-374650" lvl="0" marL="457200" rtl="0" algn="l">
              <a:lnSpc>
                <a:spcPct val="115000"/>
              </a:lnSpc>
              <a:spcBef>
                <a:spcPts val="0"/>
              </a:spcBef>
              <a:spcAft>
                <a:spcPts val="0"/>
              </a:spcAft>
              <a:buClr>
                <a:srgbClr val="FFFFFF"/>
              </a:buClr>
              <a:buSzPts val="2300"/>
              <a:buFont typeface="Roboto"/>
              <a:buChar char="❏"/>
            </a:pPr>
            <a:r>
              <a:rPr b="1" lang="en" sz="2300">
                <a:solidFill>
                  <a:srgbClr val="FFFFFF"/>
                </a:solidFill>
                <a:latin typeface="Roboto"/>
                <a:ea typeface="Roboto"/>
                <a:cs typeface="Roboto"/>
                <a:sym typeface="Roboto"/>
              </a:rPr>
              <a:t>Project Schedule</a:t>
            </a:r>
            <a:endParaRPr b="1" sz="2300">
              <a:solidFill>
                <a:srgbClr val="FFFFFF"/>
              </a:solidFill>
              <a:latin typeface="Roboto"/>
              <a:ea typeface="Roboto"/>
              <a:cs typeface="Roboto"/>
              <a:sym typeface="Roboto"/>
            </a:endParaRPr>
          </a:p>
          <a:p>
            <a:pPr indent="0" lvl="0" marL="457200" rtl="0" algn="l">
              <a:lnSpc>
                <a:spcPct val="115000"/>
              </a:lnSpc>
              <a:spcBef>
                <a:spcPts val="1600"/>
              </a:spcBef>
              <a:spcAft>
                <a:spcPts val="0"/>
              </a:spcAft>
              <a:buNone/>
            </a:pPr>
            <a:r>
              <a:t/>
            </a:r>
            <a:endParaRPr b="1" sz="2300">
              <a:solidFill>
                <a:srgbClr val="FFFFFF"/>
              </a:solidFill>
              <a:latin typeface="Roboto"/>
              <a:ea typeface="Roboto"/>
              <a:cs typeface="Roboto"/>
              <a:sym typeface="Roboto"/>
            </a:endParaRPr>
          </a:p>
          <a:p>
            <a:pPr indent="0" lvl="0" marL="457200" rtl="0" algn="l">
              <a:lnSpc>
                <a:spcPct val="115000"/>
              </a:lnSpc>
              <a:spcBef>
                <a:spcPts val="1600"/>
              </a:spcBef>
              <a:spcAft>
                <a:spcPts val="0"/>
              </a:spcAft>
              <a:buNone/>
            </a:pPr>
            <a:r>
              <a:t/>
            </a:r>
            <a:endParaRPr b="1" sz="23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t/>
            </a:r>
            <a:endParaRPr b="1" sz="23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t/>
            </a:r>
            <a:endParaRPr b="1" sz="23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t/>
            </a:r>
            <a:endParaRPr b="1" sz="23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t/>
            </a:r>
            <a:endParaRPr b="1" sz="23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t/>
            </a:r>
            <a:endParaRPr sz="2300">
              <a:solidFill>
                <a:srgbClr val="FFFFFF"/>
              </a:solidFill>
              <a:latin typeface="Roboto Mono"/>
              <a:ea typeface="Roboto Mono"/>
              <a:cs typeface="Roboto Mono"/>
              <a:sym typeface="Roboto Mono"/>
            </a:endParaRPr>
          </a:p>
          <a:p>
            <a:pPr indent="0" lvl="0" marL="0" rtl="0" algn="l">
              <a:spcBef>
                <a:spcPts val="1600"/>
              </a:spcBef>
              <a:spcAft>
                <a:spcPts val="16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6" name="Shape 146"/>
        <p:cNvGrpSpPr/>
        <p:nvPr/>
      </p:nvGrpSpPr>
      <p:grpSpPr>
        <a:xfrm>
          <a:off x="0" y="0"/>
          <a:ext cx="0" cy="0"/>
          <a:chOff x="0" y="0"/>
          <a:chExt cx="0" cy="0"/>
        </a:xfrm>
      </p:grpSpPr>
      <p:sp>
        <p:nvSpPr>
          <p:cNvPr id="147" name="Google Shape;147;p19"/>
          <p:cNvSpPr txBox="1"/>
          <p:nvPr>
            <p:ph type="title"/>
          </p:nvPr>
        </p:nvSpPr>
        <p:spPr>
          <a:xfrm>
            <a:off x="1189150" y="522075"/>
            <a:ext cx="2102100" cy="7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Objective</a:t>
            </a:r>
            <a:endParaRPr>
              <a:solidFill>
                <a:schemeClr val="dk2"/>
              </a:solidFill>
              <a:latin typeface="Roboto"/>
              <a:ea typeface="Roboto"/>
              <a:cs typeface="Roboto"/>
              <a:sym typeface="Roboto"/>
            </a:endParaRPr>
          </a:p>
        </p:txBody>
      </p:sp>
      <p:sp>
        <p:nvSpPr>
          <p:cNvPr id="148" name="Google Shape;148;p19"/>
          <p:cNvSpPr txBox="1"/>
          <p:nvPr/>
        </p:nvSpPr>
        <p:spPr>
          <a:xfrm>
            <a:off x="1189150" y="1788000"/>
            <a:ext cx="7564200" cy="335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lt1"/>
                </a:solidFill>
                <a:latin typeface="Roboto"/>
                <a:ea typeface="Roboto"/>
                <a:cs typeface="Roboto"/>
                <a:sym typeface="Roboto"/>
              </a:rPr>
              <a:t>The main objective of this project is to change the Current way of operation for job applications and job circulars to a Web-Based system. This system will be a breakthrough for freelancing job market in</a:t>
            </a:r>
            <a:endParaRPr b="1" sz="24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b="1" lang="en" sz="2400">
                <a:solidFill>
                  <a:schemeClr val="lt1"/>
                </a:solidFill>
                <a:latin typeface="Roboto"/>
                <a:ea typeface="Roboto"/>
                <a:cs typeface="Roboto"/>
                <a:sym typeface="Roboto"/>
              </a:rPr>
              <a:t>Bangladesh.</a:t>
            </a:r>
            <a:endParaRPr b="1" sz="2400">
              <a:solidFill>
                <a:schemeClr val="lt1"/>
              </a:solidFill>
              <a:latin typeface="Roboto"/>
              <a:ea typeface="Roboto"/>
              <a:cs typeface="Roboto"/>
              <a:sym typeface="Roboto"/>
            </a:endParaRPr>
          </a:p>
          <a:p>
            <a:pPr indent="0" lvl="0" marL="0" rtl="0" algn="l">
              <a:spcBef>
                <a:spcPts val="0"/>
              </a:spcBef>
              <a:spcAft>
                <a:spcPts val="0"/>
              </a:spcAft>
              <a:buNone/>
            </a:pPr>
            <a:r>
              <a:t/>
            </a:r>
            <a:endParaRPr sz="2000">
              <a:solidFill>
                <a:schemeClr val="lt1"/>
              </a:solidFill>
              <a:latin typeface="Roboto"/>
              <a:ea typeface="Roboto"/>
              <a:cs typeface="Roboto"/>
              <a:sym typeface="Roboto"/>
            </a:endParaRPr>
          </a:p>
          <a:p>
            <a:pPr indent="0" lvl="0" marL="0" rtl="0" algn="l">
              <a:spcBef>
                <a:spcPts val="0"/>
              </a:spcBef>
              <a:spcAft>
                <a:spcPts val="0"/>
              </a:spcAft>
              <a:buNone/>
            </a:pPr>
            <a:r>
              <a:t/>
            </a:r>
            <a:endParaRPr sz="2000">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sp>
        <p:nvSpPr>
          <p:cNvPr id="153" name="Google Shape;153;p20"/>
          <p:cNvSpPr txBox="1"/>
          <p:nvPr>
            <p:ph type="title"/>
          </p:nvPr>
        </p:nvSpPr>
        <p:spPr>
          <a:xfrm>
            <a:off x="1205175" y="368925"/>
            <a:ext cx="3201600" cy="9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Why this idea?</a:t>
            </a:r>
            <a:endParaRPr>
              <a:solidFill>
                <a:schemeClr val="dk2"/>
              </a:solidFill>
            </a:endParaRPr>
          </a:p>
        </p:txBody>
      </p:sp>
      <p:sp>
        <p:nvSpPr>
          <p:cNvPr id="154" name="Google Shape;154;p20"/>
          <p:cNvSpPr txBox="1"/>
          <p:nvPr/>
        </p:nvSpPr>
        <p:spPr>
          <a:xfrm>
            <a:off x="1205175" y="1675150"/>
            <a:ext cx="76326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000">
                <a:solidFill>
                  <a:schemeClr val="lt1"/>
                </a:solidFill>
                <a:latin typeface="Roboto Black"/>
                <a:ea typeface="Roboto Black"/>
                <a:cs typeface="Roboto Black"/>
                <a:sym typeface="Roboto Black"/>
              </a:rPr>
              <a:t>This platform can help University students like us earn their own pocket money. Another big advantage is that For the people who already have stable jobs, If they have some extra set of skills and if they are good in a particular field they can very easily look for a par time job in our platform. </a:t>
            </a:r>
            <a:endParaRPr sz="2000">
              <a:solidFill>
                <a:schemeClr val="lt1"/>
              </a:solidFill>
              <a:latin typeface="Roboto Black"/>
              <a:ea typeface="Roboto Black"/>
              <a:cs typeface="Roboto Black"/>
              <a:sym typeface="Roboto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1024375" y="461275"/>
            <a:ext cx="7693500" cy="5532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200">
                <a:solidFill>
                  <a:schemeClr val="dk2"/>
                </a:solidFill>
                <a:latin typeface="Roboto"/>
                <a:ea typeface="Roboto"/>
                <a:cs typeface="Roboto"/>
                <a:sym typeface="Roboto"/>
              </a:rPr>
              <a:t>Key Features</a:t>
            </a:r>
            <a:endParaRPr sz="2100">
              <a:solidFill>
                <a:schemeClr val="dk2"/>
              </a:solidFill>
              <a:latin typeface="Roboto"/>
              <a:ea typeface="Roboto"/>
              <a:cs typeface="Roboto"/>
              <a:sym typeface="Roboto"/>
            </a:endParaRPr>
          </a:p>
          <a:p>
            <a:pPr indent="0" lvl="0" marL="457200" rtl="0" algn="l">
              <a:lnSpc>
                <a:spcPct val="115000"/>
              </a:lnSpc>
              <a:spcBef>
                <a:spcPts val="1600"/>
              </a:spcBef>
              <a:spcAft>
                <a:spcPts val="0"/>
              </a:spcAft>
              <a:buNone/>
            </a:pPr>
            <a:r>
              <a:t/>
            </a:r>
            <a:endParaRPr sz="2200">
              <a:latin typeface="Roboto"/>
              <a:ea typeface="Roboto"/>
              <a:cs typeface="Roboto"/>
              <a:sym typeface="Roboto"/>
            </a:endParaRPr>
          </a:p>
          <a:p>
            <a:pPr indent="-368300" lvl="0" marL="457200" rtl="0" algn="l">
              <a:lnSpc>
                <a:spcPct val="115000"/>
              </a:lnSpc>
              <a:spcBef>
                <a:spcPts val="0"/>
              </a:spcBef>
              <a:spcAft>
                <a:spcPts val="0"/>
              </a:spcAft>
              <a:buSzPts val="2200"/>
              <a:buFont typeface="Roboto"/>
              <a:buChar char="●"/>
            </a:pPr>
            <a:r>
              <a:rPr lang="en" sz="2200">
                <a:latin typeface="Roboto"/>
                <a:ea typeface="Roboto"/>
                <a:cs typeface="Roboto"/>
                <a:sym typeface="Roboto"/>
              </a:rPr>
              <a:t>Anyone can submit a remote or minor work for an employee</a:t>
            </a:r>
            <a:endParaRPr sz="2200">
              <a:latin typeface="Roboto"/>
              <a:ea typeface="Roboto"/>
              <a:cs typeface="Roboto"/>
              <a:sym typeface="Roboto"/>
            </a:endParaRPr>
          </a:p>
          <a:p>
            <a:pPr indent="-368300" lvl="0" marL="457200" rtl="0" algn="l">
              <a:lnSpc>
                <a:spcPct val="115000"/>
              </a:lnSpc>
              <a:spcBef>
                <a:spcPts val="0"/>
              </a:spcBef>
              <a:spcAft>
                <a:spcPts val="0"/>
              </a:spcAft>
              <a:buSzPts val="2200"/>
              <a:buFont typeface="Roboto"/>
              <a:buChar char="●"/>
            </a:pPr>
            <a:r>
              <a:rPr lang="en" sz="2200">
                <a:latin typeface="Roboto"/>
                <a:ea typeface="Roboto"/>
                <a:cs typeface="Roboto"/>
                <a:sym typeface="Roboto"/>
              </a:rPr>
              <a:t>There</a:t>
            </a:r>
            <a:r>
              <a:rPr lang="en" sz="2200">
                <a:latin typeface="Roboto"/>
                <a:ea typeface="Roboto"/>
                <a:cs typeface="Roboto"/>
                <a:sym typeface="Roboto"/>
              </a:rPr>
              <a:t> will be different types of job info</a:t>
            </a:r>
            <a:endParaRPr sz="2200">
              <a:latin typeface="Roboto"/>
              <a:ea typeface="Roboto"/>
              <a:cs typeface="Roboto"/>
              <a:sym typeface="Roboto"/>
            </a:endParaRPr>
          </a:p>
          <a:p>
            <a:pPr indent="-368300" lvl="0" marL="457200" rtl="0" algn="l">
              <a:lnSpc>
                <a:spcPct val="115000"/>
              </a:lnSpc>
              <a:spcBef>
                <a:spcPts val="0"/>
              </a:spcBef>
              <a:spcAft>
                <a:spcPts val="0"/>
              </a:spcAft>
              <a:buSzPts val="2200"/>
              <a:buFont typeface="Roboto"/>
              <a:buChar char="●"/>
            </a:pPr>
            <a:r>
              <a:rPr lang="en" sz="2200">
                <a:latin typeface="Roboto"/>
                <a:ea typeface="Roboto"/>
                <a:cs typeface="Roboto"/>
                <a:sym typeface="Roboto"/>
              </a:rPr>
              <a:t>People can search for appropriate jobs according to their skills</a:t>
            </a:r>
            <a:endParaRPr sz="2200">
              <a:latin typeface="Roboto"/>
              <a:ea typeface="Roboto"/>
              <a:cs typeface="Roboto"/>
              <a:sym typeface="Roboto"/>
            </a:endParaRPr>
          </a:p>
          <a:p>
            <a:pPr indent="-368300" lvl="0" marL="457200" rtl="0" algn="l">
              <a:lnSpc>
                <a:spcPct val="115000"/>
              </a:lnSpc>
              <a:spcBef>
                <a:spcPts val="0"/>
              </a:spcBef>
              <a:spcAft>
                <a:spcPts val="0"/>
              </a:spcAft>
              <a:buSzPts val="2200"/>
              <a:buFont typeface="Roboto"/>
              <a:buChar char="●"/>
            </a:pPr>
            <a:r>
              <a:rPr lang="en" sz="2200">
                <a:latin typeface="Roboto"/>
                <a:ea typeface="Roboto"/>
                <a:cs typeface="Roboto"/>
                <a:sym typeface="Roboto"/>
              </a:rPr>
              <a:t>User info will be provided so that client can understand</a:t>
            </a:r>
            <a:endParaRPr sz="2200">
              <a:latin typeface="Roboto"/>
              <a:ea typeface="Roboto"/>
              <a:cs typeface="Roboto"/>
              <a:sym typeface="Roboto"/>
            </a:endParaRPr>
          </a:p>
          <a:p>
            <a:pPr indent="-368300" lvl="0" marL="457200" rtl="0" algn="l">
              <a:lnSpc>
                <a:spcPct val="115000"/>
              </a:lnSpc>
              <a:spcBef>
                <a:spcPts val="0"/>
              </a:spcBef>
              <a:spcAft>
                <a:spcPts val="0"/>
              </a:spcAft>
              <a:buSzPts val="2200"/>
              <a:buFont typeface="Roboto"/>
              <a:buChar char="●"/>
            </a:pPr>
            <a:r>
              <a:rPr lang="en" sz="2200">
                <a:latin typeface="Roboto"/>
                <a:ea typeface="Roboto"/>
                <a:cs typeface="Roboto"/>
                <a:sym typeface="Roboto"/>
              </a:rPr>
              <a:t>User can update their skill</a:t>
            </a:r>
            <a:endParaRPr sz="2200">
              <a:latin typeface="Roboto"/>
              <a:ea typeface="Roboto"/>
              <a:cs typeface="Roboto"/>
              <a:sym typeface="Roboto"/>
            </a:endParaRPr>
          </a:p>
          <a:p>
            <a:pPr indent="-368300" lvl="0" marL="457200" rtl="0" algn="l">
              <a:lnSpc>
                <a:spcPct val="115000"/>
              </a:lnSpc>
              <a:spcBef>
                <a:spcPts val="0"/>
              </a:spcBef>
              <a:spcAft>
                <a:spcPts val="0"/>
              </a:spcAft>
              <a:buSzPts val="2200"/>
              <a:buFont typeface="Roboto"/>
              <a:buChar char="●"/>
            </a:pPr>
            <a:r>
              <a:rPr lang="en" sz="2200">
                <a:latin typeface="Roboto"/>
                <a:ea typeface="Roboto"/>
                <a:cs typeface="Roboto"/>
                <a:sym typeface="Roboto"/>
              </a:rPr>
              <a:t> Here will be a way to work from own desk or own room.</a:t>
            </a:r>
            <a:endParaRPr sz="2200">
              <a:latin typeface="Roboto"/>
              <a:ea typeface="Roboto"/>
              <a:cs typeface="Roboto"/>
              <a:sym typeface="Roboto"/>
            </a:endParaRPr>
          </a:p>
          <a:p>
            <a:pPr indent="0" lvl="0" marL="457200" rtl="0" algn="l">
              <a:lnSpc>
                <a:spcPct val="115000"/>
              </a:lnSpc>
              <a:spcBef>
                <a:spcPts val="0"/>
              </a:spcBef>
              <a:spcAft>
                <a:spcPts val="0"/>
              </a:spcAft>
              <a:buNone/>
            </a:pPr>
            <a:r>
              <a:t/>
            </a:r>
            <a:endParaRPr sz="2200">
              <a:latin typeface="Roboto"/>
              <a:ea typeface="Roboto"/>
              <a:cs typeface="Roboto"/>
              <a:sym typeface="Roboto"/>
            </a:endParaRPr>
          </a:p>
          <a:p>
            <a:pPr indent="0" lvl="0" marL="0" rtl="0" algn="l">
              <a:lnSpc>
                <a:spcPct val="115000"/>
              </a:lnSpc>
              <a:spcBef>
                <a:spcPts val="0"/>
              </a:spcBef>
              <a:spcAft>
                <a:spcPts val="0"/>
              </a:spcAft>
              <a:buNone/>
            </a:pPr>
            <a:r>
              <a:t/>
            </a:r>
            <a:endParaRPr sz="2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1343800" y="532025"/>
            <a:ext cx="3989400" cy="10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Tools Needed</a:t>
            </a:r>
            <a:endParaRPr>
              <a:solidFill>
                <a:srgbClr val="000000"/>
              </a:solidFill>
            </a:endParaRPr>
          </a:p>
        </p:txBody>
      </p:sp>
      <p:sp>
        <p:nvSpPr>
          <p:cNvPr id="165" name="Google Shape;165;p22"/>
          <p:cNvSpPr txBox="1"/>
          <p:nvPr/>
        </p:nvSpPr>
        <p:spPr>
          <a:xfrm>
            <a:off x="1343800" y="1620650"/>
            <a:ext cx="4647900" cy="34980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0"/>
              </a:spcBef>
              <a:spcAft>
                <a:spcPts val="0"/>
              </a:spcAft>
              <a:buClr>
                <a:srgbClr val="FFFFFF"/>
              </a:buClr>
              <a:buSzPts val="2500"/>
              <a:buFont typeface="Roboto"/>
              <a:buChar char="●"/>
            </a:pPr>
            <a:r>
              <a:rPr b="1" lang="en" sz="2500">
                <a:solidFill>
                  <a:srgbClr val="FFFFFF"/>
                </a:solidFill>
                <a:latin typeface="Roboto"/>
                <a:ea typeface="Roboto"/>
                <a:cs typeface="Roboto"/>
                <a:sym typeface="Roboto"/>
              </a:rPr>
              <a:t>Pycharm </a:t>
            </a:r>
            <a:endParaRPr b="1" sz="2500">
              <a:solidFill>
                <a:srgbClr val="FFFFFF"/>
              </a:solidFill>
              <a:latin typeface="Roboto"/>
              <a:ea typeface="Roboto"/>
              <a:cs typeface="Roboto"/>
              <a:sym typeface="Roboto"/>
            </a:endParaRPr>
          </a:p>
          <a:p>
            <a:pPr indent="-387350" lvl="0" marL="457200" rtl="0" algn="l">
              <a:lnSpc>
                <a:spcPct val="115000"/>
              </a:lnSpc>
              <a:spcBef>
                <a:spcPts val="0"/>
              </a:spcBef>
              <a:spcAft>
                <a:spcPts val="0"/>
              </a:spcAft>
              <a:buClr>
                <a:srgbClr val="FFFFFF"/>
              </a:buClr>
              <a:buSzPts val="2500"/>
              <a:buFont typeface="Roboto"/>
              <a:buChar char="●"/>
            </a:pPr>
            <a:r>
              <a:rPr b="1" lang="en" sz="2500">
                <a:solidFill>
                  <a:srgbClr val="FFFFFF"/>
                </a:solidFill>
                <a:latin typeface="Roboto"/>
                <a:ea typeface="Roboto"/>
                <a:cs typeface="Roboto"/>
                <a:sym typeface="Roboto"/>
              </a:rPr>
              <a:t>Python</a:t>
            </a:r>
            <a:endParaRPr b="1" sz="2500">
              <a:solidFill>
                <a:srgbClr val="FFFFFF"/>
              </a:solidFill>
              <a:latin typeface="Roboto"/>
              <a:ea typeface="Roboto"/>
              <a:cs typeface="Roboto"/>
              <a:sym typeface="Roboto"/>
            </a:endParaRPr>
          </a:p>
          <a:p>
            <a:pPr indent="-387350" lvl="0" marL="457200" rtl="0" algn="l">
              <a:lnSpc>
                <a:spcPct val="115000"/>
              </a:lnSpc>
              <a:spcBef>
                <a:spcPts val="0"/>
              </a:spcBef>
              <a:spcAft>
                <a:spcPts val="0"/>
              </a:spcAft>
              <a:buClr>
                <a:srgbClr val="FFFFFF"/>
              </a:buClr>
              <a:buSzPts val="2500"/>
              <a:buFont typeface="Roboto"/>
              <a:buChar char="●"/>
            </a:pPr>
            <a:r>
              <a:rPr b="1" lang="en" sz="2500">
                <a:solidFill>
                  <a:srgbClr val="FFFFFF"/>
                </a:solidFill>
                <a:latin typeface="Roboto"/>
                <a:ea typeface="Roboto"/>
                <a:cs typeface="Roboto"/>
                <a:sym typeface="Roboto"/>
              </a:rPr>
              <a:t>Django </a:t>
            </a:r>
            <a:endParaRPr b="1" sz="2500">
              <a:solidFill>
                <a:srgbClr val="FFFFFF"/>
              </a:solidFill>
              <a:latin typeface="Roboto"/>
              <a:ea typeface="Roboto"/>
              <a:cs typeface="Roboto"/>
              <a:sym typeface="Roboto"/>
            </a:endParaRPr>
          </a:p>
          <a:p>
            <a:pPr indent="-387350" lvl="0" marL="457200" rtl="0" algn="l">
              <a:lnSpc>
                <a:spcPct val="115000"/>
              </a:lnSpc>
              <a:spcBef>
                <a:spcPts val="0"/>
              </a:spcBef>
              <a:spcAft>
                <a:spcPts val="0"/>
              </a:spcAft>
              <a:buClr>
                <a:srgbClr val="FFFFFF"/>
              </a:buClr>
              <a:buSzPts val="2500"/>
              <a:buFont typeface="Roboto"/>
              <a:buChar char="●"/>
            </a:pPr>
            <a:r>
              <a:rPr b="1" lang="en" sz="2500">
                <a:solidFill>
                  <a:srgbClr val="FFFFFF"/>
                </a:solidFill>
                <a:latin typeface="Roboto"/>
                <a:ea typeface="Roboto"/>
                <a:cs typeface="Roboto"/>
                <a:sym typeface="Roboto"/>
              </a:rPr>
              <a:t>MySQL</a:t>
            </a:r>
            <a:endParaRPr b="1" sz="2500">
              <a:solidFill>
                <a:srgbClr val="FFFFFF"/>
              </a:solidFill>
              <a:latin typeface="Roboto"/>
              <a:ea typeface="Roboto"/>
              <a:cs typeface="Roboto"/>
              <a:sym typeface="Roboto"/>
            </a:endParaRPr>
          </a:p>
          <a:p>
            <a:pPr indent="-387350" lvl="0" marL="457200" rtl="0" algn="l">
              <a:lnSpc>
                <a:spcPct val="115000"/>
              </a:lnSpc>
              <a:spcBef>
                <a:spcPts val="0"/>
              </a:spcBef>
              <a:spcAft>
                <a:spcPts val="0"/>
              </a:spcAft>
              <a:buClr>
                <a:srgbClr val="FFFFFF"/>
              </a:buClr>
              <a:buSzPts val="2500"/>
              <a:buFont typeface="Roboto"/>
              <a:buChar char="●"/>
            </a:pPr>
            <a:r>
              <a:rPr b="1" lang="en" sz="2500">
                <a:solidFill>
                  <a:srgbClr val="FFFFFF"/>
                </a:solidFill>
                <a:latin typeface="Roboto"/>
                <a:ea typeface="Roboto"/>
                <a:cs typeface="Roboto"/>
                <a:sym typeface="Roboto"/>
              </a:rPr>
              <a:t>HTML,CSS</a:t>
            </a:r>
            <a:endParaRPr b="1" sz="2500">
              <a:solidFill>
                <a:srgbClr val="FFFFFF"/>
              </a:solidFill>
              <a:latin typeface="Roboto"/>
              <a:ea typeface="Roboto"/>
              <a:cs typeface="Roboto"/>
              <a:sym typeface="Roboto"/>
            </a:endParaRPr>
          </a:p>
          <a:p>
            <a:pPr indent="-387350" lvl="0" marL="457200" rtl="0" algn="l">
              <a:lnSpc>
                <a:spcPct val="115000"/>
              </a:lnSpc>
              <a:spcBef>
                <a:spcPts val="0"/>
              </a:spcBef>
              <a:spcAft>
                <a:spcPts val="0"/>
              </a:spcAft>
              <a:buClr>
                <a:srgbClr val="FFFFFF"/>
              </a:buClr>
              <a:buSzPts val="2500"/>
              <a:buFont typeface="Roboto"/>
              <a:buChar char="●"/>
            </a:pPr>
            <a:r>
              <a:rPr b="1" lang="en" sz="2500">
                <a:solidFill>
                  <a:srgbClr val="FFFFFF"/>
                </a:solidFill>
                <a:latin typeface="Roboto"/>
                <a:ea typeface="Roboto"/>
                <a:cs typeface="Roboto"/>
                <a:sym typeface="Roboto"/>
              </a:rPr>
              <a:t>JavaScript</a:t>
            </a:r>
            <a:endParaRPr b="1" sz="2500">
              <a:solidFill>
                <a:srgbClr val="FFFFFF"/>
              </a:solidFill>
              <a:latin typeface="Roboto"/>
              <a:ea typeface="Roboto"/>
              <a:cs typeface="Roboto"/>
              <a:sym typeface="Roboto"/>
            </a:endParaRPr>
          </a:p>
          <a:p>
            <a:pPr indent="-387350" lvl="0" marL="457200" rtl="0" algn="l">
              <a:lnSpc>
                <a:spcPct val="115000"/>
              </a:lnSpc>
              <a:spcBef>
                <a:spcPts val="0"/>
              </a:spcBef>
              <a:spcAft>
                <a:spcPts val="0"/>
              </a:spcAft>
              <a:buClr>
                <a:srgbClr val="FFFFFF"/>
              </a:buClr>
              <a:buSzPts val="2500"/>
              <a:buFont typeface="Roboto"/>
              <a:buChar char="●"/>
            </a:pPr>
            <a:r>
              <a:rPr b="1" lang="en" sz="2500">
                <a:solidFill>
                  <a:srgbClr val="FFFFFF"/>
                </a:solidFill>
                <a:latin typeface="Roboto"/>
                <a:ea typeface="Roboto"/>
                <a:cs typeface="Roboto"/>
                <a:sym typeface="Roboto"/>
              </a:rPr>
              <a:t>Payment gateway</a:t>
            </a:r>
            <a:endParaRPr b="1" sz="2500">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1354675" y="414100"/>
            <a:ext cx="4614600" cy="8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Project Schedule</a:t>
            </a:r>
            <a:endParaRPr>
              <a:solidFill>
                <a:srgbClr val="000000"/>
              </a:solidFill>
            </a:endParaRPr>
          </a:p>
        </p:txBody>
      </p:sp>
      <p:sp>
        <p:nvSpPr>
          <p:cNvPr id="171" name="Google Shape;171;p23"/>
          <p:cNvSpPr txBox="1"/>
          <p:nvPr/>
        </p:nvSpPr>
        <p:spPr>
          <a:xfrm>
            <a:off x="1354675" y="1498225"/>
            <a:ext cx="7504800" cy="35709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rgbClr val="FFFFFF"/>
              </a:buClr>
              <a:buSzPts val="2000"/>
              <a:buFont typeface="Roboto"/>
              <a:buChar char="➢"/>
            </a:pPr>
            <a:r>
              <a:rPr b="1" lang="en" sz="2000">
                <a:solidFill>
                  <a:srgbClr val="FFFFFF"/>
                </a:solidFill>
                <a:latin typeface="Roboto"/>
                <a:ea typeface="Roboto"/>
                <a:cs typeface="Roboto"/>
                <a:sym typeface="Roboto"/>
              </a:rPr>
              <a:t>Week One: Presentation on project proposal.</a:t>
            </a:r>
            <a:endParaRPr b="1" sz="2000">
              <a:solidFill>
                <a:srgbClr val="FFFFFF"/>
              </a:solidFill>
              <a:latin typeface="Roboto"/>
              <a:ea typeface="Roboto"/>
              <a:cs typeface="Roboto"/>
              <a:sym typeface="Roboto"/>
            </a:endParaRPr>
          </a:p>
          <a:p>
            <a:pPr indent="-355600" lvl="0" marL="457200" rtl="0" algn="l">
              <a:lnSpc>
                <a:spcPct val="150000"/>
              </a:lnSpc>
              <a:spcBef>
                <a:spcPts val="0"/>
              </a:spcBef>
              <a:spcAft>
                <a:spcPts val="0"/>
              </a:spcAft>
              <a:buClr>
                <a:srgbClr val="FFFFFF"/>
              </a:buClr>
              <a:buSzPts val="2000"/>
              <a:buFont typeface="Roboto"/>
              <a:buChar char="➢"/>
            </a:pPr>
            <a:r>
              <a:rPr b="1" lang="en" sz="2000">
                <a:solidFill>
                  <a:srgbClr val="FFFFFF"/>
                </a:solidFill>
                <a:latin typeface="Roboto"/>
                <a:ea typeface="Roboto"/>
                <a:cs typeface="Roboto"/>
                <a:sym typeface="Roboto"/>
              </a:rPr>
              <a:t>Week Two: Initial Design. Connect HTML.</a:t>
            </a:r>
            <a:endParaRPr b="1" sz="2000">
              <a:solidFill>
                <a:srgbClr val="FFFFFF"/>
              </a:solidFill>
              <a:latin typeface="Roboto"/>
              <a:ea typeface="Roboto"/>
              <a:cs typeface="Roboto"/>
              <a:sym typeface="Roboto"/>
            </a:endParaRPr>
          </a:p>
          <a:p>
            <a:pPr indent="-355600" lvl="0" marL="457200" rtl="0" algn="l">
              <a:lnSpc>
                <a:spcPct val="150000"/>
              </a:lnSpc>
              <a:spcBef>
                <a:spcPts val="0"/>
              </a:spcBef>
              <a:spcAft>
                <a:spcPts val="0"/>
              </a:spcAft>
              <a:buClr>
                <a:srgbClr val="FFFFFF"/>
              </a:buClr>
              <a:buSzPts val="2000"/>
              <a:buFont typeface="Roboto"/>
              <a:buChar char="➢"/>
            </a:pPr>
            <a:r>
              <a:rPr b="1" lang="en" sz="2000">
                <a:solidFill>
                  <a:srgbClr val="FFFFFF"/>
                </a:solidFill>
                <a:latin typeface="Roboto"/>
                <a:ea typeface="Roboto"/>
                <a:cs typeface="Roboto"/>
                <a:sym typeface="Roboto"/>
              </a:rPr>
              <a:t>Week Three: Database create, Database connection, Admin.</a:t>
            </a:r>
            <a:endParaRPr b="1" sz="2000">
              <a:solidFill>
                <a:srgbClr val="FFFFFF"/>
              </a:solidFill>
              <a:latin typeface="Roboto"/>
              <a:ea typeface="Roboto"/>
              <a:cs typeface="Roboto"/>
              <a:sym typeface="Roboto"/>
            </a:endParaRPr>
          </a:p>
          <a:p>
            <a:pPr indent="-355600" lvl="0" marL="457200" rtl="0" algn="l">
              <a:lnSpc>
                <a:spcPct val="150000"/>
              </a:lnSpc>
              <a:spcBef>
                <a:spcPts val="0"/>
              </a:spcBef>
              <a:spcAft>
                <a:spcPts val="0"/>
              </a:spcAft>
              <a:buClr>
                <a:srgbClr val="FFFFFF"/>
              </a:buClr>
              <a:buSzPts val="2000"/>
              <a:buFont typeface="Roboto"/>
              <a:buChar char="➢"/>
            </a:pPr>
            <a:r>
              <a:rPr b="1" lang="en" sz="2000">
                <a:solidFill>
                  <a:srgbClr val="FFFFFF"/>
                </a:solidFill>
                <a:latin typeface="Roboto"/>
                <a:ea typeface="Roboto"/>
                <a:cs typeface="Roboto"/>
                <a:sym typeface="Roboto"/>
              </a:rPr>
              <a:t>Week Four: User sign up, sign in, sign out, profile page.</a:t>
            </a:r>
            <a:endParaRPr b="1" sz="2000">
              <a:solidFill>
                <a:srgbClr val="FFFFFF"/>
              </a:solidFill>
              <a:latin typeface="Roboto"/>
              <a:ea typeface="Roboto"/>
              <a:cs typeface="Roboto"/>
              <a:sym typeface="Roboto"/>
            </a:endParaRPr>
          </a:p>
          <a:p>
            <a:pPr indent="-355600" lvl="0" marL="457200" rtl="0" algn="l">
              <a:lnSpc>
                <a:spcPct val="150000"/>
              </a:lnSpc>
              <a:spcBef>
                <a:spcPts val="0"/>
              </a:spcBef>
              <a:spcAft>
                <a:spcPts val="0"/>
              </a:spcAft>
              <a:buClr>
                <a:srgbClr val="FFFFFF"/>
              </a:buClr>
              <a:buSzPts val="2000"/>
              <a:buFont typeface="Roboto"/>
              <a:buChar char="➢"/>
            </a:pPr>
            <a:r>
              <a:rPr b="1" lang="en" sz="2000">
                <a:solidFill>
                  <a:srgbClr val="FFFFFF"/>
                </a:solidFill>
                <a:latin typeface="Roboto"/>
                <a:ea typeface="Roboto"/>
                <a:cs typeface="Roboto"/>
                <a:sym typeface="Roboto"/>
              </a:rPr>
              <a:t>Week Five: Payment Method.</a:t>
            </a:r>
            <a:endParaRPr b="1" sz="2000">
              <a:solidFill>
                <a:srgbClr val="FFFFFF"/>
              </a:solidFill>
              <a:latin typeface="Roboto"/>
              <a:ea typeface="Roboto"/>
              <a:cs typeface="Roboto"/>
              <a:sym typeface="Roboto"/>
            </a:endParaRPr>
          </a:p>
          <a:p>
            <a:pPr indent="-355600" lvl="0" marL="457200" rtl="0" algn="l">
              <a:lnSpc>
                <a:spcPct val="150000"/>
              </a:lnSpc>
              <a:spcBef>
                <a:spcPts val="0"/>
              </a:spcBef>
              <a:spcAft>
                <a:spcPts val="0"/>
              </a:spcAft>
              <a:buClr>
                <a:srgbClr val="FFFFFF"/>
              </a:buClr>
              <a:buSzPts val="2000"/>
              <a:buFont typeface="Roboto"/>
              <a:buChar char="➢"/>
            </a:pPr>
            <a:r>
              <a:rPr b="1" lang="en" sz="2000">
                <a:solidFill>
                  <a:srgbClr val="FFFFFF"/>
                </a:solidFill>
                <a:latin typeface="Roboto"/>
                <a:ea typeface="Roboto"/>
                <a:cs typeface="Roboto"/>
                <a:sym typeface="Roboto"/>
              </a:rPr>
              <a:t>Week Six: Final Presentation.</a:t>
            </a:r>
            <a:endParaRPr b="1" sz="2000">
              <a:solidFill>
                <a:srgbClr val="FFFFFF"/>
              </a:solidFill>
              <a:latin typeface="Roboto"/>
              <a:ea typeface="Roboto"/>
              <a:cs typeface="Roboto"/>
              <a:sym typeface="Roboto"/>
            </a:endParaRPr>
          </a:p>
          <a:p>
            <a:pPr indent="0" lvl="0" marL="457200" rtl="0" algn="l">
              <a:spcBef>
                <a:spcPts val="0"/>
              </a:spcBef>
              <a:spcAft>
                <a:spcPts val="0"/>
              </a:spcAft>
              <a:buNone/>
            </a:pPr>
            <a:r>
              <a:t/>
            </a:r>
            <a:endParaRPr b="1" sz="2000">
              <a:solidFill>
                <a:srgbClr val="FFFFFF"/>
              </a:solidFill>
              <a:latin typeface="Roboto"/>
              <a:ea typeface="Roboto"/>
              <a:cs typeface="Roboto"/>
              <a:sym typeface="Roboto"/>
            </a:endParaRPr>
          </a:p>
          <a:p>
            <a:pPr indent="0" lvl="0" marL="457200" rtl="0" algn="l">
              <a:spcBef>
                <a:spcPts val="0"/>
              </a:spcBef>
              <a:spcAft>
                <a:spcPts val="0"/>
              </a:spcAft>
              <a:buNone/>
            </a:pPr>
            <a:r>
              <a:t/>
            </a:r>
            <a:endParaRPr b="1" sz="2000">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