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Oxygen"/>
      <p:regular r:id="rId30"/>
      <p:bold r:id="rId31"/>
    </p:embeddedFon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xygen-bold.fntdata"/><Relationship Id="rId30" Type="http://schemas.openxmlformats.org/officeDocument/2006/relationships/font" Target="fonts/Oxygen-regular.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0149503b8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0149503b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0149503b8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0149503b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0149503b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0149503b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0149503b8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0149503b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d0149503b8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d0149503b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0149503b8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0149503b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0149503b8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0149503b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0149503b8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0149503b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0149503b8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0149503b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0149503b8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0149503b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0149503b8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d0149503b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0149503b8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0149503b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0149503b8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0149503b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d0149503b8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d0149503b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d0149503b8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d0149503b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56dc8a9b9_0_2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56dc8a9b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0149503b8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0149503b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0149503b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0149503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0149503b8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0149503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0149503b8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0149503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0149503b8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0149503b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0149503b8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0149503b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087400" y="289350"/>
            <a:ext cx="7989900" cy="20790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t/>
            </a:r>
            <a:endParaRPr sz="3755">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4200">
                <a:solidFill>
                  <a:srgbClr val="000000"/>
                </a:solidFill>
                <a:latin typeface="Georgia"/>
                <a:ea typeface="Georgia"/>
                <a:cs typeface="Georgia"/>
                <a:sym typeface="Georgia"/>
              </a:rPr>
              <a:t>V</a:t>
            </a:r>
            <a:r>
              <a:rPr lang="en" sz="3755">
                <a:latin typeface="Georgia"/>
                <a:ea typeface="Georgia"/>
                <a:cs typeface="Georgia"/>
                <a:sym typeface="Georgia"/>
              </a:rPr>
              <a:t>irtual </a:t>
            </a:r>
            <a:r>
              <a:rPr lang="en" sz="4200">
                <a:solidFill>
                  <a:srgbClr val="000000"/>
                </a:solidFill>
                <a:latin typeface="Georgia"/>
                <a:ea typeface="Georgia"/>
                <a:cs typeface="Georgia"/>
                <a:sym typeface="Georgia"/>
              </a:rPr>
              <a:t>D</a:t>
            </a:r>
            <a:r>
              <a:rPr lang="en" sz="3755">
                <a:latin typeface="Georgia"/>
                <a:ea typeface="Georgia"/>
                <a:cs typeface="Georgia"/>
                <a:sym typeface="Georgia"/>
              </a:rPr>
              <a:t>octor: A System for Human Health</a:t>
            </a:r>
            <a:endParaRPr sz="3755">
              <a:latin typeface="Georgia"/>
              <a:ea typeface="Georgia"/>
              <a:cs typeface="Georgia"/>
              <a:sym typeface="Georgia"/>
            </a:endParaRPr>
          </a:p>
          <a:p>
            <a:pPr indent="0" lvl="0" marL="0" rtl="0" algn="l">
              <a:spcBef>
                <a:spcPts val="1200"/>
              </a:spcBef>
              <a:spcAft>
                <a:spcPts val="0"/>
              </a:spcAft>
              <a:buNone/>
            </a:pPr>
            <a:r>
              <a:t/>
            </a:r>
            <a:endParaRPr sz="4155"/>
          </a:p>
          <a:p>
            <a:pPr indent="0" lvl="0" marL="0" rtl="0" algn="l">
              <a:spcBef>
                <a:spcPts val="0"/>
              </a:spcBef>
              <a:spcAft>
                <a:spcPts val="0"/>
              </a:spcAft>
              <a:buNone/>
            </a:pPr>
            <a:r>
              <a:rPr lang="en"/>
              <a:t> </a:t>
            </a:r>
            <a:endParaRPr/>
          </a:p>
        </p:txBody>
      </p:sp>
      <p:sp>
        <p:nvSpPr>
          <p:cNvPr id="278" name="Google Shape;278;p13"/>
          <p:cNvSpPr txBox="1"/>
          <p:nvPr>
            <p:ph idx="1" type="subTitle"/>
          </p:nvPr>
        </p:nvSpPr>
        <p:spPr>
          <a:xfrm>
            <a:off x="885675" y="2734625"/>
            <a:ext cx="3619200" cy="108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B45F06"/>
                </a:solidFill>
                <a:latin typeface="Oxygen"/>
                <a:ea typeface="Oxygen"/>
                <a:cs typeface="Oxygen"/>
                <a:sym typeface="Oxygen"/>
              </a:rPr>
              <a:t>Protiva Arafin (18201011)</a:t>
            </a:r>
            <a:endParaRPr>
              <a:solidFill>
                <a:srgbClr val="B45F06"/>
              </a:solidFill>
              <a:latin typeface="Oxygen"/>
              <a:ea typeface="Oxygen"/>
              <a:cs typeface="Oxygen"/>
              <a:sym typeface="Oxygen"/>
            </a:endParaRPr>
          </a:p>
          <a:p>
            <a:pPr indent="0" lvl="0" marL="0" rtl="0" algn="l">
              <a:spcBef>
                <a:spcPts val="0"/>
              </a:spcBef>
              <a:spcAft>
                <a:spcPts val="0"/>
              </a:spcAft>
              <a:buNone/>
            </a:pPr>
            <a:r>
              <a:rPr lang="en">
                <a:solidFill>
                  <a:srgbClr val="B45F06"/>
                </a:solidFill>
                <a:latin typeface="Oxygen"/>
                <a:ea typeface="Oxygen"/>
                <a:cs typeface="Oxygen"/>
                <a:sym typeface="Oxygen"/>
              </a:rPr>
              <a:t>Mir Arnab Kabir (18201018)</a:t>
            </a:r>
            <a:endParaRPr>
              <a:solidFill>
                <a:srgbClr val="B45F06"/>
              </a:solidFill>
              <a:latin typeface="Oxygen"/>
              <a:ea typeface="Oxygen"/>
              <a:cs typeface="Oxygen"/>
              <a:sym typeface="Oxygen"/>
            </a:endParaRPr>
          </a:p>
          <a:p>
            <a:pPr indent="0" lvl="0" marL="0" rtl="0" algn="l">
              <a:spcBef>
                <a:spcPts val="0"/>
              </a:spcBef>
              <a:spcAft>
                <a:spcPts val="0"/>
              </a:spcAft>
              <a:buNone/>
            </a:pPr>
            <a:r>
              <a:rPr lang="en">
                <a:solidFill>
                  <a:srgbClr val="B45F06"/>
                </a:solidFill>
                <a:latin typeface="Oxygen"/>
                <a:ea typeface="Oxygen"/>
                <a:cs typeface="Oxygen"/>
                <a:sym typeface="Oxygen"/>
              </a:rPr>
              <a:t>Aiatul Al-Amin Ador(18201019)</a:t>
            </a:r>
            <a:endParaRPr>
              <a:solidFill>
                <a:srgbClr val="B45F06"/>
              </a:solidFill>
              <a:latin typeface="Oxygen"/>
              <a:ea typeface="Oxygen"/>
              <a:cs typeface="Oxygen"/>
              <a:sym typeface="Oxygen"/>
            </a:endParaRPr>
          </a:p>
          <a:p>
            <a:pPr indent="0" lvl="0" marL="0" rtl="0" algn="l">
              <a:spcBef>
                <a:spcPts val="0"/>
              </a:spcBef>
              <a:spcAft>
                <a:spcPts val="0"/>
              </a:spcAft>
              <a:buNone/>
            </a:pPr>
            <a:r>
              <a:t/>
            </a:r>
            <a:endParaRPr/>
          </a:p>
        </p:txBody>
      </p:sp>
      <p:sp>
        <p:nvSpPr>
          <p:cNvPr id="279" name="Google Shape;279;p13"/>
          <p:cNvSpPr/>
          <p:nvPr/>
        </p:nvSpPr>
        <p:spPr>
          <a:xfrm>
            <a:off x="632000" y="2368350"/>
            <a:ext cx="455400" cy="4068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rot="10800000">
            <a:off x="3516425" y="3415850"/>
            <a:ext cx="524400" cy="349500"/>
          </a:xfrm>
          <a:prstGeom prst="halfFrame">
            <a:avLst>
              <a:gd fmla="val 33333" name="adj1"/>
              <a:gd fmla="val 333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275853" y="773314"/>
            <a:ext cx="609825" cy="547675"/>
          </a:xfrm>
          <a:custGeom>
            <a:rect b="b" l="l" r="r" t="t"/>
            <a:pathLst>
              <a:path extrusionOk="0" h="21907" w="24393">
                <a:moveTo>
                  <a:pt x="17355" y="5373"/>
                </a:moveTo>
                <a:cubicBezTo>
                  <a:pt x="14621" y="4611"/>
                  <a:pt x="1397" y="6583"/>
                  <a:pt x="1487" y="9138"/>
                </a:cubicBezTo>
                <a:cubicBezTo>
                  <a:pt x="1577" y="11693"/>
                  <a:pt x="16503" y="21957"/>
                  <a:pt x="17893" y="20702"/>
                </a:cubicBezTo>
                <a:cubicBezTo>
                  <a:pt x="19283" y="19447"/>
                  <a:pt x="11080" y="1429"/>
                  <a:pt x="9825" y="1608"/>
                </a:cubicBezTo>
                <a:cubicBezTo>
                  <a:pt x="8570" y="1787"/>
                  <a:pt x="8615" y="20747"/>
                  <a:pt x="10363" y="21778"/>
                </a:cubicBezTo>
                <a:cubicBezTo>
                  <a:pt x="12111" y="22809"/>
                  <a:pt x="21120" y="8824"/>
                  <a:pt x="20313" y="7793"/>
                </a:cubicBezTo>
                <a:cubicBezTo>
                  <a:pt x="19506" y="6762"/>
                  <a:pt x="8346" y="16400"/>
                  <a:pt x="5522" y="15593"/>
                </a:cubicBezTo>
                <a:cubicBezTo>
                  <a:pt x="2698" y="14786"/>
                  <a:pt x="1532" y="5462"/>
                  <a:pt x="3370" y="2952"/>
                </a:cubicBezTo>
                <a:cubicBezTo>
                  <a:pt x="5208" y="442"/>
                  <a:pt x="15024" y="-723"/>
                  <a:pt x="16548" y="532"/>
                </a:cubicBezTo>
                <a:cubicBezTo>
                  <a:pt x="18072" y="1787"/>
                  <a:pt x="13948" y="7525"/>
                  <a:pt x="12514" y="10483"/>
                </a:cubicBezTo>
                <a:cubicBezTo>
                  <a:pt x="11080" y="13441"/>
                  <a:pt x="6015" y="17117"/>
                  <a:pt x="7942" y="18282"/>
                </a:cubicBezTo>
                <a:cubicBezTo>
                  <a:pt x="9870" y="19447"/>
                  <a:pt x="22510" y="19044"/>
                  <a:pt x="24079" y="17475"/>
                </a:cubicBezTo>
                <a:cubicBezTo>
                  <a:pt x="25648" y="15906"/>
                  <a:pt x="20807" y="11155"/>
                  <a:pt x="17355" y="8869"/>
                </a:cubicBezTo>
                <a:cubicBezTo>
                  <a:pt x="13904" y="6583"/>
                  <a:pt x="6194" y="3804"/>
                  <a:pt x="3370" y="3759"/>
                </a:cubicBezTo>
                <a:cubicBezTo>
                  <a:pt x="546" y="3714"/>
                  <a:pt x="-709" y="7031"/>
                  <a:pt x="412" y="8600"/>
                </a:cubicBezTo>
                <a:cubicBezTo>
                  <a:pt x="1533" y="10169"/>
                  <a:pt x="7360" y="14293"/>
                  <a:pt x="10094" y="13172"/>
                </a:cubicBezTo>
                <a:cubicBezTo>
                  <a:pt x="12828" y="12052"/>
                  <a:pt x="16593" y="3446"/>
                  <a:pt x="16817" y="1877"/>
                </a:cubicBezTo>
                <a:cubicBezTo>
                  <a:pt x="17041" y="308"/>
                  <a:pt x="10855" y="846"/>
                  <a:pt x="11438" y="3759"/>
                </a:cubicBezTo>
                <a:cubicBezTo>
                  <a:pt x="12021" y="6673"/>
                  <a:pt x="18386" y="18417"/>
                  <a:pt x="20313" y="19358"/>
                </a:cubicBezTo>
                <a:cubicBezTo>
                  <a:pt x="22241" y="20299"/>
                  <a:pt x="24617" y="11603"/>
                  <a:pt x="23003" y="9407"/>
                </a:cubicBezTo>
                <a:cubicBezTo>
                  <a:pt x="21389" y="7211"/>
                  <a:pt x="13276" y="5418"/>
                  <a:pt x="10631" y="6180"/>
                </a:cubicBezTo>
                <a:cubicBezTo>
                  <a:pt x="7986" y="6942"/>
                  <a:pt x="6283" y="12052"/>
                  <a:pt x="7135" y="13979"/>
                </a:cubicBezTo>
                <a:cubicBezTo>
                  <a:pt x="7987" y="15906"/>
                  <a:pt x="13948" y="17789"/>
                  <a:pt x="15741" y="17744"/>
                </a:cubicBezTo>
                <a:cubicBezTo>
                  <a:pt x="17534" y="17699"/>
                  <a:pt x="17624" y="15772"/>
                  <a:pt x="17893" y="13710"/>
                </a:cubicBezTo>
                <a:cubicBezTo>
                  <a:pt x="18162" y="11648"/>
                  <a:pt x="20089" y="6135"/>
                  <a:pt x="17355" y="5373"/>
                </a:cubicBezTo>
                <a:close/>
              </a:path>
            </a:pathLst>
          </a:custGeom>
          <a:solidFill>
            <a:schemeClr val="lt2"/>
          </a:solidFill>
          <a:ln cap="flat" cmpd="sng" w="9525">
            <a:solidFill>
              <a:schemeClr val="dk2"/>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3" name="Shape 333"/>
        <p:cNvGrpSpPr/>
        <p:nvPr/>
      </p:nvGrpSpPr>
      <p:grpSpPr>
        <a:xfrm>
          <a:off x="0" y="0"/>
          <a:ext cx="0" cy="0"/>
          <a:chOff x="0" y="0"/>
          <a:chExt cx="0" cy="0"/>
        </a:xfrm>
      </p:grpSpPr>
      <p:sp>
        <p:nvSpPr>
          <p:cNvPr id="334" name="Google Shape;334;p22"/>
          <p:cNvSpPr txBox="1"/>
          <p:nvPr/>
        </p:nvSpPr>
        <p:spPr>
          <a:xfrm>
            <a:off x="1380325" y="443150"/>
            <a:ext cx="72795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FFFF"/>
                </a:solidFill>
                <a:latin typeface="Georgia"/>
                <a:ea typeface="Georgia"/>
                <a:cs typeface="Georgia"/>
                <a:sym typeface="Georgia"/>
              </a:rPr>
              <a:t>Technical Feasibility Analysis:</a:t>
            </a:r>
            <a:endParaRPr b="1" sz="2400">
              <a:solidFill>
                <a:srgbClr val="FFFFFF"/>
              </a:solidFill>
              <a:latin typeface="Georgia"/>
              <a:ea typeface="Georgia"/>
              <a:cs typeface="Georgia"/>
              <a:sym typeface="Georgia"/>
            </a:endParaRPr>
          </a:p>
          <a:p>
            <a:pPr indent="0" lvl="0" marL="0" rtl="0" algn="l">
              <a:spcBef>
                <a:spcPts val="0"/>
              </a:spcBef>
              <a:spcAft>
                <a:spcPts val="0"/>
              </a:spcAft>
              <a:buNone/>
            </a:pPr>
            <a:r>
              <a:t/>
            </a:r>
            <a:endParaRPr b="1" sz="2400">
              <a:solidFill>
                <a:srgbClr val="FFFFFF"/>
              </a:solidFill>
              <a:latin typeface="Georgia"/>
              <a:ea typeface="Georgia"/>
              <a:cs typeface="Georgia"/>
              <a:sym typeface="Georgia"/>
            </a:endParaRPr>
          </a:p>
          <a:p>
            <a:pPr indent="0" lvl="0" marL="0" rtl="0" algn="l">
              <a:spcBef>
                <a:spcPts val="0"/>
              </a:spcBef>
              <a:spcAft>
                <a:spcPts val="0"/>
              </a:spcAft>
              <a:buNone/>
            </a:pPr>
            <a:r>
              <a:rPr lang="en" sz="1900">
                <a:latin typeface="Georgia"/>
                <a:ea typeface="Georgia"/>
                <a:cs typeface="Georgia"/>
                <a:sym typeface="Georgia"/>
              </a:rPr>
              <a:t>A technical feasibility study assesses the details of how we intend to deliver a product or service to customers.</a:t>
            </a:r>
            <a:endParaRPr sz="1300">
              <a:latin typeface="Georgia"/>
              <a:ea typeface="Georgia"/>
              <a:cs typeface="Georgia"/>
              <a:sym typeface="Georgia"/>
            </a:endParaRPr>
          </a:p>
        </p:txBody>
      </p:sp>
      <p:sp>
        <p:nvSpPr>
          <p:cNvPr id="335" name="Google Shape;335;p22"/>
          <p:cNvSpPr txBox="1"/>
          <p:nvPr/>
        </p:nvSpPr>
        <p:spPr>
          <a:xfrm>
            <a:off x="1380325" y="2048675"/>
            <a:ext cx="7126800" cy="2960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en" sz="2400">
                <a:solidFill>
                  <a:schemeClr val="lt1"/>
                </a:solidFill>
                <a:latin typeface="Georgia"/>
                <a:ea typeface="Georgia"/>
                <a:cs typeface="Georgia"/>
                <a:sym typeface="Georgia"/>
              </a:rPr>
              <a:t>Source Of Risk:</a:t>
            </a:r>
            <a:endParaRPr b="1" sz="2400">
              <a:solidFill>
                <a:schemeClr val="lt1"/>
              </a:solidFill>
              <a:latin typeface="Georgia"/>
              <a:ea typeface="Georgia"/>
              <a:cs typeface="Georgia"/>
              <a:sym typeface="Georgia"/>
            </a:endParaRPr>
          </a:p>
          <a:p>
            <a:pPr indent="0" lvl="0" marL="0" rtl="0" algn="l">
              <a:lnSpc>
                <a:spcPct val="90000"/>
              </a:lnSpc>
              <a:spcBef>
                <a:spcPts val="1000"/>
              </a:spcBef>
              <a:spcAft>
                <a:spcPts val="0"/>
              </a:spcAft>
              <a:buNone/>
            </a:pPr>
            <a:r>
              <a:t/>
            </a:r>
            <a:endParaRPr b="1" sz="2400">
              <a:solidFill>
                <a:schemeClr val="lt1"/>
              </a:solidFill>
              <a:latin typeface="Georgia"/>
              <a:ea typeface="Georgia"/>
              <a:cs typeface="Georgia"/>
              <a:sym typeface="Georgia"/>
            </a:endParaRPr>
          </a:p>
          <a:p>
            <a:pPr indent="0" lvl="0" marL="0" rtl="0" algn="l">
              <a:lnSpc>
                <a:spcPct val="90000"/>
              </a:lnSpc>
              <a:spcBef>
                <a:spcPts val="0"/>
              </a:spcBef>
              <a:spcAft>
                <a:spcPts val="0"/>
              </a:spcAft>
              <a:buNone/>
            </a:pPr>
            <a:r>
              <a:rPr lang="en" sz="2000">
                <a:latin typeface="Georgia"/>
                <a:ea typeface="Georgia"/>
                <a:cs typeface="Georgia"/>
                <a:sym typeface="Georgia"/>
              </a:rPr>
              <a:t>1.Users have a lack of familiarity with our system?</a:t>
            </a:r>
            <a:endParaRPr sz="2000">
              <a:latin typeface="Georgia"/>
              <a:ea typeface="Georgia"/>
              <a:cs typeface="Georgia"/>
              <a:sym typeface="Georgia"/>
            </a:endParaRPr>
          </a:p>
          <a:p>
            <a:pPr indent="0" lvl="0" marL="0" rtl="0" algn="l">
              <a:lnSpc>
                <a:spcPct val="90000"/>
              </a:lnSpc>
              <a:spcBef>
                <a:spcPts val="1200"/>
              </a:spcBef>
              <a:spcAft>
                <a:spcPts val="0"/>
              </a:spcAft>
              <a:buNone/>
            </a:pPr>
            <a:r>
              <a:rPr lang="en" sz="2000">
                <a:latin typeface="Georgia"/>
                <a:ea typeface="Georgia"/>
                <a:cs typeface="Georgia"/>
                <a:sym typeface="Georgia"/>
              </a:rPr>
              <a:t>2.Whether the treatment that doctors will give to patients will be right?</a:t>
            </a:r>
            <a:endParaRPr sz="2000">
              <a:latin typeface="Georgia"/>
              <a:ea typeface="Georgia"/>
              <a:cs typeface="Georgia"/>
              <a:sym typeface="Georgia"/>
            </a:endParaRPr>
          </a:p>
          <a:p>
            <a:pPr indent="0" lvl="0" marL="0" rtl="0" algn="l">
              <a:lnSpc>
                <a:spcPct val="90000"/>
              </a:lnSpc>
              <a:spcBef>
                <a:spcPts val="1200"/>
              </a:spcBef>
              <a:spcAft>
                <a:spcPts val="0"/>
              </a:spcAft>
              <a:buNone/>
            </a:pPr>
            <a:r>
              <a:rPr lang="en" sz="2000">
                <a:latin typeface="Georgia"/>
                <a:ea typeface="Georgia"/>
                <a:cs typeface="Georgia"/>
                <a:sym typeface="Georgia"/>
              </a:rPr>
              <a:t>3.Will user data safe with us?</a:t>
            </a:r>
            <a:endParaRPr sz="2000">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9" name="Shape 339"/>
        <p:cNvGrpSpPr/>
        <p:nvPr/>
      </p:nvGrpSpPr>
      <p:grpSpPr>
        <a:xfrm>
          <a:off x="0" y="0"/>
          <a:ext cx="0" cy="0"/>
          <a:chOff x="0" y="0"/>
          <a:chExt cx="0" cy="0"/>
        </a:xfrm>
      </p:grpSpPr>
      <p:sp>
        <p:nvSpPr>
          <p:cNvPr id="340" name="Google Shape;340;p23"/>
          <p:cNvSpPr txBox="1"/>
          <p:nvPr/>
        </p:nvSpPr>
        <p:spPr>
          <a:xfrm>
            <a:off x="1380325" y="443150"/>
            <a:ext cx="72795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FFFF"/>
                </a:solidFill>
                <a:latin typeface="Georgia"/>
                <a:ea typeface="Georgia"/>
                <a:cs typeface="Georgia"/>
                <a:sym typeface="Georgia"/>
              </a:rPr>
              <a:t>Organizational Feasibility:</a:t>
            </a:r>
            <a:endParaRPr b="1" sz="2400">
              <a:solidFill>
                <a:srgbClr val="FFFFFF"/>
              </a:solidFill>
              <a:latin typeface="Georgia"/>
              <a:ea typeface="Georgia"/>
              <a:cs typeface="Georgia"/>
              <a:sym typeface="Georgia"/>
            </a:endParaRPr>
          </a:p>
          <a:p>
            <a:pPr indent="0" lvl="0" marL="0" rtl="0" algn="l">
              <a:spcBef>
                <a:spcPts val="0"/>
              </a:spcBef>
              <a:spcAft>
                <a:spcPts val="0"/>
              </a:spcAft>
              <a:buNone/>
            </a:pPr>
            <a:r>
              <a:t/>
            </a:r>
            <a:endParaRPr b="1" sz="2400">
              <a:solidFill>
                <a:srgbClr val="FFFFFF"/>
              </a:solidFill>
              <a:latin typeface="Georgia"/>
              <a:ea typeface="Georgia"/>
              <a:cs typeface="Georgia"/>
              <a:sym typeface="Georgia"/>
            </a:endParaRPr>
          </a:p>
          <a:p>
            <a:pPr indent="0" lvl="0" marL="0" rtl="0" algn="l">
              <a:spcBef>
                <a:spcPts val="0"/>
              </a:spcBef>
              <a:spcAft>
                <a:spcPts val="0"/>
              </a:spcAft>
              <a:buNone/>
            </a:pPr>
            <a:r>
              <a:rPr lang="en" sz="1900">
                <a:latin typeface="Georgia"/>
                <a:ea typeface="Georgia"/>
                <a:cs typeface="Georgia"/>
                <a:sym typeface="Georgia"/>
              </a:rPr>
              <a:t>Organizational feasibility shows that how well the system ultimately will be accepted by its users and incorporated into the ongoing operations of the organization.</a:t>
            </a:r>
            <a:endParaRPr b="1" sz="2300">
              <a:latin typeface="Georgia"/>
              <a:ea typeface="Georgia"/>
              <a:cs typeface="Georgia"/>
              <a:sym typeface="Georgia"/>
            </a:endParaRPr>
          </a:p>
        </p:txBody>
      </p:sp>
      <p:sp>
        <p:nvSpPr>
          <p:cNvPr id="341" name="Google Shape;341;p23"/>
          <p:cNvSpPr txBox="1"/>
          <p:nvPr/>
        </p:nvSpPr>
        <p:spPr>
          <a:xfrm>
            <a:off x="1380325" y="2368325"/>
            <a:ext cx="7126800" cy="289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en" sz="2400">
                <a:solidFill>
                  <a:srgbClr val="FFFFFF"/>
                </a:solidFill>
                <a:latin typeface="Georgia"/>
                <a:ea typeface="Georgia"/>
                <a:cs typeface="Georgia"/>
                <a:sym typeface="Georgia"/>
              </a:rPr>
              <a:t>If we will build it will they come?</a:t>
            </a:r>
            <a:endParaRPr b="1" sz="2400">
              <a:solidFill>
                <a:srgbClr val="FFFFFF"/>
              </a:solidFill>
              <a:latin typeface="Georgia"/>
              <a:ea typeface="Georgia"/>
              <a:cs typeface="Georgia"/>
              <a:sym typeface="Georgia"/>
            </a:endParaRPr>
          </a:p>
          <a:p>
            <a:pPr indent="0" lvl="0" marL="0" rtl="0" algn="l">
              <a:lnSpc>
                <a:spcPct val="90000"/>
              </a:lnSpc>
              <a:spcBef>
                <a:spcPts val="1000"/>
              </a:spcBef>
              <a:spcAft>
                <a:spcPts val="0"/>
              </a:spcAft>
              <a:buNone/>
            </a:pPr>
            <a:r>
              <a:t/>
            </a:r>
            <a:endParaRPr b="1" sz="2400">
              <a:solidFill>
                <a:srgbClr val="FFFFFF"/>
              </a:solidFill>
              <a:latin typeface="Georgia"/>
              <a:ea typeface="Georgia"/>
              <a:cs typeface="Georgia"/>
              <a:sym typeface="Georgia"/>
            </a:endParaRPr>
          </a:p>
          <a:p>
            <a:pPr indent="0" lvl="0" marL="0" rtl="0" algn="l">
              <a:lnSpc>
                <a:spcPct val="90000"/>
              </a:lnSpc>
              <a:spcBef>
                <a:spcPts val="0"/>
              </a:spcBef>
              <a:spcAft>
                <a:spcPts val="0"/>
              </a:spcAft>
              <a:buNone/>
            </a:pPr>
            <a:r>
              <a:rPr lang="en" sz="1800">
                <a:latin typeface="Georgia"/>
                <a:ea typeface="Georgia"/>
                <a:cs typeface="Georgia"/>
                <a:sym typeface="Georgia"/>
              </a:rPr>
              <a:t>1.Our system will be one of the most efficient system available on the market.</a:t>
            </a:r>
            <a:endParaRPr sz="1800">
              <a:latin typeface="Georgia"/>
              <a:ea typeface="Georgia"/>
              <a:cs typeface="Georgia"/>
              <a:sym typeface="Georgia"/>
            </a:endParaRPr>
          </a:p>
          <a:p>
            <a:pPr indent="0" lvl="0" marL="0" rtl="0" algn="l">
              <a:lnSpc>
                <a:spcPct val="90000"/>
              </a:lnSpc>
              <a:spcBef>
                <a:spcPts val="0"/>
              </a:spcBef>
              <a:spcAft>
                <a:spcPts val="0"/>
              </a:spcAft>
              <a:buNone/>
            </a:pPr>
            <a:r>
              <a:rPr lang="en" sz="1800">
                <a:latin typeface="Georgia"/>
                <a:ea typeface="Georgia"/>
                <a:cs typeface="Georgia"/>
                <a:sym typeface="Georgia"/>
              </a:rPr>
              <a:t>2.People from remote areas will be able to get the essential service at home without coming to the city at low costs.</a:t>
            </a:r>
            <a:endParaRPr sz="1800">
              <a:latin typeface="Georgia"/>
              <a:ea typeface="Georgia"/>
              <a:cs typeface="Georgia"/>
              <a:sym typeface="Georgia"/>
            </a:endParaRPr>
          </a:p>
          <a:p>
            <a:pPr indent="0" lvl="0" marL="0" rtl="0" algn="l">
              <a:lnSpc>
                <a:spcPct val="90000"/>
              </a:lnSpc>
              <a:spcBef>
                <a:spcPts val="0"/>
              </a:spcBef>
              <a:spcAft>
                <a:spcPts val="0"/>
              </a:spcAft>
              <a:buNone/>
            </a:pPr>
            <a:r>
              <a:t/>
            </a:r>
            <a:endParaRPr b="1" sz="2400">
              <a:solidFill>
                <a:schemeClr val="lt1"/>
              </a:solidFill>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5" name="Shape 345"/>
        <p:cNvGrpSpPr/>
        <p:nvPr/>
      </p:nvGrpSpPr>
      <p:grpSpPr>
        <a:xfrm>
          <a:off x="0" y="0"/>
          <a:ext cx="0" cy="0"/>
          <a:chOff x="0" y="0"/>
          <a:chExt cx="0" cy="0"/>
        </a:xfrm>
      </p:grpSpPr>
      <p:sp>
        <p:nvSpPr>
          <p:cNvPr id="346" name="Google Shape;346;p24"/>
          <p:cNvSpPr txBox="1"/>
          <p:nvPr>
            <p:ph type="title"/>
          </p:nvPr>
        </p:nvSpPr>
        <p:spPr>
          <a:xfrm>
            <a:off x="1168600" y="354700"/>
            <a:ext cx="7775100" cy="19224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rPr lang="en" sz="2400">
                <a:solidFill>
                  <a:srgbClr val="FFFFFF"/>
                </a:solidFill>
                <a:latin typeface="Georgia"/>
                <a:ea typeface="Georgia"/>
                <a:cs typeface="Georgia"/>
                <a:sym typeface="Georgia"/>
              </a:rPr>
              <a:t>Economic Feasibility:</a:t>
            </a:r>
            <a:endParaRPr sz="2400">
              <a:solidFill>
                <a:srgbClr val="FFFFFF"/>
              </a:solidFill>
              <a:latin typeface="Georgia"/>
              <a:ea typeface="Georgia"/>
              <a:cs typeface="Georgia"/>
              <a:sym typeface="Georgia"/>
            </a:endParaRPr>
          </a:p>
          <a:p>
            <a:pPr indent="0" lvl="0" marL="0" rtl="0" algn="l">
              <a:lnSpc>
                <a:spcPct val="115000"/>
              </a:lnSpc>
              <a:spcBef>
                <a:spcPts val="1200"/>
              </a:spcBef>
              <a:spcAft>
                <a:spcPts val="1200"/>
              </a:spcAft>
              <a:buNone/>
            </a:pPr>
            <a:r>
              <a:rPr b="0" lang="en" sz="1800">
                <a:solidFill>
                  <a:srgbClr val="000000"/>
                </a:solidFill>
                <a:latin typeface="Georgia"/>
                <a:ea typeface="Georgia"/>
                <a:cs typeface="Georgia"/>
                <a:sym typeface="Georgia"/>
              </a:rPr>
              <a:t>Economic feasibility is determined by identifying costs and benefits associated with the system, assigning values to them, calculating future cash flows, ROI, BEP and measuring the financial worthiness of the project. There is two method to do that.</a:t>
            </a:r>
            <a:endParaRPr sz="1900">
              <a:solidFill>
                <a:srgbClr val="000000"/>
              </a:solidFill>
              <a:latin typeface="Georgia"/>
              <a:ea typeface="Georgia"/>
              <a:cs typeface="Georgia"/>
              <a:sym typeface="Georgia"/>
            </a:endParaRPr>
          </a:p>
        </p:txBody>
      </p:sp>
      <p:sp>
        <p:nvSpPr>
          <p:cNvPr id="347" name="Google Shape;347;p24"/>
          <p:cNvSpPr txBox="1"/>
          <p:nvPr>
            <p:ph idx="2" type="body"/>
          </p:nvPr>
        </p:nvSpPr>
        <p:spPr>
          <a:xfrm>
            <a:off x="1168600" y="2605650"/>
            <a:ext cx="7775100" cy="2240100"/>
          </a:xfrm>
          <a:prstGeom prst="rect">
            <a:avLst/>
          </a:prstGeom>
        </p:spPr>
        <p:txBody>
          <a:bodyPr anchorCtr="0" anchor="t" bIns="91425" lIns="91425" spcFirstLastPara="1" rIns="91425" wrap="square" tIns="91425">
            <a:normAutofit fontScale="55000" lnSpcReduction="10000"/>
          </a:bodyPr>
          <a:lstStyle/>
          <a:p>
            <a:pPr indent="0" lvl="0" marL="0" rtl="0" algn="l">
              <a:lnSpc>
                <a:spcPct val="90000"/>
              </a:lnSpc>
              <a:spcBef>
                <a:spcPts val="1000"/>
              </a:spcBef>
              <a:spcAft>
                <a:spcPts val="0"/>
              </a:spcAft>
              <a:buNone/>
            </a:pPr>
            <a:r>
              <a:rPr lang="en" sz="3254">
                <a:solidFill>
                  <a:srgbClr val="000000"/>
                </a:solidFill>
                <a:latin typeface="Georgia"/>
                <a:ea typeface="Georgia"/>
                <a:cs typeface="Georgia"/>
                <a:sym typeface="Georgia"/>
              </a:rPr>
              <a:t>For our system, We will use </a:t>
            </a:r>
            <a:r>
              <a:rPr lang="en" sz="3254">
                <a:solidFill>
                  <a:srgbClr val="D3510C"/>
                </a:solidFill>
                <a:latin typeface="Georgia"/>
                <a:ea typeface="Georgia"/>
                <a:cs typeface="Georgia"/>
                <a:sym typeface="Georgia"/>
              </a:rPr>
              <a:t>Simple Cash Flow Method.</a:t>
            </a:r>
            <a:endParaRPr sz="6877">
              <a:solidFill>
                <a:srgbClr val="F3F4FA"/>
              </a:solidFill>
              <a:latin typeface="Georgia"/>
              <a:ea typeface="Georgia"/>
              <a:cs typeface="Georgia"/>
              <a:sym typeface="Georgia"/>
            </a:endParaRPr>
          </a:p>
          <a:p>
            <a:pPr indent="0" lvl="0" marL="0" rtl="0" algn="l">
              <a:spcBef>
                <a:spcPts val="1200"/>
              </a:spcBef>
              <a:spcAft>
                <a:spcPts val="0"/>
              </a:spcAft>
              <a:buNone/>
            </a:pPr>
            <a:r>
              <a:rPr b="1" lang="en" sz="1800">
                <a:solidFill>
                  <a:srgbClr val="000000"/>
                </a:solidFill>
                <a:latin typeface="Times New Roman"/>
                <a:ea typeface="Times New Roman"/>
                <a:cs typeface="Times New Roman"/>
                <a:sym typeface="Times New Roman"/>
              </a:rPr>
              <a:t> </a:t>
            </a:r>
            <a:endParaRPr b="1"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6000">
              <a:solidFill>
                <a:schemeClr val="lt1"/>
              </a:solidFill>
              <a:latin typeface="Georgia"/>
              <a:ea typeface="Georgia"/>
              <a:cs typeface="Georgia"/>
              <a:sym typeface="Georgia"/>
            </a:endParaRPr>
          </a:p>
          <a:p>
            <a:pPr indent="0" lvl="0" marL="0" rtl="0" algn="l">
              <a:lnSpc>
                <a:spcPct val="125000"/>
              </a:lnSpc>
              <a:spcBef>
                <a:spcPts val="1200"/>
              </a:spcBef>
              <a:spcAft>
                <a:spcPts val="0"/>
              </a:spcAft>
              <a:buNone/>
            </a:pPr>
            <a:r>
              <a:t/>
            </a:r>
            <a:endParaRPr b="1" sz="3800">
              <a:solidFill>
                <a:srgbClr val="FFFFFF"/>
              </a:solidFill>
              <a:latin typeface="Comic Sans MS"/>
              <a:ea typeface="Comic Sans MS"/>
              <a:cs typeface="Comic Sans MS"/>
              <a:sym typeface="Comic Sans MS"/>
            </a:endParaRPr>
          </a:p>
          <a:p>
            <a:pPr indent="0" lvl="0" marL="0" rtl="0" algn="just">
              <a:lnSpc>
                <a:spcPct val="90000"/>
              </a:lnSpc>
              <a:spcBef>
                <a:spcPts val="0"/>
              </a:spcBef>
              <a:spcAft>
                <a:spcPts val="0"/>
              </a:spcAft>
              <a:buClr>
                <a:srgbClr val="000000"/>
              </a:buClr>
              <a:buSzPct val="48825"/>
              <a:buFont typeface="Arial"/>
              <a:buNone/>
            </a:pPr>
            <a:r>
              <a:t/>
            </a:r>
            <a:endParaRPr sz="1915">
              <a:solidFill>
                <a:srgbClr val="3E4042"/>
              </a:solidFill>
              <a:highlight>
                <a:srgbClr val="F3F4FA"/>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1" name="Shape 351"/>
        <p:cNvGrpSpPr/>
        <p:nvPr/>
      </p:nvGrpSpPr>
      <p:grpSpPr>
        <a:xfrm>
          <a:off x="0" y="0"/>
          <a:ext cx="0" cy="0"/>
          <a:chOff x="0" y="0"/>
          <a:chExt cx="0" cy="0"/>
        </a:xfrm>
      </p:grpSpPr>
      <p:sp>
        <p:nvSpPr>
          <p:cNvPr id="352" name="Google Shape;352;p25"/>
          <p:cNvSpPr txBox="1"/>
          <p:nvPr>
            <p:ph type="title"/>
          </p:nvPr>
        </p:nvSpPr>
        <p:spPr>
          <a:xfrm>
            <a:off x="5862650" y="0"/>
            <a:ext cx="3241200" cy="5107200"/>
          </a:xfrm>
          <a:prstGeom prst="rect">
            <a:avLst/>
          </a:prstGeom>
        </p:spPr>
        <p:txBody>
          <a:bodyPr anchorCtr="0" anchor="ctr" bIns="91425" lIns="91425" spcFirstLastPara="1" rIns="91425" wrap="square" tIns="91425">
            <a:normAutofit/>
          </a:bodyPr>
          <a:lstStyle/>
          <a:p>
            <a:pPr indent="0" lvl="0" marL="0" rtl="0" algn="just">
              <a:lnSpc>
                <a:spcPct val="90000"/>
              </a:lnSpc>
              <a:spcBef>
                <a:spcPts val="1000"/>
              </a:spcBef>
              <a:spcAft>
                <a:spcPts val="0"/>
              </a:spcAft>
              <a:buNone/>
            </a:pPr>
            <a:r>
              <a:rPr b="0" lang="en" sz="1900">
                <a:solidFill>
                  <a:srgbClr val="000000"/>
                </a:solidFill>
                <a:latin typeface="Georgia"/>
                <a:ea typeface="Georgia"/>
                <a:cs typeface="Georgia"/>
                <a:sym typeface="Georgia"/>
              </a:rPr>
              <a:t>From, This analysis,</a:t>
            </a:r>
            <a:endParaRPr b="0" sz="1900">
              <a:solidFill>
                <a:srgbClr val="000000"/>
              </a:solidFill>
              <a:latin typeface="Georgia"/>
              <a:ea typeface="Georgia"/>
              <a:cs typeface="Georgia"/>
              <a:sym typeface="Georgia"/>
            </a:endParaRPr>
          </a:p>
          <a:p>
            <a:pPr indent="0" lvl="0" marL="0" rtl="0" algn="just">
              <a:lnSpc>
                <a:spcPct val="90000"/>
              </a:lnSpc>
              <a:spcBef>
                <a:spcPts val="1000"/>
              </a:spcBef>
              <a:spcAft>
                <a:spcPts val="0"/>
              </a:spcAft>
              <a:buNone/>
            </a:pPr>
            <a:r>
              <a:rPr b="0" lang="en" sz="1900">
                <a:solidFill>
                  <a:srgbClr val="000000"/>
                </a:solidFill>
                <a:latin typeface="Georgia"/>
                <a:ea typeface="Georgia"/>
                <a:cs typeface="Georgia"/>
                <a:sym typeface="Georgia"/>
              </a:rPr>
              <a:t>•Acceptable ROI</a:t>
            </a:r>
            <a:endParaRPr b="0" sz="1900">
              <a:solidFill>
                <a:srgbClr val="000000"/>
              </a:solidFill>
              <a:latin typeface="Georgia"/>
              <a:ea typeface="Georgia"/>
              <a:cs typeface="Georgia"/>
              <a:sym typeface="Georgia"/>
            </a:endParaRPr>
          </a:p>
          <a:p>
            <a:pPr indent="0" lvl="0" marL="0" rtl="0" algn="just">
              <a:lnSpc>
                <a:spcPct val="90000"/>
              </a:lnSpc>
              <a:spcBef>
                <a:spcPts val="1000"/>
              </a:spcBef>
              <a:spcAft>
                <a:spcPts val="0"/>
              </a:spcAft>
              <a:buNone/>
            </a:pPr>
            <a:r>
              <a:rPr b="0" lang="en" sz="1900">
                <a:solidFill>
                  <a:srgbClr val="000000"/>
                </a:solidFill>
                <a:latin typeface="Georgia"/>
                <a:ea typeface="Georgia"/>
                <a:cs typeface="Georgia"/>
                <a:sym typeface="Georgia"/>
              </a:rPr>
              <a:t>•Benefit starts from the First year.</a:t>
            </a:r>
            <a:endParaRPr b="0" sz="1900">
              <a:solidFill>
                <a:srgbClr val="000000"/>
              </a:solidFill>
              <a:latin typeface="Georgia"/>
              <a:ea typeface="Georgia"/>
              <a:cs typeface="Georgia"/>
              <a:sym typeface="Georgia"/>
            </a:endParaRPr>
          </a:p>
          <a:p>
            <a:pPr indent="0" lvl="0" marL="0" rtl="0" algn="just">
              <a:lnSpc>
                <a:spcPct val="90000"/>
              </a:lnSpc>
              <a:spcBef>
                <a:spcPts val="1000"/>
              </a:spcBef>
              <a:spcAft>
                <a:spcPts val="0"/>
              </a:spcAft>
              <a:buNone/>
            </a:pPr>
            <a:r>
              <a:t/>
            </a:r>
            <a:endParaRPr b="0" sz="1900">
              <a:solidFill>
                <a:srgbClr val="000000"/>
              </a:solidFill>
              <a:latin typeface="Georgia"/>
              <a:ea typeface="Georgia"/>
              <a:cs typeface="Georgia"/>
              <a:sym typeface="Georgia"/>
            </a:endParaRPr>
          </a:p>
          <a:p>
            <a:pPr indent="0" lvl="0" marL="0" rtl="0" algn="just">
              <a:lnSpc>
                <a:spcPct val="90000"/>
              </a:lnSpc>
              <a:spcBef>
                <a:spcPts val="1000"/>
              </a:spcBef>
              <a:spcAft>
                <a:spcPts val="0"/>
              </a:spcAft>
              <a:buNone/>
            </a:pPr>
            <a:r>
              <a:rPr b="0" lang="en" sz="1900">
                <a:solidFill>
                  <a:srgbClr val="000000"/>
                </a:solidFill>
                <a:latin typeface="Georgia"/>
                <a:ea typeface="Georgia"/>
                <a:cs typeface="Georgia"/>
                <a:sym typeface="Georgia"/>
              </a:rPr>
              <a:t>So,</a:t>
            </a:r>
            <a:r>
              <a:rPr b="0" lang="en" sz="1900">
                <a:solidFill>
                  <a:srgbClr val="CC4125"/>
                </a:solidFill>
                <a:latin typeface="Georgia"/>
                <a:ea typeface="Georgia"/>
                <a:cs typeface="Georgia"/>
                <a:sym typeface="Georgia"/>
              </a:rPr>
              <a:t> Economically Acceptable Project.</a:t>
            </a:r>
            <a:endParaRPr b="0" sz="1900">
              <a:solidFill>
                <a:srgbClr val="CC4125"/>
              </a:solidFill>
              <a:latin typeface="Georgia"/>
              <a:ea typeface="Georgia"/>
              <a:cs typeface="Georgia"/>
              <a:sym typeface="Georgia"/>
            </a:endParaRPr>
          </a:p>
          <a:p>
            <a:pPr indent="0" lvl="0" marL="0" rtl="0" algn="l">
              <a:lnSpc>
                <a:spcPct val="115000"/>
              </a:lnSpc>
              <a:spcBef>
                <a:spcPts val="1200"/>
              </a:spcBef>
              <a:spcAft>
                <a:spcPts val="1200"/>
              </a:spcAft>
              <a:buNone/>
            </a:pPr>
            <a:r>
              <a:t/>
            </a:r>
            <a:endParaRPr sz="1900">
              <a:solidFill>
                <a:srgbClr val="FFFFFF"/>
              </a:solidFill>
              <a:latin typeface="Georgia"/>
              <a:ea typeface="Georgia"/>
              <a:cs typeface="Georgia"/>
              <a:sym typeface="Georgia"/>
            </a:endParaRPr>
          </a:p>
        </p:txBody>
      </p:sp>
      <p:pic>
        <p:nvPicPr>
          <p:cNvPr id="353" name="Google Shape;353;p25"/>
          <p:cNvPicPr preferRelativeResize="0"/>
          <p:nvPr/>
        </p:nvPicPr>
        <p:blipFill>
          <a:blip r:embed="rId3">
            <a:alphaModFix/>
          </a:blip>
          <a:stretch>
            <a:fillRect/>
          </a:stretch>
        </p:blipFill>
        <p:spPr>
          <a:xfrm>
            <a:off x="0" y="1"/>
            <a:ext cx="5862651"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7" name="Shape 357"/>
        <p:cNvGrpSpPr/>
        <p:nvPr/>
      </p:nvGrpSpPr>
      <p:grpSpPr>
        <a:xfrm>
          <a:off x="0" y="0"/>
          <a:ext cx="0" cy="0"/>
          <a:chOff x="0" y="0"/>
          <a:chExt cx="0" cy="0"/>
        </a:xfrm>
      </p:grpSpPr>
      <p:sp>
        <p:nvSpPr>
          <p:cNvPr id="358" name="Google Shape;358;p26"/>
          <p:cNvSpPr txBox="1"/>
          <p:nvPr/>
        </p:nvSpPr>
        <p:spPr>
          <a:xfrm>
            <a:off x="1380325" y="399550"/>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Complex Engineering Problem Addressing</a:t>
            </a:r>
            <a:endParaRPr b="1" sz="2300">
              <a:solidFill>
                <a:srgbClr val="F3F4FA"/>
              </a:solidFill>
              <a:latin typeface="Georgia"/>
              <a:ea typeface="Georgia"/>
              <a:cs typeface="Georgia"/>
              <a:sym typeface="Georgia"/>
            </a:endParaRPr>
          </a:p>
        </p:txBody>
      </p:sp>
      <p:sp>
        <p:nvSpPr>
          <p:cNvPr id="359" name="Google Shape;359;p26"/>
          <p:cNvSpPr txBox="1"/>
          <p:nvPr/>
        </p:nvSpPr>
        <p:spPr>
          <a:xfrm>
            <a:off x="1380325" y="1355850"/>
            <a:ext cx="7126800" cy="272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500">
                <a:latin typeface="Times New Roman"/>
                <a:ea typeface="Times New Roman"/>
                <a:cs typeface="Times New Roman"/>
                <a:sym typeface="Times New Roman"/>
              </a:rPr>
              <a:t>Objective: The objective of the project is to use a real time data-based AI technology to solve the problem.</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500">
                <a:latin typeface="Times New Roman"/>
                <a:ea typeface="Times New Roman"/>
                <a:cs typeface="Times New Roman"/>
                <a:sym typeface="Times New Roman"/>
              </a:rPr>
              <a:t>Critical Challenges: Working with hospitals stuffs, medicine company and doctors will be a critical challenge.</a:t>
            </a:r>
            <a:endParaRPr sz="15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500">
                <a:latin typeface="Times New Roman"/>
                <a:ea typeface="Times New Roman"/>
                <a:cs typeface="Times New Roman"/>
                <a:sym typeface="Times New Roman"/>
              </a:rPr>
              <a:t>Conflicting Requirements: Without seeing the patient, prescribe a prescription will be a risk for doctors. Or they may think like that. Maybe they will hesitate to work. So, Doctors will a conflicting Challenge.</a:t>
            </a:r>
            <a:endParaRPr b="1" sz="2500">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3" name="Shape 363"/>
        <p:cNvGrpSpPr/>
        <p:nvPr/>
      </p:nvGrpSpPr>
      <p:grpSpPr>
        <a:xfrm>
          <a:off x="0" y="0"/>
          <a:ext cx="0" cy="0"/>
          <a:chOff x="0" y="0"/>
          <a:chExt cx="0" cy="0"/>
        </a:xfrm>
      </p:grpSpPr>
      <p:sp>
        <p:nvSpPr>
          <p:cNvPr id="364" name="Google Shape;364;p27"/>
          <p:cNvSpPr txBox="1"/>
          <p:nvPr/>
        </p:nvSpPr>
        <p:spPr>
          <a:xfrm>
            <a:off x="1380325" y="399550"/>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Complex Engineering Problem Addressing</a:t>
            </a:r>
            <a:endParaRPr b="1" sz="2300">
              <a:solidFill>
                <a:srgbClr val="F3F4FA"/>
              </a:solidFill>
              <a:latin typeface="Georgia"/>
              <a:ea typeface="Georgia"/>
              <a:cs typeface="Georgia"/>
              <a:sym typeface="Georgia"/>
            </a:endParaRPr>
          </a:p>
        </p:txBody>
      </p:sp>
      <p:sp>
        <p:nvSpPr>
          <p:cNvPr id="365" name="Google Shape;365;p27"/>
          <p:cNvSpPr txBox="1"/>
          <p:nvPr/>
        </p:nvSpPr>
        <p:spPr>
          <a:xfrm>
            <a:off x="1380325" y="1355850"/>
            <a:ext cx="6451200" cy="99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t/>
            </a:r>
            <a:endParaRPr b="1" sz="2500">
              <a:solidFill>
                <a:srgbClr val="F3F4FA"/>
              </a:solidFill>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pic>
        <p:nvPicPr>
          <p:cNvPr id="366" name="Google Shape;366;p27"/>
          <p:cNvPicPr preferRelativeResize="0"/>
          <p:nvPr/>
        </p:nvPicPr>
        <p:blipFill>
          <a:blip r:embed="rId3">
            <a:alphaModFix/>
          </a:blip>
          <a:stretch>
            <a:fillRect/>
          </a:stretch>
        </p:blipFill>
        <p:spPr>
          <a:xfrm>
            <a:off x="1234875" y="1205125"/>
            <a:ext cx="3182150" cy="3489100"/>
          </a:xfrm>
          <a:prstGeom prst="rect">
            <a:avLst/>
          </a:prstGeom>
          <a:noFill/>
          <a:ln>
            <a:noFill/>
          </a:ln>
        </p:spPr>
      </p:pic>
      <p:pic>
        <p:nvPicPr>
          <p:cNvPr id="367" name="Google Shape;367;p27"/>
          <p:cNvPicPr preferRelativeResize="0"/>
          <p:nvPr/>
        </p:nvPicPr>
        <p:blipFill>
          <a:blip r:embed="rId4">
            <a:alphaModFix/>
          </a:blip>
          <a:stretch>
            <a:fillRect/>
          </a:stretch>
        </p:blipFill>
        <p:spPr>
          <a:xfrm>
            <a:off x="4990950" y="1147850"/>
            <a:ext cx="3668875" cy="354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1" name="Shape 371"/>
        <p:cNvGrpSpPr/>
        <p:nvPr/>
      </p:nvGrpSpPr>
      <p:grpSpPr>
        <a:xfrm>
          <a:off x="0" y="0"/>
          <a:ext cx="0" cy="0"/>
          <a:chOff x="0" y="0"/>
          <a:chExt cx="0" cy="0"/>
        </a:xfrm>
      </p:grpSpPr>
      <p:sp>
        <p:nvSpPr>
          <p:cNvPr id="372" name="Google Shape;372;p28"/>
          <p:cNvSpPr txBox="1"/>
          <p:nvPr/>
        </p:nvSpPr>
        <p:spPr>
          <a:xfrm>
            <a:off x="1380325" y="116225"/>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Complex Engineering Problem Addressing</a:t>
            </a:r>
            <a:endParaRPr b="1" sz="2300">
              <a:solidFill>
                <a:srgbClr val="F3F4FA"/>
              </a:solidFill>
              <a:latin typeface="Georgia"/>
              <a:ea typeface="Georgia"/>
              <a:cs typeface="Georgia"/>
              <a:sym typeface="Georgia"/>
            </a:endParaRPr>
          </a:p>
        </p:txBody>
      </p:sp>
      <p:sp>
        <p:nvSpPr>
          <p:cNvPr id="373" name="Google Shape;373;p28"/>
          <p:cNvSpPr txBox="1"/>
          <p:nvPr/>
        </p:nvSpPr>
        <p:spPr>
          <a:xfrm>
            <a:off x="1380325" y="608825"/>
            <a:ext cx="7468200" cy="45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Georgia"/>
                <a:ea typeface="Georgia"/>
                <a:cs typeface="Georgia"/>
                <a:sym typeface="Georgia"/>
              </a:rPr>
              <a:t>Let’s explore how a few P’s could be addressed through this project:</a:t>
            </a:r>
            <a:endParaRPr sz="1100">
              <a:solidFill>
                <a:schemeClr val="lt1"/>
              </a:solidFill>
              <a:latin typeface="Georgia"/>
              <a:ea typeface="Georgia"/>
              <a:cs typeface="Georgia"/>
              <a:sym typeface="Georgia"/>
            </a:endParaRPr>
          </a:p>
          <a:p>
            <a:pPr indent="0" lvl="0" marL="0" rtl="0" algn="just">
              <a:lnSpc>
                <a:spcPct val="115000"/>
              </a:lnSpc>
              <a:spcBef>
                <a:spcPts val="1200"/>
              </a:spcBef>
              <a:spcAft>
                <a:spcPts val="0"/>
              </a:spcAft>
              <a:buNone/>
            </a:pPr>
            <a:r>
              <a:rPr b="1" lang="en" sz="1100">
                <a:latin typeface="Georgia"/>
                <a:ea typeface="Georgia"/>
                <a:cs typeface="Georgia"/>
                <a:sym typeface="Georgia"/>
              </a:rPr>
              <a:t>P1(</a:t>
            </a:r>
            <a:r>
              <a:rPr lang="en" sz="1100">
                <a:latin typeface="Georgia"/>
                <a:ea typeface="Georgia"/>
                <a:cs typeface="Georgia"/>
                <a:sym typeface="Georgia"/>
              </a:rPr>
              <a:t>Depth of Knowledge required- one or more of K3, K4, K5, K6 or K8)</a:t>
            </a:r>
            <a:r>
              <a:rPr b="1" lang="en" sz="1100">
                <a:latin typeface="Georgia"/>
                <a:ea typeface="Georgia"/>
                <a:cs typeface="Georgia"/>
                <a:sym typeface="Georgia"/>
              </a:rPr>
              <a:t>:</a:t>
            </a:r>
            <a:r>
              <a:rPr lang="en" sz="1100">
                <a:latin typeface="Georgia"/>
                <a:ea typeface="Georgia"/>
                <a:cs typeface="Georgia"/>
                <a:sym typeface="Georgia"/>
              </a:rPr>
              <a:t> Develop an App for this project (</a:t>
            </a:r>
            <a:r>
              <a:rPr b="1" lang="en" sz="1100">
                <a:latin typeface="Georgia"/>
                <a:ea typeface="Georgia"/>
                <a:cs typeface="Georgia"/>
                <a:sym typeface="Georgia"/>
              </a:rPr>
              <a:t>K6</a:t>
            </a:r>
            <a:r>
              <a:rPr lang="en" sz="1100">
                <a:latin typeface="Georgia"/>
                <a:ea typeface="Georgia"/>
                <a:cs typeface="Georgia"/>
                <a:sym typeface="Georgia"/>
              </a:rPr>
              <a:t> – Engineering Practice), This project generally requires a study of similar work with the same purpose as ours (</a:t>
            </a:r>
            <a:r>
              <a:rPr b="1" lang="en" sz="1100">
                <a:latin typeface="Georgia"/>
                <a:ea typeface="Georgia"/>
                <a:cs typeface="Georgia"/>
                <a:sym typeface="Georgia"/>
              </a:rPr>
              <a:t>K8</a:t>
            </a:r>
            <a:r>
              <a:rPr lang="en" sz="1100">
                <a:latin typeface="Georgia"/>
                <a:ea typeface="Georgia"/>
                <a:cs typeface="Georgia"/>
                <a:sym typeface="Georgia"/>
              </a:rPr>
              <a:t> – Research Literature), We must need some medical knowledge and hospital and doctor things (</a:t>
            </a:r>
            <a:r>
              <a:rPr b="1" lang="en" sz="1100">
                <a:latin typeface="Georgia"/>
                <a:ea typeface="Georgia"/>
                <a:cs typeface="Georgia"/>
                <a:sym typeface="Georgia"/>
              </a:rPr>
              <a:t>K4</a:t>
            </a:r>
            <a:r>
              <a:rPr lang="en" sz="1100">
                <a:latin typeface="Georgia"/>
                <a:ea typeface="Georgia"/>
                <a:cs typeface="Georgia"/>
                <a:sym typeface="Georgia"/>
              </a:rPr>
              <a:t> – Specialist Knowledge), Design the program (</a:t>
            </a:r>
            <a:r>
              <a:rPr b="1" lang="en" sz="1100">
                <a:latin typeface="Georgia"/>
                <a:ea typeface="Georgia"/>
                <a:cs typeface="Georgia"/>
                <a:sym typeface="Georgia"/>
              </a:rPr>
              <a:t>K3 </a:t>
            </a:r>
            <a:r>
              <a:rPr lang="en" sz="1100">
                <a:latin typeface="Georgia"/>
                <a:ea typeface="Georgia"/>
                <a:cs typeface="Georgia"/>
                <a:sym typeface="Georgia"/>
              </a:rPr>
              <a:t>– Engineering Fundamentals), data related study and find a solution for a specific problem (K2 – Mathematics)</a:t>
            </a:r>
            <a:endParaRPr sz="1100">
              <a:latin typeface="Georgia"/>
              <a:ea typeface="Georgia"/>
              <a:cs typeface="Georgia"/>
              <a:sym typeface="Georgia"/>
            </a:endParaRPr>
          </a:p>
          <a:p>
            <a:pPr indent="0" lvl="0" marL="0" rtl="0" algn="just">
              <a:lnSpc>
                <a:spcPct val="115000"/>
              </a:lnSpc>
              <a:spcBef>
                <a:spcPts val="1200"/>
              </a:spcBef>
              <a:spcAft>
                <a:spcPts val="0"/>
              </a:spcAft>
              <a:buNone/>
            </a:pPr>
            <a:r>
              <a:rPr b="1" lang="en" sz="1100">
                <a:latin typeface="Georgia"/>
                <a:ea typeface="Georgia"/>
                <a:cs typeface="Georgia"/>
                <a:sym typeface="Georgia"/>
              </a:rPr>
              <a:t>P2(</a:t>
            </a:r>
            <a:r>
              <a:rPr lang="en" sz="1100">
                <a:latin typeface="Georgia"/>
                <a:ea typeface="Georgia"/>
                <a:cs typeface="Georgia"/>
                <a:sym typeface="Georgia"/>
              </a:rPr>
              <a:t>Range of Conflicting requirement- wide-ranging or conflicting technical, engineering and other issues): Data Analysis with proper regularization while limited real data is available will be create a Conflict for this project.</a:t>
            </a:r>
            <a:endParaRPr sz="1100">
              <a:latin typeface="Georgia"/>
              <a:ea typeface="Georgia"/>
              <a:cs typeface="Georgia"/>
              <a:sym typeface="Georgia"/>
            </a:endParaRPr>
          </a:p>
          <a:p>
            <a:pPr indent="0" lvl="0" marL="0" rtl="0" algn="just">
              <a:lnSpc>
                <a:spcPct val="115000"/>
              </a:lnSpc>
              <a:spcBef>
                <a:spcPts val="1200"/>
              </a:spcBef>
              <a:spcAft>
                <a:spcPts val="0"/>
              </a:spcAft>
              <a:buNone/>
            </a:pPr>
            <a:r>
              <a:rPr b="1" lang="en" sz="1100">
                <a:latin typeface="Georgia"/>
                <a:ea typeface="Georgia"/>
                <a:cs typeface="Georgia"/>
                <a:sym typeface="Georgia"/>
              </a:rPr>
              <a:t>P6(</a:t>
            </a:r>
            <a:r>
              <a:rPr lang="en" sz="1100">
                <a:latin typeface="Georgia"/>
                <a:ea typeface="Georgia"/>
                <a:cs typeface="Georgia"/>
                <a:sym typeface="Georgia"/>
              </a:rPr>
              <a:t>Extent of </a:t>
            </a:r>
            <a:r>
              <a:rPr lang="en" sz="1100">
                <a:latin typeface="Georgia"/>
                <a:ea typeface="Georgia"/>
                <a:cs typeface="Georgia"/>
                <a:sym typeface="Georgia"/>
              </a:rPr>
              <a:t>stakeholder</a:t>
            </a:r>
            <a:r>
              <a:rPr lang="en" sz="1100">
                <a:latin typeface="Georgia"/>
                <a:ea typeface="Georgia"/>
                <a:cs typeface="Georgia"/>
                <a:sym typeface="Georgia"/>
              </a:rPr>
              <a:t> involvement and conflicting requirements- diverse groups of stakeholders with widely varying needs)</a:t>
            </a:r>
            <a:r>
              <a:rPr b="1" lang="en" sz="1100">
                <a:latin typeface="Georgia"/>
                <a:ea typeface="Georgia"/>
                <a:cs typeface="Georgia"/>
                <a:sym typeface="Georgia"/>
              </a:rPr>
              <a:t>:</a:t>
            </a:r>
            <a:r>
              <a:rPr lang="en" sz="1100">
                <a:latin typeface="Georgia"/>
                <a:ea typeface="Georgia"/>
                <a:cs typeface="Georgia"/>
                <a:sym typeface="Georgia"/>
              </a:rPr>
              <a:t> Various group of stakeholders also the hospital and medicine stores can be benefited by this project.</a:t>
            </a:r>
            <a:endParaRPr sz="1100">
              <a:latin typeface="Georgia"/>
              <a:ea typeface="Georgia"/>
              <a:cs typeface="Georgia"/>
              <a:sym typeface="Georgia"/>
            </a:endParaRPr>
          </a:p>
          <a:p>
            <a:pPr indent="0" lvl="0" marL="0" rtl="0" algn="just">
              <a:lnSpc>
                <a:spcPct val="115000"/>
              </a:lnSpc>
              <a:spcBef>
                <a:spcPts val="1200"/>
              </a:spcBef>
              <a:spcAft>
                <a:spcPts val="0"/>
              </a:spcAft>
              <a:buNone/>
            </a:pPr>
            <a:r>
              <a:rPr b="1" lang="en" sz="1100">
                <a:latin typeface="Georgia"/>
                <a:ea typeface="Georgia"/>
                <a:cs typeface="Georgia"/>
                <a:sym typeface="Georgia"/>
              </a:rPr>
              <a:t>P7(</a:t>
            </a:r>
            <a:r>
              <a:rPr lang="en" sz="1100">
                <a:latin typeface="Georgia"/>
                <a:ea typeface="Georgia"/>
                <a:cs typeface="Georgia"/>
                <a:sym typeface="Georgia"/>
              </a:rPr>
              <a:t>Interdependence- many component parts or sub-problems)</a:t>
            </a:r>
            <a:r>
              <a:rPr b="1" lang="en" sz="1100">
                <a:latin typeface="Georgia"/>
                <a:ea typeface="Georgia"/>
                <a:cs typeface="Georgia"/>
                <a:sym typeface="Georgia"/>
              </a:rPr>
              <a:t>:</a:t>
            </a:r>
            <a:r>
              <a:rPr lang="en" sz="1100">
                <a:latin typeface="Georgia"/>
                <a:ea typeface="Georgia"/>
                <a:cs typeface="Georgia"/>
                <a:sym typeface="Georgia"/>
              </a:rPr>
              <a:t> This project involves four subsystems mainly:</a:t>
            </a:r>
            <a:endParaRPr sz="1100">
              <a:latin typeface="Georgia"/>
              <a:ea typeface="Georgia"/>
              <a:cs typeface="Georgia"/>
              <a:sym typeface="Georgia"/>
            </a:endParaRPr>
          </a:p>
          <a:p>
            <a:pPr indent="0" lvl="0" marL="457200" rtl="0" algn="just">
              <a:lnSpc>
                <a:spcPct val="107000"/>
              </a:lnSpc>
              <a:spcBef>
                <a:spcPts val="1200"/>
              </a:spcBef>
              <a:spcAft>
                <a:spcPts val="0"/>
              </a:spcAft>
              <a:buNone/>
            </a:pPr>
            <a:r>
              <a:rPr lang="en" sz="1100">
                <a:latin typeface="Georgia"/>
                <a:ea typeface="Georgia"/>
                <a:cs typeface="Georgia"/>
                <a:sym typeface="Georgia"/>
              </a:rPr>
              <a:t>·</a:t>
            </a:r>
            <a:r>
              <a:rPr lang="en" sz="400">
                <a:latin typeface="Georgia"/>
                <a:ea typeface="Georgia"/>
                <a:cs typeface="Georgia"/>
                <a:sym typeface="Georgia"/>
              </a:rPr>
              <a:t>        </a:t>
            </a:r>
            <a:r>
              <a:rPr lang="en" sz="1100">
                <a:latin typeface="Georgia"/>
                <a:ea typeface="Georgia"/>
                <a:cs typeface="Georgia"/>
                <a:sym typeface="Georgia"/>
              </a:rPr>
              <a:t>Data Collection</a:t>
            </a:r>
            <a:endParaRPr sz="1100">
              <a:latin typeface="Georgia"/>
              <a:ea typeface="Georgia"/>
              <a:cs typeface="Georgia"/>
              <a:sym typeface="Georgia"/>
            </a:endParaRPr>
          </a:p>
          <a:p>
            <a:pPr indent="0" lvl="0" marL="457200" rtl="0" algn="just">
              <a:lnSpc>
                <a:spcPct val="107000"/>
              </a:lnSpc>
              <a:spcBef>
                <a:spcPts val="1200"/>
              </a:spcBef>
              <a:spcAft>
                <a:spcPts val="0"/>
              </a:spcAft>
              <a:buNone/>
            </a:pPr>
            <a:r>
              <a:rPr lang="en" sz="1100">
                <a:latin typeface="Georgia"/>
                <a:ea typeface="Georgia"/>
                <a:cs typeface="Georgia"/>
                <a:sym typeface="Georgia"/>
              </a:rPr>
              <a:t>·</a:t>
            </a:r>
            <a:r>
              <a:rPr lang="en" sz="400">
                <a:latin typeface="Georgia"/>
                <a:ea typeface="Georgia"/>
                <a:cs typeface="Georgia"/>
                <a:sym typeface="Georgia"/>
              </a:rPr>
              <a:t>        </a:t>
            </a:r>
            <a:r>
              <a:rPr lang="en" sz="1100">
                <a:latin typeface="Georgia"/>
                <a:ea typeface="Georgia"/>
                <a:cs typeface="Georgia"/>
                <a:sym typeface="Georgia"/>
              </a:rPr>
              <a:t>Data Analysis</a:t>
            </a:r>
            <a:endParaRPr sz="1100">
              <a:latin typeface="Georgia"/>
              <a:ea typeface="Georgia"/>
              <a:cs typeface="Georgia"/>
              <a:sym typeface="Georgia"/>
            </a:endParaRPr>
          </a:p>
          <a:p>
            <a:pPr indent="0" lvl="0" marL="457200" rtl="0" algn="just">
              <a:lnSpc>
                <a:spcPct val="107000"/>
              </a:lnSpc>
              <a:spcBef>
                <a:spcPts val="1200"/>
              </a:spcBef>
              <a:spcAft>
                <a:spcPts val="0"/>
              </a:spcAft>
              <a:buNone/>
            </a:pPr>
            <a:r>
              <a:rPr lang="en" sz="1100">
                <a:latin typeface="Georgia"/>
                <a:ea typeface="Georgia"/>
                <a:cs typeface="Georgia"/>
                <a:sym typeface="Georgia"/>
              </a:rPr>
              <a:t>·</a:t>
            </a:r>
            <a:r>
              <a:rPr lang="en" sz="400">
                <a:latin typeface="Georgia"/>
                <a:ea typeface="Georgia"/>
                <a:cs typeface="Georgia"/>
                <a:sym typeface="Georgia"/>
              </a:rPr>
              <a:t>        </a:t>
            </a:r>
            <a:r>
              <a:rPr lang="en" sz="1100">
                <a:latin typeface="Georgia"/>
                <a:ea typeface="Georgia"/>
                <a:cs typeface="Georgia"/>
                <a:sym typeface="Georgia"/>
              </a:rPr>
              <a:t>Application Model</a:t>
            </a:r>
            <a:endParaRPr sz="1100">
              <a:latin typeface="Georgia"/>
              <a:ea typeface="Georgia"/>
              <a:cs typeface="Georgia"/>
              <a:sym typeface="Georgia"/>
            </a:endParaRPr>
          </a:p>
          <a:p>
            <a:pPr indent="0" lvl="0" marL="457200" rtl="0" algn="just">
              <a:lnSpc>
                <a:spcPct val="107000"/>
              </a:lnSpc>
              <a:spcBef>
                <a:spcPts val="0"/>
              </a:spcBef>
              <a:spcAft>
                <a:spcPts val="0"/>
              </a:spcAft>
              <a:buNone/>
            </a:pPr>
            <a:r>
              <a:t/>
            </a:r>
            <a:endParaRPr sz="1100">
              <a:latin typeface="Georgia"/>
              <a:ea typeface="Georgia"/>
              <a:cs typeface="Georgia"/>
              <a:sym typeface="Georgia"/>
            </a:endParaRPr>
          </a:p>
          <a:p>
            <a:pPr indent="0" lvl="0" marL="457200" rtl="0" algn="just">
              <a:lnSpc>
                <a:spcPct val="107000"/>
              </a:lnSpc>
              <a:spcBef>
                <a:spcPts val="0"/>
              </a:spcBef>
              <a:spcAft>
                <a:spcPts val="0"/>
              </a:spcAft>
              <a:buNone/>
            </a:pPr>
            <a:r>
              <a:rPr lang="en" sz="1100">
                <a:latin typeface="Georgia"/>
                <a:ea typeface="Georgia"/>
                <a:cs typeface="Georgia"/>
                <a:sym typeface="Georgia"/>
              </a:rPr>
              <a:t>·</a:t>
            </a:r>
            <a:r>
              <a:rPr lang="en" sz="400">
                <a:latin typeface="Georgia"/>
                <a:ea typeface="Georgia"/>
                <a:cs typeface="Georgia"/>
                <a:sym typeface="Georgia"/>
              </a:rPr>
              <a:t>        </a:t>
            </a:r>
            <a:r>
              <a:rPr lang="en" sz="1100">
                <a:latin typeface="Georgia"/>
                <a:ea typeface="Georgia"/>
                <a:cs typeface="Georgia"/>
                <a:sym typeface="Georgia"/>
              </a:rPr>
              <a:t>Machine Learning</a:t>
            </a:r>
            <a:endParaRPr b="1" sz="2700">
              <a:latin typeface="Georgia"/>
              <a:ea typeface="Georgia"/>
              <a:cs typeface="Georgia"/>
              <a:sym typeface="Georgia"/>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7" name="Shape 377"/>
        <p:cNvGrpSpPr/>
        <p:nvPr/>
      </p:nvGrpSpPr>
      <p:grpSpPr>
        <a:xfrm>
          <a:off x="0" y="0"/>
          <a:ext cx="0" cy="0"/>
          <a:chOff x="0" y="0"/>
          <a:chExt cx="0" cy="0"/>
        </a:xfrm>
      </p:grpSpPr>
      <p:sp>
        <p:nvSpPr>
          <p:cNvPr id="378" name="Google Shape;378;p29"/>
          <p:cNvSpPr txBox="1"/>
          <p:nvPr/>
        </p:nvSpPr>
        <p:spPr>
          <a:xfrm>
            <a:off x="1242125" y="326925"/>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Complex Engineering Problem Addressing</a:t>
            </a:r>
            <a:endParaRPr b="1" sz="2300">
              <a:solidFill>
                <a:srgbClr val="F3F4FA"/>
              </a:solidFill>
              <a:latin typeface="Georgia"/>
              <a:ea typeface="Georgia"/>
              <a:cs typeface="Georgia"/>
              <a:sym typeface="Georgia"/>
            </a:endParaRPr>
          </a:p>
        </p:txBody>
      </p:sp>
      <p:sp>
        <p:nvSpPr>
          <p:cNvPr id="379" name="Google Shape;379;p29"/>
          <p:cNvSpPr txBox="1"/>
          <p:nvPr/>
        </p:nvSpPr>
        <p:spPr>
          <a:xfrm>
            <a:off x="1307675" y="478050"/>
            <a:ext cx="7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80" name="Google Shape;380;p29"/>
          <p:cNvPicPr preferRelativeResize="0"/>
          <p:nvPr/>
        </p:nvPicPr>
        <p:blipFill>
          <a:blip r:embed="rId3">
            <a:alphaModFix/>
          </a:blip>
          <a:stretch>
            <a:fillRect/>
          </a:stretch>
        </p:blipFill>
        <p:spPr>
          <a:xfrm>
            <a:off x="1111350" y="903525"/>
            <a:ext cx="4053925" cy="4003850"/>
          </a:xfrm>
          <a:prstGeom prst="rect">
            <a:avLst/>
          </a:prstGeom>
          <a:noFill/>
          <a:ln>
            <a:noFill/>
          </a:ln>
        </p:spPr>
      </p:pic>
      <p:pic>
        <p:nvPicPr>
          <p:cNvPr id="381" name="Google Shape;381;p29"/>
          <p:cNvPicPr preferRelativeResize="0"/>
          <p:nvPr/>
        </p:nvPicPr>
        <p:blipFill>
          <a:blip r:embed="rId4">
            <a:alphaModFix/>
          </a:blip>
          <a:stretch>
            <a:fillRect/>
          </a:stretch>
        </p:blipFill>
        <p:spPr>
          <a:xfrm>
            <a:off x="5403950" y="885375"/>
            <a:ext cx="3604450" cy="4003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5" name="Shape 385"/>
        <p:cNvGrpSpPr/>
        <p:nvPr/>
      </p:nvGrpSpPr>
      <p:grpSpPr>
        <a:xfrm>
          <a:off x="0" y="0"/>
          <a:ext cx="0" cy="0"/>
          <a:chOff x="0" y="0"/>
          <a:chExt cx="0" cy="0"/>
        </a:xfrm>
      </p:grpSpPr>
      <p:sp>
        <p:nvSpPr>
          <p:cNvPr id="386" name="Google Shape;386;p30"/>
          <p:cNvSpPr txBox="1"/>
          <p:nvPr/>
        </p:nvSpPr>
        <p:spPr>
          <a:xfrm>
            <a:off x="1242125" y="326925"/>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Design &amp; Diagram:</a:t>
            </a:r>
            <a:endParaRPr b="1" sz="2300">
              <a:solidFill>
                <a:srgbClr val="F3F4FA"/>
              </a:solidFill>
              <a:latin typeface="Georgia"/>
              <a:ea typeface="Georgia"/>
              <a:cs typeface="Georgia"/>
              <a:sym typeface="Georgia"/>
            </a:endParaRPr>
          </a:p>
        </p:txBody>
      </p:sp>
      <p:sp>
        <p:nvSpPr>
          <p:cNvPr id="387" name="Google Shape;387;p30"/>
          <p:cNvSpPr txBox="1"/>
          <p:nvPr/>
        </p:nvSpPr>
        <p:spPr>
          <a:xfrm>
            <a:off x="1380325" y="608825"/>
            <a:ext cx="7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8" name="Google Shape;388;p30"/>
          <p:cNvSpPr txBox="1"/>
          <p:nvPr/>
        </p:nvSpPr>
        <p:spPr>
          <a:xfrm>
            <a:off x="1242125" y="798300"/>
            <a:ext cx="6865500" cy="4345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800">
                <a:latin typeface="Georgia"/>
                <a:ea typeface="Georgia"/>
                <a:cs typeface="Georgia"/>
                <a:sym typeface="Georgia"/>
              </a:rPr>
              <a:t>During the design phase, developers and technical architects start the high-level design of the software and system to be able to deliver each requirement.</a:t>
            </a:r>
            <a:endParaRPr sz="1800">
              <a:latin typeface="Georgia"/>
              <a:ea typeface="Georgia"/>
              <a:cs typeface="Georgia"/>
              <a:sym typeface="Georgia"/>
            </a:endParaRPr>
          </a:p>
          <a:p>
            <a:pPr indent="0" lvl="0" marL="0" rtl="0" algn="just">
              <a:lnSpc>
                <a:spcPct val="115000"/>
              </a:lnSpc>
              <a:spcBef>
                <a:spcPts val="1200"/>
              </a:spcBef>
              <a:spcAft>
                <a:spcPts val="0"/>
              </a:spcAft>
              <a:buNone/>
            </a:pPr>
            <a:r>
              <a:rPr lang="en" sz="1800">
                <a:latin typeface="Georgia"/>
                <a:ea typeface="Georgia"/>
                <a:cs typeface="Georgia"/>
                <a:sym typeface="Georgia"/>
              </a:rPr>
              <a:t>For this project, we are using –</a:t>
            </a:r>
            <a:endParaRPr sz="1800">
              <a:latin typeface="Georgia"/>
              <a:ea typeface="Georgia"/>
              <a:cs typeface="Georgia"/>
              <a:sym typeface="Georgia"/>
            </a:endParaRPr>
          </a:p>
          <a:p>
            <a:pPr indent="0" lvl="0" marL="457200" rtl="0" algn="just">
              <a:lnSpc>
                <a:spcPct val="115000"/>
              </a:lnSpc>
              <a:spcBef>
                <a:spcPts val="1200"/>
              </a:spcBef>
              <a:spcAft>
                <a:spcPts val="0"/>
              </a:spcAft>
              <a:buNone/>
            </a:pPr>
            <a:r>
              <a:rPr lang="en" sz="1800">
                <a:latin typeface="Georgia"/>
                <a:ea typeface="Georgia"/>
                <a:cs typeface="Georgia"/>
                <a:sym typeface="Georgia"/>
              </a:rPr>
              <a:t>·        System Diagram</a:t>
            </a:r>
            <a:endParaRPr sz="1800">
              <a:latin typeface="Georgia"/>
              <a:ea typeface="Georgia"/>
              <a:cs typeface="Georgia"/>
              <a:sym typeface="Georgia"/>
            </a:endParaRPr>
          </a:p>
          <a:p>
            <a:pPr indent="0" lvl="0" marL="457200" rtl="0" algn="just">
              <a:lnSpc>
                <a:spcPct val="115000"/>
              </a:lnSpc>
              <a:spcBef>
                <a:spcPts val="1200"/>
              </a:spcBef>
              <a:spcAft>
                <a:spcPts val="0"/>
              </a:spcAft>
              <a:buNone/>
            </a:pPr>
            <a:r>
              <a:rPr lang="en" sz="1800">
                <a:latin typeface="Georgia"/>
                <a:ea typeface="Georgia"/>
                <a:cs typeface="Georgia"/>
                <a:sym typeface="Georgia"/>
              </a:rPr>
              <a:t>·        Data-Flow Diagram</a:t>
            </a:r>
            <a:endParaRPr sz="1800">
              <a:latin typeface="Georgia"/>
              <a:ea typeface="Georgia"/>
              <a:cs typeface="Georgia"/>
              <a:sym typeface="Georgia"/>
            </a:endParaRPr>
          </a:p>
          <a:p>
            <a:pPr indent="0" lvl="0" marL="457200" rtl="0" algn="just">
              <a:lnSpc>
                <a:spcPct val="115000"/>
              </a:lnSpc>
              <a:spcBef>
                <a:spcPts val="1200"/>
              </a:spcBef>
              <a:spcAft>
                <a:spcPts val="0"/>
              </a:spcAft>
              <a:buNone/>
            </a:pPr>
            <a:r>
              <a:rPr lang="en" sz="1800">
                <a:latin typeface="Georgia"/>
                <a:ea typeface="Georgia"/>
                <a:cs typeface="Georgia"/>
                <a:sym typeface="Georgia"/>
              </a:rPr>
              <a:t>·        Entity-Relationship Diagram</a:t>
            </a:r>
            <a:endParaRPr sz="1800">
              <a:latin typeface="Georgia"/>
              <a:ea typeface="Georgia"/>
              <a:cs typeface="Georgia"/>
              <a:sym typeface="Georgia"/>
            </a:endParaRPr>
          </a:p>
          <a:p>
            <a:pPr indent="0" lvl="0" marL="457200" rtl="0" algn="just">
              <a:lnSpc>
                <a:spcPct val="115000"/>
              </a:lnSpc>
              <a:spcBef>
                <a:spcPts val="1200"/>
              </a:spcBef>
              <a:spcAft>
                <a:spcPts val="0"/>
              </a:spcAft>
              <a:buNone/>
            </a:pPr>
            <a:r>
              <a:rPr lang="en" sz="1800">
                <a:latin typeface="Georgia"/>
                <a:ea typeface="Georgia"/>
                <a:cs typeface="Georgia"/>
                <a:sym typeface="Georgia"/>
              </a:rPr>
              <a:t>·        Use-Case Diagram</a:t>
            </a:r>
            <a:endParaRPr sz="1800">
              <a:latin typeface="Georgia"/>
              <a:ea typeface="Georgia"/>
              <a:cs typeface="Georgia"/>
              <a:sym typeface="Georgia"/>
            </a:endParaRPr>
          </a:p>
          <a:p>
            <a:pPr indent="0" lvl="0" marL="457200" rtl="0" algn="just">
              <a:lnSpc>
                <a:spcPct val="115000"/>
              </a:lnSpc>
              <a:spcBef>
                <a:spcPts val="1200"/>
              </a:spcBef>
              <a:spcAft>
                <a:spcPts val="0"/>
              </a:spcAft>
              <a:buNone/>
            </a:pPr>
            <a:r>
              <a:rPr lang="en" sz="1800">
                <a:latin typeface="Georgia"/>
                <a:ea typeface="Georgia"/>
                <a:cs typeface="Georgia"/>
                <a:sym typeface="Georgia"/>
              </a:rPr>
              <a:t>·        UML Class Diagram</a:t>
            </a:r>
            <a:endParaRPr sz="1800">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92" name="Shape 392"/>
        <p:cNvGrpSpPr/>
        <p:nvPr/>
      </p:nvGrpSpPr>
      <p:grpSpPr>
        <a:xfrm>
          <a:off x="0" y="0"/>
          <a:ext cx="0" cy="0"/>
          <a:chOff x="0" y="0"/>
          <a:chExt cx="0" cy="0"/>
        </a:xfrm>
      </p:grpSpPr>
      <p:sp>
        <p:nvSpPr>
          <p:cNvPr id="393" name="Google Shape;393;p31"/>
          <p:cNvSpPr txBox="1"/>
          <p:nvPr/>
        </p:nvSpPr>
        <p:spPr>
          <a:xfrm>
            <a:off x="1242125" y="116225"/>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System </a:t>
            </a:r>
            <a:r>
              <a:rPr b="1" lang="en" sz="2000">
                <a:solidFill>
                  <a:srgbClr val="F3F4FA"/>
                </a:solidFill>
                <a:latin typeface="Georgia"/>
                <a:ea typeface="Georgia"/>
                <a:cs typeface="Georgia"/>
                <a:sym typeface="Georgia"/>
              </a:rPr>
              <a:t>Diagram:</a:t>
            </a:r>
            <a:endParaRPr b="1" sz="2300">
              <a:solidFill>
                <a:srgbClr val="F3F4FA"/>
              </a:solidFill>
              <a:latin typeface="Georgia"/>
              <a:ea typeface="Georgia"/>
              <a:cs typeface="Georgia"/>
              <a:sym typeface="Georgia"/>
            </a:endParaRPr>
          </a:p>
        </p:txBody>
      </p:sp>
      <p:sp>
        <p:nvSpPr>
          <p:cNvPr id="394" name="Google Shape;394;p31"/>
          <p:cNvSpPr txBox="1"/>
          <p:nvPr/>
        </p:nvSpPr>
        <p:spPr>
          <a:xfrm>
            <a:off x="1380325" y="608825"/>
            <a:ext cx="7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5" name="Google Shape;395;p31"/>
          <p:cNvSpPr txBox="1"/>
          <p:nvPr/>
        </p:nvSpPr>
        <p:spPr>
          <a:xfrm>
            <a:off x="1380325" y="958950"/>
            <a:ext cx="7141200" cy="801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0"/>
              </a:spcAft>
              <a:buNone/>
            </a:pPr>
            <a:r>
              <a:t/>
            </a:r>
            <a:endParaRPr>
              <a:solidFill>
                <a:srgbClr val="0A0A23"/>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pic>
        <p:nvPicPr>
          <p:cNvPr id="396" name="Google Shape;396;p31"/>
          <p:cNvPicPr preferRelativeResize="0"/>
          <p:nvPr/>
        </p:nvPicPr>
        <p:blipFill>
          <a:blip r:embed="rId3">
            <a:alphaModFix/>
          </a:blip>
          <a:stretch>
            <a:fillRect/>
          </a:stretch>
        </p:blipFill>
        <p:spPr>
          <a:xfrm>
            <a:off x="1242125" y="571500"/>
            <a:ext cx="7352650"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5" name="Shape 285"/>
        <p:cNvGrpSpPr/>
        <p:nvPr/>
      </p:nvGrpSpPr>
      <p:grpSpPr>
        <a:xfrm>
          <a:off x="0" y="0"/>
          <a:ext cx="0" cy="0"/>
          <a:chOff x="0" y="0"/>
          <a:chExt cx="0" cy="0"/>
        </a:xfrm>
      </p:grpSpPr>
      <p:sp>
        <p:nvSpPr>
          <p:cNvPr id="286" name="Google Shape;286;p14"/>
          <p:cNvSpPr txBox="1"/>
          <p:nvPr>
            <p:ph type="title"/>
          </p:nvPr>
        </p:nvSpPr>
        <p:spPr>
          <a:xfrm>
            <a:off x="1168600" y="617675"/>
            <a:ext cx="3594000" cy="59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20">
                <a:solidFill>
                  <a:srgbClr val="F3F4FA"/>
                </a:solidFill>
              </a:rPr>
              <a:t>Outline:</a:t>
            </a:r>
            <a:endParaRPr sz="3020">
              <a:solidFill>
                <a:srgbClr val="F3F4FA"/>
              </a:solidFill>
            </a:endParaRPr>
          </a:p>
        </p:txBody>
      </p:sp>
      <p:sp>
        <p:nvSpPr>
          <p:cNvPr id="287" name="Google Shape;287;p14"/>
          <p:cNvSpPr txBox="1"/>
          <p:nvPr/>
        </p:nvSpPr>
        <p:spPr>
          <a:xfrm>
            <a:off x="1168600" y="1373075"/>
            <a:ext cx="69288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Georgia"/>
              <a:buAutoNum type="arabicPeriod"/>
            </a:pPr>
            <a:r>
              <a:rPr lang="en" sz="2200">
                <a:latin typeface="Georgia"/>
                <a:ea typeface="Georgia"/>
                <a:cs typeface="Georgia"/>
                <a:sym typeface="Georgia"/>
              </a:rPr>
              <a:t>Project Introduction</a:t>
            </a:r>
            <a:endParaRPr sz="2200">
              <a:latin typeface="Georgia"/>
              <a:ea typeface="Georgia"/>
              <a:cs typeface="Georgia"/>
              <a:sym typeface="Georgia"/>
            </a:endParaRPr>
          </a:p>
          <a:p>
            <a:pPr indent="-368300" lvl="0" marL="457200" rtl="0" algn="l">
              <a:spcBef>
                <a:spcPts val="0"/>
              </a:spcBef>
              <a:spcAft>
                <a:spcPts val="0"/>
              </a:spcAft>
              <a:buSzPts val="2200"/>
              <a:buFont typeface="Georgia"/>
              <a:buAutoNum type="arabicPeriod"/>
            </a:pPr>
            <a:r>
              <a:rPr lang="en" sz="2200">
                <a:latin typeface="Georgia"/>
                <a:ea typeface="Georgia"/>
                <a:cs typeface="Georgia"/>
                <a:sym typeface="Georgia"/>
              </a:rPr>
              <a:t>Goals &amp; Objective</a:t>
            </a:r>
            <a:endParaRPr sz="2200">
              <a:latin typeface="Georgia"/>
              <a:ea typeface="Georgia"/>
              <a:cs typeface="Georgia"/>
              <a:sym typeface="Georgia"/>
            </a:endParaRPr>
          </a:p>
          <a:p>
            <a:pPr indent="-368300" lvl="0" marL="457200" rtl="0" algn="l">
              <a:spcBef>
                <a:spcPts val="0"/>
              </a:spcBef>
              <a:spcAft>
                <a:spcPts val="0"/>
              </a:spcAft>
              <a:buSzPts val="2200"/>
              <a:buFont typeface="Georgia"/>
              <a:buAutoNum type="arabicPeriod"/>
            </a:pPr>
            <a:r>
              <a:rPr lang="en" sz="2200">
                <a:latin typeface="Georgia"/>
                <a:ea typeface="Georgia"/>
                <a:cs typeface="Georgia"/>
                <a:sym typeface="Georgia"/>
              </a:rPr>
              <a:t>SDLC &amp; Phases</a:t>
            </a:r>
            <a:endParaRPr sz="2200">
              <a:latin typeface="Georgia"/>
              <a:ea typeface="Georgia"/>
              <a:cs typeface="Georgia"/>
              <a:sym typeface="Georgia"/>
            </a:endParaRPr>
          </a:p>
          <a:p>
            <a:pPr indent="-368300" lvl="0" marL="457200" rtl="0" algn="l">
              <a:spcBef>
                <a:spcPts val="0"/>
              </a:spcBef>
              <a:spcAft>
                <a:spcPts val="0"/>
              </a:spcAft>
              <a:buSzPts val="2200"/>
              <a:buFont typeface="Georgia"/>
              <a:buAutoNum type="arabicPeriod"/>
            </a:pPr>
            <a:r>
              <a:rPr lang="en" sz="2200">
                <a:latin typeface="Georgia"/>
                <a:ea typeface="Georgia"/>
                <a:cs typeface="Georgia"/>
                <a:sym typeface="Georgia"/>
              </a:rPr>
              <a:t>Requirement</a:t>
            </a:r>
            <a:r>
              <a:rPr lang="en" sz="2200">
                <a:latin typeface="Georgia"/>
                <a:ea typeface="Georgia"/>
                <a:cs typeface="Georgia"/>
                <a:sym typeface="Georgia"/>
              </a:rPr>
              <a:t> Analysis</a:t>
            </a:r>
            <a:endParaRPr sz="2200">
              <a:latin typeface="Georgia"/>
              <a:ea typeface="Georgia"/>
              <a:cs typeface="Georgia"/>
              <a:sym typeface="Georgia"/>
            </a:endParaRPr>
          </a:p>
          <a:p>
            <a:pPr indent="-368300" lvl="0" marL="457200" rtl="0" algn="l">
              <a:spcBef>
                <a:spcPts val="0"/>
              </a:spcBef>
              <a:spcAft>
                <a:spcPts val="0"/>
              </a:spcAft>
              <a:buSzPts val="2200"/>
              <a:buFont typeface="Georgia"/>
              <a:buAutoNum type="arabicPeriod"/>
            </a:pPr>
            <a:r>
              <a:rPr lang="en" sz="2200">
                <a:latin typeface="Georgia"/>
                <a:ea typeface="Georgia"/>
                <a:cs typeface="Georgia"/>
                <a:sym typeface="Georgia"/>
              </a:rPr>
              <a:t>Feasibility</a:t>
            </a:r>
            <a:r>
              <a:rPr lang="en" sz="2200">
                <a:latin typeface="Georgia"/>
                <a:ea typeface="Georgia"/>
                <a:cs typeface="Georgia"/>
                <a:sym typeface="Georgia"/>
              </a:rPr>
              <a:t> Analysis</a:t>
            </a:r>
            <a:endParaRPr sz="2200">
              <a:latin typeface="Georgia"/>
              <a:ea typeface="Georgia"/>
              <a:cs typeface="Georgia"/>
              <a:sym typeface="Georgia"/>
            </a:endParaRPr>
          </a:p>
          <a:p>
            <a:pPr indent="-368300" lvl="0" marL="457200" rtl="0" algn="l">
              <a:spcBef>
                <a:spcPts val="0"/>
              </a:spcBef>
              <a:spcAft>
                <a:spcPts val="0"/>
              </a:spcAft>
              <a:buSzPts val="2200"/>
              <a:buFont typeface="Georgia"/>
              <a:buAutoNum type="arabicPeriod"/>
            </a:pPr>
            <a:r>
              <a:rPr lang="en" sz="2200">
                <a:latin typeface="Georgia"/>
                <a:ea typeface="Georgia"/>
                <a:cs typeface="Georgia"/>
                <a:sym typeface="Georgia"/>
              </a:rPr>
              <a:t>Complex </a:t>
            </a:r>
            <a:r>
              <a:rPr lang="en" sz="2200">
                <a:latin typeface="Georgia"/>
                <a:ea typeface="Georgia"/>
                <a:cs typeface="Georgia"/>
                <a:sym typeface="Georgia"/>
              </a:rPr>
              <a:t>Engineering</a:t>
            </a:r>
            <a:r>
              <a:rPr lang="en" sz="2200">
                <a:latin typeface="Georgia"/>
                <a:ea typeface="Georgia"/>
                <a:cs typeface="Georgia"/>
                <a:sym typeface="Georgia"/>
              </a:rPr>
              <a:t> Problem</a:t>
            </a:r>
            <a:endParaRPr sz="2200">
              <a:latin typeface="Georgia"/>
              <a:ea typeface="Georgia"/>
              <a:cs typeface="Georgia"/>
              <a:sym typeface="Georgia"/>
            </a:endParaRPr>
          </a:p>
          <a:p>
            <a:pPr indent="-368300" lvl="0" marL="457200" rtl="0" algn="l">
              <a:spcBef>
                <a:spcPts val="0"/>
              </a:spcBef>
              <a:spcAft>
                <a:spcPts val="0"/>
              </a:spcAft>
              <a:buSzPts val="2200"/>
              <a:buFont typeface="Georgia"/>
              <a:buAutoNum type="arabicPeriod"/>
            </a:pPr>
            <a:r>
              <a:rPr lang="en" sz="2200">
                <a:latin typeface="Georgia"/>
                <a:ea typeface="Georgia"/>
                <a:cs typeface="Georgia"/>
                <a:sym typeface="Georgia"/>
              </a:rPr>
              <a:t>Design &amp; Diagram</a:t>
            </a:r>
            <a:endParaRPr sz="2200">
              <a:latin typeface="Georgia"/>
              <a:ea typeface="Georgia"/>
              <a:cs typeface="Georgia"/>
              <a:sym typeface="Georgia"/>
            </a:endParaRPr>
          </a:p>
          <a:p>
            <a:pPr indent="-368300" lvl="0" marL="457200" rtl="0" algn="l">
              <a:spcBef>
                <a:spcPts val="0"/>
              </a:spcBef>
              <a:spcAft>
                <a:spcPts val="0"/>
              </a:spcAft>
              <a:buSzPts val="2200"/>
              <a:buFont typeface="Georgia"/>
              <a:buAutoNum type="arabicPeriod"/>
            </a:pPr>
            <a:r>
              <a:rPr lang="en" sz="2200">
                <a:latin typeface="Georgia"/>
                <a:ea typeface="Georgia"/>
                <a:cs typeface="Georgia"/>
                <a:sym typeface="Georgia"/>
              </a:rPr>
              <a:t>Methodology</a:t>
            </a:r>
            <a:endParaRPr sz="22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0" name="Shape 400"/>
        <p:cNvGrpSpPr/>
        <p:nvPr/>
      </p:nvGrpSpPr>
      <p:grpSpPr>
        <a:xfrm>
          <a:off x="0" y="0"/>
          <a:ext cx="0" cy="0"/>
          <a:chOff x="0" y="0"/>
          <a:chExt cx="0" cy="0"/>
        </a:xfrm>
      </p:grpSpPr>
      <p:sp>
        <p:nvSpPr>
          <p:cNvPr id="401" name="Google Shape;401;p32"/>
          <p:cNvSpPr txBox="1"/>
          <p:nvPr/>
        </p:nvSpPr>
        <p:spPr>
          <a:xfrm>
            <a:off x="1271825" y="104250"/>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Data-Flow</a:t>
            </a:r>
            <a:r>
              <a:rPr b="1" lang="en" sz="2000">
                <a:solidFill>
                  <a:srgbClr val="F3F4FA"/>
                </a:solidFill>
                <a:latin typeface="Georgia"/>
                <a:ea typeface="Georgia"/>
                <a:cs typeface="Georgia"/>
                <a:sym typeface="Georgia"/>
              </a:rPr>
              <a:t> </a:t>
            </a:r>
            <a:r>
              <a:rPr b="1" lang="en" sz="2000">
                <a:solidFill>
                  <a:srgbClr val="F3F4FA"/>
                </a:solidFill>
                <a:latin typeface="Georgia"/>
                <a:ea typeface="Georgia"/>
                <a:cs typeface="Georgia"/>
                <a:sym typeface="Georgia"/>
              </a:rPr>
              <a:t>Diagram:</a:t>
            </a:r>
            <a:endParaRPr b="1" sz="2300">
              <a:solidFill>
                <a:srgbClr val="F3F4FA"/>
              </a:solidFill>
              <a:latin typeface="Georgia"/>
              <a:ea typeface="Georgia"/>
              <a:cs typeface="Georgia"/>
              <a:sym typeface="Georgia"/>
            </a:endParaRPr>
          </a:p>
        </p:txBody>
      </p:sp>
      <p:sp>
        <p:nvSpPr>
          <p:cNvPr id="402" name="Google Shape;402;p32"/>
          <p:cNvSpPr txBox="1"/>
          <p:nvPr/>
        </p:nvSpPr>
        <p:spPr>
          <a:xfrm>
            <a:off x="1350625" y="683025"/>
            <a:ext cx="7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3" name="Google Shape;403;p32"/>
          <p:cNvSpPr txBox="1"/>
          <p:nvPr/>
        </p:nvSpPr>
        <p:spPr>
          <a:xfrm>
            <a:off x="1484250" y="921850"/>
            <a:ext cx="7141200" cy="801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0"/>
              </a:spcAft>
              <a:buNone/>
            </a:pPr>
            <a:r>
              <a:t/>
            </a:r>
            <a:endParaRPr>
              <a:solidFill>
                <a:srgbClr val="0A0A23"/>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pic>
        <p:nvPicPr>
          <p:cNvPr id="404" name="Google Shape;404;p32"/>
          <p:cNvPicPr preferRelativeResize="0"/>
          <p:nvPr/>
        </p:nvPicPr>
        <p:blipFill>
          <a:blip r:embed="rId3">
            <a:alphaModFix/>
          </a:blip>
          <a:stretch>
            <a:fillRect/>
          </a:stretch>
        </p:blipFill>
        <p:spPr>
          <a:xfrm>
            <a:off x="1139450" y="549225"/>
            <a:ext cx="7099049" cy="4594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8" name="Shape 408"/>
        <p:cNvGrpSpPr/>
        <p:nvPr/>
      </p:nvGrpSpPr>
      <p:grpSpPr>
        <a:xfrm>
          <a:off x="0" y="0"/>
          <a:ext cx="0" cy="0"/>
          <a:chOff x="0" y="0"/>
          <a:chExt cx="0" cy="0"/>
        </a:xfrm>
      </p:grpSpPr>
      <p:sp>
        <p:nvSpPr>
          <p:cNvPr id="409" name="Google Shape;409;p33"/>
          <p:cNvSpPr txBox="1"/>
          <p:nvPr/>
        </p:nvSpPr>
        <p:spPr>
          <a:xfrm>
            <a:off x="1271825" y="104250"/>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Use-Case</a:t>
            </a:r>
            <a:r>
              <a:rPr b="1" lang="en" sz="2000">
                <a:solidFill>
                  <a:srgbClr val="F3F4FA"/>
                </a:solidFill>
                <a:latin typeface="Georgia"/>
                <a:ea typeface="Georgia"/>
                <a:cs typeface="Georgia"/>
                <a:sym typeface="Georgia"/>
              </a:rPr>
              <a:t> Diagram:</a:t>
            </a:r>
            <a:endParaRPr b="1" sz="2300">
              <a:solidFill>
                <a:srgbClr val="F3F4FA"/>
              </a:solidFill>
              <a:latin typeface="Georgia"/>
              <a:ea typeface="Georgia"/>
              <a:cs typeface="Georgia"/>
              <a:sym typeface="Georgia"/>
            </a:endParaRPr>
          </a:p>
        </p:txBody>
      </p:sp>
      <p:sp>
        <p:nvSpPr>
          <p:cNvPr id="410" name="Google Shape;410;p33"/>
          <p:cNvSpPr txBox="1"/>
          <p:nvPr/>
        </p:nvSpPr>
        <p:spPr>
          <a:xfrm>
            <a:off x="1350625" y="683025"/>
            <a:ext cx="7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1" name="Google Shape;411;p33"/>
          <p:cNvSpPr txBox="1"/>
          <p:nvPr/>
        </p:nvSpPr>
        <p:spPr>
          <a:xfrm>
            <a:off x="1484250" y="921850"/>
            <a:ext cx="7141200" cy="801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0"/>
              </a:spcAft>
              <a:buNone/>
            </a:pPr>
            <a:r>
              <a:t/>
            </a:r>
            <a:endParaRPr>
              <a:solidFill>
                <a:srgbClr val="0A0A23"/>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pic>
        <p:nvPicPr>
          <p:cNvPr id="412" name="Google Shape;412;p33"/>
          <p:cNvPicPr preferRelativeResize="0"/>
          <p:nvPr/>
        </p:nvPicPr>
        <p:blipFill>
          <a:blip r:embed="rId3">
            <a:alphaModFix/>
          </a:blip>
          <a:stretch>
            <a:fillRect/>
          </a:stretch>
        </p:blipFill>
        <p:spPr>
          <a:xfrm>
            <a:off x="1350625" y="549225"/>
            <a:ext cx="5915600" cy="4594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6" name="Shape 416"/>
        <p:cNvGrpSpPr/>
        <p:nvPr/>
      </p:nvGrpSpPr>
      <p:grpSpPr>
        <a:xfrm>
          <a:off x="0" y="0"/>
          <a:ext cx="0" cy="0"/>
          <a:chOff x="0" y="0"/>
          <a:chExt cx="0" cy="0"/>
        </a:xfrm>
      </p:grpSpPr>
      <p:sp>
        <p:nvSpPr>
          <p:cNvPr id="417" name="Google Shape;417;p34"/>
          <p:cNvSpPr txBox="1"/>
          <p:nvPr/>
        </p:nvSpPr>
        <p:spPr>
          <a:xfrm>
            <a:off x="1271825" y="104250"/>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UML Class</a:t>
            </a:r>
            <a:r>
              <a:rPr b="1" lang="en" sz="2000">
                <a:solidFill>
                  <a:srgbClr val="F3F4FA"/>
                </a:solidFill>
                <a:latin typeface="Georgia"/>
                <a:ea typeface="Georgia"/>
                <a:cs typeface="Georgia"/>
                <a:sym typeface="Georgia"/>
              </a:rPr>
              <a:t> Diagram:</a:t>
            </a:r>
            <a:endParaRPr b="1" sz="2300">
              <a:solidFill>
                <a:srgbClr val="F3F4FA"/>
              </a:solidFill>
              <a:latin typeface="Georgia"/>
              <a:ea typeface="Georgia"/>
              <a:cs typeface="Georgia"/>
              <a:sym typeface="Georgia"/>
            </a:endParaRPr>
          </a:p>
        </p:txBody>
      </p:sp>
      <p:sp>
        <p:nvSpPr>
          <p:cNvPr id="418" name="Google Shape;418;p34"/>
          <p:cNvSpPr txBox="1"/>
          <p:nvPr/>
        </p:nvSpPr>
        <p:spPr>
          <a:xfrm>
            <a:off x="1350625" y="683025"/>
            <a:ext cx="7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9" name="Google Shape;419;p34"/>
          <p:cNvSpPr txBox="1"/>
          <p:nvPr/>
        </p:nvSpPr>
        <p:spPr>
          <a:xfrm>
            <a:off x="1484250" y="921850"/>
            <a:ext cx="7141200" cy="801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0"/>
              </a:spcAft>
              <a:buNone/>
            </a:pPr>
            <a:r>
              <a:t/>
            </a:r>
            <a:endParaRPr>
              <a:solidFill>
                <a:srgbClr val="0A0A23"/>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pic>
        <p:nvPicPr>
          <p:cNvPr id="420" name="Google Shape;420;p34"/>
          <p:cNvPicPr preferRelativeResize="0"/>
          <p:nvPr/>
        </p:nvPicPr>
        <p:blipFill>
          <a:blip r:embed="rId3">
            <a:alphaModFix/>
          </a:blip>
          <a:stretch>
            <a:fillRect/>
          </a:stretch>
        </p:blipFill>
        <p:spPr>
          <a:xfrm>
            <a:off x="1271825" y="515800"/>
            <a:ext cx="7082726" cy="4627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4" name="Shape 424"/>
        <p:cNvGrpSpPr/>
        <p:nvPr/>
      </p:nvGrpSpPr>
      <p:grpSpPr>
        <a:xfrm>
          <a:off x="0" y="0"/>
          <a:ext cx="0" cy="0"/>
          <a:chOff x="0" y="0"/>
          <a:chExt cx="0" cy="0"/>
        </a:xfrm>
      </p:grpSpPr>
      <p:sp>
        <p:nvSpPr>
          <p:cNvPr id="425" name="Google Shape;425;p35"/>
          <p:cNvSpPr txBox="1"/>
          <p:nvPr/>
        </p:nvSpPr>
        <p:spPr>
          <a:xfrm>
            <a:off x="1271825" y="104250"/>
            <a:ext cx="727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3F4FA"/>
                </a:solidFill>
                <a:latin typeface="Georgia"/>
                <a:ea typeface="Georgia"/>
                <a:cs typeface="Georgia"/>
                <a:sym typeface="Georgia"/>
              </a:rPr>
              <a:t>Entity-Relationship</a:t>
            </a:r>
            <a:r>
              <a:rPr b="1" lang="en" sz="2000">
                <a:solidFill>
                  <a:srgbClr val="F3F4FA"/>
                </a:solidFill>
                <a:latin typeface="Georgia"/>
                <a:ea typeface="Georgia"/>
                <a:cs typeface="Georgia"/>
                <a:sym typeface="Georgia"/>
              </a:rPr>
              <a:t> Diagram:</a:t>
            </a:r>
            <a:endParaRPr b="1" sz="2300">
              <a:solidFill>
                <a:srgbClr val="F3F4FA"/>
              </a:solidFill>
              <a:latin typeface="Georgia"/>
              <a:ea typeface="Georgia"/>
              <a:cs typeface="Georgia"/>
              <a:sym typeface="Georgia"/>
            </a:endParaRPr>
          </a:p>
        </p:txBody>
      </p:sp>
      <p:sp>
        <p:nvSpPr>
          <p:cNvPr id="426" name="Google Shape;426;p35"/>
          <p:cNvSpPr txBox="1"/>
          <p:nvPr/>
        </p:nvSpPr>
        <p:spPr>
          <a:xfrm>
            <a:off x="1350625" y="683025"/>
            <a:ext cx="7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7" name="Google Shape;427;p35"/>
          <p:cNvSpPr txBox="1"/>
          <p:nvPr/>
        </p:nvSpPr>
        <p:spPr>
          <a:xfrm>
            <a:off x="1484250" y="921850"/>
            <a:ext cx="7141200" cy="801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0"/>
              </a:spcAft>
              <a:buNone/>
            </a:pPr>
            <a:r>
              <a:t/>
            </a:r>
            <a:endParaRPr>
              <a:solidFill>
                <a:srgbClr val="0A0A23"/>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latin typeface="Nunito"/>
              <a:ea typeface="Nunito"/>
              <a:cs typeface="Nunito"/>
              <a:sym typeface="Nunito"/>
            </a:endParaRPr>
          </a:p>
        </p:txBody>
      </p:sp>
      <p:pic>
        <p:nvPicPr>
          <p:cNvPr id="428" name="Google Shape;428;p35"/>
          <p:cNvPicPr preferRelativeResize="0"/>
          <p:nvPr/>
        </p:nvPicPr>
        <p:blipFill>
          <a:blip r:embed="rId3">
            <a:alphaModFix/>
          </a:blip>
          <a:stretch>
            <a:fillRect/>
          </a:stretch>
        </p:blipFill>
        <p:spPr>
          <a:xfrm>
            <a:off x="1271825" y="596850"/>
            <a:ext cx="7081699" cy="4546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32" name="Shape 432"/>
        <p:cNvGrpSpPr/>
        <p:nvPr/>
      </p:nvGrpSpPr>
      <p:grpSpPr>
        <a:xfrm>
          <a:off x="0" y="0"/>
          <a:ext cx="0" cy="0"/>
          <a:chOff x="0" y="0"/>
          <a:chExt cx="0" cy="0"/>
        </a:xfrm>
      </p:grpSpPr>
      <p:sp>
        <p:nvSpPr>
          <p:cNvPr id="433" name="Google Shape;433;p36"/>
          <p:cNvSpPr txBox="1"/>
          <p:nvPr/>
        </p:nvSpPr>
        <p:spPr>
          <a:xfrm>
            <a:off x="1271825" y="104250"/>
            <a:ext cx="727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3F4FA"/>
                </a:solidFill>
                <a:latin typeface="Georgia"/>
                <a:ea typeface="Georgia"/>
                <a:cs typeface="Georgia"/>
                <a:sym typeface="Georgia"/>
              </a:rPr>
              <a:t>Methodology:</a:t>
            </a:r>
            <a:endParaRPr b="1" sz="2500">
              <a:solidFill>
                <a:srgbClr val="F3F4FA"/>
              </a:solidFill>
              <a:latin typeface="Georgia"/>
              <a:ea typeface="Georgia"/>
              <a:cs typeface="Georgia"/>
              <a:sym typeface="Georgia"/>
            </a:endParaRPr>
          </a:p>
        </p:txBody>
      </p:sp>
      <p:sp>
        <p:nvSpPr>
          <p:cNvPr id="434" name="Google Shape;434;p36"/>
          <p:cNvSpPr txBox="1"/>
          <p:nvPr/>
        </p:nvSpPr>
        <p:spPr>
          <a:xfrm>
            <a:off x="1350625" y="683025"/>
            <a:ext cx="74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35" name="Google Shape;435;p36"/>
          <p:cNvSpPr txBox="1"/>
          <p:nvPr/>
        </p:nvSpPr>
        <p:spPr>
          <a:xfrm>
            <a:off x="1271825" y="654925"/>
            <a:ext cx="7141200" cy="115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600">
                <a:latin typeface="Georgia"/>
                <a:ea typeface="Georgia"/>
                <a:cs typeface="Georgia"/>
                <a:sym typeface="Georgia"/>
              </a:rPr>
              <a:t>The Software Development Life Cycle (SDLC) refers to a methodology with clearly defined processes for creating high-quality software.</a:t>
            </a:r>
            <a:endParaRPr sz="1600">
              <a:latin typeface="Georgia"/>
              <a:ea typeface="Georgia"/>
              <a:cs typeface="Georgia"/>
              <a:sym typeface="Georgia"/>
            </a:endParaRPr>
          </a:p>
          <a:p>
            <a:pPr indent="0" lvl="0" marL="0" rtl="0" algn="just">
              <a:lnSpc>
                <a:spcPct val="115000"/>
              </a:lnSpc>
              <a:spcBef>
                <a:spcPts val="1200"/>
              </a:spcBef>
              <a:spcAft>
                <a:spcPts val="0"/>
              </a:spcAft>
              <a:buNone/>
            </a:pPr>
            <a:r>
              <a:rPr lang="en" sz="1600">
                <a:latin typeface="Georgia"/>
                <a:ea typeface="Georgia"/>
                <a:cs typeface="Georgia"/>
                <a:sym typeface="Georgia"/>
              </a:rPr>
              <a:t> For this project, we are using </a:t>
            </a:r>
            <a:r>
              <a:rPr lang="en" sz="1600">
                <a:solidFill>
                  <a:srgbClr val="CB400B"/>
                </a:solidFill>
                <a:latin typeface="Georgia"/>
                <a:ea typeface="Georgia"/>
                <a:cs typeface="Georgia"/>
                <a:sym typeface="Georgia"/>
              </a:rPr>
              <a:t>Waterfall Methodology.</a:t>
            </a:r>
            <a:endParaRPr sz="1600">
              <a:solidFill>
                <a:srgbClr val="CB400B"/>
              </a:solidFill>
              <a:latin typeface="Georgia"/>
              <a:ea typeface="Georgia"/>
              <a:cs typeface="Georgia"/>
              <a:sym typeface="Georgia"/>
            </a:endParaRPr>
          </a:p>
        </p:txBody>
      </p:sp>
      <p:pic>
        <p:nvPicPr>
          <p:cNvPr id="436" name="Google Shape;436;p36"/>
          <p:cNvPicPr preferRelativeResize="0"/>
          <p:nvPr/>
        </p:nvPicPr>
        <p:blipFill>
          <a:blip r:embed="rId3">
            <a:alphaModFix/>
          </a:blip>
          <a:stretch>
            <a:fillRect/>
          </a:stretch>
        </p:blipFill>
        <p:spPr>
          <a:xfrm>
            <a:off x="1350625" y="1862425"/>
            <a:ext cx="5975125" cy="321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587225" y="219325"/>
            <a:ext cx="4175400" cy="70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t>Project Introduction:</a:t>
            </a:r>
            <a:endParaRPr sz="2911"/>
          </a:p>
        </p:txBody>
      </p:sp>
      <p:sp>
        <p:nvSpPr>
          <p:cNvPr id="293" name="Google Shape;293;p15"/>
          <p:cNvSpPr txBox="1"/>
          <p:nvPr>
            <p:ph idx="2" type="body"/>
          </p:nvPr>
        </p:nvSpPr>
        <p:spPr>
          <a:xfrm>
            <a:off x="587225" y="1068325"/>
            <a:ext cx="8356500" cy="3741300"/>
          </a:xfrm>
          <a:prstGeom prst="rect">
            <a:avLst/>
          </a:prstGeom>
        </p:spPr>
        <p:txBody>
          <a:bodyPr anchorCtr="0" anchor="t" bIns="91425" lIns="91425" spcFirstLastPara="1" rIns="91425" wrap="square" tIns="91425">
            <a:normAutofit fontScale="25000" lnSpcReduction="20000"/>
          </a:bodyPr>
          <a:lstStyle/>
          <a:p>
            <a:pPr indent="0" lvl="0" marL="0" rtl="0" algn="l">
              <a:lnSpc>
                <a:spcPct val="125000"/>
              </a:lnSpc>
              <a:spcBef>
                <a:spcPts val="1000"/>
              </a:spcBef>
              <a:spcAft>
                <a:spcPts val="0"/>
              </a:spcAft>
              <a:buNone/>
            </a:pPr>
            <a:r>
              <a:rPr b="1" lang="en" sz="5600">
                <a:solidFill>
                  <a:srgbClr val="000000"/>
                </a:solidFill>
                <a:latin typeface="Georgia"/>
                <a:ea typeface="Georgia"/>
                <a:cs typeface="Georgia"/>
                <a:sym typeface="Georgia"/>
              </a:rPr>
              <a:t>We had three project proposal which are :</a:t>
            </a:r>
            <a:endParaRPr b="1" sz="5600">
              <a:solidFill>
                <a:srgbClr val="000000"/>
              </a:solidFill>
              <a:latin typeface="Georgia"/>
              <a:ea typeface="Georgia"/>
              <a:cs typeface="Georgia"/>
              <a:sym typeface="Georgia"/>
            </a:endParaRPr>
          </a:p>
          <a:p>
            <a:pPr indent="0" lvl="0" marL="0" rtl="0" algn="l">
              <a:lnSpc>
                <a:spcPct val="125000"/>
              </a:lnSpc>
              <a:spcBef>
                <a:spcPts val="1000"/>
              </a:spcBef>
              <a:spcAft>
                <a:spcPts val="0"/>
              </a:spcAft>
              <a:buNone/>
            </a:pPr>
            <a:r>
              <a:rPr b="1" lang="en" sz="5600">
                <a:solidFill>
                  <a:srgbClr val="000000"/>
                </a:solidFill>
                <a:latin typeface="Georgia"/>
                <a:ea typeface="Georgia"/>
                <a:cs typeface="Georgia"/>
                <a:sym typeface="Georgia"/>
              </a:rPr>
              <a:t>1.Virtual Doctor – A System for Human Health.</a:t>
            </a:r>
            <a:endParaRPr sz="5600">
              <a:solidFill>
                <a:srgbClr val="000000"/>
              </a:solidFill>
              <a:latin typeface="Georgia"/>
              <a:ea typeface="Georgia"/>
              <a:cs typeface="Georgia"/>
              <a:sym typeface="Georgia"/>
            </a:endParaRPr>
          </a:p>
          <a:p>
            <a:pPr indent="0" lvl="0" marL="0" rtl="0" algn="l">
              <a:lnSpc>
                <a:spcPct val="125000"/>
              </a:lnSpc>
              <a:spcBef>
                <a:spcPts val="1000"/>
              </a:spcBef>
              <a:spcAft>
                <a:spcPts val="0"/>
              </a:spcAft>
              <a:buNone/>
            </a:pPr>
            <a:r>
              <a:rPr b="1" lang="en" sz="5600">
                <a:solidFill>
                  <a:srgbClr val="000000"/>
                </a:solidFill>
                <a:latin typeface="Georgia"/>
                <a:ea typeface="Georgia"/>
                <a:cs typeface="Georgia"/>
                <a:sym typeface="Georgia"/>
              </a:rPr>
              <a:t>2.Football Club Management System </a:t>
            </a:r>
            <a:endParaRPr sz="5600">
              <a:solidFill>
                <a:srgbClr val="000000"/>
              </a:solidFill>
              <a:latin typeface="Georgia"/>
              <a:ea typeface="Georgia"/>
              <a:cs typeface="Georgia"/>
              <a:sym typeface="Georgia"/>
            </a:endParaRPr>
          </a:p>
          <a:p>
            <a:pPr indent="0" lvl="0" marL="0" rtl="0" algn="l">
              <a:lnSpc>
                <a:spcPct val="125000"/>
              </a:lnSpc>
              <a:spcBef>
                <a:spcPts val="1000"/>
              </a:spcBef>
              <a:spcAft>
                <a:spcPts val="0"/>
              </a:spcAft>
              <a:buNone/>
            </a:pPr>
            <a:r>
              <a:rPr b="1" lang="en" sz="5600">
                <a:solidFill>
                  <a:srgbClr val="000000"/>
                </a:solidFill>
                <a:latin typeface="Georgia"/>
                <a:ea typeface="Georgia"/>
                <a:cs typeface="Georgia"/>
                <a:sym typeface="Georgia"/>
              </a:rPr>
              <a:t>3.PC Configuration System &amp; Tech Portal</a:t>
            </a:r>
            <a:endParaRPr b="1" sz="5600">
              <a:solidFill>
                <a:srgbClr val="000000"/>
              </a:solidFill>
              <a:latin typeface="Georgia"/>
              <a:ea typeface="Georgia"/>
              <a:cs typeface="Georgia"/>
              <a:sym typeface="Georgia"/>
            </a:endParaRPr>
          </a:p>
          <a:p>
            <a:pPr indent="0" lvl="0" marL="0" rtl="0" algn="l">
              <a:lnSpc>
                <a:spcPct val="125000"/>
              </a:lnSpc>
              <a:spcBef>
                <a:spcPts val="1000"/>
              </a:spcBef>
              <a:spcAft>
                <a:spcPts val="0"/>
              </a:spcAft>
              <a:buNone/>
            </a:pPr>
            <a:r>
              <a:t/>
            </a:r>
            <a:endParaRPr b="1" sz="5600">
              <a:solidFill>
                <a:srgbClr val="F3F4FA"/>
              </a:solidFill>
              <a:latin typeface="Georgia"/>
              <a:ea typeface="Georgia"/>
              <a:cs typeface="Georgia"/>
              <a:sym typeface="Georgia"/>
            </a:endParaRPr>
          </a:p>
          <a:p>
            <a:pPr indent="0" lvl="0" marL="0" rtl="0" algn="l">
              <a:lnSpc>
                <a:spcPct val="125000"/>
              </a:lnSpc>
              <a:spcBef>
                <a:spcPts val="1000"/>
              </a:spcBef>
              <a:spcAft>
                <a:spcPts val="0"/>
              </a:spcAft>
              <a:buNone/>
            </a:pPr>
            <a:r>
              <a:rPr lang="en" sz="5600">
                <a:solidFill>
                  <a:srgbClr val="980000"/>
                </a:solidFill>
                <a:latin typeface="Georgia"/>
                <a:ea typeface="Georgia"/>
                <a:cs typeface="Georgia"/>
                <a:sym typeface="Georgia"/>
              </a:rPr>
              <a:t>Why we choose this Idea?</a:t>
            </a:r>
            <a:endParaRPr sz="5600">
              <a:solidFill>
                <a:srgbClr val="980000"/>
              </a:solidFill>
              <a:latin typeface="Georgia"/>
              <a:ea typeface="Georgia"/>
              <a:cs typeface="Georgia"/>
              <a:sym typeface="Georgia"/>
            </a:endParaRPr>
          </a:p>
          <a:p>
            <a:pPr indent="0" lvl="0" marL="0" rtl="0" algn="just">
              <a:lnSpc>
                <a:spcPct val="125000"/>
              </a:lnSpc>
              <a:spcBef>
                <a:spcPts val="1000"/>
              </a:spcBef>
              <a:spcAft>
                <a:spcPts val="0"/>
              </a:spcAft>
              <a:buNone/>
            </a:pPr>
            <a:r>
              <a:rPr lang="en" sz="5600">
                <a:solidFill>
                  <a:srgbClr val="000000"/>
                </a:solidFill>
                <a:latin typeface="Georgia"/>
                <a:ea typeface="Georgia"/>
                <a:cs typeface="Georgia"/>
                <a:sym typeface="Georgia"/>
              </a:rPr>
              <a:t>Health issues are one of the most sensitive things of our life. And our project is very convenient for this matter.Virtual doctor visits are perfectly safe and effective ways to interact with your doctor.virtual visits empower people to confer with their caregivers from the comfort of their own home.This app also assists people to get instant first aid treatment ideas and people can easily get information about nearby hospitals and doctors as per their necessities.In conclude , we can say that this app is systematic and practical for our society.</a:t>
            </a:r>
            <a:endParaRPr sz="5600">
              <a:solidFill>
                <a:srgbClr val="FF0000"/>
              </a:solidFill>
              <a:latin typeface="Georgia"/>
              <a:ea typeface="Georgia"/>
              <a:cs typeface="Georgia"/>
              <a:sym typeface="Georgia"/>
            </a:endParaRPr>
          </a:p>
          <a:p>
            <a:pPr indent="0" lvl="0" marL="0" rtl="0" algn="l">
              <a:lnSpc>
                <a:spcPct val="125000"/>
              </a:lnSpc>
              <a:spcBef>
                <a:spcPts val="1000"/>
              </a:spcBef>
              <a:spcAft>
                <a:spcPts val="0"/>
              </a:spcAft>
              <a:buNone/>
            </a:pPr>
            <a:r>
              <a:t/>
            </a:r>
            <a:endParaRPr sz="12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t/>
            </a:r>
            <a:endParaRPr sz="5300">
              <a:solidFill>
                <a:srgbClr val="FFFFFF"/>
              </a:solidFill>
              <a:latin typeface="Georgia"/>
              <a:ea typeface="Georgia"/>
              <a:cs typeface="Georgia"/>
              <a:sym typeface="Georgia"/>
            </a:endParaRPr>
          </a:p>
          <a:p>
            <a:pPr indent="0" lvl="0" marL="0" rtl="0" algn="just">
              <a:lnSpc>
                <a:spcPct val="90000"/>
              </a:lnSpc>
              <a:spcBef>
                <a:spcPts val="0"/>
              </a:spcBef>
              <a:spcAft>
                <a:spcPts val="0"/>
              </a:spcAft>
              <a:buClr>
                <a:srgbClr val="000000"/>
              </a:buClr>
              <a:buSzPct val="48825"/>
              <a:buFont typeface="Arial"/>
              <a:buNone/>
            </a:pPr>
            <a:r>
              <a:t/>
            </a:r>
            <a:endParaRPr sz="1915">
              <a:solidFill>
                <a:srgbClr val="3E4042"/>
              </a:solidFill>
              <a:highlight>
                <a:srgbClr val="F3F4FA"/>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198300" y="460175"/>
            <a:ext cx="7567200" cy="180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Georgia"/>
                <a:ea typeface="Georgia"/>
                <a:cs typeface="Georgia"/>
                <a:sym typeface="Georgia"/>
              </a:rPr>
              <a:t>Main Purpose :</a:t>
            </a:r>
            <a:endParaRPr>
              <a:solidFill>
                <a:srgbClr val="FFFFFF"/>
              </a:solidFill>
              <a:latin typeface="Georgia"/>
              <a:ea typeface="Georgia"/>
              <a:cs typeface="Georgia"/>
              <a:sym typeface="Georgia"/>
            </a:endParaRPr>
          </a:p>
          <a:p>
            <a:pPr indent="0" lvl="0" marL="0" rtl="0" algn="l">
              <a:lnSpc>
                <a:spcPct val="90000"/>
              </a:lnSpc>
              <a:spcBef>
                <a:spcPts val="1000"/>
              </a:spcBef>
              <a:spcAft>
                <a:spcPts val="0"/>
              </a:spcAft>
              <a:buNone/>
            </a:pPr>
            <a:r>
              <a:rPr b="0" lang="en" sz="1733">
                <a:solidFill>
                  <a:srgbClr val="000000"/>
                </a:solidFill>
                <a:latin typeface="Georgia"/>
                <a:ea typeface="Georgia"/>
                <a:cs typeface="Georgia"/>
                <a:sym typeface="Georgia"/>
              </a:rPr>
              <a:t>- Help people using Internet and Modern Technology.</a:t>
            </a:r>
            <a:endParaRPr b="0" sz="1733">
              <a:solidFill>
                <a:srgbClr val="000000"/>
              </a:solidFill>
              <a:latin typeface="Georgia"/>
              <a:ea typeface="Georgia"/>
              <a:cs typeface="Georgia"/>
              <a:sym typeface="Georgia"/>
            </a:endParaRPr>
          </a:p>
          <a:p>
            <a:pPr indent="0" lvl="0" marL="0" rtl="0" algn="l">
              <a:lnSpc>
                <a:spcPct val="90000"/>
              </a:lnSpc>
              <a:spcBef>
                <a:spcPts val="1000"/>
              </a:spcBef>
              <a:spcAft>
                <a:spcPts val="0"/>
              </a:spcAft>
              <a:buNone/>
            </a:pPr>
            <a:r>
              <a:rPr b="0" lang="en" sz="1733">
                <a:solidFill>
                  <a:srgbClr val="000000"/>
                </a:solidFill>
                <a:latin typeface="Georgia"/>
                <a:ea typeface="Georgia"/>
                <a:cs typeface="Georgia"/>
                <a:sym typeface="Georgia"/>
              </a:rPr>
              <a:t>- Ensure first aid treatment .</a:t>
            </a:r>
            <a:endParaRPr b="0" sz="1733">
              <a:solidFill>
                <a:srgbClr val="000000"/>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p:txBody>
      </p:sp>
      <p:sp>
        <p:nvSpPr>
          <p:cNvPr id="299" name="Google Shape;299;p16"/>
          <p:cNvSpPr txBox="1"/>
          <p:nvPr>
            <p:ph idx="2" type="body"/>
          </p:nvPr>
        </p:nvSpPr>
        <p:spPr>
          <a:xfrm>
            <a:off x="1164850" y="2650125"/>
            <a:ext cx="7634100" cy="1625400"/>
          </a:xfrm>
          <a:prstGeom prst="rect">
            <a:avLst/>
          </a:prstGeom>
        </p:spPr>
        <p:txBody>
          <a:bodyPr anchorCtr="0" anchor="t" bIns="91425" lIns="91425" spcFirstLastPara="1" rIns="91425" wrap="square" tIns="91425">
            <a:normAutofit fontScale="55000" lnSpcReduction="20000"/>
          </a:bodyPr>
          <a:lstStyle/>
          <a:p>
            <a:pPr indent="0" lvl="0" marL="0" rtl="0" algn="l">
              <a:lnSpc>
                <a:spcPct val="125000"/>
              </a:lnSpc>
              <a:spcBef>
                <a:spcPts val="1000"/>
              </a:spcBef>
              <a:spcAft>
                <a:spcPts val="0"/>
              </a:spcAft>
              <a:buNone/>
            </a:pPr>
            <a:r>
              <a:rPr b="1" lang="en" sz="4342">
                <a:solidFill>
                  <a:srgbClr val="FFFFFF"/>
                </a:solidFill>
                <a:latin typeface="Georgia"/>
                <a:ea typeface="Georgia"/>
                <a:cs typeface="Georgia"/>
                <a:sym typeface="Georgia"/>
              </a:rPr>
              <a:t>Requirements:</a:t>
            </a:r>
            <a:endParaRPr b="1" sz="4342">
              <a:solidFill>
                <a:srgbClr val="FFFFFF"/>
              </a:solidFill>
              <a:latin typeface="Georgia"/>
              <a:ea typeface="Georgia"/>
              <a:cs typeface="Georgia"/>
              <a:sym typeface="Georgia"/>
            </a:endParaRPr>
          </a:p>
          <a:p>
            <a:pPr indent="0" lvl="0" marL="0" rtl="0" algn="l">
              <a:lnSpc>
                <a:spcPct val="125000"/>
              </a:lnSpc>
              <a:spcBef>
                <a:spcPts val="1000"/>
              </a:spcBef>
              <a:spcAft>
                <a:spcPts val="0"/>
              </a:spcAft>
              <a:buNone/>
            </a:pPr>
            <a:r>
              <a:rPr lang="en" sz="3500">
                <a:solidFill>
                  <a:srgbClr val="000000"/>
                </a:solidFill>
                <a:latin typeface="Georgia"/>
                <a:ea typeface="Georgia"/>
                <a:cs typeface="Georgia"/>
                <a:sym typeface="Georgia"/>
              </a:rPr>
              <a:t>Money , Sponsors &amp; </a:t>
            </a:r>
            <a:r>
              <a:rPr lang="en" sz="3500">
                <a:solidFill>
                  <a:srgbClr val="000000"/>
                </a:solidFill>
                <a:latin typeface="Georgia"/>
                <a:ea typeface="Georgia"/>
                <a:cs typeface="Georgia"/>
                <a:sym typeface="Georgia"/>
              </a:rPr>
              <a:t>Encouragement</a:t>
            </a:r>
            <a:endParaRPr sz="3500">
              <a:solidFill>
                <a:srgbClr val="000000"/>
              </a:solidFill>
              <a:latin typeface="Georgia"/>
              <a:ea typeface="Georgia"/>
              <a:cs typeface="Georgia"/>
              <a:sym typeface="Georgia"/>
            </a:endParaRPr>
          </a:p>
          <a:p>
            <a:pPr indent="0" lvl="0" marL="0" rtl="0" algn="l">
              <a:lnSpc>
                <a:spcPct val="125000"/>
              </a:lnSpc>
              <a:spcBef>
                <a:spcPts val="1000"/>
              </a:spcBef>
              <a:spcAft>
                <a:spcPts val="0"/>
              </a:spcAft>
              <a:buNone/>
            </a:pPr>
            <a:r>
              <a:t/>
            </a:r>
            <a:endParaRPr b="1" sz="3800">
              <a:solidFill>
                <a:srgbClr val="FFFFFF"/>
              </a:solidFill>
              <a:latin typeface="Comic Sans MS"/>
              <a:ea typeface="Comic Sans MS"/>
              <a:cs typeface="Comic Sans MS"/>
              <a:sym typeface="Comic Sans MS"/>
            </a:endParaRPr>
          </a:p>
          <a:p>
            <a:pPr indent="0" lvl="0" marL="0" rtl="0" algn="just">
              <a:lnSpc>
                <a:spcPct val="90000"/>
              </a:lnSpc>
              <a:spcBef>
                <a:spcPts val="0"/>
              </a:spcBef>
              <a:spcAft>
                <a:spcPts val="0"/>
              </a:spcAft>
              <a:buClr>
                <a:srgbClr val="000000"/>
              </a:buClr>
              <a:buSzPct val="48825"/>
              <a:buFont typeface="Arial"/>
              <a:buNone/>
            </a:pPr>
            <a:r>
              <a:t/>
            </a:r>
            <a:endParaRPr sz="1915">
              <a:solidFill>
                <a:srgbClr val="3E4042"/>
              </a:solidFill>
              <a:highlight>
                <a:srgbClr val="F3F4FA"/>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1168600" y="467600"/>
            <a:ext cx="7567200" cy="761100"/>
          </a:xfrm>
          <a:prstGeom prst="rect">
            <a:avLst/>
          </a:prstGeom>
        </p:spPr>
        <p:txBody>
          <a:bodyPr anchorCtr="0" anchor="ctr" bIns="91425" lIns="91425" spcFirstLastPara="1" rIns="91425" wrap="square" tIns="91425">
            <a:normAutofit/>
          </a:bodyPr>
          <a:lstStyle/>
          <a:p>
            <a:pPr indent="0" lvl="0" marL="0" rtl="0" algn="l">
              <a:lnSpc>
                <a:spcPct val="125000"/>
              </a:lnSpc>
              <a:spcBef>
                <a:spcPts val="1000"/>
              </a:spcBef>
              <a:spcAft>
                <a:spcPts val="0"/>
              </a:spcAft>
              <a:buNone/>
            </a:pPr>
            <a:r>
              <a:rPr lang="en" sz="2400">
                <a:solidFill>
                  <a:srgbClr val="FFFFFF"/>
                </a:solidFill>
                <a:latin typeface="Georgia"/>
                <a:ea typeface="Georgia"/>
                <a:cs typeface="Georgia"/>
                <a:sym typeface="Georgia"/>
              </a:rPr>
              <a:t>Motivation:</a:t>
            </a:r>
            <a:endParaRPr sz="1811">
              <a:latin typeface="Georgia"/>
              <a:ea typeface="Georgia"/>
              <a:cs typeface="Georgia"/>
              <a:sym typeface="Georgia"/>
            </a:endParaRPr>
          </a:p>
        </p:txBody>
      </p:sp>
      <p:sp>
        <p:nvSpPr>
          <p:cNvPr id="305" name="Google Shape;305;p17"/>
          <p:cNvSpPr txBox="1"/>
          <p:nvPr>
            <p:ph idx="2" type="body"/>
          </p:nvPr>
        </p:nvSpPr>
        <p:spPr>
          <a:xfrm>
            <a:off x="1168600" y="1518000"/>
            <a:ext cx="7710600" cy="3052500"/>
          </a:xfrm>
          <a:prstGeom prst="rect">
            <a:avLst/>
          </a:prstGeom>
        </p:spPr>
        <p:txBody>
          <a:bodyPr anchorCtr="0" anchor="t" bIns="91425" lIns="91425" spcFirstLastPara="1" rIns="91425" wrap="square" tIns="91425">
            <a:normAutofit fontScale="47500" lnSpcReduction="10000"/>
          </a:bodyPr>
          <a:lstStyle/>
          <a:p>
            <a:pPr indent="0" lvl="0" marL="0" rtl="0" algn="l">
              <a:lnSpc>
                <a:spcPct val="125000"/>
              </a:lnSpc>
              <a:spcBef>
                <a:spcPts val="1000"/>
              </a:spcBef>
              <a:spcAft>
                <a:spcPts val="0"/>
              </a:spcAft>
              <a:buNone/>
            </a:pPr>
            <a:r>
              <a:rPr lang="en" sz="2684">
                <a:solidFill>
                  <a:srgbClr val="000000"/>
                </a:solidFill>
                <a:latin typeface="Georgia"/>
                <a:ea typeface="Georgia"/>
                <a:cs typeface="Georgia"/>
                <a:sym typeface="Georgia"/>
              </a:rPr>
              <a:t>Access to healthcare services is critical to good health, yet rural residents face a variety of access barriers. Rural residents often encounter barriers to healthcare that limit their ability to obtain the care they need.And we know that first aid knowledge is invaluable for both individual and for our community.</a:t>
            </a:r>
            <a:r>
              <a:rPr lang="en" sz="2484">
                <a:solidFill>
                  <a:srgbClr val="000000"/>
                </a:solidFill>
                <a:latin typeface="Georgia"/>
                <a:ea typeface="Georgia"/>
                <a:cs typeface="Georgia"/>
                <a:sym typeface="Georgia"/>
              </a:rPr>
              <a:t>First Aid treatment can help to save lives. It allows the rescuer to provide the victim comfort, gives us tools to prevent the situation from becoming worse.But we all don’t have these kind of knowledge. Another problem is- </a:t>
            </a:r>
            <a:r>
              <a:rPr lang="en" sz="2684">
                <a:solidFill>
                  <a:srgbClr val="000000"/>
                </a:solidFill>
                <a:latin typeface="Georgia"/>
                <a:ea typeface="Georgia"/>
                <a:cs typeface="Georgia"/>
                <a:sym typeface="Georgia"/>
              </a:rPr>
              <a:t>Accidents can happen anytime. Then we need Emergency medical services (EMS).In that situation, we need emergency transportation and also the location of nearby hospital for getting emergency medical services.</a:t>
            </a:r>
            <a:endParaRPr sz="2684">
              <a:solidFill>
                <a:srgbClr val="000000"/>
              </a:solidFill>
              <a:latin typeface="Georgia"/>
              <a:ea typeface="Georgia"/>
              <a:cs typeface="Georgia"/>
              <a:sym typeface="Georgia"/>
            </a:endParaRPr>
          </a:p>
          <a:p>
            <a:pPr indent="0" lvl="0" marL="0" rtl="0" algn="l">
              <a:lnSpc>
                <a:spcPct val="125000"/>
              </a:lnSpc>
              <a:spcBef>
                <a:spcPts val="1000"/>
              </a:spcBef>
              <a:spcAft>
                <a:spcPts val="0"/>
              </a:spcAft>
              <a:buNone/>
            </a:pPr>
            <a:r>
              <a:rPr lang="en" sz="2684">
                <a:solidFill>
                  <a:srgbClr val="000000"/>
                </a:solidFill>
                <a:latin typeface="Georgia"/>
                <a:ea typeface="Georgia"/>
                <a:cs typeface="Georgia"/>
                <a:sym typeface="Georgia"/>
              </a:rPr>
              <a:t>So, we are going to build an app-based system and this app will cover all those problems’ solution that mentioned above.</a:t>
            </a:r>
            <a:endParaRPr sz="2684">
              <a:solidFill>
                <a:srgbClr val="000000"/>
              </a:solidFill>
              <a:latin typeface="Georgia"/>
              <a:ea typeface="Georgia"/>
              <a:cs typeface="Georgia"/>
              <a:sym typeface="Georgia"/>
            </a:endParaRPr>
          </a:p>
          <a:p>
            <a:pPr indent="0" lvl="0" marL="0" rtl="0" algn="l">
              <a:lnSpc>
                <a:spcPct val="125000"/>
              </a:lnSpc>
              <a:spcBef>
                <a:spcPts val="10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Clr>
                <a:srgbClr val="000000"/>
              </a:buClr>
              <a:buSzPct val="48825"/>
              <a:buFont typeface="Arial"/>
              <a:buNone/>
            </a:pPr>
            <a:r>
              <a:t/>
            </a:r>
            <a:endParaRPr sz="1915">
              <a:solidFill>
                <a:srgbClr val="3E4042"/>
              </a:solidFill>
              <a:highlight>
                <a:srgbClr val="F3F4FA"/>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1168600" y="282050"/>
            <a:ext cx="7567200" cy="6531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1200"/>
              </a:spcAft>
              <a:buNone/>
            </a:pPr>
            <a:r>
              <a:rPr lang="en" sz="2400">
                <a:solidFill>
                  <a:srgbClr val="F3F4FA"/>
                </a:solidFill>
                <a:latin typeface="Times New Roman"/>
                <a:ea typeface="Times New Roman"/>
                <a:cs typeface="Times New Roman"/>
                <a:sym typeface="Times New Roman"/>
              </a:rPr>
              <a:t>Goals &amp; Objective:</a:t>
            </a:r>
            <a:endParaRPr sz="3511">
              <a:solidFill>
                <a:srgbClr val="F3F4FA"/>
              </a:solidFill>
              <a:latin typeface="Georgia"/>
              <a:ea typeface="Georgia"/>
              <a:cs typeface="Georgia"/>
              <a:sym typeface="Georgia"/>
            </a:endParaRPr>
          </a:p>
        </p:txBody>
      </p:sp>
      <p:sp>
        <p:nvSpPr>
          <p:cNvPr id="311" name="Google Shape;311;p18"/>
          <p:cNvSpPr txBox="1"/>
          <p:nvPr>
            <p:ph idx="2" type="body"/>
          </p:nvPr>
        </p:nvSpPr>
        <p:spPr>
          <a:xfrm>
            <a:off x="1168600" y="1206600"/>
            <a:ext cx="7604400" cy="3936900"/>
          </a:xfrm>
          <a:prstGeom prst="rect">
            <a:avLst/>
          </a:prstGeom>
        </p:spPr>
        <p:txBody>
          <a:bodyPr anchorCtr="0" anchor="t" bIns="91425" lIns="91425" spcFirstLastPara="1" rIns="91425" wrap="square" tIns="91425">
            <a:normAutofit fontScale="25000" lnSpcReduction="10000"/>
          </a:bodyPr>
          <a:lstStyle/>
          <a:p>
            <a:pPr indent="0" lvl="0" marL="0" rtl="0" algn="l">
              <a:spcBef>
                <a:spcPts val="120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5600">
                <a:solidFill>
                  <a:srgbClr val="000000"/>
                </a:solidFill>
                <a:latin typeface="Georgia"/>
                <a:ea typeface="Georgia"/>
                <a:cs typeface="Georgia"/>
                <a:sym typeface="Georgia"/>
              </a:rPr>
              <a:t>·        User friendly service.</a:t>
            </a:r>
            <a:endParaRPr sz="5600">
              <a:solidFill>
                <a:srgbClr val="000000"/>
              </a:solidFill>
              <a:latin typeface="Georgia"/>
              <a:ea typeface="Georgia"/>
              <a:cs typeface="Georgia"/>
              <a:sym typeface="Georgia"/>
            </a:endParaRPr>
          </a:p>
          <a:p>
            <a:pPr indent="0" lvl="0" marL="457200" rtl="0" algn="l">
              <a:spcBef>
                <a:spcPts val="1200"/>
              </a:spcBef>
              <a:spcAft>
                <a:spcPts val="0"/>
              </a:spcAft>
              <a:buNone/>
            </a:pPr>
            <a:r>
              <a:rPr lang="en" sz="5600">
                <a:solidFill>
                  <a:srgbClr val="000000"/>
                </a:solidFill>
                <a:latin typeface="Georgia"/>
                <a:ea typeface="Georgia"/>
                <a:cs typeface="Georgia"/>
                <a:sym typeface="Georgia"/>
              </a:rPr>
              <a:t>·        Provide first-aid treatment.</a:t>
            </a:r>
            <a:endParaRPr sz="5600">
              <a:solidFill>
                <a:srgbClr val="000000"/>
              </a:solidFill>
              <a:latin typeface="Georgia"/>
              <a:ea typeface="Georgia"/>
              <a:cs typeface="Georgia"/>
              <a:sym typeface="Georgia"/>
            </a:endParaRPr>
          </a:p>
          <a:p>
            <a:pPr indent="0" lvl="0" marL="457200" rtl="0" algn="l">
              <a:spcBef>
                <a:spcPts val="1200"/>
              </a:spcBef>
              <a:spcAft>
                <a:spcPts val="0"/>
              </a:spcAft>
              <a:buNone/>
            </a:pPr>
            <a:r>
              <a:rPr lang="en" sz="5600">
                <a:solidFill>
                  <a:srgbClr val="000000"/>
                </a:solidFill>
                <a:latin typeface="Georgia"/>
                <a:ea typeface="Georgia"/>
                <a:cs typeface="Georgia"/>
                <a:sym typeface="Georgia"/>
              </a:rPr>
              <a:t>·        Contract with specialist doctor through our system.</a:t>
            </a:r>
            <a:endParaRPr sz="5600">
              <a:solidFill>
                <a:srgbClr val="000000"/>
              </a:solidFill>
              <a:latin typeface="Georgia"/>
              <a:ea typeface="Georgia"/>
              <a:cs typeface="Georgia"/>
              <a:sym typeface="Georgia"/>
            </a:endParaRPr>
          </a:p>
          <a:p>
            <a:pPr indent="0" lvl="0" marL="457200" rtl="0" algn="l">
              <a:spcBef>
                <a:spcPts val="1200"/>
              </a:spcBef>
              <a:spcAft>
                <a:spcPts val="0"/>
              </a:spcAft>
              <a:buNone/>
            </a:pPr>
            <a:r>
              <a:rPr lang="en" sz="5600">
                <a:solidFill>
                  <a:srgbClr val="000000"/>
                </a:solidFill>
                <a:latin typeface="Georgia"/>
                <a:ea typeface="Georgia"/>
                <a:cs typeface="Georgia"/>
                <a:sym typeface="Georgia"/>
              </a:rPr>
              <a:t>·        Provide Hospital suggestion and Ambulance in serious case.</a:t>
            </a:r>
            <a:endParaRPr sz="5600">
              <a:solidFill>
                <a:srgbClr val="000000"/>
              </a:solidFill>
              <a:latin typeface="Georgia"/>
              <a:ea typeface="Georgia"/>
              <a:cs typeface="Georgia"/>
              <a:sym typeface="Georgia"/>
            </a:endParaRPr>
          </a:p>
          <a:p>
            <a:pPr indent="0" lvl="0" marL="0" rtl="0" algn="l">
              <a:spcBef>
                <a:spcPts val="1200"/>
              </a:spcBef>
              <a:spcAft>
                <a:spcPts val="0"/>
              </a:spcAft>
              <a:buNone/>
            </a:pPr>
            <a:r>
              <a:rPr lang="en" sz="5600">
                <a:solidFill>
                  <a:srgbClr val="000000"/>
                </a:solidFill>
                <a:latin typeface="Georgia"/>
                <a:ea typeface="Georgia"/>
                <a:cs typeface="Georgia"/>
                <a:sym typeface="Georgia"/>
              </a:rPr>
              <a:t> </a:t>
            </a:r>
            <a:endParaRPr sz="5600">
              <a:solidFill>
                <a:srgbClr val="000000"/>
              </a:solidFill>
              <a:latin typeface="Georgia"/>
              <a:ea typeface="Georgia"/>
              <a:cs typeface="Georgia"/>
              <a:sym typeface="Georgia"/>
            </a:endParaRPr>
          </a:p>
          <a:p>
            <a:pPr indent="0" lvl="0" marL="457200" rtl="0" algn="l">
              <a:spcBef>
                <a:spcPts val="1200"/>
              </a:spcBef>
              <a:spcAft>
                <a:spcPts val="0"/>
              </a:spcAft>
              <a:buNone/>
            </a:pPr>
            <a:r>
              <a:rPr lang="en" sz="5600">
                <a:solidFill>
                  <a:srgbClr val="000000"/>
                </a:solidFill>
                <a:latin typeface="Georgia"/>
                <a:ea typeface="Georgia"/>
                <a:cs typeface="Georgia"/>
                <a:sym typeface="Georgia"/>
              </a:rPr>
              <a:t>·        Keep all treatment data without patient’s information.</a:t>
            </a:r>
            <a:endParaRPr sz="5600">
              <a:solidFill>
                <a:srgbClr val="000000"/>
              </a:solidFill>
              <a:latin typeface="Georgia"/>
              <a:ea typeface="Georgia"/>
              <a:cs typeface="Georgia"/>
              <a:sym typeface="Georgia"/>
            </a:endParaRPr>
          </a:p>
          <a:p>
            <a:pPr indent="0" lvl="0" marL="457200" rtl="0" algn="l">
              <a:spcBef>
                <a:spcPts val="1200"/>
              </a:spcBef>
              <a:spcAft>
                <a:spcPts val="0"/>
              </a:spcAft>
              <a:buNone/>
            </a:pPr>
            <a:r>
              <a:rPr lang="en" sz="5600">
                <a:solidFill>
                  <a:srgbClr val="000000"/>
                </a:solidFill>
                <a:latin typeface="Georgia"/>
                <a:ea typeface="Georgia"/>
                <a:cs typeface="Georgia"/>
                <a:sym typeface="Georgia"/>
              </a:rPr>
              <a:t>·       Analyze stored data and using that data to create and improve         </a:t>
            </a:r>
            <a:endParaRPr sz="5600">
              <a:solidFill>
                <a:srgbClr val="000000"/>
              </a:solidFill>
              <a:latin typeface="Georgia"/>
              <a:ea typeface="Georgia"/>
              <a:cs typeface="Georgia"/>
              <a:sym typeface="Georgia"/>
            </a:endParaRPr>
          </a:p>
          <a:p>
            <a:pPr indent="0" lvl="0" marL="457200" rtl="0" algn="l">
              <a:spcBef>
                <a:spcPts val="1200"/>
              </a:spcBef>
              <a:spcAft>
                <a:spcPts val="0"/>
              </a:spcAft>
              <a:buNone/>
            </a:pPr>
            <a:r>
              <a:rPr lang="en" sz="5600">
                <a:solidFill>
                  <a:srgbClr val="000000"/>
                </a:solidFill>
                <a:latin typeface="Georgia"/>
                <a:ea typeface="Georgia"/>
                <a:cs typeface="Georgia"/>
                <a:sym typeface="Georgia"/>
              </a:rPr>
              <a:t>·       Provide treatment data to pharmaceutical company for understand the        treatment  process and  create medicines. </a:t>
            </a:r>
            <a:endParaRPr sz="5600">
              <a:solidFill>
                <a:srgbClr val="000000"/>
              </a:solidFill>
              <a:latin typeface="Georgia"/>
              <a:ea typeface="Georgia"/>
              <a:cs typeface="Georgia"/>
              <a:sym typeface="Georgia"/>
            </a:endParaRPr>
          </a:p>
          <a:p>
            <a:pPr indent="0" lvl="0" marL="0" rtl="0" algn="l">
              <a:lnSpc>
                <a:spcPct val="125000"/>
              </a:lnSpc>
              <a:spcBef>
                <a:spcPts val="1200"/>
              </a:spcBef>
              <a:spcAft>
                <a:spcPts val="0"/>
              </a:spcAft>
              <a:buNone/>
            </a:pPr>
            <a:r>
              <a:t/>
            </a:r>
            <a:endParaRPr b="1" sz="3800">
              <a:solidFill>
                <a:srgbClr val="FFFFFF"/>
              </a:solidFill>
              <a:latin typeface="Comic Sans MS"/>
              <a:ea typeface="Comic Sans MS"/>
              <a:cs typeface="Comic Sans MS"/>
              <a:sym typeface="Comic Sans MS"/>
            </a:endParaRPr>
          </a:p>
          <a:p>
            <a:pPr indent="0" lvl="0" marL="0" rtl="0" algn="just">
              <a:lnSpc>
                <a:spcPct val="90000"/>
              </a:lnSpc>
              <a:spcBef>
                <a:spcPts val="0"/>
              </a:spcBef>
              <a:spcAft>
                <a:spcPts val="0"/>
              </a:spcAft>
              <a:buClr>
                <a:srgbClr val="000000"/>
              </a:buClr>
              <a:buSzPct val="48825"/>
              <a:buFont typeface="Arial"/>
              <a:buNone/>
            </a:pPr>
            <a:r>
              <a:t/>
            </a:r>
            <a:endParaRPr sz="1915">
              <a:solidFill>
                <a:srgbClr val="3E4042"/>
              </a:solidFill>
              <a:highlight>
                <a:srgbClr val="F3F4FA"/>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1168600" y="282050"/>
            <a:ext cx="7567200" cy="6531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1200"/>
              </a:spcAft>
              <a:buNone/>
            </a:pPr>
            <a:r>
              <a:rPr lang="en" sz="2400">
                <a:solidFill>
                  <a:srgbClr val="F3F4FA"/>
                </a:solidFill>
                <a:latin typeface="Times New Roman"/>
                <a:ea typeface="Times New Roman"/>
                <a:cs typeface="Times New Roman"/>
                <a:sym typeface="Times New Roman"/>
              </a:rPr>
              <a:t>SDLC &amp; Phases:</a:t>
            </a:r>
            <a:endParaRPr sz="3511">
              <a:solidFill>
                <a:srgbClr val="F3F4FA"/>
              </a:solidFill>
              <a:latin typeface="Georgia"/>
              <a:ea typeface="Georgia"/>
              <a:cs typeface="Georgia"/>
              <a:sym typeface="Georgia"/>
            </a:endParaRPr>
          </a:p>
        </p:txBody>
      </p:sp>
      <p:sp>
        <p:nvSpPr>
          <p:cNvPr id="317" name="Google Shape;317;p19"/>
          <p:cNvSpPr txBox="1"/>
          <p:nvPr>
            <p:ph idx="2" type="body"/>
          </p:nvPr>
        </p:nvSpPr>
        <p:spPr>
          <a:xfrm>
            <a:off x="1168600" y="1254325"/>
            <a:ext cx="7567200" cy="3800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200"/>
              </a:spcBef>
              <a:spcAft>
                <a:spcPts val="0"/>
              </a:spcAft>
              <a:buNone/>
            </a:pPr>
            <a:r>
              <a:rPr lang="en" sz="6800">
                <a:solidFill>
                  <a:srgbClr val="000000"/>
                </a:solidFill>
                <a:latin typeface="Georgia"/>
                <a:ea typeface="Georgia"/>
                <a:cs typeface="Georgia"/>
                <a:sym typeface="Georgia"/>
              </a:rPr>
              <a:t>Systems Development Life Cycle is a systematic approach which explicitly breaks down the work into phases that are required to implement either new or modified Information System.</a:t>
            </a:r>
            <a:endParaRPr sz="6800">
              <a:solidFill>
                <a:srgbClr val="000000"/>
              </a:solidFill>
              <a:latin typeface="Georgia"/>
              <a:ea typeface="Georgia"/>
              <a:cs typeface="Georgia"/>
              <a:sym typeface="Georgia"/>
            </a:endParaRPr>
          </a:p>
          <a:p>
            <a:pPr indent="0" lvl="0" marL="0" rtl="0" algn="just">
              <a:spcBef>
                <a:spcPts val="1200"/>
              </a:spcBef>
              <a:spcAft>
                <a:spcPts val="0"/>
              </a:spcAft>
              <a:buNone/>
            </a:pPr>
            <a:r>
              <a:rPr lang="en" sz="6800">
                <a:solidFill>
                  <a:srgbClr val="000000"/>
                </a:solidFill>
                <a:latin typeface="Georgia"/>
                <a:ea typeface="Georgia"/>
                <a:cs typeface="Georgia"/>
                <a:sym typeface="Georgia"/>
              </a:rPr>
              <a:t>SDLC is used by analysts to develop an information system. SDLC includes the following activities −</a:t>
            </a:r>
            <a:endParaRPr sz="6800">
              <a:solidFill>
                <a:srgbClr val="000000"/>
              </a:solidFill>
              <a:latin typeface="Georgia"/>
              <a:ea typeface="Georgia"/>
              <a:cs typeface="Georgia"/>
              <a:sym typeface="Georgia"/>
            </a:endParaRPr>
          </a:p>
          <a:p>
            <a:pPr indent="-336550" lvl="0" marL="457200" rtl="0" algn="just">
              <a:spcBef>
                <a:spcPts val="1200"/>
              </a:spcBef>
              <a:spcAft>
                <a:spcPts val="0"/>
              </a:spcAft>
              <a:buClr>
                <a:srgbClr val="000000"/>
              </a:buClr>
              <a:buSzPct val="100000"/>
              <a:buFont typeface="Georgia"/>
              <a:buChar char="●"/>
            </a:pPr>
            <a:r>
              <a:rPr lang="en" sz="6800">
                <a:solidFill>
                  <a:srgbClr val="000000"/>
                </a:solidFill>
                <a:latin typeface="Georgia"/>
                <a:ea typeface="Georgia"/>
                <a:cs typeface="Georgia"/>
                <a:sym typeface="Georgia"/>
              </a:rPr>
              <a:t>Planning</a:t>
            </a:r>
            <a:endParaRPr sz="6800">
              <a:solidFill>
                <a:srgbClr val="000000"/>
              </a:solidFill>
              <a:latin typeface="Georgia"/>
              <a:ea typeface="Georgia"/>
              <a:cs typeface="Georgia"/>
              <a:sym typeface="Georgia"/>
            </a:endParaRPr>
          </a:p>
          <a:p>
            <a:pPr indent="-336550" lvl="0" marL="457200" rtl="0" algn="just">
              <a:spcBef>
                <a:spcPts val="0"/>
              </a:spcBef>
              <a:spcAft>
                <a:spcPts val="0"/>
              </a:spcAft>
              <a:buClr>
                <a:srgbClr val="000000"/>
              </a:buClr>
              <a:buSzPct val="100000"/>
              <a:buFont typeface="Georgia"/>
              <a:buChar char="●"/>
            </a:pPr>
            <a:r>
              <a:rPr lang="en" sz="6800">
                <a:solidFill>
                  <a:srgbClr val="000000"/>
                </a:solidFill>
                <a:latin typeface="Georgia"/>
                <a:ea typeface="Georgia"/>
                <a:cs typeface="Georgia"/>
                <a:sym typeface="Georgia"/>
              </a:rPr>
              <a:t>Information Requirements</a:t>
            </a:r>
            <a:endParaRPr sz="6800">
              <a:solidFill>
                <a:srgbClr val="000000"/>
              </a:solidFill>
              <a:latin typeface="Georgia"/>
              <a:ea typeface="Georgia"/>
              <a:cs typeface="Georgia"/>
              <a:sym typeface="Georgia"/>
            </a:endParaRPr>
          </a:p>
          <a:p>
            <a:pPr indent="-336550" lvl="0" marL="457200" rtl="0" algn="just">
              <a:spcBef>
                <a:spcPts val="0"/>
              </a:spcBef>
              <a:spcAft>
                <a:spcPts val="0"/>
              </a:spcAft>
              <a:buClr>
                <a:srgbClr val="000000"/>
              </a:buClr>
              <a:buSzPct val="100000"/>
              <a:buFont typeface="Georgia"/>
              <a:buChar char="●"/>
            </a:pPr>
            <a:r>
              <a:rPr lang="en" sz="6800">
                <a:solidFill>
                  <a:srgbClr val="000000"/>
                </a:solidFill>
                <a:latin typeface="Georgia"/>
                <a:ea typeface="Georgia"/>
                <a:cs typeface="Georgia"/>
                <a:sym typeface="Georgia"/>
              </a:rPr>
              <a:t>Analyzing</a:t>
            </a:r>
            <a:endParaRPr sz="6800">
              <a:solidFill>
                <a:srgbClr val="000000"/>
              </a:solidFill>
              <a:latin typeface="Georgia"/>
              <a:ea typeface="Georgia"/>
              <a:cs typeface="Georgia"/>
              <a:sym typeface="Georgia"/>
            </a:endParaRPr>
          </a:p>
          <a:p>
            <a:pPr indent="-336550" lvl="0" marL="457200" rtl="0" algn="just">
              <a:spcBef>
                <a:spcPts val="0"/>
              </a:spcBef>
              <a:spcAft>
                <a:spcPts val="0"/>
              </a:spcAft>
              <a:buClr>
                <a:srgbClr val="000000"/>
              </a:buClr>
              <a:buSzPct val="100000"/>
              <a:buFont typeface="Georgia"/>
              <a:buChar char="●"/>
            </a:pPr>
            <a:r>
              <a:rPr lang="en" sz="6800">
                <a:solidFill>
                  <a:srgbClr val="000000"/>
                </a:solidFill>
                <a:latin typeface="Georgia"/>
                <a:ea typeface="Georgia"/>
                <a:cs typeface="Georgia"/>
                <a:sym typeface="Georgia"/>
              </a:rPr>
              <a:t>Designing</a:t>
            </a:r>
            <a:endParaRPr sz="6800">
              <a:solidFill>
                <a:srgbClr val="000000"/>
              </a:solidFill>
              <a:latin typeface="Georgia"/>
              <a:ea typeface="Georgia"/>
              <a:cs typeface="Georgia"/>
              <a:sym typeface="Georgia"/>
            </a:endParaRPr>
          </a:p>
          <a:p>
            <a:pPr indent="-336550" lvl="0" marL="457200" rtl="0" algn="just">
              <a:spcBef>
                <a:spcPts val="0"/>
              </a:spcBef>
              <a:spcAft>
                <a:spcPts val="0"/>
              </a:spcAft>
              <a:buClr>
                <a:srgbClr val="000000"/>
              </a:buClr>
              <a:buSzPct val="100000"/>
              <a:buFont typeface="Georgia"/>
              <a:buChar char="●"/>
            </a:pPr>
            <a:r>
              <a:rPr lang="en" sz="6800">
                <a:solidFill>
                  <a:srgbClr val="000000"/>
                </a:solidFill>
                <a:latin typeface="Georgia"/>
                <a:ea typeface="Georgia"/>
                <a:cs typeface="Georgia"/>
                <a:sym typeface="Georgia"/>
              </a:rPr>
              <a:t>Deployment</a:t>
            </a:r>
            <a:endParaRPr sz="6800">
              <a:solidFill>
                <a:srgbClr val="000000"/>
              </a:solidFill>
              <a:latin typeface="Georgia"/>
              <a:ea typeface="Georgia"/>
              <a:cs typeface="Georgia"/>
              <a:sym typeface="Georgia"/>
            </a:endParaRPr>
          </a:p>
          <a:p>
            <a:pPr indent="-336550" lvl="0" marL="457200" rtl="0" algn="just">
              <a:spcBef>
                <a:spcPts val="0"/>
              </a:spcBef>
              <a:spcAft>
                <a:spcPts val="0"/>
              </a:spcAft>
              <a:buClr>
                <a:srgbClr val="000000"/>
              </a:buClr>
              <a:buSzPct val="100000"/>
              <a:buFont typeface="Georgia"/>
              <a:buChar char="●"/>
            </a:pPr>
            <a:r>
              <a:rPr lang="en" sz="6800">
                <a:solidFill>
                  <a:srgbClr val="000000"/>
                </a:solidFill>
                <a:latin typeface="Georgia"/>
                <a:ea typeface="Georgia"/>
                <a:cs typeface="Georgia"/>
                <a:sym typeface="Georgia"/>
              </a:rPr>
              <a:t>Maintenance</a:t>
            </a:r>
            <a:endParaRPr sz="6800">
              <a:solidFill>
                <a:srgbClr val="000000"/>
              </a:solidFill>
              <a:latin typeface="Georgia"/>
              <a:ea typeface="Georgia"/>
              <a:cs typeface="Georgia"/>
              <a:sym typeface="Georgia"/>
            </a:endParaRPr>
          </a:p>
          <a:p>
            <a:pPr indent="0" lvl="0" marL="0" rtl="0" algn="l">
              <a:spcBef>
                <a:spcPts val="1600"/>
              </a:spcBef>
              <a:spcAft>
                <a:spcPts val="0"/>
              </a:spcAft>
              <a:buNone/>
            </a:pPr>
            <a:r>
              <a:rPr b="1" lang="en" sz="1800">
                <a:solidFill>
                  <a:srgbClr val="000000"/>
                </a:solidFill>
                <a:latin typeface="Times New Roman"/>
                <a:ea typeface="Times New Roman"/>
                <a:cs typeface="Times New Roman"/>
                <a:sym typeface="Times New Roman"/>
              </a:rPr>
              <a:t> </a:t>
            </a:r>
            <a:endParaRPr b="1"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6000">
              <a:solidFill>
                <a:schemeClr val="lt1"/>
              </a:solidFill>
              <a:latin typeface="Georgia"/>
              <a:ea typeface="Georgia"/>
              <a:cs typeface="Georgia"/>
              <a:sym typeface="Georgia"/>
            </a:endParaRPr>
          </a:p>
          <a:p>
            <a:pPr indent="0" lvl="0" marL="0" rtl="0" algn="l">
              <a:lnSpc>
                <a:spcPct val="125000"/>
              </a:lnSpc>
              <a:spcBef>
                <a:spcPts val="1200"/>
              </a:spcBef>
              <a:spcAft>
                <a:spcPts val="0"/>
              </a:spcAft>
              <a:buNone/>
            </a:pPr>
            <a:r>
              <a:t/>
            </a:r>
            <a:endParaRPr b="1" sz="3800">
              <a:solidFill>
                <a:srgbClr val="FFFFFF"/>
              </a:solidFill>
              <a:latin typeface="Comic Sans MS"/>
              <a:ea typeface="Comic Sans MS"/>
              <a:cs typeface="Comic Sans MS"/>
              <a:sym typeface="Comic Sans MS"/>
            </a:endParaRPr>
          </a:p>
          <a:p>
            <a:pPr indent="0" lvl="0" marL="0" rtl="0" algn="just">
              <a:lnSpc>
                <a:spcPct val="90000"/>
              </a:lnSpc>
              <a:spcBef>
                <a:spcPts val="0"/>
              </a:spcBef>
              <a:spcAft>
                <a:spcPts val="0"/>
              </a:spcAft>
              <a:buClr>
                <a:srgbClr val="000000"/>
              </a:buClr>
              <a:buSzPct val="48825"/>
              <a:buFont typeface="Arial"/>
              <a:buNone/>
            </a:pPr>
            <a:r>
              <a:t/>
            </a:r>
            <a:endParaRPr sz="1915">
              <a:solidFill>
                <a:srgbClr val="3E4042"/>
              </a:solidFill>
              <a:highlight>
                <a:srgbClr val="F3F4FA"/>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1" name="Shape 321"/>
        <p:cNvGrpSpPr/>
        <p:nvPr/>
      </p:nvGrpSpPr>
      <p:grpSpPr>
        <a:xfrm>
          <a:off x="0" y="0"/>
          <a:ext cx="0" cy="0"/>
          <a:chOff x="0" y="0"/>
          <a:chExt cx="0" cy="0"/>
        </a:xfrm>
      </p:grpSpPr>
      <p:sp>
        <p:nvSpPr>
          <p:cNvPr id="322" name="Google Shape;322;p20"/>
          <p:cNvSpPr txBox="1"/>
          <p:nvPr>
            <p:ph type="title"/>
          </p:nvPr>
        </p:nvSpPr>
        <p:spPr>
          <a:xfrm>
            <a:off x="1168600" y="136750"/>
            <a:ext cx="7775100" cy="19224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n" sz="1900">
                <a:solidFill>
                  <a:schemeClr val="lt1"/>
                </a:solidFill>
                <a:latin typeface="Georgia"/>
                <a:ea typeface="Georgia"/>
                <a:cs typeface="Georgia"/>
                <a:sym typeface="Georgia"/>
              </a:rPr>
              <a:t>Analyzing Requirements:</a:t>
            </a:r>
            <a:endParaRPr sz="1900">
              <a:solidFill>
                <a:schemeClr val="lt1"/>
              </a:solidFill>
              <a:latin typeface="Georgia"/>
              <a:ea typeface="Georgia"/>
              <a:cs typeface="Georgia"/>
              <a:sym typeface="Georgia"/>
            </a:endParaRPr>
          </a:p>
          <a:p>
            <a:pPr indent="0" lvl="0" marL="0" rtl="0" algn="l">
              <a:lnSpc>
                <a:spcPct val="115000"/>
              </a:lnSpc>
              <a:spcBef>
                <a:spcPts val="1200"/>
              </a:spcBef>
              <a:spcAft>
                <a:spcPts val="1200"/>
              </a:spcAft>
              <a:buNone/>
            </a:pPr>
            <a:r>
              <a:rPr b="0" lang="en" sz="1800">
                <a:solidFill>
                  <a:srgbClr val="000000"/>
                </a:solidFill>
                <a:latin typeface="Georgia"/>
                <a:ea typeface="Georgia"/>
                <a:cs typeface="Georgia"/>
                <a:sym typeface="Georgia"/>
              </a:rPr>
              <a:t>The main aim of this phase is to collect the details of each requirement of the customers so that the developers will clearly understand what they are developing. And determining whether the stated requirements are unclear, incomplete, ambiguous, or contradictory, and then resolving these issues.</a:t>
            </a:r>
            <a:endParaRPr sz="1800">
              <a:solidFill>
                <a:srgbClr val="000000"/>
              </a:solidFill>
              <a:latin typeface="Georgia"/>
              <a:ea typeface="Georgia"/>
              <a:cs typeface="Georgia"/>
              <a:sym typeface="Georgia"/>
            </a:endParaRPr>
          </a:p>
        </p:txBody>
      </p:sp>
      <p:sp>
        <p:nvSpPr>
          <p:cNvPr id="323" name="Google Shape;323;p20"/>
          <p:cNvSpPr txBox="1"/>
          <p:nvPr>
            <p:ph idx="2" type="body"/>
          </p:nvPr>
        </p:nvSpPr>
        <p:spPr>
          <a:xfrm>
            <a:off x="1168600" y="2184300"/>
            <a:ext cx="7883400" cy="3002700"/>
          </a:xfrm>
          <a:prstGeom prst="rect">
            <a:avLst/>
          </a:prstGeom>
        </p:spPr>
        <p:txBody>
          <a:bodyPr anchorCtr="0" anchor="t" bIns="91425" lIns="91425" spcFirstLastPara="1" rIns="91425" wrap="square" tIns="91425">
            <a:normAutofit fontScale="25000" lnSpcReduction="20000"/>
          </a:bodyPr>
          <a:lstStyle/>
          <a:p>
            <a:pPr indent="0" lvl="0" marL="0" rtl="0" algn="l">
              <a:lnSpc>
                <a:spcPct val="90000"/>
              </a:lnSpc>
              <a:spcBef>
                <a:spcPts val="1000"/>
              </a:spcBef>
              <a:spcAft>
                <a:spcPts val="0"/>
              </a:spcAft>
              <a:buNone/>
            </a:pPr>
            <a:r>
              <a:rPr b="1" lang="en" sz="7600">
                <a:solidFill>
                  <a:srgbClr val="F3F4FA"/>
                </a:solidFill>
                <a:latin typeface="Georgia"/>
                <a:ea typeface="Georgia"/>
                <a:cs typeface="Georgia"/>
                <a:sym typeface="Georgia"/>
              </a:rPr>
              <a:t>User Requirements:</a:t>
            </a:r>
            <a:endParaRPr b="1" sz="7600">
              <a:solidFill>
                <a:srgbClr val="F3F4FA"/>
              </a:solidFill>
              <a:latin typeface="Georgia"/>
              <a:ea typeface="Georgia"/>
              <a:cs typeface="Georgia"/>
              <a:sym typeface="Georgia"/>
            </a:endParaRPr>
          </a:p>
          <a:p>
            <a:pPr indent="0" lvl="0" marL="0" rtl="0" algn="l">
              <a:lnSpc>
                <a:spcPct val="90000"/>
              </a:lnSpc>
              <a:spcBef>
                <a:spcPts val="1000"/>
              </a:spcBef>
              <a:spcAft>
                <a:spcPts val="0"/>
              </a:spcAft>
              <a:buNone/>
            </a:pPr>
            <a:r>
              <a:rPr b="1" lang="en" sz="7200">
                <a:solidFill>
                  <a:srgbClr val="000000"/>
                </a:solidFill>
                <a:latin typeface="Georgia"/>
                <a:ea typeface="Georgia"/>
                <a:cs typeface="Georgia"/>
                <a:sym typeface="Georgia"/>
              </a:rPr>
              <a:t>1.</a:t>
            </a:r>
            <a:r>
              <a:rPr lang="en" sz="7200">
                <a:solidFill>
                  <a:srgbClr val="000000"/>
                </a:solidFill>
                <a:latin typeface="Georgia"/>
                <a:ea typeface="Georgia"/>
                <a:cs typeface="Georgia"/>
                <a:sym typeface="Georgia"/>
              </a:rPr>
              <a:t>People never know when any injury may happen to them. Thus it is always good to have emergency backup. They need immediate first aid treatment.</a:t>
            </a:r>
            <a:endParaRPr sz="7200">
              <a:solidFill>
                <a:srgbClr val="000000"/>
              </a:solidFill>
              <a:latin typeface="Georgia"/>
              <a:ea typeface="Georgia"/>
              <a:cs typeface="Georgia"/>
              <a:sym typeface="Georgia"/>
            </a:endParaRPr>
          </a:p>
          <a:p>
            <a:pPr indent="0" lvl="0" marL="0" rtl="0" algn="l">
              <a:lnSpc>
                <a:spcPct val="90000"/>
              </a:lnSpc>
              <a:spcBef>
                <a:spcPts val="1000"/>
              </a:spcBef>
              <a:spcAft>
                <a:spcPts val="0"/>
              </a:spcAft>
              <a:buNone/>
            </a:pPr>
            <a:r>
              <a:rPr b="1" lang="en" sz="7200">
                <a:solidFill>
                  <a:srgbClr val="000000"/>
                </a:solidFill>
                <a:latin typeface="Georgia"/>
                <a:ea typeface="Georgia"/>
                <a:cs typeface="Georgia"/>
                <a:sym typeface="Georgia"/>
              </a:rPr>
              <a:t>2.</a:t>
            </a:r>
            <a:r>
              <a:rPr lang="en" sz="7200">
                <a:solidFill>
                  <a:srgbClr val="000000"/>
                </a:solidFill>
                <a:latin typeface="Georgia"/>
                <a:ea typeface="Georgia"/>
                <a:cs typeface="Georgia"/>
                <a:sym typeface="Georgia"/>
              </a:rPr>
              <a:t>If first aid treatment doesn’t work then people need instant information about nearby hospitals.</a:t>
            </a:r>
            <a:endParaRPr sz="7200">
              <a:solidFill>
                <a:srgbClr val="000000"/>
              </a:solidFill>
              <a:latin typeface="Georgia"/>
              <a:ea typeface="Georgia"/>
              <a:cs typeface="Georgia"/>
              <a:sym typeface="Georgia"/>
            </a:endParaRPr>
          </a:p>
          <a:p>
            <a:pPr indent="0" lvl="0" marL="0" rtl="0" algn="l">
              <a:lnSpc>
                <a:spcPct val="90000"/>
              </a:lnSpc>
              <a:spcBef>
                <a:spcPts val="1000"/>
              </a:spcBef>
              <a:spcAft>
                <a:spcPts val="0"/>
              </a:spcAft>
              <a:buNone/>
            </a:pPr>
            <a:r>
              <a:rPr b="1" lang="en" sz="7200">
                <a:solidFill>
                  <a:srgbClr val="000000"/>
                </a:solidFill>
                <a:latin typeface="Georgia"/>
                <a:ea typeface="Georgia"/>
                <a:cs typeface="Georgia"/>
                <a:sym typeface="Georgia"/>
              </a:rPr>
              <a:t>3.</a:t>
            </a:r>
            <a:r>
              <a:rPr lang="en" sz="7200">
                <a:solidFill>
                  <a:srgbClr val="000000"/>
                </a:solidFill>
                <a:latin typeface="Georgia"/>
                <a:ea typeface="Georgia"/>
                <a:cs typeface="Georgia"/>
                <a:sym typeface="Georgia"/>
              </a:rPr>
              <a:t>Sometimes transportation is a huge problem in our country. So they need ambulance without any delay</a:t>
            </a:r>
            <a:endParaRPr sz="7200">
              <a:solidFill>
                <a:srgbClr val="000000"/>
              </a:solidFill>
              <a:latin typeface="Georgia"/>
              <a:ea typeface="Georgia"/>
              <a:cs typeface="Georgia"/>
              <a:sym typeface="Georgia"/>
            </a:endParaRPr>
          </a:p>
          <a:p>
            <a:pPr indent="0" lvl="0" marL="0" rtl="0" algn="l">
              <a:lnSpc>
                <a:spcPct val="90000"/>
              </a:lnSpc>
              <a:spcBef>
                <a:spcPts val="1000"/>
              </a:spcBef>
              <a:spcAft>
                <a:spcPts val="0"/>
              </a:spcAft>
              <a:buNone/>
            </a:pPr>
            <a:r>
              <a:rPr b="1" lang="en" sz="7200">
                <a:solidFill>
                  <a:srgbClr val="000000"/>
                </a:solidFill>
                <a:latin typeface="Georgia"/>
                <a:ea typeface="Georgia"/>
                <a:cs typeface="Georgia"/>
                <a:sym typeface="Georgia"/>
              </a:rPr>
              <a:t>4.</a:t>
            </a:r>
            <a:r>
              <a:rPr lang="en" sz="7200">
                <a:solidFill>
                  <a:srgbClr val="000000"/>
                </a:solidFill>
                <a:latin typeface="Georgia"/>
                <a:ea typeface="Georgia"/>
                <a:cs typeface="Georgia"/>
                <a:sym typeface="Georgia"/>
              </a:rPr>
              <a:t>Organized information is the best thing to find out something instantly. People need the best doctor available in their area for their specific problems.</a:t>
            </a:r>
            <a:endParaRPr sz="7200">
              <a:solidFill>
                <a:srgbClr val="000000"/>
              </a:solidFill>
              <a:latin typeface="Georgia"/>
              <a:ea typeface="Georgia"/>
              <a:cs typeface="Georgia"/>
              <a:sym typeface="Georgia"/>
            </a:endParaRPr>
          </a:p>
          <a:p>
            <a:pPr indent="-323850" lvl="0" marL="457200" rtl="0" algn="just">
              <a:spcBef>
                <a:spcPts val="1200"/>
              </a:spcBef>
              <a:spcAft>
                <a:spcPts val="0"/>
              </a:spcAft>
              <a:buClr>
                <a:srgbClr val="F3F4FA"/>
              </a:buClr>
              <a:buSzPct val="100000"/>
              <a:buFont typeface="Georgia"/>
              <a:buChar char="●"/>
            </a:pPr>
            <a:r>
              <a:t/>
            </a:r>
            <a:endParaRPr sz="6000">
              <a:solidFill>
                <a:srgbClr val="F3F4FA"/>
              </a:solidFill>
              <a:latin typeface="Georgia"/>
              <a:ea typeface="Georgia"/>
              <a:cs typeface="Georgia"/>
              <a:sym typeface="Georgia"/>
            </a:endParaRPr>
          </a:p>
          <a:p>
            <a:pPr indent="0" lvl="0" marL="0" rtl="0" algn="l">
              <a:spcBef>
                <a:spcPts val="1600"/>
              </a:spcBef>
              <a:spcAft>
                <a:spcPts val="0"/>
              </a:spcAft>
              <a:buNone/>
            </a:pPr>
            <a:r>
              <a:rPr b="1" lang="en" sz="1800">
                <a:solidFill>
                  <a:srgbClr val="000000"/>
                </a:solidFill>
                <a:latin typeface="Times New Roman"/>
                <a:ea typeface="Times New Roman"/>
                <a:cs typeface="Times New Roman"/>
                <a:sym typeface="Times New Roman"/>
              </a:rPr>
              <a:t> </a:t>
            </a:r>
            <a:endParaRPr b="1"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6000">
              <a:solidFill>
                <a:schemeClr val="lt1"/>
              </a:solidFill>
              <a:latin typeface="Georgia"/>
              <a:ea typeface="Georgia"/>
              <a:cs typeface="Georgia"/>
              <a:sym typeface="Georgia"/>
            </a:endParaRPr>
          </a:p>
          <a:p>
            <a:pPr indent="0" lvl="0" marL="0" rtl="0" algn="l">
              <a:lnSpc>
                <a:spcPct val="125000"/>
              </a:lnSpc>
              <a:spcBef>
                <a:spcPts val="1200"/>
              </a:spcBef>
              <a:spcAft>
                <a:spcPts val="0"/>
              </a:spcAft>
              <a:buNone/>
            </a:pPr>
            <a:r>
              <a:t/>
            </a:r>
            <a:endParaRPr b="1" sz="3800">
              <a:solidFill>
                <a:srgbClr val="FFFFFF"/>
              </a:solidFill>
              <a:latin typeface="Comic Sans MS"/>
              <a:ea typeface="Comic Sans MS"/>
              <a:cs typeface="Comic Sans MS"/>
              <a:sym typeface="Comic Sans MS"/>
            </a:endParaRPr>
          </a:p>
          <a:p>
            <a:pPr indent="0" lvl="0" marL="0" rtl="0" algn="just">
              <a:lnSpc>
                <a:spcPct val="90000"/>
              </a:lnSpc>
              <a:spcBef>
                <a:spcPts val="0"/>
              </a:spcBef>
              <a:spcAft>
                <a:spcPts val="0"/>
              </a:spcAft>
              <a:buClr>
                <a:srgbClr val="000000"/>
              </a:buClr>
              <a:buSzPct val="48825"/>
              <a:buFont typeface="Arial"/>
              <a:buNone/>
            </a:pPr>
            <a:r>
              <a:t/>
            </a:r>
            <a:endParaRPr sz="1915">
              <a:solidFill>
                <a:srgbClr val="3E4042"/>
              </a:solidFill>
              <a:highlight>
                <a:srgbClr val="F3F4FA"/>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7" name="Shape 327"/>
        <p:cNvGrpSpPr/>
        <p:nvPr/>
      </p:nvGrpSpPr>
      <p:grpSpPr>
        <a:xfrm>
          <a:off x="0" y="0"/>
          <a:ext cx="0" cy="0"/>
          <a:chOff x="0" y="0"/>
          <a:chExt cx="0" cy="0"/>
        </a:xfrm>
      </p:grpSpPr>
      <p:sp>
        <p:nvSpPr>
          <p:cNvPr id="328" name="Google Shape;328;p21"/>
          <p:cNvSpPr txBox="1"/>
          <p:nvPr>
            <p:ph type="title"/>
          </p:nvPr>
        </p:nvSpPr>
        <p:spPr>
          <a:xfrm>
            <a:off x="1168600" y="354700"/>
            <a:ext cx="7775100" cy="19224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rPr lang="en" sz="1900">
                <a:solidFill>
                  <a:srgbClr val="FFFFFF"/>
                </a:solidFill>
                <a:latin typeface="Georgia"/>
                <a:ea typeface="Georgia"/>
                <a:cs typeface="Georgia"/>
                <a:sym typeface="Georgia"/>
              </a:rPr>
              <a:t> </a:t>
            </a:r>
            <a:r>
              <a:rPr lang="en" sz="2511">
                <a:solidFill>
                  <a:srgbClr val="FFFFFF"/>
                </a:solidFill>
                <a:latin typeface="Georgia"/>
                <a:ea typeface="Georgia"/>
                <a:cs typeface="Georgia"/>
                <a:sym typeface="Georgia"/>
              </a:rPr>
              <a:t>Feasibility Analysis:</a:t>
            </a:r>
            <a:endParaRPr sz="1911">
              <a:solidFill>
                <a:srgbClr val="FFFFFF"/>
              </a:solidFill>
              <a:latin typeface="Georgia"/>
              <a:ea typeface="Georgia"/>
              <a:cs typeface="Georgia"/>
              <a:sym typeface="Georgia"/>
            </a:endParaRPr>
          </a:p>
          <a:p>
            <a:pPr indent="0" lvl="0" marL="0" rtl="0" algn="l">
              <a:lnSpc>
                <a:spcPct val="115000"/>
              </a:lnSpc>
              <a:spcBef>
                <a:spcPts val="1200"/>
              </a:spcBef>
              <a:spcAft>
                <a:spcPts val="1200"/>
              </a:spcAft>
              <a:buNone/>
            </a:pPr>
            <a:r>
              <a:rPr b="0" lang="en" sz="1800">
                <a:solidFill>
                  <a:srgbClr val="000000"/>
                </a:solidFill>
                <a:latin typeface="Georgia"/>
                <a:ea typeface="Georgia"/>
                <a:cs typeface="Georgia"/>
                <a:sym typeface="Georgia"/>
              </a:rPr>
              <a:t>It is one of the major Phase of SDLC in which an organization discusses about the cost and benefits of the software or System. </a:t>
            </a:r>
            <a:r>
              <a:rPr b="0" lang="en" sz="1800">
                <a:solidFill>
                  <a:srgbClr val="000000"/>
                </a:solidFill>
                <a:latin typeface="Georgia"/>
                <a:ea typeface="Georgia"/>
                <a:cs typeface="Georgia"/>
                <a:sym typeface="Georgia"/>
              </a:rPr>
              <a:t>It's</a:t>
            </a:r>
            <a:r>
              <a:rPr b="0" lang="en" sz="1800">
                <a:solidFill>
                  <a:srgbClr val="000000"/>
                </a:solidFill>
                <a:latin typeface="Georgia"/>
                <a:ea typeface="Georgia"/>
                <a:cs typeface="Georgia"/>
                <a:sym typeface="Georgia"/>
              </a:rPr>
              <a:t> also call decision making phase. Because profit from the system plays </a:t>
            </a:r>
            <a:r>
              <a:rPr b="0" lang="en" sz="1800">
                <a:solidFill>
                  <a:srgbClr val="000000"/>
                </a:solidFill>
                <a:latin typeface="Georgia"/>
                <a:ea typeface="Georgia"/>
                <a:cs typeface="Georgia"/>
                <a:sym typeface="Georgia"/>
              </a:rPr>
              <a:t>an</a:t>
            </a:r>
            <a:r>
              <a:rPr b="0" lang="en" sz="1800">
                <a:solidFill>
                  <a:srgbClr val="000000"/>
                </a:solidFill>
                <a:latin typeface="Georgia"/>
                <a:ea typeface="Georgia"/>
                <a:cs typeface="Georgia"/>
                <a:sym typeface="Georgia"/>
              </a:rPr>
              <a:t> important role if cost is very high then the company may face less.</a:t>
            </a:r>
            <a:endParaRPr sz="1900">
              <a:solidFill>
                <a:srgbClr val="000000"/>
              </a:solidFill>
              <a:latin typeface="Georgia"/>
              <a:ea typeface="Georgia"/>
              <a:cs typeface="Georgia"/>
              <a:sym typeface="Georgia"/>
            </a:endParaRPr>
          </a:p>
        </p:txBody>
      </p:sp>
      <p:sp>
        <p:nvSpPr>
          <p:cNvPr id="329" name="Google Shape;329;p21"/>
          <p:cNvSpPr txBox="1"/>
          <p:nvPr>
            <p:ph idx="2" type="body"/>
          </p:nvPr>
        </p:nvSpPr>
        <p:spPr>
          <a:xfrm>
            <a:off x="1168600" y="2605650"/>
            <a:ext cx="7775100" cy="2240100"/>
          </a:xfrm>
          <a:prstGeom prst="rect">
            <a:avLst/>
          </a:prstGeom>
        </p:spPr>
        <p:txBody>
          <a:bodyPr anchorCtr="0" anchor="t" bIns="91425" lIns="91425" spcFirstLastPara="1" rIns="91425" wrap="square" tIns="91425">
            <a:normAutofit fontScale="32500" lnSpcReduction="20000"/>
          </a:bodyPr>
          <a:lstStyle/>
          <a:p>
            <a:pPr indent="0" lvl="0" marL="0" rtl="0" algn="l">
              <a:lnSpc>
                <a:spcPct val="90000"/>
              </a:lnSpc>
              <a:spcBef>
                <a:spcPts val="1000"/>
              </a:spcBef>
              <a:spcAft>
                <a:spcPts val="0"/>
              </a:spcAft>
              <a:buNone/>
            </a:pPr>
            <a:r>
              <a:rPr lang="en" sz="5423">
                <a:solidFill>
                  <a:srgbClr val="000000"/>
                </a:solidFill>
                <a:latin typeface="Georgia"/>
                <a:ea typeface="Georgia"/>
                <a:cs typeface="Georgia"/>
                <a:sym typeface="Georgia"/>
              </a:rPr>
              <a:t>After the feasibility Studies-</a:t>
            </a:r>
            <a:endParaRPr sz="5423">
              <a:solidFill>
                <a:srgbClr val="000000"/>
              </a:solidFill>
              <a:latin typeface="Georgia"/>
              <a:ea typeface="Georgia"/>
              <a:cs typeface="Georgia"/>
              <a:sym typeface="Georgia"/>
            </a:endParaRPr>
          </a:p>
          <a:p>
            <a:pPr indent="0" lvl="0" marL="0" rtl="0" algn="l">
              <a:lnSpc>
                <a:spcPct val="90000"/>
              </a:lnSpc>
              <a:spcBef>
                <a:spcPts val="1000"/>
              </a:spcBef>
              <a:spcAft>
                <a:spcPts val="0"/>
              </a:spcAft>
              <a:buNone/>
            </a:pPr>
            <a:r>
              <a:rPr lang="en" sz="5423">
                <a:solidFill>
                  <a:srgbClr val="000000"/>
                </a:solidFill>
                <a:latin typeface="Georgia"/>
                <a:ea typeface="Georgia"/>
                <a:cs typeface="Georgia"/>
                <a:sym typeface="Georgia"/>
              </a:rPr>
              <a:t>I. The project may be accepted with some modification.</a:t>
            </a:r>
            <a:endParaRPr sz="5423">
              <a:solidFill>
                <a:srgbClr val="000000"/>
              </a:solidFill>
              <a:latin typeface="Georgia"/>
              <a:ea typeface="Georgia"/>
              <a:cs typeface="Georgia"/>
              <a:sym typeface="Georgia"/>
            </a:endParaRPr>
          </a:p>
          <a:p>
            <a:pPr indent="0" lvl="0" marL="0" rtl="0" algn="l">
              <a:lnSpc>
                <a:spcPct val="90000"/>
              </a:lnSpc>
              <a:spcBef>
                <a:spcPts val="1000"/>
              </a:spcBef>
              <a:spcAft>
                <a:spcPts val="0"/>
              </a:spcAft>
              <a:buNone/>
            </a:pPr>
            <a:r>
              <a:rPr lang="en" sz="5423">
                <a:solidFill>
                  <a:srgbClr val="000000"/>
                </a:solidFill>
                <a:latin typeface="Georgia"/>
                <a:ea typeface="Georgia"/>
                <a:cs typeface="Georgia"/>
                <a:sym typeface="Georgia"/>
              </a:rPr>
              <a:t>II. Rejected </a:t>
            </a:r>
            <a:endParaRPr sz="6923">
              <a:solidFill>
                <a:srgbClr val="000000"/>
              </a:solidFill>
              <a:latin typeface="Georgia"/>
              <a:ea typeface="Georgia"/>
              <a:cs typeface="Georgia"/>
              <a:sym typeface="Georgia"/>
            </a:endParaRPr>
          </a:p>
          <a:p>
            <a:pPr indent="0" lvl="0" marL="0" rtl="0" algn="l">
              <a:spcBef>
                <a:spcPts val="1200"/>
              </a:spcBef>
              <a:spcAft>
                <a:spcPts val="0"/>
              </a:spcAft>
              <a:buNone/>
            </a:pPr>
            <a:r>
              <a:rPr b="1" lang="en" sz="1800">
                <a:solidFill>
                  <a:srgbClr val="000000"/>
                </a:solidFill>
                <a:latin typeface="Times New Roman"/>
                <a:ea typeface="Times New Roman"/>
                <a:cs typeface="Times New Roman"/>
                <a:sym typeface="Times New Roman"/>
              </a:rPr>
              <a:t> </a:t>
            </a:r>
            <a:endParaRPr b="1"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6000">
              <a:solidFill>
                <a:schemeClr val="lt1"/>
              </a:solidFill>
              <a:latin typeface="Georgia"/>
              <a:ea typeface="Georgia"/>
              <a:cs typeface="Georgia"/>
              <a:sym typeface="Georgia"/>
            </a:endParaRPr>
          </a:p>
          <a:p>
            <a:pPr indent="0" lvl="0" marL="0" rtl="0" algn="l">
              <a:lnSpc>
                <a:spcPct val="125000"/>
              </a:lnSpc>
              <a:spcBef>
                <a:spcPts val="1200"/>
              </a:spcBef>
              <a:spcAft>
                <a:spcPts val="0"/>
              </a:spcAft>
              <a:buNone/>
            </a:pPr>
            <a:r>
              <a:t/>
            </a:r>
            <a:endParaRPr b="1" sz="3800">
              <a:solidFill>
                <a:srgbClr val="FFFFFF"/>
              </a:solidFill>
              <a:latin typeface="Comic Sans MS"/>
              <a:ea typeface="Comic Sans MS"/>
              <a:cs typeface="Comic Sans MS"/>
              <a:sym typeface="Comic Sans MS"/>
            </a:endParaRPr>
          </a:p>
          <a:p>
            <a:pPr indent="0" lvl="0" marL="0" rtl="0" algn="just">
              <a:lnSpc>
                <a:spcPct val="90000"/>
              </a:lnSpc>
              <a:spcBef>
                <a:spcPts val="0"/>
              </a:spcBef>
              <a:spcAft>
                <a:spcPts val="0"/>
              </a:spcAft>
              <a:buClr>
                <a:srgbClr val="000000"/>
              </a:buClr>
              <a:buSzPct val="48825"/>
              <a:buFont typeface="Arial"/>
              <a:buNone/>
            </a:pPr>
            <a:r>
              <a:t/>
            </a:r>
            <a:endParaRPr sz="1915">
              <a:solidFill>
                <a:srgbClr val="3E4042"/>
              </a:solidFill>
              <a:highlight>
                <a:srgbClr val="F3F4FA"/>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