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64" r:id="rId4"/>
    <p:sldId id="280" r:id="rId5"/>
    <p:sldId id="278" r:id="rId6"/>
    <p:sldId id="26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x" initials="A" lastIdx="2" clrIdx="0">
    <p:extLst>
      <p:ext uri="{19B8F6BF-5375-455C-9EA6-DF929625EA0E}">
        <p15:presenceInfo xmlns:p15="http://schemas.microsoft.com/office/powerpoint/2012/main" userId="Aja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067"/>
    <a:srgbClr val="6E8C9D"/>
    <a:srgbClr val="7C9DAD"/>
    <a:srgbClr val="3B4D63"/>
    <a:srgbClr val="4472C4"/>
    <a:srgbClr val="718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4" autoAdjust="0"/>
    <p:restoredTop sz="94660"/>
  </p:normalViewPr>
  <p:slideViewPr>
    <p:cSldViewPr snapToGrid="0">
      <p:cViewPr>
        <p:scale>
          <a:sx n="70" d="100"/>
          <a:sy n="70" d="100"/>
        </p:scale>
        <p:origin x="3941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19899-BBB3-824C-0ADA-46C949BDDF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9C01E-F514-CCEB-D861-A8DFAFAA27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8E168-21F4-43BD-8CF9-7D15CA989AE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47C42-0176-0B7D-32B1-62F6F6FC74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201F7-B510-E672-9129-68D2B2C174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30315-3C78-4554-9A37-D5369123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20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D58FF-4D01-4AB5-BD91-72EC0F56188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5ACAF-E858-4DBE-94DD-2112CF5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08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5ACAF-E858-4DBE-94DD-2112CF5B0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8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1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8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479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2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17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5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3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9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bg2">
                <a:tint val="97000"/>
                <a:hueMod val="92000"/>
                <a:satMod val="169000"/>
                <a:lumMod val="164000"/>
              </a:schemeClr>
            </a:gs>
            <a:gs pos="8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D90117-38C4-4996-A251-AC41730B7B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38D9B5-37BD-49A0-BE54-05539B2B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1118445112.stat07691#:~:text=Abstract,in%20constructing%20an%20environmental%20inde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linkedin.com/advice/1/how-can-you-use-environmental-indicators-indices-skills-economics#:~:text=to%20be%20featured.-,1%20What%20are%20environmental%20indicators%20and%20indices?,their%20environmental%20performance%20or%20impa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cabidigitallibrary.org/doi/abs/10.1079/cabionehealth.2024.000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44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F4DA-E33C-D80E-A5A9-A12EBFE18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953" y="822546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>
                <a:latin typeface="Pier Sans" panose="00000500000000000000" pitchFamily="50" charset="0"/>
              </a:rPr>
              <a:t>Estimating coastal ecosystem health</a:t>
            </a:r>
            <a:br>
              <a:rPr lang="en-US" dirty="0">
                <a:latin typeface="Pier Sans" panose="00000500000000000000" pitchFamily="50" charset="0"/>
              </a:rPr>
            </a:br>
            <a:r>
              <a:rPr lang="en-US" dirty="0">
                <a:latin typeface="Pier Sans" panose="00000500000000000000" pitchFamily="50" charset="0"/>
              </a:rPr>
              <a:t>through indices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A7D25-B40D-4515-F968-15E94E932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898" y="3913247"/>
            <a:ext cx="6245977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Pier Sans" panose="00000500000000000000" pitchFamily="50" charset="0"/>
              </a:rPr>
              <a:t>A case study of anthropogenic pressures  in Tampa Bay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A7161-B865-2613-474C-8847458C1E66}"/>
              </a:ext>
            </a:extLst>
          </p:cNvPr>
          <p:cNvSpPr txBox="1"/>
          <p:nvPr/>
        </p:nvSpPr>
        <p:spPr>
          <a:xfrm>
            <a:off x="7089528" y="5316125"/>
            <a:ext cx="481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ier Sans" panose="00000500000000000000" pitchFamily="50" charset="0"/>
              </a:rPr>
              <a:t>Arjun Joshi</a:t>
            </a:r>
          </a:p>
          <a:p>
            <a:pPr algn="r"/>
            <a:r>
              <a:rPr lang="en-US" sz="1600" dirty="0" err="1">
                <a:latin typeface="Pier Sans" panose="00000500000000000000" pitchFamily="50" charset="0"/>
              </a:rPr>
              <a:t>Brainstation</a:t>
            </a:r>
            <a:endParaRPr lang="en-US" sz="1600" dirty="0">
              <a:latin typeface="Pier Sans" panose="00000500000000000000" pitchFamily="50" charset="0"/>
            </a:endParaRPr>
          </a:p>
          <a:p>
            <a:pPr algn="r"/>
            <a:r>
              <a:rPr lang="en-US" sz="1600" dirty="0">
                <a:latin typeface="Pier Sans" panose="00000500000000000000" pitchFamily="50" charset="0"/>
              </a:rPr>
              <a:t>Capstone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9A9F2-EF2A-CDE7-B652-83BD25EA0A34}"/>
              </a:ext>
            </a:extLst>
          </p:cNvPr>
          <p:cNvSpPr txBox="1"/>
          <p:nvPr/>
        </p:nvSpPr>
        <p:spPr>
          <a:xfrm>
            <a:off x="9039565" y="6211669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Joshi.Arjun.K@Gmail.com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9B773C-FB99-1AD3-BCE4-58927BAA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341" y="5370360"/>
            <a:ext cx="206912" cy="23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881C2-8EF6-25BE-04E7-6001505B3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541" y="5385738"/>
            <a:ext cx="206912" cy="2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A6EF-1D25-05F0-9ABE-7E79966C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23" y="5639822"/>
            <a:ext cx="8003160" cy="96134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environmental index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B75F7DB-0B84-68AA-DEF5-AA68D5FF6C14}"/>
              </a:ext>
            </a:extLst>
          </p:cNvPr>
          <p:cNvSpPr>
            <a:spLocks noChangeArrowheads="1"/>
          </p:cNvSpPr>
          <p:nvPr/>
        </p:nvSpPr>
        <p:spPr bwMode="auto">
          <a:xfrm rot="20700000"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2" name="Picture 8">
            <a:extLst>
              <a:ext uri="{FF2B5EF4-FFF2-40B4-BE49-F238E27FC236}">
                <a16:creationId xmlns:a16="http://schemas.microsoft.com/office/drawing/2014/main" id="{260AAAFF-B9EA-0CC4-F46F-C33079742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843" y="2139571"/>
            <a:ext cx="3501189" cy="318249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9AE258-7B76-6838-4EF6-2D01980B77BB}"/>
              </a:ext>
            </a:extLst>
          </p:cNvPr>
          <p:cNvSpPr txBox="1"/>
          <p:nvPr/>
        </p:nvSpPr>
        <p:spPr>
          <a:xfrm>
            <a:off x="1469136" y="1418361"/>
            <a:ext cx="115990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an Environmental Index?</a:t>
            </a:r>
          </a:p>
          <a:p>
            <a:r>
              <a:rPr lang="en-US" sz="3200" dirty="0"/>
              <a:t>“A composite measure that combines multiple </a:t>
            </a:r>
          </a:p>
          <a:p>
            <a:r>
              <a:rPr lang="en-US" sz="3200" dirty="0"/>
              <a:t>	environmental indicators into a single value…”</a:t>
            </a:r>
          </a:p>
          <a:p>
            <a:r>
              <a:rPr lang="en-US" sz="3200" dirty="0"/>
              <a:t>“  …typically developed to provide an overall </a:t>
            </a:r>
          </a:p>
          <a:p>
            <a:r>
              <a:rPr lang="en-US" sz="3200" dirty="0"/>
              <a:t>       snapshot of some feature”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6E08F6-072F-DCC6-A541-C819316FA4DB}"/>
              </a:ext>
            </a:extLst>
          </p:cNvPr>
          <p:cNvSpPr txBox="1"/>
          <p:nvPr/>
        </p:nvSpPr>
        <p:spPr>
          <a:xfrm>
            <a:off x="132408" y="4855692"/>
            <a:ext cx="61965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hlinkClick r:id="rId3"/>
              </a:rPr>
              <a:t>Source:</a:t>
            </a:r>
          </a:p>
          <a:p>
            <a:r>
              <a:rPr lang="en-US" sz="500" dirty="0">
                <a:hlinkClick r:id="rId3"/>
              </a:rPr>
              <a:t>https://onlinelibrary.wiley.com/doi/abs/10.1002/9781118445112.stat07691#:~:text=Abstract,in%20constructing%20an%20environmental%20index</a:t>
            </a:r>
            <a:endParaRPr lang="en-US" sz="500" dirty="0"/>
          </a:p>
          <a:p>
            <a:r>
              <a:rPr lang="en-US" sz="500" dirty="0">
                <a:hlinkClick r:id="rId4"/>
              </a:rPr>
              <a:t>https://www.linkedin.com/advice/1/how-can-you-use-environmental-indicators-indices-skills-economics#:~:text=to%20be%20featured.-,1%20What%20are%20environmental%20indicators%20and%20indices?,their%20environmental%20performance%20or%20impact</a:t>
            </a:r>
            <a:endParaRPr lang="en-US" sz="500" dirty="0"/>
          </a:p>
          <a:p>
            <a:endParaRPr lang="en-US" sz="10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BF201B-C205-3D0F-86F7-806C7427713B}"/>
              </a:ext>
            </a:extLst>
          </p:cNvPr>
          <p:cNvCxnSpPr>
            <a:cxnSpLocks/>
          </p:cNvCxnSpPr>
          <p:nvPr/>
        </p:nvCxnSpPr>
        <p:spPr>
          <a:xfrm flipH="1">
            <a:off x="0" y="5486400"/>
            <a:ext cx="293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5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A9E7-E9EE-1C6B-A5B0-001DAF0D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18666"/>
            <a:ext cx="12145108" cy="1507067"/>
          </a:xfrm>
        </p:spPr>
        <p:txBody>
          <a:bodyPr/>
          <a:lstStyle/>
          <a:p>
            <a:r>
              <a:rPr lang="en-US" dirty="0"/>
              <a:t>The problem space:</a:t>
            </a:r>
            <a:br>
              <a:rPr lang="en-US" dirty="0"/>
            </a:br>
            <a:r>
              <a:rPr lang="en-US" dirty="0"/>
              <a:t>environmental indices, lost in translation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0FAAC4-FBC8-BDDF-ABC4-B1E6A9AEE010}"/>
              </a:ext>
            </a:extLst>
          </p:cNvPr>
          <p:cNvSpPr txBox="1">
            <a:spLocks/>
          </p:cNvSpPr>
          <p:nvPr/>
        </p:nvSpPr>
        <p:spPr>
          <a:xfrm>
            <a:off x="380792" y="464603"/>
            <a:ext cx="5404546" cy="546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sz="16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E78D2-ADE3-6EB8-EE13-0563524A36D0}"/>
              </a:ext>
            </a:extLst>
          </p:cNvPr>
          <p:cNvSpPr txBox="1"/>
          <p:nvPr/>
        </p:nvSpPr>
        <p:spPr>
          <a:xfrm>
            <a:off x="6972048" y="4162961"/>
            <a:ext cx="5219952" cy="1323439"/>
          </a:xfrm>
          <a:prstGeom prst="rect">
            <a:avLst/>
          </a:prstGeom>
          <a:solidFill>
            <a:srgbClr val="3E5067"/>
          </a:solidFill>
          <a:effectLst>
            <a:softEdge rad="101600"/>
          </a:effectLst>
        </p:spPr>
        <p:txBody>
          <a:bodyPr wrap="square">
            <a:spAutoFit/>
          </a:bodyPr>
          <a:lstStyle/>
          <a:p>
            <a:r>
              <a:rPr lang="en-US" sz="1600" i="1" dirty="0">
                <a:ln w="0">
                  <a:noFill/>
                </a:ln>
              </a:rPr>
              <a:t>“ [The importance of] how </a:t>
            </a:r>
            <a:r>
              <a:rPr lang="en-US" sz="1600" i="1" u="sng" dirty="0">
                <a:ln w="0">
                  <a:noFill/>
                </a:ln>
              </a:rPr>
              <a:t>terminology descriptors and their use can be understood by [] stakeholders across disciplines</a:t>
            </a:r>
            <a:r>
              <a:rPr lang="en-US" sz="1600" i="1" dirty="0">
                <a:ln w="0">
                  <a:noFill/>
                </a:ln>
              </a:rPr>
              <a:t>, with implications on the dimensions of implicit intrinsic and extrinsic value statements… “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BE40E6-790E-DCAA-3419-1EAD2672EE14}"/>
              </a:ext>
            </a:extLst>
          </p:cNvPr>
          <p:cNvGrpSpPr/>
          <p:nvPr/>
        </p:nvGrpSpPr>
        <p:grpSpPr>
          <a:xfrm>
            <a:off x="7646613" y="595342"/>
            <a:ext cx="3601637" cy="3605976"/>
            <a:chOff x="7646613" y="755904"/>
            <a:chExt cx="3601637" cy="3605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120848-015A-EBBE-92F1-C8D4798E3469}"/>
                </a:ext>
              </a:extLst>
            </p:cNvPr>
            <p:cNvSpPr txBox="1"/>
            <p:nvPr/>
          </p:nvSpPr>
          <p:spPr>
            <a:xfrm>
              <a:off x="7972618" y="755904"/>
              <a:ext cx="2949626" cy="292282"/>
            </a:xfrm>
            <a:prstGeom prst="rect">
              <a:avLst/>
            </a:prstGeom>
            <a:noFill/>
          </p:spPr>
          <p:txBody>
            <a:bodyPr vert="horz" wrap="square" rtlCol="0" anchor="ctr">
              <a:prstTxWarp prst="textArchUp">
                <a:avLst>
                  <a:gd name="adj" fmla="val 9697417"/>
                </a:avLst>
              </a:prstTxWarp>
              <a:spAutoFit/>
            </a:bodyPr>
            <a:lstStyle/>
            <a:p>
              <a:pPr algn="ctr"/>
              <a:r>
                <a:rPr lang="en-US" sz="1400" dirty="0"/>
                <a:t>Quantitative Indicator Terms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071E38-0D43-BA74-76DF-A5C47135B980}"/>
                </a:ext>
              </a:extLst>
            </p:cNvPr>
            <p:cNvGrpSpPr/>
            <p:nvPr/>
          </p:nvGrpSpPr>
          <p:grpSpPr>
            <a:xfrm>
              <a:off x="7646613" y="801171"/>
              <a:ext cx="3601637" cy="3560709"/>
              <a:chOff x="7451336" y="1325087"/>
              <a:chExt cx="3601637" cy="3560709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9AFDB3D-4193-2096-A906-938AF0B18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1336" y="1325087"/>
                <a:ext cx="3601637" cy="3560709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flat"/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386B070-2699-C7FF-BE32-6E8164F58A37}"/>
                  </a:ext>
                </a:extLst>
              </p:cNvPr>
              <p:cNvSpPr/>
              <p:nvPr/>
            </p:nvSpPr>
            <p:spPr>
              <a:xfrm>
                <a:off x="7485888" y="1353312"/>
                <a:ext cx="3450336" cy="3377184"/>
              </a:xfrm>
              <a:prstGeom prst="ellipse">
                <a:avLst/>
              </a:prstGeom>
              <a:noFill/>
              <a:ln>
                <a:solidFill>
                  <a:srgbClr val="7C9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779139E-D6A8-A14E-AED8-994A35DD5BD7}"/>
              </a:ext>
            </a:extLst>
          </p:cNvPr>
          <p:cNvSpPr txBox="1"/>
          <p:nvPr/>
        </p:nvSpPr>
        <p:spPr>
          <a:xfrm>
            <a:off x="428869" y="4065912"/>
            <a:ext cx="549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Source:</a:t>
            </a:r>
          </a:p>
          <a:p>
            <a:r>
              <a:rPr lang="en-US" sz="800" dirty="0" err="1"/>
              <a:t>Penn,Gillian</a:t>
            </a:r>
            <a:r>
              <a:rPr lang="en-US" sz="800" dirty="0"/>
              <a:t> et al., cabionehealth.2024.0006,CABI One Health, doi:10.1079/cabionehealth.2024.0006, CABI, </a:t>
            </a:r>
          </a:p>
          <a:p>
            <a:r>
              <a:rPr lang="en-US" sz="800" dirty="0"/>
              <a:t>General ecosystem health indicators – </a:t>
            </a:r>
            <a:r>
              <a:rPr lang="en-US" sz="800" dirty="0" err="1"/>
              <a:t>A&amp;nbsp;scoping</a:t>
            </a:r>
            <a:r>
              <a:rPr lang="en-US" sz="800" dirty="0"/>
              <a:t> review, (2024)</a:t>
            </a:r>
          </a:p>
          <a:p>
            <a:r>
              <a:rPr lang="en-US" sz="800" dirty="0">
                <a:hlinkClick r:id="rId4"/>
              </a:rPr>
              <a:t>https://www.cabidigitallibrary.org/doi/abs/10.1079/cabionehealth.2024.0006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98B34C0-C12D-9590-C2A2-94C4943F4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92" y="1150126"/>
            <a:ext cx="5595402" cy="2952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92B7FD-C688-D01F-A9B2-03091280C536}"/>
              </a:ext>
            </a:extLst>
          </p:cNvPr>
          <p:cNvCxnSpPr>
            <a:cxnSpLocks/>
          </p:cNvCxnSpPr>
          <p:nvPr/>
        </p:nvCxnSpPr>
        <p:spPr>
          <a:xfrm flipH="1">
            <a:off x="0" y="5486400"/>
            <a:ext cx="293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3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C99E-0144-D4C3-EC41-640B7DE4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0424"/>
            <a:ext cx="8534400" cy="1157576"/>
          </a:xfrm>
        </p:spPr>
        <p:txBody>
          <a:bodyPr/>
          <a:lstStyle/>
          <a:p>
            <a:r>
              <a:rPr lang="en-US" dirty="0"/>
              <a:t>Reframing, pivot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1F8310-5D47-5B27-2515-44AC13FAD9A5}"/>
              </a:ext>
            </a:extLst>
          </p:cNvPr>
          <p:cNvCxnSpPr>
            <a:cxnSpLocks/>
          </p:cNvCxnSpPr>
          <p:nvPr/>
        </p:nvCxnSpPr>
        <p:spPr>
          <a:xfrm flipH="1">
            <a:off x="0" y="5779008"/>
            <a:ext cx="293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73BD5-6FA7-3645-6736-D49949B7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29" y="4265162"/>
            <a:ext cx="4822371" cy="1324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850FD0-C633-E954-85EF-6CF678E3D61B}"/>
              </a:ext>
            </a:extLst>
          </p:cNvPr>
          <p:cNvSpPr txBox="1"/>
          <p:nvPr/>
        </p:nvSpPr>
        <p:spPr>
          <a:xfrm>
            <a:off x="509287" y="839517"/>
            <a:ext cx="8830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u="sng" dirty="0"/>
              <a:t>Purpose of the Study</a:t>
            </a:r>
            <a:r>
              <a:rPr lang="en-US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Selection of the optimal or most positively impacting mitigation feature…using[</a:t>
            </a:r>
            <a:r>
              <a:rPr lang="en-US" sz="2000" dirty="0" err="1"/>
              <a:t>ing</a:t>
            </a:r>
            <a:r>
              <a:rPr lang="en-US" sz="2000" dirty="0"/>
              <a:t>] indices of negative environmental impact.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Originally evaluating performance of models through predictions of diversity (through the Shannon Diversity Index)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New approach: </a:t>
            </a:r>
          </a:p>
          <a:p>
            <a:r>
              <a:rPr lang="en-US" sz="2000" dirty="0"/>
              <a:t>    Test along with Shannon Diversity Index as an   engineered feature, to predict well established, academically vetted peer-reviewed local 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7E592-99C1-ED53-8C20-5D9CA191B214}"/>
              </a:ext>
            </a:extLst>
          </p:cNvPr>
          <p:cNvSpPr txBox="1"/>
          <p:nvPr/>
        </p:nvSpPr>
        <p:spPr>
          <a:xfrm>
            <a:off x="366566" y="3958225"/>
            <a:ext cx="5752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  Data Issues</a:t>
            </a:r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Existing Information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Unexpected findings during EDA</a:t>
            </a:r>
          </a:p>
        </p:txBody>
      </p:sp>
    </p:spTree>
    <p:extLst>
      <p:ext uri="{BB962C8B-B14F-4D97-AF65-F5344CB8AC3E}">
        <p14:creationId xmlns:p14="http://schemas.microsoft.com/office/powerpoint/2010/main" val="187372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C99E-0144-D4C3-EC41-640B7DE4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0424"/>
            <a:ext cx="8534400" cy="1157576"/>
          </a:xfrm>
        </p:spPr>
        <p:txBody>
          <a:bodyPr/>
          <a:lstStyle/>
          <a:p>
            <a:r>
              <a:rPr lang="en-US" dirty="0"/>
              <a:t>Anthropogenic pressure index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8DEC5-BC54-1406-F125-221BF7FA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28" y="1354778"/>
            <a:ext cx="2585798" cy="1822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626E5-FC68-BE57-1E74-91AED663DF83}"/>
              </a:ext>
            </a:extLst>
          </p:cNvPr>
          <p:cNvSpPr txBox="1"/>
          <p:nvPr/>
        </p:nvSpPr>
        <p:spPr>
          <a:xfrm>
            <a:off x="719969" y="1857721"/>
            <a:ext cx="81660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  Artificial, Harmful Nitrate Concentrations</a:t>
            </a:r>
          </a:p>
          <a:p>
            <a:r>
              <a:rPr lang="en-US" dirty="0"/>
              <a:t>	(Associated With Fertilizer)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Population Growth (Annual change, Total, Region specific)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Coastal Development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Land Sales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Annual New Construction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Change in Land Use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r>
              <a:rPr lang="en-US" dirty="0"/>
              <a:t>Transform then standardize data, using weights to adjust for relative</a:t>
            </a:r>
          </a:p>
          <a:p>
            <a:pPr lvl="1"/>
            <a:r>
              <a:rPr lang="en-US" dirty="0"/>
              <a:t>Impact of a given feature. This is adjustable to any localized system.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880AE-A096-BB6F-3CD9-7477084B5E01}"/>
              </a:ext>
            </a:extLst>
          </p:cNvPr>
          <p:cNvSpPr txBox="1"/>
          <p:nvPr/>
        </p:nvSpPr>
        <p:spPr>
          <a:xfrm>
            <a:off x="9376536" y="2318465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Residential Construction</a:t>
            </a:r>
          </a:p>
          <a:p>
            <a:r>
              <a:rPr lang="en-US" sz="1400" dirty="0"/>
              <a:t>Emphasis on “waterfront”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1F8310-5D47-5B27-2515-44AC13FAD9A5}"/>
              </a:ext>
            </a:extLst>
          </p:cNvPr>
          <p:cNvCxnSpPr>
            <a:cxnSpLocks/>
          </p:cNvCxnSpPr>
          <p:nvPr/>
        </p:nvCxnSpPr>
        <p:spPr>
          <a:xfrm flipH="1">
            <a:off x="0" y="5779008"/>
            <a:ext cx="293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EC83A51-6004-EF86-1F33-E03566CBAA17}"/>
              </a:ext>
            </a:extLst>
          </p:cNvPr>
          <p:cNvGrpSpPr/>
          <p:nvPr/>
        </p:nvGrpSpPr>
        <p:grpSpPr>
          <a:xfrm>
            <a:off x="1036961" y="4720043"/>
            <a:ext cx="4285366" cy="911604"/>
            <a:chOff x="260023" y="3708953"/>
            <a:chExt cx="4285366" cy="9116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99CB981-3E67-FA13-1B93-FC152FA4BC08}"/>
                    </a:ext>
                  </a:extLst>
                </p:cNvPr>
                <p:cNvSpPr txBox="1"/>
                <p:nvPr/>
              </p:nvSpPr>
              <p:spPr>
                <a:xfrm>
                  <a:off x="260023" y="3708953"/>
                  <a:ext cx="4285366" cy="6135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PI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en-US" sz="2400" dirty="0">
                    <a:latin typeface="Century Gothic" panose="020B0502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99CB981-3E67-FA13-1B93-FC152FA4B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23" y="3708953"/>
                  <a:ext cx="4285366" cy="613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62C681-C6C5-3F80-8624-0F203EEA0159}"/>
                </a:ext>
              </a:extLst>
            </p:cNvPr>
            <p:cNvSpPr txBox="1"/>
            <p:nvPr/>
          </p:nvSpPr>
          <p:spPr>
            <a:xfrm>
              <a:off x="1312664" y="4035782"/>
              <a:ext cx="2334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Weighted Sum Model</a:t>
              </a:r>
            </a:p>
            <a:p>
              <a:r>
                <a:rPr lang="en-US" sz="1600" dirty="0"/>
                <a:t>(Aggregate Index)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49A43EE-1C80-461F-6844-EE3C204CCD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" r="5825"/>
          <a:stretch/>
        </p:blipFill>
        <p:spPr>
          <a:xfrm>
            <a:off x="9217075" y="2934400"/>
            <a:ext cx="2835811" cy="25853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B3D35B-B2D4-FC8F-2098-7B0B79CD0C4B}"/>
              </a:ext>
            </a:extLst>
          </p:cNvPr>
          <p:cNvSpPr txBox="1"/>
          <p:nvPr/>
        </p:nvSpPr>
        <p:spPr>
          <a:xfrm>
            <a:off x="347241" y="496258"/>
            <a:ext cx="8626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Hypothesis:</a:t>
            </a:r>
          </a:p>
          <a:p>
            <a:r>
              <a:rPr lang="en-US" dirty="0"/>
              <a:t>There is a statistically significant relationship between a proposed A.P. Index</a:t>
            </a:r>
          </a:p>
          <a:p>
            <a:r>
              <a:rPr lang="en-US" dirty="0"/>
              <a:t>	with well established, academically vetted indices of ecosystem health</a:t>
            </a:r>
          </a:p>
          <a:p>
            <a:r>
              <a:rPr lang="en-US" dirty="0"/>
              <a:t>	of Tampa Bay.</a:t>
            </a:r>
          </a:p>
        </p:txBody>
      </p:sp>
    </p:spTree>
    <p:extLst>
      <p:ext uri="{BB962C8B-B14F-4D97-AF65-F5344CB8AC3E}">
        <p14:creationId xmlns:p14="http://schemas.microsoft.com/office/powerpoint/2010/main" val="186956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7BD6-B6D2-19CE-55D0-0DD90165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en-US" dirty="0"/>
              <a:t>Modelling approaches</a:t>
            </a:r>
            <a:br>
              <a:rPr lang="en-US" dirty="0"/>
            </a:br>
            <a:r>
              <a:rPr lang="en-US" dirty="0"/>
              <a:t>&amp;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D047AE-D9E1-4BCA-6D0C-1F4F71B23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225" y="94678"/>
            <a:ext cx="5616093" cy="2903165"/>
          </a:xfrm>
          <a:ln w="1270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Modelling Approaches</a:t>
            </a:r>
          </a:p>
          <a:p>
            <a:pPr algn="just">
              <a:buFontTx/>
              <a:buChar char="-"/>
            </a:pPr>
            <a:r>
              <a:rPr lang="en-US" sz="1800" b="1" dirty="0">
                <a:solidFill>
                  <a:schemeClr val="tx1"/>
                </a:solidFill>
              </a:rPr>
              <a:t>Linear Regression</a:t>
            </a:r>
          </a:p>
          <a:p>
            <a:pPr algn="just">
              <a:buFontTx/>
              <a:buChar char="-"/>
            </a:pPr>
            <a:r>
              <a:rPr lang="en-US" sz="1800" b="1" dirty="0">
                <a:solidFill>
                  <a:schemeClr val="tx1"/>
                </a:solidFill>
              </a:rPr>
              <a:t>Lasso, Ridge Regression (L1/L2 Regularization)</a:t>
            </a:r>
          </a:p>
          <a:p>
            <a:pPr algn="just">
              <a:buFontTx/>
              <a:buChar char="-"/>
            </a:pPr>
            <a:r>
              <a:rPr lang="en-US" sz="1800" b="1" dirty="0">
                <a:solidFill>
                  <a:schemeClr val="tx1"/>
                </a:solidFill>
              </a:rPr>
              <a:t>SARIMAX</a:t>
            </a:r>
          </a:p>
          <a:p>
            <a:pPr lvl="1" algn="just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Seasonal decomposition</a:t>
            </a:r>
          </a:p>
          <a:p>
            <a:pPr algn="just">
              <a:buFontTx/>
              <a:buChar char="-"/>
            </a:pPr>
            <a:r>
              <a:rPr lang="en-US" sz="1800" b="1" dirty="0">
                <a:solidFill>
                  <a:schemeClr val="tx1"/>
                </a:solidFill>
              </a:rPr>
              <a:t>Recurrent Neural Network</a:t>
            </a:r>
          </a:p>
          <a:p>
            <a:pPr lvl="1" algn="just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Long Short Term Memory ****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6959A-5648-ECF2-6104-1243839E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976" y="0"/>
            <a:ext cx="3699024" cy="259079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2DDBB-95E5-7840-12D5-2784668FEFA9}"/>
              </a:ext>
            </a:extLst>
          </p:cNvPr>
          <p:cNvCxnSpPr>
            <a:cxnSpLocks/>
          </p:cNvCxnSpPr>
          <p:nvPr/>
        </p:nvCxnSpPr>
        <p:spPr>
          <a:xfrm flipH="1">
            <a:off x="0" y="5486400"/>
            <a:ext cx="293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2CD242F-BA0B-5F33-C820-2AF3A444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540" y="2590799"/>
            <a:ext cx="2537460" cy="1876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3EEABC-D481-7EAD-90C1-8668D5804FDD}"/>
              </a:ext>
            </a:extLst>
          </p:cNvPr>
          <p:cNvSpPr txBox="1"/>
          <p:nvPr/>
        </p:nvSpPr>
        <p:spPr>
          <a:xfrm>
            <a:off x="130225" y="3127726"/>
            <a:ext cx="61924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 Model: Multivariate Linear Regression.</a:t>
            </a:r>
          </a:p>
          <a:p>
            <a:r>
              <a:rPr lang="en-US" dirty="0"/>
              <a:t>        Score: 0.2523</a:t>
            </a:r>
          </a:p>
          <a:p>
            <a:endParaRPr lang="en-US" dirty="0"/>
          </a:p>
          <a:p>
            <a:r>
              <a:rPr lang="en-US" dirty="0"/>
              <a:t>RNN (LSTM): Predicting TBNI using iterations of API, 	Shannon Diversity Index, WQI</a:t>
            </a:r>
          </a:p>
          <a:p>
            <a:r>
              <a:rPr lang="en-US" dirty="0"/>
              <a:t>	Loss, MSE: 0.035, </a:t>
            </a:r>
          </a:p>
          <a:p>
            <a:r>
              <a:rPr lang="en-US" dirty="0"/>
              <a:t>	n = 45,431</a:t>
            </a:r>
          </a:p>
          <a:p>
            <a:r>
              <a:rPr lang="en-US" dirty="0"/>
              <a:t>Using Train-Test-Validation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98B0-8825-C874-2FD2-DDA73CBC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16" y="5350933"/>
            <a:ext cx="8534400" cy="1507067"/>
          </a:xfrm>
        </p:spPr>
        <p:txBody>
          <a:bodyPr/>
          <a:lstStyle/>
          <a:p>
            <a:r>
              <a:rPr lang="en-US" dirty="0"/>
              <a:t>Implications &amp;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FAF2-5B50-4F66-83B7-28383259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2285"/>
            <a:ext cx="10577108" cy="44805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There’s a method more readily accessible and understandable to the general population without…having to be a scientist!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Complete processing of large dataset</a:t>
            </a:r>
          </a:p>
          <a:p>
            <a:r>
              <a:rPr lang="en-US" sz="3200" dirty="0">
                <a:solidFill>
                  <a:schemeClr val="tx1"/>
                </a:solidFill>
              </a:rPr>
              <a:t>Cross-Validation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Github</a:t>
            </a:r>
            <a:r>
              <a:rPr lang="en-US" sz="3200" dirty="0">
                <a:solidFill>
                  <a:schemeClr val="tx1"/>
                </a:solidFill>
              </a:rPr>
              <a:t> Repository</a:t>
            </a:r>
          </a:p>
          <a:p>
            <a:r>
              <a:rPr lang="en-US" sz="3200" dirty="0">
                <a:solidFill>
                  <a:schemeClr val="tx1"/>
                </a:solidFill>
              </a:rPr>
              <a:t>Further applications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1D1A33-8DFE-DB8E-B361-CD9A9768DAD6}"/>
              </a:ext>
            </a:extLst>
          </p:cNvPr>
          <p:cNvCxnSpPr>
            <a:cxnSpLocks/>
          </p:cNvCxnSpPr>
          <p:nvPr/>
        </p:nvCxnSpPr>
        <p:spPr>
          <a:xfrm flipH="1">
            <a:off x="0" y="5486400"/>
            <a:ext cx="293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F7B9AD-1EB7-F95D-5840-463A45389637}"/>
              </a:ext>
            </a:extLst>
          </p:cNvPr>
          <p:cNvSpPr txBox="1"/>
          <p:nvPr/>
        </p:nvSpPr>
        <p:spPr>
          <a:xfrm>
            <a:off x="5570220" y="631698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many thanks to our instructors for all their guidance!</a:t>
            </a:r>
          </a:p>
        </p:txBody>
      </p:sp>
    </p:spTree>
    <p:extLst>
      <p:ext uri="{BB962C8B-B14F-4D97-AF65-F5344CB8AC3E}">
        <p14:creationId xmlns:p14="http://schemas.microsoft.com/office/powerpoint/2010/main" val="12908565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14600</TotalTime>
  <Words>558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Pier Sans</vt:lpstr>
      <vt:lpstr>Wingdings 3</vt:lpstr>
      <vt:lpstr>Slice</vt:lpstr>
      <vt:lpstr>Estimating coastal ecosystem health through indices</vt:lpstr>
      <vt:lpstr>What is an environmental index</vt:lpstr>
      <vt:lpstr>The problem space: environmental indices, lost in translation</vt:lpstr>
      <vt:lpstr>Reframing, pivot</vt:lpstr>
      <vt:lpstr>Anthropogenic pressure index</vt:lpstr>
      <vt:lpstr>Modelling approaches &amp; performance</vt:lpstr>
      <vt:lpstr>Implications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statistical approach to evaluation of environmental mitigation featues</dc:title>
  <dc:creator>Ajax</dc:creator>
  <cp:lastModifiedBy>Ajax</cp:lastModifiedBy>
  <cp:revision>11</cp:revision>
  <dcterms:created xsi:type="dcterms:W3CDTF">2024-11-01T09:45:44Z</dcterms:created>
  <dcterms:modified xsi:type="dcterms:W3CDTF">2024-12-08T21:58:41Z</dcterms:modified>
</cp:coreProperties>
</file>