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97" r:id="rId16"/>
    <p:sldId id="29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79" r:id="rId27"/>
    <p:sldId id="280" r:id="rId28"/>
    <p:sldId id="282" r:id="rId29"/>
    <p:sldId id="283" r:id="rId30"/>
    <p:sldId id="295" r:id="rId31"/>
    <p:sldId id="284" r:id="rId32"/>
    <p:sldId id="285" r:id="rId33"/>
    <p:sldId id="286" r:id="rId34"/>
    <p:sldId id="287" r:id="rId35"/>
    <p:sldId id="296" r:id="rId36"/>
    <p:sldId id="288" r:id="rId37"/>
    <p:sldId id="294" r:id="rId38"/>
    <p:sldId id="289" r:id="rId39"/>
    <p:sldId id="290" r:id="rId40"/>
    <p:sldId id="291" r:id="rId41"/>
    <p:sldId id="292" r:id="rId42"/>
    <p:sldId id="293" r:id="rId43"/>
    <p:sldId id="299" r:id="rId44"/>
    <p:sldId id="300" r:id="rId45"/>
    <p:sldId id="301" r:id="rId46"/>
    <p:sldId id="303" r:id="rId47"/>
    <p:sldId id="302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Gubbi" panose="00000400000000000000" charset="0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Gubbi" panose="00000400000000000000" charset="0"/>
              </a:defRPr>
            </a:lvl1pPr>
          </a:lstStyle>
          <a:p>
            <a:fld id="{EBB7E77E-B2EB-4F99-BCD8-4C4499D469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Gubbi" panose="0000040000000000000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Gubbi" panose="00000400000000000000" charset="0"/>
              </a:defRPr>
            </a:lvl1pPr>
          </a:lstStyle>
          <a:p>
            <a:fld id="{C467FD01-4C02-4F70-8DCF-7F23F6FA048C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Gubbi" panose="00000400000000000000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Gubbi" panose="00000400000000000000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Gubbi" panose="00000400000000000000" charset="0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Gubbi" panose="00000400000000000000" charset="0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Gubbi" panose="00000400000000000000" charset="0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Gubbi" panose="00000400000000000000" charset="0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N-QUEENS PROBLEM</a:t>
            </a:r>
            <a:r>
              <a:rPr lang="hu-HU" dirty="0" smtClean="0"/>
              <a:t>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BACKTRACKING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923" y="446268"/>
            <a:ext cx="809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Gubbi" panose="00000400000000000000" charset="0"/>
              </a:rPr>
              <a:t>No </a:t>
            </a:r>
            <a:r>
              <a:rPr lang="hu-HU" dirty="0" err="1" smtClean="0">
                <a:latin typeface="Gubbi" panose="00000400000000000000" charset="0"/>
              </a:rPr>
              <a:t>feasible</a:t>
            </a:r>
            <a:r>
              <a:rPr lang="hu-HU" dirty="0" smtClean="0">
                <a:latin typeface="Gubbi" panose="00000400000000000000" charset="0"/>
              </a:rPr>
              <a:t> </a:t>
            </a:r>
            <a:r>
              <a:rPr lang="hu-HU" dirty="0" err="1" smtClean="0">
                <a:latin typeface="Gubbi" panose="00000400000000000000" charset="0"/>
              </a:rPr>
              <a:t>solution</a:t>
            </a:r>
            <a:r>
              <a:rPr lang="hu-HU" dirty="0" smtClean="0">
                <a:latin typeface="Gubbi" panose="00000400000000000000" charset="0"/>
              </a:rPr>
              <a:t>: </a:t>
            </a:r>
            <a:r>
              <a:rPr lang="hu-HU" dirty="0" err="1" smtClean="0">
                <a:latin typeface="Gubbi" panose="00000400000000000000" charset="0"/>
              </a:rPr>
              <a:t>we</a:t>
            </a:r>
            <a:r>
              <a:rPr lang="hu-HU" dirty="0" smtClean="0">
                <a:latin typeface="Gubbi" panose="00000400000000000000" charset="0"/>
              </a:rPr>
              <a:t> </a:t>
            </a:r>
            <a:r>
              <a:rPr lang="hu-HU" dirty="0" err="1" smtClean="0">
                <a:latin typeface="Gubbi" panose="00000400000000000000" charset="0"/>
              </a:rPr>
              <a:t>have</a:t>
            </a:r>
            <a:r>
              <a:rPr lang="hu-HU" dirty="0" smtClean="0">
                <a:latin typeface="Gubbi" panose="00000400000000000000" charset="0"/>
              </a:rPr>
              <a:t> </a:t>
            </a:r>
            <a:r>
              <a:rPr lang="hu-HU" dirty="0" err="1" smtClean="0">
                <a:latin typeface="Gubbi" panose="00000400000000000000" charset="0"/>
              </a:rPr>
              <a:t>to</a:t>
            </a:r>
            <a:r>
              <a:rPr lang="hu-HU" dirty="0" smtClean="0">
                <a:latin typeface="Gubbi" panose="00000400000000000000" charset="0"/>
              </a:rPr>
              <a:t> </a:t>
            </a:r>
            <a:r>
              <a:rPr lang="hu-HU" dirty="0" err="1" smtClean="0">
                <a:latin typeface="Gubbi" panose="00000400000000000000" charset="0"/>
              </a:rPr>
              <a:t>step</a:t>
            </a:r>
            <a:r>
              <a:rPr lang="hu-HU" dirty="0" smtClean="0">
                <a:latin typeface="Gubbi" panose="00000400000000000000" charset="0"/>
              </a:rPr>
              <a:t> back </a:t>
            </a:r>
            <a:r>
              <a:rPr lang="hu-HU" dirty="0" err="1" smtClean="0">
                <a:latin typeface="Gubbi" panose="00000400000000000000" charset="0"/>
              </a:rPr>
              <a:t>to</a:t>
            </a:r>
            <a:r>
              <a:rPr lang="hu-HU" dirty="0" smtClean="0">
                <a:latin typeface="Gubbi" panose="00000400000000000000" charset="0"/>
              </a:rPr>
              <a:t> </a:t>
            </a:r>
            <a:r>
              <a:rPr lang="hu-HU" dirty="0" err="1" smtClean="0">
                <a:latin typeface="Gubbi" panose="00000400000000000000" charset="0"/>
              </a:rPr>
              <a:t>the</a:t>
            </a:r>
            <a:r>
              <a:rPr lang="hu-HU" dirty="0" smtClean="0">
                <a:latin typeface="Gubbi" panose="00000400000000000000" charset="0"/>
              </a:rPr>
              <a:t> </a:t>
            </a:r>
            <a:r>
              <a:rPr lang="hu-HU" dirty="0" err="1" smtClean="0">
                <a:latin typeface="Gubbi" panose="00000400000000000000" charset="0"/>
              </a:rPr>
              <a:t>previous</a:t>
            </a:r>
            <a:r>
              <a:rPr lang="hu-HU" dirty="0" smtClean="0">
                <a:latin typeface="Gubbi" panose="00000400000000000000" charset="0"/>
              </a:rPr>
              <a:t> </a:t>
            </a:r>
            <a:r>
              <a:rPr lang="hu-HU" dirty="0" err="1" smtClean="0">
                <a:latin typeface="Gubbi" panose="00000400000000000000" charset="0"/>
              </a:rPr>
              <a:t>column</a:t>
            </a:r>
            <a:r>
              <a:rPr lang="hu-HU" dirty="0" smtClean="0">
                <a:latin typeface="Gubbi" panose="00000400000000000000" charset="0"/>
              </a:rPr>
              <a:t> and</a:t>
            </a:r>
            <a:endParaRPr lang="hu-HU" dirty="0" smtClean="0">
              <a:latin typeface="Gubbi" panose="00000400000000000000" charset="0"/>
            </a:endParaRPr>
          </a:p>
          <a:p>
            <a:r>
              <a:rPr lang="hu-HU" dirty="0">
                <a:latin typeface="Gubbi" panose="00000400000000000000" charset="0"/>
              </a:rPr>
              <a:t>i</a:t>
            </a:r>
            <a:r>
              <a:rPr lang="hu-HU" dirty="0" smtClean="0">
                <a:latin typeface="Gubbi" panose="00000400000000000000" charset="0"/>
              </a:rPr>
              <a:t>ncrement the position of the queen there ~ </a:t>
            </a:r>
            <a:r>
              <a:rPr lang="hu-HU" b="1" dirty="0" smtClean="0">
                <a:latin typeface="Gubbi" panose="00000400000000000000" charset="0"/>
              </a:rPr>
              <a:t>BACKTRACK</a:t>
            </a:r>
            <a:r>
              <a:rPr lang="hu-HU" dirty="0" smtClean="0">
                <a:latin typeface="Gubbi" panose="00000400000000000000" charset="0"/>
              </a:rPr>
              <a:t> !!!</a:t>
            </a:r>
            <a:endParaRPr lang="en-US" dirty="0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1828799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N-queens problem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268"/>
            <a:ext cx="8946541" cy="4195481"/>
          </a:xfrm>
        </p:spPr>
        <p:txBody>
          <a:bodyPr/>
          <a:lstStyle/>
          <a:p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problem of placing </a:t>
            </a:r>
            <a:r>
              <a:rPr lang="hu-HU" b="1" dirty="0" smtClean="0"/>
              <a:t>N</a:t>
            </a:r>
            <a:r>
              <a:rPr lang="en-US" dirty="0"/>
              <a:t> chess queens on an </a:t>
            </a:r>
            <a:r>
              <a:rPr lang="hu-HU" b="1" dirty="0" smtClean="0"/>
              <a:t>N</a:t>
            </a:r>
            <a:r>
              <a:rPr lang="en-US" b="1" dirty="0" smtClean="0"/>
              <a:t>×</a:t>
            </a:r>
            <a:r>
              <a:rPr lang="hu-HU" b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chessboard so that no two queens threaten each </a:t>
            </a:r>
            <a:r>
              <a:rPr lang="en-US" dirty="0" smtClean="0"/>
              <a:t>other</a:t>
            </a:r>
            <a:r>
              <a:rPr lang="hu-HU" dirty="0" smtClean="0"/>
              <a:t> ( they will not be able to attack each other )</a:t>
            </a:r>
            <a:endParaRPr lang="hu-HU" dirty="0" smtClean="0"/>
          </a:p>
          <a:p>
            <a:r>
              <a:rPr lang="hu-HU" dirty="0" smtClean="0"/>
              <a:t>We have to consider: queens can move diagonal directions too ...</a:t>
            </a:r>
            <a:endParaRPr lang="hu-HU" dirty="0" smtClean="0"/>
          </a:p>
          <a:p>
            <a:r>
              <a:rPr lang="hu-HU" dirty="0" smtClean="0"/>
              <a:t>The original problem was designed for </a:t>
            </a:r>
            <a:r>
              <a:rPr lang="hu-HU" b="1" dirty="0" smtClean="0"/>
              <a:t>8</a:t>
            </a:r>
            <a:r>
              <a:rPr lang="hu-HU" dirty="0" smtClean="0"/>
              <a:t> queens ... </a:t>
            </a:r>
            <a:r>
              <a:rPr lang="hu-HU" dirty="0"/>
              <a:t>t</a:t>
            </a:r>
            <a:r>
              <a:rPr lang="hu-HU" dirty="0" smtClean="0"/>
              <a:t>he general form is about </a:t>
            </a:r>
            <a:r>
              <a:rPr lang="hu-HU" b="1" dirty="0" smtClean="0"/>
              <a:t>N</a:t>
            </a:r>
            <a:r>
              <a:rPr lang="hu-HU" dirty="0" smtClean="0"/>
              <a:t> queens</a:t>
            </a:r>
            <a:endParaRPr lang="hu-HU" dirty="0" smtClean="0"/>
          </a:p>
          <a:p>
            <a:r>
              <a:rPr lang="hu-HU" dirty="0" smtClean="0"/>
              <a:t>Gauss </a:t>
            </a:r>
            <a:r>
              <a:rPr lang="hu-HU" dirty="0" err="1" smtClean="0"/>
              <a:t>worked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endParaRPr lang="hu-HU" dirty="0" smtClean="0"/>
          </a:p>
          <a:p>
            <a:r>
              <a:rPr lang="en-US" dirty="0" err="1"/>
              <a:t>Dijkstra</a:t>
            </a:r>
            <a:r>
              <a:rPr lang="en-US" dirty="0"/>
              <a:t> used this problem to illustrate the power of what he called structured </a:t>
            </a:r>
            <a:r>
              <a:rPr lang="en-US" dirty="0" smtClean="0"/>
              <a:t>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25991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25991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25991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25991" y="5006897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923" y="446268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Gubbi" panose="00000400000000000000" charset="0"/>
              </a:rPr>
              <a:t>No feasible solution: have to step back ~ </a:t>
            </a:r>
            <a:r>
              <a:rPr lang="hu-HU" b="1" dirty="0" smtClean="0">
                <a:latin typeface="Gubbi" panose="00000400000000000000" charset="0"/>
              </a:rPr>
              <a:t>BACKTRACK</a:t>
            </a:r>
            <a:r>
              <a:rPr lang="hu-HU" dirty="0" smtClean="0">
                <a:latin typeface="Gubbi" panose="00000400000000000000" charset="0"/>
              </a:rPr>
              <a:t> !!!</a:t>
            </a:r>
            <a:endParaRPr lang="en-US" dirty="0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5006897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47894" y="1828801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1828801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2888165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12834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25991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25991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225991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25991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Search tree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2361" y="4065823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Gubbi" panose="00000400000000000000" charset="0"/>
              </a:rPr>
              <a:t>We can prune !!!</a:t>
            </a:r>
            <a:endParaRPr lang="hu-HU" dirty="0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2361" y="4065823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Gubbi" panose="00000400000000000000" charset="0"/>
              </a:rPr>
              <a:t>We can prune !!!</a:t>
            </a:r>
            <a:endParaRPr lang="hu-HU" dirty="0">
              <a:latin typeface="Gubbi" panose="00000400000000000000" charset="0"/>
            </a:endParaRPr>
          </a:p>
          <a:p>
            <a:r>
              <a:rPr lang="hu-HU" dirty="0" smtClean="0">
                <a:latin typeface="Gubbi" panose="00000400000000000000" charset="0"/>
              </a:rPr>
              <a:t>Why is it good?</a:t>
            </a:r>
            <a:endParaRPr lang="hu-HU" dirty="0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3618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6139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59473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3618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6139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59473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83618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76139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59473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026904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319425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02759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026904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319425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602759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026904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319425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602759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70190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962711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46045" y="423302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70190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962711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246045" y="453599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670190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962711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246045" y="483896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152" name="Straight Arrow Connector 151"/>
          <p:cNvCxnSpPr>
            <a:endCxn id="120" idx="0"/>
          </p:cNvCxnSpPr>
          <p:nvPr/>
        </p:nvCxnSpPr>
        <p:spPr>
          <a:xfrm flipH="1">
            <a:off x="827624" y="379554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0" idx="0"/>
          </p:cNvCxnSpPr>
          <p:nvPr/>
        </p:nvCxnSpPr>
        <p:spPr>
          <a:xfrm>
            <a:off x="2491145" y="379554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0" idx="0"/>
          </p:cNvCxnSpPr>
          <p:nvPr/>
        </p:nvCxnSpPr>
        <p:spPr>
          <a:xfrm flipH="1">
            <a:off x="2470910" y="379554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57872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350393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633727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057872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350393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633727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057872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350393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633727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701158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993679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277013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701158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993679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277013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701158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93679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277013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344444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636965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920299" y="56131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344444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636965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920299" y="59161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344444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636965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920299" y="62190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188" name="Straight Arrow Connector 187"/>
          <p:cNvCxnSpPr>
            <a:endCxn id="156" idx="0"/>
          </p:cNvCxnSpPr>
          <p:nvPr/>
        </p:nvCxnSpPr>
        <p:spPr>
          <a:xfrm flipH="1">
            <a:off x="2501878" y="517566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76" idx="0"/>
          </p:cNvCxnSpPr>
          <p:nvPr/>
        </p:nvCxnSpPr>
        <p:spPr>
          <a:xfrm>
            <a:off x="4165399" y="517566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6" idx="0"/>
          </p:cNvCxnSpPr>
          <p:nvPr/>
        </p:nvCxnSpPr>
        <p:spPr>
          <a:xfrm flipH="1">
            <a:off x="4145164" y="517566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84808" y="4368063"/>
            <a:ext cx="581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Gubbi" panose="00000400000000000000" charset="0"/>
              </a:rPr>
              <a:t>A single node can have a huge subtree</a:t>
            </a:r>
            <a:endParaRPr lang="hu-HU" dirty="0" smtClean="0">
              <a:latin typeface="Gubbi" panose="00000400000000000000" charset="0"/>
            </a:endParaRPr>
          </a:p>
          <a:p>
            <a:r>
              <a:rPr lang="hu-HU" dirty="0" smtClean="0">
                <a:latin typeface="Gubbi" panose="00000400000000000000" charset="0"/>
              </a:rPr>
              <a:t>When pruning </a:t>
            </a:r>
            <a:r>
              <a:rPr lang="hu-HU" dirty="0" smtClean="0">
                <a:latin typeface="Gubbi" panose="00000400000000000000" charset="0"/>
                <a:sym typeface="Wingdings" panose="05000000000000000000" pitchFamily="2" charset="2"/>
              </a:rPr>
              <a:t></a:t>
            </a:r>
            <a:r>
              <a:rPr lang="hu-HU" dirty="0" smtClean="0">
                <a:latin typeface="Gubbi" panose="00000400000000000000" charset="0"/>
              </a:rPr>
              <a:t> we get rid of the whole subtree</a:t>
            </a:r>
            <a:endParaRPr lang="hu-HU" dirty="0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3618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6139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59473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3618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6139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59473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83618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76139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59473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026904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319425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02759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026904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319425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602759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026904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319425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602759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70190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962711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46045" y="423302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70190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962711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246045" y="453599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670190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962711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246045" y="483896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152" name="Straight Arrow Connector 151"/>
          <p:cNvCxnSpPr>
            <a:endCxn id="120" idx="0"/>
          </p:cNvCxnSpPr>
          <p:nvPr/>
        </p:nvCxnSpPr>
        <p:spPr>
          <a:xfrm flipH="1">
            <a:off x="827624" y="379554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0" idx="0"/>
          </p:cNvCxnSpPr>
          <p:nvPr/>
        </p:nvCxnSpPr>
        <p:spPr>
          <a:xfrm>
            <a:off x="2491145" y="379554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0" idx="0"/>
          </p:cNvCxnSpPr>
          <p:nvPr/>
        </p:nvCxnSpPr>
        <p:spPr>
          <a:xfrm flipH="1">
            <a:off x="2470910" y="379554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57872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350393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633727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057872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350393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633727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057872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350393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633727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701158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993679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277013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701158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993679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277013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701158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93679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277013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344444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636965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920299" y="56131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344444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636965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920299" y="59161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344444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636965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920299" y="62190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188" name="Straight Arrow Connector 187"/>
          <p:cNvCxnSpPr>
            <a:endCxn id="156" idx="0"/>
          </p:cNvCxnSpPr>
          <p:nvPr/>
        </p:nvCxnSpPr>
        <p:spPr>
          <a:xfrm flipH="1">
            <a:off x="2501878" y="517566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76" idx="0"/>
          </p:cNvCxnSpPr>
          <p:nvPr/>
        </p:nvCxnSpPr>
        <p:spPr>
          <a:xfrm>
            <a:off x="4165399" y="517566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6" idx="0"/>
          </p:cNvCxnSpPr>
          <p:nvPr/>
        </p:nvCxnSpPr>
        <p:spPr>
          <a:xfrm flipH="1">
            <a:off x="4145164" y="517566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684808" y="4368063"/>
            <a:ext cx="581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Gubbi" panose="00000400000000000000" charset="0"/>
              </a:rPr>
              <a:t>A single node can have a huge subtree</a:t>
            </a:r>
            <a:endParaRPr lang="hu-HU" dirty="0" smtClean="0">
              <a:latin typeface="Gubbi" panose="00000400000000000000" charset="0"/>
            </a:endParaRPr>
          </a:p>
          <a:p>
            <a:r>
              <a:rPr lang="hu-HU" dirty="0" smtClean="0">
                <a:latin typeface="Gubbi" panose="00000400000000000000" charset="0"/>
              </a:rPr>
              <a:t>When pruning </a:t>
            </a:r>
            <a:r>
              <a:rPr lang="hu-HU" dirty="0" smtClean="0">
                <a:latin typeface="Gubbi" panose="00000400000000000000" charset="0"/>
                <a:sym typeface="Wingdings" panose="05000000000000000000" pitchFamily="2" charset="2"/>
              </a:rPr>
              <a:t></a:t>
            </a:r>
            <a:r>
              <a:rPr lang="hu-HU" dirty="0" smtClean="0">
                <a:latin typeface="Gubbi" panose="00000400000000000000" charset="0"/>
              </a:rPr>
              <a:t> we get rid of the whole subtree</a:t>
            </a:r>
            <a:endParaRPr lang="hu-HU" dirty="0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3618" y="423677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6139" y="423677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59473" y="423677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3618" y="453974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6139" y="453974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59473" y="453974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83618" y="484271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76139" y="484271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59473" y="4842714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026904" y="423677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319425" y="423677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02759" y="423677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026904" y="453974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319425" y="453974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602759" y="453974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026904" y="484271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319425" y="484271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602759" y="4842714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70190" y="4233030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962711" y="4233030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46045" y="423302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70190" y="453599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962711" y="453599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246045" y="453599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670190" y="483896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962711" y="483896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246045" y="483896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152" name="Straight Arrow Connector 151"/>
          <p:cNvCxnSpPr>
            <a:endCxn id="120" idx="0"/>
          </p:cNvCxnSpPr>
          <p:nvPr/>
        </p:nvCxnSpPr>
        <p:spPr>
          <a:xfrm flipH="1">
            <a:off x="827624" y="379554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0" idx="0"/>
          </p:cNvCxnSpPr>
          <p:nvPr/>
        </p:nvCxnSpPr>
        <p:spPr>
          <a:xfrm>
            <a:off x="2491145" y="379554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0" idx="0"/>
          </p:cNvCxnSpPr>
          <p:nvPr/>
        </p:nvCxnSpPr>
        <p:spPr>
          <a:xfrm flipH="1">
            <a:off x="2470910" y="379554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57872" y="561689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350393" y="561689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633727" y="561689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057872" y="591986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350393" y="591986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633727" y="591986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2057872" y="622283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350393" y="622283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633727" y="6222834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701158" y="561689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993679" y="561689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277013" y="561689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701158" y="591986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993679" y="591986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277013" y="591986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701158" y="622283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93679" y="622283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277013" y="6222834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5344444" y="5613150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636965" y="5613150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920299" y="56131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344444" y="591611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636965" y="591611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920299" y="59161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344444" y="621908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636965" y="621908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920299" y="62190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cxnSp>
        <p:nvCxnSpPr>
          <p:cNvPr id="188" name="Straight Arrow Connector 187"/>
          <p:cNvCxnSpPr>
            <a:endCxn id="156" idx="0"/>
          </p:cNvCxnSpPr>
          <p:nvPr/>
        </p:nvCxnSpPr>
        <p:spPr>
          <a:xfrm flipH="1">
            <a:off x="2501878" y="517566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76" idx="0"/>
          </p:cNvCxnSpPr>
          <p:nvPr/>
        </p:nvCxnSpPr>
        <p:spPr>
          <a:xfrm>
            <a:off x="4165399" y="517566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6" idx="0"/>
          </p:cNvCxnSpPr>
          <p:nvPr/>
        </p:nvCxnSpPr>
        <p:spPr>
          <a:xfrm flipH="1">
            <a:off x="4145164" y="517566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684808" y="4368063"/>
            <a:ext cx="581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Gubbi" panose="00000400000000000000" charset="0"/>
              </a:rPr>
              <a:t>A single node can have a huge subtree</a:t>
            </a:r>
            <a:endParaRPr lang="hu-HU" dirty="0" smtClean="0">
              <a:latin typeface="Gubbi" panose="00000400000000000000" charset="0"/>
            </a:endParaRPr>
          </a:p>
          <a:p>
            <a:r>
              <a:rPr lang="hu-HU" dirty="0" smtClean="0">
                <a:latin typeface="Gubbi" panose="00000400000000000000" charset="0"/>
              </a:rPr>
              <a:t>When pruning </a:t>
            </a:r>
            <a:r>
              <a:rPr lang="hu-HU" dirty="0" smtClean="0">
                <a:latin typeface="Gubbi" panose="00000400000000000000" charset="0"/>
                <a:sym typeface="Wingdings" panose="05000000000000000000" pitchFamily="2" charset="2"/>
              </a:rPr>
              <a:t></a:t>
            </a:r>
            <a:r>
              <a:rPr lang="hu-HU" dirty="0" smtClean="0">
                <a:latin typeface="Gubbi" panose="00000400000000000000" charset="0"/>
              </a:rPr>
              <a:t> we get rid of the whole subtree</a:t>
            </a:r>
            <a:endParaRPr lang="hu-HU" dirty="0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60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ubbi" panose="000004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949</Words>
  <Application>WPS Presentation</Application>
  <PresentationFormat>Widescreen</PresentationFormat>
  <Paragraphs>33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Arial</vt:lpstr>
      <vt:lpstr>SimSun</vt:lpstr>
      <vt:lpstr>Wingdings</vt:lpstr>
      <vt:lpstr>Wingdings 3</vt:lpstr>
      <vt:lpstr>Arial</vt:lpstr>
      <vt:lpstr>Century Gothic</vt:lpstr>
      <vt:lpstr>Gubbi</vt:lpstr>
      <vt:lpstr>Abyssinica SIL</vt:lpstr>
      <vt:lpstr>微软雅黑</vt:lpstr>
      <vt:lpstr>宋体</vt:lpstr>
      <vt:lpstr>Arial Unicode MS</vt:lpstr>
      <vt:lpstr>Calibri</vt:lpstr>
      <vt:lpstr>Times New Roman</vt:lpstr>
      <vt:lpstr>Ion</vt:lpstr>
      <vt:lpstr>N-QUEENS PROBLEM		</vt:lpstr>
      <vt:lpstr>N-queens problem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Search tree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鹏程</cp:lastModifiedBy>
  <cp:revision>42</cp:revision>
  <dcterms:created xsi:type="dcterms:W3CDTF">2019-08-16T05:55:13Z</dcterms:created>
  <dcterms:modified xsi:type="dcterms:W3CDTF">2019-08-16T05:55:13Z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