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ext 0"/>
          <p:cNvSpPr txBox="1"/>
          <p:nvPr/>
        </p:nvSpPr>
        <p:spPr>
          <a:xfrm>
            <a:off x="6350437" y="1696403"/>
            <a:ext cx="7415928" cy="3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800"/>
              </a:lnSpc>
              <a:defRPr sz="70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引入 reCAPTCHA 到我们的 GKE API 平台</a:t>
            </a:r>
          </a:p>
        </p:txBody>
      </p:sp>
      <p:sp>
        <p:nvSpPr>
          <p:cNvPr id="94" name="Text 1"/>
          <p:cNvSpPr txBox="1"/>
          <p:nvPr/>
        </p:nvSpPr>
        <p:spPr>
          <a:xfrm>
            <a:off x="6350437" y="5428536"/>
            <a:ext cx="4865918" cy="397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保护 API 免受垃圾邮件和滥用的创新解决方案</a:t>
            </a:r>
          </a:p>
        </p:txBody>
      </p:sp>
      <p:sp>
        <p:nvSpPr>
          <p:cNvPr id="95" name="Shape 2"/>
          <p:cNvSpPr/>
          <p:nvPr/>
        </p:nvSpPr>
        <p:spPr>
          <a:xfrm>
            <a:off x="6350437" y="6119693"/>
            <a:ext cx="394931" cy="394931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 0"/>
          <p:cNvSpPr txBox="1"/>
          <p:nvPr/>
        </p:nvSpPr>
        <p:spPr>
          <a:xfrm>
            <a:off x="864036" y="1066800"/>
            <a:ext cx="6454280" cy="860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300"/>
              </a:lnSpc>
              <a:defRPr sz="51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什么是 reCAPTCHA？</a:t>
            </a:r>
          </a:p>
        </p:txBody>
      </p:sp>
      <p:sp>
        <p:nvSpPr>
          <p:cNvPr id="99" name="Shape 1"/>
          <p:cNvSpPr/>
          <p:nvPr/>
        </p:nvSpPr>
        <p:spPr>
          <a:xfrm>
            <a:off x="864036" y="2249209"/>
            <a:ext cx="7415929" cy="1473280"/>
          </a:xfrm>
          <a:prstGeom prst="roundRect">
            <a:avLst>
              <a:gd name="adj" fmla="val 7038"/>
            </a:avLst>
          </a:prstGeom>
          <a:solidFill>
            <a:srgbClr val="D5DCF6"/>
          </a:solidFill>
          <a:ln w="1524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Text 2"/>
          <p:cNvSpPr txBox="1"/>
          <p:nvPr/>
        </p:nvSpPr>
        <p:spPr>
          <a:xfrm>
            <a:off x="1126092" y="2511266"/>
            <a:ext cx="1759727" cy="42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Google 提供</a:t>
            </a:r>
          </a:p>
        </p:txBody>
      </p:sp>
      <p:sp>
        <p:nvSpPr>
          <p:cNvPr id="101" name="Text 3"/>
          <p:cNvSpPr txBox="1"/>
          <p:nvPr/>
        </p:nvSpPr>
        <p:spPr>
          <a:xfrm>
            <a:off x="1126092" y="3065383"/>
            <a:ext cx="4356101" cy="397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免费工具，保护网站免受虚假注册和滥用</a:t>
            </a:r>
          </a:p>
        </p:txBody>
      </p:sp>
      <p:sp>
        <p:nvSpPr>
          <p:cNvPr id="102" name="Shape 4"/>
          <p:cNvSpPr/>
          <p:nvPr/>
        </p:nvSpPr>
        <p:spPr>
          <a:xfrm>
            <a:off x="864036" y="3969306"/>
            <a:ext cx="7415929" cy="1473280"/>
          </a:xfrm>
          <a:prstGeom prst="roundRect">
            <a:avLst>
              <a:gd name="adj" fmla="val 7038"/>
            </a:avLst>
          </a:prstGeom>
          <a:solidFill>
            <a:srgbClr val="D5DCF6"/>
          </a:solidFill>
          <a:ln w="1524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Text 5"/>
          <p:cNvSpPr txBox="1"/>
          <p:nvPr/>
        </p:nvSpPr>
        <p:spPr>
          <a:xfrm>
            <a:off x="1126092" y="4231361"/>
            <a:ext cx="1282701" cy="4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人机识别</a:t>
            </a:r>
          </a:p>
        </p:txBody>
      </p:sp>
      <p:sp>
        <p:nvSpPr>
          <p:cNvPr id="104" name="Text 6"/>
          <p:cNvSpPr txBox="1"/>
          <p:nvPr/>
        </p:nvSpPr>
        <p:spPr>
          <a:xfrm>
            <a:off x="1126092" y="4785478"/>
            <a:ext cx="2908301" cy="39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确保用户是人类而非机器人</a:t>
            </a:r>
          </a:p>
        </p:txBody>
      </p:sp>
      <p:sp>
        <p:nvSpPr>
          <p:cNvPr id="105" name="Shape 7"/>
          <p:cNvSpPr/>
          <p:nvPr/>
        </p:nvSpPr>
        <p:spPr>
          <a:xfrm>
            <a:off x="864036" y="5689401"/>
            <a:ext cx="7415929" cy="1473280"/>
          </a:xfrm>
          <a:prstGeom prst="roundRect">
            <a:avLst>
              <a:gd name="adj" fmla="val 7038"/>
            </a:avLst>
          </a:prstGeom>
          <a:solidFill>
            <a:srgbClr val="D5DCF6"/>
          </a:solidFill>
          <a:ln w="1524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ext 8"/>
          <p:cNvSpPr txBox="1"/>
          <p:nvPr/>
        </p:nvSpPr>
        <p:spPr>
          <a:xfrm>
            <a:off x="1126092" y="5951458"/>
            <a:ext cx="1282701" cy="42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安全防护</a:t>
            </a:r>
          </a:p>
        </p:txBody>
      </p:sp>
      <p:sp>
        <p:nvSpPr>
          <p:cNvPr id="107" name="Text 9"/>
          <p:cNvSpPr txBox="1"/>
          <p:nvPr/>
        </p:nvSpPr>
        <p:spPr>
          <a:xfrm>
            <a:off x="1126092" y="6505575"/>
            <a:ext cx="3390901" cy="397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有效阻止自动化攻击和恶意行为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 0"/>
          <p:cNvSpPr txBox="1"/>
          <p:nvPr/>
        </p:nvSpPr>
        <p:spPr>
          <a:xfrm>
            <a:off x="6350437" y="1112519"/>
            <a:ext cx="5771158" cy="86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300"/>
              </a:lnSpc>
              <a:defRPr sz="51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reCAPTCHA 的功能</a:t>
            </a:r>
          </a:p>
        </p:txBody>
      </p:sp>
      <p:sp>
        <p:nvSpPr>
          <p:cNvPr id="111" name="Shape 1"/>
          <p:cNvSpPr/>
          <p:nvPr/>
        </p:nvSpPr>
        <p:spPr>
          <a:xfrm>
            <a:off x="6705480" y="2294930"/>
            <a:ext cx="30481" cy="4822031"/>
          </a:xfrm>
          <a:prstGeom prst="roundRect">
            <a:avLst>
              <a:gd name="adj" fmla="val 50000"/>
            </a:avLst>
          </a:prstGeom>
          <a:solidFill>
            <a:srgbClr val="BBC2D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Shape 2"/>
          <p:cNvSpPr/>
          <p:nvPr/>
        </p:nvSpPr>
        <p:spPr>
          <a:xfrm>
            <a:off x="6967953" y="2834996"/>
            <a:ext cx="864038" cy="30481"/>
          </a:xfrm>
          <a:prstGeom prst="roundRect">
            <a:avLst>
              <a:gd name="adj" fmla="val 50000"/>
            </a:avLst>
          </a:prstGeom>
          <a:solidFill>
            <a:srgbClr val="BBC2D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Shape 3"/>
          <p:cNvSpPr/>
          <p:nvPr/>
        </p:nvSpPr>
        <p:spPr>
          <a:xfrm>
            <a:off x="6443007" y="2572583"/>
            <a:ext cx="555428" cy="555428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Text 4"/>
          <p:cNvSpPr txBox="1"/>
          <p:nvPr/>
        </p:nvSpPr>
        <p:spPr>
          <a:xfrm>
            <a:off x="6608422" y="2655331"/>
            <a:ext cx="224596" cy="3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000"/>
              </a:lnSpc>
              <a:defRPr sz="30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" name="Text 5"/>
          <p:cNvSpPr txBox="1"/>
          <p:nvPr/>
        </p:nvSpPr>
        <p:spPr>
          <a:xfrm>
            <a:off x="8078509" y="2541746"/>
            <a:ext cx="2235201" cy="42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防止自动化攻击</a:t>
            </a:r>
          </a:p>
        </p:txBody>
      </p:sp>
      <p:sp>
        <p:nvSpPr>
          <p:cNvPr id="116" name="Text 6"/>
          <p:cNvSpPr txBox="1"/>
          <p:nvPr/>
        </p:nvSpPr>
        <p:spPr>
          <a:xfrm>
            <a:off x="8078509" y="3095862"/>
            <a:ext cx="2627178" cy="39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阻止恶意机器人访问 API</a:t>
            </a:r>
          </a:p>
        </p:txBody>
      </p:sp>
      <p:sp>
        <p:nvSpPr>
          <p:cNvPr id="117" name="Shape 7"/>
          <p:cNvSpPr/>
          <p:nvPr/>
        </p:nvSpPr>
        <p:spPr>
          <a:xfrm>
            <a:off x="6967953" y="4524612"/>
            <a:ext cx="864038" cy="30481"/>
          </a:xfrm>
          <a:prstGeom prst="roundRect">
            <a:avLst>
              <a:gd name="adj" fmla="val 50000"/>
            </a:avLst>
          </a:prstGeom>
          <a:solidFill>
            <a:srgbClr val="BBC2D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Shape 8"/>
          <p:cNvSpPr/>
          <p:nvPr/>
        </p:nvSpPr>
        <p:spPr>
          <a:xfrm>
            <a:off x="6443007" y="4262199"/>
            <a:ext cx="555428" cy="555428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Text 9"/>
          <p:cNvSpPr txBox="1"/>
          <p:nvPr/>
        </p:nvSpPr>
        <p:spPr>
          <a:xfrm>
            <a:off x="6608364" y="4344947"/>
            <a:ext cx="224595" cy="3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000"/>
              </a:lnSpc>
              <a:defRPr sz="30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0" name="Text 10"/>
          <p:cNvSpPr txBox="1"/>
          <p:nvPr/>
        </p:nvSpPr>
        <p:spPr>
          <a:xfrm>
            <a:off x="8078509" y="4231361"/>
            <a:ext cx="1917701" cy="4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验证用户身份</a:t>
            </a:r>
          </a:p>
        </p:txBody>
      </p:sp>
      <p:sp>
        <p:nvSpPr>
          <p:cNvPr id="121" name="Text 11"/>
          <p:cNvSpPr txBox="1"/>
          <p:nvPr/>
        </p:nvSpPr>
        <p:spPr>
          <a:xfrm>
            <a:off x="8078509" y="4785478"/>
            <a:ext cx="2667001" cy="39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确保操作由真实用户执行</a:t>
            </a:r>
          </a:p>
        </p:txBody>
      </p:sp>
      <p:sp>
        <p:nvSpPr>
          <p:cNvPr id="122" name="Shape 12"/>
          <p:cNvSpPr/>
          <p:nvPr/>
        </p:nvSpPr>
        <p:spPr>
          <a:xfrm>
            <a:off x="6967953" y="6214228"/>
            <a:ext cx="864038" cy="30481"/>
          </a:xfrm>
          <a:prstGeom prst="roundRect">
            <a:avLst>
              <a:gd name="adj" fmla="val 50000"/>
            </a:avLst>
          </a:prstGeom>
          <a:solidFill>
            <a:srgbClr val="BBC2D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hape 13"/>
          <p:cNvSpPr/>
          <p:nvPr/>
        </p:nvSpPr>
        <p:spPr>
          <a:xfrm>
            <a:off x="6443007" y="5951815"/>
            <a:ext cx="555428" cy="555428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Text 14"/>
          <p:cNvSpPr txBox="1"/>
          <p:nvPr/>
        </p:nvSpPr>
        <p:spPr>
          <a:xfrm>
            <a:off x="6608364" y="6034563"/>
            <a:ext cx="224595" cy="3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000"/>
              </a:lnSpc>
              <a:defRPr sz="30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5" name="Text 15"/>
          <p:cNvSpPr txBox="1"/>
          <p:nvPr/>
        </p:nvSpPr>
        <p:spPr>
          <a:xfrm>
            <a:off x="8078509" y="5920978"/>
            <a:ext cx="2235201" cy="42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多种验证码类型</a:t>
            </a:r>
          </a:p>
        </p:txBody>
      </p:sp>
      <p:sp>
        <p:nvSpPr>
          <p:cNvPr id="126" name="Text 16"/>
          <p:cNvSpPr txBox="1"/>
          <p:nvPr/>
        </p:nvSpPr>
        <p:spPr>
          <a:xfrm>
            <a:off x="8078509" y="6475095"/>
            <a:ext cx="3686164" cy="397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提供 v2 和 v3 版本，满足不同需求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0"/>
          <p:cNvSpPr txBox="1"/>
          <p:nvPr/>
        </p:nvSpPr>
        <p:spPr>
          <a:xfrm>
            <a:off x="864036" y="2456497"/>
            <a:ext cx="6203803" cy="78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300"/>
              </a:lnSpc>
              <a:defRPr sz="51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reCAPTCHA v2 vs v3</a:t>
            </a:r>
          </a:p>
        </p:txBody>
      </p:sp>
      <p:sp>
        <p:nvSpPr>
          <p:cNvPr id="129" name="Text 1"/>
          <p:cNvSpPr txBox="1"/>
          <p:nvPr/>
        </p:nvSpPr>
        <p:spPr>
          <a:xfrm>
            <a:off x="864036" y="3885724"/>
            <a:ext cx="2218303" cy="387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reCAPTCHA v2</a:t>
            </a:r>
          </a:p>
        </p:txBody>
      </p:sp>
      <p:sp>
        <p:nvSpPr>
          <p:cNvPr id="130" name="Text 2"/>
          <p:cNvSpPr txBox="1"/>
          <p:nvPr/>
        </p:nvSpPr>
        <p:spPr>
          <a:xfrm>
            <a:off x="864036" y="4538543"/>
            <a:ext cx="4286115" cy="397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包含图形验证码和"我不是机器人"复选框</a:t>
            </a:r>
          </a:p>
        </p:txBody>
      </p:sp>
      <p:sp>
        <p:nvSpPr>
          <p:cNvPr id="131" name="Text 3"/>
          <p:cNvSpPr txBox="1"/>
          <p:nvPr/>
        </p:nvSpPr>
        <p:spPr>
          <a:xfrm>
            <a:off x="864036" y="5155762"/>
            <a:ext cx="2908301" cy="397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用户需要主动交互完成验证</a:t>
            </a:r>
          </a:p>
        </p:txBody>
      </p:sp>
      <p:sp>
        <p:nvSpPr>
          <p:cNvPr id="132" name="Text 4"/>
          <p:cNvSpPr txBox="1"/>
          <p:nvPr/>
        </p:nvSpPr>
        <p:spPr>
          <a:xfrm>
            <a:off x="7623929" y="3885724"/>
            <a:ext cx="2218303" cy="387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reCAPTCHA v3</a:t>
            </a:r>
          </a:p>
        </p:txBody>
      </p:sp>
      <p:sp>
        <p:nvSpPr>
          <p:cNvPr id="133" name="Text 5"/>
          <p:cNvSpPr txBox="1"/>
          <p:nvPr/>
        </p:nvSpPr>
        <p:spPr>
          <a:xfrm>
            <a:off x="7623929" y="4538543"/>
            <a:ext cx="2667001" cy="397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无缝体验，后台自动评分</a:t>
            </a:r>
          </a:p>
        </p:txBody>
      </p:sp>
      <p:sp>
        <p:nvSpPr>
          <p:cNvPr id="134" name="Text 6"/>
          <p:cNvSpPr txBox="1"/>
          <p:nvPr/>
        </p:nvSpPr>
        <p:spPr>
          <a:xfrm>
            <a:off x="7623929" y="5155762"/>
            <a:ext cx="3632201" cy="397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根据用户行为判断，无需用户交互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3364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 0"/>
          <p:cNvSpPr txBox="1"/>
          <p:nvPr/>
        </p:nvSpPr>
        <p:spPr>
          <a:xfrm>
            <a:off x="6238399" y="590788"/>
            <a:ext cx="4980782" cy="748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reCAPTCHA 的好处</a:t>
            </a:r>
          </a:p>
        </p:txBody>
      </p:sp>
      <p:pic>
        <p:nvPicPr>
          <p:cNvPr id="13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8399" y="1619845"/>
            <a:ext cx="537092" cy="53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 1"/>
          <p:cNvSpPr txBox="1"/>
          <p:nvPr/>
        </p:nvSpPr>
        <p:spPr>
          <a:xfrm>
            <a:off x="6238399" y="2371725"/>
            <a:ext cx="1409701" cy="36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提高安全性</a:t>
            </a:r>
          </a:p>
        </p:txBody>
      </p:sp>
      <p:sp>
        <p:nvSpPr>
          <p:cNvPr id="140" name="Text 2"/>
          <p:cNvSpPr txBox="1"/>
          <p:nvPr/>
        </p:nvSpPr>
        <p:spPr>
          <a:xfrm>
            <a:off x="6238399" y="2853927"/>
            <a:ext cx="2654301" cy="343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6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有效阻止垃圾邮件和恶意行为</a:t>
            </a:r>
          </a:p>
        </p:txBody>
      </p:sp>
      <p:pic>
        <p:nvPicPr>
          <p:cNvPr id="141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8399" y="3842384"/>
            <a:ext cx="537092" cy="53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 3"/>
          <p:cNvSpPr txBox="1"/>
          <p:nvPr/>
        </p:nvSpPr>
        <p:spPr>
          <a:xfrm>
            <a:off x="6238399" y="4594264"/>
            <a:ext cx="1130301" cy="369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用户友好</a:t>
            </a:r>
          </a:p>
        </p:txBody>
      </p:sp>
      <p:sp>
        <p:nvSpPr>
          <p:cNvPr id="143" name="Text 4"/>
          <p:cNvSpPr txBox="1"/>
          <p:nvPr/>
        </p:nvSpPr>
        <p:spPr>
          <a:xfrm>
            <a:off x="6238399" y="5076468"/>
            <a:ext cx="2315766" cy="343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6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v3 版本提供流畅用户体验</a:t>
            </a:r>
          </a:p>
        </p:txBody>
      </p:sp>
      <p:pic>
        <p:nvPicPr>
          <p:cNvPr id="144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8399" y="6064925"/>
            <a:ext cx="537092" cy="53709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 5"/>
          <p:cNvSpPr txBox="1"/>
          <p:nvPr/>
        </p:nvSpPr>
        <p:spPr>
          <a:xfrm>
            <a:off x="6238399" y="6816804"/>
            <a:ext cx="1130301" cy="36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集成简单</a:t>
            </a:r>
          </a:p>
        </p:txBody>
      </p:sp>
      <p:sp>
        <p:nvSpPr>
          <p:cNvPr id="146" name="Text 6"/>
          <p:cNvSpPr txBox="1"/>
          <p:nvPr/>
        </p:nvSpPr>
        <p:spPr>
          <a:xfrm>
            <a:off x="6238399" y="7299007"/>
            <a:ext cx="2654301" cy="343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6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适用于各种前端和后端技术栈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962632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ext 0"/>
          <p:cNvSpPr txBox="1"/>
          <p:nvPr/>
        </p:nvSpPr>
        <p:spPr>
          <a:xfrm>
            <a:off x="829507" y="3614380"/>
            <a:ext cx="7861643" cy="831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100"/>
              </a:lnSpc>
              <a:defRPr sz="49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在 GKE 中实现 reCAPTCHA</a:t>
            </a:r>
          </a:p>
        </p:txBody>
      </p:sp>
      <p:pic>
        <p:nvPicPr>
          <p:cNvPr id="15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507" y="4749403"/>
            <a:ext cx="4323757" cy="94797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 1"/>
          <p:cNvSpPr txBox="1"/>
          <p:nvPr/>
        </p:nvSpPr>
        <p:spPr>
          <a:xfrm>
            <a:off x="1066443" y="6052780"/>
            <a:ext cx="1231901" cy="4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创建项目</a:t>
            </a:r>
          </a:p>
        </p:txBody>
      </p:sp>
      <p:sp>
        <p:nvSpPr>
          <p:cNvPr id="152" name="Text 2"/>
          <p:cNvSpPr txBox="1"/>
          <p:nvPr/>
        </p:nvSpPr>
        <p:spPr>
          <a:xfrm>
            <a:off x="1066443" y="6584632"/>
            <a:ext cx="3849886" cy="74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在 Google Developer Console 获取 API 密钥</a:t>
            </a:r>
          </a:p>
        </p:txBody>
      </p:sp>
      <p:pic>
        <p:nvPicPr>
          <p:cNvPr id="15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3262" y="4749403"/>
            <a:ext cx="4323757" cy="94797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 3"/>
          <p:cNvSpPr txBox="1"/>
          <p:nvPr/>
        </p:nvSpPr>
        <p:spPr>
          <a:xfrm>
            <a:off x="5390198" y="6052780"/>
            <a:ext cx="1231901" cy="4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前端集成</a:t>
            </a:r>
          </a:p>
        </p:txBody>
      </p:sp>
      <p:sp>
        <p:nvSpPr>
          <p:cNvPr id="155" name="Text 4"/>
          <p:cNvSpPr txBox="1"/>
          <p:nvPr/>
        </p:nvSpPr>
        <p:spPr>
          <a:xfrm>
            <a:off x="5390198" y="6584632"/>
            <a:ext cx="3086522" cy="372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加载脚本，添加 widget 到表单</a:t>
            </a:r>
          </a:p>
        </p:txBody>
      </p:sp>
      <p:pic>
        <p:nvPicPr>
          <p:cNvPr id="156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77017" y="4749403"/>
            <a:ext cx="4323756" cy="94797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xt 5"/>
          <p:cNvSpPr txBox="1"/>
          <p:nvPr/>
        </p:nvSpPr>
        <p:spPr>
          <a:xfrm>
            <a:off x="9713952" y="6052780"/>
            <a:ext cx="1231901" cy="4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后端验证</a:t>
            </a:r>
          </a:p>
        </p:txBody>
      </p:sp>
      <p:sp>
        <p:nvSpPr>
          <p:cNvPr id="158" name="Text 6"/>
          <p:cNvSpPr txBox="1"/>
          <p:nvPr/>
        </p:nvSpPr>
        <p:spPr>
          <a:xfrm>
            <a:off x="9713952" y="6584632"/>
            <a:ext cx="2527301" cy="372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验证用户响应，处理请求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 0"/>
          <p:cNvSpPr txBox="1"/>
          <p:nvPr/>
        </p:nvSpPr>
        <p:spPr>
          <a:xfrm>
            <a:off x="839986" y="661034"/>
            <a:ext cx="2501901" cy="841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200"/>
              </a:lnSpc>
              <a:defRPr sz="49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示例代码</a:t>
            </a:r>
          </a:p>
        </p:txBody>
      </p:sp>
      <p:sp>
        <p:nvSpPr>
          <p:cNvPr id="161" name="Text 1"/>
          <p:cNvSpPr txBox="1"/>
          <p:nvPr/>
        </p:nvSpPr>
        <p:spPr>
          <a:xfrm>
            <a:off x="839986" y="2050375"/>
            <a:ext cx="1536701" cy="418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前端 HTML</a:t>
            </a:r>
          </a:p>
        </p:txBody>
      </p:sp>
      <p:sp>
        <p:nvSpPr>
          <p:cNvPr id="162" name="Shape 2"/>
          <p:cNvSpPr/>
          <p:nvPr/>
        </p:nvSpPr>
        <p:spPr>
          <a:xfrm>
            <a:off x="839986" y="2714981"/>
            <a:ext cx="6182439" cy="3815598"/>
          </a:xfrm>
          <a:prstGeom prst="roundRect">
            <a:avLst>
              <a:gd name="adj" fmla="val 2642"/>
            </a:avLst>
          </a:prstGeom>
          <a:solidFill>
            <a:srgbClr val="D5DCF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Shape 3"/>
          <p:cNvSpPr/>
          <p:nvPr/>
        </p:nvSpPr>
        <p:spPr>
          <a:xfrm>
            <a:off x="828079" y="2714981"/>
            <a:ext cx="6206254" cy="3815598"/>
          </a:xfrm>
          <a:prstGeom prst="roundRect">
            <a:avLst>
              <a:gd name="adj" fmla="val 943"/>
            </a:avLst>
          </a:prstGeom>
          <a:solidFill>
            <a:srgbClr val="D5DCF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Text 4"/>
          <p:cNvSpPr txBox="1"/>
          <p:nvPr/>
        </p:nvSpPr>
        <p:spPr>
          <a:xfrm>
            <a:off x="1067991" y="2894886"/>
            <a:ext cx="5726430" cy="3028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&lt;script src="https://www.google.com/recaptcha/api.js" async defer&gt;&lt;/script&gt;</a:t>
            </a: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&lt;form action="YOUR_BACKEND_ENDPOINT" method="POST"&gt;</a:t>
            </a: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&lt;div class="g-recaptcha" data-sitekey="YOUR_SITE_KEY"&gt;&lt;/div&gt;</a:t>
            </a: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&lt;button type="submit"&gt;Submit&lt;/button&gt;</a:t>
            </a: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&lt;/form&gt;</a:t>
            </a:r>
          </a:p>
        </p:txBody>
      </p:sp>
      <p:sp>
        <p:nvSpPr>
          <p:cNvPr id="165" name="Text 5"/>
          <p:cNvSpPr txBox="1"/>
          <p:nvPr/>
        </p:nvSpPr>
        <p:spPr>
          <a:xfrm>
            <a:off x="7615594" y="2050375"/>
            <a:ext cx="2790429" cy="418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4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后端验证（Python）</a:t>
            </a:r>
          </a:p>
        </p:txBody>
      </p:sp>
      <p:sp>
        <p:nvSpPr>
          <p:cNvPr id="166" name="Shape 6"/>
          <p:cNvSpPr/>
          <p:nvPr/>
        </p:nvSpPr>
        <p:spPr>
          <a:xfrm>
            <a:off x="7615594" y="2714981"/>
            <a:ext cx="6182440" cy="4583550"/>
          </a:xfrm>
          <a:prstGeom prst="roundRect">
            <a:avLst>
              <a:gd name="adj" fmla="val 2199"/>
            </a:avLst>
          </a:prstGeom>
          <a:solidFill>
            <a:srgbClr val="D5DCF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Shape 7"/>
          <p:cNvSpPr/>
          <p:nvPr/>
        </p:nvSpPr>
        <p:spPr>
          <a:xfrm>
            <a:off x="7603687" y="2714981"/>
            <a:ext cx="6206254" cy="4583550"/>
          </a:xfrm>
          <a:prstGeom prst="roundRect">
            <a:avLst>
              <a:gd name="adj" fmla="val 785"/>
            </a:avLst>
          </a:prstGeom>
          <a:solidFill>
            <a:srgbClr val="D5DCF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Text 8"/>
          <p:cNvSpPr txBox="1"/>
          <p:nvPr/>
        </p:nvSpPr>
        <p:spPr>
          <a:xfrm>
            <a:off x="7843598" y="2894886"/>
            <a:ext cx="5726431" cy="417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import requests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verify_recaptcha(recaptcha_response):</a:t>
            </a: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secret_key = "YOUR_SECRET_KEY"</a:t>
            </a: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response = requests.post(</a:t>
            </a: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"https://www.google.com/recaptcha/api/siteverify",</a:t>
            </a: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data={'secret': secret_key, 'response': recaptcha_response}</a:t>
            </a: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)</a:t>
            </a:r>
          </a:p>
          <a:p>
            <a:pPr>
              <a:lnSpc>
                <a:spcPts val="3000"/>
              </a:lnSpc>
              <a:defRPr>
                <a:solidFill>
                  <a:srgbClr val="3B35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return response.json()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304931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 0"/>
          <p:cNvSpPr txBox="1"/>
          <p:nvPr/>
        </p:nvSpPr>
        <p:spPr>
          <a:xfrm>
            <a:off x="853797" y="3721060"/>
            <a:ext cx="1282701" cy="855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300"/>
              </a:lnSpc>
              <a:defRPr sz="50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结论</a:t>
            </a:r>
          </a:p>
        </p:txBody>
      </p:sp>
      <p:sp>
        <p:nvSpPr>
          <p:cNvPr id="172" name="Shape 1"/>
          <p:cNvSpPr/>
          <p:nvPr/>
        </p:nvSpPr>
        <p:spPr>
          <a:xfrm>
            <a:off x="853797" y="5163859"/>
            <a:ext cx="548878" cy="548879"/>
          </a:xfrm>
          <a:prstGeom prst="roundRect">
            <a:avLst>
              <a:gd name="adj" fmla="val 18667"/>
            </a:avLst>
          </a:prstGeom>
          <a:solidFill>
            <a:srgbClr val="D5DCF6"/>
          </a:solidFill>
          <a:ln w="1524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Text 2"/>
          <p:cNvSpPr txBox="1"/>
          <p:nvPr/>
        </p:nvSpPr>
        <p:spPr>
          <a:xfrm>
            <a:off x="1015879" y="5245656"/>
            <a:ext cx="224595" cy="392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000"/>
              </a:lnSpc>
              <a:defRPr sz="30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4" name="Text 3"/>
          <p:cNvSpPr txBox="1"/>
          <p:nvPr/>
        </p:nvSpPr>
        <p:spPr>
          <a:xfrm>
            <a:off x="1646515" y="5163859"/>
            <a:ext cx="1600201" cy="4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增强安全性</a:t>
            </a:r>
          </a:p>
        </p:txBody>
      </p:sp>
      <p:sp>
        <p:nvSpPr>
          <p:cNvPr id="175" name="Text 4"/>
          <p:cNvSpPr txBox="1"/>
          <p:nvPr/>
        </p:nvSpPr>
        <p:spPr>
          <a:xfrm>
            <a:off x="1646515" y="5711428"/>
            <a:ext cx="3847108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reCAPTCHA 显著提升平台防护能力</a:t>
            </a:r>
          </a:p>
        </p:txBody>
      </p:sp>
      <p:sp>
        <p:nvSpPr>
          <p:cNvPr id="176" name="Shape 5"/>
          <p:cNvSpPr/>
          <p:nvPr/>
        </p:nvSpPr>
        <p:spPr>
          <a:xfrm>
            <a:off x="7437119" y="5163859"/>
            <a:ext cx="548879" cy="548879"/>
          </a:xfrm>
          <a:prstGeom prst="roundRect">
            <a:avLst>
              <a:gd name="adj" fmla="val 18667"/>
            </a:avLst>
          </a:prstGeom>
          <a:solidFill>
            <a:srgbClr val="D5DCF6"/>
          </a:solidFill>
          <a:ln w="1524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Text 6"/>
          <p:cNvSpPr txBox="1"/>
          <p:nvPr/>
        </p:nvSpPr>
        <p:spPr>
          <a:xfrm>
            <a:off x="7599202" y="5245656"/>
            <a:ext cx="224595" cy="392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000"/>
              </a:lnSpc>
              <a:defRPr sz="30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" name="Text 7"/>
          <p:cNvSpPr txBox="1"/>
          <p:nvPr/>
        </p:nvSpPr>
        <p:spPr>
          <a:xfrm>
            <a:off x="8229837" y="5163859"/>
            <a:ext cx="1282701" cy="4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简单集成</a:t>
            </a:r>
          </a:p>
        </p:txBody>
      </p:sp>
      <p:sp>
        <p:nvSpPr>
          <p:cNvPr id="179" name="Text 8"/>
          <p:cNvSpPr txBox="1"/>
          <p:nvPr/>
        </p:nvSpPr>
        <p:spPr>
          <a:xfrm>
            <a:off x="8229837" y="5711428"/>
            <a:ext cx="1970318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轻松实现 API 保护</a:t>
            </a:r>
          </a:p>
        </p:txBody>
      </p:sp>
      <p:sp>
        <p:nvSpPr>
          <p:cNvPr id="180" name="Shape 9"/>
          <p:cNvSpPr/>
          <p:nvPr/>
        </p:nvSpPr>
        <p:spPr>
          <a:xfrm>
            <a:off x="853797" y="6619994"/>
            <a:ext cx="548878" cy="548879"/>
          </a:xfrm>
          <a:prstGeom prst="roundRect">
            <a:avLst>
              <a:gd name="adj" fmla="val 18667"/>
            </a:avLst>
          </a:prstGeom>
          <a:solidFill>
            <a:srgbClr val="D5DCF6"/>
          </a:solidFill>
          <a:ln w="1524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Text 10"/>
          <p:cNvSpPr txBox="1"/>
          <p:nvPr/>
        </p:nvSpPr>
        <p:spPr>
          <a:xfrm>
            <a:off x="1015939" y="6701790"/>
            <a:ext cx="224595" cy="392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000"/>
              </a:lnSpc>
              <a:defRPr sz="30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2" name="Text 11"/>
          <p:cNvSpPr txBox="1"/>
          <p:nvPr/>
        </p:nvSpPr>
        <p:spPr>
          <a:xfrm>
            <a:off x="1646515" y="6619994"/>
            <a:ext cx="1282701" cy="42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提升体验</a:t>
            </a:r>
          </a:p>
        </p:txBody>
      </p:sp>
      <p:sp>
        <p:nvSpPr>
          <p:cNvPr id="183" name="Text 12"/>
          <p:cNvSpPr txBox="1"/>
          <p:nvPr/>
        </p:nvSpPr>
        <p:spPr>
          <a:xfrm>
            <a:off x="1646515" y="7167563"/>
            <a:ext cx="3149601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在安全与用户友好间取得平衡</a:t>
            </a:r>
          </a:p>
        </p:txBody>
      </p:sp>
      <p:sp>
        <p:nvSpPr>
          <p:cNvPr id="184" name="Shape 13"/>
          <p:cNvSpPr/>
          <p:nvPr/>
        </p:nvSpPr>
        <p:spPr>
          <a:xfrm>
            <a:off x="7437119" y="6619994"/>
            <a:ext cx="548879" cy="548879"/>
          </a:xfrm>
          <a:prstGeom prst="roundRect">
            <a:avLst>
              <a:gd name="adj" fmla="val 18667"/>
            </a:avLst>
          </a:prstGeom>
          <a:solidFill>
            <a:srgbClr val="D5DCF6"/>
          </a:solidFill>
          <a:ln w="1524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Text 14"/>
          <p:cNvSpPr txBox="1"/>
          <p:nvPr/>
        </p:nvSpPr>
        <p:spPr>
          <a:xfrm>
            <a:off x="7599202" y="6701790"/>
            <a:ext cx="224595" cy="392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000"/>
              </a:lnSpc>
              <a:defRPr sz="30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6" name="Text 15"/>
          <p:cNvSpPr txBox="1"/>
          <p:nvPr/>
        </p:nvSpPr>
        <p:spPr>
          <a:xfrm>
            <a:off x="8229837" y="6619994"/>
            <a:ext cx="1282701" cy="42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500">
                <a:solidFill>
                  <a:srgbClr val="3B3535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</a:lstStyle>
          <a:p>
            <a:pPr/>
            <a:r>
              <a:t>持续优化</a:t>
            </a:r>
          </a:p>
        </p:txBody>
      </p:sp>
      <p:sp>
        <p:nvSpPr>
          <p:cNvPr id="187" name="Text 16"/>
          <p:cNvSpPr txBox="1"/>
          <p:nvPr/>
        </p:nvSpPr>
        <p:spPr>
          <a:xfrm>
            <a:off x="8229837" y="7167563"/>
            <a:ext cx="3672850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19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defRPr>
            </a:lvl1pPr>
          </a:lstStyle>
          <a:p>
            <a:pPr/>
            <a:r>
              <a:t>定期评估和更新 reCAPTCHA 策略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