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89" r:id="rId2"/>
    <p:sldId id="290" r:id="rId3"/>
    <p:sldId id="263" r:id="rId4"/>
    <p:sldId id="264" r:id="rId5"/>
    <p:sldId id="265" r:id="rId6"/>
    <p:sldId id="266" r:id="rId7"/>
    <p:sldId id="267" r:id="rId8"/>
    <p:sldId id="268" r:id="rId9"/>
    <p:sldId id="269" r:id="rId10"/>
    <p:sldId id="270" r:id="rId11"/>
    <p:sldId id="257" r:id="rId12"/>
    <p:sldId id="260" r:id="rId13"/>
    <p:sldId id="261" r:id="rId14"/>
    <p:sldId id="258" r:id="rId15"/>
    <p:sldId id="259" r:id="rId16"/>
    <p:sldId id="262" r:id="rId17"/>
    <p:sldId id="271" r:id="rId18"/>
    <p:sldId id="272" r:id="rId19"/>
    <p:sldId id="273" r:id="rId20"/>
    <p:sldId id="274" r:id="rId21"/>
    <p:sldId id="275" r:id="rId22"/>
    <p:sldId id="276" r:id="rId23"/>
    <p:sldId id="277" r:id="rId24"/>
    <p:sldId id="281" r:id="rId25"/>
    <p:sldId id="278" r:id="rId26"/>
    <p:sldId id="279" r:id="rId27"/>
    <p:sldId id="280" r:id="rId28"/>
    <p:sldId id="286" r:id="rId29"/>
    <p:sldId id="287" r:id="rId30"/>
    <p:sldId id="288" r:id="rId31"/>
    <p:sldId id="282" r:id="rId32"/>
    <p:sldId id="284" r:id="rId33"/>
    <p:sldId id="283" r:id="rId34"/>
    <p:sldId id="285"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1" autoAdjust="0"/>
    <p:restoredTop sz="94660"/>
  </p:normalViewPr>
  <p:slideViewPr>
    <p:cSldViewPr snapToGrid="0">
      <p:cViewPr varScale="1">
        <p:scale>
          <a:sx n="114" d="100"/>
          <a:sy n="114" d="100"/>
        </p:scale>
        <p:origin x="4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B832A-7F9A-464A-86A4-3EC8A9CC3BBA}"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178472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B832A-7F9A-464A-86A4-3EC8A9CC3BBA}"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33545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B832A-7F9A-464A-86A4-3EC8A9CC3BBA}"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88601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B832A-7F9A-464A-86A4-3EC8A9CC3BBA}"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309279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6B832A-7F9A-464A-86A4-3EC8A9CC3BBA}"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382826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B832A-7F9A-464A-86A4-3EC8A9CC3BBA}"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204369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B832A-7F9A-464A-86A4-3EC8A9CC3BBA}"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204423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B832A-7F9A-464A-86A4-3EC8A9CC3BBA}"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89610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B832A-7F9A-464A-86A4-3EC8A9CC3BBA}"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406921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B832A-7F9A-464A-86A4-3EC8A9CC3BBA}"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165739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B832A-7F9A-464A-86A4-3EC8A9CC3BBA}"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4860A-AA32-496B-A25D-B8C9D34E19B2}" type="slidenum">
              <a:rPr lang="en-US" smtClean="0"/>
              <a:t>‹#›</a:t>
            </a:fld>
            <a:endParaRPr lang="en-US"/>
          </a:p>
        </p:txBody>
      </p:sp>
    </p:spTree>
    <p:extLst>
      <p:ext uri="{BB962C8B-B14F-4D97-AF65-F5344CB8AC3E}">
        <p14:creationId xmlns:p14="http://schemas.microsoft.com/office/powerpoint/2010/main" val="368644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B832A-7F9A-464A-86A4-3EC8A9CC3BBA}" type="datetimeFigureOut">
              <a:rPr lang="en-US" smtClean="0"/>
              <a:t>5/7/2019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4860A-AA32-496B-A25D-B8C9D34E19B2}" type="slidenum">
              <a:rPr lang="en-US" smtClean="0"/>
              <a:t>‹#›</a:t>
            </a:fld>
            <a:endParaRPr lang="en-US"/>
          </a:p>
        </p:txBody>
      </p:sp>
    </p:spTree>
    <p:extLst>
      <p:ext uri="{BB962C8B-B14F-4D97-AF65-F5344CB8AC3E}">
        <p14:creationId xmlns:p14="http://schemas.microsoft.com/office/powerpoint/2010/main" val="36467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63FF-409D-4BFF-AF12-2D8F86F43097}"/>
              </a:ext>
            </a:extLst>
          </p:cNvPr>
          <p:cNvSpPr>
            <a:spLocks noGrp="1"/>
          </p:cNvSpPr>
          <p:nvPr>
            <p:ph type="title"/>
          </p:nvPr>
        </p:nvSpPr>
        <p:spPr/>
        <p:txBody>
          <a:bodyPr/>
          <a:lstStyle/>
          <a:p>
            <a:r>
              <a:rPr lang="en-US" dirty="0"/>
              <a:t>Tensor Flow </a:t>
            </a:r>
            <a:r>
              <a:rPr lang="en-US" dirty="0" err="1"/>
              <a:t>Keras</a:t>
            </a:r>
            <a:r>
              <a:rPr lang="en-US" dirty="0"/>
              <a:t> Demonstration</a:t>
            </a:r>
          </a:p>
        </p:txBody>
      </p:sp>
      <p:sp>
        <p:nvSpPr>
          <p:cNvPr id="3" name="Content Placeholder 2">
            <a:extLst>
              <a:ext uri="{FF2B5EF4-FFF2-40B4-BE49-F238E27FC236}">
                <a16:creationId xmlns:a16="http://schemas.microsoft.com/office/drawing/2014/main" id="{F6825812-4FB5-4F9A-9634-D1F6D0E835F4}"/>
              </a:ext>
            </a:extLst>
          </p:cNvPr>
          <p:cNvSpPr>
            <a:spLocks noGrp="1"/>
          </p:cNvSpPr>
          <p:nvPr>
            <p:ph idx="1"/>
          </p:nvPr>
        </p:nvSpPr>
        <p:spPr/>
        <p:txBody>
          <a:bodyPr/>
          <a:lstStyle/>
          <a:p>
            <a:r>
              <a:rPr lang="en-US" dirty="0"/>
              <a:t>In this presentation, we will demonstrate how to use the </a:t>
            </a:r>
            <a:r>
              <a:rPr lang="en-US" dirty="0" err="1"/>
              <a:t>Keras</a:t>
            </a:r>
            <a:r>
              <a:rPr lang="en-US" dirty="0"/>
              <a:t> package which is a part of the popular machine learning software, TensorFlow.</a:t>
            </a:r>
          </a:p>
          <a:p>
            <a:r>
              <a:rPr lang="en-US" dirty="0"/>
              <a:t>We will be labeling pictures of random clothing items according to their respective names.</a:t>
            </a:r>
          </a:p>
          <a:p>
            <a:r>
              <a:rPr lang="en-US" dirty="0"/>
              <a:t>Various Neural Network configurations will be discussed.</a:t>
            </a:r>
          </a:p>
          <a:p>
            <a:r>
              <a:rPr lang="en-US" dirty="0"/>
              <a:t>Finally, we will discuss how the implementation of specific optimization functions can have a effect on the accuracy of the classification.</a:t>
            </a:r>
          </a:p>
          <a:p>
            <a:pPr marL="0" indent="0">
              <a:buNone/>
            </a:pPr>
            <a:endParaRPr lang="en-US" dirty="0"/>
          </a:p>
          <a:p>
            <a:endParaRPr lang="en-US" dirty="0"/>
          </a:p>
        </p:txBody>
      </p:sp>
    </p:spTree>
    <p:extLst>
      <p:ext uri="{BB962C8B-B14F-4D97-AF65-F5344CB8AC3E}">
        <p14:creationId xmlns:p14="http://schemas.microsoft.com/office/powerpoint/2010/main" val="233672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321"/>
            <a:ext cx="10515600" cy="5745642"/>
          </a:xfrm>
        </p:spPr>
        <p:txBody>
          <a:bodyPr>
            <a:normAutofit fontScale="62500" lnSpcReduction="20000"/>
          </a:bodyPr>
          <a:lstStyle/>
          <a:p>
            <a:pPr marL="0" indent="0">
              <a:buNone/>
            </a:pPr>
            <a:r>
              <a:rPr lang="en-US" dirty="0"/>
              <a:t>Activation Functions</a:t>
            </a:r>
          </a:p>
          <a:p>
            <a:pPr marL="0" indent="0">
              <a:buNone/>
            </a:pPr>
            <a:r>
              <a:rPr lang="en-US" dirty="0"/>
              <a:t>The activation function determines the output a node will generate, based upon its input. The activation function is set at the layer level and applies to all neurons in that layer.</a:t>
            </a:r>
          </a:p>
          <a:p>
            <a:r>
              <a:rPr lang="en-US" dirty="0"/>
              <a:t>Some examples include:</a:t>
            </a:r>
          </a:p>
          <a:p>
            <a:r>
              <a:rPr lang="en-US" dirty="0"/>
              <a:t>CUBE</a:t>
            </a:r>
          </a:p>
          <a:p>
            <a:r>
              <a:rPr lang="en-US" dirty="0"/>
              <a:t>ELU</a:t>
            </a:r>
          </a:p>
          <a:p>
            <a:r>
              <a:rPr lang="en-US" dirty="0"/>
              <a:t>HARDSIGMOID</a:t>
            </a:r>
          </a:p>
          <a:p>
            <a:r>
              <a:rPr lang="en-US" dirty="0"/>
              <a:t>HARDTANH</a:t>
            </a:r>
          </a:p>
          <a:p>
            <a:r>
              <a:rPr lang="en-US" dirty="0"/>
              <a:t>IDENTITY</a:t>
            </a:r>
          </a:p>
          <a:p>
            <a:r>
              <a:rPr lang="en-US" dirty="0"/>
              <a:t>LEAKYRELU</a:t>
            </a:r>
          </a:p>
          <a:p>
            <a:r>
              <a:rPr lang="en-US" dirty="0"/>
              <a:t>RATIONALTANH</a:t>
            </a:r>
          </a:p>
          <a:p>
            <a:r>
              <a:rPr lang="en-US" dirty="0"/>
              <a:t>RELU</a:t>
            </a:r>
          </a:p>
          <a:p>
            <a:r>
              <a:rPr lang="en-US" dirty="0"/>
              <a:t>RRELU</a:t>
            </a:r>
          </a:p>
          <a:p>
            <a:r>
              <a:rPr lang="en-US" dirty="0"/>
              <a:t>SIGMOID</a:t>
            </a:r>
          </a:p>
          <a:p>
            <a:r>
              <a:rPr lang="en-US" dirty="0"/>
              <a:t>SOFTMAX</a:t>
            </a:r>
          </a:p>
          <a:p>
            <a:r>
              <a:rPr lang="en-US" dirty="0"/>
              <a:t>SOFTPLUS</a:t>
            </a:r>
          </a:p>
          <a:p>
            <a:r>
              <a:rPr lang="en-US" dirty="0"/>
              <a:t>SOFTSIGN</a:t>
            </a:r>
          </a:p>
          <a:p>
            <a:r>
              <a:rPr lang="en-US" dirty="0"/>
              <a:t>TANH</a:t>
            </a:r>
          </a:p>
        </p:txBody>
      </p:sp>
    </p:spTree>
    <p:extLst>
      <p:ext uri="{BB962C8B-B14F-4D97-AF65-F5344CB8AC3E}">
        <p14:creationId xmlns:p14="http://schemas.microsoft.com/office/powerpoint/2010/main" val="255532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Dense layer</a:t>
            </a:r>
            <a:endParaRPr lang="en-US" dirty="0"/>
          </a:p>
        </p:txBody>
      </p:sp>
      <p:sp>
        <p:nvSpPr>
          <p:cNvPr id="3" name="Content Placeholder 2"/>
          <p:cNvSpPr>
            <a:spLocks noGrp="1"/>
          </p:cNvSpPr>
          <p:nvPr>
            <p:ph idx="1"/>
          </p:nvPr>
        </p:nvSpPr>
        <p:spPr/>
        <p:txBody>
          <a:bodyPr>
            <a:normAutofit/>
          </a:bodyPr>
          <a:lstStyle/>
          <a:p>
            <a:r>
              <a:rPr lang="en-US" dirty="0"/>
              <a:t>A linear operation in which every input is connected to every output by a weight (so there are </a:t>
            </a:r>
            <a:r>
              <a:rPr lang="en-US" dirty="0" err="1"/>
              <a:t>n_inputs</a:t>
            </a:r>
            <a:r>
              <a:rPr lang="en-US" dirty="0"/>
              <a:t> * </a:t>
            </a:r>
            <a:r>
              <a:rPr lang="en-US" dirty="0" err="1"/>
              <a:t>n_outputs</a:t>
            </a:r>
            <a:r>
              <a:rPr lang="en-US" dirty="0"/>
              <a:t> weights - which can be a lot!). Generally followed by a non-linear activation function</a:t>
            </a:r>
            <a:br>
              <a:rPr lang="en-US" dirty="0"/>
            </a:br>
            <a:endParaRPr lang="en-US" dirty="0"/>
          </a:p>
        </p:txBody>
      </p:sp>
    </p:spTree>
    <p:extLst>
      <p:ext uri="{BB962C8B-B14F-4D97-AF65-F5344CB8AC3E}">
        <p14:creationId xmlns:p14="http://schemas.microsoft.com/office/powerpoint/2010/main" val="318570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Dense layer</a:t>
            </a:r>
            <a:endParaRPr lang="en-US" dirty="0"/>
          </a:p>
        </p:txBody>
      </p:sp>
      <p:pic>
        <p:nvPicPr>
          <p:cNvPr id="4" name="Content Placeholder 3"/>
          <p:cNvPicPr>
            <a:picLocks noGrp="1" noChangeAspect="1"/>
          </p:cNvPicPr>
          <p:nvPr>
            <p:ph idx="1"/>
          </p:nvPr>
        </p:nvPicPr>
        <p:blipFill>
          <a:blip r:embed="rId2"/>
          <a:stretch>
            <a:fillRect/>
          </a:stretch>
        </p:blipFill>
        <p:spPr>
          <a:xfrm>
            <a:off x="3285327" y="1825625"/>
            <a:ext cx="5621345" cy="4351338"/>
          </a:xfrm>
          <a:prstGeom prst="rect">
            <a:avLst/>
          </a:prstGeom>
        </p:spPr>
      </p:pic>
    </p:spTree>
    <p:extLst>
      <p:ext uri="{BB962C8B-B14F-4D97-AF65-F5344CB8AC3E}">
        <p14:creationId xmlns:p14="http://schemas.microsoft.com/office/powerpoint/2010/main" val="260017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Dense Layer</a:t>
            </a:r>
          </a:p>
        </p:txBody>
      </p:sp>
      <p:pic>
        <p:nvPicPr>
          <p:cNvPr id="4" name="Content Placeholder 3"/>
          <p:cNvPicPr>
            <a:picLocks noGrp="1" noChangeAspect="1"/>
          </p:cNvPicPr>
          <p:nvPr>
            <p:ph idx="1"/>
          </p:nvPr>
        </p:nvPicPr>
        <p:blipFill>
          <a:blip r:embed="rId2"/>
          <a:stretch>
            <a:fillRect/>
          </a:stretch>
        </p:blipFill>
        <p:spPr>
          <a:xfrm>
            <a:off x="2245135" y="1825625"/>
            <a:ext cx="7701729" cy="4351338"/>
          </a:xfrm>
          <a:prstGeom prst="rect">
            <a:avLst/>
          </a:prstGeom>
        </p:spPr>
      </p:pic>
    </p:spTree>
    <p:extLst>
      <p:ext uri="{BB962C8B-B14F-4D97-AF65-F5344CB8AC3E}">
        <p14:creationId xmlns:p14="http://schemas.microsoft.com/office/powerpoint/2010/main" val="361873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layer</a:t>
            </a:r>
            <a:endParaRPr lang="en-US" dirty="0"/>
          </a:p>
        </p:txBody>
      </p:sp>
      <p:sp>
        <p:nvSpPr>
          <p:cNvPr id="3" name="Content Placeholder 2"/>
          <p:cNvSpPr>
            <a:spLocks noGrp="1"/>
          </p:cNvSpPr>
          <p:nvPr>
            <p:ph idx="1"/>
          </p:nvPr>
        </p:nvSpPr>
        <p:spPr/>
        <p:txBody>
          <a:bodyPr/>
          <a:lstStyle/>
          <a:p>
            <a:r>
              <a:rPr lang="en-US" dirty="0"/>
              <a:t>A layer that consists of a set of “filters”. The filters take a subset of the input data at a time. In this model nearby inputs are connected to nearby outputs, and the weights for the convolutions at each location are shared. Due to the weight sharing, and the use of a subset of the weights of a dense layer, there’s far less weights than in a dense layer.</a:t>
            </a:r>
          </a:p>
          <a:p>
            <a:r>
              <a:rPr lang="en-US" dirty="0"/>
              <a:t>The operations performed by this layer are still linear/matrix multiplications, but they go through an activation function at the output, which is usually a non-linear operation. </a:t>
            </a:r>
          </a:p>
        </p:txBody>
      </p:sp>
    </p:spTree>
    <p:extLst>
      <p:ext uri="{BB962C8B-B14F-4D97-AF65-F5344CB8AC3E}">
        <p14:creationId xmlns:p14="http://schemas.microsoft.com/office/powerpoint/2010/main" val="196525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layer</a:t>
            </a:r>
          </a:p>
        </p:txBody>
      </p:sp>
      <p:pic>
        <p:nvPicPr>
          <p:cNvPr id="4" name="Content Placeholder 3"/>
          <p:cNvPicPr>
            <a:picLocks noGrp="1" noChangeAspect="1"/>
          </p:cNvPicPr>
          <p:nvPr>
            <p:ph idx="1"/>
          </p:nvPr>
        </p:nvPicPr>
        <p:blipFill>
          <a:blip r:embed="rId2"/>
          <a:stretch>
            <a:fillRect/>
          </a:stretch>
        </p:blipFill>
        <p:spPr>
          <a:xfrm>
            <a:off x="1196832" y="1825625"/>
            <a:ext cx="9798336" cy="4351338"/>
          </a:xfrm>
          <a:prstGeom prst="rect">
            <a:avLst/>
          </a:prstGeom>
        </p:spPr>
      </p:pic>
    </p:spTree>
    <p:extLst>
      <p:ext uri="{BB962C8B-B14F-4D97-AF65-F5344CB8AC3E}">
        <p14:creationId xmlns:p14="http://schemas.microsoft.com/office/powerpoint/2010/main" val="77876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layer</a:t>
            </a:r>
            <a:endParaRPr lang="en-US" dirty="0"/>
          </a:p>
        </p:txBody>
      </p:sp>
      <p:sp>
        <p:nvSpPr>
          <p:cNvPr id="3" name="Content Placeholder 2"/>
          <p:cNvSpPr>
            <a:spLocks noGrp="1"/>
          </p:cNvSpPr>
          <p:nvPr>
            <p:ph idx="1"/>
          </p:nvPr>
        </p:nvSpPr>
        <p:spPr/>
        <p:txBody>
          <a:bodyPr/>
          <a:lstStyle/>
          <a:p>
            <a:r>
              <a:rPr lang="en-US" dirty="0"/>
              <a:t>A convolution multiplies a matrix of pixels with a filter matrix or ‘kernel’ and sums up the multiplication values. Then the convolution slides over to the next pixel and repeats the same process until all the image pixels have been covered. This process is visualized below.</a:t>
            </a:r>
          </a:p>
          <a:p>
            <a:endParaRPr lang="en-US" dirty="0"/>
          </a:p>
        </p:txBody>
      </p:sp>
      <p:pic>
        <p:nvPicPr>
          <p:cNvPr id="4" name="Picture 3"/>
          <p:cNvPicPr>
            <a:picLocks noChangeAspect="1"/>
          </p:cNvPicPr>
          <p:nvPr/>
        </p:nvPicPr>
        <p:blipFill>
          <a:blip r:embed="rId2"/>
          <a:stretch>
            <a:fillRect/>
          </a:stretch>
        </p:blipFill>
        <p:spPr>
          <a:xfrm>
            <a:off x="3312723" y="3645199"/>
            <a:ext cx="4324350" cy="2914650"/>
          </a:xfrm>
          <a:prstGeom prst="rect">
            <a:avLst/>
          </a:prstGeom>
        </p:spPr>
      </p:pic>
    </p:spTree>
    <p:extLst>
      <p:ext uri="{BB962C8B-B14F-4D97-AF65-F5344CB8AC3E}">
        <p14:creationId xmlns:p14="http://schemas.microsoft.com/office/powerpoint/2010/main" val="220749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2548-4DAB-4DC4-AF2C-0621987D5D60}"/>
              </a:ext>
            </a:extLst>
          </p:cNvPr>
          <p:cNvSpPr>
            <a:spLocks noGrp="1"/>
          </p:cNvSpPr>
          <p:nvPr>
            <p:ph type="title"/>
          </p:nvPr>
        </p:nvSpPr>
        <p:spPr/>
        <p:txBody>
          <a:bodyPr/>
          <a:lstStyle/>
          <a:p>
            <a:r>
              <a:rPr lang="en-US" dirty="0"/>
              <a:t>What is TensorFlow?</a:t>
            </a:r>
          </a:p>
        </p:txBody>
      </p:sp>
      <p:sp>
        <p:nvSpPr>
          <p:cNvPr id="3" name="Content Placeholder 2">
            <a:extLst>
              <a:ext uri="{FF2B5EF4-FFF2-40B4-BE49-F238E27FC236}">
                <a16:creationId xmlns:a16="http://schemas.microsoft.com/office/drawing/2014/main" id="{60BF332C-D517-4C3F-9380-8CA4D934E6BB}"/>
              </a:ext>
            </a:extLst>
          </p:cNvPr>
          <p:cNvSpPr>
            <a:spLocks noGrp="1"/>
          </p:cNvSpPr>
          <p:nvPr>
            <p:ph idx="1"/>
          </p:nvPr>
        </p:nvSpPr>
        <p:spPr/>
        <p:txBody>
          <a:bodyPr/>
          <a:lstStyle/>
          <a:p>
            <a:r>
              <a:rPr lang="en-US" dirty="0"/>
              <a:t>TensorFlow is an open source system developed by Google Brain Team.</a:t>
            </a:r>
          </a:p>
          <a:p>
            <a:r>
              <a:rPr lang="en-US" dirty="0"/>
              <a:t>It was designed for numerical computation and large scale machine learning.</a:t>
            </a:r>
          </a:p>
          <a:p>
            <a:r>
              <a:rPr lang="en-US" dirty="0"/>
              <a:t>Various machine learning (aka neural network models) are bundled together and made easily accessible in a user friendly front-end API (Application Programming interface).</a:t>
            </a:r>
          </a:p>
          <a:p>
            <a:r>
              <a:rPr lang="en-US" dirty="0"/>
              <a:t>TensorFlow  was designed in C++ and is accessible by the user through Python. </a:t>
            </a:r>
          </a:p>
        </p:txBody>
      </p:sp>
    </p:spTree>
    <p:extLst>
      <p:ext uri="{BB962C8B-B14F-4D97-AF65-F5344CB8AC3E}">
        <p14:creationId xmlns:p14="http://schemas.microsoft.com/office/powerpoint/2010/main" val="3821837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AD60-7189-4EC6-A883-99A2B4AE6F99}"/>
              </a:ext>
            </a:extLst>
          </p:cNvPr>
          <p:cNvSpPr>
            <a:spLocks noGrp="1"/>
          </p:cNvSpPr>
          <p:nvPr>
            <p:ph type="title"/>
          </p:nvPr>
        </p:nvSpPr>
        <p:spPr/>
        <p:txBody>
          <a:bodyPr/>
          <a:lstStyle/>
          <a:p>
            <a:r>
              <a:rPr lang="en-US" dirty="0"/>
              <a:t>What is </a:t>
            </a:r>
            <a:r>
              <a:rPr lang="en-US" dirty="0" err="1"/>
              <a:t>Keras</a:t>
            </a:r>
            <a:r>
              <a:rPr lang="en-US" dirty="0"/>
              <a:t>? </a:t>
            </a:r>
          </a:p>
        </p:txBody>
      </p:sp>
      <p:sp>
        <p:nvSpPr>
          <p:cNvPr id="3" name="Content Placeholder 2">
            <a:extLst>
              <a:ext uri="{FF2B5EF4-FFF2-40B4-BE49-F238E27FC236}">
                <a16:creationId xmlns:a16="http://schemas.microsoft.com/office/drawing/2014/main" id="{F590FB34-5644-4ADD-86BB-7E56206D41A2}"/>
              </a:ext>
            </a:extLst>
          </p:cNvPr>
          <p:cNvSpPr>
            <a:spLocks noGrp="1"/>
          </p:cNvSpPr>
          <p:nvPr>
            <p:ph idx="1"/>
          </p:nvPr>
        </p:nvSpPr>
        <p:spPr/>
        <p:txBody>
          <a:bodyPr/>
          <a:lstStyle/>
          <a:p>
            <a:r>
              <a:rPr lang="en-US" dirty="0" err="1"/>
              <a:t>Keras</a:t>
            </a:r>
            <a:r>
              <a:rPr lang="en-US" dirty="0"/>
              <a:t> is one of many packages in TensorFlow. According to it’s </a:t>
            </a:r>
            <a:r>
              <a:rPr lang="en-US" dirty="0" err="1"/>
              <a:t>creater</a:t>
            </a:r>
            <a:r>
              <a:rPr lang="en-US" dirty="0"/>
              <a:t> (Francois </a:t>
            </a:r>
            <a:r>
              <a:rPr lang="en-US" dirty="0" err="1"/>
              <a:t>Chollet</a:t>
            </a:r>
            <a:r>
              <a:rPr lang="en-US" dirty="0"/>
              <a:t>), this is what makes it unique from other packages:</a:t>
            </a:r>
          </a:p>
          <a:p>
            <a:r>
              <a:rPr lang="en-US" dirty="0"/>
              <a:t>“The most important decision was that </a:t>
            </a:r>
            <a:r>
              <a:rPr lang="en-US" dirty="0" err="1"/>
              <a:t>Keras</a:t>
            </a:r>
            <a:r>
              <a:rPr lang="en-US" dirty="0"/>
              <a:t> was going to be a self-contained framework for deep learning. That is to say, you can use </a:t>
            </a:r>
            <a:r>
              <a:rPr lang="en-US" dirty="0" err="1"/>
              <a:t>Keras</a:t>
            </a:r>
            <a:r>
              <a:rPr lang="en-US" dirty="0"/>
              <a:t> to solve problems end-to-end without ever having to interact with the underlying backend engine, Theano or TensorFlow.” </a:t>
            </a:r>
          </a:p>
          <a:p>
            <a:r>
              <a:rPr lang="en-US" dirty="0"/>
              <a:t>– Francois </a:t>
            </a:r>
            <a:r>
              <a:rPr lang="en-US" dirty="0" err="1"/>
              <a:t>Chollet</a:t>
            </a:r>
            <a:endParaRPr lang="en-US" dirty="0"/>
          </a:p>
          <a:p>
            <a:pPr marL="0" indent="0">
              <a:buNone/>
            </a:pPr>
            <a:endParaRPr lang="en-US" dirty="0"/>
          </a:p>
        </p:txBody>
      </p:sp>
    </p:spTree>
    <p:extLst>
      <p:ext uri="{BB962C8B-B14F-4D97-AF65-F5344CB8AC3E}">
        <p14:creationId xmlns:p14="http://schemas.microsoft.com/office/powerpoint/2010/main" val="419730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E42A-3A85-461A-8E8E-220F9F4905B9}"/>
              </a:ext>
            </a:extLst>
          </p:cNvPr>
          <p:cNvSpPr>
            <a:spLocks noGrp="1"/>
          </p:cNvSpPr>
          <p:nvPr>
            <p:ph type="title"/>
          </p:nvPr>
        </p:nvSpPr>
        <p:spPr/>
        <p:txBody>
          <a:bodyPr/>
          <a:lstStyle/>
          <a:p>
            <a:r>
              <a:rPr lang="en-US" dirty="0"/>
              <a:t>More about </a:t>
            </a:r>
            <a:r>
              <a:rPr lang="en-US" dirty="0" err="1"/>
              <a:t>Keras</a:t>
            </a:r>
            <a:r>
              <a:rPr lang="en-US" dirty="0"/>
              <a:t>	</a:t>
            </a:r>
          </a:p>
        </p:txBody>
      </p:sp>
      <p:sp>
        <p:nvSpPr>
          <p:cNvPr id="3" name="Content Placeholder 2">
            <a:extLst>
              <a:ext uri="{FF2B5EF4-FFF2-40B4-BE49-F238E27FC236}">
                <a16:creationId xmlns:a16="http://schemas.microsoft.com/office/drawing/2014/main" id="{E50C8984-1727-4689-91EB-7CC8E648C73F}"/>
              </a:ext>
            </a:extLst>
          </p:cNvPr>
          <p:cNvSpPr>
            <a:spLocks noGrp="1"/>
          </p:cNvSpPr>
          <p:nvPr>
            <p:ph idx="1"/>
          </p:nvPr>
        </p:nvSpPr>
        <p:spPr/>
        <p:txBody>
          <a:bodyPr/>
          <a:lstStyle/>
          <a:p>
            <a:r>
              <a:rPr lang="en-US" dirty="0"/>
              <a:t>To summarize this, </a:t>
            </a:r>
            <a:r>
              <a:rPr lang="en-US" dirty="0" err="1"/>
              <a:t>Keras</a:t>
            </a:r>
            <a:r>
              <a:rPr lang="en-US" dirty="0"/>
              <a:t> has it’s own graph data structure.</a:t>
            </a:r>
          </a:p>
          <a:p>
            <a:r>
              <a:rPr lang="en-US" dirty="0"/>
              <a:t>This means that all graphical operations are contained within </a:t>
            </a:r>
            <a:r>
              <a:rPr lang="en-US" dirty="0" err="1"/>
              <a:t>Keras</a:t>
            </a:r>
            <a:r>
              <a:rPr lang="en-US" dirty="0"/>
              <a:t>.</a:t>
            </a:r>
          </a:p>
          <a:p>
            <a:r>
              <a:rPr lang="en-US" dirty="0"/>
              <a:t>This means that graph structures are implement independently of TensorFlow.</a:t>
            </a:r>
          </a:p>
          <a:p>
            <a:r>
              <a:rPr lang="en-US" dirty="0"/>
              <a:t>This makes it easier to extend </a:t>
            </a:r>
            <a:r>
              <a:rPr lang="en-US" dirty="0" err="1"/>
              <a:t>Keras</a:t>
            </a:r>
            <a:r>
              <a:rPr lang="en-US" dirty="0"/>
              <a:t> to support new computation graphing engines as they come along. </a:t>
            </a:r>
          </a:p>
          <a:p>
            <a:endParaRPr lang="en-US" dirty="0"/>
          </a:p>
        </p:txBody>
      </p:sp>
    </p:spTree>
    <p:extLst>
      <p:ext uri="{BB962C8B-B14F-4D97-AF65-F5344CB8AC3E}">
        <p14:creationId xmlns:p14="http://schemas.microsoft.com/office/powerpoint/2010/main" val="247183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3E49-C4C2-4BF7-B2E9-DFBF4D075452}"/>
              </a:ext>
            </a:extLst>
          </p:cNvPr>
          <p:cNvSpPr>
            <a:spLocks noGrp="1"/>
          </p:cNvSpPr>
          <p:nvPr>
            <p:ph type="title"/>
          </p:nvPr>
        </p:nvSpPr>
        <p:spPr/>
        <p:txBody>
          <a:bodyPr/>
          <a:lstStyle/>
          <a:p>
            <a:r>
              <a:rPr lang="en-US" dirty="0"/>
              <a:t>TensorFlow Demonstration</a:t>
            </a:r>
          </a:p>
        </p:txBody>
      </p:sp>
      <p:sp>
        <p:nvSpPr>
          <p:cNvPr id="3" name="Content Placeholder 2">
            <a:extLst>
              <a:ext uri="{FF2B5EF4-FFF2-40B4-BE49-F238E27FC236}">
                <a16:creationId xmlns:a16="http://schemas.microsoft.com/office/drawing/2014/main" id="{1AF91C1C-A2BF-49A9-ADE9-6ACE71155850}"/>
              </a:ext>
            </a:extLst>
          </p:cNvPr>
          <p:cNvSpPr>
            <a:spLocks noGrp="1"/>
          </p:cNvSpPr>
          <p:nvPr>
            <p:ph idx="1"/>
          </p:nvPr>
        </p:nvSpPr>
        <p:spPr/>
        <p:txBody>
          <a:bodyPr>
            <a:normAutofit/>
          </a:bodyPr>
          <a:lstStyle/>
          <a:p>
            <a:r>
              <a:rPr lang="en-US" sz="4000" dirty="0"/>
              <a:t>Specifically, we’ll be discussing the difference between standard gradient descent and stochastic gradient descent and see how each method effects accuracy for the given data. </a:t>
            </a:r>
          </a:p>
        </p:txBody>
      </p:sp>
    </p:spTree>
    <p:extLst>
      <p:ext uri="{BB962C8B-B14F-4D97-AF65-F5344CB8AC3E}">
        <p14:creationId xmlns:p14="http://schemas.microsoft.com/office/powerpoint/2010/main" val="372857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49E9-AAF9-4223-85F7-117665C74CA0}"/>
              </a:ext>
            </a:extLst>
          </p:cNvPr>
          <p:cNvSpPr>
            <a:spLocks noGrp="1"/>
          </p:cNvSpPr>
          <p:nvPr>
            <p:ph type="title"/>
          </p:nvPr>
        </p:nvSpPr>
        <p:spPr/>
        <p:txBody>
          <a:bodyPr/>
          <a:lstStyle/>
          <a:p>
            <a:r>
              <a:rPr lang="en-US" dirty="0"/>
              <a:t>3 fundamental tensor attributes</a:t>
            </a:r>
          </a:p>
        </p:txBody>
      </p:sp>
      <p:sp>
        <p:nvSpPr>
          <p:cNvPr id="3" name="Content Placeholder 2">
            <a:extLst>
              <a:ext uri="{FF2B5EF4-FFF2-40B4-BE49-F238E27FC236}">
                <a16:creationId xmlns:a16="http://schemas.microsoft.com/office/drawing/2014/main" id="{1A983138-1DCE-4E0A-8BF6-6FDA24D7426B}"/>
              </a:ext>
            </a:extLst>
          </p:cNvPr>
          <p:cNvSpPr>
            <a:spLocks noGrp="1"/>
          </p:cNvSpPr>
          <p:nvPr>
            <p:ph idx="1"/>
          </p:nvPr>
        </p:nvSpPr>
        <p:spPr/>
        <p:txBody>
          <a:bodyPr>
            <a:normAutofit/>
          </a:bodyPr>
          <a:lstStyle/>
          <a:p>
            <a:r>
              <a:rPr lang="en-US" sz="7200" dirty="0"/>
              <a:t>Rank</a:t>
            </a:r>
          </a:p>
          <a:p>
            <a:r>
              <a:rPr lang="en-US" sz="7200" dirty="0"/>
              <a:t>Axes</a:t>
            </a:r>
          </a:p>
          <a:p>
            <a:r>
              <a:rPr lang="en-US" sz="7200" dirty="0"/>
              <a:t>Shape</a:t>
            </a:r>
          </a:p>
        </p:txBody>
      </p:sp>
    </p:spTree>
    <p:extLst>
      <p:ext uri="{BB962C8B-B14F-4D97-AF65-F5344CB8AC3E}">
        <p14:creationId xmlns:p14="http://schemas.microsoft.com/office/powerpoint/2010/main" val="218293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F27C-ED2F-45E3-8585-1C4112E298AE}"/>
              </a:ext>
            </a:extLst>
          </p:cNvPr>
          <p:cNvSpPr>
            <a:spLocks noGrp="1"/>
          </p:cNvSpPr>
          <p:nvPr>
            <p:ph type="title"/>
          </p:nvPr>
        </p:nvSpPr>
        <p:spPr/>
        <p:txBody>
          <a:bodyPr/>
          <a:lstStyle/>
          <a:p>
            <a:r>
              <a:rPr lang="en-US" dirty="0"/>
              <a:t>Rank of a tensor</a:t>
            </a:r>
          </a:p>
        </p:txBody>
      </p:sp>
      <p:sp>
        <p:nvSpPr>
          <p:cNvPr id="3" name="Content Placeholder 2">
            <a:extLst>
              <a:ext uri="{FF2B5EF4-FFF2-40B4-BE49-F238E27FC236}">
                <a16:creationId xmlns:a16="http://schemas.microsoft.com/office/drawing/2014/main" id="{EF6286B4-BB25-47BE-8302-9B2B8C726153}"/>
              </a:ext>
            </a:extLst>
          </p:cNvPr>
          <p:cNvSpPr>
            <a:spLocks noGrp="1"/>
          </p:cNvSpPr>
          <p:nvPr>
            <p:ph idx="1"/>
          </p:nvPr>
        </p:nvSpPr>
        <p:spPr/>
        <p:txBody>
          <a:bodyPr/>
          <a:lstStyle/>
          <a:p>
            <a:r>
              <a:rPr lang="en-US" dirty="0"/>
              <a:t>Number of dimensions present in a tensor. </a:t>
            </a:r>
          </a:p>
          <a:p>
            <a:r>
              <a:rPr lang="en-US" dirty="0"/>
              <a:t>This refers to how many indices are required to access an element of the tensor.</a:t>
            </a:r>
          </a:p>
          <a:p>
            <a:endParaRPr lang="en-US" dirty="0"/>
          </a:p>
        </p:txBody>
      </p:sp>
      <p:pic>
        <p:nvPicPr>
          <p:cNvPr id="4" name="Picture 3">
            <a:extLst>
              <a:ext uri="{FF2B5EF4-FFF2-40B4-BE49-F238E27FC236}">
                <a16:creationId xmlns:a16="http://schemas.microsoft.com/office/drawing/2014/main" id="{82A9A389-BF62-4386-B689-4A26F725494C}"/>
              </a:ext>
            </a:extLst>
          </p:cNvPr>
          <p:cNvPicPr>
            <a:picLocks noChangeAspect="1"/>
          </p:cNvPicPr>
          <p:nvPr/>
        </p:nvPicPr>
        <p:blipFill>
          <a:blip r:embed="rId2"/>
          <a:stretch>
            <a:fillRect/>
          </a:stretch>
        </p:blipFill>
        <p:spPr>
          <a:xfrm>
            <a:off x="2479781" y="3256875"/>
            <a:ext cx="3969146" cy="2991524"/>
          </a:xfrm>
          <a:prstGeom prst="rect">
            <a:avLst/>
          </a:prstGeom>
        </p:spPr>
      </p:pic>
    </p:spTree>
    <p:extLst>
      <p:ext uri="{BB962C8B-B14F-4D97-AF65-F5344CB8AC3E}">
        <p14:creationId xmlns:p14="http://schemas.microsoft.com/office/powerpoint/2010/main" val="133947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2AF5-37B4-49A6-870A-E209122989B5}"/>
              </a:ext>
            </a:extLst>
          </p:cNvPr>
          <p:cNvSpPr>
            <a:spLocks noGrp="1"/>
          </p:cNvSpPr>
          <p:nvPr>
            <p:ph type="title"/>
          </p:nvPr>
        </p:nvSpPr>
        <p:spPr/>
        <p:txBody>
          <a:bodyPr/>
          <a:lstStyle/>
          <a:p>
            <a:r>
              <a:rPr lang="en-US" dirty="0"/>
              <a:t>Axes</a:t>
            </a:r>
          </a:p>
        </p:txBody>
      </p:sp>
      <p:sp>
        <p:nvSpPr>
          <p:cNvPr id="3" name="Content Placeholder 2">
            <a:extLst>
              <a:ext uri="{FF2B5EF4-FFF2-40B4-BE49-F238E27FC236}">
                <a16:creationId xmlns:a16="http://schemas.microsoft.com/office/drawing/2014/main" id="{8D89BCAC-DCB1-44BD-80DD-A72F2B5BCFBB}"/>
              </a:ext>
            </a:extLst>
          </p:cNvPr>
          <p:cNvSpPr>
            <a:spLocks noGrp="1"/>
          </p:cNvSpPr>
          <p:nvPr>
            <p:ph idx="1"/>
          </p:nvPr>
        </p:nvSpPr>
        <p:spPr/>
        <p:txBody>
          <a:bodyPr/>
          <a:lstStyle/>
          <a:p>
            <a:r>
              <a:rPr lang="en-US" sz="4400" dirty="0"/>
              <a:t>The axes are the actual components of each dimension. </a:t>
            </a:r>
          </a:p>
          <a:p>
            <a:r>
              <a:rPr lang="en-US" sz="4400" dirty="0"/>
              <a:t>So the rank of a tensor refers to how many axes a tensor has to reference. This is similar to the rank of a matrix. </a:t>
            </a:r>
          </a:p>
          <a:p>
            <a:endParaRPr lang="en-US" dirty="0"/>
          </a:p>
        </p:txBody>
      </p:sp>
    </p:spTree>
    <p:extLst>
      <p:ext uri="{BB962C8B-B14F-4D97-AF65-F5344CB8AC3E}">
        <p14:creationId xmlns:p14="http://schemas.microsoft.com/office/powerpoint/2010/main" val="163071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8A6-28BE-4AD3-BC2C-C12306CB1A12}"/>
              </a:ext>
            </a:extLst>
          </p:cNvPr>
          <p:cNvSpPr>
            <a:spLocks noGrp="1"/>
          </p:cNvSpPr>
          <p:nvPr>
            <p:ph type="title"/>
          </p:nvPr>
        </p:nvSpPr>
        <p:spPr/>
        <p:txBody>
          <a:bodyPr/>
          <a:lstStyle/>
          <a:p>
            <a:r>
              <a:rPr lang="en-US" dirty="0"/>
              <a:t>Shape of a Tensor</a:t>
            </a:r>
          </a:p>
        </p:txBody>
      </p:sp>
      <p:sp>
        <p:nvSpPr>
          <p:cNvPr id="3" name="Content Placeholder 2">
            <a:extLst>
              <a:ext uri="{FF2B5EF4-FFF2-40B4-BE49-F238E27FC236}">
                <a16:creationId xmlns:a16="http://schemas.microsoft.com/office/drawing/2014/main" id="{264D5D3D-57A4-4E4E-B432-175B7810402A}"/>
              </a:ext>
            </a:extLst>
          </p:cNvPr>
          <p:cNvSpPr>
            <a:spLocks noGrp="1"/>
          </p:cNvSpPr>
          <p:nvPr>
            <p:ph idx="1"/>
          </p:nvPr>
        </p:nvSpPr>
        <p:spPr/>
        <p:txBody>
          <a:bodyPr/>
          <a:lstStyle/>
          <a:p>
            <a:r>
              <a:rPr lang="en-US" dirty="0"/>
              <a:t>The same as the size of a Tensor.</a:t>
            </a:r>
          </a:p>
          <a:p>
            <a:r>
              <a:rPr lang="en-US" dirty="0"/>
              <a:t>Example: The same tensors from before have a 28 X 28 shape.</a:t>
            </a:r>
          </a:p>
          <a:p>
            <a:endParaRPr lang="en-US" dirty="0"/>
          </a:p>
        </p:txBody>
      </p:sp>
      <p:pic>
        <p:nvPicPr>
          <p:cNvPr id="4" name="Picture 3">
            <a:extLst>
              <a:ext uri="{FF2B5EF4-FFF2-40B4-BE49-F238E27FC236}">
                <a16:creationId xmlns:a16="http://schemas.microsoft.com/office/drawing/2014/main" id="{DF33B20D-3AF2-42B3-901C-A927A45C33CC}"/>
              </a:ext>
            </a:extLst>
          </p:cNvPr>
          <p:cNvPicPr>
            <a:picLocks noChangeAspect="1"/>
          </p:cNvPicPr>
          <p:nvPr/>
        </p:nvPicPr>
        <p:blipFill rotWithShape="1">
          <a:blip r:embed="rId2"/>
          <a:srcRect l="12724" t="7842" r="53901" b="47876"/>
          <a:stretch/>
        </p:blipFill>
        <p:spPr>
          <a:xfrm>
            <a:off x="3866148" y="3304673"/>
            <a:ext cx="2470484" cy="2470484"/>
          </a:xfrm>
          <a:prstGeom prst="rect">
            <a:avLst/>
          </a:prstGeom>
        </p:spPr>
      </p:pic>
    </p:spTree>
    <p:extLst>
      <p:ext uri="{BB962C8B-B14F-4D97-AF65-F5344CB8AC3E}">
        <p14:creationId xmlns:p14="http://schemas.microsoft.com/office/powerpoint/2010/main" val="2068133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1E8E-E333-4493-A0DB-52878F9262F8}"/>
              </a:ext>
            </a:extLst>
          </p:cNvPr>
          <p:cNvSpPr>
            <a:spLocks noGrp="1"/>
          </p:cNvSpPr>
          <p:nvPr>
            <p:ph type="title"/>
          </p:nvPr>
        </p:nvSpPr>
        <p:spPr>
          <a:xfrm>
            <a:off x="838200" y="365125"/>
            <a:ext cx="10515600" cy="5652217"/>
          </a:xfrm>
        </p:spPr>
        <p:txBody>
          <a:bodyPr>
            <a:normAutofit/>
          </a:bodyPr>
          <a:lstStyle/>
          <a:p>
            <a:pPr algn="ctr"/>
            <a:r>
              <a:rPr lang="en-US" sz="8800" dirty="0"/>
              <a:t>Python Code Analysis</a:t>
            </a:r>
          </a:p>
        </p:txBody>
      </p:sp>
    </p:spTree>
    <p:extLst>
      <p:ext uri="{BB962C8B-B14F-4D97-AF65-F5344CB8AC3E}">
        <p14:creationId xmlns:p14="http://schemas.microsoft.com/office/powerpoint/2010/main" val="133162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096-C41D-4D2F-BE9D-7149DA388D9C}"/>
              </a:ext>
            </a:extLst>
          </p:cNvPr>
          <p:cNvSpPr>
            <a:spLocks noGrp="1"/>
          </p:cNvSpPr>
          <p:nvPr>
            <p:ph type="title"/>
          </p:nvPr>
        </p:nvSpPr>
        <p:spPr/>
        <p:txBody>
          <a:bodyPr/>
          <a:lstStyle/>
          <a:p>
            <a:r>
              <a:rPr lang="en-US" dirty="0"/>
              <a:t>Sequential Model	</a:t>
            </a:r>
          </a:p>
        </p:txBody>
      </p:sp>
      <p:sp>
        <p:nvSpPr>
          <p:cNvPr id="3" name="Content Placeholder 2">
            <a:extLst>
              <a:ext uri="{FF2B5EF4-FFF2-40B4-BE49-F238E27FC236}">
                <a16:creationId xmlns:a16="http://schemas.microsoft.com/office/drawing/2014/main" id="{EEA094FB-DA21-48C3-A6CD-48AC548F8806}"/>
              </a:ext>
            </a:extLst>
          </p:cNvPr>
          <p:cNvSpPr>
            <a:spLocks noGrp="1"/>
          </p:cNvSpPr>
          <p:nvPr>
            <p:ph idx="1"/>
          </p:nvPr>
        </p:nvSpPr>
        <p:spPr/>
        <p:txBody>
          <a:bodyPr>
            <a:normAutofit/>
          </a:bodyPr>
          <a:lstStyle/>
          <a:p>
            <a:r>
              <a:rPr lang="en-US" sz="4000" dirty="0"/>
              <a:t>Assembles layers to build a model.</a:t>
            </a:r>
          </a:p>
          <a:p>
            <a:r>
              <a:rPr lang="en-US" sz="4000" dirty="0"/>
              <a:t>A model is usually a graph of layers, the most common being a stack of layers.</a:t>
            </a:r>
          </a:p>
          <a:p>
            <a:pPr lvl="1"/>
            <a:r>
              <a:rPr lang="en-US" sz="3600" dirty="0"/>
              <a:t>invoked by: </a:t>
            </a:r>
            <a:r>
              <a:rPr lang="en-US" sz="3600" dirty="0" err="1"/>
              <a:t>tf.keras.models.sequential</a:t>
            </a:r>
            <a:endParaRPr lang="en-US" sz="3600" dirty="0"/>
          </a:p>
          <a:p>
            <a:pPr lvl="1"/>
            <a:r>
              <a:rPr lang="en-US" sz="3600" dirty="0"/>
              <a:t>“Linear Stack of Layers.”</a:t>
            </a:r>
          </a:p>
          <a:p>
            <a:pPr lvl="1"/>
            <a:r>
              <a:rPr lang="en-US" sz="3600" dirty="0"/>
              <a:t>this is a fully connected network (i.e. Multi-layer perceptron)</a:t>
            </a:r>
          </a:p>
        </p:txBody>
      </p:sp>
    </p:spTree>
    <p:extLst>
      <p:ext uri="{BB962C8B-B14F-4D97-AF65-F5344CB8AC3E}">
        <p14:creationId xmlns:p14="http://schemas.microsoft.com/office/powerpoint/2010/main" val="121234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9FE9-82E8-4EC5-94B9-B307A89E1FFB}"/>
              </a:ext>
            </a:extLst>
          </p:cNvPr>
          <p:cNvSpPr>
            <a:spLocks noGrp="1"/>
          </p:cNvSpPr>
          <p:nvPr>
            <p:ph type="title"/>
          </p:nvPr>
        </p:nvSpPr>
        <p:spPr/>
        <p:txBody>
          <a:bodyPr/>
          <a:lstStyle/>
          <a:p>
            <a:r>
              <a:rPr lang="en-US" dirty="0"/>
              <a:t>Sequential Model (continued)</a:t>
            </a:r>
          </a:p>
        </p:txBody>
      </p:sp>
      <p:sp>
        <p:nvSpPr>
          <p:cNvPr id="3" name="Content Placeholder 2">
            <a:extLst>
              <a:ext uri="{FF2B5EF4-FFF2-40B4-BE49-F238E27FC236}">
                <a16:creationId xmlns:a16="http://schemas.microsoft.com/office/drawing/2014/main" id="{386B4F64-531F-44E2-8156-537AC8450B32}"/>
              </a:ext>
            </a:extLst>
          </p:cNvPr>
          <p:cNvSpPr>
            <a:spLocks noGrp="1"/>
          </p:cNvSpPr>
          <p:nvPr>
            <p:ph idx="1"/>
          </p:nvPr>
        </p:nvSpPr>
        <p:spPr/>
        <p:txBody>
          <a:bodyPr/>
          <a:lstStyle/>
          <a:p>
            <a:r>
              <a:rPr lang="en-US" sz="4400" dirty="0"/>
              <a:t>The model needs to know what kind of input shape to expect. </a:t>
            </a:r>
          </a:p>
          <a:p>
            <a:r>
              <a:rPr lang="en-US" sz="4400" dirty="0"/>
              <a:t>Only the First layer needs information about it’s shape since following layers can do automatic shape inference.</a:t>
            </a:r>
          </a:p>
          <a:p>
            <a:endParaRPr lang="en-US" dirty="0"/>
          </a:p>
        </p:txBody>
      </p:sp>
    </p:spTree>
    <p:extLst>
      <p:ext uri="{BB962C8B-B14F-4D97-AF65-F5344CB8AC3E}">
        <p14:creationId xmlns:p14="http://schemas.microsoft.com/office/powerpoint/2010/main" val="1992729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BCCF-A62C-43D5-8B34-5BE37FF14156}"/>
              </a:ext>
            </a:extLst>
          </p:cNvPr>
          <p:cNvSpPr>
            <a:spLocks noGrp="1"/>
          </p:cNvSpPr>
          <p:nvPr>
            <p:ph type="title"/>
          </p:nvPr>
        </p:nvSpPr>
        <p:spPr/>
        <p:txBody>
          <a:bodyPr/>
          <a:lstStyle/>
          <a:p>
            <a:r>
              <a:rPr lang="en-US" dirty="0"/>
              <a:t>Epoch’s</a:t>
            </a:r>
          </a:p>
        </p:txBody>
      </p:sp>
      <p:sp>
        <p:nvSpPr>
          <p:cNvPr id="3" name="Content Placeholder 2">
            <a:extLst>
              <a:ext uri="{FF2B5EF4-FFF2-40B4-BE49-F238E27FC236}">
                <a16:creationId xmlns:a16="http://schemas.microsoft.com/office/drawing/2014/main" id="{51909582-8291-4E20-A56A-7E6BA8D4461D}"/>
              </a:ext>
            </a:extLst>
          </p:cNvPr>
          <p:cNvSpPr>
            <a:spLocks noGrp="1"/>
          </p:cNvSpPr>
          <p:nvPr>
            <p:ph idx="1"/>
          </p:nvPr>
        </p:nvSpPr>
        <p:spPr/>
        <p:txBody>
          <a:bodyPr>
            <a:normAutofit/>
          </a:bodyPr>
          <a:lstStyle/>
          <a:p>
            <a:r>
              <a:rPr lang="en-US" sz="4000" dirty="0"/>
              <a:t>An Epoch represents one process of having all test data run through the neural network, and returned via backpropagation. </a:t>
            </a:r>
          </a:p>
          <a:p>
            <a:r>
              <a:rPr lang="en-US" sz="4000" dirty="0"/>
              <a:t>Depending on the type of data, the number of epochs can either increase or decrease the accuracy of the Neural Network. </a:t>
            </a:r>
          </a:p>
        </p:txBody>
      </p:sp>
    </p:spTree>
    <p:extLst>
      <p:ext uri="{BB962C8B-B14F-4D97-AF65-F5344CB8AC3E}">
        <p14:creationId xmlns:p14="http://schemas.microsoft.com/office/powerpoint/2010/main" val="264604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00C6-6FD1-43CF-81FA-E0D17DE5FE3A}"/>
              </a:ext>
            </a:extLst>
          </p:cNvPr>
          <p:cNvSpPr>
            <a:spLocks noGrp="1"/>
          </p:cNvSpPr>
          <p:nvPr>
            <p:ph type="title"/>
          </p:nvPr>
        </p:nvSpPr>
        <p:spPr/>
        <p:txBody>
          <a:bodyPr/>
          <a:lstStyle/>
          <a:p>
            <a:r>
              <a:rPr lang="en-US" dirty="0"/>
              <a:t>Types of Loss Functions</a:t>
            </a:r>
          </a:p>
        </p:txBody>
      </p:sp>
      <p:sp>
        <p:nvSpPr>
          <p:cNvPr id="3" name="Content Placeholder 2">
            <a:extLst>
              <a:ext uri="{FF2B5EF4-FFF2-40B4-BE49-F238E27FC236}">
                <a16:creationId xmlns:a16="http://schemas.microsoft.com/office/drawing/2014/main" id="{70D07D0F-D5F7-4AC8-86B6-5C4AA15FAF7B}"/>
              </a:ext>
            </a:extLst>
          </p:cNvPr>
          <p:cNvSpPr>
            <a:spLocks noGrp="1"/>
          </p:cNvSpPr>
          <p:nvPr>
            <p:ph idx="1"/>
          </p:nvPr>
        </p:nvSpPr>
        <p:spPr/>
        <p:txBody>
          <a:bodyPr>
            <a:normAutofit fontScale="92500" lnSpcReduction="10000"/>
          </a:bodyPr>
          <a:lstStyle/>
          <a:p>
            <a:r>
              <a:rPr lang="en-US" dirty="0"/>
              <a:t>Regression Loss Function</a:t>
            </a:r>
          </a:p>
          <a:p>
            <a:pPr lvl="1"/>
            <a:r>
              <a:rPr lang="en-US" dirty="0"/>
              <a:t>Mean Squared Error</a:t>
            </a:r>
          </a:p>
          <a:p>
            <a:pPr lvl="1"/>
            <a:r>
              <a:rPr lang="en-US" dirty="0"/>
              <a:t>Mean Squared Logarithmic Error Loss</a:t>
            </a:r>
          </a:p>
          <a:p>
            <a:pPr lvl="1"/>
            <a:r>
              <a:rPr lang="en-US" dirty="0"/>
              <a:t>Mean Absolute Loss Functions</a:t>
            </a:r>
          </a:p>
          <a:p>
            <a:r>
              <a:rPr lang="en-US" dirty="0"/>
              <a:t>Binary Classification Loss Functions</a:t>
            </a:r>
          </a:p>
          <a:p>
            <a:pPr lvl="1"/>
            <a:r>
              <a:rPr lang="en-US" dirty="0"/>
              <a:t>Binary Cross-Entropy</a:t>
            </a:r>
          </a:p>
          <a:p>
            <a:pPr lvl="1"/>
            <a:r>
              <a:rPr lang="en-US" dirty="0"/>
              <a:t>Hinge Loss</a:t>
            </a:r>
          </a:p>
          <a:p>
            <a:pPr lvl="1"/>
            <a:r>
              <a:rPr lang="en-US" dirty="0"/>
              <a:t>Squared Hinge Loss</a:t>
            </a:r>
          </a:p>
          <a:p>
            <a:r>
              <a:rPr lang="en-US" dirty="0"/>
              <a:t>Multi-Class Classification Loss Functions</a:t>
            </a:r>
          </a:p>
          <a:p>
            <a:pPr lvl="1"/>
            <a:r>
              <a:rPr lang="en-US" dirty="0"/>
              <a:t>Multi-Class Cross Entropy Loss</a:t>
            </a:r>
          </a:p>
          <a:p>
            <a:pPr lvl="1"/>
            <a:r>
              <a:rPr lang="en-US" dirty="0"/>
              <a:t>Sparse multiclass Cross-Entropy Loss</a:t>
            </a:r>
          </a:p>
          <a:p>
            <a:pPr lvl="1"/>
            <a:r>
              <a:rPr lang="en-US" dirty="0" err="1"/>
              <a:t>Kullback</a:t>
            </a:r>
            <a:r>
              <a:rPr lang="en-US" dirty="0"/>
              <a:t> </a:t>
            </a:r>
            <a:r>
              <a:rPr lang="en-US" dirty="0" err="1"/>
              <a:t>Leibler</a:t>
            </a:r>
            <a:r>
              <a:rPr lang="en-US" dirty="0"/>
              <a:t> Divergence Loss</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05792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E0CF-D4AB-4AE1-B5A4-B187E70A4510}"/>
              </a:ext>
            </a:extLst>
          </p:cNvPr>
          <p:cNvSpPr>
            <a:spLocks noGrp="1"/>
          </p:cNvSpPr>
          <p:nvPr>
            <p:ph type="title"/>
          </p:nvPr>
        </p:nvSpPr>
        <p:spPr/>
        <p:txBody>
          <a:bodyPr/>
          <a:lstStyle/>
          <a:p>
            <a:r>
              <a:rPr lang="en-US" dirty="0"/>
              <a:t>Mean Squared Error Loss</a:t>
            </a:r>
            <a:br>
              <a:rPr lang="en-US" dirty="0"/>
            </a:br>
            <a:endParaRPr lang="en-US" dirty="0"/>
          </a:p>
        </p:txBody>
      </p:sp>
      <p:sp>
        <p:nvSpPr>
          <p:cNvPr id="3" name="Content Placeholder 2">
            <a:extLst>
              <a:ext uri="{FF2B5EF4-FFF2-40B4-BE49-F238E27FC236}">
                <a16:creationId xmlns:a16="http://schemas.microsoft.com/office/drawing/2014/main" id="{E9D7BA99-33E1-483A-96EC-8CD76EB621AE}"/>
              </a:ext>
            </a:extLst>
          </p:cNvPr>
          <p:cNvSpPr>
            <a:spLocks noGrp="1"/>
          </p:cNvSpPr>
          <p:nvPr>
            <p:ph idx="1"/>
          </p:nvPr>
        </p:nvSpPr>
        <p:spPr/>
        <p:txBody>
          <a:bodyPr/>
          <a:lstStyle/>
          <a:p>
            <a:r>
              <a:rPr lang="en-US" dirty="0"/>
              <a:t>It is the preferred distribution if the distribution of the target variable is Gaussian. </a:t>
            </a:r>
          </a:p>
          <a:p>
            <a:r>
              <a:rPr lang="en-US" dirty="0"/>
              <a:t>MSE is calculated as the average of the squared differences between the predicted and actual results. </a:t>
            </a:r>
          </a:p>
        </p:txBody>
      </p:sp>
      <p:pic>
        <p:nvPicPr>
          <p:cNvPr id="5" name="Picture 4">
            <a:extLst>
              <a:ext uri="{FF2B5EF4-FFF2-40B4-BE49-F238E27FC236}">
                <a16:creationId xmlns:a16="http://schemas.microsoft.com/office/drawing/2014/main" id="{1E0464ED-0471-4C5B-94C8-1586078FF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951" y="3635829"/>
            <a:ext cx="4505325" cy="2362200"/>
          </a:xfrm>
          <a:prstGeom prst="rect">
            <a:avLst/>
          </a:prstGeom>
        </p:spPr>
      </p:pic>
    </p:spTree>
    <p:extLst>
      <p:ext uri="{BB962C8B-B14F-4D97-AF65-F5344CB8AC3E}">
        <p14:creationId xmlns:p14="http://schemas.microsoft.com/office/powerpoint/2010/main" val="10784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Definition</a:t>
            </a:r>
          </a:p>
        </p:txBody>
      </p:sp>
      <p:sp>
        <p:nvSpPr>
          <p:cNvPr id="3" name="Content Placeholder 2"/>
          <p:cNvSpPr>
            <a:spLocks noGrp="1"/>
          </p:cNvSpPr>
          <p:nvPr>
            <p:ph idx="1"/>
          </p:nvPr>
        </p:nvSpPr>
        <p:spPr/>
        <p:txBody>
          <a:bodyPr>
            <a:normAutofit fontScale="92500" lnSpcReduction="10000"/>
          </a:bodyPr>
          <a:lstStyle/>
          <a:p>
            <a:r>
              <a:rPr lang="en-US" dirty="0"/>
              <a:t>Neural networks are a set of algorithms, modeled loosely after the human brain, that are designed to recognize patterns. They interpret sensory data through a kind of machine perception, labeling or clustering raw input. The patterns they recognize are numerical, contained in vectors, into which all real-world data, be it images, sound, text or time series, must be translated.</a:t>
            </a:r>
          </a:p>
          <a:p>
            <a:endParaRPr lang="en-US" dirty="0"/>
          </a:p>
          <a:p>
            <a:r>
              <a:rPr lang="en-US" dirty="0"/>
              <a:t>Neural networks help us cluster and classify. You can think of them as a clustering and classification layer on top of the data you store and manage. They help to group unlabeled data according to similarities among the example inputs, and they classify data when they have a labeled dataset to train on.</a:t>
            </a:r>
          </a:p>
        </p:txBody>
      </p:sp>
    </p:spTree>
    <p:extLst>
      <p:ext uri="{BB962C8B-B14F-4D97-AF65-F5344CB8AC3E}">
        <p14:creationId xmlns:p14="http://schemas.microsoft.com/office/powerpoint/2010/main" val="2413165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538B-B2D3-4729-B233-570A49628421}"/>
              </a:ext>
            </a:extLst>
          </p:cNvPr>
          <p:cNvSpPr>
            <a:spLocks noGrp="1"/>
          </p:cNvSpPr>
          <p:nvPr>
            <p:ph type="title"/>
          </p:nvPr>
        </p:nvSpPr>
        <p:spPr/>
        <p:txBody>
          <a:bodyPr/>
          <a:lstStyle/>
          <a:p>
            <a:r>
              <a:rPr lang="en-US" dirty="0"/>
              <a:t>Categorical Cross Entropy	</a:t>
            </a:r>
          </a:p>
        </p:txBody>
      </p:sp>
      <p:sp>
        <p:nvSpPr>
          <p:cNvPr id="3" name="Content Placeholder 2">
            <a:extLst>
              <a:ext uri="{FF2B5EF4-FFF2-40B4-BE49-F238E27FC236}">
                <a16:creationId xmlns:a16="http://schemas.microsoft.com/office/drawing/2014/main" id="{ECE03C6B-5A3F-49CF-966D-25277B26A8CE}"/>
              </a:ext>
            </a:extLst>
          </p:cNvPr>
          <p:cNvSpPr>
            <a:spLocks noGrp="1"/>
          </p:cNvSpPr>
          <p:nvPr>
            <p:ph idx="1"/>
          </p:nvPr>
        </p:nvSpPr>
        <p:spPr/>
        <p:txBody>
          <a:bodyPr/>
          <a:lstStyle/>
          <a:p>
            <a:r>
              <a:rPr lang="en-US" sz="2400" dirty="0" err="1"/>
              <a:t>Prefered</a:t>
            </a:r>
            <a:r>
              <a:rPr lang="en-US" sz="2400" dirty="0"/>
              <a:t> loss function when dealing with multi-class classification. </a:t>
            </a:r>
          </a:p>
          <a:p>
            <a:r>
              <a:rPr lang="en-US" sz="2400" dirty="0" err="1"/>
              <a:t>Sparese</a:t>
            </a:r>
            <a:r>
              <a:rPr lang="en-US" sz="2400" dirty="0"/>
              <a:t> Categorical Cross Entropy Deals with true labels. This means that each data entry can only belong to one entry. (i.e. an image of the shoe can only be properly given the label of “a shoe”)</a:t>
            </a:r>
          </a:p>
          <a:p>
            <a:r>
              <a:rPr lang="en-US" sz="2400" dirty="0"/>
              <a:t>From previous data, the formula generates a probability of the most likely label (a predicted label) and compares this with the true label of the test data. </a:t>
            </a:r>
          </a:p>
          <a:p>
            <a:endParaRPr lang="en-US" dirty="0"/>
          </a:p>
        </p:txBody>
      </p:sp>
      <p:pic>
        <p:nvPicPr>
          <p:cNvPr id="5" name="Picture 4">
            <a:extLst>
              <a:ext uri="{FF2B5EF4-FFF2-40B4-BE49-F238E27FC236}">
                <a16:creationId xmlns:a16="http://schemas.microsoft.com/office/drawing/2014/main" id="{F7C0E13D-C7E2-4473-8013-0DFB1815B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753" y="4119632"/>
            <a:ext cx="4088946" cy="2057331"/>
          </a:xfrm>
          <a:prstGeom prst="rect">
            <a:avLst/>
          </a:prstGeom>
        </p:spPr>
      </p:pic>
    </p:spTree>
    <p:extLst>
      <p:ext uri="{BB962C8B-B14F-4D97-AF65-F5344CB8AC3E}">
        <p14:creationId xmlns:p14="http://schemas.microsoft.com/office/powerpoint/2010/main" val="1768650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2165-61EF-4862-ACC4-8634AFD560DB}"/>
              </a:ext>
            </a:extLst>
          </p:cNvPr>
          <p:cNvSpPr>
            <a:spLocks noGrp="1"/>
          </p:cNvSpPr>
          <p:nvPr>
            <p:ph type="title"/>
          </p:nvPr>
        </p:nvSpPr>
        <p:spPr/>
        <p:txBody>
          <a:bodyPr/>
          <a:lstStyle/>
          <a:p>
            <a:r>
              <a:rPr lang="en-US" dirty="0"/>
              <a:t>Optimizing</a:t>
            </a:r>
          </a:p>
        </p:txBody>
      </p:sp>
      <p:sp>
        <p:nvSpPr>
          <p:cNvPr id="3" name="Content Placeholder 2">
            <a:extLst>
              <a:ext uri="{FF2B5EF4-FFF2-40B4-BE49-F238E27FC236}">
                <a16:creationId xmlns:a16="http://schemas.microsoft.com/office/drawing/2014/main" id="{2B613952-6E21-4840-AEFE-41FFF5B33105}"/>
              </a:ext>
            </a:extLst>
          </p:cNvPr>
          <p:cNvSpPr>
            <a:spLocks noGrp="1"/>
          </p:cNvSpPr>
          <p:nvPr>
            <p:ph idx="1"/>
          </p:nvPr>
        </p:nvSpPr>
        <p:spPr/>
        <p:txBody>
          <a:bodyPr/>
          <a:lstStyle/>
          <a:p>
            <a:r>
              <a:rPr lang="en-US" dirty="0"/>
              <a:t>This is the process of finding the minimum cost (or Loss) function to optimize the weights of the neural network.</a:t>
            </a:r>
          </a:p>
          <a:p>
            <a:r>
              <a:rPr lang="en-US" dirty="0"/>
              <a:t>This includes 3 main arguments:</a:t>
            </a:r>
          </a:p>
          <a:p>
            <a:pPr marL="457200" lvl="1" indent="0">
              <a:buNone/>
            </a:pPr>
            <a:r>
              <a:rPr lang="en-US" dirty="0"/>
              <a:t>Optimizer – Specifies training procedure (</a:t>
            </a:r>
            <a:r>
              <a:rPr lang="en-US" dirty="0" err="1"/>
              <a:t>adam</a:t>
            </a:r>
            <a:r>
              <a:rPr lang="en-US" dirty="0"/>
              <a:t> optimizer, RMS prop optimizer, Gradient Descent Optimizer, Stochastic Gradient Descent).</a:t>
            </a:r>
          </a:p>
          <a:p>
            <a:pPr marL="457200" lvl="1" indent="0">
              <a:buNone/>
            </a:pPr>
            <a:endParaRPr lang="en-US" dirty="0"/>
          </a:p>
          <a:p>
            <a:pPr marL="457200" lvl="1" indent="0">
              <a:buNone/>
            </a:pPr>
            <a:r>
              <a:rPr lang="en-US" dirty="0"/>
              <a:t>Loss – Function to minimize during optimization (mean square error, categorical </a:t>
            </a:r>
            <a:r>
              <a:rPr lang="en-US" dirty="0" err="1"/>
              <a:t>crossentropy</a:t>
            </a:r>
            <a:r>
              <a:rPr lang="en-US" dirty="0"/>
              <a:t>, binary </a:t>
            </a:r>
            <a:r>
              <a:rPr lang="en-US" dirty="0" err="1"/>
              <a:t>crossentropy</a:t>
            </a:r>
            <a:r>
              <a:rPr lang="en-US" dirty="0"/>
              <a:t>).</a:t>
            </a:r>
          </a:p>
          <a:p>
            <a:pPr marL="457200" lvl="1" indent="0">
              <a:buNone/>
            </a:pPr>
            <a:endParaRPr lang="en-US" dirty="0"/>
          </a:p>
          <a:p>
            <a:pPr marL="457200" lvl="1" indent="0">
              <a:buNone/>
            </a:pPr>
            <a:r>
              <a:rPr lang="en-US" dirty="0"/>
              <a:t>Metrics – Used to monitor training</a:t>
            </a:r>
          </a:p>
          <a:p>
            <a:pPr lvl="1"/>
            <a:endParaRPr lang="en-US" dirty="0"/>
          </a:p>
        </p:txBody>
      </p:sp>
    </p:spTree>
    <p:extLst>
      <p:ext uri="{BB962C8B-B14F-4D97-AF65-F5344CB8AC3E}">
        <p14:creationId xmlns:p14="http://schemas.microsoft.com/office/powerpoint/2010/main" val="1255614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0ED-66CC-405E-B2C1-9E8E1F1F7B26}"/>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138CE26F-84DE-4F39-8451-E4D8626A4134}"/>
              </a:ext>
            </a:extLst>
          </p:cNvPr>
          <p:cNvSpPr>
            <a:spLocks noGrp="1"/>
          </p:cNvSpPr>
          <p:nvPr>
            <p:ph idx="1"/>
          </p:nvPr>
        </p:nvSpPr>
        <p:spPr/>
        <p:txBody>
          <a:bodyPr/>
          <a:lstStyle/>
          <a:p>
            <a:r>
              <a:rPr lang="en-US" sz="2400" dirty="0"/>
              <a:t>Process of adjust weights of a neural network by finding the lowest cost function. </a:t>
            </a:r>
          </a:p>
          <a:p>
            <a:r>
              <a:rPr lang="en-US" sz="2400" dirty="0"/>
              <a:t>During back propagation, DW is used to find new weights:</a:t>
            </a:r>
          </a:p>
          <a:p>
            <a:r>
              <a:rPr lang="en-US" sz="2400" dirty="0"/>
              <a:t>W = W – learning rate * </a:t>
            </a:r>
            <a:r>
              <a:rPr lang="en-US" sz="2400" dirty="0" err="1"/>
              <a:t>dW</a:t>
            </a:r>
            <a:endParaRPr lang="en-US" sz="2400" dirty="0"/>
          </a:p>
          <a:p>
            <a:endParaRPr lang="en-US" dirty="0"/>
          </a:p>
        </p:txBody>
      </p:sp>
      <p:pic>
        <p:nvPicPr>
          <p:cNvPr id="5" name="Picture 4">
            <a:extLst>
              <a:ext uri="{FF2B5EF4-FFF2-40B4-BE49-F238E27FC236}">
                <a16:creationId xmlns:a16="http://schemas.microsoft.com/office/drawing/2014/main" id="{D12D6C26-D94A-4AC5-8AD1-E584EA898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39" y="3272595"/>
            <a:ext cx="4267322" cy="2649561"/>
          </a:xfrm>
          <a:prstGeom prst="rect">
            <a:avLst/>
          </a:prstGeom>
        </p:spPr>
      </p:pic>
    </p:spTree>
    <p:extLst>
      <p:ext uri="{BB962C8B-B14F-4D97-AF65-F5344CB8AC3E}">
        <p14:creationId xmlns:p14="http://schemas.microsoft.com/office/powerpoint/2010/main" val="191292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132B-3371-4796-858D-7563049DB175}"/>
              </a:ext>
            </a:extLst>
          </p:cNvPr>
          <p:cNvSpPr>
            <a:spLocks noGrp="1"/>
          </p:cNvSpPr>
          <p:nvPr>
            <p:ph type="title"/>
          </p:nvPr>
        </p:nvSpPr>
        <p:spPr/>
        <p:txBody>
          <a:bodyPr/>
          <a:lstStyle/>
          <a:p>
            <a:r>
              <a:rPr lang="en-US" dirty="0"/>
              <a:t>Adam Optimizer	</a:t>
            </a:r>
          </a:p>
        </p:txBody>
      </p:sp>
      <p:sp>
        <p:nvSpPr>
          <p:cNvPr id="3" name="Content Placeholder 2">
            <a:extLst>
              <a:ext uri="{FF2B5EF4-FFF2-40B4-BE49-F238E27FC236}">
                <a16:creationId xmlns:a16="http://schemas.microsoft.com/office/drawing/2014/main" id="{5B2F77CD-3572-46C6-AAFC-47C1E1466184}"/>
              </a:ext>
            </a:extLst>
          </p:cNvPr>
          <p:cNvSpPr>
            <a:spLocks noGrp="1"/>
          </p:cNvSpPr>
          <p:nvPr>
            <p:ph idx="1"/>
          </p:nvPr>
        </p:nvSpPr>
        <p:spPr/>
        <p:txBody>
          <a:bodyPr>
            <a:normAutofit/>
          </a:bodyPr>
          <a:lstStyle/>
          <a:p>
            <a:r>
              <a:rPr lang="en-US" sz="2400" dirty="0"/>
              <a:t>“Adaptive Moment” estimation.</a:t>
            </a:r>
          </a:p>
          <a:p>
            <a:r>
              <a:rPr lang="en-US" sz="2400" dirty="0"/>
              <a:t>Accomplished through via </a:t>
            </a:r>
            <a:r>
              <a:rPr lang="en-US" sz="2400" dirty="0" err="1"/>
              <a:t>RMSprop</a:t>
            </a:r>
            <a:r>
              <a:rPr lang="en-US" sz="2400" dirty="0"/>
              <a:t> + Momentum.</a:t>
            </a:r>
          </a:p>
          <a:p>
            <a:r>
              <a:rPr lang="en-US" sz="2400" dirty="0"/>
              <a:t>Momentum uses previous gradients to smooth out the steps of the gradient descent. </a:t>
            </a:r>
          </a:p>
          <a:p>
            <a:r>
              <a:rPr lang="en-US" sz="2400" dirty="0"/>
              <a:t>In </a:t>
            </a:r>
            <a:r>
              <a:rPr lang="en-US" sz="2400" dirty="0" err="1"/>
              <a:t>RMSprop</a:t>
            </a:r>
            <a:r>
              <a:rPr lang="en-US" sz="2400" dirty="0"/>
              <a:t>, instead of using </a:t>
            </a:r>
            <a:r>
              <a:rPr lang="en-US" sz="2400" dirty="0" err="1"/>
              <a:t>dW</a:t>
            </a:r>
            <a:r>
              <a:rPr lang="en-US" sz="2400" dirty="0"/>
              <a:t> and </a:t>
            </a:r>
            <a:r>
              <a:rPr lang="en-US" sz="2400" dirty="0" err="1"/>
              <a:t>db</a:t>
            </a:r>
            <a:r>
              <a:rPr lang="en-US" sz="2400" dirty="0"/>
              <a:t> independently for each epoch, we take the exponentially weighted averages of the square of </a:t>
            </a:r>
            <a:r>
              <a:rPr lang="en-US" sz="2400" dirty="0" err="1"/>
              <a:t>dW</a:t>
            </a:r>
            <a:r>
              <a:rPr lang="en-US" sz="2400" dirty="0"/>
              <a:t>.</a:t>
            </a:r>
          </a:p>
          <a:p>
            <a:pPr lvl="1" fontAlgn="base"/>
            <a:r>
              <a:rPr lang="en-US" dirty="0" err="1"/>
              <a:t>S</a:t>
            </a:r>
            <a:r>
              <a:rPr lang="en-US" baseline="-25000" dirty="0" err="1"/>
              <a:t>dW</a:t>
            </a:r>
            <a:r>
              <a:rPr lang="en-US" dirty="0"/>
              <a:t> = </a:t>
            </a:r>
            <a:r>
              <a:rPr lang="el-GR" dirty="0"/>
              <a:t>β * </a:t>
            </a:r>
            <a:r>
              <a:rPr lang="en-US" dirty="0" err="1"/>
              <a:t>S</a:t>
            </a:r>
            <a:r>
              <a:rPr lang="en-US" baseline="-25000" dirty="0" err="1"/>
              <a:t>dW</a:t>
            </a:r>
            <a:r>
              <a:rPr lang="en-US" dirty="0"/>
              <a:t> + (1 – </a:t>
            </a:r>
            <a:r>
              <a:rPr lang="el-GR" dirty="0"/>
              <a:t>β) * </a:t>
            </a:r>
            <a:r>
              <a:rPr lang="en-US" dirty="0"/>
              <a:t>dW</a:t>
            </a:r>
            <a:r>
              <a:rPr lang="en-US" baseline="30000" dirty="0"/>
              <a:t>2</a:t>
            </a:r>
            <a:endParaRPr lang="en-US" dirty="0"/>
          </a:p>
          <a:p>
            <a:r>
              <a:rPr lang="en-US" sz="2400" dirty="0"/>
              <a:t>After exponentially weighted averages are calculated, we plug them back in:</a:t>
            </a:r>
          </a:p>
          <a:p>
            <a:pPr lvl="1"/>
            <a:r>
              <a:rPr lang="en-US" dirty="0"/>
              <a:t>W = W – learning rate *</a:t>
            </a:r>
            <a:r>
              <a:rPr lang="en-US" dirty="0" err="1"/>
              <a:t>dW</a:t>
            </a:r>
            <a:r>
              <a:rPr lang="en-US" dirty="0"/>
              <a:t> / sqrt(</a:t>
            </a:r>
            <a:r>
              <a:rPr lang="en-US" dirty="0" err="1"/>
              <a:t>S</a:t>
            </a:r>
            <a:r>
              <a:rPr lang="en-US" baseline="-25000" dirty="0" err="1"/>
              <a:t>dW</a:t>
            </a:r>
            <a:r>
              <a:rPr lang="en-US" dirty="0"/>
              <a:t>)</a:t>
            </a:r>
            <a:endParaRPr lang="en-US" sz="2000" dirty="0"/>
          </a:p>
        </p:txBody>
      </p:sp>
    </p:spTree>
    <p:extLst>
      <p:ext uri="{BB962C8B-B14F-4D97-AF65-F5344CB8AC3E}">
        <p14:creationId xmlns:p14="http://schemas.microsoft.com/office/powerpoint/2010/main" val="128862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D626-A84F-44A0-8E31-063056746800}"/>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3F54CDE1-76BB-4A63-8537-43199DA5D02D}"/>
              </a:ext>
            </a:extLst>
          </p:cNvPr>
          <p:cNvSpPr>
            <a:spLocks noGrp="1"/>
          </p:cNvSpPr>
          <p:nvPr>
            <p:ph idx="1"/>
          </p:nvPr>
        </p:nvSpPr>
        <p:spPr/>
        <p:txBody>
          <a:bodyPr/>
          <a:lstStyle/>
          <a:p>
            <a:r>
              <a:rPr lang="en-US" dirty="0"/>
              <a:t>If our cost function isn’t perfectly convex, stochastic gradient descent updates the weights of the neural network after each piece of data is run.</a:t>
            </a:r>
          </a:p>
          <a:p>
            <a:pPr marL="457200" lvl="1" indent="0">
              <a:buNone/>
            </a:pPr>
            <a:r>
              <a:rPr lang="en-US" dirty="0"/>
              <a:t> </a:t>
            </a:r>
          </a:p>
        </p:txBody>
      </p:sp>
      <p:pic>
        <p:nvPicPr>
          <p:cNvPr id="5" name="Picture 4">
            <a:extLst>
              <a:ext uri="{FF2B5EF4-FFF2-40B4-BE49-F238E27FC236}">
                <a16:creationId xmlns:a16="http://schemas.microsoft.com/office/drawing/2014/main" id="{C60C27AF-35BC-4BDC-B841-5D4FD222706A}"/>
              </a:ext>
            </a:extLst>
          </p:cNvPr>
          <p:cNvPicPr>
            <a:picLocks noChangeAspect="1"/>
          </p:cNvPicPr>
          <p:nvPr/>
        </p:nvPicPr>
        <p:blipFill rotWithShape="1">
          <a:blip r:embed="rId2">
            <a:extLst>
              <a:ext uri="{28A0092B-C50C-407E-A947-70E740481C1C}">
                <a14:useLocalDpi xmlns:a14="http://schemas.microsoft.com/office/drawing/2010/main" val="0"/>
              </a:ext>
            </a:extLst>
          </a:blip>
          <a:srcRect l="1" r="-26" b="8178"/>
          <a:stretch/>
        </p:blipFill>
        <p:spPr>
          <a:xfrm>
            <a:off x="1742104" y="2729668"/>
            <a:ext cx="9067555" cy="3978430"/>
          </a:xfrm>
          <a:prstGeom prst="rect">
            <a:avLst/>
          </a:prstGeom>
        </p:spPr>
      </p:pic>
    </p:spTree>
    <p:extLst>
      <p:ext uri="{BB962C8B-B14F-4D97-AF65-F5344CB8AC3E}">
        <p14:creationId xmlns:p14="http://schemas.microsoft.com/office/powerpoint/2010/main" val="3752296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123D-6DB1-4CA2-B99F-74C39C88A3F4}"/>
              </a:ext>
            </a:extLst>
          </p:cNvPr>
          <p:cNvSpPr>
            <a:spLocks noGrp="1"/>
          </p:cNvSpPr>
          <p:nvPr>
            <p:ph type="title"/>
          </p:nvPr>
        </p:nvSpPr>
        <p:spPr/>
        <p:txBody>
          <a:bodyPr/>
          <a:lstStyle/>
          <a:p>
            <a:r>
              <a:rPr lang="en-US" dirty="0"/>
              <a:t>Advantages of Stochastic Gradient Descent</a:t>
            </a:r>
          </a:p>
        </p:txBody>
      </p:sp>
      <p:sp>
        <p:nvSpPr>
          <p:cNvPr id="3" name="Content Placeholder 2">
            <a:extLst>
              <a:ext uri="{FF2B5EF4-FFF2-40B4-BE49-F238E27FC236}">
                <a16:creationId xmlns:a16="http://schemas.microsoft.com/office/drawing/2014/main" id="{DC518591-E2D5-47AC-B459-B7349A03AD65}"/>
              </a:ext>
            </a:extLst>
          </p:cNvPr>
          <p:cNvSpPr>
            <a:spLocks noGrp="1"/>
          </p:cNvSpPr>
          <p:nvPr>
            <p:ph idx="1"/>
          </p:nvPr>
        </p:nvSpPr>
        <p:spPr/>
        <p:txBody>
          <a:bodyPr/>
          <a:lstStyle/>
          <a:p>
            <a:r>
              <a:rPr lang="en-US" dirty="0"/>
              <a:t>Although SGD is computationally more expensive. It has the advantage of escaping shallow local minima more easily. </a:t>
            </a:r>
          </a:p>
          <a:p>
            <a:r>
              <a:rPr lang="en-US" dirty="0"/>
              <a:t>Standard gradient descent works when the graph of the loss function is convex. However, this doesn’t always happen, and SGD works in data sets weather or not the data is convex. </a:t>
            </a:r>
          </a:p>
        </p:txBody>
      </p:sp>
    </p:spTree>
    <p:extLst>
      <p:ext uri="{BB962C8B-B14F-4D97-AF65-F5344CB8AC3E}">
        <p14:creationId xmlns:p14="http://schemas.microsoft.com/office/powerpoint/2010/main" val="424027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Example</a:t>
            </a:r>
          </a:p>
        </p:txBody>
      </p:sp>
      <p:sp>
        <p:nvSpPr>
          <p:cNvPr id="3" name="Content Placeholder 2"/>
          <p:cNvSpPr>
            <a:spLocks noGrp="1"/>
          </p:cNvSpPr>
          <p:nvPr>
            <p:ph idx="1"/>
          </p:nvPr>
        </p:nvSpPr>
        <p:spPr/>
        <p:txBody>
          <a:bodyPr/>
          <a:lstStyle/>
          <a:p>
            <a:r>
              <a:rPr lang="en-US" dirty="0"/>
              <a:t>Deep learning maps inputs to outputs. It finds correlations. It is known as a “universal </a:t>
            </a:r>
            <a:r>
              <a:rPr lang="en-US" dirty="0" err="1"/>
              <a:t>approximator</a:t>
            </a:r>
            <a:r>
              <a:rPr lang="en-US" dirty="0"/>
              <a:t>”, because it can learn to approximate an unknown function f(x) = y between any input x and any output y, assuming they are related at all (by correlation or causation, for example). In the process of learning, a neural network finds the right f, or the correct manner of transforming x into y, whether that be f(x) = 3x + 12 or f(x) = 9x - 0.1. Here are a few examples of what deep learning can do.</a:t>
            </a:r>
          </a:p>
        </p:txBody>
      </p:sp>
    </p:spTree>
    <p:extLst>
      <p:ext uri="{BB962C8B-B14F-4D97-AF65-F5344CB8AC3E}">
        <p14:creationId xmlns:p14="http://schemas.microsoft.com/office/powerpoint/2010/main" val="393401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All classification tasks depend upon labeled datasets; that is, humans must transfer their knowledge to the dataset in order for a neural network to learn the correlation between labels and data. This is known as supervised learning.</a:t>
            </a:r>
          </a:p>
          <a:p>
            <a:r>
              <a:rPr lang="en-US" dirty="0"/>
              <a:t>Detect faces, identify people in images, recognize facial expressions (angry, joyful)</a:t>
            </a:r>
          </a:p>
          <a:p>
            <a:r>
              <a:rPr lang="en-US" dirty="0"/>
              <a:t>Identify objects in images (stop signs, pedestrians, lane markers…)</a:t>
            </a:r>
          </a:p>
          <a:p>
            <a:r>
              <a:rPr lang="en-US" dirty="0"/>
              <a:t>Recognize gestures in video</a:t>
            </a:r>
          </a:p>
          <a:p>
            <a:r>
              <a:rPr lang="en-US" dirty="0"/>
              <a:t>Detect voices, identify speakers, transcribe speech to text, recognize sentiment in voices</a:t>
            </a:r>
          </a:p>
          <a:p>
            <a:r>
              <a:rPr lang="en-US" dirty="0"/>
              <a:t>Classify text as spam (in emails), or fraudulent (in insurance claims); recognize sentiment in text (customer feedback)</a:t>
            </a:r>
          </a:p>
          <a:p>
            <a:r>
              <a:rPr lang="en-US" dirty="0"/>
              <a:t>Any labels that humans can generate, any outcomes that you care about and which correlate to data, can be used to train a neural network.</a:t>
            </a:r>
          </a:p>
        </p:txBody>
      </p:sp>
    </p:spTree>
    <p:extLst>
      <p:ext uri="{BB962C8B-B14F-4D97-AF65-F5344CB8AC3E}">
        <p14:creationId xmlns:p14="http://schemas.microsoft.com/office/powerpoint/2010/main" val="287222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Clustering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Clustering or grouping is the detection of similarities. Deep learning does not require labels to detect similarities. Learning without labels is called unsupervised learning. Unlabeled data is the majority of data in the world. One law of machine learning is: the more data an algorithm can train on, the more accurate it will be. Therefore, unsupervised learning has the potential to produce highly accurate models.</a:t>
            </a:r>
          </a:p>
          <a:p>
            <a:pPr marL="0" indent="0">
              <a:buNone/>
            </a:pPr>
            <a:endParaRPr lang="en-US" dirty="0"/>
          </a:p>
          <a:p>
            <a:r>
              <a:rPr lang="en-US" dirty="0"/>
              <a:t>Search: Comparing documents, images or sounds to surface similar items.</a:t>
            </a:r>
          </a:p>
          <a:p>
            <a:r>
              <a:rPr lang="en-US" dirty="0"/>
              <a:t>Anomaly detection: The flipside of detecting similarities is detecting anomalies, or unusual behavior. In many cases, unusual behavior correlates highly with things you want to detect and prevent, such as fraud.</a:t>
            </a:r>
          </a:p>
        </p:txBody>
      </p:sp>
    </p:spTree>
    <p:extLst>
      <p:ext uri="{BB962C8B-B14F-4D97-AF65-F5344CB8AC3E}">
        <p14:creationId xmlns:p14="http://schemas.microsoft.com/office/powerpoint/2010/main" val="303292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Elements</a:t>
            </a:r>
          </a:p>
        </p:txBody>
      </p:sp>
      <p:sp>
        <p:nvSpPr>
          <p:cNvPr id="3" name="Content Placeholder 2"/>
          <p:cNvSpPr>
            <a:spLocks noGrp="1"/>
          </p:cNvSpPr>
          <p:nvPr>
            <p:ph idx="1"/>
          </p:nvPr>
        </p:nvSpPr>
        <p:spPr/>
        <p:txBody>
          <a:bodyPr>
            <a:normAutofit fontScale="92500" lnSpcReduction="10000"/>
          </a:bodyPr>
          <a:lstStyle/>
          <a:p>
            <a:r>
              <a:rPr lang="en-US" dirty="0"/>
              <a:t>Deep learning is the name we use for “stacked neural networks”; that is, networks composed of several layers. </a:t>
            </a:r>
          </a:p>
          <a:p>
            <a:r>
              <a:rPr lang="en-US" dirty="0"/>
              <a:t>The layers are made of </a:t>
            </a:r>
            <a:r>
              <a:rPr lang="en-US" i="1" dirty="0"/>
              <a:t>nodes</a:t>
            </a:r>
            <a:r>
              <a:rPr lang="en-US" dirty="0"/>
              <a:t>. A node is just a place where computation happens, loosely patterned on a neuron in the human brain, which fires when it encounters sufficient stimuli. A node combines input from the data with a set of coefficients, or weights, that either amplify or dampen that input, thereby assigning significance to inputs with regard to the task the algorithm is trying to learn; e.g. which input is most helpful is classifying data without error? These input-weight products are summed and then the sum is passed through a node’s so-called activation function, to determine whether and to what extent that signal should progress further through the network to affect the ultimate outcome, say, an act of classification. If the signals passes through, the neuron has been “activated.”</a:t>
            </a:r>
          </a:p>
        </p:txBody>
      </p:sp>
    </p:spTree>
    <p:extLst>
      <p:ext uri="{BB962C8B-B14F-4D97-AF65-F5344CB8AC3E}">
        <p14:creationId xmlns:p14="http://schemas.microsoft.com/office/powerpoint/2010/main" val="10464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1872"/>
            <a:ext cx="10515600" cy="5435091"/>
          </a:xfrm>
        </p:spPr>
        <p:txBody>
          <a:bodyPr/>
          <a:lstStyle/>
          <a:p>
            <a:pPr marL="0" indent="0">
              <a:buNone/>
            </a:pPr>
            <a:r>
              <a:rPr lang="en-US" dirty="0"/>
              <a:t>Here’s a diagram of what one node might look like.</a:t>
            </a:r>
          </a:p>
        </p:txBody>
      </p:sp>
      <p:pic>
        <p:nvPicPr>
          <p:cNvPr id="4" name="Picture 3"/>
          <p:cNvPicPr>
            <a:picLocks noChangeAspect="1"/>
          </p:cNvPicPr>
          <p:nvPr/>
        </p:nvPicPr>
        <p:blipFill>
          <a:blip r:embed="rId2"/>
          <a:stretch>
            <a:fillRect/>
          </a:stretch>
        </p:blipFill>
        <p:spPr>
          <a:xfrm>
            <a:off x="1252268" y="1525842"/>
            <a:ext cx="8686800" cy="3867150"/>
          </a:xfrm>
          <a:prstGeom prst="rect">
            <a:avLst/>
          </a:prstGeom>
        </p:spPr>
      </p:pic>
    </p:spTree>
    <p:extLst>
      <p:ext uri="{BB962C8B-B14F-4D97-AF65-F5344CB8AC3E}">
        <p14:creationId xmlns:p14="http://schemas.microsoft.com/office/powerpoint/2010/main" val="165201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608"/>
            <a:ext cx="10496909" cy="5521355"/>
          </a:xfrm>
        </p:spPr>
        <p:txBody>
          <a:bodyPr/>
          <a:lstStyle/>
          <a:p>
            <a:pPr marL="0" indent="0">
              <a:buNone/>
            </a:pPr>
            <a:r>
              <a:rPr lang="en-US" dirty="0"/>
              <a:t>A node layer is a row of those neuron-like switches that turn on or off as the input is fed through the net. Each layer’s output is simultaneously the subsequent layer’s input, starting from an initial input layer receiving your data. Pairing the model’s adjustable weights with input features is how we assign significance to those features with regard to how the neural network classifies and clusters input.</a:t>
            </a:r>
          </a:p>
          <a:p>
            <a:endParaRPr lang="en-US" dirty="0"/>
          </a:p>
        </p:txBody>
      </p:sp>
      <p:pic>
        <p:nvPicPr>
          <p:cNvPr id="4" name="Picture 3"/>
          <p:cNvPicPr>
            <a:picLocks noChangeAspect="1"/>
          </p:cNvPicPr>
          <p:nvPr/>
        </p:nvPicPr>
        <p:blipFill>
          <a:blip r:embed="rId2"/>
          <a:stretch>
            <a:fillRect/>
          </a:stretch>
        </p:blipFill>
        <p:spPr>
          <a:xfrm>
            <a:off x="1269970" y="3521075"/>
            <a:ext cx="5476875" cy="2790825"/>
          </a:xfrm>
          <a:prstGeom prst="rect">
            <a:avLst/>
          </a:prstGeom>
        </p:spPr>
      </p:pic>
    </p:spTree>
    <p:extLst>
      <p:ext uri="{BB962C8B-B14F-4D97-AF65-F5344CB8AC3E}">
        <p14:creationId xmlns:p14="http://schemas.microsoft.com/office/powerpoint/2010/main" val="2651233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1873</Words>
  <Application>Microsoft Office PowerPoint</Application>
  <PresentationFormat>Widescreen</PresentationFormat>
  <Paragraphs>145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Tensor Flow Keras Demonstration</vt:lpstr>
      <vt:lpstr>TensorFlow Demonstration</vt:lpstr>
      <vt:lpstr>Neural Network Definition</vt:lpstr>
      <vt:lpstr>Deep Learning Example</vt:lpstr>
      <vt:lpstr>Classification</vt:lpstr>
      <vt:lpstr>Clustering</vt:lpstr>
      <vt:lpstr>Neural Network Elements</vt:lpstr>
      <vt:lpstr>PowerPoint Presentation</vt:lpstr>
      <vt:lpstr>PowerPoint Presentation</vt:lpstr>
      <vt:lpstr>PowerPoint Presentation</vt:lpstr>
      <vt:lpstr>Dense layer</vt:lpstr>
      <vt:lpstr>Dense layer</vt:lpstr>
      <vt:lpstr>Dense Layer</vt:lpstr>
      <vt:lpstr>Convolutional layer</vt:lpstr>
      <vt:lpstr>Convolutional layer</vt:lpstr>
      <vt:lpstr>Convolutional layer</vt:lpstr>
      <vt:lpstr>What is TensorFlow?</vt:lpstr>
      <vt:lpstr>What is Keras? </vt:lpstr>
      <vt:lpstr>More about Keras </vt:lpstr>
      <vt:lpstr>3 fundamental tensor attributes</vt:lpstr>
      <vt:lpstr>Rank of a tensor</vt:lpstr>
      <vt:lpstr>Axes</vt:lpstr>
      <vt:lpstr>Shape of a Tensor</vt:lpstr>
      <vt:lpstr>Python Code Analysis</vt:lpstr>
      <vt:lpstr>Sequential Model </vt:lpstr>
      <vt:lpstr>Sequential Model (continued)</vt:lpstr>
      <vt:lpstr>Epoch’s</vt:lpstr>
      <vt:lpstr>Types of Loss Functions</vt:lpstr>
      <vt:lpstr>Mean Squared Error Loss </vt:lpstr>
      <vt:lpstr>Categorical Cross Entropy </vt:lpstr>
      <vt:lpstr>Optimizing</vt:lpstr>
      <vt:lpstr>Gradient Descent</vt:lpstr>
      <vt:lpstr>Adam Optimizer </vt:lpstr>
      <vt:lpstr>Stochastic Gradient Descent</vt:lpstr>
      <vt:lpstr>Advantages of Stochastic Gradient Descent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Farshad Keshavarz</dc:creator>
  <cp:lastModifiedBy>Arthur Baronov</cp:lastModifiedBy>
  <cp:revision>30</cp:revision>
  <dcterms:created xsi:type="dcterms:W3CDTF">2019-05-05T13:04:52Z</dcterms:created>
  <dcterms:modified xsi:type="dcterms:W3CDTF">2019-05-07T20:08:14Z</dcterms:modified>
</cp:coreProperties>
</file>