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9" r:id="rId2"/>
    <p:sldId id="260" r:id="rId3"/>
    <p:sldId id="261" r:id="rId4"/>
    <p:sldId id="262" r:id="rId5"/>
    <p:sldId id="265" r:id="rId6"/>
    <p:sldId id="263" r:id="rId7"/>
    <p:sldId id="266" r:id="rId8"/>
    <p:sldId id="269" r:id="rId9"/>
    <p:sldId id="270" r:id="rId10"/>
    <p:sldId id="268" r:id="rId11"/>
    <p:sldId id="264" r:id="rId12"/>
    <p:sldId id="267" r:id="rId1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57" autoAdjust="0"/>
    <p:restoredTop sz="94660"/>
  </p:normalViewPr>
  <p:slideViewPr>
    <p:cSldViewPr snapToGrid="0">
      <p:cViewPr varScale="1">
        <p:scale>
          <a:sx n="122" d="100"/>
          <a:sy n="122" d="100"/>
        </p:scale>
        <p:origin x="76" y="8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bek Uraimov" userId="7f0fe92a97e7ab75" providerId="LiveId" clId="{640A12B7-5B38-4F59-A6AF-A252A943E36F}"/>
    <pc:docChg chg="delSld">
      <pc:chgData name="Aibek Uraimov" userId="7f0fe92a97e7ab75" providerId="LiveId" clId="{640A12B7-5B38-4F59-A6AF-A252A943E36F}" dt="2021-02-01T10:19:47.390" v="0" actId="2696"/>
      <pc:docMkLst>
        <pc:docMk/>
      </pc:docMkLst>
      <pc:sldChg chg="del">
        <pc:chgData name="Aibek Uraimov" userId="7f0fe92a97e7ab75" providerId="LiveId" clId="{640A12B7-5B38-4F59-A6AF-A252A943E36F}" dt="2021-02-01T10:19:47.390" v="0" actId="2696"/>
        <pc:sldMkLst>
          <pc:docMk/>
          <pc:sldMk cId="125885201"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F5B25-BABC-4447-B90D-F0AEA6918A0A}" type="datetimeFigureOut">
              <a:rPr lang="en-US" smtClean="0"/>
              <a:t>1/31/2021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93FC7-6543-4912-A36E-5BA83CA9E7B8}" type="slidenum">
              <a:rPr lang="en-US" smtClean="0"/>
              <a:t>‹#›</a:t>
            </a:fld>
            <a:endParaRPr lang="en-US"/>
          </a:p>
        </p:txBody>
      </p:sp>
    </p:spTree>
    <p:extLst>
      <p:ext uri="{BB962C8B-B14F-4D97-AF65-F5344CB8AC3E}">
        <p14:creationId xmlns:p14="http://schemas.microsoft.com/office/powerpoint/2010/main" val="398531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6B6A30-4226-46FE-BF70-220352286F92}"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53484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B6A30-4226-46FE-BF70-220352286F92}"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103061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B6A30-4226-46FE-BF70-220352286F92}"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283863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B6A30-4226-46FE-BF70-220352286F92}"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74275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B6A30-4226-46FE-BF70-220352286F92}"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37764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B6A30-4226-46FE-BF70-220352286F92}"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69823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B6A30-4226-46FE-BF70-220352286F92}"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408951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B6A30-4226-46FE-BF70-220352286F92}"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151687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B6A30-4226-46FE-BF70-220352286F92}"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49719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6B6A30-4226-46FE-BF70-220352286F92}"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38579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6B6A30-4226-46FE-BF70-220352286F92}"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FD4F-32A0-4AB3-B8B0-D2E41945FA7E}" type="slidenum">
              <a:rPr lang="en-US" smtClean="0"/>
              <a:t>‹#›</a:t>
            </a:fld>
            <a:endParaRPr lang="en-US"/>
          </a:p>
        </p:txBody>
      </p:sp>
    </p:spTree>
    <p:extLst>
      <p:ext uri="{BB962C8B-B14F-4D97-AF65-F5344CB8AC3E}">
        <p14:creationId xmlns:p14="http://schemas.microsoft.com/office/powerpoint/2010/main" val="170854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B6A30-4226-46FE-BF70-220352286F92}" type="datetimeFigureOut">
              <a:rPr lang="en-US" smtClean="0"/>
              <a:t>1/31/2021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AFD4F-32A0-4AB3-B8B0-D2E41945FA7E}" type="slidenum">
              <a:rPr lang="en-US" smtClean="0"/>
              <a:t>‹#›</a:t>
            </a:fld>
            <a:endParaRPr lang="en-US"/>
          </a:p>
        </p:txBody>
      </p:sp>
    </p:spTree>
    <p:extLst>
      <p:ext uri="{BB962C8B-B14F-4D97-AF65-F5344CB8AC3E}">
        <p14:creationId xmlns:p14="http://schemas.microsoft.com/office/powerpoint/2010/main" val="279946673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8F2D-C21F-48F6-A280-7F08AFD6C372}"/>
              </a:ext>
            </a:extLst>
          </p:cNvPr>
          <p:cNvSpPr>
            <a:spLocks noGrp="1"/>
          </p:cNvSpPr>
          <p:nvPr>
            <p:ph type="title"/>
          </p:nvPr>
        </p:nvSpPr>
        <p:spPr/>
        <p:txBody>
          <a:bodyPr/>
          <a:lstStyle/>
          <a:p>
            <a:r>
              <a:rPr lang="en-US" dirty="0">
                <a:solidFill>
                  <a:schemeClr val="accent1"/>
                </a:solidFill>
              </a:rPr>
              <a:t>Problem Identification</a:t>
            </a:r>
          </a:p>
        </p:txBody>
      </p:sp>
      <p:sp>
        <p:nvSpPr>
          <p:cNvPr id="3" name="Text Placeholder 2">
            <a:extLst>
              <a:ext uri="{FF2B5EF4-FFF2-40B4-BE49-F238E27FC236}">
                <a16:creationId xmlns:a16="http://schemas.microsoft.com/office/drawing/2014/main" id="{DF2D3723-9AF3-401A-9E93-60F47E445A2A}"/>
              </a:ext>
            </a:extLst>
          </p:cNvPr>
          <p:cNvSpPr>
            <a:spLocks noGrp="1"/>
          </p:cNvSpPr>
          <p:nvPr>
            <p:ph type="body" idx="1"/>
          </p:nvPr>
        </p:nvSpPr>
        <p:spPr/>
        <p:txBody>
          <a:bodyPr/>
          <a:lstStyle/>
          <a:p>
            <a:r>
              <a:rPr lang="en-US" dirty="0"/>
              <a:t>Big Mountain Resort Data Presentation</a:t>
            </a:r>
          </a:p>
        </p:txBody>
      </p:sp>
    </p:spTree>
    <p:extLst>
      <p:ext uri="{BB962C8B-B14F-4D97-AF65-F5344CB8AC3E}">
        <p14:creationId xmlns:p14="http://schemas.microsoft.com/office/powerpoint/2010/main" val="182212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Modeling Results and Analysis</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608249297"/>
              </p:ext>
            </p:extLst>
          </p:nvPr>
        </p:nvGraphicFramePr>
        <p:xfrm>
          <a:off x="534072" y="1657399"/>
          <a:ext cx="8056063" cy="4775387"/>
        </p:xfrm>
        <a:graphic>
          <a:graphicData uri="http://schemas.openxmlformats.org/drawingml/2006/table">
            <a:tbl>
              <a:tblPr bandRow="1">
                <a:tableStyleId>{C083E6E3-FA7D-4D7B-A595-EF9225AFEA82}</a:tableStyleId>
              </a:tblPr>
              <a:tblGrid>
                <a:gridCol w="8056063">
                  <a:extLst>
                    <a:ext uri="{9D8B030D-6E8A-4147-A177-3AD203B41FA5}">
                      <a16:colId xmlns:a16="http://schemas.microsoft.com/office/drawing/2014/main" val="3958771802"/>
                    </a:ext>
                  </a:extLst>
                </a:gridCol>
              </a:tblGrid>
              <a:tr h="3393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Analysis</a:t>
                      </a:r>
                      <a:endParaRPr lang="en-US" sz="16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787273">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After comparing the cross-validation MAE values for the two models, we concluded that the random forest model was a better choice, because it showed lower CV MAE and less variability. The performance on the test set was also consistent with the cross-validation results.</a:t>
                      </a:r>
                    </a:p>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r h="322009">
                <a:tc>
                  <a:txBody>
                    <a:bodyPr/>
                    <a:lstStyle/>
                    <a:p>
                      <a:r>
                        <a:rPr lang="en-US" sz="1600" kern="1200" dirty="0">
                          <a:solidFill>
                            <a:schemeClr val="tx1"/>
                          </a:solidFill>
                          <a:latin typeface="+mn-lt"/>
                          <a:ea typeface="+mn-ea"/>
                          <a:cs typeface="+mn-cs"/>
                        </a:rPr>
                        <a:t>Data quantity assessment</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128133303"/>
                  </a:ext>
                </a:extLst>
              </a:tr>
              <a:tr h="3252949">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kern="1200" dirty="0">
                        <a:solidFill>
                          <a:schemeClr val="tx1"/>
                        </a:solidFill>
                        <a:latin typeface="+mn-lt"/>
                        <a:ea typeface="+mn-ea"/>
                        <a:cs typeface="+mn-cs"/>
                      </a:endParaRPr>
                    </a:p>
                    <a:p>
                      <a:endParaRPr lang="en-US" sz="11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327367146"/>
                  </a:ext>
                </a:extLst>
              </a:tr>
            </a:tbl>
          </a:graphicData>
        </a:graphic>
      </p:graphicFrame>
      <p:pic>
        <p:nvPicPr>
          <p:cNvPr id="8" name="Picture 7">
            <a:extLst>
              <a:ext uri="{FF2B5EF4-FFF2-40B4-BE49-F238E27FC236}">
                <a16:creationId xmlns:a16="http://schemas.microsoft.com/office/drawing/2014/main" id="{9415D158-8A57-42C9-BDFB-E8D36A018D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9137" y="3334948"/>
            <a:ext cx="5098433" cy="2798290"/>
          </a:xfrm>
          <a:prstGeom prst="rect">
            <a:avLst/>
          </a:prstGeom>
          <a:noFill/>
          <a:ln>
            <a:noFill/>
          </a:ln>
        </p:spPr>
      </p:pic>
      <p:sp>
        <p:nvSpPr>
          <p:cNvPr id="6" name="TextBox 5">
            <a:extLst>
              <a:ext uri="{FF2B5EF4-FFF2-40B4-BE49-F238E27FC236}">
                <a16:creationId xmlns:a16="http://schemas.microsoft.com/office/drawing/2014/main" id="{665406D6-05A1-4B75-9F43-30B2039F9A0D}"/>
              </a:ext>
            </a:extLst>
          </p:cNvPr>
          <p:cNvSpPr txBox="1"/>
          <p:nvPr/>
        </p:nvSpPr>
        <p:spPr>
          <a:xfrm>
            <a:off x="611896" y="3331030"/>
            <a:ext cx="2539418" cy="2893100"/>
          </a:xfrm>
          <a:prstGeom prst="rect">
            <a:avLst/>
          </a:prstGeom>
          <a:noFill/>
        </p:spPr>
        <p:txBody>
          <a:bodyPr wrap="square" rtlCol="0">
            <a:spAutoFit/>
          </a:bodyPr>
          <a:lstStyle/>
          <a:p>
            <a:r>
              <a:rPr lang="en-US" sz="1400" dirty="0"/>
              <a:t>Finally, we assessed whether the model would benefit from additional data collection by running the sklearn’s learning_curve function.</a:t>
            </a:r>
          </a:p>
          <a:p>
            <a:endParaRPr lang="en-US" sz="1400" dirty="0"/>
          </a:p>
          <a:p>
            <a:r>
              <a:rPr lang="en-US" sz="1400" dirty="0"/>
              <a:t>The CV score and Training set size plot showed that no further data collection would be required. As the plot shows, the improvement in the model scores starts flatting out by around a sample size of 40-50</a:t>
            </a:r>
          </a:p>
        </p:txBody>
      </p:sp>
    </p:spTree>
    <p:extLst>
      <p:ext uri="{BB962C8B-B14F-4D97-AF65-F5344CB8AC3E}">
        <p14:creationId xmlns:p14="http://schemas.microsoft.com/office/powerpoint/2010/main" val="32072839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8F2D-C21F-48F6-A280-7F08AFD6C372}"/>
              </a:ext>
            </a:extLst>
          </p:cNvPr>
          <p:cNvSpPr>
            <a:spLocks noGrp="1"/>
          </p:cNvSpPr>
          <p:nvPr>
            <p:ph type="title"/>
          </p:nvPr>
        </p:nvSpPr>
        <p:spPr/>
        <p:txBody>
          <a:bodyPr/>
          <a:lstStyle/>
          <a:p>
            <a:r>
              <a:rPr lang="en-US" dirty="0">
                <a:solidFill>
                  <a:schemeClr val="accent1"/>
                </a:solidFill>
              </a:rPr>
              <a:t>Summary and Conclusion</a:t>
            </a:r>
          </a:p>
        </p:txBody>
      </p:sp>
      <p:sp>
        <p:nvSpPr>
          <p:cNvPr id="3" name="Text Placeholder 2">
            <a:extLst>
              <a:ext uri="{FF2B5EF4-FFF2-40B4-BE49-F238E27FC236}">
                <a16:creationId xmlns:a16="http://schemas.microsoft.com/office/drawing/2014/main" id="{DF2D3723-9AF3-401A-9E93-60F47E445A2A}"/>
              </a:ext>
            </a:extLst>
          </p:cNvPr>
          <p:cNvSpPr>
            <a:spLocks noGrp="1"/>
          </p:cNvSpPr>
          <p:nvPr>
            <p:ph type="body" idx="1"/>
          </p:nvPr>
        </p:nvSpPr>
        <p:spPr/>
        <p:txBody>
          <a:bodyPr/>
          <a:lstStyle/>
          <a:p>
            <a:r>
              <a:rPr lang="en-US" dirty="0"/>
              <a:t>Big Mountain Resort Data Presentation</a:t>
            </a:r>
          </a:p>
        </p:txBody>
      </p:sp>
    </p:spTree>
    <p:extLst>
      <p:ext uri="{BB962C8B-B14F-4D97-AF65-F5344CB8AC3E}">
        <p14:creationId xmlns:p14="http://schemas.microsoft.com/office/powerpoint/2010/main" val="308575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Summary and Conclusion</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3538642935"/>
              </p:ext>
            </p:extLst>
          </p:nvPr>
        </p:nvGraphicFramePr>
        <p:xfrm>
          <a:off x="534072" y="1657399"/>
          <a:ext cx="3891624" cy="4879255"/>
        </p:xfrm>
        <a:graphic>
          <a:graphicData uri="http://schemas.openxmlformats.org/drawingml/2006/table">
            <a:tbl>
              <a:tblPr bandRow="1">
                <a:tableStyleId>{C083E6E3-FA7D-4D7B-A595-EF9225AFEA82}</a:tableStyleId>
              </a:tblPr>
              <a:tblGrid>
                <a:gridCol w="3891624">
                  <a:extLst>
                    <a:ext uri="{9D8B030D-6E8A-4147-A177-3AD203B41FA5}">
                      <a16:colId xmlns:a16="http://schemas.microsoft.com/office/drawing/2014/main" val="3958771802"/>
                    </a:ext>
                  </a:extLst>
                </a:gridCol>
              </a:tblGrid>
              <a:tr h="401307">
                <a:tc>
                  <a:txBody>
                    <a:bodyPr/>
                    <a:lstStyle/>
                    <a:p>
                      <a:r>
                        <a:rPr lang="en-US" sz="1600" dirty="0"/>
                        <a:t>Summary</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4477948">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We ran the random forest model for the 4 scenarios: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Scenario 1:</a:t>
                      </a:r>
                      <a:r>
                        <a:rPr lang="en-US" sz="1200" kern="1200" dirty="0">
                          <a:solidFill>
                            <a:schemeClr val="tx1"/>
                          </a:solidFill>
                          <a:effectLst/>
                          <a:latin typeface="+mn-lt"/>
                          <a:ea typeface="+mn-ea"/>
                          <a:cs typeface="+mn-cs"/>
                        </a:rPr>
                        <a:t> closing down 2-3 runs reduces support for ticket pricing by $0.50. Closing of another 1-2 runs, i.e., total of 4-5 runs, does not result in further reduction in the price support; however, closing down 6 or more runs leads to significant drops in price 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Scenario 2:</a:t>
                      </a:r>
                      <a:r>
                        <a:rPr lang="en-US" sz="1200" kern="1200" dirty="0">
                          <a:solidFill>
                            <a:schemeClr val="tx1"/>
                          </a:solidFill>
                          <a:effectLst/>
                          <a:latin typeface="+mn-lt"/>
                          <a:ea typeface="+mn-ea"/>
                          <a:cs typeface="+mn-cs"/>
                        </a:rPr>
                        <a:t> adding 150 feet drop increases the price support by $8.61 and leads to $15,065,471 in additional revenue projection; however, the additional Opex of $1,540,000 will need to be factored in in to determine the assumed profit margin.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Scenario 3:</a:t>
                      </a:r>
                      <a:r>
                        <a:rPr lang="en-US" sz="1200" kern="1200" dirty="0">
                          <a:solidFill>
                            <a:schemeClr val="tx1"/>
                          </a:solidFill>
                          <a:effectLst/>
                          <a:latin typeface="+mn-lt"/>
                          <a:ea typeface="+mn-ea"/>
                          <a:cs typeface="+mn-cs"/>
                        </a:rPr>
                        <a:t> adding 150 feet drop AND adding the snow making area increases support for ticket price by $9.90 and leads to $17,322,717 in additional revenue projection; however, on top of adding $1,540,000 for the new chair, we will need also factor in the additional operating costs due to increased snow making capacity, to determine the assumed profit margin.</a:t>
                      </a:r>
                    </a:p>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bl>
          </a:graphicData>
        </a:graphic>
      </p:graphicFrame>
      <p:graphicFrame>
        <p:nvGraphicFramePr>
          <p:cNvPr id="5" name="Table 7">
            <a:extLst>
              <a:ext uri="{FF2B5EF4-FFF2-40B4-BE49-F238E27FC236}">
                <a16:creationId xmlns:a16="http://schemas.microsoft.com/office/drawing/2014/main" id="{B80AFC50-538E-4EAD-A2F7-A1986EB5992D}"/>
              </a:ext>
            </a:extLst>
          </p:cNvPr>
          <p:cNvGraphicFramePr>
            <a:graphicFrameLocks/>
          </p:cNvGraphicFramePr>
          <p:nvPr>
            <p:extLst>
              <p:ext uri="{D42A27DB-BD31-4B8C-83A1-F6EECF244321}">
                <p14:modId xmlns:p14="http://schemas.microsoft.com/office/powerpoint/2010/main" val="2396340008"/>
              </p:ext>
            </p:extLst>
          </p:nvPr>
        </p:nvGraphicFramePr>
        <p:xfrm>
          <a:off x="4519750" y="1657399"/>
          <a:ext cx="4086130" cy="4874030"/>
        </p:xfrm>
        <a:graphic>
          <a:graphicData uri="http://schemas.openxmlformats.org/drawingml/2006/table">
            <a:tbl>
              <a:tblPr bandRow="1">
                <a:tableStyleId>{C083E6E3-FA7D-4D7B-A595-EF9225AFEA82}</a:tableStyleId>
              </a:tblPr>
              <a:tblGrid>
                <a:gridCol w="4086130">
                  <a:extLst>
                    <a:ext uri="{9D8B030D-6E8A-4147-A177-3AD203B41FA5}">
                      <a16:colId xmlns:a16="http://schemas.microsoft.com/office/drawing/2014/main" val="3958771802"/>
                    </a:ext>
                  </a:extLst>
                </a:gridCol>
              </a:tblGrid>
              <a:tr h="314080">
                <a:tc>
                  <a:txBody>
                    <a:bodyPr/>
                    <a:lstStyle/>
                    <a:p>
                      <a:r>
                        <a:rPr lang="en-US" sz="1600" dirty="0"/>
                        <a:t>Summary</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1333966">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Scenario 4: increasing the longest run by 0.2 miles and adding 4 acres of snow making capability does not move the needle at all – it is obvious the random forest regression model ranked this feature as not important. Plus, the increased operating cost related to adding more snow making capacity will erode the profit margins.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r h="35800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a:t>Conclusion</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668884016"/>
                  </a:ext>
                </a:extLst>
              </a:tr>
              <a:tr h="285321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We would recommend that BMR management considers Scenario 2 as the optimal strategy, because for the additional revenue increase of $15,065,471 or $8.60/ticket, BMR would net $13,525,471 in gross profit margins, or $7.72/ticket – after factoring in the increased Opex of $1,540,000 or $0.88/ticket.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a:t>Finally, we would also recommend BMR to close down up to 5 the least used runs – which may result in lowering the ticket prices by $0.50/ticket, but would also greatly reduce the operating expenses, so the overall gross profit margins would go up even further. We would recommend that BMR starts with closing down the first 3 runs to test the theoretical assumptions and then proceed with closing down the 4th and 5th runs accordingly.</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64227821"/>
                  </a:ext>
                </a:extLst>
              </a:tr>
            </a:tbl>
          </a:graphicData>
        </a:graphic>
      </p:graphicFrame>
    </p:spTree>
    <p:extLst>
      <p:ext uri="{BB962C8B-B14F-4D97-AF65-F5344CB8AC3E}">
        <p14:creationId xmlns:p14="http://schemas.microsoft.com/office/powerpoint/2010/main" val="4108849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Big Mountain Resort Problem Statement </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2214150029"/>
              </p:ext>
            </p:extLst>
          </p:nvPr>
        </p:nvGraphicFramePr>
        <p:xfrm>
          <a:off x="534072" y="1657400"/>
          <a:ext cx="3981281" cy="4626113"/>
        </p:xfrm>
        <a:graphic>
          <a:graphicData uri="http://schemas.openxmlformats.org/drawingml/2006/table">
            <a:tbl>
              <a:tblPr bandRow="1">
                <a:tableStyleId>{C083E6E3-FA7D-4D7B-A595-EF9225AFEA82}</a:tableStyleId>
              </a:tblPr>
              <a:tblGrid>
                <a:gridCol w="3981281">
                  <a:extLst>
                    <a:ext uri="{9D8B030D-6E8A-4147-A177-3AD203B41FA5}">
                      <a16:colId xmlns:a16="http://schemas.microsoft.com/office/drawing/2014/main" val="3958771802"/>
                    </a:ext>
                  </a:extLst>
                </a:gridCol>
              </a:tblGrid>
              <a:tr h="370637">
                <a:tc>
                  <a:txBody>
                    <a:bodyPr/>
                    <a:lstStyle/>
                    <a:p>
                      <a:r>
                        <a:rPr lang="en-US" sz="1600" dirty="0"/>
                        <a:t>Context</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1765492">
                <a:tc>
                  <a:txBody>
                    <a:bodyPr/>
                    <a:lstStyle/>
                    <a:p>
                      <a:r>
                        <a:rPr lang="en-US" sz="1000" dirty="0"/>
                        <a:t>Big Mountain Resort (BMR), a Montana based ski resort is struggling to validate their pricing strategy which is to simply add an arbitrary premium above average market. Such approach is likely to overlook specific advantages their facilities might have over those at competing resorts.</a:t>
                      </a:r>
                    </a:p>
                    <a:p>
                      <a:endParaRPr lang="en-US" sz="1000" dirty="0"/>
                    </a:p>
                    <a:p>
                      <a:r>
                        <a:rPr lang="en-US" sz="1000" dirty="0"/>
                        <a:t>BMR management feels that after pouring large investments into their facilities, they aren’t fully capitalizing on them. BMR wants to implement data driven method for setting ticket prices, which would leverage their advantages in both the facility infrastructure and skiing landscape, as well as for reallocating costs to optimize returns on investment.</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994913038"/>
                  </a:ext>
                </a:extLst>
              </a:tr>
              <a:tr h="351678">
                <a:tc>
                  <a:txBody>
                    <a:bodyPr/>
                    <a:lstStyle/>
                    <a:p>
                      <a:r>
                        <a:rPr lang="en-US" sz="1600" dirty="0"/>
                        <a:t>Criteria for success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128133303"/>
                  </a:ext>
                </a:extLst>
              </a:tr>
              <a:tr h="1147706">
                <a:tc>
                  <a:txBody>
                    <a:bodyPr/>
                    <a:lstStyle/>
                    <a:p>
                      <a:r>
                        <a:rPr lang="en-US" sz="1000" dirty="0"/>
                        <a:t>BMR will run a comparative analysis of data on 330 US resorts to determine ski facility metrics: capacities, specific configurations, utilization, and popularity. BMR will use the findings to implement a data driven business strategy in terms of committing resources and setting prices per specific trail locations and rider skill levels to yield and maintain increased profit margins - before this season starts.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327367146"/>
                  </a:ext>
                </a:extLst>
              </a:tr>
              <a:tr h="293452">
                <a:tc>
                  <a:txBody>
                    <a:bodyPr/>
                    <a:lstStyle/>
                    <a:p>
                      <a:r>
                        <a:rPr lang="en-US" sz="1600" dirty="0"/>
                        <a:t>Scope of solution space</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32780695"/>
                  </a:ext>
                </a:extLst>
              </a:tr>
              <a:tr h="674453">
                <a:tc>
                  <a:txBody>
                    <a:bodyPr/>
                    <a:lstStyle/>
                    <a:p>
                      <a:r>
                        <a:rPr lang="en-US" sz="1000" dirty="0"/>
                        <a:t>BMR Data Scientist will use data on 330 US resorts to identify key metrics: landscape specific (elevation, vertical drop, area, climate), facility specific (equipment, capacity, years in operation), and operations (attendance, availability and utilization rates). </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24230240"/>
                  </a:ext>
                </a:extLst>
              </a:tr>
            </a:tbl>
          </a:graphicData>
        </a:graphic>
      </p:graphicFrame>
      <p:sp>
        <p:nvSpPr>
          <p:cNvPr id="6" name="TextBox 5">
            <a:extLst>
              <a:ext uri="{FF2B5EF4-FFF2-40B4-BE49-F238E27FC236}">
                <a16:creationId xmlns:a16="http://schemas.microsoft.com/office/drawing/2014/main" id="{8349DD05-1CE0-4DB6-AC2B-EEF6A7A4DE50}"/>
              </a:ext>
            </a:extLst>
          </p:cNvPr>
          <p:cNvSpPr txBox="1"/>
          <p:nvPr/>
        </p:nvSpPr>
        <p:spPr>
          <a:xfrm>
            <a:off x="711700" y="597182"/>
            <a:ext cx="7743122" cy="830997"/>
          </a:xfrm>
          <a:prstGeom prst="rect">
            <a:avLst/>
          </a:prstGeom>
          <a:noFill/>
        </p:spPr>
        <p:txBody>
          <a:bodyPr wrap="square" rtlCol="0">
            <a:spAutoFit/>
          </a:bodyPr>
          <a:lstStyle/>
          <a:p>
            <a:r>
              <a:rPr lang="en-US" sz="1200" b="1" dirty="0"/>
              <a:t>Develop a data-driven methodology for setting best value prices for the access to and related services at ski trails and snowboard areas at Big Mountain Resort, based on specific comparable parameters at 330 US resorts and factoring in key metrics: resort’s landscape and climate, facility capacity and configuration, seasonal attendance to availability ratio, and price sensitivity by skill level groups.</a:t>
            </a:r>
          </a:p>
        </p:txBody>
      </p:sp>
      <p:graphicFrame>
        <p:nvGraphicFramePr>
          <p:cNvPr id="13" name="Table 12">
            <a:extLst>
              <a:ext uri="{FF2B5EF4-FFF2-40B4-BE49-F238E27FC236}">
                <a16:creationId xmlns:a16="http://schemas.microsoft.com/office/drawing/2014/main" id="{F065FBC9-6F65-40D3-9B02-89865A40928B}"/>
              </a:ext>
            </a:extLst>
          </p:cNvPr>
          <p:cNvGraphicFramePr>
            <a:graphicFrameLocks noGrp="1"/>
          </p:cNvGraphicFramePr>
          <p:nvPr>
            <p:extLst>
              <p:ext uri="{D42A27DB-BD31-4B8C-83A1-F6EECF244321}">
                <p14:modId xmlns:p14="http://schemas.microsoft.com/office/powerpoint/2010/main" val="3441040230"/>
              </p:ext>
            </p:extLst>
          </p:nvPr>
        </p:nvGraphicFramePr>
        <p:xfrm>
          <a:off x="4620553" y="1657400"/>
          <a:ext cx="3985327" cy="4614484"/>
        </p:xfrm>
        <a:graphic>
          <a:graphicData uri="http://schemas.openxmlformats.org/drawingml/2006/table">
            <a:tbl>
              <a:tblPr bandRow="1">
                <a:tableStyleId>{C083E6E3-FA7D-4D7B-A595-EF9225AFEA82}</a:tableStyleId>
              </a:tblPr>
              <a:tblGrid>
                <a:gridCol w="3985327">
                  <a:extLst>
                    <a:ext uri="{9D8B030D-6E8A-4147-A177-3AD203B41FA5}">
                      <a16:colId xmlns:a16="http://schemas.microsoft.com/office/drawing/2014/main" val="1263282206"/>
                    </a:ext>
                  </a:extLst>
                </a:gridCol>
              </a:tblGrid>
              <a:tr h="317599">
                <a:tc>
                  <a:txBody>
                    <a:bodyPr/>
                    <a:lstStyle/>
                    <a:p>
                      <a:r>
                        <a:rPr lang="en-US" sz="1600" dirty="0"/>
                        <a:t>Scope of solution space</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841264615"/>
                  </a:ext>
                </a:extLst>
              </a:tr>
              <a:tr h="1325085">
                <a:tc>
                  <a:txBody>
                    <a:bodyPr/>
                    <a:lstStyle/>
                    <a:p>
                      <a:r>
                        <a:rPr lang="en-US" sz="1000" dirty="0"/>
                        <a:t>BMR will then determine how the metrics corelate and what specific factors drive revenues (pricing differences among the resorts, premium dynamics between weekday and weekends).</a:t>
                      </a:r>
                    </a:p>
                    <a:p>
                      <a:endParaRPr lang="en-US" sz="1000" dirty="0"/>
                    </a:p>
                    <a:p>
                      <a:r>
                        <a:rPr lang="en-US" sz="1000" dirty="0"/>
                        <a:t>Finally, BMR will adjust their cost allocations and pricing structure, according to the specified metrics, instead of using market average.</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87932248"/>
                  </a:ext>
                </a:extLst>
              </a:tr>
              <a:tr h="301354">
                <a:tc>
                  <a:txBody>
                    <a:bodyPr/>
                    <a:lstStyle/>
                    <a:p>
                      <a:r>
                        <a:rPr lang="en-US" sz="1600" dirty="0"/>
                        <a:t>Constraints within solution space</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4253326305"/>
                  </a:ext>
                </a:extLst>
              </a:tr>
              <a:tr h="2252175">
                <a:tc>
                  <a:txBody>
                    <a:bodyPr/>
                    <a:lstStyle/>
                    <a:p>
                      <a:pPr marL="171450" indent="-171450">
                        <a:buFont typeface="Wingdings" panose="05000000000000000000" pitchFamily="2" charset="2"/>
                        <a:buChar char="§"/>
                      </a:pPr>
                      <a:r>
                        <a:rPr lang="en-US" sz="1000" dirty="0"/>
                        <a:t>Access to key stakeholders is limited only to the Director of Operations. While interaction with Operations is useful in assessing technical parameters of equipment, capacity and utilization rates, it may not be sufficient in drawing conclusions on what drives seasonal throughput of attendees – as it may be more than just facility configurations or the landscape. Direct discussions may need to be organized with other key stakeholders, especially those, authorized to make strategic decisions of significant financial impact on behalf of company.</a:t>
                      </a:r>
                    </a:p>
                    <a:p>
                      <a:endParaRPr lang="en-US" sz="1000" dirty="0"/>
                    </a:p>
                    <a:p>
                      <a:pPr marL="171450" indent="-171450">
                        <a:buFont typeface="Wingdings" panose="05000000000000000000" pitchFamily="2" charset="2"/>
                        <a:buChar char="§"/>
                      </a:pPr>
                      <a:r>
                        <a:rPr lang="en-US" sz="1000" dirty="0"/>
                        <a:t>Limited availability of data – it is not clear what type of BMR’s own data is available for analysis. In addition to comparing key metrics to those presented in the dataset on 330 US resorts, the internal data may shed light on what resort services and products are in higher demand than others and thus, less elastic to price increases – such nuances are specific to BMR, testable, backed </a:t>
                      </a:r>
                    </a:p>
                    <a:p>
                      <a:endParaRPr lang="en-US" sz="1000" dirty="0"/>
                    </a:p>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61467828"/>
                  </a:ext>
                </a:extLst>
              </a:tr>
            </a:tbl>
          </a:graphicData>
        </a:graphic>
      </p:graphicFrame>
    </p:spTree>
    <p:extLst>
      <p:ext uri="{BB962C8B-B14F-4D97-AF65-F5344CB8AC3E}">
        <p14:creationId xmlns:p14="http://schemas.microsoft.com/office/powerpoint/2010/main" val="3769137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Big Mountain Resort Problem Statement </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1148182812"/>
              </p:ext>
            </p:extLst>
          </p:nvPr>
        </p:nvGraphicFramePr>
        <p:xfrm>
          <a:off x="534072" y="1657400"/>
          <a:ext cx="3981281" cy="4300382"/>
        </p:xfrm>
        <a:graphic>
          <a:graphicData uri="http://schemas.openxmlformats.org/drawingml/2006/table">
            <a:tbl>
              <a:tblPr bandRow="1">
                <a:tableStyleId>{C083E6E3-FA7D-4D7B-A595-EF9225AFEA82}</a:tableStyleId>
              </a:tblPr>
              <a:tblGrid>
                <a:gridCol w="3981281">
                  <a:extLst>
                    <a:ext uri="{9D8B030D-6E8A-4147-A177-3AD203B41FA5}">
                      <a16:colId xmlns:a16="http://schemas.microsoft.com/office/drawing/2014/main" val="3958771802"/>
                    </a:ext>
                  </a:extLst>
                </a:gridCol>
              </a:tblGrid>
              <a:tr h="386564">
                <a:tc>
                  <a:txBody>
                    <a:bodyPr/>
                    <a:lstStyle/>
                    <a:p>
                      <a:r>
                        <a:rPr lang="en-US" sz="1600" dirty="0"/>
                        <a:t>Constraints within solution space</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548373">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dirty="0"/>
                        <a:t>by actual historical data and thus, are more reliable than hypotheses, deriving from observing other resorts’ data</a:t>
                      </a:r>
                    </a:p>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r h="291481">
                <a:tc>
                  <a:txBody>
                    <a:bodyPr/>
                    <a:lstStyle/>
                    <a:p>
                      <a:r>
                        <a:rPr lang="en-US" sz="1600" kern="1200" dirty="0">
                          <a:solidFill>
                            <a:schemeClr val="tx1"/>
                          </a:solidFill>
                          <a:latin typeface="+mn-lt"/>
                          <a:ea typeface="+mn-ea"/>
                          <a:cs typeface="+mn-cs"/>
                        </a:rPr>
                        <a:t>Stakeholders to provide key insight</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994913038"/>
                  </a:ext>
                </a:extLst>
              </a:tr>
              <a:tr h="707322">
                <a:tc>
                  <a:txBody>
                    <a:bodyPr/>
                    <a:lstStyle/>
                    <a:p>
                      <a:r>
                        <a:rPr lang="en-US" sz="1000" kern="1200" dirty="0">
                          <a:solidFill>
                            <a:schemeClr val="tx1"/>
                          </a:solidFill>
                          <a:latin typeface="+mn-lt"/>
                          <a:ea typeface="+mn-ea"/>
                          <a:cs typeface="+mn-cs"/>
                        </a:rPr>
                        <a:t>Key stakeholders and Subject Matter collaborators include:</a:t>
                      </a:r>
                    </a:p>
                    <a:p>
                      <a:pPr marL="171450" indent="-171450">
                        <a:buFont typeface="Wingdings" panose="05000000000000000000" pitchFamily="2" charset="2"/>
                        <a:buChar char="§"/>
                      </a:pPr>
                      <a:r>
                        <a:rPr lang="en-US" sz="1000" kern="1200" dirty="0">
                          <a:solidFill>
                            <a:schemeClr val="tx1"/>
                          </a:solidFill>
                          <a:latin typeface="+mn-lt"/>
                          <a:ea typeface="+mn-ea"/>
                          <a:cs typeface="+mn-cs"/>
                        </a:rPr>
                        <a:t>Jimmy Blackburn – Director of Operations (subject matter expert, and likely, one of decision makers)</a:t>
                      </a:r>
                    </a:p>
                    <a:p>
                      <a:pPr marL="171450" indent="-171450">
                        <a:buFont typeface="Wingdings" panose="05000000000000000000" pitchFamily="2" charset="2"/>
                        <a:buChar char="§"/>
                      </a:pPr>
                      <a:r>
                        <a:rPr lang="en-US" sz="1000" kern="1200" dirty="0">
                          <a:solidFill>
                            <a:schemeClr val="tx1"/>
                          </a:solidFill>
                          <a:latin typeface="+mn-lt"/>
                          <a:ea typeface="+mn-ea"/>
                          <a:cs typeface="+mn-cs"/>
                        </a:rPr>
                        <a:t>Alesha Eisen – Database Manager (support, data source)</a:t>
                      </a:r>
                      <a:endParaRPr lang="en-US" sz="12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169120301"/>
                  </a:ext>
                </a:extLst>
              </a:tr>
              <a:tr h="366790">
                <a:tc>
                  <a:txBody>
                    <a:bodyPr/>
                    <a:lstStyle/>
                    <a:p>
                      <a:r>
                        <a:rPr lang="en-US" sz="1600" dirty="0"/>
                        <a:t>Key data sources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128133303"/>
                  </a:ext>
                </a:extLst>
              </a:tr>
              <a:tr h="1978913">
                <a:tc>
                  <a:txBody>
                    <a:bodyPr/>
                    <a:lstStyle/>
                    <a:p>
                      <a:r>
                        <a:rPr lang="en-US" sz="1000" dirty="0"/>
                        <a:t>Data sources:</a:t>
                      </a:r>
                    </a:p>
                    <a:p>
                      <a:pPr marL="171450" indent="-171450">
                        <a:buFont typeface="Wingdings" panose="05000000000000000000" pitchFamily="2" charset="2"/>
                        <a:buChar char="§"/>
                      </a:pPr>
                      <a:r>
                        <a:rPr lang="en-US" sz="1000" dirty="0"/>
                        <a:t>CSV file – as provided by Alesha Eisen</a:t>
                      </a:r>
                    </a:p>
                    <a:p>
                      <a:endParaRPr lang="en-US" sz="1000" dirty="0"/>
                    </a:p>
                    <a:p>
                      <a:r>
                        <a:rPr lang="en-US" sz="1000" dirty="0"/>
                        <a:t>Additional data – as necessary:</a:t>
                      </a:r>
                    </a:p>
                    <a:p>
                      <a:pPr marL="171450" indent="-171450">
                        <a:buFont typeface="Wingdings" panose="05000000000000000000" pitchFamily="2" charset="2"/>
                        <a:buChar char="§"/>
                      </a:pPr>
                      <a:r>
                        <a:rPr lang="en-US" sz="1000" dirty="0"/>
                        <a:t>Jimmy Blackburn – historical operations data</a:t>
                      </a:r>
                    </a:p>
                    <a:p>
                      <a:endParaRPr lang="en-US" sz="1000" dirty="0"/>
                    </a:p>
                    <a:p>
                      <a:r>
                        <a:rPr lang="en-US" sz="1000" dirty="0"/>
                        <a:t>Key Data requirements:</a:t>
                      </a:r>
                    </a:p>
                    <a:p>
                      <a:pPr marL="171450" indent="-171450">
                        <a:buFont typeface="Wingdings" panose="05000000000000000000" pitchFamily="2" charset="2"/>
                        <a:buChar char="§"/>
                      </a:pPr>
                      <a:r>
                        <a:rPr lang="en-US" sz="1000" dirty="0"/>
                        <a:t>Landscape parameters – to categorize US resorts into a framework of comparable references on run distances, vertical drops, snowfall volumes, season durations, etc., so that BMR may be accurately positioned, when assessing advantages</a:t>
                      </a:r>
                    </a:p>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327367146"/>
                  </a:ext>
                </a:extLst>
              </a:tr>
            </a:tbl>
          </a:graphicData>
        </a:graphic>
      </p:graphicFrame>
      <p:sp>
        <p:nvSpPr>
          <p:cNvPr id="6" name="TextBox 5">
            <a:extLst>
              <a:ext uri="{FF2B5EF4-FFF2-40B4-BE49-F238E27FC236}">
                <a16:creationId xmlns:a16="http://schemas.microsoft.com/office/drawing/2014/main" id="{8349DD05-1CE0-4DB6-AC2B-EEF6A7A4DE50}"/>
              </a:ext>
            </a:extLst>
          </p:cNvPr>
          <p:cNvSpPr txBox="1"/>
          <p:nvPr/>
        </p:nvSpPr>
        <p:spPr>
          <a:xfrm>
            <a:off x="711700" y="597182"/>
            <a:ext cx="7743122" cy="830997"/>
          </a:xfrm>
          <a:prstGeom prst="rect">
            <a:avLst/>
          </a:prstGeom>
          <a:noFill/>
        </p:spPr>
        <p:txBody>
          <a:bodyPr wrap="square" rtlCol="0">
            <a:spAutoFit/>
          </a:bodyPr>
          <a:lstStyle/>
          <a:p>
            <a:r>
              <a:rPr lang="en-US" sz="1200" b="1" dirty="0"/>
              <a:t>Develop a data-driven methodology for setting best value prices for the access to and related services at ski trails and snowboard areas at Big Mountain Resort, based on specific comparable parameters at 330 US resorts and factoring in key metrics: resort’s landscape and climate, facility capacity and configuration, seasonal attendance to availability ratio, and price sensitivity by skill level groups.</a:t>
            </a:r>
          </a:p>
        </p:txBody>
      </p:sp>
      <p:graphicFrame>
        <p:nvGraphicFramePr>
          <p:cNvPr id="13" name="Table 12">
            <a:extLst>
              <a:ext uri="{FF2B5EF4-FFF2-40B4-BE49-F238E27FC236}">
                <a16:creationId xmlns:a16="http://schemas.microsoft.com/office/drawing/2014/main" id="{F065FBC9-6F65-40D3-9B02-89865A40928B}"/>
              </a:ext>
            </a:extLst>
          </p:cNvPr>
          <p:cNvGraphicFramePr>
            <a:graphicFrameLocks noGrp="1"/>
          </p:cNvGraphicFramePr>
          <p:nvPr>
            <p:extLst>
              <p:ext uri="{D42A27DB-BD31-4B8C-83A1-F6EECF244321}">
                <p14:modId xmlns:p14="http://schemas.microsoft.com/office/powerpoint/2010/main" val="2957688261"/>
              </p:ext>
            </p:extLst>
          </p:nvPr>
        </p:nvGraphicFramePr>
        <p:xfrm>
          <a:off x="4620553" y="1657400"/>
          <a:ext cx="3985327" cy="4279443"/>
        </p:xfrm>
        <a:graphic>
          <a:graphicData uri="http://schemas.openxmlformats.org/drawingml/2006/table">
            <a:tbl>
              <a:tblPr bandRow="1">
                <a:tableStyleId>{C083E6E3-FA7D-4D7B-A595-EF9225AFEA82}</a:tableStyleId>
              </a:tblPr>
              <a:tblGrid>
                <a:gridCol w="3985327">
                  <a:extLst>
                    <a:ext uri="{9D8B030D-6E8A-4147-A177-3AD203B41FA5}">
                      <a16:colId xmlns:a16="http://schemas.microsoft.com/office/drawing/2014/main" val="1263282206"/>
                    </a:ext>
                  </a:extLst>
                </a:gridCol>
              </a:tblGrid>
              <a:tr h="323901">
                <a:tc>
                  <a:txBody>
                    <a:bodyPr/>
                    <a:lstStyle/>
                    <a:p>
                      <a:r>
                        <a:rPr lang="en-US" sz="1600" dirty="0"/>
                        <a:t>Key data sources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841264615"/>
                  </a:ext>
                </a:extLst>
              </a:tr>
              <a:tr h="3955542">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dirty="0"/>
                        <a:t>Historical operating logs – to plot available capacity to attendance ratio by season, weekday vs. weekend, age and skill level groups, to draw conclusions on factors driving popularity of resort, as well as those limiting it.</a:t>
                      </a:r>
                    </a:p>
                    <a:p>
                      <a:endParaRPr lang="en-US" sz="1000" dirty="0"/>
                    </a:p>
                    <a:p>
                      <a:pPr marL="171450" indent="-171450">
                        <a:buFont typeface="Wingdings" panose="05000000000000000000" pitchFamily="2" charset="2"/>
                        <a:buChar char="§"/>
                      </a:pPr>
                      <a:r>
                        <a:rPr lang="en-US" sz="1000" dirty="0"/>
                        <a:t>Depending on availability of additional internal data – </a:t>
                      </a:r>
                      <a:r>
                        <a:rPr lang="en-US" sz="1000" dirty="0" err="1"/>
                        <a:t>analyse</a:t>
                      </a:r>
                      <a:r>
                        <a:rPr lang="en-US" sz="1000" dirty="0"/>
                        <a:t> the patterns of how chairs are occupied among 4-seat, 6-seat, 8-seat chairs, as well as occupancy rates in the magic carpets and trams, to gain a deeper insight on attendees’ visiting and service use patterns, and ultimately – sensitivity to price increases</a:t>
                      </a:r>
                    </a:p>
                    <a:p>
                      <a:endParaRPr lang="en-US" sz="1000" dirty="0"/>
                    </a:p>
                    <a:p>
                      <a:pPr marL="171450" indent="-171450">
                        <a:buFont typeface="Wingdings" panose="05000000000000000000" pitchFamily="2" charset="2"/>
                        <a:buChar char="§"/>
                      </a:pPr>
                      <a:r>
                        <a:rPr lang="en-US" sz="1000" dirty="0"/>
                        <a:t>Historical and forecasted infrastructure costs – work with the Director of Operations to understand the rationale for committing resources to capital projects and maintenance schedules, and to investigate whether some fixed operating expenses may be better distributed by reallocating committed resources from underutilized assets to those in higher use.</a:t>
                      </a:r>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p>
                      <a:pPr marL="171450" indent="-171450">
                        <a:buFont typeface="Wingdings" panose="05000000000000000000" pitchFamily="2" charset="2"/>
                        <a:buChar char="§"/>
                      </a:pPr>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87932248"/>
                  </a:ext>
                </a:extLst>
              </a:tr>
            </a:tbl>
          </a:graphicData>
        </a:graphic>
      </p:graphicFrame>
    </p:spTree>
    <p:extLst>
      <p:ext uri="{BB962C8B-B14F-4D97-AF65-F5344CB8AC3E}">
        <p14:creationId xmlns:p14="http://schemas.microsoft.com/office/powerpoint/2010/main" val="299470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8F2D-C21F-48F6-A280-7F08AFD6C372}"/>
              </a:ext>
            </a:extLst>
          </p:cNvPr>
          <p:cNvSpPr>
            <a:spLocks noGrp="1"/>
          </p:cNvSpPr>
          <p:nvPr>
            <p:ph type="title"/>
          </p:nvPr>
        </p:nvSpPr>
        <p:spPr/>
        <p:txBody>
          <a:bodyPr/>
          <a:lstStyle/>
          <a:p>
            <a:r>
              <a:rPr lang="en-US" dirty="0">
                <a:solidFill>
                  <a:schemeClr val="accent1"/>
                </a:solidFill>
              </a:rPr>
              <a:t>Recommendation and Key Findings</a:t>
            </a:r>
          </a:p>
        </p:txBody>
      </p:sp>
      <p:sp>
        <p:nvSpPr>
          <p:cNvPr id="3" name="Text Placeholder 2">
            <a:extLst>
              <a:ext uri="{FF2B5EF4-FFF2-40B4-BE49-F238E27FC236}">
                <a16:creationId xmlns:a16="http://schemas.microsoft.com/office/drawing/2014/main" id="{DF2D3723-9AF3-401A-9E93-60F47E445A2A}"/>
              </a:ext>
            </a:extLst>
          </p:cNvPr>
          <p:cNvSpPr>
            <a:spLocks noGrp="1"/>
          </p:cNvSpPr>
          <p:nvPr>
            <p:ph type="body" idx="1"/>
          </p:nvPr>
        </p:nvSpPr>
        <p:spPr/>
        <p:txBody>
          <a:bodyPr/>
          <a:lstStyle/>
          <a:p>
            <a:r>
              <a:rPr lang="en-US" dirty="0"/>
              <a:t>Big Mountain Resort Data Presentation</a:t>
            </a:r>
          </a:p>
        </p:txBody>
      </p:sp>
    </p:spTree>
    <p:extLst>
      <p:ext uri="{BB962C8B-B14F-4D97-AF65-F5344CB8AC3E}">
        <p14:creationId xmlns:p14="http://schemas.microsoft.com/office/powerpoint/2010/main" val="143824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Key Findings and Recommendations</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3900081633"/>
              </p:ext>
            </p:extLst>
          </p:nvPr>
        </p:nvGraphicFramePr>
        <p:xfrm>
          <a:off x="534072" y="1657399"/>
          <a:ext cx="8071808" cy="4798667"/>
        </p:xfrm>
        <a:graphic>
          <a:graphicData uri="http://schemas.openxmlformats.org/drawingml/2006/table">
            <a:tbl>
              <a:tblPr bandRow="1">
                <a:tableStyleId>{C083E6E3-FA7D-4D7B-A595-EF9225AFEA82}</a:tableStyleId>
              </a:tblPr>
              <a:tblGrid>
                <a:gridCol w="8071808">
                  <a:extLst>
                    <a:ext uri="{9D8B030D-6E8A-4147-A177-3AD203B41FA5}">
                      <a16:colId xmlns:a16="http://schemas.microsoft.com/office/drawing/2014/main" val="3958771802"/>
                    </a:ext>
                  </a:extLst>
                </a:gridCol>
              </a:tblGrid>
              <a:tr h="498055">
                <a:tc>
                  <a:txBody>
                    <a:bodyPr/>
                    <a:lstStyle/>
                    <a:p>
                      <a:r>
                        <a:rPr lang="en-US" sz="1600" dirty="0"/>
                        <a:t>Key Findings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1343685">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The key findings, which were determined upon analyzing the data and running models, are as follows: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t>pricing strategy should be based on comparable parameters across all 330 ski resorts in the U.S., irrespective of a given resort’s state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t>there is a strong correlation between the ticket price and the following resort features: vertical drop, fast quads, runs, and snow coverage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t>closing down up to 5 least used runs at BMR resort has a small impact on the ticket price support</a:t>
                      </a:r>
                    </a:p>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r h="472578">
                <a:tc>
                  <a:txBody>
                    <a:bodyPr/>
                    <a:lstStyle/>
                    <a:p>
                      <a:r>
                        <a:rPr lang="en-US" sz="1600" kern="1200" dirty="0">
                          <a:solidFill>
                            <a:schemeClr val="tx1"/>
                          </a:solidFill>
                          <a:latin typeface="+mn-lt"/>
                          <a:ea typeface="+mn-ea"/>
                          <a:cs typeface="+mn-cs"/>
                        </a:rPr>
                        <a:t>Recommendations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128133303"/>
                  </a:ext>
                </a:extLst>
              </a:tr>
              <a:tr h="2326894">
                <a:tc>
                  <a:txBody>
                    <a:bodyPr/>
                    <a:lstStyle/>
                    <a:p>
                      <a:r>
                        <a:rPr lang="en-US" sz="1400" dirty="0"/>
                        <a:t>Based on the presented Key Findings, it is recommended that BMR management considers the following: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kern="1200" dirty="0">
                          <a:solidFill>
                            <a:schemeClr val="tx1"/>
                          </a:solidFill>
                          <a:latin typeface="+mn-lt"/>
                          <a:ea typeface="+mn-ea"/>
                          <a:cs typeface="+mn-cs"/>
                        </a:rPr>
                        <a:t>closing down from 3 to 5 of its least used runs to lower total operating costs and increasing profit margins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kern="1200" dirty="0">
                          <a:solidFill>
                            <a:schemeClr val="tx1"/>
                          </a:solidFill>
                          <a:latin typeface="+mn-lt"/>
                          <a:ea typeface="+mn-ea"/>
                          <a:cs typeface="+mn-cs"/>
                        </a:rPr>
                        <a:t>adding a 150 feet drop, installing a new chair to serve the additional drop, and raising the price by up to $8.61/ticket</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327367146"/>
                  </a:ext>
                </a:extLst>
              </a:tr>
            </a:tbl>
          </a:graphicData>
        </a:graphic>
      </p:graphicFrame>
    </p:spTree>
    <p:extLst>
      <p:ext uri="{BB962C8B-B14F-4D97-AF65-F5344CB8AC3E}">
        <p14:creationId xmlns:p14="http://schemas.microsoft.com/office/powerpoint/2010/main" val="1991551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8F2D-C21F-48F6-A280-7F08AFD6C372}"/>
              </a:ext>
            </a:extLst>
          </p:cNvPr>
          <p:cNvSpPr>
            <a:spLocks noGrp="1"/>
          </p:cNvSpPr>
          <p:nvPr>
            <p:ph type="title"/>
          </p:nvPr>
        </p:nvSpPr>
        <p:spPr/>
        <p:txBody>
          <a:bodyPr/>
          <a:lstStyle/>
          <a:p>
            <a:r>
              <a:rPr lang="en-US" dirty="0">
                <a:solidFill>
                  <a:schemeClr val="accent1"/>
                </a:solidFill>
              </a:rPr>
              <a:t>Modeling Results and Analysis</a:t>
            </a:r>
          </a:p>
        </p:txBody>
      </p:sp>
      <p:sp>
        <p:nvSpPr>
          <p:cNvPr id="3" name="Text Placeholder 2">
            <a:extLst>
              <a:ext uri="{FF2B5EF4-FFF2-40B4-BE49-F238E27FC236}">
                <a16:creationId xmlns:a16="http://schemas.microsoft.com/office/drawing/2014/main" id="{DF2D3723-9AF3-401A-9E93-60F47E445A2A}"/>
              </a:ext>
            </a:extLst>
          </p:cNvPr>
          <p:cNvSpPr>
            <a:spLocks noGrp="1"/>
          </p:cNvSpPr>
          <p:nvPr>
            <p:ph type="body" idx="1"/>
          </p:nvPr>
        </p:nvSpPr>
        <p:spPr/>
        <p:txBody>
          <a:bodyPr/>
          <a:lstStyle/>
          <a:p>
            <a:r>
              <a:rPr lang="en-US" dirty="0"/>
              <a:t>Big Mountain Resort Data Presentation</a:t>
            </a:r>
          </a:p>
        </p:txBody>
      </p:sp>
    </p:spTree>
    <p:extLst>
      <p:ext uri="{BB962C8B-B14F-4D97-AF65-F5344CB8AC3E}">
        <p14:creationId xmlns:p14="http://schemas.microsoft.com/office/powerpoint/2010/main" val="52337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Modeling Results and Analysis</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3249422440"/>
              </p:ext>
            </p:extLst>
          </p:nvPr>
        </p:nvGraphicFramePr>
        <p:xfrm>
          <a:off x="534072" y="1657399"/>
          <a:ext cx="3165329" cy="4572329"/>
        </p:xfrm>
        <a:graphic>
          <a:graphicData uri="http://schemas.openxmlformats.org/drawingml/2006/table">
            <a:tbl>
              <a:tblPr bandRow="1">
                <a:tableStyleId>{C083E6E3-FA7D-4D7B-A595-EF9225AFEA82}</a:tableStyleId>
              </a:tblPr>
              <a:tblGrid>
                <a:gridCol w="3165329">
                  <a:extLst>
                    <a:ext uri="{9D8B030D-6E8A-4147-A177-3AD203B41FA5}">
                      <a16:colId xmlns:a16="http://schemas.microsoft.com/office/drawing/2014/main" val="3958771802"/>
                    </a:ext>
                  </a:extLst>
                </a:gridCol>
              </a:tblGrid>
              <a:tr h="406532">
                <a:tc>
                  <a:txBody>
                    <a:bodyPr/>
                    <a:lstStyle/>
                    <a:p>
                      <a:r>
                        <a:rPr lang="en-US" sz="1600" dirty="0"/>
                        <a:t>Exploratory Data Analysis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4165797">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During the exploratory data analysis, it becomes clear that there is no relationship between states and ticket prices.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The analysis showed strong correlation of adult ticket prices with the following data features across resorts: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vertical drop</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fastQuads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Runs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Snow Making_ac</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tx1"/>
                          </a:solidFill>
                          <a:latin typeface="+mn-lt"/>
                          <a:ea typeface="+mn-ea"/>
                          <a:cs typeface="+mn-cs"/>
                        </a:rPr>
                        <a:t>The heatmap and a series of scatter plots further confirmed this pattern.</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bl>
          </a:graphicData>
        </a:graphic>
      </p:graphicFrame>
      <p:graphicFrame>
        <p:nvGraphicFramePr>
          <p:cNvPr id="6" name="Table 7">
            <a:extLst>
              <a:ext uri="{FF2B5EF4-FFF2-40B4-BE49-F238E27FC236}">
                <a16:creationId xmlns:a16="http://schemas.microsoft.com/office/drawing/2014/main" id="{C8229C50-5B94-4EF5-B159-FFA7DA721A41}"/>
              </a:ext>
            </a:extLst>
          </p:cNvPr>
          <p:cNvGraphicFramePr>
            <a:graphicFrameLocks/>
          </p:cNvGraphicFramePr>
          <p:nvPr>
            <p:extLst>
              <p:ext uri="{D42A27DB-BD31-4B8C-83A1-F6EECF244321}">
                <p14:modId xmlns:p14="http://schemas.microsoft.com/office/powerpoint/2010/main" val="238813236"/>
              </p:ext>
            </p:extLst>
          </p:nvPr>
        </p:nvGraphicFramePr>
        <p:xfrm>
          <a:off x="3788229" y="1657398"/>
          <a:ext cx="4827797" cy="4572329"/>
        </p:xfrm>
        <a:graphic>
          <a:graphicData uri="http://schemas.openxmlformats.org/drawingml/2006/table">
            <a:tbl>
              <a:tblPr bandRow="1">
                <a:tableStyleId>{C083E6E3-FA7D-4D7B-A595-EF9225AFEA82}</a:tableStyleId>
              </a:tblPr>
              <a:tblGrid>
                <a:gridCol w="4827797">
                  <a:extLst>
                    <a:ext uri="{9D8B030D-6E8A-4147-A177-3AD203B41FA5}">
                      <a16:colId xmlns:a16="http://schemas.microsoft.com/office/drawing/2014/main" val="3958771802"/>
                    </a:ext>
                  </a:extLst>
                </a:gridCol>
              </a:tblGrid>
              <a:tr h="406532">
                <a:tc>
                  <a:txBody>
                    <a:bodyPr/>
                    <a:lstStyle/>
                    <a:p>
                      <a:pPr algn="ctr"/>
                      <a:r>
                        <a:rPr lang="en-US" sz="1600" dirty="0"/>
                        <a:t>Heatmap of features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4165797">
                <a:tc>
                  <a:txBody>
                    <a:bodyPr/>
                    <a:lstStyle/>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bl>
          </a:graphicData>
        </a:graphic>
      </p:graphicFrame>
      <p:pic>
        <p:nvPicPr>
          <p:cNvPr id="8" name="Picture 7">
            <a:extLst>
              <a:ext uri="{FF2B5EF4-FFF2-40B4-BE49-F238E27FC236}">
                <a16:creationId xmlns:a16="http://schemas.microsoft.com/office/drawing/2014/main" id="{47509DEC-4D2B-4DF2-90D9-B33E798BA2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71108" y="2127557"/>
            <a:ext cx="4430921" cy="4001535"/>
          </a:xfrm>
          <a:prstGeom prst="rect">
            <a:avLst/>
          </a:prstGeom>
          <a:noFill/>
          <a:ln>
            <a:noFill/>
          </a:ln>
        </p:spPr>
      </p:pic>
    </p:spTree>
    <p:extLst>
      <p:ext uri="{BB962C8B-B14F-4D97-AF65-F5344CB8AC3E}">
        <p14:creationId xmlns:p14="http://schemas.microsoft.com/office/powerpoint/2010/main" val="40231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Modeling Results and Analysis</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3855092022"/>
              </p:ext>
            </p:extLst>
          </p:nvPr>
        </p:nvGraphicFramePr>
        <p:xfrm>
          <a:off x="534072" y="1657399"/>
          <a:ext cx="3917750" cy="4572329"/>
        </p:xfrm>
        <a:graphic>
          <a:graphicData uri="http://schemas.openxmlformats.org/drawingml/2006/table">
            <a:tbl>
              <a:tblPr bandRow="1">
                <a:tableStyleId>{C083E6E3-FA7D-4D7B-A595-EF9225AFEA82}</a:tableStyleId>
              </a:tblPr>
              <a:tblGrid>
                <a:gridCol w="3917750">
                  <a:extLst>
                    <a:ext uri="{9D8B030D-6E8A-4147-A177-3AD203B41FA5}">
                      <a16:colId xmlns:a16="http://schemas.microsoft.com/office/drawing/2014/main" val="3958771802"/>
                    </a:ext>
                  </a:extLst>
                </a:gridCol>
              </a:tblGrid>
              <a:tr h="406532">
                <a:tc>
                  <a:txBody>
                    <a:bodyPr/>
                    <a:lstStyle/>
                    <a:p>
                      <a:r>
                        <a:rPr lang="en-US" sz="1600" dirty="0"/>
                        <a:t>Linear Regression Model</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4165797">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The Linear Model further supported the patterns, initially found during the exploration.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The linear regression model found that there is a strong correlation between the ticket price and the following resort features: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vertical_drop</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Snow Making_ac</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total_chairs</a:t>
                      </a:r>
                      <a:endParaRPr lang="en-US" sz="140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fastQuads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bl>
          </a:graphicData>
        </a:graphic>
      </p:graphicFrame>
      <p:graphicFrame>
        <p:nvGraphicFramePr>
          <p:cNvPr id="6" name="Table 7">
            <a:extLst>
              <a:ext uri="{FF2B5EF4-FFF2-40B4-BE49-F238E27FC236}">
                <a16:creationId xmlns:a16="http://schemas.microsoft.com/office/drawing/2014/main" id="{C8229C50-5B94-4EF5-B159-FFA7DA721A41}"/>
              </a:ext>
            </a:extLst>
          </p:cNvPr>
          <p:cNvGraphicFramePr>
            <a:graphicFrameLocks/>
          </p:cNvGraphicFramePr>
          <p:nvPr>
            <p:extLst>
              <p:ext uri="{D42A27DB-BD31-4B8C-83A1-F6EECF244321}">
                <p14:modId xmlns:p14="http://schemas.microsoft.com/office/powerpoint/2010/main" val="823154910"/>
              </p:ext>
            </p:extLst>
          </p:nvPr>
        </p:nvGraphicFramePr>
        <p:xfrm>
          <a:off x="4572000" y="1657398"/>
          <a:ext cx="4044026" cy="4572329"/>
        </p:xfrm>
        <a:graphic>
          <a:graphicData uri="http://schemas.openxmlformats.org/drawingml/2006/table">
            <a:tbl>
              <a:tblPr bandRow="1">
                <a:tableStyleId>{C083E6E3-FA7D-4D7B-A595-EF9225AFEA82}</a:tableStyleId>
              </a:tblPr>
              <a:tblGrid>
                <a:gridCol w="4044026">
                  <a:extLst>
                    <a:ext uri="{9D8B030D-6E8A-4147-A177-3AD203B41FA5}">
                      <a16:colId xmlns:a16="http://schemas.microsoft.com/office/drawing/2014/main" val="3958771802"/>
                    </a:ext>
                  </a:extLst>
                </a:gridCol>
              </a:tblGrid>
              <a:tr h="406532">
                <a:tc>
                  <a:txBody>
                    <a:bodyPr/>
                    <a:lstStyle/>
                    <a:p>
                      <a:r>
                        <a:rPr lang="en-US" sz="1600" dirty="0"/>
                        <a:t>Liner Regression Model Results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4165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The Linear Model Features:</a:t>
                      </a:r>
                    </a:p>
                    <a:p>
                      <a:r>
                        <a:rPr lang="en-US" sz="1000" dirty="0"/>
                        <a:t>vertical_drop		10.767857</a:t>
                      </a:r>
                    </a:p>
                    <a:p>
                      <a:r>
                        <a:rPr lang="en-US" sz="1000" dirty="0"/>
                        <a:t>Snow Making_ac		6.290074</a:t>
                      </a:r>
                    </a:p>
                    <a:p>
                      <a:r>
                        <a:rPr lang="en-US" sz="1000" dirty="0"/>
                        <a:t>total_chairs		5.794156</a:t>
                      </a:r>
                    </a:p>
                    <a:p>
                      <a:r>
                        <a:rPr lang="en-US" sz="1000" dirty="0"/>
                        <a:t>fastQuads		5.745626</a:t>
                      </a:r>
                    </a:p>
                    <a:p>
                      <a:r>
                        <a:rPr lang="en-US" sz="1000" dirty="0"/>
                        <a:t>Runs		5.370555</a:t>
                      </a:r>
                    </a:p>
                    <a:p>
                      <a:r>
                        <a:rPr lang="en-US" sz="1000" dirty="0" err="1"/>
                        <a:t>LongestRun_mi</a:t>
                      </a:r>
                      <a:r>
                        <a:rPr lang="en-US" sz="1000" dirty="0"/>
                        <a:t>		0.181814</a:t>
                      </a:r>
                    </a:p>
                    <a:p>
                      <a:r>
                        <a:rPr lang="en-US" sz="1000" dirty="0"/>
                        <a:t>Trams		-4.142024</a:t>
                      </a:r>
                    </a:p>
                    <a:p>
                      <a:r>
                        <a:rPr lang="en-US" sz="1000" dirty="0" err="1"/>
                        <a:t>SkiableTerrain_ac</a:t>
                      </a:r>
                      <a:r>
                        <a:rPr lang="en-US" sz="1000" dirty="0"/>
                        <a:t>		-5.249780</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The Linear Model performance:</a:t>
                      </a:r>
                    </a:p>
                    <a:p>
                      <a:endParaRPr lang="en-US" sz="1000" dirty="0"/>
                    </a:p>
                    <a:p>
                      <a:r>
                        <a:rPr lang="en-US" sz="1000" dirty="0"/>
                        <a:t>Cross-validation</a:t>
                      </a:r>
                    </a:p>
                    <a:p>
                      <a:r>
                        <a:rPr lang="en-US" sz="1000" dirty="0"/>
                        <a:t>Mean Absolute Error:	10.499032338015294</a:t>
                      </a:r>
                    </a:p>
                    <a:p>
                      <a:endParaRPr lang="en-US" sz="1000" dirty="0"/>
                    </a:p>
                    <a:p>
                      <a:r>
                        <a:rPr lang="en-US" sz="1000" dirty="0"/>
                        <a:t>Variability:		1.6220608976799664</a:t>
                      </a:r>
                    </a:p>
                    <a:p>
                      <a:endParaRPr lang="en-US" sz="1000" dirty="0"/>
                    </a:p>
                    <a:p>
                      <a:r>
                        <a:rPr lang="en-US" sz="1000" dirty="0"/>
                        <a:t>Mean Absolute Error:	11.793465668669324</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bl>
          </a:graphicData>
        </a:graphic>
      </p:graphicFrame>
    </p:spTree>
    <p:extLst>
      <p:ext uri="{BB962C8B-B14F-4D97-AF65-F5344CB8AC3E}">
        <p14:creationId xmlns:p14="http://schemas.microsoft.com/office/powerpoint/2010/main" val="16999894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6740EDE-808E-4E7D-B01B-991680DA0C22}"/>
              </a:ext>
            </a:extLst>
          </p:cNvPr>
          <p:cNvSpPr/>
          <p:nvPr/>
        </p:nvSpPr>
        <p:spPr>
          <a:xfrm>
            <a:off x="534072" y="129472"/>
            <a:ext cx="8071808" cy="138401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D8DF5C0-271C-4008-8CEA-A7D843FE1E16}"/>
              </a:ext>
            </a:extLst>
          </p:cNvPr>
          <p:cNvSpPr>
            <a:spLocks noGrp="1"/>
          </p:cNvSpPr>
          <p:nvPr>
            <p:ph type="title"/>
          </p:nvPr>
        </p:nvSpPr>
        <p:spPr>
          <a:xfrm>
            <a:off x="601182" y="236782"/>
            <a:ext cx="7941636" cy="360400"/>
          </a:xfrm>
        </p:spPr>
        <p:txBody>
          <a:bodyPr>
            <a:noAutofit/>
          </a:bodyPr>
          <a:lstStyle/>
          <a:p>
            <a:r>
              <a:rPr lang="en-US" sz="2400" b="1" dirty="0">
                <a:solidFill>
                  <a:schemeClr val="accent1"/>
                </a:solidFill>
              </a:rPr>
              <a:t>Modeling Results and Analysis</a:t>
            </a:r>
          </a:p>
        </p:txBody>
      </p:sp>
      <p:graphicFrame>
        <p:nvGraphicFramePr>
          <p:cNvPr id="7" name="Table 7">
            <a:extLst>
              <a:ext uri="{FF2B5EF4-FFF2-40B4-BE49-F238E27FC236}">
                <a16:creationId xmlns:a16="http://schemas.microsoft.com/office/drawing/2014/main" id="{A6AF3E6F-1FE1-478C-8267-83E2A30568A6}"/>
              </a:ext>
            </a:extLst>
          </p:cNvPr>
          <p:cNvGraphicFramePr>
            <a:graphicFrameLocks noGrp="1"/>
          </p:cNvGraphicFramePr>
          <p:nvPr>
            <p:ph sz="half" idx="1"/>
            <p:extLst>
              <p:ext uri="{D42A27DB-BD31-4B8C-83A1-F6EECF244321}">
                <p14:modId xmlns:p14="http://schemas.microsoft.com/office/powerpoint/2010/main" val="1099807794"/>
              </p:ext>
            </p:extLst>
          </p:nvPr>
        </p:nvGraphicFramePr>
        <p:xfrm>
          <a:off x="534072" y="1620800"/>
          <a:ext cx="3536314" cy="4653887"/>
        </p:xfrm>
        <a:graphic>
          <a:graphicData uri="http://schemas.openxmlformats.org/drawingml/2006/table">
            <a:tbl>
              <a:tblPr bandRow="1">
                <a:tableStyleId>{C083E6E3-FA7D-4D7B-A595-EF9225AFEA82}</a:tableStyleId>
              </a:tblPr>
              <a:tblGrid>
                <a:gridCol w="3536314">
                  <a:extLst>
                    <a:ext uri="{9D8B030D-6E8A-4147-A177-3AD203B41FA5}">
                      <a16:colId xmlns:a16="http://schemas.microsoft.com/office/drawing/2014/main" val="3958771802"/>
                    </a:ext>
                  </a:extLst>
                </a:gridCol>
              </a:tblGrid>
              <a:tr h="305692">
                <a:tc>
                  <a:txBody>
                    <a:bodyPr/>
                    <a:lstStyle/>
                    <a:p>
                      <a:r>
                        <a:rPr lang="en-US" sz="1600" dirty="0"/>
                        <a:t>Random Forest Model</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1737228">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dirty="0"/>
                        <a:t>The Random Forest Model also returned top four features that were common with the Linear Model:</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fastQuads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Runs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Snow Making_ac</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i="1" dirty="0"/>
                        <a:t>vertical_drop</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i="1"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r h="339115">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kern="1200" dirty="0">
                          <a:solidFill>
                            <a:schemeClr val="tx1"/>
                          </a:solidFill>
                          <a:latin typeface="+mn-lt"/>
                          <a:ea typeface="+mn-ea"/>
                          <a:cs typeface="+mn-cs"/>
                        </a:rPr>
                        <a:t>The Random Forest Model performance</a:t>
                      </a:r>
                      <a:endParaRPr lang="en-US" sz="1400" i="1"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90392073"/>
                  </a:ext>
                </a:extLst>
              </a:tr>
              <a:tr h="2226892">
                <a:tc>
                  <a:txBody>
                    <a:bodyPr/>
                    <a:lstStyle/>
                    <a:p>
                      <a:endParaRPr lang="en-US" sz="1100" dirty="0"/>
                    </a:p>
                    <a:p>
                      <a:r>
                        <a:rPr lang="en-US" sz="1200" dirty="0"/>
                        <a:t>Cross-validation</a:t>
                      </a:r>
                    </a:p>
                    <a:p>
                      <a:r>
                        <a:rPr lang="en-US" sz="1200" dirty="0"/>
                        <a:t>Mean Absolute Error:     10.499032338015294</a:t>
                      </a:r>
                    </a:p>
                    <a:p>
                      <a:endParaRPr lang="en-US" sz="1200" dirty="0"/>
                    </a:p>
                    <a:p>
                      <a:r>
                        <a:rPr lang="en-US" sz="1200" dirty="0"/>
                        <a:t>Variability:     1.6220608976799664</a:t>
                      </a:r>
                    </a:p>
                    <a:p>
                      <a:endParaRPr lang="en-US" sz="1200" dirty="0"/>
                    </a:p>
                    <a:p>
                      <a:r>
                        <a:rPr lang="en-US" sz="1200" dirty="0"/>
                        <a:t>Mean Absolute Error:     11.793465668669324</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322281564"/>
                  </a:ext>
                </a:extLst>
              </a:tr>
            </a:tbl>
          </a:graphicData>
        </a:graphic>
      </p:graphicFrame>
      <p:graphicFrame>
        <p:nvGraphicFramePr>
          <p:cNvPr id="6" name="Table 7">
            <a:extLst>
              <a:ext uri="{FF2B5EF4-FFF2-40B4-BE49-F238E27FC236}">
                <a16:creationId xmlns:a16="http://schemas.microsoft.com/office/drawing/2014/main" id="{C8229C50-5B94-4EF5-B159-FFA7DA721A41}"/>
              </a:ext>
            </a:extLst>
          </p:cNvPr>
          <p:cNvGraphicFramePr>
            <a:graphicFrameLocks/>
          </p:cNvGraphicFramePr>
          <p:nvPr>
            <p:extLst>
              <p:ext uri="{D42A27DB-BD31-4B8C-83A1-F6EECF244321}">
                <p14:modId xmlns:p14="http://schemas.microsoft.com/office/powerpoint/2010/main" val="3049426020"/>
              </p:ext>
            </p:extLst>
          </p:nvPr>
        </p:nvGraphicFramePr>
        <p:xfrm>
          <a:off x="4232366" y="1620798"/>
          <a:ext cx="4383660" cy="4653887"/>
        </p:xfrm>
        <a:graphic>
          <a:graphicData uri="http://schemas.openxmlformats.org/drawingml/2006/table">
            <a:tbl>
              <a:tblPr bandRow="1">
                <a:tableStyleId>{C083E6E3-FA7D-4D7B-A595-EF9225AFEA82}</a:tableStyleId>
              </a:tblPr>
              <a:tblGrid>
                <a:gridCol w="4383660">
                  <a:extLst>
                    <a:ext uri="{9D8B030D-6E8A-4147-A177-3AD203B41FA5}">
                      <a16:colId xmlns:a16="http://schemas.microsoft.com/office/drawing/2014/main" val="3958771802"/>
                    </a:ext>
                  </a:extLst>
                </a:gridCol>
              </a:tblGrid>
              <a:tr h="413783">
                <a:tc>
                  <a:txBody>
                    <a:bodyPr/>
                    <a:lstStyle/>
                    <a:p>
                      <a:r>
                        <a:rPr lang="en-US" sz="1600" dirty="0"/>
                        <a:t>Random Forest Model Results</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242182781"/>
                  </a:ext>
                </a:extLst>
              </a:tr>
              <a:tr h="4240104">
                <a:tc>
                  <a:txBody>
                    <a:bodyPr/>
                    <a:lstStyle/>
                    <a:p>
                      <a:endParaRPr lang="en-US" sz="1000" dirty="0"/>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373462454"/>
                  </a:ext>
                </a:extLst>
              </a:tr>
            </a:tbl>
          </a:graphicData>
        </a:graphic>
      </p:graphicFrame>
      <p:pic>
        <p:nvPicPr>
          <p:cNvPr id="8" name="Picture 7">
            <a:extLst>
              <a:ext uri="{FF2B5EF4-FFF2-40B4-BE49-F238E27FC236}">
                <a16:creationId xmlns:a16="http://schemas.microsoft.com/office/drawing/2014/main" id="{6DAA6714-F295-47EB-B6C8-1FA6A10041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9390" y="2139301"/>
            <a:ext cx="4201867" cy="3399352"/>
          </a:xfrm>
          <a:prstGeom prst="rect">
            <a:avLst/>
          </a:prstGeom>
          <a:noFill/>
          <a:ln>
            <a:noFill/>
          </a:ln>
        </p:spPr>
      </p:pic>
    </p:spTree>
    <p:extLst>
      <p:ext uri="{BB962C8B-B14F-4D97-AF65-F5344CB8AC3E}">
        <p14:creationId xmlns:p14="http://schemas.microsoft.com/office/powerpoint/2010/main" val="16203861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TotalTime>
  <Words>1841</Words>
  <Application>Microsoft Office PowerPoint</Application>
  <PresentationFormat>Letter Paper (8.5x11 in)</PresentationFormat>
  <Paragraphs>145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Problem Identification</vt:lpstr>
      <vt:lpstr>Big Mountain Resort Problem Statement </vt:lpstr>
      <vt:lpstr>Big Mountain Resort Problem Statement </vt:lpstr>
      <vt:lpstr>Recommendation and Key Findings</vt:lpstr>
      <vt:lpstr>Key Findings and Recommendations</vt:lpstr>
      <vt:lpstr>Modeling Results and Analysis</vt:lpstr>
      <vt:lpstr>Modeling Results and Analysis</vt:lpstr>
      <vt:lpstr>Modeling Results and Analysis</vt:lpstr>
      <vt:lpstr>Modeling Results and Analysis</vt:lpstr>
      <vt:lpstr>Modeling Results and Analysis</vt:lpstr>
      <vt:lpstr>Summary and Conclusion</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Aibek Uraimov</dc:creator>
  <cp:lastModifiedBy>Aibek Uraimov</cp:lastModifiedBy>
  <cp:revision>12</cp:revision>
  <dcterms:created xsi:type="dcterms:W3CDTF">2021-01-27T23:21:23Z</dcterms:created>
  <dcterms:modified xsi:type="dcterms:W3CDTF">2021-02-01T10:19:50Z</dcterms:modified>
</cp:coreProperties>
</file>