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31CB7-30D5-46C9-9FEB-D0C130378110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C9DEE-BFDB-4A3D-AAF2-DC087CDA5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4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C9DEE-BFDB-4A3D-AAF2-DC087CDA51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7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809D8-BAA1-9BEC-41E3-DAC9F5CAA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FEFBAC-CAAA-0A2C-3A12-C6F1D3D2E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BCA89-16A5-884F-F761-A73C2435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621EB-28C5-2732-F64F-C125DEE5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804E4-9461-C70C-DD0C-984C41F5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5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94856-5FA8-A068-DC81-5C6FC2EC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452132-C059-F25C-FC6A-F7255B7A6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378F4-F595-F0B5-CFFB-73CE3234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B7F67-4671-0DF0-0191-33D342D7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211B4-FD92-24F3-FDE2-0BCE997F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29019-59D1-4997-F40E-DC1C0D088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76C68-6091-ED9D-9F04-E469D9407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6BEBD-D2C9-9E1D-E5A2-EF8E0244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F4277-322C-49AD-6686-8AE2A558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073A2-470B-A3A7-FF59-3882F81D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4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06EC3-8ECD-5C1D-A1FE-B8E37FF3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38C87-975D-F4F6-EAB6-5185B4B2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0CFD4-C48F-EBD4-E2D6-19D05E62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39E72-9CC0-CA72-4E04-ACD0A676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C5A05-42F6-26EC-F325-1955E53A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A78C9-398E-6598-BFB8-60640865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757590-3551-C47A-38F2-83038BF2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747A5-17AC-620D-B05B-BDEDA7FA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62667-8CE6-2840-CBB1-6F330A0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BDFA3-135B-50D5-94E7-EA3FEDD9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2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CA6C9-8852-6A44-F7EE-318E0233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20DC7-FED6-49EA-B37C-4393FC0F2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FF610B-334F-9178-E25F-664105F74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4236D-816F-9F32-1831-45EEC018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0EA54-70DE-BD4F-D8C9-45885785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0408B-302F-6678-2C25-A5BD35A0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77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68406-C850-D750-742C-577920DA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652E7-4514-5061-D511-66363E0C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327F6-B218-1361-1D80-A8E0F01D8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714934-1193-9338-869E-FBE242176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38CFA-7312-AFC0-4C86-89C0560A4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426E3-7157-A894-D49A-7A8B551F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D18EB6-1C8E-9C6D-B77E-35E610DD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4B5CD3-7024-2F40-97DE-B9D64EA8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4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2415D-7248-1AE3-332A-0B67181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7C8EB6-DA6D-A6F0-7D53-E74F84CB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B8E95A-F094-8E9D-0C39-907CB2AD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F7619D-698B-0193-97D7-7784482E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20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91EBBF-6345-B071-C038-76A6F7F7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E3CC35-A855-252D-DED9-498B0284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FE239-A5B3-A102-0A44-6C6425D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6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5A44E-4884-6A32-7CEE-1A5DC37F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47710-CE09-2736-9606-4D5D2D9E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49459-2CD1-3A21-F141-49888F0CC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9814E-75B0-B3B5-C2B0-80167997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DC930-5DDD-817D-CF3C-1F4CEA3C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644F1-406D-F444-08A7-2069BEBA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9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04534-758E-7325-2858-233BB9B6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52EA70-EFAA-FA33-34C7-07D6E0A9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98CE8-C807-B4E5-FB21-5C2BB831F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0B1FE-A8F2-B163-2084-CDC90D53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AA752-5E91-62C7-0170-EC423443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7493DE-336A-D386-BEDA-4A3A0181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0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EBFF58-4456-E98C-4C6D-5DF253E6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1EDF1-A111-9D53-1C3F-FC952D5F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E0DC0-2A2E-35EB-22E5-E1F305B1A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E6AF9-57BB-4F94-AD48-F0C87C209118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2E98C-C544-1996-9CD5-099C0F8AB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E4B8B-B888-70B6-FD0E-35E7F014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0637-2999-455E-9EF1-F2A3995E1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6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6295ABA2-926E-E390-C25D-D565FAACA302}"/>
              </a:ext>
            </a:extLst>
          </p:cNvPr>
          <p:cNvGrpSpPr/>
          <p:nvPr/>
        </p:nvGrpSpPr>
        <p:grpSpPr>
          <a:xfrm>
            <a:off x="-3387705" y="278892"/>
            <a:ext cx="10210633" cy="3112990"/>
            <a:chOff x="936645" y="1992507"/>
            <a:chExt cx="10210633" cy="3112990"/>
          </a:xfrm>
        </p:grpSpPr>
        <p:sp>
          <p:nvSpPr>
            <p:cNvPr id="14" name="不完整圆 13">
              <a:extLst>
                <a:ext uri="{FF2B5EF4-FFF2-40B4-BE49-F238E27FC236}">
                  <a16:creationId xmlns:a16="http://schemas.microsoft.com/office/drawing/2014/main" id="{05F5AD4A-F72A-A069-1359-F03D47D77E65}"/>
                </a:ext>
              </a:extLst>
            </p:cNvPr>
            <p:cNvSpPr/>
            <p:nvPr/>
          </p:nvSpPr>
          <p:spPr>
            <a:xfrm rot="9441664">
              <a:off x="5479392" y="3054259"/>
              <a:ext cx="1233215" cy="1233215"/>
            </a:xfrm>
            <a:prstGeom prst="pie">
              <a:avLst>
                <a:gd name="adj1" fmla="val 6713470"/>
                <a:gd name="adj2" fmla="val 1884455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D8CC243-1CB6-D96E-FE0B-26B7EAD1FFA1}"/>
                </a:ext>
              </a:extLst>
            </p:cNvPr>
            <p:cNvGrpSpPr/>
            <p:nvPr/>
          </p:nvGrpSpPr>
          <p:grpSpPr>
            <a:xfrm>
              <a:off x="936645" y="1992507"/>
              <a:ext cx="10210633" cy="3112990"/>
              <a:chOff x="-2610316" y="598426"/>
              <a:chExt cx="10210633" cy="3112990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B10AE74-1044-5E8C-72D2-8C9604FC12B1}"/>
                  </a:ext>
                </a:extLst>
              </p:cNvPr>
              <p:cNvSpPr txBox="1"/>
              <p:nvPr/>
            </p:nvSpPr>
            <p:spPr>
              <a:xfrm rot="15849238">
                <a:off x="3258162" y="-866960"/>
                <a:ext cx="2876770" cy="580754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7622099"/>
                  </a:avLst>
                </a:prstTxWarp>
                <a:spAutoFit/>
              </a:bodyPr>
              <a:lstStyle/>
              <a:p>
                <a:pPr algn="ctr"/>
                <a:r>
                  <a:rPr lang="en-US" altLang="zh-CN" sz="800" dirty="0">
                    <a:latin typeface="MV Boli" panose="02000500030200090000" pitchFamily="2" charset="0"/>
                    <a:cs typeface="MV Boli" panose="02000500030200090000" pitchFamily="2" charset="0"/>
                  </a:rPr>
                  <a:t>Sub-Dimensions E-G</a:t>
                </a:r>
                <a:endParaRPr lang="zh-CN" altLang="en-US" sz="8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5D16414-F00F-670B-EC7D-F7DF05AFC15C}"/>
                  </a:ext>
                </a:extLst>
              </p:cNvPr>
              <p:cNvSpPr txBox="1"/>
              <p:nvPr/>
            </p:nvSpPr>
            <p:spPr>
              <a:xfrm rot="5400000">
                <a:off x="-1144930" y="-630740"/>
                <a:ext cx="2876770" cy="5807541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7622099"/>
                  </a:avLst>
                </a:prstTxWarp>
                <a:spAutoFit/>
              </a:bodyPr>
              <a:lstStyle/>
              <a:p>
                <a:pPr algn="ctr"/>
                <a:r>
                  <a:rPr lang="en-US" altLang="zh-CN" sz="800" dirty="0">
                    <a:latin typeface="MV Boli" panose="02000500030200090000" pitchFamily="2" charset="0"/>
                    <a:cs typeface="MV Boli" panose="02000500030200090000" pitchFamily="2" charset="0"/>
                  </a:rPr>
                  <a:t>Sub-Dimensions A-D</a:t>
                </a:r>
                <a:endParaRPr lang="zh-CN" altLang="en-US" sz="8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917DA0DF-4143-C4A0-A557-1F35C1429E35}"/>
                  </a:ext>
                </a:extLst>
              </p:cNvPr>
              <p:cNvGrpSpPr/>
              <p:nvPr/>
            </p:nvGrpSpPr>
            <p:grpSpPr>
              <a:xfrm>
                <a:off x="1567016" y="1384604"/>
                <a:ext cx="1906475" cy="1508512"/>
                <a:chOff x="1567016" y="1384604"/>
                <a:chExt cx="1906475" cy="1508512"/>
              </a:xfrm>
            </p:grpSpPr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AE65571-644C-B5D8-595F-FC43E385C8AD}"/>
                    </a:ext>
                  </a:extLst>
                </p:cNvPr>
                <p:cNvSpPr txBox="1"/>
                <p:nvPr/>
              </p:nvSpPr>
              <p:spPr>
                <a:xfrm>
                  <a:off x="1852388" y="1384604"/>
                  <a:ext cx="128802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1) Dimensions</a:t>
                  </a:r>
                  <a:endParaRPr lang="zh-CN" altLang="en-US" sz="1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不完整圆 12">
                  <a:extLst>
                    <a:ext uri="{FF2B5EF4-FFF2-40B4-BE49-F238E27FC236}">
                      <a16:creationId xmlns:a16="http://schemas.microsoft.com/office/drawing/2014/main" id="{AE1AE647-8A28-3957-DFC0-790CC299A965}"/>
                    </a:ext>
                  </a:extLst>
                </p:cNvPr>
                <p:cNvSpPr/>
                <p:nvPr/>
              </p:nvSpPr>
              <p:spPr>
                <a:xfrm>
                  <a:off x="1860604" y="1659901"/>
                  <a:ext cx="1233215" cy="1233215"/>
                </a:xfrm>
                <a:prstGeom prst="pie">
                  <a:avLst>
                    <a:gd name="adj1" fmla="val 6713470"/>
                    <a:gd name="adj2" fmla="val 1620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DAC3905-5DA0-B043-D7E6-57FFD82D16EB}"/>
                    </a:ext>
                  </a:extLst>
                </p:cNvPr>
                <p:cNvSpPr txBox="1"/>
                <p:nvPr/>
              </p:nvSpPr>
              <p:spPr>
                <a:xfrm>
                  <a:off x="2185465" y="2133728"/>
                  <a:ext cx="12880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MV Boli" panose="02000500030200090000" pitchFamily="2" charset="0"/>
                      <a:cs typeface="MV Boli" panose="02000500030200090000" pitchFamily="2" charset="0"/>
                    </a:rPr>
                    <a:t>Low </a:t>
                  </a:r>
                </a:p>
                <a:p>
                  <a:pPr algn="ctr"/>
                  <a:r>
                    <a:rPr lang="en-US" altLang="zh-CN" sz="800" dirty="0">
                      <a:latin typeface="MV Boli" panose="02000500030200090000" pitchFamily="2" charset="0"/>
                      <a:cs typeface="MV Boli" panose="02000500030200090000" pitchFamily="2" charset="0"/>
                    </a:rPr>
                    <a:t>Redundancy</a:t>
                  </a:r>
                  <a:endParaRPr lang="zh-CN" altLang="en-US" sz="800" dirty="0"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CEB4EB0-C161-DF96-CE99-7C970B23AE6A}"/>
                    </a:ext>
                  </a:extLst>
                </p:cNvPr>
                <p:cNvSpPr txBox="1"/>
                <p:nvPr/>
              </p:nvSpPr>
              <p:spPr>
                <a:xfrm>
                  <a:off x="1567016" y="2005245"/>
                  <a:ext cx="12880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MV Boli" panose="02000500030200090000" pitchFamily="2" charset="0"/>
                      <a:cs typeface="MV Boli" panose="02000500030200090000" pitchFamily="2" charset="0"/>
                    </a:rPr>
                    <a:t>High </a:t>
                  </a:r>
                </a:p>
                <a:p>
                  <a:pPr algn="ctr"/>
                  <a:r>
                    <a:rPr lang="en-US" altLang="zh-CN" sz="800" dirty="0">
                      <a:latin typeface="MV Boli" panose="02000500030200090000" pitchFamily="2" charset="0"/>
                      <a:cs typeface="MV Boli" panose="02000500030200090000" pitchFamily="2" charset="0"/>
                    </a:rPr>
                    <a:t>Redundancy</a:t>
                  </a:r>
                  <a:endParaRPr lang="zh-CN" altLang="en-US" sz="800" dirty="0">
                    <a:latin typeface="MV Boli" panose="02000500030200090000" pitchFamily="2" charset="0"/>
                    <a:cs typeface="MV Boli" panose="02000500030200090000" pitchFamily="2" charset="0"/>
                  </a:endParaRPr>
                </a:p>
              </p:txBody>
            </p:sp>
          </p:grpSp>
        </p:grp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AFCE0E91-F979-A618-52AD-C9D26668359B}"/>
              </a:ext>
            </a:extLst>
          </p:cNvPr>
          <p:cNvSpPr txBox="1"/>
          <p:nvPr/>
        </p:nvSpPr>
        <p:spPr>
          <a:xfrm>
            <a:off x="4001469" y="3025844"/>
            <a:ext cx="1393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MLLM Evaluation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Premium Vector | Choice Woman make choice Cartoon hand drawn thoughtful  character Options to choose from Thinking">
            <a:extLst>
              <a:ext uri="{FF2B5EF4-FFF2-40B4-BE49-F238E27FC236}">
                <a16:creationId xmlns:a16="http://schemas.microsoft.com/office/drawing/2014/main" id="{2B2B70B5-94CB-B8C3-419B-332941E45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802" y1="26837" x2="23802" y2="26837"/>
                        <a14:foregroundMark x1="28115" y1="71246" x2="28115" y2="71246"/>
                        <a14:foregroundMark x1="73003" y1="69329" x2="73003" y2="69329"/>
                        <a14:foregroundMark x1="26677" y1="65495" x2="26677" y2="65495"/>
                        <a14:foregroundMark x1="77157" y1="62939" x2="77157" y2="62939"/>
                        <a14:foregroundMark x1="75080" y1="60863" x2="75080" y2="60863"/>
                        <a14:foregroundMark x1="71885" y1="55911" x2="80831" y2="73323"/>
                        <a14:foregroundMark x1="76518" y1="27955" x2="77157" y2="27955"/>
                        <a14:foregroundMark x1="70288" y1="23642" x2="80192" y2="21086"/>
                        <a14:foregroundMark x1="25879" y1="22843" x2="14058" y2="22524"/>
                        <a14:foregroundMark x1="29872" y1="65016" x2="24121" y2="74441"/>
                        <a14:foregroundMark x1="32907" y1="59425" x2="22204" y2="74441"/>
                        <a14:foregroundMark x1="68850" y1="26677" x2="89457" y2="21885"/>
                        <a14:foregroundMark x1="80990" y1="55112" x2="85623" y2="68211"/>
                        <a14:backgroundMark x1="50799" y1="27316" x2="49681" y2="7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92" y="3086797"/>
            <a:ext cx="1643664" cy="16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toon of Confused Man or Businessman Stock Vector Image &amp; Art - Alamy">
            <a:extLst>
              <a:ext uri="{FF2B5EF4-FFF2-40B4-BE49-F238E27FC236}">
                <a16:creationId xmlns:a16="http://schemas.microsoft.com/office/drawing/2014/main" id="{88982740-80DD-FB59-3AD7-8838062F8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"/>
          <a:stretch/>
        </p:blipFill>
        <p:spPr bwMode="auto">
          <a:xfrm>
            <a:off x="4485474" y="3376026"/>
            <a:ext cx="239583" cy="65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E9199AA8-02BD-E6C4-3C05-01008BC2D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0" b="27200" l="450" r="22300">
                        <a14:foregroundMark x1="10850" y1="27200" x2="1500" y2="21200"/>
                        <a14:foregroundMark x1="6150" y1="22650" x2="11900" y2="11800"/>
                        <a14:foregroundMark x1="2500" y1="24100" x2="6950" y2="4850"/>
                        <a14:foregroundMark x1="20500" y1="9650" x2="16050" y2="2900"/>
                        <a14:foregroundMark x1="9550" y1="1700" x2="9550" y2="1700"/>
                        <a14:foregroundMark x1="6700" y1="1950" x2="6700" y2="1950"/>
                        <a14:foregroundMark x1="22300" y1="10850" x2="19700" y2="2450"/>
                        <a14:foregroundMark x1="17650" y1="9900" x2="1200" y2="5100"/>
                        <a14:foregroundMark x1="13450" y1="6050" x2="5400" y2="22650"/>
                        <a14:foregroundMark x1="700" y1="26750" x2="700" y2="26750"/>
                        <a14:foregroundMark x1="3300" y1="21200" x2="450" y2="14000"/>
                        <a14:foregroundMark x1="10850" y1="20950" x2="18400" y2="6050"/>
                        <a14:foregroundMark x1="9550" y1="1950" x2="5100" y2="250"/>
                        <a14:foregroundMark x1="6700" y1="20450" x2="10600" y2="22900"/>
                        <a14:backgroundMark x1="22300" y1="29150" x2="23100" y2="23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613" b="70318"/>
          <a:stretch/>
        </p:blipFill>
        <p:spPr>
          <a:xfrm rot="20096028">
            <a:off x="2568850" y="3410485"/>
            <a:ext cx="272822" cy="359711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F1622277-B673-53C2-CE9D-F452ABB8029B}"/>
              </a:ext>
            </a:extLst>
          </p:cNvPr>
          <p:cNvGrpSpPr/>
          <p:nvPr/>
        </p:nvGrpSpPr>
        <p:grpSpPr>
          <a:xfrm>
            <a:off x="3341096" y="-3316024"/>
            <a:ext cx="2876770" cy="5956971"/>
            <a:chOff x="1255548" y="479472"/>
            <a:chExt cx="2876770" cy="5956971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501D208-94BF-C5A4-B172-0F1FA923C78B}"/>
                </a:ext>
              </a:extLst>
            </p:cNvPr>
            <p:cNvSpPr txBox="1"/>
            <p:nvPr/>
          </p:nvSpPr>
          <p:spPr>
            <a:xfrm rot="187352">
              <a:off x="1255548" y="479472"/>
              <a:ext cx="2876770" cy="5956971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altLang="zh-CN" sz="800" dirty="0">
                  <a:latin typeface="MV Boli" panose="02000500030200090000" pitchFamily="2" charset="0"/>
                  <a:cs typeface="MV Boli" panose="02000500030200090000" pitchFamily="2" charset="0"/>
                </a:rPr>
                <a:t>Within One Domain Specific</a:t>
              </a:r>
              <a:endParaRPr lang="zh-CN" altLang="en-US" sz="8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5706A8A-525A-8BF2-DA32-182729621A59}"/>
                </a:ext>
              </a:extLst>
            </p:cNvPr>
            <p:cNvSpPr/>
            <p:nvPr/>
          </p:nvSpPr>
          <p:spPr>
            <a:xfrm>
              <a:off x="1899241" y="5072374"/>
              <a:ext cx="1288026" cy="123321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2F5A64F-20E3-A01C-8C29-BBE9AA827E66}"/>
                </a:ext>
              </a:extLst>
            </p:cNvPr>
            <p:cNvSpPr txBox="1"/>
            <p:nvPr/>
          </p:nvSpPr>
          <p:spPr>
            <a:xfrm>
              <a:off x="1879221" y="4844568"/>
              <a:ext cx="13349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3) Cross-Benchmark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A547F7E-FF66-DD98-83C2-19742B2BE6E5}"/>
                </a:ext>
              </a:extLst>
            </p:cNvPr>
            <p:cNvGrpSpPr/>
            <p:nvPr/>
          </p:nvGrpSpPr>
          <p:grpSpPr>
            <a:xfrm>
              <a:off x="2487483" y="5631783"/>
              <a:ext cx="521663" cy="469292"/>
              <a:chOff x="2422142" y="5591771"/>
              <a:chExt cx="521663" cy="46929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96A18A2-B95C-A240-C466-7AC3B6AFFAEC}"/>
                  </a:ext>
                </a:extLst>
              </p:cNvPr>
              <p:cNvSpPr/>
              <p:nvPr/>
            </p:nvSpPr>
            <p:spPr>
              <a:xfrm>
                <a:off x="2428875" y="5591771"/>
                <a:ext cx="490149" cy="46929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77631FB-45AB-F008-4EDB-93619CFCF4AC}"/>
                  </a:ext>
                </a:extLst>
              </p:cNvPr>
              <p:cNvSpPr txBox="1"/>
              <p:nvPr/>
            </p:nvSpPr>
            <p:spPr>
              <a:xfrm>
                <a:off x="2422142" y="5655849"/>
                <a:ext cx="5216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MV Boli" panose="02000500030200090000" pitchFamily="2" charset="0"/>
                    <a:cs typeface="MV Boli" panose="02000500030200090000" pitchFamily="2" charset="0"/>
                  </a:rPr>
                  <a:t>Anchor</a:t>
                </a:r>
              </a:p>
              <a:p>
                <a:pPr algn="ctr"/>
                <a:r>
                  <a:rPr lang="en-US" altLang="zh-CN" sz="800" dirty="0">
                    <a:latin typeface="MV Boli" panose="02000500030200090000" pitchFamily="2" charset="0"/>
                    <a:cs typeface="MV Boli" panose="02000500030200090000" pitchFamily="2" charset="0"/>
                  </a:rPr>
                  <a:t>Bench</a:t>
                </a:r>
                <a:endParaRPr lang="zh-CN" altLang="en-US" sz="8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1133C9E-869B-38E8-AA8D-4B2E6930DF7C}"/>
                </a:ext>
              </a:extLst>
            </p:cNvPr>
            <p:cNvGrpSpPr/>
            <p:nvPr/>
          </p:nvGrpSpPr>
          <p:grpSpPr>
            <a:xfrm>
              <a:off x="2028451" y="5280571"/>
              <a:ext cx="450766" cy="366851"/>
              <a:chOff x="2240415" y="5245651"/>
              <a:chExt cx="450766" cy="366851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AC110082-E918-5B0F-CC7F-9AC77BA18BDC}"/>
                  </a:ext>
                </a:extLst>
              </p:cNvPr>
              <p:cNvSpPr/>
              <p:nvPr/>
            </p:nvSpPr>
            <p:spPr>
              <a:xfrm>
                <a:off x="2285999" y="5245651"/>
                <a:ext cx="366821" cy="35121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1153E33-0A95-2198-4113-EAA08269E026}"/>
                  </a:ext>
                </a:extLst>
              </p:cNvPr>
              <p:cNvSpPr txBox="1"/>
              <p:nvPr/>
            </p:nvSpPr>
            <p:spPr>
              <a:xfrm>
                <a:off x="2240415" y="5273948"/>
                <a:ext cx="450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MV Boli" panose="02000500030200090000" pitchFamily="2" charset="0"/>
                    <a:cs typeface="MV Boli" panose="02000500030200090000" pitchFamily="2" charset="0"/>
                  </a:rPr>
                  <a:t>Bench </a:t>
                </a:r>
              </a:p>
              <a:p>
                <a:pPr algn="ctr"/>
                <a:r>
                  <a:rPr lang="en-US" altLang="zh-CN" sz="800" dirty="0">
                    <a:latin typeface="MV Boli" panose="02000500030200090000" pitchFamily="2" charset="0"/>
                    <a:cs typeface="MV Boli" panose="02000500030200090000" pitchFamily="2" charset="0"/>
                  </a:rPr>
                  <a:t>B</a:t>
                </a:r>
                <a:endParaRPr lang="zh-CN" altLang="en-US" sz="8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9EFED08-51DC-5BC9-16CF-76D76C04A168}"/>
                </a:ext>
              </a:extLst>
            </p:cNvPr>
            <p:cNvGrpSpPr/>
            <p:nvPr/>
          </p:nvGrpSpPr>
          <p:grpSpPr>
            <a:xfrm>
              <a:off x="1958188" y="5711593"/>
              <a:ext cx="450766" cy="366851"/>
              <a:chOff x="2240415" y="5245651"/>
              <a:chExt cx="450766" cy="366851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A069D5C-190E-5086-6ADB-8599C442F260}"/>
                  </a:ext>
                </a:extLst>
              </p:cNvPr>
              <p:cNvSpPr/>
              <p:nvPr/>
            </p:nvSpPr>
            <p:spPr>
              <a:xfrm>
                <a:off x="2285999" y="5245651"/>
                <a:ext cx="366821" cy="35121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8D0F657-1249-59CE-FE38-B66125C1EACF}"/>
                  </a:ext>
                </a:extLst>
              </p:cNvPr>
              <p:cNvSpPr txBox="1"/>
              <p:nvPr/>
            </p:nvSpPr>
            <p:spPr>
              <a:xfrm>
                <a:off x="2240415" y="5273948"/>
                <a:ext cx="450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MV Boli" panose="02000500030200090000" pitchFamily="2" charset="0"/>
                    <a:cs typeface="MV Boli" panose="02000500030200090000" pitchFamily="2" charset="0"/>
                  </a:rPr>
                  <a:t>Bench </a:t>
                </a:r>
              </a:p>
              <a:p>
                <a:pPr algn="ctr"/>
                <a:r>
                  <a:rPr lang="en-US" altLang="zh-CN" sz="800" dirty="0">
                    <a:latin typeface="MV Boli" panose="02000500030200090000" pitchFamily="2" charset="0"/>
                    <a:cs typeface="MV Boli" panose="02000500030200090000" pitchFamily="2" charset="0"/>
                  </a:rPr>
                  <a:t>A</a:t>
                </a:r>
                <a:endParaRPr lang="zh-CN" altLang="en-US" sz="8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C5B2153-052B-0E5A-0B70-9BCBC7915BFF}"/>
                </a:ext>
              </a:extLst>
            </p:cNvPr>
            <p:cNvGrpSpPr/>
            <p:nvPr/>
          </p:nvGrpSpPr>
          <p:grpSpPr>
            <a:xfrm>
              <a:off x="2604094" y="5220216"/>
              <a:ext cx="450766" cy="366851"/>
              <a:chOff x="2240415" y="5245651"/>
              <a:chExt cx="450766" cy="366851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CB8BD77-A7B8-822C-5178-DCDF081571ED}"/>
                  </a:ext>
                </a:extLst>
              </p:cNvPr>
              <p:cNvSpPr/>
              <p:nvPr/>
            </p:nvSpPr>
            <p:spPr>
              <a:xfrm>
                <a:off x="2285999" y="5245651"/>
                <a:ext cx="366821" cy="35121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275925-CA0D-D6D2-60A3-7432C53B64BA}"/>
                  </a:ext>
                </a:extLst>
              </p:cNvPr>
              <p:cNvSpPr txBox="1"/>
              <p:nvPr/>
            </p:nvSpPr>
            <p:spPr>
              <a:xfrm>
                <a:off x="2240415" y="5273948"/>
                <a:ext cx="4507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MV Boli" panose="02000500030200090000" pitchFamily="2" charset="0"/>
                    <a:cs typeface="MV Boli" panose="02000500030200090000" pitchFamily="2" charset="0"/>
                  </a:rPr>
                  <a:t>Bench </a:t>
                </a:r>
              </a:p>
              <a:p>
                <a:pPr algn="ctr"/>
                <a:r>
                  <a:rPr lang="en-US" altLang="zh-CN" sz="800" dirty="0">
                    <a:latin typeface="MV Boli" panose="02000500030200090000" pitchFamily="2" charset="0"/>
                    <a:cs typeface="MV Boli" panose="02000500030200090000" pitchFamily="2" charset="0"/>
                  </a:rPr>
                  <a:t>N</a:t>
                </a:r>
                <a:endParaRPr lang="zh-CN" altLang="en-US" sz="800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518F41A-58C1-8A93-E452-829C6B64D230}"/>
                </a:ext>
              </a:extLst>
            </p:cNvPr>
            <p:cNvSpPr txBox="1"/>
            <p:nvPr/>
          </p:nvSpPr>
          <p:spPr>
            <a:xfrm>
              <a:off x="1899241" y="5157077"/>
              <a:ext cx="1288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F49CD8B-F6EF-EDE5-6DA7-3E112DA4BA06}"/>
                </a:ext>
              </a:extLst>
            </p:cNvPr>
            <p:cNvCxnSpPr>
              <a:cxnSpLocks/>
            </p:cNvCxnSpPr>
            <p:nvPr/>
          </p:nvCxnSpPr>
          <p:spPr>
            <a:xfrm>
              <a:off x="2382378" y="5579971"/>
              <a:ext cx="201370" cy="9574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30062C9-8A33-AF38-C09A-BA83351A6883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2716260" y="5529512"/>
              <a:ext cx="23031" cy="10227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FCABEC6-0820-A5A6-748C-E9F061465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095" y="5748101"/>
              <a:ext cx="204697" cy="2479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2422B36-C3C8-7ACA-F4FA-3DF6CC394135}"/>
              </a:ext>
            </a:extLst>
          </p:cNvPr>
          <p:cNvGrpSpPr/>
          <p:nvPr/>
        </p:nvGrpSpPr>
        <p:grpSpPr>
          <a:xfrm>
            <a:off x="1793505" y="-3333996"/>
            <a:ext cx="2876770" cy="5956971"/>
            <a:chOff x="1072582" y="-1340521"/>
            <a:chExt cx="2876770" cy="595697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4F08716-C8FD-A69B-DA23-704AA4C4712A}"/>
                </a:ext>
              </a:extLst>
            </p:cNvPr>
            <p:cNvSpPr txBox="1"/>
            <p:nvPr/>
          </p:nvSpPr>
          <p:spPr>
            <a:xfrm>
              <a:off x="1072582" y="-1340521"/>
              <a:ext cx="2876770" cy="5956971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altLang="zh-CN" sz="800" dirty="0">
                  <a:latin typeface="MV Boli" panose="02000500030200090000" pitchFamily="2" charset="0"/>
                  <a:cs typeface="MV Boli" panose="02000500030200090000" pitchFamily="2" charset="0"/>
                </a:rPr>
                <a:t>All Instances</a:t>
              </a:r>
              <a:endParaRPr lang="zh-CN" altLang="en-US" sz="8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710DC9F-471A-656A-4937-51E48CF87E6A}"/>
                </a:ext>
              </a:extLst>
            </p:cNvPr>
            <p:cNvSpPr/>
            <p:nvPr/>
          </p:nvSpPr>
          <p:spPr>
            <a:xfrm>
              <a:off x="1860604" y="3286262"/>
              <a:ext cx="1288026" cy="123321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CA6FFC5-53E6-E85C-D3B7-F86DA3612E23}"/>
                </a:ext>
              </a:extLst>
            </p:cNvPr>
            <p:cNvSpPr txBox="1"/>
            <p:nvPr/>
          </p:nvSpPr>
          <p:spPr>
            <a:xfrm>
              <a:off x="1827704" y="3048757"/>
              <a:ext cx="13627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2) Instances Number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7103F65-4445-27F4-FB17-77AA7A1E0332}"/>
                </a:ext>
              </a:extLst>
            </p:cNvPr>
            <p:cNvSpPr/>
            <p:nvPr/>
          </p:nvSpPr>
          <p:spPr>
            <a:xfrm>
              <a:off x="1998045" y="3454893"/>
              <a:ext cx="718215" cy="6876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18C449-A4E0-7AD2-DAE0-1A29C5443160}"/>
                </a:ext>
              </a:extLst>
            </p:cNvPr>
            <p:cNvSpPr txBox="1"/>
            <p:nvPr/>
          </p:nvSpPr>
          <p:spPr>
            <a:xfrm>
              <a:off x="2043110" y="3611160"/>
              <a:ext cx="617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V Boli" panose="02000500030200090000" pitchFamily="2" charset="0"/>
                  <a:cs typeface="MV Boli" panose="02000500030200090000" pitchFamily="2" charset="0"/>
                </a:rPr>
                <a:t>Effective</a:t>
              </a:r>
            </a:p>
            <a:p>
              <a:pPr algn="ctr"/>
              <a:r>
                <a:rPr lang="en-US" altLang="zh-CN" sz="800" dirty="0">
                  <a:latin typeface="MV Boli" panose="02000500030200090000" pitchFamily="2" charset="0"/>
                  <a:cs typeface="MV Boli" panose="02000500030200090000" pitchFamily="2" charset="0"/>
                </a:rPr>
                <a:t>Instances</a:t>
              </a:r>
              <a:endParaRPr lang="zh-CN" altLang="en-US" sz="8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544AE62-0525-308A-48B6-AC015FFD3295}"/>
                </a:ext>
              </a:extLst>
            </p:cNvPr>
            <p:cNvSpPr txBox="1"/>
            <p:nvPr/>
          </p:nvSpPr>
          <p:spPr>
            <a:xfrm rot="18719383">
              <a:off x="2470370" y="3928061"/>
              <a:ext cx="7182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V Boli" panose="02000500030200090000" pitchFamily="2" charset="0"/>
                  <a:cs typeface="MV Boli" panose="02000500030200090000" pitchFamily="2" charset="0"/>
                </a:rPr>
                <a:t>Redundant</a:t>
              </a:r>
            </a:p>
            <a:p>
              <a:pPr algn="ctr"/>
              <a:r>
                <a:rPr lang="en-US" altLang="zh-CN" sz="800" dirty="0">
                  <a:latin typeface="MV Boli" panose="02000500030200090000" pitchFamily="2" charset="0"/>
                  <a:cs typeface="MV Boli" panose="02000500030200090000" pitchFamily="2" charset="0"/>
                </a:rPr>
                <a:t>Instances</a:t>
              </a:r>
              <a:endParaRPr lang="zh-CN" altLang="en-US" sz="8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60B0F7A-CA3A-52E3-FD8E-3F2833F8C459}"/>
              </a:ext>
            </a:extLst>
          </p:cNvPr>
          <p:cNvSpPr txBox="1"/>
          <p:nvPr/>
        </p:nvSpPr>
        <p:spPr>
          <a:xfrm>
            <a:off x="1510456" y="3007252"/>
            <a:ext cx="1688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MLLM Benchmark Design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0021C29-89B3-2F8F-A5AE-69680D7D4C88}"/>
              </a:ext>
            </a:extLst>
          </p:cNvPr>
          <p:cNvSpPr/>
          <p:nvPr/>
        </p:nvSpPr>
        <p:spPr>
          <a:xfrm>
            <a:off x="883981" y="1049072"/>
            <a:ext cx="4510980" cy="1656007"/>
          </a:xfrm>
          <a:custGeom>
            <a:avLst/>
            <a:gdLst>
              <a:gd name="connsiteX0" fmla="*/ 0 w 4510980"/>
              <a:gd name="connsiteY0" fmla="*/ 0 h 1656007"/>
              <a:gd name="connsiteX1" fmla="*/ 599316 w 4510980"/>
              <a:gd name="connsiteY1" fmla="*/ 0 h 1656007"/>
              <a:gd name="connsiteX2" fmla="*/ 1108412 w 4510980"/>
              <a:gd name="connsiteY2" fmla="*/ 0 h 1656007"/>
              <a:gd name="connsiteX3" fmla="*/ 1843058 w 4510980"/>
              <a:gd name="connsiteY3" fmla="*/ 0 h 1656007"/>
              <a:gd name="connsiteX4" fmla="*/ 2442373 w 4510980"/>
              <a:gd name="connsiteY4" fmla="*/ 0 h 1656007"/>
              <a:gd name="connsiteX5" fmla="*/ 3041689 w 4510980"/>
              <a:gd name="connsiteY5" fmla="*/ 0 h 1656007"/>
              <a:gd name="connsiteX6" fmla="*/ 3776335 w 4510980"/>
              <a:gd name="connsiteY6" fmla="*/ 0 h 1656007"/>
              <a:gd name="connsiteX7" fmla="*/ 4510980 w 4510980"/>
              <a:gd name="connsiteY7" fmla="*/ 0 h 1656007"/>
              <a:gd name="connsiteX8" fmla="*/ 4510980 w 4510980"/>
              <a:gd name="connsiteY8" fmla="*/ 585122 h 1656007"/>
              <a:gd name="connsiteX9" fmla="*/ 4510980 w 4510980"/>
              <a:gd name="connsiteY9" fmla="*/ 1104005 h 1656007"/>
              <a:gd name="connsiteX10" fmla="*/ 4510980 w 4510980"/>
              <a:gd name="connsiteY10" fmla="*/ 1656007 h 1656007"/>
              <a:gd name="connsiteX11" fmla="*/ 3866554 w 4510980"/>
              <a:gd name="connsiteY11" fmla="*/ 1656007 h 1656007"/>
              <a:gd name="connsiteX12" fmla="*/ 3267238 w 4510980"/>
              <a:gd name="connsiteY12" fmla="*/ 1656007 h 1656007"/>
              <a:gd name="connsiteX13" fmla="*/ 2532593 w 4510980"/>
              <a:gd name="connsiteY13" fmla="*/ 1656007 h 1656007"/>
              <a:gd name="connsiteX14" fmla="*/ 1797948 w 4510980"/>
              <a:gd name="connsiteY14" fmla="*/ 1656007 h 1656007"/>
              <a:gd name="connsiteX15" fmla="*/ 1243742 w 4510980"/>
              <a:gd name="connsiteY15" fmla="*/ 1656007 h 1656007"/>
              <a:gd name="connsiteX16" fmla="*/ 599316 w 4510980"/>
              <a:gd name="connsiteY16" fmla="*/ 1656007 h 1656007"/>
              <a:gd name="connsiteX17" fmla="*/ 0 w 4510980"/>
              <a:gd name="connsiteY17" fmla="*/ 1656007 h 1656007"/>
              <a:gd name="connsiteX18" fmla="*/ 0 w 4510980"/>
              <a:gd name="connsiteY18" fmla="*/ 1104005 h 1656007"/>
              <a:gd name="connsiteX19" fmla="*/ 0 w 4510980"/>
              <a:gd name="connsiteY19" fmla="*/ 585122 h 1656007"/>
              <a:gd name="connsiteX20" fmla="*/ 0 w 4510980"/>
              <a:gd name="connsiteY20" fmla="*/ 0 h 165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10980" h="1656007" extrusionOk="0">
                <a:moveTo>
                  <a:pt x="0" y="0"/>
                </a:moveTo>
                <a:cubicBezTo>
                  <a:pt x="265452" y="26991"/>
                  <a:pt x="303674" y="7204"/>
                  <a:pt x="599316" y="0"/>
                </a:cubicBezTo>
                <a:cubicBezTo>
                  <a:pt x="894958" y="-7204"/>
                  <a:pt x="958988" y="17807"/>
                  <a:pt x="1108412" y="0"/>
                </a:cubicBezTo>
                <a:cubicBezTo>
                  <a:pt x="1257836" y="-17807"/>
                  <a:pt x="1549249" y="-22407"/>
                  <a:pt x="1843058" y="0"/>
                </a:cubicBezTo>
                <a:cubicBezTo>
                  <a:pt x="2136867" y="22407"/>
                  <a:pt x="2158649" y="-7960"/>
                  <a:pt x="2442373" y="0"/>
                </a:cubicBezTo>
                <a:cubicBezTo>
                  <a:pt x="2726097" y="7960"/>
                  <a:pt x="2879407" y="11675"/>
                  <a:pt x="3041689" y="0"/>
                </a:cubicBezTo>
                <a:cubicBezTo>
                  <a:pt x="3203971" y="-11675"/>
                  <a:pt x="3478414" y="27613"/>
                  <a:pt x="3776335" y="0"/>
                </a:cubicBezTo>
                <a:cubicBezTo>
                  <a:pt x="4074256" y="-27613"/>
                  <a:pt x="4341674" y="22375"/>
                  <a:pt x="4510980" y="0"/>
                </a:cubicBezTo>
                <a:cubicBezTo>
                  <a:pt x="4534277" y="262504"/>
                  <a:pt x="4524484" y="451942"/>
                  <a:pt x="4510980" y="585122"/>
                </a:cubicBezTo>
                <a:cubicBezTo>
                  <a:pt x="4497476" y="718302"/>
                  <a:pt x="4488621" y="952249"/>
                  <a:pt x="4510980" y="1104005"/>
                </a:cubicBezTo>
                <a:cubicBezTo>
                  <a:pt x="4533339" y="1255761"/>
                  <a:pt x="4525683" y="1459428"/>
                  <a:pt x="4510980" y="1656007"/>
                </a:cubicBezTo>
                <a:cubicBezTo>
                  <a:pt x="4354870" y="1651890"/>
                  <a:pt x="4061265" y="1633412"/>
                  <a:pt x="3866554" y="1656007"/>
                </a:cubicBezTo>
                <a:cubicBezTo>
                  <a:pt x="3671843" y="1678602"/>
                  <a:pt x="3467340" y="1644413"/>
                  <a:pt x="3267238" y="1656007"/>
                </a:cubicBezTo>
                <a:cubicBezTo>
                  <a:pt x="3067136" y="1667601"/>
                  <a:pt x="2685213" y="1653708"/>
                  <a:pt x="2532593" y="1656007"/>
                </a:cubicBezTo>
                <a:cubicBezTo>
                  <a:pt x="2379974" y="1658306"/>
                  <a:pt x="2103277" y="1690452"/>
                  <a:pt x="1797948" y="1656007"/>
                </a:cubicBezTo>
                <a:cubicBezTo>
                  <a:pt x="1492620" y="1621562"/>
                  <a:pt x="1363296" y="1664355"/>
                  <a:pt x="1243742" y="1656007"/>
                </a:cubicBezTo>
                <a:cubicBezTo>
                  <a:pt x="1124188" y="1647659"/>
                  <a:pt x="874492" y="1673055"/>
                  <a:pt x="599316" y="1656007"/>
                </a:cubicBezTo>
                <a:cubicBezTo>
                  <a:pt x="324140" y="1638959"/>
                  <a:pt x="195168" y="1661474"/>
                  <a:pt x="0" y="1656007"/>
                </a:cubicBezTo>
                <a:cubicBezTo>
                  <a:pt x="-6386" y="1536010"/>
                  <a:pt x="26915" y="1261704"/>
                  <a:pt x="0" y="1104005"/>
                </a:cubicBezTo>
                <a:cubicBezTo>
                  <a:pt x="-26915" y="946306"/>
                  <a:pt x="-7354" y="709820"/>
                  <a:pt x="0" y="585122"/>
                </a:cubicBezTo>
                <a:cubicBezTo>
                  <a:pt x="7354" y="460424"/>
                  <a:pt x="2827" y="196278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7E5E15B-64D0-0EEF-05A9-1ED984C2389F}"/>
              </a:ext>
            </a:extLst>
          </p:cNvPr>
          <p:cNvGrpSpPr/>
          <p:nvPr/>
        </p:nvGrpSpPr>
        <p:grpSpPr>
          <a:xfrm>
            <a:off x="860421" y="2577516"/>
            <a:ext cx="4484292" cy="481278"/>
            <a:chOff x="1148969" y="2631168"/>
            <a:chExt cx="4484292" cy="481278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DB93877-141B-4F61-1F46-EA7E496F02ED}"/>
                </a:ext>
              </a:extLst>
            </p:cNvPr>
            <p:cNvSpPr txBox="1"/>
            <p:nvPr/>
          </p:nvSpPr>
          <p:spPr>
            <a:xfrm>
              <a:off x="1148969" y="2739830"/>
              <a:ext cx="2216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Redundancy Exists</a:t>
              </a:r>
              <a:r>
                <a: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3411547-ED56-A10F-9283-CCF6BC1DB0D4}"/>
                </a:ext>
              </a:extLst>
            </p:cNvPr>
            <p:cNvSpPr txBox="1"/>
            <p:nvPr/>
          </p:nvSpPr>
          <p:spPr>
            <a:xfrm>
              <a:off x="3416835" y="2739830"/>
              <a:ext cx="2216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Why Evaluate Redundancy?</a:t>
              </a:r>
              <a:endPara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02197A18-3750-F49A-2F1E-E4DE010339E9}"/>
                </a:ext>
              </a:extLst>
            </p:cNvPr>
            <p:cNvSpPr/>
            <p:nvPr/>
          </p:nvSpPr>
          <p:spPr>
            <a:xfrm rot="10800000">
              <a:off x="2193547" y="2631168"/>
              <a:ext cx="137991" cy="164505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箭头: 下 64">
              <a:extLst>
                <a:ext uri="{FF2B5EF4-FFF2-40B4-BE49-F238E27FC236}">
                  <a16:creationId xmlns:a16="http://schemas.microsoft.com/office/drawing/2014/main" id="{280E01B9-83A1-03D2-76AC-BA20167A9099}"/>
                </a:ext>
              </a:extLst>
            </p:cNvPr>
            <p:cNvSpPr/>
            <p:nvPr/>
          </p:nvSpPr>
          <p:spPr>
            <a:xfrm>
              <a:off x="4463166" y="2958968"/>
              <a:ext cx="148293" cy="153478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A8833CA7-9D1A-3347-C236-94386BD402AA}"/>
              </a:ext>
            </a:extLst>
          </p:cNvPr>
          <p:cNvSpPr/>
          <p:nvPr/>
        </p:nvSpPr>
        <p:spPr>
          <a:xfrm>
            <a:off x="883982" y="2999830"/>
            <a:ext cx="4510980" cy="1548042"/>
          </a:xfrm>
          <a:custGeom>
            <a:avLst/>
            <a:gdLst>
              <a:gd name="connsiteX0" fmla="*/ 0 w 4510980"/>
              <a:gd name="connsiteY0" fmla="*/ 0 h 1548042"/>
              <a:gd name="connsiteX1" fmla="*/ 599316 w 4510980"/>
              <a:gd name="connsiteY1" fmla="*/ 0 h 1548042"/>
              <a:gd name="connsiteX2" fmla="*/ 1108412 w 4510980"/>
              <a:gd name="connsiteY2" fmla="*/ 0 h 1548042"/>
              <a:gd name="connsiteX3" fmla="*/ 1843058 w 4510980"/>
              <a:gd name="connsiteY3" fmla="*/ 0 h 1548042"/>
              <a:gd name="connsiteX4" fmla="*/ 2442373 w 4510980"/>
              <a:gd name="connsiteY4" fmla="*/ 0 h 1548042"/>
              <a:gd name="connsiteX5" fmla="*/ 3041689 w 4510980"/>
              <a:gd name="connsiteY5" fmla="*/ 0 h 1548042"/>
              <a:gd name="connsiteX6" fmla="*/ 3776335 w 4510980"/>
              <a:gd name="connsiteY6" fmla="*/ 0 h 1548042"/>
              <a:gd name="connsiteX7" fmla="*/ 4510980 w 4510980"/>
              <a:gd name="connsiteY7" fmla="*/ 0 h 1548042"/>
              <a:gd name="connsiteX8" fmla="*/ 4510980 w 4510980"/>
              <a:gd name="connsiteY8" fmla="*/ 546975 h 1548042"/>
              <a:gd name="connsiteX9" fmla="*/ 4510980 w 4510980"/>
              <a:gd name="connsiteY9" fmla="*/ 1032028 h 1548042"/>
              <a:gd name="connsiteX10" fmla="*/ 4510980 w 4510980"/>
              <a:gd name="connsiteY10" fmla="*/ 1548042 h 1548042"/>
              <a:gd name="connsiteX11" fmla="*/ 3866554 w 4510980"/>
              <a:gd name="connsiteY11" fmla="*/ 1548042 h 1548042"/>
              <a:gd name="connsiteX12" fmla="*/ 3267238 w 4510980"/>
              <a:gd name="connsiteY12" fmla="*/ 1548042 h 1548042"/>
              <a:gd name="connsiteX13" fmla="*/ 2532593 w 4510980"/>
              <a:gd name="connsiteY13" fmla="*/ 1548042 h 1548042"/>
              <a:gd name="connsiteX14" fmla="*/ 1797948 w 4510980"/>
              <a:gd name="connsiteY14" fmla="*/ 1548042 h 1548042"/>
              <a:gd name="connsiteX15" fmla="*/ 1243742 w 4510980"/>
              <a:gd name="connsiteY15" fmla="*/ 1548042 h 1548042"/>
              <a:gd name="connsiteX16" fmla="*/ 599316 w 4510980"/>
              <a:gd name="connsiteY16" fmla="*/ 1548042 h 1548042"/>
              <a:gd name="connsiteX17" fmla="*/ 0 w 4510980"/>
              <a:gd name="connsiteY17" fmla="*/ 1548042 h 1548042"/>
              <a:gd name="connsiteX18" fmla="*/ 0 w 4510980"/>
              <a:gd name="connsiteY18" fmla="*/ 1032028 h 1548042"/>
              <a:gd name="connsiteX19" fmla="*/ 0 w 4510980"/>
              <a:gd name="connsiteY19" fmla="*/ 546975 h 1548042"/>
              <a:gd name="connsiteX20" fmla="*/ 0 w 4510980"/>
              <a:gd name="connsiteY20" fmla="*/ 0 h 154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10980" h="1548042" extrusionOk="0">
                <a:moveTo>
                  <a:pt x="0" y="0"/>
                </a:moveTo>
                <a:cubicBezTo>
                  <a:pt x="265452" y="26991"/>
                  <a:pt x="303674" y="7204"/>
                  <a:pt x="599316" y="0"/>
                </a:cubicBezTo>
                <a:cubicBezTo>
                  <a:pt x="894958" y="-7204"/>
                  <a:pt x="958988" y="17807"/>
                  <a:pt x="1108412" y="0"/>
                </a:cubicBezTo>
                <a:cubicBezTo>
                  <a:pt x="1257836" y="-17807"/>
                  <a:pt x="1549249" y="-22407"/>
                  <a:pt x="1843058" y="0"/>
                </a:cubicBezTo>
                <a:cubicBezTo>
                  <a:pt x="2136867" y="22407"/>
                  <a:pt x="2158649" y="-7960"/>
                  <a:pt x="2442373" y="0"/>
                </a:cubicBezTo>
                <a:cubicBezTo>
                  <a:pt x="2726097" y="7960"/>
                  <a:pt x="2879407" y="11675"/>
                  <a:pt x="3041689" y="0"/>
                </a:cubicBezTo>
                <a:cubicBezTo>
                  <a:pt x="3203971" y="-11675"/>
                  <a:pt x="3478414" y="27613"/>
                  <a:pt x="3776335" y="0"/>
                </a:cubicBezTo>
                <a:cubicBezTo>
                  <a:pt x="4074256" y="-27613"/>
                  <a:pt x="4341674" y="22375"/>
                  <a:pt x="4510980" y="0"/>
                </a:cubicBezTo>
                <a:cubicBezTo>
                  <a:pt x="4509095" y="262032"/>
                  <a:pt x="4522356" y="396742"/>
                  <a:pt x="4510980" y="546975"/>
                </a:cubicBezTo>
                <a:cubicBezTo>
                  <a:pt x="4499604" y="697208"/>
                  <a:pt x="4523826" y="811864"/>
                  <a:pt x="4510980" y="1032028"/>
                </a:cubicBezTo>
                <a:cubicBezTo>
                  <a:pt x="4498134" y="1252192"/>
                  <a:pt x="4525460" y="1435969"/>
                  <a:pt x="4510980" y="1548042"/>
                </a:cubicBezTo>
                <a:cubicBezTo>
                  <a:pt x="4354870" y="1543925"/>
                  <a:pt x="4061265" y="1525447"/>
                  <a:pt x="3866554" y="1548042"/>
                </a:cubicBezTo>
                <a:cubicBezTo>
                  <a:pt x="3671843" y="1570637"/>
                  <a:pt x="3467340" y="1536448"/>
                  <a:pt x="3267238" y="1548042"/>
                </a:cubicBezTo>
                <a:cubicBezTo>
                  <a:pt x="3067136" y="1559636"/>
                  <a:pt x="2685213" y="1545743"/>
                  <a:pt x="2532593" y="1548042"/>
                </a:cubicBezTo>
                <a:cubicBezTo>
                  <a:pt x="2379974" y="1550341"/>
                  <a:pt x="2103277" y="1582487"/>
                  <a:pt x="1797948" y="1548042"/>
                </a:cubicBezTo>
                <a:cubicBezTo>
                  <a:pt x="1492620" y="1513597"/>
                  <a:pt x="1363296" y="1556390"/>
                  <a:pt x="1243742" y="1548042"/>
                </a:cubicBezTo>
                <a:cubicBezTo>
                  <a:pt x="1124188" y="1539694"/>
                  <a:pt x="874492" y="1565090"/>
                  <a:pt x="599316" y="1548042"/>
                </a:cubicBezTo>
                <a:cubicBezTo>
                  <a:pt x="324140" y="1530994"/>
                  <a:pt x="195168" y="1553509"/>
                  <a:pt x="0" y="1548042"/>
                </a:cubicBezTo>
                <a:cubicBezTo>
                  <a:pt x="10551" y="1329033"/>
                  <a:pt x="-22155" y="1199852"/>
                  <a:pt x="0" y="1032028"/>
                </a:cubicBezTo>
                <a:cubicBezTo>
                  <a:pt x="22155" y="864204"/>
                  <a:pt x="10252" y="690522"/>
                  <a:pt x="0" y="546975"/>
                </a:cubicBezTo>
                <a:cubicBezTo>
                  <a:pt x="-10252" y="403428"/>
                  <a:pt x="18980" y="265786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E2D5294-F2B9-AD80-4269-8B4D49FC5D08}"/>
              </a:ext>
            </a:extLst>
          </p:cNvPr>
          <p:cNvSpPr txBox="1"/>
          <p:nvPr/>
        </p:nvSpPr>
        <p:spPr>
          <a:xfrm>
            <a:off x="820108" y="4226820"/>
            <a:ext cx="1478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Check Highly Redundant </a:t>
            </a:r>
          </a:p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Dimensions</a:t>
            </a:r>
            <a:endParaRPr lang="zh-CN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026" name="Picture 2" descr="Premium Vector | Pizza circle illustration. character icon animation cartoon">
            <a:extLst>
              <a:ext uri="{FF2B5EF4-FFF2-40B4-BE49-F238E27FC236}">
                <a16:creationId xmlns:a16="http://schemas.microsoft.com/office/drawing/2014/main" id="{0A21AF41-3CBA-688A-BC14-0180192E5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521" y1="74920" x2="49521" y2="74920"/>
                        <a14:foregroundMark x1="65655" y1="53035" x2="65655" y2="53035"/>
                        <a14:foregroundMark x1="72364" y1="35304" x2="72364" y2="35304"/>
                        <a14:foregroundMark x1="55751" y1="24920" x2="55751" y2="24920"/>
                        <a14:foregroundMark x1="43930" y1="23802" x2="43930" y2="23802"/>
                        <a14:foregroundMark x1="28754" y1="34185" x2="28754" y2="34185"/>
                        <a14:foregroundMark x1="35623" y1="24920" x2="35623" y2="24920"/>
                        <a14:foregroundMark x1="42173" y1="18211" x2="42173" y2="18211"/>
                        <a14:foregroundMark x1="43610" y1="19808" x2="40895" y2="18371"/>
                        <a14:foregroundMark x1="63099" y1="57827" x2="63099" y2="57827"/>
                        <a14:foregroundMark x1="61821" y1="57508" x2="58946" y2="52556"/>
                        <a14:foregroundMark x1="58946" y1="73163" x2="58946" y2="73163"/>
                        <a14:foregroundMark x1="61661" y1="70607" x2="61661" y2="70607"/>
                        <a14:foregroundMark x1="62300" y1="69169" x2="62300" y2="69169"/>
                        <a14:foregroundMark x1="60543" y1="70767" x2="60543" y2="70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842" t="7349" r="17411" b="16386"/>
          <a:stretch/>
        </p:blipFill>
        <p:spPr bwMode="auto">
          <a:xfrm rot="16200000">
            <a:off x="1043746" y="3314713"/>
            <a:ext cx="861816" cy="99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放大镜图标卡通插画-正版商用图片0xrkdy-摄图新视界">
            <a:extLst>
              <a:ext uri="{FF2B5EF4-FFF2-40B4-BE49-F238E27FC236}">
                <a16:creationId xmlns:a16="http://schemas.microsoft.com/office/drawing/2014/main" id="{4BF7C820-EFE7-FF6C-F58D-9554C9F4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429" b="91571" l="10000" r="91143">
                        <a14:foregroundMark x1="59429" y1="9429" x2="59429" y2="9429"/>
                        <a14:foregroundMark x1="59000" y1="6571" x2="59000" y2="6571"/>
                        <a14:foregroundMark x1="15714" y1="91714" x2="15714" y2="91714"/>
                        <a14:foregroundMark x1="91143" y1="29286" x2="91143" y2="29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93587" y="3545488"/>
            <a:ext cx="629046" cy="6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8677B381-934E-6C47-1329-759540E6A189}"/>
              </a:ext>
            </a:extLst>
          </p:cNvPr>
          <p:cNvSpPr txBox="1"/>
          <p:nvPr/>
        </p:nvSpPr>
        <p:spPr>
          <a:xfrm>
            <a:off x="903034" y="3218767"/>
            <a:ext cx="1256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Ensuring Independence</a:t>
            </a:r>
            <a:endParaRPr lang="zh-CN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6FC4301-302C-F837-0408-A4EC3EFEA1BB}"/>
              </a:ext>
            </a:extLst>
          </p:cNvPr>
          <p:cNvGrpSpPr/>
          <p:nvPr/>
        </p:nvGrpSpPr>
        <p:grpSpPr>
          <a:xfrm>
            <a:off x="2141146" y="3229692"/>
            <a:ext cx="1969961" cy="1261421"/>
            <a:chOff x="2331541" y="3285050"/>
            <a:chExt cx="1969961" cy="1261421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BF4545F-AD91-70D1-AD8B-305844C628E6}"/>
                </a:ext>
              </a:extLst>
            </p:cNvPr>
            <p:cNvSpPr txBox="1"/>
            <p:nvPr/>
          </p:nvSpPr>
          <p:spPr>
            <a:xfrm>
              <a:off x="2331541" y="3285050"/>
              <a:ext cx="16689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V Boli" panose="02000500030200090000" pitchFamily="2" charset="0"/>
                  <a:cs typeface="MV Boli" panose="02000500030200090000" pitchFamily="2" charset="0"/>
                </a:rPr>
                <a:t>Appropriate Instances Number</a:t>
              </a:r>
              <a:endParaRPr lang="zh-CN" altLang="en-US" sz="8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9F99011B-7449-2861-0156-DAD3A8A88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9512" y="3497505"/>
              <a:ext cx="913712" cy="989812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EB4F5C68-3157-0DFF-6F64-8C269E399060}"/>
                </a:ext>
              </a:extLst>
            </p:cNvPr>
            <p:cNvSpPr txBox="1"/>
            <p:nvPr/>
          </p:nvSpPr>
          <p:spPr>
            <a:xfrm>
              <a:off x="3007463" y="4084806"/>
              <a:ext cx="1294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latin typeface="MV Boli" panose="02000500030200090000" pitchFamily="2" charset="0"/>
                  <a:cs typeface="MV Boli" panose="02000500030200090000" pitchFamily="2" charset="0"/>
                </a:rPr>
                <a:t>Reduce </a:t>
              </a:r>
            </a:p>
            <a:p>
              <a:pPr algn="ctr"/>
              <a:r>
                <a:rPr lang="en-US" altLang="zh-CN" sz="800" dirty="0">
                  <a:latin typeface="MV Boli" panose="02000500030200090000" pitchFamily="2" charset="0"/>
                  <a:cs typeface="MV Boli" panose="02000500030200090000" pitchFamily="2" charset="0"/>
                </a:rPr>
                <a:t>Redundant </a:t>
              </a:r>
            </a:p>
            <a:p>
              <a:pPr algn="ctr"/>
              <a:r>
                <a:rPr lang="en-US" altLang="zh-CN" sz="800" dirty="0">
                  <a:latin typeface="MV Boli" panose="02000500030200090000" pitchFamily="2" charset="0"/>
                  <a:cs typeface="MV Boli" panose="02000500030200090000" pitchFamily="2" charset="0"/>
                </a:rPr>
                <a:t>Instances </a:t>
              </a:r>
              <a:endParaRPr lang="zh-CN" altLang="en-US" sz="8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EDBE5D62-31BA-5883-CA81-941BFD53D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50" b="27200" l="450" r="22300">
                          <a14:foregroundMark x1="10850" y1="27200" x2="1500" y2="21200"/>
                          <a14:foregroundMark x1="6150" y1="22650" x2="11900" y2="11800"/>
                          <a14:foregroundMark x1="2500" y1="24100" x2="6950" y2="4850"/>
                          <a14:foregroundMark x1="20500" y1="9650" x2="16050" y2="2900"/>
                          <a14:foregroundMark x1="9550" y1="1700" x2="9550" y2="1700"/>
                          <a14:foregroundMark x1="6700" y1="1950" x2="6700" y2="1950"/>
                          <a14:foregroundMark x1="22300" y1="10850" x2="19700" y2="2450"/>
                          <a14:foregroundMark x1="17650" y1="9900" x2="1200" y2="5100"/>
                          <a14:foregroundMark x1="13450" y1="6050" x2="5400" y2="22650"/>
                          <a14:foregroundMark x1="700" y1="26750" x2="700" y2="26750"/>
                          <a14:foregroundMark x1="3300" y1="21200" x2="450" y2="14000"/>
                          <a14:foregroundMark x1="10850" y1="20950" x2="18400" y2="6050"/>
                          <a14:foregroundMark x1="9550" y1="1950" x2="5100" y2="250"/>
                          <a14:foregroundMark x1="6700" y1="20450" x2="10600" y2="22900"/>
                          <a14:backgroundMark x1="22300" y1="29150" x2="23100" y2="238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613" b="70318"/>
            <a:stretch/>
          </p:blipFill>
          <p:spPr>
            <a:xfrm>
              <a:off x="3368225" y="3592201"/>
              <a:ext cx="272822" cy="359711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4E3AE5B2-45DC-39C5-BF3A-9D7CF3CE8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1100" b="94900" l="16100" r="61200">
                          <a14:foregroundMark x1="16900" y1="94900" x2="16900" y2="94900"/>
                          <a14:foregroundMark x1="16100" y1="94900" x2="16100" y2="94900"/>
                          <a14:foregroundMark x1="24450" y1="93700" x2="28600" y2="83350"/>
                          <a14:foregroundMark x1="28350" y1="92500" x2="30450" y2="81900"/>
                          <a14:foregroundMark x1="37750" y1="92500" x2="33050" y2="74700"/>
                          <a14:foregroundMark x1="38500" y1="85500" x2="22900" y2="78750"/>
                          <a14:foregroundMark x1="54650" y1="64800" x2="42950" y2="57850"/>
                          <a14:foregroundMark x1="56750" y1="77800" x2="31500" y2="68900"/>
                          <a14:foregroundMark x1="49700" y1="79950" x2="29900" y2="67000"/>
                          <a14:foregroundMark x1="46600" y1="77550" x2="46050" y2="65800"/>
                          <a14:foregroundMark x1="50750" y1="75400" x2="48400" y2="65550"/>
                          <a14:foregroundMark x1="51000" y1="65300" x2="50250" y2="78750"/>
                          <a14:foregroundMark x1="50500" y1="67450" x2="50500" y2="67450"/>
                          <a14:foregroundMark x1="53350" y1="68900" x2="53350" y2="68900"/>
                          <a14:foregroundMark x1="51550" y1="67950" x2="51550" y2="67950"/>
                          <a14:foregroundMark x1="51550" y1="67950" x2="51550" y2="67950"/>
                          <a14:foregroundMark x1="51550" y1="67950" x2="51550" y2="67950"/>
                          <a14:foregroundMark x1="51550" y1="67950" x2="51550" y2="67950"/>
                          <a14:foregroundMark x1="51550" y1="67950" x2="51550" y2="67950"/>
                          <a14:foregroundMark x1="33050" y1="70850" x2="34350" y2="58550"/>
                          <a14:foregroundMark x1="33550" y1="69650" x2="34600" y2="60250"/>
                          <a14:foregroundMark x1="36150" y1="70600" x2="38000" y2="59300"/>
                          <a14:foregroundMark x1="38750" y1="71300" x2="40850" y2="58100"/>
                          <a14:foregroundMark x1="41900" y1="73950" x2="44500" y2="61450"/>
                          <a14:foregroundMark x1="51300" y1="83800" x2="55450" y2="68200"/>
                          <a14:foregroundMark x1="48950" y1="80700" x2="52850" y2="62650"/>
                          <a14:foregroundMark x1="46350" y1="81900" x2="44000" y2="68200"/>
                          <a14:foregroundMark x1="47650" y1="75650" x2="46850" y2="65300"/>
                          <a14:foregroundMark x1="39550" y1="75900" x2="45050" y2="61700"/>
                          <a14:foregroundMark x1="38500" y1="74200" x2="46350" y2="60000"/>
                          <a14:foregroundMark x1="43750" y1="74450" x2="40850" y2="60700"/>
                          <a14:foregroundMark x1="33300" y1="75150" x2="35400" y2="62400"/>
                          <a14:foregroundMark x1="30950" y1="74200" x2="36150" y2="61200"/>
                          <a14:foregroundMark x1="33550" y1="72500" x2="36150" y2="59050"/>
                          <a14:foregroundMark x1="41650" y1="64350" x2="34850" y2="56650"/>
                          <a14:foregroundMark x1="45550" y1="65800" x2="37200" y2="59500"/>
                          <a14:foregroundMark x1="40600" y1="59300" x2="40600" y2="63850"/>
                          <a14:foregroundMark x1="41400" y1="59750" x2="41400" y2="59750"/>
                          <a14:foregroundMark x1="41100" y1="58100" x2="41100" y2="58100"/>
                          <a14:foregroundMark x1="35650" y1="68650" x2="35650" y2="68650"/>
                          <a14:foregroundMark x1="36700" y1="66000" x2="36700" y2="66000"/>
                          <a14:foregroundMark x1="36700" y1="64800" x2="36700" y2="64800"/>
                          <a14:foregroundMark x1="37450" y1="58100" x2="37450" y2="58100"/>
                          <a14:foregroundMark x1="61200" y1="70100" x2="61200" y2="70100"/>
                          <a14:foregroundMark x1="31750" y1="52800" x2="31750" y2="52800"/>
                          <a14:foregroundMark x1="32000" y1="51100" x2="32000" y2="51100"/>
                          <a14:backgroundMark x1="63000" y1="61450" x2="46050" y2="50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95" t="47492" r="36044" b="3190"/>
            <a:stretch/>
          </p:blipFill>
          <p:spPr>
            <a:xfrm>
              <a:off x="3633139" y="3507147"/>
              <a:ext cx="394364" cy="488156"/>
            </a:xfrm>
            <a:prstGeom prst="rect">
              <a:avLst/>
            </a:prstGeom>
          </p:spPr>
        </p:pic>
        <p:sp>
          <p:nvSpPr>
            <p:cNvPr id="78" name="十字形 77">
              <a:extLst>
                <a:ext uri="{FF2B5EF4-FFF2-40B4-BE49-F238E27FC236}">
                  <a16:creationId xmlns:a16="http://schemas.microsoft.com/office/drawing/2014/main" id="{E56D94FD-CA66-C6F4-B126-A4532C7D35B0}"/>
                </a:ext>
              </a:extLst>
            </p:cNvPr>
            <p:cNvSpPr/>
            <p:nvPr/>
          </p:nvSpPr>
          <p:spPr>
            <a:xfrm rot="2817020">
              <a:off x="3520529" y="3652077"/>
              <a:ext cx="291236" cy="279819"/>
            </a:xfrm>
            <a:prstGeom prst="plus">
              <a:avLst>
                <a:gd name="adj" fmla="val 36749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2889F1F-0205-938E-0C13-B0950F54774F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flipV="1">
              <a:off x="2894228" y="3922816"/>
              <a:ext cx="545538" cy="1518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3BEF8AB-E89D-C6F1-91A5-9B7DBE865F43}"/>
                </a:ext>
              </a:extLst>
            </p:cNvPr>
            <p:cNvCxnSpPr/>
            <p:nvPr/>
          </p:nvCxnSpPr>
          <p:spPr>
            <a:xfrm>
              <a:off x="2578093" y="3633564"/>
              <a:ext cx="756930" cy="1332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>
            <a:extLst>
              <a:ext uri="{FF2B5EF4-FFF2-40B4-BE49-F238E27FC236}">
                <a16:creationId xmlns:a16="http://schemas.microsoft.com/office/drawing/2014/main" id="{D7F3376C-7B0E-891E-38E8-FD3DF66100C4}"/>
              </a:ext>
            </a:extLst>
          </p:cNvPr>
          <p:cNvSpPr/>
          <p:nvPr/>
        </p:nvSpPr>
        <p:spPr>
          <a:xfrm>
            <a:off x="3157144" y="3396595"/>
            <a:ext cx="629765" cy="62976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052F3E88-653D-2E83-EDA7-84E0096DA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0" b="27200" l="450" r="22300">
                        <a14:foregroundMark x1="10850" y1="27200" x2="1500" y2="21200"/>
                        <a14:foregroundMark x1="6150" y1="22650" x2="11900" y2="11800"/>
                        <a14:foregroundMark x1="2500" y1="24100" x2="6950" y2="4850"/>
                        <a14:foregroundMark x1="20500" y1="9650" x2="16050" y2="2900"/>
                        <a14:foregroundMark x1="9550" y1="1700" x2="9550" y2="1700"/>
                        <a14:foregroundMark x1="6700" y1="1950" x2="6700" y2="1950"/>
                        <a14:foregroundMark x1="22300" y1="10850" x2="19700" y2="2450"/>
                        <a14:foregroundMark x1="17650" y1="9900" x2="1200" y2="5100"/>
                        <a14:foregroundMark x1="13450" y1="6050" x2="5400" y2="22650"/>
                        <a14:foregroundMark x1="700" y1="26750" x2="700" y2="26750"/>
                        <a14:foregroundMark x1="3300" y1="21200" x2="450" y2="14000"/>
                        <a14:foregroundMark x1="10850" y1="20950" x2="18400" y2="6050"/>
                        <a14:foregroundMark x1="9550" y1="1950" x2="5100" y2="250"/>
                        <a14:foregroundMark x1="6700" y1="20450" x2="10600" y2="22900"/>
                        <a14:backgroundMark x1="22300" y1="29150" x2="23100" y2="23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613" b="70318"/>
          <a:stretch/>
        </p:blipFill>
        <p:spPr>
          <a:xfrm>
            <a:off x="2394282" y="4190477"/>
            <a:ext cx="222432" cy="293273"/>
          </a:xfrm>
          <a:prstGeom prst="rect">
            <a:avLst/>
          </a:prstGeom>
        </p:spPr>
      </p:pic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2857C7D-01EE-1B19-6B1A-DD6498FE1085}"/>
              </a:ext>
            </a:extLst>
          </p:cNvPr>
          <p:cNvCxnSpPr>
            <a:cxnSpLocks/>
          </p:cNvCxnSpPr>
          <p:nvPr/>
        </p:nvCxnSpPr>
        <p:spPr>
          <a:xfrm>
            <a:off x="2068559" y="3420088"/>
            <a:ext cx="253283" cy="10376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50B8BD5-7D1E-0222-8492-138286951880}"/>
              </a:ext>
            </a:extLst>
          </p:cNvPr>
          <p:cNvCxnSpPr>
            <a:cxnSpLocks/>
          </p:cNvCxnSpPr>
          <p:nvPr/>
        </p:nvCxnSpPr>
        <p:spPr>
          <a:xfrm flipH="1">
            <a:off x="3865533" y="3067919"/>
            <a:ext cx="4020" cy="14158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0F70C7D-6D7C-8781-FAA4-21C8542A58E6}"/>
              </a:ext>
            </a:extLst>
          </p:cNvPr>
          <p:cNvSpPr txBox="1"/>
          <p:nvPr/>
        </p:nvSpPr>
        <p:spPr>
          <a:xfrm>
            <a:off x="3964719" y="4055101"/>
            <a:ext cx="1294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Which</a:t>
            </a:r>
          </a:p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To</a:t>
            </a:r>
          </a:p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Choose?</a:t>
            </a:r>
            <a:endParaRPr lang="zh-CN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0BC09DD-74F1-B8C5-EAAE-DA71F1B28869}"/>
              </a:ext>
            </a:extLst>
          </p:cNvPr>
          <p:cNvSpPr txBox="1"/>
          <p:nvPr/>
        </p:nvSpPr>
        <p:spPr>
          <a:xfrm>
            <a:off x="3875961" y="3343182"/>
            <a:ext cx="62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Bench</a:t>
            </a:r>
          </a:p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endParaRPr lang="zh-CN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C346C59-306D-B753-C2A2-4FD3AE4E3FFE}"/>
              </a:ext>
            </a:extLst>
          </p:cNvPr>
          <p:cNvSpPr txBox="1"/>
          <p:nvPr/>
        </p:nvSpPr>
        <p:spPr>
          <a:xfrm>
            <a:off x="4716330" y="3322373"/>
            <a:ext cx="62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Bench</a:t>
            </a:r>
          </a:p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B</a:t>
            </a:r>
            <a:endParaRPr lang="zh-CN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057BF24-D1F9-21CC-B332-589A3931110F}"/>
              </a:ext>
            </a:extLst>
          </p:cNvPr>
          <p:cNvSpPr txBox="1"/>
          <p:nvPr/>
        </p:nvSpPr>
        <p:spPr>
          <a:xfrm>
            <a:off x="4723346" y="4007858"/>
            <a:ext cx="62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Bench</a:t>
            </a:r>
          </a:p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C</a:t>
            </a:r>
            <a:endParaRPr lang="zh-CN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0B0FBF2-0E48-B449-41C1-349CE5393704}"/>
              </a:ext>
            </a:extLst>
          </p:cNvPr>
          <p:cNvSpPr txBox="1"/>
          <p:nvPr/>
        </p:nvSpPr>
        <p:spPr>
          <a:xfrm>
            <a:off x="3876695" y="4041156"/>
            <a:ext cx="628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Bench</a:t>
            </a:r>
          </a:p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endParaRPr lang="zh-CN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F1F6AD3-F3EC-1059-7271-8380562BF3BD}"/>
              </a:ext>
            </a:extLst>
          </p:cNvPr>
          <p:cNvSpPr txBox="1"/>
          <p:nvPr/>
        </p:nvSpPr>
        <p:spPr>
          <a:xfrm>
            <a:off x="3897164" y="3725340"/>
            <a:ext cx="1570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MV Boli" panose="02000500030200090000" pitchFamily="2" charset="0"/>
                <a:cs typeface="MV Boli" panose="02000500030200090000" pitchFamily="2" charset="0"/>
              </a:rPr>
              <a:t>Within One  Domain Specific</a:t>
            </a:r>
            <a:endParaRPr lang="zh-CN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3" name="左大括号 112">
            <a:extLst>
              <a:ext uri="{FF2B5EF4-FFF2-40B4-BE49-F238E27FC236}">
                <a16:creationId xmlns:a16="http://schemas.microsoft.com/office/drawing/2014/main" id="{D239230D-B99D-CF2A-F93B-CA846F9E565E}"/>
              </a:ext>
            </a:extLst>
          </p:cNvPr>
          <p:cNvSpPr/>
          <p:nvPr/>
        </p:nvSpPr>
        <p:spPr>
          <a:xfrm rot="5400000">
            <a:off x="2278715" y="2176725"/>
            <a:ext cx="75428" cy="2099385"/>
          </a:xfrm>
          <a:prstGeom prst="leftBrace">
            <a:avLst>
              <a:gd name="adj1" fmla="val 77818"/>
              <a:gd name="adj2" fmla="val 5098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6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80</Words>
  <Application>Microsoft Office PowerPoint</Application>
  <PresentationFormat>宽屏</PresentationFormat>
  <Paragraphs>49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MV Boli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zicheng zhang</dc:creator>
  <cp:lastModifiedBy>zicheng zhang</cp:lastModifiedBy>
  <cp:revision>24</cp:revision>
  <dcterms:created xsi:type="dcterms:W3CDTF">2024-12-26T07:17:14Z</dcterms:created>
  <dcterms:modified xsi:type="dcterms:W3CDTF">2025-08-20T11:30:44Z</dcterms:modified>
</cp:coreProperties>
</file>