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4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73" r:id="rId21"/>
    <p:sldId id="283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9" autoAdjust="0"/>
    <p:restoredTop sz="94660"/>
  </p:normalViewPr>
  <p:slideViewPr>
    <p:cSldViewPr snapToGrid="0">
      <p:cViewPr varScale="1">
        <p:scale>
          <a:sx n="75" d="100"/>
          <a:sy n="75" d="100"/>
        </p:scale>
        <p:origin x="2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ADA5196-54F3-41B3-B113-D398CECD61E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DA6B164-94DF-40EF-BC6C-5C37BFA7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4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5196-54F3-41B3-B113-D398CECD61E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B164-94DF-40EF-BC6C-5C37BFA7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4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5196-54F3-41B3-B113-D398CECD61E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B164-94DF-40EF-BC6C-5C37BFA7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4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5196-54F3-41B3-B113-D398CECD61E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B164-94DF-40EF-BC6C-5C37BFA72D7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9696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5196-54F3-41B3-B113-D398CECD61E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B164-94DF-40EF-BC6C-5C37BFA7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09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5196-54F3-41B3-B113-D398CECD61E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B164-94DF-40EF-BC6C-5C37BFA7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20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5196-54F3-41B3-B113-D398CECD61E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B164-94DF-40EF-BC6C-5C37BFA7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12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5196-54F3-41B3-B113-D398CECD61E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B164-94DF-40EF-BC6C-5C37BFA7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16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5196-54F3-41B3-B113-D398CECD61E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B164-94DF-40EF-BC6C-5C37BFA7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7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5196-54F3-41B3-B113-D398CECD61E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B164-94DF-40EF-BC6C-5C37BFA7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6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5196-54F3-41B3-B113-D398CECD61E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B164-94DF-40EF-BC6C-5C37BFA7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5196-54F3-41B3-B113-D398CECD61E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B164-94DF-40EF-BC6C-5C37BFA7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2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5196-54F3-41B3-B113-D398CECD61E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B164-94DF-40EF-BC6C-5C37BFA7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3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5196-54F3-41B3-B113-D398CECD61E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B164-94DF-40EF-BC6C-5C37BFA7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8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5196-54F3-41B3-B113-D398CECD61E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B164-94DF-40EF-BC6C-5C37BFA7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1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5196-54F3-41B3-B113-D398CECD61E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B164-94DF-40EF-BC6C-5C37BFA7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2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5196-54F3-41B3-B113-D398CECD61E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B164-94DF-40EF-BC6C-5C37BFA7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9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5196-54F3-41B3-B113-D398CECD61E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6B164-94DF-40EF-BC6C-5C37BFA7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54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205" y="584844"/>
            <a:ext cx="11318789" cy="2844156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Design of a 16 bit SINGLE CYCLE MIPS CPU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399" y="4207970"/>
            <a:ext cx="10058400" cy="1548939"/>
          </a:xfrm>
        </p:spPr>
        <p:txBody>
          <a:bodyPr>
            <a:normAutofit fontScale="25000" lnSpcReduction="20000"/>
          </a:bodyPr>
          <a:lstStyle/>
          <a:p>
            <a:r>
              <a:rPr lang="en-US" sz="14400" dirty="0">
                <a:solidFill>
                  <a:schemeClr val="tx1"/>
                </a:solidFill>
              </a:rPr>
              <a:t>COMPUTER ENGINEERING Pied Pipers</a:t>
            </a:r>
          </a:p>
          <a:p>
            <a:r>
              <a:rPr lang="en-US" sz="14400" dirty="0">
                <a:solidFill>
                  <a:schemeClr val="tx1"/>
                </a:solidFill>
              </a:rPr>
              <a:t>COE 381: MICROPROCESSORS  DESIGN PROJECT</a:t>
            </a:r>
          </a:p>
          <a:p>
            <a:r>
              <a:rPr lang="en-US" sz="14400" dirty="0" err="1">
                <a:solidFill>
                  <a:schemeClr val="tx1"/>
                </a:solidFill>
              </a:rPr>
              <a:t>october</a:t>
            </a:r>
            <a:r>
              <a:rPr lang="en-US" sz="14400" dirty="0">
                <a:solidFill>
                  <a:schemeClr val="tx1"/>
                </a:solidFill>
              </a:rPr>
              <a:t> 2019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583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9226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J – Type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108286"/>
            <a:ext cx="9905999" cy="354171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All J-Type instructions are jump instructions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There are a variety of j-type instructions.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MIPS assembly language representation: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Machine Language encoding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3667760" y="3187700"/>
            <a:ext cx="4165600" cy="701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 target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75639" y="4682950"/>
            <a:ext cx="1330960" cy="1149768"/>
            <a:chOff x="2082800" y="4885270"/>
            <a:chExt cx="1330960" cy="1149768"/>
          </a:xfrm>
        </p:grpSpPr>
        <p:sp>
          <p:nvSpPr>
            <p:cNvPr id="8" name="Rectangle 7"/>
            <p:cNvSpPr/>
            <p:nvPr/>
          </p:nvSpPr>
          <p:spPr>
            <a:xfrm>
              <a:off x="2082800" y="5170594"/>
              <a:ext cx="132080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op</a:t>
              </a:r>
              <a:endPara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2800" y="5749714"/>
              <a:ext cx="132080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 bits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2800" y="4885270"/>
              <a:ext cx="133096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31       26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25319" y="4682950"/>
            <a:ext cx="7919720" cy="1149768"/>
            <a:chOff x="6035040" y="4885270"/>
            <a:chExt cx="1330960" cy="1149768"/>
          </a:xfrm>
        </p:grpSpPr>
        <p:sp>
          <p:nvSpPr>
            <p:cNvPr id="20" name="Rectangle 19"/>
            <p:cNvSpPr/>
            <p:nvPr/>
          </p:nvSpPr>
          <p:spPr>
            <a:xfrm>
              <a:off x="6045200" y="5170594"/>
              <a:ext cx="132080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imm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45200" y="5749714"/>
              <a:ext cx="132080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26 bits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35040" y="4885270"/>
              <a:ext cx="132080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25                                                                                                        0           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160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 Our ISA (A MIPS Subset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563" y="2234972"/>
            <a:ext cx="10324874" cy="415131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In total our processor can execute 13 MIPS ISAs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8 R-Type, 4 I-Type , 1 is J-Type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3419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Datapath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The </a:t>
            </a:r>
            <a:r>
              <a:rPr lang="en-US" sz="3200" dirty="0" err="1"/>
              <a:t>datapath</a:t>
            </a:r>
            <a:r>
              <a:rPr lang="en-US" sz="3200" dirty="0"/>
              <a:t> determines how data and addresses flow around for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For each instruction we convert to RTL and then consider the machine encoding to design it’s </a:t>
            </a:r>
            <a:r>
              <a:rPr lang="en-US" sz="3200" dirty="0" err="1"/>
              <a:t>datapath</a:t>
            </a:r>
            <a:r>
              <a:rPr lang="en-US" sz="3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The PC always points to the next instruction.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PC is incremented by 4 after ever instruction. </a:t>
            </a:r>
            <a:r>
              <a:rPr lang="en-US" sz="3200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36368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B43B3E-9651-498D-A96C-84D68564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INSTRUCTION FETCH UNIT</a:t>
            </a:r>
          </a:p>
        </p:txBody>
      </p:sp>
      <p:pic>
        <p:nvPicPr>
          <p:cNvPr id="35" name="Content Placeholder 34">
            <a:extLst>
              <a:ext uri="{FF2B5EF4-FFF2-40B4-BE49-F238E27FC236}">
                <a16:creationId xmlns:a16="http://schemas.microsoft.com/office/drawing/2014/main" id="{293464E2-6F13-412B-B1DF-91E6908C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707" y="2278516"/>
            <a:ext cx="6689410" cy="4209369"/>
          </a:xfrm>
        </p:spPr>
      </p:pic>
    </p:spTree>
    <p:extLst>
      <p:ext uri="{BB962C8B-B14F-4D97-AF65-F5344CB8AC3E}">
        <p14:creationId xmlns:p14="http://schemas.microsoft.com/office/powerpoint/2010/main" val="361756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B43B3E-9651-498D-A96C-84D68564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DATA PATH FOR R TYPE INSTRUCTION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500BD0-B44F-4B31-A6D5-92D20D1D7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846" y="1930714"/>
            <a:ext cx="9473132" cy="4165285"/>
          </a:xfrm>
        </p:spPr>
      </p:pic>
    </p:spTree>
    <p:extLst>
      <p:ext uri="{BB962C8B-B14F-4D97-AF65-F5344CB8AC3E}">
        <p14:creationId xmlns:p14="http://schemas.microsoft.com/office/powerpoint/2010/main" val="355610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B43B3E-9651-498D-A96C-84D68564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DATAPATH FOR SIMPLE J TYPE INSTRUCTION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8E7FD2-3FD4-45C0-80FB-23A1A81E9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94" y="2091789"/>
            <a:ext cx="8455349" cy="4766211"/>
          </a:xfrm>
        </p:spPr>
      </p:pic>
    </p:spTree>
    <p:extLst>
      <p:ext uri="{BB962C8B-B14F-4D97-AF65-F5344CB8AC3E}">
        <p14:creationId xmlns:p14="http://schemas.microsoft.com/office/powerpoint/2010/main" val="414773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B43B3E-9651-498D-A96C-84D68564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DATAPATH FOR LOAD INSTRUCTION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026ED3-6F3C-4C49-8588-AF371D4E0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7" y="1796223"/>
            <a:ext cx="10748046" cy="4443259"/>
          </a:xfrm>
        </p:spPr>
      </p:pic>
    </p:spTree>
    <p:extLst>
      <p:ext uri="{BB962C8B-B14F-4D97-AF65-F5344CB8AC3E}">
        <p14:creationId xmlns:p14="http://schemas.microsoft.com/office/powerpoint/2010/main" val="1949294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B43B3E-9651-498D-A96C-84D68564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DATAPATH FOR STORE INSTRUCTION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2A0F09-3611-489D-BDFF-F99D7BC80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2" y="1872116"/>
            <a:ext cx="10879960" cy="4528683"/>
          </a:xfrm>
        </p:spPr>
      </p:pic>
    </p:spTree>
    <p:extLst>
      <p:ext uri="{BB962C8B-B14F-4D97-AF65-F5344CB8AC3E}">
        <p14:creationId xmlns:p14="http://schemas.microsoft.com/office/powerpoint/2010/main" val="4123792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B43B3E-9651-498D-A96C-84D68564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DATAPATH FOR branch AND JUMP INSTRUCTION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6B3F26-C2C8-4295-842C-DB61746A0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00" y="1899485"/>
            <a:ext cx="11166023" cy="4777087"/>
          </a:xfrm>
        </p:spPr>
      </p:pic>
    </p:spTree>
    <p:extLst>
      <p:ext uri="{BB962C8B-B14F-4D97-AF65-F5344CB8AC3E}">
        <p14:creationId xmlns:p14="http://schemas.microsoft.com/office/powerpoint/2010/main" val="319250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B43B3E-9651-498D-A96C-84D68564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454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FINAL </a:t>
            </a:r>
            <a:r>
              <a:rPr lang="en-US" sz="6000" dirty="0" err="1"/>
              <a:t>datapath</a:t>
            </a:r>
            <a:endParaRPr lang="en-US" sz="6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106E7F-1D1D-4931-ACB6-09D26D5C9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96" y="1494744"/>
            <a:ext cx="11002607" cy="4954539"/>
          </a:xfrm>
        </p:spPr>
      </p:pic>
    </p:spTree>
    <p:extLst>
      <p:ext uri="{BB962C8B-B14F-4D97-AF65-F5344CB8AC3E}">
        <p14:creationId xmlns:p14="http://schemas.microsoft.com/office/powerpoint/2010/main" val="216022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8488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4642"/>
            <a:ext cx="9905999" cy="354171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General Introduction to processor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Overview of MIPS ISA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Register File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ALU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Datapath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Control Unit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Final CPU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Running test programs on the CPU</a:t>
            </a:r>
          </a:p>
        </p:txBody>
      </p:sp>
    </p:spTree>
    <p:extLst>
      <p:ext uri="{BB962C8B-B14F-4D97-AF65-F5344CB8AC3E}">
        <p14:creationId xmlns:p14="http://schemas.microsoft.com/office/powerpoint/2010/main" val="323558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967" y="1959201"/>
            <a:ext cx="9905999" cy="354171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200" dirty="0"/>
              <a:t> </a:t>
            </a:r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r>
              <a:rPr lang="en-US" sz="8800" dirty="0"/>
              <a:t>Logisim Demonstration</a:t>
            </a:r>
          </a:p>
          <a:p>
            <a:endParaRPr lang="en-US" sz="3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0F2369-6E62-4166-A011-C24C1B204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39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77029"/>
            <a:ext cx="9905999" cy="35417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int 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int n = 8; 			/* compute nth Fibonacci number */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int f1 = 1, f2 = -1; 		/* last two Fibonacci numbers */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while (n != 0) { 		/* count down to n = 0 */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f1 = f1 + f2;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f2 = f1 - f2;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n = n - 1;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("%d", f1);		/* output the 8th </a:t>
            </a:r>
            <a:r>
              <a:rPr lang="en-US" dirty="0" err="1"/>
              <a:t>fibonacci</a:t>
            </a:r>
            <a:r>
              <a:rPr lang="en-US" dirty="0"/>
              <a:t> number */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return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0F2369-6E62-4166-A011-C24C1B20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8</a:t>
            </a:r>
            <a:r>
              <a:rPr lang="en-US" sz="4800" baseline="30000" dirty="0"/>
              <a:t>th</a:t>
            </a:r>
            <a:r>
              <a:rPr lang="en-US" sz="4800" dirty="0"/>
              <a:t> FIBONACCI NUMBER IN C</a:t>
            </a:r>
          </a:p>
        </p:txBody>
      </p:sp>
    </p:spTree>
    <p:extLst>
      <p:ext uri="{BB962C8B-B14F-4D97-AF65-F5344CB8AC3E}">
        <p14:creationId xmlns:p14="http://schemas.microsoft.com/office/powerpoint/2010/main" val="2203649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89597"/>
            <a:ext cx="9905999" cy="35417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# fib.asm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# Register usage: $3: n $4: f1 $5: f2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# return value written to address 0x1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fib:  </a:t>
            </a:r>
            <a:r>
              <a:rPr lang="en-US" sz="2800" dirty="0" err="1"/>
              <a:t>addi</a:t>
            </a:r>
            <a:r>
              <a:rPr lang="en-US" sz="2800" dirty="0"/>
              <a:t> $3, $0, 8 		# initialize n=8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      </a:t>
            </a:r>
            <a:r>
              <a:rPr lang="en-US" sz="2800" dirty="0" err="1"/>
              <a:t>addi</a:t>
            </a:r>
            <a:r>
              <a:rPr lang="en-US" sz="2800" dirty="0"/>
              <a:t> $4, $0, 1 		# initialize f1 = 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      </a:t>
            </a:r>
            <a:r>
              <a:rPr lang="en-US" sz="2800" dirty="0" err="1"/>
              <a:t>addi</a:t>
            </a:r>
            <a:r>
              <a:rPr lang="en-US" sz="2800" dirty="0"/>
              <a:t> $5, $0, -1 		# initialize f2 = -1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loop: </a:t>
            </a:r>
            <a:r>
              <a:rPr lang="en-US" sz="2800" dirty="0" err="1"/>
              <a:t>beq</a:t>
            </a:r>
            <a:r>
              <a:rPr lang="en-US" sz="2800" dirty="0"/>
              <a:t> $3, $0, end 		# Done with loop if n = 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      add $4, $4, $5 		# f1 = f1 + f2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      sub $5, $4, $5 		# f2 = f1 - f2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      </a:t>
            </a:r>
            <a:r>
              <a:rPr lang="en-US" sz="2800" dirty="0" err="1"/>
              <a:t>addi</a:t>
            </a:r>
            <a:r>
              <a:rPr lang="en-US" sz="2800" dirty="0"/>
              <a:t> $3, $3, -1 		# n = n - 1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      j loop 			# repeat until done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end:  </a:t>
            </a:r>
            <a:r>
              <a:rPr lang="en-US" sz="2800" dirty="0" err="1"/>
              <a:t>sw</a:t>
            </a:r>
            <a:r>
              <a:rPr lang="en-US" sz="2800" dirty="0"/>
              <a:t> $4, 1($0) 		# store result in address 1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0F2369-6E62-4166-A011-C24C1B20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ASSEMBLY LANGUAGE CODE FOR FIBONACCI PROGRAM</a:t>
            </a:r>
          </a:p>
        </p:txBody>
      </p:sp>
    </p:spTree>
    <p:extLst>
      <p:ext uri="{BB962C8B-B14F-4D97-AF65-F5344CB8AC3E}">
        <p14:creationId xmlns:p14="http://schemas.microsoft.com/office/powerpoint/2010/main" val="3380441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5750" y="2172378"/>
            <a:ext cx="13392150" cy="594292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Instruction 			Binary Encoding 				      Hexadecimal Encoding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addi</a:t>
            </a:r>
            <a:r>
              <a:rPr lang="en-US" dirty="0"/>
              <a:t> $3, $0, 8 		001000 00000 00011 0000000000001000 		20030008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addi</a:t>
            </a:r>
            <a:r>
              <a:rPr lang="en-US" dirty="0"/>
              <a:t> $4, $0, 1 		001000 00000 00100 0000000000000001 		20040001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addi</a:t>
            </a:r>
            <a:r>
              <a:rPr lang="en-US" dirty="0"/>
              <a:t> $5, $0, -1 		001000 00000 00101 1111111111111111 		2005ffff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beq</a:t>
            </a:r>
            <a:r>
              <a:rPr lang="en-US" dirty="0"/>
              <a:t>  $3, $0, end 		000100 00011 00000 0000000000000100 		10600004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 $4, $4, $5 		000000 00100 00101 00100 00000 100000 		00852020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sub  $5, $4, $5 		000000 00100 00101 00101 00000 100010 		00852822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addi</a:t>
            </a:r>
            <a:r>
              <a:rPr lang="en-US" dirty="0"/>
              <a:t> $3, $3, -1 		001000 00011 00011 1111111111111111 		2063ffff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 loop 			000010 0000000000000000000000000011 		08000003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sw</a:t>
            </a:r>
            <a:r>
              <a:rPr lang="en-US" dirty="0"/>
              <a:t> $4, 1($0) 		101011 00000 00100 0000000000000001 		ac040001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0F2369-6E62-4166-A011-C24C1B20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7150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MACHINE LANGUAGE CODE FOR  FIBONACCI PROGRAM</a:t>
            </a:r>
          </a:p>
        </p:txBody>
      </p:sp>
    </p:spTree>
    <p:extLst>
      <p:ext uri="{BB962C8B-B14F-4D97-AF65-F5344CB8AC3E}">
        <p14:creationId xmlns:p14="http://schemas.microsoft.com/office/powerpoint/2010/main" val="20670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 steps in processor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Step 1: Analyze instruction set to determine </a:t>
            </a:r>
            <a:r>
              <a:rPr lang="en-US" sz="3200" dirty="0" err="1"/>
              <a:t>datapath</a:t>
            </a:r>
            <a:r>
              <a:rPr lang="en-US" sz="3200" dirty="0"/>
              <a:t> requirements.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Step 2: Select set of </a:t>
            </a:r>
            <a:r>
              <a:rPr lang="en-US" sz="3200" dirty="0" err="1"/>
              <a:t>datapath</a:t>
            </a:r>
            <a:r>
              <a:rPr lang="en-US" sz="3200" dirty="0"/>
              <a:t> components &amp; establish clock methodology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Step 3: Assemble </a:t>
            </a:r>
            <a:r>
              <a:rPr lang="en-US" sz="3200" dirty="0" err="1"/>
              <a:t>datapath</a:t>
            </a:r>
            <a:r>
              <a:rPr lang="en-US" sz="3200" dirty="0"/>
              <a:t> components that meet the requirements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Step 4: Analyze implementation of each instruction to determine setting of control points that realizes the register transfer.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Step 5: Assemble the control logic </a:t>
            </a:r>
          </a:p>
        </p:txBody>
      </p:sp>
    </p:spTree>
    <p:extLst>
      <p:ext uri="{BB962C8B-B14F-4D97-AF65-F5344CB8AC3E}">
        <p14:creationId xmlns:p14="http://schemas.microsoft.com/office/powerpoint/2010/main" val="429457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316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THE MIPS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42857"/>
            <a:ext cx="10708718" cy="460851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Classical reduced instruction set architecture.</a:t>
            </a:r>
          </a:p>
          <a:p>
            <a:r>
              <a:rPr lang="en-US" sz="3600" dirty="0"/>
              <a:t> MIPS: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600" dirty="0">
                <a:solidFill>
                  <a:srgbClr val="FF0000"/>
                </a:solidFill>
                <a:sym typeface="Wingdings" panose="05000000000000000000" pitchFamily="2" charset="2"/>
              </a:rPr>
              <a:t>Microprocessor without interlocked pipeline stages.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ym typeface="Wingdings" panose="05000000000000000000" pitchFamily="2" charset="2"/>
              </a:rPr>
              <a:t> We mean </a:t>
            </a:r>
            <a:r>
              <a:rPr lang="en-US" sz="3600" dirty="0">
                <a:solidFill>
                  <a:schemeClr val="tx1"/>
                </a:solidFill>
                <a:sym typeface="Wingdings" panose="05000000000000000000" pitchFamily="2" charset="2"/>
              </a:rPr>
              <a:t>Classical load/store architecture.</a:t>
            </a:r>
            <a:endParaRPr lang="en-US" sz="3600" dirty="0">
              <a:solidFill>
                <a:schemeClr val="accent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Very few instructions in total compared to IA-32</a:t>
            </a:r>
          </a:p>
        </p:txBody>
      </p:sp>
    </p:spTree>
    <p:extLst>
      <p:ext uri="{BB962C8B-B14F-4D97-AF65-F5344CB8AC3E}">
        <p14:creationId xmlns:p14="http://schemas.microsoft.com/office/powerpoint/2010/main" val="240889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THE MIPS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3 Instruction formats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R (register),I (immediate), J (jump)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Every instruction can be represented in MIPS assembly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The assembly language representation has an equivalent machine level encoding.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MIPS-32 is a 32 bit ISA. </a:t>
            </a:r>
          </a:p>
        </p:txBody>
      </p:sp>
    </p:spTree>
    <p:extLst>
      <p:ext uri="{BB962C8B-B14F-4D97-AF65-F5344CB8AC3E}">
        <p14:creationId xmlns:p14="http://schemas.microsoft.com/office/powerpoint/2010/main" val="114385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R-Type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54894"/>
            <a:ext cx="9905999" cy="35417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MIPS assembly language representation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Register transfer language notation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Machine language encoding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586206" y="2449302"/>
            <a:ext cx="4165600" cy="701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 rd,rs,rt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854686" y="3922955"/>
            <a:ext cx="5628640" cy="701040"/>
            <a:chOff x="2697480" y="3589866"/>
            <a:chExt cx="5628640" cy="701040"/>
          </a:xfrm>
        </p:grpSpPr>
        <p:sp>
          <p:nvSpPr>
            <p:cNvPr id="5" name="Rectangle 4"/>
            <p:cNvSpPr/>
            <p:nvPr/>
          </p:nvSpPr>
          <p:spPr>
            <a:xfrm>
              <a:off x="2697480" y="3589866"/>
              <a:ext cx="5628640" cy="701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R[rd]           R[rs] op R[rt]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257040" y="3942080"/>
              <a:ext cx="924560" cy="84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879326" y="5396608"/>
            <a:ext cx="1330960" cy="1149768"/>
            <a:chOff x="2082800" y="4885270"/>
            <a:chExt cx="1330960" cy="1149768"/>
          </a:xfrm>
        </p:grpSpPr>
        <p:sp>
          <p:nvSpPr>
            <p:cNvPr id="11" name="Rectangle 10"/>
            <p:cNvSpPr/>
            <p:nvPr/>
          </p:nvSpPr>
          <p:spPr>
            <a:xfrm>
              <a:off x="2082800" y="5170594"/>
              <a:ext cx="132080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op</a:t>
              </a:r>
              <a:endPara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82800" y="5749714"/>
              <a:ext cx="132080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 bits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082800" y="4885270"/>
              <a:ext cx="133096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31       26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00126" y="5396608"/>
            <a:ext cx="1320800" cy="1149768"/>
            <a:chOff x="3403600" y="4885270"/>
            <a:chExt cx="1320800" cy="1149768"/>
          </a:xfrm>
        </p:grpSpPr>
        <p:sp>
          <p:nvSpPr>
            <p:cNvPr id="12" name="Rectangle 11"/>
            <p:cNvSpPr/>
            <p:nvPr/>
          </p:nvSpPr>
          <p:spPr>
            <a:xfrm>
              <a:off x="3403600" y="5170594"/>
              <a:ext cx="132080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03600" y="5749714"/>
              <a:ext cx="132080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 bits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13760" y="4885270"/>
              <a:ext cx="131064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25       21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520926" y="5396608"/>
            <a:ext cx="1320800" cy="1149768"/>
            <a:chOff x="4724400" y="4885270"/>
            <a:chExt cx="1320800" cy="1149768"/>
          </a:xfrm>
        </p:grpSpPr>
        <p:sp>
          <p:nvSpPr>
            <p:cNvPr id="13" name="Rectangle 12"/>
            <p:cNvSpPr/>
            <p:nvPr/>
          </p:nvSpPr>
          <p:spPr>
            <a:xfrm>
              <a:off x="4724400" y="5170594"/>
              <a:ext cx="132080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rt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24400" y="5749714"/>
              <a:ext cx="132080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 bits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724400" y="4885270"/>
              <a:ext cx="132080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20       16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831566" y="5396608"/>
            <a:ext cx="1330960" cy="1149768"/>
            <a:chOff x="6035040" y="4885270"/>
            <a:chExt cx="1330960" cy="1149768"/>
          </a:xfrm>
        </p:grpSpPr>
        <p:sp>
          <p:nvSpPr>
            <p:cNvPr id="14" name="Rectangle 13"/>
            <p:cNvSpPr/>
            <p:nvPr/>
          </p:nvSpPr>
          <p:spPr>
            <a:xfrm>
              <a:off x="6045200" y="5170594"/>
              <a:ext cx="132080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rd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45200" y="5749714"/>
              <a:ext cx="132080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 bits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35040" y="4885270"/>
              <a:ext cx="132080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15       11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152366" y="5396608"/>
            <a:ext cx="1330960" cy="1149768"/>
            <a:chOff x="7355840" y="4885270"/>
            <a:chExt cx="1330960" cy="1149768"/>
          </a:xfrm>
        </p:grpSpPr>
        <p:sp>
          <p:nvSpPr>
            <p:cNvPr id="15" name="Rectangle 14"/>
            <p:cNvSpPr/>
            <p:nvPr/>
          </p:nvSpPr>
          <p:spPr>
            <a:xfrm>
              <a:off x="7366000" y="5170594"/>
              <a:ext cx="132080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shamt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66000" y="5749714"/>
              <a:ext cx="132080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 bits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355840" y="4885270"/>
              <a:ext cx="133096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10         6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483326" y="5396608"/>
            <a:ext cx="1320800" cy="1149768"/>
            <a:chOff x="8686800" y="4885270"/>
            <a:chExt cx="1320800" cy="1149768"/>
          </a:xfrm>
        </p:grpSpPr>
        <p:sp>
          <p:nvSpPr>
            <p:cNvPr id="16" name="Rectangle 15"/>
            <p:cNvSpPr/>
            <p:nvPr/>
          </p:nvSpPr>
          <p:spPr>
            <a:xfrm>
              <a:off x="8686800" y="5170594"/>
              <a:ext cx="132080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funct</a:t>
              </a:r>
              <a:endPara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686800" y="5749714"/>
              <a:ext cx="132080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 bits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96960" y="4885270"/>
              <a:ext cx="131064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5        0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732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R-Type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78784"/>
            <a:ext cx="9905999" cy="354171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All R-Type instructions have </a:t>
            </a:r>
            <a:r>
              <a:rPr lang="en-US" sz="3200" dirty="0">
                <a:solidFill>
                  <a:srgbClr val="FF0000"/>
                </a:solidFill>
              </a:rPr>
              <a:t>000000</a:t>
            </a:r>
            <a:r>
              <a:rPr lang="en-US" sz="3200" dirty="0"/>
              <a:t> as opcode.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Which operation is performed depends on the value of the </a:t>
            </a:r>
            <a:r>
              <a:rPr lang="en-US" sz="3200" dirty="0">
                <a:solidFill>
                  <a:schemeClr val="bg1"/>
                </a:solidFill>
              </a:rPr>
              <a:t>funct field</a:t>
            </a:r>
            <a:r>
              <a:rPr lang="en-US" sz="3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>
                <a:solidFill>
                  <a:schemeClr val="bg1"/>
                </a:solidFill>
              </a:rPr>
              <a:t>shamt</a:t>
            </a:r>
            <a:r>
              <a:rPr lang="en-US" sz="3200" dirty="0"/>
              <a:t> is the number of shifts and is used by shift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A simple R-Type instruction is: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			    </a:t>
            </a:r>
            <a:r>
              <a:rPr lang="en-US" sz="3200" dirty="0">
                <a:solidFill>
                  <a:schemeClr val="bg1"/>
                </a:solidFill>
              </a:rPr>
              <a:t>add $s1, $s2, $s3</a:t>
            </a:r>
          </a:p>
        </p:txBody>
      </p:sp>
    </p:spTree>
    <p:extLst>
      <p:ext uri="{BB962C8B-B14F-4D97-AF65-F5344CB8AC3E}">
        <p14:creationId xmlns:p14="http://schemas.microsoft.com/office/powerpoint/2010/main" val="66594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092201" y="17655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I-Type Instructions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1130299" y="1200894"/>
            <a:ext cx="9905999" cy="35417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MIPS assembly language representation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Register transfer language notation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Machine language encoding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7" name="Rectangle 36"/>
          <p:cNvSpPr/>
          <p:nvPr/>
        </p:nvSpPr>
        <p:spPr>
          <a:xfrm>
            <a:off x="3530600" y="1842446"/>
            <a:ext cx="4152900" cy="668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rs, imm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951557" y="3184287"/>
            <a:ext cx="5628640" cy="701040"/>
            <a:chOff x="2697480" y="3589866"/>
            <a:chExt cx="5628640" cy="701040"/>
          </a:xfrm>
        </p:grpSpPr>
        <p:sp>
          <p:nvSpPr>
            <p:cNvPr id="39" name="Rectangle 38"/>
            <p:cNvSpPr/>
            <p:nvPr/>
          </p:nvSpPr>
          <p:spPr>
            <a:xfrm>
              <a:off x="2697480" y="3589866"/>
              <a:ext cx="5628640" cy="701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R[</a:t>
              </a:r>
              <a:r>
                <a:rPr lang="en-US" sz="40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rt</a:t>
              </a:r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]           R[rs] op imm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4257040" y="3942080"/>
              <a:ext cx="924560" cy="84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473200" y="4871939"/>
            <a:ext cx="1330960" cy="1149768"/>
            <a:chOff x="2082800" y="4885270"/>
            <a:chExt cx="1330960" cy="1149768"/>
          </a:xfrm>
        </p:grpSpPr>
        <p:sp>
          <p:nvSpPr>
            <p:cNvPr id="42" name="Rectangle 41"/>
            <p:cNvSpPr/>
            <p:nvPr/>
          </p:nvSpPr>
          <p:spPr>
            <a:xfrm>
              <a:off x="2082800" y="5170594"/>
              <a:ext cx="132080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op</a:t>
              </a:r>
              <a:endPara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82800" y="5749714"/>
              <a:ext cx="132080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 bits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082800" y="4885270"/>
              <a:ext cx="133096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31       26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794000" y="4871939"/>
            <a:ext cx="1320800" cy="1149768"/>
            <a:chOff x="3403600" y="4885270"/>
            <a:chExt cx="1320800" cy="1149768"/>
          </a:xfrm>
        </p:grpSpPr>
        <p:sp>
          <p:nvSpPr>
            <p:cNvPr id="46" name="Rectangle 45"/>
            <p:cNvSpPr/>
            <p:nvPr/>
          </p:nvSpPr>
          <p:spPr>
            <a:xfrm>
              <a:off x="3403600" y="5170594"/>
              <a:ext cx="132080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rs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03600" y="5749714"/>
              <a:ext cx="132080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 bits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13760" y="4885270"/>
              <a:ext cx="131064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25       21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114800" y="4871939"/>
            <a:ext cx="1320800" cy="1149768"/>
            <a:chOff x="4724400" y="4885270"/>
            <a:chExt cx="1320800" cy="1149768"/>
          </a:xfrm>
        </p:grpSpPr>
        <p:sp>
          <p:nvSpPr>
            <p:cNvPr id="50" name="Rectangle 49"/>
            <p:cNvSpPr/>
            <p:nvPr/>
          </p:nvSpPr>
          <p:spPr>
            <a:xfrm>
              <a:off x="4724400" y="5170594"/>
              <a:ext cx="132080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rt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724400" y="5749714"/>
              <a:ext cx="132080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 bits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24400" y="4885270"/>
              <a:ext cx="132080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20       16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9080" y="4871939"/>
            <a:ext cx="5303520" cy="1149768"/>
            <a:chOff x="6035040" y="4885270"/>
            <a:chExt cx="1330960" cy="1149768"/>
          </a:xfrm>
        </p:grpSpPr>
        <p:sp>
          <p:nvSpPr>
            <p:cNvPr id="54" name="Rectangle 53"/>
            <p:cNvSpPr/>
            <p:nvPr/>
          </p:nvSpPr>
          <p:spPr>
            <a:xfrm>
              <a:off x="6045200" y="5170594"/>
              <a:ext cx="132080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imm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45200" y="5749714"/>
              <a:ext cx="132080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16 bits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35040" y="4885270"/>
              <a:ext cx="132080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15                                                                  0           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854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916" y="23545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I-Type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41714"/>
            <a:ext cx="9905999" cy="354171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There are several ‘groups’ of immediate instructions.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The arithmetic and logical immediate: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				</a:t>
            </a:r>
            <a:r>
              <a:rPr lang="en-US" sz="3200" dirty="0" err="1">
                <a:solidFill>
                  <a:schemeClr val="bg1"/>
                </a:solidFill>
              </a:rPr>
              <a:t>addi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ori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xori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Memory operations: </a:t>
            </a:r>
            <a:r>
              <a:rPr lang="en-US" sz="3200" dirty="0" err="1">
                <a:solidFill>
                  <a:schemeClr val="bg1"/>
                </a:solidFill>
              </a:rPr>
              <a:t>lw</a:t>
            </a:r>
            <a:r>
              <a:rPr lang="en-US" sz="3200" dirty="0">
                <a:solidFill>
                  <a:schemeClr val="bg1"/>
                </a:solidFill>
              </a:rPr>
              <a:t> , </a:t>
            </a:r>
            <a:r>
              <a:rPr lang="en-US" sz="3200" dirty="0" err="1">
                <a:solidFill>
                  <a:schemeClr val="bg1"/>
                </a:solidFill>
              </a:rPr>
              <a:t>sw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Conditional branch instructions: </a:t>
            </a:r>
            <a:r>
              <a:rPr lang="en-US" sz="3200" dirty="0" err="1">
                <a:solidFill>
                  <a:schemeClr val="bg1"/>
                </a:solidFill>
              </a:rPr>
              <a:t>bne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beq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More on these instructions during their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datapath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design.</a:t>
            </a:r>
            <a:endParaRPr lang="en-US" sz="3200" dirty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  <a:p>
            <a:pPr marL="201168" lvl="1" indent="0">
              <a:buNone/>
            </a:pP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59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1679</TotalTime>
  <Words>1066</Words>
  <Application>Microsoft Office PowerPoint</Application>
  <PresentationFormat>Widescreen</PresentationFormat>
  <Paragraphs>160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Tw Cen MT</vt:lpstr>
      <vt:lpstr>Circuit</vt:lpstr>
      <vt:lpstr>Design of a 16 bit SINGLE CYCLE MIPS CPU</vt:lpstr>
      <vt:lpstr>Presentation Outline</vt:lpstr>
      <vt:lpstr>The  steps in processor design</vt:lpstr>
      <vt:lpstr>THE MIPS ISA</vt:lpstr>
      <vt:lpstr>THE MIPS ISA</vt:lpstr>
      <vt:lpstr>R-Type Instructions</vt:lpstr>
      <vt:lpstr>R-Type Instructions</vt:lpstr>
      <vt:lpstr>I-Type Instructions</vt:lpstr>
      <vt:lpstr>I-Type Instructions</vt:lpstr>
      <vt:lpstr>J – Type instructions</vt:lpstr>
      <vt:lpstr> Our ISA (A MIPS Subset )</vt:lpstr>
      <vt:lpstr>Datapath Design</vt:lpstr>
      <vt:lpstr>INSTRUCTION FETCH UNIT</vt:lpstr>
      <vt:lpstr>DATA PATH FOR R TYPE INSTRUCTION</vt:lpstr>
      <vt:lpstr>DATAPATH FOR SIMPLE J TYPE INSTRUCTION</vt:lpstr>
      <vt:lpstr>DATAPATH FOR LOAD INSTRUCTION</vt:lpstr>
      <vt:lpstr>DATAPATH FOR STORE INSTRUCTION</vt:lpstr>
      <vt:lpstr>DATAPATH FOR branch AND JUMP INSTRUCTION</vt:lpstr>
      <vt:lpstr>FINAL datapath</vt:lpstr>
      <vt:lpstr>PowerPoint Presentation</vt:lpstr>
      <vt:lpstr>8th FIBONACCI NUMBER IN C</vt:lpstr>
      <vt:lpstr>ASSEMBLY LANGUAGE CODE FOR FIBONACCI PROGRAM</vt:lpstr>
      <vt:lpstr>MACHINE LANGUAGE CODE FOR  FIBONACCI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Ebenezer Kweku Gadri-Akrong</cp:lastModifiedBy>
  <cp:revision>57</cp:revision>
  <dcterms:created xsi:type="dcterms:W3CDTF">2018-12-06T15:07:41Z</dcterms:created>
  <dcterms:modified xsi:type="dcterms:W3CDTF">2019-12-20T23:39:09Z</dcterms:modified>
</cp:coreProperties>
</file>