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23712D-4CA7-4253-B344-4BF24C59E797}" type="datetimeFigureOut">
              <a:rPr lang="en-US" smtClean="0"/>
              <a:t>3/26/2023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C4C93E-78C5-45D3-BF0B-7E9A547DDEBF}" type="slidenum">
              <a:rPr lang="en-US" smtClean="0"/>
              <a:t>‹#›</a:t>
            </a:fld>
            <a:endParaRPr lang="en-US"/>
          </a:p>
        </p:txBody>
      </p:sp>
    </p:spTree>
    <p:extLst>
      <p:ext uri="{BB962C8B-B14F-4D97-AF65-F5344CB8AC3E}">
        <p14:creationId xmlns:p14="http://schemas.microsoft.com/office/powerpoint/2010/main" val="1768363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C4C93E-78C5-45D3-BF0B-7E9A547DDEBF}" type="slidenum">
              <a:rPr lang="en-US" smtClean="0"/>
              <a:t>2</a:t>
            </a:fld>
            <a:endParaRPr lang="en-US"/>
          </a:p>
        </p:txBody>
      </p:sp>
    </p:spTree>
    <p:extLst>
      <p:ext uri="{BB962C8B-B14F-4D97-AF65-F5344CB8AC3E}">
        <p14:creationId xmlns:p14="http://schemas.microsoft.com/office/powerpoint/2010/main" val="13847292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A picture containing text&#10;&#10;Description automatically generated">
            <a:extLst>
              <a:ext uri="{FF2B5EF4-FFF2-40B4-BE49-F238E27FC236}">
                <a16:creationId xmlns:a16="http://schemas.microsoft.com/office/drawing/2014/main" id="{D85A2FB7-3D8B-A155-F7CC-E690585EB684}"/>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3860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4FF20-EE25-4BE6-F407-674AE349DF64}"/>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D3BDC69-C55F-F0E3-7988-20B8BE8EEC1E}"/>
              </a:ext>
            </a:extLst>
          </p:cNvPr>
          <p:cNvSpPr>
            <a:spLocks noGrp="1"/>
          </p:cNvSpPr>
          <p:nvPr>
            <p:ph type="body" orient="vert" idx="1"/>
          </p:nvPr>
        </p:nvSpPr>
        <p:spPr>
          <a:xfrm>
            <a:off x="838200" y="1825625"/>
            <a:ext cx="10515600" cy="4351338"/>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FE3FA5C-E757-A257-9779-0A28616054A8}"/>
              </a:ext>
            </a:extLst>
          </p:cNvPr>
          <p:cNvSpPr>
            <a:spLocks noGrp="1"/>
          </p:cNvSpPr>
          <p:nvPr>
            <p:ph type="dt" sz="half" idx="10"/>
          </p:nvPr>
        </p:nvSpPr>
        <p:spPr>
          <a:xfrm>
            <a:off x="838200" y="6356350"/>
            <a:ext cx="2743200" cy="365125"/>
          </a:xfrm>
          <a:prstGeom prst="rect">
            <a:avLst/>
          </a:prstGeom>
        </p:spPr>
        <p:txBody>
          <a:bodyPr/>
          <a:lstStyle/>
          <a:p>
            <a:fld id="{F06C50F5-833C-884B-A98B-A44FA3D00C65}" type="datetimeFigureOut">
              <a:rPr lang="en-US" smtClean="0"/>
              <a:t>3/26/2023</a:t>
            </a:fld>
            <a:endParaRPr lang="en-US"/>
          </a:p>
        </p:txBody>
      </p:sp>
      <p:sp>
        <p:nvSpPr>
          <p:cNvPr id="5" name="Footer Placeholder 4">
            <a:extLst>
              <a:ext uri="{FF2B5EF4-FFF2-40B4-BE49-F238E27FC236}">
                <a16:creationId xmlns:a16="http://schemas.microsoft.com/office/drawing/2014/main" id="{2C1CED08-DD0D-EB2A-FCAE-CA1431BA078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F9399F36-7E83-8A6D-75EE-355E4B3EAE8C}"/>
              </a:ext>
            </a:extLst>
          </p:cNvPr>
          <p:cNvSpPr>
            <a:spLocks noGrp="1"/>
          </p:cNvSpPr>
          <p:nvPr>
            <p:ph type="sldNum" sz="quarter" idx="12"/>
          </p:nvPr>
        </p:nvSpPr>
        <p:spPr>
          <a:xfrm>
            <a:off x="8610600" y="6356350"/>
            <a:ext cx="2743200" cy="365125"/>
          </a:xfrm>
          <a:prstGeom prst="rect">
            <a:avLst/>
          </a:prstGeom>
        </p:spPr>
        <p:txBody>
          <a:bodyPr/>
          <a:lstStyle/>
          <a:p>
            <a:fld id="{2AAC0D00-F74E-124E-B60A-5A84676CA716}" type="slidenum">
              <a:rPr lang="en-US" smtClean="0"/>
              <a:t>‹#›</a:t>
            </a:fld>
            <a:endParaRPr lang="en-US"/>
          </a:p>
        </p:txBody>
      </p:sp>
    </p:spTree>
    <p:extLst>
      <p:ext uri="{BB962C8B-B14F-4D97-AF65-F5344CB8AC3E}">
        <p14:creationId xmlns:p14="http://schemas.microsoft.com/office/powerpoint/2010/main" val="1838833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1DE56E-87C3-0829-312C-288A93A22979}"/>
              </a:ext>
            </a:extLst>
          </p:cNvPr>
          <p:cNvSpPr>
            <a:spLocks noGrp="1"/>
          </p:cNvSpPr>
          <p:nvPr>
            <p:ph type="title" orient="vert"/>
          </p:nvPr>
        </p:nvSpPr>
        <p:spPr>
          <a:xfrm>
            <a:off x="8724900" y="365125"/>
            <a:ext cx="2628900" cy="5811838"/>
          </a:xfrm>
          <a:prstGeom prst="rect">
            <a:avLst/>
          </a:prstGeo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74A9007-ACCA-111E-E309-BB4AC8395B11}"/>
              </a:ext>
            </a:extLst>
          </p:cNvPr>
          <p:cNvSpPr>
            <a:spLocks noGrp="1"/>
          </p:cNvSpPr>
          <p:nvPr>
            <p:ph type="body" orient="vert" idx="1"/>
          </p:nvPr>
        </p:nvSpPr>
        <p:spPr>
          <a:xfrm>
            <a:off x="838200" y="365125"/>
            <a:ext cx="7734300" cy="5811838"/>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811EA42-575D-072C-A63C-059D3F744009}"/>
              </a:ext>
            </a:extLst>
          </p:cNvPr>
          <p:cNvSpPr>
            <a:spLocks noGrp="1"/>
          </p:cNvSpPr>
          <p:nvPr>
            <p:ph type="dt" sz="half" idx="10"/>
          </p:nvPr>
        </p:nvSpPr>
        <p:spPr>
          <a:xfrm>
            <a:off x="838200" y="6356350"/>
            <a:ext cx="2743200" cy="365125"/>
          </a:xfrm>
          <a:prstGeom prst="rect">
            <a:avLst/>
          </a:prstGeom>
        </p:spPr>
        <p:txBody>
          <a:bodyPr/>
          <a:lstStyle/>
          <a:p>
            <a:fld id="{F06C50F5-833C-884B-A98B-A44FA3D00C65}" type="datetimeFigureOut">
              <a:rPr lang="en-US" smtClean="0"/>
              <a:t>3/26/2023</a:t>
            </a:fld>
            <a:endParaRPr lang="en-US"/>
          </a:p>
        </p:txBody>
      </p:sp>
      <p:sp>
        <p:nvSpPr>
          <p:cNvPr id="5" name="Footer Placeholder 4">
            <a:extLst>
              <a:ext uri="{FF2B5EF4-FFF2-40B4-BE49-F238E27FC236}">
                <a16:creationId xmlns:a16="http://schemas.microsoft.com/office/drawing/2014/main" id="{019E45D2-729E-969B-2314-5B8F878F88E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DB94A13-D208-520B-EF3B-4BD83B92B419}"/>
              </a:ext>
            </a:extLst>
          </p:cNvPr>
          <p:cNvSpPr>
            <a:spLocks noGrp="1"/>
          </p:cNvSpPr>
          <p:nvPr>
            <p:ph type="sldNum" sz="quarter" idx="12"/>
          </p:nvPr>
        </p:nvSpPr>
        <p:spPr>
          <a:xfrm>
            <a:off x="8610600" y="6356350"/>
            <a:ext cx="2743200" cy="365125"/>
          </a:xfrm>
          <a:prstGeom prst="rect">
            <a:avLst/>
          </a:prstGeom>
        </p:spPr>
        <p:txBody>
          <a:bodyPr/>
          <a:lstStyle/>
          <a:p>
            <a:fld id="{2AAC0D00-F74E-124E-B60A-5A84676CA716}" type="slidenum">
              <a:rPr lang="en-US" smtClean="0"/>
              <a:t>‹#›</a:t>
            </a:fld>
            <a:endParaRPr lang="en-US"/>
          </a:p>
        </p:txBody>
      </p:sp>
    </p:spTree>
    <p:extLst>
      <p:ext uri="{BB962C8B-B14F-4D97-AF65-F5344CB8AC3E}">
        <p14:creationId xmlns:p14="http://schemas.microsoft.com/office/powerpoint/2010/main" val="3194753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8" name="Picture 7" descr="Chart&#10;&#10;Description automatically generated with medium confidence">
            <a:extLst>
              <a:ext uri="{FF2B5EF4-FFF2-40B4-BE49-F238E27FC236}">
                <a16:creationId xmlns:a16="http://schemas.microsoft.com/office/drawing/2014/main" id="{4A51A676-339C-D36A-2306-C4A1E9340ED7}"/>
              </a:ext>
            </a:extLst>
          </p:cNvPr>
          <p:cNvPicPr>
            <a:picLocks noChangeAspect="1"/>
          </p:cNvPicPr>
          <p:nvPr userDrawn="1"/>
        </p:nvPicPr>
        <p:blipFill>
          <a:blip r:embed="rId2"/>
          <a:stretch>
            <a:fillRect/>
          </a:stretch>
        </p:blipFill>
        <p:spPr>
          <a:xfrm>
            <a:off x="9392" y="0"/>
            <a:ext cx="12182607" cy="6863290"/>
          </a:xfrm>
          <a:prstGeom prst="rect">
            <a:avLst/>
          </a:prstGeom>
        </p:spPr>
      </p:pic>
    </p:spTree>
    <p:extLst>
      <p:ext uri="{BB962C8B-B14F-4D97-AF65-F5344CB8AC3E}">
        <p14:creationId xmlns:p14="http://schemas.microsoft.com/office/powerpoint/2010/main" val="290146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37CB-F8E5-B5D9-5B7B-33630C2B104B}"/>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823BFE5-357E-8DC4-CA7A-6C86EE83F442}"/>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B134CEA-1CC2-981F-37BC-9FA6ADD35432}"/>
              </a:ext>
            </a:extLst>
          </p:cNvPr>
          <p:cNvSpPr>
            <a:spLocks noGrp="1"/>
          </p:cNvSpPr>
          <p:nvPr>
            <p:ph type="dt" sz="half" idx="10"/>
          </p:nvPr>
        </p:nvSpPr>
        <p:spPr>
          <a:xfrm>
            <a:off x="838200" y="6356350"/>
            <a:ext cx="2743200" cy="365125"/>
          </a:xfrm>
          <a:prstGeom prst="rect">
            <a:avLst/>
          </a:prstGeom>
        </p:spPr>
        <p:txBody>
          <a:bodyPr/>
          <a:lstStyle/>
          <a:p>
            <a:fld id="{F06C50F5-833C-884B-A98B-A44FA3D00C65}" type="datetimeFigureOut">
              <a:rPr lang="en-US" smtClean="0"/>
              <a:t>3/26/2023</a:t>
            </a:fld>
            <a:endParaRPr lang="en-US"/>
          </a:p>
        </p:txBody>
      </p:sp>
      <p:sp>
        <p:nvSpPr>
          <p:cNvPr id="5" name="Footer Placeholder 4">
            <a:extLst>
              <a:ext uri="{FF2B5EF4-FFF2-40B4-BE49-F238E27FC236}">
                <a16:creationId xmlns:a16="http://schemas.microsoft.com/office/drawing/2014/main" id="{DB2E318D-AC28-A36D-C6CF-7B0B7742A08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D0AE00D-F195-BE2D-F87C-7F0ACB6B990C}"/>
              </a:ext>
            </a:extLst>
          </p:cNvPr>
          <p:cNvSpPr>
            <a:spLocks noGrp="1"/>
          </p:cNvSpPr>
          <p:nvPr>
            <p:ph type="sldNum" sz="quarter" idx="12"/>
          </p:nvPr>
        </p:nvSpPr>
        <p:spPr>
          <a:xfrm>
            <a:off x="8610600" y="6356350"/>
            <a:ext cx="2743200" cy="365125"/>
          </a:xfrm>
          <a:prstGeom prst="rect">
            <a:avLst/>
          </a:prstGeom>
        </p:spPr>
        <p:txBody>
          <a:bodyPr/>
          <a:lstStyle/>
          <a:p>
            <a:fld id="{2AAC0D00-F74E-124E-B60A-5A84676CA716}" type="slidenum">
              <a:rPr lang="en-US" smtClean="0"/>
              <a:t>‹#›</a:t>
            </a:fld>
            <a:endParaRPr lang="en-US"/>
          </a:p>
        </p:txBody>
      </p:sp>
    </p:spTree>
    <p:extLst>
      <p:ext uri="{BB962C8B-B14F-4D97-AF65-F5344CB8AC3E}">
        <p14:creationId xmlns:p14="http://schemas.microsoft.com/office/powerpoint/2010/main" val="2996676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63D60-8121-DF14-E1B8-53803EB69C02}"/>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63A46D1-1EA7-AA2D-540A-7CB83F83EF8C}"/>
              </a:ext>
            </a:extLst>
          </p:cNvPr>
          <p:cNvSpPr>
            <a:spLocks noGrp="1"/>
          </p:cNvSpPr>
          <p:nvPr>
            <p:ph sz="half" idx="1"/>
          </p:nvPr>
        </p:nvSpPr>
        <p:spPr>
          <a:xfrm>
            <a:off x="838200" y="1825625"/>
            <a:ext cx="5181600" cy="435133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B9A1498-E91C-485E-18B1-5F4E9CCDBC7A}"/>
              </a:ext>
            </a:extLst>
          </p:cNvPr>
          <p:cNvSpPr>
            <a:spLocks noGrp="1"/>
          </p:cNvSpPr>
          <p:nvPr>
            <p:ph sz="half" idx="2"/>
          </p:nvPr>
        </p:nvSpPr>
        <p:spPr>
          <a:xfrm>
            <a:off x="6172200" y="1825625"/>
            <a:ext cx="5181600" cy="435133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B030F7D-A2DF-B8EE-B06D-15A2DE8DAB57}"/>
              </a:ext>
            </a:extLst>
          </p:cNvPr>
          <p:cNvSpPr>
            <a:spLocks noGrp="1"/>
          </p:cNvSpPr>
          <p:nvPr>
            <p:ph type="dt" sz="half" idx="10"/>
          </p:nvPr>
        </p:nvSpPr>
        <p:spPr>
          <a:xfrm>
            <a:off x="838200" y="6356350"/>
            <a:ext cx="2743200" cy="365125"/>
          </a:xfrm>
          <a:prstGeom prst="rect">
            <a:avLst/>
          </a:prstGeom>
        </p:spPr>
        <p:txBody>
          <a:bodyPr/>
          <a:lstStyle/>
          <a:p>
            <a:fld id="{F06C50F5-833C-884B-A98B-A44FA3D00C65}" type="datetimeFigureOut">
              <a:rPr lang="en-US" smtClean="0"/>
              <a:t>3/26/2023</a:t>
            </a:fld>
            <a:endParaRPr lang="en-US"/>
          </a:p>
        </p:txBody>
      </p:sp>
      <p:sp>
        <p:nvSpPr>
          <p:cNvPr id="6" name="Footer Placeholder 5">
            <a:extLst>
              <a:ext uri="{FF2B5EF4-FFF2-40B4-BE49-F238E27FC236}">
                <a16:creationId xmlns:a16="http://schemas.microsoft.com/office/drawing/2014/main" id="{4910CBEA-4681-E241-E0CA-F2E8447F4A0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3AC3695-EF3C-3525-0F51-5A9E3DCBCB2D}"/>
              </a:ext>
            </a:extLst>
          </p:cNvPr>
          <p:cNvSpPr>
            <a:spLocks noGrp="1"/>
          </p:cNvSpPr>
          <p:nvPr>
            <p:ph type="sldNum" sz="quarter" idx="12"/>
          </p:nvPr>
        </p:nvSpPr>
        <p:spPr>
          <a:xfrm>
            <a:off x="8610600" y="6356350"/>
            <a:ext cx="2743200" cy="365125"/>
          </a:xfrm>
          <a:prstGeom prst="rect">
            <a:avLst/>
          </a:prstGeom>
        </p:spPr>
        <p:txBody>
          <a:bodyPr/>
          <a:lstStyle/>
          <a:p>
            <a:fld id="{2AAC0D00-F74E-124E-B60A-5A84676CA716}" type="slidenum">
              <a:rPr lang="en-US" smtClean="0"/>
              <a:t>‹#›</a:t>
            </a:fld>
            <a:endParaRPr lang="en-US"/>
          </a:p>
        </p:txBody>
      </p:sp>
    </p:spTree>
    <p:extLst>
      <p:ext uri="{BB962C8B-B14F-4D97-AF65-F5344CB8AC3E}">
        <p14:creationId xmlns:p14="http://schemas.microsoft.com/office/powerpoint/2010/main" val="1343247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B3560-F82C-08B1-42D7-1ACA2C2A2767}"/>
              </a:ext>
            </a:extLst>
          </p:cNvPr>
          <p:cNvSpPr>
            <a:spLocks noGrp="1"/>
          </p:cNvSpPr>
          <p:nvPr>
            <p:ph type="title"/>
          </p:nvPr>
        </p:nvSpPr>
        <p:spPr>
          <a:xfrm>
            <a:off x="839788" y="365125"/>
            <a:ext cx="10515600" cy="1325563"/>
          </a:xfrm>
          <a:prstGeom prst="rect">
            <a:avLst/>
          </a:prstGeo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2B07A4F-ADC7-3D08-1C5C-15062BA55FE3}"/>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8250338-8640-72BC-9DB9-ABEECDEC2CE0}"/>
              </a:ext>
            </a:extLst>
          </p:cNvPr>
          <p:cNvSpPr>
            <a:spLocks noGrp="1"/>
          </p:cNvSpPr>
          <p:nvPr>
            <p:ph sz="half" idx="2"/>
          </p:nvPr>
        </p:nvSpPr>
        <p:spPr>
          <a:xfrm>
            <a:off x="839788" y="2505075"/>
            <a:ext cx="5157787" cy="368458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AA8EC03-D675-EEB7-E862-BEC75833F06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33A816A-ADE6-2590-FBDC-121DA838B82F}"/>
              </a:ext>
            </a:extLst>
          </p:cNvPr>
          <p:cNvSpPr>
            <a:spLocks noGrp="1"/>
          </p:cNvSpPr>
          <p:nvPr>
            <p:ph sz="quarter" idx="4"/>
          </p:nvPr>
        </p:nvSpPr>
        <p:spPr>
          <a:xfrm>
            <a:off x="6172200" y="2505075"/>
            <a:ext cx="5183188" cy="368458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35B488A-B0C0-C55C-4ADE-30E75E826912}"/>
              </a:ext>
            </a:extLst>
          </p:cNvPr>
          <p:cNvSpPr>
            <a:spLocks noGrp="1"/>
          </p:cNvSpPr>
          <p:nvPr>
            <p:ph type="dt" sz="half" idx="10"/>
          </p:nvPr>
        </p:nvSpPr>
        <p:spPr>
          <a:xfrm>
            <a:off x="838200" y="6356350"/>
            <a:ext cx="2743200" cy="365125"/>
          </a:xfrm>
          <a:prstGeom prst="rect">
            <a:avLst/>
          </a:prstGeom>
        </p:spPr>
        <p:txBody>
          <a:bodyPr/>
          <a:lstStyle/>
          <a:p>
            <a:fld id="{F06C50F5-833C-884B-A98B-A44FA3D00C65}" type="datetimeFigureOut">
              <a:rPr lang="en-US" smtClean="0"/>
              <a:t>3/26/2023</a:t>
            </a:fld>
            <a:endParaRPr lang="en-US"/>
          </a:p>
        </p:txBody>
      </p:sp>
      <p:sp>
        <p:nvSpPr>
          <p:cNvPr id="8" name="Footer Placeholder 7">
            <a:extLst>
              <a:ext uri="{FF2B5EF4-FFF2-40B4-BE49-F238E27FC236}">
                <a16:creationId xmlns:a16="http://schemas.microsoft.com/office/drawing/2014/main" id="{10D46D88-15BF-834C-1B25-75860255711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13A0CDBC-A985-3EA9-C718-AC13B971F62A}"/>
              </a:ext>
            </a:extLst>
          </p:cNvPr>
          <p:cNvSpPr>
            <a:spLocks noGrp="1"/>
          </p:cNvSpPr>
          <p:nvPr>
            <p:ph type="sldNum" sz="quarter" idx="12"/>
          </p:nvPr>
        </p:nvSpPr>
        <p:spPr>
          <a:xfrm>
            <a:off x="8610600" y="6356350"/>
            <a:ext cx="2743200" cy="365125"/>
          </a:xfrm>
          <a:prstGeom prst="rect">
            <a:avLst/>
          </a:prstGeom>
        </p:spPr>
        <p:txBody>
          <a:bodyPr/>
          <a:lstStyle/>
          <a:p>
            <a:fld id="{2AAC0D00-F74E-124E-B60A-5A84676CA716}" type="slidenum">
              <a:rPr lang="en-US" smtClean="0"/>
              <a:t>‹#›</a:t>
            </a:fld>
            <a:endParaRPr lang="en-US"/>
          </a:p>
        </p:txBody>
      </p:sp>
    </p:spTree>
    <p:extLst>
      <p:ext uri="{BB962C8B-B14F-4D97-AF65-F5344CB8AC3E}">
        <p14:creationId xmlns:p14="http://schemas.microsoft.com/office/powerpoint/2010/main" val="1270772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BB3F9-BAE3-C9B2-26A7-820398B3836A}"/>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DD05182-E4AE-2010-0C29-FDFA7C7149DB}"/>
              </a:ext>
            </a:extLst>
          </p:cNvPr>
          <p:cNvSpPr>
            <a:spLocks noGrp="1"/>
          </p:cNvSpPr>
          <p:nvPr>
            <p:ph type="dt" sz="half" idx="10"/>
          </p:nvPr>
        </p:nvSpPr>
        <p:spPr>
          <a:xfrm>
            <a:off x="838200" y="6356350"/>
            <a:ext cx="2743200" cy="365125"/>
          </a:xfrm>
          <a:prstGeom prst="rect">
            <a:avLst/>
          </a:prstGeom>
        </p:spPr>
        <p:txBody>
          <a:bodyPr/>
          <a:lstStyle/>
          <a:p>
            <a:fld id="{F06C50F5-833C-884B-A98B-A44FA3D00C65}" type="datetimeFigureOut">
              <a:rPr lang="en-US" smtClean="0"/>
              <a:t>3/26/2023</a:t>
            </a:fld>
            <a:endParaRPr lang="en-US"/>
          </a:p>
        </p:txBody>
      </p:sp>
      <p:sp>
        <p:nvSpPr>
          <p:cNvPr id="4" name="Footer Placeholder 3">
            <a:extLst>
              <a:ext uri="{FF2B5EF4-FFF2-40B4-BE49-F238E27FC236}">
                <a16:creationId xmlns:a16="http://schemas.microsoft.com/office/drawing/2014/main" id="{16C300E2-402B-98E3-2757-3A31C0A0479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C7C2A2F5-3E9F-6B45-4CF9-47BFA6D73E7E}"/>
              </a:ext>
            </a:extLst>
          </p:cNvPr>
          <p:cNvSpPr>
            <a:spLocks noGrp="1"/>
          </p:cNvSpPr>
          <p:nvPr>
            <p:ph type="sldNum" sz="quarter" idx="12"/>
          </p:nvPr>
        </p:nvSpPr>
        <p:spPr>
          <a:xfrm>
            <a:off x="8610600" y="6356350"/>
            <a:ext cx="2743200" cy="365125"/>
          </a:xfrm>
          <a:prstGeom prst="rect">
            <a:avLst/>
          </a:prstGeom>
        </p:spPr>
        <p:txBody>
          <a:bodyPr/>
          <a:lstStyle/>
          <a:p>
            <a:fld id="{2AAC0D00-F74E-124E-B60A-5A84676CA716}" type="slidenum">
              <a:rPr lang="en-US" smtClean="0"/>
              <a:t>‹#›</a:t>
            </a:fld>
            <a:endParaRPr lang="en-US"/>
          </a:p>
        </p:txBody>
      </p:sp>
    </p:spTree>
    <p:extLst>
      <p:ext uri="{BB962C8B-B14F-4D97-AF65-F5344CB8AC3E}">
        <p14:creationId xmlns:p14="http://schemas.microsoft.com/office/powerpoint/2010/main" val="3319624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945011-E9A7-8E95-B826-A16313ABB798}"/>
              </a:ext>
            </a:extLst>
          </p:cNvPr>
          <p:cNvSpPr>
            <a:spLocks noGrp="1"/>
          </p:cNvSpPr>
          <p:nvPr>
            <p:ph type="dt" sz="half" idx="10"/>
          </p:nvPr>
        </p:nvSpPr>
        <p:spPr>
          <a:xfrm>
            <a:off x="838200" y="6356350"/>
            <a:ext cx="2743200" cy="365125"/>
          </a:xfrm>
          <a:prstGeom prst="rect">
            <a:avLst/>
          </a:prstGeom>
        </p:spPr>
        <p:txBody>
          <a:bodyPr/>
          <a:lstStyle/>
          <a:p>
            <a:fld id="{F06C50F5-833C-884B-A98B-A44FA3D00C65}" type="datetimeFigureOut">
              <a:rPr lang="en-US" smtClean="0"/>
              <a:t>3/26/2023</a:t>
            </a:fld>
            <a:endParaRPr lang="en-US"/>
          </a:p>
        </p:txBody>
      </p:sp>
      <p:sp>
        <p:nvSpPr>
          <p:cNvPr id="3" name="Footer Placeholder 2">
            <a:extLst>
              <a:ext uri="{FF2B5EF4-FFF2-40B4-BE49-F238E27FC236}">
                <a16:creationId xmlns:a16="http://schemas.microsoft.com/office/drawing/2014/main" id="{137746BC-C252-A52B-D6DE-B2EAE020214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E394A4AC-74DD-345F-C3F6-91BC37FD0F81}"/>
              </a:ext>
            </a:extLst>
          </p:cNvPr>
          <p:cNvSpPr>
            <a:spLocks noGrp="1"/>
          </p:cNvSpPr>
          <p:nvPr>
            <p:ph type="sldNum" sz="quarter" idx="12"/>
          </p:nvPr>
        </p:nvSpPr>
        <p:spPr>
          <a:xfrm>
            <a:off x="8610600" y="6356350"/>
            <a:ext cx="2743200" cy="365125"/>
          </a:xfrm>
          <a:prstGeom prst="rect">
            <a:avLst/>
          </a:prstGeom>
        </p:spPr>
        <p:txBody>
          <a:bodyPr/>
          <a:lstStyle/>
          <a:p>
            <a:fld id="{2AAC0D00-F74E-124E-B60A-5A84676CA716}" type="slidenum">
              <a:rPr lang="en-US" smtClean="0"/>
              <a:t>‹#›</a:t>
            </a:fld>
            <a:endParaRPr lang="en-US"/>
          </a:p>
        </p:txBody>
      </p:sp>
    </p:spTree>
    <p:extLst>
      <p:ext uri="{BB962C8B-B14F-4D97-AF65-F5344CB8AC3E}">
        <p14:creationId xmlns:p14="http://schemas.microsoft.com/office/powerpoint/2010/main" val="4095553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57FDD-C1BE-8547-72C8-04C6BA0C3B08}"/>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96FC19B-2087-FA1B-ABEC-127A626F2688}"/>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92D16F4-3BA9-A1C3-7EFB-38EC55C48304}"/>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CF1FDD7-8A89-4DBD-B56F-DEC65AB6B4A5}"/>
              </a:ext>
            </a:extLst>
          </p:cNvPr>
          <p:cNvSpPr>
            <a:spLocks noGrp="1"/>
          </p:cNvSpPr>
          <p:nvPr>
            <p:ph type="dt" sz="half" idx="10"/>
          </p:nvPr>
        </p:nvSpPr>
        <p:spPr>
          <a:xfrm>
            <a:off x="838200" y="6356350"/>
            <a:ext cx="2743200" cy="365125"/>
          </a:xfrm>
          <a:prstGeom prst="rect">
            <a:avLst/>
          </a:prstGeom>
        </p:spPr>
        <p:txBody>
          <a:bodyPr/>
          <a:lstStyle/>
          <a:p>
            <a:fld id="{F06C50F5-833C-884B-A98B-A44FA3D00C65}" type="datetimeFigureOut">
              <a:rPr lang="en-US" smtClean="0"/>
              <a:t>3/26/2023</a:t>
            </a:fld>
            <a:endParaRPr lang="en-US"/>
          </a:p>
        </p:txBody>
      </p:sp>
      <p:sp>
        <p:nvSpPr>
          <p:cNvPr id="6" name="Footer Placeholder 5">
            <a:extLst>
              <a:ext uri="{FF2B5EF4-FFF2-40B4-BE49-F238E27FC236}">
                <a16:creationId xmlns:a16="http://schemas.microsoft.com/office/drawing/2014/main" id="{F5A65472-DE73-B7E4-3D65-9F93FCBA00C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B966094-4665-D239-C20C-6EF65A513A8A}"/>
              </a:ext>
            </a:extLst>
          </p:cNvPr>
          <p:cNvSpPr>
            <a:spLocks noGrp="1"/>
          </p:cNvSpPr>
          <p:nvPr>
            <p:ph type="sldNum" sz="quarter" idx="12"/>
          </p:nvPr>
        </p:nvSpPr>
        <p:spPr>
          <a:xfrm>
            <a:off x="8610600" y="6356350"/>
            <a:ext cx="2743200" cy="365125"/>
          </a:xfrm>
          <a:prstGeom prst="rect">
            <a:avLst/>
          </a:prstGeom>
        </p:spPr>
        <p:txBody>
          <a:bodyPr/>
          <a:lstStyle/>
          <a:p>
            <a:fld id="{2AAC0D00-F74E-124E-B60A-5A84676CA716}" type="slidenum">
              <a:rPr lang="en-US" smtClean="0"/>
              <a:t>‹#›</a:t>
            </a:fld>
            <a:endParaRPr lang="en-US"/>
          </a:p>
        </p:txBody>
      </p:sp>
    </p:spTree>
    <p:extLst>
      <p:ext uri="{BB962C8B-B14F-4D97-AF65-F5344CB8AC3E}">
        <p14:creationId xmlns:p14="http://schemas.microsoft.com/office/powerpoint/2010/main" val="343267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1CEE-A9F0-B30C-C89A-DC2E000C793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C3025A4-2399-6371-A82A-FDF129C56CE2}"/>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091582-8A9A-A42E-63FE-28D3E691C1D4}"/>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AB3DCFA-2B86-D83F-E8D9-37A9C26B51EC}"/>
              </a:ext>
            </a:extLst>
          </p:cNvPr>
          <p:cNvSpPr>
            <a:spLocks noGrp="1"/>
          </p:cNvSpPr>
          <p:nvPr>
            <p:ph type="dt" sz="half" idx="10"/>
          </p:nvPr>
        </p:nvSpPr>
        <p:spPr>
          <a:xfrm>
            <a:off x="838200" y="6356350"/>
            <a:ext cx="2743200" cy="365125"/>
          </a:xfrm>
          <a:prstGeom prst="rect">
            <a:avLst/>
          </a:prstGeom>
        </p:spPr>
        <p:txBody>
          <a:bodyPr/>
          <a:lstStyle/>
          <a:p>
            <a:fld id="{F06C50F5-833C-884B-A98B-A44FA3D00C65}" type="datetimeFigureOut">
              <a:rPr lang="en-US" smtClean="0"/>
              <a:t>3/26/2023</a:t>
            </a:fld>
            <a:endParaRPr lang="en-US"/>
          </a:p>
        </p:txBody>
      </p:sp>
      <p:sp>
        <p:nvSpPr>
          <p:cNvPr id="6" name="Footer Placeholder 5">
            <a:extLst>
              <a:ext uri="{FF2B5EF4-FFF2-40B4-BE49-F238E27FC236}">
                <a16:creationId xmlns:a16="http://schemas.microsoft.com/office/drawing/2014/main" id="{4645275C-0CDD-0E7E-E0F1-16132C8B631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DDBB424-1B47-DD90-23CB-A9520E5C3BDA}"/>
              </a:ext>
            </a:extLst>
          </p:cNvPr>
          <p:cNvSpPr>
            <a:spLocks noGrp="1"/>
          </p:cNvSpPr>
          <p:nvPr>
            <p:ph type="sldNum" sz="quarter" idx="12"/>
          </p:nvPr>
        </p:nvSpPr>
        <p:spPr>
          <a:xfrm>
            <a:off x="8610600" y="6356350"/>
            <a:ext cx="2743200" cy="365125"/>
          </a:xfrm>
          <a:prstGeom prst="rect">
            <a:avLst/>
          </a:prstGeom>
        </p:spPr>
        <p:txBody>
          <a:bodyPr/>
          <a:lstStyle/>
          <a:p>
            <a:fld id="{2AAC0D00-F74E-124E-B60A-5A84676CA716}" type="slidenum">
              <a:rPr lang="en-US" smtClean="0"/>
              <a:t>‹#›</a:t>
            </a:fld>
            <a:endParaRPr lang="en-US"/>
          </a:p>
        </p:txBody>
      </p:sp>
    </p:spTree>
    <p:extLst>
      <p:ext uri="{BB962C8B-B14F-4D97-AF65-F5344CB8AC3E}">
        <p14:creationId xmlns:p14="http://schemas.microsoft.com/office/powerpoint/2010/main" val="2283595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FE10EC-FE6C-E442-1CA6-03388C237D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E647E3E-A52E-093B-30D8-E839F38CE4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6072EDA-D5AF-9875-8024-39746099DD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6C50F5-833C-884B-A98B-A44FA3D00C65}" type="datetimeFigureOut">
              <a:rPr lang="en-US" smtClean="0"/>
              <a:t>3/26/2023</a:t>
            </a:fld>
            <a:endParaRPr lang="en-US"/>
          </a:p>
        </p:txBody>
      </p:sp>
      <p:sp>
        <p:nvSpPr>
          <p:cNvPr id="5" name="Footer Placeholder 4">
            <a:extLst>
              <a:ext uri="{FF2B5EF4-FFF2-40B4-BE49-F238E27FC236}">
                <a16:creationId xmlns:a16="http://schemas.microsoft.com/office/drawing/2014/main" id="{B042796D-3951-C29A-2E19-C58D49C35A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8CCB558-8B30-08C8-23C3-EF2A5BAC7E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AC0D00-F74E-124E-B60A-5A84676CA716}" type="slidenum">
              <a:rPr lang="en-US" smtClean="0"/>
              <a:t>‹#›</a:t>
            </a:fld>
            <a:endParaRPr lang="en-US"/>
          </a:p>
        </p:txBody>
      </p:sp>
    </p:spTree>
    <p:extLst>
      <p:ext uri="{BB962C8B-B14F-4D97-AF65-F5344CB8AC3E}">
        <p14:creationId xmlns:p14="http://schemas.microsoft.com/office/powerpoint/2010/main" val="2622145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hyperlink" Target="https://pixabay.com/en/thank-you-text-message-note-39418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3170BC-C7B6-6C18-6127-6F15479AF200}"/>
              </a:ext>
            </a:extLst>
          </p:cNvPr>
          <p:cNvSpPr txBox="1"/>
          <p:nvPr/>
        </p:nvSpPr>
        <p:spPr>
          <a:xfrm>
            <a:off x="727586" y="3342968"/>
            <a:ext cx="6282813" cy="2000548"/>
          </a:xfrm>
          <a:prstGeom prst="rect">
            <a:avLst/>
          </a:prstGeom>
          <a:noFill/>
        </p:spPr>
        <p:txBody>
          <a:bodyPr wrap="square" rtlCol="0">
            <a:spAutoFit/>
          </a:bodyPr>
          <a:lstStyle/>
          <a:p>
            <a:r>
              <a:rPr lang="en-US" sz="4000" b="1" i="0" dirty="0">
                <a:solidFill>
                  <a:srgbClr val="000000"/>
                </a:solidFill>
                <a:effectLst/>
                <a:latin typeface="Chewy" panose="020B0604020202020204" charset="0"/>
                <a:ea typeface="Chewy" panose="020B0604020202020204" charset="0"/>
                <a:cs typeface="Chewy" panose="020B0604020202020204" charset="0"/>
              </a:rPr>
              <a:t>Crop analysis and pesticides Recommendation system</a:t>
            </a:r>
            <a:endParaRPr lang="en-US" sz="4000" b="1" dirty="0"/>
          </a:p>
          <a:p>
            <a:endParaRPr lang="en-US" sz="4400" b="1" dirty="0"/>
          </a:p>
        </p:txBody>
      </p:sp>
      <p:sp>
        <p:nvSpPr>
          <p:cNvPr id="3" name="TextBox 2">
            <a:extLst>
              <a:ext uri="{FF2B5EF4-FFF2-40B4-BE49-F238E27FC236}">
                <a16:creationId xmlns:a16="http://schemas.microsoft.com/office/drawing/2014/main" id="{610F139A-D82B-D7C4-6D5A-C933736824E6}"/>
              </a:ext>
            </a:extLst>
          </p:cNvPr>
          <p:cNvSpPr txBox="1"/>
          <p:nvPr/>
        </p:nvSpPr>
        <p:spPr>
          <a:xfrm>
            <a:off x="4901379" y="4974184"/>
            <a:ext cx="2890684" cy="369332"/>
          </a:xfrm>
          <a:prstGeom prst="rect">
            <a:avLst/>
          </a:prstGeom>
          <a:noFill/>
        </p:spPr>
        <p:txBody>
          <a:bodyPr wrap="square" rtlCol="0">
            <a:spAutoFit/>
          </a:bodyPr>
          <a:lstStyle/>
          <a:p>
            <a:r>
              <a:rPr lang="en-US" b="1" dirty="0"/>
              <a:t>Mr. Devdas - Guide</a:t>
            </a:r>
          </a:p>
        </p:txBody>
      </p:sp>
    </p:spTree>
    <p:extLst>
      <p:ext uri="{BB962C8B-B14F-4D97-AF65-F5344CB8AC3E}">
        <p14:creationId xmlns:p14="http://schemas.microsoft.com/office/powerpoint/2010/main" val="3519235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10;&#10;Description automatically generated with medium confidence">
            <a:extLst>
              <a:ext uri="{FF2B5EF4-FFF2-40B4-BE49-F238E27FC236}">
                <a16:creationId xmlns:a16="http://schemas.microsoft.com/office/drawing/2014/main" id="{A09F6374-BC9C-1DC6-6C86-452A60828752}"/>
              </a:ext>
            </a:extLst>
          </p:cNvPr>
          <p:cNvPicPr>
            <a:picLocks noChangeAspect="1"/>
          </p:cNvPicPr>
          <p:nvPr/>
        </p:nvPicPr>
        <p:blipFill>
          <a:blip r:embed="rId3"/>
          <a:stretch>
            <a:fillRect/>
          </a:stretch>
        </p:blipFill>
        <p:spPr>
          <a:xfrm>
            <a:off x="9393" y="0"/>
            <a:ext cx="12182607" cy="6863290"/>
          </a:xfrm>
          <a:prstGeom prst="rect">
            <a:avLst/>
          </a:prstGeom>
        </p:spPr>
      </p:pic>
      <p:sp>
        <p:nvSpPr>
          <p:cNvPr id="3" name="TextBox 2">
            <a:extLst>
              <a:ext uri="{FF2B5EF4-FFF2-40B4-BE49-F238E27FC236}">
                <a16:creationId xmlns:a16="http://schemas.microsoft.com/office/drawing/2014/main" id="{77E03BB3-B4B6-D567-B150-FB2F774D2431}"/>
              </a:ext>
            </a:extLst>
          </p:cNvPr>
          <p:cNvSpPr txBox="1"/>
          <p:nvPr/>
        </p:nvSpPr>
        <p:spPr>
          <a:xfrm>
            <a:off x="1042219" y="1612490"/>
            <a:ext cx="7148052" cy="707886"/>
          </a:xfrm>
          <a:prstGeom prst="rect">
            <a:avLst/>
          </a:prstGeom>
          <a:noFill/>
        </p:spPr>
        <p:txBody>
          <a:bodyPr wrap="square" rtlCol="0">
            <a:spAutoFit/>
          </a:bodyPr>
          <a:lstStyle/>
          <a:p>
            <a:r>
              <a:rPr lang="en-US" sz="4000" b="1" dirty="0"/>
              <a:t>MINI PROJECT GROUP 7</a:t>
            </a:r>
          </a:p>
        </p:txBody>
      </p:sp>
      <p:pic>
        <p:nvPicPr>
          <p:cNvPr id="5" name="Picture 4">
            <a:extLst>
              <a:ext uri="{FF2B5EF4-FFF2-40B4-BE49-F238E27FC236}">
                <a16:creationId xmlns:a16="http://schemas.microsoft.com/office/drawing/2014/main" id="{A245620F-472D-9A9A-4947-F72B58E8A7B7}"/>
              </a:ext>
            </a:extLst>
          </p:cNvPr>
          <p:cNvPicPr>
            <a:picLocks noChangeAspect="1"/>
          </p:cNvPicPr>
          <p:nvPr/>
        </p:nvPicPr>
        <p:blipFill rotWithShape="1">
          <a:blip r:embed="rId4"/>
          <a:srcRect l="31130" t="37418" r="19193" b="25491"/>
          <a:stretch/>
        </p:blipFill>
        <p:spPr>
          <a:xfrm>
            <a:off x="1544104" y="2320376"/>
            <a:ext cx="7678993" cy="3225018"/>
          </a:xfrm>
          <a:prstGeom prst="rect">
            <a:avLst/>
          </a:prstGeom>
        </p:spPr>
      </p:pic>
    </p:spTree>
    <p:extLst>
      <p:ext uri="{BB962C8B-B14F-4D97-AF65-F5344CB8AC3E}">
        <p14:creationId xmlns:p14="http://schemas.microsoft.com/office/powerpoint/2010/main" val="770450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10;&#10;Description automatically generated with medium confidence">
            <a:extLst>
              <a:ext uri="{FF2B5EF4-FFF2-40B4-BE49-F238E27FC236}">
                <a16:creationId xmlns:a16="http://schemas.microsoft.com/office/drawing/2014/main" id="{A09F6374-BC9C-1DC6-6C86-452A60828752}"/>
              </a:ext>
            </a:extLst>
          </p:cNvPr>
          <p:cNvPicPr>
            <a:picLocks noChangeAspect="1"/>
          </p:cNvPicPr>
          <p:nvPr/>
        </p:nvPicPr>
        <p:blipFill>
          <a:blip r:embed="rId2"/>
          <a:stretch>
            <a:fillRect/>
          </a:stretch>
        </p:blipFill>
        <p:spPr>
          <a:xfrm>
            <a:off x="9392" y="0"/>
            <a:ext cx="12182607" cy="6863290"/>
          </a:xfrm>
          <a:prstGeom prst="rect">
            <a:avLst/>
          </a:prstGeom>
        </p:spPr>
      </p:pic>
      <p:sp>
        <p:nvSpPr>
          <p:cNvPr id="3" name="TextBox 2">
            <a:extLst>
              <a:ext uri="{FF2B5EF4-FFF2-40B4-BE49-F238E27FC236}">
                <a16:creationId xmlns:a16="http://schemas.microsoft.com/office/drawing/2014/main" id="{1D7C9EC1-AD6E-12F6-0011-6001D22B5AA4}"/>
              </a:ext>
            </a:extLst>
          </p:cNvPr>
          <p:cNvSpPr txBox="1"/>
          <p:nvPr/>
        </p:nvSpPr>
        <p:spPr>
          <a:xfrm>
            <a:off x="1130709" y="2742635"/>
            <a:ext cx="7737987" cy="304698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45217B"/>
              </a:buClr>
              <a:buSzPts val="1100"/>
              <a:buFont typeface="Arial"/>
              <a:buNone/>
              <a:tabLst/>
              <a:defRPr/>
            </a:pPr>
            <a:r>
              <a:rPr kumimoji="0" lang="en-US" sz="4800" b="1" u="none" strike="noStrike" kern="0" cap="none" spc="0" normalizeH="0" baseline="0" noProof="0" dirty="0">
                <a:ln>
                  <a:noFill/>
                </a:ln>
                <a:solidFill>
                  <a:srgbClr val="000000"/>
                </a:solidFill>
                <a:effectLst/>
                <a:uLnTx/>
                <a:uFillTx/>
                <a:latin typeface="Chewy" panose="020B0604020202020204" charset="0"/>
                <a:ea typeface="Lato"/>
                <a:cs typeface="Lato"/>
                <a:sym typeface="Lato"/>
              </a:rPr>
              <a:t>“ </a:t>
            </a:r>
            <a:r>
              <a:rPr kumimoji="0" lang="en-US" sz="4800" b="1" u="none" strike="noStrike" kern="0" cap="none" spc="0" normalizeH="0" baseline="0" noProof="0" dirty="0">
                <a:ln>
                  <a:noFill/>
                </a:ln>
                <a:solidFill>
                  <a:srgbClr val="000000"/>
                </a:solidFill>
                <a:effectLst/>
                <a:uLnTx/>
                <a:uFillTx/>
                <a:latin typeface="Chewy" panose="020B0604020202020204" charset="0"/>
                <a:ea typeface="Chewy" panose="020B0604020202020204" charset="0"/>
                <a:cs typeface="Chewy" panose="020B0604020202020204" charset="0"/>
                <a:sym typeface="Lato"/>
              </a:rPr>
              <a:t>Crop Analysis and pesticides </a:t>
            </a:r>
            <a:r>
              <a:rPr lang="en-US" sz="4800" b="1" dirty="0">
                <a:solidFill>
                  <a:srgbClr val="000000"/>
                </a:solidFill>
                <a:effectLst/>
                <a:latin typeface="Chewy" panose="020B0604020202020204" charset="0"/>
                <a:ea typeface="Chewy" panose="020B0604020202020204" charset="0"/>
                <a:cs typeface="Chewy" panose="020B0604020202020204" charset="0"/>
              </a:rPr>
              <a:t>Recommendation system</a:t>
            </a:r>
            <a:r>
              <a:rPr kumimoji="0" lang="en-US" sz="4800" b="1" u="none" strike="noStrike" kern="0" cap="none" spc="0" normalizeH="0" baseline="0" noProof="0" dirty="0">
                <a:ln>
                  <a:noFill/>
                </a:ln>
                <a:solidFill>
                  <a:srgbClr val="000000"/>
                </a:solidFill>
                <a:effectLst/>
                <a:uLnTx/>
                <a:uFillTx/>
                <a:latin typeface="Chewy" panose="020B0604020202020204" charset="0"/>
                <a:ea typeface="Chewy" panose="020B0604020202020204" charset="0"/>
                <a:cs typeface="Chewy" panose="020B0604020202020204" charset="0"/>
                <a:sym typeface="Lato"/>
              </a:rPr>
              <a:t> </a:t>
            </a:r>
            <a:r>
              <a:rPr kumimoji="0" lang="en-US" sz="4800" b="1" u="none" strike="noStrike" kern="0" cap="none" spc="0" normalizeH="0" baseline="0" noProof="0" dirty="0">
                <a:ln>
                  <a:noFill/>
                </a:ln>
                <a:solidFill>
                  <a:srgbClr val="000000"/>
                </a:solidFill>
                <a:effectLst/>
                <a:uLnTx/>
                <a:uFillTx/>
                <a:latin typeface="Chewy" panose="020B0604020202020204" charset="0"/>
                <a:ea typeface="Lato"/>
                <a:cs typeface="Lato"/>
                <a:sym typeface="Lato"/>
              </a:rPr>
              <a:t>”</a:t>
            </a:r>
          </a:p>
          <a:p>
            <a:endParaRPr lang="en-US" sz="4800" b="1" dirty="0">
              <a:latin typeface="Chewy" panose="020B0604020202020204" charset="0"/>
            </a:endParaRPr>
          </a:p>
        </p:txBody>
      </p:sp>
      <p:sp>
        <p:nvSpPr>
          <p:cNvPr id="5" name="Google Shape;983;p47">
            <a:extLst>
              <a:ext uri="{FF2B5EF4-FFF2-40B4-BE49-F238E27FC236}">
                <a16:creationId xmlns:a16="http://schemas.microsoft.com/office/drawing/2014/main" id="{0D531776-87A9-1D08-68E7-A278349900AC}"/>
              </a:ext>
            </a:extLst>
          </p:cNvPr>
          <p:cNvSpPr/>
          <p:nvPr/>
        </p:nvSpPr>
        <p:spPr>
          <a:xfrm flipH="1">
            <a:off x="1293482" y="1481887"/>
            <a:ext cx="6000594" cy="933022"/>
          </a:xfrm>
          <a:custGeom>
            <a:avLst/>
            <a:gdLst/>
            <a:ahLst/>
            <a:cxnLst/>
            <a:rect l="l" t="t" r="r" b="b"/>
            <a:pathLst>
              <a:path w="84099" h="21467" extrusionOk="0">
                <a:moveTo>
                  <a:pt x="59366" y="1"/>
                </a:moveTo>
                <a:cubicBezTo>
                  <a:pt x="54907" y="1"/>
                  <a:pt x="50455" y="399"/>
                  <a:pt x="46061" y="968"/>
                </a:cubicBezTo>
                <a:cubicBezTo>
                  <a:pt x="38089" y="689"/>
                  <a:pt x="30091" y="487"/>
                  <a:pt x="22120" y="411"/>
                </a:cubicBezTo>
                <a:cubicBezTo>
                  <a:pt x="21595" y="406"/>
                  <a:pt x="21066" y="404"/>
                  <a:pt x="20533" y="404"/>
                </a:cubicBezTo>
                <a:cubicBezTo>
                  <a:pt x="14744" y="404"/>
                  <a:pt x="8589" y="738"/>
                  <a:pt x="4556" y="3195"/>
                </a:cubicBezTo>
                <a:cubicBezTo>
                  <a:pt x="1949" y="4789"/>
                  <a:pt x="684" y="7041"/>
                  <a:pt x="405" y="9268"/>
                </a:cubicBezTo>
                <a:cubicBezTo>
                  <a:pt x="254" y="10534"/>
                  <a:pt x="203" y="12002"/>
                  <a:pt x="608" y="13419"/>
                </a:cubicBezTo>
                <a:cubicBezTo>
                  <a:pt x="1" y="15747"/>
                  <a:pt x="1721" y="18303"/>
                  <a:pt x="4961" y="19518"/>
                </a:cubicBezTo>
                <a:cubicBezTo>
                  <a:pt x="7517" y="20480"/>
                  <a:pt x="10605" y="20632"/>
                  <a:pt x="13540" y="20758"/>
                </a:cubicBezTo>
                <a:cubicBezTo>
                  <a:pt x="14527" y="20783"/>
                  <a:pt x="15489" y="20834"/>
                  <a:pt x="16476" y="20859"/>
                </a:cubicBezTo>
                <a:cubicBezTo>
                  <a:pt x="18247" y="21087"/>
                  <a:pt x="20044" y="21264"/>
                  <a:pt x="21816" y="21340"/>
                </a:cubicBezTo>
                <a:cubicBezTo>
                  <a:pt x="23090" y="21402"/>
                  <a:pt x="24363" y="21430"/>
                  <a:pt x="25635" y="21430"/>
                </a:cubicBezTo>
                <a:cubicBezTo>
                  <a:pt x="27497" y="21430"/>
                  <a:pt x="29356" y="21370"/>
                  <a:pt x="31205" y="21264"/>
                </a:cubicBezTo>
                <a:cubicBezTo>
                  <a:pt x="37569" y="21403"/>
                  <a:pt x="43923" y="21467"/>
                  <a:pt x="50279" y="21467"/>
                </a:cubicBezTo>
                <a:cubicBezTo>
                  <a:pt x="54363" y="21467"/>
                  <a:pt x="58448" y="21440"/>
                  <a:pt x="62536" y="21391"/>
                </a:cubicBezTo>
                <a:cubicBezTo>
                  <a:pt x="68762" y="21315"/>
                  <a:pt x="75671" y="20986"/>
                  <a:pt x="79897" y="18126"/>
                </a:cubicBezTo>
                <a:cubicBezTo>
                  <a:pt x="82377" y="16456"/>
                  <a:pt x="83516" y="14128"/>
                  <a:pt x="83643" y="11825"/>
                </a:cubicBezTo>
                <a:cubicBezTo>
                  <a:pt x="83693" y="11065"/>
                  <a:pt x="83693" y="10230"/>
                  <a:pt x="83592" y="9370"/>
                </a:cubicBezTo>
                <a:cubicBezTo>
                  <a:pt x="84098" y="7269"/>
                  <a:pt x="82681" y="5017"/>
                  <a:pt x="79922" y="3751"/>
                </a:cubicBezTo>
                <a:cubicBezTo>
                  <a:pt x="79796" y="3675"/>
                  <a:pt x="79669" y="3600"/>
                  <a:pt x="79518" y="3549"/>
                </a:cubicBezTo>
                <a:cubicBezTo>
                  <a:pt x="74355" y="1246"/>
                  <a:pt x="67749" y="208"/>
                  <a:pt x="61473" y="31"/>
                </a:cubicBezTo>
                <a:cubicBezTo>
                  <a:pt x="60771" y="10"/>
                  <a:pt x="60068" y="1"/>
                  <a:pt x="59366" y="1"/>
                </a:cubicBezTo>
                <a:close/>
              </a:path>
            </a:pathLst>
          </a:custGeom>
          <a:solidFill>
            <a:srgbClr val="E48E1E"/>
          </a:solidFill>
          <a:ln>
            <a:noFill/>
          </a:ln>
        </p:spPr>
        <p:txBody>
          <a:bodyPr spcFirstLastPara="1" wrap="square" lIns="91425" tIns="91425" rIns="91425" bIns="91425" anchor="ctr" anchorCtr="0">
            <a:noAutofit/>
          </a:bodyPr>
          <a:lstStyle/>
          <a:p>
            <a:pPr marL="0" marR="0" lvl="0" indent="0" algn="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 name="TextBox 6">
            <a:extLst>
              <a:ext uri="{FF2B5EF4-FFF2-40B4-BE49-F238E27FC236}">
                <a16:creationId xmlns:a16="http://schemas.microsoft.com/office/drawing/2014/main" id="{AD496BF6-3ED6-4FF2-EED7-92FBA6DB0FCE}"/>
              </a:ext>
            </a:extLst>
          </p:cNvPr>
          <p:cNvSpPr txBox="1"/>
          <p:nvPr/>
        </p:nvSpPr>
        <p:spPr>
          <a:xfrm>
            <a:off x="1465007" y="1563678"/>
            <a:ext cx="6558116" cy="769441"/>
          </a:xfrm>
          <a:prstGeom prst="rect">
            <a:avLst/>
          </a:prstGeom>
          <a:noFill/>
        </p:spPr>
        <p:txBody>
          <a:bodyPr wrap="square" rtlCol="0">
            <a:spAutoFit/>
          </a:bodyPr>
          <a:lstStyle/>
          <a:p>
            <a:r>
              <a:rPr kumimoji="0" lang="en" sz="4400" b="1" i="0" u="none" strike="noStrike" kern="0" cap="none" spc="0" normalizeH="0" baseline="0" noProof="0" dirty="0">
                <a:ln>
                  <a:noFill/>
                </a:ln>
                <a:solidFill>
                  <a:srgbClr val="000000"/>
                </a:solidFill>
                <a:effectLst/>
                <a:uLnTx/>
                <a:uFillTx/>
                <a:latin typeface="Chewy"/>
                <a:sym typeface="Chewy"/>
              </a:rPr>
              <a:t>Tittle of the Project : </a:t>
            </a:r>
            <a:endParaRPr lang="en-US" sz="4400" b="1" dirty="0"/>
          </a:p>
        </p:txBody>
      </p:sp>
    </p:spTree>
    <p:extLst>
      <p:ext uri="{BB962C8B-B14F-4D97-AF65-F5344CB8AC3E}">
        <p14:creationId xmlns:p14="http://schemas.microsoft.com/office/powerpoint/2010/main" val="2091088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10;&#10;Description automatically generated with medium confidence">
            <a:extLst>
              <a:ext uri="{FF2B5EF4-FFF2-40B4-BE49-F238E27FC236}">
                <a16:creationId xmlns:a16="http://schemas.microsoft.com/office/drawing/2014/main" id="{A09F6374-BC9C-1DC6-6C86-452A60828752}"/>
              </a:ext>
            </a:extLst>
          </p:cNvPr>
          <p:cNvPicPr>
            <a:picLocks noChangeAspect="1"/>
          </p:cNvPicPr>
          <p:nvPr/>
        </p:nvPicPr>
        <p:blipFill>
          <a:blip r:embed="rId2"/>
          <a:stretch>
            <a:fillRect/>
          </a:stretch>
        </p:blipFill>
        <p:spPr>
          <a:xfrm>
            <a:off x="9393" y="0"/>
            <a:ext cx="12182607" cy="6863290"/>
          </a:xfrm>
          <a:prstGeom prst="rect">
            <a:avLst/>
          </a:prstGeom>
        </p:spPr>
      </p:pic>
      <p:sp>
        <p:nvSpPr>
          <p:cNvPr id="2" name="TextBox 1">
            <a:extLst>
              <a:ext uri="{FF2B5EF4-FFF2-40B4-BE49-F238E27FC236}">
                <a16:creationId xmlns:a16="http://schemas.microsoft.com/office/drawing/2014/main" id="{5CF461CB-000A-35C7-9F27-96326AF7F497}"/>
              </a:ext>
            </a:extLst>
          </p:cNvPr>
          <p:cNvSpPr txBox="1"/>
          <p:nvPr/>
        </p:nvSpPr>
        <p:spPr>
          <a:xfrm>
            <a:off x="1128071" y="1162604"/>
            <a:ext cx="4073913" cy="523220"/>
          </a:xfrm>
          <a:prstGeom prst="rect">
            <a:avLst/>
          </a:prstGeom>
          <a:noFill/>
        </p:spPr>
        <p:txBody>
          <a:bodyPr wrap="square" rtlCol="0">
            <a:spAutoFit/>
          </a:bodyPr>
          <a:lstStyle/>
          <a:p>
            <a:r>
              <a:rPr lang="en-US" sz="2800" b="1" dirty="0">
                <a:latin typeface="Chewy" panose="020B0604020202020204" charset="0"/>
              </a:rPr>
              <a:t>Problem Statement : </a:t>
            </a:r>
          </a:p>
        </p:txBody>
      </p:sp>
      <p:sp>
        <p:nvSpPr>
          <p:cNvPr id="3" name="TextBox 2">
            <a:extLst>
              <a:ext uri="{FF2B5EF4-FFF2-40B4-BE49-F238E27FC236}">
                <a16:creationId xmlns:a16="http://schemas.microsoft.com/office/drawing/2014/main" id="{B5478AEB-5305-6A14-498B-2E37A2048F6D}"/>
              </a:ext>
            </a:extLst>
          </p:cNvPr>
          <p:cNvSpPr txBox="1"/>
          <p:nvPr/>
        </p:nvSpPr>
        <p:spPr>
          <a:xfrm>
            <a:off x="1128071" y="1833308"/>
            <a:ext cx="8841839" cy="4093428"/>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solidFill>
                  <a:srgbClr val="252525"/>
                </a:solidFill>
                <a:effectLst/>
              </a:rPr>
              <a:t>Many farmers in India don’t know what type of crops they need to grow on their farm depending on their soil conditions and the water resources available in their village.</a:t>
            </a:r>
          </a:p>
          <a:p>
            <a:pPr marL="342900" indent="-342900">
              <a:buFont typeface="Wingdings" panose="05000000000000000000" pitchFamily="2" charset="2"/>
              <a:buChar char="Ø"/>
            </a:pPr>
            <a:r>
              <a:rPr lang="en-US" sz="2000" dirty="0">
                <a:solidFill>
                  <a:srgbClr val="252525"/>
                </a:solidFill>
                <a:effectLst/>
              </a:rPr>
              <a:t>Due to these unknown conditions, they try to grow different types of crops but fail to harvest a good yield.</a:t>
            </a:r>
          </a:p>
          <a:p>
            <a:pPr marL="342900" indent="-342900">
              <a:buFont typeface="Wingdings" panose="05000000000000000000" pitchFamily="2" charset="2"/>
              <a:buChar char="Ø"/>
            </a:pPr>
            <a:r>
              <a:rPr lang="en-US" sz="2000" dirty="0">
                <a:solidFill>
                  <a:srgbClr val="252525"/>
                </a:solidFill>
                <a:effectLst/>
              </a:rPr>
              <a:t>They don’t know </a:t>
            </a:r>
            <a:r>
              <a:rPr lang="en-US" sz="2000" dirty="0">
                <a:solidFill>
                  <a:srgbClr val="252525"/>
                </a:solidFill>
              </a:rPr>
              <a:t>what type and amount of pesticides, insecticides and fertilizers that crops in the farm require. </a:t>
            </a:r>
            <a:endParaRPr lang="en-US" sz="2000" dirty="0">
              <a:solidFill>
                <a:srgbClr val="252525"/>
              </a:solidFill>
              <a:effectLst/>
            </a:endParaRPr>
          </a:p>
          <a:p>
            <a:pPr marL="342900" indent="-342900">
              <a:buFont typeface="Wingdings" panose="05000000000000000000" pitchFamily="2" charset="2"/>
              <a:buChar char="Ø"/>
            </a:pPr>
            <a:r>
              <a:rPr lang="en-US" sz="2000" dirty="0">
                <a:solidFill>
                  <a:srgbClr val="252525"/>
                </a:solidFill>
                <a:effectLst/>
              </a:rPr>
              <a:t>They also don’t know how to segregate issues like which crop requires fertilizer's, pesticides, and insecticides.</a:t>
            </a:r>
          </a:p>
          <a:p>
            <a:pPr marL="342900" indent="-342900">
              <a:buFont typeface="Wingdings" panose="05000000000000000000" pitchFamily="2" charset="2"/>
              <a:buChar char="Ø"/>
            </a:pPr>
            <a:r>
              <a:rPr lang="en-US" sz="2000" dirty="0">
                <a:solidFill>
                  <a:srgbClr val="252525"/>
                </a:solidFill>
                <a:effectLst/>
              </a:rPr>
              <a:t>Hence, they use fertilizer's, pesticides, and insecticides commonly for the entire farm.</a:t>
            </a:r>
          </a:p>
          <a:p>
            <a:pPr marL="342900" indent="-342900">
              <a:buFont typeface="Wingdings" panose="05000000000000000000" pitchFamily="2" charset="2"/>
              <a:buChar char="Ø"/>
            </a:pPr>
            <a:r>
              <a:rPr lang="en-US" sz="2000" dirty="0">
                <a:solidFill>
                  <a:srgbClr val="252525"/>
                </a:solidFill>
                <a:effectLst/>
              </a:rPr>
              <a:t>This makes them to spend money on large amounts of fertilizer's, pesticides, and insecticides unnecessarily also damages crop which even don’t require.</a:t>
            </a:r>
          </a:p>
        </p:txBody>
      </p:sp>
    </p:spTree>
    <p:extLst>
      <p:ext uri="{BB962C8B-B14F-4D97-AF65-F5344CB8AC3E}">
        <p14:creationId xmlns:p14="http://schemas.microsoft.com/office/powerpoint/2010/main" val="339839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10;&#10;Description automatically generated with medium confidence">
            <a:extLst>
              <a:ext uri="{FF2B5EF4-FFF2-40B4-BE49-F238E27FC236}">
                <a16:creationId xmlns:a16="http://schemas.microsoft.com/office/drawing/2014/main" id="{A09F6374-BC9C-1DC6-6C86-452A60828752}"/>
              </a:ext>
            </a:extLst>
          </p:cNvPr>
          <p:cNvPicPr>
            <a:picLocks noChangeAspect="1"/>
          </p:cNvPicPr>
          <p:nvPr/>
        </p:nvPicPr>
        <p:blipFill>
          <a:blip r:embed="rId2"/>
          <a:stretch>
            <a:fillRect/>
          </a:stretch>
        </p:blipFill>
        <p:spPr>
          <a:xfrm>
            <a:off x="9392" y="0"/>
            <a:ext cx="12182607" cy="6863290"/>
          </a:xfrm>
          <a:prstGeom prst="rect">
            <a:avLst/>
          </a:prstGeom>
        </p:spPr>
      </p:pic>
      <p:sp>
        <p:nvSpPr>
          <p:cNvPr id="2" name="Google Shape;1152;p50">
            <a:extLst>
              <a:ext uri="{FF2B5EF4-FFF2-40B4-BE49-F238E27FC236}">
                <a16:creationId xmlns:a16="http://schemas.microsoft.com/office/drawing/2014/main" id="{C928E71E-43CF-D9DC-CD67-E82DD021BB99}"/>
              </a:ext>
            </a:extLst>
          </p:cNvPr>
          <p:cNvSpPr txBox="1">
            <a:spLocks/>
          </p:cNvSpPr>
          <p:nvPr/>
        </p:nvSpPr>
        <p:spPr>
          <a:xfrm>
            <a:off x="1172524" y="1682648"/>
            <a:ext cx="4077902" cy="790800"/>
          </a:xfrm>
          <a:prstGeom prst="rect">
            <a:avLst/>
          </a:prstGeom>
        </p:spPr>
        <p:txBody>
          <a:bodyPr spcFirstLastPara="1" wrap="square" lIns="91425" tIns="91425" rIns="91425" bIns="91425"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3600" b="1" dirty="0">
                <a:latin typeface="+mn-lt"/>
              </a:rPr>
              <a:t>Existing solution : </a:t>
            </a:r>
          </a:p>
        </p:txBody>
      </p:sp>
      <p:sp>
        <p:nvSpPr>
          <p:cNvPr id="3" name="Google Shape;1153;p50">
            <a:extLst>
              <a:ext uri="{FF2B5EF4-FFF2-40B4-BE49-F238E27FC236}">
                <a16:creationId xmlns:a16="http://schemas.microsoft.com/office/drawing/2014/main" id="{27DA4A92-6C41-DC79-E706-2D38D143F597}"/>
              </a:ext>
            </a:extLst>
          </p:cNvPr>
          <p:cNvSpPr txBox="1">
            <a:spLocks/>
          </p:cNvSpPr>
          <p:nvPr/>
        </p:nvSpPr>
        <p:spPr>
          <a:xfrm>
            <a:off x="1033573" y="2245197"/>
            <a:ext cx="8788853" cy="1554232"/>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0">
              <a:lnSpc>
                <a:spcPct val="150000"/>
              </a:lnSpc>
              <a:buNone/>
            </a:pPr>
            <a:r>
              <a:rPr lang="en-US" dirty="0">
                <a:solidFill>
                  <a:srgbClr val="252525"/>
                </a:solidFill>
              </a:rPr>
              <a:t>The existing solution for the crop analysis is to predict the type of crop that is most suitable for the given soil using machine learning algorithms and analyze its quality using data analysis.</a:t>
            </a:r>
          </a:p>
          <a:p>
            <a:pPr marL="114300" indent="0">
              <a:lnSpc>
                <a:spcPct val="150000"/>
              </a:lnSpc>
              <a:buNone/>
            </a:pPr>
            <a:endParaRPr lang="en-US" dirty="0">
              <a:solidFill>
                <a:srgbClr val="252525"/>
              </a:solidFill>
            </a:endParaRPr>
          </a:p>
        </p:txBody>
      </p:sp>
    </p:spTree>
    <p:extLst>
      <p:ext uri="{BB962C8B-B14F-4D97-AF65-F5344CB8AC3E}">
        <p14:creationId xmlns:p14="http://schemas.microsoft.com/office/powerpoint/2010/main" val="2337832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10;&#10;Description automatically generated with medium confidence">
            <a:extLst>
              <a:ext uri="{FF2B5EF4-FFF2-40B4-BE49-F238E27FC236}">
                <a16:creationId xmlns:a16="http://schemas.microsoft.com/office/drawing/2014/main" id="{A09F6374-BC9C-1DC6-6C86-452A60828752}"/>
              </a:ext>
            </a:extLst>
          </p:cNvPr>
          <p:cNvPicPr>
            <a:picLocks noChangeAspect="1"/>
          </p:cNvPicPr>
          <p:nvPr/>
        </p:nvPicPr>
        <p:blipFill>
          <a:blip r:embed="rId2"/>
          <a:stretch>
            <a:fillRect/>
          </a:stretch>
        </p:blipFill>
        <p:spPr>
          <a:xfrm>
            <a:off x="0" y="0"/>
            <a:ext cx="12182607" cy="6863290"/>
          </a:xfrm>
          <a:prstGeom prst="rect">
            <a:avLst/>
          </a:prstGeom>
        </p:spPr>
      </p:pic>
      <p:sp>
        <p:nvSpPr>
          <p:cNvPr id="2" name="Google Shape;1026;p48">
            <a:extLst>
              <a:ext uri="{FF2B5EF4-FFF2-40B4-BE49-F238E27FC236}">
                <a16:creationId xmlns:a16="http://schemas.microsoft.com/office/drawing/2014/main" id="{1C340019-5811-4767-0FE9-617FF70C411C}"/>
              </a:ext>
            </a:extLst>
          </p:cNvPr>
          <p:cNvSpPr txBox="1">
            <a:spLocks/>
          </p:cNvSpPr>
          <p:nvPr/>
        </p:nvSpPr>
        <p:spPr>
          <a:xfrm>
            <a:off x="890205" y="1078767"/>
            <a:ext cx="7717500" cy="572700"/>
          </a:xfrm>
          <a:prstGeom prst="rect">
            <a:avLst/>
          </a:prstGeom>
        </p:spPr>
        <p:txBody>
          <a:bodyPr spcFirstLastPara="1" wrap="square" lIns="91425" tIns="91425" rIns="91425" bIns="91425"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b="1" u="sng" dirty="0"/>
              <a:t>Proposed Solution </a:t>
            </a:r>
            <a:r>
              <a:rPr lang="en-US" b="1" dirty="0"/>
              <a:t>: </a:t>
            </a:r>
          </a:p>
        </p:txBody>
      </p:sp>
      <p:sp>
        <p:nvSpPr>
          <p:cNvPr id="4" name="Google Shape;1027;p48">
            <a:extLst>
              <a:ext uri="{FF2B5EF4-FFF2-40B4-BE49-F238E27FC236}">
                <a16:creationId xmlns:a16="http://schemas.microsoft.com/office/drawing/2014/main" id="{0FF30751-B34F-FBE9-5B7B-1C49CB8B5ADA}"/>
              </a:ext>
            </a:extLst>
          </p:cNvPr>
          <p:cNvSpPr txBox="1">
            <a:spLocks/>
          </p:cNvSpPr>
          <p:nvPr/>
        </p:nvSpPr>
        <p:spPr>
          <a:xfrm>
            <a:off x="890203" y="1904605"/>
            <a:ext cx="9256687" cy="2511832"/>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buFont typeface="Wingdings" panose="05000000000000000000" pitchFamily="2" charset="2"/>
              <a:buChar char="§"/>
            </a:pPr>
            <a:r>
              <a:rPr lang="en-US" b="1" dirty="0"/>
              <a:t>Crop prediction :</a:t>
            </a:r>
          </a:p>
          <a:p>
            <a:pPr marL="0" indent="0">
              <a:lnSpc>
                <a:spcPct val="100000"/>
              </a:lnSpc>
              <a:spcBef>
                <a:spcPts val="0"/>
              </a:spcBef>
              <a:buNone/>
            </a:pPr>
            <a:r>
              <a:rPr lang="en-US" dirty="0"/>
              <a:t>In our proposed solution, we predict what type of crop best suits the farmer's soil, environment, available resources, and financial status by using supervised machine learning algorithms.</a:t>
            </a:r>
          </a:p>
          <a:p>
            <a:pPr>
              <a:lnSpc>
                <a:spcPct val="100000"/>
              </a:lnSpc>
              <a:spcBef>
                <a:spcPts val="0"/>
              </a:spcBef>
              <a:buFont typeface="Wingdings" panose="05000000000000000000" pitchFamily="2" charset="2"/>
              <a:buChar char="§"/>
            </a:pPr>
            <a:endParaRPr lang="en-US" dirty="0"/>
          </a:p>
          <a:p>
            <a:pPr>
              <a:lnSpc>
                <a:spcPct val="100000"/>
              </a:lnSpc>
              <a:spcBef>
                <a:spcPts val="0"/>
              </a:spcBef>
              <a:buFont typeface="Wingdings" panose="05000000000000000000" pitchFamily="2" charset="2"/>
              <a:buChar char="§"/>
            </a:pPr>
            <a:endParaRPr lang="en-US" dirty="0"/>
          </a:p>
        </p:txBody>
      </p:sp>
      <p:sp>
        <p:nvSpPr>
          <p:cNvPr id="7" name="Google Shape;1030;p48">
            <a:extLst>
              <a:ext uri="{FF2B5EF4-FFF2-40B4-BE49-F238E27FC236}">
                <a16:creationId xmlns:a16="http://schemas.microsoft.com/office/drawing/2014/main" id="{01799702-6664-8BCE-39E6-C9248FD18301}"/>
              </a:ext>
            </a:extLst>
          </p:cNvPr>
          <p:cNvSpPr txBox="1">
            <a:spLocks/>
          </p:cNvSpPr>
          <p:nvPr/>
        </p:nvSpPr>
        <p:spPr>
          <a:xfrm>
            <a:off x="890203" y="4200128"/>
            <a:ext cx="9345178" cy="1938107"/>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eaLnBrk="1" latinLnBrk="0" hangingPunct="1">
              <a:lnSpc>
                <a:spcPct val="100000"/>
              </a:lnSpc>
              <a:spcBef>
                <a:spcPts val="0"/>
              </a:spcBef>
              <a:spcAft>
                <a:spcPts val="0"/>
              </a:spcAft>
              <a:buFont typeface="Wingdings" panose="05000000000000000000" pitchFamily="2" charset="2"/>
              <a:buChar char="§"/>
            </a:pPr>
            <a:r>
              <a:rPr lang="en-US" sz="2800" b="1" kern="1200" dirty="0">
                <a:solidFill>
                  <a:srgbClr val="000000"/>
                </a:solidFill>
                <a:effectLst/>
                <a:latin typeface="Calibri" panose="020F0502020204030204" pitchFamily="34" charset="0"/>
                <a:ea typeface="+mn-ea"/>
                <a:cs typeface="+mn-cs"/>
              </a:rPr>
              <a:t>Crop Analysis :</a:t>
            </a:r>
          </a:p>
          <a:p>
            <a:pPr marL="0" indent="0" algn="l" rtl="0" eaLnBrk="1" latinLnBrk="0" hangingPunct="1">
              <a:lnSpc>
                <a:spcPct val="100000"/>
              </a:lnSpc>
              <a:spcBef>
                <a:spcPts val="0"/>
              </a:spcBef>
              <a:spcAft>
                <a:spcPts val="0"/>
              </a:spcAft>
              <a:buNone/>
            </a:pPr>
            <a:r>
              <a:rPr lang="en-US" dirty="0"/>
              <a:t>During the growth of the crop, we constantly </a:t>
            </a:r>
            <a:r>
              <a:rPr lang="en-US" dirty="0" err="1"/>
              <a:t>analyse</a:t>
            </a:r>
            <a:r>
              <a:rPr lang="en-US" dirty="0"/>
              <a:t> the quality of the crop by checking its growth rate, any diseases that occurred, and its quality using data analysis techniques.</a:t>
            </a:r>
            <a:endParaRPr lang="en-US" dirty="0">
              <a:effectLst/>
            </a:endParaRPr>
          </a:p>
        </p:txBody>
      </p:sp>
    </p:spTree>
    <p:extLst>
      <p:ext uri="{BB962C8B-B14F-4D97-AF65-F5344CB8AC3E}">
        <p14:creationId xmlns:p14="http://schemas.microsoft.com/office/powerpoint/2010/main" val="1347328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10;&#10;Description automatically generated with medium confidence">
            <a:extLst>
              <a:ext uri="{FF2B5EF4-FFF2-40B4-BE49-F238E27FC236}">
                <a16:creationId xmlns:a16="http://schemas.microsoft.com/office/drawing/2014/main" id="{A09F6374-BC9C-1DC6-6C86-452A60828752}"/>
              </a:ext>
            </a:extLst>
          </p:cNvPr>
          <p:cNvPicPr>
            <a:picLocks noChangeAspect="1"/>
          </p:cNvPicPr>
          <p:nvPr/>
        </p:nvPicPr>
        <p:blipFill>
          <a:blip r:embed="rId2"/>
          <a:stretch>
            <a:fillRect/>
          </a:stretch>
        </p:blipFill>
        <p:spPr>
          <a:xfrm>
            <a:off x="9393" y="-5290"/>
            <a:ext cx="12182607" cy="6863290"/>
          </a:xfrm>
          <a:prstGeom prst="rect">
            <a:avLst/>
          </a:prstGeom>
        </p:spPr>
      </p:pic>
      <p:sp>
        <p:nvSpPr>
          <p:cNvPr id="2" name="Google Shape;1026;p48">
            <a:extLst>
              <a:ext uri="{FF2B5EF4-FFF2-40B4-BE49-F238E27FC236}">
                <a16:creationId xmlns:a16="http://schemas.microsoft.com/office/drawing/2014/main" id="{1C340019-5811-4767-0FE9-617FF70C411C}"/>
              </a:ext>
            </a:extLst>
          </p:cNvPr>
          <p:cNvSpPr txBox="1">
            <a:spLocks/>
          </p:cNvSpPr>
          <p:nvPr/>
        </p:nvSpPr>
        <p:spPr>
          <a:xfrm>
            <a:off x="890205" y="1078767"/>
            <a:ext cx="7717500" cy="572700"/>
          </a:xfrm>
          <a:prstGeom prst="rect">
            <a:avLst/>
          </a:prstGeom>
        </p:spPr>
        <p:txBody>
          <a:bodyPr spcFirstLastPara="1" wrap="square" lIns="91425" tIns="91425" rIns="91425" bIns="91425"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b="1" u="sng" dirty="0"/>
              <a:t>Proposed Solution </a:t>
            </a:r>
            <a:r>
              <a:rPr lang="en-US" b="1" dirty="0"/>
              <a:t>: </a:t>
            </a:r>
          </a:p>
        </p:txBody>
      </p:sp>
      <p:sp>
        <p:nvSpPr>
          <p:cNvPr id="9" name="Google Shape;1032;p48">
            <a:extLst>
              <a:ext uri="{FF2B5EF4-FFF2-40B4-BE49-F238E27FC236}">
                <a16:creationId xmlns:a16="http://schemas.microsoft.com/office/drawing/2014/main" id="{1DA4D299-13D9-B74E-F189-6812A7A573E1}"/>
              </a:ext>
            </a:extLst>
          </p:cNvPr>
          <p:cNvSpPr txBox="1">
            <a:spLocks/>
          </p:cNvSpPr>
          <p:nvPr/>
        </p:nvSpPr>
        <p:spPr>
          <a:xfrm>
            <a:off x="890202" y="3975156"/>
            <a:ext cx="9964611" cy="2386457"/>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b="1" dirty="0">
                <a:solidFill>
                  <a:srgbClr val="252525"/>
                </a:solidFill>
                <a:effectLst/>
              </a:rPr>
              <a:t>Pesticides Recommendation: </a:t>
            </a:r>
            <a:endParaRPr lang="en-US" dirty="0">
              <a:solidFill>
                <a:srgbClr val="252525"/>
              </a:solidFill>
              <a:effectLst/>
            </a:endParaRPr>
          </a:p>
          <a:p>
            <a:pPr marL="0" indent="0">
              <a:buNone/>
            </a:pPr>
            <a:r>
              <a:rPr lang="en-US" dirty="0">
                <a:solidFill>
                  <a:srgbClr val="252525"/>
                </a:solidFill>
                <a:effectLst/>
              </a:rPr>
              <a:t>After analyzing the quality of that particular crop cluster, we recommend fertilizer's, pesticides, and insecticides that crop needs for better growth, using the recommendation systems.</a:t>
            </a:r>
          </a:p>
        </p:txBody>
      </p:sp>
      <p:sp>
        <p:nvSpPr>
          <p:cNvPr id="3" name="Google Shape;1031;p48">
            <a:extLst>
              <a:ext uri="{FF2B5EF4-FFF2-40B4-BE49-F238E27FC236}">
                <a16:creationId xmlns:a16="http://schemas.microsoft.com/office/drawing/2014/main" id="{39686D15-C7B6-2B18-1AFD-014B75A60B46}"/>
              </a:ext>
            </a:extLst>
          </p:cNvPr>
          <p:cNvSpPr txBox="1">
            <a:spLocks/>
          </p:cNvSpPr>
          <p:nvPr/>
        </p:nvSpPr>
        <p:spPr>
          <a:xfrm>
            <a:off x="890202" y="4766948"/>
            <a:ext cx="4556869" cy="802874"/>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endParaRPr lang="en-US" b="1" dirty="0"/>
          </a:p>
        </p:txBody>
      </p:sp>
      <p:sp>
        <p:nvSpPr>
          <p:cNvPr id="10" name="Google Shape;1030;p48">
            <a:extLst>
              <a:ext uri="{FF2B5EF4-FFF2-40B4-BE49-F238E27FC236}">
                <a16:creationId xmlns:a16="http://schemas.microsoft.com/office/drawing/2014/main" id="{3B452619-03E3-3CC6-17A1-465AA01F9BFA}"/>
              </a:ext>
            </a:extLst>
          </p:cNvPr>
          <p:cNvSpPr txBox="1">
            <a:spLocks/>
          </p:cNvSpPr>
          <p:nvPr/>
        </p:nvSpPr>
        <p:spPr>
          <a:xfrm>
            <a:off x="890202" y="1826648"/>
            <a:ext cx="9305850" cy="1938107"/>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b="1" dirty="0">
                <a:solidFill>
                  <a:srgbClr val="252525"/>
                </a:solidFill>
                <a:effectLst/>
              </a:rPr>
              <a:t>Crop clustering and further analysis:</a:t>
            </a:r>
            <a:endParaRPr lang="en-US" dirty="0">
              <a:solidFill>
                <a:srgbClr val="252525"/>
              </a:solidFill>
              <a:effectLst/>
            </a:endParaRPr>
          </a:p>
          <a:p>
            <a:pPr marL="0" indent="0">
              <a:buNone/>
            </a:pPr>
            <a:r>
              <a:rPr lang="en-US" dirty="0">
                <a:solidFill>
                  <a:srgbClr val="252525"/>
                </a:solidFill>
                <a:effectLst/>
              </a:rPr>
              <a:t>Based on the analysis of the crop, we divide the entire farm into small clusters and perform further detailed analysis on those clusters using machine learning algorithms and data analysis.</a:t>
            </a:r>
          </a:p>
        </p:txBody>
      </p:sp>
    </p:spTree>
    <p:extLst>
      <p:ext uri="{BB962C8B-B14F-4D97-AF65-F5344CB8AC3E}">
        <p14:creationId xmlns:p14="http://schemas.microsoft.com/office/powerpoint/2010/main" val="3754970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10;&#10;Description automatically generated with medium confidence">
            <a:extLst>
              <a:ext uri="{FF2B5EF4-FFF2-40B4-BE49-F238E27FC236}">
                <a16:creationId xmlns:a16="http://schemas.microsoft.com/office/drawing/2014/main" id="{A09F6374-BC9C-1DC6-6C86-452A60828752}"/>
              </a:ext>
            </a:extLst>
          </p:cNvPr>
          <p:cNvPicPr>
            <a:picLocks noChangeAspect="1"/>
          </p:cNvPicPr>
          <p:nvPr/>
        </p:nvPicPr>
        <p:blipFill>
          <a:blip r:embed="rId2"/>
          <a:stretch>
            <a:fillRect/>
          </a:stretch>
        </p:blipFill>
        <p:spPr>
          <a:xfrm>
            <a:off x="9393" y="0"/>
            <a:ext cx="12182607" cy="6863290"/>
          </a:xfrm>
          <a:prstGeom prst="rect">
            <a:avLst/>
          </a:prstGeom>
        </p:spPr>
      </p:pic>
      <p:pic>
        <p:nvPicPr>
          <p:cNvPr id="5" name="Picture 4">
            <a:extLst>
              <a:ext uri="{FF2B5EF4-FFF2-40B4-BE49-F238E27FC236}">
                <a16:creationId xmlns:a16="http://schemas.microsoft.com/office/drawing/2014/main" id="{49DF4C18-89A5-5F80-CDEC-3C949186FC86}"/>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215148" y="1415845"/>
            <a:ext cx="5761703" cy="4321277"/>
          </a:xfrm>
          <a:prstGeom prst="rect">
            <a:avLst/>
          </a:prstGeom>
        </p:spPr>
      </p:pic>
    </p:spTree>
    <p:extLst>
      <p:ext uri="{BB962C8B-B14F-4D97-AF65-F5344CB8AC3E}">
        <p14:creationId xmlns:p14="http://schemas.microsoft.com/office/powerpoint/2010/main" val="34020515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351</Words>
  <Application>Microsoft Office PowerPoint</Application>
  <PresentationFormat>Widescreen</PresentationFormat>
  <Paragraphs>25</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Chewy</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Zafar Khan</dc:creator>
  <cp:lastModifiedBy>BODAPATI SURYA</cp:lastModifiedBy>
  <cp:revision>5</cp:revision>
  <dcterms:created xsi:type="dcterms:W3CDTF">2023-02-20T05:43:18Z</dcterms:created>
  <dcterms:modified xsi:type="dcterms:W3CDTF">2023-03-26T08:46:54Z</dcterms:modified>
</cp:coreProperties>
</file>