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65" r:id="rId3"/>
    <p:sldId id="257" r:id="rId4"/>
    <p:sldId id="266" r:id="rId5"/>
    <p:sldId id="267" r:id="rId6"/>
    <p:sldId id="268" r:id="rId7"/>
    <p:sldId id="263" r:id="rId8"/>
    <p:sldId id="269" r:id="rId9"/>
    <p:sldId id="262" r:id="rId10"/>
    <p:sldId id="270" r:id="rId11"/>
    <p:sldId id="264" r:id="rId12"/>
    <p:sldId id="272" r:id="rId13"/>
    <p:sldId id="273" r:id="rId14"/>
    <p:sldId id="274" r:id="rId15"/>
    <p:sldId id="275" r:id="rId16"/>
    <p:sldId id="261" r:id="rId17"/>
    <p:sldId id="276" r:id="rId18"/>
    <p:sldId id="27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48"/>
  </p:normalViewPr>
  <p:slideViewPr>
    <p:cSldViewPr snapToGrid="0">
      <p:cViewPr>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79EF1F-88D1-4EA5-A8F9-69C9BC14B310}" type="datetimeFigureOut">
              <a:rPr lang="en-US" smtClean="0"/>
              <a:t>4/11/2023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C66098-4475-42E9-A71F-A8E7FCF9E32C}" type="slidenum">
              <a:rPr lang="en-US" smtClean="0"/>
              <a:t>‹#›</a:t>
            </a:fld>
            <a:endParaRPr lang="en-US"/>
          </a:p>
        </p:txBody>
      </p:sp>
    </p:spTree>
    <p:extLst>
      <p:ext uri="{BB962C8B-B14F-4D97-AF65-F5344CB8AC3E}">
        <p14:creationId xmlns:p14="http://schemas.microsoft.com/office/powerpoint/2010/main" val="31299256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C4C93E-78C5-45D3-BF0B-7E9A547DDEBF}" type="slidenum">
              <a:rPr lang="en-US" smtClean="0"/>
              <a:t>2</a:t>
            </a:fld>
            <a:endParaRPr lang="en-US"/>
          </a:p>
        </p:txBody>
      </p:sp>
    </p:spTree>
    <p:extLst>
      <p:ext uri="{BB962C8B-B14F-4D97-AF65-F5344CB8AC3E}">
        <p14:creationId xmlns:p14="http://schemas.microsoft.com/office/powerpoint/2010/main" val="13847292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C66098-4475-42E9-A71F-A8E7FCF9E32C}" type="slidenum">
              <a:rPr lang="en-US" smtClean="0"/>
              <a:t>6</a:t>
            </a:fld>
            <a:endParaRPr lang="en-US"/>
          </a:p>
        </p:txBody>
      </p:sp>
    </p:spTree>
    <p:extLst>
      <p:ext uri="{BB962C8B-B14F-4D97-AF65-F5344CB8AC3E}">
        <p14:creationId xmlns:p14="http://schemas.microsoft.com/office/powerpoint/2010/main" val="29167268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C66098-4475-42E9-A71F-A8E7FCF9E32C}" type="slidenum">
              <a:rPr lang="en-US" smtClean="0"/>
              <a:t>8</a:t>
            </a:fld>
            <a:endParaRPr lang="en-US"/>
          </a:p>
        </p:txBody>
      </p:sp>
    </p:spTree>
    <p:extLst>
      <p:ext uri="{BB962C8B-B14F-4D97-AF65-F5344CB8AC3E}">
        <p14:creationId xmlns:p14="http://schemas.microsoft.com/office/powerpoint/2010/main" val="18567751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C66098-4475-42E9-A71F-A8E7FCF9E32C}" type="slidenum">
              <a:rPr lang="en-US" smtClean="0"/>
              <a:t>10</a:t>
            </a:fld>
            <a:endParaRPr lang="en-US"/>
          </a:p>
        </p:txBody>
      </p:sp>
    </p:spTree>
    <p:extLst>
      <p:ext uri="{BB962C8B-B14F-4D97-AF65-F5344CB8AC3E}">
        <p14:creationId xmlns:p14="http://schemas.microsoft.com/office/powerpoint/2010/main" val="12933926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C66098-4475-42E9-A71F-A8E7FCF9E32C}" type="slidenum">
              <a:rPr lang="en-US" smtClean="0"/>
              <a:t>12</a:t>
            </a:fld>
            <a:endParaRPr lang="en-US"/>
          </a:p>
        </p:txBody>
      </p:sp>
    </p:spTree>
    <p:extLst>
      <p:ext uri="{BB962C8B-B14F-4D97-AF65-F5344CB8AC3E}">
        <p14:creationId xmlns:p14="http://schemas.microsoft.com/office/powerpoint/2010/main" val="1962090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C66098-4475-42E9-A71F-A8E7FCF9E32C}" type="slidenum">
              <a:rPr lang="en-US" smtClean="0"/>
              <a:t>13</a:t>
            </a:fld>
            <a:endParaRPr lang="en-US"/>
          </a:p>
        </p:txBody>
      </p:sp>
    </p:spTree>
    <p:extLst>
      <p:ext uri="{BB962C8B-B14F-4D97-AF65-F5344CB8AC3E}">
        <p14:creationId xmlns:p14="http://schemas.microsoft.com/office/powerpoint/2010/main" val="31171407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C66098-4475-42E9-A71F-A8E7FCF9E32C}" type="slidenum">
              <a:rPr lang="en-US" smtClean="0"/>
              <a:t>14</a:t>
            </a:fld>
            <a:endParaRPr lang="en-US"/>
          </a:p>
        </p:txBody>
      </p:sp>
    </p:spTree>
    <p:extLst>
      <p:ext uri="{BB962C8B-B14F-4D97-AF65-F5344CB8AC3E}">
        <p14:creationId xmlns:p14="http://schemas.microsoft.com/office/powerpoint/2010/main" val="15325862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C66098-4475-42E9-A71F-A8E7FCF9E32C}" type="slidenum">
              <a:rPr lang="en-US" smtClean="0"/>
              <a:t>15</a:t>
            </a:fld>
            <a:endParaRPr lang="en-US"/>
          </a:p>
        </p:txBody>
      </p:sp>
    </p:spTree>
    <p:extLst>
      <p:ext uri="{BB962C8B-B14F-4D97-AF65-F5344CB8AC3E}">
        <p14:creationId xmlns:p14="http://schemas.microsoft.com/office/powerpoint/2010/main" val="42816070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C66098-4475-42E9-A71F-A8E7FCF9E32C}" type="slidenum">
              <a:rPr lang="en-US" smtClean="0"/>
              <a:t>17</a:t>
            </a:fld>
            <a:endParaRPr lang="en-US"/>
          </a:p>
        </p:txBody>
      </p:sp>
    </p:spTree>
    <p:extLst>
      <p:ext uri="{BB962C8B-B14F-4D97-AF65-F5344CB8AC3E}">
        <p14:creationId xmlns:p14="http://schemas.microsoft.com/office/powerpoint/2010/main" val="36553142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descr="A picture containing text&#10;&#10;Description automatically generated">
            <a:extLst>
              <a:ext uri="{FF2B5EF4-FFF2-40B4-BE49-F238E27FC236}">
                <a16:creationId xmlns:a16="http://schemas.microsoft.com/office/drawing/2014/main" id="{D85A2FB7-3D8B-A155-F7CC-E690585EB684}"/>
              </a:ext>
            </a:extLst>
          </p:cNvPr>
          <p:cNvPicPr>
            <a:picLocks noChangeAspect="1"/>
          </p:cNvPicPr>
          <p:nvPr userDrawn="1"/>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3860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4FF20-EE25-4BE6-F407-674AE349DF64}"/>
              </a:ext>
            </a:extLst>
          </p:cNvPr>
          <p:cNvSpPr>
            <a:spLocks noGrp="1"/>
          </p:cNvSpPr>
          <p:nvPr>
            <p:ph type="title"/>
          </p:nvPr>
        </p:nvSpPr>
        <p:spPr>
          <a:xfrm>
            <a:off x="838200" y="365125"/>
            <a:ext cx="10515600" cy="1325563"/>
          </a:xfrm>
          <a:prstGeom prst="rect">
            <a:avLst/>
          </a:prstGeom>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D3BDC69-C55F-F0E3-7988-20B8BE8EEC1E}"/>
              </a:ext>
            </a:extLst>
          </p:cNvPr>
          <p:cNvSpPr>
            <a:spLocks noGrp="1"/>
          </p:cNvSpPr>
          <p:nvPr>
            <p:ph type="body" orient="vert" idx="1"/>
          </p:nvPr>
        </p:nvSpPr>
        <p:spPr>
          <a:xfrm>
            <a:off x="838200" y="1825625"/>
            <a:ext cx="10515600" cy="4351338"/>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FE3FA5C-E757-A257-9779-0A28616054A8}"/>
              </a:ext>
            </a:extLst>
          </p:cNvPr>
          <p:cNvSpPr>
            <a:spLocks noGrp="1"/>
          </p:cNvSpPr>
          <p:nvPr>
            <p:ph type="dt" sz="half" idx="10"/>
          </p:nvPr>
        </p:nvSpPr>
        <p:spPr>
          <a:xfrm>
            <a:off x="838200" y="6356350"/>
            <a:ext cx="2743200" cy="365125"/>
          </a:xfrm>
          <a:prstGeom prst="rect">
            <a:avLst/>
          </a:prstGeom>
        </p:spPr>
        <p:txBody>
          <a:bodyPr/>
          <a:lstStyle/>
          <a:p>
            <a:fld id="{F06C50F5-833C-884B-A98B-A44FA3D00C65}" type="datetimeFigureOut">
              <a:rPr lang="en-US" smtClean="0"/>
              <a:t>4/11/2023</a:t>
            </a:fld>
            <a:endParaRPr lang="en-US"/>
          </a:p>
        </p:txBody>
      </p:sp>
      <p:sp>
        <p:nvSpPr>
          <p:cNvPr id="5" name="Footer Placeholder 4">
            <a:extLst>
              <a:ext uri="{FF2B5EF4-FFF2-40B4-BE49-F238E27FC236}">
                <a16:creationId xmlns:a16="http://schemas.microsoft.com/office/drawing/2014/main" id="{2C1CED08-DD0D-EB2A-FCAE-CA1431BA078A}"/>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F9399F36-7E83-8A6D-75EE-355E4B3EAE8C}"/>
              </a:ext>
            </a:extLst>
          </p:cNvPr>
          <p:cNvSpPr>
            <a:spLocks noGrp="1"/>
          </p:cNvSpPr>
          <p:nvPr>
            <p:ph type="sldNum" sz="quarter" idx="12"/>
          </p:nvPr>
        </p:nvSpPr>
        <p:spPr>
          <a:xfrm>
            <a:off x="8610600" y="6356350"/>
            <a:ext cx="2743200" cy="365125"/>
          </a:xfrm>
          <a:prstGeom prst="rect">
            <a:avLst/>
          </a:prstGeom>
        </p:spPr>
        <p:txBody>
          <a:bodyPr/>
          <a:lstStyle/>
          <a:p>
            <a:fld id="{2AAC0D00-F74E-124E-B60A-5A84676CA716}" type="slidenum">
              <a:rPr lang="en-US" smtClean="0"/>
              <a:t>‹#›</a:t>
            </a:fld>
            <a:endParaRPr lang="en-US"/>
          </a:p>
        </p:txBody>
      </p:sp>
    </p:spTree>
    <p:extLst>
      <p:ext uri="{BB962C8B-B14F-4D97-AF65-F5344CB8AC3E}">
        <p14:creationId xmlns:p14="http://schemas.microsoft.com/office/powerpoint/2010/main" val="1838833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1DE56E-87C3-0829-312C-288A93A22979}"/>
              </a:ext>
            </a:extLst>
          </p:cNvPr>
          <p:cNvSpPr>
            <a:spLocks noGrp="1"/>
          </p:cNvSpPr>
          <p:nvPr>
            <p:ph type="title" orient="vert"/>
          </p:nvPr>
        </p:nvSpPr>
        <p:spPr>
          <a:xfrm>
            <a:off x="8724900" y="365125"/>
            <a:ext cx="2628900" cy="5811838"/>
          </a:xfrm>
          <a:prstGeom prst="rect">
            <a:avLst/>
          </a:prstGeo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74A9007-ACCA-111E-E309-BB4AC8395B11}"/>
              </a:ext>
            </a:extLst>
          </p:cNvPr>
          <p:cNvSpPr>
            <a:spLocks noGrp="1"/>
          </p:cNvSpPr>
          <p:nvPr>
            <p:ph type="body" orient="vert" idx="1"/>
          </p:nvPr>
        </p:nvSpPr>
        <p:spPr>
          <a:xfrm>
            <a:off x="838200" y="365125"/>
            <a:ext cx="7734300" cy="5811838"/>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811EA42-575D-072C-A63C-059D3F744009}"/>
              </a:ext>
            </a:extLst>
          </p:cNvPr>
          <p:cNvSpPr>
            <a:spLocks noGrp="1"/>
          </p:cNvSpPr>
          <p:nvPr>
            <p:ph type="dt" sz="half" idx="10"/>
          </p:nvPr>
        </p:nvSpPr>
        <p:spPr>
          <a:xfrm>
            <a:off x="838200" y="6356350"/>
            <a:ext cx="2743200" cy="365125"/>
          </a:xfrm>
          <a:prstGeom prst="rect">
            <a:avLst/>
          </a:prstGeom>
        </p:spPr>
        <p:txBody>
          <a:bodyPr/>
          <a:lstStyle/>
          <a:p>
            <a:fld id="{F06C50F5-833C-884B-A98B-A44FA3D00C65}" type="datetimeFigureOut">
              <a:rPr lang="en-US" smtClean="0"/>
              <a:t>4/11/2023</a:t>
            </a:fld>
            <a:endParaRPr lang="en-US"/>
          </a:p>
        </p:txBody>
      </p:sp>
      <p:sp>
        <p:nvSpPr>
          <p:cNvPr id="5" name="Footer Placeholder 4">
            <a:extLst>
              <a:ext uri="{FF2B5EF4-FFF2-40B4-BE49-F238E27FC236}">
                <a16:creationId xmlns:a16="http://schemas.microsoft.com/office/drawing/2014/main" id="{019E45D2-729E-969B-2314-5B8F878F88ED}"/>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ADB94A13-D208-520B-EF3B-4BD83B92B419}"/>
              </a:ext>
            </a:extLst>
          </p:cNvPr>
          <p:cNvSpPr>
            <a:spLocks noGrp="1"/>
          </p:cNvSpPr>
          <p:nvPr>
            <p:ph type="sldNum" sz="quarter" idx="12"/>
          </p:nvPr>
        </p:nvSpPr>
        <p:spPr>
          <a:xfrm>
            <a:off x="8610600" y="6356350"/>
            <a:ext cx="2743200" cy="365125"/>
          </a:xfrm>
          <a:prstGeom prst="rect">
            <a:avLst/>
          </a:prstGeom>
        </p:spPr>
        <p:txBody>
          <a:bodyPr/>
          <a:lstStyle/>
          <a:p>
            <a:fld id="{2AAC0D00-F74E-124E-B60A-5A84676CA716}" type="slidenum">
              <a:rPr lang="en-US" smtClean="0"/>
              <a:t>‹#›</a:t>
            </a:fld>
            <a:endParaRPr lang="en-US"/>
          </a:p>
        </p:txBody>
      </p:sp>
    </p:spTree>
    <p:extLst>
      <p:ext uri="{BB962C8B-B14F-4D97-AF65-F5344CB8AC3E}">
        <p14:creationId xmlns:p14="http://schemas.microsoft.com/office/powerpoint/2010/main" val="3194753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8" name="Picture 7" descr="Chart&#10;&#10;Description automatically generated with medium confidence">
            <a:extLst>
              <a:ext uri="{FF2B5EF4-FFF2-40B4-BE49-F238E27FC236}">
                <a16:creationId xmlns:a16="http://schemas.microsoft.com/office/drawing/2014/main" id="{4A51A676-339C-D36A-2306-C4A1E9340ED7}"/>
              </a:ext>
            </a:extLst>
          </p:cNvPr>
          <p:cNvPicPr>
            <a:picLocks noChangeAspect="1"/>
          </p:cNvPicPr>
          <p:nvPr userDrawn="1"/>
        </p:nvPicPr>
        <p:blipFill>
          <a:blip r:embed="rId2"/>
          <a:stretch>
            <a:fillRect/>
          </a:stretch>
        </p:blipFill>
        <p:spPr>
          <a:xfrm>
            <a:off x="9392" y="0"/>
            <a:ext cx="12182607" cy="6863290"/>
          </a:xfrm>
          <a:prstGeom prst="rect">
            <a:avLst/>
          </a:prstGeom>
        </p:spPr>
      </p:pic>
    </p:spTree>
    <p:extLst>
      <p:ext uri="{BB962C8B-B14F-4D97-AF65-F5344CB8AC3E}">
        <p14:creationId xmlns:p14="http://schemas.microsoft.com/office/powerpoint/2010/main" val="290146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637CB-F8E5-B5D9-5B7B-33630C2B104B}"/>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E823BFE5-357E-8DC4-CA7A-6C86EE83F442}"/>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B134CEA-1CC2-981F-37BC-9FA6ADD35432}"/>
              </a:ext>
            </a:extLst>
          </p:cNvPr>
          <p:cNvSpPr>
            <a:spLocks noGrp="1"/>
          </p:cNvSpPr>
          <p:nvPr>
            <p:ph type="dt" sz="half" idx="10"/>
          </p:nvPr>
        </p:nvSpPr>
        <p:spPr>
          <a:xfrm>
            <a:off x="838200" y="6356350"/>
            <a:ext cx="2743200" cy="365125"/>
          </a:xfrm>
          <a:prstGeom prst="rect">
            <a:avLst/>
          </a:prstGeom>
        </p:spPr>
        <p:txBody>
          <a:bodyPr/>
          <a:lstStyle/>
          <a:p>
            <a:fld id="{F06C50F5-833C-884B-A98B-A44FA3D00C65}" type="datetimeFigureOut">
              <a:rPr lang="en-US" smtClean="0"/>
              <a:t>4/11/2023</a:t>
            </a:fld>
            <a:endParaRPr lang="en-US"/>
          </a:p>
        </p:txBody>
      </p:sp>
      <p:sp>
        <p:nvSpPr>
          <p:cNvPr id="5" name="Footer Placeholder 4">
            <a:extLst>
              <a:ext uri="{FF2B5EF4-FFF2-40B4-BE49-F238E27FC236}">
                <a16:creationId xmlns:a16="http://schemas.microsoft.com/office/drawing/2014/main" id="{DB2E318D-AC28-A36D-C6CF-7B0B7742A082}"/>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D0AE00D-F195-BE2D-F87C-7F0ACB6B990C}"/>
              </a:ext>
            </a:extLst>
          </p:cNvPr>
          <p:cNvSpPr>
            <a:spLocks noGrp="1"/>
          </p:cNvSpPr>
          <p:nvPr>
            <p:ph type="sldNum" sz="quarter" idx="12"/>
          </p:nvPr>
        </p:nvSpPr>
        <p:spPr>
          <a:xfrm>
            <a:off x="8610600" y="6356350"/>
            <a:ext cx="2743200" cy="365125"/>
          </a:xfrm>
          <a:prstGeom prst="rect">
            <a:avLst/>
          </a:prstGeom>
        </p:spPr>
        <p:txBody>
          <a:bodyPr/>
          <a:lstStyle/>
          <a:p>
            <a:fld id="{2AAC0D00-F74E-124E-B60A-5A84676CA716}" type="slidenum">
              <a:rPr lang="en-US" smtClean="0"/>
              <a:t>‹#›</a:t>
            </a:fld>
            <a:endParaRPr lang="en-US"/>
          </a:p>
        </p:txBody>
      </p:sp>
    </p:spTree>
    <p:extLst>
      <p:ext uri="{BB962C8B-B14F-4D97-AF65-F5344CB8AC3E}">
        <p14:creationId xmlns:p14="http://schemas.microsoft.com/office/powerpoint/2010/main" val="2996676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63D60-8121-DF14-E1B8-53803EB69C02}"/>
              </a:ext>
            </a:extLst>
          </p:cNvPr>
          <p:cNvSpPr>
            <a:spLocks noGrp="1"/>
          </p:cNvSpPr>
          <p:nvPr>
            <p:ph type="title"/>
          </p:nvPr>
        </p:nvSpPr>
        <p:spPr>
          <a:xfrm>
            <a:off x="838200" y="365125"/>
            <a:ext cx="10515600" cy="1325563"/>
          </a:xfrm>
          <a:prstGeom prst="rect">
            <a:avLst/>
          </a:prstGeom>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63A46D1-1EA7-AA2D-540A-7CB83F83EF8C}"/>
              </a:ext>
            </a:extLst>
          </p:cNvPr>
          <p:cNvSpPr>
            <a:spLocks noGrp="1"/>
          </p:cNvSpPr>
          <p:nvPr>
            <p:ph sz="half" idx="1"/>
          </p:nvPr>
        </p:nvSpPr>
        <p:spPr>
          <a:xfrm>
            <a:off x="838200" y="1825625"/>
            <a:ext cx="5181600" cy="4351338"/>
          </a:xfrm>
          <a:prstGeom prst="rect">
            <a:avLst/>
          </a:prstGeo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9B9A1498-E91C-485E-18B1-5F4E9CCDBC7A}"/>
              </a:ext>
            </a:extLst>
          </p:cNvPr>
          <p:cNvSpPr>
            <a:spLocks noGrp="1"/>
          </p:cNvSpPr>
          <p:nvPr>
            <p:ph sz="half" idx="2"/>
          </p:nvPr>
        </p:nvSpPr>
        <p:spPr>
          <a:xfrm>
            <a:off x="6172200" y="1825625"/>
            <a:ext cx="5181600" cy="4351338"/>
          </a:xfrm>
          <a:prstGeom prst="rect">
            <a:avLst/>
          </a:prstGeo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6B030F7D-A2DF-B8EE-B06D-15A2DE8DAB57}"/>
              </a:ext>
            </a:extLst>
          </p:cNvPr>
          <p:cNvSpPr>
            <a:spLocks noGrp="1"/>
          </p:cNvSpPr>
          <p:nvPr>
            <p:ph type="dt" sz="half" idx="10"/>
          </p:nvPr>
        </p:nvSpPr>
        <p:spPr>
          <a:xfrm>
            <a:off x="838200" y="6356350"/>
            <a:ext cx="2743200" cy="365125"/>
          </a:xfrm>
          <a:prstGeom prst="rect">
            <a:avLst/>
          </a:prstGeom>
        </p:spPr>
        <p:txBody>
          <a:bodyPr/>
          <a:lstStyle/>
          <a:p>
            <a:fld id="{F06C50F5-833C-884B-A98B-A44FA3D00C65}" type="datetimeFigureOut">
              <a:rPr lang="en-US" smtClean="0"/>
              <a:t>4/11/2023</a:t>
            </a:fld>
            <a:endParaRPr lang="en-US"/>
          </a:p>
        </p:txBody>
      </p:sp>
      <p:sp>
        <p:nvSpPr>
          <p:cNvPr id="6" name="Footer Placeholder 5">
            <a:extLst>
              <a:ext uri="{FF2B5EF4-FFF2-40B4-BE49-F238E27FC236}">
                <a16:creationId xmlns:a16="http://schemas.microsoft.com/office/drawing/2014/main" id="{4910CBEA-4681-E241-E0CA-F2E8447F4A0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03AC3695-EF3C-3525-0F51-5A9E3DCBCB2D}"/>
              </a:ext>
            </a:extLst>
          </p:cNvPr>
          <p:cNvSpPr>
            <a:spLocks noGrp="1"/>
          </p:cNvSpPr>
          <p:nvPr>
            <p:ph type="sldNum" sz="quarter" idx="12"/>
          </p:nvPr>
        </p:nvSpPr>
        <p:spPr>
          <a:xfrm>
            <a:off x="8610600" y="6356350"/>
            <a:ext cx="2743200" cy="365125"/>
          </a:xfrm>
          <a:prstGeom prst="rect">
            <a:avLst/>
          </a:prstGeom>
        </p:spPr>
        <p:txBody>
          <a:bodyPr/>
          <a:lstStyle/>
          <a:p>
            <a:fld id="{2AAC0D00-F74E-124E-B60A-5A84676CA716}" type="slidenum">
              <a:rPr lang="en-US" smtClean="0"/>
              <a:t>‹#›</a:t>
            </a:fld>
            <a:endParaRPr lang="en-US"/>
          </a:p>
        </p:txBody>
      </p:sp>
    </p:spTree>
    <p:extLst>
      <p:ext uri="{BB962C8B-B14F-4D97-AF65-F5344CB8AC3E}">
        <p14:creationId xmlns:p14="http://schemas.microsoft.com/office/powerpoint/2010/main" val="1343247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B3560-F82C-08B1-42D7-1ACA2C2A2767}"/>
              </a:ext>
            </a:extLst>
          </p:cNvPr>
          <p:cNvSpPr>
            <a:spLocks noGrp="1"/>
          </p:cNvSpPr>
          <p:nvPr>
            <p:ph type="title"/>
          </p:nvPr>
        </p:nvSpPr>
        <p:spPr>
          <a:xfrm>
            <a:off x="839788" y="365125"/>
            <a:ext cx="10515600" cy="1325563"/>
          </a:xfrm>
          <a:prstGeom prst="rect">
            <a:avLst/>
          </a:prstGeo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62B07A4F-ADC7-3D08-1C5C-15062BA55FE3}"/>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48250338-8640-72BC-9DB9-ABEECDEC2CE0}"/>
              </a:ext>
            </a:extLst>
          </p:cNvPr>
          <p:cNvSpPr>
            <a:spLocks noGrp="1"/>
          </p:cNvSpPr>
          <p:nvPr>
            <p:ph sz="half" idx="2"/>
          </p:nvPr>
        </p:nvSpPr>
        <p:spPr>
          <a:xfrm>
            <a:off x="839788" y="2505075"/>
            <a:ext cx="5157787" cy="3684588"/>
          </a:xfrm>
          <a:prstGeom prst="rect">
            <a:avLst/>
          </a:prstGeo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BAA8EC03-D675-EEB7-E862-BEC75833F06C}"/>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C33A816A-ADE6-2590-FBDC-121DA838B82F}"/>
              </a:ext>
            </a:extLst>
          </p:cNvPr>
          <p:cNvSpPr>
            <a:spLocks noGrp="1"/>
          </p:cNvSpPr>
          <p:nvPr>
            <p:ph sz="quarter" idx="4"/>
          </p:nvPr>
        </p:nvSpPr>
        <p:spPr>
          <a:xfrm>
            <a:off x="6172200" y="2505075"/>
            <a:ext cx="5183188" cy="3684588"/>
          </a:xfrm>
          <a:prstGeom prst="rect">
            <a:avLst/>
          </a:prstGeo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A35B488A-B0C0-C55C-4ADE-30E75E826912}"/>
              </a:ext>
            </a:extLst>
          </p:cNvPr>
          <p:cNvSpPr>
            <a:spLocks noGrp="1"/>
          </p:cNvSpPr>
          <p:nvPr>
            <p:ph type="dt" sz="half" idx="10"/>
          </p:nvPr>
        </p:nvSpPr>
        <p:spPr>
          <a:xfrm>
            <a:off x="838200" y="6356350"/>
            <a:ext cx="2743200" cy="365125"/>
          </a:xfrm>
          <a:prstGeom prst="rect">
            <a:avLst/>
          </a:prstGeom>
        </p:spPr>
        <p:txBody>
          <a:bodyPr/>
          <a:lstStyle/>
          <a:p>
            <a:fld id="{F06C50F5-833C-884B-A98B-A44FA3D00C65}" type="datetimeFigureOut">
              <a:rPr lang="en-US" smtClean="0"/>
              <a:t>4/11/2023</a:t>
            </a:fld>
            <a:endParaRPr lang="en-US"/>
          </a:p>
        </p:txBody>
      </p:sp>
      <p:sp>
        <p:nvSpPr>
          <p:cNvPr id="8" name="Footer Placeholder 7">
            <a:extLst>
              <a:ext uri="{FF2B5EF4-FFF2-40B4-BE49-F238E27FC236}">
                <a16:creationId xmlns:a16="http://schemas.microsoft.com/office/drawing/2014/main" id="{10D46D88-15BF-834C-1B25-75860255711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13A0CDBC-A985-3EA9-C718-AC13B971F62A}"/>
              </a:ext>
            </a:extLst>
          </p:cNvPr>
          <p:cNvSpPr>
            <a:spLocks noGrp="1"/>
          </p:cNvSpPr>
          <p:nvPr>
            <p:ph type="sldNum" sz="quarter" idx="12"/>
          </p:nvPr>
        </p:nvSpPr>
        <p:spPr>
          <a:xfrm>
            <a:off x="8610600" y="6356350"/>
            <a:ext cx="2743200" cy="365125"/>
          </a:xfrm>
          <a:prstGeom prst="rect">
            <a:avLst/>
          </a:prstGeom>
        </p:spPr>
        <p:txBody>
          <a:bodyPr/>
          <a:lstStyle/>
          <a:p>
            <a:fld id="{2AAC0D00-F74E-124E-B60A-5A84676CA716}" type="slidenum">
              <a:rPr lang="en-US" smtClean="0"/>
              <a:t>‹#›</a:t>
            </a:fld>
            <a:endParaRPr lang="en-US"/>
          </a:p>
        </p:txBody>
      </p:sp>
    </p:spTree>
    <p:extLst>
      <p:ext uri="{BB962C8B-B14F-4D97-AF65-F5344CB8AC3E}">
        <p14:creationId xmlns:p14="http://schemas.microsoft.com/office/powerpoint/2010/main" val="1270772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BB3F9-BAE3-C9B2-26A7-820398B3836A}"/>
              </a:ext>
            </a:extLst>
          </p:cNvPr>
          <p:cNvSpPr>
            <a:spLocks noGrp="1"/>
          </p:cNvSpPr>
          <p:nvPr>
            <p:ph type="title"/>
          </p:nvPr>
        </p:nvSpPr>
        <p:spPr>
          <a:xfrm>
            <a:off x="838200" y="365125"/>
            <a:ext cx="10515600" cy="1325563"/>
          </a:xfrm>
          <a:prstGeom prst="rect">
            <a:avLst/>
          </a:prstGeom>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ADD05182-E4AE-2010-0C29-FDFA7C7149DB}"/>
              </a:ext>
            </a:extLst>
          </p:cNvPr>
          <p:cNvSpPr>
            <a:spLocks noGrp="1"/>
          </p:cNvSpPr>
          <p:nvPr>
            <p:ph type="dt" sz="half" idx="10"/>
          </p:nvPr>
        </p:nvSpPr>
        <p:spPr>
          <a:xfrm>
            <a:off x="838200" y="6356350"/>
            <a:ext cx="2743200" cy="365125"/>
          </a:xfrm>
          <a:prstGeom prst="rect">
            <a:avLst/>
          </a:prstGeom>
        </p:spPr>
        <p:txBody>
          <a:bodyPr/>
          <a:lstStyle/>
          <a:p>
            <a:fld id="{F06C50F5-833C-884B-A98B-A44FA3D00C65}" type="datetimeFigureOut">
              <a:rPr lang="en-US" smtClean="0"/>
              <a:t>4/11/2023</a:t>
            </a:fld>
            <a:endParaRPr lang="en-US"/>
          </a:p>
        </p:txBody>
      </p:sp>
      <p:sp>
        <p:nvSpPr>
          <p:cNvPr id="4" name="Footer Placeholder 3">
            <a:extLst>
              <a:ext uri="{FF2B5EF4-FFF2-40B4-BE49-F238E27FC236}">
                <a16:creationId xmlns:a16="http://schemas.microsoft.com/office/drawing/2014/main" id="{16C300E2-402B-98E3-2757-3A31C0A0479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C7C2A2F5-3E9F-6B45-4CF9-47BFA6D73E7E}"/>
              </a:ext>
            </a:extLst>
          </p:cNvPr>
          <p:cNvSpPr>
            <a:spLocks noGrp="1"/>
          </p:cNvSpPr>
          <p:nvPr>
            <p:ph type="sldNum" sz="quarter" idx="12"/>
          </p:nvPr>
        </p:nvSpPr>
        <p:spPr>
          <a:xfrm>
            <a:off x="8610600" y="6356350"/>
            <a:ext cx="2743200" cy="365125"/>
          </a:xfrm>
          <a:prstGeom prst="rect">
            <a:avLst/>
          </a:prstGeom>
        </p:spPr>
        <p:txBody>
          <a:bodyPr/>
          <a:lstStyle/>
          <a:p>
            <a:fld id="{2AAC0D00-F74E-124E-B60A-5A84676CA716}" type="slidenum">
              <a:rPr lang="en-US" smtClean="0"/>
              <a:t>‹#›</a:t>
            </a:fld>
            <a:endParaRPr lang="en-US"/>
          </a:p>
        </p:txBody>
      </p:sp>
    </p:spTree>
    <p:extLst>
      <p:ext uri="{BB962C8B-B14F-4D97-AF65-F5344CB8AC3E}">
        <p14:creationId xmlns:p14="http://schemas.microsoft.com/office/powerpoint/2010/main" val="3319624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945011-E9A7-8E95-B826-A16313ABB798}"/>
              </a:ext>
            </a:extLst>
          </p:cNvPr>
          <p:cNvSpPr>
            <a:spLocks noGrp="1"/>
          </p:cNvSpPr>
          <p:nvPr>
            <p:ph type="dt" sz="half" idx="10"/>
          </p:nvPr>
        </p:nvSpPr>
        <p:spPr>
          <a:xfrm>
            <a:off x="838200" y="6356350"/>
            <a:ext cx="2743200" cy="365125"/>
          </a:xfrm>
          <a:prstGeom prst="rect">
            <a:avLst/>
          </a:prstGeom>
        </p:spPr>
        <p:txBody>
          <a:bodyPr/>
          <a:lstStyle/>
          <a:p>
            <a:fld id="{F06C50F5-833C-884B-A98B-A44FA3D00C65}" type="datetimeFigureOut">
              <a:rPr lang="en-US" smtClean="0"/>
              <a:t>4/11/2023</a:t>
            </a:fld>
            <a:endParaRPr lang="en-US"/>
          </a:p>
        </p:txBody>
      </p:sp>
      <p:sp>
        <p:nvSpPr>
          <p:cNvPr id="3" name="Footer Placeholder 2">
            <a:extLst>
              <a:ext uri="{FF2B5EF4-FFF2-40B4-BE49-F238E27FC236}">
                <a16:creationId xmlns:a16="http://schemas.microsoft.com/office/drawing/2014/main" id="{137746BC-C252-A52B-D6DE-B2EAE020214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E394A4AC-74DD-345F-C3F6-91BC37FD0F81}"/>
              </a:ext>
            </a:extLst>
          </p:cNvPr>
          <p:cNvSpPr>
            <a:spLocks noGrp="1"/>
          </p:cNvSpPr>
          <p:nvPr>
            <p:ph type="sldNum" sz="quarter" idx="12"/>
          </p:nvPr>
        </p:nvSpPr>
        <p:spPr>
          <a:xfrm>
            <a:off x="8610600" y="6356350"/>
            <a:ext cx="2743200" cy="365125"/>
          </a:xfrm>
          <a:prstGeom prst="rect">
            <a:avLst/>
          </a:prstGeom>
        </p:spPr>
        <p:txBody>
          <a:bodyPr/>
          <a:lstStyle/>
          <a:p>
            <a:fld id="{2AAC0D00-F74E-124E-B60A-5A84676CA716}" type="slidenum">
              <a:rPr lang="en-US" smtClean="0"/>
              <a:t>‹#›</a:t>
            </a:fld>
            <a:endParaRPr lang="en-US"/>
          </a:p>
        </p:txBody>
      </p:sp>
    </p:spTree>
    <p:extLst>
      <p:ext uri="{BB962C8B-B14F-4D97-AF65-F5344CB8AC3E}">
        <p14:creationId xmlns:p14="http://schemas.microsoft.com/office/powerpoint/2010/main" val="4095553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57FDD-C1BE-8547-72C8-04C6BA0C3B08}"/>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596FC19B-2087-FA1B-ABEC-127A626F2688}"/>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E92D16F4-3BA9-A1C3-7EFB-38EC55C48304}"/>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CF1FDD7-8A89-4DBD-B56F-DEC65AB6B4A5}"/>
              </a:ext>
            </a:extLst>
          </p:cNvPr>
          <p:cNvSpPr>
            <a:spLocks noGrp="1"/>
          </p:cNvSpPr>
          <p:nvPr>
            <p:ph type="dt" sz="half" idx="10"/>
          </p:nvPr>
        </p:nvSpPr>
        <p:spPr>
          <a:xfrm>
            <a:off x="838200" y="6356350"/>
            <a:ext cx="2743200" cy="365125"/>
          </a:xfrm>
          <a:prstGeom prst="rect">
            <a:avLst/>
          </a:prstGeom>
        </p:spPr>
        <p:txBody>
          <a:bodyPr/>
          <a:lstStyle/>
          <a:p>
            <a:fld id="{F06C50F5-833C-884B-A98B-A44FA3D00C65}" type="datetimeFigureOut">
              <a:rPr lang="en-US" smtClean="0"/>
              <a:t>4/11/2023</a:t>
            </a:fld>
            <a:endParaRPr lang="en-US"/>
          </a:p>
        </p:txBody>
      </p:sp>
      <p:sp>
        <p:nvSpPr>
          <p:cNvPr id="6" name="Footer Placeholder 5">
            <a:extLst>
              <a:ext uri="{FF2B5EF4-FFF2-40B4-BE49-F238E27FC236}">
                <a16:creationId xmlns:a16="http://schemas.microsoft.com/office/drawing/2014/main" id="{F5A65472-DE73-B7E4-3D65-9F93FCBA00CA}"/>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B966094-4665-D239-C20C-6EF65A513A8A}"/>
              </a:ext>
            </a:extLst>
          </p:cNvPr>
          <p:cNvSpPr>
            <a:spLocks noGrp="1"/>
          </p:cNvSpPr>
          <p:nvPr>
            <p:ph type="sldNum" sz="quarter" idx="12"/>
          </p:nvPr>
        </p:nvSpPr>
        <p:spPr>
          <a:xfrm>
            <a:off x="8610600" y="6356350"/>
            <a:ext cx="2743200" cy="365125"/>
          </a:xfrm>
          <a:prstGeom prst="rect">
            <a:avLst/>
          </a:prstGeom>
        </p:spPr>
        <p:txBody>
          <a:bodyPr/>
          <a:lstStyle/>
          <a:p>
            <a:fld id="{2AAC0D00-F74E-124E-B60A-5A84676CA716}" type="slidenum">
              <a:rPr lang="en-US" smtClean="0"/>
              <a:t>‹#›</a:t>
            </a:fld>
            <a:endParaRPr lang="en-US"/>
          </a:p>
        </p:txBody>
      </p:sp>
    </p:spTree>
    <p:extLst>
      <p:ext uri="{BB962C8B-B14F-4D97-AF65-F5344CB8AC3E}">
        <p14:creationId xmlns:p14="http://schemas.microsoft.com/office/powerpoint/2010/main" val="343267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F1CEE-A9F0-B30C-C89A-DC2E000C7932}"/>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DC3025A4-2399-6371-A82A-FDF129C56CE2}"/>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B091582-8A9A-A42E-63FE-28D3E691C1D4}"/>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AB3DCFA-2B86-D83F-E8D9-37A9C26B51EC}"/>
              </a:ext>
            </a:extLst>
          </p:cNvPr>
          <p:cNvSpPr>
            <a:spLocks noGrp="1"/>
          </p:cNvSpPr>
          <p:nvPr>
            <p:ph type="dt" sz="half" idx="10"/>
          </p:nvPr>
        </p:nvSpPr>
        <p:spPr>
          <a:xfrm>
            <a:off x="838200" y="6356350"/>
            <a:ext cx="2743200" cy="365125"/>
          </a:xfrm>
          <a:prstGeom prst="rect">
            <a:avLst/>
          </a:prstGeom>
        </p:spPr>
        <p:txBody>
          <a:bodyPr/>
          <a:lstStyle/>
          <a:p>
            <a:fld id="{F06C50F5-833C-884B-A98B-A44FA3D00C65}" type="datetimeFigureOut">
              <a:rPr lang="en-US" smtClean="0"/>
              <a:t>4/11/2023</a:t>
            </a:fld>
            <a:endParaRPr lang="en-US"/>
          </a:p>
        </p:txBody>
      </p:sp>
      <p:sp>
        <p:nvSpPr>
          <p:cNvPr id="6" name="Footer Placeholder 5">
            <a:extLst>
              <a:ext uri="{FF2B5EF4-FFF2-40B4-BE49-F238E27FC236}">
                <a16:creationId xmlns:a16="http://schemas.microsoft.com/office/drawing/2014/main" id="{4645275C-0CDD-0E7E-E0F1-16132C8B631F}"/>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DDBB424-1B47-DD90-23CB-A9520E5C3BDA}"/>
              </a:ext>
            </a:extLst>
          </p:cNvPr>
          <p:cNvSpPr>
            <a:spLocks noGrp="1"/>
          </p:cNvSpPr>
          <p:nvPr>
            <p:ph type="sldNum" sz="quarter" idx="12"/>
          </p:nvPr>
        </p:nvSpPr>
        <p:spPr>
          <a:xfrm>
            <a:off x="8610600" y="6356350"/>
            <a:ext cx="2743200" cy="365125"/>
          </a:xfrm>
          <a:prstGeom prst="rect">
            <a:avLst/>
          </a:prstGeom>
        </p:spPr>
        <p:txBody>
          <a:bodyPr/>
          <a:lstStyle/>
          <a:p>
            <a:fld id="{2AAC0D00-F74E-124E-B60A-5A84676CA716}" type="slidenum">
              <a:rPr lang="en-US" smtClean="0"/>
              <a:t>‹#›</a:t>
            </a:fld>
            <a:endParaRPr lang="en-US"/>
          </a:p>
        </p:txBody>
      </p:sp>
    </p:spTree>
    <p:extLst>
      <p:ext uri="{BB962C8B-B14F-4D97-AF65-F5344CB8AC3E}">
        <p14:creationId xmlns:p14="http://schemas.microsoft.com/office/powerpoint/2010/main" val="2283595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FE10EC-FE6C-E442-1CA6-03388C237D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E647E3E-A52E-093B-30D8-E839F38CE4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6072EDA-D5AF-9875-8024-39746099DD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6C50F5-833C-884B-A98B-A44FA3D00C65}" type="datetimeFigureOut">
              <a:rPr lang="en-US" smtClean="0"/>
              <a:t>4/11/2023</a:t>
            </a:fld>
            <a:endParaRPr lang="en-US"/>
          </a:p>
        </p:txBody>
      </p:sp>
      <p:sp>
        <p:nvSpPr>
          <p:cNvPr id="5" name="Footer Placeholder 4">
            <a:extLst>
              <a:ext uri="{FF2B5EF4-FFF2-40B4-BE49-F238E27FC236}">
                <a16:creationId xmlns:a16="http://schemas.microsoft.com/office/drawing/2014/main" id="{B042796D-3951-C29A-2E19-C58D49C35A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48CCB558-8B30-08C8-23C3-EF2A5BAC7E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AC0D00-F74E-124E-B60A-5A84676CA716}" type="slidenum">
              <a:rPr lang="en-US" smtClean="0"/>
              <a:t>‹#›</a:t>
            </a:fld>
            <a:endParaRPr lang="en-US"/>
          </a:p>
        </p:txBody>
      </p:sp>
    </p:spTree>
    <p:extLst>
      <p:ext uri="{BB962C8B-B14F-4D97-AF65-F5344CB8AC3E}">
        <p14:creationId xmlns:p14="http://schemas.microsoft.com/office/powerpoint/2010/main" val="26221453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jpeg"/></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hyperlink" Target="https://pixabay.com/en/thank-you-text-message-note-394180/"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8F7B64-E7AC-9776-BFDE-200FE82472C4}"/>
              </a:ext>
            </a:extLst>
          </p:cNvPr>
          <p:cNvSpPr txBox="1"/>
          <p:nvPr/>
        </p:nvSpPr>
        <p:spPr>
          <a:xfrm>
            <a:off x="835741" y="3264310"/>
            <a:ext cx="6282813" cy="2000548"/>
          </a:xfrm>
          <a:prstGeom prst="rect">
            <a:avLst/>
          </a:prstGeom>
          <a:noFill/>
        </p:spPr>
        <p:txBody>
          <a:bodyPr wrap="square" rtlCol="0">
            <a:spAutoFit/>
          </a:bodyPr>
          <a:lstStyle/>
          <a:p>
            <a:r>
              <a:rPr lang="en-US" sz="4000" b="1" i="0" dirty="0">
                <a:solidFill>
                  <a:srgbClr val="000000"/>
                </a:solidFill>
                <a:effectLst/>
                <a:latin typeface="Chewy" panose="020B0604020202020204" charset="0"/>
                <a:ea typeface="Chewy" panose="020B0604020202020204" charset="0"/>
                <a:cs typeface="Chewy" panose="020B0604020202020204" charset="0"/>
              </a:rPr>
              <a:t>Crop analysis and pesticides Recommendation system</a:t>
            </a:r>
            <a:endParaRPr lang="en-US" sz="4000" b="1" dirty="0"/>
          </a:p>
          <a:p>
            <a:endParaRPr lang="en-US" sz="4400" b="1" dirty="0"/>
          </a:p>
        </p:txBody>
      </p:sp>
      <p:sp>
        <p:nvSpPr>
          <p:cNvPr id="3" name="TextBox 2">
            <a:extLst>
              <a:ext uri="{FF2B5EF4-FFF2-40B4-BE49-F238E27FC236}">
                <a16:creationId xmlns:a16="http://schemas.microsoft.com/office/drawing/2014/main" id="{9BA0C0BE-C1F8-80CA-39C3-8BF32F608052}"/>
              </a:ext>
            </a:extLst>
          </p:cNvPr>
          <p:cNvSpPr txBox="1"/>
          <p:nvPr/>
        </p:nvSpPr>
        <p:spPr>
          <a:xfrm>
            <a:off x="4955458" y="4718546"/>
            <a:ext cx="2890684" cy="369332"/>
          </a:xfrm>
          <a:prstGeom prst="rect">
            <a:avLst/>
          </a:prstGeom>
          <a:noFill/>
        </p:spPr>
        <p:txBody>
          <a:bodyPr wrap="square" rtlCol="0">
            <a:spAutoFit/>
          </a:bodyPr>
          <a:lstStyle/>
          <a:p>
            <a:r>
              <a:rPr lang="en-US" b="1" dirty="0"/>
              <a:t>Mr. Devdas - Guide</a:t>
            </a:r>
          </a:p>
        </p:txBody>
      </p:sp>
    </p:spTree>
    <p:extLst>
      <p:ext uri="{BB962C8B-B14F-4D97-AF65-F5344CB8AC3E}">
        <p14:creationId xmlns:p14="http://schemas.microsoft.com/office/powerpoint/2010/main" val="35192359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hart&#10;&#10;Description automatically generated with medium confidence">
            <a:extLst>
              <a:ext uri="{FF2B5EF4-FFF2-40B4-BE49-F238E27FC236}">
                <a16:creationId xmlns:a16="http://schemas.microsoft.com/office/drawing/2014/main" id="{A09F6374-BC9C-1DC6-6C86-452A60828752}"/>
              </a:ext>
            </a:extLst>
          </p:cNvPr>
          <p:cNvPicPr>
            <a:picLocks noChangeAspect="1"/>
          </p:cNvPicPr>
          <p:nvPr/>
        </p:nvPicPr>
        <p:blipFill>
          <a:blip r:embed="rId3"/>
          <a:stretch>
            <a:fillRect/>
          </a:stretch>
        </p:blipFill>
        <p:spPr>
          <a:xfrm>
            <a:off x="24411" y="-5290"/>
            <a:ext cx="12182607" cy="6863290"/>
          </a:xfrm>
          <a:prstGeom prst="rect">
            <a:avLst/>
          </a:prstGeom>
        </p:spPr>
      </p:pic>
      <p:sp>
        <p:nvSpPr>
          <p:cNvPr id="3" name="TextBox 2">
            <a:extLst>
              <a:ext uri="{FF2B5EF4-FFF2-40B4-BE49-F238E27FC236}">
                <a16:creationId xmlns:a16="http://schemas.microsoft.com/office/drawing/2014/main" id="{E190C0F8-3F3D-8369-FA9D-ED1E63379FB6}"/>
              </a:ext>
            </a:extLst>
          </p:cNvPr>
          <p:cNvSpPr txBox="1"/>
          <p:nvPr/>
        </p:nvSpPr>
        <p:spPr>
          <a:xfrm>
            <a:off x="1140542" y="1307690"/>
            <a:ext cx="6862916" cy="584775"/>
          </a:xfrm>
          <a:prstGeom prst="rect">
            <a:avLst/>
          </a:prstGeom>
          <a:noFill/>
        </p:spPr>
        <p:txBody>
          <a:bodyPr wrap="square" rtlCol="0">
            <a:spAutoFit/>
          </a:bodyPr>
          <a:lstStyle/>
          <a:p>
            <a:r>
              <a:rPr lang="en-US" sz="3200" b="1" dirty="0"/>
              <a:t>MODULES: </a:t>
            </a:r>
          </a:p>
        </p:txBody>
      </p:sp>
      <p:sp>
        <p:nvSpPr>
          <p:cNvPr id="4" name="TextBox 3">
            <a:extLst>
              <a:ext uri="{FF2B5EF4-FFF2-40B4-BE49-F238E27FC236}">
                <a16:creationId xmlns:a16="http://schemas.microsoft.com/office/drawing/2014/main" id="{848BE726-3DC4-6C7E-E1D9-0C0AA9BB9A7C}"/>
              </a:ext>
            </a:extLst>
          </p:cNvPr>
          <p:cNvSpPr txBox="1"/>
          <p:nvPr/>
        </p:nvSpPr>
        <p:spPr>
          <a:xfrm>
            <a:off x="1140542" y="1892465"/>
            <a:ext cx="9429135" cy="646331"/>
          </a:xfrm>
          <a:prstGeom prst="rect">
            <a:avLst/>
          </a:prstGeom>
          <a:noFill/>
        </p:spPr>
        <p:txBody>
          <a:bodyPr wrap="square" rtlCol="0">
            <a:spAutoFit/>
          </a:bodyPr>
          <a:lstStyle/>
          <a:p>
            <a:pPr marL="742950" indent="-742950">
              <a:buAutoNum type="arabicParenR"/>
            </a:pPr>
            <a:r>
              <a:rPr lang="en-US" sz="3600" b="1" dirty="0"/>
              <a:t>Crop Prediction :</a:t>
            </a:r>
          </a:p>
        </p:txBody>
      </p:sp>
      <p:sp>
        <p:nvSpPr>
          <p:cNvPr id="2" name="TextBox 1">
            <a:extLst>
              <a:ext uri="{FF2B5EF4-FFF2-40B4-BE49-F238E27FC236}">
                <a16:creationId xmlns:a16="http://schemas.microsoft.com/office/drawing/2014/main" id="{8FE35EC1-2075-097D-97FD-45CB5186DAD0}"/>
              </a:ext>
            </a:extLst>
          </p:cNvPr>
          <p:cNvSpPr txBox="1"/>
          <p:nvPr/>
        </p:nvSpPr>
        <p:spPr>
          <a:xfrm>
            <a:off x="1376624" y="2538796"/>
            <a:ext cx="4719376" cy="3970318"/>
          </a:xfrm>
          <a:prstGeom prst="rect">
            <a:avLst/>
          </a:prstGeom>
          <a:noFill/>
        </p:spPr>
        <p:txBody>
          <a:bodyPr wrap="square" rtlCol="0">
            <a:spAutoFit/>
          </a:bodyPr>
          <a:lstStyle/>
          <a:p>
            <a:r>
              <a:rPr lang="en-US" sz="2000" b="1" i="0" dirty="0">
                <a:solidFill>
                  <a:srgbClr val="000000"/>
                </a:solidFill>
                <a:effectLst/>
                <a:latin typeface="inter-bold"/>
              </a:rPr>
              <a:t>2) Random Forest :</a:t>
            </a:r>
          </a:p>
          <a:p>
            <a:pPr algn="just"/>
            <a:r>
              <a:rPr lang="en-US" b="1" i="0" dirty="0">
                <a:solidFill>
                  <a:srgbClr val="333333"/>
                </a:solidFill>
                <a:effectLst/>
                <a:latin typeface="inter-bold"/>
              </a:rPr>
              <a:t>Step-1:</a:t>
            </a:r>
            <a:r>
              <a:rPr lang="en-US" b="0" i="0" dirty="0">
                <a:solidFill>
                  <a:srgbClr val="333333"/>
                </a:solidFill>
                <a:effectLst/>
                <a:latin typeface="inter-regular"/>
              </a:rPr>
              <a:t> Select random K data points from the training set.</a:t>
            </a:r>
          </a:p>
          <a:p>
            <a:pPr algn="just"/>
            <a:r>
              <a:rPr lang="en-US" b="1" i="0" dirty="0">
                <a:solidFill>
                  <a:srgbClr val="333333"/>
                </a:solidFill>
                <a:effectLst/>
                <a:latin typeface="inter-bold"/>
              </a:rPr>
              <a:t>Step-2:</a:t>
            </a:r>
            <a:r>
              <a:rPr lang="en-US" b="0" i="0" dirty="0">
                <a:solidFill>
                  <a:srgbClr val="333333"/>
                </a:solidFill>
                <a:effectLst/>
                <a:latin typeface="inter-regular"/>
              </a:rPr>
              <a:t> Build the decision trees associated with the selected data points (Subsets).</a:t>
            </a:r>
          </a:p>
          <a:p>
            <a:pPr algn="just"/>
            <a:r>
              <a:rPr lang="en-US" b="1" i="0" dirty="0">
                <a:solidFill>
                  <a:srgbClr val="333333"/>
                </a:solidFill>
                <a:effectLst/>
                <a:latin typeface="inter-bold"/>
              </a:rPr>
              <a:t>Step-3:</a:t>
            </a:r>
            <a:r>
              <a:rPr lang="en-US" b="0" i="0" dirty="0">
                <a:solidFill>
                  <a:srgbClr val="333333"/>
                </a:solidFill>
                <a:effectLst/>
                <a:latin typeface="inter-regular"/>
              </a:rPr>
              <a:t> Choose the number N for decision trees that you want to build.</a:t>
            </a:r>
          </a:p>
          <a:p>
            <a:pPr algn="just"/>
            <a:r>
              <a:rPr lang="en-US" b="1" i="0" dirty="0">
                <a:solidFill>
                  <a:srgbClr val="333333"/>
                </a:solidFill>
                <a:effectLst/>
                <a:latin typeface="inter-bold"/>
              </a:rPr>
              <a:t>Step-4:</a:t>
            </a:r>
            <a:r>
              <a:rPr lang="en-US" b="0" i="0" dirty="0">
                <a:solidFill>
                  <a:srgbClr val="333333"/>
                </a:solidFill>
                <a:effectLst/>
                <a:latin typeface="inter-regular"/>
              </a:rPr>
              <a:t> Repeat Step 1 &amp; 2.</a:t>
            </a:r>
          </a:p>
          <a:p>
            <a:r>
              <a:rPr lang="en-US" b="1" i="0" dirty="0">
                <a:solidFill>
                  <a:srgbClr val="333333"/>
                </a:solidFill>
                <a:effectLst/>
                <a:latin typeface="inter-bold"/>
              </a:rPr>
              <a:t>Step-5:</a:t>
            </a:r>
            <a:r>
              <a:rPr lang="en-US" b="0" i="0" dirty="0">
                <a:solidFill>
                  <a:srgbClr val="333333"/>
                </a:solidFill>
                <a:effectLst/>
                <a:latin typeface="inter-regular"/>
              </a:rPr>
              <a:t> For new data points, find the predictions of each decision tree, and assign the new data points to the category that wins the majority votes.</a:t>
            </a:r>
            <a:endParaRPr lang="en-US" b="0" i="0" dirty="0">
              <a:solidFill>
                <a:srgbClr val="000000"/>
              </a:solidFill>
              <a:effectLst/>
              <a:latin typeface="inter-regular"/>
            </a:endParaRPr>
          </a:p>
          <a:p>
            <a:endParaRPr lang="en-US" b="1" dirty="0"/>
          </a:p>
          <a:p>
            <a:endParaRPr lang="en-US" sz="1600" b="1" dirty="0"/>
          </a:p>
        </p:txBody>
      </p:sp>
      <p:sp>
        <p:nvSpPr>
          <p:cNvPr id="5" name="TextBox 4">
            <a:extLst>
              <a:ext uri="{FF2B5EF4-FFF2-40B4-BE49-F238E27FC236}">
                <a16:creationId xmlns:a16="http://schemas.microsoft.com/office/drawing/2014/main" id="{82789530-99F3-01C3-D972-B02DD449B600}"/>
              </a:ext>
            </a:extLst>
          </p:cNvPr>
          <p:cNvSpPr txBox="1"/>
          <p:nvPr/>
        </p:nvSpPr>
        <p:spPr>
          <a:xfrm>
            <a:off x="6332082" y="2538796"/>
            <a:ext cx="4719376" cy="3170099"/>
          </a:xfrm>
          <a:prstGeom prst="rect">
            <a:avLst/>
          </a:prstGeom>
          <a:noFill/>
        </p:spPr>
        <p:txBody>
          <a:bodyPr wrap="square" rtlCol="0">
            <a:spAutoFit/>
          </a:bodyPr>
          <a:lstStyle/>
          <a:p>
            <a:r>
              <a:rPr lang="en-US" sz="2000" b="1" i="0" dirty="0">
                <a:solidFill>
                  <a:srgbClr val="333333"/>
                </a:solidFill>
                <a:effectLst/>
                <a:latin typeface="inter-regular"/>
              </a:rPr>
              <a:t>Example: </a:t>
            </a:r>
          </a:p>
          <a:p>
            <a:r>
              <a:rPr lang="en-US" b="0" i="0" dirty="0">
                <a:solidFill>
                  <a:srgbClr val="333333"/>
                </a:solidFill>
                <a:effectLst/>
                <a:latin typeface="inter-regular"/>
              </a:rPr>
              <a:t>Suppose there is a dataset that contains multiple fruit images. </a:t>
            </a:r>
          </a:p>
          <a:p>
            <a:r>
              <a:rPr lang="en-US" b="0" i="0" dirty="0">
                <a:solidFill>
                  <a:srgbClr val="333333"/>
                </a:solidFill>
                <a:effectLst/>
                <a:latin typeface="inter-regular"/>
              </a:rPr>
              <a:t>So, this dataset is given to the Random forest classifier. The dataset is divided into subsets and given to each decision tree. </a:t>
            </a:r>
          </a:p>
          <a:p>
            <a:r>
              <a:rPr lang="en-US" b="0" i="0" dirty="0">
                <a:solidFill>
                  <a:srgbClr val="333333"/>
                </a:solidFill>
                <a:effectLst/>
                <a:latin typeface="inter-regular"/>
              </a:rPr>
              <a:t>During the training phase, each decision tree produces a prediction result</a:t>
            </a:r>
          </a:p>
          <a:p>
            <a:r>
              <a:rPr lang="en-US" b="0" i="0" dirty="0">
                <a:solidFill>
                  <a:srgbClr val="333333"/>
                </a:solidFill>
                <a:effectLst/>
                <a:latin typeface="inter-regular"/>
              </a:rPr>
              <a:t>when a new data point occurs, then based on the majority of results, the Random Forest classifier predicts the final decision</a:t>
            </a:r>
            <a:endParaRPr lang="en-US" b="1" i="0" dirty="0">
              <a:solidFill>
                <a:srgbClr val="333333"/>
              </a:solidFill>
              <a:effectLst/>
              <a:latin typeface="inter-regular"/>
            </a:endParaRPr>
          </a:p>
        </p:txBody>
      </p:sp>
    </p:spTree>
    <p:extLst>
      <p:ext uri="{BB962C8B-B14F-4D97-AF65-F5344CB8AC3E}">
        <p14:creationId xmlns:p14="http://schemas.microsoft.com/office/powerpoint/2010/main" val="22029811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hart&#10;&#10;Description automatically generated with medium confidence">
            <a:extLst>
              <a:ext uri="{FF2B5EF4-FFF2-40B4-BE49-F238E27FC236}">
                <a16:creationId xmlns:a16="http://schemas.microsoft.com/office/drawing/2014/main" id="{A09F6374-BC9C-1DC6-6C86-452A60828752}"/>
              </a:ext>
            </a:extLst>
          </p:cNvPr>
          <p:cNvPicPr>
            <a:picLocks noChangeAspect="1"/>
          </p:cNvPicPr>
          <p:nvPr/>
        </p:nvPicPr>
        <p:blipFill>
          <a:blip r:embed="rId2"/>
          <a:stretch>
            <a:fillRect/>
          </a:stretch>
        </p:blipFill>
        <p:spPr>
          <a:xfrm>
            <a:off x="0" y="-1"/>
            <a:ext cx="12191999" cy="6868581"/>
          </a:xfrm>
          <a:prstGeom prst="rect">
            <a:avLst/>
          </a:prstGeom>
        </p:spPr>
      </p:pic>
      <p:pic>
        <p:nvPicPr>
          <p:cNvPr id="3074" name="Picture 2" descr="Random Forest Algorithm">
            <a:extLst>
              <a:ext uri="{FF2B5EF4-FFF2-40B4-BE49-F238E27FC236}">
                <a16:creationId xmlns:a16="http://schemas.microsoft.com/office/drawing/2014/main" id="{B415972D-6747-5557-7804-2CCD0ED918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0" y="1228620"/>
            <a:ext cx="571500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0098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hart&#10;&#10;Description automatically generated with medium confidence">
            <a:extLst>
              <a:ext uri="{FF2B5EF4-FFF2-40B4-BE49-F238E27FC236}">
                <a16:creationId xmlns:a16="http://schemas.microsoft.com/office/drawing/2014/main" id="{A09F6374-BC9C-1DC6-6C86-452A60828752}"/>
              </a:ext>
            </a:extLst>
          </p:cNvPr>
          <p:cNvPicPr>
            <a:picLocks noChangeAspect="1"/>
          </p:cNvPicPr>
          <p:nvPr/>
        </p:nvPicPr>
        <p:blipFill>
          <a:blip r:embed="rId3"/>
          <a:stretch>
            <a:fillRect/>
          </a:stretch>
        </p:blipFill>
        <p:spPr>
          <a:xfrm>
            <a:off x="-352724" y="-104648"/>
            <a:ext cx="12544724" cy="7067295"/>
          </a:xfrm>
          <a:prstGeom prst="rect">
            <a:avLst/>
          </a:prstGeom>
        </p:spPr>
      </p:pic>
      <p:sp>
        <p:nvSpPr>
          <p:cNvPr id="3" name="TextBox 2">
            <a:extLst>
              <a:ext uri="{FF2B5EF4-FFF2-40B4-BE49-F238E27FC236}">
                <a16:creationId xmlns:a16="http://schemas.microsoft.com/office/drawing/2014/main" id="{E190C0F8-3F3D-8369-FA9D-ED1E63379FB6}"/>
              </a:ext>
            </a:extLst>
          </p:cNvPr>
          <p:cNvSpPr txBox="1"/>
          <p:nvPr/>
        </p:nvSpPr>
        <p:spPr>
          <a:xfrm>
            <a:off x="1140542" y="1307690"/>
            <a:ext cx="6862916" cy="584775"/>
          </a:xfrm>
          <a:prstGeom prst="rect">
            <a:avLst/>
          </a:prstGeom>
          <a:noFill/>
        </p:spPr>
        <p:txBody>
          <a:bodyPr wrap="square" rtlCol="0">
            <a:spAutoFit/>
          </a:bodyPr>
          <a:lstStyle/>
          <a:p>
            <a:r>
              <a:rPr lang="en-US" sz="3200" b="1" dirty="0"/>
              <a:t>MODULES: </a:t>
            </a:r>
          </a:p>
        </p:txBody>
      </p:sp>
      <p:sp>
        <p:nvSpPr>
          <p:cNvPr id="4" name="TextBox 3">
            <a:extLst>
              <a:ext uri="{FF2B5EF4-FFF2-40B4-BE49-F238E27FC236}">
                <a16:creationId xmlns:a16="http://schemas.microsoft.com/office/drawing/2014/main" id="{848BE726-3DC4-6C7E-E1D9-0C0AA9BB9A7C}"/>
              </a:ext>
            </a:extLst>
          </p:cNvPr>
          <p:cNvSpPr txBox="1"/>
          <p:nvPr/>
        </p:nvSpPr>
        <p:spPr>
          <a:xfrm>
            <a:off x="1140542" y="1892465"/>
            <a:ext cx="9429135" cy="646331"/>
          </a:xfrm>
          <a:prstGeom prst="rect">
            <a:avLst/>
          </a:prstGeom>
          <a:noFill/>
        </p:spPr>
        <p:txBody>
          <a:bodyPr wrap="square" rtlCol="0">
            <a:spAutoFit/>
          </a:bodyPr>
          <a:lstStyle/>
          <a:p>
            <a:r>
              <a:rPr lang="en-US" sz="3600" b="1" dirty="0"/>
              <a:t>2) Crop disease classification :</a:t>
            </a:r>
          </a:p>
        </p:txBody>
      </p:sp>
      <p:sp>
        <p:nvSpPr>
          <p:cNvPr id="2" name="TextBox 1">
            <a:extLst>
              <a:ext uri="{FF2B5EF4-FFF2-40B4-BE49-F238E27FC236}">
                <a16:creationId xmlns:a16="http://schemas.microsoft.com/office/drawing/2014/main" id="{8FE35EC1-2075-097D-97FD-45CB5186DAD0}"/>
              </a:ext>
            </a:extLst>
          </p:cNvPr>
          <p:cNvSpPr txBox="1"/>
          <p:nvPr/>
        </p:nvSpPr>
        <p:spPr>
          <a:xfrm>
            <a:off x="1140542" y="2734155"/>
            <a:ext cx="8401128" cy="3170099"/>
          </a:xfrm>
          <a:prstGeom prst="rect">
            <a:avLst/>
          </a:prstGeom>
          <a:noFill/>
        </p:spPr>
        <p:txBody>
          <a:bodyPr wrap="square" rtlCol="0">
            <a:spAutoFit/>
          </a:bodyPr>
          <a:lstStyle/>
          <a:p>
            <a:r>
              <a:rPr lang="en-US" sz="2000" b="1" i="0" dirty="0">
                <a:solidFill>
                  <a:srgbClr val="000000"/>
                </a:solidFill>
                <a:effectLst/>
                <a:latin typeface="inter-bold"/>
              </a:rPr>
              <a:t>Conventional Neural Networks:</a:t>
            </a:r>
          </a:p>
          <a:p>
            <a:r>
              <a:rPr lang="en-US" sz="2000" i="0" dirty="0">
                <a:solidFill>
                  <a:srgbClr val="000000"/>
                </a:solidFill>
                <a:effectLst/>
                <a:latin typeface="inter-bold"/>
              </a:rPr>
              <a:t>import the necessary libraries</a:t>
            </a:r>
          </a:p>
          <a:p>
            <a:r>
              <a:rPr lang="en-US" sz="2000" i="0" dirty="0">
                <a:solidFill>
                  <a:srgbClr val="000000"/>
                </a:solidFill>
                <a:effectLst/>
                <a:latin typeface="inter-bold"/>
              </a:rPr>
              <a:t>set the parameter</a:t>
            </a:r>
          </a:p>
          <a:p>
            <a:r>
              <a:rPr lang="en-US" sz="2000" i="0" dirty="0">
                <a:solidFill>
                  <a:srgbClr val="000000"/>
                </a:solidFill>
                <a:effectLst/>
                <a:latin typeface="inter-bold"/>
              </a:rPr>
              <a:t>define the kernel</a:t>
            </a:r>
          </a:p>
          <a:p>
            <a:r>
              <a:rPr lang="en-US" sz="2000" i="0" dirty="0">
                <a:solidFill>
                  <a:srgbClr val="000000"/>
                </a:solidFill>
                <a:effectLst/>
                <a:latin typeface="inter-bold"/>
              </a:rPr>
              <a:t>Load the image and plot it.</a:t>
            </a:r>
          </a:p>
          <a:p>
            <a:r>
              <a:rPr lang="en-US" sz="2000" i="0" dirty="0">
                <a:solidFill>
                  <a:srgbClr val="000000"/>
                </a:solidFill>
                <a:effectLst/>
                <a:latin typeface="inter-bold"/>
              </a:rPr>
              <a:t>Reformat the image </a:t>
            </a:r>
          </a:p>
          <a:p>
            <a:r>
              <a:rPr lang="en-US" sz="2000" i="0" dirty="0">
                <a:solidFill>
                  <a:srgbClr val="000000"/>
                </a:solidFill>
                <a:effectLst/>
                <a:latin typeface="inter-bold"/>
              </a:rPr>
              <a:t>Apply convolution layer operation and plot the output image.</a:t>
            </a:r>
          </a:p>
          <a:p>
            <a:r>
              <a:rPr lang="en-US" sz="2000" i="0" dirty="0">
                <a:solidFill>
                  <a:srgbClr val="000000"/>
                </a:solidFill>
                <a:effectLst/>
                <a:latin typeface="inter-bold"/>
              </a:rPr>
              <a:t>Apply activation layer operation and plot the output image.</a:t>
            </a:r>
          </a:p>
          <a:p>
            <a:r>
              <a:rPr lang="en-US" sz="2000" i="0" dirty="0">
                <a:solidFill>
                  <a:srgbClr val="000000"/>
                </a:solidFill>
                <a:effectLst/>
                <a:latin typeface="inter-bold"/>
              </a:rPr>
              <a:t>Apply pooling layer operation and plot the output image.</a:t>
            </a:r>
          </a:p>
          <a:p>
            <a:endParaRPr lang="en-US" sz="2000" i="0" dirty="0">
              <a:solidFill>
                <a:srgbClr val="000000"/>
              </a:solidFill>
              <a:effectLst/>
              <a:latin typeface="inter-bold"/>
            </a:endParaRPr>
          </a:p>
        </p:txBody>
      </p:sp>
      <p:sp>
        <p:nvSpPr>
          <p:cNvPr id="5" name="TextBox 4">
            <a:extLst>
              <a:ext uri="{FF2B5EF4-FFF2-40B4-BE49-F238E27FC236}">
                <a16:creationId xmlns:a16="http://schemas.microsoft.com/office/drawing/2014/main" id="{82789530-99F3-01C3-D972-B02DD449B600}"/>
              </a:ext>
            </a:extLst>
          </p:cNvPr>
          <p:cNvSpPr txBox="1"/>
          <p:nvPr/>
        </p:nvSpPr>
        <p:spPr>
          <a:xfrm>
            <a:off x="7181982" y="2077130"/>
            <a:ext cx="4719376" cy="400110"/>
          </a:xfrm>
          <a:prstGeom prst="rect">
            <a:avLst/>
          </a:prstGeom>
          <a:noFill/>
        </p:spPr>
        <p:txBody>
          <a:bodyPr wrap="square" rtlCol="0">
            <a:spAutoFit/>
          </a:bodyPr>
          <a:lstStyle/>
          <a:p>
            <a:r>
              <a:rPr lang="en-US" sz="2000" b="1" i="0" dirty="0">
                <a:solidFill>
                  <a:srgbClr val="333333"/>
                </a:solidFill>
                <a:effectLst/>
                <a:latin typeface="inter-regular"/>
              </a:rPr>
              <a:t>Example: </a:t>
            </a:r>
          </a:p>
        </p:txBody>
      </p:sp>
      <p:pic>
        <p:nvPicPr>
          <p:cNvPr id="1026" name="Picture 2">
            <a:extLst>
              <a:ext uri="{FF2B5EF4-FFF2-40B4-BE49-F238E27FC236}">
                <a16:creationId xmlns:a16="http://schemas.microsoft.com/office/drawing/2014/main" id="{05B04B02-F12D-1DBE-F268-F6FE579DFD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90351" y="2575280"/>
            <a:ext cx="1551318" cy="170743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Original Grayscale image -Geeksforgeeks">
            <a:extLst>
              <a:ext uri="{FF2B5EF4-FFF2-40B4-BE49-F238E27FC236}">
                <a16:creationId xmlns:a16="http://schemas.microsoft.com/office/drawing/2014/main" id="{E77ECF42-AEFC-70FA-013E-848126DB9FE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72636" y="2442728"/>
            <a:ext cx="1788397" cy="187647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A922DF0F-D7DA-FC65-AD7E-DC0DC9DD0160}"/>
              </a:ext>
            </a:extLst>
          </p:cNvPr>
          <p:cNvPicPr>
            <a:picLocks noChangeAspect="1"/>
          </p:cNvPicPr>
          <p:nvPr/>
        </p:nvPicPr>
        <p:blipFill>
          <a:blip r:embed="rId6"/>
          <a:stretch>
            <a:fillRect/>
          </a:stretch>
        </p:blipFill>
        <p:spPr>
          <a:xfrm>
            <a:off x="8249265" y="4495461"/>
            <a:ext cx="3278136" cy="1145464"/>
          </a:xfrm>
          <a:prstGeom prst="rect">
            <a:avLst/>
          </a:prstGeom>
        </p:spPr>
      </p:pic>
    </p:spTree>
    <p:extLst>
      <p:ext uri="{BB962C8B-B14F-4D97-AF65-F5344CB8AC3E}">
        <p14:creationId xmlns:p14="http://schemas.microsoft.com/office/powerpoint/2010/main" val="34026759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hart&#10;&#10;Description automatically generated with medium confidence">
            <a:extLst>
              <a:ext uri="{FF2B5EF4-FFF2-40B4-BE49-F238E27FC236}">
                <a16:creationId xmlns:a16="http://schemas.microsoft.com/office/drawing/2014/main" id="{A09F6374-BC9C-1DC6-6C86-452A60828752}"/>
              </a:ext>
            </a:extLst>
          </p:cNvPr>
          <p:cNvPicPr>
            <a:picLocks noChangeAspect="1"/>
          </p:cNvPicPr>
          <p:nvPr/>
        </p:nvPicPr>
        <p:blipFill>
          <a:blip r:embed="rId3"/>
          <a:stretch>
            <a:fillRect/>
          </a:stretch>
        </p:blipFill>
        <p:spPr>
          <a:xfrm>
            <a:off x="9393" y="-226354"/>
            <a:ext cx="12182607" cy="6863290"/>
          </a:xfrm>
          <a:prstGeom prst="rect">
            <a:avLst/>
          </a:prstGeom>
        </p:spPr>
      </p:pic>
      <p:sp>
        <p:nvSpPr>
          <p:cNvPr id="3" name="TextBox 2">
            <a:extLst>
              <a:ext uri="{FF2B5EF4-FFF2-40B4-BE49-F238E27FC236}">
                <a16:creationId xmlns:a16="http://schemas.microsoft.com/office/drawing/2014/main" id="{E190C0F8-3F3D-8369-FA9D-ED1E63379FB6}"/>
              </a:ext>
            </a:extLst>
          </p:cNvPr>
          <p:cNvSpPr txBox="1"/>
          <p:nvPr/>
        </p:nvSpPr>
        <p:spPr>
          <a:xfrm>
            <a:off x="1140542" y="1307689"/>
            <a:ext cx="6862916" cy="584775"/>
          </a:xfrm>
          <a:prstGeom prst="rect">
            <a:avLst/>
          </a:prstGeom>
          <a:noFill/>
        </p:spPr>
        <p:txBody>
          <a:bodyPr wrap="square" rtlCol="0">
            <a:spAutoFit/>
          </a:bodyPr>
          <a:lstStyle/>
          <a:p>
            <a:r>
              <a:rPr lang="en-US" sz="3200" b="1" dirty="0"/>
              <a:t>MODULES: </a:t>
            </a:r>
          </a:p>
        </p:txBody>
      </p:sp>
      <p:sp>
        <p:nvSpPr>
          <p:cNvPr id="4" name="TextBox 3">
            <a:extLst>
              <a:ext uri="{FF2B5EF4-FFF2-40B4-BE49-F238E27FC236}">
                <a16:creationId xmlns:a16="http://schemas.microsoft.com/office/drawing/2014/main" id="{848BE726-3DC4-6C7E-E1D9-0C0AA9BB9A7C}"/>
              </a:ext>
            </a:extLst>
          </p:cNvPr>
          <p:cNvSpPr txBox="1"/>
          <p:nvPr/>
        </p:nvSpPr>
        <p:spPr>
          <a:xfrm>
            <a:off x="1140542" y="1870399"/>
            <a:ext cx="9429135" cy="646331"/>
          </a:xfrm>
          <a:prstGeom prst="rect">
            <a:avLst/>
          </a:prstGeom>
          <a:noFill/>
        </p:spPr>
        <p:txBody>
          <a:bodyPr wrap="square" rtlCol="0">
            <a:spAutoFit/>
          </a:bodyPr>
          <a:lstStyle/>
          <a:p>
            <a:r>
              <a:rPr lang="en-US" sz="3600" b="1" dirty="0"/>
              <a:t>3) Crop Clustering:</a:t>
            </a:r>
          </a:p>
        </p:txBody>
      </p:sp>
      <p:sp>
        <p:nvSpPr>
          <p:cNvPr id="2" name="TextBox 1">
            <a:extLst>
              <a:ext uri="{FF2B5EF4-FFF2-40B4-BE49-F238E27FC236}">
                <a16:creationId xmlns:a16="http://schemas.microsoft.com/office/drawing/2014/main" id="{8FE35EC1-2075-097D-97FD-45CB5186DAD0}"/>
              </a:ext>
            </a:extLst>
          </p:cNvPr>
          <p:cNvSpPr txBox="1"/>
          <p:nvPr/>
        </p:nvSpPr>
        <p:spPr>
          <a:xfrm>
            <a:off x="1118168" y="2516730"/>
            <a:ext cx="5737609" cy="3877985"/>
          </a:xfrm>
          <a:prstGeom prst="rect">
            <a:avLst/>
          </a:prstGeom>
          <a:noFill/>
        </p:spPr>
        <p:txBody>
          <a:bodyPr wrap="square" rtlCol="0">
            <a:spAutoFit/>
          </a:bodyPr>
          <a:lstStyle/>
          <a:p>
            <a:r>
              <a:rPr lang="en-US" sz="2000" b="1" dirty="0">
                <a:solidFill>
                  <a:srgbClr val="000000"/>
                </a:solidFill>
                <a:latin typeface="inter-bold"/>
              </a:rPr>
              <a:t>1)K-Means Clustering </a:t>
            </a:r>
            <a:r>
              <a:rPr lang="en-US" sz="2000" b="1" i="0" dirty="0">
                <a:solidFill>
                  <a:srgbClr val="000000"/>
                </a:solidFill>
                <a:effectLst/>
                <a:latin typeface="inter-bold"/>
              </a:rPr>
              <a:t>:</a:t>
            </a:r>
          </a:p>
          <a:p>
            <a:pPr algn="just"/>
            <a:r>
              <a:rPr lang="en-US" sz="1600" b="1" i="0" dirty="0">
                <a:solidFill>
                  <a:srgbClr val="333333"/>
                </a:solidFill>
                <a:effectLst/>
                <a:latin typeface="inter-bold"/>
              </a:rPr>
              <a:t>Step-1:</a:t>
            </a:r>
            <a:r>
              <a:rPr lang="en-US" sz="1600" b="0" i="0" dirty="0">
                <a:solidFill>
                  <a:srgbClr val="333333"/>
                </a:solidFill>
                <a:effectLst/>
                <a:latin typeface="inter-regular"/>
              </a:rPr>
              <a:t> Select the number K to decide the number of clusters.</a:t>
            </a:r>
          </a:p>
          <a:p>
            <a:pPr algn="just"/>
            <a:r>
              <a:rPr lang="en-US" sz="1600" b="1" i="0" dirty="0">
                <a:solidFill>
                  <a:srgbClr val="333333"/>
                </a:solidFill>
                <a:effectLst/>
                <a:latin typeface="inter-bold"/>
              </a:rPr>
              <a:t>Step-2:</a:t>
            </a:r>
            <a:r>
              <a:rPr lang="en-US" sz="1600" b="0" i="0" dirty="0">
                <a:solidFill>
                  <a:srgbClr val="333333"/>
                </a:solidFill>
                <a:effectLst/>
                <a:latin typeface="inter-regular"/>
              </a:rPr>
              <a:t> Select random K points or centroids. (It can be other from the input dataset).</a:t>
            </a:r>
          </a:p>
          <a:p>
            <a:pPr algn="just"/>
            <a:r>
              <a:rPr lang="en-US" sz="1600" b="1" i="0" dirty="0">
                <a:solidFill>
                  <a:srgbClr val="333333"/>
                </a:solidFill>
                <a:effectLst/>
                <a:latin typeface="inter-bold"/>
              </a:rPr>
              <a:t>Step-3:</a:t>
            </a:r>
            <a:r>
              <a:rPr lang="en-US" sz="1600" b="0" i="0" dirty="0">
                <a:solidFill>
                  <a:srgbClr val="333333"/>
                </a:solidFill>
                <a:effectLst/>
                <a:latin typeface="inter-regular"/>
              </a:rPr>
              <a:t> Assign each data point to their closest centroid, which will form the predefined K clusters.</a:t>
            </a:r>
          </a:p>
          <a:p>
            <a:pPr algn="just"/>
            <a:r>
              <a:rPr lang="en-US" sz="1600" b="1" i="0" dirty="0">
                <a:solidFill>
                  <a:srgbClr val="333333"/>
                </a:solidFill>
                <a:effectLst/>
                <a:latin typeface="inter-bold"/>
              </a:rPr>
              <a:t>Step-4:</a:t>
            </a:r>
            <a:r>
              <a:rPr lang="en-US" sz="1600" b="0" i="0" dirty="0">
                <a:solidFill>
                  <a:srgbClr val="333333"/>
                </a:solidFill>
                <a:effectLst/>
                <a:latin typeface="inter-regular"/>
              </a:rPr>
              <a:t> Calculate the variance and place a new centroid of each cluster.</a:t>
            </a:r>
          </a:p>
          <a:p>
            <a:pPr algn="just"/>
            <a:r>
              <a:rPr lang="en-US" sz="1600" b="1" i="0" dirty="0">
                <a:solidFill>
                  <a:srgbClr val="333333"/>
                </a:solidFill>
                <a:effectLst/>
                <a:latin typeface="inter-bold"/>
              </a:rPr>
              <a:t>Step-5:</a:t>
            </a:r>
            <a:r>
              <a:rPr lang="en-US" sz="1600" b="0" i="0" dirty="0">
                <a:solidFill>
                  <a:srgbClr val="333333"/>
                </a:solidFill>
                <a:effectLst/>
                <a:latin typeface="inter-regular"/>
              </a:rPr>
              <a:t> Repeat the third steps, which means reassign each datapoint to the new closest centroid of each cluster.</a:t>
            </a:r>
          </a:p>
          <a:p>
            <a:pPr algn="just"/>
            <a:r>
              <a:rPr lang="en-US" sz="1600" b="1" i="0" dirty="0">
                <a:solidFill>
                  <a:srgbClr val="333333"/>
                </a:solidFill>
                <a:effectLst/>
                <a:latin typeface="inter-bold"/>
              </a:rPr>
              <a:t>Step-6:</a:t>
            </a:r>
            <a:r>
              <a:rPr lang="en-US" sz="1600" b="0" i="0" dirty="0">
                <a:solidFill>
                  <a:srgbClr val="333333"/>
                </a:solidFill>
                <a:effectLst/>
                <a:latin typeface="inter-regular"/>
              </a:rPr>
              <a:t> If any reassignment occurs, then go to step-4 else go to FINISH.</a:t>
            </a:r>
          </a:p>
          <a:p>
            <a:pPr algn="just"/>
            <a:r>
              <a:rPr lang="en-US" sz="1600" b="1" i="0" dirty="0">
                <a:solidFill>
                  <a:srgbClr val="333333"/>
                </a:solidFill>
                <a:effectLst/>
                <a:latin typeface="inter-bold"/>
              </a:rPr>
              <a:t>Step-7</a:t>
            </a:r>
            <a:r>
              <a:rPr lang="en-US" sz="1600" b="0" i="0" dirty="0">
                <a:solidFill>
                  <a:srgbClr val="333333"/>
                </a:solidFill>
                <a:effectLst/>
                <a:latin typeface="inter-regular"/>
              </a:rPr>
              <a:t>: The model is ready.</a:t>
            </a:r>
          </a:p>
          <a:p>
            <a:endParaRPr lang="en-US" b="1" dirty="0"/>
          </a:p>
          <a:p>
            <a:endParaRPr lang="en-US" sz="1600" b="1" dirty="0"/>
          </a:p>
        </p:txBody>
      </p:sp>
      <p:sp>
        <p:nvSpPr>
          <p:cNvPr id="5" name="TextBox 4">
            <a:extLst>
              <a:ext uri="{FF2B5EF4-FFF2-40B4-BE49-F238E27FC236}">
                <a16:creationId xmlns:a16="http://schemas.microsoft.com/office/drawing/2014/main" id="{82789530-99F3-01C3-D972-B02DD449B600}"/>
              </a:ext>
            </a:extLst>
          </p:cNvPr>
          <p:cNvSpPr txBox="1"/>
          <p:nvPr/>
        </p:nvSpPr>
        <p:spPr>
          <a:xfrm>
            <a:off x="6855777" y="1473590"/>
            <a:ext cx="4719376" cy="400110"/>
          </a:xfrm>
          <a:prstGeom prst="rect">
            <a:avLst/>
          </a:prstGeom>
          <a:noFill/>
        </p:spPr>
        <p:txBody>
          <a:bodyPr wrap="square" rtlCol="0">
            <a:spAutoFit/>
          </a:bodyPr>
          <a:lstStyle/>
          <a:p>
            <a:r>
              <a:rPr lang="en-US" sz="2000" b="1" i="0" dirty="0">
                <a:solidFill>
                  <a:srgbClr val="333333"/>
                </a:solidFill>
                <a:effectLst/>
                <a:latin typeface="inter-regular"/>
              </a:rPr>
              <a:t>Example: </a:t>
            </a:r>
          </a:p>
        </p:txBody>
      </p:sp>
      <p:pic>
        <p:nvPicPr>
          <p:cNvPr id="8" name="Picture 7">
            <a:extLst>
              <a:ext uri="{FF2B5EF4-FFF2-40B4-BE49-F238E27FC236}">
                <a16:creationId xmlns:a16="http://schemas.microsoft.com/office/drawing/2014/main" id="{9A78213B-CF48-210E-8C38-0CD274460B1D}"/>
              </a:ext>
            </a:extLst>
          </p:cNvPr>
          <p:cNvPicPr>
            <a:picLocks noChangeAspect="1"/>
          </p:cNvPicPr>
          <p:nvPr/>
        </p:nvPicPr>
        <p:blipFill>
          <a:blip r:embed="rId4"/>
          <a:stretch>
            <a:fillRect/>
          </a:stretch>
        </p:blipFill>
        <p:spPr>
          <a:xfrm>
            <a:off x="8755734" y="1400022"/>
            <a:ext cx="2494043" cy="2086683"/>
          </a:xfrm>
          <a:prstGeom prst="rect">
            <a:avLst/>
          </a:prstGeom>
        </p:spPr>
      </p:pic>
      <p:pic>
        <p:nvPicPr>
          <p:cNvPr id="10" name="Picture 9">
            <a:extLst>
              <a:ext uri="{FF2B5EF4-FFF2-40B4-BE49-F238E27FC236}">
                <a16:creationId xmlns:a16="http://schemas.microsoft.com/office/drawing/2014/main" id="{C66BDDE3-FDC2-90CE-5129-8BA746C6E669}"/>
              </a:ext>
            </a:extLst>
          </p:cNvPr>
          <p:cNvPicPr>
            <a:picLocks noChangeAspect="1"/>
          </p:cNvPicPr>
          <p:nvPr/>
        </p:nvPicPr>
        <p:blipFill>
          <a:blip r:embed="rId5"/>
          <a:stretch>
            <a:fillRect/>
          </a:stretch>
        </p:blipFill>
        <p:spPr>
          <a:xfrm>
            <a:off x="8214275" y="3556972"/>
            <a:ext cx="3406892" cy="2434746"/>
          </a:xfrm>
          <a:prstGeom prst="rect">
            <a:avLst/>
          </a:prstGeom>
        </p:spPr>
      </p:pic>
    </p:spTree>
    <p:extLst>
      <p:ext uri="{BB962C8B-B14F-4D97-AF65-F5344CB8AC3E}">
        <p14:creationId xmlns:p14="http://schemas.microsoft.com/office/powerpoint/2010/main" val="2232504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hart&#10;&#10;Description automatically generated with medium confidence">
            <a:extLst>
              <a:ext uri="{FF2B5EF4-FFF2-40B4-BE49-F238E27FC236}">
                <a16:creationId xmlns:a16="http://schemas.microsoft.com/office/drawing/2014/main" id="{A09F6374-BC9C-1DC6-6C86-452A60828752}"/>
              </a:ext>
            </a:extLst>
          </p:cNvPr>
          <p:cNvPicPr>
            <a:picLocks noChangeAspect="1"/>
          </p:cNvPicPr>
          <p:nvPr/>
        </p:nvPicPr>
        <p:blipFill>
          <a:blip r:embed="rId3"/>
          <a:stretch>
            <a:fillRect/>
          </a:stretch>
        </p:blipFill>
        <p:spPr>
          <a:xfrm>
            <a:off x="9393" y="-226354"/>
            <a:ext cx="12182607" cy="6863290"/>
          </a:xfrm>
          <a:prstGeom prst="rect">
            <a:avLst/>
          </a:prstGeom>
        </p:spPr>
      </p:pic>
      <p:sp>
        <p:nvSpPr>
          <p:cNvPr id="3" name="TextBox 2">
            <a:extLst>
              <a:ext uri="{FF2B5EF4-FFF2-40B4-BE49-F238E27FC236}">
                <a16:creationId xmlns:a16="http://schemas.microsoft.com/office/drawing/2014/main" id="{E190C0F8-3F3D-8369-FA9D-ED1E63379FB6}"/>
              </a:ext>
            </a:extLst>
          </p:cNvPr>
          <p:cNvSpPr txBox="1"/>
          <p:nvPr/>
        </p:nvSpPr>
        <p:spPr>
          <a:xfrm>
            <a:off x="1140542" y="1307689"/>
            <a:ext cx="6862916" cy="584775"/>
          </a:xfrm>
          <a:prstGeom prst="rect">
            <a:avLst/>
          </a:prstGeom>
          <a:noFill/>
        </p:spPr>
        <p:txBody>
          <a:bodyPr wrap="square" rtlCol="0">
            <a:spAutoFit/>
          </a:bodyPr>
          <a:lstStyle/>
          <a:p>
            <a:r>
              <a:rPr lang="en-US" sz="3200" b="1" dirty="0"/>
              <a:t>MODULES: </a:t>
            </a:r>
          </a:p>
        </p:txBody>
      </p:sp>
      <p:sp>
        <p:nvSpPr>
          <p:cNvPr id="4" name="TextBox 3">
            <a:extLst>
              <a:ext uri="{FF2B5EF4-FFF2-40B4-BE49-F238E27FC236}">
                <a16:creationId xmlns:a16="http://schemas.microsoft.com/office/drawing/2014/main" id="{848BE726-3DC4-6C7E-E1D9-0C0AA9BB9A7C}"/>
              </a:ext>
            </a:extLst>
          </p:cNvPr>
          <p:cNvSpPr txBox="1"/>
          <p:nvPr/>
        </p:nvSpPr>
        <p:spPr>
          <a:xfrm>
            <a:off x="1140542" y="1870399"/>
            <a:ext cx="9429135" cy="646331"/>
          </a:xfrm>
          <a:prstGeom prst="rect">
            <a:avLst/>
          </a:prstGeom>
          <a:noFill/>
        </p:spPr>
        <p:txBody>
          <a:bodyPr wrap="square" rtlCol="0">
            <a:spAutoFit/>
          </a:bodyPr>
          <a:lstStyle/>
          <a:p>
            <a:r>
              <a:rPr lang="en-US" sz="3600" b="1" dirty="0"/>
              <a:t>3) Crop Clustering:</a:t>
            </a:r>
          </a:p>
        </p:txBody>
      </p:sp>
      <p:sp>
        <p:nvSpPr>
          <p:cNvPr id="2" name="TextBox 1">
            <a:extLst>
              <a:ext uri="{FF2B5EF4-FFF2-40B4-BE49-F238E27FC236}">
                <a16:creationId xmlns:a16="http://schemas.microsoft.com/office/drawing/2014/main" id="{8FE35EC1-2075-097D-97FD-45CB5186DAD0}"/>
              </a:ext>
            </a:extLst>
          </p:cNvPr>
          <p:cNvSpPr txBox="1"/>
          <p:nvPr/>
        </p:nvSpPr>
        <p:spPr>
          <a:xfrm>
            <a:off x="1118168" y="2516730"/>
            <a:ext cx="5737609" cy="4278094"/>
          </a:xfrm>
          <a:prstGeom prst="rect">
            <a:avLst/>
          </a:prstGeom>
          <a:noFill/>
        </p:spPr>
        <p:txBody>
          <a:bodyPr wrap="square" rtlCol="0">
            <a:spAutoFit/>
          </a:bodyPr>
          <a:lstStyle/>
          <a:p>
            <a:r>
              <a:rPr lang="en-US" sz="2000" b="1" dirty="0">
                <a:solidFill>
                  <a:srgbClr val="000000"/>
                </a:solidFill>
                <a:latin typeface="inter-bold"/>
              </a:rPr>
              <a:t>2) Fuzzy Clustering </a:t>
            </a:r>
            <a:r>
              <a:rPr lang="en-US" sz="2000" b="1" i="0" dirty="0">
                <a:solidFill>
                  <a:srgbClr val="000000"/>
                </a:solidFill>
                <a:effectLst/>
                <a:latin typeface="inter-bold"/>
              </a:rPr>
              <a:t>:</a:t>
            </a:r>
          </a:p>
          <a:p>
            <a:endParaRPr lang="en-US" sz="2000" b="1" i="0" dirty="0">
              <a:solidFill>
                <a:srgbClr val="000000"/>
              </a:solidFill>
              <a:effectLst/>
              <a:latin typeface="inter-bold"/>
            </a:endParaRPr>
          </a:p>
          <a:p>
            <a:r>
              <a:rPr lang="en-US" b="1" dirty="0"/>
              <a:t>Step 1: </a:t>
            </a:r>
            <a:r>
              <a:rPr lang="en-US" dirty="0"/>
              <a:t>Initialize the data points into the desired number of clusters randomly.</a:t>
            </a:r>
          </a:p>
          <a:p>
            <a:r>
              <a:rPr lang="en-US" b="1" dirty="0"/>
              <a:t>Step 2: </a:t>
            </a:r>
            <a:r>
              <a:rPr lang="en-US" dirty="0"/>
              <a:t>Find out the centroid. </a:t>
            </a:r>
          </a:p>
          <a:p>
            <a:r>
              <a:rPr lang="en-US" b="1" dirty="0"/>
              <a:t>Step 3: </a:t>
            </a:r>
            <a:r>
              <a:rPr lang="en-US" dirty="0"/>
              <a:t>Find out the distance of each point from the centroid.</a:t>
            </a:r>
          </a:p>
          <a:p>
            <a:r>
              <a:rPr lang="en-US" b="1" dirty="0"/>
              <a:t>Step 4: </a:t>
            </a:r>
            <a:r>
              <a:rPr lang="en-US" dirty="0"/>
              <a:t>Updating membership values.</a:t>
            </a:r>
          </a:p>
          <a:p>
            <a:r>
              <a:rPr lang="en-US" b="1" dirty="0"/>
              <a:t>Step 5: </a:t>
            </a:r>
            <a:r>
              <a:rPr lang="en-US" dirty="0"/>
              <a:t>Repeat the steps(2-4) until the constant values are obtained for the membership values or the difference is less than the tolerance value</a:t>
            </a:r>
          </a:p>
          <a:p>
            <a:r>
              <a:rPr lang="en-US" b="1" dirty="0"/>
              <a:t>Step 6: </a:t>
            </a:r>
            <a:r>
              <a:rPr lang="en-US" dirty="0"/>
              <a:t>Defuzzify the obtained membership values.</a:t>
            </a:r>
          </a:p>
          <a:p>
            <a:endParaRPr lang="en-US" b="1" dirty="0"/>
          </a:p>
          <a:p>
            <a:endParaRPr lang="en-US" b="1" dirty="0"/>
          </a:p>
          <a:p>
            <a:endParaRPr lang="en-US" sz="1600" b="1" dirty="0"/>
          </a:p>
        </p:txBody>
      </p:sp>
      <p:sp>
        <p:nvSpPr>
          <p:cNvPr id="5" name="TextBox 4">
            <a:extLst>
              <a:ext uri="{FF2B5EF4-FFF2-40B4-BE49-F238E27FC236}">
                <a16:creationId xmlns:a16="http://schemas.microsoft.com/office/drawing/2014/main" id="{82789530-99F3-01C3-D972-B02DD449B600}"/>
              </a:ext>
            </a:extLst>
          </p:cNvPr>
          <p:cNvSpPr txBox="1"/>
          <p:nvPr/>
        </p:nvSpPr>
        <p:spPr>
          <a:xfrm>
            <a:off x="6855777" y="1450339"/>
            <a:ext cx="4719376" cy="4585871"/>
          </a:xfrm>
          <a:prstGeom prst="rect">
            <a:avLst/>
          </a:prstGeom>
          <a:noFill/>
        </p:spPr>
        <p:txBody>
          <a:bodyPr wrap="square" rtlCol="0">
            <a:spAutoFit/>
          </a:bodyPr>
          <a:lstStyle/>
          <a:p>
            <a:r>
              <a:rPr lang="en-US" sz="2000" b="1" i="0" dirty="0">
                <a:solidFill>
                  <a:srgbClr val="333333"/>
                </a:solidFill>
                <a:effectLst/>
                <a:latin typeface="inter-regular"/>
              </a:rPr>
              <a:t>Example: </a:t>
            </a:r>
          </a:p>
          <a:p>
            <a:endParaRPr lang="en-US" sz="2000" b="1" i="0" dirty="0">
              <a:solidFill>
                <a:srgbClr val="333333"/>
              </a:solidFill>
              <a:effectLst/>
              <a:latin typeface="inter-regular"/>
            </a:endParaRPr>
          </a:p>
          <a:p>
            <a:r>
              <a:rPr lang="en-US" dirty="0">
                <a:solidFill>
                  <a:srgbClr val="333333"/>
                </a:solidFill>
                <a:latin typeface="inter-regular"/>
              </a:rPr>
              <a:t>Cluster    (1, 3)    (2, 5)    (4, 8)    (7, 9)</a:t>
            </a:r>
          </a:p>
          <a:p>
            <a:r>
              <a:rPr lang="en-US" dirty="0">
                <a:solidFill>
                  <a:srgbClr val="333333"/>
                </a:solidFill>
                <a:latin typeface="inter-regular"/>
              </a:rPr>
              <a:t>1)          0.8        0.7       0.2       0.1</a:t>
            </a:r>
          </a:p>
          <a:p>
            <a:pPr marL="342900" indent="-342900">
              <a:buAutoNum type="arabicParenR" startAt="2"/>
            </a:pPr>
            <a:r>
              <a:rPr lang="en-US" dirty="0">
                <a:solidFill>
                  <a:srgbClr val="333333"/>
                </a:solidFill>
                <a:latin typeface="inter-regular"/>
              </a:rPr>
              <a:t>0.2        0.3       0.8       0.9</a:t>
            </a:r>
          </a:p>
          <a:p>
            <a:endParaRPr lang="en-US" dirty="0">
              <a:solidFill>
                <a:srgbClr val="333333"/>
              </a:solidFill>
              <a:latin typeface="inter-regular"/>
            </a:endParaRPr>
          </a:p>
          <a:p>
            <a:r>
              <a:rPr lang="en-US" b="1" i="0" dirty="0">
                <a:solidFill>
                  <a:srgbClr val="333333"/>
                </a:solidFill>
                <a:effectLst/>
                <a:latin typeface="inter-regular"/>
              </a:rPr>
              <a:t>Cluster Centers:</a:t>
            </a:r>
          </a:p>
          <a:p>
            <a:r>
              <a:rPr lang="en-US" sz="1600" i="0" dirty="0">
                <a:solidFill>
                  <a:srgbClr val="333333"/>
                </a:solidFill>
                <a:effectLst/>
                <a:latin typeface="inter-regular"/>
              </a:rPr>
              <a:t>[[0.42363557 0.68304616]</a:t>
            </a:r>
          </a:p>
          <a:p>
            <a:r>
              <a:rPr lang="en-US" sz="1600" i="0" dirty="0">
                <a:solidFill>
                  <a:srgbClr val="333333"/>
                </a:solidFill>
                <a:effectLst/>
                <a:latin typeface="inter-regular"/>
              </a:rPr>
              <a:t>[0.52768166 0.38180987]</a:t>
            </a:r>
          </a:p>
          <a:p>
            <a:r>
              <a:rPr lang="en-US" sz="1600" i="0" dirty="0">
                <a:solidFill>
                  <a:srgbClr val="333333"/>
                </a:solidFill>
                <a:effectLst/>
                <a:latin typeface="inter-regular"/>
              </a:rPr>
              <a:t>[0.39967863 0.31042639]]</a:t>
            </a:r>
          </a:p>
          <a:p>
            <a:endParaRPr lang="en-US" sz="1600" dirty="0">
              <a:solidFill>
                <a:srgbClr val="333333"/>
              </a:solidFill>
              <a:latin typeface="inter-regular"/>
            </a:endParaRPr>
          </a:p>
          <a:p>
            <a:r>
              <a:rPr lang="en-US" b="1" i="0" dirty="0">
                <a:solidFill>
                  <a:srgbClr val="333333"/>
                </a:solidFill>
                <a:effectLst/>
                <a:latin typeface="inter-regular"/>
              </a:rPr>
              <a:t>Cluster Membership: </a:t>
            </a:r>
          </a:p>
          <a:p>
            <a:r>
              <a:rPr lang="en-US" sz="1600" i="0" dirty="0">
                <a:solidFill>
                  <a:srgbClr val="333333"/>
                </a:solidFill>
                <a:effectLst/>
                <a:latin typeface="inter-regular"/>
              </a:rPr>
              <a:t>[1 0 1 2 1 0 0 2 0 2 1 0 0 0 1 2 1 1 0 2 1 0 0 2 1 1 2 0 1 0 0 2 0 2 1 1 0</a:t>
            </a:r>
          </a:p>
          <a:p>
            <a:r>
              <a:rPr lang="en-US" sz="1600" i="0" dirty="0">
                <a:solidFill>
                  <a:srgbClr val="333333"/>
                </a:solidFill>
                <a:effectLst/>
                <a:latin typeface="inter-regular"/>
              </a:rPr>
              <a:t>1 0 2 0 0 2 0 0 1 1 1 1 2 2 0 1 1 0 1 0 0 2 2 2 0 1 1 2 0 0 0 2 1 0 1 0 0</a:t>
            </a:r>
          </a:p>
          <a:p>
            <a:r>
              <a:rPr lang="en-US" sz="1600" i="0" dirty="0">
                <a:solidFill>
                  <a:srgbClr val="333333"/>
                </a:solidFill>
                <a:effectLst/>
                <a:latin typeface="inter-regular"/>
              </a:rPr>
              <a:t>1 2 0 0 2 2 1 1 0 2 1 0 2 2 1 1 0 2 1 0 2 1 0 2 2 2 0 1 0 2]</a:t>
            </a:r>
          </a:p>
        </p:txBody>
      </p:sp>
    </p:spTree>
    <p:extLst>
      <p:ext uri="{BB962C8B-B14F-4D97-AF65-F5344CB8AC3E}">
        <p14:creationId xmlns:p14="http://schemas.microsoft.com/office/powerpoint/2010/main" val="14076426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hart&#10;&#10;Description automatically generated with medium confidence">
            <a:extLst>
              <a:ext uri="{FF2B5EF4-FFF2-40B4-BE49-F238E27FC236}">
                <a16:creationId xmlns:a16="http://schemas.microsoft.com/office/drawing/2014/main" id="{A09F6374-BC9C-1DC6-6C86-452A60828752}"/>
              </a:ext>
            </a:extLst>
          </p:cNvPr>
          <p:cNvPicPr>
            <a:picLocks noChangeAspect="1"/>
          </p:cNvPicPr>
          <p:nvPr/>
        </p:nvPicPr>
        <p:blipFill>
          <a:blip r:embed="rId3"/>
          <a:stretch>
            <a:fillRect/>
          </a:stretch>
        </p:blipFill>
        <p:spPr>
          <a:xfrm>
            <a:off x="9393" y="-226354"/>
            <a:ext cx="12182607" cy="6863290"/>
          </a:xfrm>
          <a:prstGeom prst="rect">
            <a:avLst/>
          </a:prstGeom>
        </p:spPr>
      </p:pic>
      <p:sp>
        <p:nvSpPr>
          <p:cNvPr id="3" name="TextBox 2">
            <a:extLst>
              <a:ext uri="{FF2B5EF4-FFF2-40B4-BE49-F238E27FC236}">
                <a16:creationId xmlns:a16="http://schemas.microsoft.com/office/drawing/2014/main" id="{E190C0F8-3F3D-8369-FA9D-ED1E63379FB6}"/>
              </a:ext>
            </a:extLst>
          </p:cNvPr>
          <p:cNvSpPr txBox="1"/>
          <p:nvPr/>
        </p:nvSpPr>
        <p:spPr>
          <a:xfrm>
            <a:off x="1140542" y="1307689"/>
            <a:ext cx="6862916" cy="584775"/>
          </a:xfrm>
          <a:prstGeom prst="rect">
            <a:avLst/>
          </a:prstGeom>
          <a:noFill/>
        </p:spPr>
        <p:txBody>
          <a:bodyPr wrap="square" rtlCol="0">
            <a:spAutoFit/>
          </a:bodyPr>
          <a:lstStyle/>
          <a:p>
            <a:r>
              <a:rPr lang="en-US" sz="3200" b="1" dirty="0"/>
              <a:t>MODULES: </a:t>
            </a:r>
          </a:p>
        </p:txBody>
      </p:sp>
      <p:sp>
        <p:nvSpPr>
          <p:cNvPr id="4" name="TextBox 3">
            <a:extLst>
              <a:ext uri="{FF2B5EF4-FFF2-40B4-BE49-F238E27FC236}">
                <a16:creationId xmlns:a16="http://schemas.microsoft.com/office/drawing/2014/main" id="{848BE726-3DC4-6C7E-E1D9-0C0AA9BB9A7C}"/>
              </a:ext>
            </a:extLst>
          </p:cNvPr>
          <p:cNvSpPr txBox="1"/>
          <p:nvPr/>
        </p:nvSpPr>
        <p:spPr>
          <a:xfrm>
            <a:off x="1140542" y="1870399"/>
            <a:ext cx="9429135" cy="646331"/>
          </a:xfrm>
          <a:prstGeom prst="rect">
            <a:avLst/>
          </a:prstGeom>
          <a:noFill/>
        </p:spPr>
        <p:txBody>
          <a:bodyPr wrap="square" rtlCol="0">
            <a:spAutoFit/>
          </a:bodyPr>
          <a:lstStyle/>
          <a:p>
            <a:r>
              <a:rPr lang="en-US" sz="3600" b="1" dirty="0"/>
              <a:t>4) Pesticide and Fertilizer recommendation </a:t>
            </a:r>
          </a:p>
        </p:txBody>
      </p:sp>
      <p:sp>
        <p:nvSpPr>
          <p:cNvPr id="2" name="TextBox 1">
            <a:extLst>
              <a:ext uri="{FF2B5EF4-FFF2-40B4-BE49-F238E27FC236}">
                <a16:creationId xmlns:a16="http://schemas.microsoft.com/office/drawing/2014/main" id="{8FE35EC1-2075-097D-97FD-45CB5186DAD0}"/>
              </a:ext>
            </a:extLst>
          </p:cNvPr>
          <p:cNvSpPr txBox="1"/>
          <p:nvPr/>
        </p:nvSpPr>
        <p:spPr>
          <a:xfrm>
            <a:off x="1329183" y="2440900"/>
            <a:ext cx="6076452" cy="1342034"/>
          </a:xfrm>
          <a:prstGeom prst="rect">
            <a:avLst/>
          </a:prstGeom>
          <a:noFill/>
        </p:spPr>
        <p:txBody>
          <a:bodyPr wrap="square" rtlCol="0">
            <a:spAutoFit/>
          </a:bodyPr>
          <a:lstStyle/>
          <a:p>
            <a:pPr>
              <a:lnSpc>
                <a:spcPct val="150000"/>
              </a:lnSpc>
            </a:pPr>
            <a:r>
              <a:rPr lang="en-US" sz="2000" b="1" dirty="0">
                <a:solidFill>
                  <a:srgbClr val="000000"/>
                </a:solidFill>
                <a:latin typeface="inter-bold"/>
              </a:rPr>
              <a:t>1) Collabarative Based filtering</a:t>
            </a:r>
            <a:r>
              <a:rPr lang="en-US" sz="2000" b="1" i="0" dirty="0">
                <a:solidFill>
                  <a:srgbClr val="000000"/>
                </a:solidFill>
                <a:effectLst/>
                <a:latin typeface="inter-bold"/>
              </a:rPr>
              <a:t>:</a:t>
            </a:r>
          </a:p>
          <a:p>
            <a:pPr>
              <a:lnSpc>
                <a:spcPct val="150000"/>
              </a:lnSpc>
            </a:pPr>
            <a:r>
              <a:rPr lang="en-US" b="1" dirty="0"/>
              <a:t>Step 1: </a:t>
            </a:r>
            <a:r>
              <a:rPr lang="en-US" dirty="0"/>
              <a:t>Finding the similarity of users to the target user U. </a:t>
            </a:r>
          </a:p>
          <a:p>
            <a:pPr>
              <a:lnSpc>
                <a:spcPct val="150000"/>
              </a:lnSpc>
            </a:pPr>
            <a:r>
              <a:rPr lang="en-US" b="1" dirty="0"/>
              <a:t>Step 2: </a:t>
            </a:r>
            <a:r>
              <a:rPr lang="en-US" dirty="0"/>
              <a:t>Prediction of missing rating of an item</a:t>
            </a:r>
          </a:p>
        </p:txBody>
      </p:sp>
      <p:sp>
        <p:nvSpPr>
          <p:cNvPr id="7" name="TextBox 6">
            <a:extLst>
              <a:ext uri="{FF2B5EF4-FFF2-40B4-BE49-F238E27FC236}">
                <a16:creationId xmlns:a16="http://schemas.microsoft.com/office/drawing/2014/main" id="{867630B2-DFE4-C903-6B6E-B128CF39874F}"/>
              </a:ext>
            </a:extLst>
          </p:cNvPr>
          <p:cNvSpPr txBox="1"/>
          <p:nvPr/>
        </p:nvSpPr>
        <p:spPr>
          <a:xfrm>
            <a:off x="1215851" y="3858764"/>
            <a:ext cx="8400422" cy="2031325"/>
          </a:xfrm>
          <a:prstGeom prst="rect">
            <a:avLst/>
          </a:prstGeom>
          <a:noFill/>
        </p:spPr>
        <p:txBody>
          <a:bodyPr wrap="square" rtlCol="0">
            <a:spAutoFit/>
          </a:bodyPr>
          <a:lstStyle/>
          <a:p>
            <a:r>
              <a:rPr lang="en-US" b="1" dirty="0"/>
              <a:t>Example: </a:t>
            </a:r>
            <a:r>
              <a:rPr lang="en-US" dirty="0"/>
              <a:t>Consider a matrix that shows four users Alice, U1, U2 and U3 rating on different news apps. The rating range is from 1 to 5 on the basis of users’ likability of the news app. </a:t>
            </a:r>
          </a:p>
          <a:p>
            <a:r>
              <a:rPr lang="en-US" b="1" dirty="0"/>
              <a:t>Step 1: </a:t>
            </a:r>
            <a:r>
              <a:rPr lang="en-US" dirty="0"/>
              <a:t>Calculating the similarity between Alice and all the other users At first we calculate the averages of the ratings of all the user excluding I5 as it is not rated by Alice.</a:t>
            </a:r>
          </a:p>
          <a:p>
            <a:r>
              <a:rPr lang="en-US" b="1" dirty="0"/>
              <a:t>Step 2:</a:t>
            </a:r>
            <a:r>
              <a:rPr lang="en-US" dirty="0"/>
              <a:t>Predicting the rating of the app not rated by Alice Now, we predict Alice’s rating for BBC News App.</a:t>
            </a:r>
          </a:p>
        </p:txBody>
      </p:sp>
    </p:spTree>
    <p:extLst>
      <p:ext uri="{BB962C8B-B14F-4D97-AF65-F5344CB8AC3E}">
        <p14:creationId xmlns:p14="http://schemas.microsoft.com/office/powerpoint/2010/main" val="30191476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hart&#10;&#10;Description automatically generated with medium confidence">
            <a:extLst>
              <a:ext uri="{FF2B5EF4-FFF2-40B4-BE49-F238E27FC236}">
                <a16:creationId xmlns:a16="http://schemas.microsoft.com/office/drawing/2014/main" id="{A09F6374-BC9C-1DC6-6C86-452A60828752}"/>
              </a:ext>
            </a:extLst>
          </p:cNvPr>
          <p:cNvPicPr>
            <a:picLocks noChangeAspect="1"/>
          </p:cNvPicPr>
          <p:nvPr/>
        </p:nvPicPr>
        <p:blipFill>
          <a:blip r:embed="rId2"/>
          <a:stretch>
            <a:fillRect/>
          </a:stretch>
        </p:blipFill>
        <p:spPr>
          <a:xfrm>
            <a:off x="9393" y="-30145"/>
            <a:ext cx="12182607" cy="6863290"/>
          </a:xfrm>
          <a:prstGeom prst="rect">
            <a:avLst/>
          </a:prstGeom>
        </p:spPr>
      </p:pic>
      <p:sp>
        <p:nvSpPr>
          <p:cNvPr id="4" name="TextBox 3">
            <a:extLst>
              <a:ext uri="{FF2B5EF4-FFF2-40B4-BE49-F238E27FC236}">
                <a16:creationId xmlns:a16="http://schemas.microsoft.com/office/drawing/2014/main" id="{0F78A1DB-8E9A-DB43-3796-046D22800A3E}"/>
              </a:ext>
            </a:extLst>
          </p:cNvPr>
          <p:cNvSpPr txBox="1"/>
          <p:nvPr/>
        </p:nvSpPr>
        <p:spPr>
          <a:xfrm>
            <a:off x="1077686" y="1527229"/>
            <a:ext cx="6094324" cy="1754326"/>
          </a:xfrm>
          <a:prstGeom prst="rect">
            <a:avLst/>
          </a:prstGeom>
          <a:noFill/>
        </p:spPr>
        <p:txBody>
          <a:bodyPr wrap="square">
            <a:spAutoFit/>
          </a:bodyPr>
          <a:lstStyle/>
          <a:p>
            <a:r>
              <a:rPr lang="pl-PL" dirty="0"/>
              <a:t>Name	Inshorts(I1)	HT(I2)	NYT(I3)	TOI(I4)	BBC(I5)</a:t>
            </a:r>
          </a:p>
          <a:p>
            <a:r>
              <a:rPr lang="pl-PL" dirty="0"/>
              <a:t>Alice	5	4	1	4	?</a:t>
            </a:r>
          </a:p>
          <a:p>
            <a:r>
              <a:rPr lang="pl-PL" dirty="0"/>
              <a:t>U1	3	1	2	3	3</a:t>
            </a:r>
          </a:p>
          <a:p>
            <a:r>
              <a:rPr lang="pl-PL" dirty="0"/>
              <a:t>U2	4	3	4	3	5</a:t>
            </a:r>
          </a:p>
          <a:p>
            <a:r>
              <a:rPr lang="pl-PL" dirty="0"/>
              <a:t>U3	3	3	1	5	4</a:t>
            </a:r>
            <a:endParaRPr lang="en-US" dirty="0"/>
          </a:p>
        </p:txBody>
      </p:sp>
      <p:sp>
        <p:nvSpPr>
          <p:cNvPr id="8" name="TextBox 7">
            <a:extLst>
              <a:ext uri="{FF2B5EF4-FFF2-40B4-BE49-F238E27FC236}">
                <a16:creationId xmlns:a16="http://schemas.microsoft.com/office/drawing/2014/main" id="{AAB9F1ED-1B4A-237A-8AEA-7AFCB31D3804}"/>
              </a:ext>
            </a:extLst>
          </p:cNvPr>
          <p:cNvSpPr txBox="1"/>
          <p:nvPr/>
        </p:nvSpPr>
        <p:spPr>
          <a:xfrm>
            <a:off x="1077686" y="3853432"/>
            <a:ext cx="6094324" cy="1477328"/>
          </a:xfrm>
          <a:prstGeom prst="rect">
            <a:avLst/>
          </a:prstGeom>
          <a:noFill/>
        </p:spPr>
        <p:txBody>
          <a:bodyPr wrap="square">
            <a:spAutoFit/>
          </a:bodyPr>
          <a:lstStyle/>
          <a:p>
            <a:r>
              <a:rPr lang="pl-PL" dirty="0"/>
              <a:t>Name	Inshorts(I1)	HT(I2)	NYT(I3)	TOI(I4)</a:t>
            </a:r>
          </a:p>
          <a:p>
            <a:r>
              <a:rPr lang="pl-PL" dirty="0"/>
              <a:t>Alice	1.5	0.5	-2.5	0.5</a:t>
            </a:r>
          </a:p>
          <a:p>
            <a:r>
              <a:rPr lang="pl-PL" dirty="0"/>
              <a:t>U1	0.75	-1.25	-0.25	0.75</a:t>
            </a:r>
          </a:p>
          <a:p>
            <a:r>
              <a:rPr lang="pl-PL" dirty="0"/>
              <a:t>U2	0.5	-0.5	0.5	-0.5</a:t>
            </a:r>
          </a:p>
          <a:p>
            <a:r>
              <a:rPr lang="pl-PL" dirty="0"/>
              <a:t>U3	0	0	-2	2</a:t>
            </a:r>
            <a:endParaRPr lang="en-US" dirty="0"/>
          </a:p>
        </p:txBody>
      </p:sp>
      <p:sp>
        <p:nvSpPr>
          <p:cNvPr id="9" name="TextBox 8">
            <a:extLst>
              <a:ext uri="{FF2B5EF4-FFF2-40B4-BE49-F238E27FC236}">
                <a16:creationId xmlns:a16="http://schemas.microsoft.com/office/drawing/2014/main" id="{996FF397-3357-1236-1CBD-BCE4EB2D1356}"/>
              </a:ext>
            </a:extLst>
          </p:cNvPr>
          <p:cNvSpPr txBox="1"/>
          <p:nvPr/>
        </p:nvSpPr>
        <p:spPr>
          <a:xfrm>
            <a:off x="1077686" y="3387990"/>
            <a:ext cx="5235191" cy="369332"/>
          </a:xfrm>
          <a:prstGeom prst="rect">
            <a:avLst/>
          </a:prstGeom>
          <a:noFill/>
        </p:spPr>
        <p:txBody>
          <a:bodyPr wrap="square" rtlCol="0">
            <a:spAutoFit/>
          </a:bodyPr>
          <a:lstStyle/>
          <a:p>
            <a:r>
              <a:rPr lang="en-US" b="1" dirty="0"/>
              <a:t>Step 1:</a:t>
            </a:r>
          </a:p>
        </p:txBody>
      </p:sp>
      <p:sp>
        <p:nvSpPr>
          <p:cNvPr id="10" name="TextBox 9">
            <a:extLst>
              <a:ext uri="{FF2B5EF4-FFF2-40B4-BE49-F238E27FC236}">
                <a16:creationId xmlns:a16="http://schemas.microsoft.com/office/drawing/2014/main" id="{F4E86F7A-0A38-64DD-7F4C-C015143C78A2}"/>
              </a:ext>
            </a:extLst>
          </p:cNvPr>
          <p:cNvSpPr txBox="1"/>
          <p:nvPr/>
        </p:nvSpPr>
        <p:spPr>
          <a:xfrm>
            <a:off x="1077686" y="1125415"/>
            <a:ext cx="1896626" cy="369332"/>
          </a:xfrm>
          <a:prstGeom prst="rect">
            <a:avLst/>
          </a:prstGeom>
          <a:noFill/>
        </p:spPr>
        <p:txBody>
          <a:bodyPr wrap="square" rtlCol="0">
            <a:spAutoFit/>
          </a:bodyPr>
          <a:lstStyle/>
          <a:p>
            <a:r>
              <a:rPr lang="en-US" b="1" dirty="0"/>
              <a:t>Example :</a:t>
            </a:r>
          </a:p>
        </p:txBody>
      </p:sp>
      <p:sp>
        <p:nvSpPr>
          <p:cNvPr id="11" name="TextBox 10">
            <a:extLst>
              <a:ext uri="{FF2B5EF4-FFF2-40B4-BE49-F238E27FC236}">
                <a16:creationId xmlns:a16="http://schemas.microsoft.com/office/drawing/2014/main" id="{489A784F-D8CF-FC56-8537-F3D6C4405581}"/>
              </a:ext>
            </a:extLst>
          </p:cNvPr>
          <p:cNvSpPr txBox="1"/>
          <p:nvPr/>
        </p:nvSpPr>
        <p:spPr>
          <a:xfrm>
            <a:off x="6611817" y="3377665"/>
            <a:ext cx="5393452" cy="1477328"/>
          </a:xfrm>
          <a:prstGeom prst="rect">
            <a:avLst/>
          </a:prstGeom>
          <a:noFill/>
        </p:spPr>
        <p:txBody>
          <a:bodyPr wrap="square" rtlCol="0">
            <a:spAutoFit/>
          </a:bodyPr>
          <a:lstStyle/>
          <a:p>
            <a:r>
              <a:rPr lang="en-US" b="1" dirty="0"/>
              <a:t>Step 2:</a:t>
            </a:r>
          </a:p>
          <a:p>
            <a:endParaRPr lang="en-US" dirty="0"/>
          </a:p>
          <a:p>
            <a:r>
              <a:rPr lang="en-US" dirty="0"/>
              <a:t>[Tex]r_{(Alice,I5)}=3.5 + \frac {(0.301*0.75)+(-0.33*1.5)+(0.707*1)}{|0.301|+|-0.33|+|0.707|}=3.83\newline </a:t>
            </a:r>
          </a:p>
        </p:txBody>
      </p:sp>
    </p:spTree>
    <p:extLst>
      <p:ext uri="{BB962C8B-B14F-4D97-AF65-F5344CB8AC3E}">
        <p14:creationId xmlns:p14="http://schemas.microsoft.com/office/powerpoint/2010/main" val="13560768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hart&#10;&#10;Description automatically generated with medium confidence">
            <a:extLst>
              <a:ext uri="{FF2B5EF4-FFF2-40B4-BE49-F238E27FC236}">
                <a16:creationId xmlns:a16="http://schemas.microsoft.com/office/drawing/2014/main" id="{A09F6374-BC9C-1DC6-6C86-452A60828752}"/>
              </a:ext>
            </a:extLst>
          </p:cNvPr>
          <p:cNvPicPr>
            <a:picLocks noChangeAspect="1"/>
          </p:cNvPicPr>
          <p:nvPr/>
        </p:nvPicPr>
        <p:blipFill>
          <a:blip r:embed="rId3"/>
          <a:stretch>
            <a:fillRect/>
          </a:stretch>
        </p:blipFill>
        <p:spPr>
          <a:xfrm>
            <a:off x="9393" y="-226354"/>
            <a:ext cx="12182607" cy="6863290"/>
          </a:xfrm>
          <a:prstGeom prst="rect">
            <a:avLst/>
          </a:prstGeom>
        </p:spPr>
      </p:pic>
      <p:sp>
        <p:nvSpPr>
          <p:cNvPr id="3" name="TextBox 2">
            <a:extLst>
              <a:ext uri="{FF2B5EF4-FFF2-40B4-BE49-F238E27FC236}">
                <a16:creationId xmlns:a16="http://schemas.microsoft.com/office/drawing/2014/main" id="{E190C0F8-3F3D-8369-FA9D-ED1E63379FB6}"/>
              </a:ext>
            </a:extLst>
          </p:cNvPr>
          <p:cNvSpPr txBox="1"/>
          <p:nvPr/>
        </p:nvSpPr>
        <p:spPr>
          <a:xfrm>
            <a:off x="1140542" y="1307689"/>
            <a:ext cx="6862916" cy="584775"/>
          </a:xfrm>
          <a:prstGeom prst="rect">
            <a:avLst/>
          </a:prstGeom>
          <a:noFill/>
        </p:spPr>
        <p:txBody>
          <a:bodyPr wrap="square" rtlCol="0">
            <a:spAutoFit/>
          </a:bodyPr>
          <a:lstStyle/>
          <a:p>
            <a:r>
              <a:rPr lang="en-US" sz="3200" b="1" dirty="0"/>
              <a:t>MODULES: </a:t>
            </a:r>
          </a:p>
        </p:txBody>
      </p:sp>
      <p:sp>
        <p:nvSpPr>
          <p:cNvPr id="4" name="TextBox 3">
            <a:extLst>
              <a:ext uri="{FF2B5EF4-FFF2-40B4-BE49-F238E27FC236}">
                <a16:creationId xmlns:a16="http://schemas.microsoft.com/office/drawing/2014/main" id="{848BE726-3DC4-6C7E-E1D9-0C0AA9BB9A7C}"/>
              </a:ext>
            </a:extLst>
          </p:cNvPr>
          <p:cNvSpPr txBox="1"/>
          <p:nvPr/>
        </p:nvSpPr>
        <p:spPr>
          <a:xfrm>
            <a:off x="1140542" y="1870399"/>
            <a:ext cx="9429135" cy="646331"/>
          </a:xfrm>
          <a:prstGeom prst="rect">
            <a:avLst/>
          </a:prstGeom>
          <a:noFill/>
        </p:spPr>
        <p:txBody>
          <a:bodyPr wrap="square" rtlCol="0">
            <a:spAutoFit/>
          </a:bodyPr>
          <a:lstStyle/>
          <a:p>
            <a:r>
              <a:rPr lang="en-US" sz="3600" b="1" dirty="0"/>
              <a:t>4) Pesticide and Fertilizer recommendation </a:t>
            </a:r>
          </a:p>
        </p:txBody>
      </p:sp>
      <p:sp>
        <p:nvSpPr>
          <p:cNvPr id="2" name="TextBox 1">
            <a:extLst>
              <a:ext uri="{FF2B5EF4-FFF2-40B4-BE49-F238E27FC236}">
                <a16:creationId xmlns:a16="http://schemas.microsoft.com/office/drawing/2014/main" id="{8FE35EC1-2075-097D-97FD-45CB5186DAD0}"/>
              </a:ext>
            </a:extLst>
          </p:cNvPr>
          <p:cNvSpPr txBox="1"/>
          <p:nvPr/>
        </p:nvSpPr>
        <p:spPr>
          <a:xfrm>
            <a:off x="1140542" y="2591674"/>
            <a:ext cx="9101007" cy="1323439"/>
          </a:xfrm>
          <a:prstGeom prst="rect">
            <a:avLst/>
          </a:prstGeom>
          <a:noFill/>
        </p:spPr>
        <p:txBody>
          <a:bodyPr wrap="square" rtlCol="0">
            <a:spAutoFit/>
          </a:bodyPr>
          <a:lstStyle/>
          <a:p>
            <a:r>
              <a:rPr lang="en-US" sz="1600" b="1" dirty="0">
                <a:solidFill>
                  <a:srgbClr val="000000"/>
                </a:solidFill>
                <a:latin typeface="inter-bold"/>
              </a:rPr>
              <a:t>2) Content Based filtering</a:t>
            </a:r>
            <a:r>
              <a:rPr lang="en-US" sz="1600" b="1" i="0" dirty="0">
                <a:solidFill>
                  <a:srgbClr val="000000"/>
                </a:solidFill>
                <a:effectLst/>
                <a:latin typeface="inter-bold"/>
              </a:rPr>
              <a:t>:</a:t>
            </a:r>
          </a:p>
          <a:p>
            <a:r>
              <a:rPr lang="en-US" sz="1600" dirty="0"/>
              <a:t>Content-based filtering makes recommendations by using keywords and attributes assigned to objects in a database (e.g., items in an online marketplace) and matching them to a user profile. The user profile is created based on data derived from a user’s actions, such as purchases, ratings (likes and dislikes), downloads, items searched for on a website and/or placed in a cart, and clicks on product links.</a:t>
            </a:r>
          </a:p>
        </p:txBody>
      </p:sp>
      <p:sp>
        <p:nvSpPr>
          <p:cNvPr id="7" name="TextBox 6">
            <a:extLst>
              <a:ext uri="{FF2B5EF4-FFF2-40B4-BE49-F238E27FC236}">
                <a16:creationId xmlns:a16="http://schemas.microsoft.com/office/drawing/2014/main" id="{867630B2-DFE4-C903-6B6E-B128CF39874F}"/>
              </a:ext>
            </a:extLst>
          </p:cNvPr>
          <p:cNvSpPr txBox="1"/>
          <p:nvPr/>
        </p:nvSpPr>
        <p:spPr>
          <a:xfrm>
            <a:off x="1140542" y="3989217"/>
            <a:ext cx="9214338" cy="1846659"/>
          </a:xfrm>
          <a:prstGeom prst="rect">
            <a:avLst/>
          </a:prstGeom>
          <a:noFill/>
        </p:spPr>
        <p:txBody>
          <a:bodyPr wrap="square" rtlCol="0">
            <a:spAutoFit/>
          </a:bodyPr>
          <a:lstStyle/>
          <a:p>
            <a:r>
              <a:rPr lang="en-US" b="1" dirty="0"/>
              <a:t>Example: </a:t>
            </a:r>
            <a:r>
              <a:rPr lang="en-US" sz="1600" dirty="0"/>
              <a:t>suppose you’re recommending accessories to a user that just purchased a smartphone from your website and has previously bought smartphone accessories. Aside from keywords such as the smartphone manufacturer, make, and model, the user profile indicates prior purchases include phone holders with sleeves for credit cards. Based on this information, the recommender system may suggest similar phone holders for the new phone with attributes such as an RFID blocking fabric layer to help prevent unauthorized credit card scanning. In this example, the user would expect recommendations for similar phone holders, but the RFID blocking feature may be something they didn’t expect yet appreciate.</a:t>
            </a:r>
          </a:p>
        </p:txBody>
      </p:sp>
    </p:spTree>
    <p:extLst>
      <p:ext uri="{BB962C8B-B14F-4D97-AF65-F5344CB8AC3E}">
        <p14:creationId xmlns:p14="http://schemas.microsoft.com/office/powerpoint/2010/main" val="20088792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hart&#10;&#10;Description automatically generated with medium confidence">
            <a:extLst>
              <a:ext uri="{FF2B5EF4-FFF2-40B4-BE49-F238E27FC236}">
                <a16:creationId xmlns:a16="http://schemas.microsoft.com/office/drawing/2014/main" id="{A09F6374-BC9C-1DC6-6C86-452A60828752}"/>
              </a:ext>
            </a:extLst>
          </p:cNvPr>
          <p:cNvPicPr>
            <a:picLocks noChangeAspect="1"/>
          </p:cNvPicPr>
          <p:nvPr/>
        </p:nvPicPr>
        <p:blipFill>
          <a:blip r:embed="rId2"/>
          <a:stretch>
            <a:fillRect/>
          </a:stretch>
        </p:blipFill>
        <p:spPr>
          <a:xfrm>
            <a:off x="9393" y="0"/>
            <a:ext cx="12182607" cy="6863290"/>
          </a:xfrm>
          <a:prstGeom prst="rect">
            <a:avLst/>
          </a:prstGeom>
        </p:spPr>
      </p:pic>
      <p:pic>
        <p:nvPicPr>
          <p:cNvPr id="5" name="Picture 4">
            <a:extLst>
              <a:ext uri="{FF2B5EF4-FFF2-40B4-BE49-F238E27FC236}">
                <a16:creationId xmlns:a16="http://schemas.microsoft.com/office/drawing/2014/main" id="{49DF4C18-89A5-5F80-CDEC-3C949186FC86}"/>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3215148" y="1415845"/>
            <a:ext cx="5761703" cy="4321277"/>
          </a:xfrm>
          <a:prstGeom prst="rect">
            <a:avLst/>
          </a:prstGeom>
        </p:spPr>
      </p:pic>
    </p:spTree>
    <p:extLst>
      <p:ext uri="{BB962C8B-B14F-4D97-AF65-F5344CB8AC3E}">
        <p14:creationId xmlns:p14="http://schemas.microsoft.com/office/powerpoint/2010/main" val="3402051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hart&#10;&#10;Description automatically generated with medium confidence">
            <a:extLst>
              <a:ext uri="{FF2B5EF4-FFF2-40B4-BE49-F238E27FC236}">
                <a16:creationId xmlns:a16="http://schemas.microsoft.com/office/drawing/2014/main" id="{A09F6374-BC9C-1DC6-6C86-452A60828752}"/>
              </a:ext>
            </a:extLst>
          </p:cNvPr>
          <p:cNvPicPr>
            <a:picLocks noChangeAspect="1"/>
          </p:cNvPicPr>
          <p:nvPr/>
        </p:nvPicPr>
        <p:blipFill>
          <a:blip r:embed="rId3"/>
          <a:stretch>
            <a:fillRect/>
          </a:stretch>
        </p:blipFill>
        <p:spPr>
          <a:xfrm>
            <a:off x="9393" y="0"/>
            <a:ext cx="12182607" cy="6863290"/>
          </a:xfrm>
          <a:prstGeom prst="rect">
            <a:avLst/>
          </a:prstGeom>
        </p:spPr>
      </p:pic>
      <p:sp>
        <p:nvSpPr>
          <p:cNvPr id="3" name="TextBox 2">
            <a:extLst>
              <a:ext uri="{FF2B5EF4-FFF2-40B4-BE49-F238E27FC236}">
                <a16:creationId xmlns:a16="http://schemas.microsoft.com/office/drawing/2014/main" id="{77E03BB3-B4B6-D567-B150-FB2F774D2431}"/>
              </a:ext>
            </a:extLst>
          </p:cNvPr>
          <p:cNvSpPr txBox="1"/>
          <p:nvPr/>
        </p:nvSpPr>
        <p:spPr>
          <a:xfrm>
            <a:off x="1042219" y="1612490"/>
            <a:ext cx="7148052" cy="707886"/>
          </a:xfrm>
          <a:prstGeom prst="rect">
            <a:avLst/>
          </a:prstGeom>
          <a:noFill/>
        </p:spPr>
        <p:txBody>
          <a:bodyPr wrap="square" rtlCol="0">
            <a:spAutoFit/>
          </a:bodyPr>
          <a:lstStyle/>
          <a:p>
            <a:r>
              <a:rPr lang="en-US" sz="4000" b="1" dirty="0"/>
              <a:t>MINI PROJECT GROUP 7</a:t>
            </a:r>
          </a:p>
        </p:txBody>
      </p:sp>
      <p:pic>
        <p:nvPicPr>
          <p:cNvPr id="5" name="Picture 4">
            <a:extLst>
              <a:ext uri="{FF2B5EF4-FFF2-40B4-BE49-F238E27FC236}">
                <a16:creationId xmlns:a16="http://schemas.microsoft.com/office/drawing/2014/main" id="{A245620F-472D-9A9A-4947-F72B58E8A7B7}"/>
              </a:ext>
            </a:extLst>
          </p:cNvPr>
          <p:cNvPicPr>
            <a:picLocks noChangeAspect="1"/>
          </p:cNvPicPr>
          <p:nvPr/>
        </p:nvPicPr>
        <p:blipFill rotWithShape="1">
          <a:blip r:embed="rId4"/>
          <a:srcRect l="31130" t="37418" r="19193" b="25491"/>
          <a:stretch/>
        </p:blipFill>
        <p:spPr>
          <a:xfrm>
            <a:off x="1544104" y="2320376"/>
            <a:ext cx="7678993" cy="3225018"/>
          </a:xfrm>
          <a:prstGeom prst="rect">
            <a:avLst/>
          </a:prstGeom>
        </p:spPr>
      </p:pic>
    </p:spTree>
    <p:extLst>
      <p:ext uri="{BB962C8B-B14F-4D97-AF65-F5344CB8AC3E}">
        <p14:creationId xmlns:p14="http://schemas.microsoft.com/office/powerpoint/2010/main" val="4218072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hart&#10;&#10;Description automatically generated with medium confidence">
            <a:extLst>
              <a:ext uri="{FF2B5EF4-FFF2-40B4-BE49-F238E27FC236}">
                <a16:creationId xmlns:a16="http://schemas.microsoft.com/office/drawing/2014/main" id="{A09F6374-BC9C-1DC6-6C86-452A60828752}"/>
              </a:ext>
            </a:extLst>
          </p:cNvPr>
          <p:cNvPicPr>
            <a:picLocks noChangeAspect="1"/>
          </p:cNvPicPr>
          <p:nvPr/>
        </p:nvPicPr>
        <p:blipFill>
          <a:blip r:embed="rId2"/>
          <a:stretch>
            <a:fillRect/>
          </a:stretch>
        </p:blipFill>
        <p:spPr>
          <a:xfrm>
            <a:off x="9392" y="0"/>
            <a:ext cx="12182607" cy="6863290"/>
          </a:xfrm>
          <a:prstGeom prst="rect">
            <a:avLst/>
          </a:prstGeom>
        </p:spPr>
      </p:pic>
      <p:sp>
        <p:nvSpPr>
          <p:cNvPr id="3" name="TextBox 2">
            <a:extLst>
              <a:ext uri="{FF2B5EF4-FFF2-40B4-BE49-F238E27FC236}">
                <a16:creationId xmlns:a16="http://schemas.microsoft.com/office/drawing/2014/main" id="{E190C0F8-3F3D-8369-FA9D-ED1E63379FB6}"/>
              </a:ext>
            </a:extLst>
          </p:cNvPr>
          <p:cNvSpPr txBox="1"/>
          <p:nvPr/>
        </p:nvSpPr>
        <p:spPr>
          <a:xfrm>
            <a:off x="1140542" y="1307690"/>
            <a:ext cx="6862916" cy="584775"/>
          </a:xfrm>
          <a:prstGeom prst="rect">
            <a:avLst/>
          </a:prstGeom>
          <a:noFill/>
        </p:spPr>
        <p:txBody>
          <a:bodyPr wrap="square" rtlCol="0">
            <a:spAutoFit/>
          </a:bodyPr>
          <a:lstStyle/>
          <a:p>
            <a:r>
              <a:rPr lang="en-US" sz="3200" b="1" dirty="0"/>
              <a:t>DATASETS : </a:t>
            </a:r>
          </a:p>
        </p:txBody>
      </p:sp>
      <p:sp>
        <p:nvSpPr>
          <p:cNvPr id="4" name="TextBox 3">
            <a:extLst>
              <a:ext uri="{FF2B5EF4-FFF2-40B4-BE49-F238E27FC236}">
                <a16:creationId xmlns:a16="http://schemas.microsoft.com/office/drawing/2014/main" id="{848BE726-3DC4-6C7E-E1D9-0C0AA9BB9A7C}"/>
              </a:ext>
            </a:extLst>
          </p:cNvPr>
          <p:cNvSpPr txBox="1"/>
          <p:nvPr/>
        </p:nvSpPr>
        <p:spPr>
          <a:xfrm>
            <a:off x="1140542" y="1892465"/>
            <a:ext cx="8947355" cy="1200329"/>
          </a:xfrm>
          <a:prstGeom prst="rect">
            <a:avLst/>
          </a:prstGeom>
          <a:noFill/>
        </p:spPr>
        <p:txBody>
          <a:bodyPr wrap="square" rtlCol="0">
            <a:spAutoFit/>
          </a:bodyPr>
          <a:lstStyle/>
          <a:p>
            <a:r>
              <a:rPr lang="en-US" sz="3600" b="1" dirty="0"/>
              <a:t>1) Crop Prediction :</a:t>
            </a:r>
          </a:p>
          <a:p>
            <a:r>
              <a:rPr lang="en-US" sz="3600" dirty="0"/>
              <a:t>Crop Prediction Data, CSV file format</a:t>
            </a:r>
          </a:p>
        </p:txBody>
      </p:sp>
      <p:pic>
        <p:nvPicPr>
          <p:cNvPr id="7" name="Picture 6">
            <a:extLst>
              <a:ext uri="{FF2B5EF4-FFF2-40B4-BE49-F238E27FC236}">
                <a16:creationId xmlns:a16="http://schemas.microsoft.com/office/drawing/2014/main" id="{83D0DDFD-F0D6-D917-ABB2-56854AAE40E4}"/>
              </a:ext>
            </a:extLst>
          </p:cNvPr>
          <p:cNvPicPr>
            <a:picLocks noChangeAspect="1"/>
          </p:cNvPicPr>
          <p:nvPr/>
        </p:nvPicPr>
        <p:blipFill rotWithShape="1">
          <a:blip r:embed="rId3"/>
          <a:srcRect t="24178" b="8440"/>
          <a:stretch/>
        </p:blipFill>
        <p:spPr>
          <a:xfrm>
            <a:off x="1248697" y="3135453"/>
            <a:ext cx="7116426" cy="2703094"/>
          </a:xfrm>
          <a:prstGeom prst="rect">
            <a:avLst/>
          </a:prstGeom>
        </p:spPr>
      </p:pic>
    </p:spTree>
    <p:extLst>
      <p:ext uri="{BB962C8B-B14F-4D97-AF65-F5344CB8AC3E}">
        <p14:creationId xmlns:p14="http://schemas.microsoft.com/office/powerpoint/2010/main" val="770450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hart&#10;&#10;Description automatically generated with medium confidence">
            <a:extLst>
              <a:ext uri="{FF2B5EF4-FFF2-40B4-BE49-F238E27FC236}">
                <a16:creationId xmlns:a16="http://schemas.microsoft.com/office/drawing/2014/main" id="{A09F6374-BC9C-1DC6-6C86-452A60828752}"/>
              </a:ext>
            </a:extLst>
          </p:cNvPr>
          <p:cNvPicPr>
            <a:picLocks noChangeAspect="1"/>
          </p:cNvPicPr>
          <p:nvPr/>
        </p:nvPicPr>
        <p:blipFill>
          <a:blip r:embed="rId2"/>
          <a:stretch>
            <a:fillRect/>
          </a:stretch>
        </p:blipFill>
        <p:spPr>
          <a:xfrm>
            <a:off x="9392" y="0"/>
            <a:ext cx="12182607" cy="6863290"/>
          </a:xfrm>
          <a:prstGeom prst="rect">
            <a:avLst/>
          </a:prstGeom>
        </p:spPr>
      </p:pic>
      <p:sp>
        <p:nvSpPr>
          <p:cNvPr id="3" name="TextBox 2">
            <a:extLst>
              <a:ext uri="{FF2B5EF4-FFF2-40B4-BE49-F238E27FC236}">
                <a16:creationId xmlns:a16="http://schemas.microsoft.com/office/drawing/2014/main" id="{E190C0F8-3F3D-8369-FA9D-ED1E63379FB6}"/>
              </a:ext>
            </a:extLst>
          </p:cNvPr>
          <p:cNvSpPr txBox="1"/>
          <p:nvPr/>
        </p:nvSpPr>
        <p:spPr>
          <a:xfrm>
            <a:off x="1140542" y="1307690"/>
            <a:ext cx="6862916" cy="584775"/>
          </a:xfrm>
          <a:prstGeom prst="rect">
            <a:avLst/>
          </a:prstGeom>
          <a:noFill/>
        </p:spPr>
        <p:txBody>
          <a:bodyPr wrap="square" rtlCol="0">
            <a:spAutoFit/>
          </a:bodyPr>
          <a:lstStyle/>
          <a:p>
            <a:r>
              <a:rPr lang="en-US" sz="3200" b="1" dirty="0"/>
              <a:t>DATASETS : </a:t>
            </a:r>
          </a:p>
        </p:txBody>
      </p:sp>
      <p:sp>
        <p:nvSpPr>
          <p:cNvPr id="4" name="TextBox 3">
            <a:extLst>
              <a:ext uri="{FF2B5EF4-FFF2-40B4-BE49-F238E27FC236}">
                <a16:creationId xmlns:a16="http://schemas.microsoft.com/office/drawing/2014/main" id="{848BE726-3DC4-6C7E-E1D9-0C0AA9BB9A7C}"/>
              </a:ext>
            </a:extLst>
          </p:cNvPr>
          <p:cNvSpPr txBox="1"/>
          <p:nvPr/>
        </p:nvSpPr>
        <p:spPr>
          <a:xfrm>
            <a:off x="1140542" y="1892465"/>
            <a:ext cx="8947355" cy="1754326"/>
          </a:xfrm>
          <a:prstGeom prst="rect">
            <a:avLst/>
          </a:prstGeom>
          <a:noFill/>
        </p:spPr>
        <p:txBody>
          <a:bodyPr wrap="square" rtlCol="0">
            <a:spAutoFit/>
          </a:bodyPr>
          <a:lstStyle/>
          <a:p>
            <a:r>
              <a:rPr lang="en-US" sz="3600" b="1" dirty="0"/>
              <a:t>2) Crop Disease Classification :</a:t>
            </a:r>
          </a:p>
          <a:p>
            <a:r>
              <a:rPr lang="en-US" sz="3600" dirty="0"/>
              <a:t>Crop Disease Classification Data, CSV file format</a:t>
            </a:r>
          </a:p>
        </p:txBody>
      </p:sp>
      <p:pic>
        <p:nvPicPr>
          <p:cNvPr id="7" name="Picture 6">
            <a:extLst>
              <a:ext uri="{FF2B5EF4-FFF2-40B4-BE49-F238E27FC236}">
                <a16:creationId xmlns:a16="http://schemas.microsoft.com/office/drawing/2014/main" id="{EE9E08AB-D6A2-8F97-1BD6-9F48543E78D9}"/>
              </a:ext>
            </a:extLst>
          </p:cNvPr>
          <p:cNvPicPr>
            <a:picLocks noChangeAspect="1"/>
          </p:cNvPicPr>
          <p:nvPr/>
        </p:nvPicPr>
        <p:blipFill rotWithShape="1">
          <a:blip r:embed="rId3"/>
          <a:srcRect l="12500" t="19069" b="22580"/>
          <a:stretch/>
        </p:blipFill>
        <p:spPr>
          <a:xfrm>
            <a:off x="1297858" y="3784930"/>
            <a:ext cx="3991897" cy="1497421"/>
          </a:xfrm>
          <a:prstGeom prst="rect">
            <a:avLst/>
          </a:prstGeom>
        </p:spPr>
      </p:pic>
      <p:pic>
        <p:nvPicPr>
          <p:cNvPr id="9" name="Picture 8">
            <a:extLst>
              <a:ext uri="{FF2B5EF4-FFF2-40B4-BE49-F238E27FC236}">
                <a16:creationId xmlns:a16="http://schemas.microsoft.com/office/drawing/2014/main" id="{4B7CD447-0DDA-0901-75E3-55832486F5EB}"/>
              </a:ext>
            </a:extLst>
          </p:cNvPr>
          <p:cNvPicPr>
            <a:picLocks noChangeAspect="1"/>
          </p:cNvPicPr>
          <p:nvPr/>
        </p:nvPicPr>
        <p:blipFill>
          <a:blip r:embed="rId4"/>
          <a:stretch>
            <a:fillRect/>
          </a:stretch>
        </p:blipFill>
        <p:spPr>
          <a:xfrm flipV="1">
            <a:off x="6007510" y="3757620"/>
            <a:ext cx="4167062" cy="1497420"/>
          </a:xfrm>
          <a:prstGeom prst="rect">
            <a:avLst/>
          </a:prstGeom>
        </p:spPr>
      </p:pic>
    </p:spTree>
    <p:extLst>
      <p:ext uri="{BB962C8B-B14F-4D97-AF65-F5344CB8AC3E}">
        <p14:creationId xmlns:p14="http://schemas.microsoft.com/office/powerpoint/2010/main" val="2652338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hart&#10;&#10;Description automatically generated with medium confidence">
            <a:extLst>
              <a:ext uri="{FF2B5EF4-FFF2-40B4-BE49-F238E27FC236}">
                <a16:creationId xmlns:a16="http://schemas.microsoft.com/office/drawing/2014/main" id="{A09F6374-BC9C-1DC6-6C86-452A60828752}"/>
              </a:ext>
            </a:extLst>
          </p:cNvPr>
          <p:cNvPicPr>
            <a:picLocks noChangeAspect="1"/>
          </p:cNvPicPr>
          <p:nvPr/>
        </p:nvPicPr>
        <p:blipFill>
          <a:blip r:embed="rId2"/>
          <a:stretch>
            <a:fillRect/>
          </a:stretch>
        </p:blipFill>
        <p:spPr>
          <a:xfrm>
            <a:off x="9392" y="0"/>
            <a:ext cx="12182607" cy="6863290"/>
          </a:xfrm>
          <a:prstGeom prst="rect">
            <a:avLst/>
          </a:prstGeom>
        </p:spPr>
      </p:pic>
      <p:sp>
        <p:nvSpPr>
          <p:cNvPr id="3" name="TextBox 2">
            <a:extLst>
              <a:ext uri="{FF2B5EF4-FFF2-40B4-BE49-F238E27FC236}">
                <a16:creationId xmlns:a16="http://schemas.microsoft.com/office/drawing/2014/main" id="{E190C0F8-3F3D-8369-FA9D-ED1E63379FB6}"/>
              </a:ext>
            </a:extLst>
          </p:cNvPr>
          <p:cNvSpPr txBox="1"/>
          <p:nvPr/>
        </p:nvSpPr>
        <p:spPr>
          <a:xfrm>
            <a:off x="1140542" y="1307690"/>
            <a:ext cx="6862916" cy="584775"/>
          </a:xfrm>
          <a:prstGeom prst="rect">
            <a:avLst/>
          </a:prstGeom>
          <a:noFill/>
        </p:spPr>
        <p:txBody>
          <a:bodyPr wrap="square" rtlCol="0">
            <a:spAutoFit/>
          </a:bodyPr>
          <a:lstStyle/>
          <a:p>
            <a:r>
              <a:rPr lang="en-US" sz="3200" b="1" dirty="0"/>
              <a:t>DATASETS : </a:t>
            </a:r>
          </a:p>
        </p:txBody>
      </p:sp>
      <p:sp>
        <p:nvSpPr>
          <p:cNvPr id="4" name="TextBox 3">
            <a:extLst>
              <a:ext uri="{FF2B5EF4-FFF2-40B4-BE49-F238E27FC236}">
                <a16:creationId xmlns:a16="http://schemas.microsoft.com/office/drawing/2014/main" id="{848BE726-3DC4-6C7E-E1D9-0C0AA9BB9A7C}"/>
              </a:ext>
            </a:extLst>
          </p:cNvPr>
          <p:cNvSpPr txBox="1"/>
          <p:nvPr/>
        </p:nvSpPr>
        <p:spPr>
          <a:xfrm>
            <a:off x="1140542" y="1892465"/>
            <a:ext cx="8947355" cy="2324354"/>
          </a:xfrm>
          <a:prstGeom prst="rect">
            <a:avLst/>
          </a:prstGeom>
          <a:noFill/>
        </p:spPr>
        <p:txBody>
          <a:bodyPr wrap="square" rtlCol="0">
            <a:spAutoFit/>
          </a:bodyPr>
          <a:lstStyle/>
          <a:p>
            <a:pPr>
              <a:lnSpc>
                <a:spcPct val="150000"/>
              </a:lnSpc>
            </a:pPr>
            <a:r>
              <a:rPr lang="en-US" sz="3600" b="1" dirty="0"/>
              <a:t>3) Crop Clustering :</a:t>
            </a:r>
          </a:p>
          <a:p>
            <a:pPr>
              <a:lnSpc>
                <a:spcPct val="150000"/>
              </a:lnSpc>
            </a:pPr>
            <a:r>
              <a:rPr lang="en-US" sz="3200" dirty="0"/>
              <a:t>In crop clustering, we use data that we have extracted from the crop disease classification.</a:t>
            </a:r>
          </a:p>
        </p:txBody>
      </p:sp>
    </p:spTree>
    <p:extLst>
      <p:ext uri="{BB962C8B-B14F-4D97-AF65-F5344CB8AC3E}">
        <p14:creationId xmlns:p14="http://schemas.microsoft.com/office/powerpoint/2010/main" val="1381394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hart&#10;&#10;Description automatically generated with medium confidence">
            <a:extLst>
              <a:ext uri="{FF2B5EF4-FFF2-40B4-BE49-F238E27FC236}">
                <a16:creationId xmlns:a16="http://schemas.microsoft.com/office/drawing/2014/main" id="{A09F6374-BC9C-1DC6-6C86-452A60828752}"/>
              </a:ext>
            </a:extLst>
          </p:cNvPr>
          <p:cNvPicPr>
            <a:picLocks noChangeAspect="1"/>
          </p:cNvPicPr>
          <p:nvPr/>
        </p:nvPicPr>
        <p:blipFill>
          <a:blip r:embed="rId3"/>
          <a:stretch>
            <a:fillRect/>
          </a:stretch>
        </p:blipFill>
        <p:spPr>
          <a:xfrm>
            <a:off x="24411" y="-5290"/>
            <a:ext cx="12182607" cy="6863290"/>
          </a:xfrm>
          <a:prstGeom prst="rect">
            <a:avLst/>
          </a:prstGeom>
        </p:spPr>
      </p:pic>
      <p:sp>
        <p:nvSpPr>
          <p:cNvPr id="3" name="TextBox 2">
            <a:extLst>
              <a:ext uri="{FF2B5EF4-FFF2-40B4-BE49-F238E27FC236}">
                <a16:creationId xmlns:a16="http://schemas.microsoft.com/office/drawing/2014/main" id="{E190C0F8-3F3D-8369-FA9D-ED1E63379FB6}"/>
              </a:ext>
            </a:extLst>
          </p:cNvPr>
          <p:cNvSpPr txBox="1"/>
          <p:nvPr/>
        </p:nvSpPr>
        <p:spPr>
          <a:xfrm>
            <a:off x="1140542" y="1307690"/>
            <a:ext cx="6862916" cy="584775"/>
          </a:xfrm>
          <a:prstGeom prst="rect">
            <a:avLst/>
          </a:prstGeom>
          <a:noFill/>
        </p:spPr>
        <p:txBody>
          <a:bodyPr wrap="square" rtlCol="0">
            <a:spAutoFit/>
          </a:bodyPr>
          <a:lstStyle/>
          <a:p>
            <a:r>
              <a:rPr lang="en-US" sz="3200" b="1" dirty="0"/>
              <a:t>DATASETS : </a:t>
            </a:r>
          </a:p>
        </p:txBody>
      </p:sp>
      <p:sp>
        <p:nvSpPr>
          <p:cNvPr id="4" name="TextBox 3">
            <a:extLst>
              <a:ext uri="{FF2B5EF4-FFF2-40B4-BE49-F238E27FC236}">
                <a16:creationId xmlns:a16="http://schemas.microsoft.com/office/drawing/2014/main" id="{848BE726-3DC4-6C7E-E1D9-0C0AA9BB9A7C}"/>
              </a:ext>
            </a:extLst>
          </p:cNvPr>
          <p:cNvSpPr txBox="1"/>
          <p:nvPr/>
        </p:nvSpPr>
        <p:spPr>
          <a:xfrm>
            <a:off x="1140542" y="1892465"/>
            <a:ext cx="9429135" cy="1200329"/>
          </a:xfrm>
          <a:prstGeom prst="rect">
            <a:avLst/>
          </a:prstGeom>
          <a:noFill/>
        </p:spPr>
        <p:txBody>
          <a:bodyPr wrap="square" rtlCol="0">
            <a:spAutoFit/>
          </a:bodyPr>
          <a:lstStyle/>
          <a:p>
            <a:r>
              <a:rPr lang="en-US" sz="3600" b="1" dirty="0"/>
              <a:t>4) Pesticides and Fertilizers Recommendation:</a:t>
            </a:r>
          </a:p>
          <a:p>
            <a:r>
              <a:rPr lang="en-US" sz="3600" dirty="0"/>
              <a:t>P&amp;F Data, CSV file format</a:t>
            </a:r>
          </a:p>
        </p:txBody>
      </p:sp>
      <p:pic>
        <p:nvPicPr>
          <p:cNvPr id="7" name="Picture 6">
            <a:extLst>
              <a:ext uri="{FF2B5EF4-FFF2-40B4-BE49-F238E27FC236}">
                <a16:creationId xmlns:a16="http://schemas.microsoft.com/office/drawing/2014/main" id="{44280948-F792-6DBD-FE9F-6A22F2FFCBB3}"/>
              </a:ext>
            </a:extLst>
          </p:cNvPr>
          <p:cNvPicPr>
            <a:picLocks noChangeAspect="1"/>
          </p:cNvPicPr>
          <p:nvPr/>
        </p:nvPicPr>
        <p:blipFill rotWithShape="1">
          <a:blip r:embed="rId4"/>
          <a:srcRect l="-77" t="27578" r="74775" b="28283"/>
          <a:stretch/>
        </p:blipFill>
        <p:spPr>
          <a:xfrm>
            <a:off x="1507253" y="3315956"/>
            <a:ext cx="2828933" cy="2775949"/>
          </a:xfrm>
          <a:prstGeom prst="rect">
            <a:avLst/>
          </a:prstGeom>
        </p:spPr>
      </p:pic>
      <p:pic>
        <p:nvPicPr>
          <p:cNvPr id="9" name="Picture 8">
            <a:extLst>
              <a:ext uri="{FF2B5EF4-FFF2-40B4-BE49-F238E27FC236}">
                <a16:creationId xmlns:a16="http://schemas.microsoft.com/office/drawing/2014/main" id="{28B96568-4B64-7B66-DECF-1344F98A70BD}"/>
              </a:ext>
            </a:extLst>
          </p:cNvPr>
          <p:cNvPicPr>
            <a:picLocks noChangeAspect="1"/>
          </p:cNvPicPr>
          <p:nvPr/>
        </p:nvPicPr>
        <p:blipFill rotWithShape="1">
          <a:blip r:embed="rId5"/>
          <a:srcRect t="26293" r="80467" b="28547"/>
          <a:stretch/>
        </p:blipFill>
        <p:spPr>
          <a:xfrm>
            <a:off x="4336186" y="3205445"/>
            <a:ext cx="2223550" cy="2891750"/>
          </a:xfrm>
          <a:prstGeom prst="rect">
            <a:avLst/>
          </a:prstGeom>
        </p:spPr>
      </p:pic>
    </p:spTree>
    <p:extLst>
      <p:ext uri="{BB962C8B-B14F-4D97-AF65-F5344CB8AC3E}">
        <p14:creationId xmlns:p14="http://schemas.microsoft.com/office/powerpoint/2010/main" val="1600355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hart&#10;&#10;Description automatically generated with medium confidence">
            <a:extLst>
              <a:ext uri="{FF2B5EF4-FFF2-40B4-BE49-F238E27FC236}">
                <a16:creationId xmlns:a16="http://schemas.microsoft.com/office/drawing/2014/main" id="{A09F6374-BC9C-1DC6-6C86-452A60828752}"/>
              </a:ext>
            </a:extLst>
          </p:cNvPr>
          <p:cNvPicPr>
            <a:picLocks noChangeAspect="1"/>
          </p:cNvPicPr>
          <p:nvPr/>
        </p:nvPicPr>
        <p:blipFill>
          <a:blip r:embed="rId2"/>
          <a:stretch>
            <a:fillRect/>
          </a:stretch>
        </p:blipFill>
        <p:spPr>
          <a:xfrm>
            <a:off x="9392" y="0"/>
            <a:ext cx="12182607" cy="6863290"/>
          </a:xfrm>
          <a:prstGeom prst="rect">
            <a:avLst/>
          </a:prstGeom>
        </p:spPr>
      </p:pic>
      <p:pic>
        <p:nvPicPr>
          <p:cNvPr id="4" name="Picture 3">
            <a:extLst>
              <a:ext uri="{FF2B5EF4-FFF2-40B4-BE49-F238E27FC236}">
                <a16:creationId xmlns:a16="http://schemas.microsoft.com/office/drawing/2014/main" id="{C0BB5DB2-8E9F-97E7-12D5-93439D4868F0}"/>
              </a:ext>
            </a:extLst>
          </p:cNvPr>
          <p:cNvPicPr>
            <a:picLocks noChangeAspect="1"/>
          </p:cNvPicPr>
          <p:nvPr/>
        </p:nvPicPr>
        <p:blipFill>
          <a:blip r:embed="rId3"/>
          <a:stretch>
            <a:fillRect/>
          </a:stretch>
        </p:blipFill>
        <p:spPr>
          <a:xfrm>
            <a:off x="2790312" y="1398025"/>
            <a:ext cx="6045200" cy="4533900"/>
          </a:xfrm>
          <a:prstGeom prst="rect">
            <a:avLst/>
          </a:prstGeom>
        </p:spPr>
      </p:pic>
    </p:spTree>
    <p:extLst>
      <p:ext uri="{BB962C8B-B14F-4D97-AF65-F5344CB8AC3E}">
        <p14:creationId xmlns:p14="http://schemas.microsoft.com/office/powerpoint/2010/main" val="2458576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hart&#10;&#10;Description automatically generated with medium confidence">
            <a:extLst>
              <a:ext uri="{FF2B5EF4-FFF2-40B4-BE49-F238E27FC236}">
                <a16:creationId xmlns:a16="http://schemas.microsoft.com/office/drawing/2014/main" id="{A09F6374-BC9C-1DC6-6C86-452A60828752}"/>
              </a:ext>
            </a:extLst>
          </p:cNvPr>
          <p:cNvPicPr>
            <a:picLocks noChangeAspect="1"/>
          </p:cNvPicPr>
          <p:nvPr/>
        </p:nvPicPr>
        <p:blipFill>
          <a:blip r:embed="rId3"/>
          <a:stretch>
            <a:fillRect/>
          </a:stretch>
        </p:blipFill>
        <p:spPr>
          <a:xfrm>
            <a:off x="24411" y="-5290"/>
            <a:ext cx="12182607" cy="6863290"/>
          </a:xfrm>
          <a:prstGeom prst="rect">
            <a:avLst/>
          </a:prstGeom>
        </p:spPr>
      </p:pic>
      <p:sp>
        <p:nvSpPr>
          <p:cNvPr id="3" name="TextBox 2">
            <a:extLst>
              <a:ext uri="{FF2B5EF4-FFF2-40B4-BE49-F238E27FC236}">
                <a16:creationId xmlns:a16="http://schemas.microsoft.com/office/drawing/2014/main" id="{E190C0F8-3F3D-8369-FA9D-ED1E63379FB6}"/>
              </a:ext>
            </a:extLst>
          </p:cNvPr>
          <p:cNvSpPr txBox="1"/>
          <p:nvPr/>
        </p:nvSpPr>
        <p:spPr>
          <a:xfrm>
            <a:off x="1140542" y="1307690"/>
            <a:ext cx="6862916" cy="584775"/>
          </a:xfrm>
          <a:prstGeom prst="rect">
            <a:avLst/>
          </a:prstGeom>
          <a:noFill/>
        </p:spPr>
        <p:txBody>
          <a:bodyPr wrap="square" rtlCol="0">
            <a:spAutoFit/>
          </a:bodyPr>
          <a:lstStyle/>
          <a:p>
            <a:r>
              <a:rPr lang="en-US" sz="3200" b="1" dirty="0"/>
              <a:t>MODULES: </a:t>
            </a:r>
          </a:p>
        </p:txBody>
      </p:sp>
      <p:sp>
        <p:nvSpPr>
          <p:cNvPr id="4" name="TextBox 3">
            <a:extLst>
              <a:ext uri="{FF2B5EF4-FFF2-40B4-BE49-F238E27FC236}">
                <a16:creationId xmlns:a16="http://schemas.microsoft.com/office/drawing/2014/main" id="{848BE726-3DC4-6C7E-E1D9-0C0AA9BB9A7C}"/>
              </a:ext>
            </a:extLst>
          </p:cNvPr>
          <p:cNvSpPr txBox="1"/>
          <p:nvPr/>
        </p:nvSpPr>
        <p:spPr>
          <a:xfrm>
            <a:off x="1140542" y="1892465"/>
            <a:ext cx="9429135" cy="646331"/>
          </a:xfrm>
          <a:prstGeom prst="rect">
            <a:avLst/>
          </a:prstGeom>
          <a:noFill/>
        </p:spPr>
        <p:txBody>
          <a:bodyPr wrap="square" rtlCol="0">
            <a:spAutoFit/>
          </a:bodyPr>
          <a:lstStyle/>
          <a:p>
            <a:pPr marL="742950" indent="-742950">
              <a:buAutoNum type="arabicParenR"/>
            </a:pPr>
            <a:r>
              <a:rPr lang="en-US" sz="3600" b="1" dirty="0"/>
              <a:t>Crop Prediction :</a:t>
            </a:r>
          </a:p>
        </p:txBody>
      </p:sp>
      <p:sp>
        <p:nvSpPr>
          <p:cNvPr id="2" name="TextBox 1">
            <a:extLst>
              <a:ext uri="{FF2B5EF4-FFF2-40B4-BE49-F238E27FC236}">
                <a16:creationId xmlns:a16="http://schemas.microsoft.com/office/drawing/2014/main" id="{8FE35EC1-2075-097D-97FD-45CB5186DAD0}"/>
              </a:ext>
            </a:extLst>
          </p:cNvPr>
          <p:cNvSpPr txBox="1"/>
          <p:nvPr/>
        </p:nvSpPr>
        <p:spPr>
          <a:xfrm>
            <a:off x="1376624" y="2538796"/>
            <a:ext cx="4719376" cy="4093428"/>
          </a:xfrm>
          <a:prstGeom prst="rect">
            <a:avLst/>
          </a:prstGeom>
          <a:noFill/>
        </p:spPr>
        <p:txBody>
          <a:bodyPr wrap="square" rtlCol="0">
            <a:spAutoFit/>
          </a:bodyPr>
          <a:lstStyle/>
          <a:p>
            <a:r>
              <a:rPr lang="en-US" sz="2000" b="1" dirty="0"/>
              <a:t>1) Decision Tree</a:t>
            </a:r>
          </a:p>
          <a:p>
            <a:pPr algn="just">
              <a:buFont typeface="Arial" panose="020B0604020202020204" pitchFamily="34" charset="0"/>
              <a:buChar char="•"/>
            </a:pPr>
            <a:r>
              <a:rPr lang="en-US" sz="1600" b="1" dirty="0"/>
              <a:t> </a:t>
            </a:r>
            <a:r>
              <a:rPr lang="en-US" sz="1600" b="1" i="0" dirty="0">
                <a:solidFill>
                  <a:srgbClr val="000000"/>
                </a:solidFill>
                <a:effectLst/>
                <a:latin typeface="inter-bold"/>
              </a:rPr>
              <a:t>Step-1:</a:t>
            </a:r>
            <a:r>
              <a:rPr lang="en-US" sz="1600" b="0" i="0" dirty="0">
                <a:solidFill>
                  <a:srgbClr val="000000"/>
                </a:solidFill>
                <a:effectLst/>
                <a:latin typeface="inter-regular"/>
              </a:rPr>
              <a:t> Begin the tree with the root node, says S, which contains the complete dataset.</a:t>
            </a:r>
          </a:p>
          <a:p>
            <a:pPr algn="just">
              <a:buFont typeface="Arial" panose="020B0604020202020204" pitchFamily="34" charset="0"/>
              <a:buChar char="•"/>
            </a:pPr>
            <a:r>
              <a:rPr lang="en-US" sz="1600" b="1" i="0" dirty="0">
                <a:solidFill>
                  <a:srgbClr val="000000"/>
                </a:solidFill>
                <a:effectLst/>
                <a:latin typeface="inter-bold"/>
              </a:rPr>
              <a:t>Step-2:</a:t>
            </a:r>
            <a:r>
              <a:rPr lang="en-US" sz="1600" b="0" i="0" dirty="0">
                <a:solidFill>
                  <a:srgbClr val="000000"/>
                </a:solidFill>
                <a:effectLst/>
                <a:latin typeface="inter-regular"/>
              </a:rPr>
              <a:t> Find the best attribute in the dataset using </a:t>
            </a:r>
            <a:r>
              <a:rPr lang="en-US" sz="1600" b="1" i="0" dirty="0">
                <a:solidFill>
                  <a:srgbClr val="000000"/>
                </a:solidFill>
                <a:effectLst/>
                <a:latin typeface="inter-bold"/>
              </a:rPr>
              <a:t>Attribute Selection Measure (ASM).</a:t>
            </a:r>
            <a:endParaRPr lang="en-US" sz="1600" b="0" i="0" dirty="0">
              <a:solidFill>
                <a:srgbClr val="000000"/>
              </a:solidFill>
              <a:effectLst/>
              <a:latin typeface="inter-regular"/>
            </a:endParaRPr>
          </a:p>
          <a:p>
            <a:pPr algn="just">
              <a:buFont typeface="Arial" panose="020B0604020202020204" pitchFamily="34" charset="0"/>
              <a:buChar char="•"/>
            </a:pPr>
            <a:r>
              <a:rPr lang="en-US" sz="1600" b="1" i="0" dirty="0">
                <a:solidFill>
                  <a:srgbClr val="000000"/>
                </a:solidFill>
                <a:effectLst/>
                <a:latin typeface="inter-bold"/>
              </a:rPr>
              <a:t>Step-3:</a:t>
            </a:r>
            <a:r>
              <a:rPr lang="en-US" sz="1600" b="0" i="0" dirty="0">
                <a:solidFill>
                  <a:srgbClr val="000000"/>
                </a:solidFill>
                <a:effectLst/>
                <a:latin typeface="inter-regular"/>
              </a:rPr>
              <a:t> Divide the S into subsets that contains possible values for the best attributes.</a:t>
            </a:r>
          </a:p>
          <a:p>
            <a:pPr algn="just">
              <a:buFont typeface="Arial" panose="020B0604020202020204" pitchFamily="34" charset="0"/>
              <a:buChar char="•"/>
            </a:pPr>
            <a:r>
              <a:rPr lang="en-US" sz="1600" b="1" i="0" dirty="0">
                <a:solidFill>
                  <a:srgbClr val="000000"/>
                </a:solidFill>
                <a:effectLst/>
                <a:latin typeface="inter-bold"/>
              </a:rPr>
              <a:t>Step-4:</a:t>
            </a:r>
            <a:r>
              <a:rPr lang="en-US" sz="1600" b="0" i="0" dirty="0">
                <a:solidFill>
                  <a:srgbClr val="000000"/>
                </a:solidFill>
                <a:effectLst/>
                <a:latin typeface="inter-regular"/>
              </a:rPr>
              <a:t> Generate the decision tree node, which contains the best attribute.</a:t>
            </a:r>
          </a:p>
          <a:p>
            <a:pPr algn="just">
              <a:buFont typeface="Arial" panose="020B0604020202020204" pitchFamily="34" charset="0"/>
              <a:buChar char="•"/>
            </a:pPr>
            <a:r>
              <a:rPr lang="en-US" sz="1600" b="1" i="0" dirty="0">
                <a:solidFill>
                  <a:srgbClr val="000000"/>
                </a:solidFill>
                <a:effectLst/>
                <a:latin typeface="inter-bold"/>
              </a:rPr>
              <a:t>Step-5:</a:t>
            </a:r>
            <a:r>
              <a:rPr lang="en-US" sz="1600" b="0" i="0" dirty="0">
                <a:solidFill>
                  <a:srgbClr val="000000"/>
                </a:solidFill>
                <a:effectLst/>
                <a:latin typeface="inter-regular"/>
              </a:rPr>
              <a:t> Recursively make new decision trees using the subsets of the dataset created in step -3. Continue this process until a stage is reached where you cannot further classify the nodes and called the final node as a leaf node.</a:t>
            </a:r>
          </a:p>
          <a:p>
            <a:endParaRPr lang="en-US" sz="1600" b="1" dirty="0"/>
          </a:p>
          <a:p>
            <a:endParaRPr lang="en-US" sz="1600" b="1" dirty="0"/>
          </a:p>
        </p:txBody>
      </p:sp>
      <p:sp>
        <p:nvSpPr>
          <p:cNvPr id="5" name="TextBox 4">
            <a:extLst>
              <a:ext uri="{FF2B5EF4-FFF2-40B4-BE49-F238E27FC236}">
                <a16:creationId xmlns:a16="http://schemas.microsoft.com/office/drawing/2014/main" id="{82789530-99F3-01C3-D972-B02DD449B600}"/>
              </a:ext>
            </a:extLst>
          </p:cNvPr>
          <p:cNvSpPr txBox="1"/>
          <p:nvPr/>
        </p:nvSpPr>
        <p:spPr>
          <a:xfrm>
            <a:off x="6332082" y="2538796"/>
            <a:ext cx="4719376" cy="3354765"/>
          </a:xfrm>
          <a:prstGeom prst="rect">
            <a:avLst/>
          </a:prstGeom>
          <a:noFill/>
        </p:spPr>
        <p:txBody>
          <a:bodyPr wrap="square" rtlCol="0">
            <a:spAutoFit/>
          </a:bodyPr>
          <a:lstStyle/>
          <a:p>
            <a:r>
              <a:rPr lang="en-US" sz="2000" b="1" i="0" dirty="0">
                <a:solidFill>
                  <a:srgbClr val="333333"/>
                </a:solidFill>
                <a:effectLst/>
                <a:latin typeface="inter-regular"/>
              </a:rPr>
              <a:t>Example</a:t>
            </a:r>
          </a:p>
          <a:p>
            <a:r>
              <a:rPr lang="en-US" sz="1600" b="1" i="0" dirty="0">
                <a:solidFill>
                  <a:srgbClr val="333333"/>
                </a:solidFill>
                <a:effectLst/>
                <a:latin typeface="inter-regular"/>
              </a:rPr>
              <a:t>1) </a:t>
            </a:r>
            <a:r>
              <a:rPr lang="en-US" sz="1600" b="0" i="0" dirty="0">
                <a:solidFill>
                  <a:srgbClr val="333333"/>
                </a:solidFill>
                <a:effectLst/>
                <a:latin typeface="inter-regular"/>
              </a:rPr>
              <a:t>Suppose there is a candidate who has a job offer and wants to decide whether he should accept the offer or Not. </a:t>
            </a:r>
          </a:p>
          <a:p>
            <a:r>
              <a:rPr lang="en-US" sz="1600" b="1" i="0" dirty="0">
                <a:solidFill>
                  <a:srgbClr val="333333"/>
                </a:solidFill>
                <a:effectLst/>
                <a:latin typeface="inter-regular"/>
              </a:rPr>
              <a:t>2) </a:t>
            </a:r>
            <a:r>
              <a:rPr lang="en-US" sz="1600" b="0" i="0" dirty="0">
                <a:solidFill>
                  <a:srgbClr val="333333"/>
                </a:solidFill>
                <a:effectLst/>
                <a:latin typeface="inter-regular"/>
              </a:rPr>
              <a:t>So, to solve this problem, the decision tree starts with the root node (Salary attribute by ASM). </a:t>
            </a:r>
          </a:p>
          <a:p>
            <a:r>
              <a:rPr lang="en-US" sz="1600" b="1" i="0" dirty="0">
                <a:solidFill>
                  <a:srgbClr val="333333"/>
                </a:solidFill>
                <a:effectLst/>
                <a:latin typeface="inter-regular"/>
              </a:rPr>
              <a:t>3) </a:t>
            </a:r>
            <a:r>
              <a:rPr lang="en-US" sz="1600" b="0" i="0" dirty="0">
                <a:solidFill>
                  <a:srgbClr val="333333"/>
                </a:solidFill>
                <a:effectLst/>
                <a:latin typeface="inter-regular"/>
              </a:rPr>
              <a:t>The root node splits further into the next decision node (distance from the office) and one leaf node based on the corresponding labels. </a:t>
            </a:r>
          </a:p>
          <a:p>
            <a:r>
              <a:rPr lang="en-US" sz="1600" b="1" i="0" dirty="0">
                <a:solidFill>
                  <a:srgbClr val="333333"/>
                </a:solidFill>
                <a:effectLst/>
                <a:latin typeface="inter-regular"/>
              </a:rPr>
              <a:t>4) </a:t>
            </a:r>
            <a:r>
              <a:rPr lang="en-US" sz="1600" b="0" i="0" dirty="0">
                <a:solidFill>
                  <a:srgbClr val="333333"/>
                </a:solidFill>
                <a:effectLst/>
                <a:latin typeface="inter-regular"/>
              </a:rPr>
              <a:t>The next decision node further gets split into one decision node (Cab facility) and one leaf node. </a:t>
            </a:r>
          </a:p>
          <a:p>
            <a:r>
              <a:rPr lang="en-US" sz="1600" b="1" i="0" dirty="0">
                <a:solidFill>
                  <a:srgbClr val="333333"/>
                </a:solidFill>
                <a:effectLst/>
                <a:latin typeface="inter-regular"/>
              </a:rPr>
              <a:t>5) </a:t>
            </a:r>
            <a:r>
              <a:rPr lang="en-US" sz="1600" b="0" i="0" dirty="0">
                <a:solidFill>
                  <a:srgbClr val="333333"/>
                </a:solidFill>
                <a:effectLst/>
                <a:latin typeface="inter-regular"/>
              </a:rPr>
              <a:t>Finally, the decision node splits into two leaf nodes (Accepted offers and Declined offer).</a:t>
            </a:r>
            <a:endParaRPr lang="en-US" sz="1600" b="1" dirty="0"/>
          </a:p>
        </p:txBody>
      </p:sp>
    </p:spTree>
    <p:extLst>
      <p:ext uri="{BB962C8B-B14F-4D97-AF65-F5344CB8AC3E}">
        <p14:creationId xmlns:p14="http://schemas.microsoft.com/office/powerpoint/2010/main" val="1437092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hart&#10;&#10;Description automatically generated with medium confidence">
            <a:extLst>
              <a:ext uri="{FF2B5EF4-FFF2-40B4-BE49-F238E27FC236}">
                <a16:creationId xmlns:a16="http://schemas.microsoft.com/office/drawing/2014/main" id="{A09F6374-BC9C-1DC6-6C86-452A60828752}"/>
              </a:ext>
            </a:extLst>
          </p:cNvPr>
          <p:cNvPicPr>
            <a:picLocks noChangeAspect="1"/>
          </p:cNvPicPr>
          <p:nvPr/>
        </p:nvPicPr>
        <p:blipFill>
          <a:blip r:embed="rId2"/>
          <a:stretch>
            <a:fillRect/>
          </a:stretch>
        </p:blipFill>
        <p:spPr>
          <a:xfrm>
            <a:off x="9392" y="0"/>
            <a:ext cx="12182607" cy="6863290"/>
          </a:xfrm>
          <a:prstGeom prst="rect">
            <a:avLst/>
          </a:prstGeom>
        </p:spPr>
      </p:pic>
      <p:pic>
        <p:nvPicPr>
          <p:cNvPr id="1026" name="Picture 2" descr="Decision Tree Classification Algorithm">
            <a:extLst>
              <a:ext uri="{FF2B5EF4-FFF2-40B4-BE49-F238E27FC236}">
                <a16:creationId xmlns:a16="http://schemas.microsoft.com/office/drawing/2014/main" id="{ADBB3D91-0E0C-1C9B-26A6-FE8B6C783A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6456" y="1483806"/>
            <a:ext cx="5179088" cy="4143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24848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331</TotalTime>
  <Words>1451</Words>
  <Application>Microsoft Office PowerPoint</Application>
  <PresentationFormat>Widescreen</PresentationFormat>
  <Paragraphs>128</Paragraphs>
  <Slides>18</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Chewy</vt:lpstr>
      <vt:lpstr>inter-bold</vt:lpstr>
      <vt:lpstr>inter-regular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Zafar Khan</dc:creator>
  <cp:lastModifiedBy>BODAPATI SURYA</cp:lastModifiedBy>
  <cp:revision>6</cp:revision>
  <dcterms:created xsi:type="dcterms:W3CDTF">2023-02-20T05:43:18Z</dcterms:created>
  <dcterms:modified xsi:type="dcterms:W3CDTF">2023-04-11T18:00:30Z</dcterms:modified>
</cp:coreProperties>
</file>