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57" r:id="rId5"/>
    <p:sldId id="260" r:id="rId6"/>
    <p:sldId id="262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旭 王" initials="旭王" lastIdx="1" clrIdx="0">
    <p:extLst>
      <p:ext uri="{19B8F6BF-5375-455C-9EA6-DF929625EA0E}">
        <p15:presenceInfo xmlns:p15="http://schemas.microsoft.com/office/powerpoint/2012/main" userId="b8d6b622edb8ba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2CD50-95D4-8DAA-9BAE-C4EA4D682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6AE7B9-6FD5-38BA-29E4-356A58405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7C5ED-0B1A-6B0E-CEEE-EBFA418D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5F12-2BD6-4919-A835-415A1923514B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188C0-22FB-40DD-9B92-64544FAB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A304B-5251-F4BC-0B88-4FD15635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253-5508-4754-A23C-6FE9D0533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24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6230E-6AEF-C405-EC2A-6D24801F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68328A-D678-5D8D-00E3-90BA9114B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4E242B-A29B-CD3F-7084-6EF5C96C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5F12-2BD6-4919-A835-415A1923514B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01473-0494-40D2-7CF6-7ED9FBE5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926FA-D784-D884-2A4D-A24A1D6D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253-5508-4754-A23C-6FE9D0533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67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7821DA-E8E6-0225-9502-1C4B94B51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3D629-8191-251D-C34A-8433ACB4B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C5C18-C939-D1AB-95F1-297125FB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5F12-2BD6-4919-A835-415A1923514B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370A0C-1A4D-8271-F597-74091080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5C50A-5AB7-7BCB-E1F4-7753FF22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253-5508-4754-A23C-6FE9D0533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46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362FC-69A2-E636-90BE-9CC7E56F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35AF7A-161B-333B-0A5B-5BE65DBB9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3BC87-B10D-71FB-0C2F-07A26C0B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5F12-2BD6-4919-A835-415A1923514B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9983D-EAA7-8EDF-54B4-EDB01D96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ACF16-24D5-D062-B758-42B8722B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253-5508-4754-A23C-6FE9D0533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0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C62FD-D574-2984-44B8-FBB1C621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FBE687-0337-F75D-CB28-2690AB417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55BF49-CEA6-0DFD-217F-752E9E2B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5F12-2BD6-4919-A835-415A1923514B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B6C6E-DFE6-3C9F-0C08-137019D2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6276A-CDCF-C2C7-FF52-37676AEB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253-5508-4754-A23C-6FE9D0533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89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9FC9A-E417-E290-79C6-478B69E6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19127-166E-F517-1B39-1A333CE12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65B873-CFEB-0059-0552-5C3E57D84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27A4F6-0EAF-CBF1-8EF7-4362932B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5F12-2BD6-4919-A835-415A1923514B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1DCD40-CE62-C7DD-CBEB-AF4C4AB3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5172E7-3FB0-AB43-DD19-182D6090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253-5508-4754-A23C-6FE9D0533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85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14461-3BBE-1F2C-C5EB-97471287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AE180E-F844-0C1F-CB92-7388B0CC4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AC05EA-6352-64E0-B12E-2B7276552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4FB804-179B-9BA5-16B1-1C49348F2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3F76EA-E9A6-73E1-B0F8-A42EB3838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3A2EFA-D55C-B256-1735-1DECA0C1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5F12-2BD6-4919-A835-415A1923514B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CA8D04-9721-A393-B0C1-AE1BF6FA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DAFA07-D7E7-32D2-2296-D8B71839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253-5508-4754-A23C-6FE9D0533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06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C9B57-908A-DE44-854D-5606547D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758D3C-E780-21CD-1282-46046329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5F12-2BD6-4919-A835-415A1923514B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EEAFBF-E2B0-4F0C-E7AB-4FCEC079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A8B599-C5DE-291A-4E71-6699459F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253-5508-4754-A23C-6FE9D0533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44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3D345C-6559-5E5F-A778-3F57FDB6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5F12-2BD6-4919-A835-415A1923514B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A5A2D4-6DBE-6447-16F5-F87396D7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98D0DE-94AF-65EF-4CB5-D3872C3B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253-5508-4754-A23C-6FE9D0533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76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D209D-EDB3-F4FC-A743-ACA8EB43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1F6E49-C449-0E55-7EE9-96948BD6E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600E15-C8ED-648A-AF0A-82F91F9A2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9D3BD6-CDF1-1D9E-8795-5AAE13BE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5F12-2BD6-4919-A835-415A1923514B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600B9-D717-2E33-734A-A4087E6D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51905-BEC8-25C9-215D-6115EC72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253-5508-4754-A23C-6FE9D0533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5F5BF-DA6E-6D9D-D136-B8865E2FC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26AC44-9A3D-350A-3E5C-1DC211F51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A14361-9FF9-D01B-CF95-617627260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F6967F-DD68-20D6-A5E1-A1B75CE2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5F12-2BD6-4919-A835-415A1923514B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F85607-C3CC-1E66-B0A3-A18A64CA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B408EE-E263-2651-3019-BBA4427D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C253-5508-4754-A23C-6FE9D0533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02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1B5498-97C4-918F-D0AB-85B0B849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93B5E6-DDAD-7B54-B408-3EABBF42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5C14C-8674-36C2-C1EF-A00AF4BF3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5F12-2BD6-4919-A835-415A1923514B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D40B5-1A9B-30C4-96B7-E9AE2A51F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0A48F-17B7-CF4F-99A3-226DAFCFB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DC253-5508-4754-A23C-6FE9D05334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94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bilibili.com/video/BV1hE411t7RN/?spm_id_from=333.1387.homepage.video_card.click&amp;vd_source=d363b93cf35a62276787ca1ace14df8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586D8B-B66B-03A8-D799-6357D9C088FC}"/>
              </a:ext>
            </a:extLst>
          </p:cNvPr>
          <p:cNvSpPr txBox="1"/>
          <p:nvPr/>
        </p:nvSpPr>
        <p:spPr>
          <a:xfrm>
            <a:off x="212631" y="296335"/>
            <a:ext cx="7029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 Unicode MS"/>
                <a:ea typeface="JetBrains Mono"/>
              </a:rPr>
              <a:t>第一步：从</a:t>
            </a:r>
            <a:r>
              <a:rPr lang="en-US" altLang="zh-CN" dirty="0" err="1">
                <a:latin typeface="Arial Unicode MS"/>
                <a:ea typeface="JetBrains Mono"/>
              </a:rPr>
              <a:t>github</a:t>
            </a:r>
            <a:r>
              <a:rPr lang="zh-CN" altLang="en-US" dirty="0">
                <a:latin typeface="Arial Unicode MS"/>
                <a:ea typeface="JetBrains Mono"/>
              </a:rPr>
              <a:t>下载</a:t>
            </a:r>
            <a:r>
              <a:rPr lang="en-US" altLang="zh-CN" dirty="0" err="1">
                <a:latin typeface="Arial Unicode MS"/>
                <a:ea typeface="JetBrains Mono"/>
              </a:rPr>
              <a:t>LLaMA</a:t>
            </a:r>
            <a:r>
              <a:rPr lang="en-US" altLang="zh-CN" dirty="0">
                <a:latin typeface="Arial Unicode MS"/>
                <a:ea typeface="JetBrains Mono"/>
              </a:rPr>
              <a:t>-Factory</a:t>
            </a:r>
            <a:r>
              <a:rPr lang="zh-CN" altLang="en-US" dirty="0">
                <a:latin typeface="Arial Unicode MS"/>
                <a:ea typeface="JetBrains Mono"/>
              </a:rPr>
              <a:t>文件解压，使用</a:t>
            </a:r>
            <a:r>
              <a:rPr lang="en-US" altLang="zh-CN" dirty="0" err="1">
                <a:latin typeface="Arial Unicode MS"/>
                <a:ea typeface="JetBrains Mono"/>
              </a:rPr>
              <a:t>pycharm</a:t>
            </a:r>
            <a:r>
              <a:rPr lang="zh-CN" altLang="en-US" dirty="0">
                <a:latin typeface="Arial Unicode MS"/>
                <a:ea typeface="JetBrains Mono"/>
              </a:rPr>
              <a:t>打开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645EBF-438C-DF5A-ED93-C3B79C41E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25" y="1194591"/>
            <a:ext cx="10768149" cy="545440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1F9ABBA-7335-DF7E-5F8A-AD0B4A9E0AD7}"/>
              </a:ext>
            </a:extLst>
          </p:cNvPr>
          <p:cNvSpPr/>
          <p:nvPr/>
        </p:nvSpPr>
        <p:spPr>
          <a:xfrm>
            <a:off x="6642463" y="4265022"/>
            <a:ext cx="1338942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EF0F43-294E-28B6-6C6D-AA9FF15B206B}"/>
              </a:ext>
            </a:extLst>
          </p:cNvPr>
          <p:cNvSpPr/>
          <p:nvPr/>
        </p:nvSpPr>
        <p:spPr>
          <a:xfrm>
            <a:off x="8314510" y="2521131"/>
            <a:ext cx="607422" cy="32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8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790F070-B8AD-5837-CEF7-6C3FD702EE00}"/>
              </a:ext>
            </a:extLst>
          </p:cNvPr>
          <p:cNvSpPr txBox="1"/>
          <p:nvPr/>
        </p:nvSpPr>
        <p:spPr>
          <a:xfrm>
            <a:off x="1213556" y="2534579"/>
            <a:ext cx="5066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）pip install -U huggingface_hub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75E27E-D54A-8DF1-B3D3-D2AAA20F0307}"/>
              </a:ext>
            </a:extLst>
          </p:cNvPr>
          <p:cNvSpPr txBox="1"/>
          <p:nvPr/>
        </p:nvSpPr>
        <p:spPr>
          <a:xfrm>
            <a:off x="280365" y="2192869"/>
            <a:ext cx="7029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 Unicode MS"/>
                <a:ea typeface="JetBrains Mono"/>
              </a:rPr>
              <a:t>第三步：从</a:t>
            </a:r>
            <a:r>
              <a:rPr lang="en-US" altLang="zh-CN" dirty="0">
                <a:latin typeface="Arial Unicode MS"/>
                <a:ea typeface="JetBrains Mono"/>
              </a:rPr>
              <a:t>hugging face</a:t>
            </a:r>
            <a:r>
              <a:rPr lang="zh-CN" altLang="en-US" dirty="0"/>
              <a:t>下载基础模型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23A0BAB-1BA6-EC4B-4E8A-8F10BB57FD66}"/>
              </a:ext>
            </a:extLst>
          </p:cNvPr>
          <p:cNvSpPr txBox="1"/>
          <p:nvPr/>
        </p:nvSpPr>
        <p:spPr>
          <a:xfrm>
            <a:off x="280366" y="135218"/>
            <a:ext cx="6473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Arial Unicode MS"/>
                <a:ea typeface="JetBrains Mono"/>
              </a:rPr>
              <a:t>第二步：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conda create -n </a:t>
            </a:r>
            <a:r>
              <a:rPr lang="en-US" altLang="zh-CN" dirty="0">
                <a:latin typeface="Arial Unicode MS"/>
                <a:ea typeface="JetBrains Mono"/>
              </a:rPr>
              <a:t>LLM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python=3.9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（</a:t>
            </a:r>
            <a:r>
              <a:rPr lang="zh-CN" altLang="en-US" dirty="0">
                <a:latin typeface="Arial Unicode MS"/>
                <a:ea typeface="JetBrains Mono"/>
              </a:rPr>
              <a:t>创建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虚拟环境）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4DEA52D-4100-4FCB-D210-0531099A0102}"/>
              </a:ext>
            </a:extLst>
          </p:cNvPr>
          <p:cNvSpPr txBox="1"/>
          <p:nvPr/>
        </p:nvSpPr>
        <p:spPr>
          <a:xfrm>
            <a:off x="1213556" y="552762"/>
            <a:ext cx="5239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conda activate </a:t>
            </a:r>
            <a:r>
              <a:rPr lang="en-US" altLang="zh-CN" dirty="0">
                <a:latin typeface="Arial Unicode MS"/>
                <a:ea typeface="JetBrains Mono"/>
              </a:rPr>
              <a:t>LLM 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（激活虚拟环境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C3FC70A-DB8B-18E2-8138-B16203CBC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56" y="1394704"/>
            <a:ext cx="4366638" cy="32006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733F54D3-E028-54F5-01A3-84059D9B7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556" y="1757464"/>
            <a:ext cx="2751058" cy="289585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E8392F8F-D778-764F-BF3F-F121B1A65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556" y="1100531"/>
            <a:ext cx="5730737" cy="251482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B0F3B12A-4D52-EC05-BBB0-B29C90282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556" y="3012938"/>
            <a:ext cx="6233700" cy="1882303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DE3E6D76-072B-DB8B-006A-AB52D376278E}"/>
              </a:ext>
            </a:extLst>
          </p:cNvPr>
          <p:cNvSpPr txBox="1"/>
          <p:nvPr/>
        </p:nvSpPr>
        <p:spPr>
          <a:xfrm>
            <a:off x="1213556" y="5111138"/>
            <a:ext cx="9307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）export HF_ENDPOINT=https://hf-mirror.com  配置h</a:t>
            </a:r>
            <a:r>
              <a:rPr lang="en-US" altLang="zh-CN" dirty="0" err="1"/>
              <a:t>ugging</a:t>
            </a:r>
            <a:r>
              <a:rPr lang="zh-CN" altLang="en-US" dirty="0"/>
              <a:t>f</a:t>
            </a:r>
            <a:r>
              <a:rPr lang="en-US" altLang="zh-CN" dirty="0"/>
              <a:t>ace</a:t>
            </a:r>
            <a:r>
              <a:rPr lang="zh-CN" altLang="en-US" dirty="0"/>
              <a:t>国内镜像站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7A870039-F5AD-69FF-684E-CCEF40B025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3556" y="5794558"/>
            <a:ext cx="6226080" cy="205758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CF6BEC12-5F74-E6CD-972F-C1F2486B8DBA}"/>
              </a:ext>
            </a:extLst>
          </p:cNvPr>
          <p:cNvSpPr txBox="1"/>
          <p:nvPr/>
        </p:nvSpPr>
        <p:spPr>
          <a:xfrm>
            <a:off x="7309554" y="552762"/>
            <a:ext cx="447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具体软件下载，配置文件，可以看</a:t>
            </a:r>
            <a:r>
              <a:rPr lang="en-US" altLang="zh-CN" dirty="0"/>
              <a:t>B</a:t>
            </a:r>
            <a:r>
              <a:rPr lang="zh-CN" altLang="en-US" dirty="0"/>
              <a:t>站视频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0546DF3-31D9-F191-7C2F-452703A2AF54}"/>
              </a:ext>
            </a:extLst>
          </p:cNvPr>
          <p:cNvSpPr txBox="1"/>
          <p:nvPr/>
        </p:nvSpPr>
        <p:spPr>
          <a:xfrm>
            <a:off x="7309554" y="966177"/>
            <a:ext cx="447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hlinkClick r:id="rId7"/>
              </a:rPr>
              <a:t>PyTorch</a:t>
            </a:r>
            <a:r>
              <a:rPr lang="zh-CN" altLang="en-US" dirty="0">
                <a:hlinkClick r:id="rId7"/>
              </a:rPr>
              <a:t>深度学习快速入门教程（绝对通俗易懂！）</a:t>
            </a:r>
            <a:r>
              <a:rPr lang="en-US" altLang="zh-CN" dirty="0">
                <a:hlinkClick r:id="rId7"/>
              </a:rPr>
              <a:t>【</a:t>
            </a:r>
            <a:r>
              <a:rPr lang="zh-CN" altLang="en-US" dirty="0">
                <a:hlinkClick r:id="rId7"/>
              </a:rPr>
              <a:t>小土堆</a:t>
            </a:r>
            <a:r>
              <a:rPr lang="en-US" altLang="zh-CN" dirty="0">
                <a:hlinkClick r:id="rId7"/>
              </a:rPr>
              <a:t>】_</a:t>
            </a:r>
            <a:r>
              <a:rPr lang="zh-CN" altLang="en-US" dirty="0">
                <a:hlinkClick r:id="rId7"/>
              </a:rPr>
              <a:t>哔哩哔哩</a:t>
            </a:r>
            <a:r>
              <a:rPr lang="en-US" altLang="zh-CN" dirty="0">
                <a:hlinkClick r:id="rId7"/>
              </a:rPr>
              <a:t>_</a:t>
            </a:r>
            <a:r>
              <a:rPr lang="en-US" altLang="zh-CN" dirty="0" err="1">
                <a:hlinkClick r:id="rId7"/>
              </a:rPr>
              <a:t>bilibili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5616B67-1FA7-8081-273A-2B73A7FC45B6}"/>
              </a:ext>
            </a:extLst>
          </p:cNvPr>
          <p:cNvSpPr txBox="1"/>
          <p:nvPr/>
        </p:nvSpPr>
        <p:spPr>
          <a:xfrm>
            <a:off x="7117623" y="1598697"/>
            <a:ext cx="6097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（前两个视频）</a:t>
            </a:r>
          </a:p>
        </p:txBody>
      </p:sp>
    </p:spTree>
    <p:extLst>
      <p:ext uri="{BB962C8B-B14F-4D97-AF65-F5344CB8AC3E}">
        <p14:creationId xmlns:p14="http://schemas.microsoft.com/office/powerpoint/2010/main" val="412260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47BE7CB8-D960-4E5B-B351-F42879D7BFF2}"/>
              </a:ext>
            </a:extLst>
          </p:cNvPr>
          <p:cNvSpPr txBox="1"/>
          <p:nvPr/>
        </p:nvSpPr>
        <p:spPr>
          <a:xfrm>
            <a:off x="7581436" y="626281"/>
            <a:ext cx="1517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（模型名称）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0D78AD-DE90-29DF-0E00-2BA2CEFD5C72}"/>
              </a:ext>
            </a:extLst>
          </p:cNvPr>
          <p:cNvSpPr txBox="1"/>
          <p:nvPr/>
        </p:nvSpPr>
        <p:spPr>
          <a:xfrm>
            <a:off x="807155" y="810947"/>
            <a:ext cx="9646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）huggingface-cli download --resume-download </a:t>
            </a:r>
            <a:r>
              <a:rPr lang="en-US" altLang="zh-CN" dirty="0">
                <a:solidFill>
                  <a:srgbClr val="FF0000"/>
                </a:solidFill>
              </a:rPr>
              <a:t>Qwen/Qwen2.5-0.5B-Instruct </a:t>
            </a:r>
            <a:r>
              <a:rPr lang="zh-CN" altLang="en-US" dirty="0"/>
              <a:t>--local-dir </a:t>
            </a:r>
            <a:r>
              <a:rPr lang="en-US" altLang="zh-CN" dirty="0">
                <a:solidFill>
                  <a:srgbClr val="FF0000"/>
                </a:solidFill>
              </a:rPr>
              <a:t>/data/</a:t>
            </a:r>
            <a:r>
              <a:rPr lang="en-US" altLang="zh-CN" dirty="0" err="1">
                <a:solidFill>
                  <a:srgbClr val="FF0000"/>
                </a:solidFill>
              </a:rPr>
              <a:t>wx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base.models</a:t>
            </a:r>
            <a:r>
              <a:rPr lang="en-US" altLang="zh-CN" dirty="0">
                <a:solidFill>
                  <a:srgbClr val="FF0000"/>
                </a:solidFill>
              </a:rPr>
              <a:t>/models/Qwen0.5B</a:t>
            </a:r>
            <a:r>
              <a:rPr lang="zh-CN" altLang="en-US" dirty="0"/>
              <a:t>（模型下载到电脑位置）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08A6218-CEF2-2594-3F2F-660A7AEE6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" y="1925204"/>
            <a:ext cx="12017829" cy="289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3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0323E43-CE9F-B90A-8DC4-EA217104E959}"/>
              </a:ext>
            </a:extLst>
          </p:cNvPr>
          <p:cNvSpPr txBox="1"/>
          <p:nvPr/>
        </p:nvSpPr>
        <p:spPr>
          <a:xfrm>
            <a:off x="1285968" y="120770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并将数据集放在 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LLaMA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-Factory/data/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tea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.json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位置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94EA293-B928-E077-D442-EA37518EA83F}"/>
              </a:ext>
            </a:extLst>
          </p:cNvPr>
          <p:cNvSpPr txBox="1"/>
          <p:nvPr/>
        </p:nvSpPr>
        <p:spPr>
          <a:xfrm>
            <a:off x="310446" y="429467"/>
            <a:ext cx="42502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 Unicode MS"/>
                <a:ea typeface="JetBrains Mono"/>
              </a:rPr>
              <a:t>第四步：</a:t>
            </a:r>
            <a:r>
              <a:rPr lang="en-US" altLang="zh-CN" dirty="0">
                <a:latin typeface="Arial Unicode MS"/>
                <a:ea typeface="JetBrains Mono"/>
                <a:sym typeface="Wingdings" panose="05000000000000000000" pitchFamily="2" charset="2"/>
              </a:rPr>
              <a:t>(1)</a:t>
            </a:r>
            <a:r>
              <a:rPr lang="zh-CN" altLang="en-US" dirty="0">
                <a:latin typeface="Arial Unicode MS"/>
                <a:ea typeface="JetBrains Mono"/>
              </a:rPr>
              <a:t>准备数据集，如：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tea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.json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E633670-9716-8C9D-5961-900F8EF9A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968" y="2262938"/>
            <a:ext cx="7635902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1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612C4BD6-0EFF-1A30-B21E-08F99DBAE995}"/>
              </a:ext>
            </a:extLst>
          </p:cNvPr>
          <p:cNvSpPr txBox="1"/>
          <p:nvPr/>
        </p:nvSpPr>
        <p:spPr>
          <a:xfrm>
            <a:off x="873558" y="4393102"/>
            <a:ext cx="8156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）cd </a:t>
            </a:r>
            <a:r>
              <a:rPr lang="en-US" altLang="zh-CN" dirty="0"/>
              <a:t>/data/</a:t>
            </a:r>
            <a:r>
              <a:rPr lang="en-US" altLang="zh-CN" dirty="0" err="1"/>
              <a:t>wx</a:t>
            </a:r>
            <a:r>
              <a:rPr lang="en-US" altLang="zh-CN" dirty="0"/>
              <a:t>/</a:t>
            </a:r>
            <a:r>
              <a:rPr lang="en-US" altLang="zh-CN" dirty="0" err="1"/>
              <a:t>LLaMA</a:t>
            </a:r>
            <a:r>
              <a:rPr lang="en-US" altLang="zh-CN" dirty="0"/>
              <a:t>-Factory</a:t>
            </a:r>
            <a:r>
              <a:rPr lang="zh-CN" altLang="en-US" dirty="0"/>
              <a:t>（切换到</a:t>
            </a:r>
            <a:r>
              <a:rPr lang="en-US" altLang="zh-CN" dirty="0" err="1"/>
              <a:t>LLaMA</a:t>
            </a:r>
            <a:r>
              <a:rPr lang="en-US" altLang="zh-CN" dirty="0"/>
              <a:t>-Factory</a:t>
            </a:r>
            <a:r>
              <a:rPr lang="zh-CN" altLang="en-US" dirty="0"/>
              <a:t>文件路径下）</a:t>
            </a:r>
          </a:p>
          <a:p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7B9F1CA-4E61-01C8-07DD-DA5E6F32E63B}"/>
              </a:ext>
            </a:extLst>
          </p:cNvPr>
          <p:cNvSpPr txBox="1"/>
          <p:nvPr/>
        </p:nvSpPr>
        <p:spPr>
          <a:xfrm>
            <a:off x="354955" y="3728101"/>
            <a:ext cx="650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i="0" dirty="0">
                <a:solidFill>
                  <a:srgbClr val="1F2328"/>
                </a:solidFill>
                <a:effectLst/>
                <a:latin typeface="-apple-system"/>
              </a:rPr>
              <a:t>第五步</a:t>
            </a:r>
            <a:r>
              <a:rPr lang="en-US" altLang="zh-CN" i="0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  <a:r>
              <a:rPr lang="zh-CN" altLang="en-US" i="0" dirty="0">
                <a:solidFill>
                  <a:srgbClr val="1F2328"/>
                </a:solidFill>
                <a:effectLst/>
                <a:latin typeface="-apple-system"/>
              </a:rPr>
              <a:t>启动 </a:t>
            </a:r>
            <a:r>
              <a:rPr lang="en-US" altLang="zh-CN" i="0" dirty="0">
                <a:solidFill>
                  <a:srgbClr val="1F2328"/>
                </a:solidFill>
                <a:effectLst/>
                <a:latin typeface="-apple-system"/>
              </a:rPr>
              <a:t>Web UI   </a:t>
            </a:r>
            <a:r>
              <a:rPr lang="zh-CN" altLang="en-US" i="0" dirty="0">
                <a:solidFill>
                  <a:srgbClr val="1F2328"/>
                </a:solidFill>
                <a:effectLst/>
                <a:latin typeface="-apple-system"/>
              </a:rPr>
              <a:t>在</a:t>
            </a:r>
            <a:r>
              <a:rPr lang="en-US" altLang="zh-CN" i="0" dirty="0">
                <a:solidFill>
                  <a:srgbClr val="1F2328"/>
                </a:solidFill>
                <a:effectLst/>
                <a:latin typeface="-apple-system"/>
              </a:rPr>
              <a:t>web</a:t>
            </a:r>
            <a:r>
              <a:rPr lang="zh-CN" altLang="en-US" i="0" dirty="0">
                <a:solidFill>
                  <a:srgbClr val="1F2328"/>
                </a:solidFill>
                <a:effectLst/>
                <a:latin typeface="-apple-system"/>
              </a:rPr>
              <a:t>界面进行微调</a:t>
            </a:r>
            <a:endParaRPr lang="en-US" altLang="zh-CN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F54F51-5F92-9E03-D3A0-F99EB13DCFEE}"/>
              </a:ext>
            </a:extLst>
          </p:cNvPr>
          <p:cNvSpPr txBox="1"/>
          <p:nvPr/>
        </p:nvSpPr>
        <p:spPr>
          <a:xfrm>
            <a:off x="354955" y="536601"/>
            <a:ext cx="91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）文件列表中找到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LLaMAFactory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/data/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dataset_info.json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，添加以下代码注册数据集文件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27CF29-79A6-6CE7-4943-5F3D62278C5A}"/>
              </a:ext>
            </a:extLst>
          </p:cNvPr>
          <p:cNvSpPr txBox="1"/>
          <p:nvPr/>
        </p:nvSpPr>
        <p:spPr>
          <a:xfrm>
            <a:off x="941492" y="1216041"/>
            <a:ext cx="38805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var(--fontStack-monospace, ui-monospace, SFMono-Regular, SF Mono, Menlo, Consolas, Liberation Mono, monospace)"/>
              </a:rPr>
              <a:t>“</a:t>
            </a:r>
            <a:r>
              <a:rPr lang="en-US" altLang="zh-CN" dirty="0">
                <a:solidFill>
                  <a:srgbClr val="FF0000"/>
                </a:solidFill>
                <a:latin typeface="Arial Unicode MS"/>
                <a:ea typeface="var(--fontStack-monospace, ui-monospace, SFMono-Regular, SF Mono, Menlo, Consolas, Liberation Mono, monospace)"/>
              </a:rPr>
              <a:t>tea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var(--fontStack-monospace, ui-monospace, SFMono-Regular, SF Mono, Menlo, Consolas, Liberation Mono, monospace)"/>
              </a:rPr>
              <a:t>": {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Arial Unicode MS"/>
              <a:ea typeface="var(--fontStack-monospace, ui-monospace, SFMono-Regular, SF Mono, Menlo, Consolas, Liberation Mono, 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var(--fontStack-monospace, ui-monospace, SFMono-Regular, SF Mono, Menlo, Consolas, Liberation Mono, monospace)"/>
              </a:rPr>
              <a:t>"file_name": “</a:t>
            </a:r>
            <a:r>
              <a:rPr lang="en-US" altLang="zh-CN" dirty="0">
                <a:solidFill>
                  <a:srgbClr val="FF0000"/>
                </a:solidFill>
                <a:latin typeface="Arial Unicode MS"/>
                <a:ea typeface="var(--fontStack-monospace, ui-monospace, SFMono-Regular, SF Mono, Menlo, Consolas, Liberation Mono, monospace)"/>
              </a:rPr>
              <a:t>tea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fontStack-monospace, ui-monospace, SFMono-Regular, SF Mono, Menlo, Consolas, Liberation Mono, monospace)"/>
              </a:rPr>
              <a:t>.json",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var(--fontStack-monospace, ui-monospace, SFMono-Regular, SF Mono, Menlo, Consolas, Liberation Mono, 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var(--fontStack-monospace, ui-monospace, SFMono-Regular, SF Mono, Menlo, Consolas, Liberation Mono, monospace)"/>
              </a:rPr>
              <a:t>"columns": {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Arial Unicode MS"/>
              <a:ea typeface="var(--fontStack-monospace, ui-monospace, SFMono-Regular, SF Mono, Menlo, Consolas, Liberation Mono, 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var(--fontStack-monospace, ui-monospace, SFMono-Regular, SF Mono, Menlo, Consolas, Liberation Mono, monospace)"/>
              </a:rPr>
              <a:t>"prompt": "instruction",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Arial Unicode MS"/>
              <a:ea typeface="var(--fontStack-monospace, ui-monospace, SFMono-Regular, SF Mono, Menlo, Consolas, Liberation Mono, 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var(--fontStack-monospace, ui-monospace, SFMono-Regular, SF Mono, Menlo, Consolas, Liberation Mono, monospace)"/>
              </a:rPr>
              <a:t>"query": "input",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Arial Unicode MS"/>
              <a:ea typeface="var(--fontStack-monospace, ui-monospace, SFMono-Regular, SF Mono, Menlo, Consolas, Liberation Mono, 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var(--fontStack-monospace, ui-monospace, SFMono-Regular, SF Mono, Menlo, Consolas, Liberation Mono, monospace)"/>
              </a:rPr>
              <a:t>"response": "output",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Arial Unicode MS"/>
              <a:ea typeface="var(--fontStack-monospace, ui-monospace, SFMono-Regular, SF Mono, Menlo, Consolas, Liberation Mono, 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var(--fontStack-monospace, ui-monospace, SFMono-Regular, SF Mono, Menlo, Consolas, Liberation Mono, monospace)"/>
              </a:rPr>
              <a:t>"history": "history“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Arial Unicode MS"/>
              <a:ea typeface="var(--fontStack-monospace, ui-monospace, SFMono-Regular, SF Mono, Menlo, Consolas, Liberation Mono, 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var(--fontStack-monospace, ui-monospace, SFMono-Regular, SF Mono, Menlo, Consolas, Liberation Mono, monospace)"/>
              </a:rPr>
              <a:t> }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Arial Unicode MS"/>
              <a:ea typeface="var(--fontStack-monospace, ui-monospace, SFMono-Regular, SF Mono, Menlo, Consolas, Liberation Mono, 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var(--fontStack-monospace, ui-monospace, SFMono-Regular, SF Mono, Menlo, Consolas, Liberation Mono, monospace)"/>
              </a:rPr>
              <a:t> }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6F741D-BC83-E567-17C6-AC1761269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697" y="1497671"/>
            <a:ext cx="3246401" cy="16841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E70B76-1FA8-E676-28B8-D94529309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92" y="5079746"/>
            <a:ext cx="5121084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967E19E-B40C-6C9E-D156-7BF853EC9CC5}"/>
              </a:ext>
            </a:extLst>
          </p:cNvPr>
          <p:cNvSpPr txBox="1"/>
          <p:nvPr/>
        </p:nvSpPr>
        <p:spPr>
          <a:xfrm>
            <a:off x="1174800" y="3550427"/>
            <a:ext cx="650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>
                <a:solidFill>
                  <a:srgbClr val="1F2328"/>
                </a:solidFill>
                <a:effectLst/>
                <a:latin typeface="-apple-system"/>
              </a:rPr>
              <a:t>（</a:t>
            </a:r>
            <a:r>
              <a:rPr lang="en-US" altLang="zh-CN" i="0" dirty="0">
                <a:solidFill>
                  <a:srgbClr val="1F2328"/>
                </a:solidFill>
                <a:effectLst/>
                <a:latin typeface="-apple-system"/>
              </a:rPr>
              <a:t>3</a:t>
            </a:r>
            <a:r>
              <a:rPr lang="zh-CN" altLang="en-US" i="0" dirty="0">
                <a:solidFill>
                  <a:srgbClr val="1F2328"/>
                </a:solidFill>
                <a:effectLst/>
                <a:latin typeface="-apple-system"/>
              </a:rPr>
              <a:t>）启动 </a:t>
            </a:r>
            <a:r>
              <a:rPr lang="en-US" altLang="zh-CN" i="0" dirty="0">
                <a:solidFill>
                  <a:srgbClr val="1F2328"/>
                </a:solidFill>
                <a:effectLst/>
                <a:latin typeface="-apple-system"/>
              </a:rPr>
              <a:t>Web</a:t>
            </a:r>
            <a:r>
              <a:rPr lang="zh-CN" altLang="en-US" i="0" dirty="0">
                <a:solidFill>
                  <a:srgbClr val="1F2328"/>
                </a:solidFill>
                <a:effectLst/>
                <a:latin typeface="-apple-system"/>
              </a:rPr>
              <a:t>界面</a:t>
            </a:r>
            <a:r>
              <a:rPr lang="en-US" altLang="zh-CN" b="1" dirty="0" err="1"/>
              <a:t>llamafactory</a:t>
            </a:r>
            <a:r>
              <a:rPr lang="en-US" altLang="zh-CN" b="1" dirty="0"/>
              <a:t>-cli </a:t>
            </a:r>
            <a:r>
              <a:rPr lang="en-US" altLang="zh-CN" b="1" dirty="0" err="1"/>
              <a:t>webui</a:t>
            </a:r>
            <a:endParaRPr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A350B8D-38E2-A874-9A1D-77056D59C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00" y="4232503"/>
            <a:ext cx="7216765" cy="110499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EEDE9FA-090F-9733-40F8-B1969DFD7B5D}"/>
              </a:ext>
            </a:extLst>
          </p:cNvPr>
          <p:cNvSpPr txBox="1"/>
          <p:nvPr/>
        </p:nvSpPr>
        <p:spPr>
          <a:xfrm>
            <a:off x="972325" y="404827"/>
            <a:ext cx="6787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）pip install -e .（一键安装所需要的包，注意</a:t>
            </a:r>
            <a:r>
              <a:rPr lang="en-US" altLang="zh-CN" dirty="0"/>
              <a:t>e</a:t>
            </a:r>
            <a:r>
              <a:rPr lang="zh-CN" altLang="en-US" dirty="0"/>
              <a:t>后面的点）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8F94165-92C2-9200-FB92-5BC7861DA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800" y="1165702"/>
            <a:ext cx="7254869" cy="151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0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BFAA66A-2F55-3D17-735F-D7AC03DE7B5E}"/>
              </a:ext>
            </a:extLst>
          </p:cNvPr>
          <p:cNvSpPr txBox="1"/>
          <p:nvPr/>
        </p:nvSpPr>
        <p:spPr>
          <a:xfrm>
            <a:off x="69770" y="324964"/>
            <a:ext cx="3667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 Unicode MS"/>
                <a:ea typeface="JetBrains Mono"/>
              </a:rPr>
              <a:t>第六步：</a:t>
            </a:r>
            <a:r>
              <a:rPr lang="en-US" altLang="zh-CN" dirty="0">
                <a:latin typeface="Arial Unicode MS"/>
                <a:ea typeface="JetBrains Mono"/>
                <a:sym typeface="Wingdings" panose="05000000000000000000" pitchFamily="2" charset="2"/>
              </a:rPr>
              <a:t>(1)</a:t>
            </a:r>
            <a:r>
              <a:rPr lang="zh-CN" altLang="en-US" dirty="0">
                <a:latin typeface="Arial Unicode MS"/>
                <a:ea typeface="JetBrains Mono"/>
                <a:sym typeface="Wingdings" panose="05000000000000000000" pitchFamily="2" charset="2"/>
              </a:rPr>
              <a:t>在界面中设置一些参数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6156DBB-00F7-8403-CF71-2B409ECC6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64" y="912107"/>
            <a:ext cx="9793995" cy="503378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50A2820-6193-4324-229D-64519C5003D3}"/>
              </a:ext>
            </a:extLst>
          </p:cNvPr>
          <p:cNvSpPr txBox="1"/>
          <p:nvPr/>
        </p:nvSpPr>
        <p:spPr>
          <a:xfrm>
            <a:off x="6997337" y="1750423"/>
            <a:ext cx="1741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基础模型路径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354AE2-CB68-BEF1-C47F-14352C219FFA}"/>
              </a:ext>
            </a:extLst>
          </p:cNvPr>
          <p:cNvSpPr txBox="1"/>
          <p:nvPr/>
        </p:nvSpPr>
        <p:spPr>
          <a:xfrm>
            <a:off x="1162594" y="6163703"/>
            <a:ext cx="436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批处理大小设置为</a:t>
            </a:r>
            <a:r>
              <a:rPr lang="en-US" altLang="zh-CN" dirty="0"/>
              <a:t>1</a:t>
            </a:r>
            <a:r>
              <a:rPr lang="zh-CN" altLang="en-US" dirty="0"/>
              <a:t>，显存</a:t>
            </a:r>
            <a:r>
              <a:rPr lang="en-US" altLang="zh-CN" dirty="0"/>
              <a:t>4g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95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6360FE-94E6-0FF8-2C61-2899577A6980}"/>
              </a:ext>
            </a:extLst>
          </p:cNvPr>
          <p:cNvSpPr txBox="1"/>
          <p:nvPr/>
        </p:nvSpPr>
        <p:spPr>
          <a:xfrm>
            <a:off x="333152" y="1534163"/>
            <a:ext cx="6787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记住输出目录，开始训练，训练完成，点击</a:t>
            </a:r>
            <a:r>
              <a:rPr lang="en-US" altLang="zh-CN" sz="1200" dirty="0"/>
              <a:t>chat</a:t>
            </a:r>
            <a:r>
              <a:rPr lang="zh-CN" altLang="en-US" sz="1200" dirty="0"/>
              <a:t>，添加输出文件，加载模型，便可聊天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4B7F091-458A-DACB-E5AF-51472A6F6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06" y="148539"/>
            <a:ext cx="8314140" cy="116596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685B8E9-C8E7-F01F-61FE-7E0E582FF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14" y="1949661"/>
            <a:ext cx="10953157" cy="487297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866D2F4C-828D-0925-C5EA-968D57A8A0F7}"/>
              </a:ext>
            </a:extLst>
          </p:cNvPr>
          <p:cNvSpPr txBox="1"/>
          <p:nvPr/>
        </p:nvSpPr>
        <p:spPr>
          <a:xfrm>
            <a:off x="9039498" y="2351314"/>
            <a:ext cx="14630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基础模型</a:t>
            </a:r>
          </a:p>
          <a:p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25B17FD-27CC-E596-DBDE-74393BD31787}"/>
              </a:ext>
            </a:extLst>
          </p:cNvPr>
          <p:cNvSpPr txBox="1"/>
          <p:nvPr/>
        </p:nvSpPr>
        <p:spPr>
          <a:xfrm>
            <a:off x="4010297" y="3350623"/>
            <a:ext cx="1652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微调输出文件</a:t>
            </a:r>
          </a:p>
        </p:txBody>
      </p:sp>
    </p:spTree>
    <p:extLst>
      <p:ext uri="{BB962C8B-B14F-4D97-AF65-F5344CB8AC3E}">
        <p14:creationId xmlns:p14="http://schemas.microsoft.com/office/powerpoint/2010/main" val="342045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36005AA-363C-8D16-6275-74614D5B0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71" y="1203470"/>
            <a:ext cx="11712955" cy="56545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A46A729-1DB5-A872-403F-D5F771087C36}"/>
              </a:ext>
            </a:extLst>
          </p:cNvPr>
          <p:cNvSpPr txBox="1"/>
          <p:nvPr/>
        </p:nvSpPr>
        <p:spPr>
          <a:xfrm>
            <a:off x="561702" y="346166"/>
            <a:ext cx="693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将基础模型与微调输出文件合并，成为属于自己的大模型！</a:t>
            </a:r>
          </a:p>
        </p:txBody>
      </p:sp>
    </p:spTree>
    <p:extLst>
      <p:ext uri="{BB962C8B-B14F-4D97-AF65-F5344CB8AC3E}">
        <p14:creationId xmlns:p14="http://schemas.microsoft.com/office/powerpoint/2010/main" val="210951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394</Words>
  <Application>Microsoft Office PowerPoint</Application>
  <PresentationFormat>宽屏</PresentationFormat>
  <Paragraphs>34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-apple-system</vt:lpstr>
      <vt:lpstr>Arial Unicode MS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旭 王</dc:creator>
  <cp:lastModifiedBy>旭 王</cp:lastModifiedBy>
  <cp:revision>10</cp:revision>
  <dcterms:created xsi:type="dcterms:W3CDTF">2025-03-27T08:14:44Z</dcterms:created>
  <dcterms:modified xsi:type="dcterms:W3CDTF">2025-03-27T13:57:21Z</dcterms:modified>
</cp:coreProperties>
</file>