
<file path=[Content_Types].xml><?xml version="1.0" encoding="utf-8"?>
<Types xmlns="http://schemas.openxmlformats.org/package/2006/content-types">
  <Default Extension="jpeg" ContentType="image/jpeg"/>
  <Default Extension="png" ContentType="image/png"/>
  <Default Extension="gif" ContentType="image/gif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notesSlides/notesSlide1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ppt/notesSlides/notesSlide28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slides/slide56.xml" ContentType="application/vnd.openxmlformats-officedocument.presentationml.slide+xml"/>
  <Override PartName="/ppt/slides/slide57.xml" ContentType="application/vnd.openxmlformats-officedocument.presentationml.slide+xml"/>
  <Override PartName="/ppt/slides/slide58.xml" ContentType="application/vnd.openxmlformats-officedocument.presentationml.slide+xml"/>
  <Override PartName="/ppt/slides/slide59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4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5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notesMasterIdLst>
    <p:notesMasterId r:id="rId4"/>
  </p:notesMasterIdLst>
  <p:handoutMasterIdLst>
    <p:handoutMasterId r:id="rId63"/>
  </p:handoutMasterIdLst>
  <p:sldIdLst>
    <p:sldId id="362" r:id="rId3"/>
    <p:sldId id="701" r:id="rId5"/>
    <p:sldId id="702" r:id="rId6"/>
    <p:sldId id="703" r:id="rId7"/>
    <p:sldId id="704" r:id="rId8"/>
    <p:sldId id="705" r:id="rId9"/>
    <p:sldId id="706" r:id="rId10"/>
    <p:sldId id="707" r:id="rId11"/>
    <p:sldId id="708" r:id="rId12"/>
    <p:sldId id="709" r:id="rId13"/>
    <p:sldId id="710" r:id="rId14"/>
    <p:sldId id="712" r:id="rId15"/>
    <p:sldId id="522" r:id="rId16"/>
    <p:sldId id="365" r:id="rId17"/>
    <p:sldId id="366" r:id="rId18"/>
    <p:sldId id="615" r:id="rId19"/>
    <p:sldId id="372" r:id="rId20"/>
    <p:sldId id="368" r:id="rId21"/>
    <p:sldId id="371" r:id="rId22"/>
    <p:sldId id="660" r:id="rId23"/>
    <p:sldId id="662" r:id="rId24"/>
    <p:sldId id="663" r:id="rId25"/>
    <p:sldId id="373" r:id="rId26"/>
    <p:sldId id="616" r:id="rId27"/>
    <p:sldId id="404" r:id="rId28"/>
    <p:sldId id="617" r:id="rId29"/>
    <p:sldId id="664" r:id="rId30"/>
    <p:sldId id="665" r:id="rId31"/>
    <p:sldId id="666" r:id="rId32"/>
    <p:sldId id="667" r:id="rId33"/>
    <p:sldId id="668" r:id="rId34"/>
    <p:sldId id="669" r:id="rId35"/>
    <p:sldId id="670" r:id="rId36"/>
    <p:sldId id="671" r:id="rId37"/>
    <p:sldId id="672" r:id="rId38"/>
    <p:sldId id="673" r:id="rId39"/>
    <p:sldId id="674" r:id="rId40"/>
    <p:sldId id="675" r:id="rId41"/>
    <p:sldId id="676" r:id="rId42"/>
    <p:sldId id="677" r:id="rId43"/>
    <p:sldId id="626" r:id="rId44"/>
    <p:sldId id="627" r:id="rId45"/>
    <p:sldId id="678" r:id="rId46"/>
    <p:sldId id="679" r:id="rId47"/>
    <p:sldId id="680" r:id="rId48"/>
    <p:sldId id="681" r:id="rId49"/>
    <p:sldId id="682" r:id="rId50"/>
    <p:sldId id="683" r:id="rId51"/>
    <p:sldId id="684" r:id="rId52"/>
    <p:sldId id="685" r:id="rId53"/>
    <p:sldId id="686" r:id="rId54"/>
    <p:sldId id="687" r:id="rId55"/>
    <p:sldId id="635" r:id="rId56"/>
    <p:sldId id="688" r:id="rId57"/>
    <p:sldId id="689" r:id="rId58"/>
    <p:sldId id="690" r:id="rId59"/>
    <p:sldId id="691" r:id="rId60"/>
    <p:sldId id="636" r:id="rId61"/>
    <p:sldId id="637" r:id="rId62"/>
  </p:sldIdLst>
  <p:sldSz cx="9144000" cy="5143500" type="screen16x9"/>
  <p:notesSz cx="6858000" cy="9144000"/>
  <p:defaultTextStyle>
    <a:defPPr>
      <a:defRPr lang="zh-CN"/>
    </a:defPPr>
    <a:lvl1pPr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1pPr>
    <a:lvl2pPr marL="4572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2pPr>
    <a:lvl3pPr marL="9144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3pPr>
    <a:lvl4pPr marL="13716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4pPr>
    <a:lvl5pPr marL="1828800" algn="ctr" rtl="0" fontAlgn="base">
      <a:lnSpc>
        <a:spcPct val="80000"/>
      </a:lnSpc>
      <a:spcBef>
        <a:spcPct val="50000"/>
      </a:spcBef>
      <a:spcAft>
        <a:spcPct val="0"/>
      </a:spcAft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5pPr>
    <a:lvl6pPr marL="22860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6pPr>
    <a:lvl7pPr marL="27432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7pPr>
    <a:lvl8pPr marL="32004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8pPr>
    <a:lvl9pPr marL="3657600" algn="l" defTabSz="914400" rtl="0" eaLnBrk="1" latinLnBrk="0" hangingPunct="1">
      <a:defRPr kumimoji="1" sz="2400" b="1" kern="1200">
        <a:solidFill>
          <a:srgbClr val="0033CC"/>
        </a:solidFill>
        <a:latin typeface="Times New Roman" panose="02020603050405020304" pitchFamily="18" charset="0"/>
        <a:ea typeface="楷体_GB2312" pitchFamily="49" charset="-122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schemeClr val="tx1"/>
    </p:penClr>
    <p:extLst>
      <p:ext uri="{2FDB2607-1784-4EEB-B798-7EB5836EED8A}">
        <p14:showMediaCtrls xmlns:p14="http://schemas.microsoft.com/office/powerpoint/2010/main" val="1"/>
      </p:ext>
    </p:extLst>
  </p:showPr>
  <p:clrMru>
    <a:srgbClr val="000000"/>
    <a:srgbClr val="0000FF"/>
    <a:srgbClr val="FF00FF"/>
    <a:srgbClr val="006600"/>
    <a:srgbClr val="FF3300"/>
    <a:srgbClr val="FF3399"/>
    <a:srgbClr val="339933"/>
    <a:srgbClr val="3333FF"/>
    <a:srgbClr val="6600CC"/>
    <a:srgbClr val="0033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0" autoAdjust="0"/>
    <p:restoredTop sz="94581" autoAdjust="0"/>
  </p:normalViewPr>
  <p:slideViewPr>
    <p:cSldViewPr>
      <p:cViewPr varScale="1">
        <p:scale>
          <a:sx n="84" d="100"/>
          <a:sy n="84" d="100"/>
        </p:scale>
        <p:origin x="-96" y="-162"/>
      </p:cViewPr>
      <p:guideLst>
        <p:guide orient="horz" pos="1644"/>
        <p:guide pos="2934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0"/>
    </p:cViewPr>
  </p:sorterViewPr>
  <p:notesViewPr>
    <p:cSldViewPr>
      <p:cViewPr varScale="1">
        <p:scale>
          <a:sx n="67" d="100"/>
          <a:sy n="67" d="100"/>
        </p:scale>
        <p:origin x="-3360" y="-108"/>
      </p:cViewPr>
      <p:guideLst>
        <p:guide orient="horz" pos="2924"/>
        <p:guide pos="2200"/>
      </p:guideLst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6" Type="http://schemas.openxmlformats.org/officeDocument/2006/relationships/tableStyles" Target="tableStyles.xml"/><Relationship Id="rId65" Type="http://schemas.openxmlformats.org/officeDocument/2006/relationships/viewProps" Target="viewProps.xml"/><Relationship Id="rId64" Type="http://schemas.openxmlformats.org/officeDocument/2006/relationships/presProps" Target="presProps.xml"/><Relationship Id="rId63" Type="http://schemas.openxmlformats.org/officeDocument/2006/relationships/handoutMaster" Target="handoutMasters/handoutMaster1.xml"/><Relationship Id="rId62" Type="http://schemas.openxmlformats.org/officeDocument/2006/relationships/slide" Target="slides/slide59.xml"/><Relationship Id="rId61" Type="http://schemas.openxmlformats.org/officeDocument/2006/relationships/slide" Target="slides/slide58.xml"/><Relationship Id="rId60" Type="http://schemas.openxmlformats.org/officeDocument/2006/relationships/slide" Target="slides/slide57.xml"/><Relationship Id="rId6" Type="http://schemas.openxmlformats.org/officeDocument/2006/relationships/slide" Target="slides/slide3.xml"/><Relationship Id="rId59" Type="http://schemas.openxmlformats.org/officeDocument/2006/relationships/slide" Target="slides/slide56.xml"/><Relationship Id="rId58" Type="http://schemas.openxmlformats.org/officeDocument/2006/relationships/slide" Target="slides/slide55.xml"/><Relationship Id="rId57" Type="http://schemas.openxmlformats.org/officeDocument/2006/relationships/slide" Target="slides/slide54.xml"/><Relationship Id="rId56" Type="http://schemas.openxmlformats.org/officeDocument/2006/relationships/slide" Target="slides/slide53.xml"/><Relationship Id="rId55" Type="http://schemas.openxmlformats.org/officeDocument/2006/relationships/slide" Target="slides/slide52.xml"/><Relationship Id="rId54" Type="http://schemas.openxmlformats.org/officeDocument/2006/relationships/slide" Target="slides/slide51.xml"/><Relationship Id="rId53" Type="http://schemas.openxmlformats.org/officeDocument/2006/relationships/slide" Target="slides/slide50.xml"/><Relationship Id="rId52" Type="http://schemas.openxmlformats.org/officeDocument/2006/relationships/slide" Target="slides/slide49.xml"/><Relationship Id="rId51" Type="http://schemas.openxmlformats.org/officeDocument/2006/relationships/slide" Target="slides/slide48.xml"/><Relationship Id="rId50" Type="http://schemas.openxmlformats.org/officeDocument/2006/relationships/slide" Target="slides/slide47.xml"/><Relationship Id="rId5" Type="http://schemas.openxmlformats.org/officeDocument/2006/relationships/slide" Target="slides/slide2.xml"/><Relationship Id="rId49" Type="http://schemas.openxmlformats.org/officeDocument/2006/relationships/slide" Target="slides/slide46.xml"/><Relationship Id="rId48" Type="http://schemas.openxmlformats.org/officeDocument/2006/relationships/slide" Target="slides/slide45.xml"/><Relationship Id="rId47" Type="http://schemas.openxmlformats.org/officeDocument/2006/relationships/slide" Target="slides/slide44.xml"/><Relationship Id="rId46" Type="http://schemas.openxmlformats.org/officeDocument/2006/relationships/slide" Target="slides/slide43.xml"/><Relationship Id="rId45" Type="http://schemas.openxmlformats.org/officeDocument/2006/relationships/slide" Target="slides/slide42.xml"/><Relationship Id="rId44" Type="http://schemas.openxmlformats.org/officeDocument/2006/relationships/slide" Target="slides/slide41.xml"/><Relationship Id="rId43" Type="http://schemas.openxmlformats.org/officeDocument/2006/relationships/slide" Target="slides/slide40.xml"/><Relationship Id="rId42" Type="http://schemas.openxmlformats.org/officeDocument/2006/relationships/slide" Target="slides/slide39.xml"/><Relationship Id="rId41" Type="http://schemas.openxmlformats.org/officeDocument/2006/relationships/slide" Target="slides/slide38.xml"/><Relationship Id="rId40" Type="http://schemas.openxmlformats.org/officeDocument/2006/relationships/slide" Target="slides/slide37.xml"/><Relationship Id="rId4" Type="http://schemas.openxmlformats.org/officeDocument/2006/relationships/notesMaster" Target="notesMasters/notesMaster1.xml"/><Relationship Id="rId39" Type="http://schemas.openxmlformats.org/officeDocument/2006/relationships/slide" Target="slides/slide36.xml"/><Relationship Id="rId38" Type="http://schemas.openxmlformats.org/officeDocument/2006/relationships/slide" Target="slides/slide35.xml"/><Relationship Id="rId37" Type="http://schemas.openxmlformats.org/officeDocument/2006/relationships/slide" Target="slides/slide34.xml"/><Relationship Id="rId36" Type="http://schemas.openxmlformats.org/officeDocument/2006/relationships/slide" Target="slides/slide33.xml"/><Relationship Id="rId35" Type="http://schemas.openxmlformats.org/officeDocument/2006/relationships/slide" Target="slides/slide32.xml"/><Relationship Id="rId34" Type="http://schemas.openxmlformats.org/officeDocument/2006/relationships/slide" Target="slides/slide31.xml"/><Relationship Id="rId33" Type="http://schemas.openxmlformats.org/officeDocument/2006/relationships/slide" Target="slides/slide30.xml"/><Relationship Id="rId32" Type="http://schemas.openxmlformats.org/officeDocument/2006/relationships/slide" Target="slides/slide29.xml"/><Relationship Id="rId31" Type="http://schemas.openxmlformats.org/officeDocument/2006/relationships/slide" Target="slides/slide28.xml"/><Relationship Id="rId30" Type="http://schemas.openxmlformats.org/officeDocument/2006/relationships/slide" Target="slides/slide27.xml"/><Relationship Id="rId3" Type="http://schemas.openxmlformats.org/officeDocument/2006/relationships/slide" Target="slides/slide1.xml"/><Relationship Id="rId29" Type="http://schemas.openxmlformats.org/officeDocument/2006/relationships/slide" Target="slides/slide26.xml"/><Relationship Id="rId28" Type="http://schemas.openxmlformats.org/officeDocument/2006/relationships/slide" Target="slides/slide25.xml"/><Relationship Id="rId27" Type="http://schemas.openxmlformats.org/officeDocument/2006/relationships/slide" Target="slides/slide24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9348C81-2EE0-4ADC-AD51-9DC87E0EF387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FF0761C-5A44-4BA0-B4C5-00F13EA65E0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5042" name="Rectangle 2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3" name="Rectangle 3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4" name="Rectangle 4"/>
          <p:cNvSpPr>
            <a:spLocks noGrp="1" noRot="1" noChangeAspect="1" noChangeArrowheads="1" noTextEdit="1"/>
          </p:cNvSpPr>
          <p:nvPr>
            <p:ph type="sldImg" idx="2"/>
          </p:nvPr>
        </p:nvSpPr>
        <p:spPr bwMode="auto">
          <a:xfrm>
            <a:off x="381000" y="685800"/>
            <a:ext cx="6096000" cy="3429000"/>
          </a:xfrm>
          <a:prstGeom prst="rect">
            <a:avLst/>
          </a:prstGeom>
          <a:noFill/>
          <a:ln w="9525">
            <a:solidFill>
              <a:srgbClr val="000000"/>
            </a:solidFill>
            <a:miter lim="800000"/>
          </a:ln>
          <a:effectLst/>
        </p:spPr>
      </p:sp>
      <p:sp>
        <p:nvSpPr>
          <p:cNvPr id="215045" name="Rectangle 5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t" anchorCtr="0" compatLnSpc="1"/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 smtClean="0"/>
          </a:p>
        </p:txBody>
      </p:sp>
      <p:sp>
        <p:nvSpPr>
          <p:cNvPr id="215046" name="Rectangle 6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l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endParaRPr lang="en-US" altLang="zh-CN"/>
          </a:p>
        </p:txBody>
      </p:sp>
      <p:sp>
        <p:nvSpPr>
          <p:cNvPr id="215047" name="Rectangle 7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square" lIns="91440" tIns="45720" rIns="91440" bIns="45720" numCol="1" anchor="b" anchorCtr="0" compatLnSpc="1"/>
          <a:lstStyle>
            <a:lvl1pPr algn="r">
              <a:lnSpc>
                <a:spcPct val="100000"/>
              </a:lnSpc>
              <a:spcBef>
                <a:spcPct val="0"/>
              </a:spcBef>
              <a:defRPr sz="1200" b="0">
                <a:solidFill>
                  <a:schemeClr val="tx1"/>
                </a:solidFill>
                <a:ea typeface="宋体" panose="02010600030101010101" pitchFamily="2" charset="-122"/>
              </a:defRPr>
            </a:lvl1pPr>
          </a:lstStyle>
          <a:p>
            <a:fld id="{0D1E2EF4-146E-47B5-A412-FFD548A1AB6A}" type="slidenum">
              <a:rPr lang="en-US" altLang="zh-CN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30000"/>
      </a:spcBef>
      <a:spcAft>
        <a:spcPct val="0"/>
      </a:spcAft>
      <a:defRPr sz="1200" kern="1200">
        <a:solidFill>
          <a:schemeClr val="tx1"/>
        </a:solidFill>
        <a:latin typeface="Times New Roman" panose="02020603050405020304" pitchFamily="18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9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0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2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36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3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4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5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6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7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3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8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49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0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2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4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5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6.xml"/></Relationships>
</file>

<file path=ppt/notesSlides/_rels/notesSlide2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57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14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0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2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5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7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notesMaster" Target="../notesMasters/notesMaster1.xml"/><Relationship Id="rId1" Type="http://schemas.openxmlformats.org/officeDocument/2006/relationships/slide" Target="../slides/slide28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《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算法设计与分析基础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》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（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Python</a:t>
            </a:r>
            <a:r>
              <a:rPr lang="zh-CN" altLang="en-US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语言描述），李春葆等 清华大学出版社 </a:t>
            </a:r>
            <a:r>
              <a:rPr lang="en-US" altLang="zh-CN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2024</a:t>
            </a:r>
            <a:endParaRPr lang="en-US" altLang="zh-CN" b="0" smtClean="0">
              <a:solidFill>
                <a:srgbClr val="FF0000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幻灯片图像占位符 1"/>
          <p:cNvSpPr>
            <a:spLocks noGrp="1" noRot="1" noChangeAspect="1"/>
          </p:cNvSpPr>
          <p:nvPr>
            <p:ph type="sldImg"/>
          </p:nvPr>
        </p:nvSpPr>
        <p:spPr>
          <a:xfrm>
            <a:off x="381000" y="685800"/>
            <a:ext cx="6096000" cy="3429000"/>
          </a:xfrm>
        </p:spPr>
      </p:sp>
      <p:sp>
        <p:nvSpPr>
          <p:cNvPr id="3" name="备注占位符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endParaRPr lang="zh-CN" altLang="en-US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0D1E2EF4-146E-47B5-A412-FFD548A1AB6A}" type="slidenum">
              <a:rPr lang="en-US" altLang="zh-CN" smtClean="0"/>
            </a:fld>
            <a:endParaRPr lang="en-US" altLang="zh-CN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altLang="zh-CN"/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400">
                <a:solidFill>
                  <a:srgbClr val="FF0000"/>
                </a:solidFill>
                <a:latin typeface="Consolas" panose="020B0609020204030204" pitchFamily="49" charset="0"/>
                <a:cs typeface="Consolas" panose="020B0609020204030204" pitchFamily="49" charset="0"/>
              </a:defRPr>
            </a:lvl1pPr>
          </a:lstStyle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tx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1"/>
          <p:cNvSpPr>
            <a:spLocks noGrp="1"/>
          </p:cNvSpPr>
          <p:nvPr>
            <p:ph type="title" hasCustomPrompt="1"/>
          </p:nvPr>
        </p:nvSpPr>
        <p:spPr/>
        <p:txBody>
          <a:bodyPr/>
          <a:lstStyle/>
          <a:p>
            <a:r>
              <a:rPr lang="en-US" smtClean="0"/>
              <a:t>Title</a:t>
            </a:r>
            <a:endParaRPr lang="en-US"/>
          </a:p>
        </p:txBody>
      </p:sp>
      <p:sp>
        <p:nvSpPr>
          <p:cNvPr id="3" name="Text 2"/>
          <p:cNvSpPr>
            <a:spLocks noGrp="1"/>
          </p:cNvSpPr>
          <p:nvPr>
            <p:ph type="body" idx="1" hasCustomPrompt="1"/>
          </p:nvPr>
        </p:nvSpPr>
        <p:spPr/>
        <p:txBody>
          <a:bodyPr/>
          <a:lstStyle/>
          <a:p>
            <a:pPr lvl="0"/>
            <a:r>
              <a:rPr lang="en-US" smtClean="0"/>
              <a:t>Text</a:t>
            </a:r>
            <a:endParaRPr lang="en-US" smtClean="0"/>
          </a:p>
          <a:p>
            <a:pPr lvl="1"/>
            <a:r>
              <a:rPr lang="en-US" smtClean="0"/>
              <a:t>Second level</a:t>
            </a:r>
            <a:endParaRPr lang="en-US" smtClean="0"/>
          </a:p>
          <a:p>
            <a:pPr lvl="2"/>
            <a:r>
              <a:rPr lang="en-US" smtClean="0"/>
              <a:t>Third level</a:t>
            </a:r>
            <a:endParaRPr lang="en-US" smtClean="0"/>
          </a:p>
          <a:p>
            <a:pPr lvl="3"/>
            <a:r>
              <a:rPr lang="en-US" smtClean="0"/>
              <a:t>Fourth level</a:t>
            </a:r>
            <a:endParaRPr lang="en-US" smtClean="0"/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16525B2-4347-4F72-BAF7-76B19438D329}" type="datetimeFigureOut">
              <a:rPr lang="en-US" smtClean="0"/>
            </a:fld>
            <a:endParaRPr lang="en-US"/>
          </a:p>
        </p:txBody>
      </p:sp>
      <p:sp>
        <p:nvSpPr>
          <p:cNvPr id="5" name="Foot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0F073CC-40D5-4B23-8DF0-9BD0A0C12F2C}" type="slidenum">
              <a:rPr lang="en-US" smtClean="0"/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/>
          <p:cNvSpPr>
            <a:spLocks noGrp="1"/>
          </p:cNvSpPr>
          <p:nvPr>
            <p:ph type="title"/>
          </p:nvPr>
        </p:nvSpPr>
        <p:spPr>
          <a:xfrm>
            <a:off x="457200" y="205978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 smtClean="0"/>
              <a:t>单击此处编辑母版标题样式</a:t>
            </a:r>
            <a:endParaRPr lang="zh-CN" altLang="en-US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 smtClean="0"/>
              <a:t>单击此处编辑母版文本样式</a:t>
            </a:r>
            <a:endParaRPr lang="zh-CN" altLang="en-US" smtClean="0"/>
          </a:p>
          <a:p>
            <a:pPr lvl="1"/>
            <a:r>
              <a:rPr lang="zh-CN" altLang="en-US" smtClean="0"/>
              <a:t>第二级</a:t>
            </a:r>
            <a:endParaRPr lang="zh-CN" altLang="en-US" smtClean="0"/>
          </a:p>
          <a:p>
            <a:pPr lvl="2"/>
            <a:r>
              <a:rPr lang="zh-CN" altLang="en-US" smtClean="0"/>
              <a:t>第三级</a:t>
            </a:r>
            <a:endParaRPr lang="zh-CN" altLang="en-US" smtClean="0"/>
          </a:p>
          <a:p>
            <a:pPr lvl="3"/>
            <a:r>
              <a:rPr lang="zh-CN" altLang="en-US" smtClean="0"/>
              <a:t>第四级</a:t>
            </a:r>
            <a:endParaRPr lang="zh-CN" altLang="en-US" smtClean="0"/>
          </a:p>
          <a:p>
            <a:pPr lvl="4"/>
            <a:r>
              <a:rPr lang="zh-CN" altLang="en-US" smtClean="0"/>
              <a:t>第五级</a:t>
            </a:r>
            <a:endParaRPr lang="zh-CN" altLang="en-US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 altLang="zh-CN"/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D3DD41-1E0E-46B0-ABE7-D5048A3DF737}" type="slidenum">
              <a:rPr lang="en-US" altLang="zh-CN" smtClean="0"/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</p:sldLayoutIdLst>
  <p:timing>
    <p:tnLst>
      <p:par>
        <p:cTn id="1" dur="indefinite" restart="never" nodeType="tmRoot"/>
      </p:par>
    </p:tnLst>
  </p:timing>
  <p:hf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.xml"/><Relationship Id="rId3" Type="http://schemas.openxmlformats.org/officeDocument/2006/relationships/slideLayout" Target="../slideLayouts/slideLayout1.xml"/><Relationship Id="rId2" Type="http://schemas.openxmlformats.org/officeDocument/2006/relationships/slide" Target="slide25.xml"/><Relationship Id="rId1" Type="http://schemas.openxmlformats.org/officeDocument/2006/relationships/slide" Target="slide14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3.xml"/><Relationship Id="rId2" Type="http://schemas.openxmlformats.org/officeDocument/2006/relationships/slideLayout" Target="../slideLayouts/slideLayout1.xml"/><Relationship Id="rId1" Type="http://schemas.openxmlformats.org/officeDocument/2006/relationships/slide" Target="slide14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7.GIF"/><Relationship Id="rId1" Type="http://schemas.openxmlformats.org/officeDocument/2006/relationships/image" Target="../media/image6.GIF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8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9.jpeg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0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2.xml"/><Relationship Id="rId2" Type="http://schemas.openxmlformats.org/officeDocument/2006/relationships/image" Target="../media/image2.jpeg"/><Relationship Id="rId1" Type="http://schemas.openxmlformats.org/officeDocument/2006/relationships/image" Target="../media/image1.png"/></Relationships>
</file>

<file path=ppt/slides/_rels/slide30.xml.rels><?xml version="1.0" encoding="UTF-8" standalone="yes"?>
<Relationships xmlns="http://schemas.openxmlformats.org/package/2006/relationships"><Relationship Id="rId5" Type="http://schemas.openxmlformats.org/officeDocument/2006/relationships/notesSlide" Target="../notesSlides/notesSlide11.xml"/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0.png"/><Relationship Id="rId2" Type="http://schemas.openxmlformats.org/officeDocument/2006/relationships/image" Target="../media/image12.png"/><Relationship Id="rId1" Type="http://schemas.openxmlformats.org/officeDocument/2006/relationships/image" Target="../media/image11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3.png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4.xml.rels><?xml version="1.0" encoding="UTF-8" standalone="yes"?>
<Relationships xmlns="http://schemas.openxmlformats.org/package/2006/relationships"><Relationship Id="rId4" Type="http://schemas.openxmlformats.org/officeDocument/2006/relationships/slideLayout" Target="../slideLayouts/slideLayout1.xml"/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image" Target="../media/image10.png"/></Relationships>
</file>

<file path=ppt/slides/_rels/slide3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6.png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1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0.png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7.png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8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3.png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1.xml"/></Relationships>
</file>

<file path=ppt/slides/_rels/slide44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6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5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7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6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18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1.xml"/></Relationships>
</file>

<file path=ppt/slides/_rels/slide4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1.xml"/></Relationships>
</file>

<file path=ppt/slides/_rels/slide4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4.png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2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19.png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1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notesSlide" Target="../notesSlides/notesSlide24.xml"/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20.png"/></Relationships>
</file>

<file path=ppt/slides/_rels/slide5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5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1.xml"/></Relationships>
</file>

<file path=ppt/slides/_rels/slide5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1.xml"/></Relationships>
</file>

<file path=ppt/slides/_rels/slide5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1.xml"/></Relationships>
</file>

<file path=ppt/slides/_rels/slide57.xml.rels><?xml version="1.0" encoding="UTF-8" standalone="yes"?>
<Relationships xmlns="http://schemas.openxmlformats.org/package/2006/relationships"><Relationship Id="rId4" Type="http://schemas.openxmlformats.org/officeDocument/2006/relationships/notesSlide" Target="../notesSlides/notesSlide28.xml"/><Relationship Id="rId3" Type="http://schemas.openxmlformats.org/officeDocument/2006/relationships/slideLayout" Target="../slideLayouts/slideLayout1.xml"/><Relationship Id="rId2" Type="http://schemas.openxmlformats.org/officeDocument/2006/relationships/image" Target="../media/image21.png"/><Relationship Id="rId1" Type="http://schemas.openxmlformats.org/officeDocument/2006/relationships/image" Target="../media/image6.GIF"/></Relationships>
</file>

<file path=ppt/slides/_rels/slide5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.xml"/><Relationship Id="rId1" Type="http://schemas.openxmlformats.org/officeDocument/2006/relationships/image" Target="../media/image6.GIF"/></Relationships>
</file>

<file path=ppt/slides/_rels/slide5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2.xml"/><Relationship Id="rId1" Type="http://schemas.openxmlformats.org/officeDocument/2006/relationships/image" Target="../media/image5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TextBox 13"/>
          <p:cNvSpPr txBox="1"/>
          <p:nvPr/>
        </p:nvSpPr>
        <p:spPr>
          <a:xfrm>
            <a:off x="2095789" y="1224480"/>
            <a:ext cx="8429684" cy="599440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72000" bIns="144000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en-US" altLang="zh-CN" sz="4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《</a:t>
            </a:r>
            <a:r>
              <a:rPr lang="zh-CN" altLang="en-US" sz="4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算法设计与分析基础</a:t>
            </a:r>
            <a:r>
              <a:rPr lang="en-US" altLang="zh-CN" sz="4000" smtClean="0">
                <a:solidFill>
                  <a:schemeClr val="tx1"/>
                </a:solidFill>
                <a:effectLst>
                  <a:outerShdw blurRad="38100" dist="19050" dir="2700000" algn="tl" rotWithShape="0">
                    <a:schemeClr val="dk1">
                      <a:alpha val="40000"/>
                    </a:schemeClr>
                  </a:outerShdw>
                </a:effectLst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》</a:t>
            </a:r>
            <a:endParaRPr lang="en-US" altLang="zh-CN" sz="4000" b="0" smtClean="0">
              <a:solidFill>
                <a:schemeClr val="tx1"/>
              </a:solidFill>
              <a:effectLst>
                <a:outerShdw blurRad="38100" dist="19050" dir="2700000" algn="tl" rotWithShape="0">
                  <a:schemeClr val="dk1">
                    <a:alpha val="40000"/>
                  </a:schemeClr>
                </a:outerShdw>
              </a:effectLst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921510" y="442595"/>
            <a:ext cx="56908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Fundamentals of algorithmic problem solving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21510" y="960120"/>
            <a:ext cx="500316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43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Proving an algorithm’s correctness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00204" y="4518381"/>
            <a:ext cx="213868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14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696595" y="1567815"/>
            <a:ext cx="7917180" cy="258445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A common technique for proving correctness is to use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mathematical induction because an algorithm</a:t>
            </a:r>
            <a:r>
              <a:rPr lang="en-US" altLang="zh-CN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'</a:t>
            </a: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s iterations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provide a natural sequence of steps needed for such proofs.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The notion of correctness for approximation algorithms is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less straightforward than it is for exact algorithms. For an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approximation algorithm, we usually would like to be able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to show that the error produced by the algorithm does not 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b="0" smtClean="0">
                <a:solidFill>
                  <a:schemeClr val="tx1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exceed a predefined limit.</a:t>
            </a:r>
            <a:endParaRPr lang="zh-CN" altLang="en-US" sz="1800" b="0" smtClean="0">
              <a:solidFill>
                <a:schemeClr val="tx1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619125" y="379095"/>
            <a:ext cx="418655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Analyzing a algorithm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34020" y="832805"/>
            <a:ext cx="3037174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43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How good is the algorithm?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27480" y="1327150"/>
            <a:ext cx="6461760" cy="143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430" spc="157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Time efficiency: computation time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3100"/>
              </a:lnSpc>
              <a:spcBef>
                <a:spcPts val="935"/>
              </a:spcBef>
              <a:spcAft>
                <a:spcPts val="0"/>
              </a:spcAft>
            </a:pPr>
            <a:r>
              <a:rPr sz="1430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430" spc="157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Space efficiency: memory usage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3100"/>
              </a:lnSpc>
              <a:spcBef>
                <a:spcPts val="985"/>
              </a:spcBef>
              <a:spcAft>
                <a:spcPts val="0"/>
              </a:spcAft>
            </a:pPr>
            <a:r>
              <a:rPr sz="1430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430" spc="157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Simplicity: easier to understand and program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427480" y="2826385"/>
            <a:ext cx="6191885" cy="11925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430" spc="157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Generality: generality of the problem the algorithm </a:t>
            </a:r>
            <a:r>
              <a:rPr sz="19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  <a:sym typeface="+mn-ea"/>
              </a:rPr>
              <a:t>solves and the set of inputs it accepts</a:t>
            </a:r>
            <a:endParaRPr sz="19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204" y="4518381"/>
            <a:ext cx="213868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15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1353820" y="933450"/>
            <a:ext cx="491934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Important problem types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911820" y="1280543"/>
            <a:ext cx="947635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Sorting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911820" y="1777951"/>
            <a:ext cx="1166639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Searching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254125" y="2118360"/>
            <a:ext cx="3108325" cy="6807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String processing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Graph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796415" y="3222625"/>
            <a:ext cx="4426585" cy="1696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Combinatorial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2655"/>
              </a:lnSpc>
              <a:spcBef>
                <a:spcPts val="280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Geometric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2655"/>
              </a:lnSpc>
              <a:spcBef>
                <a:spcPts val="2465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225" spc="646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Numerical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7200204" y="4518381"/>
            <a:ext cx="213868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17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extBox 7"/>
          <p:cNvSpPr txBox="1"/>
          <p:nvPr/>
        </p:nvSpPr>
        <p:spPr>
          <a:xfrm>
            <a:off x="2143108" y="375031"/>
            <a:ext cx="4500594" cy="756718"/>
          </a:xfrm>
          <a:prstGeom prst="rect">
            <a:avLst/>
          </a:prstGeom>
          <a:ln>
            <a:noFill/>
          </a:ln>
          <a:effectLst>
            <a:outerShdw blurRad="76200" dist="12700" dir="8100000" sy="-23000" kx="800400" algn="br" rotWithShape="0">
              <a:prstClr val="black">
                <a:alpha val="20000"/>
              </a:prstClr>
            </a:outerShdw>
          </a:effectLst>
          <a:scene3d>
            <a:camera prst="orthographicFront">
              <a:rot lat="0" lon="0" rev="0"/>
            </a:camera>
            <a:lightRig rig="balanced" dir="t">
              <a:rot lat="0" lon="0" rev="8700000"/>
            </a:lightRig>
          </a:scene3d>
          <a:sp3d>
            <a:bevelT w="190500" h="38100"/>
          </a:sp3d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wrap="square" tIns="216000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第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章  算法入门</a:t>
            </a:r>
            <a:r>
              <a:rPr lang="en-US" altLang="zh-CN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—</a:t>
            </a:r>
            <a:r>
              <a:rPr lang="zh-CN" altLang="en-US" sz="3200" smtClean="0">
                <a:ln w="11430"/>
                <a:gradFill>
                  <a:gsLst>
                    <a:gs pos="0">
                      <a:schemeClr val="accent2">
                        <a:tint val="70000"/>
                        <a:satMod val="245000"/>
                      </a:schemeClr>
                    </a:gs>
                    <a:gs pos="75000">
                      <a:schemeClr val="accent2">
                        <a:tint val="90000"/>
                        <a:shade val="60000"/>
                        <a:satMod val="240000"/>
                      </a:schemeClr>
                    </a:gs>
                    <a:gs pos="100000">
                      <a:schemeClr val="accent2">
                        <a:tint val="100000"/>
                        <a:shade val="50000"/>
                        <a:satMod val="240000"/>
                      </a:schemeClr>
                    </a:gs>
                  </a:gsLst>
                  <a:lin ang="5400000"/>
                </a:gra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概论</a:t>
            </a:r>
            <a:endParaRPr lang="zh-CN" altLang="en-US" sz="3200">
              <a:ln w="11430"/>
              <a:gradFill>
                <a:gsLst>
                  <a:gs pos="0">
                    <a:schemeClr val="accent2">
                      <a:tint val="70000"/>
                      <a:satMod val="245000"/>
                    </a:schemeClr>
                  </a:gs>
                  <a:gs pos="75000">
                    <a:schemeClr val="accent2">
                      <a:tint val="90000"/>
                      <a:shade val="60000"/>
                      <a:satMod val="240000"/>
                    </a:schemeClr>
                  </a:gs>
                  <a:gs pos="100000">
                    <a:schemeClr val="accent2">
                      <a:tint val="100000"/>
                      <a:shade val="50000"/>
                      <a:satMod val="240000"/>
                    </a:schemeClr>
                  </a:gs>
                </a:gsLst>
                <a:lin ang="5400000"/>
              </a:gra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</a:endParaRPr>
          </a:p>
        </p:txBody>
      </p:sp>
      <p:sp>
        <p:nvSpPr>
          <p:cNvPr id="5" name="TextBox 4">
            <a:hlinkClick r:id="rId1" action="ppaction://hlinksldjump"/>
          </p:cNvPr>
          <p:cNvSpPr txBox="1"/>
          <p:nvPr/>
        </p:nvSpPr>
        <p:spPr>
          <a:xfrm>
            <a:off x="3000364" y="1984010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1.1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算法的概念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>
            <a:hlinkClick r:id="rId2" action="ppaction://hlinksldjump"/>
          </p:cNvPr>
          <p:cNvSpPr txBox="1"/>
          <p:nvPr/>
        </p:nvSpPr>
        <p:spPr>
          <a:xfrm>
            <a:off x="3000364" y="2762910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1.2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+mj-lt"/>
                <a:ea typeface="楷体" panose="02010609060101010101" pitchFamily="49" charset="-122"/>
                <a:cs typeface="Consolas" panose="020B0609020204030204" pitchFamily="49" charset="0"/>
              </a:rPr>
              <a:t>算法分析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+mj-lt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5" name="任意多边形 83"/>
          <p:cNvSpPr/>
          <p:nvPr/>
        </p:nvSpPr>
        <p:spPr bwMode="auto">
          <a:xfrm rot="16377237">
            <a:off x="897120" y="1758191"/>
            <a:ext cx="1446878" cy="1883239"/>
          </a:xfrm>
          <a:custGeom>
            <a:avLst/>
            <a:gdLst>
              <a:gd name="connsiteX0" fmla="*/ 0 w 1800200"/>
              <a:gd name="connsiteY0" fmla="*/ 900100 h 1800200"/>
              <a:gd name="connsiteX1" fmla="*/ 263634 w 1800200"/>
              <a:gd name="connsiteY1" fmla="*/ 263633 h 1800200"/>
              <a:gd name="connsiteX2" fmla="*/ 900101 w 1800200"/>
              <a:gd name="connsiteY2" fmla="*/ 1 h 1800200"/>
              <a:gd name="connsiteX3" fmla="*/ 1536568 w 1800200"/>
              <a:gd name="connsiteY3" fmla="*/ 263635 h 1800200"/>
              <a:gd name="connsiteX4" fmla="*/ 1800200 w 1800200"/>
              <a:gd name="connsiteY4" fmla="*/ 900102 h 1800200"/>
              <a:gd name="connsiteX5" fmla="*/ 1536567 w 1800200"/>
              <a:gd name="connsiteY5" fmla="*/ 1536569 h 1800200"/>
              <a:gd name="connsiteX6" fmla="*/ 900100 w 1800200"/>
              <a:gd name="connsiteY6" fmla="*/ 1800202 h 1800200"/>
              <a:gd name="connsiteX7" fmla="*/ 263633 w 1800200"/>
              <a:gd name="connsiteY7" fmla="*/ 1536568 h 1800200"/>
              <a:gd name="connsiteX8" fmla="*/ 0 w 1800200"/>
              <a:gd name="connsiteY8" fmla="*/ 900101 h 1800200"/>
              <a:gd name="connsiteX9" fmla="*/ 0 w 1800200"/>
              <a:gd name="connsiteY9" fmla="*/ 900100 h 18002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</a:cxnLst>
            <a:rect l="l" t="t" r="r" b="b"/>
            <a:pathLst>
              <a:path w="1800200" h="1800200">
                <a:moveTo>
                  <a:pt x="0" y="900100"/>
                </a:moveTo>
                <a:cubicBezTo>
                  <a:pt x="0" y="661379"/>
                  <a:pt x="94832" y="432435"/>
                  <a:pt x="263634" y="263633"/>
                </a:cubicBezTo>
                <a:cubicBezTo>
                  <a:pt x="432436" y="94832"/>
                  <a:pt x="661380" y="0"/>
                  <a:pt x="900101" y="1"/>
                </a:cubicBezTo>
                <a:cubicBezTo>
                  <a:pt x="1138822" y="1"/>
                  <a:pt x="1367766" y="94833"/>
                  <a:pt x="1536568" y="263635"/>
                </a:cubicBezTo>
                <a:cubicBezTo>
                  <a:pt x="1705369" y="432437"/>
                  <a:pt x="1800201" y="661381"/>
                  <a:pt x="1800200" y="900102"/>
                </a:cubicBezTo>
                <a:cubicBezTo>
                  <a:pt x="1800200" y="1138823"/>
                  <a:pt x="1705368" y="1367767"/>
                  <a:pt x="1536567" y="1536569"/>
                </a:cubicBezTo>
                <a:cubicBezTo>
                  <a:pt x="1367765" y="1705371"/>
                  <a:pt x="1138821" y="1800202"/>
                  <a:pt x="900100" y="1800202"/>
                </a:cubicBezTo>
                <a:cubicBezTo>
                  <a:pt x="661379" y="1800202"/>
                  <a:pt x="432435" y="1705370"/>
                  <a:pt x="263633" y="1536568"/>
                </a:cubicBezTo>
                <a:cubicBezTo>
                  <a:pt x="94832" y="1367766"/>
                  <a:pt x="0" y="1138822"/>
                  <a:pt x="0" y="900101"/>
                </a:cubicBezTo>
                <a:lnTo>
                  <a:pt x="0" y="900100"/>
                </a:lnTo>
                <a:close/>
              </a:path>
            </a:pathLst>
          </a:custGeom>
          <a:gradFill flip="none" rotWithShape="1">
            <a:gsLst>
              <a:gs pos="29000">
                <a:srgbClr val="FFFFFF"/>
              </a:gs>
              <a:gs pos="98000">
                <a:srgbClr val="FFFFFF">
                  <a:lumMod val="75000"/>
                </a:srgbClr>
              </a:gs>
            </a:gsLst>
            <a:lin ang="2700000" scaled="1"/>
            <a:tileRect/>
          </a:gradFill>
          <a:ln w="25400" cap="flat" cmpd="sng" algn="ctr">
            <a:noFill/>
            <a:prstDash val="solid"/>
          </a:ln>
          <a:effectLst>
            <a:outerShdw blurRad="76200" dir="13500000" sy="23000" kx="1200000" algn="br" rotWithShape="0">
              <a:prstClr val="black">
                <a:alpha val="20000"/>
              </a:prstClr>
            </a:outerShdw>
            <a:softEdge rad="0"/>
          </a:effectLst>
        </p:spPr>
        <p:txBody>
          <a:bodyPr anchor="ctr"/>
          <a:lstStyle>
            <a:lvl1pPr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panose="020B0604020202020204" pitchFamily="34" charset="0"/>
                <a:ea typeface="宋体" panose="02010600030101010101" pitchFamily="2" charset="-122"/>
              </a:defRPr>
            </a:lvl9pPr>
          </a:lstStyle>
          <a:p>
            <a:pPr algn="ctr" eaLnBrk="1" hangingPunct="1">
              <a:defRPr/>
            </a:pPr>
            <a:endParaRPr lang="zh-CN" altLang="en-US" kern="0" smtClean="0">
              <a:solidFill>
                <a:srgbClr val="FFFFFF"/>
              </a:solidFill>
            </a:endParaRPr>
          </a:p>
        </p:txBody>
      </p:sp>
      <p:sp>
        <p:nvSpPr>
          <p:cNvPr id="21" name="文本框 20"/>
          <p:cNvSpPr txBox="1">
            <a:spLocks noChangeArrowheads="1"/>
          </p:cNvSpPr>
          <p:nvPr/>
        </p:nvSpPr>
        <p:spPr bwMode="auto">
          <a:xfrm>
            <a:off x="745475" y="2708872"/>
            <a:ext cx="1678717" cy="40011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en-US" altLang="zh-CN" sz="2000" b="1" dirty="0">
                <a:solidFill>
                  <a:srgbClr val="9900FF"/>
                </a:solidFill>
              </a:rPr>
              <a:t>CONTENTS</a:t>
            </a:r>
            <a:endParaRPr lang="zh-CN" altLang="en-US" sz="2000" b="1" dirty="0">
              <a:solidFill>
                <a:srgbClr val="9900FF"/>
              </a:solidFill>
            </a:endParaRPr>
          </a:p>
        </p:txBody>
      </p:sp>
      <p:sp>
        <p:nvSpPr>
          <p:cNvPr id="22" name="文本框 20"/>
          <p:cNvSpPr txBox="1">
            <a:spLocks noChangeArrowheads="1"/>
          </p:cNvSpPr>
          <p:nvPr/>
        </p:nvSpPr>
        <p:spPr bwMode="auto">
          <a:xfrm>
            <a:off x="1069874" y="2267323"/>
            <a:ext cx="943736" cy="46166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1pPr>
            <a:lvl2pPr marL="742950" indent="-28575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2pPr>
            <a:lvl3pPr marL="11430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3pPr>
            <a:lvl4pPr marL="16002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4pPr>
            <a:lvl5pPr marL="2057400" indent="-228600"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微软雅黑" panose="020B0503020204020204" charset="-122"/>
                <a:ea typeface="微软雅黑" panose="020B0503020204020204" charset="-122"/>
              </a:defRPr>
            </a:lvl9pPr>
          </a:lstStyle>
          <a:p>
            <a:pPr algn="ctr" eaLnBrk="1" hangingPunct="1">
              <a:lnSpc>
                <a:spcPct val="100000"/>
              </a:lnSpc>
            </a:pPr>
            <a:r>
              <a:rPr lang="zh-CN" altLang="en-US" b="1" dirty="0" smtClean="0">
                <a:solidFill>
                  <a:srgbClr val="008000"/>
                </a:solidFill>
              </a:rPr>
              <a:t>提纲</a:t>
            </a:r>
            <a:endParaRPr lang="zh-CN" altLang="en-US" b="1" dirty="0">
              <a:solidFill>
                <a:srgbClr val="008000"/>
              </a:solidFill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928662" y="1928809"/>
            <a:ext cx="7072362" cy="124649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algorithm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）是求解问题的一系列计算步骤，</a:t>
            </a: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是一个由若干运算或指令组成的有限序列，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用来将输入数据转换成输出结果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棱台 8"/>
          <p:cNvSpPr/>
          <p:nvPr/>
        </p:nvSpPr>
        <p:spPr>
          <a:xfrm>
            <a:off x="3500430" y="3375427"/>
            <a:ext cx="1785950" cy="803678"/>
          </a:xfrm>
          <a:prstGeom prst="bevel">
            <a:avLst/>
          </a:prstGeom>
          <a:ln>
            <a:tailEnd type="none"/>
          </a:ln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</a:t>
            </a:r>
            <a:endParaRPr lang="zh-CN" altLang="en-US" sz="220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sp>
        <p:nvSpPr>
          <p:cNvPr id="10" name="右箭头 9"/>
          <p:cNvSpPr/>
          <p:nvPr/>
        </p:nvSpPr>
        <p:spPr>
          <a:xfrm>
            <a:off x="2786050" y="3643320"/>
            <a:ext cx="500066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TextBox 10"/>
          <p:cNvSpPr txBox="1"/>
          <p:nvPr/>
        </p:nvSpPr>
        <p:spPr>
          <a:xfrm>
            <a:off x="2000232" y="3501102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endParaRPr lang="zh-CN" altLang="en-US" sz="22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TextBox 11"/>
          <p:cNvSpPr txBox="1"/>
          <p:nvPr/>
        </p:nvSpPr>
        <p:spPr>
          <a:xfrm>
            <a:off x="6072198" y="3501102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endParaRPr lang="zh-CN" altLang="en-US" sz="22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3" name="右箭头 12"/>
          <p:cNvSpPr/>
          <p:nvPr/>
        </p:nvSpPr>
        <p:spPr>
          <a:xfrm>
            <a:off x="5500694" y="3643320"/>
            <a:ext cx="500066" cy="214314"/>
          </a:xfrm>
          <a:prstGeom prst="rightArrow">
            <a:avLst/>
          </a:prstGeom>
          <a:ln>
            <a:tailEnd type="none"/>
          </a:ln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4" name="TextBox 13"/>
          <p:cNvSpPr txBox="1"/>
          <p:nvPr/>
        </p:nvSpPr>
        <p:spPr>
          <a:xfrm>
            <a:off x="428596" y="1285866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1.1.1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什么是算法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5" name="TextBox 14">
            <a:hlinkClick r:id="rId1" action="ppaction://hlinksldjump"/>
          </p:cNvPr>
          <p:cNvSpPr txBox="1"/>
          <p:nvPr/>
        </p:nvSpPr>
        <p:spPr>
          <a:xfrm>
            <a:off x="2714612" y="375032"/>
            <a:ext cx="342902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1.1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算法的概念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696503"/>
            <a:ext cx="214314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的</a:t>
            </a:r>
            <a:r>
              <a:rPr lang="en-US" altLang="zh-CN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5</a:t>
            </a:r>
            <a:r>
              <a:rPr lang="zh-CN" altLang="en-US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大</a:t>
            </a:r>
            <a:r>
              <a:rPr lang="zh-CN" altLang="zh-CN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特性</a:t>
            </a:r>
            <a:endParaRPr lang="zh-CN" altLang="zh-CN" sz="2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642910" y="1339445"/>
            <a:ext cx="7786742" cy="234265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有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穷</a:t>
            </a: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性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：在有限步之后结束。</a:t>
            </a:r>
            <a:endParaRPr lang="zh-CN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确定性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：每一条指令必须有确切的含义，不会产生二义性。</a:t>
            </a:r>
            <a:endParaRPr lang="zh-CN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可行性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：人们仅用笔和纸做有限次运算就能完成。</a:t>
            </a:r>
            <a:endParaRPr lang="zh-CN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输入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：有零个或多个输入。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输出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：有一个或多个输出。</a:t>
            </a:r>
            <a:endParaRPr lang="zh-CN" altLang="en-US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AutoShape 9"/>
          <p:cNvSpPr>
            <a:spLocks noChangeAspect="1" noChangeArrowheads="1" noTextEdit="1"/>
          </p:cNvSpPr>
          <p:nvPr/>
        </p:nvSpPr>
        <p:spPr bwMode="auto">
          <a:xfrm>
            <a:off x="1009054" y="1071552"/>
            <a:ext cx="6277590" cy="1125149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 Box 8"/>
          <p:cNvSpPr txBox="1">
            <a:spLocks noChangeArrowheads="1"/>
          </p:cNvSpPr>
          <p:nvPr/>
        </p:nvSpPr>
        <p:spPr bwMode="auto">
          <a:xfrm>
            <a:off x="2151678" y="1694586"/>
            <a:ext cx="3876169" cy="493918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ln w="9525">
            <a:solidFill>
              <a:srgbClr val="000000"/>
            </a:solidFill>
            <a:miter lim="800000"/>
          </a:ln>
        </p:spPr>
        <p:txBody>
          <a:bodyPr vert="horz" wrap="square" lIns="72000" tIns="0" rIns="0" bIns="0" numCol="1" anchor="t" anchorCtr="0" compatLnSpc="1"/>
          <a:lstStyle/>
          <a:p>
            <a:pPr marL="0" marR="0" lvl="0" indent="0" defTabSz="914400" rtl="0" eaLnBrk="1" fontAlgn="base" latinLnBrk="0" hangingPunct="1">
              <a:lnSpc>
                <a:spcPts val="32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算法（有穷性、确定性、可行性）</a:t>
            </a:r>
            <a:endParaRPr kumimoji="0" lang="zh-CN" sz="18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Text Box 7"/>
          <p:cNvSpPr txBox="1">
            <a:spLocks noChangeArrowheads="1"/>
          </p:cNvSpPr>
          <p:nvPr/>
        </p:nvSpPr>
        <p:spPr bwMode="auto">
          <a:xfrm>
            <a:off x="928662" y="1835939"/>
            <a:ext cx="653038" cy="289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2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输入</a:t>
            </a:r>
            <a:endParaRPr kumimoji="0" lang="zh-CN" sz="22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AutoShape 6"/>
          <p:cNvSpPr>
            <a:spLocks noChangeArrowheads="1"/>
          </p:cNvSpPr>
          <p:nvPr/>
        </p:nvSpPr>
        <p:spPr bwMode="auto">
          <a:xfrm>
            <a:off x="1641870" y="1868789"/>
            <a:ext cx="490672" cy="160882"/>
          </a:xfrm>
          <a:prstGeom prst="rightArrow">
            <a:avLst>
              <a:gd name="adj1" fmla="val 50000"/>
              <a:gd name="adj2" fmla="val 57166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 Box 5"/>
          <p:cNvSpPr txBox="1">
            <a:spLocks noChangeArrowheads="1"/>
          </p:cNvSpPr>
          <p:nvPr/>
        </p:nvSpPr>
        <p:spPr bwMode="auto">
          <a:xfrm>
            <a:off x="6666130" y="1838838"/>
            <a:ext cx="834829" cy="289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2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</a:t>
            </a:r>
            <a:endParaRPr kumimoji="0" lang="zh-CN" sz="22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AutoShape 4"/>
          <p:cNvSpPr>
            <a:spLocks noChangeArrowheads="1"/>
          </p:cNvSpPr>
          <p:nvPr/>
        </p:nvSpPr>
        <p:spPr bwMode="auto">
          <a:xfrm>
            <a:off x="6070216" y="1868789"/>
            <a:ext cx="492038" cy="160882"/>
          </a:xfrm>
          <a:prstGeom prst="rightArrow">
            <a:avLst>
              <a:gd name="adj1" fmla="val 50000"/>
              <a:gd name="adj2" fmla="val 5732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1" name="Text Box 3"/>
          <p:cNvSpPr txBox="1">
            <a:spLocks noChangeArrowheads="1"/>
          </p:cNvSpPr>
          <p:nvPr/>
        </p:nvSpPr>
        <p:spPr bwMode="auto">
          <a:xfrm>
            <a:off x="3585422" y="750082"/>
            <a:ext cx="1323958" cy="28999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indent="0" algn="l" defTabSz="914400" rtl="0" eaLnBrk="1" fontAlgn="base" latinLnBrk="0" hangingPunct="1">
              <a:lnSpc>
                <a:spcPts val="25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2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求解问题</a:t>
            </a:r>
            <a:endParaRPr kumimoji="0" lang="zh-CN" sz="22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2" name="Line 2"/>
          <p:cNvSpPr>
            <a:spLocks noChangeShapeType="1"/>
          </p:cNvSpPr>
          <p:nvPr/>
        </p:nvSpPr>
        <p:spPr bwMode="auto">
          <a:xfrm flipH="1">
            <a:off x="4074727" y="1071552"/>
            <a:ext cx="0" cy="609712"/>
          </a:xfrm>
          <a:prstGeom prst="line">
            <a:avLst/>
          </a:prstGeom>
          <a:ln>
            <a:tailEnd type="arrow" w="lg" len="lg"/>
          </a:ln>
        </p:spPr>
        <p:style>
          <a:lnRef idx="3">
            <a:schemeClr val="accent5"/>
          </a:lnRef>
          <a:fillRef idx="0">
            <a:schemeClr val="accent5"/>
          </a:fillRef>
          <a:effectRef idx="2">
            <a:schemeClr val="accent5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pPr>
              <a:lnSpc>
                <a:spcPts val="2500"/>
              </a:lnSpc>
            </a:pPr>
            <a:endParaRPr lang="zh-CN" altLang="en-US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4" name="灯片编号占位符 1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" name="TextBox 19"/>
          <p:cNvSpPr txBox="1"/>
          <p:nvPr/>
        </p:nvSpPr>
        <p:spPr>
          <a:xfrm>
            <a:off x="214282" y="589345"/>
            <a:ext cx="8643998" cy="259588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tIns="180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1-1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有下列两段描述：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  <a:spcAft>
                <a:spcPts val="1200"/>
              </a:spcAft>
            </a:pP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   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			          					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描述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  <a:spcAft>
                <a:spcPts val="0"/>
              </a:spcAft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exam1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									def </a:t>
            </a:r>
            <a:r>
              <a:rPr lang="en-US" altLang="zh-CN" sz="18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exam2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():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 	n=2							     				y=0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while </a:t>
            </a:r>
            <a:r>
              <a:rPr lang="en-US" altLang="zh-CN" sz="1800" u="sng" smtClean="0"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</a:rPr>
              <a:t>n%2==0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</a:t>
            </a:r>
            <a:r>
              <a:rPr lang="en-US" altLang="zh-CN" sz="1800" u="sng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n=n+2</a:t>
            </a: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					x=5/y</a:t>
            </a:r>
            <a:endParaRPr lang="zh-CN" altLang="zh-CN" sz="18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18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print(n)						  					println(x)</a:t>
            </a:r>
            <a:endParaRPr lang="zh-CN" altLang="zh-CN" sz="18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grpSp>
        <p:nvGrpSpPr>
          <p:cNvPr id="9" name="组合 8"/>
          <p:cNvGrpSpPr/>
          <p:nvPr/>
        </p:nvGrpSpPr>
        <p:grpSpPr>
          <a:xfrm>
            <a:off x="1000100" y="3419900"/>
            <a:ext cx="1800238" cy="805937"/>
            <a:chOff x="1000100" y="3419900"/>
            <a:chExt cx="1800238" cy="805937"/>
          </a:xfrm>
        </p:grpSpPr>
        <p:sp>
          <p:nvSpPr>
            <p:cNvPr id="22" name="TextBox 21"/>
            <p:cNvSpPr txBox="1"/>
            <p:nvPr/>
          </p:nvSpPr>
          <p:spPr>
            <a:xfrm>
              <a:off x="1000100" y="3794950"/>
              <a:ext cx="1800238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2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违反有穷性</a:t>
              </a:r>
              <a:endParaRPr lang="zh-CN" altLang="en-US" sz="22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6" name="上箭头 25"/>
            <p:cNvSpPr/>
            <p:nvPr/>
          </p:nvSpPr>
          <p:spPr>
            <a:xfrm>
              <a:off x="1643042" y="3419900"/>
              <a:ext cx="214314" cy="321471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grpSp>
        <p:nvGrpSpPr>
          <p:cNvPr id="10" name="组合 9"/>
          <p:cNvGrpSpPr/>
          <p:nvPr/>
        </p:nvGrpSpPr>
        <p:grpSpPr>
          <a:xfrm>
            <a:off x="4857752" y="3419900"/>
            <a:ext cx="1714512" cy="805937"/>
            <a:chOff x="4857752" y="3419900"/>
            <a:chExt cx="1714512" cy="805937"/>
          </a:xfrm>
        </p:grpSpPr>
        <p:sp>
          <p:nvSpPr>
            <p:cNvPr id="25" name="TextBox 24"/>
            <p:cNvSpPr txBox="1"/>
            <p:nvPr/>
          </p:nvSpPr>
          <p:spPr>
            <a:xfrm>
              <a:off x="4857752" y="3794950"/>
              <a:ext cx="1714512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200" smtClean="0">
                  <a:solidFill>
                    <a:srgbClr val="0000FF"/>
                  </a:solidFill>
                  <a:latin typeface="仿宋" panose="02010609060101010101" pitchFamily="49" charset="-122"/>
                  <a:ea typeface="仿宋" panose="02010609060101010101" pitchFamily="49" charset="-122"/>
                </a:rPr>
                <a:t>违反可行性</a:t>
              </a:r>
              <a:endParaRPr lang="zh-CN" altLang="en-US" sz="22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上箭头 26"/>
            <p:cNvSpPr/>
            <p:nvPr/>
          </p:nvSpPr>
          <p:spPr>
            <a:xfrm>
              <a:off x="5500694" y="3419900"/>
              <a:ext cx="214314" cy="321471"/>
            </a:xfrm>
            <a:prstGeom prst="up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/>
            </a:p>
          </p:txBody>
        </p:sp>
      </p:grp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642910" y="482189"/>
            <a:ext cx="2143140" cy="430887"/>
          </a:xfrm>
          <a:prstGeom prst="rect">
            <a:avLst/>
          </a:prstGeom>
          <a:solidFill>
            <a:schemeClr val="accent6">
              <a:lumMod val="20000"/>
              <a:lumOff val="80000"/>
            </a:schemeClr>
          </a:solidFill>
          <a:effectLst>
            <a:outerShdw blurRad="76200" dir="18900000" sy="23000" kx="-1200000" algn="bl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算法</a:t>
            </a:r>
            <a:r>
              <a:rPr lang="zh-CN" altLang="en-US" sz="2200" smtClean="0">
                <a:solidFill>
                  <a:srgbClr val="0000FF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设计要求</a:t>
            </a:r>
            <a:endParaRPr lang="zh-CN" altLang="zh-CN" sz="2200">
              <a:solidFill>
                <a:srgbClr val="0000FF"/>
              </a:solidFill>
              <a:latin typeface="微软雅黑" panose="020B0503020204020204" charset="-122"/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232287"/>
            <a:ext cx="7429552" cy="246929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80000" bIns="108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  <a:cs typeface="Times New Roman" panose="02020603050405020304" pitchFamily="18" charset="0"/>
              </a:rPr>
              <a:t>正确性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：对指定的每个输入实例都能输出正确的结果并停止。</a:t>
            </a:r>
            <a:endParaRPr lang="zh-CN" altLang="zh-CN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可使用性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：用户友好性。</a:t>
            </a:r>
            <a:endParaRPr lang="zh-CN" altLang="zh-CN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可读性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：算法逻辑清晰、简单和结构化。</a:t>
            </a:r>
            <a:endParaRPr lang="zh-CN" altLang="zh-CN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健壮性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：容错性。</a:t>
            </a:r>
            <a:endParaRPr lang="zh-CN" altLang="zh-CN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  <a:p>
            <a:pPr marL="457200" indent="-457200" algn="l">
              <a:lnSpc>
                <a:spcPts val="30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高效率与低存储量</a:t>
            </a: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</a:rPr>
              <a:t>：好的时空性能。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TextBox 9"/>
          <p:cNvSpPr txBox="1"/>
          <p:nvPr/>
        </p:nvSpPr>
        <p:spPr>
          <a:xfrm>
            <a:off x="428596" y="375032"/>
            <a:ext cx="307183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1.1.2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算法描述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642910" y="1017974"/>
            <a:ext cx="4572032" cy="64516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en-US" altLang="zh-CN" sz="1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Python</a:t>
            </a:r>
            <a:r>
              <a:rPr lang="zh-CN" altLang="en-US" sz="1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语言描述算法</a:t>
            </a:r>
            <a:endParaRPr lang="en-US" altLang="zh-CN" sz="1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en-US" sz="1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一般形式</a:t>
            </a:r>
            <a:endParaRPr lang="zh-CN" altLang="en-US" sz="1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" name="TextBox 11"/>
          <p:cNvSpPr txBox="1"/>
          <p:nvPr/>
        </p:nvSpPr>
        <p:spPr>
          <a:xfrm>
            <a:off x="785786" y="2264980"/>
            <a:ext cx="7858180" cy="201324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149987" dist="250190" dir="8460000" algn="ctr">
              <a:srgbClr val="000000">
                <a:alpha val="28000"/>
              </a:srgbClr>
            </a:outerShdw>
          </a:effectLst>
          <a:scene3d>
            <a:camera prst="orthographicFront">
              <a:rot lat="0" lon="0" rev="0"/>
            </a:camera>
            <a:lightRig rig="contrasting" dir="t">
              <a:rot lat="0" lon="0" rev="1500000"/>
            </a:lightRig>
          </a:scene3d>
          <a:sp3d prstMaterial="metal">
            <a:bevelT w="88900" h="889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采用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Python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实现算法。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Python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中方法的参数分为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引用类型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基本数据类型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（非引用类型）。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600"/>
              </a:spcBef>
              <a:buBlip>
                <a:blip r:embed="rId2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在方法调用时基本数据类型参数只会执行实参到形参的单向值传递，执行方法中这类参数的改变不会回传给对应的实参。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82478" y="232051"/>
            <a:ext cx="1072294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Objectives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39800" y="929005"/>
            <a:ext cx="7642860" cy="28594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80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80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lang="en-US" sz="1800" b="1" dirty="0">
                <a:solidFill>
                  <a:srgbClr val="000000"/>
                </a:solidFill>
                <a:latin typeface="MPBLAQ+Times New Roman Bold" panose="02020803070505020304"/>
                <a:cs typeface="MPBLAQ+Times New Roman Bold" panose="02020803070505020304"/>
              </a:rPr>
              <a:t>This course</a:t>
            </a:r>
            <a:r>
              <a:rPr sz="1800" b="1" dirty="0">
                <a:solidFill>
                  <a:srgbClr val="000000"/>
                </a:solidFill>
                <a:latin typeface="MPBLAQ+Times New Roman Bold" panose="02020803070505020304"/>
                <a:cs typeface="MPBLAQ+Times New Roman Bold" panose="02020803070505020304"/>
              </a:rPr>
              <a:t> </a:t>
            </a:r>
            <a:r>
              <a:rPr sz="18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is designed to provide an introduction to the analysis and design of algorithms for graduate students.</a:t>
            </a:r>
            <a:endParaRPr sz="18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3100"/>
              </a:lnSpc>
              <a:spcBef>
                <a:spcPts val="600"/>
              </a:spcBef>
              <a:spcAft>
                <a:spcPts val="0"/>
              </a:spcAft>
            </a:pPr>
            <a:r>
              <a:rPr sz="180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80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8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The course will cover the analysis of algorithm efficiency, brute force and exhaustive search, decrease-and-conquer, divide-and-conquer, transform-and-conquer, space and time trade-offs, dynamic programming, greedy technique, iterative improvement, limitations of algorithm power, and copying with the limitations of algorithm power. </a:t>
            </a:r>
            <a:r>
              <a:rPr lang="en-US" sz="18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Besides, LLM is introducted.</a:t>
            </a:r>
            <a:endParaRPr lang="en-US" sz="18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7255182" y="4518381"/>
            <a:ext cx="158801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3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1132205" y="3834130"/>
            <a:ext cx="7546340" cy="460375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穷举搜、减治法、分治法、变治法、空间和时间权衡、动态规划、贪婪技术、迭代改进、算法能力的极限以及超越算法能力的极限。</a:t>
            </a:r>
            <a:endParaRPr lang="zh-CN" altLang="en-US" sz="1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482" name="Rectangle 10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7" name="TextBox 6"/>
          <p:cNvSpPr txBox="1"/>
          <p:nvPr/>
        </p:nvSpPr>
        <p:spPr>
          <a:xfrm>
            <a:off x="1928794" y="1285866"/>
            <a:ext cx="4286280" cy="514738"/>
          </a:xfrm>
          <a:prstGeom prst="rect">
            <a:avLst/>
          </a:prstGeom>
        </p:spPr>
        <p:style>
          <a:lnRef idx="1">
            <a:schemeClr val="dk1"/>
          </a:lnRef>
          <a:fillRef idx="3">
            <a:schemeClr val="dk1"/>
          </a:fillRef>
          <a:effectRef idx="2">
            <a:schemeClr val="dk1"/>
          </a:effectRef>
          <a:fontRef idx="minor">
            <a:schemeClr val="lt1"/>
          </a:fontRef>
        </p:style>
        <p:txBody>
          <a:bodyPr wrap="square" lIns="216000" tIns="72000" bIns="72000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Sum</a:t>
            </a:r>
            <a:r>
              <a:rPr lang="zh-CN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问题</a:t>
            </a:r>
            <a:r>
              <a:rPr lang="zh-CN" altLang="en-US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zh-CN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求</a:t>
            </a:r>
            <a:r>
              <a:rPr lang="en-US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s=1+2+</a:t>
            </a:r>
            <a:r>
              <a:rPr lang="en-US" altLang="zh-CN" smtClean="0"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en-US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en-US" altLang="zh-CN" i="1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mtClean="0"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2285984" y="2143122"/>
            <a:ext cx="4714908" cy="16312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1=1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1+2=3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1+2+3=6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1+2+3+4=10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endParaRPr lang="zh-CN" altLang="en-US" sz="2000" smtClean="0">
              <a:solidFill>
                <a:srgbClr val="0000FF"/>
              </a:solidFill>
              <a:latin typeface="+mj-ea"/>
              <a:ea typeface="+mj-ea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553626"/>
            <a:ext cx="8286808" cy="188523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(n,sl):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n&lt;=0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:return False	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参数错误时返回假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sl[0]=0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for i in range(1,n+1):sl[0]+=i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return True				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参数正确时计算出结果并返回真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2762769"/>
            <a:ext cx="5357850" cy="101566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n,b=10,[0]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ret=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Sum2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(n,b)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	print("ret:%s,b:%d"%(ret,b[0]))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928794" y="4018369"/>
            <a:ext cx="3571900" cy="707886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defTabSz="359410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“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ret:True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b:55</a:t>
            </a:r>
            <a:r>
              <a:rPr lang="zh-CN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”</a:t>
            </a:r>
            <a:endParaRPr lang="en-US" altLang="zh-CN" sz="20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defTabSz="35941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OK!</a:t>
            </a:r>
            <a:endParaRPr lang="zh-CN" altLang="en-US" sz="20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3000364" y="2428874"/>
            <a:ext cx="142876" cy="267893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938" name="AutoShape 2" descr="http://img5.imgtn.bdimg.com/it/u=2020761679,4084874996&amp;fm=23&amp;gp=0.jpg"/>
          <p:cNvSpPr>
            <a:spLocks noChangeAspect="1" noChangeArrowheads="1"/>
          </p:cNvSpPr>
          <p:nvPr/>
        </p:nvSpPr>
        <p:spPr bwMode="auto">
          <a:xfrm>
            <a:off x="155575" y="-108346"/>
            <a:ext cx="304800" cy="228601"/>
          </a:xfrm>
          <a:prstGeom prst="rect">
            <a:avLst/>
          </a:prstGeom>
          <a:noFill/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/>
          </a:p>
        </p:txBody>
      </p:sp>
      <p:sp>
        <p:nvSpPr>
          <p:cNvPr id="15" name="TextBox 14"/>
          <p:cNvSpPr txBox="1"/>
          <p:nvPr/>
        </p:nvSpPr>
        <p:spPr>
          <a:xfrm>
            <a:off x="285720" y="214296"/>
            <a:ext cx="8643998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对于一些简单的算法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：</a:t>
            </a:r>
            <a:r>
              <a:rPr lang="zh-CN" altLang="zh-CN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只有一个输出并且通过约束输入总能够得到正确结果时，可以直接用方法返回值表示输出，这样会简化算法设计</a:t>
            </a:r>
            <a:r>
              <a:rPr lang="zh-CN" altLang="en-US" sz="22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！</a:t>
            </a:r>
            <a:endParaRPr lang="zh-CN" altLang="en-US" sz="22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7" name="TextBox 16"/>
          <p:cNvSpPr txBox="1"/>
          <p:nvPr/>
        </p:nvSpPr>
        <p:spPr>
          <a:xfrm>
            <a:off x="785786" y="1105913"/>
            <a:ext cx="7286676" cy="144921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s=0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for i in range(1,n+1):s+=i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ct val="100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	return s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3035743"/>
            <a:ext cx="5357850" cy="70788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n=10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	print("b:%d"%(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Sum3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(n)))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2857488" y="4016887"/>
            <a:ext cx="2357454" cy="769441"/>
          </a:xfrm>
          <a:prstGeom prst="rect">
            <a:avLst/>
          </a:prstGeom>
          <a:solidFill>
            <a:schemeClr val="bg1">
              <a:lumMod val="95000"/>
            </a:schemeClr>
          </a:solidFill>
        </p:spPr>
        <p:style>
          <a:lnRef idx="1">
            <a:schemeClr val="dk1"/>
          </a:lnRef>
          <a:fillRef idx="2">
            <a:schemeClr val="dk1"/>
          </a:fillRef>
          <a:effectRef idx="1">
            <a:schemeClr val="dk1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输出结果“</a:t>
            </a:r>
            <a:r>
              <a:rPr lang="en-US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b:55</a:t>
            </a:r>
            <a:r>
              <a:rPr lang="zh-CN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</a:t>
            </a:r>
            <a:endParaRPr lang="en-US" altLang="zh-CN" sz="22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smtClean="0">
                <a:solidFill>
                  <a:srgbClr val="C0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OK!</a:t>
            </a:r>
            <a:endParaRPr lang="zh-CN" altLang="en-US" sz="2200" smtClean="0">
              <a:solidFill>
                <a:srgbClr val="C000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上箭头 8"/>
          <p:cNvSpPr/>
          <p:nvPr/>
        </p:nvSpPr>
        <p:spPr>
          <a:xfrm>
            <a:off x="3571868" y="2643188"/>
            <a:ext cx="142876" cy="267893"/>
          </a:xfrm>
          <a:prstGeom prst="upArrow">
            <a:avLst/>
          </a:prstGeom>
          <a:ln>
            <a:tailEnd type="none"/>
          </a:ln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11" name="灯片编号占位符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 animBg="1"/>
      <p:bldP spid="8" grpId="0" animBg="1"/>
      <p:bldP spid="9" grpId="0" animBg="1"/>
    </p:bld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35767"/>
            <a:ext cx="3500462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1.1.3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算法和</a:t>
            </a:r>
            <a:r>
              <a:rPr lang="zh-CN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数据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结构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785786" y="1393024"/>
            <a:ext cx="3500462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程序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=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数据结构 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+ 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714348" y="1875230"/>
            <a:ext cx="7429552" cy="1623100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数据结构是算法设计的基础。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算法的操作对象是数据结构</a:t>
            </a:r>
            <a:r>
              <a:rPr lang="zh-CN" altLang="en-US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ct val="1500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在设计算法时通常要构建适合这种算法的数据结构。</a:t>
            </a:r>
            <a:endParaRPr lang="zh-CN" altLang="en-US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535767"/>
            <a:ext cx="4500594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1.1.4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算法设计的基本步骤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20846" name="Rectangle 14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20844" name="Text Box 12"/>
          <p:cNvSpPr txBox="1">
            <a:spLocks noChangeArrowheads="1"/>
          </p:cNvSpPr>
          <p:nvPr/>
        </p:nvSpPr>
        <p:spPr bwMode="auto">
          <a:xfrm>
            <a:off x="1083466" y="1195949"/>
            <a:ext cx="2535987" cy="31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分析求解问题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3" name="Text Box 11"/>
          <p:cNvSpPr txBox="1">
            <a:spLocks noChangeArrowheads="1"/>
          </p:cNvSpPr>
          <p:nvPr/>
        </p:nvSpPr>
        <p:spPr bwMode="auto">
          <a:xfrm>
            <a:off x="1071539" y="2300292"/>
            <a:ext cx="2535987" cy="61200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选择数据结构和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  <a:p>
            <a:pPr marL="0" marR="0" lvl="0" algn="ctr" defTabSz="914400" rtl="0" eaLnBrk="0" fontAlgn="base" latinLnBrk="0" hangingPunct="0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算法设计策略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2" name="Text Box 10"/>
          <p:cNvSpPr txBox="1">
            <a:spLocks noChangeArrowheads="1"/>
          </p:cNvSpPr>
          <p:nvPr/>
        </p:nvSpPr>
        <p:spPr bwMode="auto">
          <a:xfrm>
            <a:off x="1071539" y="3140882"/>
            <a:ext cx="2535987" cy="31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描述算法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1" name="Text Box 9"/>
          <p:cNvSpPr txBox="1">
            <a:spLocks noChangeArrowheads="1"/>
          </p:cNvSpPr>
          <p:nvPr/>
        </p:nvSpPr>
        <p:spPr bwMode="auto">
          <a:xfrm>
            <a:off x="1071539" y="3659038"/>
            <a:ext cx="2535987" cy="31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证明算法正确性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40" name="Text Box 8"/>
          <p:cNvSpPr txBox="1">
            <a:spLocks noChangeArrowheads="1"/>
          </p:cNvSpPr>
          <p:nvPr/>
        </p:nvSpPr>
        <p:spPr bwMode="auto">
          <a:xfrm>
            <a:off x="1071539" y="4184650"/>
            <a:ext cx="2535987" cy="315926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算法分析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39" name="Line 7"/>
          <p:cNvSpPr>
            <a:spLocks noChangeShapeType="1"/>
          </p:cNvSpPr>
          <p:nvPr/>
        </p:nvSpPr>
        <p:spPr bwMode="auto">
          <a:xfrm>
            <a:off x="2349223" y="1527717"/>
            <a:ext cx="1491" cy="211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8" name="Line 6"/>
          <p:cNvSpPr>
            <a:spLocks noChangeShapeType="1"/>
          </p:cNvSpPr>
          <p:nvPr/>
        </p:nvSpPr>
        <p:spPr bwMode="auto">
          <a:xfrm>
            <a:off x="2355187" y="2931704"/>
            <a:ext cx="1491" cy="211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7" name="Line 5"/>
          <p:cNvSpPr>
            <a:spLocks noChangeShapeType="1"/>
          </p:cNvSpPr>
          <p:nvPr/>
        </p:nvSpPr>
        <p:spPr bwMode="auto">
          <a:xfrm>
            <a:off x="2343260" y="3451217"/>
            <a:ext cx="1491" cy="21061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6" name="Line 4"/>
          <p:cNvSpPr>
            <a:spLocks noChangeShapeType="1"/>
          </p:cNvSpPr>
          <p:nvPr/>
        </p:nvSpPr>
        <p:spPr bwMode="auto">
          <a:xfrm>
            <a:off x="2343260" y="4004207"/>
            <a:ext cx="1491" cy="210617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20835" name="Text Box 3"/>
          <p:cNvSpPr txBox="1">
            <a:spLocks noChangeArrowheads="1"/>
          </p:cNvSpPr>
          <p:nvPr/>
        </p:nvSpPr>
        <p:spPr bwMode="auto">
          <a:xfrm>
            <a:off x="1083466" y="1755110"/>
            <a:ext cx="2535987" cy="316858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0" tIns="54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建立数学模型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latin typeface="仿宋" panose="02010609060101010101" pitchFamily="49" charset="-122"/>
              <a:ea typeface="仿宋" panose="02010609060101010101" pitchFamily="49" charset="-122"/>
              <a:cs typeface="宋体" panose="02010600030101010101" pitchFamily="2" charset="-122"/>
            </a:endParaRPr>
          </a:p>
        </p:txBody>
      </p:sp>
      <p:sp>
        <p:nvSpPr>
          <p:cNvPr id="120834" name="Line 2"/>
          <p:cNvSpPr>
            <a:spLocks noChangeShapeType="1"/>
          </p:cNvSpPr>
          <p:nvPr/>
        </p:nvSpPr>
        <p:spPr bwMode="auto">
          <a:xfrm>
            <a:off x="2349223" y="2086879"/>
            <a:ext cx="1491" cy="211550"/>
          </a:xfrm>
          <a:prstGeom prst="line">
            <a:avLst/>
          </a:prstGeom>
          <a:noFill/>
          <a:ln w="28575">
            <a:solidFill>
              <a:srgbClr val="000000"/>
            </a:solidFill>
            <a:round/>
            <a:headEnd type="none" w="med" len="med"/>
            <a:tailEnd type="arrow" w="med" len="med"/>
          </a:ln>
        </p:spPr>
        <p:txBody>
          <a:bodyPr vert="horz" wrap="square" lIns="91440" tIns="45720" rIns="91440" bIns="45720" numCol="1" anchor="t" anchorCtr="0" compatLnSpc="1"/>
          <a:lstStyle/>
          <a:p>
            <a:endParaRPr lang="zh-CN" altLang="en-US" sz="200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</a:endParaRPr>
          </a:p>
        </p:txBody>
      </p: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1" name="Rectangle 21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4" name="TextBox 3"/>
          <p:cNvSpPr txBox="1"/>
          <p:nvPr/>
        </p:nvSpPr>
        <p:spPr>
          <a:xfrm>
            <a:off x="2214546" y="214296"/>
            <a:ext cx="3786214" cy="523220"/>
          </a:xfrm>
          <a:prstGeom prst="rect">
            <a:avLst/>
          </a:prstGeom>
        </p:spPr>
        <p:style>
          <a:lnRef idx="1">
            <a:schemeClr val="accent2"/>
          </a:lnRef>
          <a:fillRef idx="2">
            <a:schemeClr val="accent2"/>
          </a:fillRef>
          <a:effectRef idx="1">
            <a:schemeClr val="accent2"/>
          </a:effectRef>
          <a:fontRef idx="minor">
            <a:schemeClr val="dk1"/>
          </a:fontRef>
        </p:style>
        <p:txBody>
          <a:bodyPr wrap="square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1.2 </a:t>
            </a:r>
            <a:r>
              <a:rPr lang="zh-CN" altLang="en-US" sz="2800" spc="50" smtClean="0">
                <a:ln w="11430"/>
                <a:solidFill>
                  <a:srgbClr val="FF0000"/>
                </a:soli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算法分析</a:t>
            </a:r>
            <a:endParaRPr lang="zh-CN" altLang="en-US" sz="2800" spc="50">
              <a:ln w="11430"/>
              <a:solidFill>
                <a:srgbClr val="FF0000"/>
              </a:soli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428596" y="838822"/>
            <a:ext cx="442915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1.2.1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算法时间复杂度分析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500034" y="1373410"/>
            <a:ext cx="4214842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1. </a:t>
            </a:r>
            <a:r>
              <a:rPr lang="zh-CN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什么是算法时间复杂度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latin typeface="微软雅黑" panose="020B0503020204020204" charset="-122"/>
                <a:ea typeface="微软雅黑" panose="020B0503020204020204" charset="-122"/>
              </a:rPr>
              <a:t>分析</a:t>
            </a:r>
            <a:endParaRPr lang="zh-CN" altLang="en-US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1" name="TextBox 10"/>
          <p:cNvSpPr txBox="1"/>
          <p:nvPr/>
        </p:nvSpPr>
        <p:spPr>
          <a:xfrm>
            <a:off x="357158" y="2035966"/>
            <a:ext cx="8358246" cy="303137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08000" rtlCol="0">
            <a:spAutoFit/>
          </a:bodyPr>
          <a:lstStyle/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事前分析估算法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认为算法的“运行工作量”的大小只依赖于问题规模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或者说它是问题规模的函数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算法执行时间是算法中所有语句的执行时间之和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，显然与算法中所有语句的执行次数成正比，可以简单地用算法中基本操作的执行次数来度量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算法中的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基本操作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是指最深层循环内的原操作，它对算法执行时间的贡献最大，是算法中最重要的操作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5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算法中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所有基本操作的执行次数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500034" y="1125131"/>
            <a:ext cx="8143932" cy="8104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算法时间复杂度分析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是一种渐进分析，是指当问题规模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很大并趋于无穷大时对算法的时间性能分析，可表示为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32098" name="Rectangle 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pic>
        <p:nvPicPr>
          <p:cNvPr id="132099" name="Picture 3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3357554" y="2000246"/>
            <a:ext cx="1362075" cy="29289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642910" y="2571751"/>
            <a:ext cx="692948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仿宋" panose="02010609060101010101" pitchFamily="49" charset="-122"/>
                <a:ea typeface="仿宋" panose="02010609060101010101" pitchFamily="49" charset="-122"/>
                <a:cs typeface="Times New Roman" panose="02020603050405020304" pitchFamily="18" charset="0"/>
              </a:rPr>
              <a:t>同时忽略低阶项和最高阶系数。</a:t>
            </a:r>
            <a:endParaRPr lang="zh-CN" altLang="en-US" sz="2000" smtClean="0">
              <a:solidFill>
                <a:srgbClr val="0000FF"/>
              </a:solidFill>
              <a:latin typeface="仿宋" panose="02010609060101010101" pitchFamily="49" charset="-122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 Box 6"/>
          <p:cNvSpPr txBox="1">
            <a:spLocks noChangeArrowheads="1"/>
          </p:cNvSpPr>
          <p:nvPr/>
        </p:nvSpPr>
        <p:spPr bwMode="auto">
          <a:xfrm>
            <a:off x="1500166" y="2357436"/>
            <a:ext cx="857706" cy="346475"/>
          </a:xfrm>
          <a:prstGeom prst="rect">
            <a:avLst/>
          </a:prstGeom>
        </p:spPr>
        <p:style>
          <a:lnRef idx="1">
            <a:schemeClr val="accent5"/>
          </a:lnRef>
          <a:fillRef idx="2">
            <a:schemeClr val="accent5"/>
          </a:fillRef>
          <a:effectRef idx="1">
            <a:schemeClr val="accent5"/>
          </a:effectRef>
          <a:fontRef idx="minor">
            <a:schemeClr val="dk1"/>
          </a:fontRef>
        </p:style>
        <p:txBody>
          <a:bodyPr vert="horz" wrap="square" lIns="108000" tIns="72000" rIns="108000" bIns="72000" numCol="1" anchor="t" anchorCtr="0" compatLnSpc="1"/>
          <a:lstStyle/>
          <a:p>
            <a:pPr marL="0" marR="0" lvl="0" algn="ctr" defTabSz="359410" rtl="0" eaLnBrk="1" fontAlgn="base" latinLnBrk="0" hangingPunct="1">
              <a:lnSpc>
                <a:spcPts val="2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算法</a:t>
            </a:r>
            <a:endParaRPr kumimoji="0" lang="zh-CN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9" name="AutoShape 5"/>
          <p:cNvSpPr>
            <a:spLocks noChangeArrowheads="1"/>
          </p:cNvSpPr>
          <p:nvPr/>
        </p:nvSpPr>
        <p:spPr bwMode="auto">
          <a:xfrm>
            <a:off x="2500298" y="2446008"/>
            <a:ext cx="446035" cy="157889"/>
          </a:xfrm>
          <a:prstGeom prst="rightArrow">
            <a:avLst>
              <a:gd name="adj1" fmla="val 50000"/>
              <a:gd name="adj2" fmla="val 530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22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1" name="Text Box 4"/>
          <p:cNvSpPr txBox="1">
            <a:spLocks noChangeArrowheads="1"/>
          </p:cNvSpPr>
          <p:nvPr/>
        </p:nvSpPr>
        <p:spPr bwMode="auto">
          <a:xfrm>
            <a:off x="3000364" y="1803791"/>
            <a:ext cx="2286016" cy="1410901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vert="horz" wrap="square" lIns="108000" tIns="108000" rIns="144000" bIns="14400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分析问题规模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，找出其中的基本语句，求出其运算次数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chemeClr val="bg1"/>
                </a:solidFill>
                <a:effectLst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endParaRPr kumimoji="0" lang="en-US" altLang="zh-CN" sz="2000" i="0" u="none" strike="noStrike" cap="none" normalizeH="0" baseline="0" smtClean="0">
              <a:ln>
                <a:noFill/>
              </a:ln>
              <a:solidFill>
                <a:schemeClr val="bg1"/>
              </a:solidFill>
              <a:effectLst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2" name="AutoShape 3"/>
          <p:cNvSpPr>
            <a:spLocks noChangeArrowheads="1"/>
          </p:cNvSpPr>
          <p:nvPr/>
        </p:nvSpPr>
        <p:spPr bwMode="auto">
          <a:xfrm>
            <a:off x="5392799" y="2446008"/>
            <a:ext cx="446035" cy="157889"/>
          </a:xfrm>
          <a:prstGeom prst="rightArrow">
            <a:avLst>
              <a:gd name="adj1" fmla="val 50000"/>
              <a:gd name="adj2" fmla="val 53005"/>
            </a:avLst>
          </a:prstGeom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22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23" name="Text Box 2"/>
          <p:cNvSpPr txBox="1">
            <a:spLocks noChangeArrowheads="1"/>
          </p:cNvSpPr>
          <p:nvPr/>
        </p:nvSpPr>
        <p:spPr bwMode="auto">
          <a:xfrm>
            <a:off x="5878751" y="2214560"/>
            <a:ext cx="1693645" cy="678661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18000" rIns="0" bIns="0" numCol="1" anchor="t" anchorCtr="0" compatLnSpc="1"/>
          <a:lstStyle/>
          <a:p>
            <a:pPr marL="0" marR="0" lvl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用大</a:t>
            </a:r>
            <a:r>
              <a:rPr kumimoji="0" lang="en-US" altLang="zh-CN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、大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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kumimoji="0" lang="zh-CN" altLang="pt-BR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大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 pitchFamily="18" charset="2"/>
              </a:rPr>
              <a:t></a:t>
            </a:r>
            <a:r>
              <a:rPr kumimoji="0" lang="zh-CN" altLang="en-US" sz="20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表示</a:t>
            </a:r>
            <a:endParaRPr kumimoji="0" lang="zh-CN" altLang="en-US" sz="2000" b="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  <a:sym typeface="Symbol" panose="05050102010706020507" pitchFamily="18" charset="2"/>
            </a:endParaRPr>
          </a:p>
        </p:txBody>
      </p:sp>
      <p:sp>
        <p:nvSpPr>
          <p:cNvPr id="24" name="TextBox 23"/>
          <p:cNvSpPr txBox="1"/>
          <p:nvPr/>
        </p:nvSpPr>
        <p:spPr>
          <a:xfrm>
            <a:off x="3071802" y="803660"/>
            <a:ext cx="2000264" cy="483960"/>
          </a:xfrm>
          <a:prstGeom prst="rect">
            <a:avLst/>
          </a:prstGeom>
          <a:blipFill>
            <a:blip r:embed="rId1" cstate="print"/>
            <a:tile tx="0" ty="0" sx="100000" sy="100000" flip="none" algn="tl"/>
          </a:blipFill>
          <a:ln>
            <a:noFill/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txBody>
          <a:bodyPr wrap="square" tIns="72000" bIns="72000" rtlCol="0">
            <a:spAutoFit/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chemeClr val="bg1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算法分析</a:t>
            </a:r>
            <a:endParaRPr lang="zh-CN" altLang="en-US" sz="2200" smtClean="0">
              <a:solidFill>
                <a:schemeClr val="bg1"/>
              </a:solidFill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85720" y="535768"/>
            <a:ext cx="8715436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上界定义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（读作“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”），其含义是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存在正常量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，使得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≥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en-US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en-US" altLang="zh-CN" sz="2000" smtClean="0">
                <a:solidFill>
                  <a:srgbClr val="006600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也就是说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的阶不高于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的阶，称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的上界。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6"/>
          <p:cNvGrpSpPr/>
          <p:nvPr/>
        </p:nvGrpSpPr>
        <p:grpSpPr>
          <a:xfrm>
            <a:off x="1857356" y="2143122"/>
            <a:ext cx="4500594" cy="2056182"/>
            <a:chOff x="-1555706" y="1253450"/>
            <a:chExt cx="4500594" cy="2741576"/>
          </a:xfrm>
        </p:grpSpPr>
        <p:sp>
          <p:nvSpPr>
            <p:cNvPr id="8" name="Rectangle 32"/>
            <p:cNvSpPr>
              <a:spLocks noChangeArrowheads="1"/>
            </p:cNvSpPr>
            <p:nvPr/>
          </p:nvSpPr>
          <p:spPr bwMode="auto">
            <a:xfrm>
              <a:off x="1730442" y="1400890"/>
              <a:ext cx="642942" cy="328812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cg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9" name="Rectangle 31"/>
            <p:cNvSpPr>
              <a:spLocks noChangeArrowheads="1"/>
            </p:cNvSpPr>
            <p:nvPr/>
          </p:nvSpPr>
          <p:spPr bwMode="auto">
            <a:xfrm>
              <a:off x="2288542" y="2097013"/>
              <a:ext cx="656346" cy="394696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0" name="AutoShape 18"/>
            <p:cNvSpPr>
              <a:spLocks noChangeShapeType="1"/>
            </p:cNvSpPr>
            <p:nvPr/>
          </p:nvSpPr>
          <p:spPr bwMode="auto">
            <a:xfrm>
              <a:off x="37312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1" name="AutoShape 17"/>
            <p:cNvSpPr>
              <a:spLocks noChangeShapeType="1"/>
            </p:cNvSpPr>
            <p:nvPr/>
          </p:nvSpPr>
          <p:spPr bwMode="auto">
            <a:xfrm>
              <a:off x="37312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2" name="AutoShape 16"/>
            <p:cNvSpPr>
              <a:spLocks noChangeShapeType="1"/>
            </p:cNvSpPr>
            <p:nvPr/>
          </p:nvSpPr>
          <p:spPr bwMode="auto">
            <a:xfrm flipH="1">
              <a:off x="806370" y="2890362"/>
              <a:ext cx="1140" cy="751172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3" name="Rectangle 15"/>
            <p:cNvSpPr>
              <a:spLocks noChangeArrowheads="1"/>
            </p:cNvSpPr>
            <p:nvPr/>
          </p:nvSpPr>
          <p:spPr bwMode="auto">
            <a:xfrm>
              <a:off x="2345548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4" name="Rectangle 14"/>
            <p:cNvSpPr>
              <a:spLocks noChangeArrowheads="1"/>
            </p:cNvSpPr>
            <p:nvPr/>
          </p:nvSpPr>
          <p:spPr bwMode="auto">
            <a:xfrm>
              <a:off x="-1555706" y="2467895"/>
              <a:ext cx="1643074" cy="404815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)=O(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))</a:t>
              </a:r>
              <a:endParaRPr kumimoji="0" lang="pt-BR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15" name="Freeform 13"/>
            <p:cNvSpPr/>
            <p:nvPr/>
          </p:nvSpPr>
          <p:spPr bwMode="auto">
            <a:xfrm>
              <a:off x="374260" y="2076927"/>
              <a:ext cx="1994091" cy="1213122"/>
            </a:xfrm>
            <a:custGeom>
              <a:avLst/>
              <a:gdLst/>
              <a:ahLst/>
              <a:cxnLst>
                <a:cxn ang="0">
                  <a:pos x="0" y="980"/>
                </a:cxn>
                <a:cxn ang="0">
                  <a:pos x="169" y="1160"/>
                </a:cxn>
                <a:cxn ang="0">
                  <a:pos x="258" y="690"/>
                </a:cxn>
                <a:cxn ang="0">
                  <a:pos x="389" y="830"/>
                </a:cxn>
                <a:cxn ang="0">
                  <a:pos x="519" y="960"/>
                </a:cxn>
                <a:cxn ang="0">
                  <a:pos x="789" y="830"/>
                </a:cxn>
                <a:cxn ang="0">
                  <a:pos x="1249" y="510"/>
                </a:cxn>
                <a:cxn ang="0">
                  <a:pos x="1749" y="0"/>
                </a:cxn>
              </a:cxnLst>
              <a:rect l="0" t="0" r="r" b="b"/>
              <a:pathLst>
                <a:path w="1749" h="1208">
                  <a:moveTo>
                    <a:pt x="0" y="980"/>
                  </a:moveTo>
                  <a:cubicBezTo>
                    <a:pt x="63" y="1094"/>
                    <a:pt x="126" y="1208"/>
                    <a:pt x="169" y="1160"/>
                  </a:cubicBezTo>
                  <a:cubicBezTo>
                    <a:pt x="212" y="1112"/>
                    <a:pt x="221" y="745"/>
                    <a:pt x="258" y="690"/>
                  </a:cubicBezTo>
                  <a:cubicBezTo>
                    <a:pt x="295" y="635"/>
                    <a:pt x="345" y="785"/>
                    <a:pt x="389" y="830"/>
                  </a:cubicBezTo>
                  <a:cubicBezTo>
                    <a:pt x="433" y="875"/>
                    <a:pt x="452" y="960"/>
                    <a:pt x="519" y="960"/>
                  </a:cubicBezTo>
                  <a:cubicBezTo>
                    <a:pt x="586" y="960"/>
                    <a:pt x="667" y="905"/>
                    <a:pt x="789" y="830"/>
                  </a:cubicBezTo>
                  <a:cubicBezTo>
                    <a:pt x="911" y="755"/>
                    <a:pt x="1089" y="648"/>
                    <a:pt x="1249" y="510"/>
                  </a:cubicBezTo>
                  <a:cubicBezTo>
                    <a:pt x="1409" y="372"/>
                    <a:pt x="1645" y="106"/>
                    <a:pt x="1749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6" name="Freeform 12"/>
            <p:cNvSpPr/>
            <p:nvPr/>
          </p:nvSpPr>
          <p:spPr bwMode="auto">
            <a:xfrm>
              <a:off x="374260" y="1675231"/>
              <a:ext cx="1982690" cy="1536488"/>
            </a:xfrm>
            <a:custGeom>
              <a:avLst/>
              <a:gdLst/>
              <a:ahLst/>
              <a:cxnLst>
                <a:cxn ang="0">
                  <a:pos x="0" y="1530"/>
                </a:cxn>
                <a:cxn ang="0">
                  <a:pos x="429" y="1180"/>
                </a:cxn>
                <a:cxn ang="0">
                  <a:pos x="919" y="960"/>
                </a:cxn>
                <a:cxn ang="0">
                  <a:pos x="1739" y="0"/>
                </a:cxn>
              </a:cxnLst>
              <a:rect l="0" t="0" r="r" b="b"/>
              <a:pathLst>
                <a:path w="1739" h="1530">
                  <a:moveTo>
                    <a:pt x="0" y="1530"/>
                  </a:moveTo>
                  <a:cubicBezTo>
                    <a:pt x="138" y="1402"/>
                    <a:pt x="276" y="1275"/>
                    <a:pt x="429" y="1180"/>
                  </a:cubicBezTo>
                  <a:cubicBezTo>
                    <a:pt x="582" y="1085"/>
                    <a:pt x="701" y="1157"/>
                    <a:pt x="919" y="960"/>
                  </a:cubicBezTo>
                  <a:cubicBezTo>
                    <a:pt x="1137" y="763"/>
                    <a:pt x="1568" y="200"/>
                    <a:pt x="1739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17" name="Rectangle 11"/>
            <p:cNvSpPr>
              <a:spLocks noChangeArrowheads="1"/>
            </p:cNvSpPr>
            <p:nvPr/>
          </p:nvSpPr>
          <p:spPr bwMode="auto">
            <a:xfrm>
              <a:off x="726561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857238"/>
            <a:ext cx="7715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可以利用极限来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证明</a:t>
            </a:r>
            <a:r>
              <a:rPr lang="zh-CN" altLang="en-US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             =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∞，则有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1" y="1785932"/>
            <a:ext cx="1209675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" name="图片 12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2825750" y="2973070"/>
            <a:ext cx="3661410" cy="1816735"/>
          </a:xfrm>
          <a:prstGeom prst="rect">
            <a:avLst/>
          </a:prstGeom>
        </p:spPr>
      </p:pic>
      <p:sp>
        <p:nvSpPr>
          <p:cNvPr id="2" name="object 1"/>
          <p:cNvSpPr/>
          <p:nvPr/>
        </p:nvSpPr>
        <p:spPr>
          <a:xfrm>
            <a:off x="932650" y="0"/>
            <a:ext cx="8645" cy="201295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spAutoFit/>
          </a:bodyPr>
          <a:lstStyle/>
          <a:p>
            <a:endParaRPr sz="1635"/>
          </a:p>
        </p:txBody>
      </p:sp>
      <p:sp>
        <p:nvSpPr>
          <p:cNvPr id="4" name="object 4"/>
          <p:cNvSpPr txBox="1"/>
          <p:nvPr/>
        </p:nvSpPr>
        <p:spPr>
          <a:xfrm>
            <a:off x="803275" y="241300"/>
            <a:ext cx="279590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What is an algorithm?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488440" y="645795"/>
            <a:ext cx="6874510" cy="12528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43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An </a:t>
            </a:r>
            <a:r>
              <a:rPr sz="1905" i="1" u="sng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algorithm</a:t>
            </a:r>
            <a:r>
              <a:rPr sz="190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is a sequence of unambiguous instructions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342900" marR="0">
              <a:lnSpc>
                <a:spcPts val="3100"/>
              </a:lnSpc>
              <a:spcBef>
                <a:spcPts val="255"/>
              </a:spcBef>
              <a:spcAft>
                <a:spcPts val="0"/>
              </a:spcAft>
            </a:pP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for solving a problem, i.e., for obtaining a required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342900" marR="0">
              <a:lnSpc>
                <a:spcPts val="3100"/>
              </a:lnSpc>
              <a:spcBef>
                <a:spcPts val="215"/>
              </a:spcBef>
              <a:spcAft>
                <a:spcPts val="0"/>
              </a:spcAft>
            </a:pP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output for any legitimate input in a finite amount of time.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253480" y="2757136"/>
            <a:ext cx="807309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Problem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4122596" y="3358086"/>
            <a:ext cx="968154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Algorithm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097505" y="4016540"/>
            <a:ext cx="1117677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“Computer”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2358916" y="4036768"/>
            <a:ext cx="541668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Input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6407672" y="4036768"/>
            <a:ext cx="680048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Output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7255182" y="4518381"/>
            <a:ext cx="158801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7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  <p:sp>
        <p:nvSpPr>
          <p:cNvPr id="14" name="文本框 13"/>
          <p:cNvSpPr txBox="1"/>
          <p:nvPr/>
        </p:nvSpPr>
        <p:spPr>
          <a:xfrm>
            <a:off x="1334135" y="1978025"/>
            <a:ext cx="7028815" cy="6451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算法是一系列明确的指令，用于解决问题，即在有限的时间内为任何合法输入获得所需的输出。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38" name="TextBox 37"/>
          <p:cNvSpPr txBox="1"/>
          <p:nvPr/>
        </p:nvSpPr>
        <p:spPr>
          <a:xfrm>
            <a:off x="428596" y="3450395"/>
            <a:ext cx="785818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一般地，如果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-1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zh-CN" altLang="zh-CN" sz="2200" smtClean="0">
                <a:solidFill>
                  <a:srgbClr val="0000FF"/>
                </a:solidFill>
                <a:latin typeface="+mn-ea"/>
                <a:ea typeface="+mn-ea"/>
                <a:cs typeface="Times New Roman" panose="02020603050405020304" pitchFamily="18" charset="0"/>
              </a:rPr>
              <a:t>…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（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&gt;0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），有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pt-BR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O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6"/>
          <p:cNvGrpSpPr/>
          <p:nvPr/>
        </p:nvGrpSpPr>
        <p:grpSpPr>
          <a:xfrm>
            <a:off x="428596" y="1605643"/>
            <a:ext cx="6572296" cy="851821"/>
            <a:chOff x="428596" y="2140857"/>
            <a:chExt cx="6572296" cy="1135761"/>
          </a:xfrm>
        </p:grpSpPr>
        <p:sp>
          <p:nvSpPr>
            <p:cNvPr id="39" name="TextBox 38"/>
            <p:cNvSpPr txBox="1"/>
            <p:nvPr/>
          </p:nvSpPr>
          <p:spPr>
            <a:xfrm>
              <a:off x="428596" y="2140857"/>
              <a:ext cx="1000132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例如</a:t>
              </a:r>
              <a:endPara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40" name="TextBox 39"/>
            <p:cNvSpPr txBox="1"/>
            <p:nvPr/>
          </p:nvSpPr>
          <p:spPr>
            <a:xfrm>
              <a:off x="428596" y="2743138"/>
              <a:ext cx="657229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+2=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成立。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9076" name="Picture 5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571736" y="2743138"/>
              <a:ext cx="2609850" cy="4857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3" name="组合 17"/>
          <p:cNvGrpSpPr/>
          <p:nvPr/>
        </p:nvGrpSpPr>
        <p:grpSpPr>
          <a:xfrm>
            <a:off x="428596" y="2786064"/>
            <a:ext cx="7786742" cy="421497"/>
            <a:chOff x="428596" y="3714754"/>
            <a:chExt cx="7786742" cy="561996"/>
          </a:xfrm>
        </p:grpSpPr>
        <p:sp>
          <p:nvSpPr>
            <p:cNvPr id="42" name="TextBox 41"/>
            <p:cNvSpPr txBox="1"/>
            <p:nvPr/>
          </p:nvSpPr>
          <p:spPr>
            <a:xfrm>
              <a:off x="428596" y="3743270"/>
              <a:ext cx="7786742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+4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+2=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O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4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                     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成立。</a:t>
              </a:r>
              <a:endPara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29077" name="Picture 53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3286116" y="3714754"/>
              <a:ext cx="3143250" cy="54292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4" name="组合 48"/>
          <p:cNvGrpSpPr/>
          <p:nvPr/>
        </p:nvGrpSpPr>
        <p:grpSpPr>
          <a:xfrm>
            <a:off x="571472" y="575058"/>
            <a:ext cx="5214974" cy="567932"/>
            <a:chOff x="285720" y="695306"/>
            <a:chExt cx="5214974" cy="757243"/>
          </a:xfrm>
        </p:grpSpPr>
        <p:grpSp>
          <p:nvGrpSpPr>
            <p:cNvPr id="5" name="组合 45"/>
            <p:cNvGrpSpPr/>
            <p:nvPr/>
          </p:nvGrpSpPr>
          <p:grpSpPr>
            <a:xfrm>
              <a:off x="538134" y="757224"/>
              <a:ext cx="4891122" cy="600075"/>
              <a:chOff x="785786" y="757224"/>
              <a:chExt cx="4891122" cy="60007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62132" y="766743"/>
                <a:ext cx="3714776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=c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+mj-ea"/>
                    <a:ea typeface="+mj-ea"/>
                    <a:cs typeface="Times New Roman" panose="02020603050405020304" pitchFamily="18" charset="0"/>
                  </a:rPr>
                  <a:t>≠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∞，则有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200" smtClean="0">
                    <a:solidFill>
                      <a:srgbClr val="FF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O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3" cstate="print"/>
              <a:srcRect/>
              <a:stretch>
                <a:fillRect/>
              </a:stretch>
            </p:blipFill>
            <p:spPr bwMode="auto">
              <a:xfrm>
                <a:off x="785786" y="757224"/>
                <a:ext cx="1209675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圆角矩形 47"/>
            <p:cNvSpPr/>
            <p:nvPr/>
          </p:nvSpPr>
          <p:spPr>
            <a:xfrm>
              <a:off x="285720" y="695306"/>
              <a:ext cx="5214974" cy="757243"/>
            </a:xfrm>
            <a:prstGeom prst="roundRect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8" grpId="0"/>
    </p:bld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" name="组合 16"/>
          <p:cNvGrpSpPr/>
          <p:nvPr/>
        </p:nvGrpSpPr>
        <p:grpSpPr>
          <a:xfrm>
            <a:off x="500034" y="642925"/>
            <a:ext cx="785818" cy="642941"/>
            <a:chOff x="214282" y="142852"/>
            <a:chExt cx="1000100" cy="1071569"/>
          </a:xfrm>
        </p:grpSpPr>
        <p:sp>
          <p:nvSpPr>
            <p:cNvPr id="18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alibri" panose="020F0502020204030204" charset="0"/>
                <a:cs typeface="Arial" panose="020B0604020202020204" pitchFamily="34" charset="0"/>
              </a:endParaRPr>
            </a:p>
          </p:txBody>
        </p:sp>
        <p:sp>
          <p:nvSpPr>
            <p:cNvPr id="22" name="Text Box 23"/>
            <p:cNvSpPr txBox="1">
              <a:spLocks noChangeArrowheads="1"/>
            </p:cNvSpPr>
            <p:nvPr/>
          </p:nvSpPr>
          <p:spPr bwMode="gray">
            <a:xfrm>
              <a:off x="317323" y="535761"/>
              <a:ext cx="850370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24" name="TextBox 23"/>
          <p:cNvSpPr txBox="1"/>
          <p:nvPr/>
        </p:nvSpPr>
        <p:spPr>
          <a:xfrm>
            <a:off x="1500166" y="642924"/>
            <a:ext cx="7215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!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)=Ω(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，并简要说明理由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4" name="组合 15"/>
          <p:cNvGrpSpPr/>
          <p:nvPr/>
        </p:nvGrpSpPr>
        <p:grpSpPr>
          <a:xfrm>
            <a:off x="525188" y="1660916"/>
            <a:ext cx="8118778" cy="1268024"/>
            <a:chOff x="525188" y="2214554"/>
            <a:chExt cx="8118778" cy="1690699"/>
          </a:xfrm>
        </p:grpSpPr>
        <p:sp>
          <p:nvSpPr>
            <p:cNvPr id="23" name="TextBox 22"/>
            <p:cNvSpPr txBox="1"/>
            <p:nvPr/>
          </p:nvSpPr>
          <p:spPr>
            <a:xfrm>
              <a:off x="1643042" y="2214554"/>
              <a:ext cx="578647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)=O(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的阶低于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的阶。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TextBox 24"/>
            <p:cNvSpPr txBox="1"/>
            <p:nvPr/>
          </p:nvSpPr>
          <p:spPr>
            <a:xfrm>
              <a:off x="857224" y="2214554"/>
              <a:ext cx="107157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解：</a:t>
              </a:r>
              <a:endPara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7" name="TextBox 26"/>
            <p:cNvSpPr txBox="1"/>
            <p:nvPr/>
          </p:nvSpPr>
          <p:spPr>
            <a:xfrm>
              <a:off x="525188" y="3071810"/>
              <a:ext cx="78581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或者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214414" y="3047997"/>
              <a:ext cx="7429552" cy="857256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5" name="灯片编号占位符 1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214282" y="408743"/>
            <a:ext cx="8786874" cy="143885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下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界定义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（读作“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”），其含义是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存在正常量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，使得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+mj-ea"/>
                <a:cs typeface="Consolas" panose="020B0609020204030204" pitchFamily="49" charset="0"/>
              </a:rPr>
              <a:t>≥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6600"/>
                </a:solidFill>
                <a:latin typeface="+mj-ea"/>
                <a:cs typeface="Consolas" panose="020B0609020204030204" pitchFamily="49" charset="0"/>
              </a:rPr>
              <a:t>≥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pt-BR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3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也就是说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的阶不低于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的阶，称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的下界。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1643042" y="2214560"/>
            <a:ext cx="4143403" cy="2056182"/>
            <a:chOff x="1600148" y="1253450"/>
            <a:chExt cx="4143402" cy="2741576"/>
          </a:xfrm>
        </p:grpSpPr>
        <p:sp>
          <p:nvSpPr>
            <p:cNvPr id="19" name="Rectangle 33"/>
            <p:cNvSpPr>
              <a:spLocks noChangeArrowheads="1"/>
            </p:cNvSpPr>
            <p:nvPr/>
          </p:nvSpPr>
          <p:spPr bwMode="auto">
            <a:xfrm>
              <a:off x="4979252" y="1305641"/>
              <a:ext cx="621421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1" name="Rectangle 10"/>
            <p:cNvSpPr>
              <a:spLocks noChangeArrowheads="1"/>
            </p:cNvSpPr>
            <p:nvPr/>
          </p:nvSpPr>
          <p:spPr bwMode="auto">
            <a:xfrm>
              <a:off x="4967852" y="1883867"/>
              <a:ext cx="775698" cy="36971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cg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2" name="AutoShape 9"/>
            <p:cNvSpPr>
              <a:spLocks noChangeShapeType="1"/>
            </p:cNvSpPr>
            <p:nvPr/>
          </p:nvSpPr>
          <p:spPr bwMode="auto">
            <a:xfrm>
              <a:off x="3314660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AutoShape 8"/>
            <p:cNvSpPr>
              <a:spLocks noChangeShapeType="1"/>
            </p:cNvSpPr>
            <p:nvPr/>
          </p:nvSpPr>
          <p:spPr bwMode="auto">
            <a:xfrm>
              <a:off x="3314660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AutoShape 7"/>
            <p:cNvSpPr>
              <a:spLocks noChangeShapeType="1"/>
            </p:cNvSpPr>
            <p:nvPr/>
          </p:nvSpPr>
          <p:spPr bwMode="auto">
            <a:xfrm flipH="1">
              <a:off x="3873325" y="2709599"/>
              <a:ext cx="1140" cy="921893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6"/>
            <p:cNvSpPr>
              <a:spLocks noChangeArrowheads="1"/>
            </p:cNvSpPr>
            <p:nvPr/>
          </p:nvSpPr>
          <p:spPr bwMode="auto">
            <a:xfrm>
              <a:off x="5287089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5"/>
            <p:cNvSpPr>
              <a:spLocks noChangeArrowheads="1"/>
            </p:cNvSpPr>
            <p:nvPr/>
          </p:nvSpPr>
          <p:spPr bwMode="auto">
            <a:xfrm>
              <a:off x="1600148" y="2539334"/>
              <a:ext cx="1571635" cy="381003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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  <a:endParaRPr kumimoji="0" lang="pt-BR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  <p:sp>
          <p:nvSpPr>
            <p:cNvPr id="27" name="Rectangle 4"/>
            <p:cNvSpPr>
              <a:spLocks noChangeArrowheads="1"/>
            </p:cNvSpPr>
            <p:nvPr/>
          </p:nvSpPr>
          <p:spPr bwMode="auto">
            <a:xfrm>
              <a:off x="3804917" y="367366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Freeform 3"/>
            <p:cNvSpPr/>
            <p:nvPr/>
          </p:nvSpPr>
          <p:spPr bwMode="auto">
            <a:xfrm>
              <a:off x="3315801" y="1675231"/>
              <a:ext cx="1914282" cy="1365767"/>
            </a:xfrm>
            <a:custGeom>
              <a:avLst/>
              <a:gdLst/>
              <a:ahLst/>
              <a:cxnLst>
                <a:cxn ang="0">
                  <a:pos x="0" y="1360"/>
                </a:cxn>
                <a:cxn ang="0">
                  <a:pos x="169" y="1040"/>
                </a:cxn>
                <a:cxn ang="0">
                  <a:pos x="380" y="1300"/>
                </a:cxn>
                <a:cxn ang="0">
                  <a:pos x="569" y="810"/>
                </a:cxn>
                <a:cxn ang="0">
                  <a:pos x="869" y="490"/>
                </a:cxn>
                <a:cxn ang="0">
                  <a:pos x="1679" y="0"/>
                </a:cxn>
              </a:cxnLst>
              <a:rect l="0" t="0" r="r" b="b"/>
              <a:pathLst>
                <a:path w="1679" h="1360">
                  <a:moveTo>
                    <a:pt x="0" y="1360"/>
                  </a:moveTo>
                  <a:cubicBezTo>
                    <a:pt x="53" y="1205"/>
                    <a:pt x="106" y="1050"/>
                    <a:pt x="169" y="1040"/>
                  </a:cubicBezTo>
                  <a:cubicBezTo>
                    <a:pt x="232" y="1030"/>
                    <a:pt x="313" y="1338"/>
                    <a:pt x="380" y="1300"/>
                  </a:cubicBezTo>
                  <a:cubicBezTo>
                    <a:pt x="447" y="1262"/>
                    <a:pt x="487" y="945"/>
                    <a:pt x="569" y="810"/>
                  </a:cubicBezTo>
                  <a:cubicBezTo>
                    <a:pt x="651" y="675"/>
                    <a:pt x="684" y="625"/>
                    <a:pt x="869" y="490"/>
                  </a:cubicBezTo>
                  <a:cubicBezTo>
                    <a:pt x="1054" y="355"/>
                    <a:pt x="1366" y="177"/>
                    <a:pt x="1679" y="0"/>
                  </a:cubicBezTo>
                </a:path>
              </a:pathLst>
            </a:custGeom>
            <a:noFill/>
            <a:ln w="38100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9" name="Freeform 2"/>
            <p:cNvSpPr/>
            <p:nvPr/>
          </p:nvSpPr>
          <p:spPr bwMode="auto">
            <a:xfrm>
              <a:off x="3314660" y="2277775"/>
              <a:ext cx="1915422" cy="562375"/>
            </a:xfrm>
            <a:custGeom>
              <a:avLst/>
              <a:gdLst/>
              <a:ahLst/>
              <a:cxnLst>
                <a:cxn ang="0">
                  <a:pos x="0" y="560"/>
                </a:cxn>
                <a:cxn ang="0">
                  <a:pos x="500" y="430"/>
                </a:cxn>
                <a:cxn ang="0">
                  <a:pos x="890" y="320"/>
                </a:cxn>
                <a:cxn ang="0">
                  <a:pos x="1680" y="0"/>
                </a:cxn>
              </a:cxnLst>
              <a:rect l="0" t="0" r="r" b="b"/>
              <a:pathLst>
                <a:path w="1680" h="560">
                  <a:moveTo>
                    <a:pt x="0" y="560"/>
                  </a:moveTo>
                  <a:cubicBezTo>
                    <a:pt x="176" y="515"/>
                    <a:pt x="352" y="470"/>
                    <a:pt x="500" y="430"/>
                  </a:cubicBezTo>
                  <a:cubicBezTo>
                    <a:pt x="648" y="390"/>
                    <a:pt x="693" y="392"/>
                    <a:pt x="890" y="320"/>
                  </a:cubicBezTo>
                  <a:cubicBezTo>
                    <a:pt x="1087" y="248"/>
                    <a:pt x="1383" y="124"/>
                    <a:pt x="168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857238"/>
            <a:ext cx="7715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可以利用极限来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证明</a:t>
            </a:r>
            <a:r>
              <a:rPr lang="zh-CN" altLang="en-US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             =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latin typeface="+mj-ea"/>
                <a:ea typeface="+mj-ea"/>
                <a:cs typeface="Times New Roman" panose="02020603050405020304" pitchFamily="18" charset="0"/>
              </a:rPr>
              <a:t>≠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，则有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006600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 </a:t>
            </a:r>
            <a:r>
              <a:rPr lang="en-US" altLang="zh-CN" sz="2200" smtClean="0">
                <a:solidFill>
                  <a:srgbClr val="FF00FF"/>
                </a:solidFill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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1" y="1714494"/>
            <a:ext cx="1209675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48"/>
          <p:cNvGrpSpPr/>
          <p:nvPr/>
        </p:nvGrpSpPr>
        <p:grpSpPr>
          <a:xfrm>
            <a:off x="571472" y="575058"/>
            <a:ext cx="5357850" cy="567932"/>
            <a:chOff x="285720" y="695306"/>
            <a:chExt cx="5357850" cy="757243"/>
          </a:xfrm>
        </p:grpSpPr>
        <p:grpSp>
          <p:nvGrpSpPr>
            <p:cNvPr id="3" name="组合 45"/>
            <p:cNvGrpSpPr/>
            <p:nvPr/>
          </p:nvGrpSpPr>
          <p:grpSpPr>
            <a:xfrm>
              <a:off x="538134" y="757223"/>
              <a:ext cx="5033998" cy="600075"/>
              <a:chOff x="785786" y="757223"/>
              <a:chExt cx="5033998" cy="600075"/>
            </a:xfrm>
          </p:grpSpPr>
          <p:sp>
            <p:nvSpPr>
              <p:cNvPr id="44" name="TextBox 43"/>
              <p:cNvSpPr txBox="1"/>
              <p:nvPr/>
            </p:nvSpPr>
            <p:spPr>
              <a:xfrm>
                <a:off x="1962132" y="766743"/>
                <a:ext cx="3857652" cy="574516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l">
                  <a:lnSpc>
                    <a:spcPct val="100000"/>
                  </a:lnSpc>
                  <a:spcBef>
                    <a:spcPts val="0"/>
                  </a:spcBef>
                </a:pP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=c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+mn-ea"/>
                    <a:ea typeface="+mn-ea"/>
                    <a:cs typeface="Times New Roman" panose="02020603050405020304" pitchFamily="18" charset="0"/>
                  </a:rPr>
                  <a:t>≠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+mj-ea"/>
                    <a:cs typeface="Times New Roman" panose="02020603050405020304" pitchFamily="18" charset="0"/>
                  </a:rPr>
                  <a:t>0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，则有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f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)=</a:t>
                </a:r>
                <a:r>
                  <a:rPr lang="en-US" altLang="zh-CN" sz="2200" smtClean="0">
                    <a:solidFill>
                      <a:srgbClr val="FF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  <a:sym typeface="Symbol" panose="05050102010706020507"/>
                  </a:rPr>
                  <a:t>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g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(</a:t>
                </a:r>
                <a:r>
                  <a:rPr lang="en-US" altLang="zh-CN" sz="2200" i="1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n</a:t>
                </a:r>
                <a:r>
                  <a:rPr lang="en-US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))</a:t>
                </a:r>
                <a:r>
                  <a:rPr lang="zh-CN" altLang="zh-CN" sz="2200" smtClean="0">
                    <a:solidFill>
                      <a:srgbClr val="0000FF"/>
                    </a:solidFill>
                    <a:latin typeface="Consolas" panose="020B0609020204030204" pitchFamily="49" charset="0"/>
                    <a:ea typeface="仿宋" panose="02010609060101010101" pitchFamily="49" charset="-122"/>
                    <a:cs typeface="Times New Roman" panose="02020603050405020304" pitchFamily="18" charset="0"/>
                  </a:rPr>
                  <a:t>。</a:t>
                </a:r>
                <a:endParaRPr lang="zh-CN" altLang="en-US" sz="22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endParaRPr>
              </a:p>
            </p:txBody>
          </p:sp>
          <p:pic>
            <p:nvPicPr>
              <p:cNvPr id="45" name="Picture 2"/>
              <p:cNvPicPr>
                <a:picLocks noChangeAspect="1" noChangeArrowheads="1"/>
              </p:cNvPicPr>
              <p:nvPr/>
            </p:nvPicPr>
            <p:blipFill>
              <a:blip r:embed="rId1" cstate="print"/>
              <a:srcRect/>
              <a:stretch>
                <a:fillRect/>
              </a:stretch>
            </p:blipFill>
            <p:spPr bwMode="auto">
              <a:xfrm>
                <a:off x="785786" y="757223"/>
                <a:ext cx="1209675" cy="600075"/>
              </a:xfrm>
              <a:prstGeom prst="rect">
                <a:avLst/>
              </a:prstGeom>
              <a:noFill/>
              <a:ln w="9525">
                <a:noFill/>
                <a:miter lim="800000"/>
                <a:headEnd/>
                <a:tailEnd/>
              </a:ln>
            </p:spPr>
          </p:pic>
        </p:grpSp>
        <p:sp>
          <p:nvSpPr>
            <p:cNvPr id="48" name="圆角矩形 47"/>
            <p:cNvSpPr/>
            <p:nvPr/>
          </p:nvSpPr>
          <p:spPr>
            <a:xfrm>
              <a:off x="285720" y="695306"/>
              <a:ext cx="5357850" cy="757243"/>
            </a:xfrm>
            <a:prstGeom prst="roundRect">
              <a:avLst/>
            </a:prstGeom>
            <a:ln w="19050">
              <a:tailEnd type="none"/>
            </a:ln>
          </p:spPr>
          <p:style>
            <a:lnRef idx="2">
              <a:schemeClr val="dk1"/>
            </a:lnRef>
            <a:fillRef idx="0">
              <a:schemeClr val="dk1"/>
            </a:fillRef>
            <a:effectRef idx="1">
              <a:schemeClr val="dk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</p:grpSp>
      <p:sp>
        <p:nvSpPr>
          <p:cNvPr id="22" name="TextBox 21"/>
          <p:cNvSpPr txBox="1"/>
          <p:nvPr/>
        </p:nvSpPr>
        <p:spPr>
          <a:xfrm>
            <a:off x="428596" y="3226975"/>
            <a:ext cx="7500990" cy="76944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一般地，如果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2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），有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4" name="组合 24"/>
          <p:cNvGrpSpPr/>
          <p:nvPr/>
        </p:nvGrpSpPr>
        <p:grpSpPr>
          <a:xfrm>
            <a:off x="428596" y="1285867"/>
            <a:ext cx="5857916" cy="972876"/>
            <a:chOff x="428596" y="1714488"/>
            <a:chExt cx="5857916" cy="1297169"/>
          </a:xfrm>
        </p:grpSpPr>
        <p:sp>
          <p:nvSpPr>
            <p:cNvPr id="19" name="TextBox 18"/>
            <p:cNvSpPr txBox="1"/>
            <p:nvPr/>
          </p:nvSpPr>
          <p:spPr>
            <a:xfrm>
              <a:off x="500034" y="1714488"/>
              <a:ext cx="1000132" cy="574516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2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</a:rPr>
                <a:t>例如</a:t>
              </a:r>
              <a:endPara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  <p:sp>
          <p:nvSpPr>
            <p:cNvPr id="20" name="TextBox 19"/>
            <p:cNvSpPr txBox="1"/>
            <p:nvPr/>
          </p:nvSpPr>
          <p:spPr>
            <a:xfrm>
              <a:off x="428596" y="2457386"/>
              <a:ext cx="585791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3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+2=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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                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成立。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3" name="Picture 2"/>
            <p:cNvPicPr>
              <a:picLocks noChangeAspect="1" noChangeArrowheads="1"/>
            </p:cNvPicPr>
            <p:nvPr/>
          </p:nvPicPr>
          <p:blipFill>
            <a:blip r:embed="rId2" cstate="print"/>
            <a:srcRect/>
            <a:stretch>
              <a:fillRect/>
            </a:stretch>
          </p:blipFill>
          <p:spPr bwMode="auto">
            <a:xfrm>
              <a:off x="2681291" y="2487782"/>
              <a:ext cx="23907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grpSp>
        <p:nvGrpSpPr>
          <p:cNvPr id="5" name="组合 25"/>
          <p:cNvGrpSpPr/>
          <p:nvPr/>
        </p:nvGrpSpPr>
        <p:grpSpPr>
          <a:xfrm>
            <a:off x="428596" y="2593150"/>
            <a:ext cx="8001056" cy="434746"/>
            <a:chOff x="428596" y="3457516"/>
            <a:chExt cx="8001056" cy="579659"/>
          </a:xfrm>
        </p:grpSpPr>
        <p:sp>
          <p:nvSpPr>
            <p:cNvPr id="21" name="TextBox 20"/>
            <p:cNvSpPr txBox="1"/>
            <p:nvPr/>
          </p:nvSpPr>
          <p:spPr>
            <a:xfrm>
              <a:off x="428596" y="3457516"/>
              <a:ext cx="800105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10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+4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+2=</a:t>
              </a:r>
              <a:r>
                <a:rPr lang="en-US" altLang="zh-CN" sz="2000" smtClean="0">
                  <a:solidFill>
                    <a:srgbClr val="FF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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pt-BR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pt-BR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                       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成立。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24" name="Picture 3"/>
            <p:cNvPicPr>
              <a:picLocks noChangeAspect="1" noChangeArrowheads="1"/>
            </p:cNvPicPr>
            <p:nvPr/>
          </p:nvPicPr>
          <p:blipFill>
            <a:blip r:embed="rId3" cstate="print"/>
            <a:srcRect/>
            <a:stretch>
              <a:fillRect/>
            </a:stretch>
          </p:blipFill>
          <p:spPr bwMode="auto">
            <a:xfrm>
              <a:off x="3248546" y="3475203"/>
              <a:ext cx="3162300" cy="56197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</p:grpSp>
      <p:sp>
        <p:nvSpPr>
          <p:cNvPr id="18" name="灯片编号占位符 1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2" name="组合 27"/>
          <p:cNvGrpSpPr/>
          <p:nvPr/>
        </p:nvGrpSpPr>
        <p:grpSpPr>
          <a:xfrm>
            <a:off x="500034" y="642925"/>
            <a:ext cx="785818" cy="642941"/>
            <a:chOff x="214282" y="142852"/>
            <a:chExt cx="1000100" cy="1071569"/>
          </a:xfrm>
        </p:grpSpPr>
        <p:sp>
          <p:nvSpPr>
            <p:cNvPr id="29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0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1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32" name="Text Box 23"/>
            <p:cNvSpPr txBox="1">
              <a:spLocks noChangeArrowheads="1"/>
            </p:cNvSpPr>
            <p:nvPr/>
          </p:nvSpPr>
          <p:spPr bwMode="gray">
            <a:xfrm>
              <a:off x="317323" y="535761"/>
              <a:ext cx="850370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33" name="TextBox 32"/>
          <p:cNvSpPr txBox="1"/>
          <p:nvPr/>
        </p:nvSpPr>
        <p:spPr>
          <a:xfrm>
            <a:off x="1500166" y="642924"/>
            <a:ext cx="7215238" cy="86177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对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)=3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</a:rPr>
              <a:t>)=2</a:t>
            </a:r>
            <a:r>
              <a:rPr lang="en-US" altLang="zh-CN" sz="2000" i="1" baseline="30000" smtClean="0">
                <a:solidFill>
                  <a:srgbClr val="0000FF"/>
                </a:solidFill>
                <a:latin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，确定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)=Ω(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，并简要说明理由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3" name="组合 41"/>
          <p:cNvGrpSpPr/>
          <p:nvPr/>
        </p:nvGrpSpPr>
        <p:grpSpPr>
          <a:xfrm>
            <a:off x="857224" y="1660915"/>
            <a:ext cx="6572296" cy="1103087"/>
            <a:chOff x="857224" y="2214554"/>
            <a:chExt cx="6572296" cy="1470782"/>
          </a:xfrm>
        </p:grpSpPr>
        <p:sp>
          <p:nvSpPr>
            <p:cNvPr id="35" name="TextBox 34"/>
            <p:cNvSpPr txBox="1"/>
            <p:nvPr/>
          </p:nvSpPr>
          <p:spPr>
            <a:xfrm>
              <a:off x="1643042" y="2214554"/>
              <a:ext cx="578647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)=</a:t>
              </a:r>
              <a:r>
                <a:rPr lang="en-US" altLang="zh-CN" sz="2000" smtClean="0">
                  <a:latin typeface="Consolas" panose="020B0609020204030204" pitchFamily="49" charset="0"/>
                </a:rPr>
                <a:t>Ω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，因为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f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的阶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高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于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g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(</a:t>
              </a:r>
              <a:r>
                <a:rPr lang="en-US" altLang="zh-CN" sz="2000" i="1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)</a:t>
              </a:r>
              <a:r>
                <a:rPr lang="zh-CN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的阶。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857224" y="2214554"/>
              <a:ext cx="107157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解：</a:t>
              </a:r>
              <a:endPara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37" name="TextBox 36"/>
            <p:cNvSpPr txBox="1"/>
            <p:nvPr/>
          </p:nvSpPr>
          <p:spPr>
            <a:xfrm>
              <a:off x="1311006" y="3071810"/>
              <a:ext cx="78581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ea typeface="仿宋" panose="02010609060101010101" pitchFamily="49" charset="-122"/>
                  <a:cs typeface="Times New Roman" panose="02020603050405020304" pitchFamily="18" charset="0"/>
                </a:rPr>
                <a:t>或者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endParaRPr>
            </a:p>
          </p:txBody>
        </p:sp>
        <p:pic>
          <p:nvPicPr>
            <p:cNvPr id="1026" name="Picture 2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2071670" y="2928934"/>
              <a:ext cx="3857652" cy="756402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41" name="TextBox 40"/>
            <p:cNvSpPr txBox="1"/>
            <p:nvPr/>
          </p:nvSpPr>
          <p:spPr>
            <a:xfrm>
              <a:off x="5936907" y="3037943"/>
              <a:ext cx="857256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zh-CN" sz="20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≠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0</a:t>
              </a:r>
              <a:r>
                <a:rPr lang="zh-CN" altLang="en-US" sz="2000" smtClean="0">
                  <a:solidFill>
                    <a:srgbClr val="0000FF"/>
                  </a:solidFill>
                  <a:latin typeface="Consolas" panose="020B0609020204030204" pitchFamily="49" charset="0"/>
                  <a:cs typeface="Times New Roman" panose="02020603050405020304" pitchFamily="18" charset="0"/>
                </a:rPr>
                <a:t>。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6" name="灯片编号占位符 1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142844" y="750082"/>
            <a:ext cx="8786874" cy="132343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确</a:t>
            </a:r>
            <a:r>
              <a:rPr lang="zh-CN" altLang="zh-CN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界定义</a:t>
            </a:r>
            <a:r>
              <a:rPr lang="zh-CN" altLang="en-US" sz="20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：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（读作“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”），其含义是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存在正常量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，使得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≥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时有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pt-BR" altLang="zh-CN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pt-BR" altLang="zh-CN" sz="2000" smtClean="0">
                <a:solidFill>
                  <a:srgbClr val="006600"/>
                </a:solidFill>
                <a:latin typeface="+mn-ea"/>
                <a:cs typeface="Consolas" panose="020B0609020204030204" pitchFamily="49" charset="0"/>
              </a:rPr>
              <a:t>≤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c</a:t>
            </a:r>
            <a:r>
              <a:rPr lang="pt-BR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也就是说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与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的同阶，也称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的确界。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17"/>
          <p:cNvGrpSpPr/>
          <p:nvPr/>
        </p:nvGrpSpPr>
        <p:grpSpPr>
          <a:xfrm>
            <a:off x="2071670" y="2360860"/>
            <a:ext cx="4222186" cy="2189186"/>
            <a:chOff x="4464910" y="1076112"/>
            <a:chExt cx="4222186" cy="2918914"/>
          </a:xfrm>
        </p:grpSpPr>
        <p:sp>
          <p:nvSpPr>
            <p:cNvPr id="19" name="AutoShape 30"/>
            <p:cNvSpPr>
              <a:spLocks noChangeShapeType="1"/>
            </p:cNvSpPr>
            <p:nvPr/>
          </p:nvSpPr>
          <p:spPr bwMode="auto">
            <a:xfrm>
              <a:off x="6107984" y="1253450"/>
              <a:ext cx="1140" cy="238105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1" name="AutoShape 29"/>
            <p:cNvSpPr>
              <a:spLocks noChangeShapeType="1"/>
            </p:cNvSpPr>
            <p:nvPr/>
          </p:nvSpPr>
          <p:spPr bwMode="auto">
            <a:xfrm>
              <a:off x="6107984" y="3634504"/>
              <a:ext cx="2075040" cy="100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2" name="Freeform 28"/>
            <p:cNvSpPr/>
            <p:nvPr/>
          </p:nvSpPr>
          <p:spPr bwMode="auto">
            <a:xfrm>
              <a:off x="6107984" y="1775655"/>
              <a:ext cx="1858415" cy="1649967"/>
            </a:xfrm>
            <a:custGeom>
              <a:avLst/>
              <a:gdLst/>
              <a:ahLst/>
              <a:cxnLst>
                <a:cxn ang="0">
                  <a:pos x="0" y="1460"/>
                </a:cxn>
                <a:cxn ang="0">
                  <a:pos x="220" y="1500"/>
                </a:cxn>
                <a:cxn ang="0">
                  <a:pos x="250" y="1590"/>
                </a:cxn>
                <a:cxn ang="0">
                  <a:pos x="390" y="1620"/>
                </a:cxn>
                <a:cxn ang="0">
                  <a:pos x="490" y="1450"/>
                </a:cxn>
                <a:cxn ang="0">
                  <a:pos x="720" y="860"/>
                </a:cxn>
                <a:cxn ang="0">
                  <a:pos x="1320" y="400"/>
                </a:cxn>
                <a:cxn ang="0">
                  <a:pos x="1630" y="0"/>
                </a:cxn>
              </a:cxnLst>
              <a:rect l="0" t="0" r="r" b="b"/>
              <a:pathLst>
                <a:path w="1630" h="1643">
                  <a:moveTo>
                    <a:pt x="0" y="1460"/>
                  </a:moveTo>
                  <a:cubicBezTo>
                    <a:pt x="89" y="1469"/>
                    <a:pt x="178" y="1478"/>
                    <a:pt x="220" y="1500"/>
                  </a:cubicBezTo>
                  <a:cubicBezTo>
                    <a:pt x="262" y="1522"/>
                    <a:pt x="222" y="1570"/>
                    <a:pt x="250" y="1590"/>
                  </a:cubicBezTo>
                  <a:cubicBezTo>
                    <a:pt x="278" y="1610"/>
                    <a:pt x="350" y="1643"/>
                    <a:pt x="390" y="1620"/>
                  </a:cubicBezTo>
                  <a:cubicBezTo>
                    <a:pt x="430" y="1597"/>
                    <a:pt x="435" y="1577"/>
                    <a:pt x="490" y="1450"/>
                  </a:cubicBezTo>
                  <a:cubicBezTo>
                    <a:pt x="545" y="1323"/>
                    <a:pt x="582" y="1035"/>
                    <a:pt x="720" y="860"/>
                  </a:cubicBezTo>
                  <a:cubicBezTo>
                    <a:pt x="858" y="685"/>
                    <a:pt x="1168" y="543"/>
                    <a:pt x="1320" y="400"/>
                  </a:cubicBezTo>
                  <a:cubicBezTo>
                    <a:pt x="1472" y="257"/>
                    <a:pt x="1566" y="83"/>
                    <a:pt x="1630" y="0"/>
                  </a:cubicBezTo>
                </a:path>
              </a:pathLst>
            </a:custGeom>
            <a:noFill/>
            <a:ln w="28575">
              <a:solidFill>
                <a:srgbClr val="FF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3" name="Freeform 27"/>
            <p:cNvSpPr/>
            <p:nvPr/>
          </p:nvSpPr>
          <p:spPr bwMode="auto">
            <a:xfrm>
              <a:off x="6107984" y="1384002"/>
              <a:ext cx="1812810" cy="2250502"/>
            </a:xfrm>
            <a:custGeom>
              <a:avLst/>
              <a:gdLst/>
              <a:ahLst/>
              <a:cxnLst>
                <a:cxn ang="0">
                  <a:pos x="0" y="2241"/>
                </a:cxn>
                <a:cxn ang="0">
                  <a:pos x="310" y="1260"/>
                </a:cxn>
                <a:cxn ang="0">
                  <a:pos x="630" y="1120"/>
                </a:cxn>
                <a:cxn ang="0">
                  <a:pos x="700" y="870"/>
                </a:cxn>
                <a:cxn ang="0">
                  <a:pos x="1107" y="360"/>
                </a:cxn>
                <a:cxn ang="0">
                  <a:pos x="1590" y="0"/>
                </a:cxn>
              </a:cxnLst>
              <a:rect l="0" t="0" r="r" b="b"/>
              <a:pathLst>
                <a:path w="1590" h="2241">
                  <a:moveTo>
                    <a:pt x="0" y="2241"/>
                  </a:moveTo>
                  <a:cubicBezTo>
                    <a:pt x="102" y="1844"/>
                    <a:pt x="205" y="1447"/>
                    <a:pt x="310" y="1260"/>
                  </a:cubicBezTo>
                  <a:cubicBezTo>
                    <a:pt x="415" y="1073"/>
                    <a:pt x="565" y="1185"/>
                    <a:pt x="630" y="1120"/>
                  </a:cubicBezTo>
                  <a:cubicBezTo>
                    <a:pt x="695" y="1055"/>
                    <a:pt x="621" y="996"/>
                    <a:pt x="700" y="870"/>
                  </a:cubicBezTo>
                  <a:cubicBezTo>
                    <a:pt x="780" y="744"/>
                    <a:pt x="959" y="505"/>
                    <a:pt x="1107" y="360"/>
                  </a:cubicBezTo>
                  <a:cubicBezTo>
                    <a:pt x="1255" y="215"/>
                    <a:pt x="1490" y="75"/>
                    <a:pt x="159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4" name="Freeform 26"/>
            <p:cNvSpPr/>
            <p:nvPr/>
          </p:nvSpPr>
          <p:spPr bwMode="auto">
            <a:xfrm>
              <a:off x="6107984" y="2358115"/>
              <a:ext cx="1904020" cy="1276389"/>
            </a:xfrm>
            <a:custGeom>
              <a:avLst/>
              <a:gdLst/>
              <a:ahLst/>
              <a:cxnLst>
                <a:cxn ang="0">
                  <a:pos x="0" y="1271"/>
                </a:cxn>
                <a:cxn ang="0">
                  <a:pos x="200" y="950"/>
                </a:cxn>
                <a:cxn ang="0">
                  <a:pos x="570" y="710"/>
                </a:cxn>
                <a:cxn ang="0">
                  <a:pos x="900" y="620"/>
                </a:cxn>
                <a:cxn ang="0">
                  <a:pos x="1170" y="280"/>
                </a:cxn>
                <a:cxn ang="0">
                  <a:pos x="1670" y="0"/>
                </a:cxn>
              </a:cxnLst>
              <a:rect l="0" t="0" r="r" b="b"/>
              <a:pathLst>
                <a:path w="1670" h="1271">
                  <a:moveTo>
                    <a:pt x="0" y="1271"/>
                  </a:moveTo>
                  <a:cubicBezTo>
                    <a:pt x="52" y="1157"/>
                    <a:pt x="105" y="1044"/>
                    <a:pt x="200" y="950"/>
                  </a:cubicBezTo>
                  <a:cubicBezTo>
                    <a:pt x="295" y="856"/>
                    <a:pt x="453" y="765"/>
                    <a:pt x="570" y="710"/>
                  </a:cubicBezTo>
                  <a:cubicBezTo>
                    <a:pt x="687" y="655"/>
                    <a:pt x="800" y="692"/>
                    <a:pt x="900" y="620"/>
                  </a:cubicBezTo>
                  <a:cubicBezTo>
                    <a:pt x="1000" y="548"/>
                    <a:pt x="1042" y="383"/>
                    <a:pt x="1170" y="280"/>
                  </a:cubicBezTo>
                  <a:cubicBezTo>
                    <a:pt x="1298" y="177"/>
                    <a:pt x="1484" y="88"/>
                    <a:pt x="1670" y="0"/>
                  </a:cubicBezTo>
                </a:path>
              </a:pathLst>
            </a:custGeom>
            <a:noFill/>
            <a:ln w="9525">
              <a:solidFill>
                <a:srgbClr val="000000"/>
              </a:solidFill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25" name="Rectangle 25"/>
            <p:cNvSpPr>
              <a:spLocks noChangeArrowheads="1"/>
            </p:cNvSpPr>
            <p:nvPr/>
          </p:nvSpPr>
          <p:spPr bwMode="auto">
            <a:xfrm>
              <a:off x="7322431" y="1076112"/>
              <a:ext cx="642941" cy="37643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2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6" name="Rectangle 24"/>
            <p:cNvSpPr>
              <a:spLocks noChangeArrowheads="1"/>
            </p:cNvSpPr>
            <p:nvPr/>
          </p:nvSpPr>
          <p:spPr bwMode="auto">
            <a:xfrm>
              <a:off x="7868399" y="1951381"/>
              <a:ext cx="811353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c</a:t>
              </a:r>
              <a:r>
                <a:rPr kumimoji="0" lang="en-US" altLang="zh-CN" sz="180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1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g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7" name="Rectangle 23"/>
            <p:cNvSpPr>
              <a:spLocks noChangeArrowheads="1"/>
            </p:cNvSpPr>
            <p:nvPr/>
          </p:nvSpPr>
          <p:spPr bwMode="auto">
            <a:xfrm>
              <a:off x="7965372" y="1504509"/>
              <a:ext cx="721724" cy="329041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3600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f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en-US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</a:t>
              </a:r>
              <a:endParaRPr kumimoji="0" lang="en-US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8" name="Rectangle 22"/>
            <p:cNvSpPr>
              <a:spLocks noChangeArrowheads="1"/>
            </p:cNvSpPr>
            <p:nvPr/>
          </p:nvSpPr>
          <p:spPr bwMode="auto">
            <a:xfrm>
              <a:off x="6609642" y="3713839"/>
              <a:ext cx="29643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en-US" altLang="zh-CN" sz="1800" b="0" i="0" u="none" strike="noStrike" cap="none" normalizeH="0" baseline="-3000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0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29" name="AutoShape 21"/>
            <p:cNvSpPr>
              <a:spLocks noChangeShapeType="1"/>
            </p:cNvSpPr>
            <p:nvPr/>
          </p:nvSpPr>
          <p:spPr bwMode="auto">
            <a:xfrm flipH="1">
              <a:off x="6700852" y="2548920"/>
              <a:ext cx="1140" cy="1104664"/>
            </a:xfrm>
            <a:prstGeom prst="straightConnector1">
              <a:avLst/>
            </a:prstGeom>
            <a:noFill/>
            <a:ln w="9525">
              <a:solidFill>
                <a:srgbClr val="000000"/>
              </a:solidFill>
              <a:prstDash val="dash"/>
              <a:round/>
            </a:ln>
          </p:spPr>
          <p:txBody>
            <a:bodyPr vert="horz" wrap="square" lIns="91440" tIns="45720" rIns="91440" bIns="45720" numCol="1" anchor="t" anchorCtr="0" compatLnSpc="1"/>
            <a:lstStyle/>
            <a:p>
              <a:endParaRPr lang="zh-CN" altLang="en-US" sz="1800">
                <a:solidFill>
                  <a:srgbClr val="0000FF"/>
                </a:solidFill>
                <a:latin typeface="Consolas" panose="020B0609020204030204" pitchFamily="49" charset="0"/>
              </a:endParaRPr>
            </a:p>
          </p:txBody>
        </p:sp>
        <p:sp>
          <p:nvSpPr>
            <p:cNvPr id="30" name="Rectangle 20"/>
            <p:cNvSpPr>
              <a:spLocks noChangeArrowheads="1"/>
            </p:cNvSpPr>
            <p:nvPr/>
          </p:nvSpPr>
          <p:spPr bwMode="auto">
            <a:xfrm>
              <a:off x="8080412" y="3713839"/>
              <a:ext cx="206364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algn="l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en-US" altLang="zh-CN" sz="1800" b="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endParaRPr kumimoji="0" lang="en-US" altLang="zh-CN" sz="1800" b="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宋体" panose="02010600030101010101" pitchFamily="2" charset="-122"/>
              </a:endParaRPr>
            </a:p>
          </p:txBody>
        </p:sp>
        <p:sp>
          <p:nvSpPr>
            <p:cNvPr id="31" name="Rectangle 19"/>
            <p:cNvSpPr>
              <a:spLocks noChangeArrowheads="1"/>
            </p:cNvSpPr>
            <p:nvPr/>
          </p:nvSpPr>
          <p:spPr bwMode="auto">
            <a:xfrm>
              <a:off x="4464910" y="2357430"/>
              <a:ext cx="1483312" cy="281187"/>
            </a:xfrm>
            <a:prstGeom prst="rect">
              <a:avLst/>
            </a:prstGeom>
            <a:solidFill>
              <a:srgbClr val="FFFFFF"/>
            </a:solidFill>
            <a:ln w="9525">
              <a:noFill/>
              <a:miter lim="800000"/>
            </a:ln>
          </p:spPr>
          <p:txBody>
            <a:bodyPr vert="horz" wrap="square" lIns="0" tIns="0" rIns="0" bIns="0" numCol="1" anchor="t" anchorCtr="0" compatLnSpc="1"/>
            <a:lstStyle/>
            <a:p>
              <a:pPr marL="0" marR="0" lvl="0" defTabSz="914400" rtl="0" eaLnBrk="1" fontAlgn="base" latinLnBrk="0" hangingPunct="1">
                <a:lnSpc>
                  <a:spcPct val="100000"/>
                </a:lnSpc>
                <a:spcBef>
                  <a:spcPct val="0"/>
                </a:spcBef>
                <a:spcAft>
                  <a:spcPct val="0"/>
                </a:spcAft>
                <a:buClrTx/>
                <a:buSzTx/>
                <a:buFontTx/>
                <a:buNone/>
              </a:pP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 f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)=</a:t>
              </a:r>
              <a:r>
                <a:rPr kumimoji="0" lang="en-US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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g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(</a:t>
              </a:r>
              <a:r>
                <a:rPr kumimoji="0" lang="pt-BR" altLang="zh-CN" sz="1800" i="1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n</a:t>
              </a:r>
              <a:r>
                <a:rPr kumimoji="0" lang="pt-BR" altLang="zh-CN" sz="1800" i="0" u="none" strike="noStrike" cap="none" normalizeH="0" baseline="0" smtClean="0">
                  <a:ln>
                    <a:noFill/>
                  </a:ln>
                  <a:solidFill>
                    <a:srgbClr val="0000FF"/>
                  </a:solidFill>
                  <a:effectLst/>
                  <a:latin typeface="Consolas" panose="020B0609020204030204" pitchFamily="49" charset="0"/>
                  <a:ea typeface="宋体" panose="02010600030101010101" pitchFamily="2" charset="-122"/>
                  <a:cs typeface="Times New Roman" panose="02020603050405020304" pitchFamily="18" charset="0"/>
                  <a:sym typeface="Symbol" panose="05050102010706020507" pitchFamily="18" charset="2"/>
                </a:rPr>
                <a:t>))</a:t>
              </a:r>
              <a:endParaRPr kumimoji="0" lang="pt-BR" altLang="zh-CN" sz="18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宋体" panose="02010600030101010101" pitchFamily="2" charset="-122"/>
                <a:cs typeface="Times New Roman" panose="02020603050405020304" pitchFamily="18" charset="0"/>
                <a:sym typeface="Symbol" panose="05050102010706020507" pitchFamily="18" charset="2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TextBox 17"/>
          <p:cNvSpPr txBox="1"/>
          <p:nvPr/>
        </p:nvSpPr>
        <p:spPr>
          <a:xfrm>
            <a:off x="571472" y="857238"/>
            <a:ext cx="7715304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可以利用极限来</a:t>
            </a:r>
            <a:r>
              <a:rPr lang="zh-CN" altLang="zh-CN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Times New Roman" panose="02020603050405020304" pitchFamily="18" charset="0"/>
              </a:rPr>
              <a:t>证明</a:t>
            </a:r>
            <a:r>
              <a:rPr lang="zh-CN" altLang="en-US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：</a:t>
            </a:r>
            <a:endParaRPr lang="en-US" altLang="zh-CN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2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如果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                     =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并且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0&lt;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c</a:t>
            </a:r>
            <a:r>
              <a:rPr lang="en-US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&lt;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∞ ，则有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13005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1764504"/>
            <a:ext cx="1209675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9" name="TextBox 18"/>
          <p:cNvSpPr txBox="1"/>
          <p:nvPr/>
        </p:nvSpPr>
        <p:spPr>
          <a:xfrm>
            <a:off x="2571736" y="523682"/>
            <a:ext cx="428628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，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0&lt;c&lt;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∞，则有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pic>
        <p:nvPicPr>
          <p:cNvPr id="20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739749" y="532991"/>
            <a:ext cx="1905000" cy="45005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1" name="圆角矩形 20"/>
          <p:cNvSpPr/>
          <p:nvPr/>
        </p:nvSpPr>
        <p:spPr>
          <a:xfrm>
            <a:off x="642910" y="465523"/>
            <a:ext cx="6286544" cy="567932"/>
          </a:xfrm>
          <a:prstGeom prst="roundRect">
            <a:avLst/>
          </a:prstGeom>
          <a:ln w="19050">
            <a:tailEnd type="none"/>
          </a:ln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rtlCol="0" anchor="ctr"/>
          <a:lstStyle/>
          <a:p>
            <a:pPr algn="ctr"/>
            <a:endParaRPr lang="zh-CN" altLang="en-US"/>
          </a:p>
        </p:txBody>
      </p:sp>
      <p:sp>
        <p:nvSpPr>
          <p:cNvPr id="22" name="TextBox 21"/>
          <p:cNvSpPr txBox="1"/>
          <p:nvPr/>
        </p:nvSpPr>
        <p:spPr>
          <a:xfrm>
            <a:off x="500034" y="1500181"/>
            <a:ext cx="1000132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</a:rPr>
              <a:t>例如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23" name="TextBox 22"/>
          <p:cNvSpPr txBox="1"/>
          <p:nvPr/>
        </p:nvSpPr>
        <p:spPr>
          <a:xfrm>
            <a:off x="571472" y="1982387"/>
            <a:ext cx="728667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3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endParaRPr lang="pt-BR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10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+4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+2=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pt-BR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一般地，如果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zh-CN" altLang="zh-CN" sz="22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…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pt-BR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pt-BR" altLang="zh-CN" sz="22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&gt;0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），有</a:t>
            </a:r>
            <a:r>
              <a:rPr lang="pt-BR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2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pt-BR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2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200" i="1" baseline="30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pt-BR" altLang="zh-CN" sz="22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2" grpId="0"/>
    </p:bld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0" name="TextBox 9"/>
          <p:cNvSpPr txBox="1"/>
          <p:nvPr/>
        </p:nvSpPr>
        <p:spPr>
          <a:xfrm>
            <a:off x="1571604" y="803660"/>
            <a:ext cx="3571900" cy="43088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证明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+1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=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  <a:sym typeface="Symbol" panose="05050102010706020507"/>
              </a:rPr>
              <a:t>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(2</a:t>
            </a:r>
            <a:r>
              <a:rPr lang="en-US" altLang="zh-CN" sz="2200" i="1" baseline="30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关系成立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grpSp>
        <p:nvGrpSpPr>
          <p:cNvPr id="2" name="组合 10"/>
          <p:cNvGrpSpPr/>
          <p:nvPr/>
        </p:nvGrpSpPr>
        <p:grpSpPr>
          <a:xfrm>
            <a:off x="500034" y="642925"/>
            <a:ext cx="785818" cy="642941"/>
            <a:chOff x="214282" y="142852"/>
            <a:chExt cx="1000100" cy="1071569"/>
          </a:xfrm>
        </p:grpSpPr>
        <p:sp>
          <p:nvSpPr>
            <p:cNvPr id="12" name="Oval 20"/>
            <p:cNvSpPr>
              <a:spLocks noChangeArrowheads="1"/>
            </p:cNvSpPr>
            <p:nvPr/>
          </p:nvSpPr>
          <p:spPr bwMode="gray">
            <a:xfrm>
              <a:off x="214282" y="142852"/>
              <a:ext cx="1000100" cy="1071569"/>
            </a:xfrm>
            <a:prstGeom prst="ellipse">
              <a:avLst/>
            </a:prstGeom>
            <a:solidFill>
              <a:srgbClr val="F8F8F8"/>
            </a:solidFill>
            <a:ln w="38100">
              <a:solidFill>
                <a:srgbClr val="FF0000"/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3" name="Oval 21"/>
            <p:cNvSpPr>
              <a:spLocks noChangeArrowheads="1"/>
            </p:cNvSpPr>
            <p:nvPr/>
          </p:nvSpPr>
          <p:spPr bwMode="gray">
            <a:xfrm>
              <a:off x="255399" y="186960"/>
              <a:ext cx="916658" cy="983353"/>
            </a:xfrm>
            <a:prstGeom prst="ellipse">
              <a:avLst/>
            </a:prstGeom>
            <a:solidFill>
              <a:schemeClr val="bg1">
                <a:lumMod val="85000"/>
              </a:schemeClr>
            </a:solidFill>
            <a:ln w="38100">
              <a:solidFill>
                <a:srgbClr val="FF0000">
                  <a:alpha val="70195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4" name="Oval 22"/>
            <p:cNvSpPr>
              <a:spLocks noChangeArrowheads="1"/>
            </p:cNvSpPr>
            <p:nvPr/>
          </p:nvSpPr>
          <p:spPr bwMode="gray">
            <a:xfrm>
              <a:off x="296515" y="233663"/>
              <a:ext cx="834424" cy="895136"/>
            </a:xfrm>
            <a:prstGeom prst="ellipse">
              <a:avLst/>
            </a:prstGeom>
            <a:noFill/>
            <a:ln w="38100">
              <a:solidFill>
                <a:srgbClr val="FF0000">
                  <a:alpha val="30196"/>
                </a:srgbClr>
              </a:solidFill>
              <a:round/>
            </a:ln>
          </p:spPr>
          <p:txBody>
            <a:bodyPr wrap="none" anchor="ctr"/>
            <a:lstStyle/>
            <a:p>
              <a:endParaRPr lang="zh-CN" altLang="zh-CN">
                <a:latin typeface="Consolas" panose="020B0609020204030204" pitchFamily="49" charset="0"/>
                <a:cs typeface="Arial" panose="020B0604020202020204" pitchFamily="34" charset="0"/>
              </a:endParaRPr>
            </a:p>
          </p:txBody>
        </p:sp>
        <p:sp>
          <p:nvSpPr>
            <p:cNvPr id="15" name="Text Box 23"/>
            <p:cNvSpPr txBox="1">
              <a:spLocks noChangeArrowheads="1"/>
            </p:cNvSpPr>
            <p:nvPr/>
          </p:nvSpPr>
          <p:spPr bwMode="gray">
            <a:xfrm>
              <a:off x="317323" y="535761"/>
              <a:ext cx="850370" cy="523220"/>
            </a:xfrm>
            <a:prstGeom prst="rect">
              <a:avLst/>
            </a:prstGeom>
            <a:noFill/>
            <a:ln w="9525" algn="ctr">
              <a:noFill/>
              <a:miter lim="800000"/>
            </a:ln>
          </p:spPr>
          <p:txBody>
            <a:bodyPr wrap="square">
              <a:spAutoFit/>
            </a:bodyPr>
            <a:lstStyle/>
            <a:p>
              <a:pPr algn="ctr">
                <a:spcBef>
                  <a:spcPct val="50000"/>
                </a:spcBef>
              </a:pPr>
              <a:r>
                <a:rPr lang="zh-CN" altLang="en-US" sz="1800" b="1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示例</a:t>
              </a:r>
              <a:endParaRPr lang="zh-CN" altLang="en-US" sz="1800" b="1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026" name="Rectangle 2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grpSp>
        <p:nvGrpSpPr>
          <p:cNvPr id="3" name="组合 26"/>
          <p:cNvGrpSpPr/>
          <p:nvPr/>
        </p:nvGrpSpPr>
        <p:grpSpPr>
          <a:xfrm>
            <a:off x="857224" y="1589481"/>
            <a:ext cx="4500594" cy="1435958"/>
            <a:chOff x="857224" y="2119307"/>
            <a:chExt cx="4500594" cy="1914610"/>
          </a:xfrm>
        </p:grpSpPr>
        <p:pic>
          <p:nvPicPr>
            <p:cNvPr id="1027" name="Picture 3"/>
            <p:cNvPicPr>
              <a:picLocks noChangeAspect="1" noChangeArrowheads="1"/>
            </p:cNvPicPr>
            <p:nvPr/>
          </p:nvPicPr>
          <p:blipFill>
            <a:blip r:embed="rId1" cstate="print"/>
            <a:srcRect/>
            <a:stretch>
              <a:fillRect/>
            </a:stretch>
          </p:blipFill>
          <p:spPr bwMode="auto">
            <a:xfrm>
              <a:off x="1857356" y="2119307"/>
              <a:ext cx="1400175" cy="523875"/>
            </a:xfrm>
            <a:prstGeom prst="rect">
              <a:avLst/>
            </a:prstGeom>
            <a:noFill/>
            <a:ln w="9525">
              <a:noFill/>
              <a:miter lim="800000"/>
              <a:headEnd/>
              <a:tailEnd/>
            </a:ln>
          </p:spPr>
        </p:pic>
        <p:sp>
          <p:nvSpPr>
            <p:cNvPr id="18" name="TextBox 17"/>
            <p:cNvSpPr txBox="1"/>
            <p:nvPr/>
          </p:nvSpPr>
          <p:spPr>
            <a:xfrm>
              <a:off x="857224" y="2143116"/>
              <a:ext cx="1500198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zh-CN" altLang="en-US" sz="2000" smtClean="0">
                  <a:solidFill>
                    <a:srgbClr val="FF0000"/>
                  </a:solidFill>
                  <a:latin typeface="Consolas" panose="020B0609020204030204" pitchFamily="49" charset="0"/>
                  <a:ea typeface="微软雅黑" panose="020B0503020204020204" charset="-122"/>
                  <a:cs typeface="Consolas" panose="020B0609020204030204" pitchFamily="49" charset="0"/>
                </a:rPr>
                <a:t>证明：</a:t>
              </a:r>
              <a:endPara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endParaRPr>
            </a:p>
          </p:txBody>
        </p:sp>
        <p:sp>
          <p:nvSpPr>
            <p:cNvPr id="24" name="TextBox 23"/>
            <p:cNvSpPr txBox="1"/>
            <p:nvPr/>
          </p:nvSpPr>
          <p:spPr>
            <a:xfrm>
              <a:off x="2857488" y="2857496"/>
              <a:ext cx="2500330" cy="492443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Times New Roman" panose="02020603050405020304" pitchFamily="18" charset="0"/>
                </a:rPr>
                <a:t>c=2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Times New Roman" panose="02020603050405020304" pitchFamily="18" charset="0"/>
                </a:rPr>
                <a:t>，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+mj-ea"/>
                  <a:cs typeface="Times New Roman" panose="02020603050405020304" pitchFamily="18" charset="0"/>
                </a:rPr>
                <a:t>c</a:t>
              </a:r>
              <a:r>
                <a:rPr lang="zh-CN" altLang="en-US" sz="18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≠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0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并且</a:t>
              </a:r>
              <a:r>
                <a:rPr lang="en-US" altLang="zh-CN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c</a:t>
              </a:r>
              <a:r>
                <a:rPr lang="zh-CN" altLang="en-US" sz="1800" smtClean="0">
                  <a:solidFill>
                    <a:srgbClr val="0000FF"/>
                  </a:solidFill>
                  <a:latin typeface="+mj-ea"/>
                  <a:ea typeface="+mj-ea"/>
                  <a:cs typeface="Times New Roman" panose="02020603050405020304" pitchFamily="18" charset="0"/>
                </a:rPr>
                <a:t>≠</a:t>
              </a:r>
              <a:r>
                <a:rPr lang="zh-CN" altLang="en-US" sz="18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∞</a:t>
              </a:r>
              <a:endPara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endParaRPr>
            </a:p>
          </p:txBody>
        </p:sp>
        <p:sp>
          <p:nvSpPr>
            <p:cNvPr id="25" name="下箭头 24"/>
            <p:cNvSpPr/>
            <p:nvPr/>
          </p:nvSpPr>
          <p:spPr>
            <a:xfrm>
              <a:off x="2357422" y="2857496"/>
              <a:ext cx="285752" cy="428628"/>
            </a:xfrm>
            <a:prstGeom prst="downArrow">
              <a:avLst/>
            </a:prstGeom>
            <a:ln>
              <a:tailEnd type="none"/>
            </a:ln>
          </p:spPr>
          <p:style>
            <a:lnRef idx="1">
              <a:schemeClr val="accent2"/>
            </a:lnRef>
            <a:fillRef idx="3">
              <a:schemeClr val="accent2"/>
            </a:fillRef>
            <a:effectRef idx="2">
              <a:schemeClr val="accent2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>
                <a:latin typeface="Consolas" panose="020B0609020204030204" pitchFamily="49" charset="0"/>
              </a:endParaRPr>
            </a:p>
          </p:txBody>
        </p:sp>
        <p:sp>
          <p:nvSpPr>
            <p:cNvPr id="26" name="TextBox 25"/>
            <p:cNvSpPr txBox="1"/>
            <p:nvPr/>
          </p:nvSpPr>
          <p:spPr>
            <a:xfrm>
              <a:off x="1857356" y="3500437"/>
              <a:ext cx="1428760" cy="533480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l">
                <a:lnSpc>
                  <a:spcPct val="100000"/>
                </a:lnSpc>
                <a:spcBef>
                  <a:spcPts val="0"/>
                </a:spcBef>
              </a:pP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2</a:t>
              </a:r>
              <a:r>
                <a:rPr lang="en-US" altLang="zh-CN" sz="2000" i="1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+1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=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  <a:sym typeface="Symbol" panose="05050102010706020507"/>
                </a:rPr>
                <a:t>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(2</a:t>
              </a:r>
              <a:r>
                <a:rPr lang="en-US" altLang="zh-CN" sz="2000" i="1" baseline="30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n</a:t>
              </a:r>
              <a:r>
                <a:rPr lang="en-US" altLang="zh-CN" sz="2000" smtClean="0">
                  <a:solidFill>
                    <a:srgbClr val="0000FF"/>
                  </a:solidFill>
                  <a:latin typeface="Consolas" panose="020B0609020204030204" pitchFamily="49" charset="0"/>
                  <a:ea typeface="楷体" panose="02010609060101010101" pitchFamily="49" charset="-122"/>
                  <a:cs typeface="Times New Roman" panose="02020603050405020304" pitchFamily="18" charset="0"/>
                </a:rPr>
                <a:t>)</a:t>
              </a:r>
              <a:endPara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endParaRPr>
            </a:p>
          </p:txBody>
        </p:sp>
      </p:grpSp>
      <p:sp>
        <p:nvSpPr>
          <p:cNvPr id="17" name="灯片编号占位符 1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66725" y="187960"/>
            <a:ext cx="263906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Why study algorithms?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967740" y="572135"/>
            <a:ext cx="3945255" cy="2832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2210"/>
              </a:lnSpc>
              <a:spcBef>
                <a:spcPts val="0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Their impact is broad and far-reaching.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967740" y="974090"/>
            <a:ext cx="6937375" cy="271780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Internet:</a:t>
            </a:r>
            <a:r>
              <a:rPr sz="1360" spc="49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Web search, packet routing, distributed file sharing,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Biology:</a:t>
            </a:r>
            <a:r>
              <a:rPr sz="1360" spc="49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Human genome project, protein folding,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40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Computers:</a:t>
            </a:r>
            <a:r>
              <a:rPr sz="1360" spc="492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Circuit layout, file system, compilers,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Computer graphics:</a:t>
            </a:r>
            <a:r>
              <a:rPr sz="1360" spc="494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Movies, video games, virtual reality,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Security:</a:t>
            </a:r>
            <a:r>
              <a:rPr sz="1360" spc="49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Cell phones, e-commerce, voting machines,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90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Multimedia:</a:t>
            </a:r>
            <a:r>
              <a:rPr sz="1360" spc="49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CD player, DVD, MP3, JPG, DivX, HDTV,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35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Transportation:</a:t>
            </a:r>
            <a:r>
              <a:rPr sz="1360" spc="498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Airline crew scheduling, map routing,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ct val="100000"/>
              </a:lnSpc>
              <a:spcBef>
                <a:spcPts val="1185"/>
              </a:spcBef>
              <a:spcAft>
                <a:spcPts val="0"/>
              </a:spcAft>
            </a:pPr>
            <a:r>
              <a:rPr sz="102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Physics:</a:t>
            </a:r>
            <a:r>
              <a:rPr sz="1360" spc="49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36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N-body simulation, particle collision simulation, ...</a:t>
            </a:r>
            <a:endParaRPr sz="136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7255182" y="4518381"/>
            <a:ext cx="158801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8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  <p:pic>
        <p:nvPicPr>
          <p:cNvPr id="7" name="图片 6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241425" y="3691890"/>
            <a:ext cx="6300470" cy="1442720"/>
          </a:xfrm>
          <a:prstGeom prst="rect">
            <a:avLst/>
          </a:prstGeom>
        </p:spPr>
      </p:pic>
      <p:sp>
        <p:nvSpPr>
          <p:cNvPr id="8" name="文本框 7"/>
          <p:cNvSpPr txBox="1"/>
          <p:nvPr/>
        </p:nvSpPr>
        <p:spPr>
          <a:xfrm>
            <a:off x="4912995" y="531495"/>
            <a:ext cx="4114800" cy="36830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它们的影响是广泛而深远的。</a:t>
            </a: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9059" name="Rectangle 35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9" name="TextBox 8"/>
          <p:cNvSpPr txBox="1"/>
          <p:nvPr/>
        </p:nvSpPr>
        <p:spPr>
          <a:xfrm>
            <a:off x="714348" y="1393023"/>
            <a:ext cx="8001056" cy="1983584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符号比大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符号和大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符号都要精确，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隐含着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和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pt-BR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pt-BR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目前国内大部分教科书中习惯使用大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符号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</a:rPr>
              <a:t>实际上指最接近的那个上界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，本书主要也采用这种表示形式。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grpSp>
        <p:nvGrpSpPr>
          <p:cNvPr id="2" name="组合 9"/>
          <p:cNvGrpSpPr/>
          <p:nvPr/>
        </p:nvGrpSpPr>
        <p:grpSpPr>
          <a:xfrm>
            <a:off x="785787" y="482189"/>
            <a:ext cx="896901" cy="672676"/>
            <a:chOff x="388951" y="5103867"/>
            <a:chExt cx="896901" cy="896901"/>
          </a:xfrm>
        </p:grpSpPr>
        <p:sp>
          <p:nvSpPr>
            <p:cNvPr id="11" name="椭圆 10"/>
            <p:cNvSpPr/>
            <p:nvPr/>
          </p:nvSpPr>
          <p:spPr>
            <a:xfrm>
              <a:off x="388951" y="5103867"/>
              <a:ext cx="896901" cy="896901"/>
            </a:xfrm>
            <a:prstGeom prst="ellipse">
              <a:avLst/>
            </a:prstGeom>
            <a:gradFill flip="none" rotWithShape="1">
              <a:gsLst>
                <a:gs pos="100000">
                  <a:srgbClr val="FCFCFC"/>
                </a:gs>
                <a:gs pos="0">
                  <a:srgbClr val="CCCCCC"/>
                </a:gs>
              </a:gsLst>
              <a:lin ang="4200000" scaled="0"/>
              <a:tileRect/>
            </a:gradFill>
            <a:ln w="12700">
              <a:gradFill>
                <a:gsLst>
                  <a:gs pos="89000">
                    <a:schemeClr val="bg1">
                      <a:lumMod val="85000"/>
                    </a:schemeClr>
                  </a:gs>
                  <a:gs pos="0">
                    <a:schemeClr val="bg1"/>
                  </a:gs>
                </a:gsLst>
                <a:lin ang="4200000" scaled="0"/>
              </a:gradFill>
            </a:ln>
            <a:effectLst>
              <a:outerShdw blurRad="254000" dist="127000" dir="4200000" algn="tr" rotWithShape="0">
                <a:prstClr val="black">
                  <a:alpha val="34000"/>
                </a:prstClr>
              </a:out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2" name="椭圆 11"/>
            <p:cNvSpPr/>
            <p:nvPr/>
          </p:nvSpPr>
          <p:spPr>
            <a:xfrm>
              <a:off x="479938" y="5204902"/>
              <a:ext cx="714380" cy="714380"/>
            </a:xfrm>
            <a:prstGeom prst="ellipse">
              <a:avLst/>
            </a:prstGeom>
            <a:solidFill>
              <a:srgbClr val="E3BF42"/>
            </a:solidFill>
            <a:ln>
              <a:noFill/>
            </a:ln>
            <a:effectLst>
              <a:innerShdw blurRad="63500" dist="50800" dir="13500000">
                <a:prstClr val="black">
                  <a:alpha val="50000"/>
                </a:prstClr>
              </a:innerShdw>
            </a:effectLst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zh-CN" altLang="en-US" sz="3200"/>
            </a:p>
          </p:txBody>
        </p:sp>
        <p:sp>
          <p:nvSpPr>
            <p:cNvPr id="13" name="文本框 14"/>
            <p:cNvSpPr txBox="1"/>
            <p:nvPr/>
          </p:nvSpPr>
          <p:spPr>
            <a:xfrm>
              <a:off x="525185" y="5431228"/>
              <a:ext cx="646331" cy="418576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zh-CN" altLang="en-US" sz="1800" b="1" smtClean="0">
                  <a:solidFill>
                    <a:srgbClr val="FF0000"/>
                  </a:solidFill>
                  <a:latin typeface="微软雅黑" panose="020B0503020204020204" charset="-122"/>
                  <a:ea typeface="微软雅黑" panose="020B0503020204020204" charset="-122"/>
                </a:rPr>
                <a:t>说明</a:t>
              </a:r>
              <a:endParaRPr lang="zh-CN" altLang="en-US" sz="1800" b="1" dirty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</a:endParaRPr>
            </a:p>
          </p:txBody>
        </p:sp>
      </p:grp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482189"/>
            <a:ext cx="5072098" cy="504479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ts val="2800"/>
              </a:lnSpc>
              <a:spcBef>
                <a:spcPts val="0"/>
              </a:spcBef>
            </a:pP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4. </a:t>
            </a:r>
            <a:r>
              <a:rPr lang="zh-CN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算法的最好、最坏和平均情况分析</a:t>
            </a:r>
            <a:endParaRPr lang="zh-CN" altLang="en-US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32288"/>
            <a:ext cx="7929618" cy="286998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定义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4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设一个算法的输入规模为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是所有输入的集合，任一输入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D</a:t>
            </a:r>
            <a:r>
              <a:rPr lang="en-US" altLang="zh-CN" sz="2000" i="1" baseline="-25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P(I)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出现的概率，有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P(I)=1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T(I)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是算法在输入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下所执行的基本操作次数，则该算法的平均执行时间为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       A(</a:t>
            </a:r>
            <a:r>
              <a:rPr lang="en-US" altLang="zh-CN" sz="2000" i="1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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I∈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Dn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P(I)*T(I)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对应的时间复杂度称为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平均时间复杂度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2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平均时间复杂度反映算法的总体时间性能。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803660"/>
            <a:ext cx="7786742" cy="3102993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44000" bIns="144000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算法的最好情况为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G(n)=min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 I∈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Dn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T(I)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，是指算法在所有输入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下所执行基本操作的最少执行次数。对应的时间复杂度称为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最好时间复杂度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，最好时间复杂度反映算法的最佳性能，即为算法的时间下界。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算法的最坏情况为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(n)=max</a:t>
            </a:r>
            <a:r>
              <a:rPr lang="en-US" altLang="zh-CN" sz="2000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 I∈</a:t>
            </a:r>
            <a:r>
              <a:rPr lang="en-US" altLang="zh-CN" sz="2000" i="1" baseline="-25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Dn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T(I)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，是指算法在所有输入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下所执行基本操作的最大执行次数。对应的时间复杂度称为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最怀时间复杂度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，最怀时间复杂度为算法的时间上界。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500034" y="375032"/>
            <a:ext cx="8215370" cy="124649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1-4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设计一个尽可能高效的算法，在长度为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的一维整型数组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中查找值最大的元素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maxe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和值最小的元素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mine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。并分析算法的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最好、最坏和平均时间复杂度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Times New Roman" panose="02020603050405020304" pitchFamily="18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142844" y="1928809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000100" y="1874593"/>
            <a:ext cx="7358114" cy="2554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maxe,mine=a[0],a[0]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for i in range(1,n):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a[i]&gt;maxe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:maxe=a[i]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	elif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a[i]&lt;mine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:mine=a[i];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print("maxe=%d,mine=%d"%(maxe,mine))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  <p:bldP spid="8" grpId="0" animBg="1"/>
    </p:bldLst>
  </p:timing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2998522"/>
            <a:ext cx="8358246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该算法的基本语句是元素比较。</a:t>
            </a: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最好的情况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中元素递增排列，元素比较次数为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71472" y="285734"/>
            <a:ext cx="7358114" cy="2554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maxe,mine=a[0],a[0]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for i in range(1,n):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a[i]&gt;maxe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:maxe=a[i]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	elif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a[i]&lt;mine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:mine=a[i];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print("maxe=%d,mine=%d"%(maxe,mine))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71406" y="3143254"/>
            <a:ext cx="8358246" cy="87806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最坏的情况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中元素递减排列，元素比较次数为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)=2(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14348" y="428610"/>
            <a:ext cx="7358114" cy="2554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maxe,mine=a[0],a[0]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for i in range(1,n):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a[i]&gt;maxe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:maxe=a[i]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	elif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a[i]&lt;mine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:mine=a[i];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print("maxe=%d,mine=%d"%(maxe,mine))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extBox 5"/>
          <p:cNvSpPr txBox="1"/>
          <p:nvPr/>
        </p:nvSpPr>
        <p:spPr>
          <a:xfrm>
            <a:off x="285720" y="3071816"/>
            <a:ext cx="8358246" cy="12884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457200" indent="-457200" algn="l">
              <a:lnSpc>
                <a:spcPts val="32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平均情况</a:t>
            </a:r>
            <a:r>
              <a:rPr lang="zh-CN" altLang="en-US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：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中有一半的元素比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a[i]&gt;maxe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a[i]&lt;mine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比较执行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次，因此平均元素比较次数为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)=3(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-1)/2=O(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785786" y="285734"/>
            <a:ext cx="7358114" cy="2554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MaxMin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  	maxe,mine=a[0],a[0]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 	for i in range(1,n):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a[i]&gt;maxe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:maxe=a[i]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	elif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a[i]&lt;mine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:mine=a[i];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print("maxe=%d,mine=%d"%(maxe,mine))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 animBg="1"/>
    </p:bldLst>
  </p:timing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160718"/>
            <a:ext cx="8501122" cy="1169551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  <a:effectLst>
            <a:outerShdw blurRad="57785" dist="33020" dir="3180000" algn="ctr">
              <a:srgbClr val="000000">
                <a:alpha val="30000"/>
              </a:srgbClr>
            </a:outerShdw>
          </a:effectLst>
          <a:scene3d>
            <a:camera prst="orthographicFront">
              <a:rot lat="0" lon="0" rev="0"/>
            </a:camera>
            <a:lightRig rig="brightRoom" dir="t">
              <a:rot lat="0" lon="0" rev="600000"/>
            </a:lightRig>
          </a:scene3d>
          <a:sp3d prstMaterial="metal">
            <a:bevelT w="38100" h="57150" prst="angle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1-5</a:t>
            </a:r>
            <a:r>
              <a:rPr lang="zh-CN" altLang="zh-CN" sz="2000" smtClean="0">
                <a:solidFill>
                  <a:srgbClr val="FF0000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采用顺序查找方法，在长度为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的一维</a:t>
            </a:r>
            <a:r>
              <a:rPr lang="zh-CN" altLang="en-US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整数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数组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[0..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中查找值为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的元素，即从数组的第一个元素开始，逐个与被查值</a:t>
            </a:r>
            <a:r>
              <a:rPr lang="en-US" altLang="zh-CN" sz="2000" i="1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进行比较。找到后返回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True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，否则返回</a:t>
            </a:r>
            <a:r>
              <a:rPr lang="en-US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False</a:t>
            </a:r>
            <a:r>
              <a:rPr lang="zh-CN" altLang="zh-CN" sz="2000" smtClean="0">
                <a:solidFill>
                  <a:srgbClr val="0000FF"/>
                </a:solidFill>
                <a:ea typeface="楷体" panose="02010609060101010101" pitchFamily="49" charset="-122"/>
                <a:cs typeface="Times New Roman" panose="02020603050405020304" pitchFamily="18" charset="0"/>
              </a:rPr>
              <a:t>，对应的算法如下：</a:t>
            </a:r>
            <a:endParaRPr lang="zh-CN" altLang="zh-CN" sz="2000" smtClean="0">
              <a:solidFill>
                <a:srgbClr val="0000FF"/>
              </a:solidFill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1071538" y="1571618"/>
            <a:ext cx="6215106" cy="282138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(a,n,x):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i=0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while i&lt;n: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a[i]==x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:break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if i&lt;n:return True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9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else:return False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785786" y="214296"/>
            <a:ext cx="6215106" cy="262126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(a,n,x):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i=0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while i&lt;n: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a[i]==x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:break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if i&lt;n:return True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7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else:return False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6" name="TextBox 5"/>
          <p:cNvSpPr txBox="1"/>
          <p:nvPr/>
        </p:nvSpPr>
        <p:spPr>
          <a:xfrm>
            <a:off x="428596" y="2944422"/>
            <a:ext cx="8143932" cy="191334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回答以下问题：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）分析该算法在等概率情况下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成功查找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到值为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的元素的最好、最坏和平均时间复杂度。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6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）假设被查值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中的概率是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，不在数组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中的概率是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，求算法的平均时间复杂度。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2671423"/>
            <a:ext cx="8001056" cy="240065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</a:t>
            </a:r>
            <a:r>
              <a:rPr lang="zh-CN" altLang="en-US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仅考虑查找成功的情况。</a:t>
            </a:r>
            <a:endParaRPr lang="en-US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算法的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while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if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语句是基本操作（用于元素比较）。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数组中有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个元素，当第一个元素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[0]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，此时基本操作仅执行一次，此时呈现最好的情况，即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)=1=O(1)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当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中最后一个元素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等于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，此时基本操作执行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次，此时呈现最坏的情况，即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W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214282" y="214296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1071538" y="195045"/>
            <a:ext cx="6215106" cy="244814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(a,n,x):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i=0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while i&lt;n: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a[i]==x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:break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if i&lt;n:return True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else:return False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445770" y="386715"/>
            <a:ext cx="292227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Why study algorithms?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182370" y="902970"/>
            <a:ext cx="6779260" cy="84963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They may unlock the secrets of life and of the universe.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2655"/>
              </a:lnSpc>
              <a:spcBef>
                <a:spcPts val="1320"/>
              </a:spcBef>
              <a:spcAft>
                <a:spcPts val="0"/>
              </a:spcAft>
            </a:pPr>
            <a:r>
              <a:rPr sz="1225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Computational models are replacing mathematical models in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  <a:sym typeface="+mn-ea"/>
              </a:rPr>
              <a:t>scientific inquiry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5" name="object 5"/>
          <p:cNvSpPr txBox="1"/>
          <p:nvPr/>
        </p:nvSpPr>
        <p:spPr>
          <a:xfrm>
            <a:off x="1872920" y="2056996"/>
            <a:ext cx="1564938" cy="34036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.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4550306" y="2378788"/>
            <a:ext cx="2074472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5"/>
              </a:lnSpc>
              <a:spcBef>
                <a:spcPts val="0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for (double t = 0.0; true; t = t + dt)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2272816" y="2452478"/>
            <a:ext cx="634610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5"/>
              </a:lnSpc>
              <a:spcBef>
                <a:spcPts val="0"/>
              </a:spcBef>
              <a:spcAft>
                <a:spcPts val="0"/>
              </a:spcAft>
            </a:pPr>
            <a:r>
              <a:rPr sz="1020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E</a:t>
            </a:r>
            <a:r>
              <a:rPr sz="1020" i="1" spc="737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r>
              <a:rPr sz="1020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=</a:t>
            </a:r>
            <a:r>
              <a:rPr sz="1020" spc="596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 </a:t>
            </a:r>
            <a:r>
              <a:rPr sz="1020" i="1" spc="5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mc</a:t>
            </a:r>
            <a:r>
              <a:rPr sz="985" baseline="460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endParaRPr sz="985" baseline="460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4705907" y="2482522"/>
            <a:ext cx="1503971" cy="29908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5"/>
              </a:lnSpc>
              <a:spcBef>
                <a:spcPts val="0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for (int i = 0; i &lt; N; i++)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  <a:p>
            <a:pPr marL="0" marR="0">
              <a:lnSpc>
                <a:spcPts val="1135"/>
              </a:lnSpc>
              <a:spcBef>
                <a:spcPts val="65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{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3523854" y="2550630"/>
            <a:ext cx="441619" cy="20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1495" i="1" spc="73" baseline="4100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Gm</a:t>
            </a:r>
            <a:r>
              <a:rPr sz="61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1</a:t>
            </a:r>
            <a:r>
              <a:rPr sz="615" spc="-39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1495" i="1" baseline="4100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m</a:t>
            </a:r>
            <a:endParaRPr sz="1495" i="1" baseline="41000" dirty="0">
              <a:solidFill>
                <a:srgbClr val="000000"/>
              </a:solidFill>
              <a:latin typeface="HTCDRM+Times New Roman Italic" panose="02020503050405090304"/>
              <a:cs typeface="HTCDRM+Times New Roman Italic" panose="02020503050405090304"/>
            </a:endParaRPr>
          </a:p>
        </p:txBody>
      </p:sp>
      <p:sp>
        <p:nvSpPr>
          <p:cNvPr id="10" name="object 10"/>
          <p:cNvSpPr txBox="1"/>
          <p:nvPr/>
        </p:nvSpPr>
        <p:spPr>
          <a:xfrm>
            <a:off x="3866178" y="2624618"/>
            <a:ext cx="143335" cy="12954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015"/>
              </a:lnSpc>
              <a:spcBef>
                <a:spcPts val="0"/>
              </a:spcBef>
              <a:spcAft>
                <a:spcPts val="0"/>
              </a:spcAft>
            </a:pPr>
            <a:r>
              <a:rPr sz="61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endParaRPr sz="61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11" name="object 11"/>
          <p:cNvSpPr txBox="1"/>
          <p:nvPr/>
        </p:nvSpPr>
        <p:spPr>
          <a:xfrm>
            <a:off x="3199684" y="2610321"/>
            <a:ext cx="343398" cy="22987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795"/>
              </a:lnSpc>
              <a:spcBef>
                <a:spcPts val="0"/>
              </a:spcBef>
              <a:spcAft>
                <a:spcPts val="0"/>
              </a:spcAft>
            </a:pPr>
            <a:r>
              <a:rPr sz="98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F</a:t>
            </a:r>
            <a:r>
              <a:rPr sz="985" i="1" spc="72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r>
              <a:rPr sz="9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=</a:t>
            </a:r>
            <a:endParaRPr sz="9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12" name="object 12"/>
          <p:cNvSpPr txBox="1"/>
          <p:nvPr/>
        </p:nvSpPr>
        <p:spPr>
          <a:xfrm>
            <a:off x="2266592" y="2671635"/>
            <a:ext cx="593269" cy="2362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45"/>
              </a:lnSpc>
              <a:spcBef>
                <a:spcPts val="0"/>
              </a:spcBef>
              <a:spcAft>
                <a:spcPts val="0"/>
              </a:spcAft>
            </a:pPr>
            <a:r>
              <a:rPr sz="1020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F</a:t>
            </a:r>
            <a:r>
              <a:rPr sz="1020" i="1" spc="737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r>
              <a:rPr sz="1020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=</a:t>
            </a:r>
            <a:r>
              <a:rPr sz="1020" spc="596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 </a:t>
            </a:r>
            <a:r>
              <a:rPr sz="1020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ma</a:t>
            </a:r>
            <a:endParaRPr sz="1020" i="1" dirty="0">
              <a:solidFill>
                <a:srgbClr val="000000"/>
              </a:solidFill>
              <a:latin typeface="HTCDRM+Times New Roman Italic" panose="02020503050405090304"/>
              <a:cs typeface="HTCDRM+Times New Roman Italic" panose="02020503050405090304"/>
            </a:endParaRPr>
          </a:p>
        </p:txBody>
      </p:sp>
      <p:sp>
        <p:nvSpPr>
          <p:cNvPr id="13" name="object 13"/>
          <p:cNvSpPr txBox="1"/>
          <p:nvPr/>
        </p:nvSpPr>
        <p:spPr>
          <a:xfrm>
            <a:off x="4861509" y="2689990"/>
            <a:ext cx="1503971" cy="45275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5"/>
              </a:lnSpc>
              <a:spcBef>
                <a:spcPts val="0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bodies[i].resetForce();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  <a:p>
            <a:pPr marL="0" marR="0">
              <a:lnSpc>
                <a:spcPts val="1135"/>
              </a:lnSpc>
              <a:spcBef>
                <a:spcPts val="65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for (int j = 0; j &lt; N; j++)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  <a:p>
            <a:pPr marL="228600" marR="0">
              <a:lnSpc>
                <a:spcPts val="1135"/>
              </a:lnSpc>
              <a:spcBef>
                <a:spcPts val="65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if (i != j)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</p:txBody>
      </p:sp>
      <p:sp>
        <p:nvSpPr>
          <p:cNvPr id="14" name="object 14"/>
          <p:cNvSpPr txBox="1"/>
          <p:nvPr/>
        </p:nvSpPr>
        <p:spPr>
          <a:xfrm>
            <a:off x="3667526" y="2712792"/>
            <a:ext cx="202463" cy="20828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25"/>
              </a:lnSpc>
              <a:spcBef>
                <a:spcPts val="0"/>
              </a:spcBef>
              <a:spcAft>
                <a:spcPts val="0"/>
              </a:spcAft>
            </a:pPr>
            <a:r>
              <a:rPr sz="985" i="1" spc="12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r</a:t>
            </a:r>
            <a:r>
              <a:rPr sz="920" baseline="450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endParaRPr sz="920" baseline="450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2362547" y="2934324"/>
            <a:ext cx="1464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⎡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16" name="object 16"/>
          <p:cNvSpPr txBox="1"/>
          <p:nvPr/>
        </p:nvSpPr>
        <p:spPr>
          <a:xfrm>
            <a:off x="3092319" y="2934324"/>
            <a:ext cx="1464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⎤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17" name="object 17"/>
          <p:cNvSpPr txBox="1"/>
          <p:nvPr/>
        </p:nvSpPr>
        <p:spPr>
          <a:xfrm>
            <a:off x="2509336" y="2959906"/>
            <a:ext cx="201305" cy="21399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670"/>
              </a:lnSpc>
              <a:spcBef>
                <a:spcPts val="0"/>
              </a:spcBef>
              <a:spcAft>
                <a:spcPts val="0"/>
              </a:spcAft>
            </a:pPr>
            <a:r>
              <a:rPr sz="885" spc="76" dirty="0">
                <a:solidFill>
                  <a:srgbClr val="000000"/>
                </a:solidFill>
                <a:latin typeface="RSWTKU+MT-Extra" panose="05050102010205020202"/>
                <a:cs typeface="RSWTKU+MT-Extra" panose="05050102010205020202"/>
              </a:rPr>
              <a:t>h</a:t>
            </a:r>
            <a:r>
              <a:rPr sz="815" baseline="450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endParaRPr sz="815" baseline="450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18" name="object 18"/>
          <p:cNvSpPr txBox="1"/>
          <p:nvPr/>
        </p:nvSpPr>
        <p:spPr>
          <a:xfrm>
            <a:off x="5172711" y="3001192"/>
            <a:ext cx="1663117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5"/>
              </a:lnSpc>
              <a:spcBef>
                <a:spcPts val="0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bodies[i].addForce(bodies[j]);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</p:txBody>
      </p:sp>
      <p:sp>
        <p:nvSpPr>
          <p:cNvPr id="19" name="object 19"/>
          <p:cNvSpPr txBox="1"/>
          <p:nvPr/>
        </p:nvSpPr>
        <p:spPr>
          <a:xfrm>
            <a:off x="2409231" y="3026133"/>
            <a:ext cx="164881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−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20" name="object 20"/>
          <p:cNvSpPr txBox="1"/>
          <p:nvPr/>
        </p:nvSpPr>
        <p:spPr>
          <a:xfrm>
            <a:off x="2654559" y="3025259"/>
            <a:ext cx="138875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spc="7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∇</a:t>
            </a:r>
            <a:r>
              <a:rPr sz="815" baseline="450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r>
              <a:rPr sz="815" spc="26" baseline="450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+</a:t>
            </a:r>
            <a:r>
              <a:rPr sz="885" spc="-72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 </a:t>
            </a:r>
            <a:r>
              <a:rPr sz="885" i="1" spc="148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V</a:t>
            </a:r>
            <a:r>
              <a:rPr sz="88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(</a:t>
            </a:r>
            <a:r>
              <a:rPr sz="885" i="1" spc="34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r</a:t>
            </a:r>
            <a:r>
              <a:rPr sz="88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)</a:t>
            </a:r>
            <a:r>
              <a:rPr sz="885" spc="868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885" spc="3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Ψ</a:t>
            </a:r>
            <a:r>
              <a:rPr sz="885" spc="-13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(</a:t>
            </a:r>
            <a:r>
              <a:rPr sz="885" i="1" spc="4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r</a:t>
            </a:r>
            <a:r>
              <a:rPr sz="88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)</a:t>
            </a:r>
            <a:r>
              <a:rPr sz="885" spc="49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 </a:t>
            </a: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=</a:t>
            </a:r>
            <a:r>
              <a:rPr sz="885" spc="527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 </a:t>
            </a:r>
            <a:r>
              <a:rPr sz="88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E</a:t>
            </a:r>
            <a:r>
              <a:rPr sz="885" i="1" spc="207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r>
              <a:rPr sz="885" spc="3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Ψ</a:t>
            </a:r>
            <a:r>
              <a:rPr sz="885" spc="-13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(</a:t>
            </a:r>
            <a:r>
              <a:rPr sz="885" i="1" spc="40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r</a:t>
            </a:r>
            <a:r>
              <a:rPr sz="88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)</a:t>
            </a:r>
            <a:endParaRPr sz="88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21" name="object 21"/>
          <p:cNvSpPr txBox="1"/>
          <p:nvPr/>
        </p:nvSpPr>
        <p:spPr>
          <a:xfrm>
            <a:off x="2362545" y="3047385"/>
            <a:ext cx="1464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⎢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22" name="object 22"/>
          <p:cNvSpPr txBox="1"/>
          <p:nvPr/>
        </p:nvSpPr>
        <p:spPr>
          <a:xfrm>
            <a:off x="3092317" y="3047385"/>
            <a:ext cx="1464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⎥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23" name="object 23"/>
          <p:cNvSpPr txBox="1"/>
          <p:nvPr/>
        </p:nvSpPr>
        <p:spPr>
          <a:xfrm>
            <a:off x="4705908" y="3104925"/>
            <a:ext cx="155713" cy="14541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135"/>
              </a:lnSpc>
              <a:spcBef>
                <a:spcPts val="0"/>
              </a:spcBef>
              <a:spcAft>
                <a:spcPts val="0"/>
              </a:spcAft>
            </a:pPr>
            <a:r>
              <a:rPr sz="680" b="1" dirty="0">
                <a:solidFill>
                  <a:srgbClr val="000000"/>
                </a:solidFill>
                <a:latin typeface="UPAOEI+Courier New Bold" panose="02070609020205020404"/>
                <a:cs typeface="UPAOEI+Courier New Bold" panose="02070609020205020404"/>
              </a:rPr>
              <a:t>}</a:t>
            </a:r>
            <a:endParaRPr sz="680" b="1" dirty="0">
              <a:solidFill>
                <a:srgbClr val="000000"/>
              </a:solidFill>
              <a:latin typeface="UPAOEI+Courier New Bold" panose="02070609020205020404"/>
              <a:cs typeface="UPAOEI+Courier New Bold" panose="02070609020205020404"/>
            </a:endParaRPr>
          </a:p>
        </p:txBody>
      </p:sp>
      <p:sp>
        <p:nvSpPr>
          <p:cNvPr id="24" name="object 24"/>
          <p:cNvSpPr txBox="1"/>
          <p:nvPr/>
        </p:nvSpPr>
        <p:spPr>
          <a:xfrm>
            <a:off x="2376515" y="3126746"/>
            <a:ext cx="371949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⎣</a:t>
            </a:r>
            <a:r>
              <a:rPr sz="885" spc="682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 </a:t>
            </a:r>
            <a:r>
              <a:rPr sz="885" spc="16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2</a:t>
            </a:r>
            <a:r>
              <a:rPr sz="88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m</a:t>
            </a:r>
            <a:endParaRPr sz="885" i="1" dirty="0">
              <a:solidFill>
                <a:srgbClr val="000000"/>
              </a:solidFill>
              <a:latin typeface="HTCDRM+Times New Roman Italic" panose="02020503050405090304"/>
              <a:cs typeface="HTCDRM+Times New Roman Italic" panose="02020503050405090304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3092317" y="3126746"/>
            <a:ext cx="146494" cy="2025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580"/>
              </a:lnSpc>
              <a:spcBef>
                <a:spcPts val="0"/>
              </a:spcBef>
              <a:spcAft>
                <a:spcPts val="0"/>
              </a:spcAft>
            </a:pPr>
            <a:r>
              <a:rPr sz="885" dirty="0">
                <a:solidFill>
                  <a:srgbClr val="000000"/>
                </a:solidFill>
                <a:latin typeface="BVMQWL+SymbolMT" panose="05050102010706020507"/>
                <a:cs typeface="BVMQWL+SymbolMT" panose="05050102010706020507"/>
              </a:rPr>
              <a:t>⎦</a:t>
            </a:r>
            <a:endParaRPr sz="885" dirty="0">
              <a:solidFill>
                <a:srgbClr val="000000"/>
              </a:solidFill>
              <a:latin typeface="BVMQWL+SymbolMT" panose="05050102010706020507"/>
              <a:cs typeface="BVMQWL+SymbolMT" panose="05050102010706020507"/>
            </a:endParaRPr>
          </a:p>
        </p:txBody>
      </p:sp>
      <p:sp>
        <p:nvSpPr>
          <p:cNvPr id="26" name="object 26"/>
          <p:cNvSpPr txBox="1"/>
          <p:nvPr/>
        </p:nvSpPr>
        <p:spPr>
          <a:xfrm>
            <a:off x="2712650" y="3497298"/>
            <a:ext cx="1027846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20</a:t>
            </a:r>
            <a:r>
              <a:rPr sz="715" spc="14" baseline="3700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th</a:t>
            </a:r>
            <a:r>
              <a:rPr sz="715" spc="116" baseline="3700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 </a:t>
            </a: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century science</a:t>
            </a:r>
            <a:endParaRPr sz="750" dirty="0">
              <a:solidFill>
                <a:srgbClr val="000000"/>
              </a:solidFill>
              <a:latin typeface="LLQACS+LucidaSans" panose="020B0602030504020204"/>
              <a:cs typeface="LLQACS+LucidaSans" panose="020B0602030504020204"/>
            </a:endParaRPr>
          </a:p>
          <a:p>
            <a:pPr marL="146050" marR="0">
              <a:lnSpc>
                <a:spcPts val="1250"/>
              </a:lnSpc>
              <a:spcBef>
                <a:spcPts val="685"/>
              </a:spcBef>
              <a:spcAft>
                <a:spcPts val="0"/>
              </a:spcAft>
            </a:pP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(formula</a:t>
            </a:r>
            <a:r>
              <a:rPr sz="750" spc="1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 </a:t>
            </a: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based)</a:t>
            </a:r>
            <a:endParaRPr sz="750" dirty="0">
              <a:solidFill>
                <a:srgbClr val="000000"/>
              </a:solidFill>
              <a:latin typeface="LLQACS+LucidaSans" panose="020B0602030504020204"/>
              <a:cs typeface="LLQACS+LucidaSans" panose="020B0602030504020204"/>
            </a:endParaRPr>
          </a:p>
        </p:txBody>
      </p:sp>
      <p:sp>
        <p:nvSpPr>
          <p:cNvPr id="27" name="object 27"/>
          <p:cNvSpPr txBox="1"/>
          <p:nvPr/>
        </p:nvSpPr>
        <p:spPr>
          <a:xfrm>
            <a:off x="5403004" y="3496260"/>
            <a:ext cx="1021622" cy="40830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50"/>
              </a:lnSpc>
              <a:spcBef>
                <a:spcPts val="0"/>
              </a:spcBef>
              <a:spcAft>
                <a:spcPts val="0"/>
              </a:spcAft>
            </a:pP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21</a:t>
            </a:r>
            <a:r>
              <a:rPr sz="715" baseline="3700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st</a:t>
            </a:r>
            <a:r>
              <a:rPr sz="715" spc="137" baseline="3700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 </a:t>
            </a: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century science</a:t>
            </a:r>
            <a:endParaRPr sz="750" dirty="0">
              <a:solidFill>
                <a:srgbClr val="000000"/>
              </a:solidFill>
              <a:latin typeface="LLQACS+LucidaSans" panose="020B0602030504020204"/>
              <a:cs typeface="LLQACS+LucidaSans" panose="020B0602030504020204"/>
            </a:endParaRPr>
          </a:p>
          <a:p>
            <a:pPr marL="76835" marR="0">
              <a:lnSpc>
                <a:spcPts val="1250"/>
              </a:lnSpc>
              <a:spcBef>
                <a:spcPts val="685"/>
              </a:spcBef>
              <a:spcAft>
                <a:spcPts val="0"/>
              </a:spcAft>
            </a:pPr>
            <a:r>
              <a:rPr sz="750" dirty="0">
                <a:solidFill>
                  <a:srgbClr val="000000"/>
                </a:solidFill>
                <a:latin typeface="LLQACS+LucidaSans" panose="020B0602030504020204"/>
                <a:cs typeface="LLQACS+LucidaSans" panose="020B0602030504020204"/>
              </a:rPr>
              <a:t>(algorithm based)</a:t>
            </a:r>
            <a:endParaRPr sz="750" dirty="0">
              <a:solidFill>
                <a:srgbClr val="000000"/>
              </a:solidFill>
              <a:latin typeface="LLQACS+LucidaSans" panose="020B0602030504020204"/>
              <a:cs typeface="LLQACS+LucidaSans" panose="020B0602030504020204"/>
            </a:endParaRPr>
          </a:p>
        </p:txBody>
      </p:sp>
      <p:sp>
        <p:nvSpPr>
          <p:cNvPr id="28" name="object 28"/>
          <p:cNvSpPr txBox="1"/>
          <p:nvPr/>
        </p:nvSpPr>
        <p:spPr>
          <a:xfrm>
            <a:off x="1970774" y="4339658"/>
            <a:ext cx="5372687" cy="72326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sz="115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“ Algorithms: a common language for nature, human, and </a:t>
            </a:r>
            <a:r>
              <a:rPr sz="115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  <a:sym typeface="+mn-ea"/>
              </a:rPr>
              <a:t>computer. ”</a:t>
            </a:r>
            <a:r>
              <a:rPr sz="1155" i="1" spc="416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  <a:sym typeface="+mn-ea"/>
              </a:rPr>
              <a:t> </a:t>
            </a:r>
            <a:r>
              <a:rPr sz="1155" i="1" dirty="0">
                <a:solidFill>
                  <a:srgbClr val="004080"/>
                </a:solidFill>
                <a:latin typeface="HTCDRM+Times New Roman Italic" panose="02020503050405090304"/>
                <a:cs typeface="HTCDRM+Times New Roman Italic" panose="02020503050405090304"/>
                <a:sym typeface="+mn-ea"/>
              </a:rPr>
              <a:t>—</a:t>
            </a:r>
            <a:r>
              <a:rPr sz="1155" i="1" spc="433" dirty="0">
                <a:solidFill>
                  <a:srgbClr val="004080"/>
                </a:solidFill>
                <a:latin typeface="HTCDRM+Times New Roman Italic" panose="02020503050405090304"/>
                <a:cs typeface="HTCDRM+Times New Roman Italic" panose="02020503050405090304"/>
                <a:sym typeface="+mn-ea"/>
              </a:rPr>
              <a:t> </a:t>
            </a:r>
            <a:r>
              <a:rPr sz="1155" i="1" dirty="0">
                <a:solidFill>
                  <a:srgbClr val="004080"/>
                </a:solidFill>
                <a:latin typeface="HTCDRM+Times New Roman Italic" panose="02020503050405090304"/>
                <a:cs typeface="HTCDRM+Times New Roman Italic" panose="02020503050405090304"/>
                <a:sym typeface="+mn-ea"/>
              </a:rPr>
              <a:t>A. Wigderson</a:t>
            </a:r>
            <a:endParaRPr sz="1155" i="1" dirty="0">
              <a:solidFill>
                <a:srgbClr val="004080"/>
              </a:solidFill>
              <a:latin typeface="HTCDRM+Times New Roman Italic" panose="02020503050405090304"/>
              <a:cs typeface="HTCDRM+Times New Roman Italic" panose="02020503050405090304"/>
            </a:endParaRPr>
          </a:p>
          <a:p>
            <a:pPr marL="0" marR="0">
              <a:lnSpc>
                <a:spcPts val="1880"/>
              </a:lnSpc>
              <a:spcBef>
                <a:spcPts val="0"/>
              </a:spcBef>
              <a:spcAft>
                <a:spcPts val="0"/>
              </a:spcAft>
            </a:pPr>
            <a:r>
              <a:rPr sz="1155" i="1" dirty="0">
                <a:solidFill>
                  <a:srgbClr val="000000"/>
                </a:solidFill>
                <a:latin typeface="HTCDRM+Times New Roman Italic" panose="02020503050405090304"/>
                <a:cs typeface="HTCDRM+Times New Roman Italic" panose="02020503050405090304"/>
              </a:rPr>
              <a:t> </a:t>
            </a:r>
            <a:endParaRPr sz="1155" i="1" dirty="0">
              <a:solidFill>
                <a:srgbClr val="004080"/>
              </a:solidFill>
              <a:latin typeface="HTCDRM+Times New Roman Italic" panose="02020503050405090304"/>
              <a:cs typeface="HTCDRM+Times New Roman Italic" panose="02020503050405090304"/>
            </a:endParaRPr>
          </a:p>
        </p:txBody>
      </p:sp>
      <p:sp>
        <p:nvSpPr>
          <p:cNvPr id="29" name="object 29"/>
          <p:cNvSpPr txBox="1"/>
          <p:nvPr/>
        </p:nvSpPr>
        <p:spPr>
          <a:xfrm>
            <a:off x="7255182" y="4518381"/>
            <a:ext cx="158801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9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  <p:pic>
        <p:nvPicPr>
          <p:cNvPr id="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770890" y="2110105"/>
            <a:ext cx="7861935" cy="2336800"/>
          </a:xfrm>
          <a:prstGeom prst="rect">
            <a:avLst/>
          </a:prstGeom>
        </p:spPr>
      </p:pic>
    </p:spTree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357158" y="2696766"/>
            <a:ext cx="7786742" cy="1528624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成功查找的平均情况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，假设查找到每个元素的概率相同，则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])=1/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+mn-ea"/>
                <a:ea typeface="+mn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zh-CN" altLang="zh-CN" sz="2000" smtClean="0">
                <a:solidFill>
                  <a:srgbClr val="0000FF"/>
                </a:solidFill>
                <a:latin typeface="+mj-ea"/>
                <a:ea typeface="+mj-ea"/>
                <a:cs typeface="Consolas" panose="020B0609020204030204" pitchFamily="49" charset="0"/>
              </a:rPr>
              <a:t>≤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），而成功找到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元素时基本操作正好执行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所以：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pic>
        <p:nvPicPr>
          <p:cNvPr id="137218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357290" y="4241054"/>
            <a:ext cx="5072098" cy="6167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7" name="TextBox 6"/>
          <p:cNvSpPr txBox="1"/>
          <p:nvPr/>
        </p:nvSpPr>
        <p:spPr>
          <a:xfrm>
            <a:off x="642910" y="142858"/>
            <a:ext cx="6215106" cy="2372545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Find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(a,n,x):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i=0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while i&lt;n: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if </a:t>
            </a:r>
            <a:r>
              <a:rPr lang="en-US" altLang="zh-CN" sz="2000" smtClean="0">
                <a:solidFill>
                  <a:srgbClr val="FF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a[i]==x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:break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  	i+=1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	if i&lt;n:return True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4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else:return False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7" fill="hold">
                            <p:stCondLst>
                              <p:cond delay="0"/>
                            </p:stCondLst>
                            <p:childTnLst>
                              <p:par>
                                <p:cTn id="8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7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285720" y="463418"/>
            <a:ext cx="8643998" cy="267983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</a:t>
            </a:r>
            <a:r>
              <a:rPr lang="en-US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2</a:t>
            </a:r>
            <a:r>
              <a:rPr lang="zh-CN" altLang="zh-CN" sz="2000" smtClean="0">
                <a:solidFill>
                  <a:srgbClr val="0066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）这里是既考虑成功查找又考虑不成功查找的情况。</a:t>
            </a:r>
            <a:endParaRPr lang="zh-CN" altLang="zh-CN" sz="2000" smtClean="0">
              <a:solidFill>
                <a:srgbClr val="006600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成功查找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，被查值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在数组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中的概率为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时，算法执行有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种成功情况，在等概率情况下元素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被查找到的概率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])=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，成功找到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[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]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元素时基本操作执行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ts val="3000"/>
              </a:lnSpc>
              <a:spcBef>
                <a:spcPts val="12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对于</a:t>
            </a:r>
            <a:r>
              <a:rPr lang="zh-CN" altLang="zh-CN" sz="2000" smtClean="0">
                <a:solidFill>
                  <a:srgbClr val="FF0000"/>
                </a:solidFill>
                <a:latin typeface="华文中宋" panose="02010600040101010101" pitchFamily="2" charset="-122"/>
                <a:ea typeface="华文中宋" panose="02010600040101010101" pitchFamily="2" charset="-122"/>
                <a:cs typeface="Consolas" panose="020B0609020204030204" pitchFamily="49" charset="0"/>
              </a:rPr>
              <a:t>不成功查找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，其概率为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1-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，所有不成功查找基本操作都只执行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次，不妨看成一种情况。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6194" name="Picture 2"/>
          <p:cNvPicPr>
            <a:picLocks noChangeAspect="1" noChangeArrowheads="1"/>
          </p:cNvPicPr>
          <p:nvPr/>
        </p:nvPicPr>
        <p:blipFill>
          <a:blip r:embed="rId1" cstate="print"/>
          <a:srcRect/>
          <a:stretch>
            <a:fillRect/>
          </a:stretch>
        </p:blipFill>
        <p:spPr bwMode="auto">
          <a:xfrm>
            <a:off x="1428728" y="500048"/>
            <a:ext cx="4786346" cy="1500198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6" name="TextBox 5"/>
          <p:cNvSpPr txBox="1"/>
          <p:nvPr/>
        </p:nvSpPr>
        <p:spPr>
          <a:xfrm>
            <a:off x="571472" y="2428874"/>
            <a:ext cx="7786742" cy="7848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如果已知查找的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x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有一半的机会在数组中，此时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p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=1/2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，则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60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   A(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)=[(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+1)/4]+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/2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3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/4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en-US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/>
    </p:bldLst>
  </p:timing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428596" y="142858"/>
            <a:ext cx="1785950" cy="483960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accent1"/>
          </a:fillRef>
          <a:effectRef idx="1">
            <a:schemeClr val="accent1"/>
          </a:effectRef>
          <a:fontRef idx="minor">
            <a:schemeClr val="lt1"/>
          </a:fontRef>
        </p:style>
        <p:txBody>
          <a:bodyPr wrap="square" tIns="72000" bIns="72000" rtlCol="0">
            <a:spAutoFit/>
            <a:scene3d>
              <a:camera prst="orthographicFront"/>
              <a:lightRig rig="soft" dir="tl">
                <a:rot lat="0" lon="0" rev="0"/>
              </a:lightRig>
            </a:scene3d>
            <a:sp3d contourW="25400" prstMaterial="matte">
              <a:bevelT w="25400" h="55880" prst="artDeco"/>
              <a:contourClr>
                <a:schemeClr val="accent2">
                  <a:tint val="20000"/>
                </a:schemeClr>
              </a:contourClr>
            </a:sp3d>
          </a:bodyPr>
          <a:lstStyle/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en-US" altLang="zh-CN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4.  </a:t>
            </a:r>
            <a:r>
              <a:rPr lang="zh-CN" altLang="en-US" sz="2200" spc="50" smtClean="0">
                <a:ln w="11430"/>
                <a:gradFill>
                  <a:gsLst>
                    <a:gs pos="25000">
                      <a:schemeClr val="accent2">
                        <a:satMod val="155000"/>
                      </a:schemeClr>
                    </a:gs>
                    <a:gs pos="100000">
                      <a:schemeClr val="accent2">
                        <a:shade val="45000"/>
                        <a:satMod val="165000"/>
                      </a:schemeClr>
                    </a:gs>
                  </a:gsLst>
                  <a:lin ang="5400000"/>
                </a:gradFill>
                <a:effectLst>
                  <a:outerShdw blurRad="76200" dist="50800" dir="5400000" algn="tl" rotWithShape="0">
                    <a:srgbClr val="000000">
                      <a:alpha val="65000"/>
                    </a:srgbClr>
                  </a:outerShdw>
                </a:effectLst>
                <a:ea typeface="微软雅黑" panose="020B0503020204020204" charset="-122"/>
                <a:cs typeface="Times New Roman" panose="02020603050405020304" pitchFamily="18" charset="0"/>
              </a:rPr>
              <a:t>平摊分析</a:t>
            </a:r>
            <a:endParaRPr lang="zh-CN" altLang="en-US" sz="2200" spc="50" smtClean="0">
              <a:ln w="11430"/>
              <a:gradFill>
                <a:gsLst>
                  <a:gs pos="25000">
                    <a:schemeClr val="accent2">
                      <a:satMod val="155000"/>
                    </a:schemeClr>
                  </a:gs>
                  <a:gs pos="100000">
                    <a:schemeClr val="accent2">
                      <a:shade val="45000"/>
                      <a:satMod val="165000"/>
                    </a:schemeClr>
                  </a:gs>
                </a:gsLst>
                <a:lin ang="5400000"/>
              </a:gradFill>
              <a:effectLst>
                <a:outerShdw blurRad="76200" dist="50800" dir="5400000" algn="tl" rotWithShape="0">
                  <a:srgbClr val="000000">
                    <a:alpha val="65000"/>
                  </a:srgbClr>
                </a:outerShdw>
              </a:effectLst>
              <a:ea typeface="微软雅黑" panose="020B0503020204020204" charset="-122"/>
              <a:cs typeface="Times New Roman" panose="02020603050405020304" pitchFamily="18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357158" y="846458"/>
            <a:ext cx="8001056" cy="329692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考虑这样一种算法，在算法中有一种操作</a:t>
            </a:r>
            <a:r>
              <a:rPr lang="zh-CN" altLang="zh-CN" sz="2000" smtClean="0">
                <a:solidFill>
                  <a:srgbClr val="0066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反复执行时有这样的特性，其运行时间始终变动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，如果这一操作在大多数时候运行很快，只是偶尔要花费大量时间，对这样的算法可以采用平摊分析。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在平摊分析中，执行一系列数据结构操作所需要的时间是通过</a:t>
            </a:r>
            <a:r>
              <a:rPr lang="zh-CN" altLang="zh-CN" sz="2000" smtClean="0">
                <a:solidFill>
                  <a:srgbClr val="006600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对执行的所有操作求平均而得出的</a:t>
            </a: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平摊分析可用来证明在一系列操作中，即使单一的操作具有较大的代价，通过对所有操作求平均后，平均代价还是很小的。</a:t>
            </a:r>
            <a:endParaRPr lang="en-US" altLang="zh-CN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  <a:p>
            <a:pPr marL="457200" indent="-457200" algn="l">
              <a:lnSpc>
                <a:spcPts val="2800"/>
              </a:lnSpc>
              <a:spcBef>
                <a:spcPts val="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ea typeface="仿宋" panose="02010609060101010101" pitchFamily="49" charset="-122"/>
                <a:cs typeface="Times New Roman" panose="02020603050405020304" pitchFamily="18" charset="0"/>
              </a:rPr>
              <a:t>平摊分析与平均情况分析的不同之处在于它不牵涉到概率。这种分析保证了在最坏情况下每个操作具有平均性能。</a:t>
            </a:r>
            <a:endParaRPr lang="zh-CN" altLang="en-US" sz="2000" smtClean="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/>
          <p:cNvSpPr txBox="1"/>
          <p:nvPr/>
        </p:nvSpPr>
        <p:spPr>
          <a:xfrm>
            <a:off x="428596" y="214296"/>
            <a:ext cx="8286808" cy="1631216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3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【例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1-6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】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假设有一个可以存放若干个整数的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整数表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，其类为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IntList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域是存放整数元素的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capacity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域表示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的容量（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中能够存放的最多元素个数，初始容量为常数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m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），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length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域表示长度（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data</a:t>
            </a:r>
            <a:r>
              <a:rPr lang="zh-CN" altLang="en-US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列表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中存放的实际元素个数）。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5" name="TextBox 4"/>
          <p:cNvSpPr txBox="1"/>
          <p:nvPr/>
        </p:nvSpPr>
        <p:spPr>
          <a:xfrm>
            <a:off x="500034" y="2732476"/>
            <a:ext cx="8001056" cy="2196728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	class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IntList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:                      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整数表类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2 		m=2									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初始容量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3  	def __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init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__(self):			  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构造方法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4    		self.capacity=self.m			  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容量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5   		self.data=[0]*self.m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6   		self.length=0				        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长度</a:t>
            </a:r>
            <a:endParaRPr lang="zh-CN" altLang="zh-CN" sz="200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357158" y="1856734"/>
            <a:ext cx="8215370" cy="810478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   </a:t>
            </a:r>
            <a:r>
              <a:rPr lang="zh-CN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整数表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提供有这些运算，构造方法用于初始化，即设置初始容量、分配初始空间和将长度置为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0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500034" y="1393023"/>
            <a:ext cx="8215370" cy="2680322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7  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Expand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(self):					   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按长度两倍扩大容量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8    		self.capacity=2*self.length		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设置新容量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9    		newdata=[0]*self.capacity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10    	for i in range(0,self.length):  	</a:t>
            </a:r>
            <a:r>
              <a:rPr lang="en-US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F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复制全部元素</a:t>
            </a:r>
            <a:endParaRPr lang="zh-CN" altLang="zh-CN" sz="2000" smtClean="0">
              <a:solidFill>
                <a:srgbClr val="00B0F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11     		newdata[i]=self.data[i]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2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12    	self.data=newdata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571486"/>
            <a:ext cx="8572560" cy="42306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方法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Expand()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用于扩大容量，当长度达到容量时置新容量为两倍长度。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/>
          <p:cNvSpPr txBox="1"/>
          <p:nvPr/>
        </p:nvSpPr>
        <p:spPr>
          <a:xfrm>
            <a:off x="357158" y="1071552"/>
            <a:ext cx="8286808" cy="2141713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(self,e):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		if self.length==self.capacity: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Expand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		self.data[self.length]=e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30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		self.length+=1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285720" y="3500444"/>
            <a:ext cx="6215106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要求分析调用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Add(e)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算法的时间复杂度。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TextBox 9"/>
          <p:cNvSpPr txBox="1"/>
          <p:nvPr/>
        </p:nvSpPr>
        <p:spPr>
          <a:xfrm>
            <a:off x="285720" y="517272"/>
            <a:ext cx="8572560" cy="42306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algn="l">
              <a:lnSpc>
                <a:spcPts val="28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Add(e)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用于在表尾插入元素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灯片编号占位符 7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extBox 6"/>
          <p:cNvSpPr txBox="1"/>
          <p:nvPr/>
        </p:nvSpPr>
        <p:spPr>
          <a:xfrm>
            <a:off x="714348" y="2071684"/>
            <a:ext cx="8286808" cy="2792729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bIns="180000" rtlCol="0">
            <a:spAutoFit/>
          </a:bodyPr>
          <a:lstStyle/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Expand()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for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循环执行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次（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为复制的元素个数），所以其时间复杂度为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Add(e)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算法中可能会调用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Expand()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（调用一次称为一次扩容），那么其时间复杂度是不是也为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呢？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插入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个元素调用一次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Expand()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，调用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Expand()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，其他</a:t>
            </a:r>
            <a:r>
              <a:rPr lang="en-US" altLang="zh-CN" sz="20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-1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次插入的时间为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，平摊结果是</a:t>
            </a:r>
            <a:endParaRPr lang="en-US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2600"/>
              </a:lnSpc>
              <a:spcBef>
                <a:spcPts val="600"/>
              </a:spcBef>
              <a:buBlip>
                <a:blip r:embed="rId1"/>
              </a:buBlip>
            </a:pP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8" name="TextBox 7"/>
          <p:cNvSpPr txBox="1"/>
          <p:nvPr/>
        </p:nvSpPr>
        <p:spPr>
          <a:xfrm>
            <a:off x="142844" y="214297"/>
            <a:ext cx="500066" cy="430887"/>
          </a:xfrm>
          <a:prstGeom prst="rect">
            <a:avLst/>
          </a:prstGeom>
          <a:solidFill>
            <a:schemeClr val="accent5">
              <a:lumMod val="20000"/>
              <a:lumOff val="80000"/>
            </a:schemeClr>
          </a:solidFill>
          <a:effectLst>
            <a:outerShdw blurRad="76200" dir="13500000" sy="23000" kx="1200000" algn="br" rotWithShape="0">
              <a:prstClr val="black">
                <a:alpha val="20000"/>
              </a:prstClr>
            </a:outerShdw>
          </a:effectLst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square" rtlCol="0">
            <a:spAutoFit/>
          </a:bodyPr>
          <a:lstStyle>
            <a:defPPr>
              <a:defRPr lang="zh-CN"/>
            </a:defPPr>
            <a:lvl1pPr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1pPr>
            <a:lvl2pPr marL="4572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2pPr>
            <a:lvl3pPr marL="9144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3pPr>
            <a:lvl4pPr marL="13716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4pPr>
            <a:lvl5pPr marL="1828800" algn="ctr" rtl="0" fontAlgn="base">
              <a:lnSpc>
                <a:spcPct val="80000"/>
              </a:lnSpc>
              <a:spcBef>
                <a:spcPct val="50000"/>
              </a:spcBef>
              <a:spcAft>
                <a:spcPct val="0"/>
              </a:spcAft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5pPr>
            <a:lvl6pPr marL="22860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6pPr>
            <a:lvl7pPr marL="27432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7pPr>
            <a:lvl8pPr marL="32004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8pPr>
            <a:lvl9pPr marL="3657600" algn="l" defTabSz="914400" rtl="0" eaLnBrk="1" latinLnBrk="0" hangingPunct="1">
              <a:defRPr kumimoji="1" sz="2400" b="1" kern="1200">
                <a:solidFill>
                  <a:srgbClr val="0033CC"/>
                </a:solidFill>
                <a:latin typeface="Times New Roman" panose="02020603050405020304" pitchFamily="18" charset="0"/>
                <a:ea typeface="楷体_GB2312" pitchFamily="49" charset="-122"/>
                <a:cs typeface="+mn-cs"/>
              </a:defRPr>
            </a:lvl9pPr>
          </a:lstStyle>
          <a:p>
            <a:pPr>
              <a:lnSpc>
                <a:spcPct val="100000"/>
              </a:lnSpc>
              <a:spcBef>
                <a:spcPts val="0"/>
              </a:spcBef>
            </a:pPr>
            <a:r>
              <a:rPr lang="zh-CN" altLang="en-US" sz="2200" smtClean="0">
                <a:solidFill>
                  <a:srgbClr val="FF0000"/>
                </a:solidFill>
                <a:latin typeface="微软雅黑" panose="020B0503020204020204" charset="-122"/>
                <a:ea typeface="微软雅黑" panose="020B0503020204020204" charset="-122"/>
                <a:cs typeface="Consolas" panose="020B0609020204030204" pitchFamily="49" charset="0"/>
              </a:rPr>
              <a:t>解</a:t>
            </a:r>
            <a:endParaRPr lang="zh-CN" altLang="en-US" sz="2200" smtClean="0">
              <a:ln w="18415" cmpd="sng">
                <a:solidFill>
                  <a:srgbClr val="FFFFFF"/>
                </a:solidFill>
                <a:prstDash val="solid"/>
              </a:ln>
              <a:solidFill>
                <a:srgbClr val="FF0000"/>
              </a:solidFill>
              <a:effectLst>
                <a:outerShdw blurRad="63500" dir="3600000" algn="tl" rotWithShape="0">
                  <a:srgbClr val="000000">
                    <a:alpha val="70000"/>
                  </a:srgbClr>
                </a:outerShdw>
              </a:effectLst>
              <a:latin typeface="微软雅黑" panose="020B0503020204020204" charset="-122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pic>
        <p:nvPicPr>
          <p:cNvPr id="1026" name="Picture 2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569636" y="4321981"/>
            <a:ext cx="2645438" cy="53578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10" name="TextBox 9"/>
          <p:cNvSpPr txBox="1"/>
          <p:nvPr/>
        </p:nvSpPr>
        <p:spPr>
          <a:xfrm>
            <a:off x="714348" y="144285"/>
            <a:ext cx="8286808" cy="1867856"/>
          </a:xfrm>
          <a:prstGeom prst="rect">
            <a:avLst/>
          </a:prstGeom>
          <a:ln>
            <a:noFill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lIns="180000" tIns="108000" bIns="108000" rtlCol="0">
            <a:spAutoFit/>
          </a:bodyPr>
          <a:lstStyle/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13  	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Add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(self,e):							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#</a:t>
            </a:r>
            <a:r>
              <a:rPr lang="zh-CN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添加</a:t>
            </a:r>
            <a:r>
              <a:rPr lang="en-US" altLang="zh-CN" sz="2000" smtClean="0">
                <a:solidFill>
                  <a:srgbClr val="00B05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</a:t>
            </a:r>
            <a:endParaRPr lang="zh-CN" altLang="zh-CN" sz="2000" smtClean="0">
              <a:solidFill>
                <a:srgbClr val="00B050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14   		if self.length==self.capacity: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15     		self.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Expand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()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16   		self.data[self.length]=e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6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17  		self.length+=1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1" presetClass="entr" presetSubtype="0" fill="hold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/>
          <p:cNvSpPr txBox="1"/>
          <p:nvPr/>
        </p:nvSpPr>
        <p:spPr>
          <a:xfrm>
            <a:off x="571472" y="428610"/>
            <a:ext cx="4429156" cy="461665"/>
          </a:xfrm>
          <a:prstGeom prst="rect">
            <a:avLst/>
          </a:prstGeom>
        </p:spPr>
        <p:style>
          <a:lnRef idx="1">
            <a:schemeClr val="accent5"/>
          </a:lnRef>
          <a:fillRef idx="3">
            <a:schemeClr val="accent5"/>
          </a:fillRef>
          <a:effectRef idx="2">
            <a:schemeClr val="accent5"/>
          </a:effectRef>
          <a:fontRef idx="minor">
            <a:schemeClr val="lt1"/>
          </a:fontRef>
        </p:style>
        <p:txBody>
          <a:bodyPr wrap="square" rtlCol="0">
            <a:spAutoFit/>
            <a:scene3d>
              <a:camera prst="orthographicFront"/>
              <a:lightRig rig="flat" dir="tl">
                <a:rot lat="0" lon="0" rev="6600000"/>
              </a:lightRig>
            </a:scene3d>
            <a:sp3d extrusionH="25400" contourW="8890">
              <a:bevelT w="38100" h="31750"/>
              <a:contourClr>
                <a:schemeClr val="accent2">
                  <a:shade val="75000"/>
                </a:schemeClr>
              </a:contourClr>
            </a:sp3d>
          </a:bodyPr>
          <a:lstStyle/>
          <a:p>
            <a:pPr>
              <a:lnSpc>
                <a:spcPct val="100000"/>
              </a:lnSpc>
            </a:pPr>
            <a:r>
              <a:rPr lang="en-US" altLang="zh-CN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1.2.2 </a:t>
            </a:r>
            <a:r>
              <a:rPr lang="zh-CN" altLang="en-US" smtClean="0">
                <a:ln w="11430"/>
                <a:solidFill>
                  <a:schemeClr val="bg1"/>
                </a:solidFill>
                <a:effectLst>
                  <a:outerShdw blurRad="50800" dist="39000" dir="5460000" algn="tl">
                    <a:srgbClr val="000000">
                      <a:alpha val="38000"/>
                    </a:srgbClr>
                  </a:outerShdw>
                </a:effectLst>
                <a:latin typeface="Consolas" panose="020B0609020204030204" pitchFamily="49" charset="0"/>
                <a:ea typeface="微软雅黑" panose="020B0503020204020204" charset="-122"/>
                <a:cs typeface="Consolas" panose="020B0609020204030204" pitchFamily="49" charset="0"/>
              </a:rPr>
              <a:t>算法空间复杂度分析</a:t>
            </a:r>
            <a:endParaRPr lang="zh-CN" altLang="zh-CN" smtClean="0">
              <a:ln w="11430"/>
              <a:solidFill>
                <a:schemeClr val="bg1"/>
              </a:solidFill>
              <a:effectLst>
                <a:outerShdw blurRad="50800" dist="39000" dir="5460000" algn="tl">
                  <a:srgbClr val="000000">
                    <a:alpha val="38000"/>
                  </a:srgbClr>
                </a:outerShdw>
              </a:effectLst>
              <a:latin typeface="Consolas" panose="020B0609020204030204" pitchFamily="49" charset="0"/>
              <a:ea typeface="微软雅黑" panose="020B0503020204020204" charset="-122"/>
              <a:cs typeface="Consolas" panose="020B0609020204030204" pitchFamily="49" charset="0"/>
            </a:endParaRPr>
          </a:p>
        </p:txBody>
      </p:sp>
      <p:sp>
        <p:nvSpPr>
          <p:cNvPr id="4" name="TextBox 3"/>
          <p:cNvSpPr txBox="1"/>
          <p:nvPr/>
        </p:nvSpPr>
        <p:spPr>
          <a:xfrm>
            <a:off x="428596" y="1231651"/>
            <a:ext cx="7786742" cy="2554545"/>
          </a:xfrm>
          <a:prstGeom prst="rect">
            <a:avLst/>
          </a:prstGeom>
          <a:ln>
            <a:solidFill>
              <a:schemeClr val="accent6">
                <a:lumMod val="20000"/>
                <a:lumOff val="80000"/>
              </a:schemeClr>
            </a:solidFill>
          </a:ln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wrap="square" rtlCol="0">
            <a:spAutoFit/>
          </a:bodyPr>
          <a:lstStyle/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一个算法的存储量包括形参所占空间和临时变量所占空间。在对算法进行存储空间分析时，只考察临时变量所占空间</a:t>
            </a:r>
            <a:r>
              <a:rPr lang="zh-CN" altLang="en-US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lang="en-US" altLang="zh-CN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  <a:p>
            <a:pPr marL="457200" indent="-457200" algn="l">
              <a:lnSpc>
                <a:spcPts val="3000"/>
              </a:lnSpc>
              <a:spcBef>
                <a:spcPts val="1200"/>
              </a:spcBef>
              <a:buBlip>
                <a:blip r:embed="rId1"/>
              </a:buBlip>
            </a:pP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空间复杂度是对一个算法在运行过程中</a:t>
            </a:r>
            <a:r>
              <a:rPr lang="zh-CN" altLang="zh-CN" sz="22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临时占用的存储空间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大小的量度，一般也作为问题规模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的函数，以数量级形式给出，记作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S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)=O(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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或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  <a:sym typeface="Symbol" panose="05050102010706020507"/>
              </a:rPr>
              <a:t>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g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(</a:t>
            </a:r>
            <a:r>
              <a:rPr lang="en-US" altLang="zh-CN" sz="2200" i="1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n</a:t>
            </a:r>
            <a:r>
              <a:rPr lang="en-US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))</a:t>
            </a:r>
            <a:r>
              <a:rPr lang="zh-CN" altLang="zh-CN" sz="22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，其中渐进符号的含义与时间复杂度中的含义相同。</a:t>
            </a:r>
            <a:endParaRPr lang="zh-CN" altLang="en-US" sz="22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5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630" name="Rectangle 6"/>
          <p:cNvSpPr>
            <a:spLocks noChangeArrowheads="1"/>
          </p:cNvSpPr>
          <p:nvPr/>
        </p:nvSpPr>
        <p:spPr bwMode="auto">
          <a:xfrm>
            <a:off x="4479634" y="-193899"/>
            <a:ext cx="184731" cy="387798"/>
          </a:xfrm>
          <a:prstGeom prst="rect">
            <a:avLst/>
          </a:prstGeom>
          <a:noFill/>
          <a:ln w="9525">
            <a:noFill/>
            <a:miter lim="800000"/>
          </a:ln>
          <a:effectLst/>
        </p:spPr>
        <p:txBody>
          <a:bodyPr vert="horz" wrap="none" lIns="91440" tIns="45720" rIns="91440" bIns="45720" numCol="1" anchor="ctr" anchorCtr="0" compatLnSpc="1">
            <a:spAutoFit/>
          </a:bodyPr>
          <a:lstStyle/>
          <a:p>
            <a:endParaRPr lang="zh-CN" altLang="en-US"/>
          </a:p>
        </p:txBody>
      </p:sp>
      <p:sp>
        <p:nvSpPr>
          <p:cNvPr id="154628" name="Text Box 4"/>
          <p:cNvSpPr txBox="1">
            <a:spLocks noChangeArrowheads="1"/>
          </p:cNvSpPr>
          <p:nvPr/>
        </p:nvSpPr>
        <p:spPr bwMode="auto">
          <a:xfrm>
            <a:off x="318756" y="1427557"/>
            <a:ext cx="4286280" cy="1546357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  <a:effectLst/>
          <a:scene3d>
            <a:camera prst="orthographicFront">
              <a:rot lat="0" lon="0" rev="0"/>
            </a:camera>
            <a:lightRig rig="chilly" dir="t">
              <a:rot lat="0" lon="0" rev="18480000"/>
            </a:lightRig>
          </a:scene3d>
          <a:sp3d prstMaterial="clear">
            <a:bevelT h="63500"/>
          </a:sp3d>
        </p:spPr>
        <p:txBody>
          <a:bodyPr vert="horz" wrap="square" lIns="91440" tIns="45720" rIns="91440" bIns="45720" numCol="1" anchor="t" anchorCtr="0" compatLnSpc="1"/>
          <a:lstStyle/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def </a:t>
            </a:r>
            <a:r>
              <a:rPr lang="en-US" altLang="zh-CN" sz="2000" smtClean="0">
                <a:solidFill>
                  <a:srgbClr val="FF0000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maxe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(a</a:t>
            </a:r>
            <a:r>
              <a:rPr lang="zh-CN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，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maxi=0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</a:t>
            </a: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for i in range(1,n):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nb-NO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	</a:t>
            </a: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if a[i]&gt;a[maxi]: maxi=i</a:t>
            </a:r>
            <a:endParaRPr lang="zh-CN" altLang="zh-CN" sz="2000" smtClean="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  <a:p>
            <a:pPr algn="l" defTabSz="359410">
              <a:lnSpc>
                <a:spcPts val="2300"/>
              </a:lnSpc>
              <a:spcBef>
                <a:spcPts val="0"/>
              </a:spcBef>
            </a:pPr>
            <a:r>
              <a:rPr lang="en-US" altLang="zh-CN" sz="2000" smtClean="0">
                <a:solidFill>
                  <a:srgbClr val="0000FF"/>
                </a:solidFill>
                <a:latin typeface="Consolas" panose="020B0609020204030204" pitchFamily="49" charset="0"/>
                <a:ea typeface="仿宋" panose="02010609060101010101" pitchFamily="49" charset="-122"/>
              </a:rPr>
              <a:t>	return a[maxi]</a:t>
            </a:r>
            <a:endParaRPr lang="zh-CN" altLang="zh-CN" sz="2000">
              <a:solidFill>
                <a:srgbClr val="0000FF"/>
              </a:solidFill>
              <a:latin typeface="Consolas" panose="020B0609020204030204" pitchFamily="49" charset="0"/>
              <a:ea typeface="仿宋" panose="02010609060101010101" pitchFamily="49" charset="-122"/>
            </a:endParaRPr>
          </a:p>
        </p:txBody>
      </p:sp>
      <p:sp>
        <p:nvSpPr>
          <p:cNvPr id="154627" name="AutoShape 3"/>
          <p:cNvSpPr/>
          <p:nvPr/>
        </p:nvSpPr>
        <p:spPr bwMode="auto">
          <a:xfrm>
            <a:off x="4605938" y="1779926"/>
            <a:ext cx="221815" cy="1052586"/>
          </a:xfrm>
          <a:prstGeom prst="rightBrace">
            <a:avLst>
              <a:gd name="adj1" fmla="val 52707"/>
              <a:gd name="adj2" fmla="val 50000"/>
            </a:avLst>
          </a:prstGeom>
        </p:spPr>
        <p:style>
          <a:lnRef idx="2">
            <a:schemeClr val="dk1"/>
          </a:lnRef>
          <a:fillRef idx="0">
            <a:schemeClr val="dk1"/>
          </a:fillRef>
          <a:effectRef idx="1">
            <a:schemeClr val="dk1"/>
          </a:effectRef>
          <a:fontRef idx="minor">
            <a:schemeClr val="tx1"/>
          </a:fontRef>
        </p:style>
        <p:txBody>
          <a:bodyPr vert="horz" wrap="square" lIns="91440" tIns="45720" rIns="91440" bIns="45720" numCol="1" anchor="t" anchorCtr="0" compatLnSpc="1"/>
          <a:lstStyle/>
          <a:p>
            <a:endParaRPr lang="zh-CN" altLang="en-US" sz="1800">
              <a:solidFill>
                <a:srgbClr val="0000FF"/>
              </a:solidFill>
              <a:ea typeface="仿宋" panose="02010609060101010101" pitchFamily="49" charset="-122"/>
              <a:cs typeface="Times New Roman" panose="02020603050405020304" pitchFamily="18" charset="0"/>
            </a:endParaRPr>
          </a:p>
        </p:txBody>
      </p:sp>
      <p:sp>
        <p:nvSpPr>
          <p:cNvPr id="154626" name="Text Box 2"/>
          <p:cNvSpPr txBox="1">
            <a:spLocks noChangeArrowheads="1"/>
          </p:cNvSpPr>
          <p:nvPr/>
        </p:nvSpPr>
        <p:spPr bwMode="auto">
          <a:xfrm>
            <a:off x="5033665" y="1686179"/>
            <a:ext cx="3681739" cy="1321603"/>
          </a:xfrm>
          <a:prstGeom prst="rect">
            <a:avLst/>
          </a:prstGeom>
          <a:solidFill>
            <a:srgbClr val="FFFFFF"/>
          </a:solidFill>
          <a:ln w="9525">
            <a:noFill/>
            <a:miter lim="800000"/>
          </a:ln>
        </p:spPr>
        <p:txBody>
          <a:bodyPr vert="horz" wrap="square" lIns="0" tIns="0" rIns="0" bIns="0" numCol="1" anchor="t" anchorCtr="0" compatLnSpc="1"/>
          <a:lstStyle/>
          <a:p>
            <a:pPr marL="0" marR="0" lvl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</a:pP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方法</a:t>
            </a:r>
            <a:r>
              <a:rPr kumimoji="0" 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体内分配的变量空间为临时空间，不计形参占用的空间，这里的仅计</a:t>
            </a:r>
            <a:r>
              <a:rPr kumimoji="0" lang="en-US" altLang="zh-CN" sz="2000" i="1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i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、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maxi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变量的空间，其空间复杂度为</a:t>
            </a:r>
            <a:r>
              <a:rPr kumimoji="0" lang="en-US" altLang="zh-CN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O(1)</a:t>
            </a:r>
            <a:r>
              <a:rPr kumimoji="0" lang="zh-CN" altLang="en-US" sz="2000" i="0" u="none" strike="noStrike" cap="none" normalizeH="0" baseline="0" smtClean="0">
                <a:ln>
                  <a:noFill/>
                </a:ln>
                <a:solidFill>
                  <a:srgbClr val="0000FF"/>
                </a:solidFill>
                <a:effectLst/>
                <a:latin typeface="Consolas" panose="020B0609020204030204" pitchFamily="49" charset="0"/>
                <a:ea typeface="仿宋" panose="02010609060101010101" pitchFamily="49" charset="-122"/>
                <a:cs typeface="Consolas" panose="020B0609020204030204" pitchFamily="49" charset="0"/>
              </a:rPr>
              <a:t>。</a:t>
            </a:r>
            <a:endParaRPr kumimoji="0" lang="zh-CN" altLang="en-US" sz="2000" i="0" u="none" strike="noStrike" cap="none" normalizeH="0" baseline="0" smtClean="0">
              <a:ln>
                <a:noFill/>
              </a:ln>
              <a:solidFill>
                <a:srgbClr val="0000FF"/>
              </a:solidFill>
              <a:effectLst/>
              <a:latin typeface="Consolas" panose="020B0609020204030204" pitchFamily="49" charset="0"/>
              <a:ea typeface="仿宋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9" name="TextBox 8"/>
          <p:cNvSpPr txBox="1"/>
          <p:nvPr/>
        </p:nvSpPr>
        <p:spPr>
          <a:xfrm>
            <a:off x="747384" y="785800"/>
            <a:ext cx="2357454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zh-CN" sz="2000" smtClean="0">
                <a:solidFill>
                  <a:srgbClr val="0000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算法的临时空间</a:t>
            </a:r>
            <a:endParaRPr lang="zh-CN" altLang="en-US" sz="2000" smtClean="0">
              <a:solidFill>
                <a:srgbClr val="0000FF"/>
              </a:solidFill>
              <a:latin typeface="楷体" panose="02010609060101010101" pitchFamily="49" charset="-122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  <p:sp>
        <p:nvSpPr>
          <p:cNvPr id="10" name="灯片编号占位符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AF016A1-9F15-429F-9EFD-84004B73C732}" type="slidenum">
              <a:rPr lang="en-US" altLang="zh-CN" smtClean="0"/>
            </a:fld>
            <a:r>
              <a:rPr lang="en-US" altLang="zh-CN" smtClean="0"/>
              <a:t>/49</a:t>
            </a:r>
            <a:endParaRPr lang="en-US" altLang="zh-CN"/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文本框 1"/>
          <p:cNvSpPr txBox="1"/>
          <p:nvPr/>
        </p:nvSpPr>
        <p:spPr>
          <a:xfrm>
            <a:off x="1005205" y="309880"/>
            <a:ext cx="7757160" cy="355346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Why study algorithms?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 Theoretical importance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 The core of computer science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 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Practical importance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 A practitioner’s toolkit of known algorithms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 Framework for designing and analyzing algorithms 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2500" b="0" smtClean="0">
                <a:solidFill>
                  <a:schemeClr val="tx1"/>
                </a:solidFill>
                <a:effectLst/>
                <a:ea typeface="楷体" panose="02010609060101010101" pitchFamily="49" charset="-122"/>
                <a:cs typeface="Times New Roman" panose="02020603050405020304" pitchFamily="18" charset="0"/>
              </a:rPr>
              <a:t>for new problems</a:t>
            </a:r>
            <a:endParaRPr lang="zh-CN" altLang="en-US" sz="2500" b="0" smtClean="0">
              <a:solidFill>
                <a:schemeClr val="tx1"/>
              </a:solidFill>
              <a:effectLst/>
              <a:ea typeface="楷体" panose="02010609060101010101" pitchFamily="49" charset="-122"/>
              <a:cs typeface="Times New Roman" panose="02020603050405020304" pitchFamily="18" charset="0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图片 4" descr="图片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767840" y="229235"/>
            <a:ext cx="5023485" cy="4533265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582295" y="396875"/>
            <a:ext cx="6104890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lang="zh-CN" altLang="en-US" sz="1635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  <a:sym typeface="+mn-ea"/>
              </a:rPr>
              <a:t>Fundamentals of algorithmic problem solving</a:t>
            </a:r>
            <a:endParaRPr lang="zh-CN" altLang="en-US" sz="1635" dirty="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  <a:sym typeface="+mn-ea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184150" y="814705"/>
            <a:ext cx="787146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342900" marR="0" indent="-342900">
              <a:lnSpc>
                <a:spcPts val="3100"/>
              </a:lnSpc>
              <a:spcBef>
                <a:spcPts val="0"/>
              </a:spcBef>
              <a:spcAft>
                <a:spcPts val="0"/>
              </a:spcAft>
              <a:buFont typeface="Wingdings" panose="05000000000000000000" charset="0"/>
              <a:buChar char="l"/>
            </a:pP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We can consider algorithms to be procedural </a:t>
            </a:r>
            <a:r>
              <a:rPr sz="19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  <a:sym typeface="+mn-ea"/>
              </a:rPr>
              <a:t>solutions to problems</a:t>
            </a:r>
            <a:endParaRPr sz="19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2" name="文本框 1"/>
          <p:cNvSpPr txBox="1"/>
          <p:nvPr/>
        </p:nvSpPr>
        <p:spPr>
          <a:xfrm>
            <a:off x="405130" y="1328420"/>
            <a:ext cx="8040370" cy="2861310"/>
          </a:xfrm>
          <a:prstGeom prst="rect">
            <a:avLst/>
          </a:prstGeom>
          <a:noFill/>
        </p:spPr>
        <p:txBody>
          <a:bodyPr wrap="square" rtlCol="0" anchor="t">
            <a:spAutoFit/>
          </a:bodyPr>
          <a:p>
            <a:pPr algn="l">
              <a:lnSpc>
                <a:spcPct val="100000"/>
              </a:lnSpc>
              <a:spcBef>
                <a:spcPts val="0"/>
              </a:spcBef>
            </a:pPr>
            <a:endParaRPr lang="zh-CN" altLang="en-US" sz="1800" smtClean="0">
              <a:solidFill>
                <a:srgbClr val="0000FF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   Understanding the problem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An input to an algorithm specifies an instance of the 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problem the algorithm solves.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marL="285750" indent="-285750" algn="l">
              <a:lnSpc>
                <a:spcPct val="100000"/>
              </a:lnSpc>
              <a:spcBef>
                <a:spcPts val="0"/>
              </a:spcBef>
              <a:buFont typeface="Wingdings" panose="05000000000000000000" charset="0"/>
              <a:buChar char="l"/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Ascertaining the capabilities of the computational 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device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Sequential algorithms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  <a:p>
            <a:pPr algn="l">
              <a:lnSpc>
                <a:spcPct val="100000"/>
              </a:lnSpc>
              <a:spcBef>
                <a:spcPts val="0"/>
              </a:spcBef>
            </a:pPr>
            <a:r>
              <a:rPr lang="zh-CN" altLang="en-US" sz="1800" smtClean="0">
                <a:solidFill>
                  <a:schemeClr val="tx1"/>
                </a:solidFill>
                <a:latin typeface="Consolas" panose="020B0609020204030204" pitchFamily="49" charset="0"/>
                <a:ea typeface="楷体" panose="02010609060101010101" pitchFamily="49" charset="-122"/>
                <a:cs typeface="Consolas" panose="020B0609020204030204" pitchFamily="49" charset="0"/>
              </a:rPr>
              <a:t> Parallel algorithms</a:t>
            </a:r>
            <a:endParaRPr lang="zh-CN" altLang="en-US" sz="1800" smtClean="0">
              <a:solidFill>
                <a:schemeClr val="tx1"/>
              </a:solidFill>
              <a:latin typeface="Consolas" panose="020B0609020204030204" pitchFamily="49" charset="0"/>
              <a:ea typeface="楷体" panose="02010609060101010101" pitchFamily="49" charset="-122"/>
              <a:cs typeface="Consolas" panose="020B0609020204030204" pitchFamily="49" charset="0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object 3"/>
          <p:cNvSpPr txBox="1"/>
          <p:nvPr/>
        </p:nvSpPr>
        <p:spPr>
          <a:xfrm>
            <a:off x="725805" y="323850"/>
            <a:ext cx="6276975" cy="3435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80"/>
              </a:lnSpc>
              <a:spcBef>
                <a:spcPts val="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QGWTSS+Arial" panose="020B0604020202020204"/>
                <a:cs typeface="QGWTSS+Arial" panose="020B0604020202020204"/>
              </a:rPr>
              <a:t>Fundamentals of algorithmic problem solving</a:t>
            </a:r>
            <a:endParaRPr sz="1635" dirty="0">
              <a:solidFill>
                <a:srgbClr val="000000"/>
              </a:solidFill>
              <a:latin typeface="QGWTSS+Arial" panose="020B0604020202020204"/>
              <a:cs typeface="QGWTSS+Arial" panose="020B0604020202020204"/>
            </a:endParaRPr>
          </a:p>
        </p:txBody>
      </p:sp>
      <p:sp>
        <p:nvSpPr>
          <p:cNvPr id="4" name="object 4"/>
          <p:cNvSpPr txBox="1"/>
          <p:nvPr/>
        </p:nvSpPr>
        <p:spPr>
          <a:xfrm>
            <a:off x="850900" y="1045210"/>
            <a:ext cx="7811770" cy="79502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43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Choosing between exact and approximate problem </a:t>
            </a:r>
            <a:r>
              <a:rPr sz="1900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  <a:sym typeface="+mn-ea"/>
              </a:rPr>
              <a:t>solving</a:t>
            </a:r>
            <a:endParaRPr sz="1900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2067560" y="1595755"/>
            <a:ext cx="5300345" cy="77533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225" spc="456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Exact algorithms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0" marR="0" algn="l">
              <a:lnSpc>
                <a:spcPts val="2655"/>
              </a:lnSpc>
              <a:spcBef>
                <a:spcPts val="740"/>
              </a:spcBef>
              <a:spcAft>
                <a:spcPts val="0"/>
              </a:spcAft>
            </a:pPr>
            <a:r>
              <a:rPr sz="1225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225" spc="456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Approximate algorithms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188085" y="2611120"/>
            <a:ext cx="6497955" cy="397510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 algn="l">
              <a:lnSpc>
                <a:spcPts val="3100"/>
              </a:lnSpc>
              <a:spcBef>
                <a:spcPts val="0"/>
              </a:spcBef>
              <a:spcAft>
                <a:spcPts val="0"/>
              </a:spcAft>
            </a:pPr>
            <a:r>
              <a:rPr sz="1430" dirty="0">
                <a:solidFill>
                  <a:srgbClr val="656500"/>
                </a:solidFill>
                <a:latin typeface="KUPWNN+Wingdings-Regular" panose="05000000000000000000"/>
                <a:cs typeface="KUPWNN+Wingdings-Regular" panose="05000000000000000000"/>
              </a:rPr>
              <a:t></a:t>
            </a:r>
            <a:r>
              <a:rPr sz="1430" spc="304" dirty="0">
                <a:solidFill>
                  <a:srgbClr val="6565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90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Algorithm design techniques</a:t>
            </a:r>
            <a:endParaRPr sz="190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8" name="object 8"/>
          <p:cNvSpPr txBox="1"/>
          <p:nvPr/>
        </p:nvSpPr>
        <p:spPr>
          <a:xfrm>
            <a:off x="629285" y="3235960"/>
            <a:ext cx="7431405" cy="14382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2655"/>
              </a:lnSpc>
              <a:spcBef>
                <a:spcPts val="0"/>
              </a:spcBef>
              <a:spcAft>
                <a:spcPts val="0"/>
              </a:spcAft>
            </a:pPr>
            <a:r>
              <a:rPr sz="1225" dirty="0">
                <a:solidFill>
                  <a:srgbClr val="999900"/>
                </a:solidFill>
                <a:latin typeface="KUPWNN+Wingdings-Regular" panose="05000000000000000000"/>
                <a:cs typeface="KUPWNN+Wingdings-Regular" panose="05000000000000000000"/>
              </a:rPr>
              <a:t></a:t>
            </a:r>
            <a:r>
              <a:rPr sz="1225" spc="456" dirty="0">
                <a:solidFill>
                  <a:srgbClr val="999900"/>
                </a:solidFill>
                <a:latin typeface="Times New Roman" panose="02020603050405020304"/>
                <a:cs typeface="Times New Roman" panose="02020603050405020304"/>
              </a:rPr>
              <a:t>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An </a:t>
            </a:r>
            <a:r>
              <a:rPr sz="1635" b="1" i="1" dirty="0">
                <a:solidFill>
                  <a:srgbClr val="000000"/>
                </a:solidFill>
                <a:latin typeface="MWRLJN+Times New Roman Bold Italic"/>
                <a:cs typeface="MWRLJN+Times New Roman Bold Italic"/>
              </a:rPr>
              <a:t>algorithm design technique </a:t>
            </a: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(or “strategy” or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285750" marR="0">
              <a:lnSpc>
                <a:spcPts val="2655"/>
              </a:lnSpc>
              <a:spcBef>
                <a:spcPts val="165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“paradigm”) is a general approach to solving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285750" marR="0">
              <a:lnSpc>
                <a:spcPts val="2655"/>
              </a:lnSpc>
              <a:spcBef>
                <a:spcPts val="220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algorithmically that is applicable to a variety of problems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  <a:p>
            <a:pPr marL="285750" marR="0">
              <a:lnSpc>
                <a:spcPts val="2655"/>
              </a:lnSpc>
              <a:spcBef>
                <a:spcPts val="215"/>
              </a:spcBef>
              <a:spcAft>
                <a:spcPts val="0"/>
              </a:spcAft>
            </a:pPr>
            <a:r>
              <a:rPr sz="1635" dirty="0">
                <a:solidFill>
                  <a:srgbClr val="000000"/>
                </a:solidFill>
                <a:latin typeface="FAIFBM+Times New Roman" panose="02020603050405020304"/>
                <a:cs typeface="FAIFBM+Times New Roman" panose="02020603050405020304"/>
              </a:rPr>
              <a:t>from different areas of computing.</a:t>
            </a:r>
            <a:endParaRPr sz="1635" dirty="0">
              <a:solidFill>
                <a:srgbClr val="000000"/>
              </a:solidFill>
              <a:latin typeface="FAIFBM+Times New Roman" panose="02020603050405020304"/>
              <a:cs typeface="FAIFBM+Times New Roman" panose="02020603050405020304"/>
            </a:endParaRPr>
          </a:p>
        </p:txBody>
      </p:sp>
      <p:sp>
        <p:nvSpPr>
          <p:cNvPr id="9" name="object 9"/>
          <p:cNvSpPr txBox="1"/>
          <p:nvPr/>
        </p:nvSpPr>
        <p:spPr>
          <a:xfrm>
            <a:off x="7200204" y="4518381"/>
            <a:ext cx="213868" cy="155575"/>
          </a:xfrm>
          <a:prstGeom prst="rect">
            <a:avLst/>
          </a:prstGeom>
        </p:spPr>
        <p:txBody>
          <a:bodyPr vert="horz" wrap="square" lIns="0" tIns="0" rIns="0" bIns="0" rtlCol="0">
            <a:spAutoFit/>
          </a:bodyPr>
          <a:lstStyle/>
          <a:p>
            <a:pPr marL="0" marR="0">
              <a:lnSpc>
                <a:spcPts val="1215"/>
              </a:lnSpc>
              <a:spcBef>
                <a:spcPts val="0"/>
              </a:spcBef>
              <a:spcAft>
                <a:spcPts val="0"/>
              </a:spcAft>
            </a:pPr>
            <a:r>
              <a:rPr sz="680" dirty="0">
                <a:solidFill>
                  <a:srgbClr val="000000"/>
                </a:solidFill>
                <a:latin typeface="PDCBCT+Verdana" panose="020B0604030504040204"/>
                <a:cs typeface="PDCBCT+Verdana" panose="020B0604030504040204"/>
              </a:rPr>
              <a:t>13</a:t>
            </a:r>
            <a:endParaRPr sz="680" dirty="0">
              <a:solidFill>
                <a:srgbClr val="000000"/>
              </a:solidFill>
              <a:latin typeface="PDCBCT+Verdana" panose="020B0604030504040204"/>
              <a:cs typeface="PDCBCT+Verdana" panose="020B0604030504040204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ln w="19050">
          <a:tailEnd type="none"/>
        </a:ln>
      </a:spPr>
      <a:bodyPr rtlCol="0" anchor="ctr"/>
      <a:lstStyle>
        <a:defPPr algn="ctr">
          <a:defRPr/>
        </a:defPPr>
      </a:lstStyle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spDef>
    <a:lnDef>
      <a:spPr>
        <a:ln w="19050">
          <a:tailEnd type="arrow"/>
        </a:ln>
      </a:spPr>
      <a:bodyPr/>
      <a:lstStyle/>
      <a:style>
        <a:lnRef idx="2">
          <a:schemeClr val="dk1"/>
        </a:lnRef>
        <a:fillRef idx="0">
          <a:schemeClr val="dk1"/>
        </a:fillRef>
        <a:effectRef idx="1">
          <a:schemeClr val="dk1"/>
        </a:effectRef>
        <a:fontRef idx="minor">
          <a:schemeClr val="tx1"/>
        </a:fontRef>
      </a:style>
    </a:lnDef>
    <a:txDef>
      <a:spPr>
        <a:noFill/>
      </a:spPr>
      <a:bodyPr wrap="square" rtlCol="0">
        <a:spAutoFit/>
      </a:bodyPr>
      <a:lstStyle>
        <a:defPPr algn="l">
          <a:lnSpc>
            <a:spcPct val="100000"/>
          </a:lnSpc>
          <a:spcBef>
            <a:spcPts val="0"/>
          </a:spcBef>
          <a:defRPr sz="1800" smtClean="0">
            <a:solidFill>
              <a:srgbClr val="0000FF"/>
            </a:solidFill>
            <a:latin typeface="Consolas" panose="020B0609020204030204" pitchFamily="49" charset="0"/>
            <a:ea typeface="楷体" panose="02010609060101010101" pitchFamily="49" charset="-122"/>
            <a:cs typeface="Consolas" panose="020B0609020204030204" pitchFamily="49" charset="0"/>
          </a:defRPr>
        </a:defPPr>
      </a:lstStyle>
    </a:txDef>
  </a:objectDefaul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10882</Words>
  <Application>WPS 演示</Application>
  <PresentationFormat>全屏显示(16:9)</PresentationFormat>
  <Paragraphs>721</Paragraphs>
  <Slides>59</Slides>
  <Notes>29</Notes>
  <HiddenSlides>0</HiddenSlides>
  <MMClips>0</MMClips>
  <ScaleCrop>false</ScaleCrop>
  <HeadingPairs>
    <vt:vector size="6" baseType="variant">
      <vt:variant>
        <vt:lpstr>已用的字体</vt:lpstr>
      </vt:variant>
      <vt:variant>
        <vt:i4>31</vt:i4>
      </vt:variant>
      <vt:variant>
        <vt:lpstr>主题</vt:lpstr>
      </vt:variant>
      <vt:variant>
        <vt:i4>1</vt:i4>
      </vt:variant>
      <vt:variant>
        <vt:lpstr>幻灯片标题</vt:lpstr>
      </vt:variant>
      <vt:variant>
        <vt:i4>59</vt:i4>
      </vt:variant>
    </vt:vector>
  </HeadingPairs>
  <TitlesOfParts>
    <vt:vector size="91" baseType="lpstr">
      <vt:lpstr>Arial</vt:lpstr>
      <vt:lpstr>宋体</vt:lpstr>
      <vt:lpstr>Wingdings</vt:lpstr>
      <vt:lpstr>Times New Roman</vt:lpstr>
      <vt:lpstr>楷体_GB2312</vt:lpstr>
      <vt:lpstr>Consolas</vt:lpstr>
      <vt:lpstr>楷体</vt:lpstr>
      <vt:lpstr>QGWTSS+Arial</vt:lpstr>
      <vt:lpstr>KUPWNN+Wingdings-Regular</vt:lpstr>
      <vt:lpstr>Times New Roman</vt:lpstr>
      <vt:lpstr>MPBLAQ+Times New Roman Bold</vt:lpstr>
      <vt:lpstr>FAIFBM+Times New Roman</vt:lpstr>
      <vt:lpstr>PDCBCT+Verdana</vt:lpstr>
      <vt:lpstr>HTCDRM+Times New Roman Italic</vt:lpstr>
      <vt:lpstr>UPAOEI+Courier New Bold</vt:lpstr>
      <vt:lpstr>BVMQWL+SymbolMT</vt:lpstr>
      <vt:lpstr>RSWTKU+MT-Extra</vt:lpstr>
      <vt:lpstr>LLQACS+LucidaSans</vt:lpstr>
      <vt:lpstr>Wingdings</vt:lpstr>
      <vt:lpstr>MWRLJN+Times New Roman Bold Italic</vt:lpstr>
      <vt:lpstr>微软雅黑</vt:lpstr>
      <vt:lpstr>Arial Unicode MS</vt:lpstr>
      <vt:lpstr>Calibri</vt:lpstr>
      <vt:lpstr>新宋体</vt:lpstr>
      <vt:lpstr>仿宋</vt:lpstr>
      <vt:lpstr>Symbol</vt:lpstr>
      <vt:lpstr>Symbol</vt:lpstr>
      <vt:lpstr>华文中宋</vt:lpstr>
      <vt:lpstr>Segoe Print</vt:lpstr>
      <vt:lpstr>Verdana</vt:lpstr>
      <vt:lpstr>DejaVu Math TeX Gyre</vt:lpstr>
      <vt:lpstr>Office 主题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演示文稿</dc:title>
  <dc:creator>lcb; wbh</dc:creator>
  <cp:lastModifiedBy>wang</cp:lastModifiedBy>
  <cp:revision>1715</cp:revision>
  <dcterms:created xsi:type="dcterms:W3CDTF">2004-03-31T23:50:00Z</dcterms:created>
  <dcterms:modified xsi:type="dcterms:W3CDTF">2025-10-23T13:21:10Z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2052-10.1.0.7400</vt:lpwstr>
  </property>
</Properties>
</file>