
<file path=[Content_Types].xml><?xml version="1.0" encoding="utf-8"?>
<Types xmlns="http://schemas.openxmlformats.org/package/2006/content-types">
  <Default Extension="jpeg" ContentType="image/jpeg"/>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11"/>
  </p:handoutMasterIdLst>
  <p:sldIdLst>
    <p:sldId id="522" r:id="rId3"/>
    <p:sldId id="702" r:id="rId5"/>
    <p:sldId id="703" r:id="rId6"/>
    <p:sldId id="762" r:id="rId7"/>
    <p:sldId id="766" r:id="rId8"/>
    <p:sldId id="767" r:id="rId9"/>
    <p:sldId id="768" r:id="rId10"/>
    <p:sldId id="763" r:id="rId11"/>
    <p:sldId id="769" r:id="rId12"/>
    <p:sldId id="770" r:id="rId13"/>
    <p:sldId id="771" r:id="rId14"/>
    <p:sldId id="772" r:id="rId15"/>
    <p:sldId id="773" r:id="rId16"/>
    <p:sldId id="774" r:id="rId17"/>
    <p:sldId id="775" r:id="rId18"/>
    <p:sldId id="776" r:id="rId19"/>
    <p:sldId id="777" r:id="rId20"/>
    <p:sldId id="778" r:id="rId21"/>
    <p:sldId id="779" r:id="rId22"/>
    <p:sldId id="780" r:id="rId23"/>
    <p:sldId id="715" r:id="rId24"/>
    <p:sldId id="716" r:id="rId25"/>
    <p:sldId id="781" r:id="rId26"/>
    <p:sldId id="782" r:id="rId27"/>
    <p:sldId id="783" r:id="rId28"/>
    <p:sldId id="622" r:id="rId29"/>
    <p:sldId id="624" r:id="rId30"/>
    <p:sldId id="784" r:id="rId31"/>
    <p:sldId id="785" r:id="rId32"/>
    <p:sldId id="786" r:id="rId33"/>
    <p:sldId id="628" r:id="rId34"/>
    <p:sldId id="722" r:id="rId35"/>
    <p:sldId id="721" r:id="rId36"/>
    <p:sldId id="787" r:id="rId37"/>
    <p:sldId id="725" r:id="rId38"/>
    <p:sldId id="726" r:id="rId39"/>
    <p:sldId id="804" r:id="rId40"/>
    <p:sldId id="805" r:id="rId41"/>
    <p:sldId id="806" r:id="rId42"/>
    <p:sldId id="807" r:id="rId43"/>
    <p:sldId id="808" r:id="rId44"/>
    <p:sldId id="809" r:id="rId45"/>
    <p:sldId id="810" r:id="rId46"/>
    <p:sldId id="811" r:id="rId47"/>
    <p:sldId id="744" r:id="rId48"/>
    <p:sldId id="745" r:id="rId49"/>
    <p:sldId id="732" r:id="rId50"/>
    <p:sldId id="747" r:id="rId51"/>
    <p:sldId id="812" r:id="rId52"/>
    <p:sldId id="813" r:id="rId53"/>
    <p:sldId id="814" r:id="rId54"/>
    <p:sldId id="815" r:id="rId55"/>
    <p:sldId id="816" r:id="rId56"/>
    <p:sldId id="817" r:id="rId57"/>
    <p:sldId id="818" r:id="rId58"/>
    <p:sldId id="761" r:id="rId59"/>
    <p:sldId id="646" r:id="rId60"/>
    <p:sldId id="752" r:id="rId61"/>
    <p:sldId id="647" r:id="rId62"/>
    <p:sldId id="753" r:id="rId63"/>
    <p:sldId id="648" r:id="rId64"/>
    <p:sldId id="676" r:id="rId65"/>
    <p:sldId id="651" r:id="rId66"/>
    <p:sldId id="652" r:id="rId67"/>
    <p:sldId id="819" r:id="rId68"/>
    <p:sldId id="820" r:id="rId69"/>
    <p:sldId id="821" r:id="rId70"/>
    <p:sldId id="822" r:id="rId71"/>
    <p:sldId id="836" r:id="rId72"/>
    <p:sldId id="837" r:id="rId73"/>
    <p:sldId id="838" r:id="rId74"/>
    <p:sldId id="839" r:id="rId75"/>
    <p:sldId id="840" r:id="rId76"/>
    <p:sldId id="841" r:id="rId77"/>
    <p:sldId id="842" r:id="rId78"/>
    <p:sldId id="843" r:id="rId79"/>
    <p:sldId id="844" r:id="rId80"/>
    <p:sldId id="845" r:id="rId81"/>
    <p:sldId id="846" r:id="rId82"/>
    <p:sldId id="847" r:id="rId83"/>
    <p:sldId id="848" r:id="rId84"/>
    <p:sldId id="849" r:id="rId85"/>
    <p:sldId id="850" r:id="rId86"/>
    <p:sldId id="851" r:id="rId87"/>
    <p:sldId id="852" r:id="rId88"/>
    <p:sldId id="853" r:id="rId89"/>
    <p:sldId id="854" r:id="rId90"/>
    <p:sldId id="855" r:id="rId91"/>
    <p:sldId id="856" r:id="rId92"/>
    <p:sldId id="857" r:id="rId93"/>
    <p:sldId id="858" r:id="rId94"/>
    <p:sldId id="859" r:id="rId95"/>
    <p:sldId id="860" r:id="rId96"/>
    <p:sldId id="861" r:id="rId97"/>
    <p:sldId id="862" r:id="rId98"/>
    <p:sldId id="863" r:id="rId99"/>
    <p:sldId id="864" r:id="rId100"/>
    <p:sldId id="865" r:id="rId101"/>
    <p:sldId id="866" r:id="rId102"/>
    <p:sldId id="867" r:id="rId103"/>
    <p:sldId id="868" r:id="rId104"/>
    <p:sldId id="869" r:id="rId105"/>
    <p:sldId id="870" r:id="rId106"/>
    <p:sldId id="871" r:id="rId107"/>
    <p:sldId id="872" r:id="rId108"/>
    <p:sldId id="873" r:id="rId109"/>
    <p:sldId id="874" r:id="rId110"/>
  </p:sldIdLst>
  <p:sldSz cx="9144000" cy="5143500" type="screen16x9"/>
  <p:notesSz cx="6858000" cy="9144000"/>
  <p:defaultTex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2FDB2607-1784-4EEB-B798-7EB5836EED8A}">
        <p14:showMediaCtrls xmlns:p14="http://schemas.microsoft.com/office/powerpoint/2010/main" val="1"/>
      </p:ext>
    </p:extLst>
  </p:showPr>
  <p:clrMru>
    <a:srgbClr val="0000FF"/>
    <a:srgbClr val="006600"/>
    <a:srgbClr val="FF00FF"/>
    <a:srgbClr val="FF3300"/>
    <a:srgbClr val="FF3399"/>
    <a:srgbClr val="339933"/>
    <a:srgbClr val="000000"/>
    <a:srgbClr val="3333FF"/>
    <a:srgbClr val="6600CC"/>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581" autoAdjust="0"/>
  </p:normalViewPr>
  <p:slideViewPr>
    <p:cSldViewPr>
      <p:cViewPr varScale="1">
        <p:scale>
          <a:sx n="112" d="100"/>
          <a:sy n="112" d="100"/>
        </p:scale>
        <p:origin x="-744" y="-78"/>
      </p:cViewPr>
      <p:guideLst>
        <p:guide orient="horz" pos="1596"/>
        <p:guide pos="29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7" d="100"/>
          <a:sy n="67" d="100"/>
        </p:scale>
        <p:origin x="-3360" y="-108"/>
      </p:cViewPr>
      <p:guideLst>
        <p:guide orient="horz" pos="2838"/>
        <p:guide pos="2177"/>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4" Type="http://schemas.openxmlformats.org/officeDocument/2006/relationships/tableStyles" Target="tableStyles.xml"/><Relationship Id="rId113" Type="http://schemas.openxmlformats.org/officeDocument/2006/relationships/viewProps" Target="viewProps.xml"/><Relationship Id="rId112" Type="http://schemas.openxmlformats.org/officeDocument/2006/relationships/presProps" Target="presProps.xml"/><Relationship Id="rId111" Type="http://schemas.openxmlformats.org/officeDocument/2006/relationships/handoutMaster" Target="handoutMasters/handoutMaster1.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9348C81-2EE0-4ADC-AD51-9DC87E0EF38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FF0761C-5A44-4BA0-B4C5-00F13EA65E0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4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lgn="l">
              <a:lnSpc>
                <a:spcPct val="100000"/>
              </a:lnSpc>
              <a:spcBef>
                <a:spcPct val="0"/>
              </a:spcBef>
              <a:defRPr sz="1200" b="0">
                <a:solidFill>
                  <a:schemeClr val="tx1"/>
                </a:solidFill>
                <a:ea typeface="宋体" panose="02010600030101010101" pitchFamily="2" charset="-122"/>
              </a:defRPr>
            </a:lvl1pPr>
          </a:lstStyle>
          <a:p>
            <a:endParaRPr lang="en-US" altLang="zh-CN"/>
          </a:p>
        </p:txBody>
      </p:sp>
      <p:sp>
        <p:nvSpPr>
          <p:cNvPr id="215043"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lnSpc>
                <a:spcPct val="100000"/>
              </a:lnSpc>
              <a:spcBef>
                <a:spcPct val="0"/>
              </a:spcBef>
              <a:defRPr sz="1200" b="0">
                <a:solidFill>
                  <a:schemeClr val="tx1"/>
                </a:solidFill>
                <a:ea typeface="宋体" panose="02010600030101010101" pitchFamily="2" charset="-122"/>
              </a:defRPr>
            </a:lvl1pPr>
          </a:lstStyle>
          <a:p>
            <a:endParaRPr lang="en-US" altLang="zh-CN"/>
          </a:p>
        </p:txBody>
      </p:sp>
      <p:sp>
        <p:nvSpPr>
          <p:cNvPr id="215044"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ln>
          <a:effectLst/>
        </p:spPr>
      </p:sp>
      <p:sp>
        <p:nvSpPr>
          <p:cNvPr id="215045"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215046"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lgn="l">
              <a:lnSpc>
                <a:spcPct val="100000"/>
              </a:lnSpc>
              <a:spcBef>
                <a:spcPct val="0"/>
              </a:spcBef>
              <a:defRPr sz="1200" b="0">
                <a:solidFill>
                  <a:schemeClr val="tx1"/>
                </a:solidFill>
                <a:ea typeface="宋体" panose="02010600030101010101" pitchFamily="2" charset="-122"/>
              </a:defRPr>
            </a:lvl1pPr>
          </a:lstStyle>
          <a:p>
            <a:endParaRPr lang="en-US" altLang="zh-CN"/>
          </a:p>
        </p:txBody>
      </p:sp>
      <p:sp>
        <p:nvSpPr>
          <p:cNvPr id="215047"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lnSpc>
                <a:spcPct val="100000"/>
              </a:lnSpc>
              <a:spcBef>
                <a:spcPct val="0"/>
              </a:spcBef>
              <a:defRPr sz="1200" b="0">
                <a:solidFill>
                  <a:schemeClr val="tx1"/>
                </a:solidFill>
                <a:ea typeface="宋体" panose="02010600030101010101" pitchFamily="2" charset="-122"/>
              </a:defRPr>
            </a:lvl1pPr>
          </a:lstStyle>
          <a:p>
            <a:fld id="{0D1E2EF4-146E-47B5-A412-FFD548A1AB6A}"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10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5.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A-&gt;B–&gt;C-&gt;E-&gt;F-&gt;G-&gt;H-&gt;D</a:t>
            </a:r>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a:t>
            </a:r>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0D1E2EF4-146E-47B5-A412-FFD548A1AB6A}" type="slidenum">
              <a:rPr lang="en-US" altLang="zh-CN"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lvl1pPr>
              <a:defRPr sz="1400">
                <a:solidFill>
                  <a:srgbClr val="FF0000"/>
                </a:solidFill>
                <a:latin typeface="Consolas" panose="020B0609020204030204" pitchFamily="49" charset="0"/>
                <a:cs typeface="Consolas" panose="020B0609020204030204" pitchFamily="49" charset="0"/>
              </a:defRPr>
            </a:lvl1p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8"/>
            <a:ext cx="8229600" cy="85725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zh-CN"/>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ltLang="zh-CN"/>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9D3DD41-1E0E-46B0-ABE7-D5048A3DF737}" type="slidenum">
              <a:rPr lang="en-US" altLang="zh-CN" smtClean="0"/>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slide" Target="slide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1.xml"/><Relationship Id="rId1" Type="http://schemas.openxmlformats.org/officeDocument/2006/relationships/image" Target="../media/image2.GIF"/></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1.xml"/><Relationship Id="rId1" Type="http://schemas.openxmlformats.org/officeDocument/2006/relationships/image" Target="../media/image1.GIF"/></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57158" y="71420"/>
            <a:ext cx="8501122" cy="756718"/>
          </a:xfrm>
          <a:prstGeom prst="rect">
            <a:avLst/>
          </a:prstGeom>
          <a:ln>
            <a:noFill/>
          </a:ln>
          <a:effectLst>
            <a:outerShdw blurRad="76200" dist="12700" dir="8100000" sy="-23000" kx="800400" algn="br" rotWithShape="0">
              <a:prstClr val="black">
                <a:alpha val="20000"/>
              </a:prstClr>
            </a:outerShdw>
          </a:effectLst>
          <a:scene3d>
            <a:camera prst="orthographicFront">
              <a:rot lat="0" lon="0" rev="0"/>
            </a:camera>
            <a:lightRig rig="balanced" dir="t">
              <a:rot lat="0" lon="0" rev="8700000"/>
            </a:lightRig>
          </a:scene3d>
          <a:sp3d>
            <a:bevelT w="190500" h="38100"/>
          </a:sp3d>
        </p:spPr>
        <p:style>
          <a:lnRef idx="1">
            <a:schemeClr val="accent5"/>
          </a:lnRef>
          <a:fillRef idx="2">
            <a:schemeClr val="accent5"/>
          </a:fillRef>
          <a:effectRef idx="1">
            <a:schemeClr val="accent5"/>
          </a:effectRef>
          <a:fontRef idx="minor">
            <a:schemeClr val="dk1"/>
          </a:fontRef>
        </p:style>
        <p:txBody>
          <a:bodyPr wrap="square" tIns="216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zh-CN" altLang="en-US" sz="3200" smtClean="0">
                <a:ln w="11430"/>
                <a:solidFill>
                  <a:srgbClr val="FF0000"/>
                </a:solidFill>
                <a:effectLst>
                  <a:outerShdw blurRad="50800" dist="39000" dir="5460000" algn="tl">
                    <a:srgbClr val="000000">
                      <a:alpha val="38000"/>
                    </a:srgbClr>
                  </a:outerShdw>
                </a:effectLst>
                <a:latin typeface="微软雅黑" panose="020B0503020204020204" pitchFamily="34" charset="-122"/>
                <a:ea typeface="微软雅黑" panose="020B0503020204020204" pitchFamily="34" charset="-122"/>
              </a:rPr>
              <a:t>第</a:t>
            </a:r>
            <a:r>
              <a:rPr lang="en-US" altLang="zh-CN" sz="3200" smtClean="0">
                <a:ln w="11430"/>
                <a:solidFill>
                  <a:srgbClr val="FF0000"/>
                </a:solidFill>
                <a:effectLst>
                  <a:outerShdw blurRad="50800" dist="39000" dir="5460000" algn="tl">
                    <a:srgbClr val="000000">
                      <a:alpha val="38000"/>
                    </a:srgbClr>
                  </a:outerShdw>
                </a:effectLst>
                <a:latin typeface="微软雅黑" panose="020B0503020204020204" pitchFamily="34" charset="-122"/>
                <a:ea typeface="微软雅黑" panose="020B0503020204020204" pitchFamily="34" charset="-122"/>
              </a:rPr>
              <a:t>2</a:t>
            </a:r>
            <a:r>
              <a:rPr lang="zh-CN" altLang="en-US" sz="3200" smtClean="0">
                <a:ln w="11430"/>
                <a:solidFill>
                  <a:srgbClr val="FF0000"/>
                </a:solidFill>
                <a:effectLst>
                  <a:outerShdw blurRad="50800" dist="39000" dir="5460000" algn="tl">
                    <a:srgbClr val="000000">
                      <a:alpha val="38000"/>
                    </a:srgbClr>
                  </a:outerShdw>
                </a:effectLst>
                <a:latin typeface="微软雅黑" panose="020B0503020204020204" pitchFamily="34" charset="-122"/>
                <a:ea typeface="微软雅黑" panose="020B0503020204020204" pitchFamily="34" charset="-122"/>
              </a:rPr>
              <a:t>章  工之利器</a:t>
            </a:r>
            <a:r>
              <a:rPr lang="zh-CN" altLang="zh-CN" sz="3200" smtClean="0">
                <a:solidFill>
                  <a:srgbClr val="FF0000"/>
                </a:solidFill>
              </a:rPr>
              <a:t>—</a:t>
            </a:r>
            <a:r>
              <a:rPr lang="zh-CN" altLang="en-US" sz="3200" smtClean="0">
                <a:ln w="11430"/>
                <a:solidFill>
                  <a:srgbClr val="FF0000"/>
                </a:solidFill>
                <a:effectLst>
                  <a:outerShdw blurRad="50800" dist="39000" dir="5460000" algn="tl">
                    <a:srgbClr val="000000">
                      <a:alpha val="38000"/>
                    </a:srgbClr>
                  </a:outerShdw>
                </a:effectLst>
                <a:latin typeface="微软雅黑" panose="020B0503020204020204" pitchFamily="34" charset="-122"/>
                <a:ea typeface="微软雅黑" panose="020B0503020204020204" pitchFamily="34" charset="-122"/>
              </a:rPr>
              <a:t>常用的数据结构及其应用</a:t>
            </a:r>
            <a:endParaRPr lang="zh-CN" altLang="en-US" sz="3200">
              <a:ln w="11430"/>
              <a:solidFill>
                <a:srgbClr val="FF0000"/>
              </a:solidFill>
              <a:effectLst>
                <a:outerShdw blurRad="50800" dist="39000" dir="5460000" algn="tl">
                  <a:srgbClr val="000000">
                    <a:alpha val="38000"/>
                  </a:srgbClr>
                </a:outerShdw>
              </a:effectLst>
              <a:latin typeface="微软雅黑" panose="020B0503020204020204" pitchFamily="34" charset="-122"/>
              <a:ea typeface="微软雅黑" panose="020B0503020204020204" pitchFamily="34" charset="-122"/>
            </a:endParaRPr>
          </a:p>
        </p:txBody>
      </p:sp>
      <p:sp>
        <p:nvSpPr>
          <p:cNvPr id="5" name="TextBox 4">
            <a:hlinkClick r:id="rId1" action="ppaction://hlinksldjump"/>
          </p:cNvPr>
          <p:cNvSpPr txBox="1"/>
          <p:nvPr/>
        </p:nvSpPr>
        <p:spPr>
          <a:xfrm>
            <a:off x="499716" y="1785932"/>
            <a:ext cx="2786082"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smtClean="0">
                <a:ln w="11430"/>
                <a:solidFill>
                  <a:srgbClr val="FF0000"/>
                </a:solidFill>
                <a:effectLst>
                  <a:outerShdw blurRad="76200" dist="50800" dir="5400000" algn="tl" rotWithShape="0">
                    <a:srgbClr val="000000">
                      <a:alpha val="65000"/>
                    </a:srgbClr>
                  </a:outerShdw>
                </a:effectLst>
                <a:latin typeface="+mj-lt"/>
                <a:ea typeface="楷体" panose="02010609060101010101" pitchFamily="49" charset="-122"/>
                <a:cs typeface="Consolas" panose="020B0609020204030204" pitchFamily="49" charset="0"/>
              </a:rPr>
              <a:t>2.1 </a:t>
            </a:r>
            <a:r>
              <a:rPr lang="zh-CN" altLang="en-US" spc="50" smtClean="0">
                <a:ln w="11430"/>
                <a:solidFill>
                  <a:srgbClr val="FF0000"/>
                </a:solidFill>
                <a:effectLst>
                  <a:outerShdw blurRad="76200" dist="50800" dir="5400000" algn="tl" rotWithShape="0">
                    <a:srgbClr val="000000">
                      <a:alpha val="65000"/>
                    </a:srgbClr>
                  </a:outerShdw>
                </a:effectLst>
                <a:latin typeface="+mj-lt"/>
                <a:ea typeface="楷体" panose="02010609060101010101" pitchFamily="49" charset="-122"/>
                <a:cs typeface="Consolas" panose="020B0609020204030204" pitchFamily="49" charset="0"/>
              </a:rPr>
              <a:t>线性表</a:t>
            </a:r>
            <a:r>
              <a:rPr lang="en-US" altLang="zh-CN" spc="50" smtClean="0">
                <a:ln w="11430"/>
                <a:solidFill>
                  <a:srgbClr val="FF0000"/>
                </a:solidFill>
                <a:effectLst>
                  <a:outerShdw blurRad="76200" dist="50800" dir="5400000" algn="tl" rotWithShape="0">
                    <a:srgbClr val="000000">
                      <a:alpha val="65000"/>
                    </a:srgbClr>
                  </a:outerShdw>
                </a:effectLst>
                <a:latin typeface="+mj-lt"/>
                <a:ea typeface="楷体" panose="02010609060101010101" pitchFamily="49" charset="-122"/>
                <a:cs typeface="Consolas" panose="020B0609020204030204" pitchFamily="49" charset="0"/>
              </a:rPr>
              <a:t>—</a:t>
            </a:r>
            <a:r>
              <a:rPr lang="zh-CN" altLang="en-US" spc="50" smtClean="0">
                <a:ln w="11430"/>
                <a:solidFill>
                  <a:srgbClr val="FF0000"/>
                </a:solidFill>
                <a:effectLst>
                  <a:outerShdw blurRad="76200" dist="50800" dir="5400000" algn="tl" rotWithShape="0">
                    <a:srgbClr val="000000">
                      <a:alpha val="65000"/>
                    </a:srgbClr>
                  </a:outerShdw>
                </a:effectLst>
                <a:latin typeface="+mj-lt"/>
                <a:ea typeface="楷体" panose="02010609060101010101" pitchFamily="49" charset="-122"/>
                <a:cs typeface="Consolas" panose="020B0609020204030204" pitchFamily="49" charset="0"/>
              </a:rPr>
              <a:t>数组</a:t>
            </a:r>
            <a:endParaRPr lang="zh-CN" altLang="en-US" spc="50">
              <a:ln w="11430"/>
              <a:solidFill>
                <a:srgbClr val="FF0000"/>
              </a:solidFill>
              <a:effectLst>
                <a:outerShdw blurRad="76200" dist="50800" dir="5400000" algn="tl" rotWithShape="0">
                  <a:srgbClr val="000000">
                    <a:alpha val="65000"/>
                  </a:srgbClr>
                </a:outerShdw>
              </a:effectLst>
              <a:latin typeface="+mj-lt"/>
              <a:ea typeface="楷体" panose="02010609060101010101" pitchFamily="49" charset="-122"/>
              <a:cs typeface="Consolas" panose="020B0609020204030204" pitchFamily="49" charset="0"/>
            </a:endParaRPr>
          </a:p>
        </p:txBody>
      </p:sp>
      <p:sp>
        <p:nvSpPr>
          <p:cNvPr id="7" name="TextBox 6">
            <a:hlinkClick r:id="" action="ppaction://noaction"/>
          </p:cNvPr>
          <p:cNvSpPr txBox="1"/>
          <p:nvPr/>
        </p:nvSpPr>
        <p:spPr>
          <a:xfrm>
            <a:off x="499716" y="2791502"/>
            <a:ext cx="2786082" cy="514738"/>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smtClean="0">
                <a:ln w="11430"/>
                <a:solidFill>
                  <a:srgbClr val="FF0000"/>
                </a:solidFill>
                <a:effectLst>
                  <a:outerShdw blurRad="76200" dist="50800" dir="5400000" algn="tl" rotWithShape="0">
                    <a:srgbClr val="000000">
                      <a:alpha val="65000"/>
                    </a:srgbClr>
                  </a:outerShdw>
                </a:effectLst>
                <a:latin typeface="+mj-lt"/>
                <a:ea typeface="楷体" panose="02010609060101010101" pitchFamily="49" charset="-122"/>
                <a:cs typeface="Consolas" panose="020B0609020204030204" pitchFamily="49" charset="0"/>
              </a:rPr>
              <a:t>2.3  </a:t>
            </a:r>
            <a:r>
              <a:rPr lang="zh-CN" altLang="en-US" spc="50" smtClean="0">
                <a:ln w="11430"/>
                <a:solidFill>
                  <a:srgbClr val="FF0000"/>
                </a:solidFill>
                <a:effectLst>
                  <a:outerShdw blurRad="76200" dist="50800" dir="5400000" algn="tl" rotWithShape="0">
                    <a:srgbClr val="000000">
                      <a:alpha val="65000"/>
                    </a:srgbClr>
                  </a:outerShdw>
                </a:effectLst>
                <a:ea typeface="楷体" panose="02010609060101010101" pitchFamily="49" charset="-122"/>
                <a:cs typeface="Consolas" panose="020B0609020204030204" pitchFamily="49" charset="0"/>
              </a:rPr>
              <a:t>字符串</a:t>
            </a:r>
            <a:endParaRPr lang="zh-CN" altLang="en-US" spc="50">
              <a:ln w="11430"/>
              <a:solidFill>
                <a:srgbClr val="FF0000"/>
              </a:solidFill>
              <a:effectLst>
                <a:outerShdw blurRad="76200" dist="50800" dir="5400000" algn="tl" rotWithShape="0">
                  <a:srgbClr val="000000">
                    <a:alpha val="65000"/>
                  </a:srgbClr>
                </a:outerShdw>
              </a:effectLst>
              <a:latin typeface="+mj-lt"/>
              <a:ea typeface="楷体" panose="02010609060101010101" pitchFamily="49" charset="-122"/>
              <a:cs typeface="Consolas" panose="020B0609020204030204" pitchFamily="49" charset="0"/>
            </a:endParaRPr>
          </a:p>
        </p:txBody>
      </p:sp>
      <p:sp>
        <p:nvSpPr>
          <p:cNvPr id="9" name="TextBox 8">
            <a:hlinkClick r:id="rId1" action="ppaction://hlinksldjump"/>
          </p:cNvPr>
          <p:cNvSpPr txBox="1"/>
          <p:nvPr/>
        </p:nvSpPr>
        <p:spPr>
          <a:xfrm>
            <a:off x="499716" y="2292940"/>
            <a:ext cx="2786082"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smtClean="0">
                <a:ln w="11430"/>
                <a:solidFill>
                  <a:srgbClr val="FF0000"/>
                </a:solidFill>
                <a:effectLst>
                  <a:outerShdw blurRad="76200" dist="50800" dir="5400000" algn="tl" rotWithShape="0">
                    <a:srgbClr val="000000">
                      <a:alpha val="65000"/>
                    </a:srgbClr>
                  </a:outerShdw>
                </a:effectLst>
                <a:latin typeface="+mj-lt"/>
                <a:ea typeface="楷体" panose="02010609060101010101" pitchFamily="49" charset="-122"/>
                <a:cs typeface="Consolas" panose="020B0609020204030204" pitchFamily="49" charset="0"/>
              </a:rPr>
              <a:t>2.2 </a:t>
            </a:r>
            <a:r>
              <a:rPr lang="zh-CN" altLang="en-US" spc="50" smtClean="0">
                <a:ln w="11430"/>
                <a:solidFill>
                  <a:srgbClr val="FF0000"/>
                </a:solidFill>
                <a:effectLst>
                  <a:outerShdw blurRad="76200" dist="50800" dir="5400000" algn="tl" rotWithShape="0">
                    <a:srgbClr val="000000">
                      <a:alpha val="65000"/>
                    </a:srgbClr>
                  </a:outerShdw>
                </a:effectLst>
                <a:ea typeface="楷体" panose="02010609060101010101" pitchFamily="49" charset="-122"/>
                <a:cs typeface="Consolas" panose="020B0609020204030204" pitchFamily="49" charset="0"/>
              </a:rPr>
              <a:t>线性表</a:t>
            </a:r>
            <a:r>
              <a:rPr lang="en-US" altLang="zh-CN" spc="50" smtClean="0">
                <a:ln w="11430"/>
                <a:solidFill>
                  <a:srgbClr val="FF0000"/>
                </a:solidFill>
                <a:effectLst>
                  <a:outerShdw blurRad="76200" dist="50800" dir="5400000" algn="tl" rotWithShape="0">
                    <a:srgbClr val="000000">
                      <a:alpha val="65000"/>
                    </a:srgbClr>
                  </a:outerShdw>
                </a:effectLst>
                <a:ea typeface="楷体" panose="02010609060101010101" pitchFamily="49" charset="-122"/>
                <a:cs typeface="Consolas" panose="020B0609020204030204" pitchFamily="49" charset="0"/>
              </a:rPr>
              <a:t>—</a:t>
            </a:r>
            <a:r>
              <a:rPr lang="zh-CN" altLang="en-US" spc="50" smtClean="0">
                <a:ln w="11430"/>
                <a:solidFill>
                  <a:srgbClr val="FF0000"/>
                </a:solidFill>
                <a:effectLst>
                  <a:outerShdw blurRad="76200" dist="50800" dir="5400000" algn="tl" rotWithShape="0">
                    <a:srgbClr val="000000">
                      <a:alpha val="65000"/>
                    </a:srgbClr>
                  </a:outerShdw>
                </a:effectLst>
                <a:ea typeface="楷体" panose="02010609060101010101" pitchFamily="49" charset="-122"/>
                <a:cs typeface="Consolas" panose="020B0609020204030204" pitchFamily="49" charset="0"/>
              </a:rPr>
              <a:t>链表</a:t>
            </a:r>
            <a:endParaRPr lang="zh-CN" altLang="en-US" spc="50">
              <a:ln w="11430"/>
              <a:solidFill>
                <a:srgbClr val="FF0000"/>
              </a:solidFill>
              <a:effectLst>
                <a:outerShdw blurRad="76200" dist="50800" dir="5400000" algn="tl" rotWithShape="0">
                  <a:srgbClr val="000000">
                    <a:alpha val="65000"/>
                  </a:srgbClr>
                </a:outerShdw>
              </a:effectLst>
              <a:latin typeface="+mj-lt"/>
              <a:ea typeface="楷体" panose="02010609060101010101" pitchFamily="49" charset="-122"/>
              <a:cs typeface="Consolas" panose="020B0609020204030204" pitchFamily="49" charset="0"/>
            </a:endParaRPr>
          </a:p>
        </p:txBody>
      </p:sp>
      <p:sp>
        <p:nvSpPr>
          <p:cNvPr id="10" name="TextBox 9">
            <a:hlinkClick r:id="" action="ppaction://noaction"/>
          </p:cNvPr>
          <p:cNvSpPr txBox="1"/>
          <p:nvPr/>
        </p:nvSpPr>
        <p:spPr>
          <a:xfrm>
            <a:off x="499716" y="3365871"/>
            <a:ext cx="2786082"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smtClean="0">
                <a:ln w="11430"/>
                <a:solidFill>
                  <a:srgbClr val="FF0000"/>
                </a:solidFill>
                <a:effectLst>
                  <a:outerShdw blurRad="76200" dist="50800" dir="5400000" algn="tl" rotWithShape="0">
                    <a:srgbClr val="000000">
                      <a:alpha val="65000"/>
                    </a:srgbClr>
                  </a:outerShdw>
                </a:effectLst>
                <a:latin typeface="+mj-lt"/>
                <a:ea typeface="楷体" panose="02010609060101010101" pitchFamily="49" charset="-122"/>
                <a:cs typeface="Consolas" panose="020B0609020204030204" pitchFamily="49" charset="0"/>
              </a:rPr>
              <a:t>2.4 </a:t>
            </a:r>
            <a:r>
              <a:rPr lang="zh-CN" altLang="en-US" spc="50" smtClean="0">
                <a:ln w="11430"/>
                <a:solidFill>
                  <a:srgbClr val="FF0000"/>
                </a:solidFill>
                <a:effectLst>
                  <a:outerShdw blurRad="76200" dist="50800" dir="5400000" algn="tl" rotWithShape="0">
                    <a:srgbClr val="000000">
                      <a:alpha val="65000"/>
                    </a:srgbClr>
                  </a:outerShdw>
                </a:effectLst>
                <a:latin typeface="+mj-lt"/>
                <a:ea typeface="楷体" panose="02010609060101010101" pitchFamily="49" charset="-122"/>
                <a:cs typeface="Consolas" panose="020B0609020204030204" pitchFamily="49" charset="0"/>
              </a:rPr>
              <a:t>栈</a:t>
            </a:r>
            <a:endParaRPr lang="zh-CN" altLang="en-US" spc="50">
              <a:ln w="11430"/>
              <a:solidFill>
                <a:srgbClr val="FF0000"/>
              </a:solidFill>
              <a:effectLst>
                <a:outerShdw blurRad="76200" dist="50800" dir="5400000" algn="tl" rotWithShape="0">
                  <a:srgbClr val="000000">
                    <a:alpha val="65000"/>
                  </a:srgbClr>
                </a:outerShdw>
              </a:effectLst>
              <a:latin typeface="+mj-lt"/>
              <a:ea typeface="楷体" panose="02010609060101010101" pitchFamily="49" charset="-122"/>
              <a:cs typeface="Consolas" panose="020B0609020204030204" pitchFamily="49" charset="0"/>
            </a:endParaRPr>
          </a:p>
        </p:txBody>
      </p:sp>
      <p:sp>
        <p:nvSpPr>
          <p:cNvPr id="13" name="TextBox 12">
            <a:hlinkClick r:id="" action="ppaction://noaction"/>
          </p:cNvPr>
          <p:cNvSpPr txBox="1"/>
          <p:nvPr/>
        </p:nvSpPr>
        <p:spPr>
          <a:xfrm>
            <a:off x="499716" y="3905386"/>
            <a:ext cx="278640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smtClean="0">
                <a:ln w="11430"/>
                <a:solidFill>
                  <a:srgbClr val="FF0000"/>
                </a:solidFill>
                <a:effectLst>
                  <a:outerShdw blurRad="76200" dist="50800" dir="5400000" algn="tl" rotWithShape="0">
                    <a:srgbClr val="000000">
                      <a:alpha val="65000"/>
                    </a:srgbClr>
                  </a:outerShdw>
                </a:effectLst>
                <a:latin typeface="+mj-lt"/>
                <a:ea typeface="楷体" panose="02010609060101010101" pitchFamily="49" charset="-122"/>
                <a:cs typeface="Consolas" panose="020B0609020204030204" pitchFamily="49" charset="0"/>
              </a:rPr>
              <a:t>2.5  </a:t>
            </a:r>
            <a:r>
              <a:rPr lang="zh-CN" altLang="en-US" spc="50" smtClean="0">
                <a:ln w="11430"/>
                <a:solidFill>
                  <a:srgbClr val="FF0000"/>
                </a:solidFill>
                <a:effectLst>
                  <a:outerShdw blurRad="76200" dist="50800" dir="5400000" algn="tl" rotWithShape="0">
                    <a:srgbClr val="000000">
                      <a:alpha val="65000"/>
                    </a:srgbClr>
                  </a:outerShdw>
                </a:effectLst>
                <a:latin typeface="+mj-lt"/>
                <a:ea typeface="楷体" panose="02010609060101010101" pitchFamily="49" charset="-122"/>
                <a:cs typeface="Consolas" panose="020B0609020204030204" pitchFamily="49" charset="0"/>
              </a:rPr>
              <a:t>队列</a:t>
            </a:r>
            <a:endParaRPr lang="zh-CN" altLang="en-US" spc="50">
              <a:ln w="11430"/>
              <a:solidFill>
                <a:srgbClr val="FF0000"/>
              </a:solidFill>
              <a:effectLst>
                <a:outerShdw blurRad="76200" dist="50800" dir="5400000" algn="tl" rotWithShape="0">
                  <a:srgbClr val="000000">
                    <a:alpha val="65000"/>
                  </a:srgbClr>
                </a:outerShdw>
              </a:effectLst>
              <a:latin typeface="+mj-lt"/>
              <a:ea typeface="楷体" panose="02010609060101010101" pitchFamily="49" charset="-122"/>
              <a:cs typeface="Consolas" panose="020B0609020204030204" pitchFamily="49" charset="0"/>
            </a:endParaRPr>
          </a:p>
        </p:txBody>
      </p:sp>
      <p:sp>
        <p:nvSpPr>
          <p:cNvPr id="14" name="TextBox 13">
            <a:hlinkClick r:id="" action="ppaction://noaction"/>
          </p:cNvPr>
          <p:cNvSpPr txBox="1"/>
          <p:nvPr/>
        </p:nvSpPr>
        <p:spPr>
          <a:xfrm>
            <a:off x="499716" y="4447556"/>
            <a:ext cx="2786400"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smtClean="0">
                <a:ln w="11430"/>
                <a:solidFill>
                  <a:srgbClr val="FF0000"/>
                </a:solidFill>
                <a:effectLst>
                  <a:outerShdw blurRad="76200" dist="50800" dir="5400000" algn="tl" rotWithShape="0">
                    <a:srgbClr val="000000">
                      <a:alpha val="65000"/>
                    </a:srgbClr>
                  </a:outerShdw>
                </a:effectLst>
                <a:latin typeface="+mj-lt"/>
                <a:ea typeface="楷体" panose="02010609060101010101" pitchFamily="49" charset="-122"/>
                <a:cs typeface="Consolas" panose="020B0609020204030204" pitchFamily="49" charset="0"/>
              </a:rPr>
              <a:t>2.6 </a:t>
            </a:r>
            <a:r>
              <a:rPr lang="zh-CN" altLang="en-US" spc="50" smtClean="0">
                <a:ln w="11430"/>
                <a:solidFill>
                  <a:srgbClr val="FF0000"/>
                </a:solidFill>
                <a:effectLst>
                  <a:outerShdw blurRad="76200" dist="50800" dir="5400000" algn="tl" rotWithShape="0">
                    <a:srgbClr val="000000">
                      <a:alpha val="65000"/>
                    </a:srgbClr>
                  </a:outerShdw>
                </a:effectLst>
                <a:latin typeface="+mj-lt"/>
                <a:ea typeface="楷体" panose="02010609060101010101" pitchFamily="49" charset="-122"/>
                <a:cs typeface="Consolas" panose="020B0609020204030204" pitchFamily="49" charset="0"/>
              </a:rPr>
              <a:t>双端队列</a:t>
            </a:r>
            <a:endParaRPr lang="zh-CN" altLang="en-US" spc="50">
              <a:ln w="11430"/>
              <a:solidFill>
                <a:srgbClr val="FF0000"/>
              </a:solidFill>
              <a:effectLst>
                <a:outerShdw blurRad="76200" dist="50800" dir="5400000" algn="tl" rotWithShape="0">
                  <a:srgbClr val="000000">
                    <a:alpha val="65000"/>
                  </a:srgbClr>
                </a:outerShdw>
              </a:effectLst>
              <a:latin typeface="+mj-lt"/>
              <a:ea typeface="楷体" panose="02010609060101010101" pitchFamily="49" charset="-122"/>
              <a:cs typeface="Consolas" panose="020B0609020204030204" pitchFamily="49" charset="0"/>
            </a:endParaRPr>
          </a:p>
        </p:txBody>
      </p:sp>
      <p:sp>
        <p:nvSpPr>
          <p:cNvPr id="21" name="TextBox 20">
            <a:hlinkClick r:id="" action="ppaction://noaction"/>
          </p:cNvPr>
          <p:cNvSpPr txBox="1"/>
          <p:nvPr/>
        </p:nvSpPr>
        <p:spPr>
          <a:xfrm>
            <a:off x="4000496" y="1726574"/>
            <a:ext cx="4000528" cy="483960"/>
          </a:xfrm>
          <a:prstGeom prst="rect">
            <a:avLst/>
          </a:prstGeom>
        </p:spPr>
        <p:style>
          <a:lnRef idx="1">
            <a:schemeClr val="accent2"/>
          </a:lnRef>
          <a:fillRef idx="2">
            <a:schemeClr val="accent2"/>
          </a:fillRef>
          <a:effectRef idx="1">
            <a:schemeClr val="accent2"/>
          </a:effectRef>
          <a:fontRef idx="minor">
            <a:schemeClr val="dk1"/>
          </a:fontRef>
        </p:style>
        <p:txBody>
          <a:bodyPr wrap="square" tIns="72000" bIns="72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200" spc="50" smtClean="0">
                <a:ln w="11430"/>
                <a:solidFill>
                  <a:srgbClr val="FF0000"/>
                </a:solidFill>
                <a:effectLst>
                  <a:outerShdw blurRad="76200" dist="50800" dir="5400000" algn="tl" rotWithShape="0">
                    <a:srgbClr val="000000">
                      <a:alpha val="65000"/>
                    </a:srgbClr>
                  </a:outerShdw>
                </a:effectLst>
                <a:latin typeface="+mj-lt"/>
                <a:ea typeface="楷体" panose="02010609060101010101" pitchFamily="49" charset="-122"/>
                <a:cs typeface="Consolas" panose="020B0609020204030204" pitchFamily="49" charset="0"/>
              </a:rPr>
              <a:t>2.7  </a:t>
            </a:r>
            <a:r>
              <a:rPr lang="zh-CN" altLang="en-US" sz="2200" spc="50" smtClean="0">
                <a:ln w="11430"/>
                <a:solidFill>
                  <a:srgbClr val="FF0000"/>
                </a:solidFill>
                <a:effectLst>
                  <a:outerShdw blurRad="76200" dist="50800" dir="5400000" algn="tl" rotWithShape="0">
                    <a:srgbClr val="000000">
                      <a:alpha val="65000"/>
                    </a:srgbClr>
                  </a:outerShdw>
                </a:effectLst>
                <a:latin typeface="+mj-lt"/>
                <a:ea typeface="楷体" panose="02010609060101010101" pitchFamily="49" charset="-122"/>
                <a:cs typeface="Consolas" panose="020B0609020204030204" pitchFamily="49" charset="0"/>
              </a:rPr>
              <a:t>优先队列</a:t>
            </a:r>
            <a:endParaRPr lang="zh-CN" altLang="en-US" sz="2200" spc="50">
              <a:ln w="11430"/>
              <a:solidFill>
                <a:srgbClr val="FF0000"/>
              </a:solidFill>
              <a:effectLst>
                <a:outerShdw blurRad="76200" dist="50800" dir="5400000" algn="tl" rotWithShape="0">
                  <a:srgbClr val="000000">
                    <a:alpha val="65000"/>
                  </a:srgbClr>
                </a:outerShdw>
              </a:effectLst>
              <a:latin typeface="+mj-lt"/>
              <a:ea typeface="楷体" panose="02010609060101010101" pitchFamily="49" charset="-122"/>
              <a:cs typeface="Consolas" panose="020B0609020204030204" pitchFamily="49" charset="0"/>
            </a:endParaRPr>
          </a:p>
        </p:txBody>
      </p:sp>
      <p:sp>
        <p:nvSpPr>
          <p:cNvPr id="22" name="TextBox 21">
            <a:hlinkClick r:id="" action="ppaction://noaction"/>
          </p:cNvPr>
          <p:cNvSpPr txBox="1"/>
          <p:nvPr/>
        </p:nvSpPr>
        <p:spPr>
          <a:xfrm>
            <a:off x="4000496" y="2303858"/>
            <a:ext cx="4000528"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smtClean="0">
                <a:ln w="11430"/>
                <a:solidFill>
                  <a:srgbClr val="FF0000"/>
                </a:solidFill>
                <a:effectLst>
                  <a:outerShdw blurRad="76200" dist="50800" dir="5400000" algn="tl" rotWithShape="0">
                    <a:srgbClr val="000000">
                      <a:alpha val="65000"/>
                    </a:srgbClr>
                  </a:outerShdw>
                </a:effectLst>
                <a:latin typeface="+mj-lt"/>
                <a:ea typeface="楷体" panose="02010609060101010101" pitchFamily="49" charset="-122"/>
                <a:cs typeface="Consolas" panose="020B0609020204030204" pitchFamily="49" charset="0"/>
              </a:rPr>
              <a:t>2.8  </a:t>
            </a:r>
            <a:r>
              <a:rPr lang="zh-CN" altLang="en-US" spc="50" smtClean="0">
                <a:ln w="11430"/>
                <a:solidFill>
                  <a:srgbClr val="FF0000"/>
                </a:solidFill>
                <a:effectLst>
                  <a:outerShdw blurRad="76200" dist="50800" dir="5400000" algn="tl" rotWithShape="0">
                    <a:srgbClr val="000000">
                      <a:alpha val="65000"/>
                    </a:srgbClr>
                  </a:outerShdw>
                </a:effectLst>
                <a:latin typeface="+mj-lt"/>
                <a:ea typeface="楷体" panose="02010609060101010101" pitchFamily="49" charset="-122"/>
                <a:cs typeface="Consolas" panose="020B0609020204030204" pitchFamily="49" charset="0"/>
              </a:rPr>
              <a:t>树和二叉树</a:t>
            </a:r>
            <a:endParaRPr lang="zh-CN" altLang="en-US" spc="50">
              <a:ln w="11430"/>
              <a:solidFill>
                <a:srgbClr val="FF0000"/>
              </a:solidFill>
              <a:effectLst>
                <a:outerShdw blurRad="76200" dist="50800" dir="5400000" algn="tl" rotWithShape="0">
                  <a:srgbClr val="000000">
                    <a:alpha val="65000"/>
                  </a:srgbClr>
                </a:outerShdw>
              </a:effectLst>
              <a:latin typeface="+mj-lt"/>
              <a:ea typeface="楷体" panose="02010609060101010101" pitchFamily="49" charset="-122"/>
              <a:cs typeface="Consolas" panose="020B0609020204030204" pitchFamily="49" charset="0"/>
            </a:endParaRPr>
          </a:p>
        </p:txBody>
      </p:sp>
      <p:sp>
        <p:nvSpPr>
          <p:cNvPr id="23" name="TextBox 22">
            <a:hlinkClick r:id="" action="ppaction://noaction"/>
          </p:cNvPr>
          <p:cNvSpPr txBox="1"/>
          <p:nvPr/>
        </p:nvSpPr>
        <p:spPr>
          <a:xfrm>
            <a:off x="4000496" y="2839643"/>
            <a:ext cx="4000528" cy="46037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lnSpc>
                <a:spcPct val="100000"/>
              </a:lnSpc>
            </a:pPr>
            <a:r>
              <a:rPr lang="en-US" altLang="zh-CN" spc="50" smtClean="0">
                <a:ln w="11430"/>
                <a:solidFill>
                  <a:srgbClr val="FF0000"/>
                </a:solidFill>
                <a:effectLst>
                  <a:outerShdw blurRad="76200" dist="50800" dir="5400000" algn="tl" rotWithShape="0">
                    <a:srgbClr val="000000">
                      <a:alpha val="65000"/>
                    </a:srgbClr>
                  </a:outerShdw>
                </a:effectLst>
                <a:latin typeface="+mj-lt"/>
                <a:ea typeface="楷体" panose="02010609060101010101" pitchFamily="49" charset="-122"/>
                <a:cs typeface="Consolas" panose="020B0609020204030204" pitchFamily="49" charset="0"/>
              </a:rPr>
              <a:t>2.9  图</a:t>
            </a:r>
            <a:endParaRPr lang="en-US" altLang="zh-CN" spc="50" smtClean="0">
              <a:ln w="11430"/>
              <a:solidFill>
                <a:srgbClr val="FF0000"/>
              </a:solidFill>
              <a:effectLst>
                <a:outerShdw blurRad="76200" dist="50800" dir="5400000" algn="tl" rotWithShape="0">
                  <a:srgbClr val="000000">
                    <a:alpha val="65000"/>
                  </a:srgbClr>
                </a:outerShdw>
              </a:effectLst>
              <a:latin typeface="+mj-lt"/>
              <a:ea typeface="楷体" panose="02010609060101010101" pitchFamily="49" charset="-122"/>
              <a:cs typeface="Consolas" panose="020B0609020204030204" pitchFamily="49" charset="0"/>
            </a:endParaRPr>
          </a:p>
        </p:txBody>
      </p:sp>
      <p:sp>
        <p:nvSpPr>
          <p:cNvPr id="27" name="TextBox 26">
            <a:hlinkClick r:id="" action="ppaction://noaction"/>
          </p:cNvPr>
          <p:cNvSpPr txBox="1"/>
          <p:nvPr/>
        </p:nvSpPr>
        <p:spPr>
          <a:xfrm>
            <a:off x="4000496" y="3375428"/>
            <a:ext cx="4000528" cy="46037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lnSpc>
                <a:spcPct val="100000"/>
              </a:lnSpc>
            </a:pPr>
            <a:r>
              <a:rPr lang="en-US" altLang="zh-CN" spc="50" smtClean="0">
                <a:ln w="11430"/>
                <a:solidFill>
                  <a:srgbClr val="FF0000"/>
                </a:solidFill>
                <a:effectLst>
                  <a:outerShdw blurRad="76200" dist="50800" dir="5400000" algn="tl" rotWithShape="0">
                    <a:srgbClr val="000000">
                      <a:alpha val="65000"/>
                    </a:srgbClr>
                  </a:outerShdw>
                </a:effectLst>
                <a:latin typeface="+mj-lt"/>
                <a:ea typeface="楷体" panose="02010609060101010101" pitchFamily="49" charset="-122"/>
                <a:cs typeface="Consolas" panose="020B0609020204030204" pitchFamily="49" charset="0"/>
              </a:rPr>
              <a:t>2.10  并查集</a:t>
            </a:r>
            <a:endParaRPr lang="en-US" altLang="zh-CN" spc="50" smtClean="0">
              <a:ln w="11430"/>
              <a:solidFill>
                <a:srgbClr val="FF0000"/>
              </a:solidFill>
              <a:effectLst>
                <a:outerShdw blurRad="76200" dist="50800" dir="5400000" algn="tl" rotWithShape="0">
                  <a:srgbClr val="000000">
                    <a:alpha val="65000"/>
                  </a:srgbClr>
                </a:outerShdw>
              </a:effectLst>
              <a:latin typeface="+mj-lt"/>
              <a:ea typeface="楷体" panose="02010609060101010101" pitchFamily="49" charset="-122"/>
              <a:cs typeface="Consolas" panose="020B0609020204030204" pitchFamily="49" charset="0"/>
            </a:endParaRPr>
          </a:p>
        </p:txBody>
      </p:sp>
      <p:sp>
        <p:nvSpPr>
          <p:cNvPr id="28" name="TextBox 27">
            <a:hlinkClick r:id="" action="ppaction://noaction"/>
          </p:cNvPr>
          <p:cNvSpPr txBox="1"/>
          <p:nvPr/>
        </p:nvSpPr>
        <p:spPr>
          <a:xfrm>
            <a:off x="4000496" y="4422220"/>
            <a:ext cx="4000528" cy="461665"/>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pc="50" smtClean="0">
                <a:ln w="11430"/>
                <a:solidFill>
                  <a:srgbClr val="FF0000"/>
                </a:solidFill>
                <a:effectLst>
                  <a:outerShdw blurRad="76200" dist="50800" dir="5400000" algn="tl" rotWithShape="0">
                    <a:srgbClr val="000000">
                      <a:alpha val="65000"/>
                    </a:srgbClr>
                  </a:outerShdw>
                </a:effectLst>
                <a:latin typeface="+mj-lt"/>
                <a:ea typeface="楷体" panose="02010609060101010101" pitchFamily="49" charset="-122"/>
                <a:cs typeface="Consolas" panose="020B0609020204030204" pitchFamily="49" charset="0"/>
              </a:rPr>
              <a:t>2.12  </a:t>
            </a:r>
            <a:r>
              <a:rPr lang="zh-CN" altLang="en-US" spc="50" smtClean="0">
                <a:ln w="11430"/>
                <a:solidFill>
                  <a:srgbClr val="FF0000"/>
                </a:solidFill>
                <a:effectLst>
                  <a:outerShdw blurRad="76200" dist="50800" dir="5400000" algn="tl" rotWithShape="0">
                    <a:srgbClr val="000000">
                      <a:alpha val="65000"/>
                    </a:srgbClr>
                  </a:outerShdw>
                </a:effectLst>
                <a:latin typeface="+mj-lt"/>
                <a:ea typeface="楷体" panose="02010609060101010101" pitchFamily="49" charset="-122"/>
                <a:cs typeface="Consolas" panose="020B0609020204030204" pitchFamily="49" charset="0"/>
              </a:rPr>
              <a:t>哈希表</a:t>
            </a:r>
            <a:endParaRPr lang="zh-CN" altLang="en-US" spc="50" smtClean="0">
              <a:ln w="11430"/>
              <a:solidFill>
                <a:srgbClr val="FF0000"/>
              </a:solidFill>
              <a:effectLst>
                <a:outerShdw blurRad="76200" dist="50800" dir="5400000" algn="tl" rotWithShape="0">
                  <a:srgbClr val="000000">
                    <a:alpha val="65000"/>
                  </a:srgbClr>
                </a:outerShdw>
              </a:effectLst>
              <a:latin typeface="+mj-lt"/>
              <a:ea typeface="楷体" panose="02010609060101010101" pitchFamily="49" charset="-122"/>
              <a:cs typeface="Consolas" panose="020B0609020204030204" pitchFamily="49" charset="0"/>
            </a:endParaRPr>
          </a:p>
        </p:txBody>
      </p:sp>
      <p:sp>
        <p:nvSpPr>
          <p:cNvPr id="29" name="TextBox 28">
            <a:hlinkClick r:id="" action="ppaction://noaction"/>
          </p:cNvPr>
          <p:cNvSpPr txBox="1"/>
          <p:nvPr/>
        </p:nvSpPr>
        <p:spPr>
          <a:xfrm>
            <a:off x="4000496" y="3911213"/>
            <a:ext cx="4000528" cy="40011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000" spc="50" smtClean="0">
                <a:ln w="11430"/>
                <a:solidFill>
                  <a:srgbClr val="FF0000"/>
                </a:solidFill>
                <a:effectLst>
                  <a:outerShdw blurRad="76200" dist="50800" dir="5400000" algn="tl" rotWithShape="0">
                    <a:srgbClr val="000000">
                      <a:alpha val="65000"/>
                    </a:srgbClr>
                  </a:outerShdw>
                </a:effectLst>
                <a:latin typeface="+mj-lt"/>
                <a:ea typeface="楷体" panose="02010609060101010101" pitchFamily="49" charset="-122"/>
                <a:cs typeface="Consolas" panose="020B0609020204030204" pitchFamily="49" charset="0"/>
              </a:rPr>
              <a:t>2.11  </a:t>
            </a:r>
            <a:r>
              <a:rPr lang="zh-CN" altLang="en-US" sz="2000" spc="50" smtClean="0">
                <a:ln w="11430"/>
                <a:solidFill>
                  <a:srgbClr val="FF0000"/>
                </a:solidFill>
                <a:effectLst>
                  <a:outerShdw blurRad="76200" dist="50800" dir="5400000" algn="tl" rotWithShape="0">
                    <a:srgbClr val="000000">
                      <a:alpha val="65000"/>
                    </a:srgbClr>
                  </a:outerShdw>
                </a:effectLst>
                <a:latin typeface="+mj-lt"/>
                <a:ea typeface="楷体" panose="02010609060101010101" pitchFamily="49" charset="-122"/>
                <a:cs typeface="Consolas" panose="020B0609020204030204" pitchFamily="49" charset="0"/>
              </a:rPr>
              <a:t>二叉排序树和平衡二叉树</a:t>
            </a:r>
            <a:endParaRPr lang="zh-CN" altLang="en-US" sz="2000" spc="50" smtClean="0">
              <a:ln w="11430"/>
              <a:solidFill>
                <a:srgbClr val="FF0000"/>
              </a:solidFill>
              <a:effectLst>
                <a:outerShdw blurRad="76200" dist="50800" dir="5400000" algn="tl" rotWithShape="0">
                  <a:srgbClr val="000000">
                    <a:alpha val="65000"/>
                  </a:srgbClr>
                </a:outerShdw>
              </a:effectLst>
              <a:latin typeface="+mj-lt"/>
              <a:ea typeface="楷体" panose="02010609060101010101" pitchFamily="49" charset="-122"/>
              <a:cs typeface="Consolas" panose="020B0609020204030204" pitchFamily="49" charset="0"/>
            </a:endParaRPr>
          </a:p>
        </p:txBody>
      </p:sp>
      <p:sp>
        <p:nvSpPr>
          <p:cNvPr id="25" name="灯片编号占位符 24"/>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grpSp>
        <p:nvGrpSpPr>
          <p:cNvPr id="26" name="组合 25"/>
          <p:cNvGrpSpPr/>
          <p:nvPr/>
        </p:nvGrpSpPr>
        <p:grpSpPr>
          <a:xfrm>
            <a:off x="1214414" y="857238"/>
            <a:ext cx="1197798" cy="933650"/>
            <a:chOff x="152572" y="1522057"/>
            <a:chExt cx="1197798" cy="1244864"/>
          </a:xfrm>
        </p:grpSpPr>
        <p:grpSp>
          <p:nvGrpSpPr>
            <p:cNvPr id="31" name="组合 79"/>
            <p:cNvGrpSpPr/>
            <p:nvPr/>
          </p:nvGrpSpPr>
          <p:grpSpPr bwMode="auto">
            <a:xfrm>
              <a:off x="158202" y="1522057"/>
              <a:ext cx="1192168" cy="1244864"/>
              <a:chOff x="6411633" y="2436517"/>
              <a:chExt cx="2476799" cy="2586277"/>
            </a:xfrm>
          </p:grpSpPr>
          <p:sp>
            <p:nvSpPr>
              <p:cNvPr id="34" name="任意多边形 82"/>
              <p:cNvSpPr/>
              <p:nvPr/>
            </p:nvSpPr>
            <p:spPr>
              <a:xfrm rot="3738964">
                <a:off x="6359222" y="2698485"/>
                <a:ext cx="2513011" cy="2122265"/>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17000">
                    <a:srgbClr val="FFFFFF"/>
                  </a:gs>
                  <a:gs pos="88000">
                    <a:srgbClr val="FFFFFF">
                      <a:lumMod val="72000"/>
                    </a:srgbClr>
                  </a:gs>
                </a:gsLst>
                <a:lin ang="2700000" scaled="1"/>
                <a:tileRect/>
              </a:gradFill>
              <a:ln w="25400" cap="flat" cmpd="sng" algn="ctr">
                <a:noFill/>
                <a:prstDash val="solid"/>
              </a:ln>
              <a:effectLst>
                <a:outerShdw blurRad="127000" dist="63500" dir="7380000" sx="102000" sy="102000" algn="tr" rotWithShape="0">
                  <a:prstClr val="black">
                    <a:alpha val="39000"/>
                  </a:prstClr>
                </a:outerShdw>
              </a:effectLst>
            </p:spPr>
            <p:txBody>
              <a:bodyPr anchor="ctr"/>
              <a:lstStyle/>
              <a:p>
                <a:pPr algn="ctr" eaLnBrk="1" hangingPunct="1">
                  <a:defRPr/>
                </a:pPr>
                <a:endParaRPr lang="zh-CN" altLang="en-US" kern="0">
                  <a:solidFill>
                    <a:srgbClr val="FFFFFF"/>
                  </a:solidFill>
                  <a:latin typeface="Arial" panose="020B0604020202020204"/>
                  <a:ea typeface="宋体" panose="02010600030101010101" pitchFamily="2" charset="-122"/>
                </a:endParaRPr>
              </a:p>
            </p:txBody>
          </p:sp>
          <p:sp>
            <p:nvSpPr>
              <p:cNvPr id="35" name="任意多边形 83"/>
              <p:cNvSpPr/>
              <p:nvPr/>
            </p:nvSpPr>
            <p:spPr>
              <a:xfrm rot="16377237">
                <a:off x="6356894" y="2491256"/>
                <a:ext cx="2586277" cy="2476799"/>
              </a:xfrm>
              <a:custGeom>
                <a:avLst/>
                <a:gdLst>
                  <a:gd name="connsiteX0" fmla="*/ 0 w 1800200"/>
                  <a:gd name="connsiteY0" fmla="*/ 900100 h 1800200"/>
                  <a:gd name="connsiteX1" fmla="*/ 263634 w 1800200"/>
                  <a:gd name="connsiteY1" fmla="*/ 263633 h 1800200"/>
                  <a:gd name="connsiteX2" fmla="*/ 900101 w 1800200"/>
                  <a:gd name="connsiteY2" fmla="*/ 1 h 1800200"/>
                  <a:gd name="connsiteX3" fmla="*/ 1536568 w 1800200"/>
                  <a:gd name="connsiteY3" fmla="*/ 263635 h 1800200"/>
                  <a:gd name="connsiteX4" fmla="*/ 1800200 w 1800200"/>
                  <a:gd name="connsiteY4" fmla="*/ 900102 h 1800200"/>
                  <a:gd name="connsiteX5" fmla="*/ 1536567 w 1800200"/>
                  <a:gd name="connsiteY5" fmla="*/ 1536569 h 1800200"/>
                  <a:gd name="connsiteX6" fmla="*/ 900100 w 1800200"/>
                  <a:gd name="connsiteY6" fmla="*/ 1800202 h 1800200"/>
                  <a:gd name="connsiteX7" fmla="*/ 263633 w 1800200"/>
                  <a:gd name="connsiteY7" fmla="*/ 1536568 h 1800200"/>
                  <a:gd name="connsiteX8" fmla="*/ 0 w 1800200"/>
                  <a:gd name="connsiteY8" fmla="*/ 900101 h 1800200"/>
                  <a:gd name="connsiteX9" fmla="*/ 0 w 1800200"/>
                  <a:gd name="connsiteY9" fmla="*/ 900100 h 180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200" h="1800200">
                    <a:moveTo>
                      <a:pt x="0" y="900100"/>
                    </a:moveTo>
                    <a:cubicBezTo>
                      <a:pt x="0" y="661379"/>
                      <a:pt x="94832" y="432435"/>
                      <a:pt x="263634" y="263633"/>
                    </a:cubicBezTo>
                    <a:cubicBezTo>
                      <a:pt x="432436" y="94832"/>
                      <a:pt x="661380" y="0"/>
                      <a:pt x="900101" y="1"/>
                    </a:cubicBezTo>
                    <a:cubicBezTo>
                      <a:pt x="1138822" y="1"/>
                      <a:pt x="1367766" y="94833"/>
                      <a:pt x="1536568" y="263635"/>
                    </a:cubicBezTo>
                    <a:cubicBezTo>
                      <a:pt x="1705369" y="432437"/>
                      <a:pt x="1800201" y="661381"/>
                      <a:pt x="1800200" y="900102"/>
                    </a:cubicBezTo>
                    <a:cubicBezTo>
                      <a:pt x="1800200" y="1138823"/>
                      <a:pt x="1705368" y="1367767"/>
                      <a:pt x="1536567" y="1536569"/>
                    </a:cubicBezTo>
                    <a:cubicBezTo>
                      <a:pt x="1367765" y="1705371"/>
                      <a:pt x="1138821" y="1800202"/>
                      <a:pt x="900100" y="1800202"/>
                    </a:cubicBezTo>
                    <a:cubicBezTo>
                      <a:pt x="661379" y="1800202"/>
                      <a:pt x="432435" y="1705370"/>
                      <a:pt x="263633" y="1536568"/>
                    </a:cubicBezTo>
                    <a:cubicBezTo>
                      <a:pt x="94832" y="1367766"/>
                      <a:pt x="0" y="1138822"/>
                      <a:pt x="0" y="900101"/>
                    </a:cubicBezTo>
                    <a:lnTo>
                      <a:pt x="0" y="900100"/>
                    </a:lnTo>
                    <a:close/>
                  </a:path>
                </a:pathLst>
              </a:custGeom>
              <a:gradFill flip="none" rotWithShape="1">
                <a:gsLst>
                  <a:gs pos="29000">
                    <a:srgbClr val="FFFFFF"/>
                  </a:gs>
                  <a:gs pos="98000">
                    <a:srgbClr val="FFFFFF">
                      <a:lumMod val="75000"/>
                    </a:srgbClr>
                  </a:gs>
                </a:gsLst>
                <a:lin ang="2700000" scaled="1"/>
                <a:tileRect/>
              </a:gradFill>
              <a:ln w="25400" cap="flat" cmpd="sng" algn="ctr">
                <a:noFill/>
                <a:prstDash val="solid"/>
              </a:ln>
              <a:effectLst>
                <a:softEdge rad="0"/>
              </a:effec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kern="0" smtClean="0">
                  <a:solidFill>
                    <a:srgbClr val="FFFFFF"/>
                  </a:solidFill>
                </a:endParaRPr>
              </a:p>
            </p:txBody>
          </p:sp>
        </p:grpSp>
        <p:sp>
          <p:nvSpPr>
            <p:cNvPr id="32" name="文本框 20"/>
            <p:cNvSpPr txBox="1">
              <a:spLocks noChangeArrowheads="1"/>
            </p:cNvSpPr>
            <p:nvPr/>
          </p:nvSpPr>
          <p:spPr bwMode="auto">
            <a:xfrm>
              <a:off x="152572" y="2188853"/>
              <a:ext cx="1197585" cy="369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algn="ctr" eaLnBrk="1" hangingPunct="1">
                <a:lnSpc>
                  <a:spcPct val="100000"/>
                </a:lnSpc>
              </a:pPr>
              <a:r>
                <a:rPr lang="en-US" altLang="zh-CN" sz="1200" b="1" dirty="0">
                  <a:solidFill>
                    <a:srgbClr val="9900FF"/>
                  </a:solidFill>
                </a:rPr>
                <a:t>CONTENTS</a:t>
              </a:r>
              <a:endParaRPr lang="zh-CN" altLang="en-US" sz="1200" b="1" dirty="0">
                <a:solidFill>
                  <a:srgbClr val="9900FF"/>
                </a:solidFill>
              </a:endParaRPr>
            </a:p>
          </p:txBody>
        </p:sp>
        <p:sp>
          <p:nvSpPr>
            <p:cNvPr id="33" name="文本框 20"/>
            <p:cNvSpPr txBox="1">
              <a:spLocks noChangeArrowheads="1"/>
            </p:cNvSpPr>
            <p:nvPr/>
          </p:nvSpPr>
          <p:spPr bwMode="auto">
            <a:xfrm>
              <a:off x="328584" y="1744471"/>
              <a:ext cx="742954" cy="533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微软雅黑" panose="020B0503020204020204" pitchFamily="34" charset="-122"/>
                  <a:ea typeface="微软雅黑" panose="020B0503020204020204" pitchFamily="34" charset="-122"/>
                </a:defRPr>
              </a:lvl1pPr>
              <a:lvl2pPr marL="742950" indent="-285750">
                <a:defRPr>
                  <a:solidFill>
                    <a:schemeClr val="tx1"/>
                  </a:solidFill>
                  <a:latin typeface="微软雅黑" panose="020B0503020204020204" pitchFamily="34" charset="-122"/>
                  <a:ea typeface="微软雅黑" panose="020B0503020204020204" pitchFamily="34" charset="-122"/>
                </a:defRPr>
              </a:lvl2pPr>
              <a:lvl3pPr marL="1143000" indent="-228600">
                <a:defRPr>
                  <a:solidFill>
                    <a:schemeClr val="tx1"/>
                  </a:solidFill>
                  <a:latin typeface="微软雅黑" panose="020B0503020204020204" pitchFamily="34" charset="-122"/>
                  <a:ea typeface="微软雅黑" panose="020B0503020204020204" pitchFamily="34" charset="-122"/>
                </a:defRPr>
              </a:lvl3pPr>
              <a:lvl4pPr marL="1600200" indent="-228600">
                <a:defRPr>
                  <a:solidFill>
                    <a:schemeClr val="tx1"/>
                  </a:solidFill>
                  <a:latin typeface="微软雅黑" panose="020B0503020204020204" pitchFamily="34" charset="-122"/>
                  <a:ea typeface="微软雅黑" panose="020B0503020204020204" pitchFamily="34" charset="-122"/>
                </a:defRPr>
              </a:lvl4pPr>
              <a:lvl5pPr marL="2057400" indent="-228600">
                <a:defRPr>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微软雅黑" panose="020B0503020204020204" pitchFamily="34" charset="-122"/>
                  <a:ea typeface="微软雅黑" panose="020B0503020204020204" pitchFamily="34" charset="-122"/>
                </a:defRPr>
              </a:lvl9pPr>
            </a:lstStyle>
            <a:p>
              <a:pPr algn="ctr" eaLnBrk="1" hangingPunct="1">
                <a:lnSpc>
                  <a:spcPct val="100000"/>
                </a:lnSpc>
              </a:pPr>
              <a:r>
                <a:rPr lang="zh-CN" altLang="en-US" sz="2000" b="1" dirty="0" smtClean="0">
                  <a:solidFill>
                    <a:srgbClr val="008000"/>
                  </a:solidFill>
                </a:rPr>
                <a:t>提纲</a:t>
              </a:r>
              <a:endParaRPr lang="zh-CN" altLang="en-US" sz="2000" b="1" dirty="0">
                <a:solidFill>
                  <a:srgbClr val="008000"/>
                </a:solidFill>
              </a:endParaRP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00034" y="923874"/>
            <a:ext cx="7929618" cy="301621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	import copy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导入</a:t>
            </a:r>
            <a:r>
              <a:rPr lang="en-US" altLang="zh-CN" sz="2000" smtClean="0">
                <a:solidFill>
                  <a:srgbClr val="00B0F0"/>
                </a:solidFill>
                <a:latin typeface="Consolas" panose="020B0609020204030204" pitchFamily="49" charset="0"/>
                <a:ea typeface="仿宋" panose="02010609060101010101" pitchFamily="49" charset="-122"/>
              </a:rPr>
              <a:t>copy</a:t>
            </a:r>
            <a:r>
              <a:rPr lang="zh-CN" altLang="zh-CN" sz="2000" smtClean="0">
                <a:solidFill>
                  <a:srgbClr val="00B0F0"/>
                </a:solidFill>
                <a:latin typeface="Consolas" panose="020B0609020204030204" pitchFamily="49" charset="0"/>
                <a:ea typeface="仿宋" panose="02010609060101010101" pitchFamily="49" charset="-122"/>
              </a:rPr>
              <a:t>模块</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	a=[1,[1,2,3],4]</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3	b=copy.</a:t>
            </a:r>
            <a:r>
              <a:rPr lang="en-US" altLang="zh-CN" sz="2000" smtClean="0">
                <a:solidFill>
                  <a:srgbClr val="FF0000"/>
                </a:solidFill>
                <a:latin typeface="Consolas" panose="020B0609020204030204" pitchFamily="49" charset="0"/>
                <a:ea typeface="仿宋" panose="02010609060101010101" pitchFamily="49" charset="-122"/>
              </a:rPr>
              <a:t>deepcopy</a:t>
            </a:r>
            <a:r>
              <a:rPr lang="en-US" altLang="zh-CN" sz="2000" smtClean="0">
                <a:solidFill>
                  <a:srgbClr val="0000FF"/>
                </a:solidFill>
                <a:latin typeface="Consolas" panose="020B0609020204030204" pitchFamily="49" charset="0"/>
                <a:ea typeface="仿宋" panose="02010609060101010101" pitchFamily="49" charset="-122"/>
              </a:rPr>
              <a:t>(a)</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4	print(a)							</a:t>
            </a:r>
            <a:r>
              <a:rPr lang="en-US" altLang="zh-CN" sz="2000" smtClean="0">
                <a:solidFill>
                  <a:srgbClr val="006600"/>
                </a:solidFill>
                <a:latin typeface="Consolas" panose="020B0609020204030204" pitchFamily="49" charset="0"/>
                <a:ea typeface="仿宋" panose="02010609060101010101" pitchFamily="49" charset="-122"/>
              </a:rPr>
              <a:t>#</a:t>
            </a:r>
            <a:r>
              <a:rPr lang="zh-CN" altLang="zh-CN" sz="2000" smtClean="0">
                <a:solidFill>
                  <a:srgbClr val="006600"/>
                </a:solidFill>
                <a:latin typeface="Consolas" panose="020B0609020204030204" pitchFamily="49" charset="0"/>
                <a:ea typeface="仿宋" panose="02010609060101010101" pitchFamily="49" charset="-122"/>
              </a:rPr>
              <a:t>输出：</a:t>
            </a:r>
            <a:r>
              <a:rPr lang="en-US" altLang="zh-CN" sz="2000" smtClean="0">
                <a:solidFill>
                  <a:srgbClr val="006600"/>
                </a:solidFill>
                <a:latin typeface="Consolas" panose="020B0609020204030204" pitchFamily="49" charset="0"/>
                <a:ea typeface="仿宋" panose="02010609060101010101" pitchFamily="49" charset="-122"/>
              </a:rPr>
              <a:t>[1, [1, 2, 3], 4]</a:t>
            </a:r>
            <a:endParaRPr lang="zh-CN" altLang="zh-CN" sz="2000" smtClean="0">
              <a:solidFill>
                <a:srgbClr val="006600"/>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5	print(b)							</a:t>
            </a:r>
            <a:r>
              <a:rPr lang="en-US" altLang="zh-CN" sz="2000" smtClean="0">
                <a:solidFill>
                  <a:srgbClr val="006600"/>
                </a:solidFill>
                <a:latin typeface="Consolas" panose="020B0609020204030204" pitchFamily="49" charset="0"/>
                <a:ea typeface="仿宋" panose="02010609060101010101" pitchFamily="49" charset="-122"/>
              </a:rPr>
              <a:t>#</a:t>
            </a:r>
            <a:r>
              <a:rPr lang="zh-CN" altLang="zh-CN" sz="2000" smtClean="0">
                <a:solidFill>
                  <a:srgbClr val="006600"/>
                </a:solidFill>
                <a:latin typeface="Consolas" panose="020B0609020204030204" pitchFamily="49" charset="0"/>
                <a:ea typeface="仿宋" panose="02010609060101010101" pitchFamily="49" charset="-122"/>
              </a:rPr>
              <a:t>输出：</a:t>
            </a:r>
            <a:r>
              <a:rPr lang="en-US" altLang="zh-CN" sz="2000" smtClean="0">
                <a:solidFill>
                  <a:srgbClr val="006600"/>
                </a:solidFill>
                <a:latin typeface="Consolas" panose="020B0609020204030204" pitchFamily="49" charset="0"/>
                <a:ea typeface="仿宋" panose="02010609060101010101" pitchFamily="49" charset="-122"/>
              </a:rPr>
              <a:t>[1, [1, 2, 3], 4]</a:t>
            </a:r>
            <a:endParaRPr lang="zh-CN" altLang="zh-CN" sz="2000" smtClean="0">
              <a:solidFill>
                <a:srgbClr val="006600"/>
              </a:solidFill>
              <a:latin typeface="Consolas" panose="020B0609020204030204" pitchFamily="49" charset="0"/>
              <a:ea typeface="仿宋" panose="02010609060101010101" pitchFamily="49" charset="-122"/>
            </a:endParaRPr>
          </a:p>
          <a:p>
            <a:pPr algn="l" defTabSz="359410">
              <a:lnSpc>
                <a:spcPts val="2400"/>
              </a:lnSpc>
              <a:spcBef>
                <a:spcPts val="1200"/>
              </a:spcBef>
            </a:pPr>
            <a:r>
              <a:rPr lang="en-US" altLang="zh-CN" sz="2000" smtClean="0">
                <a:solidFill>
                  <a:srgbClr val="0000FF"/>
                </a:solidFill>
                <a:latin typeface="Consolas" panose="020B0609020204030204" pitchFamily="49" charset="0"/>
                <a:ea typeface="仿宋" panose="02010609060101010101" pitchFamily="49" charset="-122"/>
              </a:rPr>
              <a:t>6	b[0]=3</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7	b[1][0]=3</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8	print(a)							</a:t>
            </a:r>
            <a:r>
              <a:rPr lang="en-US" altLang="zh-CN" sz="2000" smtClean="0">
                <a:solidFill>
                  <a:srgbClr val="006600"/>
                </a:solidFill>
                <a:latin typeface="Consolas" panose="020B0609020204030204" pitchFamily="49" charset="0"/>
                <a:ea typeface="仿宋" panose="02010609060101010101" pitchFamily="49" charset="-122"/>
              </a:rPr>
              <a:t>#</a:t>
            </a:r>
            <a:r>
              <a:rPr lang="zh-CN" altLang="zh-CN" sz="2000" smtClean="0">
                <a:solidFill>
                  <a:srgbClr val="006600"/>
                </a:solidFill>
                <a:latin typeface="Consolas" panose="020B0609020204030204" pitchFamily="49" charset="0"/>
                <a:ea typeface="仿宋" panose="02010609060101010101" pitchFamily="49" charset="-122"/>
              </a:rPr>
              <a:t>输出：</a:t>
            </a:r>
            <a:r>
              <a:rPr lang="en-US" altLang="zh-CN" sz="2000" smtClean="0">
                <a:solidFill>
                  <a:srgbClr val="006600"/>
                </a:solidFill>
                <a:latin typeface="Consolas" panose="020B0609020204030204" pitchFamily="49" charset="0"/>
                <a:ea typeface="仿宋" panose="02010609060101010101" pitchFamily="49" charset="-122"/>
              </a:rPr>
              <a:t>[1, [1, 2, 3], 4]</a:t>
            </a:r>
            <a:endParaRPr lang="zh-CN" altLang="zh-CN" sz="2000" smtClean="0">
              <a:solidFill>
                <a:srgbClr val="006600"/>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9	print(b)							</a:t>
            </a:r>
            <a:r>
              <a:rPr lang="en-US" altLang="zh-CN" sz="2000" smtClean="0">
                <a:solidFill>
                  <a:srgbClr val="006600"/>
                </a:solidFill>
                <a:latin typeface="Consolas" panose="020B0609020204030204" pitchFamily="49" charset="0"/>
                <a:ea typeface="仿宋" panose="02010609060101010101" pitchFamily="49" charset="-122"/>
              </a:rPr>
              <a:t>#</a:t>
            </a:r>
            <a:r>
              <a:rPr lang="zh-CN" altLang="zh-CN" sz="2000" smtClean="0">
                <a:solidFill>
                  <a:srgbClr val="006600"/>
                </a:solidFill>
                <a:latin typeface="Consolas" panose="020B0609020204030204" pitchFamily="49" charset="0"/>
                <a:ea typeface="仿宋" panose="02010609060101010101" pitchFamily="49" charset="-122"/>
              </a:rPr>
              <a:t>输出：</a:t>
            </a:r>
            <a:r>
              <a:rPr lang="en-US" altLang="zh-CN" sz="2000" smtClean="0">
                <a:solidFill>
                  <a:srgbClr val="006600"/>
                </a:solidFill>
                <a:latin typeface="Consolas" panose="020B0609020204030204" pitchFamily="49" charset="0"/>
                <a:ea typeface="仿宋" panose="02010609060101010101" pitchFamily="49" charset="-122"/>
              </a:rPr>
              <a:t>[3, [3, 2, 3], 4]</a:t>
            </a:r>
            <a:endParaRPr lang="zh-CN" altLang="zh-CN" sz="2000">
              <a:solidFill>
                <a:srgbClr val="006600"/>
              </a:solidFill>
              <a:latin typeface="Consolas" panose="020B0609020204030204" pitchFamily="49" charset="0"/>
              <a:ea typeface="仿宋" panose="02010609060101010101" pitchFamily="49" charset="-122"/>
            </a:endParaRPr>
          </a:p>
        </p:txBody>
      </p:sp>
      <p:sp>
        <p:nvSpPr>
          <p:cNvPr id="7" name="TextBox 6"/>
          <p:cNvSpPr txBox="1"/>
          <p:nvPr/>
        </p:nvSpPr>
        <p:spPr>
          <a:xfrm>
            <a:off x="428596" y="214296"/>
            <a:ext cx="2643206" cy="400110"/>
          </a:xfrm>
          <a:prstGeom prst="rect">
            <a:avLst/>
          </a:prstGeom>
          <a:noFill/>
        </p:spPr>
        <p:txBody>
          <a:bodyPr wrap="square" rtlCol="0">
            <a:spAutoFit/>
          </a:bodyPr>
          <a:lstStyle/>
          <a:p>
            <a:pPr algn="l">
              <a:lnSpc>
                <a:spcPct val="100000"/>
              </a:lnSpc>
            </a:pPr>
            <a:r>
              <a:rPr lang="en-US" altLang="zh-CN" sz="2000" smtClean="0">
                <a:solidFill>
                  <a:srgbClr val="FF0000"/>
                </a:solidFill>
                <a:latin typeface="Consolas" panose="020B0609020204030204" pitchFamily="49" charset="0"/>
                <a:ea typeface="楷体" panose="02010609060101010101" pitchFamily="49" charset="-122"/>
              </a:rPr>
              <a:t>2. </a:t>
            </a:r>
            <a:r>
              <a:rPr lang="zh-CN" altLang="zh-CN" sz="2000" smtClean="0">
                <a:solidFill>
                  <a:srgbClr val="FF0000"/>
                </a:solidFill>
                <a:latin typeface="Consolas" panose="020B0609020204030204" pitchFamily="49" charset="0"/>
                <a:ea typeface="楷体" panose="02010609060101010101" pitchFamily="49" charset="-122"/>
              </a:rPr>
              <a:t>列表的深拷贝</a:t>
            </a:r>
            <a:endParaRPr lang="zh-CN" altLang="zh-CN" sz="2000">
              <a:solidFill>
                <a:srgbClr val="FF0000"/>
              </a:solidFill>
              <a:latin typeface="Consolas" panose="020B0609020204030204" pitchFamily="49" charset="0"/>
              <a:ea typeface="楷体" panose="02010609060101010101" pitchFamily="49" charset="-122"/>
            </a:endParaRPr>
          </a:p>
        </p:txBody>
      </p:sp>
      <p:sp>
        <p:nvSpPr>
          <p:cNvPr id="9" name="灯片编号占位符 8"/>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TextBox 4"/>
          <p:cNvSpPr txBox="1"/>
          <p:nvPr/>
        </p:nvSpPr>
        <p:spPr>
          <a:xfrm>
            <a:off x="785786" y="1178709"/>
            <a:ext cx="7215238" cy="2060528"/>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216000" tIns="144000" bIns="144000" rtlCol="0">
            <a:spAutoFit/>
          </a:bodyPr>
          <a:lstStyle/>
          <a:p>
            <a:pPr algn="l">
              <a:lnSpc>
                <a:spcPct val="100000"/>
              </a:lnSpc>
            </a:pPr>
            <a:r>
              <a:rPr lang="en-US" altLang="zh-CN"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1</a:t>
            </a:r>
            <a:r>
              <a:rPr lang="zh-CN" altLang="zh-CN"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）直接定址法</a:t>
            </a:r>
            <a:endParaRPr lang="zh-CN" altLang="zh-CN"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a:p>
            <a:pPr algn="l">
              <a:lnSpc>
                <a:spcPct val="100000"/>
              </a:lnSpc>
            </a:pPr>
            <a:r>
              <a:rPr lang="en-US" altLang="zh-CN" sz="2000" i="1" smtClean="0">
                <a:solidFill>
                  <a:srgbClr val="0000FF"/>
                </a:solidFill>
                <a:latin typeface="Consolas" panose="020B0609020204030204" pitchFamily="49" charset="0"/>
                <a:cs typeface="Consolas" panose="020B0609020204030204" pitchFamily="49" charset="0"/>
              </a:rPr>
              <a:t>h</a:t>
            </a:r>
            <a:r>
              <a:rPr lang="en-US" altLang="zh-CN" sz="2000" smtClean="0">
                <a:solidFill>
                  <a:srgbClr val="0000FF"/>
                </a:solidFill>
                <a:latin typeface="Consolas" panose="020B0609020204030204" pitchFamily="49" charset="0"/>
                <a:cs typeface="Consolas" panose="020B0609020204030204" pitchFamily="49" charset="0"/>
              </a:rPr>
              <a:t>(</a:t>
            </a:r>
            <a:r>
              <a:rPr lang="en-US" altLang="zh-CN" sz="2000" i="1" smtClean="0">
                <a:solidFill>
                  <a:srgbClr val="0000FF"/>
                </a:solidFill>
                <a:latin typeface="Consolas" panose="020B0609020204030204" pitchFamily="49" charset="0"/>
                <a:cs typeface="Consolas" panose="020B0609020204030204" pitchFamily="49" charset="0"/>
              </a:rPr>
              <a:t>k</a:t>
            </a:r>
            <a:r>
              <a:rPr lang="en-US" altLang="zh-CN" sz="2000" smtClean="0">
                <a:solidFill>
                  <a:srgbClr val="0000FF"/>
                </a:solidFill>
                <a:latin typeface="Consolas" panose="020B0609020204030204" pitchFamily="49" charset="0"/>
                <a:cs typeface="Consolas" panose="020B0609020204030204" pitchFamily="49" charset="0"/>
              </a:rPr>
              <a:t>)=</a:t>
            </a:r>
            <a:r>
              <a:rPr lang="en-US" altLang="zh-CN" sz="2000" i="1" smtClean="0">
                <a:solidFill>
                  <a:srgbClr val="0000FF"/>
                </a:solidFill>
                <a:latin typeface="Consolas" panose="020B0609020204030204" pitchFamily="49" charset="0"/>
                <a:cs typeface="Consolas" panose="020B0609020204030204" pitchFamily="49" charset="0"/>
              </a:rPr>
              <a:t>k</a:t>
            </a:r>
            <a:r>
              <a:rPr lang="en-US" altLang="zh-CN" sz="2000" smtClean="0">
                <a:solidFill>
                  <a:srgbClr val="0000FF"/>
                </a:solidFill>
                <a:latin typeface="Consolas" panose="020B0609020204030204" pitchFamily="49" charset="0"/>
                <a:cs typeface="Consolas" panose="020B0609020204030204" pitchFamily="49" charset="0"/>
              </a:rPr>
              <a:t>+</a:t>
            </a:r>
            <a:r>
              <a:rPr lang="en-US" altLang="zh-CN" sz="2000" i="1" smtClean="0">
                <a:solidFill>
                  <a:srgbClr val="0000FF"/>
                </a:solidFill>
                <a:latin typeface="Consolas" panose="020B0609020204030204" pitchFamily="49" charset="0"/>
                <a:cs typeface="Consolas" panose="020B0609020204030204" pitchFamily="49" charset="0"/>
              </a:rPr>
              <a:t>c</a:t>
            </a:r>
            <a:endParaRPr lang="zh-CN" altLang="zh-CN" sz="2000" smtClean="0">
              <a:solidFill>
                <a:srgbClr val="0000FF"/>
              </a:solidFill>
              <a:latin typeface="Consolas" panose="020B0609020204030204" pitchFamily="49" charset="0"/>
              <a:cs typeface="Consolas" panose="020B0609020204030204" pitchFamily="49" charset="0"/>
            </a:endParaRPr>
          </a:p>
          <a:p>
            <a:pPr algn="l">
              <a:lnSpc>
                <a:spcPct val="100000"/>
              </a:lnSpc>
              <a:spcBef>
                <a:spcPts val="1800"/>
              </a:spcBef>
            </a:pPr>
            <a:r>
              <a:rPr lang="en-US" altLang="zh-CN"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2</a:t>
            </a:r>
            <a:r>
              <a:rPr lang="zh-CN" altLang="zh-CN"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）除留余数法</a:t>
            </a:r>
            <a:endParaRPr lang="en-US" altLang="zh-CN"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endParaRPr>
          </a:p>
          <a:p>
            <a:pPr algn="l">
              <a:lnSpc>
                <a:spcPct val="100000"/>
              </a:lnSpc>
            </a:pP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h</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mod </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p</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mod</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为求余运算，</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p</a:t>
            </a:r>
            <a:r>
              <a:rPr lang="zh-CN" altLang="zh-CN" sz="2000" smtClean="0">
                <a:solidFill>
                  <a:srgbClr val="0000FF"/>
                </a:solidFill>
                <a:latin typeface="+mn-ea"/>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714348" y="500048"/>
            <a:ext cx="3857652"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Consolas" panose="020B0609020204030204" pitchFamily="49" charset="0"/>
                <a:ea typeface="仿宋" panose="02010609060101010101" pitchFamily="49" charset="-122"/>
              </a:rPr>
              <a:t>构造哈希函数的方法</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fld>
            <a:r>
              <a:rPr lang="en-US" altLang="zh-CN" smtClean="0"/>
              <a:t>/57</a:t>
            </a:r>
            <a:endParaRPr lang="en-US" altLang="zh-CN"/>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3" name="TextBox 22"/>
          <p:cNvSpPr txBox="1"/>
          <p:nvPr/>
        </p:nvSpPr>
        <p:spPr>
          <a:xfrm>
            <a:off x="642910" y="1357304"/>
            <a:ext cx="3357586" cy="1060913"/>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216000" bIns="144000" rtlCol="0">
            <a:spAutoFit/>
          </a:bodyPr>
          <a:lstStyle/>
          <a:p>
            <a:pPr marL="457200" indent="-457200" algn="l">
              <a:lnSpc>
                <a:spcPct val="150000"/>
              </a:lnSpc>
              <a:spcBef>
                <a:spcPts val="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开放定址法</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ct val="150000"/>
              </a:lnSpc>
              <a:spcBef>
                <a:spcPts val="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拉链法</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642910" y="642924"/>
            <a:ext cx="3500462"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Consolas" panose="020B0609020204030204" pitchFamily="49" charset="0"/>
                <a:ea typeface="仿宋" panose="02010609060101010101" pitchFamily="49" charset="-122"/>
              </a:rPr>
              <a:t>哈希冲突解决方法</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fld>
            <a:r>
              <a:rPr lang="en-US" altLang="zh-CN" smtClean="0"/>
              <a:t>/57</a:t>
            </a:r>
            <a:endParaRPr lang="en-US" altLang="zh-CN"/>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 name="TextBox 5"/>
          <p:cNvSpPr txBox="1"/>
          <p:nvPr/>
        </p:nvSpPr>
        <p:spPr>
          <a:xfrm>
            <a:off x="428596" y="375032"/>
            <a:ext cx="414340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anose="020B0609020204030204" pitchFamily="49" charset="0"/>
                <a:ea typeface="微软雅黑" panose="020B0503020204020204" pitchFamily="34" charset="-122"/>
              </a:rPr>
              <a:t>2.12.2 Python</a:t>
            </a:r>
            <a:r>
              <a:rPr lang="zh-CN" altLang="zh-CN" smtClean="0">
                <a:latin typeface="Consolas" panose="020B0609020204030204" pitchFamily="49" charset="0"/>
                <a:ea typeface="微软雅黑" panose="020B0503020204020204" pitchFamily="34" charset="-122"/>
              </a:rPr>
              <a:t>中的哈希表</a:t>
            </a:r>
            <a:endParaRPr lang="zh-CN"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9" name="TextBox 8"/>
          <p:cNvSpPr txBox="1"/>
          <p:nvPr/>
        </p:nvSpPr>
        <p:spPr>
          <a:xfrm>
            <a:off x="571472" y="1071552"/>
            <a:ext cx="3357586" cy="453183"/>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en-US" altLang="zh-CN" sz="2000" smtClean="0">
                <a:latin typeface="Consolas" panose="020B0609020204030204" pitchFamily="49" charset="0"/>
                <a:ea typeface="微软雅黑" panose="020B0503020204020204" pitchFamily="34" charset="-122"/>
              </a:rPr>
              <a:t>1. Python</a:t>
            </a:r>
            <a:r>
              <a:rPr lang="zh-CN" altLang="zh-CN" sz="2000" smtClean="0">
                <a:latin typeface="Consolas" panose="020B0609020204030204" pitchFamily="49" charset="0"/>
                <a:ea typeface="微软雅黑" panose="020B0503020204020204" pitchFamily="34" charset="-122"/>
              </a:rPr>
              <a:t>中的哈希集合</a:t>
            </a:r>
            <a:endParaRPr lang="zh-CN" altLang="zh-CN" sz="2200" smtClean="0">
              <a:solidFill>
                <a:schemeClr val="bg1"/>
              </a:solidFill>
              <a:latin typeface="Consolas" panose="020B0609020204030204" pitchFamily="49" charset="0"/>
              <a:ea typeface="微软雅黑" panose="020B0503020204020204" pitchFamily="34" charset="-122"/>
            </a:endParaRPr>
          </a:p>
        </p:txBody>
      </p:sp>
      <p:sp>
        <p:nvSpPr>
          <p:cNvPr id="10" name="TextBox 9"/>
          <p:cNvSpPr txBox="1"/>
          <p:nvPr/>
        </p:nvSpPr>
        <p:spPr>
          <a:xfrm>
            <a:off x="642910" y="1785932"/>
            <a:ext cx="7858180" cy="2607619"/>
          </a:xfrm>
          <a:prstGeom prst="rect">
            <a:avLst/>
          </a:prstGeom>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tIns="72000" bIns="72000" rtlCol="0">
            <a:spAutoFit/>
          </a:bodyPr>
          <a:lstStyle/>
          <a:p>
            <a:pPr marL="457200" indent="-457200" algn="l">
              <a:lnSpc>
                <a:spcPts val="3000"/>
              </a:lnSpc>
              <a:spcBef>
                <a:spcPts val="600"/>
              </a:spcBef>
              <a:buBlip>
                <a:blip r:embed="rId1"/>
              </a:buBlip>
            </a:pPr>
            <a:r>
              <a:rPr lang="en-US" altLang="zh-CN" sz="2000" smtClean="0">
                <a:solidFill>
                  <a:srgbClr val="0000FF"/>
                </a:solidFill>
                <a:latin typeface="Consolas" panose="020B0609020204030204" pitchFamily="49" charset="0"/>
                <a:ea typeface="仿宋" panose="02010609060101010101" pitchFamily="49" charset="-122"/>
              </a:rPr>
              <a:t>Python</a:t>
            </a:r>
            <a:r>
              <a:rPr lang="zh-CN" altLang="zh-CN" sz="2000" smtClean="0">
                <a:solidFill>
                  <a:srgbClr val="0000FF"/>
                </a:solidFill>
                <a:latin typeface="Consolas" panose="020B0609020204030204" pitchFamily="49" charset="0"/>
                <a:ea typeface="仿宋" panose="02010609060101010101" pitchFamily="49" charset="-122"/>
              </a:rPr>
              <a:t>中提供了集合类型，采用哈希表实现，集合中存放不可变类型数据，如字符串、数字或元组。</a:t>
            </a:r>
            <a:endParaRPr lang="en-US" altLang="zh-CN" sz="2000" smtClean="0">
              <a:solidFill>
                <a:srgbClr val="0000FF"/>
              </a:solidFill>
              <a:latin typeface="Consolas" panose="020B0609020204030204" pitchFamily="49" charset="0"/>
              <a:ea typeface="仿宋" panose="02010609060101010101" pitchFamily="49" charset="-122"/>
            </a:endParaRPr>
          </a:p>
          <a:p>
            <a:pPr marL="457200" indent="-457200" algn="l">
              <a:lnSpc>
                <a:spcPts val="30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rPr>
              <a:t>集合是一个无序的不重复元素序列，其基本功能包括关系测试和消除重复元素。</a:t>
            </a:r>
            <a:endParaRPr lang="en-US" altLang="zh-CN" sz="2000" smtClean="0">
              <a:solidFill>
                <a:srgbClr val="0000FF"/>
              </a:solidFill>
              <a:latin typeface="Consolas" panose="020B0609020204030204" pitchFamily="49" charset="0"/>
              <a:ea typeface="仿宋" panose="02010609060101010101" pitchFamily="49" charset="-122"/>
            </a:endParaRPr>
          </a:p>
          <a:p>
            <a:pPr marL="457200" indent="-457200" algn="l">
              <a:lnSpc>
                <a:spcPts val="30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rPr>
              <a:t>使用大括号</a:t>
            </a:r>
            <a:r>
              <a:rPr lang="en-US" altLang="zh-CN" sz="2000" smtClean="0">
                <a:solidFill>
                  <a:srgbClr val="0000FF"/>
                </a:solidFill>
                <a:latin typeface="Consolas" panose="020B0609020204030204" pitchFamily="49" charset="0"/>
                <a:ea typeface="仿宋" panose="02010609060101010101" pitchFamily="49" charset="-122"/>
              </a:rPr>
              <a:t>{ }</a:t>
            </a:r>
            <a:r>
              <a:rPr lang="zh-CN" altLang="zh-CN" sz="2000" smtClean="0">
                <a:solidFill>
                  <a:srgbClr val="0000FF"/>
                </a:solidFill>
                <a:latin typeface="Consolas" panose="020B0609020204030204" pitchFamily="49" charset="0"/>
                <a:ea typeface="仿宋" panose="02010609060101010101" pitchFamily="49" charset="-122"/>
              </a:rPr>
              <a:t>或者</a:t>
            </a:r>
            <a:r>
              <a:rPr lang="en-US" altLang="zh-CN" sz="2000" smtClean="0">
                <a:solidFill>
                  <a:srgbClr val="0000FF"/>
                </a:solidFill>
                <a:latin typeface="Consolas" panose="020B0609020204030204" pitchFamily="49" charset="0"/>
                <a:ea typeface="仿宋" panose="02010609060101010101" pitchFamily="49" charset="-122"/>
              </a:rPr>
              <a:t>set()</a:t>
            </a:r>
            <a:r>
              <a:rPr lang="zh-CN" altLang="zh-CN" sz="2000" smtClean="0">
                <a:solidFill>
                  <a:srgbClr val="0000FF"/>
                </a:solidFill>
                <a:latin typeface="Consolas" panose="020B0609020204030204" pitchFamily="49" charset="0"/>
                <a:ea typeface="仿宋" panose="02010609060101010101" pitchFamily="49" charset="-122"/>
              </a:rPr>
              <a:t>函数创建集合，而创建一个空集合必须用</a:t>
            </a:r>
            <a:r>
              <a:rPr lang="en-US" altLang="zh-CN" sz="2000" smtClean="0">
                <a:solidFill>
                  <a:srgbClr val="0000FF"/>
                </a:solidFill>
                <a:latin typeface="Consolas" panose="020B0609020204030204" pitchFamily="49" charset="0"/>
                <a:ea typeface="仿宋" panose="02010609060101010101" pitchFamily="49" charset="-122"/>
              </a:rPr>
              <a:t>set()</a:t>
            </a:r>
            <a:r>
              <a:rPr lang="zh-CN" altLang="zh-CN" sz="2000" smtClean="0">
                <a:solidFill>
                  <a:srgbClr val="0000FF"/>
                </a:solidFill>
                <a:latin typeface="Consolas" panose="020B0609020204030204" pitchFamily="49" charset="0"/>
                <a:ea typeface="仿宋" panose="02010609060101010101" pitchFamily="49" charset="-122"/>
              </a:rPr>
              <a:t>而不是</a:t>
            </a:r>
            <a:r>
              <a:rPr lang="en-US" altLang="zh-CN" sz="2000" smtClean="0">
                <a:solidFill>
                  <a:srgbClr val="0000FF"/>
                </a:solidFill>
                <a:latin typeface="Consolas" panose="020B0609020204030204" pitchFamily="49" charset="0"/>
                <a:ea typeface="仿宋" panose="02010609060101010101" pitchFamily="49" charset="-122"/>
              </a:rPr>
              <a:t>{ }</a:t>
            </a:r>
            <a:r>
              <a:rPr lang="zh-CN" altLang="zh-CN" sz="2000" smtClean="0">
                <a:solidFill>
                  <a:srgbClr val="0000FF"/>
                </a:solidFill>
                <a:latin typeface="Consolas" panose="020B0609020204030204" pitchFamily="49" charset="0"/>
                <a:ea typeface="仿宋" panose="02010609060101010101" pitchFamily="49" charset="-122"/>
              </a:rPr>
              <a:t>，因为</a:t>
            </a:r>
            <a:r>
              <a:rPr lang="en-US" altLang="zh-CN" sz="2000" smtClean="0">
                <a:solidFill>
                  <a:srgbClr val="0000FF"/>
                </a:solidFill>
                <a:latin typeface="Consolas" panose="020B0609020204030204" pitchFamily="49" charset="0"/>
                <a:ea typeface="仿宋" panose="02010609060101010101" pitchFamily="49" charset="-122"/>
              </a:rPr>
              <a:t>{ }</a:t>
            </a:r>
            <a:r>
              <a:rPr lang="zh-CN" altLang="zh-CN" sz="2000" smtClean="0">
                <a:solidFill>
                  <a:srgbClr val="0000FF"/>
                </a:solidFill>
                <a:latin typeface="Consolas" panose="020B0609020204030204" pitchFamily="49" charset="0"/>
                <a:ea typeface="仿宋" panose="02010609060101010101" pitchFamily="49" charset="-122"/>
              </a:rPr>
              <a:t>是用来创建一个空字典。</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 name="灯片编号占位符 10"/>
          <p:cNvSpPr>
            <a:spLocks noGrp="1"/>
          </p:cNvSpPr>
          <p:nvPr>
            <p:ph type="sldNum" sz="quarter" idx="12"/>
          </p:nvPr>
        </p:nvSpPr>
        <p:spPr/>
        <p:txBody>
          <a:bodyPr/>
          <a:lstStyle/>
          <a:p>
            <a:fld id="{7AF016A1-9F15-429F-9EFD-84004B73C732}" type="slidenum">
              <a:rPr lang="en-US" altLang="zh-CN" smtClean="0"/>
            </a:fld>
            <a:r>
              <a:rPr lang="en-US" altLang="zh-CN" smtClean="0"/>
              <a:t>/57</a:t>
            </a:r>
            <a:endParaRPr lang="en-US" altLang="zh-CN"/>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66954" name="Rectangle 42"/>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5" name="TextBox 44"/>
          <p:cNvSpPr txBox="1"/>
          <p:nvPr/>
        </p:nvSpPr>
        <p:spPr>
          <a:xfrm>
            <a:off x="285720" y="242814"/>
            <a:ext cx="5286412"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anose="020B0609020204030204" pitchFamily="49" charset="0"/>
                <a:ea typeface="仿宋" panose="02010609060101010101" pitchFamily="49" charset="-122"/>
              </a:rPr>
              <a:t>集合</a:t>
            </a:r>
            <a:r>
              <a:rPr lang="en-US" altLang="zh-CN" sz="2000" smtClean="0">
                <a:solidFill>
                  <a:srgbClr val="0000FF"/>
                </a:solidFill>
                <a:latin typeface="Consolas" panose="020B0609020204030204" pitchFamily="49" charset="0"/>
                <a:ea typeface="仿宋" panose="02010609060101010101" pitchFamily="49" charset="-122"/>
              </a:rPr>
              <a:t>s</a:t>
            </a:r>
            <a:r>
              <a:rPr lang="zh-CN" altLang="zh-CN" sz="2000" smtClean="0">
                <a:solidFill>
                  <a:srgbClr val="0000FF"/>
                </a:solidFill>
                <a:latin typeface="Consolas" panose="020B0609020204030204" pitchFamily="49" charset="0"/>
                <a:ea typeface="仿宋" panose="02010609060101010101" pitchFamily="49" charset="-122"/>
              </a:rPr>
              <a:t>的</a:t>
            </a:r>
            <a:r>
              <a:rPr lang="zh-CN" altLang="zh-CN" sz="2000" smtClean="0">
                <a:solidFill>
                  <a:srgbClr val="FF0000"/>
                </a:solidFill>
                <a:latin typeface="Consolas" panose="020B0609020204030204" pitchFamily="49" charset="0"/>
                <a:ea typeface="仿宋" panose="02010609060101010101" pitchFamily="49" charset="-122"/>
              </a:rPr>
              <a:t>主要操作</a:t>
            </a:r>
            <a:r>
              <a:rPr lang="zh-CN" altLang="zh-CN" sz="2000" smtClean="0">
                <a:solidFill>
                  <a:srgbClr val="0000FF"/>
                </a:solidFill>
                <a:latin typeface="Consolas" panose="020B0609020204030204" pitchFamily="49" charset="0"/>
                <a:ea typeface="仿宋" panose="02010609060101010101" pitchFamily="49" charset="-122"/>
              </a:rPr>
              <a:t>如下</a:t>
            </a:r>
            <a:r>
              <a:rPr lang="zh-CN" altLang="en-US" sz="2000" smtClean="0">
                <a:solidFill>
                  <a:srgbClr val="0000FF"/>
                </a:solidFill>
                <a:latin typeface="Consolas" panose="020B0609020204030204" pitchFamily="49" charset="0"/>
                <a:ea typeface="仿宋" panose="02010609060101010101" pitchFamily="49" charset="-122"/>
              </a:rPr>
              <a:t>。</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6" name="TextBox 45"/>
          <p:cNvSpPr txBox="1"/>
          <p:nvPr/>
        </p:nvSpPr>
        <p:spPr>
          <a:xfrm>
            <a:off x="285720" y="813893"/>
            <a:ext cx="8643998" cy="3400931"/>
          </a:xfrm>
          <a:prstGeom prst="rect">
            <a:avLst/>
          </a:prstGeom>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400"/>
              </a:lnSpc>
              <a:spcBef>
                <a:spcPts val="600"/>
              </a:spcBef>
            </a:pPr>
            <a:r>
              <a:rPr lang="zh-CN" altLang="zh-CN" sz="2000" smtClean="0">
                <a:solidFill>
                  <a:srgbClr val="0000FF"/>
                </a:solidFill>
                <a:latin typeface="Consolas" panose="020B0609020204030204" pitchFamily="49" charset="0"/>
                <a:ea typeface="仿宋" panose="02010609060101010101" pitchFamily="49" charset="-122"/>
              </a:rPr>
              <a:t>① </a:t>
            </a:r>
            <a:r>
              <a:rPr lang="en-US" altLang="zh-CN" sz="2000" smtClean="0">
                <a:solidFill>
                  <a:srgbClr val="0000FF"/>
                </a:solidFill>
                <a:latin typeface="Consolas" panose="020B0609020204030204" pitchFamily="49" charset="0"/>
                <a:ea typeface="仿宋" panose="02010609060101010101" pitchFamily="49" charset="-122"/>
              </a:rPr>
              <a:t>len(s)</a:t>
            </a:r>
            <a:r>
              <a:rPr lang="zh-CN" altLang="zh-CN" sz="2000" smtClean="0">
                <a:solidFill>
                  <a:srgbClr val="0000FF"/>
                </a:solidFill>
                <a:latin typeface="Consolas" panose="020B0609020204030204" pitchFamily="49" charset="0"/>
                <a:ea typeface="仿宋" panose="02010609060101010101" pitchFamily="49" charset="-122"/>
              </a:rPr>
              <a:t>：返回集合</a:t>
            </a:r>
            <a:r>
              <a:rPr lang="en-US" altLang="zh-CN" sz="2000" smtClean="0">
                <a:solidFill>
                  <a:srgbClr val="0000FF"/>
                </a:solidFill>
                <a:latin typeface="Consolas" panose="020B0609020204030204" pitchFamily="49" charset="0"/>
                <a:ea typeface="仿宋" panose="02010609060101010101" pitchFamily="49" charset="-122"/>
              </a:rPr>
              <a:t>s</a:t>
            </a:r>
            <a:r>
              <a:rPr lang="zh-CN" altLang="zh-CN" sz="2000" smtClean="0">
                <a:solidFill>
                  <a:srgbClr val="0000FF"/>
                </a:solidFill>
                <a:latin typeface="Consolas" panose="020B0609020204030204" pitchFamily="49" charset="0"/>
                <a:ea typeface="仿宋" panose="02010609060101010101" pitchFamily="49" charset="-122"/>
              </a:rPr>
              <a:t>中的元素个数。</a:t>
            </a:r>
            <a:endParaRPr lang="zh-CN" altLang="zh-CN" sz="2000" smtClean="0">
              <a:solidFill>
                <a:srgbClr val="0000FF"/>
              </a:solidFill>
              <a:latin typeface="Consolas" panose="020B0609020204030204" pitchFamily="49" charset="0"/>
              <a:ea typeface="仿宋" panose="02010609060101010101" pitchFamily="49" charset="-122"/>
            </a:endParaRPr>
          </a:p>
          <a:p>
            <a:pPr algn="l">
              <a:lnSpc>
                <a:spcPts val="2400"/>
              </a:lnSpc>
              <a:spcBef>
                <a:spcPts val="600"/>
              </a:spcBef>
            </a:pPr>
            <a:r>
              <a:rPr lang="zh-CN" altLang="zh-CN" sz="2000" smtClean="0">
                <a:solidFill>
                  <a:srgbClr val="0000FF"/>
                </a:solidFill>
                <a:latin typeface="Consolas" panose="020B0609020204030204" pitchFamily="49" charset="0"/>
                <a:ea typeface="仿宋" panose="02010609060101010101" pitchFamily="49" charset="-122"/>
              </a:rPr>
              <a:t>②</a:t>
            </a:r>
            <a:r>
              <a:rPr lang="en-US" altLang="zh-CN" sz="2000" smtClean="0">
                <a:solidFill>
                  <a:srgbClr val="0000FF"/>
                </a:solidFill>
                <a:latin typeface="Consolas" panose="020B0609020204030204" pitchFamily="49" charset="0"/>
                <a:ea typeface="仿宋" panose="02010609060101010101" pitchFamily="49" charset="-122"/>
              </a:rPr>
              <a:t> e in s</a:t>
            </a:r>
            <a:r>
              <a:rPr lang="zh-CN" altLang="zh-CN" sz="2000" smtClean="0">
                <a:solidFill>
                  <a:srgbClr val="0000FF"/>
                </a:solidFill>
                <a:latin typeface="Consolas" panose="020B0609020204030204" pitchFamily="49" charset="0"/>
                <a:ea typeface="仿宋" panose="02010609060101010101" pitchFamily="49" charset="-122"/>
              </a:rPr>
              <a:t>，</a:t>
            </a:r>
            <a:r>
              <a:rPr lang="en-US" altLang="zh-CN" sz="2000" smtClean="0">
                <a:solidFill>
                  <a:srgbClr val="0000FF"/>
                </a:solidFill>
                <a:latin typeface="Consolas" panose="020B0609020204030204" pitchFamily="49" charset="0"/>
                <a:ea typeface="仿宋" panose="02010609060101010101" pitchFamily="49" charset="-122"/>
              </a:rPr>
              <a:t>e not in s</a:t>
            </a:r>
            <a:r>
              <a:rPr lang="zh-CN" altLang="zh-CN" sz="2000" smtClean="0">
                <a:solidFill>
                  <a:srgbClr val="0000FF"/>
                </a:solidFill>
                <a:latin typeface="Consolas" panose="020B0609020204030204" pitchFamily="49" charset="0"/>
                <a:ea typeface="仿宋" panose="02010609060101010101" pitchFamily="49" charset="-122"/>
              </a:rPr>
              <a:t>：分别判定元素</a:t>
            </a:r>
            <a:r>
              <a:rPr lang="en-US" altLang="zh-CN" sz="2000" smtClean="0">
                <a:solidFill>
                  <a:srgbClr val="0000FF"/>
                </a:solidFill>
                <a:latin typeface="Consolas" panose="020B0609020204030204" pitchFamily="49" charset="0"/>
                <a:ea typeface="仿宋" panose="02010609060101010101" pitchFamily="49" charset="-122"/>
              </a:rPr>
              <a:t>e</a:t>
            </a:r>
            <a:r>
              <a:rPr lang="zh-CN" altLang="zh-CN" sz="2000" smtClean="0">
                <a:solidFill>
                  <a:srgbClr val="0000FF"/>
                </a:solidFill>
                <a:latin typeface="Consolas" panose="020B0609020204030204" pitchFamily="49" charset="0"/>
                <a:ea typeface="仿宋" panose="02010609060101010101" pitchFamily="49" charset="-122"/>
              </a:rPr>
              <a:t>是否在或者不在集合</a:t>
            </a:r>
            <a:r>
              <a:rPr lang="en-US" altLang="zh-CN" sz="2000" smtClean="0">
                <a:solidFill>
                  <a:srgbClr val="0000FF"/>
                </a:solidFill>
                <a:latin typeface="Consolas" panose="020B0609020204030204" pitchFamily="49" charset="0"/>
                <a:ea typeface="仿宋" panose="02010609060101010101" pitchFamily="49" charset="-122"/>
              </a:rPr>
              <a:t>s</a:t>
            </a:r>
            <a:r>
              <a:rPr lang="zh-CN" altLang="zh-CN" sz="2000" smtClean="0">
                <a:solidFill>
                  <a:srgbClr val="0000FF"/>
                </a:solidFill>
                <a:latin typeface="Consolas" panose="020B0609020204030204" pitchFamily="49" charset="0"/>
                <a:ea typeface="仿宋" panose="02010609060101010101" pitchFamily="49" charset="-122"/>
              </a:rPr>
              <a:t>中。</a:t>
            </a:r>
            <a:endParaRPr lang="zh-CN" altLang="zh-CN" sz="2000" smtClean="0">
              <a:solidFill>
                <a:srgbClr val="0000FF"/>
              </a:solidFill>
              <a:latin typeface="Consolas" panose="020B0609020204030204" pitchFamily="49" charset="0"/>
              <a:ea typeface="仿宋" panose="02010609060101010101" pitchFamily="49" charset="-122"/>
            </a:endParaRPr>
          </a:p>
          <a:p>
            <a:pPr algn="l">
              <a:lnSpc>
                <a:spcPts val="2400"/>
              </a:lnSpc>
              <a:spcBef>
                <a:spcPts val="600"/>
              </a:spcBef>
            </a:pPr>
            <a:r>
              <a:rPr lang="zh-CN" altLang="zh-CN" sz="2000" smtClean="0">
                <a:solidFill>
                  <a:srgbClr val="0000FF"/>
                </a:solidFill>
                <a:latin typeface="Consolas" panose="020B0609020204030204" pitchFamily="49" charset="0"/>
                <a:ea typeface="仿宋" panose="02010609060101010101" pitchFamily="49" charset="-122"/>
              </a:rPr>
              <a:t>③ </a:t>
            </a:r>
            <a:r>
              <a:rPr lang="en-US" altLang="zh-CN" sz="2000" smtClean="0">
                <a:solidFill>
                  <a:srgbClr val="0000FF"/>
                </a:solidFill>
                <a:latin typeface="Consolas" panose="020B0609020204030204" pitchFamily="49" charset="0"/>
                <a:ea typeface="仿宋" panose="02010609060101010101" pitchFamily="49" charset="-122"/>
              </a:rPr>
              <a:t>s.add(e)</a:t>
            </a:r>
            <a:r>
              <a:rPr lang="zh-CN" altLang="zh-CN" sz="2000" smtClean="0">
                <a:solidFill>
                  <a:srgbClr val="0000FF"/>
                </a:solidFill>
                <a:latin typeface="Consolas" panose="020B0609020204030204" pitchFamily="49" charset="0"/>
                <a:ea typeface="仿宋" panose="02010609060101010101" pitchFamily="49" charset="-122"/>
              </a:rPr>
              <a:t>：向集合</a:t>
            </a:r>
            <a:r>
              <a:rPr lang="en-US" altLang="zh-CN" sz="2000" smtClean="0">
                <a:solidFill>
                  <a:srgbClr val="0000FF"/>
                </a:solidFill>
                <a:latin typeface="Consolas" panose="020B0609020204030204" pitchFamily="49" charset="0"/>
                <a:ea typeface="仿宋" panose="02010609060101010101" pitchFamily="49" charset="-122"/>
              </a:rPr>
              <a:t>s</a:t>
            </a:r>
            <a:r>
              <a:rPr lang="zh-CN" altLang="zh-CN" sz="2000" smtClean="0">
                <a:solidFill>
                  <a:srgbClr val="0000FF"/>
                </a:solidFill>
                <a:latin typeface="Consolas" panose="020B0609020204030204" pitchFamily="49" charset="0"/>
                <a:ea typeface="仿宋" panose="02010609060101010101" pitchFamily="49" charset="-122"/>
              </a:rPr>
              <a:t>中添加元素</a:t>
            </a:r>
            <a:r>
              <a:rPr lang="en-US" altLang="zh-CN" sz="2000" smtClean="0">
                <a:solidFill>
                  <a:srgbClr val="0000FF"/>
                </a:solidFill>
                <a:latin typeface="Consolas" panose="020B0609020204030204" pitchFamily="49" charset="0"/>
                <a:ea typeface="仿宋" panose="02010609060101010101" pitchFamily="49" charset="-122"/>
              </a:rPr>
              <a:t>e</a:t>
            </a:r>
            <a:r>
              <a:rPr lang="zh-CN" altLang="zh-CN" sz="2000" smtClean="0">
                <a:solidFill>
                  <a:srgbClr val="0000FF"/>
                </a:solidFill>
                <a:latin typeface="Consolas" panose="020B0609020204030204" pitchFamily="49" charset="0"/>
                <a:ea typeface="仿宋" panose="02010609060101010101" pitchFamily="49" charset="-122"/>
              </a:rPr>
              <a:t>。</a:t>
            </a:r>
            <a:endParaRPr lang="zh-CN" altLang="zh-CN" sz="2000" smtClean="0">
              <a:solidFill>
                <a:srgbClr val="0000FF"/>
              </a:solidFill>
              <a:latin typeface="Consolas" panose="020B0609020204030204" pitchFamily="49" charset="0"/>
              <a:ea typeface="仿宋" panose="02010609060101010101" pitchFamily="49" charset="-122"/>
            </a:endParaRPr>
          </a:p>
          <a:p>
            <a:pPr algn="l">
              <a:lnSpc>
                <a:spcPts val="2400"/>
              </a:lnSpc>
              <a:spcBef>
                <a:spcPts val="600"/>
              </a:spcBef>
            </a:pPr>
            <a:r>
              <a:rPr lang="zh-CN" altLang="zh-CN" sz="2000" smtClean="0">
                <a:solidFill>
                  <a:srgbClr val="0000FF"/>
                </a:solidFill>
                <a:latin typeface="Consolas" panose="020B0609020204030204" pitchFamily="49" charset="0"/>
                <a:ea typeface="仿宋" panose="02010609060101010101" pitchFamily="49" charset="-122"/>
              </a:rPr>
              <a:t>④ </a:t>
            </a:r>
            <a:r>
              <a:rPr lang="en-US" altLang="zh-CN" sz="2000" smtClean="0">
                <a:solidFill>
                  <a:srgbClr val="0000FF"/>
                </a:solidFill>
                <a:latin typeface="Consolas" panose="020B0609020204030204" pitchFamily="49" charset="0"/>
                <a:ea typeface="仿宋" panose="02010609060101010101" pitchFamily="49" charset="-122"/>
              </a:rPr>
              <a:t>s.clear()</a:t>
            </a:r>
            <a:r>
              <a:rPr lang="zh-CN" altLang="zh-CN" sz="2000" smtClean="0">
                <a:solidFill>
                  <a:srgbClr val="0000FF"/>
                </a:solidFill>
                <a:latin typeface="Consolas" panose="020B0609020204030204" pitchFamily="49" charset="0"/>
                <a:ea typeface="仿宋" panose="02010609060101010101" pitchFamily="49" charset="-122"/>
              </a:rPr>
              <a:t>：移除集合</a:t>
            </a:r>
            <a:r>
              <a:rPr lang="en-US" altLang="zh-CN" sz="2000" smtClean="0">
                <a:solidFill>
                  <a:srgbClr val="0000FF"/>
                </a:solidFill>
                <a:latin typeface="Consolas" panose="020B0609020204030204" pitchFamily="49" charset="0"/>
                <a:ea typeface="仿宋" panose="02010609060101010101" pitchFamily="49" charset="-122"/>
              </a:rPr>
              <a:t>s</a:t>
            </a:r>
            <a:r>
              <a:rPr lang="zh-CN" altLang="zh-CN" sz="2000" smtClean="0">
                <a:solidFill>
                  <a:srgbClr val="0000FF"/>
                </a:solidFill>
                <a:latin typeface="Consolas" panose="020B0609020204030204" pitchFamily="49" charset="0"/>
                <a:ea typeface="仿宋" panose="02010609060101010101" pitchFamily="49" charset="-122"/>
              </a:rPr>
              <a:t>中的所有元素。</a:t>
            </a:r>
            <a:endParaRPr lang="zh-CN" altLang="zh-CN" sz="2000" smtClean="0">
              <a:solidFill>
                <a:srgbClr val="0000FF"/>
              </a:solidFill>
              <a:latin typeface="Consolas" panose="020B0609020204030204" pitchFamily="49" charset="0"/>
              <a:ea typeface="仿宋" panose="02010609060101010101" pitchFamily="49" charset="-122"/>
            </a:endParaRPr>
          </a:p>
          <a:p>
            <a:pPr algn="l">
              <a:lnSpc>
                <a:spcPts val="2400"/>
              </a:lnSpc>
              <a:spcBef>
                <a:spcPts val="600"/>
              </a:spcBef>
            </a:pPr>
            <a:r>
              <a:rPr lang="zh-CN" altLang="zh-CN" sz="2000" smtClean="0">
                <a:solidFill>
                  <a:srgbClr val="0000FF"/>
                </a:solidFill>
                <a:latin typeface="Consolas" panose="020B0609020204030204" pitchFamily="49" charset="0"/>
                <a:ea typeface="仿宋" panose="02010609060101010101" pitchFamily="49" charset="-122"/>
              </a:rPr>
              <a:t>⑤ </a:t>
            </a:r>
            <a:r>
              <a:rPr lang="en-US" altLang="zh-CN" sz="2000" smtClean="0">
                <a:solidFill>
                  <a:srgbClr val="0000FF"/>
                </a:solidFill>
                <a:latin typeface="Consolas" panose="020B0609020204030204" pitchFamily="49" charset="0"/>
                <a:ea typeface="仿宋" panose="02010609060101010101" pitchFamily="49" charset="-122"/>
              </a:rPr>
              <a:t>s.issubs(t)</a:t>
            </a:r>
            <a:r>
              <a:rPr lang="zh-CN" altLang="zh-CN" sz="2000" smtClean="0">
                <a:solidFill>
                  <a:srgbClr val="0000FF"/>
                </a:solidFill>
                <a:latin typeface="Consolas" panose="020B0609020204030204" pitchFamily="49" charset="0"/>
                <a:ea typeface="仿宋" panose="02010609060101010101" pitchFamily="49" charset="-122"/>
              </a:rPr>
              <a:t>：判断集合</a:t>
            </a:r>
            <a:r>
              <a:rPr lang="en-US" altLang="zh-CN" sz="2000" smtClean="0">
                <a:solidFill>
                  <a:srgbClr val="0000FF"/>
                </a:solidFill>
                <a:latin typeface="Consolas" panose="020B0609020204030204" pitchFamily="49" charset="0"/>
                <a:ea typeface="仿宋" panose="02010609060101010101" pitchFamily="49" charset="-122"/>
              </a:rPr>
              <a:t>s</a:t>
            </a:r>
            <a:r>
              <a:rPr lang="zh-CN" altLang="zh-CN" sz="2000" smtClean="0">
                <a:solidFill>
                  <a:srgbClr val="0000FF"/>
                </a:solidFill>
                <a:latin typeface="Consolas" panose="020B0609020204030204" pitchFamily="49" charset="0"/>
                <a:ea typeface="仿宋" panose="02010609060101010101" pitchFamily="49" charset="-122"/>
              </a:rPr>
              <a:t>是否为集合</a:t>
            </a:r>
            <a:r>
              <a:rPr lang="en-US" altLang="zh-CN" sz="2000" smtClean="0">
                <a:solidFill>
                  <a:srgbClr val="0000FF"/>
                </a:solidFill>
                <a:latin typeface="Consolas" panose="020B0609020204030204" pitchFamily="49" charset="0"/>
                <a:ea typeface="仿宋" panose="02010609060101010101" pitchFamily="49" charset="-122"/>
              </a:rPr>
              <a:t>t</a:t>
            </a:r>
            <a:r>
              <a:rPr lang="zh-CN" altLang="zh-CN" sz="2000" smtClean="0">
                <a:solidFill>
                  <a:srgbClr val="0000FF"/>
                </a:solidFill>
                <a:latin typeface="Consolas" panose="020B0609020204030204" pitchFamily="49" charset="0"/>
                <a:ea typeface="仿宋" panose="02010609060101010101" pitchFamily="49" charset="-122"/>
              </a:rPr>
              <a:t>的子集。</a:t>
            </a:r>
            <a:endParaRPr lang="zh-CN" altLang="zh-CN" sz="2000" smtClean="0">
              <a:solidFill>
                <a:srgbClr val="0000FF"/>
              </a:solidFill>
              <a:latin typeface="Consolas" panose="020B0609020204030204" pitchFamily="49" charset="0"/>
              <a:ea typeface="仿宋" panose="02010609060101010101" pitchFamily="49" charset="-122"/>
            </a:endParaRPr>
          </a:p>
          <a:p>
            <a:pPr algn="l">
              <a:lnSpc>
                <a:spcPts val="2400"/>
              </a:lnSpc>
              <a:spcBef>
                <a:spcPts val="600"/>
              </a:spcBef>
            </a:pPr>
            <a:r>
              <a:rPr lang="zh-CN" altLang="zh-CN" sz="2000" smtClean="0">
                <a:solidFill>
                  <a:srgbClr val="0000FF"/>
                </a:solidFill>
                <a:latin typeface="Consolas" panose="020B0609020204030204" pitchFamily="49" charset="0"/>
                <a:ea typeface="仿宋" panose="02010609060101010101" pitchFamily="49" charset="-122"/>
              </a:rPr>
              <a:t>⑥ </a:t>
            </a:r>
            <a:r>
              <a:rPr lang="en-US" altLang="zh-CN" sz="2000" smtClean="0">
                <a:solidFill>
                  <a:srgbClr val="0000FF"/>
                </a:solidFill>
                <a:latin typeface="Consolas" panose="020B0609020204030204" pitchFamily="49" charset="0"/>
                <a:ea typeface="仿宋" panose="02010609060101010101" pitchFamily="49" charset="-122"/>
              </a:rPr>
              <a:t>s.remove(e)</a:t>
            </a:r>
            <a:r>
              <a:rPr lang="zh-CN" altLang="zh-CN" sz="2000" smtClean="0">
                <a:solidFill>
                  <a:srgbClr val="0000FF"/>
                </a:solidFill>
                <a:latin typeface="Consolas" panose="020B0609020204030204" pitchFamily="49" charset="0"/>
                <a:ea typeface="仿宋" panose="02010609060101010101" pitchFamily="49" charset="-122"/>
              </a:rPr>
              <a:t>：移除集合</a:t>
            </a:r>
            <a:r>
              <a:rPr lang="en-US" altLang="zh-CN" sz="2000" smtClean="0">
                <a:solidFill>
                  <a:srgbClr val="0000FF"/>
                </a:solidFill>
                <a:latin typeface="Consolas" panose="020B0609020204030204" pitchFamily="49" charset="0"/>
                <a:ea typeface="仿宋" panose="02010609060101010101" pitchFamily="49" charset="-122"/>
              </a:rPr>
              <a:t>s</a:t>
            </a:r>
            <a:r>
              <a:rPr lang="zh-CN" altLang="zh-CN" sz="2000" smtClean="0">
                <a:solidFill>
                  <a:srgbClr val="0000FF"/>
                </a:solidFill>
                <a:latin typeface="Consolas" panose="020B0609020204030204" pitchFamily="49" charset="0"/>
                <a:ea typeface="仿宋" panose="02010609060101010101" pitchFamily="49" charset="-122"/>
              </a:rPr>
              <a:t>的元素</a:t>
            </a:r>
            <a:r>
              <a:rPr lang="en-US" altLang="zh-CN" sz="2000" smtClean="0">
                <a:solidFill>
                  <a:srgbClr val="0000FF"/>
                </a:solidFill>
                <a:latin typeface="Consolas" panose="020B0609020204030204" pitchFamily="49" charset="0"/>
                <a:ea typeface="仿宋" panose="02010609060101010101" pitchFamily="49" charset="-122"/>
              </a:rPr>
              <a:t>e</a:t>
            </a:r>
            <a:r>
              <a:rPr lang="zh-CN" altLang="zh-CN" sz="2000" smtClean="0">
                <a:solidFill>
                  <a:srgbClr val="0000FF"/>
                </a:solidFill>
                <a:latin typeface="Consolas" panose="020B0609020204030204" pitchFamily="49" charset="0"/>
                <a:ea typeface="仿宋" panose="02010609060101010101" pitchFamily="49" charset="-122"/>
              </a:rPr>
              <a:t>，如果元素</a:t>
            </a:r>
            <a:r>
              <a:rPr lang="en-US" altLang="zh-CN" sz="2000" smtClean="0">
                <a:solidFill>
                  <a:srgbClr val="0000FF"/>
                </a:solidFill>
                <a:latin typeface="Consolas" panose="020B0609020204030204" pitchFamily="49" charset="0"/>
                <a:ea typeface="仿宋" panose="02010609060101010101" pitchFamily="49" charset="-122"/>
              </a:rPr>
              <a:t>e</a:t>
            </a:r>
            <a:r>
              <a:rPr lang="zh-CN" altLang="zh-CN" sz="2000" smtClean="0">
                <a:solidFill>
                  <a:srgbClr val="0000FF"/>
                </a:solidFill>
                <a:latin typeface="Consolas" panose="020B0609020204030204" pitchFamily="49" charset="0"/>
                <a:ea typeface="仿宋" panose="02010609060101010101" pitchFamily="49" charset="-122"/>
              </a:rPr>
              <a:t>不存在，则会发生错误。</a:t>
            </a:r>
            <a:endParaRPr lang="zh-CN" altLang="zh-CN" sz="2000" smtClean="0">
              <a:solidFill>
                <a:srgbClr val="0000FF"/>
              </a:solidFill>
              <a:latin typeface="Consolas" panose="020B0609020204030204" pitchFamily="49" charset="0"/>
              <a:ea typeface="仿宋" panose="02010609060101010101" pitchFamily="49" charset="-122"/>
            </a:endParaRPr>
          </a:p>
          <a:p>
            <a:pPr algn="l">
              <a:lnSpc>
                <a:spcPts val="2400"/>
              </a:lnSpc>
              <a:spcBef>
                <a:spcPts val="600"/>
              </a:spcBef>
            </a:pPr>
            <a:r>
              <a:rPr lang="zh-CN" altLang="zh-CN" sz="2000" smtClean="0">
                <a:solidFill>
                  <a:srgbClr val="0000FF"/>
                </a:solidFill>
                <a:latin typeface="Consolas" panose="020B0609020204030204" pitchFamily="49" charset="0"/>
                <a:ea typeface="仿宋" panose="02010609060101010101" pitchFamily="49" charset="-122"/>
              </a:rPr>
              <a:t>⑦ </a:t>
            </a:r>
            <a:r>
              <a:rPr lang="en-US" altLang="zh-CN" sz="2000" smtClean="0">
                <a:solidFill>
                  <a:srgbClr val="0000FF"/>
                </a:solidFill>
                <a:latin typeface="Consolas" panose="020B0609020204030204" pitchFamily="49" charset="0"/>
                <a:ea typeface="仿宋" panose="02010609060101010101" pitchFamily="49" charset="-122"/>
              </a:rPr>
              <a:t>s.discard(e)</a:t>
            </a:r>
            <a:r>
              <a:rPr lang="zh-CN" altLang="zh-CN" sz="2000" smtClean="0">
                <a:solidFill>
                  <a:srgbClr val="0000FF"/>
                </a:solidFill>
                <a:latin typeface="Consolas" panose="020B0609020204030204" pitchFamily="49" charset="0"/>
                <a:ea typeface="仿宋" panose="02010609060101010101" pitchFamily="49" charset="-122"/>
              </a:rPr>
              <a:t>：移除集合</a:t>
            </a:r>
            <a:r>
              <a:rPr lang="en-US" altLang="zh-CN" sz="2000" smtClean="0">
                <a:solidFill>
                  <a:srgbClr val="0000FF"/>
                </a:solidFill>
                <a:latin typeface="Consolas" panose="020B0609020204030204" pitchFamily="49" charset="0"/>
                <a:ea typeface="仿宋" panose="02010609060101010101" pitchFamily="49" charset="-122"/>
              </a:rPr>
              <a:t>s</a:t>
            </a:r>
            <a:r>
              <a:rPr lang="zh-CN" altLang="zh-CN" sz="2000" smtClean="0">
                <a:solidFill>
                  <a:srgbClr val="0000FF"/>
                </a:solidFill>
                <a:latin typeface="Consolas" panose="020B0609020204030204" pitchFamily="49" charset="0"/>
                <a:ea typeface="仿宋" panose="02010609060101010101" pitchFamily="49" charset="-122"/>
              </a:rPr>
              <a:t>的元素</a:t>
            </a:r>
            <a:r>
              <a:rPr lang="en-US" altLang="zh-CN" sz="2000" smtClean="0">
                <a:solidFill>
                  <a:srgbClr val="0000FF"/>
                </a:solidFill>
                <a:latin typeface="Consolas" panose="020B0609020204030204" pitchFamily="49" charset="0"/>
                <a:ea typeface="仿宋" panose="02010609060101010101" pitchFamily="49" charset="-122"/>
              </a:rPr>
              <a:t>e</a:t>
            </a:r>
            <a:r>
              <a:rPr lang="zh-CN" altLang="zh-CN" sz="2000" smtClean="0">
                <a:solidFill>
                  <a:srgbClr val="0000FF"/>
                </a:solidFill>
                <a:latin typeface="Consolas" panose="020B0609020204030204" pitchFamily="49" charset="0"/>
                <a:ea typeface="仿宋" panose="02010609060101010101" pitchFamily="49" charset="-122"/>
              </a:rPr>
              <a:t>，如果元素</a:t>
            </a:r>
            <a:r>
              <a:rPr lang="en-US" altLang="zh-CN" sz="2000" smtClean="0">
                <a:solidFill>
                  <a:srgbClr val="0000FF"/>
                </a:solidFill>
                <a:latin typeface="Consolas" panose="020B0609020204030204" pitchFamily="49" charset="0"/>
                <a:ea typeface="仿宋" panose="02010609060101010101" pitchFamily="49" charset="-122"/>
              </a:rPr>
              <a:t>e</a:t>
            </a:r>
            <a:r>
              <a:rPr lang="zh-CN" altLang="zh-CN" sz="2000" smtClean="0">
                <a:solidFill>
                  <a:srgbClr val="0000FF"/>
                </a:solidFill>
                <a:latin typeface="Consolas" panose="020B0609020204030204" pitchFamily="49" charset="0"/>
                <a:ea typeface="仿宋" panose="02010609060101010101" pitchFamily="49" charset="-122"/>
              </a:rPr>
              <a:t>不存在，不会发生错误。</a:t>
            </a:r>
            <a:endParaRPr lang="zh-CN" altLang="zh-CN" sz="2000" smtClean="0">
              <a:solidFill>
                <a:srgbClr val="0000FF"/>
              </a:solidFill>
              <a:latin typeface="Consolas" panose="020B0609020204030204" pitchFamily="49" charset="0"/>
              <a:ea typeface="仿宋" panose="02010609060101010101" pitchFamily="49" charset="-122"/>
            </a:endParaRPr>
          </a:p>
          <a:p>
            <a:pPr algn="l">
              <a:lnSpc>
                <a:spcPts val="2400"/>
              </a:lnSpc>
              <a:spcBef>
                <a:spcPts val="600"/>
              </a:spcBef>
            </a:pPr>
            <a:r>
              <a:rPr lang="zh-CN" altLang="zh-CN" sz="2000" smtClean="0">
                <a:solidFill>
                  <a:srgbClr val="0000FF"/>
                </a:solidFill>
                <a:latin typeface="Consolas" panose="020B0609020204030204" pitchFamily="49" charset="0"/>
                <a:ea typeface="仿宋" panose="02010609060101010101" pitchFamily="49" charset="-122"/>
              </a:rPr>
              <a:t>⑧ </a:t>
            </a:r>
            <a:r>
              <a:rPr lang="en-US" altLang="zh-CN" sz="2000" smtClean="0">
                <a:solidFill>
                  <a:srgbClr val="0000FF"/>
                </a:solidFill>
                <a:latin typeface="Consolas" panose="020B0609020204030204" pitchFamily="49" charset="0"/>
                <a:ea typeface="仿宋" panose="02010609060101010101" pitchFamily="49" charset="-122"/>
              </a:rPr>
              <a:t>s.difference(t)</a:t>
            </a:r>
            <a:r>
              <a:rPr lang="zh-CN" altLang="zh-CN" sz="2000" smtClean="0">
                <a:solidFill>
                  <a:srgbClr val="0000FF"/>
                </a:solidFill>
                <a:latin typeface="Consolas" panose="020B0609020204030204" pitchFamily="49" charset="0"/>
                <a:ea typeface="仿宋" panose="02010609060101010101" pitchFamily="49" charset="-122"/>
              </a:rPr>
              <a:t>，</a:t>
            </a:r>
            <a:r>
              <a:rPr lang="en-US" altLang="zh-CN" sz="2000" smtClean="0">
                <a:solidFill>
                  <a:srgbClr val="0000FF"/>
                </a:solidFill>
                <a:latin typeface="Consolas" panose="020B0609020204030204" pitchFamily="49" charset="0"/>
                <a:ea typeface="仿宋" panose="02010609060101010101" pitchFamily="49" charset="-122"/>
              </a:rPr>
              <a:t>s.intersection(t)</a:t>
            </a:r>
            <a:r>
              <a:rPr lang="zh-CN" altLang="zh-CN" sz="2000" smtClean="0">
                <a:solidFill>
                  <a:srgbClr val="0000FF"/>
                </a:solidFill>
                <a:latin typeface="Consolas" panose="020B0609020204030204" pitchFamily="49" charset="0"/>
                <a:ea typeface="仿宋" panose="02010609060101010101" pitchFamily="49" charset="-122"/>
              </a:rPr>
              <a:t>和</a:t>
            </a:r>
            <a:r>
              <a:rPr lang="en-US" altLang="zh-CN" sz="2000" smtClean="0">
                <a:solidFill>
                  <a:srgbClr val="0000FF"/>
                </a:solidFill>
                <a:latin typeface="Consolas" panose="020B0609020204030204" pitchFamily="49" charset="0"/>
                <a:ea typeface="仿宋" panose="02010609060101010101" pitchFamily="49" charset="-122"/>
              </a:rPr>
              <a:t>s.union(t)</a:t>
            </a:r>
            <a:r>
              <a:rPr lang="zh-CN" altLang="zh-CN" sz="2000" smtClean="0">
                <a:solidFill>
                  <a:srgbClr val="0000FF"/>
                </a:solidFill>
                <a:latin typeface="Consolas" panose="020B0609020204030204" pitchFamily="49" charset="0"/>
                <a:ea typeface="仿宋" panose="02010609060101010101" pitchFamily="49" charset="-122"/>
              </a:rPr>
              <a:t>：分别返回集合</a:t>
            </a:r>
            <a:r>
              <a:rPr lang="en-US" altLang="zh-CN" sz="2000" smtClean="0">
                <a:solidFill>
                  <a:srgbClr val="0000FF"/>
                </a:solidFill>
                <a:latin typeface="Consolas" panose="020B0609020204030204" pitchFamily="49" charset="0"/>
                <a:ea typeface="仿宋" panose="02010609060101010101" pitchFamily="49" charset="-122"/>
              </a:rPr>
              <a:t>s</a:t>
            </a:r>
            <a:r>
              <a:rPr lang="zh-CN" altLang="zh-CN" sz="2000" smtClean="0">
                <a:solidFill>
                  <a:srgbClr val="0000FF"/>
                </a:solidFill>
                <a:latin typeface="Consolas" panose="020B0609020204030204" pitchFamily="49" charset="0"/>
                <a:ea typeface="仿宋" panose="02010609060101010101" pitchFamily="49" charset="-122"/>
              </a:rPr>
              <a:t>和</a:t>
            </a:r>
            <a:r>
              <a:rPr lang="en-US" altLang="zh-CN" sz="2000" smtClean="0">
                <a:solidFill>
                  <a:srgbClr val="0000FF"/>
                </a:solidFill>
                <a:latin typeface="Consolas" panose="020B0609020204030204" pitchFamily="49" charset="0"/>
                <a:ea typeface="仿宋" panose="02010609060101010101" pitchFamily="49" charset="-122"/>
              </a:rPr>
              <a:t>t</a:t>
            </a:r>
            <a:r>
              <a:rPr lang="zh-CN" altLang="zh-CN" sz="2000" smtClean="0">
                <a:solidFill>
                  <a:srgbClr val="0000FF"/>
                </a:solidFill>
                <a:latin typeface="Consolas" panose="020B0609020204030204" pitchFamily="49" charset="0"/>
                <a:ea typeface="仿宋" panose="02010609060101010101" pitchFamily="49" charset="-122"/>
              </a:rPr>
              <a:t>的差集、交集和并集。</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8" name="灯片编号占位符 47"/>
          <p:cNvSpPr>
            <a:spLocks noGrp="1"/>
          </p:cNvSpPr>
          <p:nvPr>
            <p:ph type="sldNum" sz="quarter" idx="12"/>
          </p:nvPr>
        </p:nvSpPr>
        <p:spPr/>
        <p:txBody>
          <a:bodyPr/>
          <a:lstStyle/>
          <a:p>
            <a:fld id="{7AF016A1-9F15-429F-9EFD-84004B73C732}" type="slidenum">
              <a:rPr lang="en-US" altLang="zh-CN" smtClean="0"/>
            </a:fld>
            <a:r>
              <a:rPr lang="en-US" altLang="zh-CN" smtClean="0"/>
              <a:t>/57</a:t>
            </a:r>
            <a:endParaRPr lang="en-US" altLang="zh-CN"/>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TextBox 6"/>
          <p:cNvSpPr txBox="1"/>
          <p:nvPr/>
        </p:nvSpPr>
        <p:spPr>
          <a:xfrm>
            <a:off x="285720" y="444295"/>
            <a:ext cx="8643998" cy="345824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36000" bIns="36000" rtlCol="0">
            <a:spAutoFit/>
          </a:bodyPr>
          <a:lstStyle/>
          <a:p>
            <a:pPr algn="l" defTabSz="359410">
              <a:lnSpc>
                <a:spcPts val="2400"/>
              </a:lnSpc>
              <a:spcBef>
                <a:spcPts val="600"/>
              </a:spcBef>
            </a:pPr>
            <a:r>
              <a:rPr lang="en-US" altLang="zh-CN" sz="2000" smtClean="0">
                <a:solidFill>
                  <a:srgbClr val="0000FF"/>
                </a:solidFill>
                <a:latin typeface="Consolas" panose="020B0609020204030204" pitchFamily="49" charset="0"/>
                <a:ea typeface="仿宋" panose="02010609060101010101" pitchFamily="49" charset="-122"/>
              </a:rPr>
              <a:t>1	hset=set()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定义一个哈希集合</a:t>
            </a:r>
            <a:r>
              <a:rPr lang="en-US" altLang="zh-CN" sz="2000" smtClean="0">
                <a:solidFill>
                  <a:srgbClr val="00B0F0"/>
                </a:solidFill>
                <a:latin typeface="Consolas" panose="020B0609020204030204" pitchFamily="49" charset="0"/>
                <a:ea typeface="仿宋" panose="02010609060101010101" pitchFamily="49" charset="-122"/>
              </a:rPr>
              <a:t>hset</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400"/>
              </a:lnSpc>
              <a:spcBef>
                <a:spcPts val="600"/>
              </a:spcBef>
            </a:pPr>
            <a:r>
              <a:rPr lang="en-US" altLang="zh-CN" sz="2000" smtClean="0">
                <a:solidFill>
                  <a:srgbClr val="0000FF"/>
                </a:solidFill>
                <a:latin typeface="Consolas" panose="020B0609020204030204" pitchFamily="49" charset="0"/>
                <a:ea typeface="仿宋" panose="02010609060101010101" pitchFamily="49" charset="-122"/>
              </a:rPr>
              <a:t>2	hset.add(3)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插入</a:t>
            </a:r>
            <a:r>
              <a:rPr lang="en-US" altLang="zh-CN" sz="2000" smtClean="0">
                <a:solidFill>
                  <a:srgbClr val="00B0F0"/>
                </a:solidFill>
                <a:latin typeface="Consolas" panose="020B0609020204030204" pitchFamily="49" charset="0"/>
                <a:ea typeface="仿宋" panose="02010609060101010101" pitchFamily="49" charset="-122"/>
              </a:rPr>
              <a:t>3</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400"/>
              </a:lnSpc>
              <a:spcBef>
                <a:spcPts val="600"/>
              </a:spcBef>
            </a:pPr>
            <a:r>
              <a:rPr lang="en-US" altLang="zh-CN" sz="2000" smtClean="0">
                <a:solidFill>
                  <a:srgbClr val="0000FF"/>
                </a:solidFill>
                <a:latin typeface="Consolas" panose="020B0609020204030204" pitchFamily="49" charset="0"/>
                <a:ea typeface="仿宋" panose="02010609060101010101" pitchFamily="49" charset="-122"/>
              </a:rPr>
              <a:t>3	hset.add(1)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插入</a:t>
            </a:r>
            <a:r>
              <a:rPr lang="en-US" altLang="zh-CN" sz="2000" smtClean="0">
                <a:solidFill>
                  <a:srgbClr val="00B0F0"/>
                </a:solidFill>
                <a:latin typeface="Consolas" panose="020B0609020204030204" pitchFamily="49" charset="0"/>
                <a:ea typeface="仿宋" panose="02010609060101010101" pitchFamily="49" charset="-122"/>
              </a:rPr>
              <a:t>2</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400"/>
              </a:lnSpc>
              <a:spcBef>
                <a:spcPts val="600"/>
              </a:spcBef>
            </a:pPr>
            <a:r>
              <a:rPr lang="en-US" altLang="zh-CN" sz="2000" smtClean="0">
                <a:solidFill>
                  <a:srgbClr val="0000FF"/>
                </a:solidFill>
                <a:latin typeface="Consolas" panose="020B0609020204030204" pitchFamily="49" charset="0"/>
                <a:ea typeface="仿宋" panose="02010609060101010101" pitchFamily="49" charset="-122"/>
              </a:rPr>
              <a:t>4	hset.add(2)						</a:t>
            </a:r>
            <a:r>
              <a:rPr lang="en-US" altLang="zh-CN" sz="2000" smtClean="0">
                <a:solidFill>
                  <a:srgbClr val="00B0F0"/>
                </a:solidFill>
                <a:latin typeface="Consolas" panose="020B0609020204030204" pitchFamily="49" charset="0"/>
                <a:ea typeface="仿宋" panose="02010609060101010101" pitchFamily="49" charset="-122"/>
              </a:rPr>
              <a:t>	#</a:t>
            </a:r>
            <a:r>
              <a:rPr lang="zh-CN" altLang="zh-CN" sz="2000" smtClean="0">
                <a:solidFill>
                  <a:srgbClr val="00B0F0"/>
                </a:solidFill>
                <a:latin typeface="Consolas" panose="020B0609020204030204" pitchFamily="49" charset="0"/>
                <a:ea typeface="仿宋" panose="02010609060101010101" pitchFamily="49" charset="-122"/>
              </a:rPr>
              <a:t>插入</a:t>
            </a:r>
            <a:r>
              <a:rPr lang="en-US" altLang="zh-CN" sz="2000" smtClean="0">
                <a:solidFill>
                  <a:srgbClr val="00B0F0"/>
                </a:solidFill>
                <a:latin typeface="Consolas" panose="020B0609020204030204" pitchFamily="49" charset="0"/>
                <a:ea typeface="仿宋" panose="02010609060101010101" pitchFamily="49" charset="-122"/>
              </a:rPr>
              <a:t>2</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400"/>
              </a:lnSpc>
              <a:spcBef>
                <a:spcPts val="600"/>
              </a:spcBef>
            </a:pPr>
            <a:r>
              <a:rPr lang="en-US" altLang="zh-CN" sz="2000" smtClean="0">
                <a:solidFill>
                  <a:srgbClr val="0000FF"/>
                </a:solidFill>
                <a:latin typeface="Consolas" panose="020B0609020204030204" pitchFamily="49" charset="0"/>
                <a:ea typeface="仿宋" panose="02010609060101010101" pitchFamily="49" charset="-122"/>
              </a:rPr>
              <a:t>5	print(1 in hset)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输出</a:t>
            </a:r>
            <a:r>
              <a:rPr lang="en-US" altLang="zh-CN" sz="2000" smtClean="0">
                <a:solidFill>
                  <a:srgbClr val="00B0F0"/>
                </a:solidFill>
                <a:latin typeface="Consolas" panose="020B0609020204030204" pitchFamily="49" charset="0"/>
                <a:ea typeface="仿宋" panose="02010609060101010101" pitchFamily="49" charset="-122"/>
              </a:rPr>
              <a:t>:True</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400"/>
              </a:lnSpc>
              <a:spcBef>
                <a:spcPts val="600"/>
              </a:spcBef>
            </a:pPr>
            <a:r>
              <a:rPr lang="en-US" altLang="zh-CN" sz="2000" smtClean="0">
                <a:solidFill>
                  <a:srgbClr val="0000FF"/>
                </a:solidFill>
                <a:latin typeface="Consolas" panose="020B0609020204030204" pitchFamily="49" charset="0"/>
                <a:ea typeface="仿宋" panose="02010609060101010101" pitchFamily="49" charset="-122"/>
              </a:rPr>
              <a:t>6	hset.remove(1)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删除</a:t>
            </a:r>
            <a:r>
              <a:rPr lang="en-US" altLang="zh-CN" sz="2000" smtClean="0">
                <a:solidFill>
                  <a:srgbClr val="00B0F0"/>
                </a:solidFill>
                <a:latin typeface="Consolas" panose="020B0609020204030204" pitchFamily="49" charset="0"/>
                <a:ea typeface="仿宋" panose="02010609060101010101" pitchFamily="49" charset="-122"/>
              </a:rPr>
              <a:t>1</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400"/>
              </a:lnSpc>
              <a:spcBef>
                <a:spcPts val="600"/>
              </a:spcBef>
            </a:pPr>
            <a:r>
              <a:rPr lang="en-US" altLang="zh-CN" sz="2000" smtClean="0">
                <a:solidFill>
                  <a:srgbClr val="0000FF"/>
                </a:solidFill>
                <a:latin typeface="Consolas" panose="020B0609020204030204" pitchFamily="49" charset="0"/>
                <a:ea typeface="仿宋" panose="02010609060101010101" pitchFamily="49" charset="-122"/>
              </a:rPr>
              <a:t>7	for x in hset: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输出</a:t>
            </a:r>
            <a:r>
              <a:rPr lang="en-US" altLang="zh-CN" sz="2000" smtClean="0">
                <a:solidFill>
                  <a:srgbClr val="00B0F0"/>
                </a:solidFill>
                <a:latin typeface="Consolas" panose="020B0609020204030204" pitchFamily="49" charset="0"/>
                <a:ea typeface="仿宋" panose="02010609060101010101" pitchFamily="49" charset="-122"/>
              </a:rPr>
              <a:t>:2 3</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400"/>
              </a:lnSpc>
              <a:spcBef>
                <a:spcPts val="600"/>
              </a:spcBef>
            </a:pPr>
            <a:r>
              <a:rPr lang="en-US" altLang="zh-CN" sz="2000" smtClean="0">
                <a:solidFill>
                  <a:srgbClr val="0000FF"/>
                </a:solidFill>
                <a:latin typeface="Consolas" panose="020B0609020204030204" pitchFamily="49" charset="0"/>
                <a:ea typeface="仿宋" panose="02010609060101010101" pitchFamily="49" charset="-122"/>
              </a:rPr>
              <a:t>8		print(x,end=' ')</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600"/>
              </a:spcBef>
            </a:pPr>
            <a:r>
              <a:rPr lang="en-US" altLang="zh-CN" sz="2000" smtClean="0">
                <a:solidFill>
                  <a:srgbClr val="0000FF"/>
                </a:solidFill>
                <a:latin typeface="Consolas" panose="020B0609020204030204" pitchFamily="49" charset="0"/>
                <a:ea typeface="仿宋" panose="02010609060101010101" pitchFamily="49" charset="-122"/>
              </a:rPr>
              <a:t>9	print()</a:t>
            </a:r>
            <a:endParaRPr lang="zh-CN" altLang="zh-CN" sz="2000">
              <a:solidFill>
                <a:srgbClr val="0000FF"/>
              </a:solidFill>
              <a:latin typeface="Consolas" panose="020B0609020204030204" pitchFamily="49" charset="0"/>
              <a:ea typeface="仿宋" panose="02010609060101010101" pitchFamily="49" charset="-122"/>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fld>
            <a:r>
              <a:rPr lang="en-US" altLang="zh-CN" smtClean="0"/>
              <a:t>/57</a:t>
            </a:r>
            <a:endParaRPr lang="en-US" altLang="zh-CN"/>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9" name="TextBox 8"/>
          <p:cNvSpPr txBox="1"/>
          <p:nvPr/>
        </p:nvSpPr>
        <p:spPr>
          <a:xfrm>
            <a:off x="285720" y="285734"/>
            <a:ext cx="3357586" cy="453183"/>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en-US" altLang="zh-CN" sz="2000" smtClean="0">
                <a:latin typeface="Consolas" panose="020B0609020204030204" pitchFamily="49" charset="0"/>
                <a:ea typeface="微软雅黑" panose="020B0503020204020204" pitchFamily="34" charset="-122"/>
              </a:rPr>
              <a:t>2. Python</a:t>
            </a:r>
            <a:r>
              <a:rPr lang="zh-CN" altLang="zh-CN" sz="2000" smtClean="0">
                <a:latin typeface="Consolas" panose="020B0609020204030204" pitchFamily="49" charset="0"/>
                <a:ea typeface="微软雅黑" panose="020B0503020204020204" pitchFamily="34" charset="-122"/>
              </a:rPr>
              <a:t>中的哈希</a:t>
            </a:r>
            <a:r>
              <a:rPr lang="zh-CN" altLang="en-US" sz="2000" smtClean="0">
                <a:latin typeface="Consolas" panose="020B0609020204030204" pitchFamily="49" charset="0"/>
                <a:ea typeface="微软雅黑" panose="020B0503020204020204" pitchFamily="34" charset="-122"/>
              </a:rPr>
              <a:t>映射</a:t>
            </a:r>
            <a:endParaRPr lang="zh-CN" altLang="zh-CN" sz="2200" smtClean="0">
              <a:solidFill>
                <a:schemeClr val="bg1"/>
              </a:solidFill>
              <a:latin typeface="Consolas" panose="020B0609020204030204" pitchFamily="49" charset="0"/>
              <a:ea typeface="微软雅黑" panose="020B0503020204020204" pitchFamily="34" charset="-122"/>
            </a:endParaRPr>
          </a:p>
        </p:txBody>
      </p:sp>
      <p:sp>
        <p:nvSpPr>
          <p:cNvPr id="10" name="TextBox 9"/>
          <p:cNvSpPr txBox="1"/>
          <p:nvPr/>
        </p:nvSpPr>
        <p:spPr>
          <a:xfrm>
            <a:off x="500034" y="1142990"/>
            <a:ext cx="7358114" cy="2554545"/>
          </a:xfrm>
          <a:prstGeom prst="rect">
            <a:avLst/>
          </a:prstGeom>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000"/>
              </a:lnSpc>
              <a:spcBef>
                <a:spcPts val="600"/>
              </a:spcBef>
              <a:buBlip>
                <a:blip r:embed="rId1"/>
              </a:buBlip>
            </a:pPr>
            <a:r>
              <a:rPr lang="en-US" altLang="zh-CN" sz="2000" smtClean="0">
                <a:solidFill>
                  <a:srgbClr val="0000FF"/>
                </a:solidFill>
                <a:latin typeface="Consolas" panose="020B0609020204030204" pitchFamily="49" charset="0"/>
                <a:ea typeface="仿宋" panose="02010609060101010101" pitchFamily="49" charset="-122"/>
              </a:rPr>
              <a:t>Python</a:t>
            </a:r>
            <a:r>
              <a:rPr lang="zh-CN" altLang="zh-CN" sz="2000" smtClean="0">
                <a:solidFill>
                  <a:srgbClr val="0000FF"/>
                </a:solidFill>
                <a:latin typeface="Consolas" panose="020B0609020204030204" pitchFamily="49" charset="0"/>
                <a:ea typeface="仿宋" panose="02010609060101010101" pitchFamily="49" charset="-122"/>
              </a:rPr>
              <a:t>中提供的字典类型相当于哈希映射，也是采用哈希表实现。</a:t>
            </a:r>
            <a:endParaRPr lang="en-US" altLang="zh-CN" sz="2000" smtClean="0">
              <a:solidFill>
                <a:srgbClr val="0000FF"/>
              </a:solidFill>
              <a:latin typeface="Consolas" panose="020B0609020204030204" pitchFamily="49" charset="0"/>
              <a:ea typeface="仿宋" panose="02010609060101010101" pitchFamily="49" charset="-122"/>
            </a:endParaRPr>
          </a:p>
          <a:p>
            <a:pPr marL="457200" indent="-457200" algn="l">
              <a:lnSpc>
                <a:spcPts val="30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rPr>
              <a:t>字典可存储任意类型对象，每个元素由</a:t>
            </a:r>
            <a:r>
              <a:rPr lang="en-US" altLang="zh-CN" sz="2000" smtClean="0">
                <a:solidFill>
                  <a:srgbClr val="0000FF"/>
                </a:solidFill>
                <a:latin typeface="Consolas" panose="020B0609020204030204" pitchFamily="49" charset="0"/>
                <a:ea typeface="仿宋" panose="02010609060101010101" pitchFamily="49" charset="-122"/>
              </a:rPr>
              <a:t>key:value</a:t>
            </a:r>
            <a:r>
              <a:rPr lang="zh-CN" altLang="zh-CN" sz="2000" smtClean="0">
                <a:solidFill>
                  <a:srgbClr val="0000FF"/>
                </a:solidFill>
                <a:latin typeface="Consolas" panose="020B0609020204030204" pitchFamily="49" charset="0"/>
                <a:ea typeface="仿宋" panose="02010609060101010101" pitchFamily="49" charset="-122"/>
              </a:rPr>
              <a:t>构成，其中</a:t>
            </a:r>
            <a:r>
              <a:rPr lang="en-US" altLang="zh-CN" sz="2000" smtClean="0">
                <a:solidFill>
                  <a:srgbClr val="0000FF"/>
                </a:solidFill>
                <a:latin typeface="Consolas" panose="020B0609020204030204" pitchFamily="49" charset="0"/>
                <a:ea typeface="仿宋" panose="02010609060101010101" pitchFamily="49" charset="-122"/>
              </a:rPr>
              <a:t>key</a:t>
            </a:r>
            <a:r>
              <a:rPr lang="zh-CN" altLang="zh-CN" sz="2000" smtClean="0">
                <a:solidFill>
                  <a:srgbClr val="0000FF"/>
                </a:solidFill>
                <a:latin typeface="Consolas" panose="020B0609020204030204" pitchFamily="49" charset="0"/>
                <a:ea typeface="仿宋" panose="02010609060101010101" pitchFamily="49" charset="-122"/>
              </a:rPr>
              <a:t>是键，</a:t>
            </a:r>
            <a:r>
              <a:rPr lang="en-US" altLang="zh-CN" sz="2000" smtClean="0">
                <a:solidFill>
                  <a:srgbClr val="0000FF"/>
                </a:solidFill>
                <a:latin typeface="Consolas" panose="020B0609020204030204" pitchFamily="49" charset="0"/>
                <a:ea typeface="仿宋" panose="02010609060101010101" pitchFamily="49" charset="-122"/>
              </a:rPr>
              <a:t>value</a:t>
            </a:r>
            <a:r>
              <a:rPr lang="zh-CN" altLang="zh-CN" sz="2000" smtClean="0">
                <a:solidFill>
                  <a:srgbClr val="0000FF"/>
                </a:solidFill>
                <a:latin typeface="Consolas" panose="020B0609020204030204" pitchFamily="49" charset="0"/>
                <a:ea typeface="仿宋" panose="02010609060101010101" pitchFamily="49" charset="-122"/>
              </a:rPr>
              <a:t>是对应的值，中间用逗号分隔，整个字典包括在花括号</a:t>
            </a:r>
            <a:r>
              <a:rPr lang="en-US" altLang="zh-CN" sz="2000" smtClean="0">
                <a:solidFill>
                  <a:srgbClr val="0000FF"/>
                </a:solidFill>
                <a:latin typeface="Consolas" panose="020B0609020204030204" pitchFamily="49" charset="0"/>
                <a:ea typeface="仿宋" panose="02010609060101010101" pitchFamily="49" charset="-122"/>
              </a:rPr>
              <a:t>({})</a:t>
            </a:r>
            <a:r>
              <a:rPr lang="zh-CN" altLang="zh-CN" sz="2000" smtClean="0">
                <a:solidFill>
                  <a:srgbClr val="0000FF"/>
                </a:solidFill>
                <a:latin typeface="Consolas" panose="020B0609020204030204" pitchFamily="49" charset="0"/>
                <a:ea typeface="仿宋" panose="02010609060101010101" pitchFamily="49" charset="-122"/>
              </a:rPr>
              <a:t>中，键必须是唯一的，但值则不必唯一。</a:t>
            </a:r>
            <a:endParaRPr lang="en-US" altLang="zh-CN" sz="2000" smtClean="0">
              <a:solidFill>
                <a:srgbClr val="0000FF"/>
              </a:solidFill>
              <a:latin typeface="Consolas" panose="020B0609020204030204" pitchFamily="49" charset="0"/>
              <a:ea typeface="仿宋" panose="02010609060101010101" pitchFamily="49" charset="-122"/>
            </a:endParaRPr>
          </a:p>
          <a:p>
            <a:pPr marL="457200" indent="-457200" algn="l">
              <a:lnSpc>
                <a:spcPts val="30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rPr>
              <a:t>使用大括号</a:t>
            </a:r>
            <a:r>
              <a:rPr lang="en-US" altLang="zh-CN" sz="2000" smtClean="0">
                <a:solidFill>
                  <a:srgbClr val="0000FF"/>
                </a:solidFill>
                <a:latin typeface="Consolas" panose="020B0609020204030204" pitchFamily="49" charset="0"/>
                <a:ea typeface="仿宋" panose="02010609060101010101" pitchFamily="49" charset="-122"/>
              </a:rPr>
              <a:t>{ }</a:t>
            </a:r>
            <a:r>
              <a:rPr lang="zh-CN" altLang="zh-CN" sz="2000" smtClean="0">
                <a:solidFill>
                  <a:srgbClr val="0000FF"/>
                </a:solidFill>
                <a:latin typeface="Consolas" panose="020B0609020204030204" pitchFamily="49" charset="0"/>
                <a:ea typeface="仿宋" panose="02010609060101010101" pitchFamily="49" charset="-122"/>
              </a:rPr>
              <a:t>或者</a:t>
            </a:r>
            <a:r>
              <a:rPr lang="en-US" altLang="zh-CN" sz="2000" smtClean="0">
                <a:solidFill>
                  <a:srgbClr val="0000FF"/>
                </a:solidFill>
                <a:latin typeface="Consolas" panose="020B0609020204030204" pitchFamily="49" charset="0"/>
                <a:ea typeface="仿宋" panose="02010609060101010101" pitchFamily="49" charset="-122"/>
              </a:rPr>
              <a:t>dict()</a:t>
            </a:r>
            <a:r>
              <a:rPr lang="zh-CN" altLang="zh-CN" sz="2000" smtClean="0">
                <a:solidFill>
                  <a:srgbClr val="0000FF"/>
                </a:solidFill>
                <a:latin typeface="Consolas" panose="020B0609020204030204" pitchFamily="49" charset="0"/>
                <a:ea typeface="仿宋" panose="02010609060101010101" pitchFamily="49" charset="-122"/>
              </a:rPr>
              <a:t>函数创建字典。</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fld>
            <a:r>
              <a:rPr lang="en-US" altLang="zh-CN" smtClean="0"/>
              <a:t>/57</a:t>
            </a:r>
            <a:endParaRPr lang="en-US" altLang="zh-CN"/>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66954" name="Rectangle 42"/>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5" name="TextBox 44"/>
          <p:cNvSpPr txBox="1"/>
          <p:nvPr/>
        </p:nvSpPr>
        <p:spPr>
          <a:xfrm>
            <a:off x="428596" y="357172"/>
            <a:ext cx="8001056"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anose="020B0609020204030204" pitchFamily="49" charset="0"/>
                <a:ea typeface="仿宋" panose="02010609060101010101" pitchFamily="49" charset="-122"/>
              </a:rPr>
              <a:t>字典</a:t>
            </a:r>
            <a:r>
              <a:rPr lang="en-US" altLang="zh-CN" sz="2000" smtClean="0">
                <a:solidFill>
                  <a:srgbClr val="0000FF"/>
                </a:solidFill>
                <a:latin typeface="Consolas" panose="020B0609020204030204" pitchFamily="49" charset="0"/>
                <a:ea typeface="仿宋" panose="02010609060101010101" pitchFamily="49" charset="-122"/>
              </a:rPr>
              <a:t>dict</a:t>
            </a:r>
            <a:r>
              <a:rPr lang="zh-CN" altLang="zh-CN" sz="2000" smtClean="0">
                <a:solidFill>
                  <a:srgbClr val="0000FF"/>
                </a:solidFill>
                <a:latin typeface="Consolas" panose="020B0609020204030204" pitchFamily="49" charset="0"/>
                <a:ea typeface="仿宋" panose="02010609060101010101" pitchFamily="49" charset="-122"/>
              </a:rPr>
              <a:t>的主要操作如下：</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46" name="TextBox 45"/>
          <p:cNvSpPr txBox="1"/>
          <p:nvPr/>
        </p:nvSpPr>
        <p:spPr>
          <a:xfrm>
            <a:off x="357158" y="857238"/>
            <a:ext cx="8001056" cy="3631763"/>
          </a:xfrm>
          <a:prstGeom prst="rect">
            <a:avLst/>
          </a:prstGeom>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defTabSz="359410">
              <a:lnSpc>
                <a:spcPts val="2400"/>
              </a:lnSpc>
              <a:spcBef>
                <a:spcPts val="600"/>
              </a:spcBef>
            </a:pPr>
            <a:r>
              <a:rPr lang="zh-CN" altLang="zh-CN" sz="2000" smtClean="0">
                <a:solidFill>
                  <a:srgbClr val="0000FF"/>
                </a:solidFill>
                <a:latin typeface="Consolas" panose="020B0609020204030204" pitchFamily="49" charset="0"/>
                <a:ea typeface="仿宋" panose="02010609060101010101" pitchFamily="49" charset="-122"/>
              </a:rPr>
              <a:t>① </a:t>
            </a:r>
            <a:r>
              <a:rPr lang="en-US" altLang="zh-CN" sz="2000" smtClean="0">
                <a:solidFill>
                  <a:srgbClr val="0000FF"/>
                </a:solidFill>
                <a:latin typeface="Consolas" panose="020B0609020204030204" pitchFamily="49" charset="0"/>
                <a:ea typeface="仿宋" panose="02010609060101010101" pitchFamily="49" charset="-122"/>
              </a:rPr>
              <a:t>len(dict)</a:t>
            </a:r>
            <a:r>
              <a:rPr lang="zh-CN" altLang="zh-CN" sz="2000" smtClean="0">
                <a:solidFill>
                  <a:srgbClr val="0000FF"/>
                </a:solidFill>
                <a:latin typeface="Consolas" panose="020B0609020204030204" pitchFamily="49" charset="0"/>
                <a:ea typeface="仿宋" panose="02010609060101010101" pitchFamily="49" charset="-122"/>
              </a:rPr>
              <a:t>：返回字典</a:t>
            </a:r>
            <a:r>
              <a:rPr lang="en-US" altLang="zh-CN" sz="2000" smtClean="0">
                <a:solidFill>
                  <a:srgbClr val="0000FF"/>
                </a:solidFill>
                <a:latin typeface="Consolas" panose="020B0609020204030204" pitchFamily="49" charset="0"/>
                <a:ea typeface="仿宋" panose="02010609060101010101" pitchFamily="49" charset="-122"/>
              </a:rPr>
              <a:t>dict</a:t>
            </a:r>
            <a:r>
              <a:rPr lang="zh-CN" altLang="zh-CN" sz="2000" smtClean="0">
                <a:solidFill>
                  <a:srgbClr val="0000FF"/>
                </a:solidFill>
                <a:latin typeface="Consolas" panose="020B0609020204030204" pitchFamily="49" charset="0"/>
                <a:ea typeface="仿宋" panose="02010609060101010101" pitchFamily="49" charset="-122"/>
              </a:rPr>
              <a:t>中的元素个数。</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600"/>
              </a:spcBef>
            </a:pPr>
            <a:r>
              <a:rPr lang="zh-CN" altLang="zh-CN" sz="2000" smtClean="0">
                <a:solidFill>
                  <a:srgbClr val="0000FF"/>
                </a:solidFill>
                <a:latin typeface="Consolas" panose="020B0609020204030204" pitchFamily="49" charset="0"/>
                <a:ea typeface="仿宋" panose="02010609060101010101" pitchFamily="49" charset="-122"/>
              </a:rPr>
              <a:t>② </a:t>
            </a:r>
            <a:r>
              <a:rPr lang="en-US" altLang="zh-CN" sz="2000" smtClean="0">
                <a:solidFill>
                  <a:srgbClr val="0000FF"/>
                </a:solidFill>
                <a:latin typeface="Consolas" panose="020B0609020204030204" pitchFamily="49" charset="0"/>
                <a:ea typeface="仿宋" panose="02010609060101010101" pitchFamily="49" charset="-122"/>
              </a:rPr>
              <a:t>dict[key]</a:t>
            </a:r>
            <a:r>
              <a:rPr lang="zh-CN" altLang="zh-CN" sz="2000" smtClean="0">
                <a:solidFill>
                  <a:srgbClr val="0000FF"/>
                </a:solidFill>
                <a:latin typeface="Consolas" panose="020B0609020204030204" pitchFamily="49" charset="0"/>
                <a:ea typeface="仿宋" panose="02010609060101010101" pitchFamily="49" charset="-122"/>
              </a:rPr>
              <a:t>：返回字典</a:t>
            </a:r>
            <a:r>
              <a:rPr lang="en-US" altLang="zh-CN" sz="2000" smtClean="0">
                <a:solidFill>
                  <a:srgbClr val="0000FF"/>
                </a:solidFill>
                <a:latin typeface="Consolas" panose="020B0609020204030204" pitchFamily="49" charset="0"/>
                <a:ea typeface="仿宋" panose="02010609060101010101" pitchFamily="49" charset="-122"/>
              </a:rPr>
              <a:t>dict</a:t>
            </a:r>
            <a:r>
              <a:rPr lang="zh-CN" altLang="zh-CN" sz="2000" smtClean="0">
                <a:solidFill>
                  <a:srgbClr val="0000FF"/>
                </a:solidFill>
                <a:latin typeface="Consolas" panose="020B0609020204030204" pitchFamily="49" charset="0"/>
                <a:ea typeface="仿宋" panose="02010609060101010101" pitchFamily="49" charset="-122"/>
              </a:rPr>
              <a:t>中键</a:t>
            </a:r>
            <a:r>
              <a:rPr lang="en-US" altLang="zh-CN" sz="2000" smtClean="0">
                <a:solidFill>
                  <a:srgbClr val="0000FF"/>
                </a:solidFill>
                <a:latin typeface="Consolas" panose="020B0609020204030204" pitchFamily="49" charset="0"/>
                <a:ea typeface="仿宋" panose="02010609060101010101" pitchFamily="49" charset="-122"/>
              </a:rPr>
              <a:t>key</a:t>
            </a:r>
            <a:r>
              <a:rPr lang="zh-CN" altLang="zh-CN" sz="2000" smtClean="0">
                <a:solidFill>
                  <a:srgbClr val="0000FF"/>
                </a:solidFill>
                <a:latin typeface="Consolas" panose="020B0609020204030204" pitchFamily="49" charset="0"/>
                <a:ea typeface="仿宋" panose="02010609060101010101" pitchFamily="49" charset="-122"/>
              </a:rPr>
              <a:t>的值。</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600"/>
              </a:spcBef>
            </a:pPr>
            <a:r>
              <a:rPr lang="zh-CN" altLang="zh-CN" sz="2000" smtClean="0">
                <a:solidFill>
                  <a:srgbClr val="0000FF"/>
                </a:solidFill>
                <a:latin typeface="Consolas" panose="020B0609020204030204" pitchFamily="49" charset="0"/>
                <a:ea typeface="仿宋" panose="02010609060101010101" pitchFamily="49" charset="-122"/>
              </a:rPr>
              <a:t>③ </a:t>
            </a:r>
            <a:r>
              <a:rPr lang="en-US" altLang="zh-CN" sz="2000" smtClean="0">
                <a:solidFill>
                  <a:srgbClr val="0000FF"/>
                </a:solidFill>
                <a:latin typeface="Consolas" panose="020B0609020204030204" pitchFamily="49" charset="0"/>
                <a:ea typeface="仿宋" panose="02010609060101010101" pitchFamily="49" charset="-122"/>
              </a:rPr>
              <a:t>key in dict, key not in dict</a:t>
            </a:r>
            <a:r>
              <a:rPr lang="zh-CN" altLang="zh-CN" sz="2000" smtClean="0">
                <a:solidFill>
                  <a:srgbClr val="0000FF"/>
                </a:solidFill>
                <a:latin typeface="Consolas" panose="020B0609020204030204" pitchFamily="49" charset="0"/>
                <a:ea typeface="仿宋" panose="02010609060101010101" pitchFamily="49" charset="-122"/>
              </a:rPr>
              <a:t>：分别判定键</a:t>
            </a:r>
            <a:r>
              <a:rPr lang="en-US" altLang="zh-CN" sz="2000" smtClean="0">
                <a:solidFill>
                  <a:srgbClr val="0000FF"/>
                </a:solidFill>
                <a:latin typeface="Consolas" panose="020B0609020204030204" pitchFamily="49" charset="0"/>
                <a:ea typeface="仿宋" panose="02010609060101010101" pitchFamily="49" charset="-122"/>
              </a:rPr>
              <a:t>key</a:t>
            </a:r>
            <a:r>
              <a:rPr lang="zh-CN" altLang="zh-CN" sz="2000" smtClean="0">
                <a:solidFill>
                  <a:srgbClr val="0000FF"/>
                </a:solidFill>
                <a:latin typeface="Consolas" panose="020B0609020204030204" pitchFamily="49" charset="0"/>
                <a:ea typeface="仿宋" panose="02010609060101010101" pitchFamily="49" charset="-122"/>
              </a:rPr>
              <a:t>在或者不在字典</a:t>
            </a:r>
            <a:r>
              <a:rPr lang="en-US" altLang="zh-CN" sz="2000" smtClean="0">
                <a:solidFill>
                  <a:srgbClr val="0000FF"/>
                </a:solidFill>
                <a:latin typeface="Consolas" panose="020B0609020204030204" pitchFamily="49" charset="0"/>
                <a:ea typeface="仿宋" panose="02010609060101010101" pitchFamily="49" charset="-122"/>
              </a:rPr>
              <a:t>dict</a:t>
            </a:r>
            <a:r>
              <a:rPr lang="zh-CN" altLang="zh-CN" sz="2000" smtClean="0">
                <a:solidFill>
                  <a:srgbClr val="0000FF"/>
                </a:solidFill>
                <a:latin typeface="Consolas" panose="020B0609020204030204" pitchFamily="49" charset="0"/>
                <a:ea typeface="仿宋" panose="02010609060101010101" pitchFamily="49" charset="-122"/>
              </a:rPr>
              <a:t>中。</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600"/>
              </a:spcBef>
            </a:pPr>
            <a:r>
              <a:rPr lang="zh-CN" altLang="zh-CN" sz="2000" smtClean="0">
                <a:solidFill>
                  <a:srgbClr val="0000FF"/>
                </a:solidFill>
                <a:latin typeface="Consolas" panose="020B0609020204030204" pitchFamily="49" charset="0"/>
                <a:ea typeface="仿宋" panose="02010609060101010101" pitchFamily="49" charset="-122"/>
              </a:rPr>
              <a:t>④ </a:t>
            </a:r>
            <a:r>
              <a:rPr lang="en-US" altLang="zh-CN" sz="2000" smtClean="0">
                <a:solidFill>
                  <a:srgbClr val="0000FF"/>
                </a:solidFill>
                <a:latin typeface="Consolas" panose="020B0609020204030204" pitchFamily="49" charset="0"/>
                <a:ea typeface="仿宋" panose="02010609060101010101" pitchFamily="49" charset="-122"/>
              </a:rPr>
              <a:t>dict.items()</a:t>
            </a:r>
            <a:r>
              <a:rPr lang="zh-CN" altLang="zh-CN" sz="2000" smtClean="0">
                <a:solidFill>
                  <a:srgbClr val="0000FF"/>
                </a:solidFill>
                <a:latin typeface="Consolas" panose="020B0609020204030204" pitchFamily="49" charset="0"/>
                <a:ea typeface="仿宋" panose="02010609060101010101" pitchFamily="49" charset="-122"/>
              </a:rPr>
              <a:t>：以列表返回字典</a:t>
            </a:r>
            <a:r>
              <a:rPr lang="en-US" altLang="zh-CN" sz="2000" smtClean="0">
                <a:solidFill>
                  <a:srgbClr val="0000FF"/>
                </a:solidFill>
                <a:latin typeface="Consolas" panose="020B0609020204030204" pitchFamily="49" charset="0"/>
                <a:ea typeface="仿宋" panose="02010609060101010101" pitchFamily="49" charset="-122"/>
              </a:rPr>
              <a:t>dict</a:t>
            </a:r>
            <a:r>
              <a:rPr lang="zh-CN" altLang="zh-CN" sz="2000" smtClean="0">
                <a:solidFill>
                  <a:srgbClr val="0000FF"/>
                </a:solidFill>
                <a:latin typeface="Consolas" panose="020B0609020204030204" pitchFamily="49" charset="0"/>
                <a:ea typeface="仿宋" panose="02010609060101010101" pitchFamily="49" charset="-122"/>
              </a:rPr>
              <a:t>中可遍历的（键键</a:t>
            </a:r>
            <a:r>
              <a:rPr lang="en-US" altLang="zh-CN" sz="2000" smtClean="0">
                <a:solidFill>
                  <a:srgbClr val="0000FF"/>
                </a:solidFill>
                <a:latin typeface="Consolas" panose="020B0609020204030204" pitchFamily="49" charset="0"/>
                <a:ea typeface="仿宋" panose="02010609060101010101" pitchFamily="49" charset="-122"/>
              </a:rPr>
              <a:t>, </a:t>
            </a:r>
            <a:r>
              <a:rPr lang="zh-CN" altLang="zh-CN" sz="2000" smtClean="0">
                <a:solidFill>
                  <a:srgbClr val="0000FF"/>
                </a:solidFill>
                <a:latin typeface="Consolas" panose="020B0609020204030204" pitchFamily="49" charset="0"/>
                <a:ea typeface="仿宋" panose="02010609060101010101" pitchFamily="49" charset="-122"/>
              </a:rPr>
              <a:t>值）元组数组。</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600"/>
              </a:spcBef>
            </a:pPr>
            <a:r>
              <a:rPr lang="zh-CN" altLang="zh-CN" sz="2000" smtClean="0">
                <a:solidFill>
                  <a:srgbClr val="0000FF"/>
                </a:solidFill>
                <a:latin typeface="Consolas" panose="020B0609020204030204" pitchFamily="49" charset="0"/>
                <a:ea typeface="仿宋" panose="02010609060101010101" pitchFamily="49" charset="-122"/>
              </a:rPr>
              <a:t>⑤ </a:t>
            </a:r>
            <a:r>
              <a:rPr lang="en-US" altLang="zh-CN" sz="2000" smtClean="0">
                <a:solidFill>
                  <a:srgbClr val="0000FF"/>
                </a:solidFill>
                <a:latin typeface="Consolas" panose="020B0609020204030204" pitchFamily="49" charset="0"/>
                <a:ea typeface="仿宋" panose="02010609060101010101" pitchFamily="49" charset="-122"/>
              </a:rPr>
              <a:t>dict.keys()</a:t>
            </a:r>
            <a:r>
              <a:rPr lang="zh-CN" altLang="zh-CN" sz="2000" smtClean="0">
                <a:solidFill>
                  <a:srgbClr val="0000FF"/>
                </a:solidFill>
                <a:latin typeface="Consolas" panose="020B0609020204030204" pitchFamily="49" charset="0"/>
                <a:ea typeface="仿宋" panose="02010609060101010101" pitchFamily="49" charset="-122"/>
              </a:rPr>
              <a:t>：以列表返回字典</a:t>
            </a:r>
            <a:r>
              <a:rPr lang="en-US" altLang="zh-CN" sz="2000" smtClean="0">
                <a:solidFill>
                  <a:srgbClr val="0000FF"/>
                </a:solidFill>
                <a:latin typeface="Consolas" panose="020B0609020204030204" pitchFamily="49" charset="0"/>
                <a:ea typeface="仿宋" panose="02010609060101010101" pitchFamily="49" charset="-122"/>
              </a:rPr>
              <a:t>dict</a:t>
            </a:r>
            <a:r>
              <a:rPr lang="zh-CN" altLang="zh-CN" sz="2000" smtClean="0">
                <a:solidFill>
                  <a:srgbClr val="0000FF"/>
                </a:solidFill>
                <a:latin typeface="Consolas" panose="020B0609020204030204" pitchFamily="49" charset="0"/>
                <a:ea typeface="仿宋" panose="02010609060101010101" pitchFamily="49" charset="-122"/>
              </a:rPr>
              <a:t>中所有的键。</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600"/>
              </a:spcBef>
            </a:pPr>
            <a:r>
              <a:rPr lang="zh-CN" altLang="zh-CN" sz="2000" smtClean="0">
                <a:solidFill>
                  <a:srgbClr val="0000FF"/>
                </a:solidFill>
                <a:latin typeface="Consolas" panose="020B0609020204030204" pitchFamily="49" charset="0"/>
                <a:ea typeface="仿宋" panose="02010609060101010101" pitchFamily="49" charset="-122"/>
              </a:rPr>
              <a:t>⑥ </a:t>
            </a:r>
            <a:r>
              <a:rPr lang="en-US" altLang="zh-CN" sz="2000" smtClean="0">
                <a:solidFill>
                  <a:srgbClr val="0000FF"/>
                </a:solidFill>
                <a:latin typeface="Consolas" panose="020B0609020204030204" pitchFamily="49" charset="0"/>
                <a:ea typeface="仿宋" panose="02010609060101010101" pitchFamily="49" charset="-122"/>
              </a:rPr>
              <a:t>dict.values()</a:t>
            </a:r>
            <a:r>
              <a:rPr lang="zh-CN" altLang="zh-CN" sz="2000" smtClean="0">
                <a:solidFill>
                  <a:srgbClr val="0000FF"/>
                </a:solidFill>
                <a:latin typeface="Consolas" panose="020B0609020204030204" pitchFamily="49" charset="0"/>
                <a:ea typeface="仿宋" panose="02010609060101010101" pitchFamily="49" charset="-122"/>
              </a:rPr>
              <a:t>：以列表返回字典</a:t>
            </a:r>
            <a:r>
              <a:rPr lang="en-US" altLang="zh-CN" sz="2000" smtClean="0">
                <a:solidFill>
                  <a:srgbClr val="0000FF"/>
                </a:solidFill>
                <a:latin typeface="Consolas" panose="020B0609020204030204" pitchFamily="49" charset="0"/>
                <a:ea typeface="仿宋" panose="02010609060101010101" pitchFamily="49" charset="-122"/>
              </a:rPr>
              <a:t>dict</a:t>
            </a:r>
            <a:r>
              <a:rPr lang="zh-CN" altLang="zh-CN" sz="2000" smtClean="0">
                <a:solidFill>
                  <a:srgbClr val="0000FF"/>
                </a:solidFill>
                <a:latin typeface="Consolas" panose="020B0609020204030204" pitchFamily="49" charset="0"/>
                <a:ea typeface="仿宋" panose="02010609060101010101" pitchFamily="49" charset="-122"/>
              </a:rPr>
              <a:t>中的所有值。</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600"/>
              </a:spcBef>
            </a:pPr>
            <a:r>
              <a:rPr lang="zh-CN" altLang="zh-CN" sz="2000" smtClean="0">
                <a:solidFill>
                  <a:srgbClr val="0000FF"/>
                </a:solidFill>
                <a:latin typeface="Consolas" panose="020B0609020204030204" pitchFamily="49" charset="0"/>
                <a:ea typeface="仿宋" panose="02010609060101010101" pitchFamily="49" charset="-122"/>
              </a:rPr>
              <a:t>⑦ </a:t>
            </a:r>
            <a:r>
              <a:rPr lang="en-US" altLang="zh-CN" sz="2000" smtClean="0">
                <a:solidFill>
                  <a:srgbClr val="0000FF"/>
                </a:solidFill>
                <a:latin typeface="Consolas" panose="020B0609020204030204" pitchFamily="49" charset="0"/>
                <a:ea typeface="仿宋" panose="02010609060101010101" pitchFamily="49" charset="-122"/>
              </a:rPr>
              <a:t>pop(key[,default])</a:t>
            </a:r>
            <a:r>
              <a:rPr lang="zh-CN" altLang="zh-CN" sz="2000" smtClean="0">
                <a:solidFill>
                  <a:srgbClr val="0000FF"/>
                </a:solidFill>
                <a:latin typeface="Consolas" panose="020B0609020204030204" pitchFamily="49" charset="0"/>
                <a:ea typeface="仿宋" panose="02010609060101010101" pitchFamily="49" charset="-122"/>
              </a:rPr>
              <a:t>：删除字典</a:t>
            </a:r>
            <a:r>
              <a:rPr lang="en-US" altLang="zh-CN" sz="2000" smtClean="0">
                <a:solidFill>
                  <a:srgbClr val="0000FF"/>
                </a:solidFill>
                <a:latin typeface="Consolas" panose="020B0609020204030204" pitchFamily="49" charset="0"/>
                <a:ea typeface="仿宋" panose="02010609060101010101" pitchFamily="49" charset="-122"/>
              </a:rPr>
              <a:t>dict</a:t>
            </a:r>
            <a:r>
              <a:rPr lang="zh-CN" altLang="zh-CN" sz="2000" smtClean="0">
                <a:solidFill>
                  <a:srgbClr val="0000FF"/>
                </a:solidFill>
                <a:latin typeface="Consolas" panose="020B0609020204030204" pitchFamily="49" charset="0"/>
                <a:ea typeface="仿宋" panose="02010609060101010101" pitchFamily="49" charset="-122"/>
              </a:rPr>
              <a:t>中键</a:t>
            </a:r>
            <a:r>
              <a:rPr lang="en-US" altLang="zh-CN" sz="2000" smtClean="0">
                <a:solidFill>
                  <a:srgbClr val="0000FF"/>
                </a:solidFill>
                <a:latin typeface="Consolas" panose="020B0609020204030204" pitchFamily="49" charset="0"/>
                <a:ea typeface="仿宋" panose="02010609060101010101" pitchFamily="49" charset="-122"/>
              </a:rPr>
              <a:t>key</a:t>
            </a:r>
            <a:r>
              <a:rPr lang="zh-CN" altLang="zh-CN" sz="2000" smtClean="0">
                <a:solidFill>
                  <a:srgbClr val="0000FF"/>
                </a:solidFill>
                <a:latin typeface="Consolas" panose="020B0609020204030204" pitchFamily="49" charset="0"/>
                <a:ea typeface="仿宋" panose="02010609060101010101" pitchFamily="49" charset="-122"/>
              </a:rPr>
              <a:t>所对应的值，返回值为被删除的值。</a:t>
            </a:r>
            <a:r>
              <a:rPr lang="en-US" altLang="zh-CN" sz="2000" smtClean="0">
                <a:solidFill>
                  <a:srgbClr val="0000FF"/>
                </a:solidFill>
                <a:latin typeface="Consolas" panose="020B0609020204030204" pitchFamily="49" charset="0"/>
                <a:ea typeface="仿宋" panose="02010609060101010101" pitchFamily="49" charset="-122"/>
              </a:rPr>
              <a:t>key</a:t>
            </a:r>
            <a:r>
              <a:rPr lang="zh-CN" altLang="zh-CN" sz="2000" smtClean="0">
                <a:solidFill>
                  <a:srgbClr val="0000FF"/>
                </a:solidFill>
                <a:latin typeface="Consolas" panose="020B0609020204030204" pitchFamily="49" charset="0"/>
                <a:ea typeface="仿宋" panose="02010609060101010101" pitchFamily="49" charset="-122"/>
              </a:rPr>
              <a:t>值必须给出，否则返回</a:t>
            </a:r>
            <a:r>
              <a:rPr lang="en-US" altLang="zh-CN" sz="2000" smtClean="0">
                <a:solidFill>
                  <a:srgbClr val="0000FF"/>
                </a:solidFill>
                <a:latin typeface="Consolas" panose="020B0609020204030204" pitchFamily="49" charset="0"/>
                <a:ea typeface="仿宋" panose="02010609060101010101" pitchFamily="49" charset="-122"/>
              </a:rPr>
              <a:t>default</a:t>
            </a:r>
            <a:r>
              <a:rPr lang="zh-CN" altLang="zh-CN" sz="2000" smtClean="0">
                <a:solidFill>
                  <a:srgbClr val="0000FF"/>
                </a:solidFill>
                <a:latin typeface="Consolas" panose="020B0609020204030204" pitchFamily="49" charset="0"/>
                <a:ea typeface="仿宋" panose="02010609060101010101" pitchFamily="49" charset="-122"/>
              </a:rPr>
              <a:t>值。</a:t>
            </a:r>
            <a:endParaRPr lang="zh-CN" altLang="zh-CN" sz="2000">
              <a:solidFill>
                <a:srgbClr val="0000FF"/>
              </a:solidFill>
              <a:latin typeface="Consolas" panose="020B0609020204030204" pitchFamily="49" charset="0"/>
              <a:ea typeface="仿宋" panose="02010609060101010101" pitchFamily="49" charset="-122"/>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fld>
            <a:r>
              <a:rPr lang="en-US" altLang="zh-CN" smtClean="0"/>
              <a:t>/57</a:t>
            </a:r>
            <a:endParaRPr lang="en-US" altLang="zh-CN"/>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TextBox 6"/>
          <p:cNvSpPr txBox="1"/>
          <p:nvPr/>
        </p:nvSpPr>
        <p:spPr>
          <a:xfrm>
            <a:off x="285720" y="327951"/>
            <a:ext cx="8643998" cy="345824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36000" bIns="36000" rtlCol="0">
            <a:spAutoFit/>
          </a:bodyPr>
          <a:lstStyle/>
          <a:p>
            <a:pPr algn="l" defTabSz="359410">
              <a:lnSpc>
                <a:spcPts val="2400"/>
              </a:lnSpc>
              <a:spcBef>
                <a:spcPts val="600"/>
              </a:spcBef>
            </a:pPr>
            <a:r>
              <a:rPr lang="en-US" altLang="zh-CN" sz="2000" smtClean="0">
                <a:solidFill>
                  <a:srgbClr val="0000FF"/>
                </a:solidFill>
                <a:latin typeface="Consolas" panose="020B0609020204030204" pitchFamily="49" charset="0"/>
                <a:ea typeface="仿宋" panose="02010609060101010101" pitchFamily="49" charset="-122"/>
              </a:rPr>
              <a:t>1	hmap=dict()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定义一个哈希字典</a:t>
            </a:r>
            <a:r>
              <a:rPr lang="en-US" altLang="zh-CN" sz="2000" smtClean="0">
                <a:solidFill>
                  <a:srgbClr val="00B0F0"/>
                </a:solidFill>
                <a:latin typeface="Consolas" panose="020B0609020204030204" pitchFamily="49" charset="0"/>
                <a:ea typeface="仿宋" panose="02010609060101010101" pitchFamily="49" charset="-122"/>
              </a:rPr>
              <a:t>hmap</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400"/>
              </a:lnSpc>
              <a:spcBef>
                <a:spcPts val="600"/>
              </a:spcBef>
            </a:pPr>
            <a:r>
              <a:rPr lang="en-US" altLang="zh-CN" sz="2000" smtClean="0">
                <a:solidFill>
                  <a:srgbClr val="0000FF"/>
                </a:solidFill>
                <a:latin typeface="Consolas" panose="020B0609020204030204" pitchFamily="49" charset="0"/>
                <a:ea typeface="仿宋" panose="02010609060101010101" pitchFamily="49" charset="-122"/>
              </a:rPr>
              <a:t>2	hmap["Mary"]=3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插入</a:t>
            </a:r>
            <a:r>
              <a:rPr lang="en-US" altLang="zh-CN" sz="2000" smtClean="0">
                <a:solidFill>
                  <a:srgbClr val="00B0F0"/>
                </a:solidFill>
                <a:latin typeface="Consolas" panose="020B0609020204030204" pitchFamily="49" charset="0"/>
                <a:ea typeface="仿宋" panose="02010609060101010101" pitchFamily="49" charset="-122"/>
              </a:rPr>
              <a:t>("Mary",3)</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400"/>
              </a:lnSpc>
              <a:spcBef>
                <a:spcPts val="600"/>
              </a:spcBef>
            </a:pPr>
            <a:r>
              <a:rPr lang="en-US" altLang="zh-CN" sz="2000" smtClean="0">
                <a:solidFill>
                  <a:srgbClr val="0000FF"/>
                </a:solidFill>
                <a:latin typeface="Consolas" panose="020B0609020204030204" pitchFamily="49" charset="0"/>
                <a:ea typeface="仿宋" panose="02010609060101010101" pitchFamily="49" charset="-122"/>
              </a:rPr>
              <a:t>3	hmap["Smith"]=1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插入</a:t>
            </a:r>
            <a:r>
              <a:rPr lang="en-US" altLang="zh-CN" sz="2000" smtClean="0">
                <a:solidFill>
                  <a:srgbClr val="00B0F0"/>
                </a:solidFill>
                <a:latin typeface="Consolas" panose="020B0609020204030204" pitchFamily="49" charset="0"/>
                <a:ea typeface="仿宋" panose="02010609060101010101" pitchFamily="49" charset="-122"/>
              </a:rPr>
              <a:t>("Smith",1)</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400"/>
              </a:lnSpc>
              <a:spcBef>
                <a:spcPts val="600"/>
              </a:spcBef>
            </a:pPr>
            <a:r>
              <a:rPr lang="en-US" altLang="zh-CN" sz="2000" smtClean="0">
                <a:solidFill>
                  <a:srgbClr val="0000FF"/>
                </a:solidFill>
                <a:latin typeface="Consolas" panose="020B0609020204030204" pitchFamily="49" charset="0"/>
                <a:ea typeface="仿宋" panose="02010609060101010101" pitchFamily="49" charset="-122"/>
              </a:rPr>
              <a:t>4	hmap["John"]=2	            	</a:t>
            </a:r>
            <a:r>
              <a:rPr lang="en-US" altLang="zh-CN" sz="2000" smtClean="0">
                <a:solidFill>
                  <a:srgbClr val="00B0F0"/>
                </a:solidFill>
                <a:latin typeface="Consolas" panose="020B0609020204030204" pitchFamily="49" charset="0"/>
                <a:ea typeface="仿宋" panose="02010609060101010101" pitchFamily="49" charset="-122"/>
              </a:rPr>
              <a:t>	#</a:t>
            </a:r>
            <a:r>
              <a:rPr lang="zh-CN" altLang="zh-CN" sz="2000" smtClean="0">
                <a:solidFill>
                  <a:srgbClr val="00B0F0"/>
                </a:solidFill>
                <a:latin typeface="Consolas" panose="020B0609020204030204" pitchFamily="49" charset="0"/>
                <a:ea typeface="仿宋" panose="02010609060101010101" pitchFamily="49" charset="-122"/>
              </a:rPr>
              <a:t>插入</a:t>
            </a:r>
            <a:r>
              <a:rPr lang="en-US" altLang="zh-CN" sz="2000" smtClean="0">
                <a:solidFill>
                  <a:srgbClr val="00B0F0"/>
                </a:solidFill>
                <a:latin typeface="Consolas" panose="020B0609020204030204" pitchFamily="49" charset="0"/>
                <a:ea typeface="仿宋" panose="02010609060101010101" pitchFamily="49" charset="-122"/>
              </a:rPr>
              <a:t>("John",2)</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400"/>
              </a:lnSpc>
              <a:spcBef>
                <a:spcPts val="600"/>
              </a:spcBef>
            </a:pPr>
            <a:r>
              <a:rPr lang="en-US" altLang="zh-CN" sz="2000" smtClean="0">
                <a:solidFill>
                  <a:srgbClr val="0000FF"/>
                </a:solidFill>
                <a:latin typeface="Consolas" panose="020B0609020204030204" pitchFamily="49" charset="0"/>
                <a:ea typeface="仿宋" panose="02010609060101010101" pitchFamily="49" charset="-122"/>
              </a:rPr>
              <a:t>5	print("Smith" in hmap)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输出</a:t>
            </a:r>
            <a:r>
              <a:rPr lang="en-US" altLang="zh-CN" sz="2000" smtClean="0">
                <a:solidFill>
                  <a:srgbClr val="00B0F0"/>
                </a:solidFill>
                <a:latin typeface="Consolas" panose="020B0609020204030204" pitchFamily="49" charset="0"/>
                <a:ea typeface="仿宋" panose="02010609060101010101" pitchFamily="49" charset="-122"/>
              </a:rPr>
              <a:t>:True</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400"/>
              </a:lnSpc>
              <a:spcBef>
                <a:spcPts val="600"/>
              </a:spcBef>
            </a:pPr>
            <a:r>
              <a:rPr lang="en-US" altLang="zh-CN" sz="2000" smtClean="0">
                <a:solidFill>
                  <a:srgbClr val="0000FF"/>
                </a:solidFill>
                <a:latin typeface="Consolas" panose="020B0609020204030204" pitchFamily="49" charset="0"/>
                <a:ea typeface="仿宋" panose="02010609060101010101" pitchFamily="49" charset="-122"/>
              </a:rPr>
              <a:t>6	del hmap["Mary"]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删除</a:t>
            </a:r>
            <a:r>
              <a:rPr lang="en-US" altLang="zh-CN" sz="2000" smtClean="0">
                <a:solidFill>
                  <a:srgbClr val="00B0F0"/>
                </a:solidFill>
                <a:latin typeface="Consolas" panose="020B0609020204030204" pitchFamily="49" charset="0"/>
                <a:ea typeface="仿宋" panose="02010609060101010101" pitchFamily="49" charset="-122"/>
              </a:rPr>
              <a:t>Mary</a:t>
            </a:r>
            <a:r>
              <a:rPr lang="zh-CN" altLang="zh-CN" sz="2000" smtClean="0">
                <a:solidFill>
                  <a:srgbClr val="00B0F0"/>
                </a:solidFill>
                <a:latin typeface="Consolas" panose="020B0609020204030204" pitchFamily="49" charset="0"/>
                <a:ea typeface="仿宋" panose="02010609060101010101" pitchFamily="49" charset="-122"/>
              </a:rPr>
              <a:t>的元素</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400"/>
              </a:lnSpc>
              <a:spcBef>
                <a:spcPts val="600"/>
              </a:spcBef>
            </a:pPr>
            <a:r>
              <a:rPr lang="en-US" altLang="zh-CN" sz="2000" smtClean="0">
                <a:solidFill>
                  <a:srgbClr val="0000FF"/>
                </a:solidFill>
                <a:latin typeface="Consolas" panose="020B0609020204030204" pitchFamily="49" charset="0"/>
                <a:ea typeface="仿宋" panose="02010609060101010101" pitchFamily="49" charset="-122"/>
              </a:rPr>
              <a:t>7	for name,v in hmap.items():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输出</a:t>
            </a:r>
            <a:r>
              <a:rPr lang="en-US" altLang="zh-CN" sz="2000" smtClean="0">
                <a:solidFill>
                  <a:srgbClr val="00B0F0"/>
                </a:solidFill>
                <a:latin typeface="Consolas" panose="020B0609020204030204" pitchFamily="49" charset="0"/>
                <a:ea typeface="仿宋" panose="02010609060101010101" pitchFamily="49" charset="-122"/>
              </a:rPr>
              <a:t>:[Smith,1] [John,2]</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400"/>
              </a:lnSpc>
              <a:spcBef>
                <a:spcPts val="600"/>
              </a:spcBef>
            </a:pPr>
            <a:r>
              <a:rPr lang="en-US" altLang="zh-CN" sz="2000" smtClean="0">
                <a:solidFill>
                  <a:srgbClr val="0000FF"/>
                </a:solidFill>
                <a:latin typeface="Consolas" panose="020B0609020204030204" pitchFamily="49" charset="0"/>
                <a:ea typeface="仿宋" panose="02010609060101010101" pitchFamily="49" charset="-122"/>
              </a:rPr>
              <a:t>8		print("[%s,%d]"%(name,v),end=' ')</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600"/>
              </a:spcBef>
            </a:pPr>
            <a:r>
              <a:rPr lang="en-US" altLang="zh-CN" sz="2000" smtClean="0">
                <a:solidFill>
                  <a:srgbClr val="0000FF"/>
                </a:solidFill>
                <a:latin typeface="Consolas" panose="020B0609020204030204" pitchFamily="49" charset="0"/>
                <a:ea typeface="仿宋" panose="02010609060101010101" pitchFamily="49" charset="-122"/>
              </a:rPr>
              <a:t>9	print()</a:t>
            </a:r>
            <a:endParaRPr lang="zh-CN" altLang="zh-CN" sz="2000">
              <a:solidFill>
                <a:srgbClr val="0000FF"/>
              </a:solidFill>
              <a:latin typeface="Consolas" panose="020B0609020204030204" pitchFamily="49" charset="0"/>
              <a:ea typeface="仿宋" panose="02010609060101010101" pitchFamily="49" charset="-122"/>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fld>
            <a:r>
              <a:rPr lang="en-US" altLang="zh-CN" smtClean="0"/>
              <a:t>/57</a:t>
            </a:r>
            <a:endParaRPr lang="en-US" altLang="zh-CN"/>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00034" y="945899"/>
            <a:ext cx="7929618" cy="270843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	a=[1,[1,2,3],4]</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	b=a.copy()</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3	print(a)							</a:t>
            </a:r>
            <a:r>
              <a:rPr lang="en-US" altLang="zh-CN" sz="2000" smtClean="0">
                <a:solidFill>
                  <a:srgbClr val="006600"/>
                </a:solidFill>
                <a:latin typeface="Consolas" panose="020B0609020204030204" pitchFamily="49" charset="0"/>
                <a:ea typeface="仿宋" panose="02010609060101010101" pitchFamily="49" charset="-122"/>
              </a:rPr>
              <a:t>#</a:t>
            </a:r>
            <a:r>
              <a:rPr lang="zh-CN" altLang="zh-CN" sz="2000" smtClean="0">
                <a:solidFill>
                  <a:srgbClr val="006600"/>
                </a:solidFill>
                <a:latin typeface="Consolas" panose="020B0609020204030204" pitchFamily="49" charset="0"/>
                <a:ea typeface="仿宋" panose="02010609060101010101" pitchFamily="49" charset="-122"/>
              </a:rPr>
              <a:t>输出：</a:t>
            </a:r>
            <a:r>
              <a:rPr lang="en-US" altLang="zh-CN" sz="2000" smtClean="0">
                <a:solidFill>
                  <a:srgbClr val="006600"/>
                </a:solidFill>
                <a:latin typeface="Consolas" panose="020B0609020204030204" pitchFamily="49" charset="0"/>
                <a:ea typeface="仿宋" panose="02010609060101010101" pitchFamily="49" charset="-122"/>
              </a:rPr>
              <a:t>[1, [1, 2, 3], 4]</a:t>
            </a:r>
            <a:endParaRPr lang="zh-CN" altLang="zh-CN" sz="2000" smtClean="0">
              <a:solidFill>
                <a:srgbClr val="006600"/>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4	print(b)							</a:t>
            </a:r>
            <a:r>
              <a:rPr lang="en-US" altLang="zh-CN" sz="2000" smtClean="0">
                <a:solidFill>
                  <a:srgbClr val="006600"/>
                </a:solidFill>
                <a:latin typeface="Consolas" panose="020B0609020204030204" pitchFamily="49" charset="0"/>
                <a:ea typeface="仿宋" panose="02010609060101010101" pitchFamily="49" charset="-122"/>
              </a:rPr>
              <a:t>#</a:t>
            </a:r>
            <a:r>
              <a:rPr lang="zh-CN" altLang="zh-CN" sz="2000" smtClean="0">
                <a:solidFill>
                  <a:srgbClr val="006600"/>
                </a:solidFill>
                <a:latin typeface="Consolas" panose="020B0609020204030204" pitchFamily="49" charset="0"/>
                <a:ea typeface="仿宋" panose="02010609060101010101" pitchFamily="49" charset="-122"/>
              </a:rPr>
              <a:t>输出：</a:t>
            </a:r>
            <a:r>
              <a:rPr lang="en-US" altLang="zh-CN" sz="2000" smtClean="0">
                <a:solidFill>
                  <a:srgbClr val="006600"/>
                </a:solidFill>
                <a:latin typeface="Consolas" panose="020B0609020204030204" pitchFamily="49" charset="0"/>
                <a:ea typeface="仿宋" panose="02010609060101010101" pitchFamily="49" charset="-122"/>
              </a:rPr>
              <a:t>[1, [1, 2, 3], 4]</a:t>
            </a:r>
            <a:endParaRPr lang="zh-CN" altLang="zh-CN" sz="2000" smtClean="0">
              <a:solidFill>
                <a:srgbClr val="006600"/>
              </a:solidFill>
              <a:latin typeface="Consolas" panose="020B0609020204030204" pitchFamily="49" charset="0"/>
              <a:ea typeface="仿宋" panose="02010609060101010101" pitchFamily="49" charset="-122"/>
            </a:endParaRPr>
          </a:p>
          <a:p>
            <a:pPr algn="l" defTabSz="359410">
              <a:lnSpc>
                <a:spcPts val="2400"/>
              </a:lnSpc>
              <a:spcBef>
                <a:spcPts val="1200"/>
              </a:spcBef>
            </a:pPr>
            <a:r>
              <a:rPr lang="en-US" altLang="zh-CN" sz="2000" smtClean="0">
                <a:solidFill>
                  <a:srgbClr val="0000FF"/>
                </a:solidFill>
                <a:latin typeface="Consolas" panose="020B0609020204030204" pitchFamily="49" charset="0"/>
                <a:ea typeface="仿宋" panose="02010609060101010101" pitchFamily="49" charset="-122"/>
              </a:rPr>
              <a:t>5	b[0]=3</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6	b[1][0]=3</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7	print(a)							</a:t>
            </a:r>
            <a:r>
              <a:rPr lang="en-US" altLang="zh-CN" sz="2000" smtClean="0">
                <a:solidFill>
                  <a:srgbClr val="006600"/>
                </a:solidFill>
                <a:latin typeface="Consolas" panose="020B0609020204030204" pitchFamily="49" charset="0"/>
                <a:ea typeface="仿宋" panose="02010609060101010101" pitchFamily="49" charset="-122"/>
              </a:rPr>
              <a:t>#</a:t>
            </a:r>
            <a:r>
              <a:rPr lang="zh-CN" altLang="zh-CN" sz="2000" smtClean="0">
                <a:solidFill>
                  <a:srgbClr val="006600"/>
                </a:solidFill>
                <a:latin typeface="Consolas" panose="020B0609020204030204" pitchFamily="49" charset="0"/>
                <a:ea typeface="仿宋" panose="02010609060101010101" pitchFamily="49" charset="-122"/>
              </a:rPr>
              <a:t>输出：</a:t>
            </a:r>
            <a:r>
              <a:rPr lang="en-US" altLang="zh-CN" sz="2000" smtClean="0">
                <a:solidFill>
                  <a:srgbClr val="006600"/>
                </a:solidFill>
                <a:latin typeface="Consolas" panose="020B0609020204030204" pitchFamily="49" charset="0"/>
                <a:ea typeface="仿宋" panose="02010609060101010101" pitchFamily="49" charset="-122"/>
              </a:rPr>
              <a:t>[1, [3, 2, 3], 4]</a:t>
            </a:r>
            <a:endParaRPr lang="zh-CN" altLang="zh-CN" sz="2000" smtClean="0">
              <a:solidFill>
                <a:srgbClr val="006600"/>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8	print(b)							</a:t>
            </a:r>
            <a:r>
              <a:rPr lang="en-US" altLang="zh-CN" sz="2000" smtClean="0">
                <a:solidFill>
                  <a:srgbClr val="006600"/>
                </a:solidFill>
                <a:latin typeface="Consolas" panose="020B0609020204030204" pitchFamily="49" charset="0"/>
                <a:ea typeface="仿宋" panose="02010609060101010101" pitchFamily="49" charset="-122"/>
              </a:rPr>
              <a:t>#</a:t>
            </a:r>
            <a:r>
              <a:rPr lang="zh-CN" altLang="zh-CN" sz="2000" smtClean="0">
                <a:solidFill>
                  <a:srgbClr val="006600"/>
                </a:solidFill>
                <a:latin typeface="Consolas" panose="020B0609020204030204" pitchFamily="49" charset="0"/>
                <a:ea typeface="仿宋" panose="02010609060101010101" pitchFamily="49" charset="-122"/>
              </a:rPr>
              <a:t>输出：</a:t>
            </a:r>
            <a:r>
              <a:rPr lang="en-US" altLang="zh-CN" sz="2000" smtClean="0">
                <a:solidFill>
                  <a:srgbClr val="006600"/>
                </a:solidFill>
                <a:latin typeface="Consolas" panose="020B0609020204030204" pitchFamily="49" charset="0"/>
                <a:ea typeface="仿宋" panose="02010609060101010101" pitchFamily="49" charset="-122"/>
              </a:rPr>
              <a:t>[3, [3, 2, 3], 4]</a:t>
            </a:r>
            <a:endParaRPr lang="zh-CN" altLang="zh-CN" sz="2000">
              <a:solidFill>
                <a:srgbClr val="006600"/>
              </a:solidFill>
              <a:latin typeface="Consolas" panose="020B0609020204030204" pitchFamily="49" charset="0"/>
              <a:ea typeface="仿宋" panose="02010609060101010101" pitchFamily="49" charset="-122"/>
            </a:endParaRPr>
          </a:p>
        </p:txBody>
      </p:sp>
      <p:sp>
        <p:nvSpPr>
          <p:cNvPr id="7" name="TextBox 6"/>
          <p:cNvSpPr txBox="1"/>
          <p:nvPr/>
        </p:nvSpPr>
        <p:spPr>
          <a:xfrm>
            <a:off x="428596" y="285734"/>
            <a:ext cx="3500462" cy="400110"/>
          </a:xfrm>
          <a:prstGeom prst="rect">
            <a:avLst/>
          </a:prstGeom>
          <a:noFill/>
        </p:spPr>
        <p:txBody>
          <a:bodyPr wrap="square" rtlCol="0">
            <a:spAutoFit/>
          </a:bodyPr>
          <a:lstStyle/>
          <a:p>
            <a:pPr algn="l">
              <a:lnSpc>
                <a:spcPct val="100000"/>
              </a:lnSpc>
            </a:pPr>
            <a:r>
              <a:rPr lang="en-US" altLang="zh-CN" sz="2000" smtClean="0">
                <a:solidFill>
                  <a:srgbClr val="FF0000"/>
                </a:solidFill>
                <a:latin typeface="Consolas" panose="020B0609020204030204" pitchFamily="49" charset="0"/>
                <a:ea typeface="楷体" panose="02010609060101010101" pitchFamily="49" charset="-122"/>
              </a:rPr>
              <a:t>3. </a:t>
            </a:r>
            <a:r>
              <a:rPr lang="zh-CN" altLang="zh-CN" sz="2000" smtClean="0">
                <a:solidFill>
                  <a:srgbClr val="FF0000"/>
                </a:solidFill>
                <a:latin typeface="Consolas" panose="020B0609020204030204" pitchFamily="49" charset="0"/>
                <a:ea typeface="楷体" panose="02010609060101010101" pitchFamily="49" charset="-122"/>
              </a:rPr>
              <a:t>列表的</a:t>
            </a:r>
            <a:r>
              <a:rPr lang="zh-CN" altLang="en-US" sz="2000" smtClean="0">
                <a:solidFill>
                  <a:srgbClr val="FF0000"/>
                </a:solidFill>
                <a:latin typeface="Consolas" panose="020B0609020204030204" pitchFamily="49" charset="0"/>
                <a:ea typeface="楷体" panose="02010609060101010101" pitchFamily="49" charset="-122"/>
              </a:rPr>
              <a:t>浅</a:t>
            </a:r>
            <a:r>
              <a:rPr lang="zh-CN" altLang="zh-CN" sz="2000" smtClean="0">
                <a:solidFill>
                  <a:srgbClr val="FF0000"/>
                </a:solidFill>
                <a:latin typeface="Consolas" panose="020B0609020204030204" pitchFamily="49" charset="0"/>
                <a:ea typeface="楷体" panose="02010609060101010101" pitchFamily="49" charset="-122"/>
              </a:rPr>
              <a:t>拷贝</a:t>
            </a:r>
            <a:endParaRPr lang="zh-CN" altLang="zh-CN" sz="2000">
              <a:solidFill>
                <a:srgbClr val="FF0000"/>
              </a:solidFill>
              <a:latin typeface="Consolas" panose="020B0609020204030204" pitchFamily="49" charset="0"/>
              <a:ea typeface="楷体" panose="02010609060101010101" pitchFamily="49" charset="-122"/>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00034" y="285734"/>
            <a:ext cx="6215106" cy="514738"/>
          </a:xfrm>
          <a:prstGeom prst="rect">
            <a:avLst/>
          </a:prstGeom>
        </p:spPr>
        <p:style>
          <a:lnRef idx="1">
            <a:schemeClr val="accent5"/>
          </a:lnRef>
          <a:fillRef idx="3">
            <a:schemeClr val="accent5"/>
          </a:fillRef>
          <a:effectRef idx="2">
            <a:schemeClr val="accent5"/>
          </a:effectRef>
          <a:fontRef idx="minor">
            <a:schemeClr val="lt1"/>
          </a:fontRef>
        </p:style>
        <p:txBody>
          <a:bodyPr wrap="square" tIns="72000" bIns="72000"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anose="020B0609020204030204" pitchFamily="49" charset="0"/>
                <a:ea typeface="微软雅黑" panose="020B0503020204020204" pitchFamily="34" charset="-122"/>
                <a:cs typeface="Consolas" panose="020B0609020204030204" pitchFamily="49" charset="0"/>
              </a:rPr>
              <a:t>2.1.5  </a:t>
            </a:r>
            <a:r>
              <a:rPr lang="zh-CN" altLang="zh-CN" smtClean="0">
                <a:latin typeface="Consolas" panose="020B0609020204030204" pitchFamily="49" charset="0"/>
                <a:ea typeface="微软雅黑" panose="020B0503020204020204" pitchFamily="34" charset="-122"/>
                <a:cs typeface="Consolas" panose="020B0609020204030204" pitchFamily="49" charset="0"/>
              </a:rPr>
              <a:t>实战</a:t>
            </a:r>
            <a:r>
              <a:rPr lang="en-US" altLang="zh-CN" smtClean="0">
                <a:latin typeface="Consolas" panose="020B0609020204030204" pitchFamily="49" charset="0"/>
                <a:ea typeface="微软雅黑" panose="020B0503020204020204" pitchFamily="34" charset="-122"/>
                <a:cs typeface="Consolas" panose="020B0609020204030204" pitchFamily="49" charset="0"/>
              </a:rPr>
              <a:t>—</a:t>
            </a:r>
            <a:r>
              <a:rPr lang="zh-CN" altLang="zh-CN" smtClean="0">
                <a:latin typeface="Consolas" panose="020B0609020204030204" pitchFamily="49" charset="0"/>
                <a:ea typeface="微软雅黑" panose="020B0503020204020204" pitchFamily="34" charset="-122"/>
                <a:cs typeface="Consolas" panose="020B0609020204030204" pitchFamily="49" charset="0"/>
              </a:rPr>
              <a:t>移除元素（</a:t>
            </a:r>
            <a:r>
              <a:rPr lang="en-US" altLang="zh-CN" smtClean="0">
                <a:latin typeface="Consolas" panose="020B0609020204030204" pitchFamily="49" charset="0"/>
                <a:ea typeface="微软雅黑" panose="020B0503020204020204" pitchFamily="34" charset="-122"/>
                <a:cs typeface="Consolas" panose="020B0609020204030204" pitchFamily="49" charset="0"/>
              </a:rPr>
              <a:t>LeetCode27★</a:t>
            </a:r>
            <a:r>
              <a:rPr lang="zh-CN" altLang="zh-CN" smtClean="0">
                <a:latin typeface="Consolas" panose="020B0609020204030204" pitchFamily="49" charset="0"/>
                <a:ea typeface="微软雅黑" panose="020B0503020204020204" pitchFamily="34" charset="-122"/>
                <a:cs typeface="Consolas" panose="020B0609020204030204" pitchFamily="49" charset="0"/>
              </a:rPr>
              <a:t>）</a:t>
            </a:r>
            <a:endParaRPr lang="zh-CN" altLang="zh-CN">
              <a:latin typeface="Consolas" panose="020B0609020204030204" pitchFamily="49" charset="0"/>
              <a:ea typeface="微软雅黑" panose="020B0503020204020204" pitchFamily="34" charset="-122"/>
              <a:cs typeface="Consolas" panose="020B0609020204030204" pitchFamily="49" charset="0"/>
            </a:endParaRPr>
          </a:p>
        </p:txBody>
      </p:sp>
      <p:sp>
        <p:nvSpPr>
          <p:cNvPr id="7" name="TextBox 6"/>
          <p:cNvSpPr txBox="1"/>
          <p:nvPr/>
        </p:nvSpPr>
        <p:spPr>
          <a:xfrm>
            <a:off x="428596" y="1071553"/>
            <a:ext cx="8501122" cy="296245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algn="l">
              <a:lnSpc>
                <a:spcPts val="2800"/>
              </a:lnSpc>
              <a:spcBef>
                <a:spcPts val="600"/>
              </a:spcBef>
            </a:pPr>
            <a:r>
              <a:rPr lang="zh-CN" altLang="zh-CN"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问题描述：</a:t>
            </a:r>
            <a:r>
              <a:rPr lang="zh-CN"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给定一个数组</a:t>
            </a:r>
            <a:r>
              <a:rPr lang="en-US"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nums</a:t>
            </a:r>
            <a:r>
              <a:rPr lang="zh-CN"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和一个值</a:t>
            </a:r>
            <a:r>
              <a:rPr lang="en-US"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val</a:t>
            </a:r>
            <a:r>
              <a:rPr lang="zh-CN"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，需要原地移除所有等于</a:t>
            </a:r>
            <a:r>
              <a:rPr lang="en-US"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val</a:t>
            </a:r>
            <a:r>
              <a:rPr lang="zh-CN"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的元素，并返回移除后数组的新长度。不要使用额外的数组空间（即算法的空间复杂度为</a:t>
            </a:r>
            <a:r>
              <a:rPr lang="en-US"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O(1)</a:t>
            </a:r>
            <a:r>
              <a:rPr lang="zh-CN"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），元素的顺序可以改变。</a:t>
            </a:r>
            <a:endParaRPr lang="en-US"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endParaRPr>
          </a:p>
          <a:p>
            <a:pPr algn="l">
              <a:lnSpc>
                <a:spcPts val="2800"/>
              </a:lnSpc>
              <a:spcBef>
                <a:spcPts val="600"/>
              </a:spcBef>
            </a:pPr>
            <a:r>
              <a:rPr lang="en-US"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    </a:t>
            </a:r>
            <a:r>
              <a:rPr lang="zh-CN"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例如，</a:t>
            </a:r>
            <a:r>
              <a:rPr lang="en-US"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nums={3</a:t>
            </a:r>
            <a:r>
              <a:rPr lang="zh-CN"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a:t>
            </a:r>
            <a:r>
              <a:rPr lang="en-US"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1</a:t>
            </a:r>
            <a:r>
              <a:rPr lang="zh-CN"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a:t>
            </a:r>
            <a:r>
              <a:rPr lang="en-US"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2</a:t>
            </a:r>
            <a:r>
              <a:rPr lang="zh-CN"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a:t>
            </a:r>
            <a:r>
              <a:rPr lang="en-US"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3}</a:t>
            </a:r>
            <a:r>
              <a:rPr lang="zh-CN"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a:t>
            </a:r>
            <a:r>
              <a:rPr lang="en-US"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val=3</a:t>
            </a:r>
            <a:r>
              <a:rPr lang="zh-CN"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，返回值为</a:t>
            </a:r>
            <a:r>
              <a:rPr lang="en-US"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2</a:t>
            </a:r>
            <a:r>
              <a:rPr lang="zh-CN"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a:t>
            </a:r>
            <a:r>
              <a:rPr lang="en-US"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nums</a:t>
            </a:r>
            <a:r>
              <a:rPr lang="zh-CN"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中前面</a:t>
            </a:r>
            <a:r>
              <a:rPr lang="en-US"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2</a:t>
            </a:r>
            <a:r>
              <a:rPr lang="zh-CN"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个元素为</a:t>
            </a:r>
            <a:r>
              <a:rPr lang="en-US"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{1</a:t>
            </a:r>
            <a:r>
              <a:rPr lang="zh-CN"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a:t>
            </a:r>
            <a:r>
              <a:rPr lang="en-US"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2</a:t>
            </a:r>
            <a:r>
              <a:rPr lang="zh-CN" altLang="en-US"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a:t>
            </a:r>
            <a:r>
              <a:rPr lang="en-US" altLang="zh-CN" sz="2000" smtClean="0">
                <a:solidFill>
                  <a:schemeClr val="tx1"/>
                </a:solidFill>
                <a:latin typeface="Consolas" panose="020B0609020204030204" pitchFamily="49" charset="0"/>
                <a:ea typeface="楷体" panose="02010609060101010101" pitchFamily="49" charset="-122"/>
                <a:cs typeface="Times New Roman" panose="02020603050405020304" pitchFamily="18" charset="0"/>
              </a:rPr>
              <a:t>*</a:t>
            </a:r>
            <a:r>
              <a:rPr lang="zh-CN" altLang="en-US" sz="2000" smtClean="0">
                <a:solidFill>
                  <a:schemeClr val="tx1"/>
                </a:solidFill>
                <a:latin typeface="Consolas" panose="020B0609020204030204" pitchFamily="49" charset="0"/>
                <a:ea typeface="楷体" panose="02010609060101010101" pitchFamily="49" charset="-122"/>
                <a:cs typeface="Times New Roman" panose="02020603050405020304" pitchFamily="18" charset="0"/>
              </a:rPr>
              <a:t>，*</a:t>
            </a:r>
            <a:r>
              <a:rPr lang="en-US"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a:t>
            </a:r>
            <a:r>
              <a:rPr lang="zh-CN"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a:t>
            </a:r>
            <a:endParaRPr lang="en-US"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endParaRPr>
          </a:p>
          <a:p>
            <a:pPr algn="l">
              <a:lnSpc>
                <a:spcPts val="2800"/>
              </a:lnSpc>
              <a:spcBef>
                <a:spcPts val="600"/>
              </a:spcBef>
            </a:pPr>
            <a:r>
              <a:rPr lang="en-US"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    </a:t>
            </a:r>
            <a:r>
              <a:rPr lang="zh-CN" altLang="en-US"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要求设计如下方法：</a:t>
            </a:r>
            <a:endParaRPr lang="zh-CN"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endParaRPr>
          </a:p>
          <a:p>
            <a:pPr algn="l">
              <a:lnSpc>
                <a:spcPts val="2800"/>
              </a:lnSpc>
              <a:spcBef>
                <a:spcPts val="600"/>
              </a:spcBef>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en-US" altLang="zh-CN" sz="2000" smtClean="0">
                <a:solidFill>
                  <a:srgbClr val="0000FF"/>
                </a:solidFill>
                <a:latin typeface="Consolas" panose="020B0609020204030204" pitchFamily="49" charset="0"/>
                <a:ea typeface="仿宋" panose="02010609060101010101" pitchFamily="49" charset="-122"/>
              </a:rPr>
              <a:t>def </a:t>
            </a:r>
            <a:r>
              <a:rPr lang="en-US" altLang="zh-CN" sz="2000" smtClean="0">
                <a:solidFill>
                  <a:srgbClr val="FF0000"/>
                </a:solidFill>
                <a:latin typeface="Consolas" panose="020B0609020204030204" pitchFamily="49" charset="0"/>
                <a:ea typeface="仿宋" panose="02010609060101010101" pitchFamily="49" charset="-122"/>
              </a:rPr>
              <a:t>removeElement</a:t>
            </a:r>
            <a:r>
              <a:rPr lang="en-US" altLang="zh-CN" sz="2000" smtClean="0">
                <a:solidFill>
                  <a:srgbClr val="0000FF"/>
                </a:solidFill>
                <a:latin typeface="Consolas" panose="020B0609020204030204" pitchFamily="49" charset="0"/>
                <a:ea typeface="仿宋" panose="02010609060101010101" pitchFamily="49" charset="-122"/>
              </a:rPr>
              <a:t>(self,nums:List[int],val:int)-&gt;int:</a:t>
            </a:r>
            <a:endParaRPr lang="zh-CN" altLang="zh-CN" sz="2000">
              <a:solidFill>
                <a:srgbClr val="006600"/>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00034" y="428611"/>
            <a:ext cx="8215370" cy="185958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algn="l">
              <a:lnSpc>
                <a:spcPts val="3200"/>
              </a:lnSpc>
              <a:spcBef>
                <a:spcPts val="0"/>
              </a:spcBef>
            </a:pPr>
            <a:r>
              <a:rPr lang="zh-CN" altLang="zh-CN"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解法</a:t>
            </a:r>
            <a:r>
              <a:rPr lang="en-US" altLang="zh-CN"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1</a:t>
            </a:r>
            <a:r>
              <a:rPr lang="zh-CN" altLang="zh-CN"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：整体建表法</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。用</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nums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存放删除所有</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val</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元素的结果，先将结果数组</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nums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看成是一个空表，用</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表示结果数组的元素个数（初始为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），用</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遍历</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nums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，遇到保留元素（不等于</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val</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）时重新插入到结果数组</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nums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中，遇到</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val</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元素时跳过。最后返回</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圆角矩形 5"/>
          <p:cNvSpPr/>
          <p:nvPr/>
        </p:nvSpPr>
        <p:spPr>
          <a:xfrm>
            <a:off x="3143240" y="2857502"/>
            <a:ext cx="2857520" cy="375050"/>
          </a:xfrm>
          <a:prstGeom prst="roundRect">
            <a:avLst/>
          </a:prstGeom>
          <a:ln>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8" name="圆角矩形 7"/>
          <p:cNvSpPr/>
          <p:nvPr/>
        </p:nvSpPr>
        <p:spPr>
          <a:xfrm>
            <a:off x="3143240" y="3714758"/>
            <a:ext cx="2857520" cy="375050"/>
          </a:xfrm>
          <a:prstGeom prst="roundRect">
            <a:avLst/>
          </a:prstGeom>
          <a:ln>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0" name="下箭头 9"/>
          <p:cNvSpPr/>
          <p:nvPr/>
        </p:nvSpPr>
        <p:spPr>
          <a:xfrm>
            <a:off x="4429124" y="3339709"/>
            <a:ext cx="214314" cy="321471"/>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1" name="TextBox 10"/>
          <p:cNvSpPr txBox="1"/>
          <p:nvPr/>
        </p:nvSpPr>
        <p:spPr>
          <a:xfrm>
            <a:off x="2214546" y="2864632"/>
            <a:ext cx="857256" cy="400110"/>
          </a:xfrm>
          <a:prstGeom prst="rect">
            <a:avLst/>
          </a:prstGeom>
          <a:noFill/>
        </p:spPr>
        <p:txBody>
          <a:bodyPr wrap="square" rtlCol="0">
            <a:spAutoFit/>
          </a:bodyPr>
          <a:lstStyle/>
          <a:p>
            <a:pPr algn="l">
              <a:lnSpc>
                <a:spcPct val="1000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nums</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2" name="TextBox 11"/>
          <p:cNvSpPr txBox="1"/>
          <p:nvPr/>
        </p:nvSpPr>
        <p:spPr>
          <a:xfrm>
            <a:off x="2214546" y="3743276"/>
            <a:ext cx="857256" cy="400110"/>
          </a:xfrm>
          <a:prstGeom prst="rect">
            <a:avLst/>
          </a:prstGeom>
          <a:noFill/>
        </p:spPr>
        <p:txBody>
          <a:bodyPr wrap="square" rtlCol="0">
            <a:spAutoFit/>
          </a:bodyPr>
          <a:lstStyle/>
          <a:p>
            <a:pPr algn="l">
              <a:lnSpc>
                <a:spcPct val="1000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nums</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3" name="灯片编号占位符 12"/>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7158" y="482189"/>
            <a:ext cx="8572560" cy="368306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	class Solution:</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		def </a:t>
            </a:r>
            <a:r>
              <a:rPr lang="en-US" altLang="zh-CN" sz="2000" smtClean="0">
                <a:solidFill>
                  <a:srgbClr val="FF0000"/>
                </a:solidFill>
                <a:latin typeface="Consolas" panose="020B0609020204030204" pitchFamily="49" charset="0"/>
                <a:ea typeface="仿宋" panose="02010609060101010101" pitchFamily="49" charset="-122"/>
              </a:rPr>
              <a:t>removeElement</a:t>
            </a:r>
            <a:r>
              <a:rPr lang="en-US" altLang="zh-CN" sz="2000" smtClean="0">
                <a:solidFill>
                  <a:srgbClr val="0000FF"/>
                </a:solidFill>
                <a:latin typeface="Consolas" panose="020B0609020204030204" pitchFamily="49" charset="0"/>
                <a:ea typeface="仿宋" panose="02010609060101010101" pitchFamily="49" charset="-122"/>
              </a:rPr>
              <a:t>(self,nums:List[int],val:int)-&gt;int:</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3     	n=len(nums)</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4       k,i=0,0           		</a:t>
            </a:r>
            <a:r>
              <a:rPr lang="en-US" altLang="zh-CN" sz="2000" smtClean="0">
                <a:solidFill>
                  <a:srgbClr val="00B0F0"/>
                </a:solidFill>
                <a:latin typeface="Consolas" panose="020B0609020204030204" pitchFamily="49" charset="0"/>
                <a:ea typeface="仿宋" panose="02010609060101010101" pitchFamily="49" charset="-122"/>
              </a:rPr>
              <a:t>#k</a:t>
            </a:r>
            <a:r>
              <a:rPr lang="zh-CN" altLang="zh-CN" sz="2000" smtClean="0">
                <a:solidFill>
                  <a:srgbClr val="00B0F0"/>
                </a:solidFill>
                <a:latin typeface="Consolas" panose="020B0609020204030204" pitchFamily="49" charset="0"/>
                <a:ea typeface="仿宋" panose="02010609060101010101" pitchFamily="49" charset="-122"/>
              </a:rPr>
              <a:t>记录结果数组中的元素个数</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5      	while i&lt;n:</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6         	if </a:t>
            </a:r>
            <a:r>
              <a:rPr lang="en-US" altLang="zh-CN" sz="2000" smtClean="0">
                <a:solidFill>
                  <a:srgbClr val="FF00FF"/>
                </a:solidFill>
                <a:latin typeface="Consolas" panose="020B0609020204030204" pitchFamily="49" charset="0"/>
                <a:ea typeface="仿宋" panose="02010609060101010101" pitchFamily="49" charset="-122"/>
              </a:rPr>
              <a:t>nums[i]!=val</a:t>
            </a:r>
            <a:r>
              <a:rPr lang="en-US" altLang="zh-CN" sz="2000" smtClean="0">
                <a:solidFill>
                  <a:srgbClr val="0000FF"/>
                </a:solidFill>
                <a:latin typeface="Consolas" panose="020B0609020204030204" pitchFamily="49" charset="0"/>
                <a:ea typeface="仿宋" panose="02010609060101010101" pitchFamily="49" charset="-122"/>
              </a:rPr>
              <a:t>:   	</a:t>
            </a:r>
            <a:r>
              <a:rPr lang="en-US" altLang="zh-CN" sz="2000" smtClean="0">
                <a:solidFill>
                  <a:srgbClr val="00B0F0"/>
                </a:solidFill>
                <a:latin typeface="Consolas" panose="020B0609020204030204" pitchFamily="49" charset="0"/>
                <a:ea typeface="仿宋" panose="02010609060101010101" pitchFamily="49" charset="-122"/>
              </a:rPr>
              <a:t>#nums[i]</a:t>
            </a:r>
            <a:r>
              <a:rPr lang="zh-CN" altLang="zh-CN" sz="2000" smtClean="0">
                <a:solidFill>
                  <a:srgbClr val="00B0F0"/>
                </a:solidFill>
                <a:latin typeface="Consolas" panose="020B0609020204030204" pitchFamily="49" charset="0"/>
                <a:ea typeface="仿宋" panose="02010609060101010101" pitchFamily="49" charset="-122"/>
              </a:rPr>
              <a:t>是保留的元素</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7          	nums[k]=nums[i];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将</a:t>
            </a:r>
            <a:r>
              <a:rPr lang="en-US" altLang="zh-CN" sz="2000" smtClean="0">
                <a:solidFill>
                  <a:srgbClr val="00B0F0"/>
                </a:solidFill>
                <a:latin typeface="Consolas" panose="020B0609020204030204" pitchFamily="49" charset="0"/>
                <a:ea typeface="仿宋" panose="02010609060101010101" pitchFamily="49" charset="-122"/>
              </a:rPr>
              <a:t>nums[i]</a:t>
            </a:r>
            <a:r>
              <a:rPr lang="zh-CN" altLang="zh-CN" sz="2000" smtClean="0">
                <a:solidFill>
                  <a:srgbClr val="00B0F0"/>
                </a:solidFill>
                <a:latin typeface="Consolas" panose="020B0609020204030204" pitchFamily="49" charset="0"/>
                <a:ea typeface="仿宋" panose="02010609060101010101" pitchFamily="49" charset="-122"/>
              </a:rPr>
              <a:t>重新插入到结果数组中</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8           	k+=1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结果数组的长度增</a:t>
            </a:r>
            <a:r>
              <a:rPr lang="en-US" altLang="zh-CN" sz="2000" smtClean="0">
                <a:solidFill>
                  <a:srgbClr val="00B0F0"/>
                </a:solidFill>
                <a:latin typeface="Consolas" panose="020B0609020204030204" pitchFamily="49" charset="0"/>
                <a:ea typeface="仿宋" panose="02010609060101010101" pitchFamily="49" charset="-122"/>
              </a:rPr>
              <a:t>1</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9        	i+=1</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10     	return k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返回保留的元素个数</a:t>
            </a:r>
            <a:endParaRPr lang="zh-CN" altLang="zh-CN" sz="2000">
              <a:solidFill>
                <a:srgbClr val="00B0F0"/>
              </a:solidFill>
              <a:latin typeface="Consolas" panose="020B0609020204030204" pitchFamily="49" charset="0"/>
              <a:ea typeface="仿宋" panose="02010609060101010101" pitchFamily="49" charset="-122"/>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00034" y="642924"/>
            <a:ext cx="8429684" cy="23506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algn="l">
              <a:lnSpc>
                <a:spcPts val="3400"/>
              </a:lnSpc>
              <a:spcBef>
                <a:spcPts val="0"/>
              </a:spcBef>
            </a:pPr>
            <a:r>
              <a:rPr lang="zh-CN" altLang="zh-CN"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解法</a:t>
            </a:r>
            <a:r>
              <a:rPr lang="en-US" altLang="zh-CN"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2</a:t>
            </a:r>
            <a:r>
              <a:rPr lang="zh-CN" altLang="zh-CN"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：移动法</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。同样用</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nums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存放删除所有</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val</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元素的结果，先将结果数组看成是整个表，用</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表示要删除的元素个数（初始为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），用</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遍历</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nums</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3400"/>
              </a:lnSpc>
              <a:spcBef>
                <a:spcPts val="0"/>
              </a:spcBef>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① </a:t>
            </a:r>
            <a:r>
              <a:rPr lang="zh-CN"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遇到保留元素</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（不等于</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val</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）时将</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nums[</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前移</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个位置</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3400"/>
              </a:lnSpc>
              <a:spcBef>
                <a:spcPts val="0"/>
              </a:spcBef>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② </a:t>
            </a:r>
            <a:r>
              <a:rPr lang="zh-CN"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遇到</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val</a:t>
            </a:r>
            <a:r>
              <a:rPr lang="zh-CN"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元素</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时将</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增</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3400"/>
              </a:lnSpc>
              <a:spcBef>
                <a:spcPts val="0"/>
              </a:spcBef>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遍历完毕</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返回结果数组的长度</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428596" y="535767"/>
            <a:ext cx="8572560" cy="404213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	class Solution:</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    	def </a:t>
            </a:r>
            <a:r>
              <a:rPr lang="en-US" altLang="zh-CN" sz="2000" smtClean="0">
                <a:solidFill>
                  <a:srgbClr val="FF0000"/>
                </a:solidFill>
                <a:latin typeface="Consolas" panose="020B0609020204030204" pitchFamily="49" charset="0"/>
                <a:ea typeface="仿宋" panose="02010609060101010101" pitchFamily="49" charset="-122"/>
              </a:rPr>
              <a:t>removeElement</a:t>
            </a:r>
            <a:r>
              <a:rPr lang="en-US" altLang="zh-CN" sz="2000" smtClean="0">
                <a:solidFill>
                  <a:srgbClr val="0000FF"/>
                </a:solidFill>
                <a:latin typeface="Consolas" panose="020B0609020204030204" pitchFamily="49" charset="0"/>
                <a:ea typeface="仿宋" panose="02010609060101010101" pitchFamily="49" charset="-122"/>
              </a:rPr>
              <a:t>(self,nums:List[int],val:int)-&gt;int:</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3    		n=len(nums)</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4      	k,i=0,0 							</a:t>
            </a:r>
            <a:r>
              <a:rPr lang="en-US" altLang="zh-CN" sz="2000" smtClean="0">
                <a:solidFill>
                  <a:srgbClr val="00B0F0"/>
                </a:solidFill>
                <a:latin typeface="Consolas" panose="020B0609020204030204" pitchFamily="49" charset="0"/>
                <a:ea typeface="仿宋" panose="02010609060101010101" pitchFamily="49" charset="-122"/>
              </a:rPr>
              <a:t>#k</a:t>
            </a:r>
            <a:r>
              <a:rPr lang="zh-CN" altLang="zh-CN" sz="2000" smtClean="0">
                <a:solidFill>
                  <a:srgbClr val="00B0F0"/>
                </a:solidFill>
                <a:latin typeface="Consolas" panose="020B0609020204030204" pitchFamily="49" charset="0"/>
                <a:ea typeface="仿宋" panose="02010609060101010101" pitchFamily="49" charset="-122"/>
              </a:rPr>
              <a:t>记录结果数组中的元素个数</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5      	while i&lt;n:</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6       	if </a:t>
            </a:r>
            <a:r>
              <a:rPr lang="en-US" altLang="zh-CN" sz="2000" smtClean="0">
                <a:solidFill>
                  <a:srgbClr val="FF00FF"/>
                </a:solidFill>
                <a:latin typeface="Consolas" panose="020B0609020204030204" pitchFamily="49" charset="0"/>
                <a:ea typeface="仿宋" panose="02010609060101010101" pitchFamily="49" charset="-122"/>
              </a:rPr>
              <a:t>nums[i]!=val</a:t>
            </a:r>
            <a:r>
              <a:rPr lang="en-US" altLang="zh-CN" sz="2000" smtClean="0">
                <a:solidFill>
                  <a:srgbClr val="0000FF"/>
                </a:solidFill>
                <a:latin typeface="Consolas" panose="020B0609020204030204" pitchFamily="49" charset="0"/>
                <a:ea typeface="仿宋" panose="02010609060101010101" pitchFamily="49" charset="-122"/>
              </a:rPr>
              <a:t>:  			</a:t>
            </a:r>
            <a:r>
              <a:rPr lang="en-US" altLang="zh-CN" sz="2000" smtClean="0">
                <a:solidFill>
                  <a:srgbClr val="00B0F0"/>
                </a:solidFill>
                <a:latin typeface="Consolas" panose="020B0609020204030204" pitchFamily="49" charset="0"/>
                <a:ea typeface="仿宋" panose="02010609060101010101" pitchFamily="49" charset="-122"/>
              </a:rPr>
              <a:t>#nums[i]</a:t>
            </a:r>
            <a:r>
              <a:rPr lang="zh-CN" altLang="zh-CN" sz="2000" smtClean="0">
                <a:solidFill>
                  <a:srgbClr val="00B0F0"/>
                </a:solidFill>
                <a:latin typeface="Consolas" panose="020B0609020204030204" pitchFamily="49" charset="0"/>
                <a:ea typeface="仿宋" panose="02010609060101010101" pitchFamily="49" charset="-122"/>
              </a:rPr>
              <a:t>是保留的元素</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7          	nums[i-k]=nums[i]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将</a:t>
            </a:r>
            <a:r>
              <a:rPr lang="en-US" altLang="zh-CN" sz="2000" smtClean="0">
                <a:solidFill>
                  <a:srgbClr val="00B0F0"/>
                </a:solidFill>
                <a:latin typeface="Consolas" panose="020B0609020204030204" pitchFamily="49" charset="0"/>
                <a:ea typeface="仿宋" panose="02010609060101010101" pitchFamily="49" charset="-122"/>
              </a:rPr>
              <a:t>nums[i]</a:t>
            </a:r>
            <a:r>
              <a:rPr lang="zh-CN" altLang="zh-CN" sz="2000" smtClean="0">
                <a:solidFill>
                  <a:srgbClr val="00B0F0"/>
                </a:solidFill>
                <a:latin typeface="Consolas" panose="020B0609020204030204" pitchFamily="49" charset="0"/>
                <a:ea typeface="仿宋" panose="02010609060101010101" pitchFamily="49" charset="-122"/>
              </a:rPr>
              <a:t>前移</a:t>
            </a:r>
            <a:r>
              <a:rPr lang="en-US" altLang="zh-CN" sz="2000" smtClean="0">
                <a:solidFill>
                  <a:srgbClr val="00B0F0"/>
                </a:solidFill>
                <a:latin typeface="Consolas" panose="020B0609020204030204" pitchFamily="49" charset="0"/>
                <a:ea typeface="仿宋" panose="02010609060101010101" pitchFamily="49" charset="-122"/>
              </a:rPr>
              <a:t>k</a:t>
            </a:r>
            <a:r>
              <a:rPr lang="zh-CN" altLang="zh-CN" sz="2000" smtClean="0">
                <a:solidFill>
                  <a:srgbClr val="00B0F0"/>
                </a:solidFill>
                <a:latin typeface="Consolas" panose="020B0609020204030204" pitchFamily="49" charset="0"/>
                <a:ea typeface="仿宋" panose="02010609060101010101" pitchFamily="49" charset="-122"/>
              </a:rPr>
              <a:t>个位置</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8        	else:  							</a:t>
            </a:r>
            <a:r>
              <a:rPr lang="en-US" altLang="zh-CN" sz="2000" smtClean="0">
                <a:solidFill>
                  <a:srgbClr val="00B0F0"/>
                </a:solidFill>
                <a:latin typeface="Consolas" panose="020B0609020204030204" pitchFamily="49" charset="0"/>
                <a:ea typeface="仿宋" panose="02010609060101010101" pitchFamily="49" charset="-122"/>
              </a:rPr>
              <a:t>#nums[i]</a:t>
            </a:r>
            <a:r>
              <a:rPr lang="zh-CN" altLang="zh-CN" sz="2000" smtClean="0">
                <a:solidFill>
                  <a:srgbClr val="00B0F0"/>
                </a:solidFill>
                <a:latin typeface="Consolas" panose="020B0609020204030204" pitchFamily="49" charset="0"/>
                <a:ea typeface="仿宋" panose="02010609060101010101" pitchFamily="49" charset="-122"/>
              </a:rPr>
              <a:t>是要删除的元素</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9    				k+=1       				</a:t>
            </a:r>
            <a:r>
              <a:rPr lang="en-US" altLang="zh-CN" sz="2000" smtClean="0">
                <a:solidFill>
                  <a:srgbClr val="00B0F0"/>
                </a:solidFill>
                <a:latin typeface="Consolas" panose="020B0609020204030204" pitchFamily="49" charset="0"/>
                <a:ea typeface="仿宋" panose="02010609060101010101" pitchFamily="49" charset="-122"/>
              </a:rPr>
              <a:t>#k</a:t>
            </a:r>
            <a:r>
              <a:rPr lang="zh-CN" altLang="zh-CN" sz="2000" smtClean="0">
                <a:solidFill>
                  <a:srgbClr val="00B0F0"/>
                </a:solidFill>
                <a:latin typeface="Consolas" panose="020B0609020204030204" pitchFamily="49" charset="0"/>
                <a:ea typeface="仿宋" panose="02010609060101010101" pitchFamily="49" charset="-122"/>
              </a:rPr>
              <a:t>增</a:t>
            </a:r>
            <a:r>
              <a:rPr lang="en-US" altLang="zh-CN" sz="2000" smtClean="0">
                <a:solidFill>
                  <a:srgbClr val="00B0F0"/>
                </a:solidFill>
                <a:latin typeface="Consolas" panose="020B0609020204030204" pitchFamily="49" charset="0"/>
                <a:ea typeface="仿宋" panose="02010609060101010101" pitchFamily="49" charset="-122"/>
              </a:rPr>
              <a:t>1</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10      	i+=1</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11    	return n-k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返回结果数组的长度</a:t>
            </a:r>
            <a:r>
              <a:rPr lang="en-US" altLang="zh-CN" sz="2000" smtClean="0">
                <a:solidFill>
                  <a:srgbClr val="00B0F0"/>
                </a:solidFill>
                <a:latin typeface="Consolas" panose="020B0609020204030204" pitchFamily="49" charset="0"/>
                <a:ea typeface="仿宋" panose="02010609060101010101" pitchFamily="49" charset="-122"/>
              </a:rPr>
              <a:t>n-k</a:t>
            </a:r>
            <a:endParaRPr lang="zh-CN" altLang="zh-CN" sz="2000">
              <a:solidFill>
                <a:srgbClr val="00B0F0"/>
              </a:solidFill>
              <a:latin typeface="Consolas" panose="020B0609020204030204" pitchFamily="49" charset="0"/>
              <a:ea typeface="仿宋" panose="02010609060101010101" pitchFamily="49" charset="-122"/>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357158" y="511906"/>
            <a:ext cx="8429684" cy="16312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3000"/>
              </a:lnSpc>
              <a:spcBef>
                <a:spcPts val="0"/>
              </a:spcBef>
            </a:pPr>
            <a:r>
              <a:rPr lang="zh-CN" altLang="zh-CN"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解法</a:t>
            </a:r>
            <a:r>
              <a:rPr lang="en-US" altLang="zh-CN"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3</a:t>
            </a:r>
            <a:r>
              <a:rPr lang="zh-CN" altLang="zh-CN"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：区间划分法</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。用</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v[0..</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（共</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个元素）表示保留的元素区间（即</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不为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val</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区间），初始时</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保留</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区间为空，所以置</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3000"/>
              </a:lnSpc>
              <a:spcBef>
                <a:spcPts val="0"/>
              </a:spcBef>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（共</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个元素）表示删除元素区间（即</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val</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区间），</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从</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开始遍历</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，初始时</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删除区间</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也为空</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02410"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2" name="组合 13"/>
          <p:cNvGrpSpPr/>
          <p:nvPr/>
        </p:nvGrpSpPr>
        <p:grpSpPr>
          <a:xfrm>
            <a:off x="1714480" y="2500312"/>
            <a:ext cx="5059690" cy="902225"/>
            <a:chOff x="1798326" y="2440348"/>
            <a:chExt cx="5059690" cy="1202967"/>
          </a:xfrm>
        </p:grpSpPr>
        <p:sp>
          <p:nvSpPr>
            <p:cNvPr id="102408" name="Rectangle 8"/>
            <p:cNvSpPr>
              <a:spLocks noChangeArrowheads="1"/>
            </p:cNvSpPr>
            <p:nvPr/>
          </p:nvSpPr>
          <p:spPr bwMode="auto">
            <a:xfrm>
              <a:off x="1798326" y="2440348"/>
              <a:ext cx="5059690" cy="569713"/>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72000" tIns="0" rIns="0" bIns="0" numCol="1" anchor="t" anchorCtr="0" compatLnSpc="1"/>
            <a:lstStyle/>
            <a:p>
              <a:pPr marL="0" marR="0" lvl="0" algn="l" defTabSz="914400" rtl="0" eaLnBrk="1" fontAlgn="base" latinLnBrk="0" hangingPunct="1">
                <a:lnSpc>
                  <a:spcPts val="3000"/>
                </a:lnSpc>
                <a:spcBef>
                  <a:spcPct val="0"/>
                </a:spcBef>
                <a:spcAft>
                  <a:spcPct val="0"/>
                </a:spcAft>
                <a:buClrTx/>
                <a:buSzTx/>
                <a:buFontTx/>
                <a:buNone/>
              </a:pPr>
              <a:r>
                <a:rPr kumimoji="0" lang="en-US" altLang="zh-CN" sz="18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                  </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	   </a:t>
              </a:r>
              <a:r>
                <a:rPr kumimoji="0" lang="en-US" altLang="zh-CN" sz="18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 </a:t>
              </a:r>
              <a:r>
                <a:rPr kumimoji="0" lang="en-US" altLang="zh-CN" sz="1800" i="1"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Times New Roman" panose="02020603050405020304" pitchFamily="18" charset="0"/>
                </a:rPr>
                <a:t>v</a:t>
              </a:r>
              <a:r>
                <a:rPr kumimoji="0" lang="en-US" altLang="zh-CN" sz="1800" i="1" u="none" strike="noStrike" cap="none" normalizeH="0" baseline="-30000" smtClean="0">
                  <a:ln>
                    <a:noFill/>
                  </a:ln>
                  <a:solidFill>
                    <a:srgbClr val="FF0000"/>
                  </a:solidFill>
                  <a:effectLst/>
                  <a:latin typeface="Consolas" panose="020B0609020204030204" pitchFamily="49" charset="0"/>
                  <a:ea typeface="仿宋" panose="02010609060101010101" pitchFamily="49" charset="-122"/>
                  <a:cs typeface="Times New Roman" panose="02020603050405020304" pitchFamily="18" charset="0"/>
                </a:rPr>
                <a:t>i</a:t>
              </a:r>
              <a:r>
                <a:rPr kumimoji="0" lang="en-US" altLang="zh-CN" sz="1800" i="1"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   </a:t>
              </a:r>
              <a:r>
                <a:rPr kumimoji="0" lang="en-US" altLang="zh-CN" sz="1800" i="0" u="none" strike="noStrike" cap="none" normalizeH="0" baseline="0" smtClean="0">
                  <a:ln>
                    <a:noFill/>
                  </a:ln>
                  <a:solidFill>
                    <a:srgbClr val="0000FF"/>
                  </a:solidFill>
                  <a:effectLst/>
                  <a:latin typeface="+mj-ea"/>
                  <a:ea typeface="+mj-ea"/>
                  <a:cs typeface="Times New Roman" panose="02020603050405020304" pitchFamily="18" charset="0"/>
                </a:rPr>
                <a:t>…</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   </a:t>
              </a:r>
              <a:r>
                <a:rPr kumimoji="0" lang="en-US" altLang="zh-CN" sz="18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v</a:t>
              </a:r>
              <a:r>
                <a:rPr kumimoji="0" lang="en-US" altLang="zh-CN" sz="1800" i="1"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n</a:t>
              </a:r>
              <a:r>
                <a:rPr kumimoji="0" lang="en-US" altLang="zh-CN" sz="1800" i="0"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a:p>
              <a:pPr marL="0" marR="0" lvl="0" algn="l" defTabSz="914400" rtl="0" eaLnBrk="0" fontAlgn="base" latinLnBrk="0" hangingPunct="0">
                <a:lnSpc>
                  <a:spcPts val="3000"/>
                </a:lnSpc>
                <a:spcBef>
                  <a:spcPct val="0"/>
                </a:spcBef>
                <a:spcAft>
                  <a:spcPct val="0"/>
                </a:spcAft>
                <a:buClrTx/>
                <a:buSzTx/>
                <a:buFontTx/>
                <a:buNone/>
              </a:pPr>
              <a:endPar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02407" name="Rectangle 7"/>
            <p:cNvSpPr>
              <a:spLocks noChangeArrowheads="1"/>
            </p:cNvSpPr>
            <p:nvPr/>
          </p:nvSpPr>
          <p:spPr bwMode="auto">
            <a:xfrm>
              <a:off x="1860458" y="3297071"/>
              <a:ext cx="997030" cy="274806"/>
            </a:xfrm>
            <a:prstGeom prst="rect">
              <a:avLst/>
            </a:prstGeom>
            <a:solidFill>
              <a:srgbClr val="FFFFFF"/>
            </a:solidFill>
            <a:ln w="9525">
              <a:noFill/>
              <a:miter lim="800000"/>
            </a:ln>
          </p:spPr>
          <p:txBody>
            <a:bodyPr vert="horz" wrap="square" lIns="0" tIns="0" rIns="0" bIns="0" numCol="1" anchor="t" anchorCtr="0" compatLnSpc="1"/>
            <a:lstStyle/>
            <a:p>
              <a:pPr marL="0" marR="0" lvl="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保留</a:t>
              </a:r>
              <a:r>
                <a:rPr kumimoji="0" 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区间</a:t>
              </a:r>
              <a:endParaRPr kumimoji="0" 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02406" name="AutoShape 6"/>
            <p:cNvSpPr/>
            <p:nvPr/>
          </p:nvSpPr>
          <p:spPr bwMode="auto">
            <a:xfrm rot="16200000">
              <a:off x="2279597" y="2650636"/>
              <a:ext cx="203776" cy="1054650"/>
            </a:xfrm>
            <a:prstGeom prst="leftBrace">
              <a:avLst>
                <a:gd name="adj1" fmla="val 39906"/>
                <a:gd name="adj2" fmla="val 50000"/>
              </a:avLst>
            </a:prstGeom>
            <a:noFill/>
            <a:ln w="9525">
              <a:solidFill>
                <a:srgbClr val="000000"/>
              </a:solidFill>
              <a:round/>
            </a:ln>
          </p:spPr>
          <p:txBody>
            <a:bodyPr vert="horz" wrap="square" lIns="91440" tIns="45720" rIns="91440" bIns="45720" numCol="1" anchor="t" anchorCtr="0" compatLnSpc="1"/>
            <a:lstStyle/>
            <a:p>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02405" name="Rectangle 5"/>
            <p:cNvSpPr>
              <a:spLocks noChangeArrowheads="1"/>
            </p:cNvSpPr>
            <p:nvPr/>
          </p:nvSpPr>
          <p:spPr bwMode="auto">
            <a:xfrm>
              <a:off x="1871221" y="2509231"/>
              <a:ext cx="1158565" cy="406118"/>
            </a:xfrm>
            <a:prstGeom prst="rect">
              <a:avLst/>
            </a:prstGeom>
            <a:solidFill>
              <a:srgbClr val="000000"/>
            </a:solidFill>
            <a:ln w="9525">
              <a:noFill/>
              <a:miter lim="800000"/>
            </a:ln>
          </p:spPr>
          <p:txBody>
            <a:bodyPr vert="horz" wrap="square" lIns="36000" tIns="0" rIns="0" bIns="0" numCol="1" anchor="t" anchorCtr="0" compatLnSpc="1"/>
            <a:lstStyle/>
            <a:p>
              <a:pPr marL="0" marR="0" lvl="0" algn="l" defTabSz="914400" rtl="0" eaLnBrk="1" fontAlgn="base" latinLnBrk="0" hangingPunct="1">
                <a:lnSpc>
                  <a:spcPct val="100000"/>
                </a:lnSpc>
                <a:spcBef>
                  <a:spcPct val="0"/>
                </a:spcBef>
                <a:spcAft>
                  <a:spcPct val="0"/>
                </a:spcAft>
                <a:buClrTx/>
                <a:buSzTx/>
                <a:buFontTx/>
                <a:buNone/>
              </a:pPr>
              <a:r>
                <a:rPr kumimoji="0" lang="en-US" altLang="zh-CN" sz="1800" i="1" u="none" strike="noStrike" cap="none" normalizeH="0" baseline="0" smtClean="0">
                  <a:ln>
                    <a:noFill/>
                  </a:ln>
                  <a:solidFill>
                    <a:schemeClr val="bg1"/>
                  </a:solidFill>
                  <a:effectLst/>
                  <a:latin typeface="Consolas" panose="020B0609020204030204" pitchFamily="49" charset="0"/>
                  <a:ea typeface="仿宋" panose="02010609060101010101" pitchFamily="49" charset="-122"/>
                  <a:cs typeface="Times New Roman" panose="02020603050405020304" pitchFamily="18" charset="0"/>
                </a:rPr>
                <a:t>v</a:t>
              </a:r>
              <a:r>
                <a:rPr kumimoji="0" lang="en-US" altLang="zh-CN" sz="1800" i="0" u="none" strike="noStrike" cap="none" normalizeH="0" baseline="-30000" smtClean="0">
                  <a:ln>
                    <a:noFill/>
                  </a:ln>
                  <a:solidFill>
                    <a:schemeClr val="bg1"/>
                  </a:solidFill>
                  <a:effectLst/>
                  <a:latin typeface="Consolas" panose="020B0609020204030204" pitchFamily="49" charset="0"/>
                  <a:ea typeface="仿宋" panose="02010609060101010101" pitchFamily="49" charset="-122"/>
                  <a:cs typeface="Times New Roman" panose="02020603050405020304" pitchFamily="18" charset="0"/>
                </a:rPr>
                <a:t>0  </a:t>
              </a:r>
              <a:r>
                <a:rPr kumimoji="0" lang="en-US" altLang="zh-CN" sz="1800" i="0" u="none" strike="noStrike" cap="none" normalizeH="0" baseline="0" smtClean="0">
                  <a:ln>
                    <a:noFill/>
                  </a:ln>
                  <a:solidFill>
                    <a:schemeClr val="bg1"/>
                  </a:solidFill>
                  <a:effectLst/>
                  <a:latin typeface="+mj-ea"/>
                  <a:ea typeface="+mj-ea"/>
                  <a:cs typeface="Times New Roman" panose="02020603050405020304" pitchFamily="18" charset="0"/>
                </a:rPr>
                <a:t>…</a:t>
              </a:r>
              <a:r>
                <a:rPr kumimoji="0" lang="en-US" altLang="zh-CN" sz="1800" i="0" u="none" strike="noStrike" cap="none" normalizeH="0" baseline="0" smtClean="0">
                  <a:ln>
                    <a:noFill/>
                  </a:ln>
                  <a:solidFill>
                    <a:schemeClr val="bg1"/>
                  </a:solidFill>
                  <a:effectLst/>
                  <a:latin typeface="Consolas" panose="020B0609020204030204" pitchFamily="49" charset="0"/>
                  <a:ea typeface="仿宋" panose="02010609060101010101" pitchFamily="49" charset="-122"/>
                  <a:cs typeface="Times New Roman" panose="02020603050405020304" pitchFamily="18" charset="0"/>
                </a:rPr>
                <a:t> </a:t>
              </a:r>
              <a:r>
                <a:rPr kumimoji="0" lang="en-US" altLang="zh-CN" sz="1800" i="1" u="none" strike="noStrike" cap="none" normalizeH="0" baseline="0" smtClean="0">
                  <a:ln>
                    <a:noFill/>
                  </a:ln>
                  <a:solidFill>
                    <a:schemeClr val="bg1"/>
                  </a:solidFill>
                  <a:effectLst/>
                  <a:latin typeface="Consolas" panose="020B0609020204030204" pitchFamily="49" charset="0"/>
                  <a:ea typeface="仿宋" panose="02010609060101010101" pitchFamily="49" charset="-122"/>
                  <a:cs typeface="Times New Roman" panose="02020603050405020304" pitchFamily="18" charset="0"/>
                </a:rPr>
                <a:t>v</a:t>
              </a:r>
              <a:r>
                <a:rPr kumimoji="0" lang="en-US" altLang="zh-CN" sz="1800" i="1" u="none" strike="noStrike" cap="none" normalizeH="0" baseline="-30000" smtClean="0">
                  <a:ln>
                    <a:noFill/>
                  </a:ln>
                  <a:solidFill>
                    <a:schemeClr val="bg1"/>
                  </a:solidFill>
                  <a:effectLst/>
                  <a:latin typeface="Consolas" panose="020B0609020204030204" pitchFamily="49" charset="0"/>
                  <a:ea typeface="仿宋" panose="02010609060101010101" pitchFamily="49" charset="-122"/>
                  <a:cs typeface="Times New Roman" panose="02020603050405020304" pitchFamily="18" charset="0"/>
                </a:rPr>
                <a:t>k</a:t>
              </a:r>
              <a:endParaRPr kumimoji="0" lang="en-US" altLang="zh-CN" sz="1800" i="0" u="none" strike="noStrike" cap="none" normalizeH="0" baseline="0" smtClean="0">
                <a:ln>
                  <a:noFill/>
                </a:ln>
                <a:solidFill>
                  <a:schemeClr val="bg1"/>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02404" name="Rectangle 4"/>
            <p:cNvSpPr>
              <a:spLocks noChangeArrowheads="1"/>
            </p:cNvSpPr>
            <p:nvPr/>
          </p:nvSpPr>
          <p:spPr bwMode="auto">
            <a:xfrm>
              <a:off x="3108884" y="2504925"/>
              <a:ext cx="1748868" cy="406118"/>
            </a:xfrm>
            <a:prstGeom prst="rect">
              <a:avLst/>
            </a:prstGeom>
            <a:solidFill>
              <a:srgbClr val="FFFFFF"/>
            </a:solidFill>
            <a:ln w="9525">
              <a:solidFill>
                <a:srgbClr val="000000"/>
              </a:solidFill>
              <a:miter lim="800000"/>
            </a:ln>
          </p:spPr>
          <p:txBody>
            <a:bodyPr vert="horz" wrap="square" lIns="36000" tIns="0" rIns="0" bIns="0" numCol="1" anchor="t" anchorCtr="0" compatLnSpc="1"/>
            <a:lstStyle/>
            <a:p>
              <a:pPr marL="0" marR="0" lvl="0" algn="l" defTabSz="914400" rtl="0" eaLnBrk="1" fontAlgn="base" latinLnBrk="0" hangingPunct="1">
                <a:lnSpc>
                  <a:spcPct val="100000"/>
                </a:lnSpc>
                <a:spcBef>
                  <a:spcPct val="0"/>
                </a:spcBef>
                <a:spcAft>
                  <a:spcPct val="0"/>
                </a:spcAft>
                <a:buClrTx/>
                <a:buSzTx/>
                <a:buFontTx/>
                <a:buNone/>
              </a:pPr>
              <a:r>
                <a:rPr kumimoji="0" lang="en-US" altLang="zh-CN" sz="18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v</a:t>
              </a:r>
              <a:r>
                <a:rPr kumimoji="0" lang="en-US" altLang="zh-CN" sz="1800" i="1"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k</a:t>
              </a:r>
              <a:r>
                <a:rPr kumimoji="0" lang="en-US" altLang="zh-CN" sz="1800" i="0"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r>
                <a:rPr kumimoji="0" lang="en-US" altLang="zh-CN" sz="1800" i="0" u="none" strike="noStrike" cap="none" normalizeH="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  </a:t>
              </a:r>
              <a:r>
                <a:rPr kumimoji="0" lang="en-US" altLang="zh-CN" sz="1800" i="0" u="none" strike="noStrike" cap="none" normalizeH="0" baseline="0" smtClean="0">
                  <a:ln>
                    <a:noFill/>
                  </a:ln>
                  <a:solidFill>
                    <a:srgbClr val="0000FF"/>
                  </a:solidFill>
                  <a:effectLst/>
                  <a:latin typeface="+mj-ea"/>
                  <a:ea typeface="+mj-ea"/>
                  <a:cs typeface="Times New Roman" panose="02020603050405020304" pitchFamily="18" charset="0"/>
                </a:rPr>
                <a:t>…</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  </a:t>
              </a:r>
              <a:r>
                <a:rPr kumimoji="0" lang="en-US" altLang="zh-CN" sz="18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v</a:t>
              </a:r>
              <a:r>
                <a:rPr kumimoji="0" lang="en-US" altLang="zh-CN" sz="1800" i="1"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i</a:t>
              </a:r>
              <a:r>
                <a:rPr kumimoji="0" lang="en-US" altLang="zh-CN" sz="1800" i="0"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02403" name="Rectangle 3"/>
            <p:cNvSpPr>
              <a:spLocks noChangeArrowheads="1"/>
            </p:cNvSpPr>
            <p:nvPr/>
          </p:nvSpPr>
          <p:spPr bwMode="auto">
            <a:xfrm>
              <a:off x="3562045" y="3297071"/>
              <a:ext cx="938517" cy="346244"/>
            </a:xfrm>
            <a:prstGeom prst="rect">
              <a:avLst/>
            </a:prstGeom>
            <a:solidFill>
              <a:srgbClr val="FFFFFF"/>
            </a:solidFill>
            <a:ln w="9525">
              <a:noFill/>
              <a:miter lim="800000"/>
            </a:ln>
          </p:spPr>
          <p:txBody>
            <a:bodyPr vert="horz" wrap="square" lIns="0" tIns="0" rIns="0" bIns="0" numCol="1" anchor="t" anchorCtr="0" compatLnSpc="1"/>
            <a:lstStyle/>
            <a:p>
              <a:pPr marL="0" marR="0" lvl="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删除</a:t>
              </a:r>
              <a:r>
                <a:rPr kumimoji="0" 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区间</a:t>
              </a:r>
              <a:endParaRPr kumimoji="0" 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02402" name="AutoShape 2"/>
            <p:cNvSpPr/>
            <p:nvPr/>
          </p:nvSpPr>
          <p:spPr bwMode="auto">
            <a:xfrm rot="16200000">
              <a:off x="3892752" y="2457009"/>
              <a:ext cx="207323" cy="1436924"/>
            </a:xfrm>
            <a:prstGeom prst="leftBrace">
              <a:avLst>
                <a:gd name="adj1" fmla="val 57336"/>
                <a:gd name="adj2" fmla="val 50000"/>
              </a:avLst>
            </a:prstGeom>
            <a:noFill/>
            <a:ln w="9525">
              <a:solidFill>
                <a:srgbClr val="000000"/>
              </a:solidFill>
              <a:round/>
            </a:ln>
          </p:spPr>
          <p:txBody>
            <a:bodyPr vert="horz" wrap="square" lIns="91440" tIns="45720" rIns="91440" bIns="45720" numCol="1" anchor="t" anchorCtr="0" compatLnSpc="1"/>
            <a:lstStyle/>
            <a:p>
              <a:endParaRPr lang="zh-CN" altLang="en-US" sz="1800">
                <a:solidFill>
                  <a:srgbClr val="0000FF"/>
                </a:solidFill>
                <a:ea typeface="仿宋" panose="02010609060101010101" pitchFamily="49" charset="-122"/>
                <a:cs typeface="Times New Roman" panose="02020603050405020304" pitchFamily="18" charset="0"/>
              </a:endParaRPr>
            </a:p>
          </p:txBody>
        </p:sp>
      </p:grpSp>
      <p:sp>
        <p:nvSpPr>
          <p:cNvPr id="13" name="灯片编号占位符 12"/>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0" name="Rectangle 10"/>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2" name="TextBox 21"/>
          <p:cNvSpPr txBox="1"/>
          <p:nvPr/>
        </p:nvSpPr>
        <p:spPr>
          <a:xfrm>
            <a:off x="285720" y="142858"/>
            <a:ext cx="8215370" cy="733534"/>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500"/>
              </a:lnSpc>
              <a:spcBef>
                <a:spcPts val="0"/>
              </a:spcBef>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① 若</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v[</a:t>
            </a:r>
            <a:r>
              <a:rPr lang="en-US" altLang="zh-CN" sz="2000" i="1" smtClean="0">
                <a:solidFill>
                  <a:srgbClr val="FF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FF00FF"/>
                </a:solidFill>
                <a:latin typeface="+mn-ea"/>
                <a:cs typeface="Consolas" panose="020B0609020204030204" pitchFamily="49" charset="0"/>
              </a:rPr>
              <a:t>≠</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val</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，将其</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通过交换</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添加到</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保留</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区间的末尾，再执行</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继续遍历。</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2" name="组合 25"/>
          <p:cNvGrpSpPr/>
          <p:nvPr/>
        </p:nvGrpSpPr>
        <p:grpSpPr>
          <a:xfrm>
            <a:off x="1643042" y="1071552"/>
            <a:ext cx="5059690" cy="1045101"/>
            <a:chOff x="1643042" y="1357304"/>
            <a:chExt cx="5059690" cy="1045101"/>
          </a:xfrm>
        </p:grpSpPr>
        <p:grpSp>
          <p:nvGrpSpPr>
            <p:cNvPr id="3" name="组合 13"/>
            <p:cNvGrpSpPr/>
            <p:nvPr/>
          </p:nvGrpSpPr>
          <p:grpSpPr>
            <a:xfrm>
              <a:off x="1643042" y="1500180"/>
              <a:ext cx="5059690" cy="902225"/>
              <a:chOff x="1798326" y="2440348"/>
              <a:chExt cx="5059690" cy="1202967"/>
            </a:xfrm>
          </p:grpSpPr>
          <p:sp>
            <p:nvSpPr>
              <p:cNvPr id="102408" name="Rectangle 8"/>
              <p:cNvSpPr>
                <a:spLocks noChangeArrowheads="1"/>
              </p:cNvSpPr>
              <p:nvPr/>
            </p:nvSpPr>
            <p:spPr bwMode="auto">
              <a:xfrm>
                <a:off x="1798326" y="2440348"/>
                <a:ext cx="5059690" cy="569713"/>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72000" tIns="0" rIns="0" bIns="0" numCol="1" anchor="t" anchorCtr="0" compatLnSpc="1"/>
              <a:lstStyle/>
              <a:p>
                <a:pPr marL="0" marR="0" lvl="0" algn="l" defTabSz="914400" rtl="0" eaLnBrk="1" fontAlgn="base" latinLnBrk="0" hangingPunct="1">
                  <a:lnSpc>
                    <a:spcPts val="3000"/>
                  </a:lnSpc>
                  <a:spcBef>
                    <a:spcPct val="0"/>
                  </a:spcBef>
                  <a:spcAft>
                    <a:spcPct val="0"/>
                  </a:spcAft>
                  <a:buClrTx/>
                  <a:buSzTx/>
                  <a:buFontTx/>
                  <a:buNone/>
                </a:pPr>
                <a:r>
                  <a:rPr kumimoji="0" lang="en-US" altLang="zh-CN" sz="18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                  </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	   </a:t>
                </a:r>
                <a:r>
                  <a:rPr kumimoji="0" lang="en-US" altLang="zh-CN" sz="18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 </a:t>
                </a:r>
                <a:r>
                  <a:rPr kumimoji="0" lang="en-US" altLang="zh-CN" sz="1800" i="1"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Times New Roman" panose="02020603050405020304" pitchFamily="18" charset="0"/>
                  </a:rPr>
                  <a:t>v</a:t>
                </a:r>
                <a:r>
                  <a:rPr kumimoji="0" lang="en-US" altLang="zh-CN" sz="1800" i="1" u="none" strike="noStrike" cap="none" normalizeH="0" baseline="-30000" smtClean="0">
                    <a:ln>
                      <a:noFill/>
                    </a:ln>
                    <a:solidFill>
                      <a:srgbClr val="FF0000"/>
                    </a:solidFill>
                    <a:effectLst/>
                    <a:latin typeface="Consolas" panose="020B0609020204030204" pitchFamily="49" charset="0"/>
                    <a:ea typeface="仿宋" panose="02010609060101010101" pitchFamily="49" charset="-122"/>
                    <a:cs typeface="Times New Roman" panose="02020603050405020304" pitchFamily="18" charset="0"/>
                  </a:rPr>
                  <a:t>i</a:t>
                </a:r>
                <a:r>
                  <a:rPr kumimoji="0" lang="en-US" altLang="zh-CN" sz="1800" i="1"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   </a:t>
                </a:r>
                <a:r>
                  <a:rPr kumimoji="0" lang="en-US" altLang="zh-CN" sz="1800" i="0" u="none" strike="noStrike" cap="none" normalizeH="0" baseline="0" smtClean="0">
                    <a:ln>
                      <a:noFill/>
                    </a:ln>
                    <a:solidFill>
                      <a:srgbClr val="0000FF"/>
                    </a:solidFill>
                    <a:effectLst/>
                    <a:latin typeface="+mj-ea"/>
                    <a:ea typeface="+mj-ea"/>
                    <a:cs typeface="Times New Roman" panose="02020603050405020304" pitchFamily="18" charset="0"/>
                  </a:rPr>
                  <a:t>…</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   </a:t>
                </a:r>
                <a:r>
                  <a:rPr kumimoji="0" lang="en-US" altLang="zh-CN" sz="18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v</a:t>
                </a:r>
                <a:r>
                  <a:rPr kumimoji="0" lang="en-US" altLang="zh-CN" sz="1800" i="1"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n</a:t>
                </a:r>
                <a:r>
                  <a:rPr kumimoji="0" lang="en-US" altLang="zh-CN" sz="1800" i="0"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a:p>
                <a:pPr marL="0" marR="0" lvl="0" algn="l" defTabSz="914400" rtl="0" eaLnBrk="0" fontAlgn="base" latinLnBrk="0" hangingPunct="0">
                  <a:lnSpc>
                    <a:spcPts val="3000"/>
                  </a:lnSpc>
                  <a:spcBef>
                    <a:spcPct val="0"/>
                  </a:spcBef>
                  <a:spcAft>
                    <a:spcPct val="0"/>
                  </a:spcAft>
                  <a:buClrTx/>
                  <a:buSzTx/>
                  <a:buFontTx/>
                  <a:buNone/>
                </a:pPr>
                <a:endPar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02407" name="Rectangle 7"/>
              <p:cNvSpPr>
                <a:spLocks noChangeArrowheads="1"/>
              </p:cNvSpPr>
              <p:nvPr/>
            </p:nvSpPr>
            <p:spPr bwMode="auto">
              <a:xfrm>
                <a:off x="1860458" y="3297071"/>
                <a:ext cx="997030" cy="274806"/>
              </a:xfrm>
              <a:prstGeom prst="rect">
                <a:avLst/>
              </a:prstGeom>
              <a:solidFill>
                <a:srgbClr val="FFFFFF"/>
              </a:solidFill>
              <a:ln w="9525">
                <a:noFill/>
                <a:miter lim="800000"/>
              </a:ln>
            </p:spPr>
            <p:txBody>
              <a:bodyPr vert="horz" wrap="square" lIns="0" tIns="0" rIns="0" bIns="0" numCol="1" anchor="t" anchorCtr="0" compatLnSpc="1"/>
              <a:lstStyle/>
              <a:p>
                <a:pPr marL="0" marR="0" lvl="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保留</a:t>
                </a:r>
                <a:r>
                  <a:rPr kumimoji="0" 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区间</a:t>
                </a:r>
                <a:endParaRPr kumimoji="0" 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02406" name="AutoShape 6"/>
              <p:cNvSpPr/>
              <p:nvPr/>
            </p:nvSpPr>
            <p:spPr bwMode="auto">
              <a:xfrm rot="16200000">
                <a:off x="2279597" y="2650636"/>
                <a:ext cx="203776" cy="1054650"/>
              </a:xfrm>
              <a:prstGeom prst="leftBrace">
                <a:avLst>
                  <a:gd name="adj1" fmla="val 39906"/>
                  <a:gd name="adj2" fmla="val 50000"/>
                </a:avLst>
              </a:prstGeom>
              <a:noFill/>
              <a:ln w="9525">
                <a:solidFill>
                  <a:srgbClr val="000000"/>
                </a:solidFill>
                <a:round/>
              </a:ln>
            </p:spPr>
            <p:txBody>
              <a:bodyPr vert="horz" wrap="square" lIns="91440" tIns="45720" rIns="91440" bIns="45720" numCol="1" anchor="t" anchorCtr="0" compatLnSpc="1"/>
              <a:lstStyle/>
              <a:p>
                <a:endParaRPr lang="zh-CN" altLang="en-US" sz="1800">
                  <a:solidFill>
                    <a:srgbClr val="0000FF"/>
                  </a:solidFill>
                  <a:ea typeface="仿宋" panose="02010609060101010101" pitchFamily="49" charset="-122"/>
                  <a:cs typeface="Times New Roman" panose="02020603050405020304" pitchFamily="18" charset="0"/>
                </a:endParaRPr>
              </a:p>
            </p:txBody>
          </p:sp>
          <p:sp>
            <p:nvSpPr>
              <p:cNvPr id="102405" name="Rectangle 5"/>
              <p:cNvSpPr>
                <a:spLocks noChangeArrowheads="1"/>
              </p:cNvSpPr>
              <p:nvPr/>
            </p:nvSpPr>
            <p:spPr bwMode="auto">
              <a:xfrm>
                <a:off x="1871221" y="2509231"/>
                <a:ext cx="1158565" cy="406118"/>
              </a:xfrm>
              <a:prstGeom prst="rect">
                <a:avLst/>
              </a:prstGeom>
              <a:solidFill>
                <a:srgbClr val="000000"/>
              </a:solidFill>
              <a:ln w="9525">
                <a:noFill/>
                <a:miter lim="800000"/>
              </a:ln>
            </p:spPr>
            <p:txBody>
              <a:bodyPr vert="horz" wrap="square" lIns="36000" tIns="0" rIns="0" bIns="0" numCol="1" anchor="t" anchorCtr="0" compatLnSpc="1"/>
              <a:lstStyle/>
              <a:p>
                <a:pPr marL="0" marR="0" lvl="0" algn="l" defTabSz="914400" rtl="0" eaLnBrk="1" fontAlgn="base" latinLnBrk="0" hangingPunct="1">
                  <a:lnSpc>
                    <a:spcPct val="100000"/>
                  </a:lnSpc>
                  <a:spcBef>
                    <a:spcPct val="0"/>
                  </a:spcBef>
                  <a:spcAft>
                    <a:spcPct val="0"/>
                  </a:spcAft>
                  <a:buClrTx/>
                  <a:buSzTx/>
                  <a:buFontTx/>
                  <a:buNone/>
                </a:pPr>
                <a:r>
                  <a:rPr kumimoji="0" lang="en-US" altLang="zh-CN" sz="1800" i="1" u="none" strike="noStrike" cap="none" normalizeH="0" baseline="0" smtClean="0">
                    <a:ln>
                      <a:noFill/>
                    </a:ln>
                    <a:solidFill>
                      <a:schemeClr val="bg1"/>
                    </a:solidFill>
                    <a:effectLst/>
                    <a:latin typeface="Consolas" panose="020B0609020204030204" pitchFamily="49" charset="0"/>
                    <a:ea typeface="仿宋" panose="02010609060101010101" pitchFamily="49" charset="-122"/>
                    <a:cs typeface="Times New Roman" panose="02020603050405020304" pitchFamily="18" charset="0"/>
                  </a:rPr>
                  <a:t>v</a:t>
                </a:r>
                <a:r>
                  <a:rPr kumimoji="0" lang="en-US" altLang="zh-CN" sz="1800" i="0" u="none" strike="noStrike" cap="none" normalizeH="0" baseline="-30000" smtClean="0">
                    <a:ln>
                      <a:noFill/>
                    </a:ln>
                    <a:solidFill>
                      <a:schemeClr val="bg1"/>
                    </a:solidFill>
                    <a:effectLst/>
                    <a:latin typeface="Consolas" panose="020B0609020204030204" pitchFamily="49" charset="0"/>
                    <a:ea typeface="仿宋" panose="02010609060101010101" pitchFamily="49" charset="-122"/>
                    <a:cs typeface="Times New Roman" panose="02020603050405020304" pitchFamily="18" charset="0"/>
                  </a:rPr>
                  <a:t>0  </a:t>
                </a:r>
                <a:r>
                  <a:rPr kumimoji="0" lang="en-US" altLang="zh-CN" sz="1800" i="0" u="none" strike="noStrike" cap="none" normalizeH="0" baseline="0" smtClean="0">
                    <a:ln>
                      <a:noFill/>
                    </a:ln>
                    <a:solidFill>
                      <a:schemeClr val="bg1"/>
                    </a:solidFill>
                    <a:effectLst/>
                    <a:latin typeface="+mj-ea"/>
                    <a:ea typeface="+mj-ea"/>
                    <a:cs typeface="Times New Roman" panose="02020603050405020304" pitchFamily="18" charset="0"/>
                  </a:rPr>
                  <a:t>…</a:t>
                </a:r>
                <a:r>
                  <a:rPr kumimoji="0" lang="en-US" altLang="zh-CN" sz="1800" i="0" u="none" strike="noStrike" cap="none" normalizeH="0" baseline="0" smtClean="0">
                    <a:ln>
                      <a:noFill/>
                    </a:ln>
                    <a:solidFill>
                      <a:schemeClr val="bg1"/>
                    </a:solidFill>
                    <a:effectLst/>
                    <a:latin typeface="Consolas" panose="020B0609020204030204" pitchFamily="49" charset="0"/>
                    <a:ea typeface="仿宋" panose="02010609060101010101" pitchFamily="49" charset="-122"/>
                    <a:cs typeface="Times New Roman" panose="02020603050405020304" pitchFamily="18" charset="0"/>
                  </a:rPr>
                  <a:t> </a:t>
                </a:r>
                <a:r>
                  <a:rPr kumimoji="0" lang="en-US" altLang="zh-CN" sz="1800" i="1" u="none" strike="noStrike" cap="none" normalizeH="0" baseline="0" smtClean="0">
                    <a:ln>
                      <a:noFill/>
                    </a:ln>
                    <a:solidFill>
                      <a:schemeClr val="bg1"/>
                    </a:solidFill>
                    <a:effectLst/>
                    <a:latin typeface="Consolas" panose="020B0609020204030204" pitchFamily="49" charset="0"/>
                    <a:ea typeface="仿宋" panose="02010609060101010101" pitchFamily="49" charset="-122"/>
                    <a:cs typeface="Times New Roman" panose="02020603050405020304" pitchFamily="18" charset="0"/>
                  </a:rPr>
                  <a:t>v</a:t>
                </a:r>
                <a:r>
                  <a:rPr kumimoji="0" lang="en-US" altLang="zh-CN" sz="1800" i="1" u="none" strike="noStrike" cap="none" normalizeH="0" baseline="-30000" smtClean="0">
                    <a:ln>
                      <a:noFill/>
                    </a:ln>
                    <a:solidFill>
                      <a:schemeClr val="bg1"/>
                    </a:solidFill>
                    <a:effectLst/>
                    <a:latin typeface="Consolas" panose="020B0609020204030204" pitchFamily="49" charset="0"/>
                    <a:ea typeface="仿宋" panose="02010609060101010101" pitchFamily="49" charset="-122"/>
                    <a:cs typeface="Times New Roman" panose="02020603050405020304" pitchFamily="18" charset="0"/>
                  </a:rPr>
                  <a:t>k</a:t>
                </a:r>
                <a:endParaRPr kumimoji="0" lang="en-US" altLang="zh-CN" sz="1800" i="0" u="none" strike="noStrike" cap="none" normalizeH="0" baseline="0" smtClean="0">
                  <a:ln>
                    <a:noFill/>
                  </a:ln>
                  <a:solidFill>
                    <a:schemeClr val="bg1"/>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02404" name="Rectangle 4"/>
              <p:cNvSpPr>
                <a:spLocks noChangeArrowheads="1"/>
              </p:cNvSpPr>
              <p:nvPr/>
            </p:nvSpPr>
            <p:spPr bwMode="auto">
              <a:xfrm>
                <a:off x="3108884" y="2504925"/>
                <a:ext cx="1748868" cy="406118"/>
              </a:xfrm>
              <a:prstGeom prst="rect">
                <a:avLst/>
              </a:prstGeom>
              <a:solidFill>
                <a:srgbClr val="FFFFFF"/>
              </a:solidFill>
              <a:ln w="9525">
                <a:solidFill>
                  <a:srgbClr val="000000"/>
                </a:solidFill>
                <a:miter lim="800000"/>
              </a:ln>
            </p:spPr>
            <p:txBody>
              <a:bodyPr vert="horz" wrap="square" lIns="36000" tIns="0" rIns="0" bIns="0" numCol="1" anchor="t" anchorCtr="0" compatLnSpc="1"/>
              <a:lstStyle/>
              <a:p>
                <a:pPr marL="0" marR="0" lvl="0" algn="l" defTabSz="914400" rtl="0" eaLnBrk="1" fontAlgn="base" latinLnBrk="0" hangingPunct="1">
                  <a:lnSpc>
                    <a:spcPct val="100000"/>
                  </a:lnSpc>
                  <a:spcBef>
                    <a:spcPct val="0"/>
                  </a:spcBef>
                  <a:spcAft>
                    <a:spcPct val="0"/>
                  </a:spcAft>
                  <a:buClrTx/>
                  <a:buSzTx/>
                  <a:buFontTx/>
                  <a:buNone/>
                </a:pPr>
                <a:r>
                  <a:rPr kumimoji="0" lang="en-US" altLang="zh-CN" sz="18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v</a:t>
                </a:r>
                <a:r>
                  <a:rPr kumimoji="0" lang="en-US" altLang="zh-CN" sz="1800" i="1"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k</a:t>
                </a:r>
                <a:r>
                  <a:rPr kumimoji="0" lang="en-US" altLang="zh-CN" sz="1800" i="0"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r>
                  <a:rPr kumimoji="0" lang="en-US" altLang="zh-CN" sz="1800" i="0" u="none" strike="noStrike" cap="none" normalizeH="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  </a:t>
                </a:r>
                <a:r>
                  <a:rPr kumimoji="0" lang="en-US" altLang="zh-CN" sz="1800" i="0" u="none" strike="noStrike" cap="none" normalizeH="0" baseline="0" smtClean="0">
                    <a:ln>
                      <a:noFill/>
                    </a:ln>
                    <a:solidFill>
                      <a:srgbClr val="0000FF"/>
                    </a:solidFill>
                    <a:effectLst/>
                    <a:latin typeface="+mj-ea"/>
                    <a:ea typeface="+mj-ea"/>
                    <a:cs typeface="Times New Roman" panose="02020603050405020304" pitchFamily="18" charset="0"/>
                  </a:rPr>
                  <a:t>…</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  </a:t>
                </a:r>
                <a:r>
                  <a:rPr kumimoji="0" lang="en-US" altLang="zh-CN" sz="18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v</a:t>
                </a:r>
                <a:r>
                  <a:rPr kumimoji="0" lang="en-US" altLang="zh-CN" sz="1800" i="1"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i</a:t>
                </a:r>
                <a:r>
                  <a:rPr kumimoji="0" lang="en-US" altLang="zh-CN" sz="1800" i="0"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02403" name="Rectangle 3"/>
              <p:cNvSpPr>
                <a:spLocks noChangeArrowheads="1"/>
              </p:cNvSpPr>
              <p:nvPr/>
            </p:nvSpPr>
            <p:spPr bwMode="auto">
              <a:xfrm>
                <a:off x="3562045" y="3297071"/>
                <a:ext cx="938517" cy="346244"/>
              </a:xfrm>
              <a:prstGeom prst="rect">
                <a:avLst/>
              </a:prstGeom>
              <a:solidFill>
                <a:srgbClr val="FFFFFF"/>
              </a:solidFill>
              <a:ln w="9525">
                <a:noFill/>
                <a:miter lim="800000"/>
              </a:ln>
            </p:spPr>
            <p:txBody>
              <a:bodyPr vert="horz" wrap="square" lIns="0" tIns="0" rIns="0" bIns="0" numCol="1" anchor="t" anchorCtr="0" compatLnSpc="1"/>
              <a:lstStyle/>
              <a:p>
                <a:pPr marL="0" marR="0" lvl="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删除</a:t>
                </a:r>
                <a:r>
                  <a:rPr kumimoji="0" 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区间</a:t>
                </a:r>
                <a:endParaRPr kumimoji="0" 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02402" name="AutoShape 2"/>
              <p:cNvSpPr/>
              <p:nvPr/>
            </p:nvSpPr>
            <p:spPr bwMode="auto">
              <a:xfrm rot="16200000">
                <a:off x="3892752" y="2457009"/>
                <a:ext cx="207323" cy="1436924"/>
              </a:xfrm>
              <a:prstGeom prst="leftBrace">
                <a:avLst>
                  <a:gd name="adj1" fmla="val 57336"/>
                  <a:gd name="adj2" fmla="val 50000"/>
                </a:avLst>
              </a:prstGeom>
              <a:noFill/>
              <a:ln w="9525">
                <a:solidFill>
                  <a:srgbClr val="000000"/>
                </a:solidFill>
                <a:round/>
              </a:ln>
            </p:spPr>
            <p:txBody>
              <a:bodyPr vert="horz" wrap="square" lIns="91440" tIns="45720" rIns="91440" bIns="45720" numCol="1" anchor="t" anchorCtr="0" compatLnSpc="1"/>
              <a:lstStyle/>
              <a:p>
                <a:endParaRPr lang="zh-CN" altLang="en-US" sz="1800">
                  <a:solidFill>
                    <a:srgbClr val="0000FF"/>
                  </a:solidFill>
                  <a:ea typeface="仿宋" panose="02010609060101010101" pitchFamily="49" charset="-122"/>
                  <a:cs typeface="Times New Roman" panose="02020603050405020304" pitchFamily="18" charset="0"/>
                </a:endParaRPr>
              </a:p>
            </p:txBody>
          </p:sp>
        </p:grpSp>
        <p:sp>
          <p:nvSpPr>
            <p:cNvPr id="13" name="任意多边形 12"/>
            <p:cNvSpPr/>
            <p:nvPr/>
          </p:nvSpPr>
          <p:spPr>
            <a:xfrm>
              <a:off x="3177108" y="1357304"/>
              <a:ext cx="1785950" cy="211667"/>
            </a:xfrm>
            <a:custGeom>
              <a:avLst/>
              <a:gdLst>
                <a:gd name="connsiteX0" fmla="*/ 0 w 1456266"/>
                <a:gd name="connsiteY0" fmla="*/ 211667 h 211667"/>
                <a:gd name="connsiteX1" fmla="*/ 8466 w 1456266"/>
                <a:gd name="connsiteY1" fmla="*/ 0 h 211667"/>
                <a:gd name="connsiteX2" fmla="*/ 1447800 w 1456266"/>
                <a:gd name="connsiteY2" fmla="*/ 0 h 211667"/>
                <a:gd name="connsiteX3" fmla="*/ 1456266 w 1456266"/>
                <a:gd name="connsiteY3" fmla="*/ 186267 h 211667"/>
              </a:gdLst>
              <a:ahLst/>
              <a:cxnLst>
                <a:cxn ang="0">
                  <a:pos x="connsiteX0" y="connsiteY0"/>
                </a:cxn>
                <a:cxn ang="0">
                  <a:pos x="connsiteX1" y="connsiteY1"/>
                </a:cxn>
                <a:cxn ang="0">
                  <a:pos x="connsiteX2" y="connsiteY2"/>
                </a:cxn>
                <a:cxn ang="0">
                  <a:pos x="connsiteX3" y="connsiteY3"/>
                </a:cxn>
              </a:cxnLst>
              <a:rect l="l" t="t" r="r" b="b"/>
              <a:pathLst>
                <a:path w="1456266" h="211667">
                  <a:moveTo>
                    <a:pt x="0" y="211667"/>
                  </a:moveTo>
                  <a:lnTo>
                    <a:pt x="8466" y="0"/>
                  </a:lnTo>
                  <a:lnTo>
                    <a:pt x="1447800" y="0"/>
                  </a:lnTo>
                  <a:lnTo>
                    <a:pt x="1456266" y="186267"/>
                  </a:lnTo>
                </a:path>
              </a:pathLst>
            </a:custGeom>
            <a:ln w="28575">
              <a:solidFill>
                <a:srgbClr val="FF00FF"/>
              </a:solidFill>
              <a:headEnd type="arrow" w="med" len="med"/>
              <a:tailEnd type="arrow" w="med" len="med"/>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grpSp>
      <p:sp>
        <p:nvSpPr>
          <p:cNvPr id="15" name="TextBox 14"/>
          <p:cNvSpPr txBox="1"/>
          <p:nvPr/>
        </p:nvSpPr>
        <p:spPr>
          <a:xfrm>
            <a:off x="428596" y="2571750"/>
            <a:ext cx="8215370" cy="394210"/>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500"/>
              </a:lnSpc>
              <a:spcBef>
                <a:spcPts val="0"/>
              </a:spcBef>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② 若</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v[</a:t>
            </a:r>
            <a:r>
              <a:rPr lang="en-US" altLang="zh-CN" sz="2000" i="1" smtClean="0">
                <a:solidFill>
                  <a:srgbClr val="FF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]=val</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，只需要执行</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扩大</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删除</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区间，再继续遍历。</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4" name="组合 13"/>
          <p:cNvGrpSpPr/>
          <p:nvPr/>
        </p:nvGrpSpPr>
        <p:grpSpPr>
          <a:xfrm>
            <a:off x="1643042" y="3143254"/>
            <a:ext cx="5059690" cy="902225"/>
            <a:chOff x="1798326" y="2440348"/>
            <a:chExt cx="5059690" cy="1202967"/>
          </a:xfrm>
        </p:grpSpPr>
        <p:sp>
          <p:nvSpPr>
            <p:cNvPr id="17" name="Rectangle 8"/>
            <p:cNvSpPr>
              <a:spLocks noChangeArrowheads="1"/>
            </p:cNvSpPr>
            <p:nvPr/>
          </p:nvSpPr>
          <p:spPr bwMode="auto">
            <a:xfrm>
              <a:off x="1798326" y="2440348"/>
              <a:ext cx="5059690" cy="569713"/>
            </a:xfrm>
            <a:prstGeom prst="rect">
              <a:avLst/>
            </a:prstGeom>
          </p:spPr>
          <p:style>
            <a:lnRef idx="1">
              <a:schemeClr val="accent5"/>
            </a:lnRef>
            <a:fillRef idx="2">
              <a:schemeClr val="accent5"/>
            </a:fillRef>
            <a:effectRef idx="1">
              <a:schemeClr val="accent5"/>
            </a:effectRef>
            <a:fontRef idx="minor">
              <a:schemeClr val="dk1"/>
            </a:fontRef>
          </p:style>
          <p:txBody>
            <a:bodyPr vert="horz" wrap="square" lIns="72000" tIns="0" rIns="0" bIns="0" numCol="1" anchor="t" anchorCtr="0" compatLnSpc="1"/>
            <a:lstStyle/>
            <a:p>
              <a:pPr marL="0" marR="0" lvl="0" algn="l" defTabSz="914400" rtl="0" eaLnBrk="1" fontAlgn="base" latinLnBrk="0" hangingPunct="1">
                <a:lnSpc>
                  <a:spcPts val="3000"/>
                </a:lnSpc>
                <a:spcBef>
                  <a:spcPct val="0"/>
                </a:spcBef>
                <a:spcAft>
                  <a:spcPct val="0"/>
                </a:spcAft>
                <a:buClrTx/>
                <a:buSzTx/>
                <a:buFontTx/>
                <a:buNone/>
              </a:pPr>
              <a:r>
                <a:rPr kumimoji="0" lang="en-US" altLang="zh-CN" sz="18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                  </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	   </a:t>
              </a:r>
              <a:r>
                <a:rPr kumimoji="0" lang="en-US" altLang="zh-CN" sz="18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 </a:t>
              </a:r>
              <a:r>
                <a:rPr kumimoji="0" lang="en-US" altLang="zh-CN" sz="1800" i="1"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Times New Roman" panose="02020603050405020304" pitchFamily="18" charset="0"/>
                </a:rPr>
                <a:t>v</a:t>
              </a:r>
              <a:r>
                <a:rPr kumimoji="0" lang="en-US" altLang="zh-CN" sz="1800" i="1" u="none" strike="noStrike" cap="none" normalizeH="0" baseline="-30000" smtClean="0">
                  <a:ln>
                    <a:noFill/>
                  </a:ln>
                  <a:solidFill>
                    <a:srgbClr val="FF0000"/>
                  </a:solidFill>
                  <a:effectLst/>
                  <a:latin typeface="Consolas" panose="020B0609020204030204" pitchFamily="49" charset="0"/>
                  <a:ea typeface="仿宋" panose="02010609060101010101" pitchFamily="49" charset="-122"/>
                  <a:cs typeface="Times New Roman" panose="02020603050405020304" pitchFamily="18" charset="0"/>
                </a:rPr>
                <a:t>i</a:t>
              </a:r>
              <a:r>
                <a:rPr kumimoji="0" lang="en-US" altLang="zh-CN" sz="1800" i="1"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   </a:t>
              </a:r>
              <a:r>
                <a:rPr kumimoji="0" lang="en-US" altLang="zh-CN" sz="1800" i="0" u="none" strike="noStrike" cap="none" normalizeH="0" baseline="0" smtClean="0">
                  <a:ln>
                    <a:noFill/>
                  </a:ln>
                  <a:solidFill>
                    <a:srgbClr val="0000FF"/>
                  </a:solidFill>
                  <a:effectLst/>
                  <a:latin typeface="+mj-ea"/>
                  <a:ea typeface="+mj-ea"/>
                  <a:cs typeface="Times New Roman" panose="02020603050405020304" pitchFamily="18" charset="0"/>
                </a:rPr>
                <a:t>…</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   </a:t>
              </a:r>
              <a:r>
                <a:rPr kumimoji="0" lang="en-US" altLang="zh-CN" sz="18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v</a:t>
              </a:r>
              <a:r>
                <a:rPr kumimoji="0" lang="en-US" altLang="zh-CN" sz="1800" i="1"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n</a:t>
              </a:r>
              <a:r>
                <a:rPr kumimoji="0" lang="en-US" altLang="zh-CN" sz="1800" i="0"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a:p>
              <a:pPr marL="0" marR="0" lvl="0" algn="l" defTabSz="914400" rtl="0" eaLnBrk="0" fontAlgn="base" latinLnBrk="0" hangingPunct="0">
                <a:lnSpc>
                  <a:spcPts val="3000"/>
                </a:lnSpc>
                <a:spcBef>
                  <a:spcPct val="0"/>
                </a:spcBef>
                <a:spcAft>
                  <a:spcPct val="0"/>
                </a:spcAft>
                <a:buClrTx/>
                <a:buSzTx/>
                <a:buFontTx/>
                <a:buNone/>
              </a:pPr>
              <a:endPar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8" name="Rectangle 7"/>
            <p:cNvSpPr>
              <a:spLocks noChangeArrowheads="1"/>
            </p:cNvSpPr>
            <p:nvPr/>
          </p:nvSpPr>
          <p:spPr bwMode="auto">
            <a:xfrm>
              <a:off x="1860458" y="3297071"/>
              <a:ext cx="997030" cy="274806"/>
            </a:xfrm>
            <a:prstGeom prst="rect">
              <a:avLst/>
            </a:prstGeom>
            <a:solidFill>
              <a:srgbClr val="FFFFFF"/>
            </a:solidFill>
            <a:ln w="9525">
              <a:noFill/>
              <a:miter lim="800000"/>
            </a:ln>
          </p:spPr>
          <p:txBody>
            <a:bodyPr vert="horz" wrap="square" lIns="0" tIns="0" rIns="0" bIns="0" numCol="1" anchor="t" anchorCtr="0" compatLnSpc="1"/>
            <a:lstStyle/>
            <a:p>
              <a:pPr marL="0" marR="0" lvl="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保留</a:t>
              </a:r>
              <a:r>
                <a:rPr kumimoji="0" 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区间</a:t>
              </a:r>
              <a:endParaRPr kumimoji="0" 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 name="AutoShape 6"/>
            <p:cNvSpPr/>
            <p:nvPr/>
          </p:nvSpPr>
          <p:spPr bwMode="auto">
            <a:xfrm rot="16200000">
              <a:off x="2279597" y="2650636"/>
              <a:ext cx="203776" cy="1054650"/>
            </a:xfrm>
            <a:prstGeom prst="leftBrace">
              <a:avLst>
                <a:gd name="adj1" fmla="val 39906"/>
                <a:gd name="adj2" fmla="val 50000"/>
              </a:avLst>
            </a:prstGeom>
            <a:noFill/>
            <a:ln w="9525">
              <a:solidFill>
                <a:srgbClr val="000000"/>
              </a:solidFill>
              <a:round/>
            </a:ln>
          </p:spPr>
          <p:txBody>
            <a:bodyPr vert="horz" wrap="square" lIns="91440" tIns="45720" rIns="91440" bIns="45720" numCol="1" anchor="t" anchorCtr="0" compatLnSpc="1"/>
            <a:lstStyle/>
            <a:p>
              <a:endParaRPr lang="zh-CN" altLang="en-US" sz="1800">
                <a:solidFill>
                  <a:srgbClr val="0000FF"/>
                </a:solidFill>
                <a:ea typeface="仿宋" panose="02010609060101010101" pitchFamily="49" charset="-122"/>
                <a:cs typeface="Times New Roman" panose="02020603050405020304" pitchFamily="18" charset="0"/>
              </a:endParaRPr>
            </a:p>
          </p:txBody>
        </p:sp>
        <p:sp>
          <p:nvSpPr>
            <p:cNvPr id="20" name="Rectangle 5"/>
            <p:cNvSpPr>
              <a:spLocks noChangeArrowheads="1"/>
            </p:cNvSpPr>
            <p:nvPr/>
          </p:nvSpPr>
          <p:spPr bwMode="auto">
            <a:xfrm>
              <a:off x="1871221" y="2509231"/>
              <a:ext cx="1158565" cy="406118"/>
            </a:xfrm>
            <a:prstGeom prst="rect">
              <a:avLst/>
            </a:prstGeom>
            <a:solidFill>
              <a:srgbClr val="000000"/>
            </a:solidFill>
            <a:ln w="9525">
              <a:noFill/>
              <a:miter lim="800000"/>
            </a:ln>
          </p:spPr>
          <p:txBody>
            <a:bodyPr vert="horz" wrap="square" lIns="36000" tIns="0" rIns="0" bIns="0" numCol="1" anchor="t" anchorCtr="0" compatLnSpc="1"/>
            <a:lstStyle/>
            <a:p>
              <a:pPr marL="0" marR="0" lvl="0" algn="l" defTabSz="914400" rtl="0" eaLnBrk="1" fontAlgn="base" latinLnBrk="0" hangingPunct="1">
                <a:lnSpc>
                  <a:spcPct val="100000"/>
                </a:lnSpc>
                <a:spcBef>
                  <a:spcPct val="0"/>
                </a:spcBef>
                <a:spcAft>
                  <a:spcPct val="0"/>
                </a:spcAft>
                <a:buClrTx/>
                <a:buSzTx/>
                <a:buFontTx/>
                <a:buNone/>
              </a:pPr>
              <a:r>
                <a:rPr kumimoji="0" lang="en-US" altLang="zh-CN" sz="1800" i="1" u="none" strike="noStrike" cap="none" normalizeH="0" baseline="0" smtClean="0">
                  <a:ln>
                    <a:noFill/>
                  </a:ln>
                  <a:solidFill>
                    <a:schemeClr val="bg1"/>
                  </a:solidFill>
                  <a:effectLst/>
                  <a:latin typeface="Consolas" panose="020B0609020204030204" pitchFamily="49" charset="0"/>
                  <a:ea typeface="仿宋" panose="02010609060101010101" pitchFamily="49" charset="-122"/>
                  <a:cs typeface="Times New Roman" panose="02020603050405020304" pitchFamily="18" charset="0"/>
                </a:rPr>
                <a:t>v</a:t>
              </a:r>
              <a:r>
                <a:rPr kumimoji="0" lang="en-US" altLang="zh-CN" sz="1800" i="0" u="none" strike="noStrike" cap="none" normalizeH="0" baseline="-30000" smtClean="0">
                  <a:ln>
                    <a:noFill/>
                  </a:ln>
                  <a:solidFill>
                    <a:schemeClr val="bg1"/>
                  </a:solidFill>
                  <a:effectLst/>
                  <a:latin typeface="Consolas" panose="020B0609020204030204" pitchFamily="49" charset="0"/>
                  <a:ea typeface="仿宋" panose="02010609060101010101" pitchFamily="49" charset="-122"/>
                  <a:cs typeface="Times New Roman" panose="02020603050405020304" pitchFamily="18" charset="0"/>
                </a:rPr>
                <a:t>0  </a:t>
              </a:r>
              <a:r>
                <a:rPr kumimoji="0" lang="en-US" altLang="zh-CN" sz="1800" i="0" u="none" strike="noStrike" cap="none" normalizeH="0" baseline="0" smtClean="0">
                  <a:ln>
                    <a:noFill/>
                  </a:ln>
                  <a:solidFill>
                    <a:schemeClr val="bg1"/>
                  </a:solidFill>
                  <a:effectLst/>
                  <a:latin typeface="+mj-ea"/>
                  <a:ea typeface="+mj-ea"/>
                  <a:cs typeface="Times New Roman" panose="02020603050405020304" pitchFamily="18" charset="0"/>
                </a:rPr>
                <a:t>…</a:t>
              </a:r>
              <a:r>
                <a:rPr kumimoji="0" lang="en-US" altLang="zh-CN" sz="1800" i="0" u="none" strike="noStrike" cap="none" normalizeH="0" baseline="0" smtClean="0">
                  <a:ln>
                    <a:noFill/>
                  </a:ln>
                  <a:solidFill>
                    <a:schemeClr val="bg1"/>
                  </a:solidFill>
                  <a:effectLst/>
                  <a:latin typeface="Consolas" panose="020B0609020204030204" pitchFamily="49" charset="0"/>
                  <a:ea typeface="仿宋" panose="02010609060101010101" pitchFamily="49" charset="-122"/>
                  <a:cs typeface="Times New Roman" panose="02020603050405020304" pitchFamily="18" charset="0"/>
                </a:rPr>
                <a:t> </a:t>
              </a:r>
              <a:r>
                <a:rPr kumimoji="0" lang="en-US" altLang="zh-CN" sz="1800" i="1" u="none" strike="noStrike" cap="none" normalizeH="0" baseline="0" smtClean="0">
                  <a:ln>
                    <a:noFill/>
                  </a:ln>
                  <a:solidFill>
                    <a:schemeClr val="bg1"/>
                  </a:solidFill>
                  <a:effectLst/>
                  <a:latin typeface="Consolas" panose="020B0609020204030204" pitchFamily="49" charset="0"/>
                  <a:ea typeface="仿宋" panose="02010609060101010101" pitchFamily="49" charset="-122"/>
                  <a:cs typeface="Times New Roman" panose="02020603050405020304" pitchFamily="18" charset="0"/>
                </a:rPr>
                <a:t>v</a:t>
              </a:r>
              <a:r>
                <a:rPr kumimoji="0" lang="en-US" altLang="zh-CN" sz="1800" i="1" u="none" strike="noStrike" cap="none" normalizeH="0" baseline="-30000" smtClean="0">
                  <a:ln>
                    <a:noFill/>
                  </a:ln>
                  <a:solidFill>
                    <a:schemeClr val="bg1"/>
                  </a:solidFill>
                  <a:effectLst/>
                  <a:latin typeface="Consolas" panose="020B0609020204030204" pitchFamily="49" charset="0"/>
                  <a:ea typeface="仿宋" panose="02010609060101010101" pitchFamily="49" charset="-122"/>
                  <a:cs typeface="Times New Roman" panose="02020603050405020304" pitchFamily="18" charset="0"/>
                </a:rPr>
                <a:t>k</a:t>
              </a:r>
              <a:endParaRPr kumimoji="0" lang="en-US" altLang="zh-CN" sz="1800" i="0" u="none" strike="noStrike" cap="none" normalizeH="0" baseline="0" smtClean="0">
                <a:ln>
                  <a:noFill/>
                </a:ln>
                <a:solidFill>
                  <a:schemeClr val="bg1"/>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21" name="Rectangle 4"/>
            <p:cNvSpPr>
              <a:spLocks noChangeArrowheads="1"/>
            </p:cNvSpPr>
            <p:nvPr/>
          </p:nvSpPr>
          <p:spPr bwMode="auto">
            <a:xfrm>
              <a:off x="3108884" y="2504925"/>
              <a:ext cx="1748868" cy="406118"/>
            </a:xfrm>
            <a:prstGeom prst="rect">
              <a:avLst/>
            </a:prstGeom>
            <a:solidFill>
              <a:srgbClr val="FFFFFF"/>
            </a:solidFill>
            <a:ln w="9525">
              <a:solidFill>
                <a:srgbClr val="000000"/>
              </a:solidFill>
              <a:miter lim="800000"/>
            </a:ln>
          </p:spPr>
          <p:txBody>
            <a:bodyPr vert="horz" wrap="square" lIns="36000" tIns="0" rIns="0" bIns="0" numCol="1" anchor="t" anchorCtr="0" compatLnSpc="1"/>
            <a:lstStyle/>
            <a:p>
              <a:pPr marL="0" marR="0" lvl="0" algn="l" defTabSz="914400" rtl="0" eaLnBrk="1" fontAlgn="base" latinLnBrk="0" hangingPunct="1">
                <a:lnSpc>
                  <a:spcPct val="100000"/>
                </a:lnSpc>
                <a:spcBef>
                  <a:spcPct val="0"/>
                </a:spcBef>
                <a:spcAft>
                  <a:spcPct val="0"/>
                </a:spcAft>
                <a:buClrTx/>
                <a:buSzTx/>
                <a:buFontTx/>
                <a:buNone/>
              </a:pPr>
              <a:r>
                <a:rPr kumimoji="0" lang="en-US" altLang="zh-CN" sz="18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v</a:t>
              </a:r>
              <a:r>
                <a:rPr kumimoji="0" lang="en-US" altLang="zh-CN" sz="1800" i="1"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k</a:t>
              </a:r>
              <a:r>
                <a:rPr kumimoji="0" lang="en-US" altLang="zh-CN" sz="1800" i="0"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r>
                <a:rPr kumimoji="0" lang="en-US" altLang="zh-CN" sz="1800" i="0" u="none" strike="noStrike" cap="none" normalizeH="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  </a:t>
              </a:r>
              <a:r>
                <a:rPr kumimoji="0" lang="en-US" altLang="zh-CN" sz="1800" i="0" u="none" strike="noStrike" cap="none" normalizeH="0" baseline="0" smtClean="0">
                  <a:ln>
                    <a:noFill/>
                  </a:ln>
                  <a:solidFill>
                    <a:srgbClr val="0000FF"/>
                  </a:solidFill>
                  <a:effectLst/>
                  <a:latin typeface="+mj-ea"/>
                  <a:ea typeface="+mj-ea"/>
                  <a:cs typeface="Times New Roman" panose="02020603050405020304" pitchFamily="18" charset="0"/>
                </a:rPr>
                <a:t>…</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  </a:t>
              </a:r>
              <a:r>
                <a:rPr kumimoji="0" lang="en-US" altLang="zh-CN" sz="180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v</a:t>
              </a:r>
              <a:r>
                <a:rPr kumimoji="0" lang="en-US" altLang="zh-CN" sz="1800" i="1"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i</a:t>
              </a:r>
              <a:r>
                <a:rPr kumimoji="0" lang="en-US" altLang="zh-CN" sz="1800" i="0"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23" name="Rectangle 3"/>
            <p:cNvSpPr>
              <a:spLocks noChangeArrowheads="1"/>
            </p:cNvSpPr>
            <p:nvPr/>
          </p:nvSpPr>
          <p:spPr bwMode="auto">
            <a:xfrm>
              <a:off x="3562045" y="3297071"/>
              <a:ext cx="938517" cy="346244"/>
            </a:xfrm>
            <a:prstGeom prst="rect">
              <a:avLst/>
            </a:prstGeom>
            <a:solidFill>
              <a:srgbClr val="FFFFFF"/>
            </a:solidFill>
            <a:ln w="9525">
              <a:noFill/>
              <a:miter lim="800000"/>
            </a:ln>
          </p:spPr>
          <p:txBody>
            <a:bodyPr vert="horz" wrap="square" lIns="0" tIns="0" rIns="0" bIns="0" numCol="1" anchor="t" anchorCtr="0" compatLnSpc="1"/>
            <a:lstStyle/>
            <a:p>
              <a:pPr marL="0" marR="0" lvl="0" algn="l" defTabSz="914400" rtl="0" eaLnBrk="1" fontAlgn="base" latinLnBrk="0" hangingPunct="1">
                <a:lnSpc>
                  <a:spcPct val="100000"/>
                </a:lnSpc>
                <a:spcBef>
                  <a:spcPct val="0"/>
                </a:spcBef>
                <a:spcAft>
                  <a:spcPct val="0"/>
                </a:spcAft>
                <a:buClrTx/>
                <a:buSzTx/>
                <a:buFontTx/>
                <a:buNone/>
              </a:pPr>
              <a:r>
                <a:rPr kumimoji="0" lang="zh-CN" altLang="en-US"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删除</a:t>
              </a:r>
              <a:r>
                <a:rPr kumimoji="0" 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区间</a:t>
              </a:r>
              <a:endParaRPr kumimoji="0" 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24" name="AutoShape 2"/>
            <p:cNvSpPr/>
            <p:nvPr/>
          </p:nvSpPr>
          <p:spPr bwMode="auto">
            <a:xfrm rot="16200000">
              <a:off x="3892752" y="2457009"/>
              <a:ext cx="207323" cy="1436924"/>
            </a:xfrm>
            <a:prstGeom prst="leftBrace">
              <a:avLst>
                <a:gd name="adj1" fmla="val 57336"/>
                <a:gd name="adj2" fmla="val 50000"/>
              </a:avLst>
            </a:prstGeom>
            <a:noFill/>
            <a:ln w="9525">
              <a:solidFill>
                <a:srgbClr val="000000"/>
              </a:solidFill>
              <a:round/>
            </a:ln>
          </p:spPr>
          <p:txBody>
            <a:bodyPr vert="horz" wrap="square" lIns="91440" tIns="45720" rIns="91440" bIns="45720" numCol="1" anchor="t" anchorCtr="0" compatLnSpc="1"/>
            <a:lstStyle/>
            <a:p>
              <a:endParaRPr lang="zh-CN" altLang="en-US" sz="1800">
                <a:solidFill>
                  <a:srgbClr val="0000FF"/>
                </a:solidFill>
                <a:ea typeface="仿宋" panose="02010609060101010101" pitchFamily="49" charset="-122"/>
                <a:cs typeface="Times New Roman" panose="02020603050405020304" pitchFamily="18" charset="0"/>
              </a:endParaRPr>
            </a:p>
          </p:txBody>
        </p:sp>
      </p:grpSp>
      <p:sp>
        <p:nvSpPr>
          <p:cNvPr id="27" name="TextBox 26"/>
          <p:cNvSpPr txBox="1"/>
          <p:nvPr/>
        </p:nvSpPr>
        <p:spPr>
          <a:xfrm>
            <a:off x="214282" y="4286262"/>
            <a:ext cx="8643998"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最后的结果</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v</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中仅保留所有</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不为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val</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区间的</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个元素，</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返回</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即可</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5" name="灯片编号占位符 24"/>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428596" y="500048"/>
            <a:ext cx="8358246" cy="368306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	class Solution:</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    	def </a:t>
            </a:r>
            <a:r>
              <a:rPr lang="en-US" altLang="zh-CN" sz="2000" smtClean="0">
                <a:solidFill>
                  <a:srgbClr val="FF0000"/>
                </a:solidFill>
                <a:latin typeface="Consolas" panose="020B0609020204030204" pitchFamily="49" charset="0"/>
                <a:ea typeface="仿宋" panose="02010609060101010101" pitchFamily="49" charset="-122"/>
              </a:rPr>
              <a:t>removeElement</a:t>
            </a:r>
            <a:r>
              <a:rPr lang="en-US" altLang="zh-CN" sz="2000" smtClean="0">
                <a:solidFill>
                  <a:srgbClr val="0000FF"/>
                </a:solidFill>
                <a:latin typeface="Consolas" panose="020B0609020204030204" pitchFamily="49" charset="0"/>
                <a:ea typeface="仿宋" panose="02010609060101010101" pitchFamily="49" charset="-122"/>
              </a:rPr>
              <a:t>(self,nums:List[int],val:int)-&gt;int:</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3     	n=len(nums)</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4       k,i=-1,0    				</a:t>
            </a:r>
            <a:r>
              <a:rPr lang="en-US" altLang="zh-CN" sz="2000" smtClean="0">
                <a:solidFill>
                  <a:srgbClr val="00B0F0"/>
                </a:solidFill>
                <a:latin typeface="Consolas" panose="020B0609020204030204" pitchFamily="49" charset="0"/>
                <a:ea typeface="仿宋" panose="02010609060101010101" pitchFamily="49" charset="-122"/>
              </a:rPr>
              <a:t>#k</a:t>
            </a:r>
            <a:r>
              <a:rPr lang="zh-CN" altLang="zh-CN" sz="2000" smtClean="0">
                <a:solidFill>
                  <a:srgbClr val="00B0F0"/>
                </a:solidFill>
                <a:latin typeface="Consolas" panose="020B0609020204030204" pitchFamily="49" charset="0"/>
                <a:ea typeface="仿宋" panose="02010609060101010101" pitchFamily="49" charset="-122"/>
              </a:rPr>
              <a:t>记录结果数组中的元素个数</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5      	while i&lt;n:</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6         	if </a:t>
            </a:r>
            <a:r>
              <a:rPr lang="en-US" altLang="zh-CN" sz="2000" smtClean="0">
                <a:solidFill>
                  <a:srgbClr val="FF00FF"/>
                </a:solidFill>
                <a:latin typeface="Consolas" panose="020B0609020204030204" pitchFamily="49" charset="0"/>
                <a:ea typeface="仿宋" panose="02010609060101010101" pitchFamily="49" charset="-122"/>
              </a:rPr>
              <a:t>nums[i]!=val</a:t>
            </a:r>
            <a:r>
              <a:rPr lang="en-US" altLang="zh-CN" sz="2000" smtClean="0">
                <a:solidFill>
                  <a:srgbClr val="0000FF"/>
                </a:solidFill>
                <a:latin typeface="Consolas" panose="020B0609020204030204" pitchFamily="49" charset="0"/>
                <a:ea typeface="仿宋" panose="02010609060101010101" pitchFamily="49" charset="-122"/>
              </a:rPr>
              <a:t>:  </a:t>
            </a:r>
            <a:r>
              <a:rPr lang="en-US" altLang="zh-CN" sz="2000" smtClean="0">
                <a:solidFill>
                  <a:srgbClr val="00B0F0"/>
                </a:solidFill>
                <a:latin typeface="Consolas" panose="020B0609020204030204" pitchFamily="49" charset="0"/>
                <a:ea typeface="仿宋" panose="02010609060101010101" pitchFamily="49" charset="-122"/>
              </a:rPr>
              <a:t>	#nums[i]</a:t>
            </a:r>
            <a:r>
              <a:rPr lang="zh-CN" altLang="zh-CN" sz="2000" smtClean="0">
                <a:solidFill>
                  <a:srgbClr val="00B0F0"/>
                </a:solidFill>
                <a:latin typeface="Consolas" panose="020B0609020204030204" pitchFamily="49" charset="0"/>
                <a:ea typeface="仿宋" panose="02010609060101010101" pitchFamily="49" charset="-122"/>
              </a:rPr>
              <a:t>是保留的元素</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7         		k+=1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扩大保留元素区间</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8          	nums[k],nums[i]=nums[i],nums[k]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交换</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9        	i+=1</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10   		return k+1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返回结果数组的长度</a:t>
            </a:r>
            <a:r>
              <a:rPr lang="en-US" altLang="zh-CN" sz="2000" smtClean="0">
                <a:solidFill>
                  <a:srgbClr val="00B0F0"/>
                </a:solidFill>
                <a:latin typeface="Consolas" panose="020B0609020204030204" pitchFamily="49" charset="0"/>
                <a:ea typeface="仿宋" panose="02010609060101010101" pitchFamily="49" charset="-122"/>
              </a:rPr>
              <a:t>k+1</a:t>
            </a:r>
            <a:endParaRPr lang="zh-CN" altLang="zh-CN" sz="2000">
              <a:solidFill>
                <a:srgbClr val="00B0F0"/>
              </a:solidFill>
              <a:latin typeface="Consolas" panose="020B0609020204030204" pitchFamily="49" charset="0"/>
              <a:ea typeface="仿宋" panose="02010609060101010101" pitchFamily="49" charset="-122"/>
            </a:endParaRPr>
          </a:p>
        </p:txBody>
      </p:sp>
      <p:sp>
        <p:nvSpPr>
          <p:cNvPr id="4" name="灯片编号占位符 3"/>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71736" y="321453"/>
            <a:ext cx="350046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2.1 </a:t>
            </a:r>
            <a:r>
              <a:rPr lang="zh-CN" altLang="en-US"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线性表</a:t>
            </a:r>
            <a:r>
              <a:rPr lang="en-US"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a:t>
            </a:r>
            <a:r>
              <a:rPr lang="zh-CN" altLang="en-US"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数组</a:t>
            </a:r>
            <a:endParaRPr lang="zh-CN" altLang="en-US"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4" name="TextBox 3"/>
          <p:cNvSpPr txBox="1"/>
          <p:nvPr/>
        </p:nvSpPr>
        <p:spPr>
          <a:xfrm>
            <a:off x="428596" y="1071552"/>
            <a:ext cx="307183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2.1.1 </a:t>
            </a:r>
            <a:r>
              <a:rPr lang="zh-CN" altLang="en-US" spc="50" smtClean="0">
                <a:ln w="11430"/>
                <a:solidFill>
                  <a:schemeClr val="bg1"/>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线性表的定义</a:t>
            </a:r>
            <a:endParaRPr lang="zh-CN"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7" name="TextBox 6"/>
          <p:cNvSpPr txBox="1"/>
          <p:nvPr/>
        </p:nvSpPr>
        <p:spPr>
          <a:xfrm>
            <a:off x="857224" y="1714494"/>
            <a:ext cx="7500990" cy="229560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marL="457200" indent="-457200" algn="l">
              <a:lnSpc>
                <a:spcPts val="30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线性表是性质相同的</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smtClean="0">
                <a:solidFill>
                  <a:srgbClr val="0000FF"/>
                </a:solidFill>
                <a:latin typeface="+mn-ea"/>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）个元素的有限序列</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30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每个元素有唯一的序号或者位置，也称为下标或者索引，通常下标是介于</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到</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之间。</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30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线性表中的</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个元素从头到尾分别称为第</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个元素，第</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个元素，依此类推。</a:t>
            </a:r>
            <a:endParaRPr lang="zh-CN" altLang="en-US"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785786" y="1339445"/>
            <a:ext cx="7929618" cy="1487688"/>
          </a:xfrm>
          <a:prstGeom prst="rect">
            <a:avLst/>
          </a:prstGeom>
          <a:solidFill>
            <a:schemeClr val="accent6">
              <a:lumMod val="20000"/>
              <a:lumOff val="80000"/>
            </a:schemeClr>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lnRef>
          <a:fillRef idx="1">
            <a:schemeClr val="lt1"/>
          </a:fillRef>
          <a:effectRef idx="0">
            <a:schemeClr val="accent6"/>
          </a:effectRef>
          <a:fontRef idx="minor">
            <a:schemeClr val="dk1"/>
          </a:fontRef>
        </p:style>
        <p:txBody>
          <a:bodyPr wrap="square" lIns="180000" tIns="108000" rIns="180000" bIns="108000" rtlCol="0">
            <a:spAutoFit/>
          </a:bodyPr>
          <a:lstStyle/>
          <a:p>
            <a:pPr marL="457200" indent="-457200" algn="l">
              <a:lnSpc>
                <a:spcPts val="3100"/>
              </a:lnSpc>
              <a:spcBef>
                <a:spcPts val="600"/>
              </a:spcBef>
              <a:buBlip>
                <a:blip r:embed="rId1"/>
              </a:buBlip>
            </a:pPr>
            <a:r>
              <a:rPr lang="zh-CN" altLang="zh-CN" sz="2000" smtClean="0">
                <a:solidFill>
                  <a:srgbClr val="0000FF"/>
                </a:solidFill>
                <a:latin typeface="Consolas" panose="020B0609020204030204" pitchFamily="49" charset="0"/>
                <a:ea typeface="楷体" panose="02010609060101010101" pitchFamily="49" charset="-122"/>
              </a:rPr>
              <a:t>上述</a:t>
            </a:r>
            <a:r>
              <a:rPr lang="en-US" altLang="zh-CN" sz="2000" smtClean="0">
                <a:solidFill>
                  <a:srgbClr val="0000FF"/>
                </a:solidFill>
                <a:latin typeface="Consolas" panose="020B0609020204030204" pitchFamily="49" charset="0"/>
                <a:ea typeface="楷体" panose="02010609060101010101" pitchFamily="49" charset="-122"/>
              </a:rPr>
              <a:t>3</a:t>
            </a:r>
            <a:r>
              <a:rPr lang="zh-CN" altLang="zh-CN" sz="2000" smtClean="0">
                <a:solidFill>
                  <a:srgbClr val="0000FF"/>
                </a:solidFill>
                <a:latin typeface="Consolas" panose="020B0609020204030204" pitchFamily="49" charset="0"/>
                <a:ea typeface="楷体" panose="02010609060101010101" pitchFamily="49" charset="-122"/>
              </a:rPr>
              <a:t>个算法的时间复杂度均为</a:t>
            </a:r>
            <a:r>
              <a:rPr lang="en-US" altLang="zh-CN" sz="2000" smtClean="0">
                <a:solidFill>
                  <a:srgbClr val="0000FF"/>
                </a:solidFill>
                <a:latin typeface="Consolas" panose="020B0609020204030204" pitchFamily="49" charset="0"/>
                <a:ea typeface="楷体" panose="02010609060101010101" pitchFamily="49" charset="-122"/>
              </a:rPr>
              <a:t>O(</a:t>
            </a:r>
            <a:r>
              <a:rPr lang="en-US" altLang="zh-CN" sz="2000" i="1" smtClean="0">
                <a:solidFill>
                  <a:srgbClr val="0000FF"/>
                </a:solidFill>
                <a:latin typeface="Consolas" panose="020B0609020204030204" pitchFamily="49" charset="0"/>
                <a:ea typeface="楷体" panose="02010609060101010101" pitchFamily="49" charset="-122"/>
              </a:rPr>
              <a:t>n</a:t>
            </a:r>
            <a:r>
              <a:rPr lang="en-US" altLang="zh-CN" sz="2000" smtClean="0">
                <a:solidFill>
                  <a:srgbClr val="0000FF"/>
                </a:solidFill>
                <a:latin typeface="Consolas" panose="020B0609020204030204" pitchFamily="49" charset="0"/>
                <a:ea typeface="楷体" panose="02010609060101010101" pitchFamily="49" charset="-122"/>
              </a:rPr>
              <a:t>)</a:t>
            </a:r>
            <a:r>
              <a:rPr lang="zh-CN" altLang="zh-CN" sz="2000" smtClean="0">
                <a:solidFill>
                  <a:srgbClr val="0000FF"/>
                </a:solidFill>
                <a:latin typeface="Consolas" panose="020B0609020204030204" pitchFamily="49" charset="0"/>
                <a:ea typeface="楷体" panose="02010609060101010101" pitchFamily="49" charset="-122"/>
              </a:rPr>
              <a:t>，空间复杂度均为</a:t>
            </a:r>
            <a:r>
              <a:rPr lang="en-US" altLang="zh-CN" sz="2000" smtClean="0">
                <a:solidFill>
                  <a:srgbClr val="0000FF"/>
                </a:solidFill>
                <a:latin typeface="Consolas" panose="020B0609020204030204" pitchFamily="49" charset="0"/>
                <a:ea typeface="楷体" panose="02010609060101010101" pitchFamily="49" charset="-122"/>
              </a:rPr>
              <a:t>O(1)</a:t>
            </a:r>
            <a:r>
              <a:rPr lang="zh-CN" altLang="zh-CN" sz="2000" smtClean="0">
                <a:solidFill>
                  <a:srgbClr val="0000FF"/>
                </a:solidFill>
                <a:latin typeface="Consolas" panose="020B0609020204030204" pitchFamily="49" charset="0"/>
                <a:ea typeface="楷体" panose="02010609060101010101" pitchFamily="49" charset="-122"/>
              </a:rPr>
              <a:t>，都属于高效的算法</a:t>
            </a:r>
            <a:r>
              <a:rPr lang="zh-CN" altLang="en-US" sz="2000" smtClean="0">
                <a:solidFill>
                  <a:srgbClr val="0000FF"/>
                </a:solidFill>
                <a:latin typeface="Consolas" panose="020B0609020204030204" pitchFamily="49" charset="0"/>
                <a:ea typeface="楷体" panose="02010609060101010101" pitchFamily="49" charset="-122"/>
              </a:rPr>
              <a:t>。</a:t>
            </a:r>
            <a:endParaRPr lang="en-US" altLang="zh-CN" sz="2000" smtClean="0">
              <a:solidFill>
                <a:srgbClr val="0000FF"/>
              </a:solidFill>
              <a:latin typeface="Consolas" panose="020B0609020204030204" pitchFamily="49" charset="0"/>
              <a:ea typeface="楷体" panose="02010609060101010101" pitchFamily="49" charset="-122"/>
            </a:endParaRPr>
          </a:p>
          <a:p>
            <a:pPr marL="457200" indent="-457200" algn="l">
              <a:lnSpc>
                <a:spcPts val="3100"/>
              </a:lnSpc>
              <a:spcBef>
                <a:spcPts val="600"/>
              </a:spcBef>
              <a:buBlip>
                <a:blip r:embed="rId1"/>
              </a:buBlip>
            </a:pPr>
            <a:r>
              <a:rPr lang="zh-CN" altLang="zh-CN" sz="2000" smtClean="0">
                <a:solidFill>
                  <a:srgbClr val="0000FF"/>
                </a:solidFill>
                <a:latin typeface="Consolas" panose="020B0609020204030204" pitchFamily="49" charset="0"/>
                <a:ea typeface="楷体" panose="02010609060101010101" pitchFamily="49" charset="-122"/>
              </a:rPr>
              <a:t>提交时运行时间均为</a:t>
            </a:r>
            <a:r>
              <a:rPr lang="en-US" altLang="zh-CN" sz="2000" smtClean="0">
                <a:solidFill>
                  <a:srgbClr val="0000FF"/>
                </a:solidFill>
                <a:latin typeface="Consolas" panose="020B0609020204030204" pitchFamily="49" charset="0"/>
                <a:ea typeface="楷体" panose="02010609060101010101" pitchFamily="49" charset="-122"/>
              </a:rPr>
              <a:t>4ms</a:t>
            </a:r>
            <a:r>
              <a:rPr lang="zh-CN" altLang="en-US" sz="2000" smtClean="0">
                <a:solidFill>
                  <a:srgbClr val="0000FF"/>
                </a:solidFill>
                <a:latin typeface="Consolas" panose="020B0609020204030204" pitchFamily="49" charset="0"/>
                <a:ea typeface="楷体" panose="02010609060101010101" pitchFamily="49" charset="-122"/>
              </a:rPr>
              <a:t>左右</a:t>
            </a:r>
            <a:r>
              <a:rPr lang="zh-CN" altLang="zh-CN" sz="2000" smtClean="0">
                <a:solidFill>
                  <a:srgbClr val="0000FF"/>
                </a:solidFill>
                <a:latin typeface="Consolas" panose="020B0609020204030204" pitchFamily="49" charset="0"/>
                <a:ea typeface="楷体" panose="02010609060101010101" pitchFamily="49" charset="-122"/>
              </a:rPr>
              <a:t>。</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2" name="组合 14"/>
          <p:cNvGrpSpPr/>
          <p:nvPr/>
        </p:nvGrpSpPr>
        <p:grpSpPr>
          <a:xfrm>
            <a:off x="928663" y="428610"/>
            <a:ext cx="896901" cy="672676"/>
            <a:chOff x="388951" y="5103867"/>
            <a:chExt cx="896901" cy="896901"/>
          </a:xfrm>
        </p:grpSpPr>
        <p:sp>
          <p:nvSpPr>
            <p:cNvPr id="16" name="椭圆 15"/>
            <p:cNvSpPr/>
            <p:nvPr/>
          </p:nvSpPr>
          <p:spPr>
            <a:xfrm>
              <a:off x="388951" y="5103867"/>
              <a:ext cx="896901" cy="896901"/>
            </a:xfrm>
            <a:prstGeom prst="ellipse">
              <a:avLst/>
            </a:prstGeom>
            <a:gradFill flip="none" rotWithShape="1">
              <a:gsLst>
                <a:gs pos="100000">
                  <a:srgbClr val="FCFCFC"/>
                </a:gs>
                <a:gs pos="0">
                  <a:srgbClr val="CCCCCC"/>
                </a:gs>
              </a:gsLst>
              <a:lin ang="4200000" scaled="0"/>
              <a:tileRect/>
            </a:gradFill>
            <a:ln w="12700">
              <a:gradFill>
                <a:gsLst>
                  <a:gs pos="89000">
                    <a:schemeClr val="bg1">
                      <a:lumMod val="85000"/>
                    </a:schemeClr>
                  </a:gs>
                  <a:gs pos="0">
                    <a:schemeClr val="bg1"/>
                  </a:gs>
                </a:gsLst>
                <a:lin ang="4200000" scaled="0"/>
              </a:gradFill>
            </a:ln>
            <a:effectLst>
              <a:outerShdw blurRad="254000" dist="127000" dir="42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7" name="椭圆 16"/>
            <p:cNvSpPr/>
            <p:nvPr/>
          </p:nvSpPr>
          <p:spPr>
            <a:xfrm>
              <a:off x="479938" y="5204902"/>
              <a:ext cx="714380" cy="714380"/>
            </a:xfrm>
            <a:prstGeom prst="ellipse">
              <a:avLst/>
            </a:prstGeom>
            <a:solidFill>
              <a:srgbClr val="E3BF42"/>
            </a:solidFill>
            <a:ln>
              <a:noFill/>
            </a:ln>
            <a:effectLst>
              <a:innerShdw blurRad="63500" dist="508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18" name="文本框 14"/>
            <p:cNvSpPr txBox="1"/>
            <p:nvPr/>
          </p:nvSpPr>
          <p:spPr>
            <a:xfrm>
              <a:off x="499537" y="5431228"/>
              <a:ext cx="697627" cy="451405"/>
            </a:xfrm>
            <a:prstGeom prst="rect">
              <a:avLst/>
            </a:prstGeom>
            <a:noFill/>
          </p:spPr>
          <p:txBody>
            <a:bodyPr wrap="none" rtlCol="0">
              <a:spAutoFit/>
            </a:bodyPr>
            <a:lstStyle/>
            <a:p>
              <a:r>
                <a:rPr lang="zh-CN" altLang="en-US" sz="2000" b="1" smtClean="0">
                  <a:solidFill>
                    <a:srgbClr val="FF0000"/>
                  </a:solidFill>
                  <a:latin typeface="微软雅黑" panose="020B0503020204020204" pitchFamily="34" charset="-122"/>
                  <a:ea typeface="微软雅黑" panose="020B0503020204020204" pitchFamily="34" charset="-122"/>
                </a:rPr>
                <a:t>结果</a:t>
              </a:r>
              <a:endParaRPr lang="zh-CN" altLang="en-US" sz="2000" b="1" dirty="0">
                <a:solidFill>
                  <a:srgbClr val="FF0000"/>
                </a:solidFill>
                <a:latin typeface="微软雅黑" panose="020B0503020204020204" pitchFamily="34" charset="-122"/>
                <a:ea typeface="微软雅黑" panose="020B0503020204020204" pitchFamily="34" charset="-122"/>
              </a:endParaRPr>
            </a:p>
          </p:txBody>
        </p:sp>
      </p:grpSp>
      <p:sp>
        <p:nvSpPr>
          <p:cNvPr id="9" name="灯片编号占位符 8"/>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2571736" y="321453"/>
            <a:ext cx="350046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2.2 </a:t>
            </a:r>
            <a:r>
              <a:rPr lang="zh-CN" altLang="en-US"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线性表</a:t>
            </a:r>
            <a:r>
              <a:rPr lang="en-US"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a:t>
            </a:r>
            <a:r>
              <a:rPr lang="zh-CN" altLang="en-US"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链表</a:t>
            </a:r>
            <a:endParaRPr lang="zh-CN" altLang="en-US"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6" name="TextBox 5"/>
          <p:cNvSpPr txBox="1"/>
          <p:nvPr/>
        </p:nvSpPr>
        <p:spPr>
          <a:xfrm>
            <a:off x="428596" y="1071552"/>
            <a:ext cx="2643206"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2.2.1 </a:t>
            </a:r>
            <a:r>
              <a:rPr lang="zh-CN" altLang="en-US" spc="50" smtClean="0">
                <a:ln w="11430"/>
                <a:solidFill>
                  <a:schemeClr val="bg1"/>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单链表</a:t>
            </a:r>
            <a:endParaRPr lang="zh-CN"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7" name="TextBox 6"/>
          <p:cNvSpPr txBox="1"/>
          <p:nvPr/>
        </p:nvSpPr>
        <p:spPr>
          <a:xfrm>
            <a:off x="642910" y="1712235"/>
            <a:ext cx="4929222"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定义一个整数单链表的结点类如下：</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TextBox 7"/>
          <p:cNvSpPr txBox="1"/>
          <p:nvPr/>
        </p:nvSpPr>
        <p:spPr>
          <a:xfrm>
            <a:off x="785786" y="2304561"/>
            <a:ext cx="7858180" cy="162451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44000" bIns="144000" rtlCol="0">
            <a:spAutoFit/>
          </a:bodyPr>
          <a:lstStyle/>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 	class </a:t>
            </a:r>
            <a:r>
              <a:rPr lang="en-US" altLang="zh-CN" sz="2000" smtClean="0">
                <a:solidFill>
                  <a:srgbClr val="FF0000"/>
                </a:solidFill>
                <a:latin typeface="Consolas" panose="020B0609020204030204" pitchFamily="49" charset="0"/>
                <a:ea typeface="仿宋" panose="02010609060101010101" pitchFamily="49" charset="-122"/>
              </a:rPr>
              <a:t>ListNode</a:t>
            </a:r>
            <a:r>
              <a:rPr lang="en-US" altLang="zh-CN" sz="2000" smtClean="0">
                <a:solidFill>
                  <a:srgbClr val="0000FF"/>
                </a:solidFill>
                <a:latin typeface="Consolas" panose="020B0609020204030204" pitchFamily="49" charset="0"/>
                <a:ea typeface="仿宋" panose="02010609060101010101" pitchFamily="49" charset="-122"/>
              </a:rPr>
              <a:t>:								</a:t>
            </a:r>
            <a:r>
              <a:rPr lang="en-US" altLang="zh-CN" sz="2000" smtClean="0">
                <a:solidFill>
                  <a:srgbClr val="00B050"/>
                </a:solidFill>
                <a:latin typeface="Consolas" panose="020B0609020204030204" pitchFamily="49" charset="0"/>
                <a:ea typeface="仿宋" panose="02010609060101010101" pitchFamily="49" charset="-122"/>
              </a:rPr>
              <a:t>#</a:t>
            </a:r>
            <a:r>
              <a:rPr lang="zh-CN" altLang="zh-CN" sz="2000" smtClean="0">
                <a:solidFill>
                  <a:srgbClr val="00B050"/>
                </a:solidFill>
                <a:latin typeface="Consolas" panose="020B0609020204030204" pitchFamily="49" charset="0"/>
                <a:ea typeface="仿宋" panose="02010609060101010101" pitchFamily="49" charset="-122"/>
              </a:rPr>
              <a:t>单链表结点类</a:t>
            </a:r>
            <a:endParaRPr lang="zh-CN" altLang="zh-CN" sz="2000" smtClean="0">
              <a:solidFill>
                <a:srgbClr val="00B050"/>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		def __init__(self, x):</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3			self.val=x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数据域</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4			self.next=None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指针域</a:t>
            </a:r>
            <a:endParaRPr lang="zh-CN" altLang="zh-CN" sz="2000">
              <a:solidFill>
                <a:srgbClr val="00B0F0"/>
              </a:solidFill>
              <a:latin typeface="Consolas" panose="020B0609020204030204" pitchFamily="49" charset="0"/>
              <a:ea typeface="仿宋" panose="02010609060101010101" pitchFamily="49" charset="-122"/>
            </a:endParaRPr>
          </a:p>
        </p:txBody>
      </p:sp>
      <p:sp>
        <p:nvSpPr>
          <p:cNvPr id="9" name="灯片编号占位符 8"/>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66" name="Text Box 10"/>
          <p:cNvSpPr txBox="1">
            <a:spLocks noChangeArrowheads="1"/>
          </p:cNvSpPr>
          <p:nvPr/>
        </p:nvSpPr>
        <p:spPr bwMode="auto">
          <a:xfrm>
            <a:off x="5226228" y="1538076"/>
            <a:ext cx="488780" cy="268492"/>
          </a:xfrm>
          <a:prstGeom prst="rect">
            <a:avLst/>
          </a:prstGeom>
          <a:solidFill>
            <a:srgbClr val="FFFFFF"/>
          </a:solidFill>
          <a:ln w="9525">
            <a:noFill/>
            <a:miter lim="800000"/>
            <a:tailEnd type="none" w="sm" len="sm"/>
          </a:ln>
        </p:spPr>
        <p:txBody>
          <a:bodyPr vert="horz" wrap="square" lIns="91440" tIns="0" rIns="9144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smtClean="0">
                <a:ln>
                  <a:noFill/>
                </a:ln>
                <a:solidFill>
                  <a:srgbClr val="0000FF"/>
                </a:solidFill>
                <a:effectLst/>
                <a:latin typeface="+mj-ea"/>
                <a:ea typeface="+mj-ea"/>
                <a:cs typeface="Consolas" panose="020B0609020204030204" pitchFamily="49" charset="0"/>
              </a:rPr>
              <a:t>…</a:t>
            </a:r>
            <a:endParaRPr kumimoji="0" lang="zh-CN" altLang="zh-CN" sz="1800" b="0" i="0" u="none" strike="noStrike" cap="none" normalizeH="0" baseline="0" smtClean="0">
              <a:ln>
                <a:noFill/>
              </a:ln>
              <a:solidFill>
                <a:srgbClr val="0000FF"/>
              </a:solidFill>
              <a:effectLst/>
              <a:latin typeface="+mj-ea"/>
              <a:ea typeface="+mj-ea"/>
              <a:cs typeface="Consolas" panose="020B0609020204030204" pitchFamily="49" charset="0"/>
            </a:endParaRPr>
          </a:p>
        </p:txBody>
      </p:sp>
      <p:sp>
        <p:nvSpPr>
          <p:cNvPr id="173058" name="Text Box 2"/>
          <p:cNvSpPr txBox="1">
            <a:spLocks noChangeArrowheads="1"/>
          </p:cNvSpPr>
          <p:nvPr/>
        </p:nvSpPr>
        <p:spPr bwMode="auto">
          <a:xfrm>
            <a:off x="5212286" y="1908433"/>
            <a:ext cx="484475" cy="235209"/>
          </a:xfrm>
          <a:prstGeom prst="rect">
            <a:avLst/>
          </a:prstGeom>
          <a:solidFill>
            <a:srgbClr val="FFFFFF"/>
          </a:solidFill>
          <a:ln w="9525">
            <a:noFill/>
            <a:miter lim="800000"/>
            <a:tailEnd type="none" w="sm" len="sm"/>
          </a:ln>
        </p:spPr>
        <p:txBody>
          <a:bodyPr vert="horz" wrap="square" lIns="91440" tIns="0" rIns="9144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zh-CN" sz="1800" b="0" i="0" u="none" strike="noStrike" cap="none" normalizeH="0" baseline="0" smtClean="0">
                <a:ln>
                  <a:noFill/>
                </a:ln>
                <a:solidFill>
                  <a:srgbClr val="0000FF"/>
                </a:solidFill>
                <a:effectLst/>
                <a:latin typeface="+mj-ea"/>
                <a:ea typeface="+mj-ea"/>
                <a:cs typeface="Consolas" panose="020B0609020204030204" pitchFamily="49" charset="0"/>
              </a:rPr>
              <a:t>…</a:t>
            </a:r>
            <a:endParaRPr kumimoji="0" lang="zh-CN" altLang="zh-CN" sz="1800" b="0" i="0" u="none" strike="noStrike" cap="none" normalizeH="0" baseline="0" smtClean="0">
              <a:ln>
                <a:noFill/>
              </a:ln>
              <a:solidFill>
                <a:srgbClr val="0000FF"/>
              </a:solidFill>
              <a:effectLst/>
              <a:latin typeface="+mj-ea"/>
              <a:ea typeface="+mj-ea"/>
              <a:cs typeface="Consolas" panose="020B0609020204030204" pitchFamily="49" charset="0"/>
            </a:endParaRPr>
          </a:p>
        </p:txBody>
      </p:sp>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500034" y="535768"/>
            <a:ext cx="7572428"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一个带头结点的单链表</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head</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73082" name="Rectangle 26"/>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73080" name="Text Box 24"/>
          <p:cNvSpPr txBox="1">
            <a:spLocks noChangeArrowheads="1"/>
          </p:cNvSpPr>
          <p:nvPr/>
        </p:nvSpPr>
        <p:spPr bwMode="auto">
          <a:xfrm>
            <a:off x="2971152" y="1214428"/>
            <a:ext cx="909698" cy="268222"/>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首结点</a:t>
            </a:r>
            <a:endParaRPr kumimoji="0" 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73079" name="Text Box 23"/>
          <p:cNvSpPr txBox="1">
            <a:spLocks noChangeArrowheads="1"/>
          </p:cNvSpPr>
          <p:nvPr/>
        </p:nvSpPr>
        <p:spPr bwMode="auto">
          <a:xfrm>
            <a:off x="6108042" y="1214428"/>
            <a:ext cx="857416" cy="268222"/>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尾结点</a:t>
            </a:r>
            <a:endParaRPr kumimoji="0" 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73078" name="Text Box 22"/>
          <p:cNvSpPr txBox="1">
            <a:spLocks noChangeArrowheads="1"/>
          </p:cNvSpPr>
          <p:nvPr/>
        </p:nvSpPr>
        <p:spPr bwMode="auto">
          <a:xfrm>
            <a:off x="1653660" y="1216802"/>
            <a:ext cx="888785" cy="265848"/>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头结点</a:t>
            </a:r>
            <a:endParaRPr kumimoji="0" 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73077" name="Text Box 21" descr="浅色上对角线"/>
          <p:cNvSpPr txBox="1">
            <a:spLocks noChangeArrowheads="1"/>
          </p:cNvSpPr>
          <p:nvPr/>
        </p:nvSpPr>
        <p:spPr bwMode="auto">
          <a:xfrm>
            <a:off x="1702454" y="1549695"/>
            <a:ext cx="486000" cy="270795"/>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    </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73076" name="Text Box 20"/>
          <p:cNvSpPr txBox="1">
            <a:spLocks noChangeArrowheads="1"/>
          </p:cNvSpPr>
          <p:nvPr/>
        </p:nvSpPr>
        <p:spPr bwMode="auto">
          <a:xfrm>
            <a:off x="2188093" y="1549695"/>
            <a:ext cx="362485" cy="270795"/>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ts val="1900"/>
              </a:lnSpc>
              <a:spcBef>
                <a:spcPct val="0"/>
              </a:spcBef>
              <a:spcAft>
                <a:spcPct val="0"/>
              </a:spcAft>
              <a:buClrTx/>
              <a:buSzTx/>
              <a:buFontTx/>
              <a:buNone/>
            </a:pPr>
            <a:endParaRPr kumimoji="0" lang="zh-CN"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73075" name="Text Box 19"/>
          <p:cNvSpPr txBox="1">
            <a:spLocks noChangeArrowheads="1"/>
          </p:cNvSpPr>
          <p:nvPr/>
        </p:nvSpPr>
        <p:spPr bwMode="auto">
          <a:xfrm>
            <a:off x="2945593" y="1549695"/>
            <a:ext cx="485637" cy="270795"/>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r>
              <a:rPr kumimoji="0" lang="en-US" altLang="zh-CN" sz="1800" b="0" i="0"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73074" name="Text Box 18"/>
          <p:cNvSpPr txBox="1">
            <a:spLocks noChangeArrowheads="1"/>
          </p:cNvSpPr>
          <p:nvPr/>
        </p:nvSpPr>
        <p:spPr bwMode="auto">
          <a:xfrm>
            <a:off x="3431230" y="1549695"/>
            <a:ext cx="362485" cy="270795"/>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ts val="1900"/>
              </a:lnSpc>
              <a:spcBef>
                <a:spcPct val="0"/>
              </a:spcBef>
              <a:spcAft>
                <a:spcPct val="0"/>
              </a:spcAft>
              <a:buClrTx/>
              <a:buSzTx/>
              <a:buFontTx/>
              <a:buNone/>
            </a:pPr>
            <a:endParaRPr kumimoji="0" lang="zh-CN"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73073" name="Text Box 17"/>
          <p:cNvSpPr txBox="1">
            <a:spLocks noChangeArrowheads="1"/>
          </p:cNvSpPr>
          <p:nvPr/>
        </p:nvSpPr>
        <p:spPr bwMode="auto">
          <a:xfrm>
            <a:off x="6092939" y="1549695"/>
            <a:ext cx="485637" cy="270795"/>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r>
              <a:rPr kumimoji="0" lang="en-US" altLang="zh-CN" sz="1800" b="0" i="1"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n</a:t>
            </a:r>
            <a:r>
              <a:rPr kumimoji="0" lang="en-US" altLang="zh-CN" sz="1800" b="0" i="0"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73072" name="Text Box 16"/>
          <p:cNvSpPr txBox="1">
            <a:spLocks noChangeArrowheads="1"/>
          </p:cNvSpPr>
          <p:nvPr/>
        </p:nvSpPr>
        <p:spPr bwMode="auto">
          <a:xfrm>
            <a:off x="6578576" y="1549695"/>
            <a:ext cx="363647" cy="270795"/>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25200" tIns="0" rIns="0" bIns="0" numCol="1" anchor="t" anchorCtr="0" compatLnSpc="1"/>
          <a:lstStyle/>
          <a:p>
            <a:pPr marL="0" marR="0" lvl="0" indent="0" algn="ctr" defTabSz="914400" rtl="0" eaLnBrk="1" fontAlgn="base" latinLnBrk="0" hangingPunct="1">
              <a:lnSpc>
                <a:spcPts val="2300"/>
              </a:lnSpc>
              <a:spcBef>
                <a:spcPct val="0"/>
              </a:spcBef>
              <a:spcAft>
                <a:spcPct val="0"/>
              </a:spcAft>
              <a:buClrTx/>
              <a:buSzTx/>
              <a:buFontTx/>
              <a:buNone/>
            </a:pPr>
            <a:r>
              <a:rPr kumimoji="0" lang="zh-CN"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t>
            </a:r>
            <a:endParaRPr kumimoji="0" lang="zh-CN"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73071" name="Line 15"/>
          <p:cNvSpPr>
            <a:spLocks noChangeShapeType="1"/>
          </p:cNvSpPr>
          <p:nvPr/>
        </p:nvSpPr>
        <p:spPr bwMode="auto">
          <a:xfrm>
            <a:off x="2329833" y="1684657"/>
            <a:ext cx="627378" cy="0"/>
          </a:xfrm>
          <a:prstGeom prst="line">
            <a:avLst/>
          </a:prstGeom>
          <a:noFill/>
          <a:ln w="19050">
            <a:solidFill>
              <a:srgbClr val="000000"/>
            </a:solidFill>
            <a:round/>
            <a:tailEnd type="arrow" w="sm" len="sm"/>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73070" name="Text Box 14"/>
          <p:cNvSpPr txBox="1">
            <a:spLocks noChangeArrowheads="1"/>
          </p:cNvSpPr>
          <p:nvPr/>
        </p:nvSpPr>
        <p:spPr bwMode="auto">
          <a:xfrm>
            <a:off x="4002841" y="1549695"/>
            <a:ext cx="485637" cy="270795"/>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a</a:t>
            </a:r>
            <a:r>
              <a:rPr kumimoji="0" lang="en-US" altLang="zh-CN" sz="1800" b="0" i="0" u="none" strike="noStrike" cap="none" normalizeH="0" baseline="-3000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73069" name="Text Box 13"/>
          <p:cNvSpPr txBox="1">
            <a:spLocks noChangeArrowheads="1"/>
          </p:cNvSpPr>
          <p:nvPr/>
        </p:nvSpPr>
        <p:spPr bwMode="auto">
          <a:xfrm>
            <a:off x="4488478" y="1549695"/>
            <a:ext cx="362485" cy="270795"/>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0" rIns="91440" bIns="0" numCol="1" anchor="t" anchorCtr="0" compatLnSpc="1"/>
          <a:lstStyle/>
          <a:p>
            <a:pPr marL="0" marR="0" lvl="0" indent="0" algn="l" defTabSz="914400" rtl="0" eaLnBrk="1" fontAlgn="base" latinLnBrk="0" hangingPunct="1">
              <a:lnSpc>
                <a:spcPts val="1900"/>
              </a:lnSpc>
              <a:spcBef>
                <a:spcPct val="0"/>
              </a:spcBef>
              <a:spcAft>
                <a:spcPct val="0"/>
              </a:spcAft>
              <a:buClrTx/>
              <a:buSzTx/>
              <a:buFontTx/>
              <a:buNone/>
            </a:pPr>
            <a:endParaRPr kumimoji="0" lang="zh-CN"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73068" name="Line 12"/>
          <p:cNvSpPr>
            <a:spLocks noChangeShapeType="1"/>
          </p:cNvSpPr>
          <p:nvPr/>
        </p:nvSpPr>
        <p:spPr bwMode="auto">
          <a:xfrm>
            <a:off x="4630218" y="1684657"/>
            <a:ext cx="627378" cy="0"/>
          </a:xfrm>
          <a:prstGeom prst="line">
            <a:avLst/>
          </a:prstGeom>
          <a:noFill/>
          <a:ln w="19050">
            <a:solidFill>
              <a:srgbClr val="000000"/>
            </a:solidFill>
            <a:round/>
            <a:tailEnd type="arrow" w="sm" len="sm"/>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73067" name="Line 11"/>
          <p:cNvSpPr>
            <a:spLocks noChangeShapeType="1"/>
          </p:cNvSpPr>
          <p:nvPr/>
        </p:nvSpPr>
        <p:spPr bwMode="auto">
          <a:xfrm>
            <a:off x="3584588" y="1684657"/>
            <a:ext cx="418252" cy="0"/>
          </a:xfrm>
          <a:prstGeom prst="line">
            <a:avLst/>
          </a:prstGeom>
          <a:noFill/>
          <a:ln w="19050">
            <a:solidFill>
              <a:srgbClr val="000000"/>
            </a:solidFill>
            <a:round/>
            <a:tailEnd type="arrow" w="sm" len="sm"/>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73065" name="Line 9"/>
          <p:cNvSpPr>
            <a:spLocks noChangeShapeType="1"/>
          </p:cNvSpPr>
          <p:nvPr/>
        </p:nvSpPr>
        <p:spPr bwMode="auto">
          <a:xfrm>
            <a:off x="5751366" y="1671596"/>
            <a:ext cx="341572" cy="0"/>
          </a:xfrm>
          <a:prstGeom prst="line">
            <a:avLst/>
          </a:prstGeom>
          <a:noFill/>
          <a:ln w="19050">
            <a:solidFill>
              <a:srgbClr val="000000"/>
            </a:solidFill>
            <a:round/>
            <a:tailEnd type="arrow" w="sm" len="sm"/>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73064" name="Text Box 8"/>
          <p:cNvSpPr txBox="1">
            <a:spLocks noChangeArrowheads="1"/>
          </p:cNvSpPr>
          <p:nvPr/>
        </p:nvSpPr>
        <p:spPr bwMode="auto">
          <a:xfrm>
            <a:off x="785787" y="1565369"/>
            <a:ext cx="532109" cy="220293"/>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head</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73063" name="Line 7"/>
          <p:cNvSpPr>
            <a:spLocks noChangeShapeType="1"/>
          </p:cNvSpPr>
          <p:nvPr/>
        </p:nvSpPr>
        <p:spPr bwMode="auto">
          <a:xfrm>
            <a:off x="1359721" y="1671596"/>
            <a:ext cx="342734" cy="0"/>
          </a:xfrm>
          <a:prstGeom prst="line">
            <a:avLst/>
          </a:prstGeom>
          <a:noFill/>
          <a:ln w="19050">
            <a:solidFill>
              <a:srgbClr val="000000"/>
            </a:solidFill>
            <a:round/>
            <a:tailEnd type="arrow" w="sm" len="sm"/>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73062" name="Text Box 6"/>
          <p:cNvSpPr txBox="1">
            <a:spLocks noChangeArrowheads="1"/>
          </p:cNvSpPr>
          <p:nvPr/>
        </p:nvSpPr>
        <p:spPr bwMode="auto">
          <a:xfrm>
            <a:off x="1653660" y="1910175"/>
            <a:ext cx="949199" cy="232947"/>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结点序号</a:t>
            </a:r>
            <a:endParaRPr kumimoji="0" 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73061" name="Text Box 5"/>
          <p:cNvSpPr txBox="1">
            <a:spLocks noChangeArrowheads="1"/>
          </p:cNvSpPr>
          <p:nvPr/>
        </p:nvSpPr>
        <p:spPr bwMode="auto">
          <a:xfrm>
            <a:off x="3207001" y="1910175"/>
            <a:ext cx="408957" cy="232947"/>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0</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73060" name="Text Box 4"/>
          <p:cNvSpPr txBox="1">
            <a:spLocks noChangeArrowheads="1"/>
          </p:cNvSpPr>
          <p:nvPr/>
        </p:nvSpPr>
        <p:spPr bwMode="auto">
          <a:xfrm>
            <a:off x="4165495" y="1910175"/>
            <a:ext cx="408957" cy="232947"/>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173059" name="Text Box 3"/>
          <p:cNvSpPr txBox="1">
            <a:spLocks noChangeArrowheads="1"/>
          </p:cNvSpPr>
          <p:nvPr/>
        </p:nvSpPr>
        <p:spPr bwMode="auto">
          <a:xfrm>
            <a:off x="6254431" y="1910175"/>
            <a:ext cx="463563" cy="232947"/>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n</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rPr>
              <a:t>-1</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Consolas" panose="020B0609020204030204" pitchFamily="49" charset="0"/>
            </a:endParaRPr>
          </a:p>
        </p:txBody>
      </p:sp>
      <p:sp>
        <p:nvSpPr>
          <p:cNvPr id="29" name="灯片编号占位符 28"/>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571472" y="1357304"/>
            <a:ext cx="7572428" cy="1785104"/>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3000"/>
              </a:lnSpc>
            </a:pPr>
            <a:r>
              <a:rPr lang="zh-CN" altLang="zh-CN"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问题描述</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：给定一个不带头结点的单链表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head</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，将其反转，并返回反转后的链表。例如，</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head=</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），返回结果为（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）。要求设计如下方法：</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lvl="1" algn="l">
              <a:lnSpc>
                <a:spcPts val="3000"/>
              </a:lnSpc>
            </a:pPr>
            <a:r>
              <a:rPr lang="en-US" altLang="zh-CN" sz="2000" smtClean="0">
                <a:solidFill>
                  <a:srgbClr val="0000FF"/>
                </a:solidFill>
                <a:latin typeface="Consolas" panose="020B0609020204030204" pitchFamily="49" charset="0"/>
                <a:ea typeface="仿宋" panose="02010609060101010101" pitchFamily="49" charset="-122"/>
              </a:rPr>
              <a:t>def </a:t>
            </a:r>
            <a:r>
              <a:rPr lang="en-US" altLang="zh-CN" sz="2000" smtClean="0">
                <a:solidFill>
                  <a:srgbClr val="FF0000"/>
                </a:solidFill>
                <a:latin typeface="Consolas" panose="020B0609020204030204" pitchFamily="49" charset="0"/>
                <a:ea typeface="仿宋" panose="02010609060101010101" pitchFamily="49" charset="-122"/>
              </a:rPr>
              <a:t>reverseList</a:t>
            </a:r>
            <a:r>
              <a:rPr lang="en-US" altLang="zh-CN" sz="2000" smtClean="0">
                <a:solidFill>
                  <a:srgbClr val="0000FF"/>
                </a:solidFill>
                <a:latin typeface="Consolas" panose="020B0609020204030204" pitchFamily="49" charset="0"/>
                <a:ea typeface="仿宋" panose="02010609060101010101" pitchFamily="49" charset="-122"/>
              </a:rPr>
              <a:t>(self, head: Optional[ListNode]):</a:t>
            </a:r>
            <a:endParaRPr lang="zh-CN" altLang="zh-CN" sz="2000">
              <a:solidFill>
                <a:srgbClr val="006600"/>
              </a:solidFill>
              <a:latin typeface="Consolas" panose="020B0609020204030204" pitchFamily="49" charset="0"/>
              <a:ea typeface="楷体" panose="02010609060101010101" pitchFamily="49" charset="-122"/>
              <a:cs typeface="Consolas" panose="020B0609020204030204" pitchFamily="49" charset="0"/>
            </a:endParaRPr>
          </a:p>
        </p:txBody>
      </p:sp>
      <p:sp>
        <p:nvSpPr>
          <p:cNvPr id="173082" name="Rectangle 26"/>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9" name="TextBox 28"/>
          <p:cNvSpPr txBox="1"/>
          <p:nvPr/>
        </p:nvSpPr>
        <p:spPr>
          <a:xfrm>
            <a:off x="1142976" y="535767"/>
            <a:ext cx="5357850"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zh-CN" altLang="zh-CN" smtClean="0">
                <a:latin typeface="Consolas" panose="020B0609020204030204" pitchFamily="49" charset="0"/>
                <a:ea typeface="微软雅黑" panose="020B0503020204020204" pitchFamily="34" charset="-122"/>
                <a:cs typeface="Consolas" panose="020B0609020204030204" pitchFamily="49" charset="0"/>
              </a:rPr>
              <a:t>实战</a:t>
            </a:r>
            <a:r>
              <a:rPr lang="en-US" altLang="zh-CN" smtClean="0">
                <a:latin typeface="Consolas" panose="020B0609020204030204" pitchFamily="49" charset="0"/>
                <a:ea typeface="微软雅黑" panose="020B0503020204020204" pitchFamily="34" charset="-122"/>
                <a:cs typeface="Consolas" panose="020B0609020204030204" pitchFamily="49" charset="0"/>
              </a:rPr>
              <a:t>—</a:t>
            </a:r>
            <a:r>
              <a:rPr lang="zh-CN" altLang="zh-CN" smtClean="0">
                <a:latin typeface="Consolas" panose="020B0609020204030204" pitchFamily="49" charset="0"/>
                <a:ea typeface="微软雅黑" panose="020B0503020204020204" pitchFamily="34" charset="-122"/>
                <a:cs typeface="Consolas" panose="020B0609020204030204" pitchFamily="49" charset="0"/>
              </a:rPr>
              <a:t>反转链表（</a:t>
            </a:r>
            <a:r>
              <a:rPr lang="en-US" altLang="zh-CN" smtClean="0">
                <a:latin typeface="Consolas" panose="020B0609020204030204" pitchFamily="49" charset="0"/>
                <a:ea typeface="微软雅黑" panose="020B0503020204020204" pitchFamily="34" charset="-122"/>
                <a:cs typeface="Consolas" panose="020B0609020204030204" pitchFamily="49" charset="0"/>
              </a:rPr>
              <a:t>LeetCode206★</a:t>
            </a:r>
            <a:r>
              <a:rPr lang="zh-CN" altLang="zh-CN" smtClean="0">
                <a:latin typeface="Consolas" panose="020B0609020204030204" pitchFamily="49" charset="0"/>
                <a:ea typeface="微软雅黑" panose="020B0503020204020204" pitchFamily="34" charset="-122"/>
                <a:cs typeface="Consolas" panose="020B0609020204030204" pitchFamily="49" charset="0"/>
              </a:rPr>
              <a:t>）</a:t>
            </a:r>
            <a:endParaRPr lang="zh-CN" altLang="zh-CN">
              <a:latin typeface="Consolas" panose="020B0609020204030204" pitchFamily="49" charset="0"/>
              <a:ea typeface="微软雅黑" panose="020B0503020204020204" pitchFamily="34" charset="-122"/>
              <a:cs typeface="Consolas" panose="020B0609020204030204"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357158" y="321453"/>
            <a:ext cx="8501122" cy="871905"/>
          </a:xfrm>
          <a:prstGeom prst="rect">
            <a:avLst/>
          </a:prstGeom>
          <a:noFill/>
        </p:spPr>
        <p:txBody>
          <a:bodyPr wrap="square" rtlCol="0">
            <a:spAutoFit/>
          </a:bodyPr>
          <a:lstStyle/>
          <a:p>
            <a:pPr algn="l">
              <a:lnSpc>
                <a:spcPts val="3200"/>
              </a:lnSpc>
              <a:spcBef>
                <a:spcPts val="0"/>
              </a:spcBef>
            </a:pPr>
            <a:r>
              <a:rPr lang="zh-CN" altLang="zh-CN"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问题求解</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：先创建一个带头结点的空单链表</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h</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，用</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p</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遍历</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head</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，采用</a:t>
            </a:r>
            <a:r>
              <a:rPr lang="zh-CN" altLang="en-US"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头</a:t>
            </a:r>
            <a:r>
              <a:rPr lang="zh-CN"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插法</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将结点</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p</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插入到表头。最后返回</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h.next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即可。</a:t>
            </a:r>
            <a:endPar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73082" name="Rectangle 26"/>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2" name="组合 40"/>
          <p:cNvGrpSpPr/>
          <p:nvPr/>
        </p:nvGrpSpPr>
        <p:grpSpPr>
          <a:xfrm>
            <a:off x="1357290" y="1410883"/>
            <a:ext cx="5857916" cy="797960"/>
            <a:chOff x="1428728" y="1500174"/>
            <a:chExt cx="5857916" cy="1063947"/>
          </a:xfrm>
        </p:grpSpPr>
        <p:sp>
          <p:nvSpPr>
            <p:cNvPr id="8" name="矩形 7"/>
            <p:cNvSpPr/>
            <p:nvPr/>
          </p:nvSpPr>
          <p:spPr>
            <a:xfrm>
              <a:off x="2214546" y="2071678"/>
              <a:ext cx="500066" cy="384000"/>
            </a:xfrm>
            <a:prstGeom prst="rect">
              <a:avLst/>
            </a:prstGeom>
            <a:ln>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0" i="1" smtClean="0">
                  <a:solidFill>
                    <a:srgbClr val="0000FF"/>
                  </a:solidFill>
                  <a:latin typeface="Consolas" panose="020B0609020204030204" pitchFamily="49" charset="0"/>
                </a:rPr>
                <a:t>a</a:t>
              </a:r>
              <a:r>
                <a:rPr lang="en-US" altLang="zh-CN" b="0" baseline="-25000" smtClean="0">
                  <a:solidFill>
                    <a:srgbClr val="0000FF"/>
                  </a:solidFill>
                  <a:latin typeface="Consolas" panose="020B0609020204030204" pitchFamily="49" charset="0"/>
                </a:rPr>
                <a:t>0</a:t>
              </a:r>
              <a:endParaRPr lang="zh-CN" altLang="en-US" b="0" baseline="-25000">
                <a:solidFill>
                  <a:srgbClr val="0000FF"/>
                </a:solidFill>
                <a:latin typeface="Consolas" panose="020B0609020204030204" pitchFamily="49" charset="0"/>
              </a:endParaRPr>
            </a:p>
          </p:txBody>
        </p:sp>
        <p:sp>
          <p:nvSpPr>
            <p:cNvPr id="9" name="矩形 8"/>
            <p:cNvSpPr/>
            <p:nvPr/>
          </p:nvSpPr>
          <p:spPr>
            <a:xfrm>
              <a:off x="2714612" y="2071678"/>
              <a:ext cx="500066" cy="384000"/>
            </a:xfrm>
            <a:prstGeom prst="rect">
              <a:avLst/>
            </a:prstGeom>
            <a:ln>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b="0" baseline="-25000">
                <a:solidFill>
                  <a:srgbClr val="0000FF"/>
                </a:solidFill>
                <a:latin typeface="Consolas" panose="020B0609020204030204" pitchFamily="49" charset="0"/>
              </a:endParaRPr>
            </a:p>
          </p:txBody>
        </p:sp>
        <p:cxnSp>
          <p:nvCxnSpPr>
            <p:cNvPr id="11" name="直接箭头连接符 10"/>
            <p:cNvCxnSpPr/>
            <p:nvPr/>
          </p:nvCxnSpPr>
          <p:spPr>
            <a:xfrm rot="16200000" flipH="1">
              <a:off x="2071670" y="1785926"/>
              <a:ext cx="285752" cy="285752"/>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2" name="TextBox 11"/>
            <p:cNvSpPr txBox="1"/>
            <p:nvPr/>
          </p:nvSpPr>
          <p:spPr>
            <a:xfrm>
              <a:off x="1428728" y="1500174"/>
              <a:ext cx="785818" cy="492443"/>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head</a:t>
              </a:r>
              <a:endPar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3" name="矩形 12"/>
            <p:cNvSpPr/>
            <p:nvPr/>
          </p:nvSpPr>
          <p:spPr>
            <a:xfrm>
              <a:off x="3571868" y="2071678"/>
              <a:ext cx="500066" cy="384000"/>
            </a:xfrm>
            <a:prstGeom prst="rect">
              <a:avLst/>
            </a:prstGeom>
            <a:ln>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0" i="1" smtClean="0">
                  <a:solidFill>
                    <a:srgbClr val="0000FF"/>
                  </a:solidFill>
                  <a:latin typeface="Consolas" panose="020B0609020204030204" pitchFamily="49" charset="0"/>
                </a:rPr>
                <a:t>a</a:t>
              </a:r>
              <a:r>
                <a:rPr lang="en-US" altLang="zh-CN" b="0" baseline="-25000" smtClean="0">
                  <a:solidFill>
                    <a:srgbClr val="0000FF"/>
                  </a:solidFill>
                  <a:latin typeface="Consolas" panose="020B0609020204030204" pitchFamily="49" charset="0"/>
                </a:rPr>
                <a:t>1</a:t>
              </a:r>
              <a:endParaRPr lang="zh-CN" altLang="en-US" b="0" baseline="-25000">
                <a:solidFill>
                  <a:srgbClr val="0000FF"/>
                </a:solidFill>
                <a:latin typeface="Consolas" panose="020B0609020204030204" pitchFamily="49" charset="0"/>
              </a:endParaRPr>
            </a:p>
          </p:txBody>
        </p:sp>
        <p:sp>
          <p:nvSpPr>
            <p:cNvPr id="14" name="矩形 13"/>
            <p:cNvSpPr/>
            <p:nvPr/>
          </p:nvSpPr>
          <p:spPr>
            <a:xfrm>
              <a:off x="4071934" y="2071678"/>
              <a:ext cx="500066" cy="384000"/>
            </a:xfrm>
            <a:prstGeom prst="rect">
              <a:avLst/>
            </a:prstGeom>
            <a:ln>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b="0" baseline="-25000">
                <a:solidFill>
                  <a:srgbClr val="0000FF"/>
                </a:solidFill>
                <a:latin typeface="Consolas" panose="020B0609020204030204" pitchFamily="49" charset="0"/>
              </a:endParaRPr>
            </a:p>
          </p:txBody>
        </p:sp>
        <p:cxnSp>
          <p:nvCxnSpPr>
            <p:cNvPr id="16" name="直接箭头连接符 15"/>
            <p:cNvCxnSpPr/>
            <p:nvPr/>
          </p:nvCxnSpPr>
          <p:spPr>
            <a:xfrm>
              <a:off x="3071802" y="2285992"/>
              <a:ext cx="500066"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17" name="矩形 16"/>
            <p:cNvSpPr/>
            <p:nvPr/>
          </p:nvSpPr>
          <p:spPr>
            <a:xfrm>
              <a:off x="4929190" y="2071678"/>
              <a:ext cx="500066" cy="384000"/>
            </a:xfrm>
            <a:prstGeom prst="rect">
              <a:avLst/>
            </a:prstGeom>
            <a:ln>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0" i="1" smtClean="0">
                  <a:solidFill>
                    <a:srgbClr val="0000FF"/>
                  </a:solidFill>
                  <a:latin typeface="Consolas" panose="020B0609020204030204" pitchFamily="49" charset="0"/>
                </a:rPr>
                <a:t>a</a:t>
              </a:r>
              <a:r>
                <a:rPr lang="en-US" altLang="zh-CN" b="0" baseline="-25000" smtClean="0">
                  <a:solidFill>
                    <a:srgbClr val="0000FF"/>
                  </a:solidFill>
                  <a:latin typeface="Consolas" panose="020B0609020204030204" pitchFamily="49" charset="0"/>
                </a:rPr>
                <a:t>2</a:t>
              </a:r>
              <a:endParaRPr lang="zh-CN" altLang="en-US" b="0" baseline="-25000">
                <a:solidFill>
                  <a:srgbClr val="0000FF"/>
                </a:solidFill>
                <a:latin typeface="Consolas" panose="020B0609020204030204" pitchFamily="49" charset="0"/>
              </a:endParaRPr>
            </a:p>
          </p:txBody>
        </p:sp>
        <p:sp>
          <p:nvSpPr>
            <p:cNvPr id="18" name="矩形 17"/>
            <p:cNvSpPr/>
            <p:nvPr/>
          </p:nvSpPr>
          <p:spPr>
            <a:xfrm>
              <a:off x="5429256" y="2071678"/>
              <a:ext cx="500066" cy="384000"/>
            </a:xfrm>
            <a:prstGeom prst="rect">
              <a:avLst/>
            </a:prstGeom>
            <a:ln>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b="0" baseline="-25000">
                <a:solidFill>
                  <a:srgbClr val="0000FF"/>
                </a:solidFill>
                <a:latin typeface="Consolas" panose="020B0609020204030204" pitchFamily="49" charset="0"/>
              </a:endParaRPr>
            </a:p>
          </p:txBody>
        </p:sp>
        <p:cxnSp>
          <p:nvCxnSpPr>
            <p:cNvPr id="19" name="直接箭头连接符 18"/>
            <p:cNvCxnSpPr/>
            <p:nvPr/>
          </p:nvCxnSpPr>
          <p:spPr>
            <a:xfrm>
              <a:off x="4429124" y="2285992"/>
              <a:ext cx="500066"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20" name="直接箭头连接符 19"/>
            <p:cNvCxnSpPr/>
            <p:nvPr/>
          </p:nvCxnSpPr>
          <p:spPr>
            <a:xfrm>
              <a:off x="5786446" y="2285992"/>
              <a:ext cx="500066"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6429388" y="2071678"/>
              <a:ext cx="857256" cy="492443"/>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latin typeface="+mj-ea"/>
                  <a:ea typeface="+mj-ea"/>
                  <a:cs typeface="Consolas" panose="020B0609020204030204" pitchFamily="49" charset="0"/>
                </a:rPr>
                <a:t>…</a:t>
              </a:r>
              <a:endParaRPr lang="zh-CN" altLang="en-US" sz="1800" smtClean="0">
                <a:solidFill>
                  <a:srgbClr val="0000FF"/>
                </a:solidFill>
                <a:latin typeface="+mj-ea"/>
                <a:ea typeface="+mj-ea"/>
                <a:cs typeface="Consolas" panose="020B0609020204030204" pitchFamily="49" charset="0"/>
              </a:endParaRPr>
            </a:p>
          </p:txBody>
        </p:sp>
      </p:grpSp>
      <p:grpSp>
        <p:nvGrpSpPr>
          <p:cNvPr id="3" name="组合 39"/>
          <p:cNvGrpSpPr/>
          <p:nvPr/>
        </p:nvGrpSpPr>
        <p:grpSpPr>
          <a:xfrm>
            <a:off x="1142976" y="2268138"/>
            <a:ext cx="7429552" cy="1681040"/>
            <a:chOff x="1214414" y="2643182"/>
            <a:chExt cx="7429552" cy="2241386"/>
          </a:xfrm>
        </p:grpSpPr>
        <p:sp>
          <p:nvSpPr>
            <p:cNvPr id="22" name="矩形 21"/>
            <p:cNvSpPr/>
            <p:nvPr/>
          </p:nvSpPr>
          <p:spPr>
            <a:xfrm>
              <a:off x="3571868" y="3643312"/>
              <a:ext cx="500066" cy="384000"/>
            </a:xfrm>
            <a:prstGeom prst="rect">
              <a:avLst/>
            </a:prstGeom>
            <a:ln>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0" i="1" smtClean="0">
                  <a:solidFill>
                    <a:srgbClr val="0000FF"/>
                  </a:solidFill>
                  <a:latin typeface="Consolas" panose="020B0609020204030204" pitchFamily="49" charset="0"/>
                </a:rPr>
                <a:t>a</a:t>
              </a:r>
              <a:r>
                <a:rPr lang="en-US" altLang="zh-CN" b="0" baseline="-25000" smtClean="0">
                  <a:solidFill>
                    <a:srgbClr val="0000FF"/>
                  </a:solidFill>
                  <a:latin typeface="Consolas" panose="020B0609020204030204" pitchFamily="49" charset="0"/>
                </a:rPr>
                <a:t>0</a:t>
              </a:r>
              <a:endParaRPr lang="zh-CN" altLang="en-US" b="0" baseline="-25000">
                <a:solidFill>
                  <a:srgbClr val="0000FF"/>
                </a:solidFill>
                <a:latin typeface="Consolas" panose="020B0609020204030204" pitchFamily="49" charset="0"/>
              </a:endParaRPr>
            </a:p>
          </p:txBody>
        </p:sp>
        <p:sp>
          <p:nvSpPr>
            <p:cNvPr id="23" name="矩形 22"/>
            <p:cNvSpPr/>
            <p:nvPr/>
          </p:nvSpPr>
          <p:spPr>
            <a:xfrm>
              <a:off x="4071934" y="3643312"/>
              <a:ext cx="500066" cy="384000"/>
            </a:xfrm>
            <a:prstGeom prst="rect">
              <a:avLst/>
            </a:prstGeom>
            <a:ln>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b="0" baseline="-25000">
                <a:solidFill>
                  <a:srgbClr val="0000FF"/>
                </a:solidFill>
                <a:latin typeface="Consolas" panose="020B0609020204030204" pitchFamily="49" charset="0"/>
              </a:endParaRPr>
            </a:p>
          </p:txBody>
        </p:sp>
        <p:cxnSp>
          <p:nvCxnSpPr>
            <p:cNvPr id="24" name="直接箭头连接符 23"/>
            <p:cNvCxnSpPr/>
            <p:nvPr/>
          </p:nvCxnSpPr>
          <p:spPr>
            <a:xfrm rot="16200000" flipH="1">
              <a:off x="3428992" y="3357562"/>
              <a:ext cx="285752" cy="285752"/>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5" name="TextBox 24"/>
            <p:cNvSpPr txBox="1"/>
            <p:nvPr/>
          </p:nvSpPr>
          <p:spPr>
            <a:xfrm>
              <a:off x="3214678" y="3071810"/>
              <a:ext cx="357190" cy="492443"/>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p</a:t>
              </a:r>
              <a:endPar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6" name="矩形 25"/>
            <p:cNvSpPr/>
            <p:nvPr/>
          </p:nvSpPr>
          <p:spPr>
            <a:xfrm>
              <a:off x="4929190" y="3643312"/>
              <a:ext cx="500066" cy="384000"/>
            </a:xfrm>
            <a:prstGeom prst="rect">
              <a:avLst/>
            </a:prstGeom>
            <a:ln>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0" i="1" smtClean="0">
                  <a:solidFill>
                    <a:srgbClr val="0000FF"/>
                  </a:solidFill>
                  <a:latin typeface="Consolas" panose="020B0609020204030204" pitchFamily="49" charset="0"/>
                </a:rPr>
                <a:t>a</a:t>
              </a:r>
              <a:r>
                <a:rPr lang="en-US" altLang="zh-CN" b="0" baseline="-25000" smtClean="0">
                  <a:solidFill>
                    <a:srgbClr val="0000FF"/>
                  </a:solidFill>
                  <a:latin typeface="Consolas" panose="020B0609020204030204" pitchFamily="49" charset="0"/>
                </a:rPr>
                <a:t>1</a:t>
              </a:r>
              <a:endParaRPr lang="zh-CN" altLang="en-US" b="0" baseline="-25000">
                <a:solidFill>
                  <a:srgbClr val="0000FF"/>
                </a:solidFill>
                <a:latin typeface="Consolas" panose="020B0609020204030204" pitchFamily="49" charset="0"/>
              </a:endParaRPr>
            </a:p>
          </p:txBody>
        </p:sp>
        <p:sp>
          <p:nvSpPr>
            <p:cNvPr id="27" name="矩形 26"/>
            <p:cNvSpPr/>
            <p:nvPr/>
          </p:nvSpPr>
          <p:spPr>
            <a:xfrm>
              <a:off x="5429256" y="3643312"/>
              <a:ext cx="500066" cy="384000"/>
            </a:xfrm>
            <a:prstGeom prst="rect">
              <a:avLst/>
            </a:prstGeom>
            <a:ln>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b="0" baseline="-25000">
                <a:solidFill>
                  <a:srgbClr val="0000FF"/>
                </a:solidFill>
                <a:latin typeface="Consolas" panose="020B0609020204030204" pitchFamily="49" charset="0"/>
              </a:endParaRPr>
            </a:p>
          </p:txBody>
        </p:sp>
        <p:cxnSp>
          <p:nvCxnSpPr>
            <p:cNvPr id="28" name="直接箭头连接符 27"/>
            <p:cNvCxnSpPr/>
            <p:nvPr/>
          </p:nvCxnSpPr>
          <p:spPr>
            <a:xfrm>
              <a:off x="4429124" y="3857628"/>
              <a:ext cx="500066"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29" name="矩形 28"/>
            <p:cNvSpPr/>
            <p:nvPr/>
          </p:nvSpPr>
          <p:spPr>
            <a:xfrm>
              <a:off x="6286512" y="3643312"/>
              <a:ext cx="500066" cy="384000"/>
            </a:xfrm>
            <a:prstGeom prst="rect">
              <a:avLst/>
            </a:prstGeom>
            <a:ln>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b="0" i="1" smtClean="0">
                  <a:solidFill>
                    <a:srgbClr val="0000FF"/>
                  </a:solidFill>
                  <a:latin typeface="Consolas" panose="020B0609020204030204" pitchFamily="49" charset="0"/>
                </a:rPr>
                <a:t>a</a:t>
              </a:r>
              <a:r>
                <a:rPr lang="en-US" altLang="zh-CN" b="0" baseline="-25000" smtClean="0">
                  <a:solidFill>
                    <a:srgbClr val="0000FF"/>
                  </a:solidFill>
                  <a:latin typeface="Consolas" panose="020B0609020204030204" pitchFamily="49" charset="0"/>
                </a:rPr>
                <a:t>2</a:t>
              </a:r>
              <a:endParaRPr lang="zh-CN" altLang="en-US" b="0" baseline="-25000">
                <a:solidFill>
                  <a:srgbClr val="0000FF"/>
                </a:solidFill>
                <a:latin typeface="Consolas" panose="020B0609020204030204" pitchFamily="49" charset="0"/>
              </a:endParaRPr>
            </a:p>
          </p:txBody>
        </p:sp>
        <p:sp>
          <p:nvSpPr>
            <p:cNvPr id="30" name="矩形 29"/>
            <p:cNvSpPr/>
            <p:nvPr/>
          </p:nvSpPr>
          <p:spPr>
            <a:xfrm>
              <a:off x="6786578" y="3643312"/>
              <a:ext cx="500066" cy="384000"/>
            </a:xfrm>
            <a:prstGeom prst="rect">
              <a:avLst/>
            </a:prstGeom>
            <a:ln>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b="0" baseline="-25000">
                <a:solidFill>
                  <a:srgbClr val="0000FF"/>
                </a:solidFill>
                <a:latin typeface="Consolas" panose="020B0609020204030204" pitchFamily="49" charset="0"/>
              </a:endParaRPr>
            </a:p>
          </p:txBody>
        </p:sp>
        <p:cxnSp>
          <p:nvCxnSpPr>
            <p:cNvPr id="31" name="直接箭头连接符 30"/>
            <p:cNvCxnSpPr/>
            <p:nvPr/>
          </p:nvCxnSpPr>
          <p:spPr>
            <a:xfrm>
              <a:off x="5786446" y="3857628"/>
              <a:ext cx="500066"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cxnSp>
          <p:nvCxnSpPr>
            <p:cNvPr id="32" name="直接箭头连接符 31"/>
            <p:cNvCxnSpPr/>
            <p:nvPr/>
          </p:nvCxnSpPr>
          <p:spPr>
            <a:xfrm>
              <a:off x="7143768" y="3857628"/>
              <a:ext cx="500066"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3" name="TextBox 32"/>
            <p:cNvSpPr txBox="1"/>
            <p:nvPr/>
          </p:nvSpPr>
          <p:spPr>
            <a:xfrm>
              <a:off x="7786710" y="3643314"/>
              <a:ext cx="857256" cy="492443"/>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latin typeface="+mj-ea"/>
                  <a:ea typeface="+mj-ea"/>
                  <a:cs typeface="Consolas" panose="020B0609020204030204" pitchFamily="49" charset="0"/>
                </a:rPr>
                <a:t>…</a:t>
              </a:r>
              <a:endParaRPr lang="zh-CN" altLang="en-US" sz="1800" smtClean="0">
                <a:solidFill>
                  <a:srgbClr val="0000FF"/>
                </a:solidFill>
                <a:latin typeface="+mj-ea"/>
                <a:ea typeface="+mj-ea"/>
                <a:cs typeface="Consolas" panose="020B0609020204030204" pitchFamily="49" charset="0"/>
              </a:endParaRPr>
            </a:p>
          </p:txBody>
        </p:sp>
        <p:sp>
          <p:nvSpPr>
            <p:cNvPr id="34" name="矩形 33"/>
            <p:cNvSpPr/>
            <p:nvPr/>
          </p:nvSpPr>
          <p:spPr>
            <a:xfrm>
              <a:off x="1714480" y="4500568"/>
              <a:ext cx="500066" cy="384000"/>
            </a:xfrm>
            <a:prstGeom prst="rect">
              <a:avLst/>
            </a:prstGeom>
            <a:ln>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b="0" baseline="-25000">
                <a:solidFill>
                  <a:srgbClr val="0000FF"/>
                </a:solidFill>
                <a:latin typeface="Consolas" panose="020B0609020204030204" pitchFamily="49" charset="0"/>
              </a:endParaRPr>
            </a:p>
          </p:txBody>
        </p:sp>
        <p:sp>
          <p:nvSpPr>
            <p:cNvPr id="35" name="矩形 34"/>
            <p:cNvSpPr/>
            <p:nvPr/>
          </p:nvSpPr>
          <p:spPr>
            <a:xfrm>
              <a:off x="2214546" y="4500568"/>
              <a:ext cx="500066" cy="384000"/>
            </a:xfrm>
            <a:prstGeom prst="rect">
              <a:avLst/>
            </a:prstGeom>
            <a:ln>
              <a:tailEnd type="none"/>
            </a:ln>
          </p:spPr>
          <p:style>
            <a:lnRef idx="1">
              <a:schemeClr val="accent5"/>
            </a:lnRef>
            <a:fillRef idx="2">
              <a:schemeClr val="accent5"/>
            </a:fillRef>
            <a:effectRef idx="1">
              <a:schemeClr val="accent5"/>
            </a:effectRef>
            <a:fontRef idx="minor">
              <a:schemeClr val="dk1"/>
            </a:fontRef>
          </p:style>
          <p:txBody>
            <a:bodyPr rtlCol="0" anchor="ctr"/>
            <a:lstStyle/>
            <a:p>
              <a:pPr>
                <a:lnSpc>
                  <a:spcPts val="1100"/>
                </a:lnSpc>
                <a:spcBef>
                  <a:spcPts val="0"/>
                </a:spcBef>
              </a:pPr>
              <a:r>
                <a:rPr lang="zh-CN" altLang="en-US" baseline="-25000" smtClean="0">
                  <a:solidFill>
                    <a:srgbClr val="0000FF"/>
                  </a:solidFill>
                  <a:latin typeface="Consolas" panose="020B0609020204030204" pitchFamily="49" charset="0"/>
                </a:rPr>
                <a:t>∧</a:t>
              </a:r>
              <a:endParaRPr lang="zh-CN" altLang="en-US" baseline="-25000">
                <a:solidFill>
                  <a:srgbClr val="0000FF"/>
                </a:solidFill>
                <a:latin typeface="Consolas" panose="020B0609020204030204" pitchFamily="49" charset="0"/>
              </a:endParaRPr>
            </a:p>
          </p:txBody>
        </p:sp>
        <p:cxnSp>
          <p:nvCxnSpPr>
            <p:cNvPr id="36" name="直接箭头连接符 35"/>
            <p:cNvCxnSpPr/>
            <p:nvPr/>
          </p:nvCxnSpPr>
          <p:spPr>
            <a:xfrm rot="16200000" flipH="1">
              <a:off x="1571604" y="4214818"/>
              <a:ext cx="285752" cy="285752"/>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sp>
          <p:nvSpPr>
            <p:cNvPr id="37" name="TextBox 36"/>
            <p:cNvSpPr txBox="1"/>
            <p:nvPr/>
          </p:nvSpPr>
          <p:spPr>
            <a:xfrm>
              <a:off x="1214414" y="3929066"/>
              <a:ext cx="357190" cy="492443"/>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h</a:t>
              </a:r>
              <a:endPar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8" name="任意多边形 37"/>
            <p:cNvSpPr/>
            <p:nvPr/>
          </p:nvSpPr>
          <p:spPr>
            <a:xfrm>
              <a:off x="2743200" y="3544711"/>
              <a:ext cx="632178" cy="835378"/>
            </a:xfrm>
            <a:custGeom>
              <a:avLst/>
              <a:gdLst>
                <a:gd name="connsiteX0" fmla="*/ 632178 w 632178"/>
                <a:gd name="connsiteY0" fmla="*/ 90311 h 835378"/>
                <a:gd name="connsiteX1" fmla="*/ 304800 w 632178"/>
                <a:gd name="connsiteY1" fmla="*/ 11289 h 835378"/>
                <a:gd name="connsiteX2" fmla="*/ 124178 w 632178"/>
                <a:gd name="connsiteY2" fmla="*/ 158045 h 835378"/>
                <a:gd name="connsiteX3" fmla="*/ 0 w 632178"/>
                <a:gd name="connsiteY3" fmla="*/ 835378 h 835378"/>
              </a:gdLst>
              <a:ahLst/>
              <a:cxnLst>
                <a:cxn ang="0">
                  <a:pos x="connsiteX0" y="connsiteY0"/>
                </a:cxn>
                <a:cxn ang="0">
                  <a:pos x="connsiteX1" y="connsiteY1"/>
                </a:cxn>
                <a:cxn ang="0">
                  <a:pos x="connsiteX2" y="connsiteY2"/>
                </a:cxn>
                <a:cxn ang="0">
                  <a:pos x="connsiteX3" y="connsiteY3"/>
                </a:cxn>
              </a:cxnLst>
              <a:rect l="l" t="t" r="r" b="b"/>
              <a:pathLst>
                <a:path w="632178" h="835378">
                  <a:moveTo>
                    <a:pt x="632178" y="90311"/>
                  </a:moveTo>
                  <a:cubicBezTo>
                    <a:pt x="510822" y="45155"/>
                    <a:pt x="389467" y="0"/>
                    <a:pt x="304800" y="11289"/>
                  </a:cubicBezTo>
                  <a:cubicBezTo>
                    <a:pt x="220133" y="22578"/>
                    <a:pt x="174978" y="20697"/>
                    <a:pt x="124178" y="158045"/>
                  </a:cubicBezTo>
                  <a:cubicBezTo>
                    <a:pt x="73378" y="295393"/>
                    <a:pt x="36689" y="565385"/>
                    <a:pt x="0" y="835378"/>
                  </a:cubicBezTo>
                </a:path>
              </a:pathLst>
            </a:custGeom>
            <a:ln w="38100">
              <a:solidFill>
                <a:srgbClr val="006600"/>
              </a:solidFill>
              <a:tailEnd type="arrow"/>
            </a:ln>
          </p:spPr>
          <p:style>
            <a:lnRef idx="2">
              <a:schemeClr val="dk1"/>
            </a:lnRef>
            <a:fillRef idx="0">
              <a:schemeClr val="dk1"/>
            </a:fillRef>
            <a:effectRef idx="1">
              <a:schemeClr val="dk1"/>
            </a:effectRef>
            <a:fontRef idx="minor">
              <a:schemeClr val="tx1"/>
            </a:fontRef>
          </p:style>
          <p:txBody>
            <a:bodyPr rtlCol="0" anchor="ctr"/>
            <a:lstStyle/>
            <a:p>
              <a:pPr algn="ctr"/>
              <a:endParaRPr lang="zh-CN" altLang="en-US"/>
            </a:p>
          </p:txBody>
        </p:sp>
        <p:sp>
          <p:nvSpPr>
            <p:cNvPr id="39" name="下箭头 38"/>
            <p:cNvSpPr/>
            <p:nvPr/>
          </p:nvSpPr>
          <p:spPr>
            <a:xfrm>
              <a:off x="3857620" y="2643182"/>
              <a:ext cx="214314" cy="428628"/>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sp>
        <p:nvSpPr>
          <p:cNvPr id="40" name="灯片编号占位符 39"/>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73082" name="Rectangle 26"/>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 name="TextBox 5"/>
          <p:cNvSpPr txBox="1"/>
          <p:nvPr/>
        </p:nvSpPr>
        <p:spPr>
          <a:xfrm>
            <a:off x="357158" y="214296"/>
            <a:ext cx="8286808" cy="413802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44000" bIns="144000" rtlCol="0">
            <a:spAutoFit/>
          </a:bodyPr>
          <a:lstStyle/>
          <a:p>
            <a:pPr algn="l" defTabSz="359410">
              <a:lnSpc>
                <a:spcPts val="29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	class Solution:</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9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    	def </a:t>
            </a:r>
            <a:r>
              <a:rPr lang="en-US" altLang="zh-CN" sz="2000" smtClean="0">
                <a:solidFill>
                  <a:srgbClr val="FF0000"/>
                </a:solidFill>
                <a:latin typeface="Consolas" panose="020B0609020204030204" pitchFamily="49" charset="0"/>
                <a:ea typeface="仿宋" panose="02010609060101010101" pitchFamily="49" charset="-122"/>
              </a:rPr>
              <a:t>reverseList</a:t>
            </a:r>
            <a:r>
              <a:rPr lang="en-US" altLang="zh-CN" sz="2000" smtClean="0">
                <a:solidFill>
                  <a:srgbClr val="0000FF"/>
                </a:solidFill>
                <a:latin typeface="Consolas" panose="020B0609020204030204" pitchFamily="49" charset="0"/>
                <a:ea typeface="仿宋" panose="02010609060101010101" pitchFamily="49" charset="-122"/>
              </a:rPr>
              <a:t>(self, head: Optional[ListNode]):</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9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3     	h=ListNode()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建立一个头结点</a:t>
            </a:r>
            <a:r>
              <a:rPr lang="en-US" altLang="zh-CN" sz="2000" smtClean="0">
                <a:solidFill>
                  <a:srgbClr val="00B0F0"/>
                </a:solidFill>
                <a:latin typeface="Consolas" panose="020B0609020204030204" pitchFamily="49" charset="0"/>
                <a:ea typeface="仿宋" panose="02010609060101010101" pitchFamily="49" charset="-122"/>
              </a:rPr>
              <a:t>h</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9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4      	p=head</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9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5      	while </a:t>
            </a:r>
            <a:r>
              <a:rPr lang="en-US" altLang="zh-CN" sz="2000" smtClean="0">
                <a:solidFill>
                  <a:srgbClr val="FF00FF"/>
                </a:solidFill>
                <a:latin typeface="Consolas" panose="020B0609020204030204" pitchFamily="49" charset="0"/>
                <a:ea typeface="仿宋" panose="02010609060101010101" pitchFamily="49" charset="-122"/>
              </a:rPr>
              <a:t>p!=None</a:t>
            </a:r>
            <a:r>
              <a:rPr lang="en-US" altLang="zh-CN" sz="2000" smtClean="0">
                <a:solidFill>
                  <a:srgbClr val="0000FF"/>
                </a:solidFill>
                <a:latin typeface="Consolas" panose="020B0609020204030204" pitchFamily="49" charset="0"/>
                <a:ea typeface="仿宋" panose="02010609060101010101" pitchFamily="49" charset="-122"/>
              </a:rPr>
              <a:t>:</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9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6       	q=p.next</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9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7        	p.next=h.next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结点</a:t>
            </a:r>
            <a:r>
              <a:rPr lang="en-US" altLang="zh-CN" sz="2000" smtClean="0">
                <a:solidFill>
                  <a:srgbClr val="00B0F0"/>
                </a:solidFill>
                <a:latin typeface="Consolas" panose="020B0609020204030204" pitchFamily="49" charset="0"/>
                <a:ea typeface="仿宋" panose="02010609060101010101" pitchFamily="49" charset="-122"/>
              </a:rPr>
              <a:t>p</a:t>
            </a:r>
            <a:r>
              <a:rPr lang="zh-CN" altLang="zh-CN" sz="2000" smtClean="0">
                <a:solidFill>
                  <a:srgbClr val="00B0F0"/>
                </a:solidFill>
                <a:latin typeface="Consolas" panose="020B0609020204030204" pitchFamily="49" charset="0"/>
                <a:ea typeface="仿宋" panose="02010609060101010101" pitchFamily="49" charset="-122"/>
              </a:rPr>
              <a:t>插入到表头</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9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8         	h.next=p</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9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9        	p=q</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9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10    	return h.next</a:t>
            </a:r>
            <a:endParaRPr lang="zh-CN" altLang="zh-CN" sz="2000">
              <a:solidFill>
                <a:srgbClr val="0000FF"/>
              </a:solidFill>
              <a:latin typeface="Consolas" panose="020B0609020204030204" pitchFamily="49" charset="0"/>
              <a:ea typeface="仿宋" panose="02010609060101010101" pitchFamily="49" charset="-122"/>
            </a:endParaRPr>
          </a:p>
        </p:txBody>
      </p:sp>
      <p:sp>
        <p:nvSpPr>
          <p:cNvPr id="8" name="TextBox 7"/>
          <p:cNvSpPr txBox="1"/>
          <p:nvPr/>
        </p:nvSpPr>
        <p:spPr>
          <a:xfrm>
            <a:off x="500034" y="4457656"/>
            <a:ext cx="8001056"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anose="020B0609020204030204" pitchFamily="49" charset="0"/>
                <a:ea typeface="仿宋" panose="02010609060101010101" pitchFamily="49" charset="-122"/>
              </a:rPr>
              <a:t>上述程序提交结果为通过，运行时间为</a:t>
            </a:r>
            <a:r>
              <a:rPr lang="en-US" altLang="zh-CN" sz="2000" smtClean="0">
                <a:solidFill>
                  <a:srgbClr val="0000FF"/>
                </a:solidFill>
                <a:latin typeface="Consolas" panose="020B0609020204030204" pitchFamily="49" charset="0"/>
                <a:ea typeface="仿宋" panose="02010609060101010101" pitchFamily="49" charset="-122"/>
              </a:rPr>
              <a:t>36ms</a:t>
            </a:r>
            <a:r>
              <a:rPr lang="zh-CN" altLang="zh-CN" sz="2000" smtClean="0">
                <a:solidFill>
                  <a:srgbClr val="0000FF"/>
                </a:solidFill>
                <a:latin typeface="Consolas" panose="020B0609020204030204" pitchFamily="49" charset="0"/>
                <a:ea typeface="仿宋" panose="02010609060101010101" pitchFamily="49" charset="-122"/>
              </a:rPr>
              <a:t>，消耗空间为</a:t>
            </a:r>
            <a:r>
              <a:rPr lang="en-US" altLang="zh-CN" sz="2000" smtClean="0">
                <a:solidFill>
                  <a:srgbClr val="0000FF"/>
                </a:solidFill>
                <a:latin typeface="Consolas" panose="020B0609020204030204" pitchFamily="49" charset="0"/>
                <a:ea typeface="仿宋" panose="02010609060101010101" pitchFamily="49" charset="-122"/>
              </a:rPr>
              <a:t>16MB</a:t>
            </a:r>
            <a:r>
              <a:rPr lang="zh-CN" altLang="zh-CN" sz="2000" smtClean="0">
                <a:solidFill>
                  <a:srgbClr val="0000FF"/>
                </a:solidFill>
                <a:latin typeface="Consolas" panose="020B0609020204030204" pitchFamily="49" charset="0"/>
                <a:ea typeface="仿宋" panose="02010609060101010101" pitchFamily="49" charset="-122"/>
              </a:rPr>
              <a:t>。</a:t>
            </a:r>
            <a:endParaRPr lang="zh-CN" altLang="zh-CN" sz="2000" smtClean="0">
              <a:solidFill>
                <a:srgbClr val="0000FF"/>
              </a:solidFill>
              <a:latin typeface="Consolas" panose="020B0609020204030204" pitchFamily="49" charset="0"/>
              <a:ea typeface="仿宋" panose="02010609060101010101" pitchFamily="49" charset="-122"/>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2428860" y="321453"/>
            <a:ext cx="300039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2.3 </a:t>
            </a:r>
            <a:r>
              <a:rPr lang="zh-CN" altLang="en-US"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字符串</a:t>
            </a:r>
            <a:endParaRPr lang="zh-CN" altLang="en-US"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4"/>
          <p:cNvSpPr txBox="1"/>
          <p:nvPr/>
        </p:nvSpPr>
        <p:spPr>
          <a:xfrm>
            <a:off x="428596" y="1071552"/>
            <a:ext cx="350046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2.3.1 </a:t>
            </a:r>
            <a:r>
              <a:rPr lang="zh-CN" altLang="en-US"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字符串的</a:t>
            </a:r>
            <a:r>
              <a:rPr lang="zh-CN" altLang="en-US" spc="50" smtClean="0">
                <a:ln w="11430"/>
                <a:solidFill>
                  <a:schemeClr val="bg1"/>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定义</a:t>
            </a:r>
            <a:endParaRPr lang="zh-CN"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6" name="TextBox 5"/>
          <p:cNvSpPr txBox="1"/>
          <p:nvPr/>
        </p:nvSpPr>
        <p:spPr>
          <a:xfrm>
            <a:off x="571472" y="1928808"/>
            <a:ext cx="8001056" cy="2526204"/>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spcBef>
                <a:spcPts val="600"/>
              </a:spcBef>
              <a:buBlip>
                <a:blip r:embed="rId1"/>
              </a:buBlip>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字符串简称为串，是字符的有限序列，可以看成元素类型是字符的线性表。</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gn="l">
              <a:lnSpc>
                <a:spcPts val="2800"/>
              </a:lnSpc>
              <a:spcBef>
                <a:spcPts val="600"/>
              </a:spcBef>
              <a:buBlip>
                <a:blip r:embed="rId1"/>
              </a:buBlip>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一个串</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中若干连续的字符构成的串</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称为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s</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子串</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gn="l">
              <a:lnSpc>
                <a:spcPts val="2800"/>
              </a:lnSpc>
              <a:spcBef>
                <a:spcPts val="600"/>
              </a:spcBef>
              <a:buBlip>
                <a:blip r:embed="rId1"/>
              </a:buBlip>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空串是任何串的子串。</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gn="l">
              <a:lnSpc>
                <a:spcPts val="2800"/>
              </a:lnSpc>
              <a:spcBef>
                <a:spcPts val="600"/>
              </a:spcBef>
              <a:buBlip>
                <a:blip r:embed="rId1"/>
              </a:buBlip>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两个</a:t>
            </a:r>
            <a:r>
              <a:rPr lang="zh-CN" altLang="zh-CN" sz="2000" smtClean="0">
                <a:solidFill>
                  <a:srgbClr val="FF0000"/>
                </a:solidFill>
                <a:latin typeface="Consolas" panose="020B0609020204030204" pitchFamily="49" charset="0"/>
                <a:ea typeface="楷体" panose="02010609060101010101" pitchFamily="49" charset="-122"/>
                <a:cs typeface="Consolas" panose="020B0609020204030204" pitchFamily="49" charset="0"/>
              </a:rPr>
              <a:t>串相等</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当且仅当它们的长度相同并且对应位置的字符均相同。</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gn="l">
              <a:lnSpc>
                <a:spcPts val="2800"/>
              </a:lnSpc>
              <a:spcBef>
                <a:spcPts val="600"/>
              </a:spcBef>
              <a:buBlip>
                <a:blip r:embed="rId1"/>
              </a:buBlip>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字符串主要有数组和链串两种存储结构。</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285720" y="321453"/>
            <a:ext cx="385765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2.3.2 Python</a:t>
            </a:r>
            <a:r>
              <a:rPr lang="zh-CN" altLang="en-US"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中的字符串</a:t>
            </a:r>
            <a:endParaRPr lang="zh-CN"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8" name="TextBox 7"/>
          <p:cNvSpPr txBox="1"/>
          <p:nvPr/>
        </p:nvSpPr>
        <p:spPr>
          <a:xfrm>
            <a:off x="428596" y="1017974"/>
            <a:ext cx="8072494" cy="828304"/>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000"/>
              </a:lnSpc>
              <a:spcBef>
                <a:spcPts val="1200"/>
              </a:spcBef>
              <a:buBlip>
                <a:blip r:embed="rId1"/>
              </a:buBlip>
            </a:pPr>
            <a:r>
              <a:rPr lang="en-US" altLang="zh-CN" sz="2000" smtClean="0">
                <a:solidFill>
                  <a:srgbClr val="0000FF"/>
                </a:solidFill>
                <a:latin typeface="Consolas" panose="020B0609020204030204" pitchFamily="49" charset="0"/>
                <a:ea typeface="仿宋" panose="02010609060101010101" pitchFamily="49" charset="-122"/>
              </a:rPr>
              <a:t>Python</a:t>
            </a:r>
            <a:r>
              <a:rPr lang="zh-CN" altLang="zh-CN" sz="2000" smtClean="0">
                <a:solidFill>
                  <a:srgbClr val="0000FF"/>
                </a:solidFill>
                <a:latin typeface="Consolas" panose="020B0609020204030204" pitchFamily="49" charset="0"/>
                <a:ea typeface="仿宋" panose="02010609060101010101" pitchFamily="49" charset="-122"/>
              </a:rPr>
              <a:t>中使用单引号或者双引号来创建字符串，</a:t>
            </a:r>
            <a:r>
              <a:rPr lang="en-US" altLang="zh-CN" sz="2000" smtClean="0">
                <a:solidFill>
                  <a:srgbClr val="0000FF"/>
                </a:solidFill>
                <a:latin typeface="Consolas" panose="020B0609020204030204" pitchFamily="49" charset="0"/>
                <a:ea typeface="仿宋" panose="02010609060101010101" pitchFamily="49" charset="-122"/>
              </a:rPr>
              <a:t>Python</a:t>
            </a:r>
            <a:r>
              <a:rPr lang="zh-CN" altLang="zh-CN" sz="2000" smtClean="0">
                <a:solidFill>
                  <a:srgbClr val="0000FF"/>
                </a:solidFill>
                <a:latin typeface="Consolas" panose="020B0609020204030204" pitchFamily="49" charset="0"/>
                <a:ea typeface="仿宋" panose="02010609060101010101" pitchFamily="49" charset="-122"/>
              </a:rPr>
              <a:t>不支持单字符类型，单字符在</a:t>
            </a:r>
            <a:r>
              <a:rPr lang="en-US" altLang="zh-CN" sz="2000" smtClean="0">
                <a:solidFill>
                  <a:srgbClr val="0000FF"/>
                </a:solidFill>
                <a:latin typeface="Consolas" panose="020B0609020204030204" pitchFamily="49" charset="0"/>
                <a:ea typeface="仿宋" panose="02010609060101010101" pitchFamily="49" charset="-122"/>
              </a:rPr>
              <a:t>Python</a:t>
            </a:r>
            <a:r>
              <a:rPr lang="zh-CN" altLang="zh-CN" sz="2000" smtClean="0">
                <a:solidFill>
                  <a:srgbClr val="0000FF"/>
                </a:solidFill>
                <a:latin typeface="Consolas" panose="020B0609020204030204" pitchFamily="49" charset="0"/>
                <a:ea typeface="仿宋" panose="02010609060101010101" pitchFamily="49" charset="-122"/>
              </a:rPr>
              <a:t>中也是作为一个字符串使用。</a:t>
            </a:r>
            <a:endParaRPr lang="zh-CN" altLang="en-US" sz="22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857224" y="2071684"/>
            <a:ext cx="6929486" cy="2400657"/>
          </a:xfrm>
          <a:prstGeom prst="rect">
            <a:avLst/>
          </a:prstGeom>
          <a:noFill/>
        </p:spPr>
        <p:txBody>
          <a:bodyPr wrap="square" rtlCol="0">
            <a:spAutoFit/>
          </a:bodyPr>
          <a:lstStyle/>
          <a:p>
            <a:pPr algn="l" defTabSz="359410">
              <a:lnSpc>
                <a:spcPts val="2400"/>
              </a:lnSpc>
              <a:spcBef>
                <a:spcPts val="0"/>
              </a:spcBef>
              <a:spcAft>
                <a:spcPts val="600"/>
              </a:spcAft>
            </a:pPr>
            <a:r>
              <a:rPr lang="en-US" altLang="zh-CN" sz="2000" smtClean="0">
                <a:solidFill>
                  <a:srgbClr val="0000FF"/>
                </a:solidFill>
                <a:latin typeface="Consolas" panose="020B0609020204030204" pitchFamily="49" charset="0"/>
                <a:ea typeface="楷体" panose="02010609060101010101" pitchFamily="49" charset="-122"/>
              </a:rPr>
              <a:t>1</a:t>
            </a:r>
            <a:r>
              <a:rPr lang="zh-CN" altLang="zh-CN" sz="2000" smtClean="0">
                <a:solidFill>
                  <a:srgbClr val="0000FF"/>
                </a:solidFill>
                <a:latin typeface="Consolas" panose="020B0609020204030204" pitchFamily="49" charset="0"/>
                <a:ea typeface="楷体" panose="02010609060101010101" pitchFamily="49" charset="-122"/>
              </a:rPr>
              <a:t>）字符串运算符</a:t>
            </a:r>
            <a:endParaRPr lang="zh-CN" altLang="zh-CN" sz="2000" smtClean="0">
              <a:solidFill>
                <a:srgbClr val="0000FF"/>
              </a:solidFill>
              <a:latin typeface="Consolas" panose="020B0609020204030204" pitchFamily="49" charset="0"/>
              <a:ea typeface="楷体" panose="02010609060101010101" pitchFamily="49" charset="-122"/>
            </a:endParaRPr>
          </a:p>
          <a:p>
            <a:pPr algn="l" defTabSz="359410">
              <a:lnSpc>
                <a:spcPts val="2400"/>
              </a:lnSpc>
              <a:spcBef>
                <a:spcPts val="0"/>
              </a:spcBef>
              <a:spcAft>
                <a:spcPts val="600"/>
              </a:spcAft>
            </a:pPr>
            <a:r>
              <a:rPr lang="en-US" altLang="zh-CN" sz="2000" smtClean="0">
                <a:solidFill>
                  <a:srgbClr val="0000FF"/>
                </a:solidFill>
                <a:latin typeface="Consolas" panose="020B0609020204030204" pitchFamily="49" charset="0"/>
                <a:ea typeface="楷体" panose="02010609060101010101" pitchFamily="49" charset="-122"/>
              </a:rPr>
              <a:t>2</a:t>
            </a:r>
            <a:r>
              <a:rPr lang="zh-CN" altLang="zh-CN" sz="2000" smtClean="0">
                <a:solidFill>
                  <a:srgbClr val="0000FF"/>
                </a:solidFill>
                <a:latin typeface="Consolas" panose="020B0609020204030204" pitchFamily="49" charset="0"/>
                <a:ea typeface="楷体" panose="02010609060101010101" pitchFamily="49" charset="-122"/>
              </a:rPr>
              <a:t>）字符串方法</a:t>
            </a:r>
            <a:endParaRPr lang="zh-CN" altLang="zh-CN" sz="2000" smtClean="0">
              <a:solidFill>
                <a:srgbClr val="0000FF"/>
              </a:solidFill>
              <a:latin typeface="Consolas" panose="020B0609020204030204" pitchFamily="49" charset="0"/>
              <a:ea typeface="楷体" panose="02010609060101010101" pitchFamily="49" charset="-122"/>
            </a:endParaRPr>
          </a:p>
          <a:p>
            <a:pPr algn="l" defTabSz="359410">
              <a:lnSpc>
                <a:spcPts val="2400"/>
              </a:lnSpc>
              <a:spcBef>
                <a:spcPts val="0"/>
              </a:spcBef>
            </a:pPr>
            <a:r>
              <a:rPr lang="zh-CN" altLang="zh-CN" sz="2000" smtClean="0">
                <a:solidFill>
                  <a:srgbClr val="0000FF"/>
                </a:solidFill>
                <a:latin typeface="Consolas" panose="020B0609020204030204" pitchFamily="49" charset="0"/>
                <a:ea typeface="仿宋" panose="02010609060101010101" pitchFamily="49" charset="-122"/>
              </a:rPr>
              <a:t>①</a:t>
            </a:r>
            <a:r>
              <a:rPr lang="en-US" altLang="zh-CN" sz="2000" smtClean="0">
                <a:solidFill>
                  <a:srgbClr val="0000FF"/>
                </a:solidFill>
                <a:latin typeface="Consolas" panose="020B0609020204030204" pitchFamily="49" charset="0"/>
                <a:ea typeface="仿宋" panose="02010609060101010101" pitchFamily="49" charset="-122"/>
              </a:rPr>
              <a:t> string.count(str, beg= 0,end=len(string))</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zh-CN" altLang="zh-CN" sz="2000" smtClean="0">
                <a:solidFill>
                  <a:srgbClr val="0000FF"/>
                </a:solidFill>
                <a:latin typeface="Consolas" panose="020B0609020204030204" pitchFamily="49" charset="0"/>
                <a:ea typeface="仿宋" panose="02010609060101010101" pitchFamily="49" charset="-122"/>
              </a:rPr>
              <a:t>②</a:t>
            </a:r>
            <a:r>
              <a:rPr lang="en-US" altLang="zh-CN" sz="2000" smtClean="0">
                <a:solidFill>
                  <a:srgbClr val="0000FF"/>
                </a:solidFill>
                <a:latin typeface="Consolas" panose="020B0609020204030204" pitchFamily="49" charset="0"/>
                <a:ea typeface="仿宋" panose="02010609060101010101" pitchFamily="49" charset="-122"/>
              </a:rPr>
              <a:t> string.find(str,beg=0,end=len(string))</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zh-CN" altLang="zh-CN" sz="2000" smtClean="0">
                <a:solidFill>
                  <a:srgbClr val="0000FF"/>
                </a:solidFill>
                <a:latin typeface="Consolas" panose="020B0609020204030204" pitchFamily="49" charset="0"/>
                <a:ea typeface="仿宋" panose="02010609060101010101" pitchFamily="49" charset="-122"/>
              </a:rPr>
              <a:t>③</a:t>
            </a:r>
            <a:r>
              <a:rPr lang="en-US" altLang="zh-CN" sz="2000" smtClean="0">
                <a:solidFill>
                  <a:srgbClr val="0000FF"/>
                </a:solidFill>
                <a:latin typeface="Consolas" panose="020B0609020204030204" pitchFamily="49" charset="0"/>
                <a:ea typeface="仿宋" panose="02010609060101010101" pitchFamily="49" charset="-122"/>
              </a:rPr>
              <a:t> string.rfind(str, beg=0,end=len(string))</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zh-CN" altLang="zh-CN" sz="2000" smtClean="0">
                <a:solidFill>
                  <a:srgbClr val="0000FF"/>
                </a:solidFill>
                <a:latin typeface="Consolas" panose="020B0609020204030204" pitchFamily="49" charset="0"/>
                <a:ea typeface="仿宋" panose="02010609060101010101" pitchFamily="49" charset="-122"/>
              </a:rPr>
              <a:t>④</a:t>
            </a:r>
            <a:r>
              <a:rPr lang="en-US" altLang="zh-CN" sz="2000" smtClean="0">
                <a:solidFill>
                  <a:srgbClr val="0000FF"/>
                </a:solidFill>
                <a:latin typeface="Consolas" panose="020B0609020204030204" pitchFamily="49" charset="0"/>
                <a:ea typeface="仿宋" panose="02010609060101010101" pitchFamily="49" charset="-122"/>
              </a:rPr>
              <a:t> string.index(str, beg=0, end=len(string))</a:t>
            </a:r>
            <a:endParaRPr lang="en-US"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mj-ea"/>
                <a:ea typeface="+mj-ea"/>
              </a:rPr>
              <a:t>…</a:t>
            </a:r>
            <a:endParaRPr lang="zh-CN" altLang="zh-CN" sz="2000" smtClean="0">
              <a:solidFill>
                <a:srgbClr val="0000FF"/>
              </a:solidFill>
              <a:latin typeface="+mj-ea"/>
              <a:ea typeface="+mj-ea"/>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9" name="TextBox 8"/>
          <p:cNvSpPr txBox="1"/>
          <p:nvPr/>
        </p:nvSpPr>
        <p:spPr>
          <a:xfrm>
            <a:off x="428596" y="296676"/>
            <a:ext cx="778674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anose="020B0609020204030204" pitchFamily="49" charset="0"/>
                <a:ea typeface="微软雅黑" panose="020B0503020204020204" pitchFamily="34" charset="-122"/>
                <a:cs typeface="Consolas" panose="020B0609020204030204" pitchFamily="49" charset="0"/>
              </a:rPr>
              <a:t>2.3.3 </a:t>
            </a:r>
            <a:r>
              <a:rPr lang="zh-CN" altLang="zh-CN" smtClean="0">
                <a:latin typeface="Consolas" panose="020B0609020204030204" pitchFamily="49" charset="0"/>
                <a:ea typeface="微软雅黑" panose="020B0503020204020204" pitchFamily="34" charset="-122"/>
                <a:cs typeface="Consolas" panose="020B0609020204030204" pitchFamily="49" charset="0"/>
              </a:rPr>
              <a:t>实战</a:t>
            </a:r>
            <a:r>
              <a:rPr lang="en-US" altLang="zh-CN" smtClean="0">
                <a:latin typeface="Consolas" panose="020B0609020204030204" pitchFamily="49" charset="0"/>
                <a:ea typeface="微软雅黑" panose="020B0503020204020204" pitchFamily="34" charset="-122"/>
                <a:cs typeface="Consolas" panose="020B0609020204030204" pitchFamily="49" charset="0"/>
              </a:rPr>
              <a:t>—</a:t>
            </a:r>
            <a:r>
              <a:rPr lang="zh-CN" altLang="zh-CN" smtClean="0">
                <a:latin typeface="Consolas" panose="020B0609020204030204" pitchFamily="49" charset="0"/>
                <a:ea typeface="微软雅黑" panose="020B0503020204020204" pitchFamily="34" charset="-122"/>
                <a:cs typeface="Consolas" panose="020B0609020204030204" pitchFamily="49" charset="0"/>
              </a:rPr>
              <a:t>最大重复子字符串（</a:t>
            </a:r>
            <a:r>
              <a:rPr lang="en-US" altLang="zh-CN" smtClean="0">
                <a:latin typeface="Consolas" panose="020B0609020204030204" pitchFamily="49" charset="0"/>
                <a:ea typeface="微软雅黑" panose="020B0503020204020204" pitchFamily="34" charset="-122"/>
                <a:cs typeface="Consolas" panose="020B0609020204030204" pitchFamily="49" charset="0"/>
              </a:rPr>
              <a:t>LeetCode1668★</a:t>
            </a:r>
            <a:r>
              <a:rPr lang="zh-CN" altLang="zh-CN" smtClean="0">
                <a:latin typeface="Consolas" panose="020B0609020204030204" pitchFamily="49" charset="0"/>
                <a:ea typeface="微软雅黑" panose="020B0503020204020204" pitchFamily="34" charset="-122"/>
                <a:cs typeface="Consolas" panose="020B0609020204030204" pitchFamily="49" charset="0"/>
              </a:rPr>
              <a:t>）</a:t>
            </a:r>
            <a:endParaRPr lang="zh-CN"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10" name="TextBox 9"/>
          <p:cNvSpPr txBox="1"/>
          <p:nvPr/>
        </p:nvSpPr>
        <p:spPr>
          <a:xfrm>
            <a:off x="357158" y="1017974"/>
            <a:ext cx="8429684" cy="3139899"/>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3000"/>
              </a:lnSpc>
              <a:spcBef>
                <a:spcPts val="0"/>
              </a:spcBef>
            </a:pPr>
            <a:r>
              <a:rPr lang="zh-CN" altLang="zh-CN"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问题描述</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：给你一个字符串</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sequence</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，如果字符串</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word</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连续重复</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次形成的字符串是</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sequence</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的一个子串，那么单词</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word</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的重复值为</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lnSpc>
                <a:spcPts val="30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单词</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word</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的最大重复值是单词</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word</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sequence</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中最大的重复值。如果</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word</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不是</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sequence</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的子串，那么重复值</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lnSpc>
                <a:spcPts val="3000"/>
              </a:lnSpc>
              <a:spcBef>
                <a:spcPts val="0"/>
              </a:spcBef>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设计一个算法</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返回最大重复值</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lnSpc>
                <a:spcPts val="30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例如</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sequence="</a:t>
            </a:r>
            <a:r>
              <a:rPr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ab</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abc"</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word="</a:t>
            </a:r>
            <a:r>
              <a:rPr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ab</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，返回结果为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lnSpc>
                <a:spcPts val="3000"/>
              </a:lnSpc>
              <a:spcBef>
                <a:spcPts val="0"/>
              </a:spcBef>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要求设计如下方法：</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lnSpc>
                <a:spcPts val="3000"/>
              </a:lnSpc>
              <a:spcBef>
                <a:spcPts val="0"/>
              </a:spcBef>
            </a:pP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    </a:t>
            </a:r>
            <a:r>
              <a:rPr lang="en-US" altLang="zh-CN" sz="2000" smtClean="0">
                <a:solidFill>
                  <a:srgbClr val="0000FF"/>
                </a:solidFill>
                <a:latin typeface="Consolas" panose="020B0609020204030204" pitchFamily="49" charset="0"/>
                <a:ea typeface="仿宋" panose="02010609060101010101" pitchFamily="49" charset="-122"/>
              </a:rPr>
              <a:t>def </a:t>
            </a:r>
            <a:r>
              <a:rPr lang="en-US" altLang="zh-CN" sz="2000" smtClean="0">
                <a:solidFill>
                  <a:srgbClr val="FF0000"/>
                </a:solidFill>
                <a:latin typeface="Consolas" panose="020B0609020204030204" pitchFamily="49" charset="0"/>
                <a:ea typeface="仿宋" panose="02010609060101010101" pitchFamily="49" charset="-122"/>
              </a:rPr>
              <a:t>maxRepeating</a:t>
            </a:r>
            <a:r>
              <a:rPr lang="en-US" altLang="zh-CN" sz="2000" smtClean="0">
                <a:solidFill>
                  <a:srgbClr val="0000FF"/>
                </a:solidFill>
                <a:latin typeface="Consolas" panose="020B0609020204030204" pitchFamily="49" charset="0"/>
                <a:ea typeface="仿宋" panose="02010609060101010101" pitchFamily="49" charset="-122"/>
              </a:rPr>
              <a:t>(self,sequence:str,word: str)-&gt;int</a:t>
            </a:r>
            <a:endParaRPr lang="zh-CN" altLang="en-US" sz="2000" smtClean="0">
              <a:solidFill>
                <a:srgbClr val="006600"/>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8" name="TextBox 7"/>
          <p:cNvSpPr txBox="1"/>
          <p:nvPr/>
        </p:nvSpPr>
        <p:spPr>
          <a:xfrm>
            <a:off x="285720" y="571486"/>
            <a:ext cx="8358246" cy="1438855"/>
          </a:xfrm>
          <a:prstGeom prst="rect">
            <a:avLst/>
          </a:prstGeom>
          <a:noFill/>
        </p:spPr>
        <p:txBody>
          <a:bodyPr wrap="square" rtlCol="0">
            <a:spAutoFit/>
          </a:bodyPr>
          <a:lstStyle/>
          <a:p>
            <a:pPr algn="l">
              <a:lnSpc>
                <a:spcPts val="3500"/>
              </a:lnSpc>
              <a:spcBef>
                <a:spcPts val="0"/>
              </a:spcBef>
            </a:pPr>
            <a:r>
              <a:rPr lang="zh-CN" altLang="zh-CN"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问题求解</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从</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开始，构造由</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word</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连续重复</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次形成的字符串</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subs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，若</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subs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是</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sequence</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的子串，置</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subs+=word</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，然后继续循环判断，否则退出循环，最后返回</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TextBox 6"/>
          <p:cNvSpPr txBox="1"/>
          <p:nvPr/>
        </p:nvSpPr>
        <p:spPr>
          <a:xfrm>
            <a:off x="714348" y="2143122"/>
            <a:ext cx="7643866" cy="1938992"/>
          </a:xfrm>
          <a:prstGeom prst="rect">
            <a:avLst/>
          </a:prstGeom>
          <a:noFill/>
        </p:spPr>
        <p:txBody>
          <a:bodyPr wrap="square" rtlCol="0">
            <a:spAutoFit/>
          </a:bodyPr>
          <a:lstStyle/>
          <a:p>
            <a:pPr algn="l">
              <a:lnSpc>
                <a:spcPct val="100000"/>
              </a:lnSpc>
              <a:spcBef>
                <a:spcPts val="60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sequence="</a:t>
            </a:r>
            <a:r>
              <a:rPr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ab</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abc"</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word="</a:t>
            </a:r>
            <a:r>
              <a:rPr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ab</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lnSpc>
                <a:spcPct val="100000"/>
              </a:lnSpc>
              <a:spcBef>
                <a:spcPts val="60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subs=word,k=1</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lnSpc>
                <a:spcPct val="100000"/>
              </a:lnSpc>
              <a:spcBef>
                <a:spcPts val="600"/>
              </a:spcBef>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subs</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sequence</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的子串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 </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subs+=word,k=2</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Wingdings" panose="05000000000000000000"/>
            </a:endParaRPr>
          </a:p>
          <a:p>
            <a:pPr algn="l">
              <a:lnSpc>
                <a:spcPct val="100000"/>
              </a:lnSpc>
              <a:spcBef>
                <a:spcPts val="600"/>
              </a:spcBef>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subs</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sequence</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的子串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 </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subs+=word,k=3</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Wingdings" panose="05000000000000000000"/>
            </a:endParaRPr>
          </a:p>
          <a:p>
            <a:pPr algn="l">
              <a:lnSpc>
                <a:spcPct val="100000"/>
              </a:lnSpc>
              <a:spcBef>
                <a:spcPts val="600"/>
              </a:spcBef>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subs</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不是</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sequence</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的子串，返回</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k-1=2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9" name="灯片编号占位符 8"/>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596" y="500048"/>
            <a:ext cx="307183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2.1.2 Python</a:t>
            </a:r>
            <a:r>
              <a:rPr lang="zh-CN" altLang="en-US"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列表</a:t>
            </a:r>
            <a:endParaRPr lang="zh-CN"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7" name="TextBox 6"/>
          <p:cNvSpPr txBox="1"/>
          <p:nvPr/>
        </p:nvSpPr>
        <p:spPr>
          <a:xfrm>
            <a:off x="285720" y="1296423"/>
            <a:ext cx="8501122" cy="234689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marL="457200" indent="-457200" algn="l">
              <a:lnSpc>
                <a:spcPts val="3200"/>
              </a:lnSpc>
              <a:spcBef>
                <a:spcPts val="600"/>
              </a:spcBef>
              <a:buBlip>
                <a:blip r:embed="rId1"/>
              </a:buBlip>
            </a:pPr>
            <a:r>
              <a:rPr lang="en-US" altLang="zh-CN" sz="2000" smtClean="0">
                <a:solidFill>
                  <a:srgbClr val="0000FF"/>
                </a:solidFill>
                <a:latin typeface="Consolas" panose="020B0609020204030204" pitchFamily="49" charset="0"/>
                <a:ea typeface="仿宋" panose="02010609060101010101" pitchFamily="49" charset="-122"/>
              </a:rPr>
              <a:t>Python</a:t>
            </a:r>
            <a:r>
              <a:rPr lang="zh-CN" altLang="zh-CN" sz="2000" smtClean="0">
                <a:solidFill>
                  <a:srgbClr val="0000FF"/>
                </a:solidFill>
                <a:latin typeface="Consolas" panose="020B0609020204030204" pitchFamily="49" charset="0"/>
                <a:ea typeface="仿宋" panose="02010609060101010101" pitchFamily="49" charset="-122"/>
              </a:rPr>
              <a:t>中数组对应列表类型，</a:t>
            </a:r>
            <a:r>
              <a:rPr lang="en-US" altLang="zh-CN" sz="2000" smtClean="0">
                <a:solidFill>
                  <a:srgbClr val="0000FF"/>
                </a:solidFill>
                <a:latin typeface="Consolas" panose="020B0609020204030204" pitchFamily="49" charset="0"/>
                <a:ea typeface="仿宋" panose="02010609060101010101" pitchFamily="49" charset="-122"/>
              </a:rPr>
              <a:t>Python</a:t>
            </a:r>
            <a:r>
              <a:rPr lang="zh-CN" altLang="zh-CN" sz="2000" smtClean="0">
                <a:solidFill>
                  <a:srgbClr val="0000FF"/>
                </a:solidFill>
                <a:latin typeface="Consolas" panose="020B0609020204030204" pitchFamily="49" charset="0"/>
                <a:ea typeface="仿宋" panose="02010609060101010101" pitchFamily="49" charset="-122"/>
              </a:rPr>
              <a:t>列表的基本形式是一个方括号内以逗号分隔的若干值，列表的值不需要具有相同的类型。可以用列表存储线性表。</a:t>
            </a:r>
            <a:endParaRPr lang="en-US" altLang="zh-CN" sz="2000" smtClean="0">
              <a:solidFill>
                <a:srgbClr val="0000FF"/>
              </a:solidFill>
              <a:latin typeface="Consolas" panose="020B0609020204030204" pitchFamily="49" charset="0"/>
              <a:ea typeface="仿宋" panose="02010609060101010101" pitchFamily="49" charset="-122"/>
            </a:endParaRPr>
          </a:p>
          <a:p>
            <a:pPr marL="457200" indent="-457200" algn="l">
              <a:lnSpc>
                <a:spcPts val="32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rPr>
              <a:t>例如，列表</a:t>
            </a:r>
            <a:r>
              <a:rPr lang="en-US" altLang="zh-CN" sz="2000" smtClean="0">
                <a:solidFill>
                  <a:srgbClr val="0000FF"/>
                </a:solidFill>
                <a:latin typeface="Consolas" panose="020B0609020204030204" pitchFamily="49" charset="0"/>
                <a:ea typeface="仿宋" panose="02010609060101010101" pitchFamily="49" charset="-122"/>
              </a:rPr>
              <a:t>a=[2</a:t>
            </a:r>
            <a:r>
              <a:rPr lang="zh-CN" altLang="zh-CN" sz="2000" smtClean="0">
                <a:solidFill>
                  <a:srgbClr val="0000FF"/>
                </a:solidFill>
                <a:latin typeface="Consolas" panose="020B0609020204030204" pitchFamily="49" charset="0"/>
                <a:ea typeface="仿宋" panose="02010609060101010101" pitchFamily="49" charset="-122"/>
              </a:rPr>
              <a:t>，</a:t>
            </a:r>
            <a:r>
              <a:rPr lang="en-US" altLang="zh-CN" sz="2000" smtClean="0">
                <a:solidFill>
                  <a:srgbClr val="0000FF"/>
                </a:solidFill>
                <a:latin typeface="Consolas" panose="020B0609020204030204" pitchFamily="49" charset="0"/>
                <a:ea typeface="仿宋" panose="02010609060101010101" pitchFamily="49" charset="-122"/>
              </a:rPr>
              <a:t>5</a:t>
            </a:r>
            <a:r>
              <a:rPr lang="zh-CN" altLang="zh-CN" sz="2000" smtClean="0">
                <a:solidFill>
                  <a:srgbClr val="0000FF"/>
                </a:solidFill>
                <a:latin typeface="Consolas" panose="020B0609020204030204" pitchFamily="49" charset="0"/>
                <a:ea typeface="仿宋" panose="02010609060101010101" pitchFamily="49" charset="-122"/>
              </a:rPr>
              <a:t>，</a:t>
            </a:r>
            <a:r>
              <a:rPr lang="en-US" altLang="zh-CN" sz="2000" smtClean="0">
                <a:solidFill>
                  <a:srgbClr val="0000FF"/>
                </a:solidFill>
                <a:latin typeface="Consolas" panose="020B0609020204030204" pitchFamily="49" charset="0"/>
                <a:ea typeface="仿宋" panose="02010609060101010101" pitchFamily="49" charset="-122"/>
              </a:rPr>
              <a:t>3</a:t>
            </a:r>
            <a:r>
              <a:rPr lang="zh-CN" altLang="zh-CN" sz="2000" smtClean="0">
                <a:solidFill>
                  <a:srgbClr val="0000FF"/>
                </a:solidFill>
                <a:latin typeface="Consolas" panose="020B0609020204030204" pitchFamily="49" charset="0"/>
                <a:ea typeface="仿宋" panose="02010609060101010101" pitchFamily="49" charset="-122"/>
              </a:rPr>
              <a:t>，</a:t>
            </a:r>
            <a:r>
              <a:rPr lang="en-US" altLang="zh-CN" sz="2000" smtClean="0">
                <a:solidFill>
                  <a:srgbClr val="0000FF"/>
                </a:solidFill>
                <a:latin typeface="Consolas" panose="020B0609020204030204" pitchFamily="49" charset="0"/>
                <a:ea typeface="仿宋" panose="02010609060101010101" pitchFamily="49" charset="-122"/>
              </a:rPr>
              <a:t>1</a:t>
            </a:r>
            <a:r>
              <a:rPr lang="zh-CN" altLang="zh-CN" sz="2000" smtClean="0">
                <a:solidFill>
                  <a:srgbClr val="0000FF"/>
                </a:solidFill>
                <a:latin typeface="Consolas" panose="020B0609020204030204" pitchFamily="49" charset="0"/>
                <a:ea typeface="仿宋" panose="02010609060101010101" pitchFamily="49" charset="-122"/>
              </a:rPr>
              <a:t>，</a:t>
            </a:r>
            <a:r>
              <a:rPr lang="en-US" altLang="zh-CN" sz="2000" smtClean="0">
                <a:solidFill>
                  <a:srgbClr val="0000FF"/>
                </a:solidFill>
                <a:latin typeface="Consolas" panose="020B0609020204030204" pitchFamily="49" charset="0"/>
                <a:ea typeface="仿宋" panose="02010609060101010101" pitchFamily="49" charset="-122"/>
              </a:rPr>
              <a:t>4]</a:t>
            </a:r>
            <a:r>
              <a:rPr lang="zh-CN" altLang="zh-CN" sz="2000" smtClean="0">
                <a:solidFill>
                  <a:srgbClr val="0000FF"/>
                </a:solidFill>
                <a:latin typeface="Consolas" panose="020B0609020204030204" pitchFamily="49" charset="0"/>
                <a:ea typeface="仿宋" panose="02010609060101010101" pitchFamily="49" charset="-122"/>
              </a:rPr>
              <a:t>看成一维数组，列表</a:t>
            </a:r>
            <a:r>
              <a:rPr lang="en-US" altLang="zh-CN" sz="2000" smtClean="0">
                <a:solidFill>
                  <a:srgbClr val="0000FF"/>
                </a:solidFill>
                <a:latin typeface="Consolas" panose="020B0609020204030204" pitchFamily="49" charset="0"/>
                <a:ea typeface="仿宋" panose="02010609060101010101" pitchFamily="49" charset="-122"/>
              </a:rPr>
              <a:t>b=[[2</a:t>
            </a:r>
            <a:r>
              <a:rPr lang="zh-CN" altLang="zh-CN" sz="2000" smtClean="0">
                <a:solidFill>
                  <a:srgbClr val="0000FF"/>
                </a:solidFill>
                <a:latin typeface="Consolas" panose="020B0609020204030204" pitchFamily="49" charset="0"/>
                <a:ea typeface="仿宋" panose="02010609060101010101" pitchFamily="49" charset="-122"/>
              </a:rPr>
              <a:t>，</a:t>
            </a:r>
            <a:r>
              <a:rPr lang="en-US" altLang="zh-CN" sz="2000" smtClean="0">
                <a:solidFill>
                  <a:srgbClr val="0000FF"/>
                </a:solidFill>
                <a:latin typeface="Consolas" panose="020B0609020204030204" pitchFamily="49" charset="0"/>
                <a:ea typeface="仿宋" panose="02010609060101010101" pitchFamily="49" charset="-122"/>
              </a:rPr>
              <a:t>3</a:t>
            </a:r>
            <a:r>
              <a:rPr lang="zh-CN" altLang="zh-CN" sz="2000" smtClean="0">
                <a:solidFill>
                  <a:srgbClr val="0000FF"/>
                </a:solidFill>
                <a:latin typeface="Consolas" panose="020B0609020204030204" pitchFamily="49" charset="0"/>
                <a:ea typeface="仿宋" panose="02010609060101010101" pitchFamily="49" charset="-122"/>
              </a:rPr>
              <a:t>，</a:t>
            </a:r>
            <a:r>
              <a:rPr lang="en-US" altLang="zh-CN" sz="2000" smtClean="0">
                <a:solidFill>
                  <a:srgbClr val="0000FF"/>
                </a:solidFill>
                <a:latin typeface="Consolas" panose="020B0609020204030204" pitchFamily="49" charset="0"/>
                <a:ea typeface="仿宋" panose="02010609060101010101" pitchFamily="49" charset="-122"/>
              </a:rPr>
              <a:t>8]</a:t>
            </a:r>
            <a:r>
              <a:rPr lang="zh-CN" altLang="zh-CN" sz="2000" smtClean="0">
                <a:solidFill>
                  <a:srgbClr val="0000FF"/>
                </a:solidFill>
                <a:latin typeface="Consolas" panose="020B0609020204030204" pitchFamily="49" charset="0"/>
                <a:ea typeface="仿宋" panose="02010609060101010101" pitchFamily="49" charset="-122"/>
              </a:rPr>
              <a:t>，</a:t>
            </a:r>
            <a:r>
              <a:rPr lang="en-US" altLang="zh-CN" sz="2000" smtClean="0">
                <a:solidFill>
                  <a:srgbClr val="0000FF"/>
                </a:solidFill>
                <a:latin typeface="Consolas" panose="020B0609020204030204" pitchFamily="49" charset="0"/>
                <a:ea typeface="仿宋" panose="02010609060101010101" pitchFamily="49" charset="-122"/>
              </a:rPr>
              <a:t>[5</a:t>
            </a:r>
            <a:r>
              <a:rPr lang="zh-CN" altLang="zh-CN" sz="2000" smtClean="0">
                <a:solidFill>
                  <a:srgbClr val="0000FF"/>
                </a:solidFill>
                <a:latin typeface="Consolas" panose="020B0609020204030204" pitchFamily="49" charset="0"/>
                <a:ea typeface="仿宋" panose="02010609060101010101" pitchFamily="49" charset="-122"/>
              </a:rPr>
              <a:t>，</a:t>
            </a:r>
            <a:r>
              <a:rPr lang="en-US" altLang="zh-CN" sz="2000" smtClean="0">
                <a:solidFill>
                  <a:srgbClr val="0000FF"/>
                </a:solidFill>
                <a:latin typeface="Consolas" panose="020B0609020204030204" pitchFamily="49" charset="0"/>
                <a:ea typeface="仿宋" panose="02010609060101010101" pitchFamily="49" charset="-122"/>
              </a:rPr>
              <a:t>3</a:t>
            </a:r>
            <a:r>
              <a:rPr lang="zh-CN" altLang="zh-CN" sz="2000" smtClean="0">
                <a:solidFill>
                  <a:srgbClr val="0000FF"/>
                </a:solidFill>
                <a:latin typeface="Consolas" panose="020B0609020204030204" pitchFamily="49" charset="0"/>
                <a:ea typeface="仿宋" panose="02010609060101010101" pitchFamily="49" charset="-122"/>
              </a:rPr>
              <a:t>，</a:t>
            </a:r>
            <a:r>
              <a:rPr lang="en-US" altLang="zh-CN" sz="2000" smtClean="0">
                <a:solidFill>
                  <a:srgbClr val="0000FF"/>
                </a:solidFill>
                <a:latin typeface="Consolas" panose="020B0609020204030204" pitchFamily="49" charset="0"/>
                <a:ea typeface="仿宋" panose="02010609060101010101" pitchFamily="49" charset="-122"/>
              </a:rPr>
              <a:t>4]]</a:t>
            </a:r>
            <a:r>
              <a:rPr lang="zh-CN" altLang="zh-CN" sz="2000" smtClean="0">
                <a:solidFill>
                  <a:srgbClr val="0000FF"/>
                </a:solidFill>
                <a:latin typeface="Consolas" panose="020B0609020204030204" pitchFamily="49" charset="0"/>
                <a:ea typeface="仿宋" panose="02010609060101010101" pitchFamily="49" charset="-122"/>
              </a:rPr>
              <a:t>看成二维数组。</a:t>
            </a:r>
            <a:endParaRPr lang="zh-CN" altLang="zh-CN" sz="2000">
              <a:solidFill>
                <a:srgbClr val="0000FF"/>
              </a:solidFill>
              <a:latin typeface="Consolas" panose="020B0609020204030204" pitchFamily="49" charset="0"/>
              <a:ea typeface="仿宋" panose="02010609060101010101" pitchFamily="49" charset="-122"/>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9" name="TextBox 8"/>
          <p:cNvSpPr txBox="1"/>
          <p:nvPr/>
        </p:nvSpPr>
        <p:spPr>
          <a:xfrm>
            <a:off x="357158" y="214296"/>
            <a:ext cx="8572560" cy="452274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44000" bIns="144000" rtlCol="0">
            <a:spAutoFit/>
          </a:bodyPr>
          <a:lstStyle/>
          <a:p>
            <a:pPr algn="l" defTabSz="359410">
              <a:lnSpc>
                <a:spcPts val="30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	class Solution:</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30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   	def </a:t>
            </a:r>
            <a:r>
              <a:rPr lang="en-US" altLang="zh-CN" sz="2000" smtClean="0">
                <a:solidFill>
                  <a:srgbClr val="FF0000"/>
                </a:solidFill>
                <a:latin typeface="Consolas" panose="020B0609020204030204" pitchFamily="49" charset="0"/>
                <a:ea typeface="仿宋" panose="02010609060101010101" pitchFamily="49" charset="-122"/>
              </a:rPr>
              <a:t>maxRepeating</a:t>
            </a:r>
            <a:r>
              <a:rPr lang="en-US" altLang="zh-CN" sz="2000" smtClean="0">
                <a:solidFill>
                  <a:srgbClr val="0000FF"/>
                </a:solidFill>
                <a:latin typeface="Consolas" panose="020B0609020204030204" pitchFamily="49" charset="0"/>
                <a:ea typeface="仿宋" panose="02010609060101010101" pitchFamily="49" charset="-122"/>
              </a:rPr>
              <a:t>(self,sequence:str,word: str)-&gt;int:</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30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3    		n,m=len(sequence),len(word)</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30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4      	k=1</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30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5      	subs=word</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30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6      	while </a:t>
            </a:r>
            <a:r>
              <a:rPr lang="en-US" altLang="zh-CN" sz="2000" smtClean="0">
                <a:solidFill>
                  <a:srgbClr val="FF00FF"/>
                </a:solidFill>
                <a:latin typeface="Consolas" panose="020B0609020204030204" pitchFamily="49" charset="0"/>
                <a:ea typeface="仿宋" panose="02010609060101010101" pitchFamily="49" charset="-122"/>
              </a:rPr>
              <a:t>m*k&lt;=n</a:t>
            </a:r>
            <a:r>
              <a:rPr lang="en-US" altLang="zh-CN" sz="2000" smtClean="0">
                <a:solidFill>
                  <a:srgbClr val="0000FF"/>
                </a:solidFill>
                <a:latin typeface="Consolas" panose="020B0609020204030204" pitchFamily="49" charset="0"/>
                <a:ea typeface="仿宋" panose="02010609060101010101" pitchFamily="49" charset="-122"/>
              </a:rPr>
              <a:t>:</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30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7         	if sequence.</a:t>
            </a:r>
            <a:r>
              <a:rPr lang="en-US" altLang="zh-CN" sz="2000" smtClean="0">
                <a:solidFill>
                  <a:srgbClr val="006600"/>
                </a:solidFill>
                <a:latin typeface="Consolas" panose="020B0609020204030204" pitchFamily="49" charset="0"/>
                <a:ea typeface="仿宋" panose="02010609060101010101" pitchFamily="49" charset="-122"/>
              </a:rPr>
              <a:t>find</a:t>
            </a:r>
            <a:r>
              <a:rPr lang="en-US" altLang="zh-CN" sz="2000" smtClean="0">
                <a:solidFill>
                  <a:srgbClr val="0000FF"/>
                </a:solidFill>
                <a:latin typeface="Consolas" panose="020B0609020204030204" pitchFamily="49" charset="0"/>
                <a:ea typeface="仿宋" panose="02010609060101010101" pitchFamily="49" charset="-122"/>
              </a:rPr>
              <a:t>(subs)!=-1:</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30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8         		k+=1</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30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9           	subs+=word</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30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10       	else:break</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30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11    	return k-1</a:t>
            </a:r>
            <a:endParaRPr lang="zh-CN" altLang="zh-CN" sz="2000">
              <a:solidFill>
                <a:srgbClr val="0000FF"/>
              </a:solidFill>
              <a:latin typeface="Consolas" panose="020B0609020204030204" pitchFamily="49" charset="0"/>
              <a:ea typeface="仿宋" panose="02010609060101010101" pitchFamily="49" charset="-122"/>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a:hlinkClick r:id="" action="ppaction://noaction"/>
          </p:cNvPr>
          <p:cNvSpPr txBox="1"/>
          <p:nvPr/>
        </p:nvSpPr>
        <p:spPr>
          <a:xfrm>
            <a:off x="3214678" y="428610"/>
            <a:ext cx="214314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2.4 </a:t>
            </a:r>
            <a:r>
              <a:rPr lang="zh-CN" altLang="en-US"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栈</a:t>
            </a:r>
            <a:endParaRPr lang="zh-CN" altLang="en-US"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4"/>
          <p:cNvSpPr txBox="1"/>
          <p:nvPr/>
        </p:nvSpPr>
        <p:spPr>
          <a:xfrm>
            <a:off x="428596" y="1207510"/>
            <a:ext cx="2643206"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2.4.1 </a:t>
            </a:r>
            <a:r>
              <a:rPr lang="zh-CN" altLang="en-US"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栈的定义</a:t>
            </a:r>
            <a:endParaRPr lang="zh-CN"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6" name="TextBox 5"/>
          <p:cNvSpPr txBox="1"/>
          <p:nvPr/>
        </p:nvSpPr>
        <p:spPr>
          <a:xfrm>
            <a:off x="571472" y="1821651"/>
            <a:ext cx="7929618" cy="2075472"/>
          </a:xfrm>
          <a:prstGeom prst="rect">
            <a:avLst/>
          </a:prstGeom>
          <a:solidFill>
            <a:schemeClr val="bg1"/>
          </a:solidFill>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44000" rtlCol="0">
            <a:spAutoFit/>
          </a:bodyPr>
          <a:lstStyle/>
          <a:p>
            <a:pPr marL="457200" indent="-457200" algn="l">
              <a:lnSpc>
                <a:spcPts val="2600"/>
              </a:lnSpc>
              <a:spcBef>
                <a:spcPts val="600"/>
              </a:spcBef>
              <a:buBlip>
                <a:blip r:embed="rId1"/>
              </a:buBlip>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栈是一种特殊的线性表，有前、后两个端点，规定只能在其中一端进行进栈和出栈操作，该端点称为栈顶，另外一个端点称为栈底。</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gn="l">
              <a:lnSpc>
                <a:spcPts val="2600"/>
              </a:lnSpc>
              <a:spcBef>
                <a:spcPts val="600"/>
              </a:spcBef>
              <a:buBlip>
                <a:blip r:embed="rId1"/>
              </a:buBlip>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栈的主要运算有判断栈空、进栈、出栈和取栈顶元素等。</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gn="l">
              <a:lnSpc>
                <a:spcPts val="2600"/>
              </a:lnSpc>
              <a:spcBef>
                <a:spcPts val="600"/>
              </a:spcBef>
              <a:buBlip>
                <a:blip r:embed="rId1"/>
              </a:buBlip>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栈具有后进先出的特点</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TextBox 4"/>
          <p:cNvSpPr txBox="1"/>
          <p:nvPr/>
        </p:nvSpPr>
        <p:spPr>
          <a:xfrm>
            <a:off x="357158" y="375032"/>
            <a:ext cx="4429156"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2.4.2 </a:t>
            </a:r>
            <a:r>
              <a:rPr lang="zh-CN" altLang="zh-CN" smtClean="0">
                <a:latin typeface="Consolas" panose="020B0609020204030204" pitchFamily="49" charset="0"/>
                <a:ea typeface="微软雅黑" panose="020B0503020204020204" pitchFamily="34" charset="-122"/>
              </a:rPr>
              <a:t>用</a:t>
            </a:r>
            <a:r>
              <a:rPr lang="en-US" altLang="zh-CN" smtClean="0">
                <a:latin typeface="Consolas" panose="020B0609020204030204" pitchFamily="49" charset="0"/>
                <a:ea typeface="微软雅黑" panose="020B0503020204020204" pitchFamily="34" charset="-122"/>
              </a:rPr>
              <a:t>Python</a:t>
            </a:r>
            <a:r>
              <a:rPr lang="zh-CN" altLang="zh-CN" smtClean="0">
                <a:latin typeface="Consolas" panose="020B0609020204030204" pitchFamily="49" charset="0"/>
                <a:ea typeface="微软雅黑" panose="020B0503020204020204" pitchFamily="34" charset="-122"/>
              </a:rPr>
              <a:t>列表实现栈</a:t>
            </a:r>
            <a:endParaRPr lang="zh-CN"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6" name="TextBox 5"/>
          <p:cNvSpPr txBox="1"/>
          <p:nvPr/>
        </p:nvSpPr>
        <p:spPr>
          <a:xfrm>
            <a:off x="428596" y="1214428"/>
            <a:ext cx="8143932" cy="1485567"/>
          </a:xfrm>
          <a:prstGeom prst="rect">
            <a:avLst/>
          </a:prstGeom>
          <a:solidFill>
            <a:schemeClr val="bg1"/>
          </a:solidFill>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44000" rtlCol="0">
            <a:spAutoFit/>
          </a:bodyPr>
          <a:lstStyle/>
          <a:p>
            <a:pPr marL="457200" indent="-457200" algn="l">
              <a:lnSpc>
                <a:spcPts val="3000"/>
              </a:lnSpc>
              <a:spcBef>
                <a:spcPts val="600"/>
              </a:spcBef>
              <a:buBlip>
                <a:blip r:embed="rId1"/>
              </a:buBlip>
            </a:pPr>
            <a:r>
              <a:rPr lang="en-US" altLang="zh-CN" sz="2000" smtClean="0">
                <a:solidFill>
                  <a:srgbClr val="0000FF"/>
                </a:solidFill>
                <a:latin typeface="Consolas" panose="020B0609020204030204" pitchFamily="49" charset="0"/>
                <a:ea typeface="仿宋" panose="02010609060101010101" pitchFamily="49" charset="-122"/>
              </a:rPr>
              <a:t>Python</a:t>
            </a:r>
            <a:r>
              <a:rPr lang="zh-CN" altLang="zh-CN" sz="2000" smtClean="0">
                <a:solidFill>
                  <a:srgbClr val="0000FF"/>
                </a:solidFill>
                <a:latin typeface="Consolas" panose="020B0609020204030204" pitchFamily="49" charset="0"/>
                <a:ea typeface="仿宋" panose="02010609060101010101" pitchFamily="49" charset="-122"/>
              </a:rPr>
              <a:t>中没有提供专门的栈数据类型，由于列表具有在末尾插入和删除元素的时间为</a:t>
            </a:r>
            <a:r>
              <a:rPr lang="en-US" altLang="zh-CN" sz="2000" smtClean="0">
                <a:solidFill>
                  <a:srgbClr val="0000FF"/>
                </a:solidFill>
                <a:latin typeface="Consolas" panose="020B0609020204030204" pitchFamily="49" charset="0"/>
                <a:ea typeface="仿宋" panose="02010609060101010101" pitchFamily="49" charset="-122"/>
              </a:rPr>
              <a:t>O(1)</a:t>
            </a:r>
            <a:r>
              <a:rPr lang="zh-CN" altLang="zh-CN" sz="2000" smtClean="0">
                <a:solidFill>
                  <a:srgbClr val="0000FF"/>
                </a:solidFill>
                <a:latin typeface="Consolas" panose="020B0609020204030204" pitchFamily="49" charset="0"/>
                <a:ea typeface="仿宋" panose="02010609060101010101" pitchFamily="49" charset="-122"/>
              </a:rPr>
              <a:t>的特性，可以用列表实现栈</a:t>
            </a:r>
            <a:r>
              <a:rPr lang="zh-CN" altLang="en-US" sz="2000" smtClean="0">
                <a:solidFill>
                  <a:srgbClr val="0000FF"/>
                </a:solidFill>
                <a:latin typeface="Consolas" panose="020B0609020204030204" pitchFamily="49" charset="0"/>
                <a:ea typeface="仿宋" panose="02010609060101010101" pitchFamily="49" charset="-122"/>
              </a:rPr>
              <a:t>。</a:t>
            </a:r>
            <a:endParaRPr lang="en-US" altLang="zh-CN" sz="2000" smtClean="0">
              <a:solidFill>
                <a:srgbClr val="0000FF"/>
              </a:solidFill>
              <a:latin typeface="Consolas" panose="020B0609020204030204" pitchFamily="49" charset="0"/>
              <a:ea typeface="仿宋" panose="02010609060101010101" pitchFamily="49" charset="-122"/>
            </a:endParaRPr>
          </a:p>
          <a:p>
            <a:pPr marL="457200" indent="-457200" algn="l">
              <a:lnSpc>
                <a:spcPts val="30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rPr>
              <a:t>定义一个空栈</a:t>
            </a:r>
            <a:r>
              <a:rPr lang="en-US" altLang="zh-CN" sz="2000" smtClean="0">
                <a:solidFill>
                  <a:srgbClr val="0000FF"/>
                </a:solidFill>
                <a:latin typeface="Consolas" panose="020B0609020204030204" pitchFamily="49" charset="0"/>
                <a:ea typeface="仿宋" panose="02010609060101010101" pitchFamily="49" charset="-122"/>
              </a:rPr>
              <a:t>st</a:t>
            </a:r>
            <a:r>
              <a:rPr lang="zh-CN" altLang="zh-CN" sz="2000" smtClean="0">
                <a:solidFill>
                  <a:srgbClr val="0000FF"/>
                </a:solidFill>
                <a:latin typeface="Consolas" panose="020B0609020204030204" pitchFamily="49" charset="0"/>
                <a:ea typeface="仿宋" panose="02010609060101010101" pitchFamily="49" charset="-122"/>
              </a:rPr>
              <a:t>：</a:t>
            </a:r>
            <a:r>
              <a:rPr lang="en-US" altLang="zh-CN" sz="2000" smtClean="0">
                <a:solidFill>
                  <a:srgbClr val="0000FF"/>
                </a:solidFill>
                <a:latin typeface="Consolas" panose="020B0609020204030204" pitchFamily="49" charset="0"/>
                <a:ea typeface="仿宋" panose="02010609060101010101" pitchFamily="49" charset="-122"/>
              </a:rPr>
              <a:t>st=[]</a:t>
            </a:r>
            <a:endParaRPr lang="zh-CN" altLang="zh-CN" sz="2000">
              <a:solidFill>
                <a:srgbClr val="0000FF"/>
              </a:solidFill>
              <a:latin typeface="Consolas" panose="020B0609020204030204" pitchFamily="49" charset="0"/>
              <a:ea typeface="仿宋" panose="02010609060101010101" pitchFamily="49" charset="-122"/>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8" name="TextBox 7"/>
          <p:cNvSpPr txBox="1"/>
          <p:nvPr/>
        </p:nvSpPr>
        <p:spPr>
          <a:xfrm>
            <a:off x="714348" y="571486"/>
            <a:ext cx="5286412" cy="400110"/>
          </a:xfrm>
          <a:prstGeom prst="rect">
            <a:avLst/>
          </a:prstGeom>
          <a:noFill/>
        </p:spPr>
        <p:txBody>
          <a:bodyPr wrap="square" rtlCol="0">
            <a:spAutoFit/>
          </a:bodyPr>
          <a:lstStyle/>
          <a:p>
            <a:pPr algn="l">
              <a:lnSpc>
                <a:spcPct val="100000"/>
              </a:lnSpc>
            </a:pPr>
            <a:r>
              <a:rPr lang="en-US" altLang="zh-CN" sz="2000" smtClean="0">
                <a:solidFill>
                  <a:srgbClr val="0000FF"/>
                </a:solidFill>
                <a:latin typeface="Consolas" panose="020B0609020204030204" pitchFamily="49" charset="0"/>
                <a:ea typeface="仿宋" panose="02010609060101010101" pitchFamily="49" charset="-122"/>
              </a:rPr>
              <a:t>st</a:t>
            </a:r>
            <a:r>
              <a:rPr lang="zh-CN" altLang="zh-CN" sz="2000" smtClean="0">
                <a:solidFill>
                  <a:srgbClr val="0000FF"/>
                </a:solidFill>
                <a:latin typeface="Consolas" panose="020B0609020204030204" pitchFamily="49" charset="0"/>
                <a:ea typeface="仿宋" panose="02010609060101010101" pitchFamily="49" charset="-122"/>
              </a:rPr>
              <a:t>栈的主要操作及其说明如下：</a:t>
            </a:r>
            <a:endParaRPr lang="zh-CN" altLang="zh-CN" sz="2000">
              <a:solidFill>
                <a:srgbClr val="0000FF"/>
              </a:solidFill>
              <a:latin typeface="Consolas" panose="020B0609020204030204" pitchFamily="49" charset="0"/>
              <a:ea typeface="仿宋" panose="02010609060101010101" pitchFamily="49" charset="-122"/>
            </a:endParaRPr>
          </a:p>
        </p:txBody>
      </p:sp>
      <p:sp>
        <p:nvSpPr>
          <p:cNvPr id="7" name="TextBox 6"/>
          <p:cNvSpPr txBox="1"/>
          <p:nvPr/>
        </p:nvSpPr>
        <p:spPr>
          <a:xfrm>
            <a:off x="714348" y="1285866"/>
            <a:ext cx="7429552" cy="2246769"/>
          </a:xfrm>
          <a:prstGeom prst="rect">
            <a:avLst/>
          </a:prstGeom>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ct val="100000"/>
              </a:lnSpc>
            </a:pPr>
            <a:r>
              <a:rPr lang="zh-CN" altLang="zh-CN" sz="2000" smtClean="0">
                <a:solidFill>
                  <a:srgbClr val="0000FF"/>
                </a:solidFill>
                <a:latin typeface="Consolas" panose="020B0609020204030204" pitchFamily="49" charset="0"/>
                <a:ea typeface="仿宋" panose="02010609060101010101" pitchFamily="49" charset="-122"/>
              </a:rPr>
              <a:t>① </a:t>
            </a:r>
            <a:r>
              <a:rPr lang="en-US" altLang="zh-CN" sz="2000" smtClean="0">
                <a:solidFill>
                  <a:srgbClr val="0000FF"/>
                </a:solidFill>
                <a:latin typeface="Consolas" panose="020B0609020204030204" pitchFamily="49" charset="0"/>
                <a:ea typeface="仿宋" panose="02010609060101010101" pitchFamily="49" charset="-122"/>
              </a:rPr>
              <a:t>st</a:t>
            </a:r>
            <a:r>
              <a:rPr lang="zh-CN" altLang="zh-CN" sz="2000" smtClean="0">
                <a:solidFill>
                  <a:srgbClr val="0000FF"/>
                </a:solidFill>
                <a:latin typeface="Consolas" panose="020B0609020204030204" pitchFamily="49" charset="0"/>
                <a:ea typeface="仿宋" panose="02010609060101010101" pitchFamily="49" charset="-122"/>
              </a:rPr>
              <a:t>，</a:t>
            </a:r>
            <a:r>
              <a:rPr lang="en-US" altLang="zh-CN" sz="2000" smtClean="0">
                <a:solidFill>
                  <a:srgbClr val="0000FF"/>
                </a:solidFill>
                <a:latin typeface="Consolas" panose="020B0609020204030204" pitchFamily="49" charset="0"/>
                <a:ea typeface="仿宋" panose="02010609060101010101" pitchFamily="49" charset="-122"/>
              </a:rPr>
              <a:t>len(st)==0</a:t>
            </a:r>
            <a:r>
              <a:rPr lang="zh-CN" altLang="zh-CN" sz="2000" smtClean="0">
                <a:solidFill>
                  <a:srgbClr val="0000FF"/>
                </a:solidFill>
                <a:latin typeface="Consolas" panose="020B0609020204030204" pitchFamily="49" charset="0"/>
                <a:ea typeface="仿宋" panose="02010609060101010101" pitchFamily="49" charset="-122"/>
              </a:rPr>
              <a:t>：判断栈是否为空。</a:t>
            </a:r>
            <a:endParaRPr lang="zh-CN" altLang="zh-CN" sz="2000" smtClean="0">
              <a:solidFill>
                <a:srgbClr val="0000FF"/>
              </a:solidFill>
              <a:latin typeface="Consolas" panose="020B0609020204030204" pitchFamily="49" charset="0"/>
              <a:ea typeface="仿宋" panose="02010609060101010101" pitchFamily="49" charset="-122"/>
            </a:endParaRPr>
          </a:p>
          <a:p>
            <a:pPr algn="l">
              <a:lnSpc>
                <a:spcPct val="100000"/>
              </a:lnSpc>
            </a:pPr>
            <a:r>
              <a:rPr lang="zh-CN" altLang="zh-CN" sz="2000" smtClean="0">
                <a:solidFill>
                  <a:srgbClr val="0000FF"/>
                </a:solidFill>
                <a:latin typeface="Consolas" panose="020B0609020204030204" pitchFamily="49" charset="0"/>
                <a:ea typeface="仿宋" panose="02010609060101010101" pitchFamily="49" charset="-122"/>
              </a:rPr>
              <a:t>② </a:t>
            </a:r>
            <a:r>
              <a:rPr lang="en-US" altLang="zh-CN" sz="2000" smtClean="0">
                <a:solidFill>
                  <a:srgbClr val="0000FF"/>
                </a:solidFill>
                <a:latin typeface="Consolas" panose="020B0609020204030204" pitchFamily="49" charset="0"/>
                <a:ea typeface="仿宋" panose="02010609060101010101" pitchFamily="49" charset="-122"/>
              </a:rPr>
              <a:t>len(st)</a:t>
            </a:r>
            <a:r>
              <a:rPr lang="zh-CN" altLang="zh-CN" sz="2000" smtClean="0">
                <a:solidFill>
                  <a:srgbClr val="0000FF"/>
                </a:solidFill>
                <a:latin typeface="Consolas" panose="020B0609020204030204" pitchFamily="49" charset="0"/>
                <a:ea typeface="仿宋" panose="02010609060101010101" pitchFamily="49" charset="-122"/>
              </a:rPr>
              <a:t>：返回栈的长度。</a:t>
            </a:r>
            <a:endParaRPr lang="zh-CN" altLang="zh-CN" sz="2000" smtClean="0">
              <a:solidFill>
                <a:srgbClr val="0000FF"/>
              </a:solidFill>
              <a:latin typeface="Consolas" panose="020B0609020204030204" pitchFamily="49" charset="0"/>
              <a:ea typeface="仿宋" panose="02010609060101010101" pitchFamily="49" charset="-122"/>
            </a:endParaRPr>
          </a:p>
          <a:p>
            <a:pPr algn="l">
              <a:lnSpc>
                <a:spcPct val="100000"/>
              </a:lnSpc>
            </a:pPr>
            <a:r>
              <a:rPr lang="zh-CN" altLang="zh-CN" sz="2000" smtClean="0">
                <a:solidFill>
                  <a:srgbClr val="0000FF"/>
                </a:solidFill>
                <a:latin typeface="Consolas" panose="020B0609020204030204" pitchFamily="49" charset="0"/>
                <a:ea typeface="仿宋" panose="02010609060101010101" pitchFamily="49" charset="-122"/>
              </a:rPr>
              <a:t>③</a:t>
            </a:r>
            <a:r>
              <a:rPr lang="en-US" altLang="zh-CN" sz="2000" smtClean="0">
                <a:solidFill>
                  <a:srgbClr val="0000FF"/>
                </a:solidFill>
                <a:latin typeface="Consolas" panose="020B0609020204030204" pitchFamily="49" charset="0"/>
                <a:ea typeface="仿宋" panose="02010609060101010101" pitchFamily="49" charset="-122"/>
              </a:rPr>
              <a:t> st.append(e)</a:t>
            </a:r>
            <a:r>
              <a:rPr lang="zh-CN" altLang="zh-CN" sz="2000" smtClean="0">
                <a:solidFill>
                  <a:srgbClr val="0000FF"/>
                </a:solidFill>
                <a:latin typeface="Consolas" panose="020B0609020204030204" pitchFamily="49" charset="0"/>
                <a:ea typeface="仿宋" panose="02010609060101010101" pitchFamily="49" charset="-122"/>
              </a:rPr>
              <a:t>：进栈元素</a:t>
            </a:r>
            <a:r>
              <a:rPr lang="en-US" altLang="zh-CN" sz="2000" i="1" smtClean="0">
                <a:solidFill>
                  <a:srgbClr val="0000FF"/>
                </a:solidFill>
                <a:latin typeface="Consolas" panose="020B0609020204030204" pitchFamily="49" charset="0"/>
                <a:ea typeface="仿宋" panose="02010609060101010101" pitchFamily="49" charset="-122"/>
              </a:rPr>
              <a:t>e</a:t>
            </a:r>
            <a:r>
              <a:rPr lang="zh-CN" altLang="zh-CN" sz="2000" smtClean="0">
                <a:solidFill>
                  <a:srgbClr val="0000FF"/>
                </a:solidFill>
                <a:latin typeface="Consolas" panose="020B0609020204030204" pitchFamily="49" charset="0"/>
                <a:ea typeface="仿宋" panose="02010609060101010101" pitchFamily="49" charset="-122"/>
              </a:rPr>
              <a:t>。</a:t>
            </a:r>
            <a:endParaRPr lang="zh-CN" altLang="zh-CN" sz="2000" smtClean="0">
              <a:solidFill>
                <a:srgbClr val="0000FF"/>
              </a:solidFill>
              <a:latin typeface="Consolas" panose="020B0609020204030204" pitchFamily="49" charset="0"/>
              <a:ea typeface="仿宋" panose="02010609060101010101" pitchFamily="49" charset="-122"/>
            </a:endParaRPr>
          </a:p>
          <a:p>
            <a:pPr algn="l">
              <a:lnSpc>
                <a:spcPct val="100000"/>
              </a:lnSpc>
            </a:pPr>
            <a:r>
              <a:rPr lang="zh-CN" altLang="zh-CN" sz="2000" smtClean="0">
                <a:solidFill>
                  <a:srgbClr val="0000FF"/>
                </a:solidFill>
                <a:latin typeface="Consolas" panose="020B0609020204030204" pitchFamily="49" charset="0"/>
                <a:ea typeface="仿宋" panose="02010609060101010101" pitchFamily="49" charset="-122"/>
              </a:rPr>
              <a:t>④ </a:t>
            </a:r>
            <a:r>
              <a:rPr lang="en-US" altLang="zh-CN" sz="2000" smtClean="0">
                <a:solidFill>
                  <a:srgbClr val="0000FF"/>
                </a:solidFill>
                <a:latin typeface="Consolas" panose="020B0609020204030204" pitchFamily="49" charset="0"/>
                <a:ea typeface="仿宋" panose="02010609060101010101" pitchFamily="49" charset="-122"/>
              </a:rPr>
              <a:t>st[-1]</a:t>
            </a:r>
            <a:r>
              <a:rPr lang="zh-CN" altLang="zh-CN" sz="2000" smtClean="0">
                <a:solidFill>
                  <a:srgbClr val="0000FF"/>
                </a:solidFill>
                <a:latin typeface="Consolas" panose="020B0609020204030204" pitchFamily="49" charset="0"/>
                <a:ea typeface="仿宋" panose="02010609060101010101" pitchFamily="49" charset="-122"/>
              </a:rPr>
              <a:t>：返回栈顶元素。</a:t>
            </a:r>
            <a:endParaRPr lang="zh-CN" altLang="zh-CN" sz="2000" smtClean="0">
              <a:solidFill>
                <a:srgbClr val="0000FF"/>
              </a:solidFill>
              <a:latin typeface="Consolas" panose="020B0609020204030204" pitchFamily="49" charset="0"/>
              <a:ea typeface="仿宋" panose="02010609060101010101" pitchFamily="49" charset="-122"/>
            </a:endParaRPr>
          </a:p>
          <a:p>
            <a:pPr algn="l">
              <a:lnSpc>
                <a:spcPct val="100000"/>
              </a:lnSpc>
            </a:pPr>
            <a:r>
              <a:rPr lang="zh-CN" altLang="zh-CN" sz="2000" smtClean="0">
                <a:solidFill>
                  <a:srgbClr val="0000FF"/>
                </a:solidFill>
                <a:latin typeface="Consolas" panose="020B0609020204030204" pitchFamily="49" charset="0"/>
                <a:ea typeface="仿宋" panose="02010609060101010101" pitchFamily="49" charset="-122"/>
              </a:rPr>
              <a:t>⑤</a:t>
            </a:r>
            <a:r>
              <a:rPr lang="en-US" altLang="zh-CN" sz="2000" smtClean="0">
                <a:solidFill>
                  <a:srgbClr val="0000FF"/>
                </a:solidFill>
                <a:latin typeface="Consolas" panose="020B0609020204030204" pitchFamily="49" charset="0"/>
                <a:ea typeface="仿宋" panose="02010609060101010101" pitchFamily="49" charset="-122"/>
              </a:rPr>
              <a:t> st.pop()</a:t>
            </a:r>
            <a:r>
              <a:rPr lang="zh-CN" altLang="zh-CN" sz="2000" smtClean="0">
                <a:solidFill>
                  <a:srgbClr val="0000FF"/>
                </a:solidFill>
                <a:latin typeface="Consolas" panose="020B0609020204030204" pitchFamily="49" charset="0"/>
                <a:ea typeface="仿宋" panose="02010609060101010101" pitchFamily="49" charset="-122"/>
              </a:rPr>
              <a:t>：移除栈顶元素。</a:t>
            </a:r>
            <a:endParaRPr lang="zh-CN" altLang="zh-CN" sz="2000" smtClean="0">
              <a:solidFill>
                <a:srgbClr val="0000FF"/>
              </a:solidFill>
              <a:latin typeface="Consolas" panose="020B0609020204030204" pitchFamily="49" charset="0"/>
              <a:ea typeface="仿宋" panose="02010609060101010101" pitchFamily="49" charset="-122"/>
            </a:endParaRPr>
          </a:p>
        </p:txBody>
      </p:sp>
      <p:sp>
        <p:nvSpPr>
          <p:cNvPr id="11" name="灯片编号占位符 10"/>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 name="TextBox 5"/>
          <p:cNvSpPr txBox="1"/>
          <p:nvPr/>
        </p:nvSpPr>
        <p:spPr>
          <a:xfrm>
            <a:off x="357158" y="357172"/>
            <a:ext cx="8572560" cy="327425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44000" bIns="144000" rtlCol="0">
            <a:spAutoFit/>
          </a:bodyPr>
          <a:lstStyle/>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	st=[]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用列表作为栈</a:t>
            </a:r>
            <a:r>
              <a:rPr lang="en-US" altLang="zh-CN" sz="2000" smtClean="0">
                <a:solidFill>
                  <a:srgbClr val="00B0F0"/>
                </a:solidFill>
                <a:latin typeface="Consolas" panose="020B0609020204030204" pitchFamily="49" charset="0"/>
                <a:ea typeface="仿宋" panose="02010609060101010101" pitchFamily="49" charset="-122"/>
              </a:rPr>
              <a:t>st</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	st.append(1)</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3	st.append(2)</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4	st.append(3)</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5	st.append(4)</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6	while st: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栈不空循环</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7   	print("</a:t>
            </a:r>
            <a:r>
              <a:rPr lang="zh-CN" altLang="zh-CN" sz="2000" smtClean="0">
                <a:solidFill>
                  <a:srgbClr val="0000FF"/>
                </a:solidFill>
                <a:latin typeface="Consolas" panose="020B0609020204030204" pitchFamily="49" charset="0"/>
                <a:ea typeface="仿宋" panose="02010609060101010101" pitchFamily="49" charset="-122"/>
              </a:rPr>
              <a:t>栈顶元素</a:t>
            </a:r>
            <a:r>
              <a:rPr lang="en-US" altLang="zh-CN" sz="2000" smtClean="0">
                <a:solidFill>
                  <a:srgbClr val="0000FF"/>
                </a:solidFill>
                <a:latin typeface="Consolas" panose="020B0609020204030204" pitchFamily="49" charset="0"/>
                <a:ea typeface="仿宋" panose="02010609060101010101" pitchFamily="49" charset="-122"/>
              </a:rPr>
              <a:t>:",st[-1])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依次输出</a:t>
            </a:r>
            <a:r>
              <a:rPr lang="en-US" altLang="zh-CN" sz="2000" smtClean="0">
                <a:solidFill>
                  <a:srgbClr val="00B0F0"/>
                </a:solidFill>
                <a:latin typeface="Consolas" panose="020B0609020204030204" pitchFamily="49" charset="0"/>
                <a:ea typeface="仿宋" panose="02010609060101010101" pitchFamily="49" charset="-122"/>
              </a:rPr>
              <a:t>4 3 2 1</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8  	print("</a:t>
            </a:r>
            <a:r>
              <a:rPr lang="zh-CN" altLang="zh-CN" sz="2000" smtClean="0">
                <a:solidFill>
                  <a:srgbClr val="0000FF"/>
                </a:solidFill>
                <a:latin typeface="Consolas" panose="020B0609020204030204" pitchFamily="49" charset="0"/>
                <a:ea typeface="仿宋" panose="02010609060101010101" pitchFamily="49" charset="-122"/>
              </a:rPr>
              <a:t>出栈</a:t>
            </a:r>
            <a:r>
              <a:rPr lang="en-US" altLang="zh-CN" sz="2000" smtClean="0">
                <a:solidFill>
                  <a:srgbClr val="0000FF"/>
                </a:solidFill>
                <a:latin typeface="Consolas" panose="020B0609020204030204" pitchFamily="49" charset="0"/>
                <a:ea typeface="仿宋" panose="02010609060101010101" pitchFamily="49" charset="-122"/>
              </a:rPr>
              <a:t>")</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9  	st.pop()</a:t>
            </a:r>
            <a:endParaRPr lang="zh-CN" altLang="zh-CN" sz="2000">
              <a:solidFill>
                <a:srgbClr val="0000FF"/>
              </a:solidFill>
              <a:latin typeface="Consolas" panose="020B0609020204030204" pitchFamily="49" charset="0"/>
              <a:ea typeface="仿宋" panose="02010609060101010101" pitchFamily="49" charset="-122"/>
            </a:endParaRPr>
          </a:p>
        </p:txBody>
      </p:sp>
      <p:sp>
        <p:nvSpPr>
          <p:cNvPr id="9" name="灯片编号占位符 8"/>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a:hlinkClick r:id="" action="ppaction://noaction"/>
          </p:cNvPr>
          <p:cNvSpPr txBox="1"/>
          <p:nvPr/>
        </p:nvSpPr>
        <p:spPr>
          <a:xfrm>
            <a:off x="3214678" y="428610"/>
            <a:ext cx="214314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2.6 </a:t>
            </a:r>
            <a:r>
              <a:rPr lang="zh-CN" altLang="en-US"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队列</a:t>
            </a:r>
            <a:endParaRPr lang="zh-CN" altLang="en-US"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4"/>
          <p:cNvSpPr txBox="1"/>
          <p:nvPr/>
        </p:nvSpPr>
        <p:spPr>
          <a:xfrm>
            <a:off x="428596" y="1207510"/>
            <a:ext cx="3000396"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2.6.1 </a:t>
            </a:r>
            <a:r>
              <a:rPr lang="zh-CN" altLang="en-US"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队列的定义</a:t>
            </a:r>
            <a:endParaRPr lang="zh-CN"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6" name="TextBox 5"/>
          <p:cNvSpPr txBox="1"/>
          <p:nvPr/>
        </p:nvSpPr>
        <p:spPr>
          <a:xfrm>
            <a:off x="571472" y="1821651"/>
            <a:ext cx="7929618" cy="1947232"/>
          </a:xfrm>
          <a:prstGeom prst="rect">
            <a:avLst/>
          </a:prstGeom>
          <a:solidFill>
            <a:schemeClr val="bg1"/>
          </a:solidFill>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44000" rtlCol="0">
            <a:spAutoFit/>
          </a:bodyPr>
          <a:lstStyle/>
          <a:p>
            <a:pPr marL="457200" indent="-457200" algn="l">
              <a:lnSpc>
                <a:spcPts val="3000"/>
              </a:lnSpc>
              <a:spcBef>
                <a:spcPts val="600"/>
              </a:spcBef>
              <a:buBlip>
                <a:blip r:embed="rId1"/>
              </a:buBlip>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队列是一种特殊的线性表，有前、后两个端点，规定只能在一端进队元素，另外一端出队元素。</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gn="l">
              <a:lnSpc>
                <a:spcPts val="3000"/>
              </a:lnSpc>
              <a:spcBef>
                <a:spcPts val="600"/>
              </a:spcBef>
              <a:buBlip>
                <a:blip r:embed="rId1"/>
              </a:buBlip>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队列的主要运算有判断队空、进队、出队和取队头元素等。</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marL="457200" indent="-457200" algn="l">
              <a:lnSpc>
                <a:spcPts val="3000"/>
              </a:lnSpc>
              <a:spcBef>
                <a:spcPts val="600"/>
              </a:spcBef>
              <a:buBlip>
                <a:blip r:embed="rId1"/>
              </a:buBlip>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队列具有先进先出的特点</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TextBox 4"/>
          <p:cNvSpPr txBox="1"/>
          <p:nvPr/>
        </p:nvSpPr>
        <p:spPr>
          <a:xfrm>
            <a:off x="285720" y="214296"/>
            <a:ext cx="3571900"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2.6.2 Python</a:t>
            </a:r>
            <a:r>
              <a:rPr lang="zh-CN" altLang="en-US"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中的队列</a:t>
            </a:r>
            <a:endParaRPr lang="zh-CN"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6" name="TextBox 5"/>
          <p:cNvSpPr txBox="1"/>
          <p:nvPr/>
        </p:nvSpPr>
        <p:spPr>
          <a:xfrm>
            <a:off x="142844" y="857238"/>
            <a:ext cx="8786874" cy="1844640"/>
          </a:xfrm>
          <a:prstGeom prst="rect">
            <a:avLst/>
          </a:prstGeom>
          <a:solidFill>
            <a:schemeClr val="bg1"/>
          </a:solidFill>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44000" rtlCol="0">
            <a:spAutoFit/>
          </a:bodyPr>
          <a:lstStyle/>
          <a:p>
            <a:pPr marL="457200" indent="-457200" algn="l">
              <a:lnSpc>
                <a:spcPts val="2800"/>
              </a:lnSpc>
              <a:spcBef>
                <a:spcPts val="600"/>
              </a:spcBef>
              <a:buBlip>
                <a:blip r:embed="rId1"/>
              </a:buBlip>
            </a:pPr>
            <a:r>
              <a:rPr lang="en-US" altLang="zh-CN" sz="2000" smtClean="0">
                <a:solidFill>
                  <a:srgbClr val="0000FF"/>
                </a:solidFill>
                <a:latin typeface="Consolas" panose="020B0609020204030204" pitchFamily="49" charset="0"/>
                <a:ea typeface="仿宋" panose="02010609060101010101" pitchFamily="49" charset="-122"/>
              </a:rPr>
              <a:t>Python</a:t>
            </a:r>
            <a:r>
              <a:rPr lang="zh-CN" altLang="zh-CN" sz="2000" smtClean="0">
                <a:solidFill>
                  <a:srgbClr val="0000FF"/>
                </a:solidFill>
                <a:latin typeface="Consolas" panose="020B0609020204030204" pitchFamily="49" charset="0"/>
                <a:ea typeface="仿宋" panose="02010609060101010101" pitchFamily="49" charset="-122"/>
              </a:rPr>
              <a:t>中没有提供专门的队列数据类型，通常用双端队列</a:t>
            </a:r>
            <a:r>
              <a:rPr lang="en-US" altLang="zh-CN" sz="2000" smtClean="0">
                <a:solidFill>
                  <a:srgbClr val="0000FF"/>
                </a:solidFill>
                <a:latin typeface="Consolas" panose="020B0609020204030204" pitchFamily="49" charset="0"/>
                <a:ea typeface="仿宋" panose="02010609060101010101" pitchFamily="49" charset="-122"/>
              </a:rPr>
              <a:t>deque</a:t>
            </a:r>
            <a:r>
              <a:rPr lang="zh-CN" altLang="zh-CN" sz="2000" smtClean="0">
                <a:solidFill>
                  <a:srgbClr val="0000FF"/>
                </a:solidFill>
                <a:latin typeface="Consolas" panose="020B0609020204030204" pitchFamily="49" charset="0"/>
                <a:ea typeface="仿宋" panose="02010609060101010101" pitchFamily="49" charset="-122"/>
              </a:rPr>
              <a:t>作为队列，即通过限制操作将双端队列</a:t>
            </a:r>
            <a:r>
              <a:rPr lang="en-US" altLang="zh-CN" sz="2000" smtClean="0">
                <a:solidFill>
                  <a:srgbClr val="0000FF"/>
                </a:solidFill>
                <a:latin typeface="Consolas" panose="020B0609020204030204" pitchFamily="49" charset="0"/>
                <a:ea typeface="仿宋" panose="02010609060101010101" pitchFamily="49" charset="-122"/>
              </a:rPr>
              <a:t>dq</a:t>
            </a:r>
            <a:r>
              <a:rPr lang="zh-CN" altLang="zh-CN" sz="2000" smtClean="0">
                <a:solidFill>
                  <a:srgbClr val="0000FF"/>
                </a:solidFill>
                <a:latin typeface="Consolas" panose="020B0609020204030204" pitchFamily="49" charset="0"/>
                <a:ea typeface="仿宋" panose="02010609060101010101" pitchFamily="49" charset="-122"/>
              </a:rPr>
              <a:t>作为队列</a:t>
            </a:r>
            <a:r>
              <a:rPr lang="zh-CN" altLang="en-US" sz="2000" smtClean="0">
                <a:solidFill>
                  <a:srgbClr val="0000FF"/>
                </a:solidFill>
                <a:latin typeface="Consolas" panose="020B0609020204030204" pitchFamily="49" charset="0"/>
                <a:ea typeface="仿宋" panose="02010609060101010101" pitchFamily="49" charset="-122"/>
              </a:rPr>
              <a:t>。</a:t>
            </a:r>
            <a:endParaRPr lang="en-US" altLang="zh-CN" sz="2000" smtClean="0">
              <a:solidFill>
                <a:srgbClr val="0000FF"/>
              </a:solidFill>
              <a:latin typeface="Consolas" panose="020B0609020204030204" pitchFamily="49" charset="0"/>
              <a:ea typeface="仿宋" panose="02010609060101010101" pitchFamily="49" charset="-122"/>
            </a:endParaRPr>
          </a:p>
          <a:p>
            <a:pPr marL="457200" indent="-457200" algn="l">
              <a:lnSpc>
                <a:spcPts val="28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rPr>
              <a:t>进队和出队操作仅使用</a:t>
            </a:r>
            <a:r>
              <a:rPr lang="en-US" altLang="zh-CN" sz="2000" smtClean="0">
                <a:solidFill>
                  <a:srgbClr val="0000FF"/>
                </a:solidFill>
                <a:latin typeface="Consolas" panose="020B0609020204030204" pitchFamily="49" charset="0"/>
                <a:ea typeface="仿宋" panose="02010609060101010101" pitchFamily="49" charset="-122"/>
              </a:rPr>
              <a:t>append()/popleft()</a:t>
            </a:r>
            <a:r>
              <a:rPr lang="zh-CN" altLang="en-US" sz="2000" smtClean="0">
                <a:solidFill>
                  <a:srgbClr val="0000FF"/>
                </a:solidFill>
                <a:latin typeface="Consolas" panose="020B0609020204030204" pitchFamily="49" charset="0"/>
                <a:ea typeface="仿宋" panose="02010609060101010101" pitchFamily="49" charset="-122"/>
              </a:rPr>
              <a:t>，</a:t>
            </a:r>
            <a:r>
              <a:rPr lang="zh-CN" altLang="zh-CN" sz="2000" smtClean="0">
                <a:solidFill>
                  <a:srgbClr val="0000FF"/>
                </a:solidFill>
                <a:latin typeface="Consolas" panose="020B0609020204030204" pitchFamily="49" charset="0"/>
                <a:ea typeface="仿宋" panose="02010609060101010101" pitchFamily="49" charset="-122"/>
              </a:rPr>
              <a:t>如图</a:t>
            </a:r>
            <a:r>
              <a:rPr lang="en-US" altLang="zh-CN" sz="2000" smtClean="0">
                <a:solidFill>
                  <a:srgbClr val="0000FF"/>
                </a:solidFill>
                <a:latin typeface="Consolas" panose="020B0609020204030204" pitchFamily="49" charset="0"/>
                <a:ea typeface="仿宋" panose="02010609060101010101" pitchFamily="49" charset="-122"/>
              </a:rPr>
              <a:t>(a)</a:t>
            </a:r>
            <a:r>
              <a:rPr lang="zh-CN" altLang="zh-CN" sz="2000" smtClean="0">
                <a:solidFill>
                  <a:srgbClr val="0000FF"/>
                </a:solidFill>
                <a:latin typeface="Consolas" panose="020B0609020204030204" pitchFamily="49" charset="0"/>
                <a:ea typeface="仿宋" panose="02010609060101010101" pitchFamily="49" charset="-122"/>
              </a:rPr>
              <a:t>所示</a:t>
            </a:r>
            <a:r>
              <a:rPr lang="zh-CN" altLang="en-US" sz="2000" smtClean="0">
                <a:solidFill>
                  <a:srgbClr val="0000FF"/>
                </a:solidFill>
                <a:latin typeface="Consolas" panose="020B0609020204030204" pitchFamily="49" charset="0"/>
                <a:ea typeface="仿宋" panose="02010609060101010101" pitchFamily="49" charset="-122"/>
              </a:rPr>
              <a:t>。</a:t>
            </a:r>
            <a:endParaRPr lang="en-US" altLang="zh-CN" sz="2000" smtClean="0">
              <a:solidFill>
                <a:srgbClr val="0000FF"/>
              </a:solidFill>
              <a:latin typeface="Consolas" panose="020B0609020204030204" pitchFamily="49" charset="0"/>
              <a:ea typeface="仿宋" panose="02010609060101010101" pitchFamily="49" charset="-122"/>
            </a:endParaRPr>
          </a:p>
          <a:p>
            <a:pPr marL="457200" indent="-457200" algn="l">
              <a:lnSpc>
                <a:spcPts val="28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rPr>
              <a:t>进队和出队操作仅使用</a:t>
            </a:r>
            <a:r>
              <a:rPr lang="en-US" altLang="zh-CN" sz="2000" smtClean="0">
                <a:solidFill>
                  <a:srgbClr val="0000FF"/>
                </a:solidFill>
                <a:latin typeface="Consolas" panose="020B0609020204030204" pitchFamily="49" charset="0"/>
                <a:ea typeface="仿宋" panose="02010609060101010101" pitchFamily="49" charset="-122"/>
              </a:rPr>
              <a:t>appendleft()/pop()</a:t>
            </a:r>
            <a:r>
              <a:rPr lang="zh-CN" altLang="zh-CN" sz="2000" smtClean="0">
                <a:solidFill>
                  <a:srgbClr val="0000FF"/>
                </a:solidFill>
                <a:latin typeface="Consolas" panose="020B0609020204030204" pitchFamily="49" charset="0"/>
                <a:ea typeface="仿宋" panose="02010609060101010101" pitchFamily="49" charset="-122"/>
              </a:rPr>
              <a:t>，如图</a:t>
            </a:r>
            <a:r>
              <a:rPr lang="en-US" altLang="zh-CN" sz="2000" smtClean="0">
                <a:solidFill>
                  <a:srgbClr val="0000FF"/>
                </a:solidFill>
                <a:latin typeface="Consolas" panose="020B0609020204030204" pitchFamily="49" charset="0"/>
                <a:ea typeface="仿宋" panose="02010609060101010101" pitchFamily="49" charset="-122"/>
              </a:rPr>
              <a:t>(b)</a:t>
            </a:r>
            <a:r>
              <a:rPr lang="zh-CN" altLang="zh-CN" sz="2000" smtClean="0">
                <a:solidFill>
                  <a:srgbClr val="0000FF"/>
                </a:solidFill>
                <a:latin typeface="Consolas" panose="020B0609020204030204" pitchFamily="49" charset="0"/>
                <a:ea typeface="仿宋" panose="02010609060101010101" pitchFamily="49" charset="-122"/>
              </a:rPr>
              <a:t>所示</a:t>
            </a:r>
            <a:r>
              <a:rPr lang="zh-CN" altLang="en-US" sz="2000" smtClean="0">
                <a:solidFill>
                  <a:srgbClr val="0000FF"/>
                </a:solidFill>
                <a:latin typeface="Consolas" panose="020B0609020204030204" pitchFamily="49" charset="0"/>
                <a:ea typeface="仿宋" panose="02010609060101010101" pitchFamily="49" charset="-122"/>
              </a:rPr>
              <a:t>。</a:t>
            </a:r>
            <a:endParaRPr lang="en-US" altLang="zh-CN" sz="2000" smtClean="0">
              <a:solidFill>
                <a:srgbClr val="0000FF"/>
              </a:solidFill>
              <a:latin typeface="Consolas" panose="020B0609020204030204" pitchFamily="49" charset="0"/>
              <a:ea typeface="仿宋" panose="02010609060101010101" pitchFamily="49" charset="-122"/>
            </a:endParaRPr>
          </a:p>
        </p:txBody>
      </p:sp>
      <p:sp>
        <p:nvSpPr>
          <p:cNvPr id="142355" name="Rectangle 1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26" name="组合 25"/>
          <p:cNvGrpSpPr/>
          <p:nvPr/>
        </p:nvGrpSpPr>
        <p:grpSpPr>
          <a:xfrm>
            <a:off x="285720" y="3042713"/>
            <a:ext cx="4143404" cy="1743615"/>
            <a:chOff x="285720" y="3042713"/>
            <a:chExt cx="4143404" cy="1743615"/>
          </a:xfrm>
        </p:grpSpPr>
        <p:sp>
          <p:nvSpPr>
            <p:cNvPr id="142351" name="Rectangle 15" descr="浅色上对角线"/>
            <p:cNvSpPr>
              <a:spLocks noChangeArrowheads="1"/>
            </p:cNvSpPr>
            <p:nvPr/>
          </p:nvSpPr>
          <p:spPr bwMode="auto">
            <a:xfrm>
              <a:off x="1185655" y="3362869"/>
              <a:ext cx="2086454" cy="483658"/>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endParaRPr>
            </a:p>
          </p:txBody>
        </p:sp>
        <p:sp>
          <p:nvSpPr>
            <p:cNvPr id="142350" name="Rectangle 14"/>
            <p:cNvSpPr>
              <a:spLocks noChangeArrowheads="1"/>
            </p:cNvSpPr>
            <p:nvPr/>
          </p:nvSpPr>
          <p:spPr bwMode="auto">
            <a:xfrm>
              <a:off x="1047365" y="3042713"/>
              <a:ext cx="1238619" cy="240314"/>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队头</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dq[0]</a:t>
              </a:r>
              <a:endPar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宋体" panose="02010600030101010101" pitchFamily="2" charset="-122"/>
              </a:endParaRPr>
            </a:p>
          </p:txBody>
        </p:sp>
        <p:sp>
          <p:nvSpPr>
            <p:cNvPr id="142349" name="Rectangle 13"/>
            <p:cNvSpPr>
              <a:spLocks noChangeArrowheads="1"/>
            </p:cNvSpPr>
            <p:nvPr/>
          </p:nvSpPr>
          <p:spPr bwMode="auto">
            <a:xfrm>
              <a:off x="2466599" y="3042713"/>
              <a:ext cx="1319583" cy="240314"/>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队尾</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dq[-1]</a:t>
              </a:r>
              <a:endPar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宋体" panose="02010600030101010101" pitchFamily="2" charset="-122"/>
              </a:endParaRPr>
            </a:p>
          </p:txBody>
        </p:sp>
        <p:sp>
          <p:nvSpPr>
            <p:cNvPr id="142348" name="AutoShape 12"/>
            <p:cNvSpPr>
              <a:spLocks noChangeShapeType="1"/>
            </p:cNvSpPr>
            <p:nvPr/>
          </p:nvSpPr>
          <p:spPr bwMode="auto">
            <a:xfrm flipH="1">
              <a:off x="728391" y="3626807"/>
              <a:ext cx="458273" cy="2019"/>
            </a:xfrm>
            <a:prstGeom prst="straightConnector1">
              <a:avLst/>
            </a:prstGeom>
            <a:noFill/>
            <a:ln w="28575">
              <a:solidFill>
                <a:srgbClr val="000000"/>
              </a:solidFill>
              <a:round/>
              <a:tailEnd type="arrow" w="sm" len="sm"/>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endParaRPr>
            </a:p>
          </p:txBody>
        </p:sp>
        <p:sp>
          <p:nvSpPr>
            <p:cNvPr id="142347" name="Rectangle 11"/>
            <p:cNvSpPr>
              <a:spLocks noChangeArrowheads="1"/>
            </p:cNvSpPr>
            <p:nvPr/>
          </p:nvSpPr>
          <p:spPr bwMode="auto">
            <a:xfrm>
              <a:off x="285720" y="3912138"/>
              <a:ext cx="1214446" cy="240314"/>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popleft()</a:t>
              </a:r>
              <a:endPar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宋体" panose="02010600030101010101" pitchFamily="2" charset="-122"/>
              </a:endParaRPr>
            </a:p>
          </p:txBody>
        </p:sp>
        <p:sp>
          <p:nvSpPr>
            <p:cNvPr id="142346" name="Rectangle 10"/>
            <p:cNvSpPr>
              <a:spLocks noChangeArrowheads="1"/>
            </p:cNvSpPr>
            <p:nvPr/>
          </p:nvSpPr>
          <p:spPr bwMode="auto">
            <a:xfrm>
              <a:off x="3344787" y="3912138"/>
              <a:ext cx="1084337" cy="240314"/>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append()</a:t>
              </a:r>
              <a:endPar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宋体" panose="02010600030101010101" pitchFamily="2" charset="-122"/>
              </a:endParaRPr>
            </a:p>
          </p:txBody>
        </p:sp>
        <p:sp>
          <p:nvSpPr>
            <p:cNvPr id="142345" name="AutoShape 9"/>
            <p:cNvSpPr>
              <a:spLocks noChangeShapeType="1"/>
            </p:cNvSpPr>
            <p:nvPr/>
          </p:nvSpPr>
          <p:spPr bwMode="auto">
            <a:xfrm flipH="1">
              <a:off x="3269081" y="3626807"/>
              <a:ext cx="458273" cy="1010"/>
            </a:xfrm>
            <a:prstGeom prst="straightConnector1">
              <a:avLst/>
            </a:prstGeom>
            <a:noFill/>
            <a:ln w="28575">
              <a:solidFill>
                <a:srgbClr val="000000"/>
              </a:solidFill>
              <a:round/>
              <a:tailEnd type="arrow" w="sm" len="sm"/>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endParaRPr>
            </a:p>
          </p:txBody>
        </p:sp>
        <p:sp>
          <p:nvSpPr>
            <p:cNvPr id="142344" name="Rectangle 8"/>
            <p:cNvSpPr>
              <a:spLocks noChangeArrowheads="1"/>
            </p:cNvSpPr>
            <p:nvPr/>
          </p:nvSpPr>
          <p:spPr bwMode="auto">
            <a:xfrm>
              <a:off x="1559137" y="4546014"/>
              <a:ext cx="1247633" cy="240314"/>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(a) </a:t>
              </a:r>
              <a:r>
                <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队列一</a:t>
              </a:r>
              <a:endPar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宋体" panose="02010600030101010101" pitchFamily="2" charset="-122"/>
              </a:endParaRPr>
            </a:p>
          </p:txBody>
        </p:sp>
      </p:grpSp>
      <p:grpSp>
        <p:nvGrpSpPr>
          <p:cNvPr id="27" name="组合 26"/>
          <p:cNvGrpSpPr/>
          <p:nvPr/>
        </p:nvGrpSpPr>
        <p:grpSpPr>
          <a:xfrm>
            <a:off x="5000628" y="3042713"/>
            <a:ext cx="3699496" cy="1695148"/>
            <a:chOff x="4587280" y="3042713"/>
            <a:chExt cx="3699496" cy="1695148"/>
          </a:xfrm>
        </p:grpSpPr>
        <p:sp>
          <p:nvSpPr>
            <p:cNvPr id="142353" name="Rectangle 17"/>
            <p:cNvSpPr>
              <a:spLocks noChangeArrowheads="1"/>
            </p:cNvSpPr>
            <p:nvPr/>
          </p:nvSpPr>
          <p:spPr bwMode="auto">
            <a:xfrm>
              <a:off x="7738665" y="3912138"/>
              <a:ext cx="548111" cy="240314"/>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pop()</a:t>
              </a:r>
              <a:endPar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宋体" panose="02010600030101010101" pitchFamily="2" charset="-122"/>
              </a:endParaRPr>
            </a:p>
          </p:txBody>
        </p:sp>
        <p:sp>
          <p:nvSpPr>
            <p:cNvPr id="142352" name="Rectangle 16"/>
            <p:cNvSpPr>
              <a:spLocks noChangeArrowheads="1"/>
            </p:cNvSpPr>
            <p:nvPr/>
          </p:nvSpPr>
          <p:spPr bwMode="auto">
            <a:xfrm>
              <a:off x="4587280" y="3912138"/>
              <a:ext cx="1556356" cy="240314"/>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appendleft()</a:t>
              </a:r>
              <a:endPar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宋体" panose="02010600030101010101" pitchFamily="2" charset="-122"/>
              </a:endParaRPr>
            </a:p>
          </p:txBody>
        </p:sp>
        <p:sp>
          <p:nvSpPr>
            <p:cNvPr id="142343" name="Rectangle 7" descr="浅色上对角线"/>
            <p:cNvSpPr>
              <a:spLocks noChangeArrowheads="1"/>
            </p:cNvSpPr>
            <p:nvPr/>
          </p:nvSpPr>
          <p:spPr bwMode="auto">
            <a:xfrm>
              <a:off x="5564392" y="3362869"/>
              <a:ext cx="2095539" cy="483658"/>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endParaRPr>
            </a:p>
          </p:txBody>
        </p:sp>
        <p:sp>
          <p:nvSpPr>
            <p:cNvPr id="142342" name="Rectangle 6"/>
            <p:cNvSpPr>
              <a:spLocks noChangeArrowheads="1"/>
            </p:cNvSpPr>
            <p:nvPr/>
          </p:nvSpPr>
          <p:spPr bwMode="auto">
            <a:xfrm>
              <a:off x="5438216" y="3042713"/>
              <a:ext cx="1062610" cy="240314"/>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队尾</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dq[0]</a:t>
              </a:r>
              <a:endPar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宋体" panose="02010600030101010101" pitchFamily="2" charset="-122"/>
              </a:endParaRPr>
            </a:p>
          </p:txBody>
        </p:sp>
        <p:sp>
          <p:nvSpPr>
            <p:cNvPr id="142341" name="Rectangle 5"/>
            <p:cNvSpPr>
              <a:spLocks noChangeArrowheads="1"/>
            </p:cNvSpPr>
            <p:nvPr/>
          </p:nvSpPr>
          <p:spPr bwMode="auto">
            <a:xfrm>
              <a:off x="6902872" y="3042713"/>
              <a:ext cx="1241028" cy="240314"/>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队头</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dq[-1]</a:t>
              </a:r>
              <a:endPar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宋体" panose="02010600030101010101" pitchFamily="2" charset="-122"/>
              </a:endParaRPr>
            </a:p>
          </p:txBody>
        </p:sp>
        <p:sp>
          <p:nvSpPr>
            <p:cNvPr id="142340" name="AutoShape 4"/>
            <p:cNvSpPr>
              <a:spLocks noChangeShapeType="1"/>
            </p:cNvSpPr>
            <p:nvPr/>
          </p:nvSpPr>
          <p:spPr bwMode="auto">
            <a:xfrm>
              <a:off x="5107129" y="3626807"/>
              <a:ext cx="458273" cy="1010"/>
            </a:xfrm>
            <a:prstGeom prst="straightConnector1">
              <a:avLst/>
            </a:prstGeom>
            <a:noFill/>
            <a:ln w="28575">
              <a:solidFill>
                <a:srgbClr val="000000"/>
              </a:solidFill>
              <a:round/>
              <a:tailEnd type="arrow" w="sm" len="sm"/>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endParaRPr>
            </a:p>
          </p:txBody>
        </p:sp>
        <p:sp>
          <p:nvSpPr>
            <p:cNvPr id="142339" name="AutoShape 3"/>
            <p:cNvSpPr>
              <a:spLocks noChangeShapeType="1"/>
            </p:cNvSpPr>
            <p:nvPr/>
          </p:nvSpPr>
          <p:spPr bwMode="auto">
            <a:xfrm>
              <a:off x="7665988" y="3626807"/>
              <a:ext cx="458273" cy="1010"/>
            </a:xfrm>
            <a:prstGeom prst="straightConnector1">
              <a:avLst/>
            </a:prstGeom>
            <a:noFill/>
            <a:ln w="28575">
              <a:solidFill>
                <a:srgbClr val="000000"/>
              </a:solidFill>
              <a:round/>
              <a:tailEnd type="arrow" w="sm" len="sm"/>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endParaRPr>
            </a:p>
          </p:txBody>
        </p:sp>
        <p:sp>
          <p:nvSpPr>
            <p:cNvPr id="142338" name="Rectangle 2"/>
            <p:cNvSpPr>
              <a:spLocks noChangeArrowheads="1"/>
            </p:cNvSpPr>
            <p:nvPr/>
          </p:nvSpPr>
          <p:spPr bwMode="auto">
            <a:xfrm>
              <a:off x="5937875" y="4497547"/>
              <a:ext cx="1247633" cy="240314"/>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(b) </a:t>
              </a:r>
              <a:r>
                <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队列二</a:t>
              </a:r>
              <a:endPar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宋体" panose="02010600030101010101" pitchFamily="2" charset="-122"/>
              </a:endParaRPr>
            </a:p>
          </p:txBody>
        </p:sp>
      </p:grpSp>
      <p:sp>
        <p:nvSpPr>
          <p:cNvPr id="28" name="灯片编号占位符 27"/>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 name="TextBox 5"/>
          <p:cNvSpPr txBox="1"/>
          <p:nvPr/>
        </p:nvSpPr>
        <p:spPr>
          <a:xfrm>
            <a:off x="214282" y="571486"/>
            <a:ext cx="8786874" cy="1300901"/>
          </a:xfrm>
          <a:prstGeom prst="rect">
            <a:avLst/>
          </a:prstGeom>
          <a:solidFill>
            <a:schemeClr val="bg1"/>
          </a:solidFill>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44000" rtlCol="0">
            <a:spAutoFit/>
          </a:bodyPr>
          <a:lstStyle/>
          <a:p>
            <a:pPr marL="457200" indent="-457200" algn="l">
              <a:buBlip>
                <a:blip r:embed="rId1"/>
              </a:buBlip>
            </a:pPr>
            <a:r>
              <a:rPr lang="zh-CN" altLang="zh-CN" sz="2000" smtClean="0">
                <a:solidFill>
                  <a:srgbClr val="0000FF"/>
                </a:solidFill>
                <a:latin typeface="Consolas" panose="020B0609020204030204" pitchFamily="49" charset="0"/>
                <a:ea typeface="仿宋" panose="02010609060101010101" pitchFamily="49" charset="-122"/>
              </a:rPr>
              <a:t>实际上还可以通过限制操作将双端队列</a:t>
            </a:r>
            <a:r>
              <a:rPr lang="en-US" altLang="zh-CN" sz="2000" smtClean="0">
                <a:solidFill>
                  <a:srgbClr val="0000FF"/>
                </a:solidFill>
                <a:latin typeface="Consolas" panose="020B0609020204030204" pitchFamily="49" charset="0"/>
                <a:ea typeface="仿宋" panose="02010609060101010101" pitchFamily="49" charset="-122"/>
              </a:rPr>
              <a:t>dq</a:t>
            </a:r>
            <a:r>
              <a:rPr lang="zh-CN" altLang="zh-CN" sz="2000" smtClean="0">
                <a:solidFill>
                  <a:srgbClr val="0000FF"/>
                </a:solidFill>
                <a:latin typeface="Consolas" panose="020B0609020204030204" pitchFamily="49" charset="0"/>
                <a:ea typeface="仿宋" panose="02010609060101010101" pitchFamily="49" charset="-122"/>
              </a:rPr>
              <a:t>作为栈</a:t>
            </a:r>
            <a:r>
              <a:rPr lang="zh-CN" altLang="en-US" sz="2000" smtClean="0">
                <a:solidFill>
                  <a:srgbClr val="0000FF"/>
                </a:solidFill>
                <a:latin typeface="Consolas" panose="020B0609020204030204" pitchFamily="49" charset="0"/>
                <a:ea typeface="仿宋" panose="02010609060101010101" pitchFamily="49" charset="-122"/>
              </a:rPr>
              <a:t>。</a:t>
            </a:r>
            <a:endParaRPr lang="en-US" altLang="zh-CN" sz="2000" smtClean="0">
              <a:solidFill>
                <a:srgbClr val="0000FF"/>
              </a:solidFill>
              <a:latin typeface="Consolas" panose="020B0609020204030204" pitchFamily="49" charset="0"/>
              <a:ea typeface="仿宋" panose="02010609060101010101" pitchFamily="49" charset="-122"/>
            </a:endParaRPr>
          </a:p>
          <a:p>
            <a:pPr marL="457200" indent="-457200" algn="l">
              <a:buBlip>
                <a:blip r:embed="rId1"/>
              </a:buBlip>
            </a:pPr>
            <a:r>
              <a:rPr lang="en-US" altLang="zh-CN" sz="2000" smtClean="0">
                <a:solidFill>
                  <a:srgbClr val="0000FF"/>
                </a:solidFill>
                <a:latin typeface="Consolas" panose="020B0609020204030204" pitchFamily="49" charset="0"/>
                <a:ea typeface="仿宋" panose="02010609060101010101" pitchFamily="49" charset="-122"/>
              </a:rPr>
              <a:t>dq</a:t>
            </a:r>
            <a:r>
              <a:rPr lang="zh-CN" altLang="zh-CN" sz="2000" smtClean="0">
                <a:solidFill>
                  <a:srgbClr val="0000FF"/>
                </a:solidFill>
                <a:latin typeface="Consolas" panose="020B0609020204030204" pitchFamily="49" charset="0"/>
                <a:ea typeface="仿宋" panose="02010609060101010101" pitchFamily="49" charset="-122"/>
              </a:rPr>
              <a:t>进队和出队操作仅仅使用</a:t>
            </a:r>
            <a:r>
              <a:rPr lang="en-US" altLang="zh-CN" sz="2000" smtClean="0">
                <a:solidFill>
                  <a:srgbClr val="0000FF"/>
                </a:solidFill>
                <a:latin typeface="Consolas" panose="020B0609020204030204" pitchFamily="49" charset="0"/>
                <a:ea typeface="仿宋" panose="02010609060101010101" pitchFamily="49" charset="-122"/>
              </a:rPr>
              <a:t>append()/pop()</a:t>
            </a:r>
            <a:r>
              <a:rPr lang="zh-CN" altLang="en-US" sz="2000" smtClean="0">
                <a:solidFill>
                  <a:srgbClr val="0000FF"/>
                </a:solidFill>
                <a:latin typeface="Consolas" panose="020B0609020204030204" pitchFamily="49" charset="0"/>
                <a:ea typeface="仿宋" panose="02010609060101010101" pitchFamily="49" charset="-122"/>
              </a:rPr>
              <a:t>，</a:t>
            </a:r>
            <a:r>
              <a:rPr lang="zh-CN" altLang="zh-CN" sz="2000" smtClean="0">
                <a:solidFill>
                  <a:srgbClr val="0000FF"/>
                </a:solidFill>
                <a:latin typeface="Consolas" panose="020B0609020204030204" pitchFamily="49" charset="0"/>
                <a:ea typeface="仿宋" panose="02010609060101010101" pitchFamily="49" charset="-122"/>
              </a:rPr>
              <a:t>如图</a:t>
            </a:r>
            <a:r>
              <a:rPr lang="en-US" altLang="zh-CN" sz="2000" smtClean="0">
                <a:solidFill>
                  <a:srgbClr val="0000FF"/>
                </a:solidFill>
                <a:latin typeface="Consolas" panose="020B0609020204030204" pitchFamily="49" charset="0"/>
                <a:ea typeface="仿宋" panose="02010609060101010101" pitchFamily="49" charset="-122"/>
              </a:rPr>
              <a:t>(a)</a:t>
            </a:r>
            <a:r>
              <a:rPr lang="zh-CN" altLang="zh-CN" sz="2000" smtClean="0">
                <a:solidFill>
                  <a:srgbClr val="0000FF"/>
                </a:solidFill>
                <a:latin typeface="Consolas" panose="020B0609020204030204" pitchFamily="49" charset="0"/>
                <a:ea typeface="仿宋" panose="02010609060101010101" pitchFamily="49" charset="-122"/>
              </a:rPr>
              <a:t>所示</a:t>
            </a:r>
            <a:r>
              <a:rPr lang="zh-CN" altLang="en-US" sz="2000" smtClean="0">
                <a:solidFill>
                  <a:srgbClr val="0000FF"/>
                </a:solidFill>
                <a:latin typeface="Consolas" panose="020B0609020204030204" pitchFamily="49" charset="0"/>
                <a:ea typeface="仿宋" panose="02010609060101010101" pitchFamily="49" charset="-122"/>
              </a:rPr>
              <a:t>。</a:t>
            </a:r>
            <a:endParaRPr lang="en-US" altLang="zh-CN" sz="2000" smtClean="0">
              <a:solidFill>
                <a:srgbClr val="0000FF"/>
              </a:solidFill>
              <a:latin typeface="Consolas" panose="020B0609020204030204" pitchFamily="49" charset="0"/>
              <a:ea typeface="仿宋" panose="02010609060101010101" pitchFamily="49" charset="-122"/>
            </a:endParaRPr>
          </a:p>
          <a:p>
            <a:pPr marL="457200" indent="-457200" algn="l">
              <a:buBlip>
                <a:blip r:embed="rId1"/>
              </a:buBlip>
            </a:pPr>
            <a:r>
              <a:rPr lang="en-US" altLang="zh-CN" sz="2000" smtClean="0">
                <a:solidFill>
                  <a:srgbClr val="0000FF"/>
                </a:solidFill>
                <a:latin typeface="Consolas" panose="020B0609020204030204" pitchFamily="49" charset="0"/>
                <a:ea typeface="仿宋" panose="02010609060101010101" pitchFamily="49" charset="-122"/>
              </a:rPr>
              <a:t>dq</a:t>
            </a:r>
            <a:r>
              <a:rPr lang="zh-CN" altLang="zh-CN" sz="2000" smtClean="0">
                <a:solidFill>
                  <a:srgbClr val="0000FF"/>
                </a:solidFill>
                <a:latin typeface="Consolas" panose="020B0609020204030204" pitchFamily="49" charset="0"/>
                <a:ea typeface="仿宋" panose="02010609060101010101" pitchFamily="49" charset="-122"/>
              </a:rPr>
              <a:t>进队和出队操作仅仅使用</a:t>
            </a:r>
            <a:r>
              <a:rPr lang="en-US" altLang="zh-CN" sz="2000" smtClean="0">
                <a:solidFill>
                  <a:srgbClr val="0000FF"/>
                </a:solidFill>
                <a:latin typeface="Consolas" panose="020B0609020204030204" pitchFamily="49" charset="0"/>
                <a:ea typeface="仿宋" panose="02010609060101010101" pitchFamily="49" charset="-122"/>
              </a:rPr>
              <a:t>appendleft()/popleft()</a:t>
            </a:r>
            <a:r>
              <a:rPr lang="zh-CN" altLang="zh-CN" sz="2000" smtClean="0">
                <a:solidFill>
                  <a:srgbClr val="0000FF"/>
                </a:solidFill>
                <a:latin typeface="Consolas" panose="020B0609020204030204" pitchFamily="49" charset="0"/>
                <a:ea typeface="仿宋" panose="02010609060101010101" pitchFamily="49" charset="-122"/>
              </a:rPr>
              <a:t>，如图</a:t>
            </a:r>
            <a:r>
              <a:rPr lang="en-US" altLang="zh-CN" sz="2000" smtClean="0">
                <a:solidFill>
                  <a:srgbClr val="0000FF"/>
                </a:solidFill>
                <a:latin typeface="Consolas" panose="020B0609020204030204" pitchFamily="49" charset="0"/>
                <a:ea typeface="仿宋" panose="02010609060101010101" pitchFamily="49" charset="-122"/>
              </a:rPr>
              <a:t>(b)</a:t>
            </a:r>
            <a:r>
              <a:rPr lang="zh-CN" altLang="zh-CN" sz="2000" smtClean="0">
                <a:solidFill>
                  <a:srgbClr val="0000FF"/>
                </a:solidFill>
                <a:latin typeface="Consolas" panose="020B0609020204030204" pitchFamily="49" charset="0"/>
                <a:ea typeface="仿宋" panose="02010609060101010101" pitchFamily="49" charset="-122"/>
              </a:rPr>
              <a:t>所示。</a:t>
            </a:r>
            <a:endParaRPr lang="zh-CN" altLang="zh-CN" sz="2000">
              <a:solidFill>
                <a:srgbClr val="0000FF"/>
              </a:solidFill>
              <a:latin typeface="Consolas" panose="020B0609020204030204" pitchFamily="49" charset="0"/>
              <a:ea typeface="仿宋" panose="02010609060101010101" pitchFamily="49" charset="-122"/>
            </a:endParaRPr>
          </a:p>
        </p:txBody>
      </p:sp>
      <p:sp>
        <p:nvSpPr>
          <p:cNvPr id="142355" name="Rectangle 1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72051" name="Rectangle 19"/>
          <p:cNvSpPr>
            <a:spLocks noChangeArrowheads="1"/>
          </p:cNvSpPr>
          <p:nvPr/>
        </p:nvSpPr>
        <p:spPr bwMode="auto">
          <a:xfrm>
            <a:off x="0" y="0"/>
            <a:ext cx="9144000" cy="0"/>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45" name="组合 44"/>
          <p:cNvGrpSpPr/>
          <p:nvPr/>
        </p:nvGrpSpPr>
        <p:grpSpPr>
          <a:xfrm>
            <a:off x="214282" y="2571750"/>
            <a:ext cx="3714776" cy="1285884"/>
            <a:chOff x="357158" y="2571750"/>
            <a:chExt cx="3714776" cy="1285884"/>
          </a:xfrm>
        </p:grpSpPr>
        <p:sp>
          <p:nvSpPr>
            <p:cNvPr id="172048" name="Rectangle 16" descr="浅色上对角线"/>
            <p:cNvSpPr>
              <a:spLocks noChangeArrowheads="1"/>
            </p:cNvSpPr>
            <p:nvPr/>
          </p:nvSpPr>
          <p:spPr bwMode="auto">
            <a:xfrm>
              <a:off x="514099" y="2931294"/>
              <a:ext cx="2367858" cy="54847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endParaRPr>
            </a:p>
          </p:txBody>
        </p:sp>
        <p:sp>
          <p:nvSpPr>
            <p:cNvPr id="172047" name="Rectangle 15"/>
            <p:cNvSpPr>
              <a:spLocks noChangeArrowheads="1"/>
            </p:cNvSpPr>
            <p:nvPr/>
          </p:nvSpPr>
          <p:spPr bwMode="auto">
            <a:xfrm>
              <a:off x="357158" y="2571750"/>
              <a:ext cx="1065364" cy="27252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栈底</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dq[0]</a:t>
              </a:r>
              <a:endPar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宋体" panose="02010600030101010101" pitchFamily="2" charset="-122"/>
              </a:endParaRPr>
            </a:p>
          </p:txBody>
        </p:sp>
        <p:sp>
          <p:nvSpPr>
            <p:cNvPr id="172046" name="Rectangle 14"/>
            <p:cNvSpPr>
              <a:spLocks noChangeArrowheads="1"/>
            </p:cNvSpPr>
            <p:nvPr/>
          </p:nvSpPr>
          <p:spPr bwMode="auto">
            <a:xfrm>
              <a:off x="1967805" y="2571750"/>
              <a:ext cx="1100876" cy="27252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栈顶</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dq[-1]</a:t>
              </a:r>
              <a:endPar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宋体" panose="02010600030101010101" pitchFamily="2" charset="-122"/>
              </a:endParaRPr>
            </a:p>
          </p:txBody>
        </p:sp>
        <p:sp>
          <p:nvSpPr>
            <p:cNvPr id="172043" name="Rectangle 11"/>
            <p:cNvSpPr>
              <a:spLocks noChangeArrowheads="1"/>
            </p:cNvSpPr>
            <p:nvPr/>
          </p:nvSpPr>
          <p:spPr bwMode="auto">
            <a:xfrm>
              <a:off x="2964436" y="3348090"/>
              <a:ext cx="1107498" cy="27252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append()</a:t>
              </a:r>
              <a:endPar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宋体" panose="02010600030101010101" pitchFamily="2" charset="-122"/>
              </a:endParaRPr>
            </a:p>
          </p:txBody>
        </p:sp>
        <p:sp>
          <p:nvSpPr>
            <p:cNvPr id="172042" name="AutoShape 10"/>
            <p:cNvSpPr>
              <a:spLocks noChangeShapeType="1"/>
            </p:cNvSpPr>
            <p:nvPr/>
          </p:nvSpPr>
          <p:spPr bwMode="auto">
            <a:xfrm flipH="1">
              <a:off x="2878520" y="3322899"/>
              <a:ext cx="520081" cy="1145"/>
            </a:xfrm>
            <a:prstGeom prst="straightConnector1">
              <a:avLst/>
            </a:prstGeom>
            <a:noFill/>
            <a:ln w="28575">
              <a:solidFill>
                <a:srgbClr val="000000"/>
              </a:solidFill>
              <a:round/>
              <a:tailEnd type="arrow" w="sm" len="sm"/>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endParaRPr>
            </a:p>
          </p:txBody>
        </p:sp>
        <p:sp>
          <p:nvSpPr>
            <p:cNvPr id="172041" name="Rectangle 9"/>
            <p:cNvSpPr>
              <a:spLocks noChangeArrowheads="1"/>
            </p:cNvSpPr>
            <p:nvPr/>
          </p:nvSpPr>
          <p:spPr bwMode="auto">
            <a:xfrm>
              <a:off x="1164773" y="3585114"/>
              <a:ext cx="1042453" cy="27252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(a) </a:t>
              </a:r>
              <a:r>
                <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栈一</a:t>
              </a:r>
              <a:endPar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宋体" panose="02010600030101010101" pitchFamily="2" charset="-122"/>
              </a:endParaRPr>
            </a:p>
          </p:txBody>
        </p:sp>
        <p:sp>
          <p:nvSpPr>
            <p:cNvPr id="172036" name="AutoShape 4"/>
            <p:cNvSpPr>
              <a:spLocks noChangeShapeType="1"/>
            </p:cNvSpPr>
            <p:nvPr/>
          </p:nvSpPr>
          <p:spPr bwMode="auto">
            <a:xfrm>
              <a:off x="2881957" y="3140837"/>
              <a:ext cx="520081" cy="1145"/>
            </a:xfrm>
            <a:prstGeom prst="straightConnector1">
              <a:avLst/>
            </a:prstGeom>
            <a:noFill/>
            <a:ln w="28575">
              <a:solidFill>
                <a:srgbClr val="000000"/>
              </a:solidFill>
              <a:round/>
              <a:tailEnd type="arrow" w="sm" len="sm"/>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endParaRPr>
            </a:p>
          </p:txBody>
        </p:sp>
        <p:sp>
          <p:nvSpPr>
            <p:cNvPr id="172035" name="Rectangle 3"/>
            <p:cNvSpPr>
              <a:spLocks noChangeArrowheads="1"/>
            </p:cNvSpPr>
            <p:nvPr/>
          </p:nvSpPr>
          <p:spPr bwMode="auto">
            <a:xfrm>
              <a:off x="2964436" y="2824805"/>
              <a:ext cx="622035" cy="27252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pop()</a:t>
              </a:r>
              <a:endPar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宋体" panose="02010600030101010101" pitchFamily="2" charset="-122"/>
              </a:endParaRPr>
            </a:p>
          </p:txBody>
        </p:sp>
      </p:grpSp>
      <p:grpSp>
        <p:nvGrpSpPr>
          <p:cNvPr id="44" name="组合 43"/>
          <p:cNvGrpSpPr/>
          <p:nvPr/>
        </p:nvGrpSpPr>
        <p:grpSpPr>
          <a:xfrm>
            <a:off x="4357687" y="2571750"/>
            <a:ext cx="4572031" cy="1285884"/>
            <a:chOff x="4357687" y="2571750"/>
            <a:chExt cx="4572031" cy="1285884"/>
          </a:xfrm>
        </p:grpSpPr>
        <p:sp>
          <p:nvSpPr>
            <p:cNvPr id="172049" name="Rectangle 17"/>
            <p:cNvSpPr>
              <a:spLocks noChangeArrowheads="1"/>
            </p:cNvSpPr>
            <p:nvPr/>
          </p:nvSpPr>
          <p:spPr bwMode="auto">
            <a:xfrm>
              <a:off x="4357687" y="3348090"/>
              <a:ext cx="1664740" cy="27252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appendleft()</a:t>
              </a:r>
              <a:endPar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宋体" panose="02010600030101010101" pitchFamily="2" charset="-122"/>
              </a:endParaRPr>
            </a:p>
          </p:txBody>
        </p:sp>
        <p:sp>
          <p:nvSpPr>
            <p:cNvPr id="172045" name="AutoShape 13"/>
            <p:cNvSpPr>
              <a:spLocks noChangeShapeType="1"/>
            </p:cNvSpPr>
            <p:nvPr/>
          </p:nvSpPr>
          <p:spPr bwMode="auto">
            <a:xfrm flipH="1">
              <a:off x="5502345" y="3139692"/>
              <a:ext cx="520081" cy="2290"/>
            </a:xfrm>
            <a:prstGeom prst="straightConnector1">
              <a:avLst/>
            </a:prstGeom>
            <a:noFill/>
            <a:ln w="28575">
              <a:solidFill>
                <a:srgbClr val="000000"/>
              </a:solidFill>
              <a:round/>
              <a:tailEnd type="arrow" w="sm" len="sm"/>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endParaRPr>
            </a:p>
          </p:txBody>
        </p:sp>
        <p:sp>
          <p:nvSpPr>
            <p:cNvPr id="172044" name="Rectangle 12"/>
            <p:cNvSpPr>
              <a:spLocks noChangeArrowheads="1"/>
            </p:cNvSpPr>
            <p:nvPr/>
          </p:nvSpPr>
          <p:spPr bwMode="auto">
            <a:xfrm>
              <a:off x="4714876" y="2824805"/>
              <a:ext cx="1205596" cy="27252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popleft()</a:t>
              </a:r>
              <a:endPar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宋体" panose="02010600030101010101" pitchFamily="2" charset="-122"/>
              </a:endParaRPr>
            </a:p>
          </p:txBody>
        </p:sp>
        <p:sp>
          <p:nvSpPr>
            <p:cNvPr id="172040" name="Rectangle 8" descr="浅色上对角线"/>
            <p:cNvSpPr>
              <a:spLocks noChangeArrowheads="1"/>
            </p:cNvSpPr>
            <p:nvPr/>
          </p:nvSpPr>
          <p:spPr bwMode="auto">
            <a:xfrm>
              <a:off x="6001806" y="2931294"/>
              <a:ext cx="2378168" cy="548476"/>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endParaRPr>
            </a:p>
          </p:txBody>
        </p:sp>
        <p:sp>
          <p:nvSpPr>
            <p:cNvPr id="172039" name="Rectangle 7"/>
            <p:cNvSpPr>
              <a:spLocks noChangeArrowheads="1"/>
            </p:cNvSpPr>
            <p:nvPr/>
          </p:nvSpPr>
          <p:spPr bwMode="auto">
            <a:xfrm>
              <a:off x="5858612" y="2571750"/>
              <a:ext cx="1285156" cy="27252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栈顶</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dq[0]</a:t>
              </a:r>
              <a:endPar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宋体" panose="02010600030101010101" pitchFamily="2" charset="-122"/>
              </a:endParaRPr>
            </a:p>
          </p:txBody>
        </p:sp>
        <p:sp>
          <p:nvSpPr>
            <p:cNvPr id="172038" name="Rectangle 6"/>
            <p:cNvSpPr>
              <a:spLocks noChangeArrowheads="1"/>
            </p:cNvSpPr>
            <p:nvPr/>
          </p:nvSpPr>
          <p:spPr bwMode="auto">
            <a:xfrm>
              <a:off x="7520810" y="2571750"/>
              <a:ext cx="1408908" cy="27252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栈底</a:t>
              </a: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dq[-1]</a:t>
              </a:r>
              <a:endPar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宋体" panose="02010600030101010101" pitchFamily="2" charset="-122"/>
              </a:endParaRPr>
            </a:p>
          </p:txBody>
        </p:sp>
        <p:sp>
          <p:nvSpPr>
            <p:cNvPr id="172037" name="AutoShape 5"/>
            <p:cNvSpPr>
              <a:spLocks noChangeShapeType="1"/>
            </p:cNvSpPr>
            <p:nvPr/>
          </p:nvSpPr>
          <p:spPr bwMode="auto">
            <a:xfrm>
              <a:off x="5482871" y="3322899"/>
              <a:ext cx="520081" cy="1145"/>
            </a:xfrm>
            <a:prstGeom prst="straightConnector1">
              <a:avLst/>
            </a:prstGeom>
            <a:noFill/>
            <a:ln w="28575">
              <a:solidFill>
                <a:srgbClr val="000000"/>
              </a:solidFill>
              <a:round/>
              <a:tailEnd type="arrow" w="sm" len="sm"/>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endParaRPr>
            </a:p>
          </p:txBody>
        </p:sp>
        <p:sp>
          <p:nvSpPr>
            <p:cNvPr id="172034" name="Rectangle 2"/>
            <p:cNvSpPr>
              <a:spLocks noChangeArrowheads="1"/>
            </p:cNvSpPr>
            <p:nvPr/>
          </p:nvSpPr>
          <p:spPr bwMode="auto">
            <a:xfrm>
              <a:off x="6652480" y="3585114"/>
              <a:ext cx="1042453" cy="27252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(b) </a:t>
              </a:r>
              <a:r>
                <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栈二</a:t>
              </a:r>
              <a:endParaRPr kumimoji="0" lang="zh-CN" altLang="en-US" sz="180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宋体" panose="02010600030101010101" pitchFamily="2" charset="-122"/>
              </a:endParaRPr>
            </a:p>
          </p:txBody>
        </p:sp>
      </p:grpSp>
      <p:sp>
        <p:nvSpPr>
          <p:cNvPr id="46" name="灯片编号占位符 45"/>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785786" y="375032"/>
            <a:ext cx="771530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anose="020B0609020204030204" pitchFamily="49" charset="0"/>
                <a:ea typeface="微软雅黑" panose="020B0503020204020204" pitchFamily="34" charset="-122"/>
                <a:cs typeface="Consolas" panose="020B0609020204030204" pitchFamily="49" charset="0"/>
              </a:rPr>
              <a:t>2.6.3 </a:t>
            </a:r>
            <a:r>
              <a:rPr lang="zh-CN" altLang="zh-CN" smtClean="0">
                <a:latin typeface="Consolas" panose="020B0609020204030204" pitchFamily="49" charset="0"/>
                <a:ea typeface="微软雅黑" panose="020B0503020204020204" pitchFamily="34" charset="-122"/>
                <a:cs typeface="Consolas" panose="020B0609020204030204" pitchFamily="49" charset="0"/>
              </a:rPr>
              <a:t>实战—无法吃午餐的学生数量</a:t>
            </a:r>
            <a:r>
              <a:rPr lang="en-US" altLang="zh-CN" smtClean="0">
                <a:latin typeface="Consolas" panose="020B0609020204030204" pitchFamily="49" charset="0"/>
                <a:ea typeface="微软雅黑" panose="020B0503020204020204" pitchFamily="34" charset="-122"/>
                <a:cs typeface="Consolas" panose="020B0609020204030204" pitchFamily="49" charset="0"/>
              </a:rPr>
              <a:t>(LeetCode1700★)</a:t>
            </a:r>
            <a:endParaRPr lang="zh-CN" altLang="zh-CN">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4"/>
          <p:cNvSpPr txBox="1"/>
          <p:nvPr/>
        </p:nvSpPr>
        <p:spPr>
          <a:xfrm>
            <a:off x="500034" y="1178709"/>
            <a:ext cx="8143932" cy="2964914"/>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3200"/>
              </a:lnSpc>
              <a:spcBef>
                <a:spcPts val="0"/>
              </a:spcBef>
            </a:pPr>
            <a:r>
              <a:rPr lang="zh-CN" altLang="zh-CN"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问题描述</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：学校的自助午餐提供圆形和方形的三明治，分别用数字</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表示。所有学生站在一个队列里，每个学生要么喜欢圆形的要么喜欢方形的。餐厅里三明治的数量与学生的数量相同。</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lnSpc>
                <a:spcPts val="32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所有三明治都放在一个栈里，每一轮：如果队列最前面的学生喜欢栈顶的三明治，那么会拿走它并离开队列，否则这名学生会放弃这个三明治并回到队列的尾部。这个过程会一直持续到队列里所有学生都不喜欢栈顶的三明治为止。</a:t>
            </a:r>
            <a:endParaRPr lang="zh-CN" altLang="zh-CN" sz="200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TextBox 4"/>
          <p:cNvSpPr txBox="1"/>
          <p:nvPr/>
        </p:nvSpPr>
        <p:spPr>
          <a:xfrm>
            <a:off x="285720" y="589346"/>
            <a:ext cx="8429684" cy="2298065"/>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200"/>
              </a:lnSpc>
              <a:spcBef>
                <a:spcPts val="1200"/>
              </a:spcBef>
              <a:buBlip>
                <a:blip r:embed="rId1"/>
              </a:buBlip>
            </a:pPr>
            <a:r>
              <a:rPr lang="zh-CN"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给定两个整数数组</a:t>
            </a:r>
            <a:r>
              <a:rPr lang="en-US"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students</a:t>
            </a:r>
            <a:r>
              <a:rPr lang="zh-CN"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和</a:t>
            </a:r>
            <a:r>
              <a:rPr lang="en-US"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sandwiches</a:t>
            </a:r>
            <a:r>
              <a:rPr lang="zh-CN"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（两个数组的长度相同），其中</a:t>
            </a:r>
            <a:r>
              <a:rPr lang="en-US"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sandwiches[</a:t>
            </a:r>
            <a:r>
              <a:rPr lang="en-US" altLang="zh-CN" sz="2000" i="1"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i</a:t>
            </a:r>
            <a:r>
              <a:rPr lang="en-US"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a:t>
            </a:r>
            <a:r>
              <a:rPr lang="zh-CN"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是栈里面第</a:t>
            </a:r>
            <a:r>
              <a:rPr lang="en-US" altLang="zh-CN" sz="2000" i="1"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i​​</a:t>
            </a:r>
            <a:r>
              <a:rPr lang="zh-CN"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个三明治的类型（</a:t>
            </a:r>
            <a:r>
              <a:rPr lang="en-US" altLang="zh-CN" sz="2000" i="1"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i</a:t>
            </a:r>
            <a:r>
              <a:rPr lang="en-US"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=0</a:t>
            </a:r>
            <a:r>
              <a:rPr lang="zh-CN"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是栈的顶部），</a:t>
            </a:r>
            <a:r>
              <a:rPr lang="en-US"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students[</a:t>
            </a:r>
            <a:r>
              <a:rPr lang="en-US" altLang="zh-CN" sz="2000" i="1"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j</a:t>
            </a:r>
            <a:r>
              <a:rPr lang="en-US"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a:t>
            </a:r>
            <a:r>
              <a:rPr lang="zh-CN"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是初始队列里第</a:t>
            </a:r>
            <a:r>
              <a:rPr lang="en-US" altLang="zh-CN" sz="2000" i="1"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j</a:t>
            </a:r>
            <a:r>
              <a:rPr lang="zh-CN"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名学生对三明治的喜好（</a:t>
            </a:r>
            <a:r>
              <a:rPr lang="en-US" altLang="zh-CN" sz="2000" i="1"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j</a:t>
            </a:r>
            <a:r>
              <a:rPr lang="en-US"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=0</a:t>
            </a:r>
            <a:r>
              <a:rPr lang="zh-CN"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是队列的最开始位置）。</a:t>
            </a:r>
            <a:endParaRPr lang="en-US"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endParaRPr>
          </a:p>
          <a:p>
            <a:pPr marL="457200" indent="-457200" algn="l">
              <a:lnSpc>
                <a:spcPts val="3200"/>
              </a:lnSpc>
              <a:spcBef>
                <a:spcPts val="1200"/>
              </a:spcBef>
              <a:buBlip>
                <a:blip r:embed="rId1"/>
              </a:buBlip>
            </a:pPr>
            <a:r>
              <a:rPr lang="zh-CN"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rPr>
              <a:t>设计一个算法求无法吃午餐的学生数量。</a:t>
            </a:r>
            <a:endParaRPr lang="en-US" altLang="zh-CN" sz="2000" smtClean="0">
              <a:solidFill>
                <a:srgbClr val="0000FF"/>
              </a:solidFill>
              <a:latin typeface="Consolas" panose="020B0609020204030204" pitchFamily="49" charset="0"/>
              <a:ea typeface="楷体" panose="02010609060101010101" pitchFamily="49" charset="-122"/>
              <a:cs typeface="Times New Roman" panose="02020603050405020304" pitchFamily="18"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42976" y="785800"/>
            <a:ext cx="4071966" cy="166465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108000" bIns="108000" rtlCol="0">
            <a:spAutoFit/>
          </a:bodyPr>
          <a:lstStyle/>
          <a:p>
            <a:pPr algn="l"/>
            <a:r>
              <a:rPr lang="en-US" altLang="zh-CN" sz="2000" smtClean="0">
                <a:solidFill>
                  <a:srgbClr val="0000FF"/>
                </a:solidFill>
                <a:latin typeface="Consolas" panose="020B0609020204030204" pitchFamily="49" charset="0"/>
                <a:ea typeface="楷体" panose="02010609060101010101" pitchFamily="49" charset="-122"/>
              </a:rPr>
              <a:t>1</a:t>
            </a:r>
            <a:r>
              <a:rPr lang="zh-CN" altLang="zh-CN" sz="2000" smtClean="0">
                <a:solidFill>
                  <a:srgbClr val="0000FF"/>
                </a:solidFill>
                <a:latin typeface="Consolas" panose="020B0609020204030204" pitchFamily="49" charset="0"/>
                <a:ea typeface="楷体" panose="02010609060101010101" pitchFamily="49" charset="-122"/>
              </a:rPr>
              <a:t>）访问列表中的值</a:t>
            </a:r>
            <a:endParaRPr lang="en-US" altLang="zh-CN" sz="2000" smtClean="0">
              <a:solidFill>
                <a:srgbClr val="0000FF"/>
              </a:solidFill>
              <a:latin typeface="Consolas" panose="020B0609020204030204" pitchFamily="49" charset="0"/>
              <a:ea typeface="楷体" panose="02010609060101010101" pitchFamily="49" charset="-122"/>
            </a:endParaRPr>
          </a:p>
          <a:p>
            <a:pPr algn="l"/>
            <a:r>
              <a:rPr lang="en-US" altLang="zh-CN" sz="2000" smtClean="0">
                <a:solidFill>
                  <a:srgbClr val="0000FF"/>
                </a:solidFill>
                <a:latin typeface="Consolas" panose="020B0609020204030204" pitchFamily="49" charset="0"/>
                <a:ea typeface="楷体" panose="02010609060101010101" pitchFamily="49" charset="-122"/>
              </a:rPr>
              <a:t>2</a:t>
            </a:r>
            <a:r>
              <a:rPr lang="zh-CN" altLang="zh-CN" sz="2000" smtClean="0">
                <a:solidFill>
                  <a:srgbClr val="0000FF"/>
                </a:solidFill>
                <a:latin typeface="Consolas" panose="020B0609020204030204" pitchFamily="49" charset="0"/>
                <a:ea typeface="楷体" panose="02010609060101010101" pitchFamily="49" charset="-122"/>
              </a:rPr>
              <a:t>）列表脚本操作符</a:t>
            </a:r>
            <a:endParaRPr lang="zh-CN" altLang="zh-CN" sz="2000" smtClean="0">
              <a:solidFill>
                <a:srgbClr val="0000FF"/>
              </a:solidFill>
              <a:latin typeface="Consolas" panose="020B0609020204030204" pitchFamily="49" charset="0"/>
              <a:ea typeface="楷体" panose="02010609060101010101" pitchFamily="49" charset="-122"/>
            </a:endParaRPr>
          </a:p>
          <a:p>
            <a:pPr algn="l"/>
            <a:r>
              <a:rPr lang="en-US" altLang="zh-CN" sz="2000" smtClean="0">
                <a:solidFill>
                  <a:srgbClr val="0000FF"/>
                </a:solidFill>
                <a:latin typeface="Consolas" panose="020B0609020204030204" pitchFamily="49" charset="0"/>
                <a:ea typeface="楷体" panose="02010609060101010101" pitchFamily="49" charset="-122"/>
              </a:rPr>
              <a:t>3</a:t>
            </a:r>
            <a:r>
              <a:rPr lang="zh-CN" altLang="zh-CN" sz="2000" smtClean="0">
                <a:solidFill>
                  <a:srgbClr val="0000FF"/>
                </a:solidFill>
                <a:latin typeface="Consolas" panose="020B0609020204030204" pitchFamily="49" charset="0"/>
                <a:ea typeface="楷体" panose="02010609060101010101" pitchFamily="49" charset="-122"/>
              </a:rPr>
              <a:t>）列表的函数</a:t>
            </a:r>
            <a:endParaRPr lang="zh-CN" altLang="zh-CN" sz="2000" smtClean="0">
              <a:solidFill>
                <a:srgbClr val="0000FF"/>
              </a:solidFill>
              <a:latin typeface="Consolas" panose="020B0609020204030204" pitchFamily="49" charset="0"/>
              <a:ea typeface="楷体" panose="02010609060101010101" pitchFamily="49" charset="-122"/>
            </a:endParaRPr>
          </a:p>
          <a:p>
            <a:pPr algn="l"/>
            <a:r>
              <a:rPr lang="en-US" altLang="zh-CN" sz="2000" smtClean="0">
                <a:solidFill>
                  <a:srgbClr val="0000FF"/>
                </a:solidFill>
                <a:latin typeface="Consolas" panose="020B0609020204030204" pitchFamily="49" charset="0"/>
                <a:ea typeface="楷体" panose="02010609060101010101" pitchFamily="49" charset="-122"/>
              </a:rPr>
              <a:t>4</a:t>
            </a:r>
            <a:r>
              <a:rPr lang="zh-CN" altLang="zh-CN" sz="2000" smtClean="0">
                <a:solidFill>
                  <a:srgbClr val="0000FF"/>
                </a:solidFill>
                <a:latin typeface="Consolas" panose="020B0609020204030204" pitchFamily="49" charset="0"/>
                <a:ea typeface="楷体" panose="02010609060101010101" pitchFamily="49" charset="-122"/>
              </a:rPr>
              <a:t>）列表的方法</a:t>
            </a:r>
            <a:endParaRPr lang="zh-CN" altLang="zh-CN" sz="2000">
              <a:solidFill>
                <a:srgbClr val="0000FF"/>
              </a:solidFill>
              <a:latin typeface="Consolas" panose="020B0609020204030204" pitchFamily="49" charset="0"/>
              <a:ea typeface="楷体" panose="02010609060101010101" pitchFamily="49" charset="-122"/>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TextBox 4"/>
          <p:cNvSpPr txBox="1"/>
          <p:nvPr/>
        </p:nvSpPr>
        <p:spPr>
          <a:xfrm>
            <a:off x="285720" y="71420"/>
            <a:ext cx="8429684" cy="4708981"/>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400"/>
              </a:lnSpc>
              <a:spcBef>
                <a:spcPts val="0"/>
              </a:spcBef>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例如</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students=[</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sandwiches=[</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=6</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，过程如下：</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students[0]=sandwiches[0]</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，拿走三明治并离开队列，问题转换为</a:t>
            </a:r>
            <a:r>
              <a:rPr lang="en-US" altLang="zh-CN" sz="2000" b="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students=[</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sandwiches=[</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students[0]</a:t>
            </a:r>
            <a:r>
              <a:rPr lang="zh-CN" altLang="zh-CN" sz="2000" b="0" smtClean="0">
                <a:solidFill>
                  <a:srgbClr val="0000FF"/>
                </a:solidFill>
                <a:latin typeface="+mj-ea"/>
                <a:ea typeface="+mj-ea"/>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sandwiches[0]</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students[0]</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回到队列的尾部，问题转换为</a:t>
            </a:r>
            <a:r>
              <a:rPr lang="en-US" altLang="zh-CN" sz="2000" b="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students=[</a:t>
            </a:r>
            <a:r>
              <a:rPr lang="en-US" altLang="zh-CN" sz="2000" b="0" smtClean="0">
                <a:solidFill>
                  <a:srgbClr val="FF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sandwiches=[</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students[0]</a:t>
            </a:r>
            <a:r>
              <a:rPr lang="zh-CN" altLang="zh-CN" sz="2000" b="0" smtClean="0">
                <a:solidFill>
                  <a:srgbClr val="0000FF"/>
                </a:solidFill>
                <a:latin typeface="+mj-ea"/>
                <a:ea typeface="+mj-ea"/>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sandwiches[0]</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students[0]</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回到队列的尾部，问题转换为</a:t>
            </a:r>
            <a:r>
              <a:rPr lang="en-US" altLang="zh-CN" sz="2000" b="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students=[</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sandwiches=[</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students[0]=sandwiches[0]</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，拿走三明治并离开队列，问题转换为</a:t>
            </a:r>
            <a:r>
              <a:rPr lang="en-US" altLang="zh-CN" sz="2000" b="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students=[</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sandwiches=[</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students[0]=sandwiches[0]</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，拿走三明治并离开队列，问题转换为</a:t>
            </a:r>
            <a:r>
              <a:rPr lang="en-US" altLang="zh-CN" sz="2000" b="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students=[</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sandwiches=[</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b="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显然后面不可能拿走三明治，所以无法吃午餐的学生数量为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TextBox 4"/>
          <p:cNvSpPr txBox="1"/>
          <p:nvPr/>
        </p:nvSpPr>
        <p:spPr>
          <a:xfrm>
            <a:off x="642910" y="1285866"/>
            <a:ext cx="7809256" cy="1029115"/>
          </a:xfrm>
          <a:prstGeom prst="rect">
            <a:avLst/>
          </a:prstGeom>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bIns="108000" rtlCol="0">
            <a:spAutoFit/>
          </a:bodyPr>
          <a:lstStyle/>
          <a:p>
            <a:pPr algn="l">
              <a:lnSpc>
                <a:spcPct val="150000"/>
              </a:lnSpc>
              <a:spcBef>
                <a:spcPts val="1200"/>
              </a:spcBef>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要求设计如下方法：</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defTabSz="359410">
              <a:lnSpc>
                <a:spcPct val="150000"/>
              </a:lnSpc>
              <a:spcBef>
                <a:spcPts val="0"/>
              </a:spcBef>
            </a:pPr>
            <a:r>
              <a:rPr lang="en-US" altLang="zh-CN" sz="2000" b="0" smtClean="0">
                <a:solidFill>
                  <a:srgbClr val="006600"/>
                </a:solidFill>
                <a:latin typeface="Consolas" panose="020B0609020204030204" pitchFamily="49" charset="0"/>
                <a:ea typeface="仿宋" panose="02010609060101010101" pitchFamily="49" charset="-122"/>
                <a:cs typeface="Consolas" panose="020B0609020204030204" pitchFamily="49" charset="0"/>
              </a:rPr>
              <a:t> </a:t>
            </a:r>
            <a:r>
              <a:rPr lang="en-US" altLang="zh-CN" sz="2000" smtClean="0">
                <a:solidFill>
                  <a:srgbClr val="0000FF"/>
                </a:solidFill>
                <a:latin typeface="Consolas" panose="020B0609020204030204" pitchFamily="49" charset="0"/>
                <a:ea typeface="仿宋" panose="02010609060101010101" pitchFamily="49" charset="-122"/>
              </a:rPr>
              <a:t>	def </a:t>
            </a:r>
            <a:r>
              <a:rPr lang="en-US" altLang="zh-CN" sz="2000" smtClean="0">
                <a:solidFill>
                  <a:srgbClr val="FF0000"/>
                </a:solidFill>
                <a:latin typeface="Consolas" panose="020B0609020204030204" pitchFamily="49" charset="0"/>
                <a:ea typeface="仿宋" panose="02010609060101010101" pitchFamily="49" charset="-122"/>
              </a:rPr>
              <a:t>countStudents</a:t>
            </a:r>
            <a:r>
              <a:rPr lang="en-US" altLang="zh-CN" sz="2000" smtClean="0">
                <a:solidFill>
                  <a:srgbClr val="0000FF"/>
                </a:solidFill>
                <a:latin typeface="Consolas" panose="020B0609020204030204" pitchFamily="49" charset="0"/>
                <a:ea typeface="仿宋" panose="02010609060101010101" pitchFamily="49" charset="-122"/>
              </a:rPr>
              <a:t>(self,students,sandwiches)-&gt;int:</a:t>
            </a:r>
            <a:endParaRPr lang="zh-CN" altLang="zh-CN" sz="2000" smtClean="0">
              <a:solidFill>
                <a:srgbClr val="0000FF"/>
              </a:solidFill>
              <a:latin typeface="Consolas" panose="020B0609020204030204" pitchFamily="49" charset="0"/>
              <a:ea typeface="仿宋" panose="02010609060101010101" pitchFamily="49" charset="-122"/>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428596" y="1017974"/>
            <a:ext cx="8358246" cy="3272691"/>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200"/>
              </a:lnSpc>
              <a:spcBef>
                <a:spcPts val="12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利用队列和栈模拟整个过程，定义一个队列</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qu</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作为学生队列，定义一个栈</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st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作为三明治栈，用</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表示初始学生人数。</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3200"/>
              </a:lnSpc>
              <a:spcBef>
                <a:spcPts val="12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如果</a:t>
            </a:r>
            <a:r>
              <a:rPr lang="en-US" altLang="zh-CN" sz="2000" smtClean="0">
                <a:solidFill>
                  <a:srgbClr val="FF00FF"/>
                </a:solidFill>
                <a:latin typeface="Consolas" panose="020B0609020204030204" pitchFamily="49" charset="0"/>
                <a:ea typeface="仿宋" panose="02010609060101010101" pitchFamily="49" charset="-122"/>
              </a:rPr>
              <a:t>st[-1]==qu[0]</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，子问题人数</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减少</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否则执行</a:t>
            </a:r>
            <a:r>
              <a:rPr lang="en-US" altLang="zh-CN" sz="2000" smtClean="0">
                <a:solidFill>
                  <a:srgbClr val="0000FF"/>
                </a:solidFill>
                <a:latin typeface="Consolas" panose="020B0609020204030204" pitchFamily="49" charset="0"/>
                <a:ea typeface="仿宋" panose="02010609060101010101" pitchFamily="49" charset="-122"/>
              </a:rPr>
              <a:t>tmp=qu.popleft()</a:t>
            </a:r>
            <a:r>
              <a:rPr lang="zh-CN" altLang="en-US" sz="2000" smtClean="0">
                <a:solidFill>
                  <a:srgbClr val="0000FF"/>
                </a:solidFill>
                <a:latin typeface="Consolas" panose="020B0609020204030204" pitchFamily="49" charset="0"/>
                <a:ea typeface="仿宋" panose="02010609060101010101" pitchFamily="49" charset="-122"/>
              </a:rPr>
              <a:t>，</a:t>
            </a:r>
            <a:r>
              <a:rPr lang="en-US" altLang="zh-CN" sz="2000" smtClean="0">
                <a:solidFill>
                  <a:srgbClr val="0000FF"/>
                </a:solidFill>
                <a:latin typeface="Consolas" panose="020B0609020204030204" pitchFamily="49" charset="0"/>
                <a:ea typeface="仿宋" panose="02010609060101010101" pitchFamily="49" charset="-122"/>
              </a:rPr>
              <a:t>qu.append(tmp)</a:t>
            </a:r>
            <a:endParaRPr lang="zh-CN" altLang="zh-CN" sz="2000" smtClean="0">
              <a:solidFill>
                <a:srgbClr val="0000FF"/>
              </a:solidFill>
              <a:latin typeface="Consolas" panose="020B0609020204030204" pitchFamily="49" charset="0"/>
              <a:ea typeface="仿宋" panose="02010609060101010101" pitchFamily="49" charset="-122"/>
            </a:endParaRPr>
          </a:p>
          <a:p>
            <a:pPr marL="457200" indent="-457200" algn="l">
              <a:lnSpc>
                <a:spcPts val="3200"/>
              </a:lnSpc>
              <a:spcBef>
                <a:spcPts val="12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问题的关键是</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如何确定循环结束的条件</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用</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累计子问题的该操作次数（初始为</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），当</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时循环结束，此时</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st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栈中元素个数就是无法吃午餐的学生数量。</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500034" y="482189"/>
            <a:ext cx="500066" cy="430887"/>
          </a:xfrm>
          <a:prstGeom prst="rect">
            <a:avLst/>
          </a:prstGeom>
          <a:solidFill>
            <a:schemeClr val="accent5">
              <a:lumMod val="20000"/>
              <a:lumOff val="80000"/>
            </a:schemeClr>
          </a:solidFill>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a:lstStyle>
          <a:p>
            <a:pPr>
              <a:lnSpc>
                <a:spcPct val="100000"/>
              </a:lnSpc>
              <a:spcBef>
                <a:spcPts val="0"/>
              </a:spcBef>
            </a:pPr>
            <a:r>
              <a:rPr lang="zh-CN" altLang="en-US"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解</a:t>
            </a:r>
            <a:endParaRPr lang="zh-CN" altLang="en-US" sz="220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TextBox 4"/>
          <p:cNvSpPr txBox="1"/>
          <p:nvPr/>
        </p:nvSpPr>
        <p:spPr>
          <a:xfrm>
            <a:off x="357158" y="214296"/>
            <a:ext cx="8572560" cy="305614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36000" bIns="36000" rtlCol="0">
            <a:spAutoFit/>
          </a:bodyPr>
          <a:lstStyle/>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	class Solution:</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   	def </a:t>
            </a:r>
            <a:r>
              <a:rPr lang="en-US" altLang="zh-CN" sz="2000" smtClean="0">
                <a:solidFill>
                  <a:srgbClr val="FF0000"/>
                </a:solidFill>
                <a:latin typeface="Consolas" panose="020B0609020204030204" pitchFamily="49" charset="0"/>
                <a:ea typeface="仿宋" panose="02010609060101010101" pitchFamily="49" charset="-122"/>
              </a:rPr>
              <a:t>countStudents</a:t>
            </a:r>
            <a:r>
              <a:rPr lang="en-US" altLang="zh-CN" sz="2000" smtClean="0">
                <a:solidFill>
                  <a:srgbClr val="0000FF"/>
                </a:solidFill>
                <a:latin typeface="Consolas" panose="020B0609020204030204" pitchFamily="49" charset="0"/>
                <a:ea typeface="仿宋" panose="02010609060101010101" pitchFamily="49" charset="-122"/>
              </a:rPr>
              <a:t>(self,students,sandwiches)-&gt;int:</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3    		n=len(students)</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4    		qu=deque()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定义一个队列</a:t>
            </a:r>
            <a:r>
              <a:rPr lang="en-US" altLang="zh-CN" sz="2000" smtClean="0">
                <a:solidFill>
                  <a:srgbClr val="00B0F0"/>
                </a:solidFill>
                <a:latin typeface="Consolas" panose="020B0609020204030204" pitchFamily="49" charset="0"/>
                <a:ea typeface="仿宋" panose="02010609060101010101" pitchFamily="49" charset="-122"/>
              </a:rPr>
              <a:t>qu</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5      	st=deque()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定义一个栈</a:t>
            </a:r>
            <a:r>
              <a:rPr lang="en-US" altLang="zh-CN" sz="2000" smtClean="0">
                <a:solidFill>
                  <a:srgbClr val="00B0F0"/>
                </a:solidFill>
                <a:latin typeface="Consolas" panose="020B0609020204030204" pitchFamily="49" charset="0"/>
                <a:ea typeface="仿宋" panose="02010609060101010101" pitchFamily="49" charset="-122"/>
              </a:rPr>
              <a:t>st</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6      	for x in students: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建立学生队列</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7       	qu.append(x)</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8      	for i in range(n-1,-1,-1):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建立三明治栈</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9        	st.append(sandwiches[i])</a:t>
            </a:r>
            <a:endParaRPr lang="zh-CN" altLang="zh-CN" sz="2000">
              <a:solidFill>
                <a:srgbClr val="0000FF"/>
              </a:solidFill>
              <a:latin typeface="Consolas" panose="020B0609020204030204" pitchFamily="49" charset="0"/>
              <a:ea typeface="仿宋" panose="02010609060101010101" pitchFamily="49" charset="-122"/>
            </a:endParaRPr>
          </a:p>
        </p:txBody>
      </p:sp>
      <p:grpSp>
        <p:nvGrpSpPr>
          <p:cNvPr id="2" name="组合 6"/>
          <p:cNvGrpSpPr/>
          <p:nvPr/>
        </p:nvGrpSpPr>
        <p:grpSpPr>
          <a:xfrm>
            <a:off x="222782" y="3672654"/>
            <a:ext cx="3634839" cy="1019423"/>
            <a:chOff x="571471" y="2857496"/>
            <a:chExt cx="3634839" cy="1359230"/>
          </a:xfrm>
        </p:grpSpPr>
        <p:sp>
          <p:nvSpPr>
            <p:cNvPr id="8" name="Rectangle 16" descr="浅色上对角线"/>
            <p:cNvSpPr>
              <a:spLocks noChangeArrowheads="1"/>
            </p:cNvSpPr>
            <p:nvPr/>
          </p:nvSpPr>
          <p:spPr bwMode="auto">
            <a:xfrm>
              <a:off x="737131" y="3237014"/>
              <a:ext cx="2499405" cy="578947"/>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endParaRPr>
            </a:p>
          </p:txBody>
        </p:sp>
        <p:sp>
          <p:nvSpPr>
            <p:cNvPr id="9" name="Rectangle 15"/>
            <p:cNvSpPr>
              <a:spLocks noChangeArrowheads="1"/>
            </p:cNvSpPr>
            <p:nvPr/>
          </p:nvSpPr>
          <p:spPr bwMode="auto">
            <a:xfrm>
              <a:off x="571471" y="2857496"/>
              <a:ext cx="1124551" cy="28766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栈底</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dq[0]</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宋体" panose="02010600030101010101" pitchFamily="2" charset="-122"/>
              </a:endParaRPr>
            </a:p>
          </p:txBody>
        </p:sp>
        <p:sp>
          <p:nvSpPr>
            <p:cNvPr id="10" name="Rectangle 14"/>
            <p:cNvSpPr>
              <a:spLocks noChangeArrowheads="1"/>
            </p:cNvSpPr>
            <p:nvPr/>
          </p:nvSpPr>
          <p:spPr bwMode="auto">
            <a:xfrm>
              <a:off x="2271599" y="2857496"/>
              <a:ext cx="1162036" cy="28766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栈顶</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dq[-1]</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宋体" panose="02010600030101010101" pitchFamily="2" charset="-122"/>
              </a:endParaRPr>
            </a:p>
          </p:txBody>
        </p:sp>
        <p:sp>
          <p:nvSpPr>
            <p:cNvPr id="11" name="Rectangle 11"/>
            <p:cNvSpPr>
              <a:spLocks noChangeArrowheads="1"/>
            </p:cNvSpPr>
            <p:nvPr/>
          </p:nvSpPr>
          <p:spPr bwMode="auto">
            <a:xfrm>
              <a:off x="3323598" y="3676966"/>
              <a:ext cx="882712" cy="28766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append()</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宋体" panose="02010600030101010101" pitchFamily="2" charset="-122"/>
              </a:endParaRPr>
            </a:p>
          </p:txBody>
        </p:sp>
        <p:sp>
          <p:nvSpPr>
            <p:cNvPr id="12" name="AutoShape 10"/>
            <p:cNvSpPr>
              <a:spLocks noChangeShapeType="1"/>
            </p:cNvSpPr>
            <p:nvPr/>
          </p:nvSpPr>
          <p:spPr bwMode="auto">
            <a:xfrm flipH="1">
              <a:off x="3232908" y="3650375"/>
              <a:ext cx="548974" cy="1209"/>
            </a:xfrm>
            <a:prstGeom prst="straightConnector1">
              <a:avLst/>
            </a:prstGeom>
            <a:noFill/>
            <a:ln w="19050">
              <a:solidFill>
                <a:srgbClr val="000000"/>
              </a:solidFill>
              <a:round/>
              <a:tailEnd type="arrow" w="sm" len="sm"/>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endParaRPr>
            </a:p>
          </p:txBody>
        </p:sp>
        <p:sp>
          <p:nvSpPr>
            <p:cNvPr id="13" name="Rectangle 9"/>
            <p:cNvSpPr>
              <a:spLocks noChangeArrowheads="1"/>
            </p:cNvSpPr>
            <p:nvPr/>
          </p:nvSpPr>
          <p:spPr bwMode="auto">
            <a:xfrm>
              <a:off x="1857356" y="3929066"/>
              <a:ext cx="576279" cy="28766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Times New Roman" panose="02020603050405020304" pitchFamily="18" charset="0"/>
                </a:rPr>
                <a:t>栈</a:t>
              </a:r>
              <a:endParaRPr kumimoji="0" lang="zh-CN" altLang="en-US" sz="18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宋体" panose="02010600030101010101" pitchFamily="2" charset="-122"/>
              </a:endParaRPr>
            </a:p>
          </p:txBody>
        </p:sp>
        <p:sp>
          <p:nvSpPr>
            <p:cNvPr id="14" name="AutoShape 4"/>
            <p:cNvSpPr>
              <a:spLocks noChangeShapeType="1"/>
            </p:cNvSpPr>
            <p:nvPr/>
          </p:nvSpPr>
          <p:spPr bwMode="auto">
            <a:xfrm>
              <a:off x="3236536" y="3458199"/>
              <a:ext cx="548974" cy="1209"/>
            </a:xfrm>
            <a:prstGeom prst="straightConnector1">
              <a:avLst/>
            </a:prstGeom>
            <a:noFill/>
            <a:ln w="19050">
              <a:solidFill>
                <a:srgbClr val="000000"/>
              </a:solidFill>
              <a:round/>
              <a:tailEnd type="arrow" w="sm" len="sm"/>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endParaRPr>
            </a:p>
          </p:txBody>
        </p:sp>
        <p:sp>
          <p:nvSpPr>
            <p:cNvPr id="15" name="Rectangle 3"/>
            <p:cNvSpPr>
              <a:spLocks noChangeArrowheads="1"/>
            </p:cNvSpPr>
            <p:nvPr/>
          </p:nvSpPr>
          <p:spPr bwMode="auto">
            <a:xfrm>
              <a:off x="3323598" y="3124609"/>
              <a:ext cx="656593" cy="28766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pop()</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宋体" panose="02010600030101010101" pitchFamily="2" charset="-122"/>
              </a:endParaRPr>
            </a:p>
          </p:txBody>
        </p:sp>
      </p:grpSp>
      <p:grpSp>
        <p:nvGrpSpPr>
          <p:cNvPr id="3" name="组合 15"/>
          <p:cNvGrpSpPr/>
          <p:nvPr/>
        </p:nvGrpSpPr>
        <p:grpSpPr>
          <a:xfrm>
            <a:off x="4214810" y="3643320"/>
            <a:ext cx="4714876" cy="1048757"/>
            <a:chOff x="1857388" y="3286124"/>
            <a:chExt cx="4714876" cy="1398342"/>
          </a:xfrm>
        </p:grpSpPr>
        <p:sp>
          <p:nvSpPr>
            <p:cNvPr id="17" name="Rectangle 40"/>
            <p:cNvSpPr>
              <a:spLocks noChangeArrowheads="1"/>
            </p:cNvSpPr>
            <p:nvPr/>
          </p:nvSpPr>
          <p:spPr bwMode="auto">
            <a:xfrm>
              <a:off x="1857388" y="3920799"/>
              <a:ext cx="1214446" cy="29401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popleft()</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宋体" panose="02010600030101010101" pitchFamily="2" charset="-122"/>
              </a:endParaRPr>
            </a:p>
          </p:txBody>
        </p:sp>
        <p:sp>
          <p:nvSpPr>
            <p:cNvPr id="18" name="Rectangle 44" descr="浅色上对角线"/>
            <p:cNvSpPr>
              <a:spLocks noChangeArrowheads="1"/>
            </p:cNvSpPr>
            <p:nvPr/>
          </p:nvSpPr>
          <p:spPr bwMode="auto">
            <a:xfrm>
              <a:off x="3061384" y="3671271"/>
              <a:ext cx="2333885" cy="513887"/>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endParaRPr>
            </a:p>
          </p:txBody>
        </p:sp>
        <p:sp>
          <p:nvSpPr>
            <p:cNvPr id="19" name="Rectangle 43"/>
            <p:cNvSpPr>
              <a:spLocks noChangeArrowheads="1"/>
            </p:cNvSpPr>
            <p:nvPr/>
          </p:nvSpPr>
          <p:spPr bwMode="auto">
            <a:xfrm>
              <a:off x="2906695" y="3286124"/>
              <a:ext cx="1050079" cy="255334"/>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队头</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dq[0]</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宋体" panose="02010600030101010101" pitchFamily="2" charset="-122"/>
              </a:endParaRPr>
            </a:p>
          </p:txBody>
        </p:sp>
        <p:sp>
          <p:nvSpPr>
            <p:cNvPr id="20" name="Rectangle 42"/>
            <p:cNvSpPr>
              <a:spLocks noChangeArrowheads="1"/>
            </p:cNvSpPr>
            <p:nvPr/>
          </p:nvSpPr>
          <p:spPr bwMode="auto">
            <a:xfrm>
              <a:off x="4494233" y="3286124"/>
              <a:ext cx="1085081" cy="255334"/>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队尾</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dq[-1]</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宋体" panose="02010600030101010101" pitchFamily="2" charset="-122"/>
              </a:endParaRPr>
            </a:p>
          </p:txBody>
        </p:sp>
        <p:sp>
          <p:nvSpPr>
            <p:cNvPr id="21" name="AutoShape 41"/>
            <p:cNvSpPr>
              <a:spLocks noChangeShapeType="1"/>
            </p:cNvSpPr>
            <p:nvPr/>
          </p:nvSpPr>
          <p:spPr bwMode="auto">
            <a:xfrm flipH="1">
              <a:off x="2549894" y="3825759"/>
              <a:ext cx="512619" cy="2146"/>
            </a:xfrm>
            <a:prstGeom prst="straightConnector1">
              <a:avLst/>
            </a:prstGeom>
            <a:noFill/>
            <a:ln w="19050">
              <a:solidFill>
                <a:srgbClr val="000000"/>
              </a:solidFill>
              <a:round/>
              <a:tailEnd type="arrow" w="sm" len="sm"/>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endParaRPr>
            </a:p>
          </p:txBody>
        </p:sp>
        <p:sp>
          <p:nvSpPr>
            <p:cNvPr id="22" name="Rectangle 39"/>
            <p:cNvSpPr>
              <a:spLocks noChangeArrowheads="1"/>
            </p:cNvSpPr>
            <p:nvPr/>
          </p:nvSpPr>
          <p:spPr bwMode="auto">
            <a:xfrm>
              <a:off x="5476565" y="3849360"/>
              <a:ext cx="1095699" cy="294019"/>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append()</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宋体" panose="02010600030101010101" pitchFamily="2" charset="-122"/>
              </a:endParaRPr>
            </a:p>
          </p:txBody>
        </p:sp>
        <p:sp>
          <p:nvSpPr>
            <p:cNvPr id="23" name="AutoShape 38"/>
            <p:cNvSpPr>
              <a:spLocks noChangeShapeType="1"/>
            </p:cNvSpPr>
            <p:nvPr/>
          </p:nvSpPr>
          <p:spPr bwMode="auto">
            <a:xfrm flipH="1">
              <a:off x="5391881" y="3825759"/>
              <a:ext cx="512619" cy="1073"/>
            </a:xfrm>
            <a:prstGeom prst="straightConnector1">
              <a:avLst/>
            </a:prstGeom>
            <a:noFill/>
            <a:ln w="19050">
              <a:solidFill>
                <a:srgbClr val="000000"/>
              </a:solidFill>
              <a:round/>
              <a:tailEnd type="arrow" w="sm" len="sm"/>
            </a:ln>
          </p:spPr>
          <p:txBody>
            <a:bodyPr vert="horz" wrap="square" lIns="91440" tIns="45720" rIns="91440" bIns="45720" numCol="1" anchor="t" anchorCtr="0" compatLnSpc="1"/>
            <a:lstStyle/>
            <a:p>
              <a:endParaRPr lang="zh-CN" altLang="en-US" sz="1800">
                <a:solidFill>
                  <a:srgbClr val="0000FF"/>
                </a:solidFill>
                <a:latin typeface="Consolas" panose="020B0609020204030204" pitchFamily="49" charset="0"/>
                <a:ea typeface="仿宋" panose="02010609060101010101" pitchFamily="49" charset="-122"/>
              </a:endParaRPr>
            </a:p>
          </p:txBody>
        </p:sp>
        <p:sp>
          <p:nvSpPr>
            <p:cNvPr id="24" name="Rectangle 37"/>
            <p:cNvSpPr>
              <a:spLocks noChangeArrowheads="1"/>
            </p:cNvSpPr>
            <p:nvPr/>
          </p:nvSpPr>
          <p:spPr bwMode="auto">
            <a:xfrm>
              <a:off x="3857620" y="4357694"/>
              <a:ext cx="735653" cy="326772"/>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zh-CN" altLang="en-US" sz="18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Times New Roman" panose="02020603050405020304" pitchFamily="18" charset="0"/>
                </a:rPr>
                <a:t>队列</a:t>
              </a:r>
              <a:endParaRPr kumimoji="0" lang="zh-CN" altLang="en-US" sz="1800" i="0" u="none" strike="noStrike" cap="none" normalizeH="0" baseline="0" smtClean="0">
                <a:ln>
                  <a:noFill/>
                </a:ln>
                <a:solidFill>
                  <a:srgbClr val="FF0000"/>
                </a:solidFill>
                <a:effectLst/>
                <a:latin typeface="Consolas" panose="020B0609020204030204" pitchFamily="49" charset="0"/>
                <a:ea typeface="仿宋" panose="02010609060101010101" pitchFamily="49" charset="-122"/>
                <a:cs typeface="宋体" panose="02010600030101010101" pitchFamily="2" charset="-122"/>
              </a:endParaRPr>
            </a:p>
          </p:txBody>
        </p:sp>
      </p:grpSp>
      <p:sp>
        <p:nvSpPr>
          <p:cNvPr id="25" name="灯片编号占位符 24"/>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TextBox 4"/>
          <p:cNvSpPr txBox="1"/>
          <p:nvPr/>
        </p:nvSpPr>
        <p:spPr>
          <a:xfrm>
            <a:off x="142844" y="357172"/>
            <a:ext cx="8858312" cy="393780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36000" bIns="36000" rtlCol="0">
            <a:spAutoFit/>
          </a:bodyPr>
          <a:lstStyle/>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10  		i=n								</a:t>
            </a:r>
            <a:r>
              <a:rPr lang="en-US" altLang="zh-CN" sz="2000" smtClean="0">
                <a:solidFill>
                  <a:srgbClr val="00B0F0"/>
                </a:solidFill>
                <a:latin typeface="Consolas" panose="020B0609020204030204" pitchFamily="49" charset="0"/>
                <a:ea typeface="仿宋" panose="02010609060101010101" pitchFamily="49" charset="-122"/>
              </a:rPr>
              <a:t>#n</a:t>
            </a:r>
            <a:r>
              <a:rPr lang="zh-CN" altLang="zh-CN" sz="2000" smtClean="0">
                <a:solidFill>
                  <a:srgbClr val="00B0F0"/>
                </a:solidFill>
                <a:latin typeface="Consolas" panose="020B0609020204030204" pitchFamily="49" charset="0"/>
                <a:ea typeface="仿宋" panose="02010609060101010101" pitchFamily="49" charset="-122"/>
              </a:rPr>
              <a:t>记录本轮的学生人数</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11     	while </a:t>
            </a:r>
            <a:r>
              <a:rPr lang="en-US" altLang="zh-CN" sz="2000" smtClean="0">
                <a:solidFill>
                  <a:srgbClr val="FF00FF"/>
                </a:solidFill>
                <a:latin typeface="Consolas" panose="020B0609020204030204" pitchFamily="49" charset="0"/>
                <a:ea typeface="仿宋" panose="02010609060101010101" pitchFamily="49" charset="-122"/>
              </a:rPr>
              <a:t>i&gt;0</a:t>
            </a:r>
            <a:r>
              <a:rPr lang="en-US" altLang="zh-CN" sz="2000" smtClean="0">
                <a:solidFill>
                  <a:srgbClr val="0000FF"/>
                </a:solidFill>
                <a:latin typeface="Consolas" panose="020B0609020204030204" pitchFamily="49" charset="0"/>
                <a:ea typeface="仿宋" panose="02010609060101010101" pitchFamily="49" charset="-122"/>
              </a:rPr>
              <a:t>:</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12      	if </a:t>
            </a:r>
            <a:r>
              <a:rPr lang="en-US" altLang="zh-CN" sz="2000" smtClean="0">
                <a:solidFill>
                  <a:srgbClr val="FF00FF"/>
                </a:solidFill>
                <a:latin typeface="Consolas" panose="020B0609020204030204" pitchFamily="49" charset="0"/>
                <a:ea typeface="仿宋" panose="02010609060101010101" pitchFamily="49" charset="-122"/>
              </a:rPr>
              <a:t>st[-1]==qu[0]:</a:t>
            </a:r>
            <a:r>
              <a:rPr lang="en-US" altLang="zh-CN" sz="2000" smtClean="0">
                <a:solidFill>
                  <a:srgbClr val="0000FF"/>
                </a:solidFill>
                <a:latin typeface="Consolas" panose="020B0609020204030204" pitchFamily="49" charset="0"/>
                <a:ea typeface="仿宋" panose="02010609060101010101" pitchFamily="49" charset="-122"/>
              </a:rPr>
              <a:t>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队列最前面学生喜欢栈顶三明治</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13        		st.pop();qu.popleft()</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14          	n-=1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子问题的人数减少</a:t>
            </a:r>
            <a:r>
              <a:rPr lang="en-US" altLang="zh-CN" sz="2000" smtClean="0">
                <a:solidFill>
                  <a:srgbClr val="00B0F0"/>
                </a:solidFill>
                <a:latin typeface="Consolas" panose="020B0609020204030204" pitchFamily="49" charset="0"/>
                <a:ea typeface="仿宋" panose="02010609060101010101" pitchFamily="49" charset="-122"/>
              </a:rPr>
              <a:t>1</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15          	i=n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重置</a:t>
            </a:r>
            <a:r>
              <a:rPr lang="en-US" altLang="zh-CN" sz="2000" smtClean="0">
                <a:solidFill>
                  <a:srgbClr val="00B0F0"/>
                </a:solidFill>
                <a:latin typeface="Consolas" panose="020B0609020204030204" pitchFamily="49" charset="0"/>
                <a:ea typeface="仿宋" panose="02010609060101010101" pitchFamily="49" charset="-122"/>
              </a:rPr>
              <a:t>i</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16        	else: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否则</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17         	tmp=qu.popleft()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出队后进入队尾</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18          	qu.append(tmp)</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19          	i-=1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操作次数减少</a:t>
            </a:r>
            <a:r>
              <a:rPr lang="en-US" altLang="zh-CN" sz="2000" smtClean="0">
                <a:solidFill>
                  <a:srgbClr val="00B0F0"/>
                </a:solidFill>
                <a:latin typeface="Consolas" panose="020B0609020204030204" pitchFamily="49" charset="0"/>
                <a:ea typeface="仿宋" panose="02010609060101010101" pitchFamily="49" charset="-122"/>
              </a:rPr>
              <a:t>1</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700"/>
              </a:lnSpc>
              <a:spcBef>
                <a:spcPts val="600"/>
              </a:spcBef>
            </a:pPr>
            <a:r>
              <a:rPr lang="en-US" altLang="zh-CN" sz="2000" smtClean="0">
                <a:solidFill>
                  <a:srgbClr val="0000FF"/>
                </a:solidFill>
                <a:latin typeface="Consolas" panose="020B0609020204030204" pitchFamily="49" charset="0"/>
                <a:ea typeface="仿宋" panose="02010609060101010101" pitchFamily="49" charset="-122"/>
              </a:rPr>
              <a:t>20   		return len(st)</a:t>
            </a:r>
            <a:endParaRPr lang="zh-CN" altLang="zh-CN" sz="2000">
              <a:solidFill>
                <a:srgbClr val="0000FF"/>
              </a:solidFill>
              <a:latin typeface="Consolas" panose="020B0609020204030204" pitchFamily="49" charset="0"/>
              <a:ea typeface="仿宋" panose="02010609060101010101" pitchFamily="49" charset="-122"/>
            </a:endParaRPr>
          </a:p>
        </p:txBody>
      </p:sp>
      <p:sp>
        <p:nvSpPr>
          <p:cNvPr id="7" name="TextBox 6"/>
          <p:cNvSpPr txBox="1"/>
          <p:nvPr/>
        </p:nvSpPr>
        <p:spPr>
          <a:xfrm>
            <a:off x="214282" y="4429138"/>
            <a:ext cx="8572560" cy="430887"/>
          </a:xfrm>
          <a:prstGeom prst="rect">
            <a:avLst/>
          </a:prstGeom>
          <a:noFill/>
        </p:spPr>
        <p:txBody>
          <a:bodyPr wrap="square" rtlCol="0">
            <a:spAutoFit/>
          </a:bodyPr>
          <a:lstStyle/>
          <a:p>
            <a:pPr algn="l">
              <a:lnSpc>
                <a:spcPct val="100000"/>
              </a:lnSpc>
              <a:spcBef>
                <a:spcPts val="0"/>
              </a:spcBef>
            </a:pPr>
            <a:r>
              <a:rPr lang="zh-CN" altLang="zh-CN" sz="2200" smtClean="0">
                <a:solidFill>
                  <a:srgbClr val="0000FF"/>
                </a:solidFill>
                <a:ea typeface="仿宋" panose="02010609060101010101" pitchFamily="49" charset="-122"/>
                <a:cs typeface="Times New Roman" panose="02020603050405020304" pitchFamily="18" charset="0"/>
              </a:rPr>
              <a:t>上述程序提交结果为通过，运行时间为</a:t>
            </a:r>
            <a:r>
              <a:rPr lang="en-US" altLang="zh-CN" sz="2200" smtClean="0">
                <a:solidFill>
                  <a:srgbClr val="0000FF"/>
                </a:solidFill>
                <a:ea typeface="仿宋" panose="02010609060101010101" pitchFamily="49" charset="-122"/>
                <a:cs typeface="Times New Roman" panose="02020603050405020304" pitchFamily="18" charset="0"/>
              </a:rPr>
              <a:t>36ms</a:t>
            </a:r>
            <a:r>
              <a:rPr lang="zh-CN" altLang="zh-CN" sz="2200" smtClean="0">
                <a:solidFill>
                  <a:srgbClr val="0000FF"/>
                </a:solidFill>
                <a:ea typeface="仿宋" panose="02010609060101010101" pitchFamily="49" charset="-122"/>
                <a:cs typeface="Times New Roman" panose="02020603050405020304" pitchFamily="18" charset="0"/>
              </a:rPr>
              <a:t>，消耗空间为</a:t>
            </a:r>
            <a:r>
              <a:rPr lang="en-US" altLang="zh-CN" sz="2200" smtClean="0">
                <a:solidFill>
                  <a:srgbClr val="0000FF"/>
                </a:solidFill>
                <a:ea typeface="仿宋" panose="02010609060101010101" pitchFamily="49" charset="-122"/>
                <a:cs typeface="Times New Roman" panose="02020603050405020304" pitchFamily="18" charset="0"/>
              </a:rPr>
              <a:t>15MB</a:t>
            </a:r>
            <a:r>
              <a:rPr lang="zh-CN" altLang="zh-CN" sz="2200" smtClean="0">
                <a:solidFill>
                  <a:srgbClr val="0000FF"/>
                </a:solidFill>
                <a:ea typeface="仿宋" panose="02010609060101010101" pitchFamily="49" charset="-122"/>
                <a:cs typeface="Times New Roman" panose="02020603050405020304" pitchFamily="18" charset="0"/>
              </a:rPr>
              <a:t>。</a:t>
            </a:r>
            <a:endParaRPr lang="zh-CN" altLang="zh-CN" sz="2200" smtClean="0">
              <a:solidFill>
                <a:srgbClr val="0000FF"/>
              </a:solidFill>
              <a:ea typeface="仿宋" panose="02010609060101010101" pitchFamily="49" charset="-122"/>
              <a:cs typeface="Times New Roman" panose="02020603050405020304" pitchFamily="18"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a:hlinkClick r:id="" action="ppaction://noaction"/>
          </p:cNvPr>
          <p:cNvSpPr txBox="1"/>
          <p:nvPr/>
        </p:nvSpPr>
        <p:spPr>
          <a:xfrm>
            <a:off x="3000364" y="267875"/>
            <a:ext cx="2714644"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2.7 </a:t>
            </a:r>
            <a:r>
              <a:rPr lang="zh-CN" altLang="en-US"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优先队列</a:t>
            </a:r>
            <a:endParaRPr lang="zh-CN" altLang="en-US"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4"/>
          <p:cNvSpPr txBox="1"/>
          <p:nvPr/>
        </p:nvSpPr>
        <p:spPr>
          <a:xfrm>
            <a:off x="357158" y="967077"/>
            <a:ext cx="350046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2.7.1 </a:t>
            </a:r>
            <a:r>
              <a:rPr lang="zh-CN" altLang="en-US"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优先队列的定义</a:t>
            </a:r>
            <a:endParaRPr lang="zh-CN"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21" name="TextBox 20"/>
          <p:cNvSpPr txBox="1"/>
          <p:nvPr/>
        </p:nvSpPr>
        <p:spPr>
          <a:xfrm>
            <a:off x="428596" y="1697100"/>
            <a:ext cx="8286808" cy="2295372"/>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普通队列是一种先进先出的数据结构，在队尾进队元素，在队头出队元素。在优先队列中，元素被赋予优先级，出队的元素总是当前具有最高优先级的元素，实际上普通队列可以看成进队时间越早优先级越高的优先队列。</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8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优先队列通常采用堆数据结构来实现，元素值越小越优先出队的优先队列对应</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小根堆</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，元素值越大越优先出队的优先队列对应</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大根堆</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TextBox 4"/>
          <p:cNvSpPr txBox="1"/>
          <p:nvPr/>
        </p:nvSpPr>
        <p:spPr>
          <a:xfrm>
            <a:off x="285720" y="321453"/>
            <a:ext cx="457203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2.7.2 Python</a:t>
            </a:r>
            <a:r>
              <a:rPr lang="zh-CN" altLang="en-US"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中的优先队列</a:t>
            </a:r>
            <a:endParaRPr lang="zh-CN"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10" name="TextBox 9"/>
          <p:cNvSpPr txBox="1"/>
          <p:nvPr/>
        </p:nvSpPr>
        <p:spPr>
          <a:xfrm>
            <a:off x="500034" y="1214428"/>
            <a:ext cx="8072494" cy="810478"/>
          </a:xfrm>
          <a:prstGeom prst="rect">
            <a:avLst/>
          </a:prstGeom>
          <a:noFill/>
        </p:spPr>
        <p:txBody>
          <a:bodyPr wrap="square" rtlCol="0">
            <a:spAutoFit/>
          </a:bodyPr>
          <a:lstStyle/>
          <a:p>
            <a:pPr algn="l">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Python</a:t>
            </a:r>
            <a:r>
              <a:rPr lang="zh-CN" altLang="zh-CN" sz="2000" smtClean="0">
                <a:solidFill>
                  <a:srgbClr val="0000FF"/>
                </a:solidFill>
                <a:latin typeface="Consolas" panose="020B0609020204030204" pitchFamily="49" charset="0"/>
                <a:ea typeface="仿宋" panose="02010609060101010101" pitchFamily="49" charset="-122"/>
              </a:rPr>
              <a:t>中提供了</a:t>
            </a:r>
            <a:r>
              <a:rPr lang="en-US" altLang="zh-CN" sz="2000" smtClean="0">
                <a:solidFill>
                  <a:srgbClr val="0000FF"/>
                </a:solidFill>
                <a:latin typeface="Consolas" panose="020B0609020204030204" pitchFamily="49" charset="0"/>
                <a:ea typeface="仿宋" panose="02010609060101010101" pitchFamily="49" charset="-122"/>
              </a:rPr>
              <a:t>heapq</a:t>
            </a:r>
            <a:r>
              <a:rPr lang="zh-CN" altLang="zh-CN" sz="2000" smtClean="0">
                <a:solidFill>
                  <a:srgbClr val="0000FF"/>
                </a:solidFill>
                <a:latin typeface="Consolas" panose="020B0609020204030204" pitchFamily="49" charset="0"/>
                <a:ea typeface="仿宋" panose="02010609060101010101" pitchFamily="49" charset="-122"/>
              </a:rPr>
              <a:t>模块，其中包含优先队列的基本操作方法，默认创建小根堆。</a:t>
            </a:r>
            <a:endPar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11" name="灯片编号占位符 10"/>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 name="TextBox 5"/>
          <p:cNvSpPr txBox="1"/>
          <p:nvPr/>
        </p:nvSpPr>
        <p:spPr>
          <a:xfrm>
            <a:off x="214282" y="285734"/>
            <a:ext cx="7715304" cy="400110"/>
          </a:xfrm>
          <a:prstGeom prst="rect">
            <a:avLst/>
          </a:prstGeom>
          <a:noFill/>
        </p:spPr>
        <p:txBody>
          <a:bodyPr wrap="square" rtlCol="0">
            <a:spAutoFit/>
          </a:bodyPr>
          <a:lstStyle/>
          <a:p>
            <a:pPr algn="l">
              <a:lnSpc>
                <a:spcPct val="100000"/>
              </a:lnSpc>
            </a:pPr>
            <a:r>
              <a:rPr lang="zh-CN" altLang="zh-CN" sz="2000" smtClean="0">
                <a:solidFill>
                  <a:srgbClr val="0000FF"/>
                </a:solidFill>
                <a:latin typeface="Consolas" panose="020B0609020204030204" pitchFamily="49" charset="0"/>
                <a:ea typeface="仿宋" panose="02010609060101010101" pitchFamily="49" charset="-122"/>
              </a:rPr>
              <a:t>优先队列</a:t>
            </a:r>
            <a:r>
              <a:rPr lang="en-US" altLang="zh-CN" sz="2000" smtClean="0">
                <a:solidFill>
                  <a:srgbClr val="0000FF"/>
                </a:solidFill>
                <a:latin typeface="Consolas" panose="020B0609020204030204" pitchFamily="49" charset="0"/>
                <a:ea typeface="仿宋" panose="02010609060101010101" pitchFamily="49" charset="-122"/>
              </a:rPr>
              <a:t>pqu</a:t>
            </a:r>
            <a:r>
              <a:rPr lang="zh-CN" altLang="zh-CN" sz="2000" smtClean="0">
                <a:solidFill>
                  <a:srgbClr val="0000FF"/>
                </a:solidFill>
                <a:latin typeface="Consolas" panose="020B0609020204030204" pitchFamily="49" charset="0"/>
                <a:ea typeface="仿宋" panose="02010609060101010101" pitchFamily="49" charset="-122"/>
              </a:rPr>
              <a:t>的主要操作及其说明如下：</a:t>
            </a:r>
            <a:endParaRPr lang="zh-CN" altLang="zh-CN" sz="2000">
              <a:solidFill>
                <a:srgbClr val="0000FF"/>
              </a:solidFill>
              <a:latin typeface="Consolas" panose="020B0609020204030204" pitchFamily="49" charset="0"/>
              <a:ea typeface="仿宋" panose="02010609060101010101" pitchFamily="49" charset="-122"/>
            </a:endParaRPr>
          </a:p>
        </p:txBody>
      </p:sp>
      <p:sp>
        <p:nvSpPr>
          <p:cNvPr id="7" name="TextBox 6"/>
          <p:cNvSpPr txBox="1"/>
          <p:nvPr/>
        </p:nvSpPr>
        <p:spPr>
          <a:xfrm>
            <a:off x="285720" y="857238"/>
            <a:ext cx="8643998" cy="3631763"/>
          </a:xfrm>
          <a:prstGeom prst="rect">
            <a:avLst/>
          </a:prstGeom>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defTabSz="359410">
              <a:lnSpc>
                <a:spcPts val="2400"/>
              </a:lnSpc>
              <a:spcBef>
                <a:spcPts val="600"/>
              </a:spcBef>
            </a:pPr>
            <a:r>
              <a:rPr lang="zh-CN" altLang="zh-CN" sz="2000" smtClean="0">
                <a:solidFill>
                  <a:srgbClr val="0000FF"/>
                </a:solidFill>
                <a:latin typeface="Consolas" panose="020B0609020204030204" pitchFamily="49" charset="0"/>
                <a:ea typeface="仿宋" panose="02010609060101010101" pitchFamily="49" charset="-122"/>
              </a:rPr>
              <a:t>① </a:t>
            </a:r>
            <a:r>
              <a:rPr lang="en-US" altLang="zh-CN" sz="2000" smtClean="0">
                <a:solidFill>
                  <a:srgbClr val="0000FF"/>
                </a:solidFill>
                <a:latin typeface="Consolas" panose="020B0609020204030204" pitchFamily="49" charset="0"/>
                <a:ea typeface="仿宋" panose="02010609060101010101" pitchFamily="49" charset="-122"/>
              </a:rPr>
              <a:t>heapq.heapify(pqu)</a:t>
            </a:r>
            <a:r>
              <a:rPr lang="zh-CN" altLang="zh-CN" sz="2000" smtClean="0">
                <a:solidFill>
                  <a:srgbClr val="0000FF"/>
                </a:solidFill>
                <a:latin typeface="Consolas" panose="020B0609020204030204" pitchFamily="49" charset="0"/>
                <a:ea typeface="仿宋" panose="02010609060101010101" pitchFamily="49" charset="-122"/>
              </a:rPr>
              <a:t>：把列表</a:t>
            </a:r>
            <a:r>
              <a:rPr lang="en-US" altLang="zh-CN" sz="2000" smtClean="0">
                <a:solidFill>
                  <a:srgbClr val="0000FF"/>
                </a:solidFill>
                <a:latin typeface="Consolas" panose="020B0609020204030204" pitchFamily="49" charset="0"/>
                <a:ea typeface="仿宋" panose="02010609060101010101" pitchFamily="49" charset="-122"/>
              </a:rPr>
              <a:t>pqu</a:t>
            </a:r>
            <a:r>
              <a:rPr lang="zh-CN" altLang="zh-CN" sz="2000" smtClean="0">
                <a:solidFill>
                  <a:srgbClr val="0000FF"/>
                </a:solidFill>
                <a:latin typeface="Consolas" panose="020B0609020204030204" pitchFamily="49" charset="0"/>
                <a:ea typeface="仿宋" panose="02010609060101010101" pitchFamily="49" charset="-122"/>
              </a:rPr>
              <a:t>调整为堆。</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600"/>
              </a:spcBef>
            </a:pPr>
            <a:r>
              <a:rPr lang="zh-CN" altLang="zh-CN" sz="2000" smtClean="0">
                <a:solidFill>
                  <a:srgbClr val="0000FF"/>
                </a:solidFill>
                <a:latin typeface="Consolas" panose="020B0609020204030204" pitchFamily="49" charset="0"/>
                <a:ea typeface="仿宋" panose="02010609060101010101" pitchFamily="49" charset="-122"/>
              </a:rPr>
              <a:t>② </a:t>
            </a:r>
            <a:r>
              <a:rPr lang="en-US" altLang="zh-CN" sz="2000" smtClean="0">
                <a:solidFill>
                  <a:srgbClr val="0000FF"/>
                </a:solidFill>
                <a:latin typeface="Consolas" panose="020B0609020204030204" pitchFamily="49" charset="0"/>
                <a:ea typeface="仿宋" panose="02010609060101010101" pitchFamily="49" charset="-122"/>
              </a:rPr>
              <a:t>len(pqu)</a:t>
            </a:r>
            <a:r>
              <a:rPr lang="zh-CN" altLang="zh-CN" sz="2000" smtClean="0">
                <a:solidFill>
                  <a:srgbClr val="0000FF"/>
                </a:solidFill>
                <a:latin typeface="Consolas" panose="020B0609020204030204" pitchFamily="49" charset="0"/>
                <a:ea typeface="仿宋" panose="02010609060101010101" pitchFamily="49" charset="-122"/>
              </a:rPr>
              <a:t>：返回</a:t>
            </a:r>
            <a:r>
              <a:rPr lang="en-US" altLang="zh-CN" sz="2000" smtClean="0">
                <a:solidFill>
                  <a:srgbClr val="0000FF"/>
                </a:solidFill>
                <a:latin typeface="Consolas" panose="020B0609020204030204" pitchFamily="49" charset="0"/>
                <a:ea typeface="仿宋" panose="02010609060101010101" pitchFamily="49" charset="-122"/>
              </a:rPr>
              <a:t>pqu</a:t>
            </a:r>
            <a:r>
              <a:rPr lang="zh-CN" altLang="zh-CN" sz="2000" smtClean="0">
                <a:solidFill>
                  <a:srgbClr val="0000FF"/>
                </a:solidFill>
                <a:latin typeface="Consolas" panose="020B0609020204030204" pitchFamily="49" charset="0"/>
                <a:ea typeface="仿宋" panose="02010609060101010101" pitchFamily="49" charset="-122"/>
              </a:rPr>
              <a:t>中的元素个数。</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600"/>
              </a:spcBef>
            </a:pPr>
            <a:r>
              <a:rPr lang="zh-CN" altLang="zh-CN" sz="2000" smtClean="0">
                <a:solidFill>
                  <a:srgbClr val="0000FF"/>
                </a:solidFill>
                <a:latin typeface="Consolas" panose="020B0609020204030204" pitchFamily="49" charset="0"/>
                <a:ea typeface="仿宋" panose="02010609060101010101" pitchFamily="49" charset="-122"/>
              </a:rPr>
              <a:t>③ </a:t>
            </a:r>
            <a:r>
              <a:rPr lang="en-US" altLang="zh-CN" sz="2000" smtClean="0">
                <a:solidFill>
                  <a:srgbClr val="0000FF"/>
                </a:solidFill>
                <a:latin typeface="Consolas" panose="020B0609020204030204" pitchFamily="49" charset="0"/>
                <a:ea typeface="仿宋" panose="02010609060101010101" pitchFamily="49" charset="-122"/>
              </a:rPr>
              <a:t>pqu[0]</a:t>
            </a:r>
            <a:r>
              <a:rPr lang="zh-CN" altLang="zh-CN" sz="2000" smtClean="0">
                <a:solidFill>
                  <a:srgbClr val="0000FF"/>
                </a:solidFill>
                <a:latin typeface="Consolas" panose="020B0609020204030204" pitchFamily="49" charset="0"/>
                <a:ea typeface="仿宋" panose="02010609060101010101" pitchFamily="49" charset="-122"/>
              </a:rPr>
              <a:t>：取堆顶的元素。</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600"/>
              </a:spcBef>
            </a:pPr>
            <a:r>
              <a:rPr lang="zh-CN" altLang="zh-CN" sz="2000" smtClean="0">
                <a:solidFill>
                  <a:srgbClr val="0000FF"/>
                </a:solidFill>
                <a:latin typeface="Consolas" panose="020B0609020204030204" pitchFamily="49" charset="0"/>
                <a:ea typeface="仿宋" panose="02010609060101010101" pitchFamily="49" charset="-122"/>
              </a:rPr>
              <a:t>④ </a:t>
            </a:r>
            <a:r>
              <a:rPr lang="en-US" altLang="zh-CN" sz="2000" smtClean="0">
                <a:solidFill>
                  <a:srgbClr val="0000FF"/>
                </a:solidFill>
                <a:latin typeface="Consolas" panose="020B0609020204030204" pitchFamily="49" charset="0"/>
                <a:ea typeface="仿宋" panose="02010609060101010101" pitchFamily="49" charset="-122"/>
              </a:rPr>
              <a:t>heapq.heappush(pqu</a:t>
            </a:r>
            <a:r>
              <a:rPr lang="zh-CN" altLang="zh-CN" sz="2000" smtClean="0">
                <a:solidFill>
                  <a:srgbClr val="0000FF"/>
                </a:solidFill>
                <a:latin typeface="Consolas" panose="020B0609020204030204" pitchFamily="49" charset="0"/>
                <a:ea typeface="仿宋" panose="02010609060101010101" pitchFamily="49" charset="-122"/>
              </a:rPr>
              <a:t>，</a:t>
            </a:r>
            <a:r>
              <a:rPr lang="en-US" altLang="zh-CN" sz="2000" smtClean="0">
                <a:solidFill>
                  <a:srgbClr val="0000FF"/>
                </a:solidFill>
                <a:latin typeface="Consolas" panose="020B0609020204030204" pitchFamily="49" charset="0"/>
                <a:ea typeface="仿宋" panose="02010609060101010101" pitchFamily="49" charset="-122"/>
              </a:rPr>
              <a:t>e)</a:t>
            </a:r>
            <a:r>
              <a:rPr lang="zh-CN" altLang="zh-CN" sz="2000" smtClean="0">
                <a:solidFill>
                  <a:srgbClr val="0000FF"/>
                </a:solidFill>
                <a:latin typeface="Consolas" panose="020B0609020204030204" pitchFamily="49" charset="0"/>
                <a:ea typeface="仿宋" panose="02010609060101010101" pitchFamily="49" charset="-122"/>
              </a:rPr>
              <a:t>：将元素</a:t>
            </a:r>
            <a:r>
              <a:rPr lang="en-US" altLang="zh-CN" sz="2000" smtClean="0">
                <a:solidFill>
                  <a:srgbClr val="0000FF"/>
                </a:solidFill>
                <a:latin typeface="Consolas" panose="020B0609020204030204" pitchFamily="49" charset="0"/>
                <a:ea typeface="仿宋" panose="02010609060101010101" pitchFamily="49" charset="-122"/>
              </a:rPr>
              <a:t>e</a:t>
            </a:r>
            <a:r>
              <a:rPr lang="zh-CN" altLang="zh-CN" sz="2000" smtClean="0">
                <a:solidFill>
                  <a:srgbClr val="0000FF"/>
                </a:solidFill>
                <a:latin typeface="Consolas" panose="020B0609020204030204" pitchFamily="49" charset="0"/>
                <a:ea typeface="仿宋" panose="02010609060101010101" pitchFamily="49" charset="-122"/>
              </a:rPr>
              <a:t>插入到优先队列</a:t>
            </a:r>
            <a:r>
              <a:rPr lang="en-US" altLang="zh-CN" sz="2000" smtClean="0">
                <a:solidFill>
                  <a:srgbClr val="0000FF"/>
                </a:solidFill>
                <a:latin typeface="Consolas" panose="020B0609020204030204" pitchFamily="49" charset="0"/>
                <a:ea typeface="仿宋" panose="02010609060101010101" pitchFamily="49" charset="-122"/>
              </a:rPr>
              <a:t>pqu</a:t>
            </a:r>
            <a:r>
              <a:rPr lang="zh-CN" altLang="zh-CN" sz="2000" smtClean="0">
                <a:solidFill>
                  <a:srgbClr val="0000FF"/>
                </a:solidFill>
                <a:latin typeface="Consolas" panose="020B0609020204030204" pitchFamily="49" charset="0"/>
                <a:ea typeface="仿宋" panose="02010609060101010101" pitchFamily="49" charset="-122"/>
              </a:rPr>
              <a:t>中，该方法会维护堆的性质。</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600"/>
              </a:spcBef>
            </a:pPr>
            <a:r>
              <a:rPr lang="zh-CN" altLang="zh-CN" sz="2000" smtClean="0">
                <a:solidFill>
                  <a:srgbClr val="0000FF"/>
                </a:solidFill>
                <a:latin typeface="Consolas" panose="020B0609020204030204" pitchFamily="49" charset="0"/>
                <a:ea typeface="仿宋" panose="02010609060101010101" pitchFamily="49" charset="-122"/>
              </a:rPr>
              <a:t>⑤ </a:t>
            </a:r>
            <a:r>
              <a:rPr lang="en-US" altLang="zh-CN" sz="2000" smtClean="0">
                <a:solidFill>
                  <a:srgbClr val="0000FF"/>
                </a:solidFill>
                <a:latin typeface="Consolas" panose="020B0609020204030204" pitchFamily="49" charset="0"/>
                <a:ea typeface="仿宋" panose="02010609060101010101" pitchFamily="49" charset="-122"/>
              </a:rPr>
              <a:t>heapq.heappop(pqu)</a:t>
            </a:r>
            <a:r>
              <a:rPr lang="zh-CN" altLang="zh-CN" sz="2000" smtClean="0">
                <a:solidFill>
                  <a:srgbClr val="0000FF"/>
                </a:solidFill>
                <a:latin typeface="Consolas" panose="020B0609020204030204" pitchFamily="49" charset="0"/>
                <a:ea typeface="仿宋" panose="02010609060101010101" pitchFamily="49" charset="-122"/>
              </a:rPr>
              <a:t>：从优先队列</a:t>
            </a:r>
            <a:r>
              <a:rPr lang="en-US" altLang="zh-CN" sz="2000" smtClean="0">
                <a:solidFill>
                  <a:srgbClr val="0000FF"/>
                </a:solidFill>
                <a:latin typeface="Consolas" panose="020B0609020204030204" pitchFamily="49" charset="0"/>
                <a:ea typeface="仿宋" panose="02010609060101010101" pitchFamily="49" charset="-122"/>
              </a:rPr>
              <a:t>pqu</a:t>
            </a:r>
            <a:r>
              <a:rPr lang="zh-CN" altLang="zh-CN" sz="2000" smtClean="0">
                <a:solidFill>
                  <a:srgbClr val="0000FF"/>
                </a:solidFill>
                <a:latin typeface="Consolas" panose="020B0609020204030204" pitchFamily="49" charset="0"/>
                <a:ea typeface="仿宋" panose="02010609060101010101" pitchFamily="49" charset="-122"/>
              </a:rPr>
              <a:t>中删除堆顶元素并且返回该元素。</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600"/>
              </a:spcBef>
            </a:pPr>
            <a:r>
              <a:rPr lang="zh-CN" altLang="zh-CN" sz="2000" smtClean="0">
                <a:solidFill>
                  <a:srgbClr val="0000FF"/>
                </a:solidFill>
                <a:latin typeface="Consolas" panose="020B0609020204030204" pitchFamily="49" charset="0"/>
                <a:ea typeface="仿宋" panose="02010609060101010101" pitchFamily="49" charset="-122"/>
              </a:rPr>
              <a:t>⑥ </a:t>
            </a:r>
            <a:r>
              <a:rPr lang="en-US" altLang="zh-CN" sz="2000" smtClean="0">
                <a:solidFill>
                  <a:srgbClr val="0000FF"/>
                </a:solidFill>
                <a:latin typeface="Consolas" panose="020B0609020204030204" pitchFamily="49" charset="0"/>
                <a:ea typeface="仿宋" panose="02010609060101010101" pitchFamily="49" charset="-122"/>
              </a:rPr>
              <a:t>heapq.heapreplace(pqu</a:t>
            </a:r>
            <a:r>
              <a:rPr lang="zh-CN" altLang="zh-CN" sz="2000" smtClean="0">
                <a:solidFill>
                  <a:srgbClr val="0000FF"/>
                </a:solidFill>
                <a:latin typeface="Consolas" panose="020B0609020204030204" pitchFamily="49" charset="0"/>
                <a:ea typeface="仿宋" panose="02010609060101010101" pitchFamily="49" charset="-122"/>
              </a:rPr>
              <a:t>，</a:t>
            </a:r>
            <a:r>
              <a:rPr lang="en-US" altLang="zh-CN" sz="2000" smtClean="0">
                <a:solidFill>
                  <a:srgbClr val="0000FF"/>
                </a:solidFill>
                <a:latin typeface="Consolas" panose="020B0609020204030204" pitchFamily="49" charset="0"/>
                <a:ea typeface="仿宋" panose="02010609060101010101" pitchFamily="49" charset="-122"/>
              </a:rPr>
              <a:t>e)</a:t>
            </a:r>
            <a:r>
              <a:rPr lang="zh-CN" altLang="zh-CN" sz="2000" smtClean="0">
                <a:solidFill>
                  <a:srgbClr val="0000FF"/>
                </a:solidFill>
                <a:latin typeface="Consolas" panose="020B0609020204030204" pitchFamily="49" charset="0"/>
                <a:ea typeface="仿宋" panose="02010609060101010101" pitchFamily="49" charset="-122"/>
              </a:rPr>
              <a:t>：从优先队列</a:t>
            </a:r>
            <a:r>
              <a:rPr lang="en-US" altLang="zh-CN" sz="2000" smtClean="0">
                <a:solidFill>
                  <a:srgbClr val="0000FF"/>
                </a:solidFill>
                <a:latin typeface="Consolas" panose="020B0609020204030204" pitchFamily="49" charset="0"/>
                <a:ea typeface="仿宋" panose="02010609060101010101" pitchFamily="49" charset="-122"/>
              </a:rPr>
              <a:t>pqu</a:t>
            </a:r>
            <a:r>
              <a:rPr lang="zh-CN" altLang="zh-CN" sz="2000" smtClean="0">
                <a:solidFill>
                  <a:srgbClr val="0000FF"/>
                </a:solidFill>
                <a:latin typeface="Consolas" panose="020B0609020204030204" pitchFamily="49" charset="0"/>
                <a:ea typeface="仿宋" panose="02010609060101010101" pitchFamily="49" charset="-122"/>
              </a:rPr>
              <a:t>中删除堆顶元素并且返回该元素，同时将</a:t>
            </a:r>
            <a:r>
              <a:rPr lang="en-US" altLang="zh-CN" sz="2000" smtClean="0">
                <a:solidFill>
                  <a:srgbClr val="0000FF"/>
                </a:solidFill>
                <a:latin typeface="Consolas" panose="020B0609020204030204" pitchFamily="49" charset="0"/>
                <a:ea typeface="仿宋" panose="02010609060101010101" pitchFamily="49" charset="-122"/>
              </a:rPr>
              <a:t>e</a:t>
            </a:r>
            <a:r>
              <a:rPr lang="zh-CN" altLang="zh-CN" sz="2000" smtClean="0">
                <a:solidFill>
                  <a:srgbClr val="0000FF"/>
                </a:solidFill>
                <a:latin typeface="Consolas" panose="020B0609020204030204" pitchFamily="49" charset="0"/>
                <a:ea typeface="仿宋" panose="02010609060101010101" pitchFamily="49" charset="-122"/>
              </a:rPr>
              <a:t>插入并且维护堆的性质。</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600"/>
              </a:spcBef>
            </a:pPr>
            <a:r>
              <a:rPr lang="zh-CN" altLang="zh-CN" sz="2000" smtClean="0">
                <a:solidFill>
                  <a:srgbClr val="0000FF"/>
                </a:solidFill>
                <a:latin typeface="Consolas" panose="020B0609020204030204" pitchFamily="49" charset="0"/>
                <a:ea typeface="仿宋" panose="02010609060101010101" pitchFamily="49" charset="-122"/>
              </a:rPr>
              <a:t>⑦ </a:t>
            </a:r>
            <a:r>
              <a:rPr lang="en-US" altLang="zh-CN" sz="2000" smtClean="0">
                <a:solidFill>
                  <a:srgbClr val="0000FF"/>
                </a:solidFill>
                <a:latin typeface="Consolas" panose="020B0609020204030204" pitchFamily="49" charset="0"/>
                <a:ea typeface="仿宋" panose="02010609060101010101" pitchFamily="49" charset="-122"/>
              </a:rPr>
              <a:t>heapq.heappushpop(pqu</a:t>
            </a:r>
            <a:r>
              <a:rPr lang="zh-CN" altLang="zh-CN" sz="2000" smtClean="0">
                <a:solidFill>
                  <a:srgbClr val="0000FF"/>
                </a:solidFill>
                <a:latin typeface="Consolas" panose="020B0609020204030204" pitchFamily="49" charset="0"/>
                <a:ea typeface="仿宋" panose="02010609060101010101" pitchFamily="49" charset="-122"/>
              </a:rPr>
              <a:t>，</a:t>
            </a:r>
            <a:r>
              <a:rPr lang="en-US" altLang="zh-CN" sz="2000" smtClean="0">
                <a:solidFill>
                  <a:srgbClr val="0000FF"/>
                </a:solidFill>
                <a:latin typeface="Consolas" panose="020B0609020204030204" pitchFamily="49" charset="0"/>
                <a:ea typeface="仿宋" panose="02010609060101010101" pitchFamily="49" charset="-122"/>
              </a:rPr>
              <a:t>e)</a:t>
            </a:r>
            <a:r>
              <a:rPr lang="zh-CN" altLang="zh-CN" sz="2000" smtClean="0">
                <a:solidFill>
                  <a:srgbClr val="0000FF"/>
                </a:solidFill>
                <a:latin typeface="Consolas" panose="020B0609020204030204" pitchFamily="49" charset="0"/>
                <a:ea typeface="仿宋" panose="02010609060101010101" pitchFamily="49" charset="-122"/>
              </a:rPr>
              <a:t>：将元素</a:t>
            </a:r>
            <a:r>
              <a:rPr lang="en-US" altLang="zh-CN" sz="2000" smtClean="0">
                <a:solidFill>
                  <a:srgbClr val="0000FF"/>
                </a:solidFill>
                <a:latin typeface="Consolas" panose="020B0609020204030204" pitchFamily="49" charset="0"/>
                <a:ea typeface="仿宋" panose="02010609060101010101" pitchFamily="49" charset="-122"/>
              </a:rPr>
              <a:t>e</a:t>
            </a:r>
            <a:r>
              <a:rPr lang="zh-CN" altLang="zh-CN" sz="2000" smtClean="0">
                <a:solidFill>
                  <a:srgbClr val="0000FF"/>
                </a:solidFill>
                <a:latin typeface="Consolas" panose="020B0609020204030204" pitchFamily="49" charset="0"/>
                <a:ea typeface="仿宋" panose="02010609060101010101" pitchFamily="49" charset="-122"/>
              </a:rPr>
              <a:t>插入到优先队列</a:t>
            </a:r>
            <a:r>
              <a:rPr lang="en-US" altLang="zh-CN" sz="2000" smtClean="0">
                <a:solidFill>
                  <a:srgbClr val="0000FF"/>
                </a:solidFill>
                <a:latin typeface="Consolas" panose="020B0609020204030204" pitchFamily="49" charset="0"/>
                <a:ea typeface="仿宋" panose="02010609060101010101" pitchFamily="49" charset="-122"/>
              </a:rPr>
              <a:t>pqu</a:t>
            </a:r>
            <a:r>
              <a:rPr lang="zh-CN" altLang="zh-CN" sz="2000" smtClean="0">
                <a:solidFill>
                  <a:srgbClr val="0000FF"/>
                </a:solidFill>
                <a:latin typeface="Consolas" panose="020B0609020204030204" pitchFamily="49" charset="0"/>
                <a:ea typeface="仿宋" panose="02010609060101010101" pitchFamily="49" charset="-122"/>
              </a:rPr>
              <a:t>中，然后从</a:t>
            </a:r>
            <a:r>
              <a:rPr lang="en-US" altLang="zh-CN" sz="2000" smtClean="0">
                <a:solidFill>
                  <a:srgbClr val="0000FF"/>
                </a:solidFill>
                <a:latin typeface="Consolas" panose="020B0609020204030204" pitchFamily="49" charset="0"/>
                <a:ea typeface="仿宋" panose="02010609060101010101" pitchFamily="49" charset="-122"/>
              </a:rPr>
              <a:t>pqu</a:t>
            </a:r>
            <a:r>
              <a:rPr lang="zh-CN" altLang="zh-CN" sz="2000" smtClean="0">
                <a:solidFill>
                  <a:srgbClr val="0000FF"/>
                </a:solidFill>
                <a:latin typeface="Consolas" panose="020B0609020204030204" pitchFamily="49" charset="0"/>
                <a:ea typeface="仿宋" panose="02010609060101010101" pitchFamily="49" charset="-122"/>
              </a:rPr>
              <a:t>中删除堆顶元素并且返回该元素值。</a:t>
            </a:r>
            <a:endParaRPr lang="zh-CN" altLang="zh-CN" sz="2000" smtClean="0">
              <a:solidFill>
                <a:srgbClr val="0000FF"/>
              </a:solidFill>
              <a:latin typeface="Consolas" panose="020B0609020204030204" pitchFamily="49" charset="0"/>
              <a:ea typeface="仿宋" panose="02010609060101010101" pitchFamily="49" charset="-122"/>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8" name="TextBox 7"/>
          <p:cNvSpPr txBox="1"/>
          <p:nvPr/>
        </p:nvSpPr>
        <p:spPr>
          <a:xfrm>
            <a:off x="214282" y="546030"/>
            <a:ext cx="8858312" cy="2740100"/>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36000" bIns="36000" rtlCol="0">
            <a:spAutoFit/>
          </a:bodyPr>
          <a:lstStyle/>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  import heapq</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  </a:t>
            </a:r>
            <a:r>
              <a:rPr lang="en-US" altLang="zh-CN" sz="2000" smtClean="0">
                <a:solidFill>
                  <a:srgbClr val="006600"/>
                </a:solidFill>
                <a:latin typeface="Consolas" panose="020B0609020204030204" pitchFamily="49" charset="0"/>
                <a:ea typeface="仿宋" panose="02010609060101010101" pitchFamily="49" charset="-122"/>
              </a:rPr>
              <a:t>pqu=[]                    </a:t>
            </a:r>
            <a:r>
              <a:rPr lang="en-US" altLang="zh-CN" sz="2000" smtClean="0">
                <a:solidFill>
                  <a:srgbClr val="0000FF"/>
                </a:solidFill>
                <a:latin typeface="Consolas" panose="020B0609020204030204" pitchFamily="49" charset="0"/>
                <a:ea typeface="仿宋" panose="02010609060101010101" pitchFamily="49" charset="-122"/>
              </a:rPr>
              <a:t>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定义一个优先队列</a:t>
            </a:r>
            <a:r>
              <a:rPr lang="en-US" altLang="zh-CN" sz="2000" smtClean="0">
                <a:solidFill>
                  <a:srgbClr val="00B0F0"/>
                </a:solidFill>
                <a:latin typeface="Consolas" panose="020B0609020204030204" pitchFamily="49" charset="0"/>
                <a:ea typeface="仿宋" panose="02010609060101010101" pitchFamily="49" charset="-122"/>
              </a:rPr>
              <a:t>pqu</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3  heapq.heappush(pqu,2)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进队元素</a:t>
            </a:r>
            <a:r>
              <a:rPr lang="en-US" altLang="zh-CN" sz="2000" smtClean="0">
                <a:solidFill>
                  <a:srgbClr val="00B0F0"/>
                </a:solidFill>
                <a:latin typeface="Consolas" panose="020B0609020204030204" pitchFamily="49" charset="0"/>
                <a:ea typeface="仿宋" panose="02010609060101010101" pitchFamily="49" charset="-122"/>
              </a:rPr>
              <a:t>2</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4  heapq.heappush(pqu,3)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进队元素</a:t>
            </a:r>
            <a:r>
              <a:rPr lang="en-US" altLang="zh-CN" sz="2000" smtClean="0">
                <a:solidFill>
                  <a:srgbClr val="00B0F0"/>
                </a:solidFill>
                <a:latin typeface="Consolas" panose="020B0609020204030204" pitchFamily="49" charset="0"/>
                <a:ea typeface="仿宋" panose="02010609060101010101" pitchFamily="49" charset="-122"/>
              </a:rPr>
              <a:t>3</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5  heapq.heappush(pqu,1)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进队元素</a:t>
            </a:r>
            <a:r>
              <a:rPr lang="en-US" altLang="zh-CN" sz="2000" smtClean="0">
                <a:solidFill>
                  <a:srgbClr val="00B0F0"/>
                </a:solidFill>
                <a:latin typeface="Consolas" panose="020B0609020204030204" pitchFamily="49" charset="0"/>
                <a:ea typeface="仿宋" panose="02010609060101010101" pitchFamily="49" charset="-122"/>
              </a:rPr>
              <a:t>1</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6  while len(pqu)&gt;0:</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7		print(heapq.heappop(pqu),end=' ')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依次输出</a:t>
            </a:r>
            <a:r>
              <a:rPr lang="en-US" altLang="zh-CN" sz="2000" smtClean="0">
                <a:solidFill>
                  <a:srgbClr val="00B0F0"/>
                </a:solidFill>
                <a:latin typeface="Consolas" panose="020B0609020204030204" pitchFamily="49" charset="0"/>
                <a:ea typeface="仿宋" panose="02010609060101010101" pitchFamily="49" charset="-122"/>
              </a:rPr>
              <a:t>1 2 3</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8  print()</a:t>
            </a:r>
            <a:endParaRPr lang="zh-CN" altLang="zh-CN" sz="2000">
              <a:solidFill>
                <a:srgbClr val="0000FF"/>
              </a:solidFill>
              <a:latin typeface="Consolas" panose="020B0609020204030204" pitchFamily="49" charset="0"/>
              <a:ea typeface="仿宋" panose="02010609060101010101" pitchFamily="49" charset="-122"/>
            </a:endParaRPr>
          </a:p>
        </p:txBody>
      </p:sp>
      <p:sp>
        <p:nvSpPr>
          <p:cNvPr id="9" name="灯片编号占位符 8"/>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36" name="TextBox 35"/>
          <p:cNvSpPr txBox="1"/>
          <p:nvPr/>
        </p:nvSpPr>
        <p:spPr>
          <a:xfrm>
            <a:off x="214282" y="91993"/>
            <a:ext cx="807249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anose="020B0609020204030204" pitchFamily="49" charset="0"/>
                <a:ea typeface="微软雅黑" panose="020B0503020204020204" pitchFamily="34" charset="-122"/>
              </a:rPr>
              <a:t>2.7.3 </a:t>
            </a:r>
            <a:r>
              <a:rPr lang="zh-CN" altLang="zh-CN" smtClean="0">
                <a:latin typeface="Consolas" panose="020B0609020204030204" pitchFamily="49" charset="0"/>
                <a:ea typeface="微软雅黑" panose="020B0503020204020204" pitchFamily="34" charset="-122"/>
              </a:rPr>
              <a:t>实战—数据流中的第</a:t>
            </a:r>
            <a:r>
              <a:rPr lang="en-US" altLang="zh-CN" smtClean="0">
                <a:latin typeface="Consolas" panose="020B0609020204030204" pitchFamily="49" charset="0"/>
                <a:ea typeface="微软雅黑" panose="020B0503020204020204" pitchFamily="34" charset="-122"/>
              </a:rPr>
              <a:t>k</a:t>
            </a:r>
            <a:r>
              <a:rPr lang="zh-CN" altLang="zh-CN" smtClean="0">
                <a:latin typeface="Consolas" panose="020B0609020204030204" pitchFamily="49" charset="0"/>
                <a:ea typeface="微软雅黑" panose="020B0503020204020204" pitchFamily="34" charset="-122"/>
              </a:rPr>
              <a:t>大元素（</a:t>
            </a:r>
            <a:r>
              <a:rPr lang="en-US" altLang="zh-CN" smtClean="0">
                <a:latin typeface="Consolas" panose="020B0609020204030204" pitchFamily="49" charset="0"/>
                <a:ea typeface="微软雅黑" panose="020B0503020204020204" pitchFamily="34" charset="-122"/>
              </a:rPr>
              <a:t>LeetCode703</a:t>
            </a:r>
            <a:r>
              <a:rPr lang="zh-CN" altLang="zh-CN" smtClean="0">
                <a:latin typeface="Consolas" panose="020B0609020204030204" pitchFamily="49" charset="0"/>
                <a:ea typeface="微软雅黑" panose="020B0503020204020204" pitchFamily="34" charset="-122"/>
              </a:rPr>
              <a:t>★）</a:t>
            </a:r>
            <a:endParaRPr lang="zh-CN" altLang="zh-CN">
              <a:latin typeface="Consolas" panose="020B0609020204030204" pitchFamily="49" charset="0"/>
              <a:ea typeface="微软雅黑" panose="020B0503020204020204" pitchFamily="34" charset="-122"/>
              <a:cs typeface="Consolas" panose="020B0609020204030204" pitchFamily="49" charset="0"/>
            </a:endParaRPr>
          </a:p>
        </p:txBody>
      </p:sp>
      <p:sp>
        <p:nvSpPr>
          <p:cNvPr id="39" name="TextBox 38"/>
          <p:cNvSpPr txBox="1"/>
          <p:nvPr/>
        </p:nvSpPr>
        <p:spPr>
          <a:xfrm>
            <a:off x="214282" y="627778"/>
            <a:ext cx="8715436" cy="4372864"/>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defTabSz="359410">
              <a:lnSpc>
                <a:spcPts val="2800"/>
              </a:lnSpc>
              <a:spcBef>
                <a:spcPts val="0"/>
              </a:spcBef>
            </a:pPr>
            <a:r>
              <a:rPr lang="zh-CN" altLang="zh-CN"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问题描述</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rPr>
              <a:t>设计一个找到数据流中第</a:t>
            </a:r>
            <a:r>
              <a:rPr lang="en-US" altLang="zh-CN" sz="2000" i="1" smtClean="0">
                <a:solidFill>
                  <a:srgbClr val="0000FF"/>
                </a:solidFill>
                <a:latin typeface="Consolas" panose="020B0609020204030204" pitchFamily="49" charset="0"/>
                <a:ea typeface="仿宋" panose="02010609060101010101" pitchFamily="49" charset="-122"/>
              </a:rPr>
              <a:t>k</a:t>
            </a:r>
            <a:r>
              <a:rPr lang="zh-CN" altLang="zh-CN" sz="2000" smtClean="0">
                <a:solidFill>
                  <a:srgbClr val="0000FF"/>
                </a:solidFill>
                <a:latin typeface="Consolas" panose="020B0609020204030204" pitchFamily="49" charset="0"/>
                <a:ea typeface="仿宋" panose="02010609060101010101" pitchFamily="49" charset="-122"/>
              </a:rPr>
              <a:t>大元素的类。注意是排序后的第</a:t>
            </a:r>
            <a:r>
              <a:rPr lang="en-US" altLang="zh-CN" sz="2000" i="1" smtClean="0">
                <a:solidFill>
                  <a:srgbClr val="0000FF"/>
                </a:solidFill>
                <a:latin typeface="Consolas" panose="020B0609020204030204" pitchFamily="49" charset="0"/>
                <a:ea typeface="仿宋" panose="02010609060101010101" pitchFamily="49" charset="-122"/>
              </a:rPr>
              <a:t>k</a:t>
            </a:r>
            <a:r>
              <a:rPr lang="zh-CN" altLang="zh-CN" sz="2000" smtClean="0">
                <a:solidFill>
                  <a:srgbClr val="0000FF"/>
                </a:solidFill>
                <a:latin typeface="Consolas" panose="020B0609020204030204" pitchFamily="49" charset="0"/>
                <a:ea typeface="仿宋" panose="02010609060101010101" pitchFamily="49" charset="-122"/>
              </a:rPr>
              <a:t>大元素，不是第</a:t>
            </a:r>
            <a:r>
              <a:rPr lang="en-US" altLang="zh-CN" sz="2000" i="1" smtClean="0">
                <a:solidFill>
                  <a:srgbClr val="0000FF"/>
                </a:solidFill>
                <a:latin typeface="Consolas" panose="020B0609020204030204" pitchFamily="49" charset="0"/>
                <a:ea typeface="仿宋" panose="02010609060101010101" pitchFamily="49" charset="-122"/>
              </a:rPr>
              <a:t>k</a:t>
            </a:r>
            <a:r>
              <a:rPr lang="zh-CN" altLang="zh-CN" sz="2000" smtClean="0">
                <a:solidFill>
                  <a:srgbClr val="0000FF"/>
                </a:solidFill>
                <a:latin typeface="Consolas" panose="020B0609020204030204" pitchFamily="49" charset="0"/>
                <a:ea typeface="仿宋" panose="02010609060101010101" pitchFamily="49" charset="-122"/>
              </a:rPr>
              <a:t>个不同的元素。请实现</a:t>
            </a:r>
            <a:r>
              <a:rPr lang="en-US" altLang="zh-CN" sz="2000" smtClean="0">
                <a:solidFill>
                  <a:srgbClr val="0000FF"/>
                </a:solidFill>
                <a:latin typeface="Consolas" panose="020B0609020204030204" pitchFamily="49" charset="0"/>
                <a:ea typeface="仿宋" panose="02010609060101010101" pitchFamily="49" charset="-122"/>
              </a:rPr>
              <a:t> KthLargest </a:t>
            </a:r>
            <a:r>
              <a:rPr lang="zh-CN" altLang="zh-CN" sz="2000" smtClean="0">
                <a:solidFill>
                  <a:srgbClr val="0000FF"/>
                </a:solidFill>
                <a:latin typeface="Consolas" panose="020B0609020204030204" pitchFamily="49" charset="0"/>
                <a:ea typeface="仿宋" panose="02010609060101010101" pitchFamily="49" charset="-122"/>
              </a:rPr>
              <a:t>类：</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  </a:t>
            </a:r>
            <a:r>
              <a:rPr lang="zh-CN" altLang="zh-CN" sz="2000" smtClean="0">
                <a:solidFill>
                  <a:srgbClr val="0000FF"/>
                </a:solidFill>
                <a:latin typeface="Consolas" panose="020B0609020204030204" pitchFamily="49" charset="0"/>
                <a:ea typeface="仿宋" panose="02010609060101010101" pitchFamily="49" charset="-122"/>
              </a:rPr>
              <a:t>（</a:t>
            </a:r>
            <a:r>
              <a:rPr lang="en-US" altLang="zh-CN" sz="2000" smtClean="0">
                <a:solidFill>
                  <a:srgbClr val="0000FF"/>
                </a:solidFill>
                <a:latin typeface="Consolas" panose="020B0609020204030204" pitchFamily="49" charset="0"/>
                <a:ea typeface="仿宋" panose="02010609060101010101" pitchFamily="49" charset="-122"/>
              </a:rPr>
              <a:t>1</a:t>
            </a:r>
            <a:r>
              <a:rPr lang="zh-CN" altLang="zh-CN" sz="2000" smtClean="0">
                <a:solidFill>
                  <a:srgbClr val="0000FF"/>
                </a:solidFill>
                <a:latin typeface="Consolas" panose="020B0609020204030204" pitchFamily="49" charset="0"/>
                <a:ea typeface="仿宋" panose="02010609060101010101" pitchFamily="49" charset="-122"/>
              </a:rPr>
              <a:t>）</a:t>
            </a:r>
            <a:r>
              <a:rPr lang="en-US" altLang="zh-CN" sz="2000" smtClean="0">
                <a:solidFill>
                  <a:srgbClr val="0000FF"/>
                </a:solidFill>
                <a:latin typeface="Consolas" panose="020B0609020204030204" pitchFamily="49" charset="0"/>
                <a:ea typeface="仿宋" panose="02010609060101010101" pitchFamily="49" charset="-122"/>
              </a:rPr>
              <a:t>KthLargest(int k, int[] nums)</a:t>
            </a:r>
            <a:r>
              <a:rPr lang="zh-CN" altLang="zh-CN" sz="2000" smtClean="0">
                <a:solidFill>
                  <a:srgbClr val="0000FF"/>
                </a:solidFill>
                <a:latin typeface="Consolas" panose="020B0609020204030204" pitchFamily="49" charset="0"/>
                <a:ea typeface="仿宋" panose="02010609060101010101" pitchFamily="49" charset="-122"/>
              </a:rPr>
              <a:t>：使用整数</a:t>
            </a:r>
            <a:r>
              <a:rPr lang="en-US" altLang="zh-CN" sz="2000" i="1" smtClean="0">
                <a:solidFill>
                  <a:srgbClr val="0000FF"/>
                </a:solidFill>
                <a:latin typeface="Consolas" panose="020B0609020204030204" pitchFamily="49" charset="0"/>
                <a:ea typeface="仿宋" panose="02010609060101010101" pitchFamily="49" charset="-122"/>
              </a:rPr>
              <a:t>k</a:t>
            </a:r>
            <a:r>
              <a:rPr lang="zh-CN" altLang="zh-CN" sz="2000" smtClean="0">
                <a:solidFill>
                  <a:srgbClr val="0000FF"/>
                </a:solidFill>
                <a:latin typeface="Consolas" panose="020B0609020204030204" pitchFamily="49" charset="0"/>
                <a:ea typeface="仿宋" panose="02010609060101010101" pitchFamily="49" charset="-122"/>
              </a:rPr>
              <a:t>和整数流</a:t>
            </a:r>
            <a:r>
              <a:rPr lang="en-US" altLang="zh-CN" sz="2000" smtClean="0">
                <a:solidFill>
                  <a:srgbClr val="0000FF"/>
                </a:solidFill>
                <a:latin typeface="Consolas" panose="020B0609020204030204" pitchFamily="49" charset="0"/>
                <a:ea typeface="仿宋" panose="02010609060101010101" pitchFamily="49" charset="-122"/>
              </a:rPr>
              <a:t>nums</a:t>
            </a:r>
            <a:r>
              <a:rPr lang="zh-CN" altLang="zh-CN" sz="2000" smtClean="0">
                <a:solidFill>
                  <a:srgbClr val="0000FF"/>
                </a:solidFill>
                <a:latin typeface="Consolas" panose="020B0609020204030204" pitchFamily="49" charset="0"/>
                <a:ea typeface="仿宋" panose="02010609060101010101" pitchFamily="49" charset="-122"/>
              </a:rPr>
              <a:t>初始化对象。</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  </a:t>
            </a:r>
            <a:r>
              <a:rPr lang="zh-CN" altLang="zh-CN" sz="2000" smtClean="0">
                <a:solidFill>
                  <a:srgbClr val="0000FF"/>
                </a:solidFill>
                <a:latin typeface="Consolas" panose="020B0609020204030204" pitchFamily="49" charset="0"/>
                <a:ea typeface="仿宋" panose="02010609060101010101" pitchFamily="49" charset="-122"/>
              </a:rPr>
              <a:t>（</a:t>
            </a:r>
            <a:r>
              <a:rPr lang="en-US" altLang="zh-CN" sz="2000" smtClean="0">
                <a:solidFill>
                  <a:srgbClr val="0000FF"/>
                </a:solidFill>
                <a:latin typeface="Consolas" panose="020B0609020204030204" pitchFamily="49" charset="0"/>
                <a:ea typeface="仿宋" panose="02010609060101010101" pitchFamily="49" charset="-122"/>
              </a:rPr>
              <a:t>2</a:t>
            </a:r>
            <a:r>
              <a:rPr lang="zh-CN" altLang="zh-CN" sz="2000" smtClean="0">
                <a:solidFill>
                  <a:srgbClr val="0000FF"/>
                </a:solidFill>
                <a:latin typeface="Consolas" panose="020B0609020204030204" pitchFamily="49" charset="0"/>
                <a:ea typeface="仿宋" panose="02010609060101010101" pitchFamily="49" charset="-122"/>
              </a:rPr>
              <a:t>）</a:t>
            </a:r>
            <a:r>
              <a:rPr lang="en-US" altLang="zh-CN" sz="2000" smtClean="0">
                <a:solidFill>
                  <a:srgbClr val="0000FF"/>
                </a:solidFill>
                <a:latin typeface="Consolas" panose="020B0609020204030204" pitchFamily="49" charset="0"/>
                <a:ea typeface="仿宋" panose="02010609060101010101" pitchFamily="49" charset="-122"/>
              </a:rPr>
              <a:t>int add(int val)</a:t>
            </a:r>
            <a:r>
              <a:rPr lang="zh-CN" altLang="zh-CN" sz="2000" smtClean="0">
                <a:solidFill>
                  <a:srgbClr val="0000FF"/>
                </a:solidFill>
                <a:latin typeface="Consolas" panose="020B0609020204030204" pitchFamily="49" charset="0"/>
                <a:ea typeface="仿宋" panose="02010609060101010101" pitchFamily="49" charset="-122"/>
              </a:rPr>
              <a:t>：将</a:t>
            </a:r>
            <a:r>
              <a:rPr lang="en-US" altLang="zh-CN" sz="2000" smtClean="0">
                <a:solidFill>
                  <a:srgbClr val="0000FF"/>
                </a:solidFill>
                <a:latin typeface="Consolas" panose="020B0609020204030204" pitchFamily="49" charset="0"/>
                <a:ea typeface="仿宋" panose="02010609060101010101" pitchFamily="49" charset="-122"/>
              </a:rPr>
              <a:t>val</a:t>
            </a:r>
            <a:r>
              <a:rPr lang="zh-CN" altLang="zh-CN" sz="2000" smtClean="0">
                <a:solidFill>
                  <a:srgbClr val="0000FF"/>
                </a:solidFill>
                <a:latin typeface="Consolas" panose="020B0609020204030204" pitchFamily="49" charset="0"/>
                <a:ea typeface="仿宋" panose="02010609060101010101" pitchFamily="49" charset="-122"/>
              </a:rPr>
              <a:t>插入数据流</a:t>
            </a:r>
            <a:r>
              <a:rPr lang="en-US" altLang="zh-CN" sz="2000" smtClean="0">
                <a:solidFill>
                  <a:srgbClr val="0000FF"/>
                </a:solidFill>
                <a:latin typeface="Consolas" panose="020B0609020204030204" pitchFamily="49" charset="0"/>
                <a:ea typeface="仿宋" panose="02010609060101010101" pitchFamily="49" charset="-122"/>
              </a:rPr>
              <a:t>nums</a:t>
            </a:r>
            <a:r>
              <a:rPr lang="zh-CN" altLang="zh-CN" sz="2000" smtClean="0">
                <a:solidFill>
                  <a:srgbClr val="0000FF"/>
                </a:solidFill>
                <a:latin typeface="Consolas" panose="020B0609020204030204" pitchFamily="49" charset="0"/>
                <a:ea typeface="仿宋" panose="02010609060101010101" pitchFamily="49" charset="-122"/>
              </a:rPr>
              <a:t>后，返回当前数据流中第</a:t>
            </a:r>
            <a:r>
              <a:rPr lang="en-US" altLang="zh-CN" sz="2000" i="1" smtClean="0">
                <a:solidFill>
                  <a:srgbClr val="0000FF"/>
                </a:solidFill>
                <a:latin typeface="Consolas" panose="020B0609020204030204" pitchFamily="49" charset="0"/>
                <a:ea typeface="仿宋" panose="02010609060101010101" pitchFamily="49" charset="-122"/>
              </a:rPr>
              <a:t>k</a:t>
            </a:r>
            <a:r>
              <a:rPr lang="zh-CN" altLang="zh-CN" sz="2000" smtClean="0">
                <a:solidFill>
                  <a:srgbClr val="0000FF"/>
                </a:solidFill>
                <a:latin typeface="Consolas" panose="020B0609020204030204" pitchFamily="49" charset="0"/>
                <a:ea typeface="仿宋" panose="02010609060101010101" pitchFamily="49" charset="-122"/>
              </a:rPr>
              <a:t>大的元素。</a:t>
            </a:r>
            <a:endParaRPr lang="en-US"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	KthLargest kthLargest=new KthLargest(3, [4, 5, 8, 2]);</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	kthLargest.add(3);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返回</a:t>
            </a:r>
            <a:r>
              <a:rPr lang="en-US" altLang="zh-CN" sz="2000" smtClean="0">
                <a:solidFill>
                  <a:srgbClr val="00B0F0"/>
                </a:solidFill>
                <a:latin typeface="Consolas" panose="020B0609020204030204" pitchFamily="49" charset="0"/>
                <a:ea typeface="仿宋" panose="02010609060101010101" pitchFamily="49" charset="-122"/>
              </a:rPr>
              <a:t>4</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	kthLargest.add(5);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返回</a:t>
            </a:r>
            <a:r>
              <a:rPr lang="en-US" altLang="zh-CN" sz="2000" smtClean="0">
                <a:solidFill>
                  <a:srgbClr val="00B0F0"/>
                </a:solidFill>
                <a:latin typeface="Consolas" panose="020B0609020204030204" pitchFamily="49" charset="0"/>
                <a:ea typeface="仿宋" panose="02010609060101010101" pitchFamily="49" charset="-122"/>
              </a:rPr>
              <a:t>5</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	kthLargest.add(10);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返回</a:t>
            </a:r>
            <a:r>
              <a:rPr lang="en-US" altLang="zh-CN" sz="2000" smtClean="0">
                <a:solidFill>
                  <a:srgbClr val="00B0F0"/>
                </a:solidFill>
                <a:latin typeface="Consolas" panose="020B0609020204030204" pitchFamily="49" charset="0"/>
                <a:ea typeface="仿宋" panose="02010609060101010101" pitchFamily="49" charset="-122"/>
              </a:rPr>
              <a:t>5</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	kthLargest.add(9);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返回</a:t>
            </a:r>
            <a:r>
              <a:rPr lang="en-US" altLang="zh-CN" sz="2000" smtClean="0">
                <a:solidFill>
                  <a:srgbClr val="00B0F0"/>
                </a:solidFill>
                <a:latin typeface="Consolas" panose="020B0609020204030204" pitchFamily="49" charset="0"/>
                <a:ea typeface="仿宋" panose="02010609060101010101" pitchFamily="49" charset="-122"/>
              </a:rPr>
              <a:t>8</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	kthLargest.add(4);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返回</a:t>
            </a:r>
            <a:r>
              <a:rPr lang="en-US" altLang="zh-CN" sz="2000" smtClean="0">
                <a:solidFill>
                  <a:srgbClr val="00B0F0"/>
                </a:solidFill>
                <a:latin typeface="Consolas" panose="020B0609020204030204" pitchFamily="49" charset="0"/>
                <a:ea typeface="仿宋" panose="02010609060101010101" pitchFamily="49" charset="-122"/>
              </a:rPr>
              <a:t>8</a:t>
            </a:r>
            <a:endParaRPr lang="zh-CN" altLang="zh-CN" sz="2000">
              <a:solidFill>
                <a:srgbClr val="00B0F0"/>
              </a:solidFill>
              <a:latin typeface="Consolas" panose="020B0609020204030204" pitchFamily="49" charset="0"/>
              <a:ea typeface="仿宋" panose="02010609060101010101" pitchFamily="49" charset="-122"/>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285720" y="750081"/>
            <a:ext cx="8643998" cy="2221121"/>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defTabSz="359410">
              <a:lnSpc>
                <a:spcPts val="3200"/>
              </a:lnSpc>
              <a:spcBef>
                <a:spcPts val="600"/>
              </a:spcBef>
            </a:pPr>
            <a:r>
              <a:rPr lang="zh-CN" altLang="zh-CN" sz="2000" smtClean="0">
                <a:solidFill>
                  <a:srgbClr val="0000FF"/>
                </a:solidFill>
                <a:latin typeface="Consolas" panose="020B0609020204030204" pitchFamily="49" charset="0"/>
                <a:ea typeface="仿宋" panose="02010609060101010101" pitchFamily="49" charset="-122"/>
              </a:rPr>
              <a:t>【</a:t>
            </a:r>
            <a:r>
              <a:rPr lang="zh-CN" altLang="zh-CN" sz="2000" smtClean="0">
                <a:solidFill>
                  <a:srgbClr val="FF0000"/>
                </a:solidFill>
                <a:latin typeface="Consolas" panose="020B0609020204030204" pitchFamily="49" charset="0"/>
                <a:ea typeface="仿宋" panose="02010609060101010101" pitchFamily="49" charset="-122"/>
              </a:rPr>
              <a:t>例</a:t>
            </a:r>
            <a:r>
              <a:rPr lang="en-US" altLang="zh-CN" sz="2000" smtClean="0">
                <a:solidFill>
                  <a:srgbClr val="FF0000"/>
                </a:solidFill>
                <a:latin typeface="Consolas" panose="020B0609020204030204" pitchFamily="49" charset="0"/>
                <a:ea typeface="仿宋" panose="02010609060101010101" pitchFamily="49" charset="-122"/>
              </a:rPr>
              <a:t>2-1</a:t>
            </a:r>
            <a:r>
              <a:rPr lang="zh-CN" altLang="zh-CN" sz="2000" smtClean="0">
                <a:solidFill>
                  <a:srgbClr val="0000FF"/>
                </a:solidFill>
                <a:latin typeface="Consolas" panose="020B0609020204030204" pitchFamily="49" charset="0"/>
                <a:ea typeface="仿宋" panose="02010609060101010101" pitchFamily="49" charset="-122"/>
              </a:rPr>
              <a:t>】（</a:t>
            </a:r>
            <a:r>
              <a:rPr lang="en-US" altLang="zh-CN" sz="2000" smtClean="0">
                <a:solidFill>
                  <a:srgbClr val="FF0000"/>
                </a:solidFill>
                <a:latin typeface="Consolas" panose="020B0609020204030204" pitchFamily="49" charset="0"/>
                <a:ea typeface="仿宋" panose="02010609060101010101" pitchFamily="49" charset="-122"/>
              </a:rPr>
              <a:t>LeetCode215</a:t>
            </a:r>
            <a:r>
              <a:rPr lang="zh-CN" altLang="zh-CN" sz="2000" smtClean="0">
                <a:solidFill>
                  <a:srgbClr val="0000FF"/>
                </a:solidFill>
                <a:latin typeface="Consolas" panose="020B0609020204030204" pitchFamily="49" charset="0"/>
                <a:ea typeface="仿宋" panose="02010609060101010101" pitchFamily="49" charset="-122"/>
              </a:rPr>
              <a:t>—数组中的第</a:t>
            </a:r>
            <a:r>
              <a:rPr lang="en-US" altLang="zh-CN" sz="2000" i="1" smtClean="0">
                <a:solidFill>
                  <a:srgbClr val="0000FF"/>
                </a:solidFill>
                <a:latin typeface="Consolas" panose="020B0609020204030204" pitchFamily="49" charset="0"/>
                <a:ea typeface="仿宋" panose="02010609060101010101" pitchFamily="49" charset="-122"/>
              </a:rPr>
              <a:t>k</a:t>
            </a:r>
            <a:r>
              <a:rPr lang="zh-CN" altLang="zh-CN" sz="2000" smtClean="0">
                <a:solidFill>
                  <a:srgbClr val="0000FF"/>
                </a:solidFill>
                <a:latin typeface="Consolas" panose="020B0609020204030204" pitchFamily="49" charset="0"/>
                <a:ea typeface="仿宋" panose="02010609060101010101" pitchFamily="49" charset="-122"/>
              </a:rPr>
              <a:t>个最大元素★★）给定一个含</a:t>
            </a:r>
            <a:r>
              <a:rPr lang="en-US" altLang="zh-CN" sz="2000" i="1" smtClean="0">
                <a:solidFill>
                  <a:srgbClr val="0000FF"/>
                </a:solidFill>
                <a:latin typeface="Consolas" panose="020B0609020204030204" pitchFamily="49" charset="0"/>
                <a:ea typeface="仿宋" panose="02010609060101010101" pitchFamily="49" charset="-122"/>
              </a:rPr>
              <a:t>n</a:t>
            </a:r>
            <a:r>
              <a:rPr lang="zh-CN" altLang="zh-CN" sz="2000" smtClean="0">
                <a:solidFill>
                  <a:srgbClr val="0000FF"/>
                </a:solidFill>
                <a:latin typeface="Consolas" panose="020B0609020204030204" pitchFamily="49" charset="0"/>
                <a:ea typeface="仿宋" panose="02010609060101010101" pitchFamily="49" charset="-122"/>
              </a:rPr>
              <a:t>个整数的数组</a:t>
            </a:r>
            <a:r>
              <a:rPr lang="en-US" altLang="zh-CN" sz="2000" smtClean="0">
                <a:solidFill>
                  <a:srgbClr val="0000FF"/>
                </a:solidFill>
                <a:latin typeface="Consolas" panose="020B0609020204030204" pitchFamily="49" charset="0"/>
                <a:ea typeface="仿宋" panose="02010609060101010101" pitchFamily="49" charset="-122"/>
              </a:rPr>
              <a:t>nums</a:t>
            </a:r>
            <a:r>
              <a:rPr lang="zh-CN" altLang="zh-CN" sz="2000" smtClean="0">
                <a:solidFill>
                  <a:srgbClr val="0000FF"/>
                </a:solidFill>
                <a:latin typeface="Consolas" panose="020B0609020204030204" pitchFamily="49" charset="0"/>
                <a:ea typeface="仿宋" panose="02010609060101010101" pitchFamily="49" charset="-122"/>
              </a:rPr>
              <a:t>和整数</a:t>
            </a:r>
            <a:r>
              <a:rPr lang="en-US" altLang="zh-CN" sz="2000" i="1" smtClean="0">
                <a:solidFill>
                  <a:srgbClr val="0000FF"/>
                </a:solidFill>
                <a:latin typeface="Consolas" panose="020B0609020204030204" pitchFamily="49" charset="0"/>
                <a:ea typeface="仿宋" panose="02010609060101010101" pitchFamily="49" charset="-122"/>
              </a:rPr>
              <a:t>k</a:t>
            </a:r>
            <a:r>
              <a:rPr lang="zh-CN" altLang="zh-CN" sz="2000" smtClean="0">
                <a:solidFill>
                  <a:srgbClr val="0000FF"/>
                </a:solidFill>
                <a:latin typeface="Consolas" panose="020B0609020204030204" pitchFamily="49" charset="0"/>
                <a:ea typeface="仿宋" panose="02010609060101010101" pitchFamily="49" charset="-122"/>
              </a:rPr>
              <a:t>（</a:t>
            </a:r>
            <a:r>
              <a:rPr lang="en-US" altLang="zh-CN" sz="2000" smtClean="0">
                <a:solidFill>
                  <a:srgbClr val="0000FF"/>
                </a:solidFill>
                <a:latin typeface="Consolas" panose="020B0609020204030204" pitchFamily="49" charset="0"/>
                <a:ea typeface="仿宋" panose="02010609060101010101" pitchFamily="49" charset="-122"/>
              </a:rPr>
              <a:t>1</a:t>
            </a:r>
            <a:r>
              <a:rPr lang="zh-CN" altLang="zh-CN" sz="2000" smtClean="0">
                <a:solidFill>
                  <a:srgbClr val="0000FF"/>
                </a:solidFill>
                <a:latin typeface="+mj-ea"/>
                <a:ea typeface="+mj-ea"/>
              </a:rPr>
              <a:t>≤</a:t>
            </a:r>
            <a:r>
              <a:rPr lang="en-US" altLang="zh-CN" sz="2000" i="1" smtClean="0">
                <a:solidFill>
                  <a:srgbClr val="0000FF"/>
                </a:solidFill>
                <a:latin typeface="Consolas" panose="020B0609020204030204" pitchFamily="49" charset="0"/>
                <a:ea typeface="仿宋" panose="02010609060101010101" pitchFamily="49" charset="-122"/>
              </a:rPr>
              <a:t>k</a:t>
            </a:r>
            <a:r>
              <a:rPr lang="zh-CN" altLang="zh-CN" sz="2000" smtClean="0">
                <a:solidFill>
                  <a:srgbClr val="0000FF"/>
                </a:solidFill>
                <a:latin typeface="+mj-ea"/>
                <a:ea typeface="+mj-ea"/>
              </a:rPr>
              <a:t>≤</a:t>
            </a:r>
            <a:r>
              <a:rPr lang="en-US" altLang="zh-CN" sz="2000" i="1" smtClean="0">
                <a:solidFill>
                  <a:srgbClr val="0000FF"/>
                </a:solidFill>
                <a:latin typeface="Consolas" panose="020B0609020204030204" pitchFamily="49" charset="0"/>
                <a:ea typeface="仿宋" panose="02010609060101010101" pitchFamily="49" charset="-122"/>
              </a:rPr>
              <a:t>n</a:t>
            </a:r>
            <a:r>
              <a:rPr lang="zh-CN" altLang="zh-CN" sz="2000" smtClean="0">
                <a:solidFill>
                  <a:srgbClr val="0000FF"/>
                </a:solidFill>
                <a:latin typeface="Consolas" panose="020B0609020204030204" pitchFamily="49" charset="0"/>
                <a:ea typeface="仿宋" panose="02010609060101010101" pitchFamily="49" charset="-122"/>
              </a:rPr>
              <a:t>）</a:t>
            </a:r>
            <a:r>
              <a:rPr lang="zh-CN" altLang="en-US" sz="2000" smtClean="0">
                <a:solidFill>
                  <a:srgbClr val="0000FF"/>
                </a:solidFill>
                <a:latin typeface="Consolas" panose="020B0609020204030204" pitchFamily="49" charset="0"/>
                <a:ea typeface="仿宋" panose="02010609060101010101" pitchFamily="49" charset="-122"/>
              </a:rPr>
              <a:t>，</a:t>
            </a:r>
            <a:r>
              <a:rPr lang="zh-CN" altLang="zh-CN" sz="2000" smtClean="0">
                <a:solidFill>
                  <a:srgbClr val="0000FF"/>
                </a:solidFill>
                <a:latin typeface="Consolas" panose="020B0609020204030204" pitchFamily="49" charset="0"/>
                <a:ea typeface="仿宋" panose="02010609060101010101" pitchFamily="49" charset="-122"/>
              </a:rPr>
              <a:t>请返回数组中第</a:t>
            </a:r>
            <a:r>
              <a:rPr lang="en-US" altLang="zh-CN" sz="2000" i="1" smtClean="0">
                <a:solidFill>
                  <a:srgbClr val="0000FF"/>
                </a:solidFill>
                <a:latin typeface="Consolas" panose="020B0609020204030204" pitchFamily="49" charset="0"/>
                <a:ea typeface="仿宋" panose="02010609060101010101" pitchFamily="49" charset="-122"/>
              </a:rPr>
              <a:t>k</a:t>
            </a:r>
            <a:r>
              <a:rPr lang="zh-CN" altLang="zh-CN" sz="2000" smtClean="0">
                <a:solidFill>
                  <a:srgbClr val="0000FF"/>
                </a:solidFill>
                <a:latin typeface="Consolas" panose="020B0609020204030204" pitchFamily="49" charset="0"/>
                <a:ea typeface="仿宋" panose="02010609060101010101" pitchFamily="49" charset="-122"/>
              </a:rPr>
              <a:t>个最大的元素。请注意</a:t>
            </a:r>
            <a:r>
              <a:rPr lang="zh-CN" altLang="en-US" sz="2000" smtClean="0">
                <a:solidFill>
                  <a:srgbClr val="0000FF"/>
                </a:solidFill>
                <a:latin typeface="Consolas" panose="020B0609020204030204" pitchFamily="49" charset="0"/>
                <a:ea typeface="仿宋" panose="02010609060101010101" pitchFamily="49" charset="-122"/>
              </a:rPr>
              <a:t>，</a:t>
            </a:r>
            <a:r>
              <a:rPr lang="zh-CN" altLang="zh-CN" sz="2000" smtClean="0">
                <a:solidFill>
                  <a:srgbClr val="0000FF"/>
                </a:solidFill>
                <a:latin typeface="Consolas" panose="020B0609020204030204" pitchFamily="49" charset="0"/>
                <a:ea typeface="仿宋" panose="02010609060101010101" pitchFamily="49" charset="-122"/>
              </a:rPr>
              <a:t>你需要找的是数组排序后的第</a:t>
            </a:r>
            <a:r>
              <a:rPr lang="en-US" altLang="zh-CN" sz="2000" i="1" smtClean="0">
                <a:solidFill>
                  <a:srgbClr val="0000FF"/>
                </a:solidFill>
                <a:latin typeface="Consolas" panose="020B0609020204030204" pitchFamily="49" charset="0"/>
                <a:ea typeface="仿宋" panose="02010609060101010101" pitchFamily="49" charset="-122"/>
              </a:rPr>
              <a:t>k</a:t>
            </a:r>
            <a:r>
              <a:rPr lang="zh-CN" altLang="zh-CN" sz="2000" smtClean="0">
                <a:solidFill>
                  <a:srgbClr val="0000FF"/>
                </a:solidFill>
                <a:latin typeface="Consolas" panose="020B0609020204030204" pitchFamily="49" charset="0"/>
                <a:ea typeface="仿宋" panose="02010609060101010101" pitchFamily="49" charset="-122"/>
              </a:rPr>
              <a:t>个最大的元素</a:t>
            </a:r>
            <a:r>
              <a:rPr lang="zh-CN" altLang="en-US" sz="2000" smtClean="0">
                <a:solidFill>
                  <a:srgbClr val="0000FF"/>
                </a:solidFill>
                <a:latin typeface="Consolas" panose="020B0609020204030204" pitchFamily="49" charset="0"/>
                <a:ea typeface="仿宋" panose="02010609060101010101" pitchFamily="49" charset="-122"/>
              </a:rPr>
              <a:t>，</a:t>
            </a:r>
            <a:r>
              <a:rPr lang="zh-CN" altLang="zh-CN" sz="2000" smtClean="0">
                <a:solidFill>
                  <a:srgbClr val="0000FF"/>
                </a:solidFill>
                <a:latin typeface="Consolas" panose="020B0609020204030204" pitchFamily="49" charset="0"/>
                <a:ea typeface="仿宋" panose="02010609060101010101" pitchFamily="49" charset="-122"/>
              </a:rPr>
              <a:t>而不是第</a:t>
            </a:r>
            <a:r>
              <a:rPr lang="en-US" altLang="zh-CN" sz="2000" i="1" smtClean="0">
                <a:solidFill>
                  <a:srgbClr val="0000FF"/>
                </a:solidFill>
                <a:latin typeface="Consolas" panose="020B0609020204030204" pitchFamily="49" charset="0"/>
                <a:ea typeface="仿宋" panose="02010609060101010101" pitchFamily="49" charset="-122"/>
              </a:rPr>
              <a:t>k</a:t>
            </a:r>
            <a:r>
              <a:rPr lang="zh-CN" altLang="zh-CN" sz="2000" smtClean="0">
                <a:solidFill>
                  <a:srgbClr val="0000FF"/>
                </a:solidFill>
                <a:latin typeface="Consolas" panose="020B0609020204030204" pitchFamily="49" charset="0"/>
                <a:ea typeface="仿宋" panose="02010609060101010101" pitchFamily="49" charset="-122"/>
              </a:rPr>
              <a:t>个不同的元素。</a:t>
            </a:r>
            <a:endParaRPr lang="en-US" altLang="zh-CN" sz="2000" smtClean="0">
              <a:solidFill>
                <a:srgbClr val="0000FF"/>
              </a:solidFill>
              <a:latin typeface="Consolas" panose="020B0609020204030204" pitchFamily="49" charset="0"/>
              <a:ea typeface="仿宋" panose="02010609060101010101" pitchFamily="49" charset="-122"/>
            </a:endParaRPr>
          </a:p>
          <a:p>
            <a:pPr algn="l" defTabSz="359410">
              <a:lnSpc>
                <a:spcPts val="3200"/>
              </a:lnSpc>
              <a:spcBef>
                <a:spcPts val="600"/>
              </a:spcBef>
            </a:pPr>
            <a:r>
              <a:rPr lang="en-US" altLang="zh-CN" sz="2000" smtClean="0">
                <a:solidFill>
                  <a:srgbClr val="0000FF"/>
                </a:solidFill>
                <a:latin typeface="Consolas" panose="020B0609020204030204" pitchFamily="49" charset="0"/>
                <a:ea typeface="仿宋" panose="02010609060101010101" pitchFamily="49" charset="-122"/>
              </a:rPr>
              <a:t>   </a:t>
            </a:r>
            <a:r>
              <a:rPr lang="zh-CN" altLang="zh-CN" sz="2000" smtClean="0">
                <a:solidFill>
                  <a:srgbClr val="0000FF"/>
                </a:solidFill>
                <a:latin typeface="Consolas" panose="020B0609020204030204" pitchFamily="49" charset="0"/>
                <a:ea typeface="仿宋" panose="02010609060101010101" pitchFamily="49" charset="-122"/>
              </a:rPr>
              <a:t>例如</a:t>
            </a:r>
            <a:r>
              <a:rPr lang="zh-CN" altLang="en-US" sz="2000" smtClean="0">
                <a:solidFill>
                  <a:srgbClr val="0000FF"/>
                </a:solidFill>
                <a:latin typeface="Consolas" panose="020B0609020204030204" pitchFamily="49" charset="0"/>
                <a:ea typeface="仿宋" panose="02010609060101010101" pitchFamily="49" charset="-122"/>
              </a:rPr>
              <a:t>，</a:t>
            </a:r>
            <a:r>
              <a:rPr lang="en-US" altLang="zh-CN" sz="2000" smtClean="0">
                <a:solidFill>
                  <a:srgbClr val="0000FF"/>
                </a:solidFill>
                <a:latin typeface="Consolas" panose="020B0609020204030204" pitchFamily="49" charset="0"/>
                <a:ea typeface="仿宋" panose="02010609060101010101" pitchFamily="49" charset="-122"/>
              </a:rPr>
              <a:t>nums=[3</a:t>
            </a:r>
            <a:r>
              <a:rPr lang="zh-CN" altLang="en-US" sz="2000" smtClean="0">
                <a:solidFill>
                  <a:srgbClr val="0000FF"/>
                </a:solidFill>
                <a:latin typeface="Consolas" panose="020B0609020204030204" pitchFamily="49" charset="0"/>
                <a:ea typeface="仿宋" panose="02010609060101010101" pitchFamily="49" charset="-122"/>
              </a:rPr>
              <a:t>，</a:t>
            </a:r>
            <a:r>
              <a:rPr lang="en-US" altLang="zh-CN" sz="2000" smtClean="0">
                <a:solidFill>
                  <a:srgbClr val="0000FF"/>
                </a:solidFill>
                <a:latin typeface="Consolas" panose="020B0609020204030204" pitchFamily="49" charset="0"/>
                <a:ea typeface="仿宋" panose="02010609060101010101" pitchFamily="49" charset="-122"/>
              </a:rPr>
              <a:t>2</a:t>
            </a:r>
            <a:r>
              <a:rPr lang="zh-CN" altLang="en-US" sz="2000" smtClean="0">
                <a:solidFill>
                  <a:srgbClr val="0000FF"/>
                </a:solidFill>
                <a:latin typeface="Consolas" panose="020B0609020204030204" pitchFamily="49" charset="0"/>
                <a:ea typeface="仿宋" panose="02010609060101010101" pitchFamily="49" charset="-122"/>
              </a:rPr>
              <a:t>，</a:t>
            </a:r>
            <a:r>
              <a:rPr lang="en-US" altLang="zh-CN" sz="2000" smtClean="0">
                <a:solidFill>
                  <a:srgbClr val="0000FF"/>
                </a:solidFill>
                <a:latin typeface="Consolas" panose="020B0609020204030204" pitchFamily="49" charset="0"/>
                <a:ea typeface="仿宋" panose="02010609060101010101" pitchFamily="49" charset="-122"/>
              </a:rPr>
              <a:t>3</a:t>
            </a:r>
            <a:r>
              <a:rPr lang="zh-CN" altLang="en-US" sz="2000" smtClean="0">
                <a:solidFill>
                  <a:srgbClr val="0000FF"/>
                </a:solidFill>
                <a:latin typeface="Consolas" panose="020B0609020204030204" pitchFamily="49" charset="0"/>
                <a:ea typeface="仿宋" panose="02010609060101010101" pitchFamily="49" charset="-122"/>
              </a:rPr>
              <a:t>，</a:t>
            </a:r>
            <a:r>
              <a:rPr lang="en-US" altLang="zh-CN" sz="2000" smtClean="0">
                <a:solidFill>
                  <a:srgbClr val="0000FF"/>
                </a:solidFill>
                <a:latin typeface="Consolas" panose="020B0609020204030204" pitchFamily="49" charset="0"/>
                <a:ea typeface="仿宋" panose="02010609060101010101" pitchFamily="49" charset="-122"/>
              </a:rPr>
              <a:t>1</a:t>
            </a:r>
            <a:r>
              <a:rPr lang="zh-CN" altLang="en-US" sz="2000" smtClean="0">
                <a:solidFill>
                  <a:srgbClr val="0000FF"/>
                </a:solidFill>
                <a:latin typeface="Consolas" panose="020B0609020204030204" pitchFamily="49" charset="0"/>
                <a:ea typeface="仿宋" panose="02010609060101010101" pitchFamily="49" charset="-122"/>
              </a:rPr>
              <a:t>，</a:t>
            </a:r>
            <a:r>
              <a:rPr lang="en-US" altLang="zh-CN" sz="2000" smtClean="0">
                <a:solidFill>
                  <a:srgbClr val="0000FF"/>
                </a:solidFill>
                <a:latin typeface="Consolas" panose="020B0609020204030204" pitchFamily="49" charset="0"/>
                <a:ea typeface="仿宋" panose="02010609060101010101" pitchFamily="49" charset="-122"/>
              </a:rPr>
              <a:t>2</a:t>
            </a:r>
            <a:r>
              <a:rPr lang="zh-CN" altLang="en-US" sz="2000" smtClean="0">
                <a:solidFill>
                  <a:srgbClr val="0000FF"/>
                </a:solidFill>
                <a:latin typeface="Consolas" panose="020B0609020204030204" pitchFamily="49" charset="0"/>
                <a:ea typeface="仿宋" panose="02010609060101010101" pitchFamily="49" charset="-122"/>
              </a:rPr>
              <a:t>，</a:t>
            </a:r>
            <a:r>
              <a:rPr lang="en-US" altLang="zh-CN" sz="2000" smtClean="0">
                <a:solidFill>
                  <a:srgbClr val="0000FF"/>
                </a:solidFill>
                <a:latin typeface="Consolas" panose="020B0609020204030204" pitchFamily="49" charset="0"/>
                <a:ea typeface="仿宋" panose="02010609060101010101" pitchFamily="49" charset="-122"/>
              </a:rPr>
              <a:t>4</a:t>
            </a:r>
            <a:r>
              <a:rPr lang="zh-CN" altLang="en-US" sz="2000" smtClean="0">
                <a:solidFill>
                  <a:srgbClr val="0000FF"/>
                </a:solidFill>
                <a:latin typeface="Consolas" panose="020B0609020204030204" pitchFamily="49" charset="0"/>
                <a:ea typeface="仿宋" panose="02010609060101010101" pitchFamily="49" charset="-122"/>
              </a:rPr>
              <a:t>，</a:t>
            </a:r>
            <a:r>
              <a:rPr lang="en-US" altLang="zh-CN" sz="2000" smtClean="0">
                <a:solidFill>
                  <a:srgbClr val="0000FF"/>
                </a:solidFill>
                <a:latin typeface="Consolas" panose="020B0609020204030204" pitchFamily="49" charset="0"/>
                <a:ea typeface="仿宋" panose="02010609060101010101" pitchFamily="49" charset="-122"/>
              </a:rPr>
              <a:t>5</a:t>
            </a:r>
            <a:r>
              <a:rPr lang="zh-CN" altLang="en-US" sz="2000" smtClean="0">
                <a:solidFill>
                  <a:srgbClr val="0000FF"/>
                </a:solidFill>
                <a:latin typeface="Consolas" panose="020B0609020204030204" pitchFamily="49" charset="0"/>
                <a:ea typeface="仿宋" panose="02010609060101010101" pitchFamily="49" charset="-122"/>
              </a:rPr>
              <a:t>，</a:t>
            </a:r>
            <a:r>
              <a:rPr lang="en-US" altLang="zh-CN" sz="2000" smtClean="0">
                <a:solidFill>
                  <a:srgbClr val="0000FF"/>
                </a:solidFill>
                <a:latin typeface="Consolas" panose="020B0609020204030204" pitchFamily="49" charset="0"/>
                <a:ea typeface="仿宋" panose="02010609060101010101" pitchFamily="49" charset="-122"/>
              </a:rPr>
              <a:t>5</a:t>
            </a:r>
            <a:r>
              <a:rPr lang="zh-CN" altLang="en-US" sz="2000" smtClean="0">
                <a:solidFill>
                  <a:srgbClr val="0000FF"/>
                </a:solidFill>
                <a:latin typeface="Consolas" panose="020B0609020204030204" pitchFamily="49" charset="0"/>
                <a:ea typeface="仿宋" panose="02010609060101010101" pitchFamily="49" charset="-122"/>
              </a:rPr>
              <a:t>，</a:t>
            </a:r>
            <a:r>
              <a:rPr lang="en-US" altLang="zh-CN" sz="2000" smtClean="0">
                <a:solidFill>
                  <a:srgbClr val="0000FF"/>
                </a:solidFill>
                <a:latin typeface="Consolas" panose="020B0609020204030204" pitchFamily="49" charset="0"/>
                <a:ea typeface="仿宋" panose="02010609060101010101" pitchFamily="49" charset="-122"/>
              </a:rPr>
              <a:t>6]</a:t>
            </a:r>
            <a:r>
              <a:rPr lang="zh-CN" altLang="en-US" sz="2000" smtClean="0">
                <a:solidFill>
                  <a:srgbClr val="0000FF"/>
                </a:solidFill>
                <a:latin typeface="Consolas" panose="020B0609020204030204" pitchFamily="49" charset="0"/>
                <a:ea typeface="仿宋" panose="02010609060101010101" pitchFamily="49" charset="-122"/>
              </a:rPr>
              <a:t>，</a:t>
            </a:r>
            <a:r>
              <a:rPr lang="en-US" altLang="zh-CN" sz="2000" i="1" smtClean="0">
                <a:solidFill>
                  <a:srgbClr val="0000FF"/>
                </a:solidFill>
                <a:latin typeface="Consolas" panose="020B0609020204030204" pitchFamily="49" charset="0"/>
                <a:ea typeface="仿宋" panose="02010609060101010101" pitchFamily="49" charset="-122"/>
              </a:rPr>
              <a:t>k</a:t>
            </a:r>
            <a:r>
              <a:rPr lang="en-US" altLang="zh-CN" sz="2000" smtClean="0">
                <a:solidFill>
                  <a:srgbClr val="0000FF"/>
                </a:solidFill>
                <a:latin typeface="Consolas" panose="020B0609020204030204" pitchFamily="49" charset="0"/>
                <a:ea typeface="仿宋" panose="02010609060101010101" pitchFamily="49" charset="-122"/>
              </a:rPr>
              <a:t>=4</a:t>
            </a:r>
            <a:r>
              <a:rPr lang="zh-CN" altLang="en-US" sz="2000" smtClean="0">
                <a:solidFill>
                  <a:srgbClr val="0000FF"/>
                </a:solidFill>
                <a:latin typeface="Consolas" panose="020B0609020204030204" pitchFamily="49" charset="0"/>
                <a:ea typeface="仿宋" panose="02010609060101010101" pitchFamily="49" charset="-122"/>
              </a:rPr>
              <a:t>，</a:t>
            </a:r>
            <a:r>
              <a:rPr lang="zh-CN" altLang="zh-CN" sz="2000" smtClean="0">
                <a:solidFill>
                  <a:srgbClr val="0000FF"/>
                </a:solidFill>
                <a:latin typeface="Consolas" panose="020B0609020204030204" pitchFamily="49" charset="0"/>
                <a:ea typeface="仿宋" panose="02010609060101010101" pitchFamily="49" charset="-122"/>
              </a:rPr>
              <a:t>答案为</a:t>
            </a:r>
            <a:r>
              <a:rPr lang="en-US" altLang="zh-CN" sz="2000" smtClean="0">
                <a:solidFill>
                  <a:srgbClr val="0000FF"/>
                </a:solidFill>
                <a:latin typeface="Consolas" panose="020B0609020204030204" pitchFamily="49" charset="0"/>
                <a:ea typeface="仿宋" panose="02010609060101010101" pitchFamily="49" charset="-122"/>
              </a:rPr>
              <a:t>4</a:t>
            </a:r>
            <a:r>
              <a:rPr lang="zh-CN" altLang="zh-CN" sz="2000" smtClean="0">
                <a:solidFill>
                  <a:srgbClr val="0000FF"/>
                </a:solidFill>
                <a:latin typeface="Consolas" panose="020B0609020204030204" pitchFamily="49" charset="0"/>
                <a:ea typeface="仿宋" panose="02010609060101010101" pitchFamily="49" charset="-122"/>
              </a:rPr>
              <a:t>。</a:t>
            </a:r>
            <a:endParaRPr lang="zh-CN" altLang="zh-CN" sz="2000">
              <a:solidFill>
                <a:srgbClr val="0000FF"/>
              </a:solidFill>
              <a:latin typeface="Consolas" panose="020B0609020204030204" pitchFamily="49" charset="0"/>
              <a:ea typeface="仿宋" panose="02010609060101010101" pitchFamily="49" charset="-122"/>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5" name="TextBox 24"/>
          <p:cNvSpPr txBox="1"/>
          <p:nvPr/>
        </p:nvSpPr>
        <p:spPr>
          <a:xfrm>
            <a:off x="428596" y="482189"/>
            <a:ext cx="500066" cy="430887"/>
          </a:xfrm>
          <a:prstGeom prst="rect">
            <a:avLst/>
          </a:prstGeom>
          <a:solidFill>
            <a:schemeClr val="accent5">
              <a:lumMod val="20000"/>
              <a:lumOff val="80000"/>
            </a:schemeClr>
          </a:solidFill>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a:lstStyle>
          <a:p>
            <a:pPr>
              <a:lnSpc>
                <a:spcPct val="100000"/>
              </a:lnSpc>
              <a:spcBef>
                <a:spcPts val="0"/>
              </a:spcBef>
            </a:pPr>
            <a:r>
              <a:rPr lang="zh-CN" altLang="en-US"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解</a:t>
            </a:r>
            <a:endParaRPr lang="zh-CN" altLang="en-US" sz="220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27" name="TextBox 26"/>
          <p:cNvSpPr txBox="1"/>
          <p:nvPr/>
        </p:nvSpPr>
        <p:spPr>
          <a:xfrm>
            <a:off x="285720" y="1178709"/>
            <a:ext cx="8429684" cy="1323439"/>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200"/>
              </a:lnSpc>
              <a:spcBef>
                <a:spcPts val="1200"/>
              </a:spcBef>
              <a:buBlip>
                <a:blip r:embed="rId1"/>
              </a:buBlip>
            </a:pPr>
            <a:r>
              <a:rPr lang="en-US" altLang="zh-CN" sz="2000" smtClean="0">
                <a:solidFill>
                  <a:srgbClr val="0000FF"/>
                </a:solidFill>
                <a:latin typeface="Consolas" panose="020B0609020204030204" pitchFamily="49" charset="0"/>
                <a:ea typeface="仿宋" panose="02010609060101010101" pitchFamily="49" charset="-122"/>
              </a:rPr>
              <a:t>KthLargest </a:t>
            </a:r>
            <a:r>
              <a:rPr lang="zh-CN" altLang="zh-CN" sz="2000" smtClean="0">
                <a:solidFill>
                  <a:srgbClr val="0000FF"/>
                </a:solidFill>
                <a:latin typeface="Consolas" panose="020B0609020204030204" pitchFamily="49" charset="0"/>
                <a:ea typeface="仿宋" panose="02010609060101010101" pitchFamily="49" charset="-122"/>
              </a:rPr>
              <a:t>类用于数据流操作，设计一个小根堆</a:t>
            </a:r>
            <a:r>
              <a:rPr lang="en-US" altLang="zh-CN" sz="2000" smtClean="0">
                <a:solidFill>
                  <a:srgbClr val="0000FF"/>
                </a:solidFill>
                <a:latin typeface="Consolas" panose="020B0609020204030204" pitchFamily="49" charset="0"/>
                <a:ea typeface="仿宋" panose="02010609060101010101" pitchFamily="49" charset="-122"/>
              </a:rPr>
              <a:t>minpq</a:t>
            </a:r>
            <a:r>
              <a:rPr lang="zh-CN" altLang="zh-CN" sz="2000" smtClean="0">
                <a:solidFill>
                  <a:srgbClr val="0000FF"/>
                </a:solidFill>
                <a:latin typeface="Consolas" panose="020B0609020204030204" pitchFamily="49" charset="0"/>
                <a:ea typeface="仿宋" panose="02010609060101010101" pitchFamily="49" charset="-122"/>
              </a:rPr>
              <a:t>，并始终保证在当前操作后小根堆中保存当前数据流中前</a:t>
            </a:r>
            <a:r>
              <a:rPr lang="en-US" altLang="zh-CN" sz="2000" i="1" smtClean="0">
                <a:solidFill>
                  <a:srgbClr val="0000FF"/>
                </a:solidFill>
                <a:latin typeface="Consolas" panose="020B0609020204030204" pitchFamily="49" charset="0"/>
                <a:ea typeface="仿宋" panose="02010609060101010101" pitchFamily="49" charset="-122"/>
              </a:rPr>
              <a:t>k</a:t>
            </a:r>
            <a:r>
              <a:rPr lang="zh-CN" altLang="zh-CN" sz="2000" smtClean="0">
                <a:solidFill>
                  <a:srgbClr val="0000FF"/>
                </a:solidFill>
                <a:latin typeface="Consolas" panose="020B0609020204030204" pitchFamily="49" charset="0"/>
                <a:ea typeface="仿宋" panose="02010609060101010101" pitchFamily="49" charset="-122"/>
              </a:rPr>
              <a:t>个最大的元素，这样堆顶就是第</a:t>
            </a:r>
            <a:r>
              <a:rPr lang="en-US" altLang="zh-CN" sz="2000" i="1" smtClean="0">
                <a:solidFill>
                  <a:srgbClr val="0000FF"/>
                </a:solidFill>
                <a:latin typeface="Consolas" panose="020B0609020204030204" pitchFamily="49" charset="0"/>
                <a:ea typeface="仿宋" panose="02010609060101010101" pitchFamily="49" charset="-122"/>
              </a:rPr>
              <a:t>k</a:t>
            </a:r>
            <a:r>
              <a:rPr lang="zh-CN" altLang="zh-CN" sz="2000" smtClean="0">
                <a:solidFill>
                  <a:srgbClr val="0000FF"/>
                </a:solidFill>
                <a:latin typeface="Consolas" panose="020B0609020204030204" pitchFamily="49" charset="0"/>
                <a:ea typeface="仿宋" panose="02010609060101010101" pitchFamily="49" charset="-122"/>
              </a:rPr>
              <a:t>大元素。</a:t>
            </a:r>
            <a:endParaRPr lang="zh-CN" altLang="zh-CN" sz="2000">
              <a:solidFill>
                <a:srgbClr val="0000FF"/>
              </a:solidFill>
              <a:latin typeface="Consolas" panose="020B0609020204030204" pitchFamily="49" charset="0"/>
              <a:ea typeface="仿宋" panose="02010609060101010101" pitchFamily="49" charset="-122"/>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7" name="TextBox 26"/>
          <p:cNvSpPr txBox="1"/>
          <p:nvPr/>
        </p:nvSpPr>
        <p:spPr>
          <a:xfrm>
            <a:off x="428596" y="696502"/>
            <a:ext cx="8429684" cy="871905"/>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defTabSz="359410">
              <a:lnSpc>
                <a:spcPts val="3200"/>
              </a:lnSpc>
              <a:spcBef>
                <a:spcPts val="600"/>
              </a:spcBef>
              <a:buBlip>
                <a:blip r:embed="rId1"/>
              </a:buBlip>
            </a:pPr>
            <a:r>
              <a:rPr lang="en-US" altLang="zh-CN" sz="2000" smtClean="0">
                <a:solidFill>
                  <a:srgbClr val="FF0000"/>
                </a:solidFill>
                <a:latin typeface="Consolas" panose="020B0609020204030204" pitchFamily="49" charset="0"/>
                <a:ea typeface="仿宋" panose="02010609060101010101" pitchFamily="49" charset="-122"/>
              </a:rPr>
              <a:t>KthLargest(k</a:t>
            </a:r>
            <a:r>
              <a:rPr lang="zh-CN" altLang="zh-CN" sz="2000" smtClean="0">
                <a:solidFill>
                  <a:srgbClr val="FF0000"/>
                </a:solidFill>
                <a:latin typeface="Consolas" panose="020B0609020204030204" pitchFamily="49" charset="0"/>
                <a:ea typeface="仿宋" panose="02010609060101010101" pitchFamily="49" charset="-122"/>
              </a:rPr>
              <a:t>，</a:t>
            </a:r>
            <a:r>
              <a:rPr lang="en-US" altLang="zh-CN" sz="2000" smtClean="0">
                <a:solidFill>
                  <a:srgbClr val="FF0000"/>
                </a:solidFill>
                <a:latin typeface="Consolas" panose="020B0609020204030204" pitchFamily="49" charset="0"/>
                <a:ea typeface="仿宋" panose="02010609060101010101" pitchFamily="49" charset="-122"/>
              </a:rPr>
              <a:t>nums)</a:t>
            </a:r>
            <a:r>
              <a:rPr lang="zh-CN" altLang="zh-CN" sz="2000" smtClean="0">
                <a:solidFill>
                  <a:srgbClr val="0000FF"/>
                </a:solidFill>
                <a:latin typeface="Consolas" panose="020B0609020204030204" pitchFamily="49" charset="0"/>
                <a:ea typeface="仿宋" panose="02010609060101010101" pitchFamily="49" charset="-122"/>
              </a:rPr>
              <a:t>：构造函数。对应的过程是先求出</a:t>
            </a:r>
            <a:r>
              <a:rPr lang="en-US" altLang="zh-CN" sz="2000" smtClean="0">
                <a:solidFill>
                  <a:srgbClr val="0000FF"/>
                </a:solidFill>
                <a:latin typeface="Consolas" panose="020B0609020204030204" pitchFamily="49" charset="0"/>
                <a:ea typeface="仿宋" panose="02010609060101010101" pitchFamily="49" charset="-122"/>
              </a:rPr>
              <a:t>nums</a:t>
            </a:r>
            <a:r>
              <a:rPr lang="zh-CN" altLang="zh-CN" sz="2000" smtClean="0">
                <a:solidFill>
                  <a:srgbClr val="0000FF"/>
                </a:solidFill>
                <a:latin typeface="Consolas" panose="020B0609020204030204" pitchFamily="49" charset="0"/>
                <a:ea typeface="仿宋" panose="02010609060101010101" pitchFamily="49" charset="-122"/>
              </a:rPr>
              <a:t>中元素个数</a:t>
            </a:r>
            <a:r>
              <a:rPr lang="en-US" altLang="zh-CN" sz="2000" i="1" smtClean="0">
                <a:solidFill>
                  <a:srgbClr val="0000FF"/>
                </a:solidFill>
                <a:latin typeface="Consolas" panose="020B0609020204030204" pitchFamily="49" charset="0"/>
                <a:ea typeface="仿宋" panose="02010609060101010101" pitchFamily="49" charset="-122"/>
              </a:rPr>
              <a:t>n</a:t>
            </a:r>
            <a:r>
              <a:rPr lang="zh-CN" altLang="en-US" sz="2000" smtClean="0">
                <a:solidFill>
                  <a:srgbClr val="0000FF"/>
                </a:solidFill>
                <a:latin typeface="Consolas" panose="020B0609020204030204" pitchFamily="49" charset="0"/>
                <a:ea typeface="仿宋" panose="02010609060101010101" pitchFamily="49" charset="-122"/>
              </a:rPr>
              <a:t>。</a:t>
            </a:r>
            <a:r>
              <a:rPr lang="en-US" altLang="zh-CN" sz="2000" smtClean="0">
                <a:solidFill>
                  <a:srgbClr val="0000FF"/>
                </a:solidFill>
                <a:latin typeface="Consolas" panose="020B0609020204030204" pitchFamily="49" charset="0"/>
                <a:ea typeface="仿宋" panose="02010609060101010101" pitchFamily="49" charset="-122"/>
              </a:rPr>
              <a:t>	</a:t>
            </a:r>
            <a:endParaRPr lang="zh-CN" altLang="zh-CN" sz="2000" smtClean="0">
              <a:solidFill>
                <a:srgbClr val="0000FF"/>
              </a:solidFill>
              <a:latin typeface="Consolas" panose="020B0609020204030204" pitchFamily="49" charset="0"/>
              <a:ea typeface="仿宋" panose="02010609060101010101" pitchFamily="49" charset="-122"/>
            </a:endParaRPr>
          </a:p>
        </p:txBody>
      </p:sp>
      <p:sp>
        <p:nvSpPr>
          <p:cNvPr id="6" name="TextBox 5"/>
          <p:cNvSpPr txBox="1"/>
          <p:nvPr/>
        </p:nvSpPr>
        <p:spPr>
          <a:xfrm>
            <a:off x="642910" y="1792284"/>
            <a:ext cx="8001056" cy="1708160"/>
          </a:xfrm>
          <a:prstGeom prst="rect">
            <a:avLst/>
          </a:prstGeom>
          <a:noFill/>
        </p:spPr>
        <p:txBody>
          <a:bodyPr wrap="square" rtlCol="0">
            <a:spAutoFit/>
          </a:bodyPr>
          <a:lstStyle/>
          <a:p>
            <a:pPr marL="457200" indent="-457200" algn="l">
              <a:lnSpc>
                <a:spcPts val="3000"/>
              </a:lnSpc>
              <a:spcBef>
                <a:spcPts val="600"/>
              </a:spcBef>
              <a:buFont typeface="+mj-ea"/>
              <a:buAutoNum type="circleNumDbPlain"/>
            </a:pPr>
            <a:r>
              <a:rPr lang="zh-CN" altLang="zh-CN" sz="2000" smtClean="0">
                <a:solidFill>
                  <a:srgbClr val="0000FF"/>
                </a:solidFill>
                <a:latin typeface="Consolas" panose="020B0609020204030204" pitchFamily="49" charset="0"/>
                <a:ea typeface="仿宋" panose="02010609060101010101" pitchFamily="49" charset="-122"/>
              </a:rPr>
              <a:t>若</a:t>
            </a:r>
            <a:r>
              <a:rPr lang="en-US" altLang="zh-CN" sz="2000" i="1" smtClean="0">
                <a:solidFill>
                  <a:srgbClr val="0000FF"/>
                </a:solidFill>
                <a:latin typeface="Consolas" panose="020B0609020204030204" pitchFamily="49" charset="0"/>
                <a:ea typeface="仿宋" panose="02010609060101010101" pitchFamily="49" charset="-122"/>
              </a:rPr>
              <a:t>n</a:t>
            </a:r>
            <a:r>
              <a:rPr lang="en-US" altLang="zh-CN" sz="2000" smtClean="0">
                <a:solidFill>
                  <a:srgbClr val="0000FF"/>
                </a:solidFill>
                <a:latin typeface="Consolas" panose="020B0609020204030204" pitchFamily="49" charset="0"/>
                <a:ea typeface="仿宋" panose="02010609060101010101" pitchFamily="49" charset="-122"/>
              </a:rPr>
              <a:t>&lt;</a:t>
            </a:r>
            <a:r>
              <a:rPr lang="en-US" altLang="zh-CN" sz="2000" i="1" smtClean="0">
                <a:solidFill>
                  <a:srgbClr val="0000FF"/>
                </a:solidFill>
                <a:latin typeface="Consolas" panose="020B0609020204030204" pitchFamily="49" charset="0"/>
                <a:ea typeface="仿宋" panose="02010609060101010101" pitchFamily="49" charset="-122"/>
              </a:rPr>
              <a:t>k</a:t>
            </a:r>
            <a:r>
              <a:rPr lang="zh-CN" altLang="zh-CN" sz="2000" smtClean="0">
                <a:solidFill>
                  <a:srgbClr val="0000FF"/>
                </a:solidFill>
                <a:latin typeface="Consolas" panose="020B0609020204030204" pitchFamily="49" charset="0"/>
                <a:ea typeface="仿宋" panose="02010609060101010101" pitchFamily="49" charset="-122"/>
              </a:rPr>
              <a:t>，将</a:t>
            </a:r>
            <a:r>
              <a:rPr lang="en-US" altLang="zh-CN" sz="2000" smtClean="0">
                <a:solidFill>
                  <a:srgbClr val="0000FF"/>
                </a:solidFill>
                <a:latin typeface="Consolas" panose="020B0609020204030204" pitchFamily="49" charset="0"/>
                <a:ea typeface="仿宋" panose="02010609060101010101" pitchFamily="49" charset="-122"/>
              </a:rPr>
              <a:t>nums</a:t>
            </a:r>
            <a:r>
              <a:rPr lang="zh-CN" altLang="zh-CN" sz="2000" smtClean="0">
                <a:solidFill>
                  <a:srgbClr val="0000FF"/>
                </a:solidFill>
                <a:latin typeface="Consolas" panose="020B0609020204030204" pitchFamily="49" charset="0"/>
                <a:ea typeface="仿宋" panose="02010609060101010101" pitchFamily="49" charset="-122"/>
              </a:rPr>
              <a:t>中全部元素进入</a:t>
            </a:r>
            <a:r>
              <a:rPr lang="en-US" altLang="zh-CN" sz="2000" smtClean="0">
                <a:solidFill>
                  <a:srgbClr val="0000FF"/>
                </a:solidFill>
                <a:latin typeface="Consolas" panose="020B0609020204030204" pitchFamily="49" charset="0"/>
                <a:ea typeface="仿宋" panose="02010609060101010101" pitchFamily="49" charset="-122"/>
              </a:rPr>
              <a:t>minpq</a:t>
            </a:r>
            <a:r>
              <a:rPr lang="zh-CN" altLang="en-US" sz="2000" smtClean="0">
                <a:solidFill>
                  <a:srgbClr val="0000FF"/>
                </a:solidFill>
                <a:latin typeface="Consolas" panose="020B0609020204030204" pitchFamily="49" charset="0"/>
                <a:ea typeface="仿宋" panose="02010609060101010101" pitchFamily="49" charset="-122"/>
              </a:rPr>
              <a:t>。</a:t>
            </a:r>
            <a:endParaRPr lang="en-US" altLang="zh-CN" sz="2000" smtClean="0">
              <a:solidFill>
                <a:srgbClr val="0000FF"/>
              </a:solidFill>
              <a:latin typeface="Consolas" panose="020B0609020204030204" pitchFamily="49" charset="0"/>
              <a:ea typeface="仿宋" panose="02010609060101010101" pitchFamily="49" charset="-122"/>
            </a:endParaRPr>
          </a:p>
          <a:p>
            <a:pPr marL="457200" indent="-457200" algn="l">
              <a:lnSpc>
                <a:spcPts val="3000"/>
              </a:lnSpc>
              <a:spcBef>
                <a:spcPts val="600"/>
              </a:spcBef>
              <a:buFont typeface="+mj-ea"/>
              <a:buAutoNum type="circleNumDbPlain"/>
            </a:pPr>
            <a:r>
              <a:rPr lang="zh-CN" altLang="zh-CN" sz="2000" smtClean="0">
                <a:solidFill>
                  <a:srgbClr val="0000FF"/>
                </a:solidFill>
                <a:latin typeface="Consolas" panose="020B0609020204030204" pitchFamily="49" charset="0"/>
                <a:ea typeface="仿宋" panose="02010609060101010101" pitchFamily="49" charset="-122"/>
              </a:rPr>
              <a:t>否则将</a:t>
            </a:r>
            <a:r>
              <a:rPr lang="en-US" altLang="zh-CN" sz="2000" smtClean="0">
                <a:solidFill>
                  <a:srgbClr val="0000FF"/>
                </a:solidFill>
                <a:latin typeface="Consolas" panose="020B0609020204030204" pitchFamily="49" charset="0"/>
                <a:ea typeface="仿宋" panose="02010609060101010101" pitchFamily="49" charset="-122"/>
              </a:rPr>
              <a:t>nums</a:t>
            </a:r>
            <a:r>
              <a:rPr lang="zh-CN" altLang="zh-CN" sz="2000" smtClean="0">
                <a:solidFill>
                  <a:srgbClr val="0000FF"/>
                </a:solidFill>
                <a:latin typeface="Consolas" panose="020B0609020204030204" pitchFamily="49" charset="0"/>
                <a:ea typeface="仿宋" panose="02010609060101010101" pitchFamily="49" charset="-122"/>
              </a:rPr>
              <a:t>的前</a:t>
            </a:r>
            <a:r>
              <a:rPr lang="en-US" altLang="zh-CN" sz="2000" i="1" smtClean="0">
                <a:solidFill>
                  <a:srgbClr val="0000FF"/>
                </a:solidFill>
                <a:latin typeface="Consolas" panose="020B0609020204030204" pitchFamily="49" charset="0"/>
                <a:ea typeface="仿宋" panose="02010609060101010101" pitchFamily="49" charset="-122"/>
              </a:rPr>
              <a:t>k</a:t>
            </a:r>
            <a:r>
              <a:rPr lang="zh-CN" altLang="zh-CN" sz="2000" smtClean="0">
                <a:solidFill>
                  <a:srgbClr val="0000FF"/>
                </a:solidFill>
                <a:latin typeface="Consolas" panose="020B0609020204030204" pitchFamily="49" charset="0"/>
                <a:ea typeface="仿宋" panose="02010609060101010101" pitchFamily="49" charset="-122"/>
              </a:rPr>
              <a:t>个元素进入</a:t>
            </a:r>
            <a:r>
              <a:rPr lang="en-US" altLang="zh-CN" sz="2000" smtClean="0">
                <a:solidFill>
                  <a:srgbClr val="0000FF"/>
                </a:solidFill>
                <a:latin typeface="Consolas" panose="020B0609020204030204" pitchFamily="49" charset="0"/>
                <a:ea typeface="仿宋" panose="02010609060101010101" pitchFamily="49" charset="-122"/>
              </a:rPr>
              <a:t>minpq</a:t>
            </a:r>
            <a:r>
              <a:rPr lang="zh-CN" altLang="zh-CN" sz="2000" smtClean="0">
                <a:solidFill>
                  <a:srgbClr val="0000FF"/>
                </a:solidFill>
                <a:latin typeface="Consolas" panose="020B0609020204030204" pitchFamily="49" charset="0"/>
                <a:ea typeface="仿宋" panose="02010609060101010101" pitchFamily="49" charset="-122"/>
              </a:rPr>
              <a:t>，用</a:t>
            </a:r>
            <a:r>
              <a:rPr lang="en-US" altLang="zh-CN" sz="2000" i="1" smtClean="0">
                <a:solidFill>
                  <a:srgbClr val="0000FF"/>
                </a:solidFill>
                <a:latin typeface="Consolas" panose="020B0609020204030204" pitchFamily="49" charset="0"/>
                <a:ea typeface="仿宋" panose="02010609060101010101" pitchFamily="49" charset="-122"/>
              </a:rPr>
              <a:t>i</a:t>
            </a:r>
            <a:r>
              <a:rPr lang="zh-CN" altLang="zh-CN" sz="2000" smtClean="0">
                <a:solidFill>
                  <a:srgbClr val="0000FF"/>
                </a:solidFill>
                <a:latin typeface="Consolas" panose="020B0609020204030204" pitchFamily="49" charset="0"/>
                <a:ea typeface="仿宋" panose="02010609060101010101" pitchFamily="49" charset="-122"/>
              </a:rPr>
              <a:t>遍历剩余的元素，若</a:t>
            </a:r>
            <a:r>
              <a:rPr lang="en-US" altLang="zh-CN" sz="2000" smtClean="0">
                <a:solidFill>
                  <a:srgbClr val="0000FF"/>
                </a:solidFill>
                <a:latin typeface="Consolas" panose="020B0609020204030204" pitchFamily="49" charset="0"/>
                <a:ea typeface="仿宋" panose="02010609060101010101" pitchFamily="49" charset="-122"/>
              </a:rPr>
              <a:t>nums[</a:t>
            </a:r>
            <a:r>
              <a:rPr lang="en-US" altLang="zh-CN" sz="2000" i="1" smtClean="0">
                <a:solidFill>
                  <a:srgbClr val="0000FF"/>
                </a:solidFill>
                <a:latin typeface="Consolas" panose="020B0609020204030204" pitchFamily="49" charset="0"/>
                <a:ea typeface="仿宋" panose="02010609060101010101" pitchFamily="49" charset="-122"/>
              </a:rPr>
              <a:t>i</a:t>
            </a:r>
            <a:r>
              <a:rPr lang="en-US" altLang="zh-CN" sz="2000" smtClean="0">
                <a:solidFill>
                  <a:srgbClr val="0000FF"/>
                </a:solidFill>
                <a:latin typeface="Consolas" panose="020B0609020204030204" pitchFamily="49" charset="0"/>
                <a:ea typeface="仿宋" panose="02010609060101010101" pitchFamily="49" charset="-122"/>
              </a:rPr>
              <a:t>]</a:t>
            </a:r>
            <a:r>
              <a:rPr lang="zh-CN" altLang="zh-CN" sz="2000" smtClean="0">
                <a:solidFill>
                  <a:srgbClr val="0000FF"/>
                </a:solidFill>
                <a:latin typeface="Consolas" panose="020B0609020204030204" pitchFamily="49" charset="0"/>
                <a:ea typeface="仿宋" panose="02010609060101010101" pitchFamily="49" charset="-122"/>
              </a:rPr>
              <a:t>大于堆顶元素，则出堆一个元素，再将</a:t>
            </a:r>
            <a:r>
              <a:rPr lang="en-US" altLang="zh-CN" sz="2000" smtClean="0">
                <a:solidFill>
                  <a:srgbClr val="0000FF"/>
                </a:solidFill>
                <a:latin typeface="Consolas" panose="020B0609020204030204" pitchFamily="49" charset="0"/>
                <a:ea typeface="仿宋" panose="02010609060101010101" pitchFamily="49" charset="-122"/>
              </a:rPr>
              <a:t>nums[</a:t>
            </a:r>
            <a:r>
              <a:rPr lang="en-US" altLang="zh-CN" sz="2000" i="1" smtClean="0">
                <a:solidFill>
                  <a:srgbClr val="0000FF"/>
                </a:solidFill>
                <a:latin typeface="Consolas" panose="020B0609020204030204" pitchFamily="49" charset="0"/>
                <a:ea typeface="仿宋" panose="02010609060101010101" pitchFamily="49" charset="-122"/>
              </a:rPr>
              <a:t>i</a:t>
            </a:r>
            <a:r>
              <a:rPr lang="en-US" altLang="zh-CN" sz="2000" smtClean="0">
                <a:solidFill>
                  <a:srgbClr val="0000FF"/>
                </a:solidFill>
                <a:latin typeface="Consolas" panose="020B0609020204030204" pitchFamily="49" charset="0"/>
                <a:ea typeface="仿宋" panose="02010609060101010101" pitchFamily="49" charset="-122"/>
              </a:rPr>
              <a:t>]</a:t>
            </a:r>
            <a:r>
              <a:rPr lang="zh-CN" altLang="zh-CN" sz="2000" smtClean="0">
                <a:solidFill>
                  <a:srgbClr val="0000FF"/>
                </a:solidFill>
                <a:latin typeface="Consolas" panose="020B0609020204030204" pitchFamily="49" charset="0"/>
                <a:ea typeface="仿宋" panose="02010609060101010101" pitchFamily="49" charset="-122"/>
              </a:rPr>
              <a:t>进堆（相当于用</a:t>
            </a:r>
            <a:r>
              <a:rPr lang="en-US" altLang="zh-CN" sz="2000" smtClean="0">
                <a:solidFill>
                  <a:srgbClr val="0000FF"/>
                </a:solidFill>
                <a:latin typeface="Consolas" panose="020B0609020204030204" pitchFamily="49" charset="0"/>
                <a:ea typeface="仿宋" panose="02010609060101010101" pitchFamily="49" charset="-122"/>
              </a:rPr>
              <a:t>nums[</a:t>
            </a:r>
            <a:r>
              <a:rPr lang="en-US" altLang="zh-CN" sz="2000" i="1" smtClean="0">
                <a:solidFill>
                  <a:srgbClr val="0000FF"/>
                </a:solidFill>
                <a:latin typeface="Consolas" panose="020B0609020204030204" pitchFamily="49" charset="0"/>
                <a:ea typeface="仿宋" panose="02010609060101010101" pitchFamily="49" charset="-122"/>
              </a:rPr>
              <a:t>i</a:t>
            </a:r>
            <a:r>
              <a:rPr lang="en-US" altLang="zh-CN" sz="2000" smtClean="0">
                <a:solidFill>
                  <a:srgbClr val="0000FF"/>
                </a:solidFill>
                <a:latin typeface="Consolas" panose="020B0609020204030204" pitchFamily="49" charset="0"/>
                <a:ea typeface="仿宋" panose="02010609060101010101" pitchFamily="49" charset="-122"/>
              </a:rPr>
              <a:t>]</a:t>
            </a:r>
            <a:r>
              <a:rPr lang="zh-CN" altLang="zh-CN" sz="2000" smtClean="0">
                <a:solidFill>
                  <a:srgbClr val="0000FF"/>
                </a:solidFill>
                <a:latin typeface="Consolas" panose="020B0609020204030204" pitchFamily="49" charset="0"/>
                <a:ea typeface="仿宋" panose="02010609060101010101" pitchFamily="49" charset="-122"/>
              </a:rPr>
              <a:t>替换堆顶元素，但不能直接替换）。</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7" name="TextBox 26"/>
          <p:cNvSpPr txBox="1"/>
          <p:nvPr/>
        </p:nvSpPr>
        <p:spPr>
          <a:xfrm>
            <a:off x="428596" y="696502"/>
            <a:ext cx="8429684" cy="871905"/>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defTabSz="359410">
              <a:lnSpc>
                <a:spcPts val="3200"/>
              </a:lnSpc>
              <a:spcBef>
                <a:spcPts val="600"/>
              </a:spcBef>
              <a:buBlip>
                <a:blip r:embed="rId1"/>
              </a:buBlip>
            </a:pPr>
            <a:r>
              <a:rPr lang="en-US" altLang="zh-CN" sz="2000" smtClean="0">
                <a:solidFill>
                  <a:srgbClr val="FF0000"/>
                </a:solidFill>
                <a:latin typeface="Consolas" panose="020B0609020204030204" pitchFamily="49" charset="0"/>
                <a:ea typeface="仿宋" panose="02010609060101010101" pitchFamily="49" charset="-122"/>
              </a:rPr>
              <a:t>add(val)</a:t>
            </a:r>
            <a:r>
              <a:rPr lang="zh-CN" altLang="zh-CN" sz="2000" smtClean="0">
                <a:solidFill>
                  <a:srgbClr val="0000FF"/>
                </a:solidFill>
                <a:latin typeface="Consolas" panose="020B0609020204030204" pitchFamily="49" charset="0"/>
                <a:ea typeface="仿宋" panose="02010609060101010101" pitchFamily="49" charset="-122"/>
              </a:rPr>
              <a:t>：用于插入</a:t>
            </a:r>
            <a:r>
              <a:rPr lang="en-US" altLang="zh-CN" sz="2000" smtClean="0">
                <a:solidFill>
                  <a:srgbClr val="0000FF"/>
                </a:solidFill>
                <a:latin typeface="Consolas" panose="020B0609020204030204" pitchFamily="49" charset="0"/>
                <a:ea typeface="仿宋" panose="02010609060101010101" pitchFamily="49" charset="-122"/>
              </a:rPr>
              <a:t>val</a:t>
            </a:r>
            <a:r>
              <a:rPr lang="zh-CN" altLang="zh-CN" sz="2000" smtClean="0">
                <a:solidFill>
                  <a:srgbClr val="0000FF"/>
                </a:solidFill>
                <a:latin typeface="Consolas" panose="020B0609020204030204" pitchFamily="49" charset="0"/>
                <a:ea typeface="仿宋" panose="02010609060101010101" pitchFamily="49" charset="-122"/>
              </a:rPr>
              <a:t>并且返回当前第</a:t>
            </a:r>
            <a:r>
              <a:rPr lang="en-US" altLang="zh-CN" sz="2000" i="1" smtClean="0">
                <a:solidFill>
                  <a:srgbClr val="0000FF"/>
                </a:solidFill>
                <a:latin typeface="Consolas" panose="020B0609020204030204" pitchFamily="49" charset="0"/>
                <a:ea typeface="仿宋" panose="02010609060101010101" pitchFamily="49" charset="-122"/>
              </a:rPr>
              <a:t>k</a:t>
            </a:r>
            <a:r>
              <a:rPr lang="zh-CN" altLang="zh-CN" sz="2000" smtClean="0">
                <a:solidFill>
                  <a:srgbClr val="0000FF"/>
                </a:solidFill>
                <a:latin typeface="Consolas" panose="020B0609020204030204" pitchFamily="49" charset="0"/>
                <a:ea typeface="仿宋" panose="02010609060101010101" pitchFamily="49" charset="-122"/>
              </a:rPr>
              <a:t>大的元素。根据题意做本操作时小根堆中至少有</a:t>
            </a:r>
            <a:r>
              <a:rPr lang="en-US" altLang="zh-CN" sz="2000" i="1" smtClean="0">
                <a:solidFill>
                  <a:srgbClr val="0000FF"/>
                </a:solidFill>
                <a:latin typeface="Consolas" panose="020B0609020204030204" pitchFamily="49" charset="0"/>
                <a:ea typeface="仿宋" panose="02010609060101010101" pitchFamily="49" charset="-122"/>
              </a:rPr>
              <a:t>k</a:t>
            </a:r>
            <a:r>
              <a:rPr lang="en-US" altLang="zh-CN" sz="2000" smtClean="0">
                <a:solidFill>
                  <a:srgbClr val="0000FF"/>
                </a:solidFill>
                <a:latin typeface="Consolas" panose="020B0609020204030204" pitchFamily="49" charset="0"/>
                <a:ea typeface="仿宋" panose="02010609060101010101" pitchFamily="49" charset="-122"/>
              </a:rPr>
              <a:t>-1</a:t>
            </a:r>
            <a:r>
              <a:rPr lang="zh-CN" altLang="zh-CN" sz="2000" smtClean="0">
                <a:solidFill>
                  <a:srgbClr val="0000FF"/>
                </a:solidFill>
                <a:latin typeface="Consolas" panose="020B0609020204030204" pitchFamily="49" charset="0"/>
                <a:ea typeface="仿宋" panose="02010609060101010101" pitchFamily="49" charset="-122"/>
              </a:rPr>
              <a:t>个元素</a:t>
            </a:r>
            <a:r>
              <a:rPr lang="zh-CN" altLang="en-US" sz="2000" smtClean="0">
                <a:solidFill>
                  <a:srgbClr val="0000FF"/>
                </a:solidFill>
                <a:latin typeface="Consolas" panose="020B0609020204030204" pitchFamily="49" charset="0"/>
                <a:ea typeface="仿宋" panose="02010609060101010101" pitchFamily="49" charset="-122"/>
              </a:rPr>
              <a:t>。</a:t>
            </a:r>
            <a:endParaRPr lang="zh-CN" altLang="zh-CN" sz="2000">
              <a:solidFill>
                <a:srgbClr val="0000FF"/>
              </a:solidFill>
              <a:latin typeface="Consolas" panose="020B0609020204030204" pitchFamily="49" charset="0"/>
              <a:ea typeface="仿宋" panose="02010609060101010101" pitchFamily="49" charset="-122"/>
            </a:endParaRPr>
          </a:p>
        </p:txBody>
      </p:sp>
      <p:sp>
        <p:nvSpPr>
          <p:cNvPr id="5" name="TextBox 4"/>
          <p:cNvSpPr txBox="1"/>
          <p:nvPr/>
        </p:nvSpPr>
        <p:spPr>
          <a:xfrm>
            <a:off x="785786" y="1819815"/>
            <a:ext cx="7572428" cy="1323439"/>
          </a:xfrm>
          <a:prstGeom prst="rect">
            <a:avLst/>
          </a:prstGeom>
          <a:noFill/>
        </p:spPr>
        <p:txBody>
          <a:bodyPr wrap="square" rtlCol="0">
            <a:spAutoFit/>
          </a:bodyPr>
          <a:lstStyle/>
          <a:p>
            <a:pPr marL="457200" indent="-457200" algn="l">
              <a:lnSpc>
                <a:spcPts val="3000"/>
              </a:lnSpc>
              <a:spcBef>
                <a:spcPts val="600"/>
              </a:spcBef>
              <a:buFont typeface="+mj-ea"/>
              <a:buAutoNum type="circleNumDbPlain"/>
            </a:pPr>
            <a:r>
              <a:rPr lang="zh-CN" altLang="zh-CN" sz="2000" smtClean="0">
                <a:solidFill>
                  <a:srgbClr val="0000FF"/>
                </a:solidFill>
                <a:latin typeface="Consolas" panose="020B0609020204030204" pitchFamily="49" charset="0"/>
                <a:ea typeface="仿宋" panose="02010609060101010101" pitchFamily="49" charset="-122"/>
              </a:rPr>
              <a:t>若</a:t>
            </a:r>
            <a:r>
              <a:rPr lang="en-US" altLang="zh-CN" sz="2000" smtClean="0">
                <a:solidFill>
                  <a:srgbClr val="0000FF"/>
                </a:solidFill>
                <a:latin typeface="Consolas" panose="020B0609020204030204" pitchFamily="49" charset="0"/>
                <a:ea typeface="仿宋" panose="02010609060101010101" pitchFamily="49" charset="-122"/>
              </a:rPr>
              <a:t>minpq</a:t>
            </a:r>
            <a:r>
              <a:rPr lang="zh-CN" altLang="zh-CN" sz="2000" smtClean="0">
                <a:solidFill>
                  <a:srgbClr val="0000FF"/>
                </a:solidFill>
                <a:latin typeface="Consolas" panose="020B0609020204030204" pitchFamily="49" charset="0"/>
                <a:ea typeface="仿宋" panose="02010609060101010101" pitchFamily="49" charset="-122"/>
              </a:rPr>
              <a:t>中恰好有</a:t>
            </a:r>
            <a:r>
              <a:rPr lang="en-US" altLang="zh-CN" sz="2000" i="1" smtClean="0">
                <a:solidFill>
                  <a:srgbClr val="0000FF"/>
                </a:solidFill>
                <a:latin typeface="Consolas" panose="020B0609020204030204" pitchFamily="49" charset="0"/>
                <a:ea typeface="仿宋" panose="02010609060101010101" pitchFamily="49" charset="-122"/>
              </a:rPr>
              <a:t>k</a:t>
            </a:r>
            <a:r>
              <a:rPr lang="en-US" altLang="zh-CN" sz="2000" smtClean="0">
                <a:solidFill>
                  <a:srgbClr val="0000FF"/>
                </a:solidFill>
                <a:latin typeface="Consolas" panose="020B0609020204030204" pitchFamily="49" charset="0"/>
                <a:ea typeface="仿宋" panose="02010609060101010101" pitchFamily="49" charset="-122"/>
              </a:rPr>
              <a:t>-1</a:t>
            </a:r>
            <a:r>
              <a:rPr lang="zh-CN" altLang="zh-CN" sz="2000" smtClean="0">
                <a:solidFill>
                  <a:srgbClr val="0000FF"/>
                </a:solidFill>
                <a:latin typeface="Consolas" panose="020B0609020204030204" pitchFamily="49" charset="0"/>
                <a:ea typeface="仿宋" panose="02010609060101010101" pitchFamily="49" charset="-122"/>
              </a:rPr>
              <a:t>个元素，则将</a:t>
            </a:r>
            <a:r>
              <a:rPr lang="en-US" altLang="zh-CN" sz="2000" smtClean="0">
                <a:solidFill>
                  <a:srgbClr val="0000FF"/>
                </a:solidFill>
                <a:latin typeface="Consolas" panose="020B0609020204030204" pitchFamily="49" charset="0"/>
                <a:ea typeface="仿宋" panose="02010609060101010101" pitchFamily="49" charset="-122"/>
              </a:rPr>
              <a:t>val</a:t>
            </a:r>
            <a:r>
              <a:rPr lang="zh-CN" altLang="zh-CN" sz="2000" smtClean="0">
                <a:solidFill>
                  <a:srgbClr val="0000FF"/>
                </a:solidFill>
                <a:latin typeface="Consolas" panose="020B0609020204030204" pitchFamily="49" charset="0"/>
                <a:ea typeface="仿宋" panose="02010609060101010101" pitchFamily="49" charset="-122"/>
              </a:rPr>
              <a:t>进堆</a:t>
            </a:r>
            <a:r>
              <a:rPr lang="zh-CN" altLang="en-US" sz="2000" smtClean="0">
                <a:solidFill>
                  <a:srgbClr val="0000FF"/>
                </a:solidFill>
                <a:latin typeface="Consolas" panose="020B0609020204030204" pitchFamily="49" charset="0"/>
                <a:ea typeface="仿宋" panose="02010609060101010101" pitchFamily="49" charset="-122"/>
              </a:rPr>
              <a:t>。</a:t>
            </a:r>
            <a:endParaRPr lang="en-US" altLang="zh-CN" sz="2000" smtClean="0">
              <a:solidFill>
                <a:srgbClr val="0000FF"/>
              </a:solidFill>
              <a:latin typeface="Consolas" panose="020B0609020204030204" pitchFamily="49" charset="0"/>
              <a:ea typeface="仿宋" panose="02010609060101010101" pitchFamily="49" charset="-122"/>
            </a:endParaRPr>
          </a:p>
          <a:p>
            <a:pPr marL="457200" indent="-457200" algn="l">
              <a:lnSpc>
                <a:spcPts val="3000"/>
              </a:lnSpc>
              <a:spcBef>
                <a:spcPts val="600"/>
              </a:spcBef>
              <a:buFont typeface="+mj-ea"/>
              <a:buAutoNum type="circleNumDbPlain"/>
            </a:pPr>
            <a:r>
              <a:rPr lang="zh-CN" altLang="zh-CN" sz="2000" smtClean="0">
                <a:solidFill>
                  <a:srgbClr val="0000FF"/>
                </a:solidFill>
                <a:latin typeface="Consolas" panose="020B0609020204030204" pitchFamily="49" charset="0"/>
                <a:ea typeface="仿宋" panose="02010609060101010101" pitchFamily="49" charset="-122"/>
              </a:rPr>
              <a:t>否则若</a:t>
            </a:r>
            <a:r>
              <a:rPr lang="en-US" altLang="zh-CN" sz="2000" smtClean="0">
                <a:solidFill>
                  <a:srgbClr val="0000FF"/>
                </a:solidFill>
                <a:latin typeface="Consolas" panose="020B0609020204030204" pitchFamily="49" charset="0"/>
                <a:ea typeface="仿宋" panose="02010609060101010101" pitchFamily="49" charset="-122"/>
              </a:rPr>
              <a:t>nums[</a:t>
            </a:r>
            <a:r>
              <a:rPr lang="en-US" altLang="zh-CN" sz="2000" i="1" smtClean="0">
                <a:solidFill>
                  <a:srgbClr val="0000FF"/>
                </a:solidFill>
                <a:latin typeface="Consolas" panose="020B0609020204030204" pitchFamily="49" charset="0"/>
                <a:ea typeface="仿宋" panose="02010609060101010101" pitchFamily="49" charset="-122"/>
              </a:rPr>
              <a:t>i</a:t>
            </a:r>
            <a:r>
              <a:rPr lang="en-US" altLang="zh-CN" sz="2000" smtClean="0">
                <a:solidFill>
                  <a:srgbClr val="0000FF"/>
                </a:solidFill>
                <a:latin typeface="Consolas" panose="020B0609020204030204" pitchFamily="49" charset="0"/>
                <a:ea typeface="仿宋" panose="02010609060101010101" pitchFamily="49" charset="-122"/>
              </a:rPr>
              <a:t>]</a:t>
            </a:r>
            <a:r>
              <a:rPr lang="zh-CN" altLang="zh-CN" sz="2000" smtClean="0">
                <a:solidFill>
                  <a:srgbClr val="0000FF"/>
                </a:solidFill>
                <a:latin typeface="Consolas" panose="020B0609020204030204" pitchFamily="49" charset="0"/>
                <a:ea typeface="仿宋" panose="02010609060101010101" pitchFamily="49" charset="-122"/>
              </a:rPr>
              <a:t>大于堆顶元素，则出堆一个元素，再将</a:t>
            </a:r>
            <a:r>
              <a:rPr lang="en-US" altLang="zh-CN" sz="2000" smtClean="0">
                <a:solidFill>
                  <a:srgbClr val="0000FF"/>
                </a:solidFill>
                <a:latin typeface="Consolas" panose="020B0609020204030204" pitchFamily="49" charset="0"/>
                <a:ea typeface="仿宋" panose="02010609060101010101" pitchFamily="49" charset="-122"/>
              </a:rPr>
              <a:t>nums[</a:t>
            </a:r>
            <a:r>
              <a:rPr lang="en-US" altLang="zh-CN" sz="2000" i="1" smtClean="0">
                <a:solidFill>
                  <a:srgbClr val="0000FF"/>
                </a:solidFill>
                <a:latin typeface="Consolas" panose="020B0609020204030204" pitchFamily="49" charset="0"/>
                <a:ea typeface="仿宋" panose="02010609060101010101" pitchFamily="49" charset="-122"/>
              </a:rPr>
              <a:t>i</a:t>
            </a:r>
            <a:r>
              <a:rPr lang="en-US" altLang="zh-CN" sz="2000" smtClean="0">
                <a:solidFill>
                  <a:srgbClr val="0000FF"/>
                </a:solidFill>
                <a:latin typeface="Consolas" panose="020B0609020204030204" pitchFamily="49" charset="0"/>
                <a:ea typeface="仿宋" panose="02010609060101010101" pitchFamily="49" charset="-122"/>
              </a:rPr>
              <a:t>]</a:t>
            </a:r>
            <a:r>
              <a:rPr lang="zh-CN" altLang="zh-CN" sz="2000" smtClean="0">
                <a:solidFill>
                  <a:srgbClr val="0000FF"/>
                </a:solidFill>
                <a:latin typeface="Consolas" panose="020B0609020204030204" pitchFamily="49" charset="0"/>
                <a:ea typeface="仿宋" panose="02010609060101010101" pitchFamily="49" charset="-122"/>
              </a:rPr>
              <a:t>进堆。最后返回堆顶元素。</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428596" y="375032"/>
            <a:ext cx="8501122" cy="330435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36000" bIns="36000" rtlCol="0">
            <a:spAutoFit/>
          </a:bodyPr>
          <a:lstStyle/>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	import heapq</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	class </a:t>
            </a:r>
            <a:r>
              <a:rPr lang="en-US" altLang="zh-CN" sz="2000" smtClean="0">
                <a:solidFill>
                  <a:srgbClr val="FF0000"/>
                </a:solidFill>
                <a:latin typeface="Consolas" panose="020B0609020204030204" pitchFamily="49" charset="0"/>
                <a:ea typeface="仿宋" panose="02010609060101010101" pitchFamily="49" charset="-122"/>
              </a:rPr>
              <a:t>KthLargest</a:t>
            </a:r>
            <a:r>
              <a:rPr lang="en-US" altLang="zh-CN" sz="2000" smtClean="0">
                <a:solidFill>
                  <a:srgbClr val="0000FF"/>
                </a:solidFill>
                <a:latin typeface="Consolas" panose="020B0609020204030204" pitchFamily="49" charset="0"/>
                <a:ea typeface="仿宋" panose="02010609060101010101" pitchFamily="49" charset="-122"/>
              </a:rPr>
              <a:t>:</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3   	def __</a:t>
            </a:r>
            <a:r>
              <a:rPr lang="en-US" altLang="zh-CN" sz="2000" smtClean="0">
                <a:solidFill>
                  <a:srgbClr val="FF0000"/>
                </a:solidFill>
                <a:latin typeface="Consolas" panose="020B0609020204030204" pitchFamily="49" charset="0"/>
                <a:ea typeface="仿宋" panose="02010609060101010101" pitchFamily="49" charset="-122"/>
              </a:rPr>
              <a:t>init</a:t>
            </a:r>
            <a:r>
              <a:rPr lang="en-US" altLang="zh-CN" sz="2000" smtClean="0">
                <a:solidFill>
                  <a:srgbClr val="0000FF"/>
                </a:solidFill>
                <a:latin typeface="Consolas" panose="020B0609020204030204" pitchFamily="49" charset="0"/>
                <a:ea typeface="仿宋" panose="02010609060101010101" pitchFamily="49" charset="-122"/>
              </a:rPr>
              <a:t>__(self,k,nums):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构造函数</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4    		</a:t>
            </a:r>
            <a:r>
              <a:rPr lang="en-US" altLang="zh-CN" sz="2000" smtClean="0">
                <a:solidFill>
                  <a:srgbClr val="006600"/>
                </a:solidFill>
                <a:latin typeface="Consolas" panose="020B0609020204030204" pitchFamily="49" charset="0"/>
                <a:ea typeface="仿宋" panose="02010609060101010101" pitchFamily="49" charset="-122"/>
              </a:rPr>
              <a:t>self.minpq=[]           </a:t>
            </a:r>
            <a:r>
              <a:rPr lang="en-US" altLang="zh-CN" sz="2000" smtClean="0">
                <a:solidFill>
                  <a:srgbClr val="0000FF"/>
                </a:solidFill>
                <a:latin typeface="Consolas" panose="020B0609020204030204" pitchFamily="49" charset="0"/>
                <a:ea typeface="仿宋" panose="02010609060101010101" pitchFamily="49" charset="-122"/>
              </a:rPr>
              <a:t>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小根堆</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5     	</a:t>
            </a:r>
            <a:r>
              <a:rPr lang="en-US" altLang="zh-CN" sz="2000" smtClean="0">
                <a:solidFill>
                  <a:srgbClr val="006600"/>
                </a:solidFill>
                <a:latin typeface="Consolas" panose="020B0609020204030204" pitchFamily="49" charset="0"/>
                <a:ea typeface="仿宋" panose="02010609060101010101" pitchFamily="49" charset="-122"/>
              </a:rPr>
              <a:t>self.K=k</a:t>
            </a:r>
            <a:endParaRPr lang="zh-CN" altLang="zh-CN" sz="2000" smtClean="0">
              <a:solidFill>
                <a:srgbClr val="006600"/>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6     	n=len(nums)</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7     	if </a:t>
            </a:r>
            <a:r>
              <a:rPr lang="en-US" altLang="zh-CN" sz="2000" smtClean="0">
                <a:solidFill>
                  <a:srgbClr val="FF00FF"/>
                </a:solidFill>
                <a:latin typeface="Consolas" panose="020B0609020204030204" pitchFamily="49" charset="0"/>
                <a:ea typeface="仿宋" panose="02010609060101010101" pitchFamily="49" charset="-122"/>
              </a:rPr>
              <a:t>n&lt;k</a:t>
            </a:r>
            <a:r>
              <a:rPr lang="en-US" altLang="zh-CN" sz="2000" smtClean="0">
                <a:solidFill>
                  <a:srgbClr val="0000FF"/>
                </a:solidFill>
                <a:latin typeface="Consolas" panose="020B0609020204030204" pitchFamily="49" charset="0"/>
                <a:ea typeface="仿宋" panose="02010609060101010101" pitchFamily="49" charset="-122"/>
              </a:rPr>
              <a:t>:</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8      		for i in range(0,n):</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9        		heapq.heappush(self.minpq,nums[i])</a:t>
            </a:r>
            <a:endParaRPr lang="zh-CN" altLang="zh-CN" sz="2000">
              <a:solidFill>
                <a:srgbClr val="0000FF"/>
              </a:solidFill>
              <a:latin typeface="Consolas" panose="020B0609020204030204" pitchFamily="49" charset="0"/>
              <a:ea typeface="仿宋" panose="02010609060101010101" pitchFamily="49" charset="-122"/>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142844" y="708161"/>
            <a:ext cx="8858280" cy="315046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36000" bIns="36000" rtlCol="0">
            <a:spAutoFit/>
          </a:bodyPr>
          <a:lstStyle/>
          <a:p>
            <a:pPr algn="l" defTabSz="359410">
              <a:lnSpc>
                <a:spcPts val="30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10    	else:</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30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11     		for i in range(0,self.K):</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30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12       		heapq.heappush(self.minpq,nums[i])</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30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13      	for i in range(self.K,n):</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30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14         	if </a:t>
            </a:r>
            <a:r>
              <a:rPr lang="en-US" altLang="zh-CN" sz="2000" smtClean="0">
                <a:solidFill>
                  <a:srgbClr val="FF00FF"/>
                </a:solidFill>
                <a:latin typeface="Consolas" panose="020B0609020204030204" pitchFamily="49" charset="0"/>
                <a:ea typeface="仿宋" panose="02010609060101010101" pitchFamily="49" charset="-122"/>
              </a:rPr>
              <a:t>self.minpq[0]&lt;nums[i]:</a:t>
            </a:r>
            <a:endParaRPr lang="zh-CN" altLang="zh-CN" sz="2000" smtClean="0">
              <a:solidFill>
                <a:srgbClr val="FF00FF"/>
              </a:solidFill>
              <a:latin typeface="Consolas" panose="020B0609020204030204" pitchFamily="49" charset="0"/>
              <a:ea typeface="仿宋" panose="02010609060101010101" pitchFamily="49" charset="-122"/>
            </a:endParaRPr>
          </a:p>
          <a:p>
            <a:pPr algn="l" defTabSz="359410">
              <a:lnSpc>
                <a:spcPts val="30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15          		heapq.heappop(self.minpq)</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30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16           	heapq.heappush(self.minpq,nums[i])</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30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17</a:t>
            </a:r>
            <a:endParaRPr lang="zh-CN" altLang="zh-CN" sz="2000">
              <a:solidFill>
                <a:srgbClr val="0000FF"/>
              </a:solidFill>
              <a:latin typeface="Consolas" panose="020B0609020204030204" pitchFamily="49" charset="0"/>
              <a:ea typeface="仿宋" panose="02010609060101010101" pitchFamily="49" charset="-122"/>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500034" y="660176"/>
            <a:ext cx="7429552" cy="3304357"/>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36000" bIns="36000" rtlCol="0">
            <a:spAutoFit/>
          </a:bodyPr>
          <a:lstStyle/>
          <a:p>
            <a:pPr algn="l" defTabSz="359410">
              <a:lnSpc>
                <a:spcPts val="30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18  	def </a:t>
            </a:r>
            <a:r>
              <a:rPr lang="en-US" altLang="zh-CN" sz="2000" smtClean="0">
                <a:solidFill>
                  <a:srgbClr val="FF0000"/>
                </a:solidFill>
                <a:latin typeface="Consolas" panose="020B0609020204030204" pitchFamily="49" charset="0"/>
                <a:ea typeface="仿宋" panose="02010609060101010101" pitchFamily="49" charset="-122"/>
              </a:rPr>
              <a:t>add</a:t>
            </a:r>
            <a:r>
              <a:rPr lang="en-US" altLang="zh-CN" sz="2000" smtClean="0">
                <a:solidFill>
                  <a:srgbClr val="0000FF"/>
                </a:solidFill>
                <a:latin typeface="Consolas" panose="020B0609020204030204" pitchFamily="49" charset="0"/>
                <a:ea typeface="仿宋" panose="02010609060101010101" pitchFamily="49" charset="-122"/>
              </a:rPr>
              <a:t>(self, val: int) -&gt; int:</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30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19   	if </a:t>
            </a:r>
            <a:r>
              <a:rPr lang="en-US" altLang="zh-CN" sz="2000" smtClean="0">
                <a:solidFill>
                  <a:srgbClr val="FF00FF"/>
                </a:solidFill>
                <a:latin typeface="Consolas" panose="020B0609020204030204" pitchFamily="49" charset="0"/>
                <a:ea typeface="仿宋" panose="02010609060101010101" pitchFamily="49" charset="-122"/>
              </a:rPr>
              <a:t>len(self.minpq)==self.K-1</a:t>
            </a:r>
            <a:r>
              <a:rPr lang="en-US" altLang="zh-CN" sz="2000" smtClean="0">
                <a:solidFill>
                  <a:srgbClr val="0000FF"/>
                </a:solidFill>
                <a:latin typeface="Consolas" panose="020B0609020204030204" pitchFamily="49" charset="0"/>
                <a:ea typeface="仿宋" panose="02010609060101010101" pitchFamily="49" charset="-122"/>
              </a:rPr>
              <a:t>:</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30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20     	heapq.heappush(self.minpq,val)</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30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21   	else:</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30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22     	if </a:t>
            </a:r>
            <a:r>
              <a:rPr lang="en-US" altLang="zh-CN" sz="2000" smtClean="0">
                <a:solidFill>
                  <a:srgbClr val="FF00FF"/>
                </a:solidFill>
                <a:latin typeface="Consolas" panose="020B0609020204030204" pitchFamily="49" charset="0"/>
                <a:ea typeface="仿宋" panose="02010609060101010101" pitchFamily="49" charset="-122"/>
              </a:rPr>
              <a:t>self.minpq[0]&lt;val</a:t>
            </a:r>
            <a:r>
              <a:rPr lang="en-US" altLang="zh-CN" sz="2000" smtClean="0">
                <a:solidFill>
                  <a:srgbClr val="0000FF"/>
                </a:solidFill>
                <a:latin typeface="Consolas" panose="020B0609020204030204" pitchFamily="49" charset="0"/>
                <a:ea typeface="仿宋" panose="02010609060101010101" pitchFamily="49" charset="-122"/>
              </a:rPr>
              <a:t>:</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30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23       		heapq.heappop(self.minpq)</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30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24         	heapq.heappush(self.minpq,val)</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3000"/>
              </a:lnSpc>
              <a:spcBef>
                <a:spcPts val="1200"/>
              </a:spcBef>
            </a:pPr>
            <a:r>
              <a:rPr lang="en-US" altLang="zh-CN" sz="2000" smtClean="0">
                <a:solidFill>
                  <a:srgbClr val="0000FF"/>
                </a:solidFill>
                <a:latin typeface="Consolas" panose="020B0609020204030204" pitchFamily="49" charset="0"/>
                <a:ea typeface="仿宋" panose="02010609060101010101" pitchFamily="49" charset="-122"/>
              </a:rPr>
              <a:t>25   	return self.minpq[0]</a:t>
            </a:r>
            <a:endParaRPr lang="zh-CN" altLang="zh-CN" sz="2000">
              <a:solidFill>
                <a:srgbClr val="0000FF"/>
              </a:solidFill>
              <a:latin typeface="Consolas" panose="020B0609020204030204" pitchFamily="49" charset="0"/>
              <a:ea typeface="仿宋" panose="02010609060101010101" pitchFamily="49" charset="-122"/>
            </a:endParaRPr>
          </a:p>
        </p:txBody>
      </p:sp>
      <p:sp>
        <p:nvSpPr>
          <p:cNvPr id="5" name="TextBox 4"/>
          <p:cNvSpPr txBox="1"/>
          <p:nvPr/>
        </p:nvSpPr>
        <p:spPr>
          <a:xfrm>
            <a:off x="357158" y="4143386"/>
            <a:ext cx="8358246" cy="430887"/>
          </a:xfrm>
          <a:prstGeom prst="rect">
            <a:avLst/>
          </a:prstGeom>
          <a:noFill/>
        </p:spPr>
        <p:txBody>
          <a:bodyPr wrap="square" rtlCol="0">
            <a:spAutoFit/>
          </a:bodyPr>
          <a:lstStyle/>
          <a:p>
            <a:pPr algn="l">
              <a:lnSpc>
                <a:spcPct val="100000"/>
              </a:lnSpc>
              <a:spcBef>
                <a:spcPts val="0"/>
              </a:spcBef>
            </a:pPr>
            <a:r>
              <a:rPr lang="zh-CN" altLang="zh-CN" sz="2200" smtClean="0">
                <a:solidFill>
                  <a:srgbClr val="0000FF"/>
                </a:solidFill>
                <a:latin typeface="Consolas" panose="020B0609020204030204" pitchFamily="49" charset="0"/>
                <a:ea typeface="仿宋" panose="02010609060101010101" pitchFamily="49" charset="-122"/>
              </a:rPr>
              <a:t>上述程序提交结果为通过，运行时间为</a:t>
            </a:r>
            <a:r>
              <a:rPr lang="en-US" altLang="zh-CN" sz="2200" smtClean="0">
                <a:solidFill>
                  <a:srgbClr val="0000FF"/>
                </a:solidFill>
                <a:latin typeface="Consolas" panose="020B0609020204030204" pitchFamily="49" charset="0"/>
                <a:ea typeface="仿宋" panose="02010609060101010101" pitchFamily="49" charset="-122"/>
              </a:rPr>
              <a:t>76ms</a:t>
            </a:r>
            <a:r>
              <a:rPr lang="zh-CN" altLang="zh-CN" sz="2200" smtClean="0">
                <a:solidFill>
                  <a:srgbClr val="0000FF"/>
                </a:solidFill>
                <a:latin typeface="Consolas" panose="020B0609020204030204" pitchFamily="49" charset="0"/>
                <a:ea typeface="仿宋" panose="02010609060101010101" pitchFamily="49" charset="-122"/>
              </a:rPr>
              <a:t>，消耗空间为</a:t>
            </a:r>
            <a:r>
              <a:rPr lang="en-US" altLang="zh-CN" sz="2200" smtClean="0">
                <a:solidFill>
                  <a:srgbClr val="0000FF"/>
                </a:solidFill>
                <a:latin typeface="Consolas" panose="020B0609020204030204" pitchFamily="49" charset="0"/>
                <a:ea typeface="仿宋" panose="02010609060101010101" pitchFamily="49" charset="-122"/>
              </a:rPr>
              <a:t>19.3MB</a:t>
            </a:r>
            <a:r>
              <a:rPr lang="zh-CN" altLang="zh-CN" sz="2200" smtClean="0">
                <a:solidFill>
                  <a:srgbClr val="0000FF"/>
                </a:solidFill>
                <a:latin typeface="Consolas" panose="020B0609020204030204" pitchFamily="49" charset="0"/>
                <a:ea typeface="仿宋" panose="02010609060101010101" pitchFamily="49" charset="-122"/>
              </a:rPr>
              <a:t>。</a:t>
            </a:r>
            <a:endParaRPr lang="zh-CN" altLang="zh-CN" sz="2200" smtClean="0">
              <a:solidFill>
                <a:srgbClr val="0000FF"/>
              </a:solidFill>
              <a:latin typeface="Consolas" panose="020B0609020204030204" pitchFamily="49" charset="0"/>
              <a:ea typeface="仿宋" panose="02010609060101010101" pitchFamily="49" charset="-122"/>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8" presetClass="entr" presetSubtype="3"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strips(upRight)">
                                      <p:cBhvr>
                                        <p:cTn id="2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a:hlinkClick r:id="" action="ppaction://noaction"/>
          </p:cNvPr>
          <p:cNvSpPr txBox="1"/>
          <p:nvPr/>
        </p:nvSpPr>
        <p:spPr>
          <a:xfrm>
            <a:off x="2428860" y="267875"/>
            <a:ext cx="371477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2.8 </a:t>
            </a:r>
            <a:r>
              <a:rPr lang="zh-CN" altLang="en-US"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树和二叉树</a:t>
            </a:r>
            <a:endParaRPr lang="zh-CN" altLang="en-US"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4"/>
          <p:cNvSpPr txBox="1"/>
          <p:nvPr/>
        </p:nvSpPr>
        <p:spPr>
          <a:xfrm>
            <a:off x="285720" y="824201"/>
            <a:ext cx="200026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2.8.1 </a:t>
            </a:r>
            <a:r>
              <a:rPr lang="zh-CN" altLang="en-US"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树</a:t>
            </a:r>
            <a:endParaRPr lang="zh-CN"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7" name="TextBox 6"/>
          <p:cNvSpPr txBox="1"/>
          <p:nvPr/>
        </p:nvSpPr>
        <p:spPr>
          <a:xfrm>
            <a:off x="214282" y="1501026"/>
            <a:ext cx="8715436" cy="1785104"/>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ct val="1000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树是由</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smtClean="0">
                <a:solidFill>
                  <a:srgbClr val="0000FF"/>
                </a:solidFill>
                <a:latin typeface="+mj-ea"/>
                <a:ea typeface="+mj-ea"/>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）个结点组成的有限集合（记为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ct val="1000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如果</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，它是一棵空树，这是树的特例</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ct val="1000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如果</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&gt;0</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，这</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个结点中有且仅有一个结点作为树的根（</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root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），其余结点可分为</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）个互不相交的有限集</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mj-ea"/>
                <a:ea typeface="+mj-ea"/>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T</a:t>
            </a:r>
            <a:r>
              <a:rPr lang="en-US" altLang="zh-CN" sz="2000" i="1"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，其中每个子集本身又是一棵符合本定义的树，称为根的子树。</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grpSp>
        <p:nvGrpSpPr>
          <p:cNvPr id="8" name="组合 7"/>
          <p:cNvGrpSpPr/>
          <p:nvPr/>
        </p:nvGrpSpPr>
        <p:grpSpPr>
          <a:xfrm>
            <a:off x="2714612" y="3464727"/>
            <a:ext cx="3214710" cy="1393039"/>
            <a:chOff x="1785918" y="3071810"/>
            <a:chExt cx="3214710" cy="1857384"/>
          </a:xfrm>
        </p:grpSpPr>
        <p:sp>
          <p:nvSpPr>
            <p:cNvPr id="9" name="椭圆 8"/>
            <p:cNvSpPr/>
            <p:nvPr/>
          </p:nvSpPr>
          <p:spPr>
            <a:xfrm>
              <a:off x="3143240" y="3286124"/>
              <a:ext cx="357190" cy="357190"/>
            </a:xfrm>
            <a:prstGeom prst="ellipse">
              <a:avLst/>
            </a:prstGeom>
            <a:ln>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latin typeface="Consolas" panose="020B0609020204030204" pitchFamily="49" charset="0"/>
                <a:cs typeface="Consolas" panose="020B0609020204030204" pitchFamily="49" charset="0"/>
              </a:endParaRPr>
            </a:p>
          </p:txBody>
        </p:sp>
        <p:sp>
          <p:nvSpPr>
            <p:cNvPr id="10" name="TextBox 9"/>
            <p:cNvSpPr txBox="1"/>
            <p:nvPr/>
          </p:nvSpPr>
          <p:spPr>
            <a:xfrm>
              <a:off x="3500430" y="3071810"/>
              <a:ext cx="714380" cy="369332"/>
            </a:xfrm>
            <a:prstGeom prst="rect">
              <a:avLst/>
            </a:prstGeom>
            <a:noFill/>
          </p:spPr>
          <p:txBody>
            <a:bodyPr wrap="square" lIns="0" tIns="0" rIns="0" bIns="0" rtlCol="0">
              <a:spAutoFit/>
            </a:bodyPr>
            <a:lstStyle/>
            <a:p>
              <a:pPr algn="l">
                <a:lnSpc>
                  <a:spcPct val="100000"/>
                </a:lnSpc>
                <a:spcBef>
                  <a:spcPts val="0"/>
                </a:spcBef>
              </a:pPr>
              <a:r>
                <a:rPr lang="en-US" altLang="zh-CN" sz="1800" b="0" smtClean="0">
                  <a:solidFill>
                    <a:srgbClr val="0000FF"/>
                  </a:solidFill>
                  <a:latin typeface="Consolas" panose="020B0609020204030204" pitchFamily="49" charset="0"/>
                  <a:ea typeface="楷体" panose="02010609060101010101" pitchFamily="49" charset="-122"/>
                  <a:cs typeface="Consolas" panose="020B0609020204030204" pitchFamily="49" charset="0"/>
                </a:rPr>
                <a:t>root</a:t>
              </a:r>
              <a:endParaRPr lang="zh-CN" altLang="en-US" sz="1800" b="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1" name="等腰三角形 10"/>
            <p:cNvSpPr/>
            <p:nvPr/>
          </p:nvSpPr>
          <p:spPr>
            <a:xfrm>
              <a:off x="1785918" y="4143376"/>
              <a:ext cx="714380" cy="785818"/>
            </a:xfrm>
            <a:prstGeom prst="triangle">
              <a:avLst/>
            </a:prstGeom>
            <a:ln>
              <a:tailEnd type="none"/>
            </a:ln>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T</a:t>
              </a:r>
              <a:r>
                <a:rPr lang="en-US" altLang="zh-CN" sz="1800" baseline="-25000" smtClean="0">
                  <a:solidFill>
                    <a:srgbClr val="0000FF"/>
                  </a:solidFill>
                  <a:latin typeface="Consolas" panose="020B0609020204030204" pitchFamily="49" charset="0"/>
                  <a:cs typeface="Consolas" panose="020B0609020204030204" pitchFamily="49" charset="0"/>
                </a:rPr>
                <a:t>1</a:t>
              </a:r>
              <a:endParaRPr lang="zh-CN" altLang="en-US" sz="1800" baseline="-25000">
                <a:solidFill>
                  <a:srgbClr val="0000FF"/>
                </a:solidFill>
                <a:latin typeface="Consolas" panose="020B0609020204030204" pitchFamily="49" charset="0"/>
                <a:cs typeface="Consolas" panose="020B0609020204030204" pitchFamily="49" charset="0"/>
              </a:endParaRPr>
            </a:p>
          </p:txBody>
        </p:sp>
        <p:sp>
          <p:nvSpPr>
            <p:cNvPr id="12" name="等腰三角形 11"/>
            <p:cNvSpPr/>
            <p:nvPr/>
          </p:nvSpPr>
          <p:spPr>
            <a:xfrm>
              <a:off x="2786050" y="4143375"/>
              <a:ext cx="714380" cy="785818"/>
            </a:xfrm>
            <a:prstGeom prst="triangle">
              <a:avLst/>
            </a:prstGeom>
            <a:ln>
              <a:tailEnd type="none"/>
            </a:ln>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T</a:t>
              </a:r>
              <a:r>
                <a:rPr lang="en-US" altLang="zh-CN" sz="1800" baseline="-25000" smtClean="0">
                  <a:solidFill>
                    <a:srgbClr val="0000FF"/>
                  </a:solidFill>
                  <a:latin typeface="Consolas" panose="020B0609020204030204" pitchFamily="49" charset="0"/>
                  <a:cs typeface="Consolas" panose="020B0609020204030204" pitchFamily="49" charset="0"/>
                </a:rPr>
                <a:t>2</a:t>
              </a:r>
              <a:endParaRPr lang="zh-CN" altLang="en-US" sz="1800" baseline="-25000">
                <a:solidFill>
                  <a:srgbClr val="0000FF"/>
                </a:solidFill>
                <a:latin typeface="Consolas" panose="020B0609020204030204" pitchFamily="49" charset="0"/>
                <a:cs typeface="Consolas" panose="020B0609020204030204" pitchFamily="49" charset="0"/>
              </a:endParaRPr>
            </a:p>
          </p:txBody>
        </p:sp>
        <p:sp>
          <p:nvSpPr>
            <p:cNvPr id="13" name="等腰三角形 12"/>
            <p:cNvSpPr/>
            <p:nvPr/>
          </p:nvSpPr>
          <p:spPr>
            <a:xfrm>
              <a:off x="4286248" y="4143375"/>
              <a:ext cx="714380" cy="785818"/>
            </a:xfrm>
            <a:prstGeom prst="triangle">
              <a:avLst/>
            </a:prstGeom>
            <a:ln>
              <a:tailEnd type="none"/>
            </a:ln>
          </p:spPr>
          <p:style>
            <a:lnRef idx="1">
              <a:schemeClr val="accent3"/>
            </a:lnRef>
            <a:fillRef idx="2">
              <a:schemeClr val="accent3"/>
            </a:fillRef>
            <a:effectRef idx="1">
              <a:schemeClr val="accent3"/>
            </a:effectRef>
            <a:fontRef idx="minor">
              <a:schemeClr val="dk1"/>
            </a:fontRef>
          </p:style>
          <p:txBody>
            <a:bodyPr lIns="0" rIns="0" rtlCol="0" anchor="ctr"/>
            <a:lstStyle/>
            <a:p>
              <a:pPr algn="ctr"/>
              <a:r>
                <a:rPr lang="en-US" altLang="zh-CN" sz="1800" smtClean="0">
                  <a:solidFill>
                    <a:srgbClr val="0000FF"/>
                  </a:solidFill>
                  <a:latin typeface="Consolas" panose="020B0609020204030204" pitchFamily="49" charset="0"/>
                  <a:cs typeface="Consolas" panose="020B0609020204030204" pitchFamily="49" charset="0"/>
                </a:rPr>
                <a:t>T</a:t>
              </a:r>
              <a:r>
                <a:rPr lang="en-US" altLang="zh-CN" sz="1800" i="1" baseline="-25000" smtClean="0">
                  <a:solidFill>
                    <a:srgbClr val="0000FF"/>
                  </a:solidFill>
                  <a:latin typeface="Consolas" panose="020B0609020204030204" pitchFamily="49" charset="0"/>
                  <a:cs typeface="Consolas" panose="020B0609020204030204" pitchFamily="49" charset="0"/>
                </a:rPr>
                <a:t>m</a:t>
              </a:r>
              <a:endParaRPr lang="zh-CN" altLang="en-US" sz="1800" i="1" baseline="-25000">
                <a:solidFill>
                  <a:srgbClr val="0000FF"/>
                </a:solidFill>
                <a:latin typeface="Consolas" panose="020B0609020204030204" pitchFamily="49" charset="0"/>
                <a:cs typeface="Consolas" panose="020B0609020204030204" pitchFamily="49" charset="0"/>
              </a:endParaRPr>
            </a:p>
          </p:txBody>
        </p:sp>
        <p:sp>
          <p:nvSpPr>
            <p:cNvPr id="14" name="TextBox 13"/>
            <p:cNvSpPr txBox="1"/>
            <p:nvPr/>
          </p:nvSpPr>
          <p:spPr>
            <a:xfrm>
              <a:off x="3643306" y="4500564"/>
              <a:ext cx="500066" cy="369332"/>
            </a:xfrm>
            <a:prstGeom prst="rect">
              <a:avLst/>
            </a:prstGeom>
            <a:noFill/>
          </p:spPr>
          <p:txBody>
            <a:bodyPr wrap="square" lIns="0" tIns="0" rIns="0" bIns="0" rtlCol="0">
              <a:spAutoFit/>
            </a:bodyPr>
            <a:lstStyle/>
            <a:p>
              <a:pPr algn="l">
                <a:lnSpc>
                  <a:spcPct val="100000"/>
                </a:lnSpc>
                <a:spcBef>
                  <a:spcPts val="0"/>
                </a:spcBef>
              </a:pPr>
              <a:r>
                <a:rPr lang="en-US" altLang="zh-CN" sz="1800" b="0" smtClean="0">
                  <a:solidFill>
                    <a:srgbClr val="0000FF"/>
                  </a:solidFill>
                  <a:latin typeface="+mj-ea"/>
                  <a:ea typeface="+mj-ea"/>
                  <a:cs typeface="Consolas" panose="020B0609020204030204" pitchFamily="49" charset="0"/>
                </a:rPr>
                <a:t> …</a:t>
              </a:r>
              <a:endParaRPr lang="zh-CN" altLang="en-US" sz="1800" b="0" smtClean="0">
                <a:solidFill>
                  <a:srgbClr val="0000FF"/>
                </a:solidFill>
                <a:latin typeface="+mj-ea"/>
                <a:ea typeface="+mj-ea"/>
                <a:cs typeface="Consolas" panose="020B0609020204030204" pitchFamily="49" charset="0"/>
              </a:endParaRPr>
            </a:p>
          </p:txBody>
        </p:sp>
        <p:cxnSp>
          <p:nvCxnSpPr>
            <p:cNvPr id="15" name="直接连接符 14"/>
            <p:cNvCxnSpPr>
              <a:stCxn id="9" idx="3"/>
              <a:endCxn id="11" idx="0"/>
            </p:cNvCxnSpPr>
            <p:nvPr/>
          </p:nvCxnSpPr>
          <p:spPr>
            <a:xfrm rot="5400000">
              <a:off x="2393143" y="3340968"/>
              <a:ext cx="552373" cy="105244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16" name="直接连接符 15"/>
            <p:cNvCxnSpPr>
              <a:stCxn id="9" idx="4"/>
              <a:endCxn id="12" idx="0"/>
            </p:cNvCxnSpPr>
            <p:nvPr/>
          </p:nvCxnSpPr>
          <p:spPr>
            <a:xfrm rot="5400000">
              <a:off x="2982506" y="3804046"/>
              <a:ext cx="500064" cy="178595"/>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17" name="直接连接符 16"/>
            <p:cNvCxnSpPr>
              <a:stCxn id="9" idx="5"/>
              <a:endCxn id="13" idx="0"/>
            </p:cNvCxnSpPr>
            <p:nvPr/>
          </p:nvCxnSpPr>
          <p:spPr>
            <a:xfrm rot="16200000" flipH="1">
              <a:off x="3769593" y="3269529"/>
              <a:ext cx="552373" cy="1195317"/>
            </a:xfrm>
            <a:prstGeom prst="line">
              <a:avLst/>
            </a:prstGeom>
            <a:ln w="19050">
              <a:tailEnd type="none"/>
            </a:ln>
          </p:spPr>
          <p:style>
            <a:lnRef idx="2">
              <a:schemeClr val="dk1"/>
            </a:lnRef>
            <a:fillRef idx="0">
              <a:schemeClr val="dk1"/>
            </a:fillRef>
            <a:effectRef idx="1">
              <a:schemeClr val="dk1"/>
            </a:effectRef>
            <a:fontRef idx="minor">
              <a:schemeClr val="tx1"/>
            </a:fontRef>
          </p:style>
        </p:cxnSp>
      </p:grpSp>
      <p:sp>
        <p:nvSpPr>
          <p:cNvPr id="19" name="灯片编号占位符 18"/>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TextBox 6"/>
          <p:cNvSpPr txBox="1"/>
          <p:nvPr/>
        </p:nvSpPr>
        <p:spPr>
          <a:xfrm>
            <a:off x="500034" y="964395"/>
            <a:ext cx="7858180" cy="2185214"/>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000"/>
              </a:lnSpc>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树特别适合表示具有层次关系的数据。由一棵或者多棵树构成森林，可以将森林看成是树的集合。</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3000"/>
              </a:lnSpc>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树的存储要求既要存储结点的数据元素本身，又要存储结点之间的逻辑关系。树的常用存储结构有</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双亲存储结构</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孩子链存储结构</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和</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长子兄弟链存储结构</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TextBox 4"/>
          <p:cNvSpPr txBox="1"/>
          <p:nvPr/>
        </p:nvSpPr>
        <p:spPr>
          <a:xfrm>
            <a:off x="357158" y="252697"/>
            <a:ext cx="271464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2.8.2 </a:t>
            </a:r>
            <a:r>
              <a:rPr lang="zh-CN" altLang="en-US"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二叉树</a:t>
            </a:r>
            <a:endParaRPr lang="zh-CN"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6" name="TextBox 5"/>
          <p:cNvSpPr txBox="1"/>
          <p:nvPr/>
        </p:nvSpPr>
        <p:spPr>
          <a:xfrm>
            <a:off x="571472" y="928676"/>
            <a:ext cx="2357454" cy="453183"/>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en-US" altLang="zh-CN" sz="2000" smtClean="0">
                <a:solidFill>
                  <a:schemeClr val="bg1"/>
                </a:solidFill>
                <a:latin typeface="微软雅黑" panose="020B0503020204020204" pitchFamily="34" charset="-122"/>
                <a:ea typeface="微软雅黑" panose="020B0503020204020204" pitchFamily="34" charset="-122"/>
              </a:rPr>
              <a:t>1.  </a:t>
            </a:r>
            <a:r>
              <a:rPr lang="zh-CN" altLang="en-US" sz="2000" smtClean="0">
                <a:solidFill>
                  <a:schemeClr val="bg1"/>
                </a:solidFill>
                <a:latin typeface="微软雅黑" panose="020B0503020204020204" pitchFamily="34" charset="-122"/>
                <a:ea typeface="微软雅黑" panose="020B0503020204020204" pitchFamily="34" charset="-122"/>
              </a:rPr>
              <a:t>二叉树的定义</a:t>
            </a:r>
            <a:endParaRPr lang="zh-CN" altLang="zh-CN" sz="2000" smtClean="0">
              <a:solidFill>
                <a:schemeClr val="bg1"/>
              </a:solidFill>
              <a:latin typeface="微软雅黑" panose="020B0503020204020204" pitchFamily="34" charset="-122"/>
              <a:ea typeface="微软雅黑" panose="020B0503020204020204" pitchFamily="34" charset="-122"/>
            </a:endParaRPr>
          </a:p>
        </p:txBody>
      </p:sp>
      <p:sp>
        <p:nvSpPr>
          <p:cNvPr id="7" name="TextBox 6"/>
          <p:cNvSpPr txBox="1"/>
          <p:nvPr/>
        </p:nvSpPr>
        <p:spPr>
          <a:xfrm>
            <a:off x="785786" y="1607337"/>
            <a:ext cx="7786742" cy="1246495"/>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二叉树是有限的结点集合</a:t>
            </a:r>
            <a:r>
              <a:rPr lang="zh-CN" altLang="en-US"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t>
            </a:r>
            <a:endParaRPr lang="en-US"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a:p>
            <a:pPr marL="457200" indent="-457200" algn="l">
              <a:lnSpc>
                <a:spcPts val="28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这个集合或者是空，或者由一个根结点和两棵互不相交的称为左子树和右子树的二叉树组成。</a:t>
            </a:r>
            <a:endParaRPr lang="zh-CN" altLang="en-US"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grpSp>
        <p:nvGrpSpPr>
          <p:cNvPr id="2" name="组合 21"/>
          <p:cNvGrpSpPr/>
          <p:nvPr/>
        </p:nvGrpSpPr>
        <p:grpSpPr>
          <a:xfrm>
            <a:off x="2786050" y="3053956"/>
            <a:ext cx="1801094" cy="1660934"/>
            <a:chOff x="3128096" y="3929066"/>
            <a:chExt cx="1801094" cy="2214578"/>
          </a:xfrm>
        </p:grpSpPr>
        <p:sp>
          <p:nvSpPr>
            <p:cNvPr id="8" name="Oval 40"/>
            <p:cNvSpPr>
              <a:spLocks noChangeArrowheads="1"/>
            </p:cNvSpPr>
            <p:nvPr/>
          </p:nvSpPr>
          <p:spPr bwMode="auto">
            <a:xfrm>
              <a:off x="3977509" y="3929066"/>
              <a:ext cx="331686" cy="347352"/>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9" name="Oval 39"/>
            <p:cNvSpPr>
              <a:spLocks noChangeArrowheads="1"/>
            </p:cNvSpPr>
            <p:nvPr/>
          </p:nvSpPr>
          <p:spPr bwMode="auto">
            <a:xfrm>
              <a:off x="3453403" y="4534889"/>
              <a:ext cx="331686" cy="347352"/>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0" name="Oval 38"/>
            <p:cNvSpPr>
              <a:spLocks noChangeArrowheads="1"/>
            </p:cNvSpPr>
            <p:nvPr/>
          </p:nvSpPr>
          <p:spPr bwMode="auto">
            <a:xfrm>
              <a:off x="4526066" y="4534889"/>
              <a:ext cx="331686" cy="347352"/>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1" name="Oval 37"/>
            <p:cNvSpPr>
              <a:spLocks noChangeArrowheads="1"/>
            </p:cNvSpPr>
            <p:nvPr/>
          </p:nvSpPr>
          <p:spPr bwMode="auto">
            <a:xfrm>
              <a:off x="3128096" y="5147863"/>
              <a:ext cx="331686" cy="347352"/>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3</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2" name="Oval 36"/>
            <p:cNvSpPr>
              <a:spLocks noChangeArrowheads="1"/>
            </p:cNvSpPr>
            <p:nvPr/>
          </p:nvSpPr>
          <p:spPr bwMode="auto">
            <a:xfrm>
              <a:off x="4214579" y="5147863"/>
              <a:ext cx="331686" cy="347352"/>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5</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3" name="AutoShape 35"/>
            <p:cNvSpPr>
              <a:spLocks noChangeShapeType="1"/>
            </p:cNvSpPr>
            <p:nvPr/>
          </p:nvSpPr>
          <p:spPr bwMode="auto">
            <a:xfrm flipH="1">
              <a:off x="3619246" y="4225337"/>
              <a:ext cx="407166" cy="309552"/>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b="0">
                <a:solidFill>
                  <a:srgbClr val="0000FF"/>
                </a:solidFill>
                <a:ea typeface="仿宋" panose="02010609060101010101" pitchFamily="49" charset="-122"/>
                <a:cs typeface="Times New Roman" panose="02020603050405020304" pitchFamily="18" charset="0"/>
              </a:endParaRPr>
            </a:p>
          </p:txBody>
        </p:sp>
        <p:sp>
          <p:nvSpPr>
            <p:cNvPr id="14" name="AutoShape 34"/>
            <p:cNvSpPr>
              <a:spLocks noChangeShapeType="1"/>
            </p:cNvSpPr>
            <p:nvPr/>
          </p:nvSpPr>
          <p:spPr bwMode="auto">
            <a:xfrm>
              <a:off x="4260292" y="4225337"/>
              <a:ext cx="431617" cy="309552"/>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b="0">
                <a:solidFill>
                  <a:srgbClr val="0000FF"/>
                </a:solidFill>
                <a:ea typeface="仿宋" panose="02010609060101010101" pitchFamily="49" charset="-122"/>
                <a:cs typeface="Times New Roman" panose="02020603050405020304" pitchFamily="18" charset="0"/>
              </a:endParaRPr>
            </a:p>
          </p:txBody>
        </p:sp>
        <p:sp>
          <p:nvSpPr>
            <p:cNvPr id="15" name="AutoShape 33"/>
            <p:cNvSpPr>
              <a:spLocks noChangeShapeType="1"/>
            </p:cNvSpPr>
            <p:nvPr/>
          </p:nvSpPr>
          <p:spPr bwMode="auto">
            <a:xfrm flipH="1">
              <a:off x="3293939" y="4831160"/>
              <a:ext cx="208367" cy="316703"/>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b="0">
                <a:solidFill>
                  <a:srgbClr val="0000FF"/>
                </a:solidFill>
                <a:ea typeface="仿宋" panose="02010609060101010101" pitchFamily="49" charset="-122"/>
                <a:cs typeface="Times New Roman" panose="02020603050405020304" pitchFamily="18" charset="0"/>
              </a:endParaRPr>
            </a:p>
          </p:txBody>
        </p:sp>
        <p:sp>
          <p:nvSpPr>
            <p:cNvPr id="17" name="AutoShape 32"/>
            <p:cNvSpPr>
              <a:spLocks noChangeShapeType="1"/>
            </p:cNvSpPr>
            <p:nvPr/>
          </p:nvSpPr>
          <p:spPr bwMode="auto">
            <a:xfrm flipH="1">
              <a:off x="4380422" y="4831160"/>
              <a:ext cx="194546" cy="316703"/>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b="0">
                <a:solidFill>
                  <a:srgbClr val="0000FF"/>
                </a:solidFill>
                <a:ea typeface="仿宋" panose="02010609060101010101" pitchFamily="49" charset="-122"/>
                <a:cs typeface="Times New Roman" panose="02020603050405020304" pitchFamily="18" charset="0"/>
              </a:endParaRPr>
            </a:p>
          </p:txBody>
        </p:sp>
        <p:sp>
          <p:nvSpPr>
            <p:cNvPr id="19" name="Oval 36"/>
            <p:cNvSpPr>
              <a:spLocks noChangeArrowheads="1"/>
            </p:cNvSpPr>
            <p:nvPr/>
          </p:nvSpPr>
          <p:spPr bwMode="auto">
            <a:xfrm>
              <a:off x="4597504" y="5796292"/>
              <a:ext cx="331686" cy="347352"/>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smtClean="0">
                  <a:solidFill>
                    <a:srgbClr val="0000FF"/>
                  </a:solidFill>
                  <a:ea typeface="仿宋" panose="02010609060101010101" pitchFamily="49" charset="-122"/>
                  <a:cs typeface="Times New Roman" panose="02020603050405020304" pitchFamily="18" charset="0"/>
                </a:rPr>
                <a:t>6</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cxnSp>
          <p:nvCxnSpPr>
            <p:cNvPr id="21" name="直接连接符 20"/>
            <p:cNvCxnSpPr>
              <a:stCxn id="12" idx="5"/>
              <a:endCxn id="19" idx="0"/>
            </p:cNvCxnSpPr>
            <p:nvPr/>
          </p:nvCxnSpPr>
          <p:spPr>
            <a:xfrm rot="16200000" flipH="1">
              <a:off x="4454547" y="5487491"/>
              <a:ext cx="351945" cy="265656"/>
            </a:xfrm>
            <a:prstGeom prst="line">
              <a:avLst/>
            </a:prstGeom>
            <a:ln w="19050">
              <a:tailEnd type="none"/>
            </a:ln>
          </p:spPr>
          <p:style>
            <a:lnRef idx="2">
              <a:schemeClr val="dk1"/>
            </a:lnRef>
            <a:fillRef idx="0">
              <a:schemeClr val="dk1"/>
            </a:fillRef>
            <a:effectRef idx="1">
              <a:schemeClr val="dk1"/>
            </a:effectRef>
            <a:fontRef idx="minor">
              <a:schemeClr val="tx1"/>
            </a:fontRef>
          </p:style>
        </p:cxnSp>
      </p:grpSp>
      <p:sp>
        <p:nvSpPr>
          <p:cNvPr id="20" name="灯片编号占位符 19"/>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285720" y="267875"/>
            <a:ext cx="8643998" cy="810478"/>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spcBef>
                <a:spcPts val="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在一棵二叉树中如果所有分支结点都有左、右孩子结点，并且叶子结点都集中在二叉树的最下一层，这样的二叉树称为</a:t>
            </a:r>
            <a:r>
              <a:rPr lang="zh-CN" altLang="zh-CN" sz="2000" smtClean="0">
                <a:solidFill>
                  <a:srgbClr val="FF0000"/>
                </a:solidFill>
                <a:latin typeface="Consolas" panose="020B0609020204030204" pitchFamily="49" charset="0"/>
                <a:ea typeface="仿宋" panose="02010609060101010101" pitchFamily="49" charset="-122"/>
                <a:cs typeface="Times New Roman" panose="02020603050405020304" pitchFamily="18" charset="0"/>
              </a:rPr>
              <a:t>满二叉树</a:t>
            </a:r>
            <a:r>
              <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t>
            </a:r>
            <a:endParaRPr lang="zh-CN" altLang="en-US"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grpSp>
        <p:nvGrpSpPr>
          <p:cNvPr id="45" name="组合 44"/>
          <p:cNvGrpSpPr/>
          <p:nvPr/>
        </p:nvGrpSpPr>
        <p:grpSpPr>
          <a:xfrm>
            <a:off x="3571869" y="3561167"/>
            <a:ext cx="2419367" cy="1296599"/>
            <a:chOff x="1857356" y="1357298"/>
            <a:chExt cx="2419367" cy="1728799"/>
          </a:xfrm>
        </p:grpSpPr>
        <p:grpSp>
          <p:nvGrpSpPr>
            <p:cNvPr id="79" name="组合 78"/>
            <p:cNvGrpSpPr/>
            <p:nvPr/>
          </p:nvGrpSpPr>
          <p:grpSpPr>
            <a:xfrm>
              <a:off x="1954298" y="1381111"/>
              <a:ext cx="2117636" cy="1704986"/>
              <a:chOff x="1954298" y="1381111"/>
              <a:chExt cx="2117636" cy="1704986"/>
            </a:xfrm>
          </p:grpSpPr>
          <p:sp>
            <p:nvSpPr>
              <p:cNvPr id="9" name="Oval 38"/>
              <p:cNvSpPr>
                <a:spLocks noChangeArrowheads="1"/>
              </p:cNvSpPr>
              <p:nvPr/>
            </p:nvSpPr>
            <p:spPr bwMode="auto">
              <a:xfrm>
                <a:off x="3398202" y="2034559"/>
                <a:ext cx="331686" cy="347352"/>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7" name="Oval 40"/>
              <p:cNvSpPr>
                <a:spLocks noChangeArrowheads="1"/>
              </p:cNvSpPr>
              <p:nvPr/>
            </p:nvSpPr>
            <p:spPr bwMode="auto">
              <a:xfrm>
                <a:off x="2868695" y="1381111"/>
                <a:ext cx="331686" cy="347352"/>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8" name="Oval 39"/>
              <p:cNvSpPr>
                <a:spLocks noChangeArrowheads="1"/>
              </p:cNvSpPr>
              <p:nvPr/>
            </p:nvSpPr>
            <p:spPr bwMode="auto">
              <a:xfrm>
                <a:off x="2325539" y="2034559"/>
                <a:ext cx="331686" cy="347352"/>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0" name="Oval 37"/>
              <p:cNvSpPr>
                <a:spLocks noChangeArrowheads="1"/>
              </p:cNvSpPr>
              <p:nvPr/>
            </p:nvSpPr>
            <p:spPr bwMode="auto">
              <a:xfrm>
                <a:off x="1954298" y="2738745"/>
                <a:ext cx="331686" cy="347352"/>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1" name="Oval 36"/>
              <p:cNvSpPr>
                <a:spLocks noChangeArrowheads="1"/>
              </p:cNvSpPr>
              <p:nvPr/>
            </p:nvSpPr>
            <p:spPr bwMode="auto">
              <a:xfrm>
                <a:off x="3086715" y="2738745"/>
                <a:ext cx="331686" cy="347352"/>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7" name="Oval 36"/>
              <p:cNvSpPr>
                <a:spLocks noChangeArrowheads="1"/>
              </p:cNvSpPr>
              <p:nvPr/>
            </p:nvSpPr>
            <p:spPr bwMode="auto">
              <a:xfrm>
                <a:off x="2643174" y="2738745"/>
                <a:ext cx="331686" cy="347352"/>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9" name="Oval 36"/>
              <p:cNvSpPr>
                <a:spLocks noChangeArrowheads="1"/>
              </p:cNvSpPr>
              <p:nvPr/>
            </p:nvSpPr>
            <p:spPr bwMode="auto">
              <a:xfrm>
                <a:off x="3740248" y="2738745"/>
                <a:ext cx="331686" cy="347352"/>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cxnSp>
            <p:nvCxnSpPr>
              <p:cNvPr id="21" name="直接连接符 20"/>
              <p:cNvCxnSpPr>
                <a:stCxn id="8" idx="5"/>
                <a:endCxn id="17" idx="0"/>
              </p:cNvCxnSpPr>
              <p:nvPr/>
            </p:nvCxnSpPr>
            <p:spPr>
              <a:xfrm rot="16200000" flipH="1">
                <a:off x="2504983" y="2434711"/>
                <a:ext cx="407702" cy="200366"/>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23" name="直接连接符 22"/>
              <p:cNvCxnSpPr>
                <a:stCxn id="9" idx="5"/>
                <a:endCxn id="19" idx="0"/>
              </p:cNvCxnSpPr>
              <p:nvPr/>
            </p:nvCxnSpPr>
            <p:spPr>
              <a:xfrm rot="16200000" flipH="1">
                <a:off x="3589851" y="2422505"/>
                <a:ext cx="407702" cy="224777"/>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26" name="直接连接符 25"/>
              <p:cNvCxnSpPr>
                <a:stCxn id="7" idx="5"/>
                <a:endCxn id="9" idx="0"/>
              </p:cNvCxnSpPr>
              <p:nvPr/>
            </p:nvCxnSpPr>
            <p:spPr>
              <a:xfrm rot="16200000" flipH="1">
                <a:off x="3179444" y="1649958"/>
                <a:ext cx="356964" cy="412238"/>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28" name="直接连接符 27"/>
              <p:cNvCxnSpPr>
                <a:stCxn id="7" idx="3"/>
                <a:endCxn id="8" idx="0"/>
              </p:cNvCxnSpPr>
              <p:nvPr/>
            </p:nvCxnSpPr>
            <p:spPr>
              <a:xfrm rot="5400000">
                <a:off x="2525844" y="1643134"/>
                <a:ext cx="356964" cy="425887"/>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30" name="直接连接符 29"/>
              <p:cNvCxnSpPr>
                <a:stCxn id="8" idx="3"/>
                <a:endCxn id="10" idx="0"/>
              </p:cNvCxnSpPr>
              <p:nvPr/>
            </p:nvCxnSpPr>
            <p:spPr>
              <a:xfrm rot="5400000">
                <a:off x="2043276" y="2407908"/>
                <a:ext cx="407702" cy="253972"/>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32" name="直接连接符 31"/>
              <p:cNvCxnSpPr>
                <a:stCxn id="9" idx="3"/>
                <a:endCxn id="11" idx="0"/>
              </p:cNvCxnSpPr>
              <p:nvPr/>
            </p:nvCxnSpPr>
            <p:spPr>
              <a:xfrm rot="5400000">
                <a:off x="3145816" y="2437785"/>
                <a:ext cx="407702" cy="194218"/>
              </a:xfrm>
              <a:prstGeom prst="line">
                <a:avLst/>
              </a:prstGeom>
              <a:ln w="19050">
                <a:tailEnd type="none"/>
              </a:ln>
            </p:spPr>
            <p:style>
              <a:lnRef idx="2">
                <a:schemeClr val="dk1"/>
              </a:lnRef>
              <a:fillRef idx="0">
                <a:schemeClr val="dk1"/>
              </a:fillRef>
              <a:effectRef idx="1">
                <a:schemeClr val="dk1"/>
              </a:effectRef>
              <a:fontRef idx="minor">
                <a:schemeClr val="tx1"/>
              </a:fontRef>
            </p:style>
          </p:cxnSp>
        </p:grpSp>
        <p:grpSp>
          <p:nvGrpSpPr>
            <p:cNvPr id="43" name="组合 42"/>
            <p:cNvGrpSpPr/>
            <p:nvPr/>
          </p:nvGrpSpPr>
          <p:grpSpPr>
            <a:xfrm>
              <a:off x="1857356" y="1357298"/>
              <a:ext cx="2419367" cy="1518923"/>
              <a:chOff x="1857356" y="1357298"/>
              <a:chExt cx="2419367" cy="1518923"/>
            </a:xfrm>
          </p:grpSpPr>
          <p:sp>
            <p:nvSpPr>
              <p:cNvPr id="24" name="TextBox 23"/>
              <p:cNvSpPr txBox="1"/>
              <p:nvPr/>
            </p:nvSpPr>
            <p:spPr>
              <a:xfrm>
                <a:off x="3286116" y="1357298"/>
                <a:ext cx="214314" cy="328295"/>
              </a:xfrm>
              <a:prstGeom prst="rect">
                <a:avLst/>
              </a:prstGeom>
              <a:noFill/>
            </p:spPr>
            <p:txBody>
              <a:bodyPr wrap="square" lIns="0" tIns="0" rIns="0" bIns="0" rtlCol="0">
                <a:spAutoFit/>
              </a:bodyPr>
              <a:lstStyle/>
              <a:p>
                <a:pPr algn="l">
                  <a:lnSpc>
                    <a:spcPts val="1900"/>
                  </a:lnSpc>
                  <a:spcBef>
                    <a:spcPts val="0"/>
                  </a:spcBef>
                </a:pPr>
                <a:r>
                  <a:rPr lang="en-US" altLang="zh-CN" sz="1600" b="0" smtClean="0">
                    <a:solidFill>
                      <a:srgbClr val="FF00FF"/>
                    </a:solidFill>
                    <a:latin typeface="Consolas" panose="020B0609020204030204" pitchFamily="49" charset="0"/>
                    <a:ea typeface="楷体" panose="02010609060101010101" pitchFamily="49" charset="-122"/>
                    <a:cs typeface="Consolas" panose="020B0609020204030204" pitchFamily="49" charset="0"/>
                  </a:rPr>
                  <a:t>0</a:t>
                </a:r>
                <a:endParaRPr lang="zh-CN" altLang="en-US" sz="1600" b="0" smtClean="0">
                  <a:solidFill>
                    <a:srgbClr val="FF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6" name="TextBox 35"/>
              <p:cNvSpPr txBox="1"/>
              <p:nvPr/>
            </p:nvSpPr>
            <p:spPr>
              <a:xfrm>
                <a:off x="2200258" y="1909751"/>
                <a:ext cx="285752" cy="328295"/>
              </a:xfrm>
              <a:prstGeom prst="rect">
                <a:avLst/>
              </a:prstGeom>
              <a:noFill/>
            </p:spPr>
            <p:txBody>
              <a:bodyPr wrap="square" lIns="0" tIns="0" rIns="0" bIns="0" rtlCol="0">
                <a:spAutoFit/>
              </a:bodyPr>
              <a:lstStyle/>
              <a:p>
                <a:pPr algn="l">
                  <a:lnSpc>
                    <a:spcPts val="1900"/>
                  </a:lnSpc>
                  <a:spcBef>
                    <a:spcPts val="0"/>
                  </a:spcBef>
                </a:pPr>
                <a:r>
                  <a:rPr lang="en-US" altLang="zh-CN" sz="1600" b="0" smtClean="0">
                    <a:solidFill>
                      <a:srgbClr val="FF00FF"/>
                    </a:solidFill>
                    <a:latin typeface="Consolas" panose="020B0609020204030204" pitchFamily="49" charset="0"/>
                    <a:ea typeface="楷体" panose="02010609060101010101" pitchFamily="49" charset="-122"/>
                    <a:cs typeface="Consolas" panose="020B0609020204030204" pitchFamily="49" charset="0"/>
                  </a:rPr>
                  <a:t>1</a:t>
                </a:r>
                <a:endParaRPr lang="zh-CN" altLang="en-US" sz="1600" b="0" smtClean="0">
                  <a:solidFill>
                    <a:srgbClr val="FF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7" name="TextBox 36"/>
              <p:cNvSpPr txBox="1"/>
              <p:nvPr/>
            </p:nvSpPr>
            <p:spPr>
              <a:xfrm>
                <a:off x="3786182" y="1968333"/>
                <a:ext cx="285752" cy="328295"/>
              </a:xfrm>
              <a:prstGeom prst="rect">
                <a:avLst/>
              </a:prstGeom>
              <a:noFill/>
            </p:spPr>
            <p:txBody>
              <a:bodyPr wrap="square" lIns="0" tIns="0" rIns="0" bIns="0" rtlCol="0">
                <a:spAutoFit/>
              </a:bodyPr>
              <a:lstStyle/>
              <a:p>
                <a:pPr algn="l">
                  <a:lnSpc>
                    <a:spcPts val="1900"/>
                  </a:lnSpc>
                  <a:spcBef>
                    <a:spcPts val="0"/>
                  </a:spcBef>
                </a:pPr>
                <a:r>
                  <a:rPr lang="en-US" altLang="zh-CN" sz="1600" b="0" smtClean="0">
                    <a:solidFill>
                      <a:srgbClr val="FF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600" b="0" smtClean="0">
                  <a:solidFill>
                    <a:srgbClr val="FF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8" name="TextBox 37"/>
              <p:cNvSpPr txBox="1"/>
              <p:nvPr/>
            </p:nvSpPr>
            <p:spPr>
              <a:xfrm>
                <a:off x="3397746" y="2547926"/>
                <a:ext cx="285752" cy="328295"/>
              </a:xfrm>
              <a:prstGeom prst="rect">
                <a:avLst/>
              </a:prstGeom>
              <a:noFill/>
            </p:spPr>
            <p:txBody>
              <a:bodyPr wrap="square" lIns="0" tIns="0" rIns="0" bIns="0" rtlCol="0">
                <a:spAutoFit/>
              </a:bodyPr>
              <a:lstStyle/>
              <a:p>
                <a:pPr algn="l">
                  <a:lnSpc>
                    <a:spcPts val="1900"/>
                  </a:lnSpc>
                  <a:spcBef>
                    <a:spcPts val="0"/>
                  </a:spcBef>
                </a:pPr>
                <a:r>
                  <a:rPr lang="en-US" altLang="zh-CN" sz="1600" b="0" smtClean="0">
                    <a:solidFill>
                      <a:srgbClr val="FF00FF"/>
                    </a:solidFill>
                    <a:latin typeface="Consolas" panose="020B0609020204030204" pitchFamily="49" charset="0"/>
                    <a:ea typeface="楷体" panose="02010609060101010101" pitchFamily="49" charset="-122"/>
                    <a:cs typeface="Consolas" panose="020B0609020204030204" pitchFamily="49" charset="0"/>
                  </a:rPr>
                  <a:t>5</a:t>
                </a:r>
                <a:endParaRPr lang="zh-CN" altLang="en-US" sz="1600" b="0" smtClean="0">
                  <a:solidFill>
                    <a:srgbClr val="FF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9" name="TextBox 38"/>
              <p:cNvSpPr txBox="1"/>
              <p:nvPr/>
            </p:nvSpPr>
            <p:spPr>
              <a:xfrm>
                <a:off x="2552686" y="2547926"/>
                <a:ext cx="285752" cy="328295"/>
              </a:xfrm>
              <a:prstGeom prst="rect">
                <a:avLst/>
              </a:prstGeom>
              <a:noFill/>
            </p:spPr>
            <p:txBody>
              <a:bodyPr wrap="square" lIns="0" tIns="0" rIns="0" bIns="0" rtlCol="0">
                <a:spAutoFit/>
              </a:bodyPr>
              <a:lstStyle/>
              <a:p>
                <a:pPr algn="l">
                  <a:lnSpc>
                    <a:spcPts val="1900"/>
                  </a:lnSpc>
                  <a:spcBef>
                    <a:spcPts val="0"/>
                  </a:spcBef>
                </a:pPr>
                <a:r>
                  <a:rPr lang="en-US" altLang="zh-CN" sz="1600" b="0" smtClean="0">
                    <a:solidFill>
                      <a:srgbClr val="FF00FF"/>
                    </a:solidFill>
                    <a:latin typeface="Consolas" panose="020B0609020204030204" pitchFamily="49" charset="0"/>
                    <a:ea typeface="楷体" panose="02010609060101010101" pitchFamily="49" charset="-122"/>
                    <a:cs typeface="Consolas" panose="020B0609020204030204" pitchFamily="49" charset="0"/>
                  </a:rPr>
                  <a:t>4</a:t>
                </a:r>
                <a:endParaRPr lang="zh-CN" altLang="en-US" sz="1600" b="0" smtClean="0">
                  <a:solidFill>
                    <a:srgbClr val="FF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0" name="TextBox 39"/>
              <p:cNvSpPr txBox="1"/>
              <p:nvPr/>
            </p:nvSpPr>
            <p:spPr>
              <a:xfrm>
                <a:off x="1857356" y="2547926"/>
                <a:ext cx="285752" cy="328295"/>
              </a:xfrm>
              <a:prstGeom prst="rect">
                <a:avLst/>
              </a:prstGeom>
              <a:noFill/>
            </p:spPr>
            <p:txBody>
              <a:bodyPr wrap="square" lIns="0" tIns="0" rIns="0" bIns="0" rtlCol="0">
                <a:spAutoFit/>
              </a:bodyPr>
              <a:lstStyle/>
              <a:p>
                <a:pPr algn="l">
                  <a:lnSpc>
                    <a:spcPts val="1900"/>
                  </a:lnSpc>
                  <a:spcBef>
                    <a:spcPts val="0"/>
                  </a:spcBef>
                </a:pPr>
                <a:r>
                  <a:rPr lang="en-US" altLang="zh-CN" sz="1600" b="0" smtClean="0">
                    <a:solidFill>
                      <a:srgbClr val="FF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b="0" smtClean="0">
                  <a:solidFill>
                    <a:srgbClr val="FF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41" name="TextBox 40"/>
              <p:cNvSpPr txBox="1"/>
              <p:nvPr/>
            </p:nvSpPr>
            <p:spPr>
              <a:xfrm>
                <a:off x="3990971" y="2547926"/>
                <a:ext cx="285752" cy="328295"/>
              </a:xfrm>
              <a:prstGeom prst="rect">
                <a:avLst/>
              </a:prstGeom>
              <a:noFill/>
            </p:spPr>
            <p:txBody>
              <a:bodyPr wrap="square" lIns="0" tIns="0" rIns="0" bIns="0" rtlCol="0">
                <a:spAutoFit/>
              </a:bodyPr>
              <a:lstStyle/>
              <a:p>
                <a:pPr algn="l">
                  <a:lnSpc>
                    <a:spcPts val="1900"/>
                  </a:lnSpc>
                  <a:spcBef>
                    <a:spcPts val="0"/>
                  </a:spcBef>
                </a:pPr>
                <a:r>
                  <a:rPr lang="en-US" altLang="zh-CN" sz="1600" b="0" smtClean="0">
                    <a:solidFill>
                      <a:srgbClr val="FF00FF"/>
                    </a:solidFill>
                    <a:latin typeface="Consolas" panose="020B0609020204030204" pitchFamily="49" charset="0"/>
                    <a:ea typeface="楷体" panose="02010609060101010101" pitchFamily="49" charset="-122"/>
                    <a:cs typeface="Consolas" panose="020B0609020204030204" pitchFamily="49" charset="0"/>
                  </a:rPr>
                  <a:t>6</a:t>
                </a:r>
                <a:endParaRPr lang="zh-CN" altLang="en-US" sz="1600" b="0" smtClean="0">
                  <a:solidFill>
                    <a:srgbClr val="FF00FF"/>
                  </a:solidFill>
                  <a:latin typeface="Consolas" panose="020B0609020204030204" pitchFamily="49" charset="0"/>
                  <a:ea typeface="楷体" panose="02010609060101010101" pitchFamily="49" charset="-122"/>
                  <a:cs typeface="Consolas" panose="020B0609020204030204" pitchFamily="49" charset="0"/>
                </a:endParaRPr>
              </a:p>
            </p:txBody>
          </p:sp>
        </p:grpSp>
      </p:grpSp>
      <p:sp>
        <p:nvSpPr>
          <p:cNvPr id="46" name="TextBox 45"/>
          <p:cNvSpPr txBox="1"/>
          <p:nvPr/>
        </p:nvSpPr>
        <p:spPr>
          <a:xfrm>
            <a:off x="500034" y="1553759"/>
            <a:ext cx="3286148"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仿宋" panose="02010609060101010101" pitchFamily="49" charset="-122"/>
                <a:ea typeface="仿宋" panose="02010609060101010101" pitchFamily="49" charset="-122"/>
              </a:rPr>
              <a:t>满二叉树结点层序编号</a:t>
            </a:r>
            <a:r>
              <a:rPr lang="zh-CN" altLang="en-US" sz="2000" smtClean="0">
                <a:solidFill>
                  <a:srgbClr val="0000FF"/>
                </a:solidFill>
                <a:latin typeface="仿宋" panose="02010609060101010101" pitchFamily="49" charset="-122"/>
                <a:ea typeface="仿宋" panose="02010609060101010101" pitchFamily="49" charset="-122"/>
              </a:rPr>
              <a:t>：</a:t>
            </a:r>
            <a:endParaRPr lang="zh-CN" altLang="en-US" sz="2000" smtClean="0">
              <a:solidFill>
                <a:srgbClr val="0000FF"/>
              </a:solidFill>
              <a:latin typeface="仿宋" panose="02010609060101010101" pitchFamily="49" charset="-122"/>
              <a:ea typeface="仿宋" panose="02010609060101010101" pitchFamily="49" charset="-122"/>
              <a:cs typeface="Consolas" panose="020B0609020204030204" pitchFamily="49" charset="0"/>
            </a:endParaRPr>
          </a:p>
        </p:txBody>
      </p:sp>
      <p:grpSp>
        <p:nvGrpSpPr>
          <p:cNvPr id="56" name="组合 55"/>
          <p:cNvGrpSpPr/>
          <p:nvPr/>
        </p:nvGrpSpPr>
        <p:grpSpPr>
          <a:xfrm>
            <a:off x="3726455" y="1308394"/>
            <a:ext cx="2119718" cy="1477670"/>
            <a:chOff x="3726455" y="1510317"/>
            <a:chExt cx="2119718" cy="1970226"/>
          </a:xfrm>
        </p:grpSpPr>
        <p:sp>
          <p:nvSpPr>
            <p:cNvPr id="49" name="Oval 8"/>
            <p:cNvSpPr>
              <a:spLocks noChangeArrowheads="1"/>
            </p:cNvSpPr>
            <p:nvPr/>
          </p:nvSpPr>
          <p:spPr bwMode="auto">
            <a:xfrm>
              <a:off x="4191973" y="1510317"/>
              <a:ext cx="1121342" cy="476709"/>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a:t>
              </a:r>
              <a:r>
                <a:rPr kumimoji="0" lang="en-US" altLang="zh-CN" sz="1600" b="0"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i</a:t>
              </a:r>
              <a:r>
                <a:rPr kumimoji="0" lang="en-US" altLang="zh-CN" sz="16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-1)/2</a:t>
              </a:r>
              <a:endParaRPr kumimoji="0" lang="en-US" altLang="zh-CN" sz="16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50" name="Oval 7"/>
            <p:cNvSpPr>
              <a:spLocks noChangeArrowheads="1"/>
            </p:cNvSpPr>
            <p:nvPr/>
          </p:nvSpPr>
          <p:spPr bwMode="auto">
            <a:xfrm>
              <a:off x="4433516" y="2249469"/>
              <a:ext cx="630938" cy="477976"/>
            </a:xfrm>
            <a:prstGeom prst="ellipse">
              <a:avLst/>
            </a:prstGeom>
            <a:ln>
              <a:tailEnd type="none" w="sm" len="sm"/>
            </a:ln>
          </p:spPr>
          <p:style>
            <a:lnRef idx="1">
              <a:schemeClr val="accent3"/>
            </a:lnRef>
            <a:fillRef idx="2">
              <a:schemeClr val="accent3"/>
            </a:fillRef>
            <a:effectRef idx="1">
              <a:schemeClr val="accent3"/>
            </a:effectRef>
            <a:fontRef idx="minor">
              <a:schemeClr val="dk1"/>
            </a:fontRef>
          </p:style>
          <p:txBody>
            <a:bodyPr vert="horz" wrap="square" lIns="0" tIns="1710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i</a:t>
              </a:r>
              <a:endParaRPr kumimoji="0" lang="en-US" altLang="zh-CN" sz="16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51" name="Oval 6"/>
            <p:cNvSpPr>
              <a:spLocks noChangeArrowheads="1"/>
            </p:cNvSpPr>
            <p:nvPr/>
          </p:nvSpPr>
          <p:spPr bwMode="auto">
            <a:xfrm>
              <a:off x="3726455" y="3002567"/>
              <a:ext cx="787575" cy="477976"/>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710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2</a:t>
              </a:r>
              <a:r>
                <a:rPr kumimoji="0" lang="en-US" altLang="zh-CN" sz="1600" b="0"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i</a:t>
              </a:r>
              <a:r>
                <a:rPr kumimoji="0" lang="en-US" altLang="zh-CN" sz="16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+1</a:t>
              </a:r>
              <a:endParaRPr kumimoji="0" lang="en-US" altLang="zh-CN" sz="16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52" name="Oval 5"/>
            <p:cNvSpPr>
              <a:spLocks noChangeArrowheads="1"/>
            </p:cNvSpPr>
            <p:nvPr/>
          </p:nvSpPr>
          <p:spPr bwMode="auto">
            <a:xfrm>
              <a:off x="5057134" y="3002567"/>
              <a:ext cx="789039" cy="477976"/>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1710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2</a:t>
              </a:r>
              <a:r>
                <a:rPr kumimoji="0" lang="en-US" altLang="zh-CN" sz="1600" b="0" i="1"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i+</a:t>
              </a:r>
              <a:r>
                <a:rPr kumimoji="0" lang="en-US" altLang="zh-CN" sz="16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rPr>
                <a:t>2</a:t>
              </a:r>
              <a:endParaRPr kumimoji="0" lang="en-US" altLang="zh-CN" sz="16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Consolas" panose="020B0609020204030204" pitchFamily="49" charset="0"/>
              </a:endParaRPr>
            </a:p>
          </p:txBody>
        </p:sp>
        <p:sp>
          <p:nvSpPr>
            <p:cNvPr id="53" name="AutoShape 4"/>
            <p:cNvSpPr>
              <a:spLocks noChangeShapeType="1"/>
            </p:cNvSpPr>
            <p:nvPr/>
          </p:nvSpPr>
          <p:spPr bwMode="auto">
            <a:xfrm flipH="1">
              <a:off x="4120242" y="2657714"/>
              <a:ext cx="405498" cy="344853"/>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600">
                <a:solidFill>
                  <a:srgbClr val="0000FF"/>
                </a:solidFill>
                <a:latin typeface="Consolas" panose="020B0609020204030204" pitchFamily="49" charset="0"/>
                <a:cs typeface="Consolas" panose="020B0609020204030204" pitchFamily="49" charset="0"/>
              </a:endParaRPr>
            </a:p>
          </p:txBody>
        </p:sp>
        <p:sp>
          <p:nvSpPr>
            <p:cNvPr id="54" name="AutoShape 3"/>
            <p:cNvSpPr>
              <a:spLocks noChangeShapeType="1"/>
            </p:cNvSpPr>
            <p:nvPr/>
          </p:nvSpPr>
          <p:spPr bwMode="auto">
            <a:xfrm>
              <a:off x="4972228" y="2657714"/>
              <a:ext cx="480157" cy="344853"/>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600">
                <a:solidFill>
                  <a:srgbClr val="0000FF"/>
                </a:solidFill>
                <a:latin typeface="Consolas" panose="020B0609020204030204" pitchFamily="49" charset="0"/>
                <a:cs typeface="Consolas" panose="020B0609020204030204" pitchFamily="49" charset="0"/>
              </a:endParaRPr>
            </a:p>
          </p:txBody>
        </p:sp>
        <p:sp>
          <p:nvSpPr>
            <p:cNvPr id="55" name="AutoShape 2"/>
            <p:cNvSpPr>
              <a:spLocks noChangeShapeType="1"/>
            </p:cNvSpPr>
            <p:nvPr/>
          </p:nvSpPr>
          <p:spPr bwMode="auto">
            <a:xfrm flipH="1">
              <a:off x="4749717" y="1987025"/>
              <a:ext cx="2928" cy="262443"/>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600">
                <a:solidFill>
                  <a:srgbClr val="0000FF"/>
                </a:solidFill>
                <a:latin typeface="Consolas" panose="020B0609020204030204" pitchFamily="49" charset="0"/>
                <a:cs typeface="Consolas" panose="020B0609020204030204" pitchFamily="49" charset="0"/>
              </a:endParaRPr>
            </a:p>
          </p:txBody>
        </p:sp>
      </p:grpSp>
      <p:sp>
        <p:nvSpPr>
          <p:cNvPr id="57" name="下箭头 56"/>
          <p:cNvSpPr/>
          <p:nvPr/>
        </p:nvSpPr>
        <p:spPr>
          <a:xfrm>
            <a:off x="4643438" y="2893221"/>
            <a:ext cx="357190" cy="375050"/>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42" name="灯片编号占位符 41"/>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6" name="TextBox 5"/>
          <p:cNvSpPr txBox="1"/>
          <p:nvPr/>
        </p:nvSpPr>
        <p:spPr>
          <a:xfrm>
            <a:off x="214282" y="142858"/>
            <a:ext cx="1071570" cy="400110"/>
          </a:xfrm>
          <a:prstGeom prst="rect">
            <a:avLst/>
          </a:prstGeom>
          <a:solidFill>
            <a:schemeClr val="accent5">
              <a:lumMod val="20000"/>
              <a:lumOff val="80000"/>
            </a:schemeClr>
          </a:solidFill>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a:lstStyle>
          <a:p>
            <a:pPr>
              <a:lnSpc>
                <a:spcPct val="100000"/>
              </a:lnSpc>
              <a:spcBef>
                <a:spcPts val="0"/>
              </a:spcBef>
            </a:pPr>
            <a:r>
              <a:rPr lang="zh-CN" altLang="en-US"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解法</a:t>
            </a:r>
            <a:r>
              <a:rPr lang="en-US" altLang="zh-CN" sz="20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1</a:t>
            </a:r>
            <a:endParaRPr lang="zh-CN" altLang="en-US" sz="200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7" name="TextBox 6"/>
          <p:cNvSpPr txBox="1"/>
          <p:nvPr/>
        </p:nvSpPr>
        <p:spPr>
          <a:xfrm>
            <a:off x="142844" y="571486"/>
            <a:ext cx="8858312" cy="442301"/>
          </a:xfrm>
          <a:prstGeom prst="rect">
            <a:avLst/>
          </a:prstGeom>
          <a:noFill/>
        </p:spPr>
        <p:txBody>
          <a:bodyPr wrap="square" rtlCol="0">
            <a:spAutoFit/>
          </a:bodyPr>
          <a:lstStyle/>
          <a:p>
            <a:pPr algn="l">
              <a:lnSpc>
                <a:spcPts val="3000"/>
              </a:lnSpc>
              <a:spcBef>
                <a:spcPts val="0"/>
              </a:spcBef>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nums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递增排序</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排序后的</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nums[</a:t>
            </a:r>
            <a:r>
              <a:rPr lang="en-US" altLang="zh-CN" sz="2000" i="1" smtClean="0">
                <a:solidFill>
                  <a:srgbClr val="FF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FF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就是原来</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nums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中第</a:t>
            </a:r>
            <a:r>
              <a:rPr lang="en-US" altLang="zh-CN" sz="2000" i="1" smtClean="0">
                <a:solidFill>
                  <a:srgbClr val="FF00FF"/>
                </a:solidFill>
                <a:latin typeface="Consolas" panose="020B0609020204030204" pitchFamily="49" charset="0"/>
                <a:ea typeface="仿宋"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大的整数。</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8" name="TextBox 7"/>
          <p:cNvSpPr txBox="1"/>
          <p:nvPr/>
        </p:nvSpPr>
        <p:spPr>
          <a:xfrm>
            <a:off x="285720" y="2786226"/>
            <a:ext cx="8715436" cy="2105361"/>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72000" rtlCol="0">
            <a:spAutoFit/>
          </a:bodyPr>
          <a:lstStyle/>
          <a:p>
            <a:pPr algn="l" defTabSz="359410">
              <a:lnSpc>
                <a:spcPts val="30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	class Solution:</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30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    	def </a:t>
            </a:r>
            <a:r>
              <a:rPr lang="en-US" altLang="zh-CN" sz="2000" smtClean="0">
                <a:solidFill>
                  <a:srgbClr val="FF0000"/>
                </a:solidFill>
                <a:latin typeface="Consolas" panose="020B0609020204030204" pitchFamily="49" charset="0"/>
                <a:ea typeface="仿宋" panose="02010609060101010101" pitchFamily="49" charset="-122"/>
              </a:rPr>
              <a:t>findKthLargest</a:t>
            </a:r>
            <a:r>
              <a:rPr lang="en-US" altLang="zh-CN" sz="2000" smtClean="0">
                <a:solidFill>
                  <a:srgbClr val="0000FF"/>
                </a:solidFill>
                <a:latin typeface="Consolas" panose="020B0609020204030204" pitchFamily="49" charset="0"/>
                <a:ea typeface="仿宋" panose="02010609060101010101" pitchFamily="49" charset="-122"/>
              </a:rPr>
              <a:t>(self</a:t>
            </a:r>
            <a:r>
              <a:rPr lang="zh-CN" altLang="en-US" sz="2000" smtClean="0">
                <a:solidFill>
                  <a:srgbClr val="0000FF"/>
                </a:solidFill>
                <a:latin typeface="Consolas" panose="020B0609020204030204" pitchFamily="49" charset="0"/>
                <a:ea typeface="仿宋" panose="02010609060101010101" pitchFamily="49" charset="-122"/>
              </a:rPr>
              <a:t>，</a:t>
            </a:r>
            <a:r>
              <a:rPr lang="en-US" altLang="zh-CN" sz="2000" smtClean="0">
                <a:solidFill>
                  <a:srgbClr val="0000FF"/>
                </a:solidFill>
                <a:latin typeface="Consolas" panose="020B0609020204030204" pitchFamily="49" charset="0"/>
                <a:ea typeface="仿宋" panose="02010609060101010101" pitchFamily="49" charset="-122"/>
              </a:rPr>
              <a:t> nums:List[int]</a:t>
            </a:r>
            <a:r>
              <a:rPr lang="zh-CN" altLang="en-US" sz="2000" smtClean="0">
                <a:solidFill>
                  <a:srgbClr val="0000FF"/>
                </a:solidFill>
                <a:latin typeface="Consolas" panose="020B0609020204030204" pitchFamily="49" charset="0"/>
                <a:ea typeface="仿宋" panose="02010609060101010101" pitchFamily="49" charset="-122"/>
              </a:rPr>
              <a:t>，</a:t>
            </a:r>
            <a:r>
              <a:rPr lang="en-US" altLang="zh-CN" sz="2000" smtClean="0">
                <a:solidFill>
                  <a:srgbClr val="0000FF"/>
                </a:solidFill>
                <a:latin typeface="Consolas" panose="020B0609020204030204" pitchFamily="49" charset="0"/>
                <a:ea typeface="仿宋" panose="02010609060101010101" pitchFamily="49" charset="-122"/>
              </a:rPr>
              <a:t>k:int) -&gt; int:</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30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3      	n=len(nums)</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30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4      	nums.</a:t>
            </a:r>
            <a:r>
              <a:rPr lang="en-US" altLang="zh-CN" sz="2000" smtClean="0">
                <a:solidFill>
                  <a:srgbClr val="006600"/>
                </a:solidFill>
                <a:latin typeface="Consolas" panose="020B0609020204030204" pitchFamily="49" charset="0"/>
                <a:ea typeface="仿宋" panose="02010609060101010101" pitchFamily="49" charset="-122"/>
              </a:rPr>
              <a:t>sort</a:t>
            </a:r>
            <a:r>
              <a:rPr lang="en-US" altLang="zh-CN" sz="2000" smtClean="0">
                <a:solidFill>
                  <a:srgbClr val="0000FF"/>
                </a:solidFill>
                <a:latin typeface="Consolas" panose="020B0609020204030204" pitchFamily="49" charset="0"/>
                <a:ea typeface="仿宋" panose="02010609060101010101" pitchFamily="49" charset="-122"/>
              </a:rPr>
              <a:t>()</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30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5       return nums[n-k]</a:t>
            </a:r>
            <a:endParaRPr lang="zh-CN" altLang="zh-CN" sz="2000">
              <a:solidFill>
                <a:srgbClr val="0000FF"/>
              </a:solidFill>
              <a:latin typeface="Consolas" panose="020B0609020204030204" pitchFamily="49" charset="0"/>
              <a:ea typeface="仿宋" panose="02010609060101010101" pitchFamily="49" charset="-122"/>
            </a:endParaRPr>
          </a:p>
        </p:txBody>
      </p:sp>
      <p:sp>
        <p:nvSpPr>
          <p:cNvPr id="10" name="TextBox 9"/>
          <p:cNvSpPr txBox="1"/>
          <p:nvPr/>
        </p:nvSpPr>
        <p:spPr>
          <a:xfrm>
            <a:off x="1571604" y="1000114"/>
            <a:ext cx="5643602" cy="1631216"/>
          </a:xfrm>
          <a:prstGeom prst="rect">
            <a:avLst/>
          </a:prstGeom>
          <a:noFill/>
        </p:spPr>
        <p:txBody>
          <a:bodyPr wrap="square" rtlCol="0">
            <a:spAutoFit/>
          </a:bodyPr>
          <a:lstStyle/>
          <a:p>
            <a:pPr algn="l" defTabSz="359410">
              <a:lnSpc>
                <a:spcPts val="3000"/>
              </a:lnSpc>
              <a:spcBef>
                <a:spcPts val="0"/>
              </a:spcBef>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例如，</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nums=[6</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defTabSz="359410">
              <a:lnSpc>
                <a:spcPts val="3000"/>
              </a:lnSpc>
              <a:spcBef>
                <a:spcPts val="0"/>
              </a:spcBef>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序号：</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0</a:t>
            </a:r>
            <a:r>
              <a:rPr lang="zh-CN" altLang="en-US"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3</a:t>
            </a:r>
            <a:r>
              <a:rPr lang="zh-CN" altLang="en-US"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4</a:t>
            </a:r>
            <a:r>
              <a:rPr lang="zh-CN" altLang="en-US"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5</a:t>
            </a:r>
            <a:r>
              <a:rPr lang="zh-CN" altLang="en-US"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6</a:t>
            </a:r>
            <a:endPar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endParaRPr>
          </a:p>
          <a:p>
            <a:pPr algn="l" defTabSz="359410">
              <a:lnSpc>
                <a:spcPts val="3000"/>
              </a:lnSpc>
              <a:spcBef>
                <a:spcPts val="0"/>
              </a:spcBef>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递增排序： </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6</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defTabSz="359410">
              <a:lnSpc>
                <a:spcPts val="30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7</a:t>
            </a:r>
            <a:r>
              <a:rPr lang="zh-CN" altLang="en-US"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6</a:t>
            </a:r>
            <a:r>
              <a:rPr lang="zh-CN" altLang="en-US"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5</a:t>
            </a:r>
            <a:r>
              <a:rPr lang="zh-CN" altLang="en-US"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4</a:t>
            </a:r>
            <a:r>
              <a:rPr lang="zh-CN" altLang="en-US"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3</a:t>
            </a:r>
            <a:r>
              <a:rPr lang="zh-CN" altLang="en-US"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1</a:t>
            </a:r>
            <a:endParaRPr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sym typeface="Wingdings" panose="05000000000000000000"/>
            </a:endParaRPr>
          </a:p>
        </p:txBody>
      </p:sp>
      <p:sp>
        <p:nvSpPr>
          <p:cNvPr id="11" name="灯片编号占位符 10"/>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TextBox 4"/>
          <p:cNvSpPr txBox="1"/>
          <p:nvPr/>
        </p:nvSpPr>
        <p:spPr>
          <a:xfrm>
            <a:off x="545968" y="461497"/>
            <a:ext cx="8072494" cy="1169551"/>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spcBef>
                <a:spcPts val="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在一棵二叉树中如果最多只有最下面两层的结点的度数可以小于</a:t>
            </a:r>
            <a:r>
              <a:rPr lang="en-US"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2</a:t>
            </a:r>
            <a:r>
              <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，并且最下面一层的叶子结点都依次排列在该层最左边的位置上，则这样的二叉树称为</a:t>
            </a:r>
            <a:r>
              <a:rPr lang="zh-CN" altLang="zh-CN" sz="2000" smtClean="0">
                <a:solidFill>
                  <a:srgbClr val="FF0000"/>
                </a:solidFill>
                <a:latin typeface="Consolas" panose="020B0609020204030204" pitchFamily="49" charset="0"/>
                <a:ea typeface="仿宋" panose="02010609060101010101" pitchFamily="49" charset="-122"/>
                <a:cs typeface="Times New Roman" panose="02020603050405020304" pitchFamily="18" charset="0"/>
              </a:rPr>
              <a:t>完全二叉树</a:t>
            </a:r>
            <a:r>
              <a:rPr lang="zh-CN" altLang="zh-CN"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rPr>
              <a:t>。</a:t>
            </a:r>
            <a:endParaRPr lang="zh-CN" altLang="en-US" sz="2000" smtClean="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grpSp>
        <p:nvGrpSpPr>
          <p:cNvPr id="21" name="组合 20"/>
          <p:cNvGrpSpPr/>
          <p:nvPr/>
        </p:nvGrpSpPr>
        <p:grpSpPr>
          <a:xfrm>
            <a:off x="3071802" y="1928808"/>
            <a:ext cx="2214578" cy="1278740"/>
            <a:chOff x="3071802" y="1928808"/>
            <a:chExt cx="2214578" cy="1278740"/>
          </a:xfrm>
        </p:grpSpPr>
        <p:sp>
          <p:nvSpPr>
            <p:cNvPr id="81" name="Oval 38"/>
            <p:cNvSpPr>
              <a:spLocks noChangeArrowheads="1"/>
            </p:cNvSpPr>
            <p:nvPr/>
          </p:nvSpPr>
          <p:spPr bwMode="auto">
            <a:xfrm>
              <a:off x="4597504" y="2418894"/>
              <a:ext cx="331686" cy="260514"/>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82" name="Oval 40"/>
            <p:cNvSpPr>
              <a:spLocks noChangeArrowheads="1"/>
            </p:cNvSpPr>
            <p:nvPr/>
          </p:nvSpPr>
          <p:spPr bwMode="auto">
            <a:xfrm>
              <a:off x="4067997" y="1928808"/>
              <a:ext cx="331686" cy="260514"/>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83" name="Oval 39"/>
            <p:cNvSpPr>
              <a:spLocks noChangeArrowheads="1"/>
            </p:cNvSpPr>
            <p:nvPr/>
          </p:nvSpPr>
          <p:spPr bwMode="auto">
            <a:xfrm>
              <a:off x="3524841" y="2418894"/>
              <a:ext cx="331686" cy="260514"/>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84" name="Oval 37"/>
            <p:cNvSpPr>
              <a:spLocks noChangeArrowheads="1"/>
            </p:cNvSpPr>
            <p:nvPr/>
          </p:nvSpPr>
          <p:spPr bwMode="auto">
            <a:xfrm>
              <a:off x="3153600" y="2947034"/>
              <a:ext cx="331686" cy="260514"/>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86" name="Oval 36"/>
            <p:cNvSpPr>
              <a:spLocks noChangeArrowheads="1"/>
            </p:cNvSpPr>
            <p:nvPr/>
          </p:nvSpPr>
          <p:spPr bwMode="auto">
            <a:xfrm>
              <a:off x="3842476" y="2947034"/>
              <a:ext cx="331686" cy="260514"/>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cxnSp>
          <p:nvCxnSpPr>
            <p:cNvPr id="88" name="直接连接符 87"/>
            <p:cNvCxnSpPr>
              <a:stCxn id="83" idx="5"/>
              <a:endCxn id="86" idx="0"/>
            </p:cNvCxnSpPr>
            <p:nvPr/>
          </p:nvCxnSpPr>
          <p:spPr>
            <a:xfrm rot="16200000" flipH="1">
              <a:off x="3755248" y="2693963"/>
              <a:ext cx="305777" cy="200366"/>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90" name="直接连接符 89"/>
            <p:cNvCxnSpPr>
              <a:stCxn id="82" idx="5"/>
              <a:endCxn id="81" idx="0"/>
            </p:cNvCxnSpPr>
            <p:nvPr/>
          </p:nvCxnSpPr>
          <p:spPr>
            <a:xfrm rot="16200000" flipH="1">
              <a:off x="4423366" y="2078914"/>
              <a:ext cx="267723" cy="412238"/>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91" name="直接连接符 90"/>
            <p:cNvCxnSpPr>
              <a:stCxn id="82" idx="3"/>
              <a:endCxn id="83" idx="0"/>
            </p:cNvCxnSpPr>
            <p:nvPr/>
          </p:nvCxnSpPr>
          <p:spPr>
            <a:xfrm rot="5400000">
              <a:off x="3769766" y="2072090"/>
              <a:ext cx="267723" cy="425887"/>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92" name="直接连接符 91"/>
            <p:cNvCxnSpPr>
              <a:stCxn id="83" idx="3"/>
              <a:endCxn id="84" idx="0"/>
            </p:cNvCxnSpPr>
            <p:nvPr/>
          </p:nvCxnSpPr>
          <p:spPr>
            <a:xfrm rot="5400000">
              <a:off x="3293541" y="2667160"/>
              <a:ext cx="305777" cy="253972"/>
            </a:xfrm>
            <a:prstGeom prst="line">
              <a:avLst/>
            </a:prstGeom>
            <a:ln w="19050">
              <a:tailEnd type="none"/>
            </a:ln>
          </p:spPr>
          <p:style>
            <a:lnRef idx="2">
              <a:schemeClr val="dk1"/>
            </a:lnRef>
            <a:fillRef idx="0">
              <a:schemeClr val="dk1"/>
            </a:fillRef>
            <a:effectRef idx="1">
              <a:schemeClr val="dk1"/>
            </a:effectRef>
            <a:fontRef idx="minor">
              <a:schemeClr val="tx1"/>
            </a:fontRef>
          </p:style>
        </p:cxnSp>
        <p:sp>
          <p:nvSpPr>
            <p:cNvPr id="95" name="TextBox 94"/>
            <p:cNvSpPr txBox="1"/>
            <p:nvPr/>
          </p:nvSpPr>
          <p:spPr>
            <a:xfrm>
              <a:off x="4500562" y="1935168"/>
              <a:ext cx="214314" cy="246221"/>
            </a:xfrm>
            <a:prstGeom prst="rect">
              <a:avLst/>
            </a:prstGeom>
            <a:noFill/>
          </p:spPr>
          <p:txBody>
            <a:bodyPr wrap="square" lIns="0" tIns="0" rIns="0" bIns="0" rtlCol="0">
              <a:spAutoFit/>
            </a:bodyPr>
            <a:lstStyle/>
            <a:p>
              <a:pPr algn="l">
                <a:lnSpc>
                  <a:spcPct val="100000"/>
                </a:lnSpc>
                <a:spcBef>
                  <a:spcPts val="0"/>
                </a:spcBef>
              </a:pPr>
              <a:r>
                <a:rPr lang="en-US" altLang="zh-CN" sz="1600" b="0" smtClean="0">
                  <a:solidFill>
                    <a:srgbClr val="FF00FF"/>
                  </a:solidFill>
                  <a:latin typeface="Consolas" panose="020B0609020204030204" pitchFamily="49" charset="0"/>
                  <a:ea typeface="楷体" panose="02010609060101010101" pitchFamily="49" charset="-122"/>
                  <a:cs typeface="Consolas" panose="020B0609020204030204" pitchFamily="49" charset="0"/>
                </a:rPr>
                <a:t>0</a:t>
              </a:r>
              <a:endParaRPr lang="zh-CN" altLang="en-US" sz="1600" b="0" smtClean="0">
                <a:solidFill>
                  <a:srgbClr val="FF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96" name="TextBox 95"/>
            <p:cNvSpPr txBox="1"/>
            <p:nvPr/>
          </p:nvSpPr>
          <p:spPr>
            <a:xfrm>
              <a:off x="3414704" y="2349508"/>
              <a:ext cx="285752" cy="246221"/>
            </a:xfrm>
            <a:prstGeom prst="rect">
              <a:avLst/>
            </a:prstGeom>
            <a:noFill/>
          </p:spPr>
          <p:txBody>
            <a:bodyPr wrap="square" lIns="0" tIns="0" rIns="0" bIns="0" rtlCol="0">
              <a:spAutoFit/>
            </a:bodyPr>
            <a:lstStyle/>
            <a:p>
              <a:pPr algn="l">
                <a:lnSpc>
                  <a:spcPct val="100000"/>
                </a:lnSpc>
                <a:spcBef>
                  <a:spcPts val="0"/>
                </a:spcBef>
              </a:pPr>
              <a:r>
                <a:rPr lang="en-US" altLang="zh-CN" sz="1600" b="0" smtClean="0">
                  <a:solidFill>
                    <a:srgbClr val="FF00FF"/>
                  </a:solidFill>
                  <a:latin typeface="Consolas" panose="020B0609020204030204" pitchFamily="49" charset="0"/>
                  <a:ea typeface="楷体" panose="02010609060101010101" pitchFamily="49" charset="-122"/>
                  <a:cs typeface="Consolas" panose="020B0609020204030204" pitchFamily="49" charset="0"/>
                </a:rPr>
                <a:t>1</a:t>
              </a:r>
              <a:endParaRPr lang="zh-CN" altLang="en-US" sz="1600" b="0" smtClean="0">
                <a:solidFill>
                  <a:srgbClr val="FF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97" name="TextBox 96"/>
            <p:cNvSpPr txBox="1"/>
            <p:nvPr/>
          </p:nvSpPr>
          <p:spPr>
            <a:xfrm>
              <a:off x="5000628" y="2393444"/>
              <a:ext cx="285752" cy="246221"/>
            </a:xfrm>
            <a:prstGeom prst="rect">
              <a:avLst/>
            </a:prstGeom>
            <a:noFill/>
          </p:spPr>
          <p:txBody>
            <a:bodyPr wrap="square" lIns="0" tIns="0" rIns="0" bIns="0" rtlCol="0">
              <a:spAutoFit/>
            </a:bodyPr>
            <a:lstStyle/>
            <a:p>
              <a:pPr algn="l">
                <a:lnSpc>
                  <a:spcPct val="100000"/>
                </a:lnSpc>
                <a:spcBef>
                  <a:spcPts val="0"/>
                </a:spcBef>
              </a:pPr>
              <a:r>
                <a:rPr lang="en-US" altLang="zh-CN" sz="1600" b="0" smtClean="0">
                  <a:solidFill>
                    <a:srgbClr val="FF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1600" b="0" smtClean="0">
                <a:solidFill>
                  <a:srgbClr val="FF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99" name="TextBox 98"/>
            <p:cNvSpPr txBox="1"/>
            <p:nvPr/>
          </p:nvSpPr>
          <p:spPr>
            <a:xfrm>
              <a:off x="3767132" y="2861364"/>
              <a:ext cx="285752" cy="246221"/>
            </a:xfrm>
            <a:prstGeom prst="rect">
              <a:avLst/>
            </a:prstGeom>
            <a:noFill/>
          </p:spPr>
          <p:txBody>
            <a:bodyPr wrap="square" lIns="0" tIns="0" rIns="0" bIns="0" rtlCol="0">
              <a:spAutoFit/>
            </a:bodyPr>
            <a:lstStyle/>
            <a:p>
              <a:pPr algn="l">
                <a:lnSpc>
                  <a:spcPct val="100000"/>
                </a:lnSpc>
                <a:spcBef>
                  <a:spcPts val="0"/>
                </a:spcBef>
              </a:pPr>
              <a:r>
                <a:rPr lang="en-US" altLang="zh-CN" sz="1600" b="0" smtClean="0">
                  <a:solidFill>
                    <a:srgbClr val="FF00FF"/>
                  </a:solidFill>
                  <a:latin typeface="Consolas" panose="020B0609020204030204" pitchFamily="49" charset="0"/>
                  <a:ea typeface="楷体" panose="02010609060101010101" pitchFamily="49" charset="-122"/>
                  <a:cs typeface="Consolas" panose="020B0609020204030204" pitchFamily="49" charset="0"/>
                </a:rPr>
                <a:t>4</a:t>
              </a:r>
              <a:endParaRPr lang="zh-CN" altLang="en-US" sz="1600" b="0" smtClean="0">
                <a:solidFill>
                  <a:srgbClr val="FF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00" name="TextBox 99"/>
            <p:cNvSpPr txBox="1"/>
            <p:nvPr/>
          </p:nvSpPr>
          <p:spPr>
            <a:xfrm>
              <a:off x="3071802" y="2828139"/>
              <a:ext cx="285752" cy="246221"/>
            </a:xfrm>
            <a:prstGeom prst="rect">
              <a:avLst/>
            </a:prstGeom>
            <a:noFill/>
          </p:spPr>
          <p:txBody>
            <a:bodyPr wrap="square" lIns="0" tIns="0" rIns="0" bIns="0" rtlCol="0">
              <a:spAutoFit/>
            </a:bodyPr>
            <a:lstStyle/>
            <a:p>
              <a:pPr algn="l">
                <a:lnSpc>
                  <a:spcPct val="100000"/>
                </a:lnSpc>
                <a:spcBef>
                  <a:spcPts val="0"/>
                </a:spcBef>
              </a:pPr>
              <a:r>
                <a:rPr lang="en-US" altLang="zh-CN" sz="1600" b="0" smtClean="0">
                  <a:solidFill>
                    <a:srgbClr val="FF00FF"/>
                  </a:solidFill>
                  <a:latin typeface="Consolas" panose="020B0609020204030204" pitchFamily="49" charset="0"/>
                  <a:ea typeface="楷体" panose="02010609060101010101" pitchFamily="49" charset="-122"/>
                  <a:cs typeface="Consolas" panose="020B0609020204030204" pitchFamily="49" charset="0"/>
                </a:rPr>
                <a:t>3</a:t>
              </a:r>
              <a:endParaRPr lang="zh-CN" altLang="en-US" sz="1600" b="0" smtClean="0">
                <a:solidFill>
                  <a:srgbClr val="FF00FF"/>
                </a:solidFill>
                <a:latin typeface="Consolas" panose="020B0609020204030204" pitchFamily="49" charset="0"/>
                <a:ea typeface="楷体" panose="02010609060101010101" pitchFamily="49" charset="-122"/>
                <a:cs typeface="Consolas" panose="020B0609020204030204" pitchFamily="49" charset="0"/>
              </a:endParaRPr>
            </a:p>
          </p:txBody>
        </p:sp>
      </p:grpSp>
      <p:sp>
        <p:nvSpPr>
          <p:cNvPr id="22" name="灯片编号占位符 21"/>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9196" name="Rectangle 44"/>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48" name="组合 47"/>
          <p:cNvGrpSpPr/>
          <p:nvPr/>
        </p:nvGrpSpPr>
        <p:grpSpPr>
          <a:xfrm>
            <a:off x="508539" y="1720624"/>
            <a:ext cx="1729656" cy="1547647"/>
            <a:chOff x="508539" y="1151157"/>
            <a:chExt cx="1729656" cy="2063529"/>
          </a:xfrm>
        </p:grpSpPr>
        <p:sp>
          <p:nvSpPr>
            <p:cNvPr id="49192" name="Oval 40"/>
            <p:cNvSpPr>
              <a:spLocks noChangeArrowheads="1"/>
            </p:cNvSpPr>
            <p:nvPr/>
          </p:nvSpPr>
          <p:spPr bwMode="auto">
            <a:xfrm>
              <a:off x="1357952" y="1151157"/>
              <a:ext cx="331686" cy="347352"/>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49191" name="Oval 39"/>
            <p:cNvSpPr>
              <a:spLocks noChangeArrowheads="1"/>
            </p:cNvSpPr>
            <p:nvPr/>
          </p:nvSpPr>
          <p:spPr bwMode="auto">
            <a:xfrm>
              <a:off x="833846" y="1756980"/>
              <a:ext cx="331686" cy="347352"/>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49190" name="Oval 38"/>
            <p:cNvSpPr>
              <a:spLocks noChangeArrowheads="1"/>
            </p:cNvSpPr>
            <p:nvPr/>
          </p:nvSpPr>
          <p:spPr bwMode="auto">
            <a:xfrm>
              <a:off x="1906509" y="1756980"/>
              <a:ext cx="331686" cy="347352"/>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49189" name="Oval 37"/>
            <p:cNvSpPr>
              <a:spLocks noChangeArrowheads="1"/>
            </p:cNvSpPr>
            <p:nvPr/>
          </p:nvSpPr>
          <p:spPr bwMode="auto">
            <a:xfrm>
              <a:off x="508539" y="2369954"/>
              <a:ext cx="331686" cy="347352"/>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3</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49188" name="Oval 36"/>
            <p:cNvSpPr>
              <a:spLocks noChangeArrowheads="1"/>
            </p:cNvSpPr>
            <p:nvPr/>
          </p:nvSpPr>
          <p:spPr bwMode="auto">
            <a:xfrm>
              <a:off x="1595022" y="2369954"/>
              <a:ext cx="331686" cy="347352"/>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5</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49187" name="AutoShape 35"/>
            <p:cNvSpPr>
              <a:spLocks noChangeShapeType="1"/>
            </p:cNvSpPr>
            <p:nvPr/>
          </p:nvSpPr>
          <p:spPr bwMode="auto">
            <a:xfrm flipH="1">
              <a:off x="999689" y="1447428"/>
              <a:ext cx="407166" cy="309552"/>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b="0">
                <a:solidFill>
                  <a:srgbClr val="0000FF"/>
                </a:solidFill>
                <a:ea typeface="仿宋" panose="02010609060101010101" pitchFamily="49" charset="-122"/>
                <a:cs typeface="Times New Roman" panose="02020603050405020304" pitchFamily="18" charset="0"/>
              </a:endParaRPr>
            </a:p>
          </p:txBody>
        </p:sp>
        <p:sp>
          <p:nvSpPr>
            <p:cNvPr id="49186" name="AutoShape 34"/>
            <p:cNvSpPr>
              <a:spLocks noChangeShapeType="1"/>
            </p:cNvSpPr>
            <p:nvPr/>
          </p:nvSpPr>
          <p:spPr bwMode="auto">
            <a:xfrm>
              <a:off x="1640735" y="1447428"/>
              <a:ext cx="431617" cy="309552"/>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b="0">
                <a:solidFill>
                  <a:srgbClr val="0000FF"/>
                </a:solidFill>
                <a:ea typeface="仿宋" panose="02010609060101010101" pitchFamily="49" charset="-122"/>
                <a:cs typeface="Times New Roman" panose="02020603050405020304" pitchFamily="18" charset="0"/>
              </a:endParaRPr>
            </a:p>
          </p:txBody>
        </p:sp>
        <p:sp>
          <p:nvSpPr>
            <p:cNvPr id="49185" name="AutoShape 33"/>
            <p:cNvSpPr>
              <a:spLocks noChangeShapeType="1"/>
            </p:cNvSpPr>
            <p:nvPr/>
          </p:nvSpPr>
          <p:spPr bwMode="auto">
            <a:xfrm flipH="1">
              <a:off x="674382" y="2053251"/>
              <a:ext cx="208367" cy="316703"/>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b="0">
                <a:solidFill>
                  <a:srgbClr val="0000FF"/>
                </a:solidFill>
                <a:ea typeface="仿宋" panose="02010609060101010101" pitchFamily="49" charset="-122"/>
                <a:cs typeface="Times New Roman" panose="02020603050405020304" pitchFamily="18" charset="0"/>
              </a:endParaRPr>
            </a:p>
          </p:txBody>
        </p:sp>
        <p:sp>
          <p:nvSpPr>
            <p:cNvPr id="49184" name="AutoShape 32"/>
            <p:cNvSpPr>
              <a:spLocks noChangeShapeType="1"/>
            </p:cNvSpPr>
            <p:nvPr/>
          </p:nvSpPr>
          <p:spPr bwMode="auto">
            <a:xfrm flipH="1">
              <a:off x="1760865" y="2053251"/>
              <a:ext cx="194546" cy="316703"/>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b="0">
                <a:solidFill>
                  <a:srgbClr val="0000FF"/>
                </a:solidFill>
                <a:ea typeface="仿宋" panose="02010609060101010101" pitchFamily="49" charset="-122"/>
                <a:cs typeface="Times New Roman" panose="02020603050405020304" pitchFamily="18" charset="0"/>
              </a:endParaRPr>
            </a:p>
          </p:txBody>
        </p:sp>
        <p:sp>
          <p:nvSpPr>
            <p:cNvPr id="49183" name="Rectangle 31"/>
            <p:cNvSpPr>
              <a:spLocks noChangeArrowheads="1"/>
            </p:cNvSpPr>
            <p:nvPr/>
          </p:nvSpPr>
          <p:spPr bwMode="auto">
            <a:xfrm>
              <a:off x="577640" y="2943956"/>
              <a:ext cx="1576570" cy="27073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(a) </a:t>
              </a:r>
              <a:r>
                <a:rPr kumimoji="0" lang="zh-CN" altLang="en-US"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一棵二叉树</a:t>
              </a:r>
              <a:endParaRPr kumimoji="0" lang="zh-CN" altLang="en-US"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grpSp>
      <p:grpSp>
        <p:nvGrpSpPr>
          <p:cNvPr id="49" name="组合 48"/>
          <p:cNvGrpSpPr/>
          <p:nvPr/>
        </p:nvGrpSpPr>
        <p:grpSpPr>
          <a:xfrm>
            <a:off x="2710290" y="1725222"/>
            <a:ext cx="2504653" cy="1543049"/>
            <a:chOff x="2507158" y="1157287"/>
            <a:chExt cx="2504653" cy="2057399"/>
          </a:xfrm>
        </p:grpSpPr>
        <p:sp>
          <p:nvSpPr>
            <p:cNvPr id="49194" name="Rectangle 42"/>
            <p:cNvSpPr>
              <a:spLocks noChangeArrowheads="1"/>
            </p:cNvSpPr>
            <p:nvPr/>
          </p:nvSpPr>
          <p:spPr bwMode="auto">
            <a:xfrm>
              <a:off x="3901939" y="2119656"/>
              <a:ext cx="205177" cy="27073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smtClean="0">
                  <a:ln>
                    <a:noFill/>
                  </a:ln>
                  <a:solidFill>
                    <a:srgbClr val="FF00FF"/>
                  </a:solidFill>
                  <a:effectLst/>
                  <a:latin typeface="+mj-lt"/>
                  <a:ea typeface="仿宋" panose="02010609060101010101" pitchFamily="49" charset="-122"/>
                  <a:cs typeface="Times New Roman" panose="02020603050405020304" pitchFamily="18" charset="0"/>
                </a:rPr>
                <a:t>5</a:t>
              </a:r>
              <a:endParaRPr kumimoji="0" lang="en-US" altLang="zh-CN" sz="1600" b="0" i="0" u="none" strike="noStrike" cap="none" normalizeH="0" baseline="0" smtClean="0">
                <a:ln>
                  <a:noFill/>
                </a:ln>
                <a:solidFill>
                  <a:srgbClr val="FF00FF"/>
                </a:solidFill>
                <a:effectLst/>
                <a:latin typeface="+mj-lt"/>
                <a:ea typeface="仿宋" panose="02010609060101010101" pitchFamily="49" charset="-122"/>
                <a:cs typeface="Times New Roman" panose="02020603050405020304" pitchFamily="18" charset="0"/>
              </a:endParaRPr>
            </a:p>
          </p:txBody>
        </p:sp>
        <p:sp>
          <p:nvSpPr>
            <p:cNvPr id="49193" name="Rectangle 41"/>
            <p:cNvSpPr>
              <a:spLocks noChangeArrowheads="1"/>
            </p:cNvSpPr>
            <p:nvPr/>
          </p:nvSpPr>
          <p:spPr bwMode="auto">
            <a:xfrm>
              <a:off x="2730408" y="2169716"/>
              <a:ext cx="205177" cy="27073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smtClean="0">
                  <a:ln>
                    <a:noFill/>
                  </a:ln>
                  <a:solidFill>
                    <a:srgbClr val="FF00FF"/>
                  </a:solidFill>
                  <a:effectLst/>
                  <a:latin typeface="+mj-lt"/>
                  <a:ea typeface="仿宋" panose="02010609060101010101" pitchFamily="49" charset="-122"/>
                  <a:cs typeface="Times New Roman" panose="02020603050405020304" pitchFamily="18" charset="0"/>
                </a:rPr>
                <a:t>3</a:t>
              </a:r>
              <a:endParaRPr kumimoji="0" lang="en-US" altLang="zh-CN" sz="1600" b="0" i="0" u="none" strike="noStrike" cap="none" normalizeH="0" baseline="0" smtClean="0">
                <a:ln>
                  <a:noFill/>
                </a:ln>
                <a:solidFill>
                  <a:srgbClr val="FF00FF"/>
                </a:solidFill>
                <a:effectLst/>
                <a:latin typeface="+mj-lt"/>
                <a:ea typeface="仿宋" panose="02010609060101010101" pitchFamily="49" charset="-122"/>
                <a:cs typeface="Times New Roman" panose="02020603050405020304" pitchFamily="18" charset="0"/>
              </a:endParaRPr>
            </a:p>
          </p:txBody>
        </p:sp>
        <p:sp>
          <p:nvSpPr>
            <p:cNvPr id="49182" name="Rectangle 30"/>
            <p:cNvSpPr>
              <a:spLocks noChangeArrowheads="1"/>
            </p:cNvSpPr>
            <p:nvPr/>
          </p:nvSpPr>
          <p:spPr bwMode="auto">
            <a:xfrm>
              <a:off x="3611714" y="2139067"/>
              <a:ext cx="205177" cy="27073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smtClean="0">
                  <a:ln>
                    <a:noFill/>
                  </a:ln>
                  <a:solidFill>
                    <a:srgbClr val="FF00FF"/>
                  </a:solidFill>
                  <a:effectLst/>
                  <a:latin typeface="+mj-lt"/>
                  <a:ea typeface="仿宋" panose="02010609060101010101" pitchFamily="49" charset="-122"/>
                  <a:cs typeface="Times New Roman" panose="02020603050405020304" pitchFamily="18" charset="0"/>
                </a:rPr>
                <a:t>4</a:t>
              </a:r>
              <a:endParaRPr kumimoji="0" lang="en-US" altLang="zh-CN" sz="1600" b="0" i="0" u="none" strike="noStrike" cap="none" normalizeH="0" baseline="0" smtClean="0">
                <a:ln>
                  <a:noFill/>
                </a:ln>
                <a:solidFill>
                  <a:srgbClr val="FF00FF"/>
                </a:solidFill>
                <a:effectLst/>
                <a:latin typeface="+mj-lt"/>
                <a:ea typeface="仿宋" panose="02010609060101010101" pitchFamily="49" charset="-122"/>
                <a:cs typeface="Times New Roman" panose="02020603050405020304" pitchFamily="18" charset="0"/>
              </a:endParaRPr>
            </a:p>
          </p:txBody>
        </p:sp>
        <p:sp>
          <p:nvSpPr>
            <p:cNvPr id="49181" name="Oval 29"/>
            <p:cNvSpPr>
              <a:spLocks noChangeArrowheads="1"/>
            </p:cNvSpPr>
            <p:nvPr/>
          </p:nvSpPr>
          <p:spPr bwMode="auto">
            <a:xfrm>
              <a:off x="3698888" y="1157287"/>
              <a:ext cx="331686" cy="347352"/>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49180" name="Oval 28"/>
            <p:cNvSpPr>
              <a:spLocks noChangeArrowheads="1"/>
            </p:cNvSpPr>
            <p:nvPr/>
          </p:nvSpPr>
          <p:spPr bwMode="auto">
            <a:xfrm>
              <a:off x="3174782" y="1763110"/>
              <a:ext cx="331686" cy="347352"/>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49179" name="Oval 27"/>
            <p:cNvSpPr>
              <a:spLocks noChangeArrowheads="1"/>
            </p:cNvSpPr>
            <p:nvPr/>
          </p:nvSpPr>
          <p:spPr bwMode="auto">
            <a:xfrm>
              <a:off x="4247445" y="1763110"/>
              <a:ext cx="331686" cy="347352"/>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49178" name="Rectangle 26"/>
            <p:cNvSpPr>
              <a:spLocks noChangeArrowheads="1"/>
            </p:cNvSpPr>
            <p:nvPr/>
          </p:nvSpPr>
          <p:spPr bwMode="auto">
            <a:xfrm>
              <a:off x="4051835" y="1159330"/>
              <a:ext cx="205177" cy="27073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smtClean="0">
                  <a:ln>
                    <a:noFill/>
                  </a:ln>
                  <a:solidFill>
                    <a:srgbClr val="FF00FF"/>
                  </a:solidFill>
                  <a:effectLst/>
                  <a:latin typeface="+mj-lt"/>
                  <a:ea typeface="仿宋" panose="02010609060101010101" pitchFamily="49" charset="-122"/>
                  <a:cs typeface="Times New Roman" panose="02020603050405020304" pitchFamily="18" charset="0"/>
                </a:rPr>
                <a:t>0</a:t>
              </a:r>
              <a:endParaRPr kumimoji="0" lang="en-US" altLang="zh-CN" sz="1600" b="0" i="0" u="none" strike="noStrike" cap="none" normalizeH="0" baseline="0" smtClean="0">
                <a:ln>
                  <a:noFill/>
                </a:ln>
                <a:solidFill>
                  <a:srgbClr val="FF00FF"/>
                </a:solidFill>
                <a:effectLst/>
                <a:latin typeface="+mj-lt"/>
                <a:ea typeface="仿宋" panose="02010609060101010101" pitchFamily="49" charset="-122"/>
                <a:cs typeface="Times New Roman" panose="02020603050405020304" pitchFamily="18" charset="0"/>
              </a:endParaRPr>
            </a:p>
          </p:txBody>
        </p:sp>
        <p:sp>
          <p:nvSpPr>
            <p:cNvPr id="49177" name="Oval 25"/>
            <p:cNvSpPr>
              <a:spLocks noChangeArrowheads="1"/>
            </p:cNvSpPr>
            <p:nvPr/>
          </p:nvSpPr>
          <p:spPr bwMode="auto">
            <a:xfrm>
              <a:off x="2849475" y="2376084"/>
              <a:ext cx="331686" cy="347352"/>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3</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49176" name="Oval 24"/>
            <p:cNvSpPr>
              <a:spLocks noChangeArrowheads="1"/>
            </p:cNvSpPr>
            <p:nvPr/>
          </p:nvSpPr>
          <p:spPr bwMode="auto">
            <a:xfrm>
              <a:off x="3468196" y="2376084"/>
              <a:ext cx="331686" cy="347352"/>
            </a:xfrm>
            <a:prstGeom prst="ellipse">
              <a:avLst/>
            </a:prstGeom>
            <a:solidFill>
              <a:schemeClr val="bg1">
                <a:lumMod val="75000"/>
              </a:schemeClr>
            </a:solidFill>
            <a:ln>
              <a:solidFill>
                <a:schemeClr val="bg1">
                  <a:lumMod val="50000"/>
                </a:schemeClr>
              </a:solidFill>
              <a:prstDash val="dash"/>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1900"/>
                </a:lnSpc>
                <a:spcBef>
                  <a:spcPct val="0"/>
                </a:spcBef>
                <a:spcAft>
                  <a:spcPct val="0"/>
                </a:spcAft>
                <a:buClrTx/>
                <a:buSzTx/>
                <a:buFontTx/>
                <a:buNone/>
              </a:pPr>
              <a:endParaRPr kumimoji="0" lang="zh-CN"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49175" name="Oval 23"/>
            <p:cNvSpPr>
              <a:spLocks noChangeArrowheads="1"/>
            </p:cNvSpPr>
            <p:nvPr/>
          </p:nvSpPr>
          <p:spPr bwMode="auto">
            <a:xfrm>
              <a:off x="3935958" y="2376084"/>
              <a:ext cx="331686" cy="347352"/>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5</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49174" name="AutoShape 22"/>
            <p:cNvSpPr>
              <a:spLocks noChangeShapeType="1"/>
            </p:cNvSpPr>
            <p:nvPr/>
          </p:nvSpPr>
          <p:spPr bwMode="auto">
            <a:xfrm flipH="1">
              <a:off x="3340625" y="1453558"/>
              <a:ext cx="407166" cy="309552"/>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b="0">
                <a:solidFill>
                  <a:srgbClr val="0000FF"/>
                </a:solidFill>
                <a:ea typeface="仿宋" panose="02010609060101010101" pitchFamily="49" charset="-122"/>
                <a:cs typeface="Times New Roman" panose="02020603050405020304" pitchFamily="18" charset="0"/>
              </a:endParaRPr>
            </a:p>
          </p:txBody>
        </p:sp>
        <p:sp>
          <p:nvSpPr>
            <p:cNvPr id="49173" name="AutoShape 21"/>
            <p:cNvSpPr>
              <a:spLocks noChangeShapeType="1"/>
            </p:cNvSpPr>
            <p:nvPr/>
          </p:nvSpPr>
          <p:spPr bwMode="auto">
            <a:xfrm>
              <a:off x="3981671" y="1453558"/>
              <a:ext cx="431617" cy="309552"/>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b="0">
                <a:solidFill>
                  <a:srgbClr val="0000FF"/>
                </a:solidFill>
                <a:ea typeface="仿宋" panose="02010609060101010101" pitchFamily="49" charset="-122"/>
                <a:cs typeface="Times New Roman" panose="02020603050405020304" pitchFamily="18" charset="0"/>
              </a:endParaRPr>
            </a:p>
          </p:txBody>
        </p:sp>
        <p:sp>
          <p:nvSpPr>
            <p:cNvPr id="49172" name="AutoShape 20"/>
            <p:cNvSpPr>
              <a:spLocks noChangeShapeType="1"/>
            </p:cNvSpPr>
            <p:nvPr/>
          </p:nvSpPr>
          <p:spPr bwMode="auto">
            <a:xfrm flipH="1">
              <a:off x="3015318" y="2059381"/>
              <a:ext cx="208367" cy="316703"/>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b="0">
                <a:solidFill>
                  <a:srgbClr val="0000FF"/>
                </a:solidFill>
                <a:ea typeface="仿宋" panose="02010609060101010101" pitchFamily="49" charset="-122"/>
                <a:cs typeface="Times New Roman" panose="02020603050405020304" pitchFamily="18" charset="0"/>
              </a:endParaRPr>
            </a:p>
          </p:txBody>
        </p:sp>
        <p:sp>
          <p:nvSpPr>
            <p:cNvPr id="49171" name="AutoShape 19"/>
            <p:cNvSpPr>
              <a:spLocks noChangeShapeType="1"/>
            </p:cNvSpPr>
            <p:nvPr/>
          </p:nvSpPr>
          <p:spPr bwMode="auto">
            <a:xfrm>
              <a:off x="3457565" y="2059381"/>
              <a:ext cx="176474" cy="316703"/>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b="0">
                <a:solidFill>
                  <a:srgbClr val="0000FF"/>
                </a:solidFill>
                <a:ea typeface="仿宋" panose="02010609060101010101" pitchFamily="49" charset="-122"/>
                <a:cs typeface="Times New Roman" panose="02020603050405020304" pitchFamily="18" charset="0"/>
              </a:endParaRPr>
            </a:p>
          </p:txBody>
        </p:sp>
        <p:sp>
          <p:nvSpPr>
            <p:cNvPr id="49170" name="AutoShape 18"/>
            <p:cNvSpPr>
              <a:spLocks noChangeShapeType="1"/>
            </p:cNvSpPr>
            <p:nvPr/>
          </p:nvSpPr>
          <p:spPr bwMode="auto">
            <a:xfrm flipH="1">
              <a:off x="4101801" y="2059381"/>
              <a:ext cx="194546" cy="316703"/>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900"/>
                </a:lnSpc>
              </a:pPr>
              <a:endParaRPr lang="zh-CN" altLang="en-US" sz="1800" b="0">
                <a:solidFill>
                  <a:srgbClr val="0000FF"/>
                </a:solidFill>
                <a:ea typeface="仿宋" panose="02010609060101010101" pitchFamily="49" charset="-122"/>
                <a:cs typeface="Times New Roman" panose="02020603050405020304" pitchFamily="18" charset="0"/>
              </a:endParaRPr>
            </a:p>
          </p:txBody>
        </p:sp>
        <p:sp>
          <p:nvSpPr>
            <p:cNvPr id="49169" name="Rectangle 17"/>
            <p:cNvSpPr>
              <a:spLocks noChangeArrowheads="1"/>
            </p:cNvSpPr>
            <p:nvPr/>
          </p:nvSpPr>
          <p:spPr bwMode="auto">
            <a:xfrm>
              <a:off x="4469632" y="1572666"/>
              <a:ext cx="205177" cy="27073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smtClean="0">
                  <a:ln>
                    <a:noFill/>
                  </a:ln>
                  <a:solidFill>
                    <a:srgbClr val="FF00FF"/>
                  </a:solidFill>
                  <a:effectLst/>
                  <a:latin typeface="+mj-lt"/>
                  <a:ea typeface="仿宋" panose="02010609060101010101" pitchFamily="49" charset="-122"/>
                  <a:cs typeface="Times New Roman" panose="02020603050405020304" pitchFamily="18" charset="0"/>
                </a:rPr>
                <a:t>2</a:t>
              </a:r>
              <a:endParaRPr kumimoji="0" lang="en-US" altLang="zh-CN" sz="1600" b="0" i="0" u="none" strike="noStrike" cap="none" normalizeH="0" baseline="0" smtClean="0">
                <a:ln>
                  <a:noFill/>
                </a:ln>
                <a:solidFill>
                  <a:srgbClr val="FF00FF"/>
                </a:solidFill>
                <a:effectLst/>
                <a:latin typeface="+mj-lt"/>
                <a:ea typeface="仿宋" panose="02010609060101010101" pitchFamily="49" charset="-122"/>
                <a:cs typeface="Times New Roman" panose="02020603050405020304" pitchFamily="18" charset="0"/>
              </a:endParaRPr>
            </a:p>
          </p:txBody>
        </p:sp>
        <p:sp>
          <p:nvSpPr>
            <p:cNvPr id="49168" name="Rectangle 16"/>
            <p:cNvSpPr>
              <a:spLocks noChangeArrowheads="1"/>
            </p:cNvSpPr>
            <p:nvPr/>
          </p:nvSpPr>
          <p:spPr bwMode="auto">
            <a:xfrm>
              <a:off x="3031264" y="1492379"/>
              <a:ext cx="205177" cy="27073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600" b="0" i="0" u="none" strike="noStrike" cap="none" normalizeH="0" baseline="0" smtClean="0">
                  <a:ln>
                    <a:noFill/>
                  </a:ln>
                  <a:solidFill>
                    <a:srgbClr val="FF00FF"/>
                  </a:solidFill>
                  <a:effectLst/>
                  <a:latin typeface="+mj-lt"/>
                  <a:ea typeface="仿宋" panose="02010609060101010101" pitchFamily="49" charset="-122"/>
                  <a:cs typeface="Times New Roman" panose="02020603050405020304" pitchFamily="18" charset="0"/>
                </a:rPr>
                <a:t>1</a:t>
              </a:r>
              <a:endParaRPr kumimoji="0" lang="en-US" altLang="zh-CN" sz="1600" b="0" i="0" u="none" strike="noStrike" cap="none" normalizeH="0" baseline="0" smtClean="0">
                <a:ln>
                  <a:noFill/>
                </a:ln>
                <a:solidFill>
                  <a:srgbClr val="FF00FF"/>
                </a:solidFill>
                <a:effectLst/>
                <a:latin typeface="+mj-lt"/>
                <a:ea typeface="仿宋" panose="02010609060101010101" pitchFamily="49" charset="-122"/>
                <a:cs typeface="Times New Roman" panose="02020603050405020304" pitchFamily="18" charset="0"/>
              </a:endParaRPr>
            </a:p>
          </p:txBody>
        </p:sp>
        <p:sp>
          <p:nvSpPr>
            <p:cNvPr id="49167" name="Rectangle 15"/>
            <p:cNvSpPr>
              <a:spLocks noChangeArrowheads="1"/>
            </p:cNvSpPr>
            <p:nvPr/>
          </p:nvSpPr>
          <p:spPr bwMode="auto">
            <a:xfrm>
              <a:off x="2507158" y="2943956"/>
              <a:ext cx="2504653" cy="27073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9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(b) </a:t>
              </a:r>
              <a:r>
                <a:rPr kumimoji="0" lang="zh-CN" altLang="en-US"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补齐为完全二叉树</a:t>
              </a:r>
              <a:endParaRPr kumimoji="0" lang="zh-CN" altLang="en-US"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grpSp>
      <p:grpSp>
        <p:nvGrpSpPr>
          <p:cNvPr id="50" name="组合 49"/>
          <p:cNvGrpSpPr/>
          <p:nvPr/>
        </p:nvGrpSpPr>
        <p:grpSpPr>
          <a:xfrm>
            <a:off x="5550800" y="2287626"/>
            <a:ext cx="2521662" cy="980645"/>
            <a:chOff x="5550800" y="1907159"/>
            <a:chExt cx="2521662" cy="1307527"/>
          </a:xfrm>
        </p:grpSpPr>
        <p:sp>
          <p:nvSpPr>
            <p:cNvPr id="49166" name="Rectangle 14"/>
            <p:cNvSpPr>
              <a:spLocks noChangeArrowheads="1"/>
            </p:cNvSpPr>
            <p:nvPr/>
          </p:nvSpPr>
          <p:spPr bwMode="auto">
            <a:xfrm>
              <a:off x="5649668" y="1907159"/>
              <a:ext cx="205177" cy="27073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2100"/>
                </a:lnSpc>
                <a:spcBef>
                  <a:spcPct val="0"/>
                </a:spcBef>
                <a:spcAft>
                  <a:spcPct val="0"/>
                </a:spcAft>
                <a:buClrTx/>
                <a:buSzTx/>
                <a:buFontTx/>
                <a:buNone/>
              </a:pPr>
              <a:r>
                <a:rPr kumimoji="0" lang="en-US" altLang="zh-CN" sz="1800" b="0" i="0" u="none" strike="noStrike" cap="none" normalizeH="0" baseline="0" smtClean="0">
                  <a:ln>
                    <a:noFill/>
                  </a:ln>
                  <a:solidFill>
                    <a:schemeClr val="tx1">
                      <a:lumMod val="65000"/>
                      <a:lumOff val="35000"/>
                    </a:schemeClr>
                  </a:solidFill>
                  <a:effectLst/>
                  <a:latin typeface="+mj-lt"/>
                  <a:ea typeface="仿宋" panose="02010609060101010101" pitchFamily="49" charset="-122"/>
                  <a:cs typeface="Times New Roman" panose="02020603050405020304" pitchFamily="18" charset="0"/>
                </a:rPr>
                <a:t>0</a:t>
              </a:r>
              <a:endParaRPr kumimoji="0" lang="en-US" altLang="zh-CN" sz="1800" b="0" i="0" u="none" strike="noStrike" cap="none" normalizeH="0" baseline="0" smtClean="0">
                <a:ln>
                  <a:noFill/>
                </a:ln>
                <a:solidFill>
                  <a:schemeClr val="tx1">
                    <a:lumMod val="65000"/>
                    <a:lumOff val="35000"/>
                  </a:schemeClr>
                </a:solidFill>
                <a:effectLst/>
                <a:latin typeface="+mj-lt"/>
                <a:ea typeface="仿宋" panose="02010609060101010101" pitchFamily="49" charset="-122"/>
                <a:cs typeface="Times New Roman" panose="02020603050405020304" pitchFamily="18" charset="0"/>
              </a:endParaRPr>
            </a:p>
          </p:txBody>
        </p:sp>
        <p:sp>
          <p:nvSpPr>
            <p:cNvPr id="49165" name="Rectangle 13"/>
            <p:cNvSpPr>
              <a:spLocks noChangeArrowheads="1"/>
            </p:cNvSpPr>
            <p:nvPr/>
          </p:nvSpPr>
          <p:spPr bwMode="auto">
            <a:xfrm>
              <a:off x="5550800" y="2253489"/>
              <a:ext cx="422049" cy="360000"/>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1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49164" name="Rectangle 12"/>
            <p:cNvSpPr>
              <a:spLocks noChangeArrowheads="1"/>
            </p:cNvSpPr>
            <p:nvPr/>
          </p:nvSpPr>
          <p:spPr bwMode="auto">
            <a:xfrm>
              <a:off x="6086600" y="1907159"/>
              <a:ext cx="205177" cy="27073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2100"/>
                </a:lnSpc>
                <a:spcBef>
                  <a:spcPct val="0"/>
                </a:spcBef>
                <a:spcAft>
                  <a:spcPct val="0"/>
                </a:spcAft>
                <a:buClrTx/>
                <a:buSzTx/>
                <a:buFontTx/>
                <a:buNone/>
              </a:pPr>
              <a:r>
                <a:rPr kumimoji="0" lang="en-US" altLang="zh-CN" sz="1800" b="0" i="0" u="none" strike="noStrike" cap="none" normalizeH="0" baseline="0" smtClean="0">
                  <a:ln>
                    <a:noFill/>
                  </a:ln>
                  <a:solidFill>
                    <a:schemeClr val="tx1">
                      <a:lumMod val="65000"/>
                      <a:lumOff val="35000"/>
                    </a:schemeClr>
                  </a:solidFill>
                  <a:effectLst/>
                  <a:latin typeface="+mj-lt"/>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chemeClr val="tx1">
                    <a:lumMod val="65000"/>
                    <a:lumOff val="35000"/>
                  </a:schemeClr>
                </a:solidFill>
                <a:effectLst/>
                <a:latin typeface="+mj-lt"/>
                <a:ea typeface="仿宋" panose="02010609060101010101" pitchFamily="49" charset="-122"/>
                <a:cs typeface="Times New Roman" panose="02020603050405020304" pitchFamily="18" charset="0"/>
              </a:endParaRPr>
            </a:p>
          </p:txBody>
        </p:sp>
        <p:sp>
          <p:nvSpPr>
            <p:cNvPr id="49163" name="Rectangle 11"/>
            <p:cNvSpPr>
              <a:spLocks noChangeArrowheads="1"/>
            </p:cNvSpPr>
            <p:nvPr/>
          </p:nvSpPr>
          <p:spPr bwMode="auto">
            <a:xfrm>
              <a:off x="5968596" y="2253489"/>
              <a:ext cx="422049" cy="360000"/>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1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49162" name="Rectangle 10"/>
            <p:cNvSpPr>
              <a:spLocks noChangeArrowheads="1"/>
            </p:cNvSpPr>
            <p:nvPr/>
          </p:nvSpPr>
          <p:spPr bwMode="auto">
            <a:xfrm>
              <a:off x="6526721" y="1907159"/>
              <a:ext cx="205177" cy="27073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2100"/>
                </a:lnSpc>
                <a:spcBef>
                  <a:spcPct val="0"/>
                </a:spcBef>
                <a:spcAft>
                  <a:spcPct val="0"/>
                </a:spcAft>
                <a:buClrTx/>
                <a:buSzTx/>
                <a:buFontTx/>
                <a:buNone/>
              </a:pPr>
              <a:r>
                <a:rPr kumimoji="0" lang="en-US" altLang="zh-CN" sz="1800" b="0" i="0" u="none" strike="noStrike" cap="none" normalizeH="0" baseline="0" smtClean="0">
                  <a:ln>
                    <a:noFill/>
                  </a:ln>
                  <a:solidFill>
                    <a:schemeClr val="tx1">
                      <a:lumMod val="65000"/>
                      <a:lumOff val="35000"/>
                    </a:schemeClr>
                  </a:solidFill>
                  <a:effectLst/>
                  <a:latin typeface="+mj-lt"/>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chemeClr val="tx1">
                    <a:lumMod val="65000"/>
                    <a:lumOff val="35000"/>
                  </a:schemeClr>
                </a:solidFill>
                <a:effectLst/>
                <a:latin typeface="+mj-lt"/>
                <a:ea typeface="仿宋" panose="02010609060101010101" pitchFamily="49" charset="-122"/>
                <a:cs typeface="Times New Roman" panose="02020603050405020304" pitchFamily="18" charset="0"/>
              </a:endParaRPr>
            </a:p>
          </p:txBody>
        </p:sp>
        <p:sp>
          <p:nvSpPr>
            <p:cNvPr id="49161" name="Rectangle 9"/>
            <p:cNvSpPr>
              <a:spLocks noChangeArrowheads="1"/>
            </p:cNvSpPr>
            <p:nvPr/>
          </p:nvSpPr>
          <p:spPr bwMode="auto">
            <a:xfrm>
              <a:off x="6389582" y="2253489"/>
              <a:ext cx="422049" cy="360000"/>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1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49160" name="Rectangle 8"/>
            <p:cNvSpPr>
              <a:spLocks noChangeArrowheads="1"/>
            </p:cNvSpPr>
            <p:nvPr/>
          </p:nvSpPr>
          <p:spPr bwMode="auto">
            <a:xfrm>
              <a:off x="6896679" y="1907159"/>
              <a:ext cx="205177" cy="27073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2100"/>
                </a:lnSpc>
                <a:spcBef>
                  <a:spcPct val="0"/>
                </a:spcBef>
                <a:spcAft>
                  <a:spcPct val="0"/>
                </a:spcAft>
                <a:buClrTx/>
                <a:buSzTx/>
                <a:buFontTx/>
                <a:buNone/>
              </a:pPr>
              <a:r>
                <a:rPr kumimoji="0" lang="en-US" altLang="zh-CN" sz="1800" b="0" i="0" u="none" strike="noStrike" cap="none" normalizeH="0" baseline="0" smtClean="0">
                  <a:ln>
                    <a:noFill/>
                  </a:ln>
                  <a:solidFill>
                    <a:schemeClr val="tx1">
                      <a:lumMod val="65000"/>
                      <a:lumOff val="35000"/>
                    </a:schemeClr>
                  </a:solidFill>
                  <a:effectLst/>
                  <a:latin typeface="+mj-lt"/>
                  <a:ea typeface="仿宋" panose="02010609060101010101" pitchFamily="49" charset="-122"/>
                  <a:cs typeface="Times New Roman" panose="02020603050405020304" pitchFamily="18" charset="0"/>
                </a:rPr>
                <a:t>3</a:t>
              </a:r>
              <a:endParaRPr kumimoji="0" lang="en-US" altLang="zh-CN" sz="1800" b="0" i="0" u="none" strike="noStrike" cap="none" normalizeH="0" baseline="0" smtClean="0">
                <a:ln>
                  <a:noFill/>
                </a:ln>
                <a:solidFill>
                  <a:schemeClr val="tx1">
                    <a:lumMod val="65000"/>
                    <a:lumOff val="35000"/>
                  </a:schemeClr>
                </a:solidFill>
                <a:effectLst/>
                <a:latin typeface="+mj-lt"/>
                <a:ea typeface="仿宋" panose="02010609060101010101" pitchFamily="49" charset="-122"/>
                <a:cs typeface="Times New Roman" panose="02020603050405020304" pitchFamily="18" charset="0"/>
              </a:endParaRPr>
            </a:p>
          </p:txBody>
        </p:sp>
        <p:sp>
          <p:nvSpPr>
            <p:cNvPr id="49159" name="Rectangle 7"/>
            <p:cNvSpPr>
              <a:spLocks noChangeArrowheads="1"/>
            </p:cNvSpPr>
            <p:nvPr/>
          </p:nvSpPr>
          <p:spPr bwMode="auto">
            <a:xfrm>
              <a:off x="6807379" y="2253489"/>
              <a:ext cx="422049" cy="360000"/>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1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3</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49158" name="Rectangle 6"/>
            <p:cNvSpPr>
              <a:spLocks noChangeArrowheads="1"/>
            </p:cNvSpPr>
            <p:nvPr/>
          </p:nvSpPr>
          <p:spPr bwMode="auto">
            <a:xfrm>
              <a:off x="7298529" y="1907159"/>
              <a:ext cx="205177" cy="27073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2100"/>
                </a:lnSpc>
                <a:spcBef>
                  <a:spcPct val="0"/>
                </a:spcBef>
                <a:spcAft>
                  <a:spcPct val="0"/>
                </a:spcAft>
                <a:buClrTx/>
                <a:buSzTx/>
                <a:buFontTx/>
                <a:buNone/>
              </a:pPr>
              <a:r>
                <a:rPr kumimoji="0" lang="en-US" altLang="zh-CN" sz="1800" b="0" i="0" u="none" strike="noStrike" cap="none" normalizeH="0" baseline="0" smtClean="0">
                  <a:ln>
                    <a:noFill/>
                  </a:ln>
                  <a:solidFill>
                    <a:schemeClr val="tx1">
                      <a:lumMod val="65000"/>
                      <a:lumOff val="35000"/>
                    </a:schemeClr>
                  </a:solidFill>
                  <a:effectLst/>
                  <a:latin typeface="+mj-lt"/>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chemeClr val="tx1">
                    <a:lumMod val="65000"/>
                    <a:lumOff val="35000"/>
                  </a:schemeClr>
                </a:solidFill>
                <a:effectLst/>
                <a:latin typeface="+mj-lt"/>
                <a:ea typeface="仿宋" panose="02010609060101010101" pitchFamily="49" charset="-122"/>
                <a:cs typeface="Times New Roman" panose="02020603050405020304" pitchFamily="18" charset="0"/>
              </a:endParaRPr>
            </a:p>
          </p:txBody>
        </p:sp>
        <p:sp>
          <p:nvSpPr>
            <p:cNvPr id="49157" name="Rectangle 5"/>
            <p:cNvSpPr>
              <a:spLocks noChangeArrowheads="1"/>
            </p:cNvSpPr>
            <p:nvPr/>
          </p:nvSpPr>
          <p:spPr bwMode="auto">
            <a:xfrm>
              <a:off x="7218796" y="2253489"/>
              <a:ext cx="422049" cy="360000"/>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1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NIL</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49156" name="Rectangle 4"/>
            <p:cNvSpPr>
              <a:spLocks noChangeArrowheads="1"/>
            </p:cNvSpPr>
            <p:nvPr/>
          </p:nvSpPr>
          <p:spPr bwMode="auto">
            <a:xfrm>
              <a:off x="7668486" y="1907159"/>
              <a:ext cx="205177" cy="27073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2100"/>
                </a:lnSpc>
                <a:spcBef>
                  <a:spcPct val="0"/>
                </a:spcBef>
                <a:spcAft>
                  <a:spcPct val="0"/>
                </a:spcAft>
                <a:buClrTx/>
                <a:buSzTx/>
                <a:buFontTx/>
                <a:buNone/>
              </a:pPr>
              <a:r>
                <a:rPr kumimoji="0" lang="en-US" altLang="zh-CN" sz="1800" b="0" i="0" u="none" strike="noStrike" cap="none" normalizeH="0" baseline="0" smtClean="0">
                  <a:ln>
                    <a:noFill/>
                  </a:ln>
                  <a:solidFill>
                    <a:schemeClr val="tx1">
                      <a:lumMod val="65000"/>
                      <a:lumOff val="35000"/>
                    </a:schemeClr>
                  </a:solidFill>
                  <a:effectLst/>
                  <a:latin typeface="+mj-lt"/>
                  <a:ea typeface="仿宋" panose="02010609060101010101" pitchFamily="49" charset="-122"/>
                  <a:cs typeface="Times New Roman" panose="02020603050405020304" pitchFamily="18" charset="0"/>
                </a:rPr>
                <a:t>5</a:t>
              </a:r>
              <a:endParaRPr kumimoji="0" lang="en-US" altLang="zh-CN" sz="1800" b="0" i="0" u="none" strike="noStrike" cap="none" normalizeH="0" baseline="0" smtClean="0">
                <a:ln>
                  <a:noFill/>
                </a:ln>
                <a:solidFill>
                  <a:schemeClr val="tx1">
                    <a:lumMod val="65000"/>
                    <a:lumOff val="35000"/>
                  </a:schemeClr>
                </a:solidFill>
                <a:effectLst/>
                <a:latin typeface="+mj-lt"/>
                <a:ea typeface="仿宋" panose="02010609060101010101" pitchFamily="49" charset="-122"/>
                <a:cs typeface="Times New Roman" panose="02020603050405020304" pitchFamily="18" charset="0"/>
              </a:endParaRPr>
            </a:p>
          </p:txBody>
        </p:sp>
        <p:sp>
          <p:nvSpPr>
            <p:cNvPr id="49155" name="Rectangle 3"/>
            <p:cNvSpPr>
              <a:spLocks noChangeArrowheads="1"/>
            </p:cNvSpPr>
            <p:nvPr/>
          </p:nvSpPr>
          <p:spPr bwMode="auto">
            <a:xfrm>
              <a:off x="7627025" y="2253489"/>
              <a:ext cx="422049" cy="360000"/>
            </a:xfrm>
            <a:prstGeom prst="rect">
              <a:avLst/>
            </a:prstGeom>
            <a:ln>
              <a:tailEnd type="none" w="sm" len="sm"/>
            </a:ln>
          </p:spPr>
          <p:style>
            <a:lnRef idx="1">
              <a:schemeClr val="accent2"/>
            </a:lnRef>
            <a:fillRef idx="2">
              <a:schemeClr val="accent2"/>
            </a:fillRef>
            <a:effectRef idx="1">
              <a:schemeClr val="accent2"/>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1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5</a:t>
              </a:r>
              <a:endPar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49154" name="Rectangle 2"/>
            <p:cNvSpPr>
              <a:spLocks noChangeArrowheads="1"/>
            </p:cNvSpPr>
            <p:nvPr/>
          </p:nvSpPr>
          <p:spPr bwMode="auto">
            <a:xfrm>
              <a:off x="5664551" y="2943956"/>
              <a:ext cx="2407911" cy="27073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21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(c) </a:t>
              </a:r>
              <a:r>
                <a:rPr kumimoji="0" lang="zh-CN" altLang="en-US"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二叉树顺序存储结构</a:t>
              </a:r>
              <a:endParaRPr kumimoji="0" lang="zh-CN" altLang="en-US" sz="18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grpSp>
      <p:sp>
        <p:nvSpPr>
          <p:cNvPr id="51" name="TextBox 50"/>
          <p:cNvSpPr txBox="1"/>
          <p:nvPr/>
        </p:nvSpPr>
        <p:spPr>
          <a:xfrm>
            <a:off x="500034" y="267875"/>
            <a:ext cx="3000396" cy="483960"/>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en-US" altLang="zh-CN" sz="2200" smtClean="0">
                <a:solidFill>
                  <a:schemeClr val="bg1"/>
                </a:solidFill>
                <a:latin typeface="微软雅黑" panose="020B0503020204020204" pitchFamily="34" charset="-122"/>
                <a:ea typeface="微软雅黑" panose="020B0503020204020204" pitchFamily="34" charset="-122"/>
              </a:rPr>
              <a:t>2.  </a:t>
            </a:r>
            <a:r>
              <a:rPr lang="zh-CN" altLang="en-US" sz="2200" smtClean="0">
                <a:solidFill>
                  <a:schemeClr val="bg1"/>
                </a:solidFill>
                <a:latin typeface="微软雅黑" panose="020B0503020204020204" pitchFamily="34" charset="-122"/>
                <a:ea typeface="微软雅黑" panose="020B0503020204020204" pitchFamily="34" charset="-122"/>
              </a:rPr>
              <a:t>二叉树的存储结构</a:t>
            </a:r>
            <a:endParaRPr lang="zh-CN" altLang="zh-CN" sz="2200" smtClean="0">
              <a:solidFill>
                <a:schemeClr val="bg1"/>
              </a:solidFill>
              <a:latin typeface="微软雅黑" panose="020B0503020204020204" pitchFamily="34" charset="-122"/>
              <a:ea typeface="微软雅黑" panose="020B0503020204020204" pitchFamily="34" charset="-122"/>
            </a:endParaRPr>
          </a:p>
        </p:txBody>
      </p:sp>
      <p:sp>
        <p:nvSpPr>
          <p:cNvPr id="52" name="TextBox 51"/>
          <p:cNvSpPr txBox="1"/>
          <p:nvPr/>
        </p:nvSpPr>
        <p:spPr>
          <a:xfrm>
            <a:off x="642910" y="1017974"/>
            <a:ext cx="3429024" cy="430887"/>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en-US" altLang="zh-CN"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1</a:t>
            </a:r>
            <a:r>
              <a:rPr lang="zh-CN" altLang="zh-CN"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）二叉树顺序存储结构</a:t>
            </a:r>
            <a:endParaRPr lang="zh-CN" altLang="zh-CN"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endParaRPr>
          </a:p>
        </p:txBody>
      </p:sp>
      <p:sp>
        <p:nvSpPr>
          <p:cNvPr id="53" name="灯片编号占位符 52"/>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TextBox 4"/>
          <p:cNvSpPr txBox="1"/>
          <p:nvPr/>
        </p:nvSpPr>
        <p:spPr>
          <a:xfrm>
            <a:off x="428596" y="482189"/>
            <a:ext cx="3714776" cy="430887"/>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en-US" altLang="zh-CN"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2</a:t>
            </a:r>
            <a:r>
              <a:rPr lang="zh-CN" altLang="zh-CN"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）二叉树</a:t>
            </a:r>
            <a:r>
              <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链式</a:t>
            </a:r>
            <a:r>
              <a:rPr lang="zh-CN" altLang="zh-CN"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存储结构</a:t>
            </a:r>
            <a:endParaRPr lang="zh-CN" altLang="zh-CN"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endParaRPr>
          </a:p>
        </p:txBody>
      </p:sp>
      <p:sp>
        <p:nvSpPr>
          <p:cNvPr id="160797" name="Rectangle 29"/>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grpSp>
        <p:nvGrpSpPr>
          <p:cNvPr id="47" name="组合 46"/>
          <p:cNvGrpSpPr/>
          <p:nvPr/>
        </p:nvGrpSpPr>
        <p:grpSpPr>
          <a:xfrm>
            <a:off x="4222867" y="1500180"/>
            <a:ext cx="3127159" cy="1550477"/>
            <a:chOff x="4222866" y="2000240"/>
            <a:chExt cx="3127159" cy="2067302"/>
          </a:xfrm>
        </p:grpSpPr>
        <p:sp>
          <p:nvSpPr>
            <p:cNvPr id="160795" name="Rectangle 27"/>
            <p:cNvSpPr>
              <a:spLocks noChangeArrowheads="1"/>
            </p:cNvSpPr>
            <p:nvPr/>
          </p:nvSpPr>
          <p:spPr bwMode="auto">
            <a:xfrm>
              <a:off x="4929189" y="2000240"/>
              <a:ext cx="654319" cy="285752"/>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root</a:t>
              </a:r>
              <a:endPar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宋体" panose="02010600030101010101" pitchFamily="2" charset="-122"/>
              </a:endParaRPr>
            </a:p>
          </p:txBody>
        </p:sp>
        <p:grpSp>
          <p:nvGrpSpPr>
            <p:cNvPr id="160791" name="Group 23"/>
            <p:cNvGrpSpPr/>
            <p:nvPr/>
          </p:nvGrpSpPr>
          <p:grpSpPr bwMode="auto">
            <a:xfrm>
              <a:off x="5476751" y="2422570"/>
              <a:ext cx="909444" cy="314480"/>
              <a:chOff x="3192" y="11643"/>
              <a:chExt cx="903" cy="312"/>
            </a:xfrm>
          </p:grpSpPr>
          <p:sp>
            <p:nvSpPr>
              <p:cNvPr id="160794" name="Rectangle 26"/>
              <p:cNvSpPr>
                <a:spLocks noChangeArrowheads="1"/>
              </p:cNvSpPr>
              <p:nvPr/>
            </p:nvSpPr>
            <p:spPr bwMode="auto">
              <a:xfrm>
                <a:off x="3447" y="11643"/>
                <a:ext cx="397" cy="312"/>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宋体" panose="02010600030101010101" pitchFamily="2" charset="-122"/>
                </a:endParaRPr>
              </a:p>
            </p:txBody>
          </p:sp>
          <p:sp>
            <p:nvSpPr>
              <p:cNvPr id="160793" name="Rectangle 25"/>
              <p:cNvSpPr>
                <a:spLocks noChangeArrowheads="1"/>
              </p:cNvSpPr>
              <p:nvPr/>
            </p:nvSpPr>
            <p:spPr bwMode="auto">
              <a:xfrm>
                <a:off x="3840" y="11643"/>
                <a:ext cx="255" cy="312"/>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000"/>
                  </a:lnSpc>
                  <a:spcBef>
                    <a:spcPct val="0"/>
                  </a:spcBef>
                  <a:spcAft>
                    <a:spcPct val="0"/>
                  </a:spcAft>
                  <a:buClrTx/>
                  <a:buSzTx/>
                  <a:buFontTx/>
                  <a:buNone/>
                </a:pPr>
                <a:endParaRPr kumimoji="0" lang="zh-CN"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宋体" panose="02010600030101010101" pitchFamily="2" charset="-122"/>
                </a:endParaRPr>
              </a:p>
            </p:txBody>
          </p:sp>
          <p:sp>
            <p:nvSpPr>
              <p:cNvPr id="160792" name="Rectangle 24"/>
              <p:cNvSpPr>
                <a:spLocks noChangeArrowheads="1"/>
              </p:cNvSpPr>
              <p:nvPr/>
            </p:nvSpPr>
            <p:spPr bwMode="auto">
              <a:xfrm>
                <a:off x="3192" y="11643"/>
                <a:ext cx="255" cy="312"/>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000"/>
                  </a:lnSpc>
                  <a:spcBef>
                    <a:spcPct val="0"/>
                  </a:spcBef>
                  <a:spcAft>
                    <a:spcPct val="0"/>
                  </a:spcAft>
                  <a:buClrTx/>
                  <a:buSzTx/>
                  <a:buFontTx/>
                  <a:buNone/>
                </a:pPr>
                <a:endParaRPr kumimoji="0" lang="zh-CN"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宋体" panose="02010600030101010101" pitchFamily="2" charset="-122"/>
                </a:endParaRPr>
              </a:p>
            </p:txBody>
          </p:sp>
        </p:grpSp>
        <p:grpSp>
          <p:nvGrpSpPr>
            <p:cNvPr id="160787" name="Group 19"/>
            <p:cNvGrpSpPr/>
            <p:nvPr/>
          </p:nvGrpSpPr>
          <p:grpSpPr bwMode="auto">
            <a:xfrm>
              <a:off x="4748591" y="3088824"/>
              <a:ext cx="909444" cy="314480"/>
              <a:chOff x="3192" y="11643"/>
              <a:chExt cx="903" cy="312"/>
            </a:xfrm>
          </p:grpSpPr>
          <p:sp>
            <p:nvSpPr>
              <p:cNvPr id="160790" name="Rectangle 22"/>
              <p:cNvSpPr>
                <a:spLocks noChangeArrowheads="1"/>
              </p:cNvSpPr>
              <p:nvPr/>
            </p:nvSpPr>
            <p:spPr bwMode="auto">
              <a:xfrm>
                <a:off x="3447" y="11643"/>
                <a:ext cx="397" cy="312"/>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1</a:t>
                </a:r>
                <a:endPar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宋体" panose="02010600030101010101" pitchFamily="2" charset="-122"/>
                </a:endParaRPr>
              </a:p>
            </p:txBody>
          </p:sp>
          <p:sp>
            <p:nvSpPr>
              <p:cNvPr id="160789" name="Rectangle 21"/>
              <p:cNvSpPr>
                <a:spLocks noChangeArrowheads="1"/>
              </p:cNvSpPr>
              <p:nvPr/>
            </p:nvSpPr>
            <p:spPr bwMode="auto">
              <a:xfrm>
                <a:off x="3840" y="11643"/>
                <a:ext cx="255" cy="312"/>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zh-CN"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a:t>
                </a:r>
                <a:endParaRPr kumimoji="0" lang="zh-CN"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宋体" panose="02010600030101010101" pitchFamily="2" charset="-122"/>
                </a:endParaRPr>
              </a:p>
            </p:txBody>
          </p:sp>
          <p:sp>
            <p:nvSpPr>
              <p:cNvPr id="160788" name="Rectangle 20"/>
              <p:cNvSpPr>
                <a:spLocks noChangeArrowheads="1"/>
              </p:cNvSpPr>
              <p:nvPr/>
            </p:nvSpPr>
            <p:spPr bwMode="auto">
              <a:xfrm>
                <a:off x="3192" y="11643"/>
                <a:ext cx="255" cy="312"/>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000"/>
                  </a:lnSpc>
                  <a:spcBef>
                    <a:spcPct val="0"/>
                  </a:spcBef>
                  <a:spcAft>
                    <a:spcPct val="0"/>
                  </a:spcAft>
                  <a:buClrTx/>
                  <a:buSzTx/>
                  <a:buFontTx/>
                  <a:buNone/>
                </a:pPr>
                <a:endParaRPr kumimoji="0" lang="zh-CN"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宋体" panose="02010600030101010101" pitchFamily="2" charset="-122"/>
                </a:endParaRPr>
              </a:p>
            </p:txBody>
          </p:sp>
        </p:grpSp>
        <p:grpSp>
          <p:nvGrpSpPr>
            <p:cNvPr id="160783" name="Group 15"/>
            <p:cNvGrpSpPr/>
            <p:nvPr/>
          </p:nvGrpSpPr>
          <p:grpSpPr bwMode="auto">
            <a:xfrm>
              <a:off x="4222866" y="3753062"/>
              <a:ext cx="909444" cy="314480"/>
              <a:chOff x="3192" y="11643"/>
              <a:chExt cx="903" cy="312"/>
            </a:xfrm>
          </p:grpSpPr>
          <p:sp>
            <p:nvSpPr>
              <p:cNvPr id="160786" name="Rectangle 18"/>
              <p:cNvSpPr>
                <a:spLocks noChangeArrowheads="1"/>
              </p:cNvSpPr>
              <p:nvPr/>
            </p:nvSpPr>
            <p:spPr bwMode="auto">
              <a:xfrm>
                <a:off x="3447" y="11643"/>
                <a:ext cx="397" cy="312"/>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3</a:t>
                </a:r>
                <a:endPar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宋体" panose="02010600030101010101" pitchFamily="2" charset="-122"/>
                </a:endParaRPr>
              </a:p>
            </p:txBody>
          </p:sp>
          <p:sp>
            <p:nvSpPr>
              <p:cNvPr id="160785" name="Rectangle 17"/>
              <p:cNvSpPr>
                <a:spLocks noChangeArrowheads="1"/>
              </p:cNvSpPr>
              <p:nvPr/>
            </p:nvSpPr>
            <p:spPr bwMode="auto">
              <a:xfrm>
                <a:off x="3840" y="11643"/>
                <a:ext cx="255" cy="312"/>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zh-CN"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a:t>
                </a:r>
                <a:endParaRPr kumimoji="0" lang="zh-CN"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宋体" panose="02010600030101010101" pitchFamily="2" charset="-122"/>
                </a:endParaRPr>
              </a:p>
            </p:txBody>
          </p:sp>
          <p:sp>
            <p:nvSpPr>
              <p:cNvPr id="160784" name="Rectangle 16"/>
              <p:cNvSpPr>
                <a:spLocks noChangeArrowheads="1"/>
              </p:cNvSpPr>
              <p:nvPr/>
            </p:nvSpPr>
            <p:spPr bwMode="auto">
              <a:xfrm>
                <a:off x="3192" y="11643"/>
                <a:ext cx="255" cy="312"/>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zh-CN"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a:t>
                </a:r>
                <a:endParaRPr kumimoji="0" lang="zh-CN"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宋体" panose="02010600030101010101" pitchFamily="2" charset="-122"/>
                </a:endParaRPr>
              </a:p>
            </p:txBody>
          </p:sp>
        </p:grpSp>
        <p:grpSp>
          <p:nvGrpSpPr>
            <p:cNvPr id="160779" name="Group 11"/>
            <p:cNvGrpSpPr/>
            <p:nvPr/>
          </p:nvGrpSpPr>
          <p:grpSpPr bwMode="auto">
            <a:xfrm>
              <a:off x="6440581" y="3088824"/>
              <a:ext cx="909444" cy="314480"/>
              <a:chOff x="3192" y="11643"/>
              <a:chExt cx="903" cy="312"/>
            </a:xfrm>
          </p:grpSpPr>
          <p:sp>
            <p:nvSpPr>
              <p:cNvPr id="160782" name="Rectangle 14"/>
              <p:cNvSpPr>
                <a:spLocks noChangeArrowheads="1"/>
              </p:cNvSpPr>
              <p:nvPr/>
            </p:nvSpPr>
            <p:spPr bwMode="auto">
              <a:xfrm>
                <a:off x="3447" y="11643"/>
                <a:ext cx="397" cy="312"/>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4</a:t>
                </a:r>
                <a:endPar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宋体" panose="02010600030101010101" pitchFamily="2" charset="-122"/>
                </a:endParaRPr>
              </a:p>
            </p:txBody>
          </p:sp>
          <p:sp>
            <p:nvSpPr>
              <p:cNvPr id="160781" name="Rectangle 13"/>
              <p:cNvSpPr>
                <a:spLocks noChangeArrowheads="1"/>
              </p:cNvSpPr>
              <p:nvPr/>
            </p:nvSpPr>
            <p:spPr bwMode="auto">
              <a:xfrm>
                <a:off x="3840" y="11643"/>
                <a:ext cx="255" cy="312"/>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zh-CN"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a:t>
                </a:r>
                <a:endParaRPr kumimoji="0" lang="zh-CN"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宋体" panose="02010600030101010101" pitchFamily="2" charset="-122"/>
                </a:endParaRPr>
              </a:p>
            </p:txBody>
          </p:sp>
          <p:sp>
            <p:nvSpPr>
              <p:cNvPr id="160780" name="Rectangle 12"/>
              <p:cNvSpPr>
                <a:spLocks noChangeArrowheads="1"/>
              </p:cNvSpPr>
              <p:nvPr/>
            </p:nvSpPr>
            <p:spPr bwMode="auto">
              <a:xfrm>
                <a:off x="3192" y="11643"/>
                <a:ext cx="255" cy="312"/>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000"/>
                  </a:lnSpc>
                  <a:spcBef>
                    <a:spcPct val="0"/>
                  </a:spcBef>
                  <a:spcAft>
                    <a:spcPct val="0"/>
                  </a:spcAft>
                  <a:buClrTx/>
                  <a:buSzTx/>
                  <a:buFontTx/>
                  <a:buNone/>
                </a:pPr>
                <a:endParaRPr kumimoji="0" lang="zh-CN"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宋体" panose="02010600030101010101" pitchFamily="2" charset="-122"/>
                </a:endParaRPr>
              </a:p>
            </p:txBody>
          </p:sp>
        </p:grpSp>
        <p:grpSp>
          <p:nvGrpSpPr>
            <p:cNvPr id="160775" name="Group 7"/>
            <p:cNvGrpSpPr/>
            <p:nvPr/>
          </p:nvGrpSpPr>
          <p:grpSpPr bwMode="auto">
            <a:xfrm>
              <a:off x="5961184" y="3753062"/>
              <a:ext cx="909444" cy="314480"/>
              <a:chOff x="3192" y="11643"/>
              <a:chExt cx="903" cy="312"/>
            </a:xfrm>
          </p:grpSpPr>
          <p:sp>
            <p:nvSpPr>
              <p:cNvPr id="160778" name="Rectangle 10"/>
              <p:cNvSpPr>
                <a:spLocks noChangeArrowheads="1"/>
              </p:cNvSpPr>
              <p:nvPr/>
            </p:nvSpPr>
            <p:spPr bwMode="auto">
              <a:xfrm>
                <a:off x="3447" y="11643"/>
                <a:ext cx="397" cy="312"/>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5</a:t>
                </a:r>
                <a:endPar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宋体" panose="02010600030101010101" pitchFamily="2" charset="-122"/>
                </a:endParaRPr>
              </a:p>
            </p:txBody>
          </p:sp>
          <p:sp>
            <p:nvSpPr>
              <p:cNvPr id="160777" name="Rectangle 9"/>
              <p:cNvSpPr>
                <a:spLocks noChangeArrowheads="1"/>
              </p:cNvSpPr>
              <p:nvPr/>
            </p:nvSpPr>
            <p:spPr bwMode="auto">
              <a:xfrm>
                <a:off x="3840" y="11643"/>
                <a:ext cx="255" cy="312"/>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zh-CN"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a:t>
                </a:r>
                <a:endParaRPr kumimoji="0" lang="zh-CN"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宋体" panose="02010600030101010101" pitchFamily="2" charset="-122"/>
                </a:endParaRPr>
              </a:p>
            </p:txBody>
          </p:sp>
          <p:sp>
            <p:nvSpPr>
              <p:cNvPr id="160776" name="Rectangle 8"/>
              <p:cNvSpPr>
                <a:spLocks noChangeArrowheads="1"/>
              </p:cNvSpPr>
              <p:nvPr/>
            </p:nvSpPr>
            <p:spPr bwMode="auto">
              <a:xfrm>
                <a:off x="3192" y="11643"/>
                <a:ext cx="255" cy="312"/>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zh-CN"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a:t>
                </a:r>
                <a:endParaRPr kumimoji="0" lang="zh-CN"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宋体" panose="02010600030101010101" pitchFamily="2" charset="-122"/>
                </a:endParaRPr>
              </a:p>
            </p:txBody>
          </p:sp>
        </p:grpSp>
        <p:sp>
          <p:nvSpPr>
            <p:cNvPr id="160774" name="AutoShape 6"/>
            <p:cNvSpPr>
              <a:spLocks noChangeShapeType="1"/>
            </p:cNvSpPr>
            <p:nvPr/>
          </p:nvSpPr>
          <p:spPr bwMode="auto">
            <a:xfrm flipH="1">
              <a:off x="5205831" y="2597953"/>
              <a:ext cx="418969" cy="490871"/>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lstStyle/>
            <a:p>
              <a:pPr>
                <a:lnSpc>
                  <a:spcPts val="2000"/>
                </a:lnSpc>
              </a:pPr>
              <a:endParaRPr lang="zh-CN" altLang="en-US" sz="1800">
                <a:solidFill>
                  <a:srgbClr val="0000FF"/>
                </a:solidFill>
                <a:latin typeface="Consolas" panose="020B0609020204030204" pitchFamily="49" charset="0"/>
              </a:endParaRPr>
            </a:p>
          </p:txBody>
        </p:sp>
        <p:sp>
          <p:nvSpPr>
            <p:cNvPr id="160773" name="AutoShape 5"/>
            <p:cNvSpPr>
              <a:spLocks noChangeShapeType="1"/>
            </p:cNvSpPr>
            <p:nvPr/>
          </p:nvSpPr>
          <p:spPr bwMode="auto">
            <a:xfrm>
              <a:off x="6267353" y="2591906"/>
              <a:ext cx="630467" cy="496919"/>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lstStyle/>
            <a:p>
              <a:pPr>
                <a:lnSpc>
                  <a:spcPts val="2000"/>
                </a:lnSpc>
              </a:pPr>
              <a:endParaRPr lang="zh-CN" altLang="en-US" sz="1800">
                <a:solidFill>
                  <a:srgbClr val="0000FF"/>
                </a:solidFill>
                <a:latin typeface="Consolas" panose="020B0609020204030204" pitchFamily="49" charset="0"/>
              </a:endParaRPr>
            </a:p>
          </p:txBody>
        </p:sp>
        <p:sp>
          <p:nvSpPr>
            <p:cNvPr id="160772" name="AutoShape 4"/>
            <p:cNvSpPr>
              <a:spLocks noChangeShapeType="1"/>
            </p:cNvSpPr>
            <p:nvPr/>
          </p:nvSpPr>
          <p:spPr bwMode="auto">
            <a:xfrm flipH="1">
              <a:off x="4680106" y="3230945"/>
              <a:ext cx="215527" cy="522117"/>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lstStyle/>
            <a:p>
              <a:pPr>
                <a:lnSpc>
                  <a:spcPts val="2000"/>
                </a:lnSpc>
              </a:pPr>
              <a:endParaRPr lang="zh-CN" altLang="en-US" sz="1800">
                <a:solidFill>
                  <a:srgbClr val="0000FF"/>
                </a:solidFill>
                <a:latin typeface="Consolas" panose="020B0609020204030204" pitchFamily="49" charset="0"/>
              </a:endParaRPr>
            </a:p>
          </p:txBody>
        </p:sp>
        <p:sp>
          <p:nvSpPr>
            <p:cNvPr id="160771" name="AutoShape 3"/>
            <p:cNvSpPr>
              <a:spLocks noChangeShapeType="1"/>
            </p:cNvSpPr>
            <p:nvPr/>
          </p:nvSpPr>
          <p:spPr bwMode="auto">
            <a:xfrm flipH="1">
              <a:off x="6418424" y="3258160"/>
              <a:ext cx="160135" cy="494903"/>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lstStyle/>
            <a:p>
              <a:pPr>
                <a:lnSpc>
                  <a:spcPts val="2000"/>
                </a:lnSpc>
              </a:pPr>
              <a:endParaRPr lang="zh-CN" altLang="en-US" sz="1800">
                <a:solidFill>
                  <a:srgbClr val="0000FF"/>
                </a:solidFill>
                <a:latin typeface="Consolas" panose="020B0609020204030204" pitchFamily="49" charset="0"/>
              </a:endParaRPr>
            </a:p>
          </p:txBody>
        </p:sp>
        <p:sp>
          <p:nvSpPr>
            <p:cNvPr id="160770" name="Arc 2"/>
            <p:cNvSpPr/>
            <p:nvPr/>
          </p:nvSpPr>
          <p:spPr bwMode="auto">
            <a:xfrm>
              <a:off x="5540201" y="2093979"/>
              <a:ext cx="303148" cy="328591"/>
            </a:xfrm>
            <a:custGeom>
              <a:avLst/>
              <a:gdLst>
                <a:gd name="G0" fmla="+- 0 0 0"/>
                <a:gd name="G1" fmla="+- 20572 0 0"/>
                <a:gd name="G2" fmla="+- 21600 0 0"/>
                <a:gd name="T0" fmla="*/ 6584 w 21600"/>
                <a:gd name="T1" fmla="*/ 0 h 20572"/>
                <a:gd name="T2" fmla="*/ 21600 w 21600"/>
                <a:gd name="T3" fmla="*/ 20572 h 20572"/>
                <a:gd name="T4" fmla="*/ 0 w 21600"/>
                <a:gd name="T5" fmla="*/ 20572 h 20572"/>
              </a:gdLst>
              <a:ahLst/>
              <a:cxnLst>
                <a:cxn ang="0">
                  <a:pos x="T0" y="T1"/>
                </a:cxn>
                <a:cxn ang="0">
                  <a:pos x="T2" y="T3"/>
                </a:cxn>
                <a:cxn ang="0">
                  <a:pos x="T4" y="T5"/>
                </a:cxn>
              </a:cxnLst>
              <a:rect l="0" t="0" r="r" b="b"/>
              <a:pathLst>
                <a:path w="21600" h="20572" fill="none" extrusionOk="0">
                  <a:moveTo>
                    <a:pt x="6584" y="-1"/>
                  </a:moveTo>
                  <a:cubicBezTo>
                    <a:pt x="15529" y="2863"/>
                    <a:pt x="21600" y="11179"/>
                    <a:pt x="21600" y="20572"/>
                  </a:cubicBezTo>
                </a:path>
                <a:path w="21600" h="20572" stroke="0" extrusionOk="0">
                  <a:moveTo>
                    <a:pt x="6584" y="-1"/>
                  </a:moveTo>
                  <a:cubicBezTo>
                    <a:pt x="15529" y="2863"/>
                    <a:pt x="21600" y="11179"/>
                    <a:pt x="21600" y="20572"/>
                  </a:cubicBezTo>
                  <a:lnTo>
                    <a:pt x="0" y="20572"/>
                  </a:lnTo>
                  <a:close/>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lstStyle/>
            <a:p>
              <a:pPr>
                <a:lnSpc>
                  <a:spcPts val="2000"/>
                </a:lnSpc>
              </a:pPr>
              <a:endParaRPr lang="zh-CN" altLang="en-US" sz="1800">
                <a:solidFill>
                  <a:srgbClr val="0000FF"/>
                </a:solidFill>
                <a:latin typeface="Consolas" panose="020B0609020204030204" pitchFamily="49" charset="0"/>
              </a:endParaRPr>
            </a:p>
          </p:txBody>
        </p:sp>
      </p:grpSp>
      <p:grpSp>
        <p:nvGrpSpPr>
          <p:cNvPr id="45" name="组合 44"/>
          <p:cNvGrpSpPr/>
          <p:nvPr/>
        </p:nvGrpSpPr>
        <p:grpSpPr>
          <a:xfrm>
            <a:off x="785786" y="1770821"/>
            <a:ext cx="1729656" cy="1174611"/>
            <a:chOff x="785786" y="1770821"/>
            <a:chExt cx="1729656" cy="1174611"/>
          </a:xfrm>
        </p:grpSpPr>
        <p:sp>
          <p:nvSpPr>
            <p:cNvPr id="36" name="Oval 40"/>
            <p:cNvSpPr>
              <a:spLocks noChangeArrowheads="1"/>
            </p:cNvSpPr>
            <p:nvPr/>
          </p:nvSpPr>
          <p:spPr bwMode="auto">
            <a:xfrm>
              <a:off x="1635199" y="1770821"/>
              <a:ext cx="331686" cy="260514"/>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37" name="Oval 39"/>
            <p:cNvSpPr>
              <a:spLocks noChangeArrowheads="1"/>
            </p:cNvSpPr>
            <p:nvPr/>
          </p:nvSpPr>
          <p:spPr bwMode="auto">
            <a:xfrm>
              <a:off x="1111093" y="2225188"/>
              <a:ext cx="331686" cy="260514"/>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38" name="Oval 38"/>
            <p:cNvSpPr>
              <a:spLocks noChangeArrowheads="1"/>
            </p:cNvSpPr>
            <p:nvPr/>
          </p:nvSpPr>
          <p:spPr bwMode="auto">
            <a:xfrm>
              <a:off x="2183756" y="2225188"/>
              <a:ext cx="331686" cy="260514"/>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4</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39" name="Oval 37"/>
            <p:cNvSpPr>
              <a:spLocks noChangeArrowheads="1"/>
            </p:cNvSpPr>
            <p:nvPr/>
          </p:nvSpPr>
          <p:spPr bwMode="auto">
            <a:xfrm>
              <a:off x="785786" y="2684918"/>
              <a:ext cx="331686" cy="260514"/>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40" name="Oval 36"/>
            <p:cNvSpPr>
              <a:spLocks noChangeArrowheads="1"/>
            </p:cNvSpPr>
            <p:nvPr/>
          </p:nvSpPr>
          <p:spPr bwMode="auto">
            <a:xfrm>
              <a:off x="1872269" y="2684918"/>
              <a:ext cx="331686" cy="260514"/>
            </a:xfrm>
            <a:prstGeom prst="ellipse">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5</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41" name="AutoShape 35"/>
            <p:cNvSpPr>
              <a:spLocks noChangeShapeType="1"/>
            </p:cNvSpPr>
            <p:nvPr/>
          </p:nvSpPr>
          <p:spPr bwMode="auto">
            <a:xfrm flipH="1">
              <a:off x="1276936" y="1993024"/>
              <a:ext cx="407166" cy="232164"/>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b="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42" name="AutoShape 34"/>
            <p:cNvSpPr>
              <a:spLocks noChangeShapeType="1"/>
            </p:cNvSpPr>
            <p:nvPr/>
          </p:nvSpPr>
          <p:spPr bwMode="auto">
            <a:xfrm>
              <a:off x="1917983" y="1993024"/>
              <a:ext cx="431617" cy="232164"/>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b="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43" name="AutoShape 33"/>
            <p:cNvSpPr>
              <a:spLocks noChangeShapeType="1"/>
            </p:cNvSpPr>
            <p:nvPr/>
          </p:nvSpPr>
          <p:spPr bwMode="auto">
            <a:xfrm flipH="1">
              <a:off x="951630" y="2447392"/>
              <a:ext cx="208367" cy="237527"/>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b="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44" name="AutoShape 32"/>
            <p:cNvSpPr>
              <a:spLocks noChangeShapeType="1"/>
            </p:cNvSpPr>
            <p:nvPr/>
          </p:nvSpPr>
          <p:spPr bwMode="auto">
            <a:xfrm flipH="1">
              <a:off x="2038112" y="2447392"/>
              <a:ext cx="194546" cy="237527"/>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2000"/>
                </a:lnSpc>
              </a:pPr>
              <a:endParaRPr lang="zh-CN" altLang="en-US" sz="1800" b="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grpSp>
      <p:sp>
        <p:nvSpPr>
          <p:cNvPr id="46" name="右箭头 45"/>
          <p:cNvSpPr/>
          <p:nvPr/>
        </p:nvSpPr>
        <p:spPr>
          <a:xfrm>
            <a:off x="3357554" y="2199449"/>
            <a:ext cx="500066" cy="214314"/>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lnSpc>
                <a:spcPts val="2000"/>
              </a:lnSpc>
            </a:pPr>
            <a:endParaRPr lang="zh-CN" altLang="en-US">
              <a:latin typeface="Consolas" panose="020B0609020204030204" pitchFamily="49" charset="0"/>
            </a:endParaRPr>
          </a:p>
        </p:txBody>
      </p:sp>
      <p:sp>
        <p:nvSpPr>
          <p:cNvPr id="48" name="灯片编号占位符 47"/>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1500181"/>
            <a:ext cx="3929090"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整数二叉链结点类</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TreeNode</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5" name="TextBox 4"/>
          <p:cNvSpPr txBox="1"/>
          <p:nvPr/>
        </p:nvSpPr>
        <p:spPr>
          <a:xfrm>
            <a:off x="500034" y="2143122"/>
            <a:ext cx="5643602" cy="175945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	class </a:t>
            </a:r>
            <a:r>
              <a:rPr lang="en-US" altLang="zh-CN" sz="2000" smtClean="0">
                <a:solidFill>
                  <a:srgbClr val="FF0000"/>
                </a:solidFill>
                <a:latin typeface="Consolas" panose="020B0609020204030204" pitchFamily="49" charset="0"/>
                <a:ea typeface="仿宋" panose="02010609060101010101" pitchFamily="49" charset="-122"/>
              </a:rPr>
              <a:t>TreeNode</a:t>
            </a:r>
            <a:r>
              <a:rPr lang="en-US" altLang="zh-CN" sz="2000" smtClean="0">
                <a:solidFill>
                  <a:srgbClr val="0000FF"/>
                </a:solidFill>
                <a:latin typeface="Consolas" panose="020B0609020204030204" pitchFamily="49" charset="0"/>
                <a:ea typeface="仿宋" panose="02010609060101010101" pitchFamily="49" charset="-122"/>
              </a:rPr>
              <a:t>:</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   	def __init__(self, x):</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3      	self.val=x</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4      	self.left=None</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6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5      	self.right=None</a:t>
            </a:r>
            <a:endParaRPr lang="zh-CN" altLang="zh-CN" sz="2000">
              <a:solidFill>
                <a:srgbClr val="0000FF"/>
              </a:solidFill>
              <a:latin typeface="Consolas" panose="020B0609020204030204" pitchFamily="49" charset="0"/>
              <a:ea typeface="仿宋" panose="02010609060101010101" pitchFamily="49" charset="-122"/>
            </a:endParaRPr>
          </a:p>
        </p:txBody>
      </p:sp>
      <p:grpSp>
        <p:nvGrpSpPr>
          <p:cNvPr id="33" name="组合 32"/>
          <p:cNvGrpSpPr/>
          <p:nvPr/>
        </p:nvGrpSpPr>
        <p:grpSpPr>
          <a:xfrm>
            <a:off x="4730990" y="217596"/>
            <a:ext cx="3127159" cy="1550477"/>
            <a:chOff x="4730989" y="290128"/>
            <a:chExt cx="3127159" cy="2067302"/>
          </a:xfrm>
        </p:grpSpPr>
        <p:sp>
          <p:nvSpPr>
            <p:cNvPr id="6" name="Rectangle 27"/>
            <p:cNvSpPr>
              <a:spLocks noChangeArrowheads="1"/>
            </p:cNvSpPr>
            <p:nvPr/>
          </p:nvSpPr>
          <p:spPr bwMode="auto">
            <a:xfrm>
              <a:off x="5429256" y="290128"/>
              <a:ext cx="662376" cy="376603"/>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root</a:t>
              </a:r>
              <a:endPar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宋体" panose="02010600030101010101" pitchFamily="2" charset="-122"/>
              </a:endParaRPr>
            </a:p>
          </p:txBody>
        </p:sp>
        <p:grpSp>
          <p:nvGrpSpPr>
            <p:cNvPr id="7" name="Group 23"/>
            <p:cNvGrpSpPr/>
            <p:nvPr/>
          </p:nvGrpSpPr>
          <p:grpSpPr bwMode="auto">
            <a:xfrm>
              <a:off x="5984874" y="712458"/>
              <a:ext cx="909444" cy="314480"/>
              <a:chOff x="3192" y="11643"/>
              <a:chExt cx="903" cy="312"/>
            </a:xfrm>
          </p:grpSpPr>
          <p:sp>
            <p:nvSpPr>
              <p:cNvPr id="8" name="Rectangle 26"/>
              <p:cNvSpPr>
                <a:spLocks noChangeArrowheads="1"/>
              </p:cNvSpPr>
              <p:nvPr/>
            </p:nvSpPr>
            <p:spPr bwMode="auto">
              <a:xfrm>
                <a:off x="3447" y="11643"/>
                <a:ext cx="397" cy="312"/>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2</a:t>
                </a:r>
                <a:endPar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宋体" panose="02010600030101010101" pitchFamily="2" charset="-122"/>
                </a:endParaRPr>
              </a:p>
            </p:txBody>
          </p:sp>
          <p:sp>
            <p:nvSpPr>
              <p:cNvPr id="9" name="Rectangle 25"/>
              <p:cNvSpPr>
                <a:spLocks noChangeArrowheads="1"/>
              </p:cNvSpPr>
              <p:nvPr/>
            </p:nvSpPr>
            <p:spPr bwMode="auto">
              <a:xfrm>
                <a:off x="3840" y="11643"/>
                <a:ext cx="255" cy="312"/>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000"/>
                  </a:lnSpc>
                  <a:spcBef>
                    <a:spcPct val="0"/>
                  </a:spcBef>
                  <a:spcAft>
                    <a:spcPct val="0"/>
                  </a:spcAft>
                  <a:buClrTx/>
                  <a:buSzTx/>
                  <a:buFontTx/>
                  <a:buNone/>
                </a:pPr>
                <a:endParaRPr kumimoji="0" lang="zh-CN"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宋体" panose="02010600030101010101" pitchFamily="2" charset="-122"/>
                </a:endParaRPr>
              </a:p>
            </p:txBody>
          </p:sp>
          <p:sp>
            <p:nvSpPr>
              <p:cNvPr id="10" name="Rectangle 24"/>
              <p:cNvSpPr>
                <a:spLocks noChangeArrowheads="1"/>
              </p:cNvSpPr>
              <p:nvPr/>
            </p:nvSpPr>
            <p:spPr bwMode="auto">
              <a:xfrm>
                <a:off x="3192" y="11643"/>
                <a:ext cx="255" cy="312"/>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000"/>
                  </a:lnSpc>
                  <a:spcBef>
                    <a:spcPct val="0"/>
                  </a:spcBef>
                  <a:spcAft>
                    <a:spcPct val="0"/>
                  </a:spcAft>
                  <a:buClrTx/>
                  <a:buSzTx/>
                  <a:buFontTx/>
                  <a:buNone/>
                </a:pPr>
                <a:endParaRPr kumimoji="0" lang="zh-CN"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宋体" panose="02010600030101010101" pitchFamily="2" charset="-122"/>
                </a:endParaRPr>
              </a:p>
            </p:txBody>
          </p:sp>
        </p:grpSp>
        <p:grpSp>
          <p:nvGrpSpPr>
            <p:cNvPr id="11" name="Group 19"/>
            <p:cNvGrpSpPr/>
            <p:nvPr/>
          </p:nvGrpSpPr>
          <p:grpSpPr bwMode="auto">
            <a:xfrm>
              <a:off x="5256714" y="1378712"/>
              <a:ext cx="909444" cy="314480"/>
              <a:chOff x="3192" y="11643"/>
              <a:chExt cx="903" cy="312"/>
            </a:xfrm>
          </p:grpSpPr>
          <p:sp>
            <p:nvSpPr>
              <p:cNvPr id="12" name="Rectangle 22"/>
              <p:cNvSpPr>
                <a:spLocks noChangeArrowheads="1"/>
              </p:cNvSpPr>
              <p:nvPr/>
            </p:nvSpPr>
            <p:spPr bwMode="auto">
              <a:xfrm>
                <a:off x="3447" y="11643"/>
                <a:ext cx="397" cy="312"/>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1</a:t>
                </a:r>
                <a:endPar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宋体" panose="02010600030101010101" pitchFamily="2" charset="-122"/>
                </a:endParaRPr>
              </a:p>
            </p:txBody>
          </p:sp>
          <p:sp>
            <p:nvSpPr>
              <p:cNvPr id="13" name="Rectangle 21"/>
              <p:cNvSpPr>
                <a:spLocks noChangeArrowheads="1"/>
              </p:cNvSpPr>
              <p:nvPr/>
            </p:nvSpPr>
            <p:spPr bwMode="auto">
              <a:xfrm>
                <a:off x="3840" y="11643"/>
                <a:ext cx="255" cy="312"/>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zh-CN"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a:t>
                </a:r>
                <a:endParaRPr kumimoji="0" lang="zh-CN"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宋体" panose="02010600030101010101" pitchFamily="2" charset="-122"/>
                </a:endParaRPr>
              </a:p>
            </p:txBody>
          </p:sp>
          <p:sp>
            <p:nvSpPr>
              <p:cNvPr id="14" name="Rectangle 20"/>
              <p:cNvSpPr>
                <a:spLocks noChangeArrowheads="1"/>
              </p:cNvSpPr>
              <p:nvPr/>
            </p:nvSpPr>
            <p:spPr bwMode="auto">
              <a:xfrm>
                <a:off x="3192" y="11643"/>
                <a:ext cx="255" cy="312"/>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000"/>
                  </a:lnSpc>
                  <a:spcBef>
                    <a:spcPct val="0"/>
                  </a:spcBef>
                  <a:spcAft>
                    <a:spcPct val="0"/>
                  </a:spcAft>
                  <a:buClrTx/>
                  <a:buSzTx/>
                  <a:buFontTx/>
                  <a:buNone/>
                </a:pPr>
                <a:endParaRPr kumimoji="0" lang="zh-CN"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宋体" panose="02010600030101010101" pitchFamily="2" charset="-122"/>
                </a:endParaRPr>
              </a:p>
            </p:txBody>
          </p:sp>
        </p:grpSp>
        <p:grpSp>
          <p:nvGrpSpPr>
            <p:cNvPr id="15" name="Group 15"/>
            <p:cNvGrpSpPr/>
            <p:nvPr/>
          </p:nvGrpSpPr>
          <p:grpSpPr bwMode="auto">
            <a:xfrm>
              <a:off x="4730989" y="2042950"/>
              <a:ext cx="909444" cy="314480"/>
              <a:chOff x="3192" y="11643"/>
              <a:chExt cx="903" cy="312"/>
            </a:xfrm>
          </p:grpSpPr>
          <p:sp>
            <p:nvSpPr>
              <p:cNvPr id="17" name="Rectangle 18"/>
              <p:cNvSpPr>
                <a:spLocks noChangeArrowheads="1"/>
              </p:cNvSpPr>
              <p:nvPr/>
            </p:nvSpPr>
            <p:spPr bwMode="auto">
              <a:xfrm>
                <a:off x="3447" y="11643"/>
                <a:ext cx="397" cy="312"/>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3</a:t>
                </a:r>
                <a:endPar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宋体" panose="02010600030101010101" pitchFamily="2" charset="-122"/>
                </a:endParaRPr>
              </a:p>
            </p:txBody>
          </p:sp>
          <p:sp>
            <p:nvSpPr>
              <p:cNvPr id="18" name="Rectangle 17"/>
              <p:cNvSpPr>
                <a:spLocks noChangeArrowheads="1"/>
              </p:cNvSpPr>
              <p:nvPr/>
            </p:nvSpPr>
            <p:spPr bwMode="auto">
              <a:xfrm>
                <a:off x="3840" y="11643"/>
                <a:ext cx="255" cy="312"/>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zh-CN"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a:t>
                </a:r>
                <a:endParaRPr kumimoji="0" lang="zh-CN"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宋体" panose="02010600030101010101" pitchFamily="2" charset="-122"/>
                </a:endParaRPr>
              </a:p>
            </p:txBody>
          </p:sp>
          <p:sp>
            <p:nvSpPr>
              <p:cNvPr id="19" name="Rectangle 16"/>
              <p:cNvSpPr>
                <a:spLocks noChangeArrowheads="1"/>
              </p:cNvSpPr>
              <p:nvPr/>
            </p:nvSpPr>
            <p:spPr bwMode="auto">
              <a:xfrm>
                <a:off x="3192" y="11643"/>
                <a:ext cx="255" cy="312"/>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zh-CN"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a:t>
                </a:r>
                <a:endParaRPr kumimoji="0" lang="zh-CN"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宋体" panose="02010600030101010101" pitchFamily="2" charset="-122"/>
                </a:endParaRPr>
              </a:p>
            </p:txBody>
          </p:sp>
        </p:grpSp>
        <p:grpSp>
          <p:nvGrpSpPr>
            <p:cNvPr id="20" name="Group 11"/>
            <p:cNvGrpSpPr/>
            <p:nvPr/>
          </p:nvGrpSpPr>
          <p:grpSpPr bwMode="auto">
            <a:xfrm>
              <a:off x="6948704" y="1378712"/>
              <a:ext cx="909444" cy="314480"/>
              <a:chOff x="3192" y="11643"/>
              <a:chExt cx="903" cy="312"/>
            </a:xfrm>
          </p:grpSpPr>
          <p:sp>
            <p:nvSpPr>
              <p:cNvPr id="21" name="Rectangle 14"/>
              <p:cNvSpPr>
                <a:spLocks noChangeArrowheads="1"/>
              </p:cNvSpPr>
              <p:nvPr/>
            </p:nvSpPr>
            <p:spPr bwMode="auto">
              <a:xfrm>
                <a:off x="3447" y="11643"/>
                <a:ext cx="397" cy="312"/>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4</a:t>
                </a:r>
                <a:endPar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宋体" panose="02010600030101010101" pitchFamily="2" charset="-122"/>
                </a:endParaRPr>
              </a:p>
            </p:txBody>
          </p:sp>
          <p:sp>
            <p:nvSpPr>
              <p:cNvPr id="22" name="Rectangle 13"/>
              <p:cNvSpPr>
                <a:spLocks noChangeArrowheads="1"/>
              </p:cNvSpPr>
              <p:nvPr/>
            </p:nvSpPr>
            <p:spPr bwMode="auto">
              <a:xfrm>
                <a:off x="3840" y="11643"/>
                <a:ext cx="255" cy="312"/>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zh-CN"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a:t>
                </a:r>
                <a:endParaRPr kumimoji="0" lang="zh-CN"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宋体" panose="02010600030101010101" pitchFamily="2" charset="-122"/>
                </a:endParaRPr>
              </a:p>
            </p:txBody>
          </p:sp>
          <p:sp>
            <p:nvSpPr>
              <p:cNvPr id="23" name="Rectangle 12"/>
              <p:cNvSpPr>
                <a:spLocks noChangeArrowheads="1"/>
              </p:cNvSpPr>
              <p:nvPr/>
            </p:nvSpPr>
            <p:spPr bwMode="auto">
              <a:xfrm>
                <a:off x="3192" y="11643"/>
                <a:ext cx="255" cy="312"/>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l" defTabSz="914400" rtl="0" eaLnBrk="1" fontAlgn="base" latinLnBrk="0" hangingPunct="1">
                  <a:lnSpc>
                    <a:spcPts val="2000"/>
                  </a:lnSpc>
                  <a:spcBef>
                    <a:spcPct val="0"/>
                  </a:spcBef>
                  <a:spcAft>
                    <a:spcPct val="0"/>
                  </a:spcAft>
                  <a:buClrTx/>
                  <a:buSzTx/>
                  <a:buFontTx/>
                  <a:buNone/>
                </a:pPr>
                <a:endParaRPr kumimoji="0" lang="zh-CN"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宋体" panose="02010600030101010101" pitchFamily="2" charset="-122"/>
                </a:endParaRPr>
              </a:p>
            </p:txBody>
          </p:sp>
        </p:grpSp>
        <p:grpSp>
          <p:nvGrpSpPr>
            <p:cNvPr id="24" name="Group 7"/>
            <p:cNvGrpSpPr/>
            <p:nvPr/>
          </p:nvGrpSpPr>
          <p:grpSpPr bwMode="auto">
            <a:xfrm>
              <a:off x="6469307" y="2042950"/>
              <a:ext cx="909444" cy="314480"/>
              <a:chOff x="3192" y="11643"/>
              <a:chExt cx="903" cy="312"/>
            </a:xfrm>
          </p:grpSpPr>
          <p:sp>
            <p:nvSpPr>
              <p:cNvPr id="25" name="Rectangle 10"/>
              <p:cNvSpPr>
                <a:spLocks noChangeArrowheads="1"/>
              </p:cNvSpPr>
              <p:nvPr/>
            </p:nvSpPr>
            <p:spPr bwMode="auto">
              <a:xfrm>
                <a:off x="3447" y="11643"/>
                <a:ext cx="397" cy="312"/>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5</a:t>
                </a:r>
                <a:endParaRPr kumimoji="0" lang="en-US"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宋体" panose="02010600030101010101" pitchFamily="2" charset="-122"/>
                </a:endParaRPr>
              </a:p>
            </p:txBody>
          </p:sp>
          <p:sp>
            <p:nvSpPr>
              <p:cNvPr id="26" name="Rectangle 9"/>
              <p:cNvSpPr>
                <a:spLocks noChangeArrowheads="1"/>
              </p:cNvSpPr>
              <p:nvPr/>
            </p:nvSpPr>
            <p:spPr bwMode="auto">
              <a:xfrm>
                <a:off x="3840" y="11643"/>
                <a:ext cx="255" cy="312"/>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zh-CN"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a:t>
                </a:r>
                <a:endParaRPr kumimoji="0" lang="zh-CN"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宋体" panose="02010600030101010101" pitchFamily="2" charset="-122"/>
                </a:endParaRPr>
              </a:p>
            </p:txBody>
          </p:sp>
          <p:sp>
            <p:nvSpPr>
              <p:cNvPr id="27" name="Rectangle 8"/>
              <p:cNvSpPr>
                <a:spLocks noChangeArrowheads="1"/>
              </p:cNvSpPr>
              <p:nvPr/>
            </p:nvSpPr>
            <p:spPr bwMode="auto">
              <a:xfrm>
                <a:off x="3192" y="11643"/>
                <a:ext cx="255" cy="312"/>
              </a:xfrm>
              <a:prstGeom prst="rect">
                <a:avLst/>
              </a:prstGeom>
              <a:ln>
                <a:tailEnd type="none" w="sm" len="sm"/>
              </a:ln>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2000"/>
                  </a:lnSpc>
                  <a:spcBef>
                    <a:spcPct val="0"/>
                  </a:spcBef>
                  <a:spcAft>
                    <a:spcPct val="0"/>
                  </a:spcAft>
                  <a:buClrTx/>
                  <a:buSzTx/>
                  <a:buFontTx/>
                  <a:buNone/>
                </a:pPr>
                <a:r>
                  <a:rPr kumimoji="0" lang="zh-CN"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Times New Roman" panose="02020603050405020304" pitchFamily="18" charset="0"/>
                  </a:rPr>
                  <a:t>∧</a:t>
                </a:r>
                <a:endParaRPr kumimoji="0" lang="zh-CN" altLang="zh-CN" sz="1800" b="0" i="0" u="none" strike="noStrike" cap="none" normalizeH="0" baseline="0" smtClean="0">
                  <a:ln>
                    <a:noFill/>
                  </a:ln>
                  <a:solidFill>
                    <a:srgbClr val="0000FF"/>
                  </a:solidFill>
                  <a:effectLst/>
                  <a:latin typeface="Consolas" panose="020B0609020204030204" pitchFamily="49" charset="0"/>
                  <a:ea typeface="宋体" panose="02010600030101010101" pitchFamily="2" charset="-122"/>
                  <a:cs typeface="宋体" panose="02010600030101010101" pitchFamily="2" charset="-122"/>
                </a:endParaRPr>
              </a:p>
            </p:txBody>
          </p:sp>
        </p:grpSp>
        <p:sp>
          <p:nvSpPr>
            <p:cNvPr id="28" name="AutoShape 6"/>
            <p:cNvSpPr>
              <a:spLocks noChangeShapeType="1"/>
            </p:cNvSpPr>
            <p:nvPr/>
          </p:nvSpPr>
          <p:spPr bwMode="auto">
            <a:xfrm flipH="1">
              <a:off x="5713954" y="887841"/>
              <a:ext cx="418969" cy="490871"/>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lstStyle/>
            <a:p>
              <a:pPr>
                <a:lnSpc>
                  <a:spcPts val="2000"/>
                </a:lnSpc>
              </a:pPr>
              <a:endParaRPr lang="zh-CN" altLang="en-US" sz="1800">
                <a:solidFill>
                  <a:srgbClr val="0000FF"/>
                </a:solidFill>
                <a:latin typeface="Consolas" panose="020B0609020204030204" pitchFamily="49" charset="0"/>
              </a:endParaRPr>
            </a:p>
          </p:txBody>
        </p:sp>
        <p:sp>
          <p:nvSpPr>
            <p:cNvPr id="29" name="AutoShape 5"/>
            <p:cNvSpPr>
              <a:spLocks noChangeShapeType="1"/>
            </p:cNvSpPr>
            <p:nvPr/>
          </p:nvSpPr>
          <p:spPr bwMode="auto">
            <a:xfrm>
              <a:off x="6775476" y="881794"/>
              <a:ext cx="630467" cy="496919"/>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lstStyle/>
            <a:p>
              <a:pPr>
                <a:lnSpc>
                  <a:spcPts val="2000"/>
                </a:lnSpc>
              </a:pPr>
              <a:endParaRPr lang="zh-CN" altLang="en-US" sz="1800">
                <a:solidFill>
                  <a:srgbClr val="0000FF"/>
                </a:solidFill>
                <a:latin typeface="Consolas" panose="020B0609020204030204" pitchFamily="49" charset="0"/>
              </a:endParaRPr>
            </a:p>
          </p:txBody>
        </p:sp>
        <p:sp>
          <p:nvSpPr>
            <p:cNvPr id="30" name="AutoShape 4"/>
            <p:cNvSpPr>
              <a:spLocks noChangeShapeType="1"/>
            </p:cNvSpPr>
            <p:nvPr/>
          </p:nvSpPr>
          <p:spPr bwMode="auto">
            <a:xfrm flipH="1">
              <a:off x="5188229" y="1520833"/>
              <a:ext cx="215527" cy="522117"/>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lstStyle/>
            <a:p>
              <a:pPr>
                <a:lnSpc>
                  <a:spcPts val="2000"/>
                </a:lnSpc>
              </a:pPr>
              <a:endParaRPr lang="zh-CN" altLang="en-US" sz="1800">
                <a:solidFill>
                  <a:srgbClr val="0000FF"/>
                </a:solidFill>
                <a:latin typeface="Consolas" panose="020B0609020204030204" pitchFamily="49" charset="0"/>
              </a:endParaRPr>
            </a:p>
          </p:txBody>
        </p:sp>
        <p:sp>
          <p:nvSpPr>
            <p:cNvPr id="31" name="AutoShape 3"/>
            <p:cNvSpPr>
              <a:spLocks noChangeShapeType="1"/>
            </p:cNvSpPr>
            <p:nvPr/>
          </p:nvSpPr>
          <p:spPr bwMode="auto">
            <a:xfrm flipH="1">
              <a:off x="6926547" y="1548048"/>
              <a:ext cx="160135" cy="494903"/>
            </a:xfrm>
            <a:prstGeom prst="straightConnector1">
              <a:avLst/>
            </a:prstGeom>
            <a:noFill/>
            <a:ln w="19050">
              <a:solidFill>
                <a:srgbClr val="000000"/>
              </a:solidFill>
              <a:round/>
              <a:headEnd type="none" w="med" len="med"/>
              <a:tailEnd type="arrow" w="med" len="med"/>
            </a:ln>
          </p:spPr>
          <p:txBody>
            <a:bodyPr vert="horz" wrap="square" lIns="91440" tIns="45720" rIns="91440" bIns="45720" numCol="1" anchor="t" anchorCtr="0" compatLnSpc="1"/>
            <a:lstStyle/>
            <a:p>
              <a:pPr>
                <a:lnSpc>
                  <a:spcPts val="2000"/>
                </a:lnSpc>
              </a:pPr>
              <a:endParaRPr lang="zh-CN" altLang="en-US" sz="1800">
                <a:solidFill>
                  <a:srgbClr val="0000FF"/>
                </a:solidFill>
                <a:latin typeface="Consolas" panose="020B0609020204030204" pitchFamily="49" charset="0"/>
              </a:endParaRPr>
            </a:p>
          </p:txBody>
        </p:sp>
        <p:sp>
          <p:nvSpPr>
            <p:cNvPr id="32" name="Arc 2"/>
            <p:cNvSpPr/>
            <p:nvPr/>
          </p:nvSpPr>
          <p:spPr bwMode="auto">
            <a:xfrm>
              <a:off x="6048324" y="383867"/>
              <a:ext cx="303148" cy="328591"/>
            </a:xfrm>
            <a:custGeom>
              <a:avLst/>
              <a:gdLst>
                <a:gd name="G0" fmla="+- 0 0 0"/>
                <a:gd name="G1" fmla="+- 20572 0 0"/>
                <a:gd name="G2" fmla="+- 21600 0 0"/>
                <a:gd name="T0" fmla="*/ 6584 w 21600"/>
                <a:gd name="T1" fmla="*/ 0 h 20572"/>
                <a:gd name="T2" fmla="*/ 21600 w 21600"/>
                <a:gd name="T3" fmla="*/ 20572 h 20572"/>
                <a:gd name="T4" fmla="*/ 0 w 21600"/>
                <a:gd name="T5" fmla="*/ 20572 h 20572"/>
              </a:gdLst>
              <a:ahLst/>
              <a:cxnLst>
                <a:cxn ang="0">
                  <a:pos x="T0" y="T1"/>
                </a:cxn>
                <a:cxn ang="0">
                  <a:pos x="T2" y="T3"/>
                </a:cxn>
                <a:cxn ang="0">
                  <a:pos x="T4" y="T5"/>
                </a:cxn>
              </a:cxnLst>
              <a:rect l="0" t="0" r="r" b="b"/>
              <a:pathLst>
                <a:path w="21600" h="20572" fill="none" extrusionOk="0">
                  <a:moveTo>
                    <a:pt x="6584" y="-1"/>
                  </a:moveTo>
                  <a:cubicBezTo>
                    <a:pt x="15529" y="2863"/>
                    <a:pt x="21600" y="11179"/>
                    <a:pt x="21600" y="20572"/>
                  </a:cubicBezTo>
                </a:path>
                <a:path w="21600" h="20572" stroke="0" extrusionOk="0">
                  <a:moveTo>
                    <a:pt x="6584" y="-1"/>
                  </a:moveTo>
                  <a:cubicBezTo>
                    <a:pt x="15529" y="2863"/>
                    <a:pt x="21600" y="11179"/>
                    <a:pt x="21600" y="20572"/>
                  </a:cubicBezTo>
                  <a:lnTo>
                    <a:pt x="0" y="20572"/>
                  </a:lnTo>
                  <a:close/>
                </a:path>
              </a:pathLst>
            </a:custGeom>
            <a:noFill/>
            <a:ln w="19050">
              <a:solidFill>
                <a:srgbClr val="000000"/>
              </a:solidFill>
              <a:round/>
              <a:headEnd type="none" w="med" len="med"/>
              <a:tailEnd type="arrow" w="med" len="med"/>
            </a:ln>
          </p:spPr>
          <p:txBody>
            <a:bodyPr vert="horz" wrap="square" lIns="91440" tIns="45720" rIns="91440" bIns="45720" numCol="1" anchor="t" anchorCtr="0" compatLnSpc="1"/>
            <a:lstStyle/>
            <a:p>
              <a:pPr>
                <a:lnSpc>
                  <a:spcPts val="2000"/>
                </a:lnSpc>
              </a:pPr>
              <a:endParaRPr lang="zh-CN" altLang="en-US" sz="1800">
                <a:solidFill>
                  <a:srgbClr val="0000FF"/>
                </a:solidFill>
                <a:latin typeface="Consolas" panose="020B0609020204030204" pitchFamily="49" charset="0"/>
              </a:endParaRPr>
            </a:p>
          </p:txBody>
        </p:sp>
      </p:grpSp>
      <p:sp>
        <p:nvSpPr>
          <p:cNvPr id="34" name="灯片编号占位符 33"/>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714348" y="428610"/>
            <a:ext cx="2357454" cy="483960"/>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en-US" altLang="zh-CN" sz="2200" smtClean="0">
                <a:solidFill>
                  <a:schemeClr val="bg1"/>
                </a:solidFill>
                <a:latin typeface="微软雅黑" panose="020B0503020204020204" pitchFamily="34" charset="-122"/>
                <a:ea typeface="微软雅黑" panose="020B0503020204020204" pitchFamily="34" charset="-122"/>
              </a:rPr>
              <a:t>3.  </a:t>
            </a:r>
            <a:r>
              <a:rPr lang="zh-CN" altLang="en-US" sz="2200" smtClean="0">
                <a:solidFill>
                  <a:schemeClr val="bg1"/>
                </a:solidFill>
                <a:latin typeface="微软雅黑" panose="020B0503020204020204" pitchFamily="34" charset="-122"/>
                <a:ea typeface="微软雅黑" panose="020B0503020204020204" pitchFamily="34" charset="-122"/>
              </a:rPr>
              <a:t>二叉树遍历</a:t>
            </a:r>
            <a:endParaRPr lang="zh-CN" altLang="zh-CN" sz="2200" smtClean="0">
              <a:solidFill>
                <a:schemeClr val="bg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857224" y="1285866"/>
            <a:ext cx="2571768" cy="2113843"/>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252000" tIns="36000" bIns="36000"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marL="457200" indent="-457200" algn="l">
              <a:lnSpc>
                <a:spcPct val="150000"/>
              </a:lnSpc>
              <a:spcBef>
                <a:spcPts val="0"/>
              </a:spcBef>
              <a:buBlip>
                <a:blip r:embed="rId1"/>
              </a:buBlip>
            </a:pPr>
            <a:r>
              <a:rPr lang="zh-CN" altLang="zh-CN"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先序遍历</a:t>
            </a:r>
            <a:endParaRPr lang="en-US" altLang="zh-CN"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endParaRPr>
          </a:p>
          <a:p>
            <a:pPr marL="457200" indent="-457200" algn="l">
              <a:lnSpc>
                <a:spcPct val="150000"/>
              </a:lnSpc>
              <a:spcBef>
                <a:spcPts val="0"/>
              </a:spcBef>
              <a:buBlip>
                <a:blip r:embed="rId1"/>
              </a:buBlip>
            </a:pPr>
            <a:r>
              <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中</a:t>
            </a:r>
            <a:r>
              <a:rPr lang="zh-CN" altLang="zh-CN"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序遍历</a:t>
            </a:r>
            <a:endParaRPr lang="en-US" altLang="zh-CN"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endParaRPr>
          </a:p>
          <a:p>
            <a:pPr marL="457200" indent="-457200" algn="l">
              <a:lnSpc>
                <a:spcPct val="150000"/>
              </a:lnSpc>
              <a:spcBef>
                <a:spcPts val="0"/>
              </a:spcBef>
              <a:buBlip>
                <a:blip r:embed="rId1"/>
              </a:buBlip>
            </a:pPr>
            <a:r>
              <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后</a:t>
            </a:r>
            <a:r>
              <a:rPr lang="zh-CN" altLang="zh-CN"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序遍历</a:t>
            </a:r>
            <a:endParaRPr lang="en-US" altLang="zh-CN"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endParaRPr>
          </a:p>
          <a:p>
            <a:pPr marL="457200" indent="-457200" algn="l">
              <a:lnSpc>
                <a:spcPct val="150000"/>
              </a:lnSpc>
              <a:spcBef>
                <a:spcPts val="0"/>
              </a:spcBef>
              <a:buBlip>
                <a:blip r:embed="rId1"/>
              </a:buBlip>
            </a:pPr>
            <a:r>
              <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层次</a:t>
            </a:r>
            <a:r>
              <a:rPr lang="zh-CN" altLang="zh-CN"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遍历</a:t>
            </a:r>
            <a:endParaRPr lang="zh-CN" altLang="zh-CN"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642910" y="482189"/>
            <a:ext cx="778674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anose="020B0609020204030204" pitchFamily="49" charset="0"/>
                <a:ea typeface="微软雅黑" panose="020B0503020204020204" pitchFamily="34" charset="-122"/>
                <a:cs typeface="Consolas" panose="020B0609020204030204" pitchFamily="49" charset="0"/>
              </a:rPr>
              <a:t>2.8.3  </a:t>
            </a:r>
            <a:r>
              <a:rPr lang="zh-CN" altLang="zh-CN" smtClean="0">
                <a:latin typeface="Consolas" panose="020B0609020204030204" pitchFamily="49" charset="0"/>
                <a:ea typeface="微软雅黑" panose="020B0503020204020204" pitchFamily="34" charset="-122"/>
                <a:cs typeface="Consolas" panose="020B0609020204030204" pitchFamily="49" charset="0"/>
              </a:rPr>
              <a:t>实战—二叉树的完全性检验</a:t>
            </a:r>
            <a:r>
              <a:rPr lang="zh-CN" altLang="en-US" smtClean="0">
                <a:latin typeface="Consolas" panose="020B0609020204030204" pitchFamily="49" charset="0"/>
                <a:ea typeface="微软雅黑" panose="020B0503020204020204" pitchFamily="34" charset="-122"/>
                <a:cs typeface="Consolas" panose="020B0609020204030204" pitchFamily="49" charset="0"/>
              </a:rPr>
              <a:t>（</a:t>
            </a:r>
            <a:r>
              <a:rPr lang="en-US" altLang="zh-CN" smtClean="0">
                <a:latin typeface="Consolas" panose="020B0609020204030204" pitchFamily="49" charset="0"/>
                <a:ea typeface="微软雅黑" panose="020B0503020204020204" pitchFamily="34" charset="-122"/>
                <a:cs typeface="Consolas" panose="020B0609020204030204" pitchFamily="49" charset="0"/>
              </a:rPr>
              <a:t>LeetCode958★★</a:t>
            </a:r>
            <a:r>
              <a:rPr lang="zh-CN" altLang="en-US" smtClean="0">
                <a:latin typeface="Consolas" panose="020B0609020204030204" pitchFamily="49" charset="0"/>
                <a:ea typeface="微软雅黑" panose="020B0503020204020204" pitchFamily="34" charset="-122"/>
                <a:cs typeface="Consolas" panose="020B0609020204030204" pitchFamily="49" charset="0"/>
              </a:rPr>
              <a:t>）</a:t>
            </a:r>
            <a:endParaRPr lang="zh-CN" altLang="zh-CN">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4"/>
          <p:cNvSpPr txBox="1"/>
          <p:nvPr/>
        </p:nvSpPr>
        <p:spPr>
          <a:xfrm>
            <a:off x="500034" y="1164520"/>
            <a:ext cx="8143932" cy="1682512"/>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3100"/>
              </a:lnSpc>
              <a:spcBef>
                <a:spcPts val="0"/>
              </a:spcBef>
            </a:pPr>
            <a:r>
              <a:rPr lang="zh-CN" altLang="zh-CN"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问题描述：</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给定一棵二叉树，采用二叉链存储，确定它是否是一棵完全二叉树。</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lnSpc>
                <a:spcPts val="31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要求设计如下方法：</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lnSpc>
                <a:spcPts val="3100"/>
              </a:lnSpc>
              <a:spcBef>
                <a:spcPts val="0"/>
              </a:spcBef>
            </a:pPr>
            <a:r>
              <a:rPr lang="en-US" altLang="zh-CN" sz="2000" b="0" smtClean="0">
                <a:solidFill>
                  <a:srgbClr val="006600"/>
                </a:solidFill>
                <a:latin typeface="Consolas" panose="020B0609020204030204" pitchFamily="49" charset="0"/>
                <a:ea typeface="楷体" panose="02010609060101010101" pitchFamily="49" charset="-122"/>
                <a:cs typeface="Consolas" panose="020B0609020204030204" pitchFamily="49" charset="0"/>
              </a:rPr>
              <a:t>	 </a:t>
            </a:r>
            <a:r>
              <a:rPr lang="en-US" altLang="zh-CN" sz="2000" smtClean="0">
                <a:solidFill>
                  <a:srgbClr val="0000FF"/>
                </a:solidFill>
                <a:latin typeface="Consolas" panose="020B0609020204030204" pitchFamily="49" charset="0"/>
                <a:ea typeface="仿宋" panose="02010609060101010101" pitchFamily="49" charset="-122"/>
              </a:rPr>
              <a:t>def isCompleteTree(self, root) -&gt; bool:</a:t>
            </a:r>
            <a:endParaRPr lang="zh-CN" altLang="zh-CN" sz="2000" b="0">
              <a:solidFill>
                <a:srgbClr val="006600"/>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25" name="TextBox 24"/>
          <p:cNvSpPr txBox="1"/>
          <p:nvPr/>
        </p:nvSpPr>
        <p:spPr>
          <a:xfrm>
            <a:off x="500034" y="482189"/>
            <a:ext cx="500066" cy="430887"/>
          </a:xfrm>
          <a:prstGeom prst="rect">
            <a:avLst/>
          </a:prstGeom>
          <a:solidFill>
            <a:schemeClr val="accent5">
              <a:lumMod val="20000"/>
              <a:lumOff val="80000"/>
            </a:schemeClr>
          </a:solidFill>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a:lstStyle>
          <a:p>
            <a:pPr>
              <a:lnSpc>
                <a:spcPct val="100000"/>
              </a:lnSpc>
              <a:spcBef>
                <a:spcPts val="0"/>
              </a:spcBef>
            </a:pPr>
            <a:r>
              <a:rPr lang="zh-CN" altLang="en-US"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解</a:t>
            </a:r>
            <a:endParaRPr lang="zh-CN" altLang="en-US" sz="220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27" name="TextBox 26"/>
          <p:cNvSpPr txBox="1"/>
          <p:nvPr/>
        </p:nvSpPr>
        <p:spPr>
          <a:xfrm>
            <a:off x="428596" y="1017973"/>
            <a:ext cx="8429684" cy="2631490"/>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3000"/>
              </a:lnSpc>
              <a:spcBef>
                <a:spcPts val="600"/>
              </a:spcBef>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根据完全二叉树的定义，对完全二叉树进行</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层次遍历</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时应该满足以下条件：</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3000"/>
              </a:lnSpc>
              <a:spcBef>
                <a:spcPts val="600"/>
              </a:spcBef>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）若某结点没有左孩子，则一定无右孩子。</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3000"/>
              </a:lnSpc>
              <a:spcBef>
                <a:spcPts val="600"/>
              </a:spcBef>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）若某结点缺左或右孩子，则其所有后继结点一定无孩子，或者说其所有后继结点均为叶子结点。</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algn="l">
              <a:lnSpc>
                <a:spcPts val="3000"/>
              </a:lnSpc>
              <a:spcBef>
                <a:spcPts val="600"/>
              </a:spcBef>
            </a:pPr>
            <a:r>
              <a:rPr lang="en-US"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6600"/>
                </a:solidFill>
                <a:latin typeface="Consolas" panose="020B0609020204030204" pitchFamily="49" charset="0"/>
                <a:ea typeface="仿宋" panose="02010609060101010101" pitchFamily="49" charset="-122"/>
                <a:cs typeface="Consolas" panose="020B0609020204030204" pitchFamily="49" charset="0"/>
              </a:rPr>
              <a:t>若不满足上述任何一条，则不为完全二叉树。</a:t>
            </a:r>
            <a:endParaRPr lang="zh-CN" altLang="en-US" sz="2000" smtClean="0">
              <a:solidFill>
                <a:srgbClr val="006600"/>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142844" y="428610"/>
            <a:ext cx="8858280" cy="230408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36000" bIns="36000" rtlCol="0">
            <a:spAutoFit/>
          </a:bodyPr>
          <a:lstStyle/>
          <a:p>
            <a:pPr algn="l" defTabSz="359410">
              <a:lnSpc>
                <a:spcPts val="29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	class Solution:</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9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    	def </a:t>
            </a:r>
            <a:r>
              <a:rPr lang="en-US" altLang="zh-CN" sz="2000" smtClean="0">
                <a:solidFill>
                  <a:srgbClr val="FF0000"/>
                </a:solidFill>
                <a:latin typeface="Consolas" panose="020B0609020204030204" pitchFamily="49" charset="0"/>
                <a:ea typeface="仿宋" panose="02010609060101010101" pitchFamily="49" charset="-122"/>
              </a:rPr>
              <a:t>isCompleteTree</a:t>
            </a:r>
            <a:r>
              <a:rPr lang="en-US" altLang="zh-CN" sz="2000" smtClean="0">
                <a:solidFill>
                  <a:srgbClr val="0000FF"/>
                </a:solidFill>
                <a:latin typeface="Consolas" panose="020B0609020204030204" pitchFamily="49" charset="0"/>
                <a:ea typeface="仿宋" panose="02010609060101010101" pitchFamily="49" charset="-122"/>
              </a:rPr>
              <a:t>(self, root) -&gt; bool:</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9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3     	ans=True;    				</a:t>
            </a:r>
            <a:r>
              <a:rPr lang="en-US" altLang="zh-CN" sz="2000" smtClean="0">
                <a:solidFill>
                  <a:srgbClr val="00B0F0"/>
                </a:solidFill>
                <a:latin typeface="Consolas" panose="020B0609020204030204" pitchFamily="49" charset="0"/>
                <a:ea typeface="仿宋" panose="02010609060101010101" pitchFamily="49" charset="-122"/>
              </a:rPr>
              <a:t>#ans</a:t>
            </a:r>
            <a:r>
              <a:rPr lang="zh-CN" altLang="zh-CN" sz="2000" smtClean="0">
                <a:solidFill>
                  <a:srgbClr val="00B0F0"/>
                </a:solidFill>
                <a:latin typeface="Consolas" panose="020B0609020204030204" pitchFamily="49" charset="0"/>
                <a:ea typeface="仿宋" panose="02010609060101010101" pitchFamily="49" charset="-122"/>
              </a:rPr>
              <a:t>表示是否为完全二叉树</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9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4      	bj=True;   					</a:t>
            </a:r>
            <a:r>
              <a:rPr lang="en-US" altLang="zh-CN" sz="2000" smtClean="0">
                <a:solidFill>
                  <a:srgbClr val="00B0F0"/>
                </a:solidFill>
                <a:latin typeface="Consolas" panose="020B0609020204030204" pitchFamily="49" charset="0"/>
                <a:ea typeface="仿宋" panose="02010609060101010101" pitchFamily="49" charset="-122"/>
              </a:rPr>
              <a:t>#bj</a:t>
            </a:r>
            <a:r>
              <a:rPr lang="zh-CN" altLang="zh-CN" sz="2000" smtClean="0">
                <a:solidFill>
                  <a:srgbClr val="00B0F0"/>
                </a:solidFill>
                <a:latin typeface="Consolas" panose="020B0609020204030204" pitchFamily="49" charset="0"/>
                <a:ea typeface="仿宋" panose="02010609060101010101" pitchFamily="49" charset="-122"/>
              </a:rPr>
              <a:t>表示是否所有结点均有左右孩子</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9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5      	qu=</a:t>
            </a:r>
            <a:r>
              <a:rPr lang="en-US" altLang="zh-CN" sz="2000" smtClean="0">
                <a:solidFill>
                  <a:srgbClr val="006600"/>
                </a:solidFill>
                <a:latin typeface="Consolas" panose="020B0609020204030204" pitchFamily="49" charset="0"/>
                <a:ea typeface="仿宋" panose="02010609060101010101" pitchFamily="49" charset="-122"/>
              </a:rPr>
              <a:t>deque</a:t>
            </a:r>
            <a:r>
              <a:rPr lang="en-US" altLang="zh-CN" sz="2000" smtClean="0">
                <a:solidFill>
                  <a:srgbClr val="0000FF"/>
                </a:solidFill>
                <a:latin typeface="Consolas" panose="020B0609020204030204" pitchFamily="49" charset="0"/>
                <a:ea typeface="仿宋" panose="02010609060101010101" pitchFamily="49" charset="-122"/>
              </a:rPr>
              <a:t>()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定义一个队列</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9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6      	qu.append(root)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根结点进队</a:t>
            </a:r>
            <a:endParaRPr lang="zh-CN" altLang="zh-CN" sz="2000">
              <a:solidFill>
                <a:srgbClr val="00B0F0"/>
              </a:solidFill>
              <a:latin typeface="Consolas" panose="020B0609020204030204" pitchFamily="49" charset="0"/>
              <a:ea typeface="仿宋" panose="02010609060101010101" pitchFamily="49" charset="-122"/>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75110" y="234488"/>
            <a:ext cx="9001156" cy="3766022"/>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36000" bIns="36000" rtlCol="0">
            <a:spAutoFit/>
          </a:bodyPr>
          <a:lstStyle/>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7    		while qu:</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8       	p=qu.popleft()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出队一个结点</a:t>
            </a:r>
            <a:r>
              <a:rPr lang="en-US" altLang="zh-CN" sz="2000" smtClean="0">
                <a:solidFill>
                  <a:srgbClr val="00B0F0"/>
                </a:solidFill>
                <a:latin typeface="Consolas" panose="020B0609020204030204" pitchFamily="49" charset="0"/>
                <a:ea typeface="仿宋" panose="02010609060101010101" pitchFamily="49" charset="-122"/>
              </a:rPr>
              <a:t>p</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9         	if </a:t>
            </a:r>
            <a:r>
              <a:rPr lang="en-US" altLang="zh-CN" sz="2000" smtClean="0">
                <a:solidFill>
                  <a:srgbClr val="FF00FF"/>
                </a:solidFill>
                <a:latin typeface="Consolas" panose="020B0609020204030204" pitchFamily="49" charset="0"/>
                <a:ea typeface="仿宋" panose="02010609060101010101" pitchFamily="49" charset="-122"/>
              </a:rPr>
              <a:t>p.left==None</a:t>
            </a:r>
            <a:r>
              <a:rPr lang="en-US" altLang="zh-CN" sz="2000" smtClean="0">
                <a:solidFill>
                  <a:srgbClr val="0000FF"/>
                </a:solidFill>
                <a:latin typeface="Consolas" panose="020B0609020204030204" pitchFamily="49" charset="0"/>
                <a:ea typeface="仿宋" panose="02010609060101010101" pitchFamily="49" charset="-122"/>
              </a:rPr>
              <a:t>: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结点</a:t>
            </a:r>
            <a:r>
              <a:rPr lang="en-US" altLang="zh-CN" sz="2000" smtClean="0">
                <a:solidFill>
                  <a:srgbClr val="00B0F0"/>
                </a:solidFill>
                <a:latin typeface="Consolas" panose="020B0609020204030204" pitchFamily="49" charset="0"/>
                <a:ea typeface="仿宋" panose="02010609060101010101" pitchFamily="49" charset="-122"/>
              </a:rPr>
              <a:t>p</a:t>
            </a:r>
            <a:r>
              <a:rPr lang="zh-CN" altLang="zh-CN" sz="2000" smtClean="0">
                <a:solidFill>
                  <a:srgbClr val="00B0F0"/>
                </a:solidFill>
                <a:latin typeface="Consolas" panose="020B0609020204030204" pitchFamily="49" charset="0"/>
                <a:ea typeface="仿宋" panose="02010609060101010101" pitchFamily="49" charset="-122"/>
              </a:rPr>
              <a:t>没有左孩子</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10        		bj=False</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11          	if p.right!=None:ans=False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违反</a:t>
            </a:r>
            <a:r>
              <a:rPr lang="en-US" altLang="zh-CN" sz="2000" smtClean="0">
                <a:solidFill>
                  <a:srgbClr val="00B0F0"/>
                </a:solidFill>
                <a:latin typeface="Consolas" panose="020B0609020204030204" pitchFamily="49" charset="0"/>
                <a:ea typeface="仿宋" panose="02010609060101010101" pitchFamily="49" charset="-122"/>
              </a:rPr>
              <a:t>(1)</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12       	else: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结点</a:t>
            </a:r>
            <a:r>
              <a:rPr lang="en-US" altLang="zh-CN" sz="2000" smtClean="0">
                <a:solidFill>
                  <a:srgbClr val="00B0F0"/>
                </a:solidFill>
                <a:latin typeface="Consolas" panose="020B0609020204030204" pitchFamily="49" charset="0"/>
                <a:ea typeface="仿宋" panose="02010609060101010101" pitchFamily="49" charset="-122"/>
              </a:rPr>
              <a:t>p</a:t>
            </a:r>
            <a:r>
              <a:rPr lang="zh-CN" altLang="zh-CN" sz="2000" smtClean="0">
                <a:solidFill>
                  <a:srgbClr val="00B0F0"/>
                </a:solidFill>
                <a:latin typeface="Consolas" panose="020B0609020204030204" pitchFamily="49" charset="0"/>
                <a:ea typeface="仿宋" panose="02010609060101010101" pitchFamily="49" charset="-122"/>
              </a:rPr>
              <a:t>有左孩子</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13          	if </a:t>
            </a:r>
            <a:r>
              <a:rPr lang="en-US" altLang="zh-CN" sz="2000" smtClean="0">
                <a:solidFill>
                  <a:srgbClr val="FF00FF"/>
                </a:solidFill>
                <a:latin typeface="Consolas" panose="020B0609020204030204" pitchFamily="49" charset="0"/>
                <a:ea typeface="仿宋" panose="02010609060101010101" pitchFamily="49" charset="-122"/>
              </a:rPr>
              <a:t>bj==True</a:t>
            </a:r>
            <a:r>
              <a:rPr lang="en-US" altLang="zh-CN" sz="2000" smtClean="0">
                <a:solidFill>
                  <a:srgbClr val="0000FF"/>
                </a:solidFill>
                <a:latin typeface="Consolas" panose="020B0609020204030204" pitchFamily="49" charset="0"/>
                <a:ea typeface="仿宋" panose="02010609060101010101" pitchFamily="49" charset="-122"/>
              </a:rPr>
              <a:t>: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所有结点均有左右孩子</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14          		qu.append(p.left)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左孩子进队</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15             	if </a:t>
            </a:r>
            <a:r>
              <a:rPr lang="en-US" altLang="zh-CN" sz="2000" smtClean="0">
                <a:solidFill>
                  <a:srgbClr val="FF00FF"/>
                </a:solidFill>
                <a:latin typeface="Consolas" panose="020B0609020204030204" pitchFamily="49" charset="0"/>
                <a:ea typeface="仿宋" panose="02010609060101010101" pitchFamily="49" charset="-122"/>
              </a:rPr>
              <a:t>p.right==None</a:t>
            </a:r>
            <a:r>
              <a:rPr lang="en-US" altLang="zh-CN" sz="2000" smtClean="0">
                <a:solidFill>
                  <a:srgbClr val="0000FF"/>
                </a:solidFill>
                <a:latin typeface="Consolas" panose="020B0609020204030204" pitchFamily="49" charset="0"/>
                <a:ea typeface="仿宋" panose="02010609060101010101" pitchFamily="49" charset="-122"/>
              </a:rPr>
              <a:t>:bj=False</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16             	else:qu.append(p.right)</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17          	else:ans=False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违反</a:t>
            </a:r>
            <a:r>
              <a:rPr lang="en-US" altLang="zh-CN" sz="2000" smtClean="0">
                <a:solidFill>
                  <a:srgbClr val="00B0F0"/>
                </a:solidFill>
                <a:latin typeface="Consolas" panose="020B0609020204030204" pitchFamily="49" charset="0"/>
                <a:ea typeface="仿宋" panose="02010609060101010101" pitchFamily="49" charset="-122"/>
              </a:rPr>
              <a:t>(2)</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18    	return ans</a:t>
            </a:r>
            <a:endParaRPr lang="zh-CN" altLang="zh-CN" sz="2000">
              <a:solidFill>
                <a:srgbClr val="0000FF"/>
              </a:solidFill>
              <a:latin typeface="Consolas" panose="020B0609020204030204" pitchFamily="49" charset="0"/>
              <a:ea typeface="仿宋" panose="02010609060101010101" pitchFamily="49" charset="-122"/>
            </a:endParaRPr>
          </a:p>
        </p:txBody>
      </p:sp>
      <p:sp>
        <p:nvSpPr>
          <p:cNvPr id="6" name="TextBox 5"/>
          <p:cNvSpPr txBox="1"/>
          <p:nvPr/>
        </p:nvSpPr>
        <p:spPr>
          <a:xfrm>
            <a:off x="285720" y="4214824"/>
            <a:ext cx="8572560"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ea typeface="仿宋" panose="02010609060101010101" pitchFamily="49" charset="-122"/>
                <a:cs typeface="Times New Roman" panose="02020603050405020304" pitchFamily="18" charset="0"/>
              </a:rPr>
              <a:t>上述程序提交结果为通过，运行时间为</a:t>
            </a:r>
            <a:r>
              <a:rPr lang="en-US" altLang="zh-CN" sz="2000" smtClean="0">
                <a:solidFill>
                  <a:srgbClr val="0000FF"/>
                </a:solidFill>
                <a:ea typeface="仿宋" panose="02010609060101010101" pitchFamily="49" charset="-122"/>
                <a:cs typeface="Times New Roman" panose="02020603050405020304" pitchFamily="18" charset="0"/>
              </a:rPr>
              <a:t>36ms</a:t>
            </a:r>
            <a:r>
              <a:rPr lang="zh-CN" altLang="zh-CN" sz="2000" smtClean="0">
                <a:solidFill>
                  <a:srgbClr val="0000FF"/>
                </a:solidFill>
                <a:ea typeface="仿宋" panose="02010609060101010101" pitchFamily="49" charset="-122"/>
                <a:cs typeface="Times New Roman" panose="02020603050405020304" pitchFamily="18" charset="0"/>
              </a:rPr>
              <a:t>，消耗空间为</a:t>
            </a:r>
            <a:r>
              <a:rPr lang="en-US" altLang="zh-CN" sz="2000" smtClean="0">
                <a:solidFill>
                  <a:srgbClr val="0000FF"/>
                </a:solidFill>
                <a:ea typeface="仿宋" panose="02010609060101010101" pitchFamily="49" charset="-122"/>
                <a:cs typeface="Times New Roman" panose="02020603050405020304" pitchFamily="18" charset="0"/>
              </a:rPr>
              <a:t>14.9MB</a:t>
            </a:r>
            <a:r>
              <a:rPr lang="zh-CN" altLang="zh-CN" sz="2000" smtClean="0">
                <a:solidFill>
                  <a:srgbClr val="0000FF"/>
                </a:solidFill>
                <a:ea typeface="仿宋" panose="02010609060101010101" pitchFamily="49" charset="-122"/>
                <a:cs typeface="Times New Roman" panose="02020603050405020304" pitchFamily="18" charset="0"/>
              </a:rPr>
              <a:t>。</a:t>
            </a:r>
            <a:endParaRPr lang="zh-CN" altLang="zh-CN" sz="2000" smtClean="0">
              <a:solidFill>
                <a:srgbClr val="0000FF"/>
              </a:solidFill>
              <a:ea typeface="仿宋" panose="02010609060101010101" pitchFamily="49" charset="-122"/>
              <a:cs typeface="Times New Roman" panose="02020603050405020304" pitchFamily="18"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8" presetClass="entr" presetSubtype="3" fill="hold" grpId="0"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animEffect transition="in" filter="strips(upRight)">
                                      <p:cBhvr>
                                        <p:cTn id="39" dur="10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428596" y="1071552"/>
            <a:ext cx="242889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2.9.1 </a:t>
            </a:r>
            <a:r>
              <a:rPr lang="zh-CN" altLang="en-US"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图基础</a:t>
            </a:r>
            <a:endParaRPr lang="zh-CN"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4"/>
          <p:cNvSpPr txBox="1"/>
          <p:nvPr/>
        </p:nvSpPr>
        <p:spPr>
          <a:xfrm>
            <a:off x="571472" y="1714494"/>
            <a:ext cx="1857388" cy="483960"/>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en-US" altLang="zh-CN" sz="2200" smtClean="0">
                <a:solidFill>
                  <a:schemeClr val="bg1"/>
                </a:solidFill>
                <a:latin typeface="微软雅黑" panose="020B0503020204020204" pitchFamily="34" charset="-122"/>
                <a:ea typeface="微软雅黑" panose="020B0503020204020204" pitchFamily="34" charset="-122"/>
              </a:rPr>
              <a:t>1.  </a:t>
            </a:r>
            <a:r>
              <a:rPr lang="zh-CN" altLang="en-US" sz="2200" smtClean="0">
                <a:solidFill>
                  <a:schemeClr val="bg1"/>
                </a:solidFill>
                <a:latin typeface="微软雅黑" panose="020B0503020204020204" pitchFamily="34" charset="-122"/>
                <a:ea typeface="微软雅黑" panose="020B0503020204020204" pitchFamily="34" charset="-122"/>
              </a:rPr>
              <a:t>图的定义</a:t>
            </a:r>
            <a:endParaRPr lang="zh-CN" altLang="zh-CN" sz="2200" smtClean="0">
              <a:solidFill>
                <a:schemeClr val="bg1"/>
              </a:solidFill>
              <a:latin typeface="微软雅黑" panose="020B0503020204020204" pitchFamily="34" charset="-122"/>
              <a:ea typeface="微软雅黑" panose="020B0503020204020204" pitchFamily="34" charset="-122"/>
            </a:endParaRPr>
          </a:p>
        </p:txBody>
      </p:sp>
      <p:sp>
        <p:nvSpPr>
          <p:cNvPr id="6" name="TextBox 5">
            <a:hlinkClick r:id="" action="ppaction://noaction"/>
          </p:cNvPr>
          <p:cNvSpPr txBox="1"/>
          <p:nvPr/>
        </p:nvSpPr>
        <p:spPr>
          <a:xfrm>
            <a:off x="2857488" y="375032"/>
            <a:ext cx="242889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2.9 </a:t>
            </a:r>
            <a:r>
              <a:rPr lang="zh-CN" altLang="en-US"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图</a:t>
            </a:r>
            <a:endParaRPr lang="zh-CN" altLang="en-US"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7" name="TextBox 6"/>
          <p:cNvSpPr txBox="1"/>
          <p:nvPr/>
        </p:nvSpPr>
        <p:spPr>
          <a:xfrm>
            <a:off x="2786050" y="1785932"/>
            <a:ext cx="1571636" cy="430887"/>
          </a:xfrm>
          <a:prstGeom prst="rect">
            <a:avLst/>
          </a:prstGeom>
          <a:noFill/>
        </p:spPr>
        <p:txBody>
          <a:bodyPr wrap="square" rtlCol="0">
            <a:spAutoFit/>
          </a:bodyPr>
          <a:lstStyle/>
          <a:p>
            <a:pPr algn="l">
              <a:lnSpc>
                <a:spcPct val="100000"/>
              </a:lnSpc>
              <a:spcBef>
                <a:spcPts val="0"/>
              </a:spcBef>
            </a:pPr>
            <a:r>
              <a:rPr lang="en-US" altLang="zh-CN" sz="2200" smtClean="0">
                <a:solidFill>
                  <a:srgbClr val="0000FF"/>
                </a:solidFill>
                <a:latin typeface="Consolas" panose="020B0609020204030204" pitchFamily="49" charset="0"/>
                <a:cs typeface="Consolas" panose="020B0609020204030204" pitchFamily="49" charset="0"/>
              </a:rPr>
              <a:t>G=(V</a:t>
            </a:r>
            <a:r>
              <a:rPr lang="zh-CN" altLang="zh-CN" sz="2200" smtClean="0">
                <a:solidFill>
                  <a:srgbClr val="0000FF"/>
                </a:solidFill>
                <a:latin typeface="Consolas" panose="020B0609020204030204" pitchFamily="49" charset="0"/>
                <a:cs typeface="Consolas" panose="020B0609020204030204" pitchFamily="49" charset="0"/>
              </a:rPr>
              <a:t>，</a:t>
            </a:r>
            <a:r>
              <a:rPr lang="en-US" altLang="zh-CN" sz="2200" smtClean="0">
                <a:solidFill>
                  <a:srgbClr val="0000FF"/>
                </a:solidFill>
                <a:latin typeface="Consolas" panose="020B0609020204030204" pitchFamily="49" charset="0"/>
                <a:cs typeface="Consolas" panose="020B0609020204030204" pitchFamily="49" charset="0"/>
              </a:rPr>
              <a:t>E)</a:t>
            </a:r>
            <a:endParaRPr lang="zh-CN" altLang="en-US"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67" name="组合 66"/>
          <p:cNvGrpSpPr>
            <a:grpSpLocks noChangeAspect="1"/>
          </p:cNvGrpSpPr>
          <p:nvPr/>
        </p:nvGrpSpPr>
        <p:grpSpPr>
          <a:xfrm>
            <a:off x="844763" y="2657360"/>
            <a:ext cx="1389499" cy="1158134"/>
            <a:chOff x="844763" y="2943112"/>
            <a:chExt cx="1389499" cy="1052849"/>
          </a:xfrm>
        </p:grpSpPr>
        <p:sp>
          <p:nvSpPr>
            <p:cNvPr id="19" name="Rectangle 47"/>
            <p:cNvSpPr>
              <a:spLocks noChangeArrowheads="1"/>
            </p:cNvSpPr>
            <p:nvPr/>
          </p:nvSpPr>
          <p:spPr bwMode="auto">
            <a:xfrm>
              <a:off x="844763" y="3432563"/>
              <a:ext cx="189648" cy="18662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20" name="Rectangle 46"/>
            <p:cNvSpPr>
              <a:spLocks noChangeArrowheads="1"/>
            </p:cNvSpPr>
            <p:nvPr/>
          </p:nvSpPr>
          <p:spPr bwMode="auto">
            <a:xfrm>
              <a:off x="1317944" y="3432563"/>
              <a:ext cx="189648" cy="18662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4</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21" name="Rectangle 45"/>
            <p:cNvSpPr>
              <a:spLocks noChangeArrowheads="1"/>
            </p:cNvSpPr>
            <p:nvPr/>
          </p:nvSpPr>
          <p:spPr bwMode="auto">
            <a:xfrm>
              <a:off x="1444688" y="3809336"/>
              <a:ext cx="189648" cy="18662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22" name="Oval 44"/>
            <p:cNvSpPr>
              <a:spLocks noChangeArrowheads="1"/>
            </p:cNvSpPr>
            <p:nvPr/>
          </p:nvSpPr>
          <p:spPr bwMode="auto">
            <a:xfrm>
              <a:off x="901094" y="3010016"/>
              <a:ext cx="265695" cy="23944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0</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23" name="Oval 43"/>
            <p:cNvSpPr>
              <a:spLocks noChangeArrowheads="1"/>
            </p:cNvSpPr>
            <p:nvPr/>
          </p:nvSpPr>
          <p:spPr bwMode="auto">
            <a:xfrm>
              <a:off x="1886887" y="3010016"/>
              <a:ext cx="265695" cy="23944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24" name="Oval 42"/>
            <p:cNvSpPr>
              <a:spLocks noChangeArrowheads="1"/>
            </p:cNvSpPr>
            <p:nvPr/>
          </p:nvSpPr>
          <p:spPr bwMode="auto">
            <a:xfrm>
              <a:off x="1886887" y="3688910"/>
              <a:ext cx="265695" cy="23944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25" name="Rectangle 41"/>
            <p:cNvSpPr>
              <a:spLocks noChangeArrowheads="1"/>
            </p:cNvSpPr>
            <p:nvPr/>
          </p:nvSpPr>
          <p:spPr bwMode="auto">
            <a:xfrm>
              <a:off x="1444688" y="2943112"/>
              <a:ext cx="189648" cy="18662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26" name="Oval 40"/>
            <p:cNvSpPr>
              <a:spLocks noChangeArrowheads="1"/>
            </p:cNvSpPr>
            <p:nvPr/>
          </p:nvSpPr>
          <p:spPr bwMode="auto">
            <a:xfrm>
              <a:off x="901094" y="3688910"/>
              <a:ext cx="265695" cy="23944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27" name="AutoShape 39"/>
            <p:cNvSpPr>
              <a:spLocks noChangeShapeType="1"/>
            </p:cNvSpPr>
            <p:nvPr/>
          </p:nvSpPr>
          <p:spPr bwMode="auto">
            <a:xfrm>
              <a:off x="1166789" y="3129737"/>
              <a:ext cx="720098" cy="704"/>
            </a:xfrm>
            <a:prstGeom prst="straightConnector1">
              <a:avLst/>
            </a:prstGeom>
            <a:noFill/>
            <a:ln w="19050">
              <a:solidFill>
                <a:srgbClr val="000000"/>
              </a:solidFill>
              <a:round/>
              <a:tailEnd type="arrow"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28" name="AutoShape 38"/>
            <p:cNvSpPr>
              <a:spLocks noChangeShapeType="1"/>
            </p:cNvSpPr>
            <p:nvPr/>
          </p:nvSpPr>
          <p:spPr bwMode="auto">
            <a:xfrm>
              <a:off x="1128296" y="3214247"/>
              <a:ext cx="797084" cy="509875"/>
            </a:xfrm>
            <a:prstGeom prst="straightConnector1">
              <a:avLst/>
            </a:prstGeom>
            <a:noFill/>
            <a:ln w="19050">
              <a:solidFill>
                <a:srgbClr val="000000"/>
              </a:solidFill>
              <a:round/>
              <a:tailEnd type="arrow"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29" name="AutoShape 37"/>
            <p:cNvSpPr>
              <a:spLocks noChangeShapeType="1"/>
            </p:cNvSpPr>
            <p:nvPr/>
          </p:nvSpPr>
          <p:spPr bwMode="auto">
            <a:xfrm flipH="1">
              <a:off x="1166789" y="3808631"/>
              <a:ext cx="720098" cy="704"/>
            </a:xfrm>
            <a:prstGeom prst="straightConnector1">
              <a:avLst/>
            </a:prstGeom>
            <a:noFill/>
            <a:ln w="19050">
              <a:solidFill>
                <a:srgbClr val="000000"/>
              </a:solidFill>
              <a:round/>
              <a:tailEnd type="arrow"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30" name="AutoShape 36"/>
            <p:cNvSpPr>
              <a:spLocks noChangeShapeType="1"/>
            </p:cNvSpPr>
            <p:nvPr/>
          </p:nvSpPr>
          <p:spPr bwMode="auto">
            <a:xfrm>
              <a:off x="2020204" y="3249459"/>
              <a:ext cx="939" cy="439450"/>
            </a:xfrm>
            <a:prstGeom prst="straightConnector1">
              <a:avLst/>
            </a:prstGeom>
            <a:noFill/>
            <a:ln w="19050">
              <a:solidFill>
                <a:srgbClr val="000000"/>
              </a:solidFill>
              <a:round/>
              <a:tailEnd type="arrow"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31" name="AutoShape 35"/>
            <p:cNvSpPr>
              <a:spLocks noChangeShapeType="1"/>
            </p:cNvSpPr>
            <p:nvPr/>
          </p:nvSpPr>
          <p:spPr bwMode="auto">
            <a:xfrm flipV="1">
              <a:off x="1034411" y="3249459"/>
              <a:ext cx="939" cy="439450"/>
            </a:xfrm>
            <a:prstGeom prst="straightConnector1">
              <a:avLst/>
            </a:prstGeom>
            <a:noFill/>
            <a:ln w="19050">
              <a:solidFill>
                <a:srgbClr val="000000"/>
              </a:solidFill>
              <a:round/>
              <a:tailEnd type="arrow"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32" name="Rectangle 34"/>
            <p:cNvSpPr>
              <a:spLocks noChangeArrowheads="1"/>
            </p:cNvSpPr>
            <p:nvPr/>
          </p:nvSpPr>
          <p:spPr bwMode="auto">
            <a:xfrm>
              <a:off x="2044614" y="3342420"/>
              <a:ext cx="189648" cy="18662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grpSp>
      <p:sp>
        <p:nvSpPr>
          <p:cNvPr id="33" name="Rectangle 33"/>
          <p:cNvSpPr>
            <a:spLocks noChangeArrowheads="1"/>
          </p:cNvSpPr>
          <p:nvPr/>
        </p:nvSpPr>
        <p:spPr bwMode="auto">
          <a:xfrm>
            <a:off x="642910" y="4000510"/>
            <a:ext cx="1643074" cy="59095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(a)</a:t>
            </a:r>
            <a:r>
              <a:rPr kumimoji="0" lang="zh-CN" altLang="en-US"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一个带权有向图</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G1</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38" name="Rectangle 28"/>
          <p:cNvSpPr>
            <a:spLocks noChangeArrowheads="1"/>
          </p:cNvSpPr>
          <p:nvPr/>
        </p:nvSpPr>
        <p:spPr bwMode="auto">
          <a:xfrm>
            <a:off x="3377782" y="4069835"/>
            <a:ext cx="1765722" cy="521630"/>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(b)</a:t>
            </a:r>
            <a:r>
              <a:rPr kumimoji="0" lang="zh-CN" altLang="en-US"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一个带权无向图</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G2</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grpSp>
        <p:nvGrpSpPr>
          <p:cNvPr id="68" name="组合 67"/>
          <p:cNvGrpSpPr>
            <a:grpSpLocks noChangeAspect="1"/>
          </p:cNvGrpSpPr>
          <p:nvPr/>
        </p:nvGrpSpPr>
        <p:grpSpPr>
          <a:xfrm>
            <a:off x="3368393" y="2357436"/>
            <a:ext cx="1981915" cy="1518191"/>
            <a:chOff x="3368393" y="2677056"/>
            <a:chExt cx="1981915" cy="1380174"/>
          </a:xfrm>
        </p:grpSpPr>
        <p:sp>
          <p:nvSpPr>
            <p:cNvPr id="9" name="Rectangle 56"/>
            <p:cNvSpPr>
              <a:spLocks noChangeArrowheads="1"/>
            </p:cNvSpPr>
            <p:nvPr/>
          </p:nvSpPr>
          <p:spPr bwMode="auto">
            <a:xfrm>
              <a:off x="4283773" y="3006493"/>
              <a:ext cx="189648" cy="18662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0" name="Rectangle 55"/>
            <p:cNvSpPr>
              <a:spLocks noChangeArrowheads="1"/>
            </p:cNvSpPr>
            <p:nvPr/>
          </p:nvSpPr>
          <p:spPr bwMode="auto">
            <a:xfrm>
              <a:off x="3754261" y="3439605"/>
              <a:ext cx="189648" cy="18662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1" name="Rectangle 54"/>
            <p:cNvSpPr>
              <a:spLocks noChangeArrowheads="1"/>
            </p:cNvSpPr>
            <p:nvPr/>
          </p:nvSpPr>
          <p:spPr bwMode="auto">
            <a:xfrm>
              <a:off x="4049999" y="3870604"/>
              <a:ext cx="189648" cy="18662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8</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2" name="Rectangle 53"/>
            <p:cNvSpPr>
              <a:spLocks noChangeArrowheads="1"/>
            </p:cNvSpPr>
            <p:nvPr/>
          </p:nvSpPr>
          <p:spPr bwMode="auto">
            <a:xfrm>
              <a:off x="3804959" y="3154385"/>
              <a:ext cx="189648" cy="18662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5</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3" name="Rectangle 52"/>
            <p:cNvSpPr>
              <a:spLocks noChangeArrowheads="1"/>
            </p:cNvSpPr>
            <p:nvPr/>
          </p:nvSpPr>
          <p:spPr bwMode="auto">
            <a:xfrm>
              <a:off x="4252791" y="3566369"/>
              <a:ext cx="189648" cy="18662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4</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4" name="Rectangle 51"/>
            <p:cNvSpPr>
              <a:spLocks noChangeArrowheads="1"/>
            </p:cNvSpPr>
            <p:nvPr/>
          </p:nvSpPr>
          <p:spPr bwMode="auto">
            <a:xfrm>
              <a:off x="4607676" y="3198753"/>
              <a:ext cx="189648" cy="18662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5" name="Rectangle 50"/>
            <p:cNvSpPr>
              <a:spLocks noChangeArrowheads="1"/>
            </p:cNvSpPr>
            <p:nvPr/>
          </p:nvSpPr>
          <p:spPr bwMode="auto">
            <a:xfrm>
              <a:off x="4911864" y="3661443"/>
              <a:ext cx="189648" cy="18662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7" name="Rectangle 49"/>
            <p:cNvSpPr>
              <a:spLocks noChangeArrowheads="1"/>
            </p:cNvSpPr>
            <p:nvPr/>
          </p:nvSpPr>
          <p:spPr bwMode="auto">
            <a:xfrm>
              <a:off x="5009504" y="3010015"/>
              <a:ext cx="189648" cy="18662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8" name="Rectangle 48"/>
            <p:cNvSpPr>
              <a:spLocks noChangeArrowheads="1"/>
            </p:cNvSpPr>
            <p:nvPr/>
          </p:nvSpPr>
          <p:spPr bwMode="auto">
            <a:xfrm>
              <a:off x="4055632" y="2677056"/>
              <a:ext cx="189648" cy="18662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34" name="Oval 32"/>
            <p:cNvSpPr>
              <a:spLocks noChangeArrowheads="1"/>
            </p:cNvSpPr>
            <p:nvPr/>
          </p:nvSpPr>
          <p:spPr bwMode="auto">
            <a:xfrm>
              <a:off x="3441625" y="2786065"/>
              <a:ext cx="265695" cy="23944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0</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35" name="Oval 31"/>
            <p:cNvSpPr>
              <a:spLocks noChangeArrowheads="1"/>
            </p:cNvSpPr>
            <p:nvPr/>
          </p:nvSpPr>
          <p:spPr bwMode="auto">
            <a:xfrm>
              <a:off x="4554163" y="2786065"/>
              <a:ext cx="265695" cy="23944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36" name="Oval 30"/>
            <p:cNvSpPr>
              <a:spLocks noChangeArrowheads="1"/>
            </p:cNvSpPr>
            <p:nvPr/>
          </p:nvSpPr>
          <p:spPr bwMode="auto">
            <a:xfrm>
              <a:off x="4554163" y="3743840"/>
              <a:ext cx="265695" cy="23944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4</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37" name="Oval 29"/>
            <p:cNvSpPr>
              <a:spLocks noChangeArrowheads="1"/>
            </p:cNvSpPr>
            <p:nvPr/>
          </p:nvSpPr>
          <p:spPr bwMode="auto">
            <a:xfrm>
              <a:off x="3441625" y="3743840"/>
              <a:ext cx="265695" cy="23944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39" name="Oval 27"/>
            <p:cNvSpPr>
              <a:spLocks noChangeArrowheads="1"/>
            </p:cNvSpPr>
            <p:nvPr/>
          </p:nvSpPr>
          <p:spPr bwMode="auto">
            <a:xfrm>
              <a:off x="5084613" y="3278333"/>
              <a:ext cx="265695" cy="23944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5</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40" name="Oval 26"/>
            <p:cNvSpPr>
              <a:spLocks noChangeArrowheads="1"/>
            </p:cNvSpPr>
            <p:nvPr/>
          </p:nvSpPr>
          <p:spPr bwMode="auto">
            <a:xfrm>
              <a:off x="4080982" y="3284671"/>
              <a:ext cx="265695" cy="23944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41" name="AutoShape 25"/>
            <p:cNvSpPr>
              <a:spLocks noChangeShapeType="1"/>
            </p:cNvSpPr>
            <p:nvPr/>
          </p:nvSpPr>
          <p:spPr bwMode="auto">
            <a:xfrm>
              <a:off x="3574942" y="3025508"/>
              <a:ext cx="939" cy="718332"/>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42" name="AutoShape 24"/>
            <p:cNvSpPr>
              <a:spLocks noChangeShapeType="1"/>
            </p:cNvSpPr>
            <p:nvPr/>
          </p:nvSpPr>
          <p:spPr bwMode="auto">
            <a:xfrm>
              <a:off x="3668826" y="2990296"/>
              <a:ext cx="450648" cy="329588"/>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43" name="AutoShape 23"/>
            <p:cNvSpPr>
              <a:spLocks noChangeShapeType="1"/>
            </p:cNvSpPr>
            <p:nvPr/>
          </p:nvSpPr>
          <p:spPr bwMode="auto">
            <a:xfrm>
              <a:off x="3707320" y="2905786"/>
              <a:ext cx="846843" cy="704"/>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44" name="AutoShape 22"/>
            <p:cNvSpPr>
              <a:spLocks noChangeShapeType="1"/>
            </p:cNvSpPr>
            <p:nvPr/>
          </p:nvSpPr>
          <p:spPr bwMode="auto">
            <a:xfrm>
              <a:off x="3707320" y="3863563"/>
              <a:ext cx="846843" cy="704"/>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45" name="AutoShape 21"/>
            <p:cNvSpPr>
              <a:spLocks noChangeShapeType="1"/>
            </p:cNvSpPr>
            <p:nvPr/>
          </p:nvSpPr>
          <p:spPr bwMode="auto">
            <a:xfrm flipH="1">
              <a:off x="3668826" y="3488902"/>
              <a:ext cx="450648" cy="290150"/>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46" name="AutoShape 20"/>
            <p:cNvSpPr>
              <a:spLocks noChangeShapeType="1"/>
            </p:cNvSpPr>
            <p:nvPr/>
          </p:nvSpPr>
          <p:spPr bwMode="auto">
            <a:xfrm flipV="1">
              <a:off x="4346677" y="3398055"/>
              <a:ext cx="737937" cy="6338"/>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47" name="AutoShape 19"/>
            <p:cNvSpPr>
              <a:spLocks noChangeShapeType="1"/>
            </p:cNvSpPr>
            <p:nvPr/>
          </p:nvSpPr>
          <p:spPr bwMode="auto">
            <a:xfrm>
              <a:off x="4781364" y="2990296"/>
              <a:ext cx="341742" cy="323249"/>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48" name="AutoShape 18"/>
            <p:cNvSpPr>
              <a:spLocks noChangeShapeType="1"/>
            </p:cNvSpPr>
            <p:nvPr/>
          </p:nvSpPr>
          <p:spPr bwMode="auto">
            <a:xfrm flipV="1">
              <a:off x="4781364" y="3482565"/>
              <a:ext cx="341742" cy="296488"/>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49" name="AutoShape 17"/>
            <p:cNvSpPr>
              <a:spLocks noChangeShapeType="1"/>
            </p:cNvSpPr>
            <p:nvPr/>
          </p:nvSpPr>
          <p:spPr bwMode="auto">
            <a:xfrm flipH="1">
              <a:off x="4308183" y="2990296"/>
              <a:ext cx="284472" cy="329588"/>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50" name="AutoShape 16"/>
            <p:cNvSpPr>
              <a:spLocks noChangeShapeType="1"/>
            </p:cNvSpPr>
            <p:nvPr/>
          </p:nvSpPr>
          <p:spPr bwMode="auto">
            <a:xfrm>
              <a:off x="4308183" y="3488902"/>
              <a:ext cx="284472" cy="290150"/>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51" name="Rectangle 15"/>
            <p:cNvSpPr>
              <a:spLocks noChangeArrowheads="1"/>
            </p:cNvSpPr>
            <p:nvPr/>
          </p:nvSpPr>
          <p:spPr bwMode="auto">
            <a:xfrm>
              <a:off x="3368393" y="3270585"/>
              <a:ext cx="189648" cy="18662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grpSp>
      <p:sp>
        <p:nvSpPr>
          <p:cNvPr id="56" name="Rectangle 10"/>
          <p:cNvSpPr>
            <a:spLocks noChangeArrowheads="1"/>
          </p:cNvSpPr>
          <p:nvPr/>
        </p:nvSpPr>
        <p:spPr bwMode="auto">
          <a:xfrm>
            <a:off x="6122384" y="4065058"/>
            <a:ext cx="1950078" cy="526407"/>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ct val="100000"/>
              </a:lnSpc>
              <a:spcBef>
                <a:spcPct val="0"/>
              </a:spcBef>
              <a:spcAft>
                <a:spcPct val="0"/>
              </a:spcAft>
              <a:buClrTx/>
              <a:buSzTx/>
              <a:buFontTx/>
              <a:buNone/>
            </a:pP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(c)</a:t>
            </a:r>
            <a:r>
              <a:rPr kumimoji="0" lang="zh-CN" altLang="en-US"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一个不带权无向图</a:t>
            </a:r>
            <a:r>
              <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G3</a:t>
            </a:r>
            <a:endParaRPr kumimoji="0" lang="en-US" altLang="zh-CN" sz="18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grpSp>
        <p:nvGrpSpPr>
          <p:cNvPr id="69" name="组合 68"/>
          <p:cNvGrpSpPr>
            <a:grpSpLocks noChangeAspect="1"/>
          </p:cNvGrpSpPr>
          <p:nvPr/>
        </p:nvGrpSpPr>
        <p:grpSpPr>
          <a:xfrm>
            <a:off x="6456616" y="2633148"/>
            <a:ext cx="1413815" cy="1010172"/>
            <a:chOff x="6456616" y="3053126"/>
            <a:chExt cx="1285286" cy="918338"/>
          </a:xfrm>
        </p:grpSpPr>
        <p:sp>
          <p:nvSpPr>
            <p:cNvPr id="52" name="Oval 14"/>
            <p:cNvSpPr>
              <a:spLocks noChangeArrowheads="1"/>
            </p:cNvSpPr>
            <p:nvPr/>
          </p:nvSpPr>
          <p:spPr bwMode="auto">
            <a:xfrm>
              <a:off x="6456616" y="3053126"/>
              <a:ext cx="265695" cy="23944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0</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53" name="Oval 13"/>
            <p:cNvSpPr>
              <a:spLocks noChangeArrowheads="1"/>
            </p:cNvSpPr>
            <p:nvPr/>
          </p:nvSpPr>
          <p:spPr bwMode="auto">
            <a:xfrm>
              <a:off x="7476207" y="3053126"/>
              <a:ext cx="265695" cy="23944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54" name="Oval 12"/>
            <p:cNvSpPr>
              <a:spLocks noChangeArrowheads="1"/>
            </p:cNvSpPr>
            <p:nvPr/>
          </p:nvSpPr>
          <p:spPr bwMode="auto">
            <a:xfrm>
              <a:off x="6944818" y="3377080"/>
              <a:ext cx="265695" cy="23944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55" name="Oval 11"/>
            <p:cNvSpPr>
              <a:spLocks noChangeArrowheads="1"/>
            </p:cNvSpPr>
            <p:nvPr/>
          </p:nvSpPr>
          <p:spPr bwMode="auto">
            <a:xfrm>
              <a:off x="6456616" y="3732020"/>
              <a:ext cx="265695" cy="23944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57" name="Oval 9"/>
            <p:cNvSpPr>
              <a:spLocks noChangeArrowheads="1"/>
            </p:cNvSpPr>
            <p:nvPr/>
          </p:nvSpPr>
          <p:spPr bwMode="auto">
            <a:xfrm>
              <a:off x="7476207" y="3732020"/>
              <a:ext cx="265695" cy="23944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4</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58" name="AutoShape 8"/>
            <p:cNvSpPr>
              <a:spLocks noChangeShapeType="1"/>
            </p:cNvSpPr>
            <p:nvPr/>
          </p:nvSpPr>
          <p:spPr bwMode="auto">
            <a:xfrm>
              <a:off x="6722310" y="3172848"/>
              <a:ext cx="753897" cy="704"/>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59" name="AutoShape 7"/>
            <p:cNvSpPr>
              <a:spLocks noChangeShapeType="1"/>
            </p:cNvSpPr>
            <p:nvPr/>
          </p:nvSpPr>
          <p:spPr bwMode="auto">
            <a:xfrm>
              <a:off x="6589932" y="3292570"/>
              <a:ext cx="939" cy="439450"/>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60" name="AutoShape 6"/>
            <p:cNvSpPr>
              <a:spLocks noChangeShapeType="1"/>
            </p:cNvSpPr>
            <p:nvPr/>
          </p:nvSpPr>
          <p:spPr bwMode="auto">
            <a:xfrm>
              <a:off x="6722310" y="3851742"/>
              <a:ext cx="753897" cy="704"/>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61" name="AutoShape 5"/>
            <p:cNvSpPr>
              <a:spLocks noChangeShapeType="1"/>
            </p:cNvSpPr>
            <p:nvPr/>
          </p:nvSpPr>
          <p:spPr bwMode="auto">
            <a:xfrm>
              <a:off x="6683818" y="3257358"/>
              <a:ext cx="299493" cy="154934"/>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62" name="AutoShape 4"/>
            <p:cNvSpPr>
              <a:spLocks noChangeShapeType="1"/>
            </p:cNvSpPr>
            <p:nvPr/>
          </p:nvSpPr>
          <p:spPr bwMode="auto">
            <a:xfrm>
              <a:off x="7609524" y="3292570"/>
              <a:ext cx="939" cy="439450"/>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63" name="AutoShape 3"/>
            <p:cNvSpPr>
              <a:spLocks noChangeShapeType="1"/>
            </p:cNvSpPr>
            <p:nvPr/>
          </p:nvSpPr>
          <p:spPr bwMode="auto">
            <a:xfrm flipV="1">
              <a:off x="6683818" y="3581311"/>
              <a:ext cx="299493" cy="185921"/>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64" name="AutoShape 2"/>
            <p:cNvSpPr>
              <a:spLocks noChangeShapeType="1"/>
            </p:cNvSpPr>
            <p:nvPr/>
          </p:nvSpPr>
          <p:spPr bwMode="auto">
            <a:xfrm flipV="1">
              <a:off x="7215205" y="3257358"/>
              <a:ext cx="299493" cy="171648"/>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grpSp>
      <p:sp>
        <p:nvSpPr>
          <p:cNvPr id="70" name="灯片编号占位符 69"/>
          <p:cNvSpPr>
            <a:spLocks noGrp="1"/>
          </p:cNvSpPr>
          <p:nvPr>
            <p:ph type="sldNum" sz="quarter" idx="12"/>
          </p:nvPr>
        </p:nvSpPr>
        <p:spPr/>
        <p:txBody>
          <a:bodyPr/>
          <a:lstStyle/>
          <a:p>
            <a:fld id="{7AF016A1-9F15-429F-9EFD-84004B73C732}" type="slidenum">
              <a:rPr lang="en-US" altLang="zh-CN" smtClean="0"/>
            </a:fld>
            <a:r>
              <a:rPr lang="en-US" altLang="zh-CN" smtClean="0"/>
              <a:t>/57</a:t>
            </a:r>
            <a:endParaRPr lang="en-US" altLang="zh-C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142844" y="714362"/>
            <a:ext cx="8786874" cy="442301"/>
          </a:xfrm>
          <a:prstGeom prst="rect">
            <a:avLst/>
          </a:prstGeom>
          <a:noFill/>
        </p:spPr>
        <p:txBody>
          <a:bodyPr wrap="square" rtlCol="0">
            <a:spAutoFit/>
          </a:bodyPr>
          <a:lstStyle/>
          <a:p>
            <a:pPr algn="l">
              <a:lnSpc>
                <a:spcPts val="3000"/>
              </a:lnSpc>
              <a:spcBef>
                <a:spcPts val="0"/>
              </a:spcBef>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nums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递减排序</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sym typeface="Wingdings" panose="0500000000000000000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排序后的</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nums[</a:t>
            </a:r>
            <a:r>
              <a:rPr lang="en-US" altLang="zh-CN" sz="2000" i="1" smtClean="0">
                <a:solidFill>
                  <a:srgbClr val="FF00FF"/>
                </a:solidFill>
                <a:latin typeface="Consolas" panose="020B0609020204030204" pitchFamily="49" charset="0"/>
                <a:ea typeface="仿宋" panose="02010609060101010101" pitchFamily="49" charset="-122"/>
                <a:cs typeface="Consolas" panose="020B0609020204030204" pitchFamily="49" charset="0"/>
              </a:rPr>
              <a:t>k</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-1</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就是原来</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nums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中第</a:t>
            </a:r>
            <a:r>
              <a:rPr lang="en-US" altLang="zh-CN" sz="2000" i="1" smtClean="0">
                <a:solidFill>
                  <a:srgbClr val="FF00FF"/>
                </a:solidFill>
                <a:latin typeface="Consolas" panose="020B0609020204030204" pitchFamily="49" charset="0"/>
                <a:ea typeface="仿宋"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大的整数。</a:t>
            </a:r>
            <a:endPar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214282" y="2956633"/>
            <a:ext cx="8715436" cy="168428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72000" bIns="72000" rtlCol="0">
            <a:spAutoFit/>
          </a:bodyPr>
          <a:lstStyle/>
          <a:p>
            <a:pPr algn="l" defTabSz="359410">
              <a:lnSpc>
                <a:spcPts val="30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	class Solution:</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30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    	def </a:t>
            </a:r>
            <a:r>
              <a:rPr lang="en-US" altLang="zh-CN" sz="2000" smtClean="0">
                <a:solidFill>
                  <a:srgbClr val="FF0000"/>
                </a:solidFill>
                <a:latin typeface="Consolas" panose="020B0609020204030204" pitchFamily="49" charset="0"/>
                <a:ea typeface="仿宋" panose="02010609060101010101" pitchFamily="49" charset="-122"/>
              </a:rPr>
              <a:t>findKthLargest</a:t>
            </a:r>
            <a:r>
              <a:rPr lang="en-US" altLang="zh-CN" sz="2000" smtClean="0">
                <a:solidFill>
                  <a:srgbClr val="0000FF"/>
                </a:solidFill>
                <a:latin typeface="Consolas" panose="020B0609020204030204" pitchFamily="49" charset="0"/>
                <a:ea typeface="仿宋" panose="02010609060101010101" pitchFamily="49" charset="-122"/>
              </a:rPr>
              <a:t>(self</a:t>
            </a:r>
            <a:r>
              <a:rPr lang="zh-CN" altLang="en-US" sz="2000" smtClean="0">
                <a:solidFill>
                  <a:srgbClr val="0000FF"/>
                </a:solidFill>
                <a:latin typeface="Consolas" panose="020B0609020204030204" pitchFamily="49" charset="0"/>
                <a:ea typeface="仿宋" panose="02010609060101010101" pitchFamily="49" charset="-122"/>
              </a:rPr>
              <a:t>，</a:t>
            </a:r>
            <a:r>
              <a:rPr lang="en-US" altLang="zh-CN" sz="2000" smtClean="0">
                <a:solidFill>
                  <a:srgbClr val="0000FF"/>
                </a:solidFill>
                <a:latin typeface="Consolas" panose="020B0609020204030204" pitchFamily="49" charset="0"/>
                <a:ea typeface="仿宋" panose="02010609060101010101" pitchFamily="49" charset="-122"/>
              </a:rPr>
              <a:t>nums:List[int]</a:t>
            </a:r>
            <a:r>
              <a:rPr lang="zh-CN" altLang="en-US" sz="2000" smtClean="0">
                <a:solidFill>
                  <a:srgbClr val="0000FF"/>
                </a:solidFill>
                <a:latin typeface="Consolas" panose="020B0609020204030204" pitchFamily="49" charset="0"/>
                <a:ea typeface="仿宋" panose="02010609060101010101" pitchFamily="49" charset="-122"/>
              </a:rPr>
              <a:t>，</a:t>
            </a:r>
            <a:r>
              <a:rPr lang="en-US" altLang="zh-CN" sz="2000" smtClean="0">
                <a:solidFill>
                  <a:srgbClr val="0000FF"/>
                </a:solidFill>
                <a:latin typeface="Consolas" panose="020B0609020204030204" pitchFamily="49" charset="0"/>
                <a:ea typeface="仿宋" panose="02010609060101010101" pitchFamily="49" charset="-122"/>
              </a:rPr>
              <a:t>k:int) -&gt; int:</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30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3     	nums.</a:t>
            </a:r>
            <a:r>
              <a:rPr lang="en-US" altLang="zh-CN" sz="2000" smtClean="0">
                <a:solidFill>
                  <a:srgbClr val="006600"/>
                </a:solidFill>
                <a:latin typeface="Consolas" panose="020B0609020204030204" pitchFamily="49" charset="0"/>
                <a:ea typeface="仿宋" panose="02010609060101010101" pitchFamily="49" charset="-122"/>
              </a:rPr>
              <a:t>sort</a:t>
            </a:r>
            <a:r>
              <a:rPr lang="en-US" altLang="zh-CN" sz="2000" smtClean="0">
                <a:solidFill>
                  <a:srgbClr val="0000FF"/>
                </a:solidFill>
                <a:latin typeface="Consolas" panose="020B0609020204030204" pitchFamily="49" charset="0"/>
                <a:ea typeface="仿宋" panose="02010609060101010101" pitchFamily="49" charset="-122"/>
              </a:rPr>
              <a:t>(reverse=True)</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30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4       return nums[k-1]</a:t>
            </a:r>
            <a:endParaRPr lang="zh-CN" altLang="zh-CN" sz="2000">
              <a:solidFill>
                <a:srgbClr val="0000FF"/>
              </a:solidFill>
              <a:latin typeface="Consolas" panose="020B0609020204030204" pitchFamily="49" charset="0"/>
              <a:ea typeface="仿宋" panose="02010609060101010101" pitchFamily="49" charset="-122"/>
            </a:endParaRPr>
          </a:p>
        </p:txBody>
      </p:sp>
      <p:sp>
        <p:nvSpPr>
          <p:cNvPr id="7" name="TextBox 6"/>
          <p:cNvSpPr txBox="1"/>
          <p:nvPr/>
        </p:nvSpPr>
        <p:spPr>
          <a:xfrm>
            <a:off x="428596" y="142858"/>
            <a:ext cx="1071570" cy="430887"/>
          </a:xfrm>
          <a:prstGeom prst="rect">
            <a:avLst/>
          </a:prstGeom>
          <a:solidFill>
            <a:schemeClr val="accent5">
              <a:lumMod val="20000"/>
              <a:lumOff val="80000"/>
            </a:schemeClr>
          </a:solidFill>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a:lstStyle>
          <a:p>
            <a:pPr>
              <a:lnSpc>
                <a:spcPct val="100000"/>
              </a:lnSpc>
              <a:spcBef>
                <a:spcPts val="0"/>
              </a:spcBef>
            </a:pPr>
            <a:r>
              <a:rPr lang="zh-CN" altLang="en-US" sz="22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解法</a:t>
            </a:r>
            <a:r>
              <a:rPr lang="en-US" altLang="zh-CN" sz="2200" smtClean="0">
                <a:solidFill>
                  <a:srgbClr val="FF0000"/>
                </a:solidFill>
                <a:latin typeface="Consolas" panose="020B0609020204030204" pitchFamily="49" charset="0"/>
                <a:ea typeface="微软雅黑" panose="020B0503020204020204" pitchFamily="34" charset="-122"/>
                <a:cs typeface="Consolas" panose="020B0609020204030204" pitchFamily="49" charset="0"/>
              </a:rPr>
              <a:t>2</a:t>
            </a:r>
            <a:endParaRPr lang="zh-CN" altLang="en-US" sz="220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8" name="TextBox 7"/>
          <p:cNvSpPr txBox="1"/>
          <p:nvPr/>
        </p:nvSpPr>
        <p:spPr>
          <a:xfrm>
            <a:off x="1714480" y="1214428"/>
            <a:ext cx="5857916" cy="1631216"/>
          </a:xfrm>
          <a:prstGeom prst="rect">
            <a:avLst/>
          </a:prstGeom>
          <a:noFill/>
        </p:spPr>
        <p:txBody>
          <a:bodyPr wrap="square" rtlCol="0">
            <a:spAutoFit/>
          </a:bodyPr>
          <a:lstStyle/>
          <a:p>
            <a:pPr algn="l" defTabSz="359410">
              <a:lnSpc>
                <a:spcPts val="3000"/>
              </a:lnSpc>
              <a:spcBef>
                <a:spcPts val="0"/>
              </a:spcBef>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例如，</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nums=[6</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=7</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defTabSz="359410">
              <a:lnSpc>
                <a:spcPts val="3000"/>
              </a:lnSpc>
              <a:spcBef>
                <a:spcPts val="0"/>
              </a:spcBef>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序号：</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0</a:t>
            </a:r>
            <a:r>
              <a:rPr lang="zh-CN" altLang="en-US"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3</a:t>
            </a:r>
            <a:r>
              <a:rPr lang="zh-CN" altLang="en-US"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4</a:t>
            </a:r>
            <a:r>
              <a:rPr lang="zh-CN" altLang="en-US"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5</a:t>
            </a:r>
            <a:r>
              <a:rPr lang="zh-CN" altLang="en-US"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rPr>
              <a:t>6</a:t>
            </a:r>
            <a:endParaRPr lang="en-US" altLang="zh-CN" sz="2000" smtClean="0">
              <a:solidFill>
                <a:srgbClr val="006600"/>
              </a:solidFill>
              <a:latin typeface="Consolas" panose="020B0609020204030204" pitchFamily="49" charset="0"/>
              <a:ea typeface="楷体" panose="02010609060101010101" pitchFamily="49" charset="-122"/>
              <a:cs typeface="Consolas" panose="020B0609020204030204" pitchFamily="49" charset="0"/>
            </a:endParaRPr>
          </a:p>
          <a:p>
            <a:pPr algn="l" defTabSz="359410">
              <a:lnSpc>
                <a:spcPts val="3000"/>
              </a:lnSpc>
              <a:spcBef>
                <a:spcPts val="0"/>
              </a:spcBef>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递减排序：</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6</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defTabSz="359410">
              <a:lnSpc>
                <a:spcPts val="30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1</a:t>
            </a:r>
            <a:r>
              <a:rPr lang="zh-CN" altLang="en-US"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2</a:t>
            </a:r>
            <a:r>
              <a:rPr lang="zh-CN" altLang="en-US"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3</a:t>
            </a:r>
            <a:r>
              <a:rPr lang="zh-CN" altLang="en-US"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4</a:t>
            </a:r>
            <a:r>
              <a:rPr lang="zh-CN" altLang="en-US"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5</a:t>
            </a:r>
            <a:r>
              <a:rPr lang="zh-CN" altLang="en-US"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6</a:t>
            </a:r>
            <a:r>
              <a:rPr lang="zh-CN" altLang="en-US"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7</a:t>
            </a:r>
            <a:endParaRPr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sym typeface="Wingdings" panose="05000000000000000000"/>
            </a:endParaRPr>
          </a:p>
        </p:txBody>
      </p:sp>
      <p:sp>
        <p:nvSpPr>
          <p:cNvPr id="10" name="灯片编号占位符 9"/>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428596" y="267875"/>
            <a:ext cx="2500330" cy="483960"/>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en-US" altLang="zh-CN" sz="2200" smtClean="0">
                <a:solidFill>
                  <a:schemeClr val="bg1"/>
                </a:solidFill>
                <a:latin typeface="微软雅黑" panose="020B0503020204020204" pitchFamily="34" charset="-122"/>
                <a:ea typeface="微软雅黑" panose="020B0503020204020204" pitchFamily="34" charset="-122"/>
              </a:rPr>
              <a:t>2.  </a:t>
            </a:r>
            <a:r>
              <a:rPr lang="zh-CN" altLang="en-US" sz="2200" smtClean="0">
                <a:solidFill>
                  <a:schemeClr val="bg1"/>
                </a:solidFill>
                <a:latin typeface="微软雅黑" panose="020B0503020204020204" pitchFamily="34" charset="-122"/>
                <a:ea typeface="微软雅黑" panose="020B0503020204020204" pitchFamily="34" charset="-122"/>
              </a:rPr>
              <a:t>图的存储结构</a:t>
            </a:r>
            <a:endParaRPr lang="zh-CN" altLang="zh-CN" sz="2200" smtClean="0">
              <a:solidFill>
                <a:schemeClr val="bg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571472" y="964396"/>
            <a:ext cx="1928826" cy="430887"/>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en-US" altLang="zh-CN"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1</a:t>
            </a:r>
            <a:r>
              <a:rPr lang="zh-CN" altLang="zh-CN"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）邻接矩阵</a:t>
            </a:r>
            <a:endParaRPr lang="zh-CN" altLang="zh-CN"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endParaRPr>
          </a:p>
        </p:txBody>
      </p:sp>
      <p:pic>
        <p:nvPicPr>
          <p:cNvPr id="81921" name="Picture 1"/>
          <p:cNvPicPr>
            <a:picLocks noChangeAspect="1" noChangeArrowheads="1"/>
          </p:cNvPicPr>
          <p:nvPr/>
        </p:nvPicPr>
        <p:blipFill>
          <a:blip r:embed="rId1" cstate="print"/>
          <a:srcRect/>
          <a:stretch>
            <a:fillRect/>
          </a:stretch>
        </p:blipFill>
        <p:spPr bwMode="auto">
          <a:xfrm>
            <a:off x="4367228" y="2100265"/>
            <a:ext cx="2276475" cy="900113"/>
          </a:xfrm>
          <a:prstGeom prst="rect">
            <a:avLst/>
          </a:prstGeom>
          <a:noFill/>
          <a:ln w="9525">
            <a:noFill/>
            <a:miter lim="800000"/>
            <a:headEnd/>
            <a:tailEnd/>
          </a:ln>
        </p:spPr>
      </p:pic>
      <p:sp>
        <p:nvSpPr>
          <p:cNvPr id="23" name="右箭头 22"/>
          <p:cNvSpPr/>
          <p:nvPr/>
        </p:nvSpPr>
        <p:spPr>
          <a:xfrm>
            <a:off x="3152781" y="2421737"/>
            <a:ext cx="428628" cy="214314"/>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nvGrpSpPr>
          <p:cNvPr id="56" name="组合 55"/>
          <p:cNvGrpSpPr>
            <a:grpSpLocks noChangeAspect="1"/>
          </p:cNvGrpSpPr>
          <p:nvPr/>
        </p:nvGrpSpPr>
        <p:grpSpPr>
          <a:xfrm>
            <a:off x="1142976" y="1985120"/>
            <a:ext cx="1389499" cy="1158134"/>
            <a:chOff x="844763" y="2943112"/>
            <a:chExt cx="1389499" cy="1052849"/>
          </a:xfrm>
        </p:grpSpPr>
        <p:sp>
          <p:nvSpPr>
            <p:cNvPr id="57" name="Rectangle 47"/>
            <p:cNvSpPr>
              <a:spLocks noChangeArrowheads="1"/>
            </p:cNvSpPr>
            <p:nvPr/>
          </p:nvSpPr>
          <p:spPr bwMode="auto">
            <a:xfrm>
              <a:off x="844763" y="3432563"/>
              <a:ext cx="189648" cy="18662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58" name="Rectangle 46"/>
            <p:cNvSpPr>
              <a:spLocks noChangeArrowheads="1"/>
            </p:cNvSpPr>
            <p:nvPr/>
          </p:nvSpPr>
          <p:spPr bwMode="auto">
            <a:xfrm>
              <a:off x="1317944" y="3432563"/>
              <a:ext cx="189648" cy="18662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4</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59" name="Rectangle 45"/>
            <p:cNvSpPr>
              <a:spLocks noChangeArrowheads="1"/>
            </p:cNvSpPr>
            <p:nvPr/>
          </p:nvSpPr>
          <p:spPr bwMode="auto">
            <a:xfrm>
              <a:off x="1444688" y="3809336"/>
              <a:ext cx="189648" cy="18662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60" name="Oval 44"/>
            <p:cNvSpPr>
              <a:spLocks noChangeArrowheads="1"/>
            </p:cNvSpPr>
            <p:nvPr/>
          </p:nvSpPr>
          <p:spPr bwMode="auto">
            <a:xfrm>
              <a:off x="901094" y="3010016"/>
              <a:ext cx="265695" cy="23944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0</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61" name="Oval 43"/>
            <p:cNvSpPr>
              <a:spLocks noChangeArrowheads="1"/>
            </p:cNvSpPr>
            <p:nvPr/>
          </p:nvSpPr>
          <p:spPr bwMode="auto">
            <a:xfrm>
              <a:off x="1886887" y="3010016"/>
              <a:ext cx="265695" cy="23944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62" name="Oval 42"/>
            <p:cNvSpPr>
              <a:spLocks noChangeArrowheads="1"/>
            </p:cNvSpPr>
            <p:nvPr/>
          </p:nvSpPr>
          <p:spPr bwMode="auto">
            <a:xfrm>
              <a:off x="1886887" y="3688910"/>
              <a:ext cx="265695" cy="23944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63" name="Rectangle 41"/>
            <p:cNvSpPr>
              <a:spLocks noChangeArrowheads="1"/>
            </p:cNvSpPr>
            <p:nvPr/>
          </p:nvSpPr>
          <p:spPr bwMode="auto">
            <a:xfrm>
              <a:off x="1444688" y="2943112"/>
              <a:ext cx="189648" cy="18662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64" name="Oval 40"/>
            <p:cNvSpPr>
              <a:spLocks noChangeArrowheads="1"/>
            </p:cNvSpPr>
            <p:nvPr/>
          </p:nvSpPr>
          <p:spPr bwMode="auto">
            <a:xfrm>
              <a:off x="901094" y="3688910"/>
              <a:ext cx="265695" cy="23944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65" name="AutoShape 39"/>
            <p:cNvSpPr>
              <a:spLocks noChangeShapeType="1"/>
            </p:cNvSpPr>
            <p:nvPr/>
          </p:nvSpPr>
          <p:spPr bwMode="auto">
            <a:xfrm>
              <a:off x="1166789" y="3129737"/>
              <a:ext cx="720098" cy="704"/>
            </a:xfrm>
            <a:prstGeom prst="straightConnector1">
              <a:avLst/>
            </a:prstGeom>
            <a:noFill/>
            <a:ln w="19050">
              <a:solidFill>
                <a:srgbClr val="000000"/>
              </a:solidFill>
              <a:round/>
              <a:tailEnd type="arrow"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66" name="AutoShape 38"/>
            <p:cNvSpPr>
              <a:spLocks noChangeShapeType="1"/>
            </p:cNvSpPr>
            <p:nvPr/>
          </p:nvSpPr>
          <p:spPr bwMode="auto">
            <a:xfrm>
              <a:off x="1128296" y="3214247"/>
              <a:ext cx="797084" cy="509875"/>
            </a:xfrm>
            <a:prstGeom prst="straightConnector1">
              <a:avLst/>
            </a:prstGeom>
            <a:noFill/>
            <a:ln w="19050">
              <a:solidFill>
                <a:srgbClr val="000000"/>
              </a:solidFill>
              <a:round/>
              <a:tailEnd type="arrow"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67" name="AutoShape 37"/>
            <p:cNvSpPr>
              <a:spLocks noChangeShapeType="1"/>
            </p:cNvSpPr>
            <p:nvPr/>
          </p:nvSpPr>
          <p:spPr bwMode="auto">
            <a:xfrm flipH="1">
              <a:off x="1166789" y="3808631"/>
              <a:ext cx="720098" cy="704"/>
            </a:xfrm>
            <a:prstGeom prst="straightConnector1">
              <a:avLst/>
            </a:prstGeom>
            <a:noFill/>
            <a:ln w="19050">
              <a:solidFill>
                <a:srgbClr val="000000"/>
              </a:solidFill>
              <a:round/>
              <a:tailEnd type="arrow"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68" name="AutoShape 36"/>
            <p:cNvSpPr>
              <a:spLocks noChangeShapeType="1"/>
            </p:cNvSpPr>
            <p:nvPr/>
          </p:nvSpPr>
          <p:spPr bwMode="auto">
            <a:xfrm>
              <a:off x="2020204" y="3249459"/>
              <a:ext cx="939" cy="439450"/>
            </a:xfrm>
            <a:prstGeom prst="straightConnector1">
              <a:avLst/>
            </a:prstGeom>
            <a:noFill/>
            <a:ln w="19050">
              <a:solidFill>
                <a:srgbClr val="000000"/>
              </a:solidFill>
              <a:round/>
              <a:tailEnd type="arrow"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69" name="AutoShape 35"/>
            <p:cNvSpPr>
              <a:spLocks noChangeShapeType="1"/>
            </p:cNvSpPr>
            <p:nvPr/>
          </p:nvSpPr>
          <p:spPr bwMode="auto">
            <a:xfrm flipV="1">
              <a:off x="1034411" y="3249459"/>
              <a:ext cx="939" cy="439450"/>
            </a:xfrm>
            <a:prstGeom prst="straightConnector1">
              <a:avLst/>
            </a:prstGeom>
            <a:noFill/>
            <a:ln w="19050">
              <a:solidFill>
                <a:srgbClr val="000000"/>
              </a:solidFill>
              <a:round/>
              <a:tailEnd type="arrow"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70" name="Rectangle 34"/>
            <p:cNvSpPr>
              <a:spLocks noChangeArrowheads="1"/>
            </p:cNvSpPr>
            <p:nvPr/>
          </p:nvSpPr>
          <p:spPr bwMode="auto">
            <a:xfrm>
              <a:off x="2044614" y="3342420"/>
              <a:ext cx="189648" cy="18662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grpSp>
      <p:sp>
        <p:nvSpPr>
          <p:cNvPr id="71" name="灯片编号占位符 70"/>
          <p:cNvSpPr>
            <a:spLocks noGrp="1"/>
          </p:cNvSpPr>
          <p:nvPr>
            <p:ph type="sldNum" sz="quarter" idx="12"/>
          </p:nvPr>
        </p:nvSpPr>
        <p:spPr/>
        <p:txBody>
          <a:bodyPr/>
          <a:lstStyle/>
          <a:p>
            <a:fld id="{7AF016A1-9F15-429F-9EFD-84004B73C732}" type="slidenum">
              <a:rPr lang="en-US" altLang="zh-CN" smtClean="0"/>
            </a:fld>
            <a:r>
              <a:rPr lang="en-US" altLang="zh-CN" smtClean="0"/>
              <a:t>/57</a:t>
            </a:r>
            <a:endParaRPr lang="en-US" altLang="zh-CN"/>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500034" y="589346"/>
            <a:ext cx="1928826" cy="430887"/>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en-US" altLang="zh-CN"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2</a:t>
            </a:r>
            <a:r>
              <a:rPr lang="zh-CN" altLang="zh-CN"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a:t>
            </a:r>
            <a:r>
              <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边数组</a:t>
            </a:r>
            <a:endParaRPr lang="zh-CN" altLang="zh-CN"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endParaRPr>
          </a:p>
        </p:txBody>
      </p:sp>
      <p:sp>
        <p:nvSpPr>
          <p:cNvPr id="5" name="TextBox 4"/>
          <p:cNvSpPr txBox="1"/>
          <p:nvPr/>
        </p:nvSpPr>
        <p:spPr>
          <a:xfrm>
            <a:off x="428596" y="3286130"/>
            <a:ext cx="7786742" cy="656590"/>
          </a:xfrm>
          <a:prstGeom prst="rect">
            <a:avLst/>
          </a:prstGeom>
          <a:noFill/>
        </p:spPr>
        <p:txBody>
          <a:bodyPr wrap="square" rtlCol="0">
            <a:spAutoFit/>
          </a:bodyPr>
          <a:lstStyle/>
          <a:p>
            <a:pPr algn="l">
              <a:lnSpc>
                <a:spcPts val="216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n=4</a:t>
            </a:r>
            <a:endParaRPr lang="zh-CN" altLang="zh-CN" sz="1800" smtClean="0">
              <a:solidFill>
                <a:srgbClr val="0000FF"/>
              </a:solidFill>
              <a:latin typeface="Consolas" panose="020B0609020204030204" pitchFamily="49" charset="0"/>
              <a:ea typeface="仿宋" panose="02010609060101010101" pitchFamily="49" charset="-122"/>
            </a:endParaRPr>
          </a:p>
          <a:p>
            <a:pPr algn="l">
              <a:lnSpc>
                <a:spcPts val="2160"/>
              </a:lnSpc>
              <a:spcBef>
                <a:spcPts val="0"/>
              </a:spcBef>
            </a:pPr>
            <a:r>
              <a:rPr lang="en-US" altLang="zh-CN" sz="1800" smtClean="0">
                <a:solidFill>
                  <a:srgbClr val="0000FF"/>
                </a:solidFill>
                <a:latin typeface="Consolas" panose="020B0609020204030204" pitchFamily="49" charset="0"/>
                <a:ea typeface="仿宋" panose="02010609060101010101" pitchFamily="49" charset="-122"/>
              </a:rPr>
              <a:t>edges=[[0</a:t>
            </a:r>
            <a:r>
              <a:rPr lang="zh-CN" altLang="zh-CN" sz="1800" smtClean="0">
                <a:solidFill>
                  <a:srgbClr val="0000FF"/>
                </a:solidFill>
                <a:latin typeface="Consolas" panose="020B0609020204030204" pitchFamily="49" charset="0"/>
                <a:ea typeface="仿宋" panose="02010609060101010101" pitchFamily="49" charset="-122"/>
              </a:rPr>
              <a:t>，</a:t>
            </a:r>
            <a:r>
              <a:rPr lang="en-US" altLang="zh-CN" sz="1800" smtClean="0">
                <a:solidFill>
                  <a:srgbClr val="0000FF"/>
                </a:solidFill>
                <a:latin typeface="Consolas" panose="020B0609020204030204" pitchFamily="49" charset="0"/>
                <a:ea typeface="仿宋" panose="02010609060101010101" pitchFamily="49" charset="-122"/>
              </a:rPr>
              <a:t>1</a:t>
            </a:r>
            <a:r>
              <a:rPr lang="zh-CN" altLang="zh-CN" sz="1800" smtClean="0">
                <a:solidFill>
                  <a:srgbClr val="0000FF"/>
                </a:solidFill>
                <a:latin typeface="Consolas" panose="020B0609020204030204" pitchFamily="49" charset="0"/>
                <a:ea typeface="仿宋" panose="02010609060101010101" pitchFamily="49" charset="-122"/>
              </a:rPr>
              <a:t>，</a:t>
            </a:r>
            <a:r>
              <a:rPr lang="en-US" altLang="zh-CN" sz="1800" smtClean="0">
                <a:solidFill>
                  <a:srgbClr val="0000FF"/>
                </a:solidFill>
                <a:latin typeface="Consolas" panose="020B0609020204030204" pitchFamily="49" charset="0"/>
                <a:ea typeface="仿宋" panose="02010609060101010101" pitchFamily="49" charset="-122"/>
              </a:rPr>
              <a:t>2]</a:t>
            </a:r>
            <a:r>
              <a:rPr lang="zh-CN" altLang="zh-CN" sz="1800" smtClean="0">
                <a:solidFill>
                  <a:srgbClr val="0000FF"/>
                </a:solidFill>
                <a:latin typeface="Consolas" panose="020B0609020204030204" pitchFamily="49" charset="0"/>
                <a:ea typeface="仿宋" panose="02010609060101010101" pitchFamily="49" charset="-122"/>
              </a:rPr>
              <a:t>，</a:t>
            </a:r>
            <a:r>
              <a:rPr lang="en-US" altLang="zh-CN" sz="1800" smtClean="0">
                <a:solidFill>
                  <a:srgbClr val="0000FF"/>
                </a:solidFill>
                <a:latin typeface="Consolas" panose="020B0609020204030204" pitchFamily="49" charset="0"/>
                <a:ea typeface="仿宋" panose="02010609060101010101" pitchFamily="49" charset="-122"/>
              </a:rPr>
              <a:t>[0</a:t>
            </a:r>
            <a:r>
              <a:rPr lang="zh-CN" altLang="zh-CN" sz="1800" smtClean="0">
                <a:solidFill>
                  <a:srgbClr val="0000FF"/>
                </a:solidFill>
                <a:latin typeface="Consolas" panose="020B0609020204030204" pitchFamily="49" charset="0"/>
                <a:ea typeface="仿宋" panose="02010609060101010101" pitchFamily="49" charset="-122"/>
              </a:rPr>
              <a:t>，</a:t>
            </a:r>
            <a:r>
              <a:rPr lang="en-US" altLang="zh-CN" sz="1800" smtClean="0">
                <a:solidFill>
                  <a:srgbClr val="0000FF"/>
                </a:solidFill>
                <a:latin typeface="Consolas" panose="020B0609020204030204" pitchFamily="49" charset="0"/>
                <a:ea typeface="仿宋" panose="02010609060101010101" pitchFamily="49" charset="-122"/>
              </a:rPr>
              <a:t>2</a:t>
            </a:r>
            <a:r>
              <a:rPr lang="zh-CN" altLang="zh-CN" sz="1800" smtClean="0">
                <a:solidFill>
                  <a:srgbClr val="0000FF"/>
                </a:solidFill>
                <a:latin typeface="Consolas" panose="020B0609020204030204" pitchFamily="49" charset="0"/>
                <a:ea typeface="仿宋" panose="02010609060101010101" pitchFamily="49" charset="-122"/>
              </a:rPr>
              <a:t>，</a:t>
            </a:r>
            <a:r>
              <a:rPr lang="en-US" altLang="zh-CN" sz="1800" smtClean="0">
                <a:solidFill>
                  <a:srgbClr val="0000FF"/>
                </a:solidFill>
                <a:latin typeface="Consolas" panose="020B0609020204030204" pitchFamily="49" charset="0"/>
                <a:ea typeface="仿宋" panose="02010609060101010101" pitchFamily="49" charset="-122"/>
              </a:rPr>
              <a:t>4]</a:t>
            </a:r>
            <a:r>
              <a:rPr lang="zh-CN" altLang="zh-CN" sz="1800" smtClean="0">
                <a:solidFill>
                  <a:srgbClr val="0000FF"/>
                </a:solidFill>
                <a:latin typeface="Consolas" panose="020B0609020204030204" pitchFamily="49" charset="0"/>
                <a:ea typeface="仿宋" panose="02010609060101010101" pitchFamily="49" charset="-122"/>
              </a:rPr>
              <a:t>，</a:t>
            </a:r>
            <a:r>
              <a:rPr lang="en-US" altLang="zh-CN" sz="1800" smtClean="0">
                <a:solidFill>
                  <a:srgbClr val="0000FF"/>
                </a:solidFill>
                <a:latin typeface="Consolas" panose="020B0609020204030204" pitchFamily="49" charset="0"/>
                <a:ea typeface="仿宋" panose="02010609060101010101" pitchFamily="49" charset="-122"/>
              </a:rPr>
              <a:t>[1</a:t>
            </a:r>
            <a:r>
              <a:rPr lang="zh-CN" altLang="zh-CN" sz="1800" smtClean="0">
                <a:solidFill>
                  <a:srgbClr val="0000FF"/>
                </a:solidFill>
                <a:latin typeface="Consolas" panose="020B0609020204030204" pitchFamily="49" charset="0"/>
                <a:ea typeface="仿宋" panose="02010609060101010101" pitchFamily="49" charset="-122"/>
              </a:rPr>
              <a:t>，</a:t>
            </a:r>
            <a:r>
              <a:rPr lang="en-US" altLang="zh-CN" sz="1800" smtClean="0">
                <a:solidFill>
                  <a:srgbClr val="0000FF"/>
                </a:solidFill>
                <a:latin typeface="Consolas" panose="020B0609020204030204" pitchFamily="49" charset="0"/>
                <a:ea typeface="仿宋" panose="02010609060101010101" pitchFamily="49" charset="-122"/>
              </a:rPr>
              <a:t>2</a:t>
            </a:r>
            <a:r>
              <a:rPr lang="zh-CN" altLang="zh-CN" sz="1800" smtClean="0">
                <a:solidFill>
                  <a:srgbClr val="0000FF"/>
                </a:solidFill>
                <a:latin typeface="Consolas" panose="020B0609020204030204" pitchFamily="49" charset="0"/>
                <a:ea typeface="仿宋" panose="02010609060101010101" pitchFamily="49" charset="-122"/>
              </a:rPr>
              <a:t>，</a:t>
            </a:r>
            <a:r>
              <a:rPr lang="en-US" altLang="zh-CN" sz="1800" smtClean="0">
                <a:solidFill>
                  <a:srgbClr val="0000FF"/>
                </a:solidFill>
                <a:latin typeface="Consolas" panose="020B0609020204030204" pitchFamily="49" charset="0"/>
                <a:ea typeface="仿宋" panose="02010609060101010101" pitchFamily="49" charset="-122"/>
              </a:rPr>
              <a:t>2]</a:t>
            </a:r>
            <a:r>
              <a:rPr lang="zh-CN" altLang="zh-CN" sz="1800" smtClean="0">
                <a:solidFill>
                  <a:srgbClr val="0000FF"/>
                </a:solidFill>
                <a:latin typeface="Consolas" panose="020B0609020204030204" pitchFamily="49" charset="0"/>
                <a:ea typeface="仿宋" panose="02010609060101010101" pitchFamily="49" charset="-122"/>
              </a:rPr>
              <a:t>，</a:t>
            </a:r>
            <a:r>
              <a:rPr lang="en-US" altLang="zh-CN" sz="1800" smtClean="0">
                <a:solidFill>
                  <a:srgbClr val="0000FF"/>
                </a:solidFill>
                <a:latin typeface="Consolas" panose="020B0609020204030204" pitchFamily="49" charset="0"/>
                <a:ea typeface="仿宋" panose="02010609060101010101" pitchFamily="49" charset="-122"/>
              </a:rPr>
              <a:t>[2</a:t>
            </a:r>
            <a:r>
              <a:rPr lang="zh-CN" altLang="zh-CN" sz="1800" smtClean="0">
                <a:solidFill>
                  <a:srgbClr val="0000FF"/>
                </a:solidFill>
                <a:latin typeface="Consolas" panose="020B0609020204030204" pitchFamily="49" charset="0"/>
                <a:ea typeface="仿宋" panose="02010609060101010101" pitchFamily="49" charset="-122"/>
              </a:rPr>
              <a:t>，</a:t>
            </a:r>
            <a:r>
              <a:rPr lang="en-US" altLang="zh-CN" sz="1800" smtClean="0">
                <a:solidFill>
                  <a:srgbClr val="0000FF"/>
                </a:solidFill>
                <a:latin typeface="Consolas" panose="020B0609020204030204" pitchFamily="49" charset="0"/>
                <a:ea typeface="仿宋" panose="02010609060101010101" pitchFamily="49" charset="-122"/>
              </a:rPr>
              <a:t>3</a:t>
            </a:r>
            <a:r>
              <a:rPr lang="zh-CN" altLang="zh-CN" sz="1800" smtClean="0">
                <a:solidFill>
                  <a:srgbClr val="0000FF"/>
                </a:solidFill>
                <a:latin typeface="Consolas" panose="020B0609020204030204" pitchFamily="49" charset="0"/>
                <a:ea typeface="仿宋" panose="02010609060101010101" pitchFamily="49" charset="-122"/>
              </a:rPr>
              <a:t>，</a:t>
            </a:r>
            <a:r>
              <a:rPr lang="en-US" altLang="zh-CN" sz="1800" smtClean="0">
                <a:solidFill>
                  <a:srgbClr val="0000FF"/>
                </a:solidFill>
                <a:latin typeface="Consolas" panose="020B0609020204030204" pitchFamily="49" charset="0"/>
                <a:ea typeface="仿宋" panose="02010609060101010101" pitchFamily="49" charset="-122"/>
              </a:rPr>
              <a:t>3]</a:t>
            </a:r>
            <a:r>
              <a:rPr lang="zh-CN" altLang="zh-CN" sz="1800" smtClean="0">
                <a:solidFill>
                  <a:srgbClr val="0000FF"/>
                </a:solidFill>
                <a:latin typeface="Consolas" panose="020B0609020204030204" pitchFamily="49" charset="0"/>
                <a:ea typeface="仿宋" panose="02010609060101010101" pitchFamily="49" charset="-122"/>
              </a:rPr>
              <a:t>，</a:t>
            </a:r>
            <a:r>
              <a:rPr lang="en-US" altLang="zh-CN" sz="1800" smtClean="0">
                <a:solidFill>
                  <a:srgbClr val="0000FF"/>
                </a:solidFill>
                <a:latin typeface="Consolas" panose="020B0609020204030204" pitchFamily="49" charset="0"/>
                <a:ea typeface="仿宋" panose="02010609060101010101" pitchFamily="49" charset="-122"/>
              </a:rPr>
              <a:t>[3</a:t>
            </a:r>
            <a:r>
              <a:rPr lang="zh-CN" altLang="zh-CN" sz="1800" smtClean="0">
                <a:solidFill>
                  <a:srgbClr val="0000FF"/>
                </a:solidFill>
                <a:latin typeface="Consolas" panose="020B0609020204030204" pitchFamily="49" charset="0"/>
                <a:ea typeface="仿宋" panose="02010609060101010101" pitchFamily="49" charset="-122"/>
              </a:rPr>
              <a:t>，</a:t>
            </a:r>
            <a:r>
              <a:rPr lang="en-US" altLang="zh-CN" sz="1800" smtClean="0">
                <a:solidFill>
                  <a:srgbClr val="0000FF"/>
                </a:solidFill>
                <a:latin typeface="Consolas" panose="020B0609020204030204" pitchFamily="49" charset="0"/>
                <a:ea typeface="仿宋" panose="02010609060101010101" pitchFamily="49" charset="-122"/>
              </a:rPr>
              <a:t>0</a:t>
            </a:r>
            <a:r>
              <a:rPr lang="zh-CN" altLang="zh-CN" sz="1800" smtClean="0">
                <a:solidFill>
                  <a:srgbClr val="0000FF"/>
                </a:solidFill>
                <a:latin typeface="Consolas" panose="020B0609020204030204" pitchFamily="49" charset="0"/>
                <a:ea typeface="仿宋" panose="02010609060101010101" pitchFamily="49" charset="-122"/>
              </a:rPr>
              <a:t>，</a:t>
            </a:r>
            <a:r>
              <a:rPr lang="en-US" altLang="zh-CN" sz="1800" smtClean="0">
                <a:solidFill>
                  <a:srgbClr val="0000FF"/>
                </a:solidFill>
                <a:latin typeface="Consolas" panose="020B0609020204030204" pitchFamily="49" charset="0"/>
                <a:ea typeface="仿宋" panose="02010609060101010101" pitchFamily="49" charset="-122"/>
              </a:rPr>
              <a:t>1]]</a:t>
            </a:r>
            <a:endParaRPr lang="zh-CN" altLang="zh-CN" sz="1800">
              <a:solidFill>
                <a:srgbClr val="0000FF"/>
              </a:solidFill>
              <a:latin typeface="Consolas" panose="020B0609020204030204" pitchFamily="49" charset="0"/>
              <a:ea typeface="仿宋" panose="02010609060101010101" pitchFamily="49" charset="-122"/>
            </a:endParaRPr>
          </a:p>
        </p:txBody>
      </p:sp>
      <p:sp>
        <p:nvSpPr>
          <p:cNvPr id="23" name="下箭头 22"/>
          <p:cNvSpPr/>
          <p:nvPr/>
        </p:nvSpPr>
        <p:spPr>
          <a:xfrm>
            <a:off x="4000496" y="2786064"/>
            <a:ext cx="214314" cy="267893"/>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nvGrpSpPr>
          <p:cNvPr id="56" name="组合 55"/>
          <p:cNvGrpSpPr>
            <a:grpSpLocks noChangeAspect="1"/>
          </p:cNvGrpSpPr>
          <p:nvPr/>
        </p:nvGrpSpPr>
        <p:grpSpPr>
          <a:xfrm>
            <a:off x="3428992" y="1357304"/>
            <a:ext cx="1389499" cy="1158134"/>
            <a:chOff x="844763" y="2943112"/>
            <a:chExt cx="1389499" cy="1052849"/>
          </a:xfrm>
        </p:grpSpPr>
        <p:sp>
          <p:nvSpPr>
            <p:cNvPr id="57" name="Rectangle 47"/>
            <p:cNvSpPr>
              <a:spLocks noChangeArrowheads="1"/>
            </p:cNvSpPr>
            <p:nvPr/>
          </p:nvSpPr>
          <p:spPr bwMode="auto">
            <a:xfrm>
              <a:off x="844763" y="3432563"/>
              <a:ext cx="189648" cy="18662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58" name="Rectangle 46"/>
            <p:cNvSpPr>
              <a:spLocks noChangeArrowheads="1"/>
            </p:cNvSpPr>
            <p:nvPr/>
          </p:nvSpPr>
          <p:spPr bwMode="auto">
            <a:xfrm>
              <a:off x="1317944" y="3432563"/>
              <a:ext cx="189648" cy="18662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4</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59" name="Rectangle 45"/>
            <p:cNvSpPr>
              <a:spLocks noChangeArrowheads="1"/>
            </p:cNvSpPr>
            <p:nvPr/>
          </p:nvSpPr>
          <p:spPr bwMode="auto">
            <a:xfrm>
              <a:off x="1444688" y="3809336"/>
              <a:ext cx="189648" cy="18662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60" name="Oval 44"/>
            <p:cNvSpPr>
              <a:spLocks noChangeArrowheads="1"/>
            </p:cNvSpPr>
            <p:nvPr/>
          </p:nvSpPr>
          <p:spPr bwMode="auto">
            <a:xfrm>
              <a:off x="901094" y="3010016"/>
              <a:ext cx="265695" cy="23944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0</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61" name="Oval 43"/>
            <p:cNvSpPr>
              <a:spLocks noChangeArrowheads="1"/>
            </p:cNvSpPr>
            <p:nvPr/>
          </p:nvSpPr>
          <p:spPr bwMode="auto">
            <a:xfrm>
              <a:off x="1886887" y="3010016"/>
              <a:ext cx="265695" cy="23944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62" name="Oval 42"/>
            <p:cNvSpPr>
              <a:spLocks noChangeArrowheads="1"/>
            </p:cNvSpPr>
            <p:nvPr/>
          </p:nvSpPr>
          <p:spPr bwMode="auto">
            <a:xfrm>
              <a:off x="1886887" y="3688910"/>
              <a:ext cx="265695" cy="23944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63" name="Rectangle 41"/>
            <p:cNvSpPr>
              <a:spLocks noChangeArrowheads="1"/>
            </p:cNvSpPr>
            <p:nvPr/>
          </p:nvSpPr>
          <p:spPr bwMode="auto">
            <a:xfrm>
              <a:off x="1444688" y="2943112"/>
              <a:ext cx="189648" cy="18662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64" name="Oval 40"/>
            <p:cNvSpPr>
              <a:spLocks noChangeArrowheads="1"/>
            </p:cNvSpPr>
            <p:nvPr/>
          </p:nvSpPr>
          <p:spPr bwMode="auto">
            <a:xfrm>
              <a:off x="901094" y="3688910"/>
              <a:ext cx="265695" cy="23944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65" name="AutoShape 39"/>
            <p:cNvSpPr>
              <a:spLocks noChangeShapeType="1"/>
            </p:cNvSpPr>
            <p:nvPr/>
          </p:nvSpPr>
          <p:spPr bwMode="auto">
            <a:xfrm>
              <a:off x="1166789" y="3129737"/>
              <a:ext cx="720098" cy="704"/>
            </a:xfrm>
            <a:prstGeom prst="straightConnector1">
              <a:avLst/>
            </a:prstGeom>
            <a:noFill/>
            <a:ln w="19050">
              <a:solidFill>
                <a:srgbClr val="000000"/>
              </a:solidFill>
              <a:round/>
              <a:tailEnd type="arrow"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66" name="AutoShape 38"/>
            <p:cNvSpPr>
              <a:spLocks noChangeShapeType="1"/>
            </p:cNvSpPr>
            <p:nvPr/>
          </p:nvSpPr>
          <p:spPr bwMode="auto">
            <a:xfrm>
              <a:off x="1128296" y="3214247"/>
              <a:ext cx="797084" cy="509875"/>
            </a:xfrm>
            <a:prstGeom prst="straightConnector1">
              <a:avLst/>
            </a:prstGeom>
            <a:noFill/>
            <a:ln w="19050">
              <a:solidFill>
                <a:srgbClr val="000000"/>
              </a:solidFill>
              <a:round/>
              <a:tailEnd type="arrow"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67" name="AutoShape 37"/>
            <p:cNvSpPr>
              <a:spLocks noChangeShapeType="1"/>
            </p:cNvSpPr>
            <p:nvPr/>
          </p:nvSpPr>
          <p:spPr bwMode="auto">
            <a:xfrm flipH="1">
              <a:off x="1166789" y="3808631"/>
              <a:ext cx="720098" cy="704"/>
            </a:xfrm>
            <a:prstGeom prst="straightConnector1">
              <a:avLst/>
            </a:prstGeom>
            <a:noFill/>
            <a:ln w="19050">
              <a:solidFill>
                <a:srgbClr val="000000"/>
              </a:solidFill>
              <a:round/>
              <a:tailEnd type="arrow"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68" name="AutoShape 36"/>
            <p:cNvSpPr>
              <a:spLocks noChangeShapeType="1"/>
            </p:cNvSpPr>
            <p:nvPr/>
          </p:nvSpPr>
          <p:spPr bwMode="auto">
            <a:xfrm>
              <a:off x="2020204" y="3249459"/>
              <a:ext cx="939" cy="439450"/>
            </a:xfrm>
            <a:prstGeom prst="straightConnector1">
              <a:avLst/>
            </a:prstGeom>
            <a:noFill/>
            <a:ln w="19050">
              <a:solidFill>
                <a:srgbClr val="000000"/>
              </a:solidFill>
              <a:round/>
              <a:tailEnd type="arrow"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69" name="AutoShape 35"/>
            <p:cNvSpPr>
              <a:spLocks noChangeShapeType="1"/>
            </p:cNvSpPr>
            <p:nvPr/>
          </p:nvSpPr>
          <p:spPr bwMode="auto">
            <a:xfrm flipV="1">
              <a:off x="1034411" y="3249459"/>
              <a:ext cx="939" cy="439450"/>
            </a:xfrm>
            <a:prstGeom prst="straightConnector1">
              <a:avLst/>
            </a:prstGeom>
            <a:noFill/>
            <a:ln w="19050">
              <a:solidFill>
                <a:srgbClr val="000000"/>
              </a:solidFill>
              <a:round/>
              <a:tailEnd type="arrow"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70" name="Rectangle 34"/>
            <p:cNvSpPr>
              <a:spLocks noChangeArrowheads="1"/>
            </p:cNvSpPr>
            <p:nvPr/>
          </p:nvSpPr>
          <p:spPr bwMode="auto">
            <a:xfrm>
              <a:off x="2044614" y="3342420"/>
              <a:ext cx="189648" cy="186625"/>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grpSp>
      <p:sp>
        <p:nvSpPr>
          <p:cNvPr id="71" name="灯片编号占位符 70"/>
          <p:cNvSpPr>
            <a:spLocks noGrp="1"/>
          </p:cNvSpPr>
          <p:nvPr>
            <p:ph type="sldNum" sz="quarter" idx="12"/>
          </p:nvPr>
        </p:nvSpPr>
        <p:spPr/>
        <p:txBody>
          <a:bodyPr/>
          <a:lstStyle/>
          <a:p>
            <a:fld id="{7AF016A1-9F15-429F-9EFD-84004B73C732}" type="slidenum">
              <a:rPr lang="en-US" altLang="zh-CN" smtClean="0"/>
            </a:fld>
            <a:r>
              <a:rPr lang="en-US" altLang="zh-CN" smtClean="0"/>
              <a:t>/57</a:t>
            </a:r>
            <a:endParaRPr lang="en-US" altLang="zh-CN"/>
          </a:p>
        </p:txBody>
      </p:sp>
      <p:sp>
        <p:nvSpPr>
          <p:cNvPr id="2" name="文本框 1"/>
          <p:cNvSpPr txBox="1"/>
          <p:nvPr/>
        </p:nvSpPr>
        <p:spPr>
          <a:xfrm>
            <a:off x="2594610" y="343535"/>
            <a:ext cx="5621020" cy="922020"/>
          </a:xfrm>
          <a:prstGeom prst="rect">
            <a:avLst/>
          </a:prstGeom>
          <a:noFill/>
        </p:spPr>
        <p:txBody>
          <a:bodyPr wrap="square" rtlCol="0" anchor="t">
            <a:spAutoFit/>
          </a:bodyPr>
          <a:p>
            <a:pPr algn="l">
              <a:lnSpc>
                <a:spcPct val="100000"/>
              </a:lnSpc>
              <a:spcBef>
                <a:spcPts val="0"/>
              </a:spcBef>
            </a:pP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用一个包括两个端点及其上的权值的三元组(vi,vj,wij)来表示图中的一条边或弧，图的所有边火</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mn-ea"/>
              </a:rPr>
              <a:t>弧</a:t>
            </a: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构成的这种三元组的集合都称为图的边集表示。</a:t>
            </a:r>
            <a:endPar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285720" y="321454"/>
            <a:ext cx="1928826" cy="430887"/>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en-US" altLang="zh-CN"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3</a:t>
            </a:r>
            <a:r>
              <a:rPr lang="zh-CN" altLang="zh-CN"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a:t>
            </a:r>
            <a:r>
              <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邻接表</a:t>
            </a:r>
            <a:endParaRPr lang="zh-CN" altLang="zh-CN"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endParaRPr>
          </a:p>
        </p:txBody>
      </p:sp>
      <p:sp>
        <p:nvSpPr>
          <p:cNvPr id="7" name="TextBox 6"/>
          <p:cNvSpPr txBox="1"/>
          <p:nvPr/>
        </p:nvSpPr>
        <p:spPr>
          <a:xfrm>
            <a:off x="500034" y="910817"/>
            <a:ext cx="8215370" cy="707886"/>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ct val="100000"/>
              </a:lnSpc>
              <a:spcBef>
                <a:spcPts val="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用二维数组</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adj</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作为图的邻接表，对于不带权图，</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adj[</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表示顶点</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的所有出边。</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5" name="TextBox 64"/>
          <p:cNvSpPr txBox="1"/>
          <p:nvPr/>
        </p:nvSpPr>
        <p:spPr>
          <a:xfrm>
            <a:off x="714348" y="3400826"/>
            <a:ext cx="7215238" cy="313932"/>
          </a:xfrm>
          <a:prstGeom prst="rect">
            <a:avLst/>
          </a:prstGeom>
          <a:noFill/>
        </p:spPr>
        <p:txBody>
          <a:bodyPr wrap="square" rtlCol="0">
            <a:spAutoFit/>
          </a:bodyPr>
          <a:lstStyle/>
          <a:p>
            <a:pPr algn="l"/>
            <a:r>
              <a:rPr lang="en-US" altLang="zh-CN" sz="1800" smtClean="0">
                <a:solidFill>
                  <a:srgbClr val="0000FF"/>
                </a:solidFill>
                <a:latin typeface="Consolas" panose="020B0609020204030204" pitchFamily="49" charset="0"/>
                <a:ea typeface="仿宋" panose="02010609060101010101" pitchFamily="49" charset="-122"/>
              </a:rPr>
              <a:t>adj=[[1</a:t>
            </a:r>
            <a:r>
              <a:rPr lang="zh-CN" altLang="zh-CN" sz="1800" smtClean="0">
                <a:solidFill>
                  <a:srgbClr val="0000FF"/>
                </a:solidFill>
                <a:latin typeface="Consolas" panose="020B0609020204030204" pitchFamily="49" charset="0"/>
                <a:ea typeface="仿宋" panose="02010609060101010101" pitchFamily="49" charset="-122"/>
              </a:rPr>
              <a:t>，</a:t>
            </a:r>
            <a:r>
              <a:rPr lang="en-US" altLang="zh-CN" sz="1800" smtClean="0">
                <a:solidFill>
                  <a:srgbClr val="0000FF"/>
                </a:solidFill>
                <a:latin typeface="Consolas" panose="020B0609020204030204" pitchFamily="49" charset="0"/>
                <a:ea typeface="仿宋" panose="02010609060101010101" pitchFamily="49" charset="-122"/>
              </a:rPr>
              <a:t>2</a:t>
            </a:r>
            <a:r>
              <a:rPr lang="zh-CN" altLang="zh-CN" sz="1800" smtClean="0">
                <a:solidFill>
                  <a:srgbClr val="0000FF"/>
                </a:solidFill>
                <a:latin typeface="Consolas" panose="020B0609020204030204" pitchFamily="49" charset="0"/>
                <a:ea typeface="仿宋" panose="02010609060101010101" pitchFamily="49" charset="-122"/>
              </a:rPr>
              <a:t>，</a:t>
            </a:r>
            <a:r>
              <a:rPr lang="en-US" altLang="zh-CN" sz="1800" smtClean="0">
                <a:solidFill>
                  <a:srgbClr val="0000FF"/>
                </a:solidFill>
                <a:latin typeface="Consolas" panose="020B0609020204030204" pitchFamily="49" charset="0"/>
                <a:ea typeface="仿宋" panose="02010609060101010101" pitchFamily="49" charset="-122"/>
              </a:rPr>
              <a:t>3]</a:t>
            </a:r>
            <a:r>
              <a:rPr lang="zh-CN" altLang="zh-CN" sz="1800" smtClean="0">
                <a:solidFill>
                  <a:srgbClr val="0000FF"/>
                </a:solidFill>
                <a:latin typeface="Consolas" panose="020B0609020204030204" pitchFamily="49" charset="0"/>
                <a:ea typeface="仿宋" panose="02010609060101010101" pitchFamily="49" charset="-122"/>
              </a:rPr>
              <a:t>，</a:t>
            </a:r>
            <a:r>
              <a:rPr lang="en-US" altLang="zh-CN" sz="1800" smtClean="0">
                <a:solidFill>
                  <a:srgbClr val="0000FF"/>
                </a:solidFill>
                <a:latin typeface="Consolas" panose="020B0609020204030204" pitchFamily="49" charset="0"/>
                <a:ea typeface="仿宋" panose="02010609060101010101" pitchFamily="49" charset="-122"/>
              </a:rPr>
              <a:t>[0</a:t>
            </a:r>
            <a:r>
              <a:rPr lang="zh-CN" altLang="zh-CN" sz="1800" smtClean="0">
                <a:solidFill>
                  <a:srgbClr val="0000FF"/>
                </a:solidFill>
                <a:latin typeface="Consolas" panose="020B0609020204030204" pitchFamily="49" charset="0"/>
                <a:ea typeface="仿宋" panose="02010609060101010101" pitchFamily="49" charset="-122"/>
              </a:rPr>
              <a:t>，</a:t>
            </a:r>
            <a:r>
              <a:rPr lang="en-US" altLang="zh-CN" sz="1800" smtClean="0">
                <a:solidFill>
                  <a:srgbClr val="0000FF"/>
                </a:solidFill>
                <a:latin typeface="Consolas" panose="020B0609020204030204" pitchFamily="49" charset="0"/>
                <a:ea typeface="仿宋" panose="02010609060101010101" pitchFamily="49" charset="-122"/>
              </a:rPr>
              <a:t>2</a:t>
            </a:r>
            <a:r>
              <a:rPr lang="zh-CN" altLang="zh-CN" sz="1800" smtClean="0">
                <a:solidFill>
                  <a:srgbClr val="0000FF"/>
                </a:solidFill>
                <a:latin typeface="Consolas" panose="020B0609020204030204" pitchFamily="49" charset="0"/>
                <a:ea typeface="仿宋" panose="02010609060101010101" pitchFamily="49" charset="-122"/>
              </a:rPr>
              <a:t>，</a:t>
            </a:r>
            <a:r>
              <a:rPr lang="en-US" altLang="zh-CN" sz="1800" smtClean="0">
                <a:solidFill>
                  <a:srgbClr val="0000FF"/>
                </a:solidFill>
                <a:latin typeface="Consolas" panose="020B0609020204030204" pitchFamily="49" charset="0"/>
                <a:ea typeface="仿宋" panose="02010609060101010101" pitchFamily="49" charset="-122"/>
              </a:rPr>
              <a:t>4]</a:t>
            </a:r>
            <a:r>
              <a:rPr lang="zh-CN" altLang="zh-CN" sz="1800" smtClean="0">
                <a:solidFill>
                  <a:srgbClr val="0000FF"/>
                </a:solidFill>
                <a:latin typeface="Consolas" panose="020B0609020204030204" pitchFamily="49" charset="0"/>
                <a:ea typeface="仿宋" panose="02010609060101010101" pitchFamily="49" charset="-122"/>
              </a:rPr>
              <a:t>，</a:t>
            </a:r>
            <a:r>
              <a:rPr lang="en-US" altLang="zh-CN" sz="1800" smtClean="0">
                <a:solidFill>
                  <a:srgbClr val="0000FF"/>
                </a:solidFill>
                <a:latin typeface="Consolas" panose="020B0609020204030204" pitchFamily="49" charset="0"/>
                <a:ea typeface="仿宋" panose="02010609060101010101" pitchFamily="49" charset="-122"/>
              </a:rPr>
              <a:t>[0</a:t>
            </a:r>
            <a:r>
              <a:rPr lang="zh-CN" altLang="zh-CN" sz="1800" smtClean="0">
                <a:solidFill>
                  <a:srgbClr val="0000FF"/>
                </a:solidFill>
                <a:latin typeface="Consolas" panose="020B0609020204030204" pitchFamily="49" charset="0"/>
                <a:ea typeface="仿宋" panose="02010609060101010101" pitchFamily="49" charset="-122"/>
              </a:rPr>
              <a:t>，</a:t>
            </a:r>
            <a:r>
              <a:rPr lang="en-US" altLang="zh-CN" sz="1800" smtClean="0">
                <a:solidFill>
                  <a:srgbClr val="0000FF"/>
                </a:solidFill>
                <a:latin typeface="Consolas" panose="020B0609020204030204" pitchFamily="49" charset="0"/>
                <a:ea typeface="仿宋" panose="02010609060101010101" pitchFamily="49" charset="-122"/>
              </a:rPr>
              <a:t>1</a:t>
            </a:r>
            <a:r>
              <a:rPr lang="zh-CN" altLang="zh-CN" sz="1800" smtClean="0">
                <a:solidFill>
                  <a:srgbClr val="0000FF"/>
                </a:solidFill>
                <a:latin typeface="Consolas" panose="020B0609020204030204" pitchFamily="49" charset="0"/>
                <a:ea typeface="仿宋" panose="02010609060101010101" pitchFamily="49" charset="-122"/>
              </a:rPr>
              <a:t>，</a:t>
            </a:r>
            <a:r>
              <a:rPr lang="en-US" altLang="zh-CN" sz="1800" smtClean="0">
                <a:solidFill>
                  <a:srgbClr val="0000FF"/>
                </a:solidFill>
                <a:latin typeface="Consolas" panose="020B0609020204030204" pitchFamily="49" charset="0"/>
                <a:ea typeface="仿宋" panose="02010609060101010101" pitchFamily="49" charset="-122"/>
              </a:rPr>
              <a:t>3]</a:t>
            </a:r>
            <a:r>
              <a:rPr lang="zh-CN" altLang="zh-CN" sz="1800" smtClean="0">
                <a:solidFill>
                  <a:srgbClr val="0000FF"/>
                </a:solidFill>
                <a:latin typeface="Consolas" panose="020B0609020204030204" pitchFamily="49" charset="0"/>
                <a:ea typeface="仿宋" panose="02010609060101010101" pitchFamily="49" charset="-122"/>
              </a:rPr>
              <a:t>，</a:t>
            </a:r>
            <a:r>
              <a:rPr lang="en-US" altLang="zh-CN" sz="1800" smtClean="0">
                <a:solidFill>
                  <a:srgbClr val="0000FF"/>
                </a:solidFill>
                <a:latin typeface="Consolas" panose="020B0609020204030204" pitchFamily="49" charset="0"/>
                <a:ea typeface="仿宋" panose="02010609060101010101" pitchFamily="49" charset="-122"/>
              </a:rPr>
              <a:t>[0</a:t>
            </a:r>
            <a:r>
              <a:rPr lang="zh-CN" altLang="zh-CN" sz="1800" smtClean="0">
                <a:solidFill>
                  <a:srgbClr val="0000FF"/>
                </a:solidFill>
                <a:latin typeface="Consolas" panose="020B0609020204030204" pitchFamily="49" charset="0"/>
                <a:ea typeface="仿宋" panose="02010609060101010101" pitchFamily="49" charset="-122"/>
              </a:rPr>
              <a:t>，</a:t>
            </a:r>
            <a:r>
              <a:rPr lang="en-US" altLang="zh-CN" sz="1800" smtClean="0">
                <a:solidFill>
                  <a:srgbClr val="0000FF"/>
                </a:solidFill>
                <a:latin typeface="Consolas" panose="020B0609020204030204" pitchFamily="49" charset="0"/>
                <a:ea typeface="仿宋" panose="02010609060101010101" pitchFamily="49" charset="-122"/>
              </a:rPr>
              <a:t>2</a:t>
            </a:r>
            <a:r>
              <a:rPr lang="zh-CN" altLang="zh-CN" sz="1800" smtClean="0">
                <a:solidFill>
                  <a:srgbClr val="0000FF"/>
                </a:solidFill>
                <a:latin typeface="Consolas" panose="020B0609020204030204" pitchFamily="49" charset="0"/>
                <a:ea typeface="仿宋" panose="02010609060101010101" pitchFamily="49" charset="-122"/>
              </a:rPr>
              <a:t>，</a:t>
            </a:r>
            <a:r>
              <a:rPr lang="en-US" altLang="zh-CN" sz="1800" smtClean="0">
                <a:solidFill>
                  <a:srgbClr val="0000FF"/>
                </a:solidFill>
                <a:latin typeface="Consolas" panose="020B0609020204030204" pitchFamily="49" charset="0"/>
                <a:ea typeface="仿宋" panose="02010609060101010101" pitchFamily="49" charset="-122"/>
              </a:rPr>
              <a:t>4]</a:t>
            </a:r>
            <a:r>
              <a:rPr lang="zh-CN" altLang="zh-CN" sz="1800" smtClean="0">
                <a:solidFill>
                  <a:srgbClr val="0000FF"/>
                </a:solidFill>
                <a:latin typeface="Consolas" panose="020B0609020204030204" pitchFamily="49" charset="0"/>
                <a:ea typeface="仿宋" panose="02010609060101010101" pitchFamily="49" charset="-122"/>
              </a:rPr>
              <a:t>，</a:t>
            </a:r>
            <a:r>
              <a:rPr lang="en-US" altLang="zh-CN" sz="1800" smtClean="0">
                <a:solidFill>
                  <a:srgbClr val="0000FF"/>
                </a:solidFill>
                <a:latin typeface="Consolas" panose="020B0609020204030204" pitchFamily="49" charset="0"/>
                <a:ea typeface="仿宋" panose="02010609060101010101" pitchFamily="49" charset="-122"/>
              </a:rPr>
              <a:t>[1</a:t>
            </a:r>
            <a:r>
              <a:rPr lang="zh-CN" altLang="zh-CN" sz="1800" smtClean="0">
                <a:solidFill>
                  <a:srgbClr val="0000FF"/>
                </a:solidFill>
                <a:latin typeface="Consolas" panose="020B0609020204030204" pitchFamily="49" charset="0"/>
                <a:ea typeface="仿宋" panose="02010609060101010101" pitchFamily="49" charset="-122"/>
              </a:rPr>
              <a:t>，</a:t>
            </a:r>
            <a:r>
              <a:rPr lang="en-US" altLang="zh-CN" sz="1800" smtClean="0">
                <a:solidFill>
                  <a:srgbClr val="0000FF"/>
                </a:solidFill>
                <a:latin typeface="Consolas" panose="020B0609020204030204" pitchFamily="49" charset="0"/>
                <a:ea typeface="仿宋" panose="02010609060101010101" pitchFamily="49" charset="-122"/>
              </a:rPr>
              <a:t>3]]</a:t>
            </a:r>
            <a:endParaRPr lang="zh-CN" altLang="zh-CN" sz="1800">
              <a:solidFill>
                <a:srgbClr val="0000FF"/>
              </a:solidFill>
              <a:latin typeface="Consolas" panose="020B0609020204030204" pitchFamily="49" charset="0"/>
              <a:ea typeface="仿宋" panose="02010609060101010101" pitchFamily="49" charset="-122"/>
            </a:endParaRPr>
          </a:p>
        </p:txBody>
      </p:sp>
      <p:sp>
        <p:nvSpPr>
          <p:cNvPr id="67" name="下箭头 66"/>
          <p:cNvSpPr/>
          <p:nvPr/>
        </p:nvSpPr>
        <p:spPr>
          <a:xfrm>
            <a:off x="3571868" y="2946800"/>
            <a:ext cx="214314" cy="321471"/>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nvGrpSpPr>
          <p:cNvPr id="23" name="组合 22"/>
          <p:cNvGrpSpPr>
            <a:grpSpLocks noChangeAspect="1"/>
          </p:cNvGrpSpPr>
          <p:nvPr/>
        </p:nvGrpSpPr>
        <p:grpSpPr>
          <a:xfrm>
            <a:off x="3000364" y="1785932"/>
            <a:ext cx="1413815" cy="1010172"/>
            <a:chOff x="6456616" y="3053126"/>
            <a:chExt cx="1285286" cy="918338"/>
          </a:xfrm>
        </p:grpSpPr>
        <p:sp>
          <p:nvSpPr>
            <p:cNvPr id="24" name="Oval 14"/>
            <p:cNvSpPr>
              <a:spLocks noChangeArrowheads="1"/>
            </p:cNvSpPr>
            <p:nvPr/>
          </p:nvSpPr>
          <p:spPr bwMode="auto">
            <a:xfrm>
              <a:off x="6456616" y="3053126"/>
              <a:ext cx="265695" cy="23944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0</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25" name="Oval 13"/>
            <p:cNvSpPr>
              <a:spLocks noChangeArrowheads="1"/>
            </p:cNvSpPr>
            <p:nvPr/>
          </p:nvSpPr>
          <p:spPr bwMode="auto">
            <a:xfrm>
              <a:off x="7476207" y="3053126"/>
              <a:ext cx="265695" cy="23944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26" name="Oval 12"/>
            <p:cNvSpPr>
              <a:spLocks noChangeArrowheads="1"/>
            </p:cNvSpPr>
            <p:nvPr/>
          </p:nvSpPr>
          <p:spPr bwMode="auto">
            <a:xfrm>
              <a:off x="6944818" y="3377080"/>
              <a:ext cx="265695" cy="23944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27" name="Oval 11"/>
            <p:cNvSpPr>
              <a:spLocks noChangeArrowheads="1"/>
            </p:cNvSpPr>
            <p:nvPr/>
          </p:nvSpPr>
          <p:spPr bwMode="auto">
            <a:xfrm>
              <a:off x="6456616" y="3732020"/>
              <a:ext cx="265695" cy="23944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28" name="Oval 9"/>
            <p:cNvSpPr>
              <a:spLocks noChangeArrowheads="1"/>
            </p:cNvSpPr>
            <p:nvPr/>
          </p:nvSpPr>
          <p:spPr bwMode="auto">
            <a:xfrm>
              <a:off x="7476207" y="3732020"/>
              <a:ext cx="265695" cy="23944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4</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29" name="AutoShape 8"/>
            <p:cNvSpPr>
              <a:spLocks noChangeShapeType="1"/>
            </p:cNvSpPr>
            <p:nvPr/>
          </p:nvSpPr>
          <p:spPr bwMode="auto">
            <a:xfrm>
              <a:off x="6722310" y="3172848"/>
              <a:ext cx="753897" cy="704"/>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30" name="AutoShape 7"/>
            <p:cNvSpPr>
              <a:spLocks noChangeShapeType="1"/>
            </p:cNvSpPr>
            <p:nvPr/>
          </p:nvSpPr>
          <p:spPr bwMode="auto">
            <a:xfrm>
              <a:off x="6589932" y="3292570"/>
              <a:ext cx="939" cy="439450"/>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31" name="AutoShape 6"/>
            <p:cNvSpPr>
              <a:spLocks noChangeShapeType="1"/>
            </p:cNvSpPr>
            <p:nvPr/>
          </p:nvSpPr>
          <p:spPr bwMode="auto">
            <a:xfrm>
              <a:off x="6722310" y="3851742"/>
              <a:ext cx="753897" cy="704"/>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32" name="AutoShape 5"/>
            <p:cNvSpPr>
              <a:spLocks noChangeShapeType="1"/>
            </p:cNvSpPr>
            <p:nvPr/>
          </p:nvSpPr>
          <p:spPr bwMode="auto">
            <a:xfrm>
              <a:off x="6683818" y="3257358"/>
              <a:ext cx="299493" cy="154934"/>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33" name="AutoShape 4"/>
            <p:cNvSpPr>
              <a:spLocks noChangeShapeType="1"/>
            </p:cNvSpPr>
            <p:nvPr/>
          </p:nvSpPr>
          <p:spPr bwMode="auto">
            <a:xfrm>
              <a:off x="7609524" y="3292570"/>
              <a:ext cx="939" cy="439450"/>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34" name="AutoShape 3"/>
            <p:cNvSpPr>
              <a:spLocks noChangeShapeType="1"/>
            </p:cNvSpPr>
            <p:nvPr/>
          </p:nvSpPr>
          <p:spPr bwMode="auto">
            <a:xfrm flipV="1">
              <a:off x="6683818" y="3581311"/>
              <a:ext cx="299493" cy="185921"/>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35" name="AutoShape 2"/>
            <p:cNvSpPr>
              <a:spLocks noChangeShapeType="1"/>
            </p:cNvSpPr>
            <p:nvPr/>
          </p:nvSpPr>
          <p:spPr bwMode="auto">
            <a:xfrm flipV="1">
              <a:off x="7215205" y="3257358"/>
              <a:ext cx="299493" cy="171648"/>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grpSp>
      <p:sp>
        <p:nvSpPr>
          <p:cNvPr id="36" name="灯片编号占位符 35"/>
          <p:cNvSpPr>
            <a:spLocks noGrp="1"/>
          </p:cNvSpPr>
          <p:nvPr>
            <p:ph type="sldNum" sz="quarter" idx="12"/>
          </p:nvPr>
        </p:nvSpPr>
        <p:spPr/>
        <p:txBody>
          <a:bodyPr/>
          <a:lstStyle/>
          <a:p>
            <a:fld id="{7AF016A1-9F15-429F-9EFD-84004B73C732}" type="slidenum">
              <a:rPr lang="en-US" altLang="zh-CN" smtClean="0"/>
            </a:fld>
            <a:r>
              <a:rPr lang="en-US" altLang="zh-CN" smtClean="0"/>
              <a:t>/57</a:t>
            </a:r>
            <a:endParaRPr lang="en-US" altLang="zh-CN"/>
          </a:p>
        </p:txBody>
      </p:sp>
      <p:sp>
        <p:nvSpPr>
          <p:cNvPr id="2" name="矩形 1"/>
          <p:cNvSpPr/>
          <p:nvPr/>
        </p:nvSpPr>
        <p:spPr>
          <a:xfrm>
            <a:off x="4324985" y="3162300"/>
            <a:ext cx="565150" cy="238760"/>
          </a:xfrm>
          <a:prstGeom prst="rect">
            <a:avLst/>
          </a:prstGeom>
          <a:noFill/>
          <a:ln>
            <a:noFill/>
          </a:ln>
        </p:spPr>
        <p:txBody>
          <a:bodyPr wrap="none" rtlCol="0" anchor="t">
            <a:spAutoFit/>
          </a:bodyPr>
          <a:p>
            <a:pPr algn="ctr"/>
            <a:r>
              <a:rPr lang="zh-CN" altLang="en-US" sz="1200">
                <a:solidFill>
                  <a:schemeClr val="tx1"/>
                </a:solidFill>
                <a:effectLst>
                  <a:outerShdw blurRad="38100" dist="19050" dir="2700000" algn="tl" rotWithShape="0">
                    <a:schemeClr val="dk1">
                      <a:alpha val="40000"/>
                    </a:schemeClr>
                  </a:outerShdw>
                </a:effectLst>
              </a:rPr>
              <a:t>顶点</a:t>
            </a:r>
            <a:r>
              <a:rPr lang="en-US" altLang="zh-CN" sz="1200">
                <a:solidFill>
                  <a:schemeClr val="tx1"/>
                </a:solidFill>
                <a:effectLst>
                  <a:outerShdw blurRad="38100" dist="19050" dir="2700000" algn="tl" rotWithShape="0">
                    <a:schemeClr val="dk1">
                      <a:alpha val="40000"/>
                    </a:schemeClr>
                  </a:outerShdw>
                </a:effectLst>
              </a:rPr>
              <a:t>2</a:t>
            </a:r>
            <a:endParaRPr lang="en-US" altLang="zh-CN" sz="1200">
              <a:solidFill>
                <a:schemeClr val="tx1"/>
              </a:solidFill>
              <a:effectLst>
                <a:outerShdw blurRad="38100" dist="19050" dir="2700000" algn="tl" rotWithShape="0">
                  <a:schemeClr val="dk1">
                    <a:alpha val="40000"/>
                  </a:schemeClr>
                </a:outerShdw>
              </a:effectLst>
            </a:endParaRPr>
          </a:p>
        </p:txBody>
      </p:sp>
      <p:sp>
        <p:nvSpPr>
          <p:cNvPr id="3" name="矩形 2"/>
          <p:cNvSpPr/>
          <p:nvPr/>
        </p:nvSpPr>
        <p:spPr>
          <a:xfrm>
            <a:off x="2917190" y="3195955"/>
            <a:ext cx="565150" cy="238760"/>
          </a:xfrm>
          <a:prstGeom prst="rect">
            <a:avLst/>
          </a:prstGeom>
          <a:noFill/>
          <a:ln>
            <a:noFill/>
          </a:ln>
        </p:spPr>
        <p:txBody>
          <a:bodyPr wrap="none" rtlCol="0" anchor="t">
            <a:spAutoFit/>
          </a:bodyPr>
          <a:p>
            <a:pPr algn="ctr"/>
            <a:r>
              <a:rPr lang="zh-CN" altLang="en-US" sz="1200">
                <a:solidFill>
                  <a:schemeClr val="tx1"/>
                </a:solidFill>
                <a:effectLst>
                  <a:outerShdw blurRad="38100" dist="19050" dir="2700000" algn="tl" rotWithShape="0">
                    <a:schemeClr val="dk1">
                      <a:alpha val="40000"/>
                    </a:schemeClr>
                  </a:outerShdw>
                </a:effectLst>
              </a:rPr>
              <a:t>顶点</a:t>
            </a:r>
            <a:r>
              <a:rPr lang="en-US" altLang="zh-CN" sz="1200">
                <a:solidFill>
                  <a:schemeClr val="tx1"/>
                </a:solidFill>
                <a:effectLst>
                  <a:outerShdw blurRad="38100" dist="19050" dir="2700000" algn="tl" rotWithShape="0">
                    <a:schemeClr val="dk1">
                      <a:alpha val="40000"/>
                    </a:schemeClr>
                  </a:outerShdw>
                </a:effectLst>
              </a:rPr>
              <a:t>1</a:t>
            </a:r>
            <a:endParaRPr lang="en-US" altLang="zh-CN" sz="1200">
              <a:solidFill>
                <a:schemeClr val="tx1"/>
              </a:solidFill>
              <a:effectLst>
                <a:outerShdw blurRad="38100" dist="19050" dir="2700000" algn="tl" rotWithShape="0">
                  <a:schemeClr val="dk1">
                    <a:alpha val="40000"/>
                  </a:schemeClr>
                </a:outerShdw>
              </a:effectLst>
            </a:endParaRPr>
          </a:p>
        </p:txBody>
      </p:sp>
      <p:sp>
        <p:nvSpPr>
          <p:cNvPr id="5" name="矩形 4"/>
          <p:cNvSpPr/>
          <p:nvPr/>
        </p:nvSpPr>
        <p:spPr>
          <a:xfrm>
            <a:off x="1619250" y="3162300"/>
            <a:ext cx="565150" cy="238760"/>
          </a:xfrm>
          <a:prstGeom prst="rect">
            <a:avLst/>
          </a:prstGeom>
          <a:noFill/>
          <a:ln>
            <a:noFill/>
          </a:ln>
        </p:spPr>
        <p:txBody>
          <a:bodyPr wrap="none" rtlCol="0" anchor="t">
            <a:spAutoFit/>
          </a:bodyPr>
          <a:p>
            <a:pPr algn="ctr"/>
            <a:r>
              <a:rPr lang="zh-CN" altLang="en-US" sz="1200">
                <a:solidFill>
                  <a:schemeClr val="tx1"/>
                </a:solidFill>
                <a:effectLst>
                  <a:outerShdw blurRad="38100" dist="19050" dir="2700000" algn="tl" rotWithShape="0">
                    <a:schemeClr val="dk1">
                      <a:alpha val="40000"/>
                    </a:schemeClr>
                  </a:outerShdw>
                </a:effectLst>
              </a:rPr>
              <a:t>顶点</a:t>
            </a:r>
            <a:r>
              <a:rPr lang="en-US" altLang="zh-CN" sz="1200">
                <a:solidFill>
                  <a:schemeClr val="tx1"/>
                </a:solidFill>
                <a:effectLst>
                  <a:outerShdw blurRad="38100" dist="19050" dir="2700000" algn="tl" rotWithShape="0">
                    <a:schemeClr val="dk1">
                      <a:alpha val="40000"/>
                    </a:schemeClr>
                  </a:outerShdw>
                </a:effectLst>
              </a:rPr>
              <a:t>0</a:t>
            </a:r>
            <a:endParaRPr lang="en-US" altLang="zh-CN" sz="1200">
              <a:solidFill>
                <a:schemeClr val="tx1"/>
              </a:solidFill>
              <a:effectLst>
                <a:outerShdw blurRad="38100" dist="19050" dir="2700000" algn="tl" rotWithShape="0">
                  <a:schemeClr val="dk1">
                    <a:alpha val="40000"/>
                  </a:schemeClr>
                </a:outerShdw>
              </a:effectLst>
            </a:endParaRPr>
          </a:p>
        </p:txBody>
      </p:sp>
      <p:sp>
        <p:nvSpPr>
          <p:cNvPr id="6" name="矩形 5"/>
          <p:cNvSpPr/>
          <p:nvPr/>
        </p:nvSpPr>
        <p:spPr>
          <a:xfrm>
            <a:off x="5489575" y="3162300"/>
            <a:ext cx="565150" cy="238760"/>
          </a:xfrm>
          <a:prstGeom prst="rect">
            <a:avLst/>
          </a:prstGeom>
          <a:noFill/>
          <a:ln>
            <a:noFill/>
          </a:ln>
        </p:spPr>
        <p:txBody>
          <a:bodyPr wrap="none" rtlCol="0" anchor="t">
            <a:spAutoFit/>
          </a:bodyPr>
          <a:p>
            <a:pPr algn="ctr"/>
            <a:r>
              <a:rPr lang="zh-CN" altLang="en-US" sz="1200">
                <a:solidFill>
                  <a:schemeClr val="tx1"/>
                </a:solidFill>
                <a:effectLst>
                  <a:outerShdw blurRad="38100" dist="19050" dir="2700000" algn="tl" rotWithShape="0">
                    <a:schemeClr val="dk1">
                      <a:alpha val="40000"/>
                    </a:schemeClr>
                  </a:outerShdw>
                </a:effectLst>
              </a:rPr>
              <a:t>顶点</a:t>
            </a:r>
            <a:r>
              <a:rPr lang="en-US" altLang="zh-CN" sz="1200">
                <a:solidFill>
                  <a:schemeClr val="tx1"/>
                </a:solidFill>
                <a:effectLst>
                  <a:outerShdw blurRad="38100" dist="19050" dir="2700000" algn="tl" rotWithShape="0">
                    <a:schemeClr val="dk1">
                      <a:alpha val="40000"/>
                    </a:schemeClr>
                  </a:outerShdw>
                </a:effectLst>
              </a:rPr>
              <a:t>3</a:t>
            </a:r>
            <a:endParaRPr lang="en-US" altLang="zh-CN" sz="1200">
              <a:solidFill>
                <a:schemeClr val="tx1"/>
              </a:solidFill>
              <a:effectLst>
                <a:outerShdw blurRad="38100" dist="19050" dir="2700000" algn="tl" rotWithShape="0">
                  <a:schemeClr val="dk1">
                    <a:alpha val="40000"/>
                  </a:schemeClr>
                </a:outerShdw>
              </a:effectLst>
            </a:endParaRPr>
          </a:p>
        </p:txBody>
      </p:sp>
      <p:sp>
        <p:nvSpPr>
          <p:cNvPr id="8" name="矩形 7"/>
          <p:cNvSpPr/>
          <p:nvPr/>
        </p:nvSpPr>
        <p:spPr>
          <a:xfrm>
            <a:off x="6807835" y="3162300"/>
            <a:ext cx="565150" cy="238760"/>
          </a:xfrm>
          <a:prstGeom prst="rect">
            <a:avLst/>
          </a:prstGeom>
          <a:noFill/>
          <a:ln>
            <a:noFill/>
          </a:ln>
        </p:spPr>
        <p:txBody>
          <a:bodyPr wrap="none" rtlCol="0" anchor="t">
            <a:spAutoFit/>
          </a:bodyPr>
          <a:p>
            <a:pPr algn="ctr"/>
            <a:r>
              <a:rPr lang="zh-CN" altLang="en-US" sz="1200">
                <a:solidFill>
                  <a:schemeClr val="tx1"/>
                </a:solidFill>
                <a:effectLst>
                  <a:outerShdw blurRad="38100" dist="19050" dir="2700000" algn="tl" rotWithShape="0">
                    <a:schemeClr val="dk1">
                      <a:alpha val="40000"/>
                    </a:schemeClr>
                  </a:outerShdw>
                </a:effectLst>
              </a:rPr>
              <a:t>顶点</a:t>
            </a:r>
            <a:r>
              <a:rPr lang="en-US" altLang="zh-CN" sz="1200">
                <a:solidFill>
                  <a:schemeClr val="tx1"/>
                </a:solidFill>
                <a:effectLst>
                  <a:outerShdw blurRad="38100" dist="19050" dir="2700000" algn="tl" rotWithShape="0">
                    <a:schemeClr val="dk1">
                      <a:alpha val="40000"/>
                    </a:schemeClr>
                  </a:outerShdw>
                </a:effectLst>
              </a:rPr>
              <a:t>4</a:t>
            </a:r>
            <a:endParaRPr lang="en-US" altLang="zh-CN" sz="1200">
              <a:solidFill>
                <a:schemeClr val="tx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TextBox 6"/>
          <p:cNvSpPr txBox="1"/>
          <p:nvPr/>
        </p:nvSpPr>
        <p:spPr>
          <a:xfrm>
            <a:off x="357158" y="428611"/>
            <a:ext cx="8286808" cy="707886"/>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anose="020B0609020204030204" pitchFamily="49" charset="0"/>
                <a:ea typeface="仿宋" panose="02010609060101010101" pitchFamily="49" charset="-122"/>
              </a:rPr>
              <a:t>对于带权图，每一条边用“</a:t>
            </a:r>
            <a:r>
              <a:rPr lang="en-US" altLang="zh-CN" sz="2000" smtClean="0">
                <a:solidFill>
                  <a:srgbClr val="0000FF"/>
                </a:solidFill>
                <a:latin typeface="Consolas" panose="020B0609020204030204" pitchFamily="49" charset="0"/>
                <a:ea typeface="仿宋" panose="02010609060101010101" pitchFamily="49" charset="-122"/>
              </a:rPr>
              <a:t>[</a:t>
            </a:r>
            <a:r>
              <a:rPr lang="en-US" altLang="zh-CN" sz="2000" i="1" smtClean="0">
                <a:solidFill>
                  <a:srgbClr val="0000FF"/>
                </a:solidFill>
                <a:latin typeface="Consolas" panose="020B0609020204030204" pitchFamily="49" charset="0"/>
                <a:ea typeface="仿宋" panose="02010609060101010101" pitchFamily="49" charset="-122"/>
              </a:rPr>
              <a:t>v</a:t>
            </a:r>
            <a:r>
              <a:rPr lang="zh-CN" altLang="zh-CN" sz="2000" smtClean="0">
                <a:solidFill>
                  <a:srgbClr val="0000FF"/>
                </a:solidFill>
                <a:latin typeface="Consolas" panose="020B0609020204030204" pitchFamily="49" charset="0"/>
                <a:ea typeface="仿宋" panose="02010609060101010101" pitchFamily="49" charset="-122"/>
              </a:rPr>
              <a:t>，</a:t>
            </a:r>
            <a:r>
              <a:rPr lang="en-US" altLang="zh-CN" sz="2000" i="1" smtClean="0">
                <a:solidFill>
                  <a:srgbClr val="0000FF"/>
                </a:solidFill>
                <a:latin typeface="Consolas" panose="020B0609020204030204" pitchFamily="49" charset="0"/>
                <a:ea typeface="仿宋" panose="02010609060101010101" pitchFamily="49" charset="-122"/>
              </a:rPr>
              <a:t>w</a:t>
            </a:r>
            <a:r>
              <a:rPr lang="en-US" altLang="zh-CN" sz="2000" smtClean="0">
                <a:solidFill>
                  <a:srgbClr val="0000FF"/>
                </a:solidFill>
                <a:latin typeface="Consolas" panose="020B0609020204030204" pitchFamily="49" charset="0"/>
                <a:ea typeface="仿宋" panose="02010609060101010101" pitchFamily="49" charset="-122"/>
              </a:rPr>
              <a:t>]</a:t>
            </a:r>
            <a:r>
              <a:rPr lang="zh-CN" altLang="zh-CN" sz="2000" smtClean="0">
                <a:solidFill>
                  <a:srgbClr val="0000FF"/>
                </a:solidFill>
                <a:latin typeface="Consolas" panose="020B0609020204030204" pitchFamily="49" charset="0"/>
                <a:ea typeface="仿宋" panose="02010609060101010101" pitchFamily="49" charset="-122"/>
              </a:rPr>
              <a:t>”表示，如</a:t>
            </a:r>
            <a:r>
              <a:rPr lang="en-US" altLang="zh-CN" sz="2000" smtClean="0">
                <a:solidFill>
                  <a:srgbClr val="0000FF"/>
                </a:solidFill>
                <a:latin typeface="Consolas" panose="020B0609020204030204" pitchFamily="49" charset="0"/>
                <a:ea typeface="仿宋" panose="02010609060101010101" pitchFamily="49" charset="-122"/>
              </a:rPr>
              <a:t>adj[</a:t>
            </a:r>
            <a:r>
              <a:rPr lang="en-US" altLang="zh-CN" sz="2000" i="1" smtClean="0">
                <a:solidFill>
                  <a:srgbClr val="0000FF"/>
                </a:solidFill>
                <a:latin typeface="Consolas" panose="020B0609020204030204" pitchFamily="49" charset="0"/>
                <a:ea typeface="仿宋" panose="02010609060101010101" pitchFamily="49" charset="-122"/>
              </a:rPr>
              <a:t>i</a:t>
            </a:r>
            <a:r>
              <a:rPr lang="en-US" altLang="zh-CN" sz="2000" smtClean="0">
                <a:solidFill>
                  <a:srgbClr val="0000FF"/>
                </a:solidFill>
                <a:latin typeface="Consolas" panose="020B0609020204030204" pitchFamily="49" charset="0"/>
                <a:ea typeface="仿宋" panose="02010609060101010101" pitchFamily="49" charset="-122"/>
              </a:rPr>
              <a:t>]</a:t>
            </a:r>
            <a:r>
              <a:rPr lang="zh-CN" altLang="zh-CN" sz="2000" smtClean="0">
                <a:solidFill>
                  <a:srgbClr val="0000FF"/>
                </a:solidFill>
                <a:latin typeface="Consolas" panose="020B0609020204030204" pitchFamily="49" charset="0"/>
                <a:ea typeface="仿宋" panose="02010609060101010101" pitchFamily="49" charset="-122"/>
              </a:rPr>
              <a:t>中包含该元素时表示有一条顶点</a:t>
            </a:r>
            <a:r>
              <a:rPr lang="en-US" altLang="zh-CN" sz="2000" i="1" smtClean="0">
                <a:solidFill>
                  <a:srgbClr val="0000FF"/>
                </a:solidFill>
                <a:latin typeface="Consolas" panose="020B0609020204030204" pitchFamily="49" charset="0"/>
                <a:ea typeface="仿宋" panose="02010609060101010101" pitchFamily="49" charset="-122"/>
              </a:rPr>
              <a:t>i</a:t>
            </a:r>
            <a:r>
              <a:rPr lang="zh-CN" altLang="zh-CN" sz="2000" smtClean="0">
                <a:solidFill>
                  <a:srgbClr val="0000FF"/>
                </a:solidFill>
                <a:latin typeface="Consolas" panose="020B0609020204030204" pitchFamily="49" charset="0"/>
                <a:ea typeface="仿宋" panose="02010609060101010101" pitchFamily="49" charset="-122"/>
              </a:rPr>
              <a:t>到顶点</a:t>
            </a:r>
            <a:r>
              <a:rPr lang="en-US" altLang="zh-CN" sz="2000" i="1" smtClean="0">
                <a:solidFill>
                  <a:srgbClr val="0000FF"/>
                </a:solidFill>
                <a:latin typeface="Consolas" panose="020B0609020204030204" pitchFamily="49" charset="0"/>
                <a:ea typeface="仿宋" panose="02010609060101010101" pitchFamily="49" charset="-122"/>
              </a:rPr>
              <a:t>v</a:t>
            </a:r>
            <a:r>
              <a:rPr lang="zh-CN" altLang="zh-CN" sz="2000" smtClean="0">
                <a:solidFill>
                  <a:srgbClr val="0000FF"/>
                </a:solidFill>
                <a:latin typeface="Consolas" panose="020B0609020204030204" pitchFamily="49" charset="0"/>
                <a:ea typeface="仿宋" panose="02010609060101010101" pitchFamily="49" charset="-122"/>
              </a:rPr>
              <a:t>的权为</a:t>
            </a:r>
            <a:r>
              <a:rPr lang="en-US" altLang="zh-CN" sz="2000" i="1" smtClean="0">
                <a:solidFill>
                  <a:srgbClr val="0000FF"/>
                </a:solidFill>
                <a:latin typeface="Consolas" panose="020B0609020204030204" pitchFamily="49" charset="0"/>
                <a:ea typeface="仿宋" panose="02010609060101010101" pitchFamily="49" charset="-122"/>
              </a:rPr>
              <a:t>w</a:t>
            </a:r>
            <a:r>
              <a:rPr lang="zh-CN" altLang="zh-CN" sz="2000" smtClean="0">
                <a:solidFill>
                  <a:srgbClr val="0000FF"/>
                </a:solidFill>
                <a:latin typeface="Consolas" panose="020B0609020204030204" pitchFamily="49" charset="0"/>
                <a:ea typeface="仿宋" panose="02010609060101010101" pitchFamily="49" charset="-122"/>
              </a:rPr>
              <a:t>的边。</a:t>
            </a:r>
            <a:endPar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3357554" y="1571618"/>
            <a:ext cx="5000660" cy="2245360"/>
          </a:xfrm>
          <a:prstGeom prst="rect">
            <a:avLst/>
          </a:prstGeom>
          <a:noFill/>
        </p:spPr>
        <p:txBody>
          <a:bodyPr wrap="square" rtlCol="0">
            <a:spAutoFit/>
          </a:bodyPr>
          <a:lstStyle/>
          <a:p>
            <a:pPr algn="l" defTabSz="359410">
              <a:lnSpc>
                <a:spcPts val="2400"/>
              </a:lnSpc>
              <a:spcBef>
                <a:spcPts val="0"/>
              </a:spcBef>
            </a:pPr>
            <a:r>
              <a:rPr lang="en-US" altLang="zh-CN" sz="1800" smtClean="0">
                <a:solidFill>
                  <a:srgbClr val="0000FF"/>
                </a:solidFill>
                <a:latin typeface="Consolas" panose="020B0609020204030204" pitchFamily="49" charset="0"/>
              </a:rPr>
              <a:t>adj=[	[[1,1],[2,5],[3,1]]</a:t>
            </a:r>
            <a:endParaRPr lang="zh-CN" altLang="zh-CN" sz="1800" smtClean="0">
              <a:solidFill>
                <a:srgbClr val="0000FF"/>
              </a:solidFill>
              <a:latin typeface="Consolas" panose="020B0609020204030204" pitchFamily="49" charset="0"/>
            </a:endParaRPr>
          </a:p>
          <a:p>
            <a:pPr algn="l" defTabSz="359410">
              <a:lnSpc>
                <a:spcPts val="2400"/>
              </a:lnSpc>
              <a:spcBef>
                <a:spcPts val="0"/>
              </a:spcBef>
            </a:pPr>
            <a:r>
              <a:rPr lang="en-US" altLang="zh-CN" sz="1800" smtClean="0">
                <a:solidFill>
                  <a:srgbClr val="0000FF"/>
                </a:solidFill>
                <a:latin typeface="Consolas" panose="020B0609020204030204" pitchFamily="49" charset="0"/>
              </a:rPr>
              <a:t>	 	[[0,1],[2,3],[5,2]]</a:t>
            </a:r>
            <a:endParaRPr lang="zh-CN" altLang="zh-CN" sz="1800" smtClean="0">
              <a:solidFill>
                <a:srgbClr val="0000FF"/>
              </a:solidFill>
              <a:latin typeface="Consolas" panose="020B0609020204030204" pitchFamily="49" charset="0"/>
            </a:endParaRPr>
          </a:p>
          <a:p>
            <a:pPr algn="l" defTabSz="359410">
              <a:lnSpc>
                <a:spcPts val="2400"/>
              </a:lnSpc>
              <a:spcBef>
                <a:spcPts val="0"/>
              </a:spcBef>
            </a:pPr>
            <a:r>
              <a:rPr lang="en-US" altLang="zh-CN" sz="1800" smtClean="0">
                <a:solidFill>
                  <a:srgbClr val="0000FF"/>
                </a:solidFill>
                <a:latin typeface="Consolas" panose="020B0609020204030204" pitchFamily="49" charset="0"/>
              </a:rPr>
              <a:t>	  	[[0,5],[1,3],[3,3],[4,4],[5,3]</a:t>
            </a:r>
            <a:endParaRPr lang="zh-CN" altLang="zh-CN" sz="1800" smtClean="0">
              <a:solidFill>
                <a:srgbClr val="0000FF"/>
              </a:solidFill>
              <a:latin typeface="Consolas" panose="020B0609020204030204" pitchFamily="49" charset="0"/>
            </a:endParaRPr>
          </a:p>
          <a:p>
            <a:pPr algn="l" defTabSz="359410">
              <a:lnSpc>
                <a:spcPts val="2400"/>
              </a:lnSpc>
              <a:spcBef>
                <a:spcPts val="0"/>
              </a:spcBef>
            </a:pPr>
            <a:r>
              <a:rPr lang="en-US" altLang="zh-CN" sz="1800" smtClean="0">
                <a:solidFill>
                  <a:srgbClr val="0000FF"/>
                </a:solidFill>
                <a:latin typeface="Consolas" panose="020B0609020204030204" pitchFamily="49" charset="0"/>
              </a:rPr>
              <a:t>	  	[[0,1],[2,3],[4,8]]</a:t>
            </a:r>
            <a:endParaRPr lang="zh-CN" altLang="zh-CN" sz="1800" smtClean="0">
              <a:solidFill>
                <a:srgbClr val="0000FF"/>
              </a:solidFill>
              <a:latin typeface="Consolas" panose="020B0609020204030204" pitchFamily="49" charset="0"/>
            </a:endParaRPr>
          </a:p>
          <a:p>
            <a:pPr algn="l" defTabSz="359410">
              <a:lnSpc>
                <a:spcPts val="2400"/>
              </a:lnSpc>
              <a:spcBef>
                <a:spcPts val="0"/>
              </a:spcBef>
            </a:pPr>
            <a:r>
              <a:rPr lang="en-US" altLang="zh-CN" sz="1800" smtClean="0">
                <a:solidFill>
                  <a:srgbClr val="0000FF"/>
                </a:solidFill>
                <a:latin typeface="Consolas" panose="020B0609020204030204" pitchFamily="49" charset="0"/>
              </a:rPr>
              <a:t>	  	[[2,4],[3,8],[5,1]]</a:t>
            </a:r>
            <a:endParaRPr lang="zh-CN" altLang="zh-CN" sz="1800" smtClean="0">
              <a:solidFill>
                <a:srgbClr val="0000FF"/>
              </a:solidFill>
              <a:latin typeface="Consolas" panose="020B0609020204030204" pitchFamily="49" charset="0"/>
            </a:endParaRPr>
          </a:p>
          <a:p>
            <a:pPr algn="l" defTabSz="359410">
              <a:lnSpc>
                <a:spcPts val="2400"/>
              </a:lnSpc>
              <a:spcBef>
                <a:spcPts val="0"/>
              </a:spcBef>
            </a:pPr>
            <a:r>
              <a:rPr lang="en-US" altLang="zh-CN" sz="1800" smtClean="0">
                <a:solidFill>
                  <a:srgbClr val="0000FF"/>
                </a:solidFill>
                <a:latin typeface="Consolas" panose="020B0609020204030204" pitchFamily="49" charset="0"/>
              </a:rPr>
              <a:t>	  	[[1,2],[2,3],[4,1]]</a:t>
            </a:r>
            <a:endParaRPr lang="en-US" altLang="zh-CN" sz="1800" smtClean="0">
              <a:solidFill>
                <a:srgbClr val="0000FF"/>
              </a:solidFill>
              <a:latin typeface="Consolas" panose="020B0609020204030204" pitchFamily="49" charset="0"/>
            </a:endParaRPr>
          </a:p>
          <a:p>
            <a:pPr algn="l" defTabSz="359410">
              <a:lnSpc>
                <a:spcPts val="2400"/>
              </a:lnSpc>
              <a:spcBef>
                <a:spcPts val="0"/>
              </a:spcBef>
            </a:pPr>
            <a:r>
              <a:rPr lang="en-US" altLang="zh-CN" sz="1800" smtClean="0">
                <a:solidFill>
                  <a:srgbClr val="0000FF"/>
                </a:solidFill>
                <a:latin typeface="Consolas" panose="020B0609020204030204" pitchFamily="49" charset="0"/>
              </a:rPr>
              <a:t>	 ]</a:t>
            </a:r>
            <a:endPar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9" name="组合 8"/>
          <p:cNvGrpSpPr>
            <a:grpSpLocks noChangeAspect="1"/>
          </p:cNvGrpSpPr>
          <p:nvPr/>
        </p:nvGrpSpPr>
        <p:grpSpPr>
          <a:xfrm>
            <a:off x="357158" y="1607773"/>
            <a:ext cx="2180107" cy="1515675"/>
            <a:chOff x="3368393" y="2679344"/>
            <a:chExt cx="1981915" cy="1377886"/>
          </a:xfrm>
        </p:grpSpPr>
        <p:sp>
          <p:nvSpPr>
            <p:cNvPr id="10" name="Rectangle 56"/>
            <p:cNvSpPr>
              <a:spLocks noChangeArrowheads="1"/>
            </p:cNvSpPr>
            <p:nvPr/>
          </p:nvSpPr>
          <p:spPr bwMode="auto">
            <a:xfrm>
              <a:off x="4283773" y="3006493"/>
              <a:ext cx="189648" cy="18662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1" name="Rectangle 55"/>
            <p:cNvSpPr>
              <a:spLocks noChangeArrowheads="1"/>
            </p:cNvSpPr>
            <p:nvPr/>
          </p:nvSpPr>
          <p:spPr bwMode="auto">
            <a:xfrm>
              <a:off x="3754261" y="3439605"/>
              <a:ext cx="189648" cy="18662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2" name="Rectangle 54"/>
            <p:cNvSpPr>
              <a:spLocks noChangeArrowheads="1"/>
            </p:cNvSpPr>
            <p:nvPr/>
          </p:nvSpPr>
          <p:spPr bwMode="auto">
            <a:xfrm>
              <a:off x="4049999" y="3870604"/>
              <a:ext cx="189648" cy="18662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8</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3" name="Rectangle 53"/>
            <p:cNvSpPr>
              <a:spLocks noChangeArrowheads="1"/>
            </p:cNvSpPr>
            <p:nvPr/>
          </p:nvSpPr>
          <p:spPr bwMode="auto">
            <a:xfrm>
              <a:off x="3762624" y="3154385"/>
              <a:ext cx="189648" cy="18662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5</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4" name="Rectangle 52"/>
            <p:cNvSpPr>
              <a:spLocks noChangeArrowheads="1"/>
            </p:cNvSpPr>
            <p:nvPr/>
          </p:nvSpPr>
          <p:spPr bwMode="auto">
            <a:xfrm>
              <a:off x="4252791" y="3566369"/>
              <a:ext cx="189648" cy="18662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4</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5" name="Rectangle 51"/>
            <p:cNvSpPr>
              <a:spLocks noChangeArrowheads="1"/>
            </p:cNvSpPr>
            <p:nvPr/>
          </p:nvSpPr>
          <p:spPr bwMode="auto">
            <a:xfrm>
              <a:off x="4607676" y="3198753"/>
              <a:ext cx="189648" cy="18662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6" name="Rectangle 50"/>
            <p:cNvSpPr>
              <a:spLocks noChangeArrowheads="1"/>
            </p:cNvSpPr>
            <p:nvPr/>
          </p:nvSpPr>
          <p:spPr bwMode="auto">
            <a:xfrm>
              <a:off x="4911864" y="3661443"/>
              <a:ext cx="189648" cy="18662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7" name="Rectangle 49"/>
            <p:cNvSpPr>
              <a:spLocks noChangeArrowheads="1"/>
            </p:cNvSpPr>
            <p:nvPr/>
          </p:nvSpPr>
          <p:spPr bwMode="auto">
            <a:xfrm>
              <a:off x="5009504" y="3010015"/>
              <a:ext cx="189648" cy="18662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8" name="Rectangle 48"/>
            <p:cNvSpPr>
              <a:spLocks noChangeArrowheads="1"/>
            </p:cNvSpPr>
            <p:nvPr/>
          </p:nvSpPr>
          <p:spPr bwMode="auto">
            <a:xfrm>
              <a:off x="4055632" y="2679344"/>
              <a:ext cx="189648" cy="18662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19" name="Oval 32"/>
            <p:cNvSpPr>
              <a:spLocks noChangeArrowheads="1"/>
            </p:cNvSpPr>
            <p:nvPr/>
          </p:nvSpPr>
          <p:spPr bwMode="auto">
            <a:xfrm>
              <a:off x="3441625" y="2786065"/>
              <a:ext cx="265695" cy="23944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0</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20" name="Oval 31"/>
            <p:cNvSpPr>
              <a:spLocks noChangeArrowheads="1"/>
            </p:cNvSpPr>
            <p:nvPr/>
          </p:nvSpPr>
          <p:spPr bwMode="auto">
            <a:xfrm>
              <a:off x="4554163" y="2786065"/>
              <a:ext cx="265695" cy="23944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21" name="Oval 30"/>
            <p:cNvSpPr>
              <a:spLocks noChangeArrowheads="1"/>
            </p:cNvSpPr>
            <p:nvPr/>
          </p:nvSpPr>
          <p:spPr bwMode="auto">
            <a:xfrm>
              <a:off x="4554163" y="3743840"/>
              <a:ext cx="265695" cy="23944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4</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22" name="Oval 29"/>
            <p:cNvSpPr>
              <a:spLocks noChangeArrowheads="1"/>
            </p:cNvSpPr>
            <p:nvPr/>
          </p:nvSpPr>
          <p:spPr bwMode="auto">
            <a:xfrm>
              <a:off x="3441625" y="3743840"/>
              <a:ext cx="265695" cy="23944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23" name="Oval 27"/>
            <p:cNvSpPr>
              <a:spLocks noChangeArrowheads="1"/>
            </p:cNvSpPr>
            <p:nvPr/>
          </p:nvSpPr>
          <p:spPr bwMode="auto">
            <a:xfrm>
              <a:off x="5084613" y="3278333"/>
              <a:ext cx="265695" cy="23944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5</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24" name="Oval 26"/>
            <p:cNvSpPr>
              <a:spLocks noChangeArrowheads="1"/>
            </p:cNvSpPr>
            <p:nvPr/>
          </p:nvSpPr>
          <p:spPr bwMode="auto">
            <a:xfrm>
              <a:off x="4080982" y="3284671"/>
              <a:ext cx="265695" cy="23944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25" name="AutoShape 25"/>
            <p:cNvSpPr>
              <a:spLocks noChangeShapeType="1"/>
            </p:cNvSpPr>
            <p:nvPr/>
          </p:nvSpPr>
          <p:spPr bwMode="auto">
            <a:xfrm>
              <a:off x="3574942" y="3025508"/>
              <a:ext cx="939" cy="718332"/>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26" name="AutoShape 24"/>
            <p:cNvSpPr>
              <a:spLocks noChangeShapeType="1"/>
            </p:cNvSpPr>
            <p:nvPr/>
          </p:nvSpPr>
          <p:spPr bwMode="auto">
            <a:xfrm>
              <a:off x="3668826" y="2990296"/>
              <a:ext cx="450648" cy="329588"/>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27" name="AutoShape 23"/>
            <p:cNvSpPr>
              <a:spLocks noChangeShapeType="1"/>
            </p:cNvSpPr>
            <p:nvPr/>
          </p:nvSpPr>
          <p:spPr bwMode="auto">
            <a:xfrm>
              <a:off x="3707320" y="2905786"/>
              <a:ext cx="846843" cy="704"/>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28" name="AutoShape 22"/>
            <p:cNvSpPr>
              <a:spLocks noChangeShapeType="1"/>
            </p:cNvSpPr>
            <p:nvPr/>
          </p:nvSpPr>
          <p:spPr bwMode="auto">
            <a:xfrm>
              <a:off x="3707320" y="3863563"/>
              <a:ext cx="846843" cy="704"/>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29" name="AutoShape 21"/>
            <p:cNvSpPr>
              <a:spLocks noChangeShapeType="1"/>
            </p:cNvSpPr>
            <p:nvPr/>
          </p:nvSpPr>
          <p:spPr bwMode="auto">
            <a:xfrm flipH="1">
              <a:off x="3668826" y="3488902"/>
              <a:ext cx="450648" cy="290150"/>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30" name="AutoShape 20"/>
            <p:cNvSpPr>
              <a:spLocks noChangeShapeType="1"/>
            </p:cNvSpPr>
            <p:nvPr/>
          </p:nvSpPr>
          <p:spPr bwMode="auto">
            <a:xfrm flipV="1">
              <a:off x="4346677" y="3398055"/>
              <a:ext cx="737937" cy="6338"/>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31" name="AutoShape 19"/>
            <p:cNvSpPr>
              <a:spLocks noChangeShapeType="1"/>
            </p:cNvSpPr>
            <p:nvPr/>
          </p:nvSpPr>
          <p:spPr bwMode="auto">
            <a:xfrm>
              <a:off x="4781364" y="2990296"/>
              <a:ext cx="341742" cy="323249"/>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32" name="AutoShape 18"/>
            <p:cNvSpPr>
              <a:spLocks noChangeShapeType="1"/>
            </p:cNvSpPr>
            <p:nvPr/>
          </p:nvSpPr>
          <p:spPr bwMode="auto">
            <a:xfrm flipV="1">
              <a:off x="4781364" y="3482565"/>
              <a:ext cx="341742" cy="296488"/>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33" name="AutoShape 17"/>
            <p:cNvSpPr>
              <a:spLocks noChangeShapeType="1"/>
            </p:cNvSpPr>
            <p:nvPr/>
          </p:nvSpPr>
          <p:spPr bwMode="auto">
            <a:xfrm flipH="1">
              <a:off x="4308183" y="2990296"/>
              <a:ext cx="284472" cy="329588"/>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34" name="AutoShape 16"/>
            <p:cNvSpPr>
              <a:spLocks noChangeShapeType="1"/>
            </p:cNvSpPr>
            <p:nvPr/>
          </p:nvSpPr>
          <p:spPr bwMode="auto">
            <a:xfrm>
              <a:off x="4308183" y="3488902"/>
              <a:ext cx="284472" cy="290150"/>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35" name="Rectangle 15"/>
            <p:cNvSpPr>
              <a:spLocks noChangeArrowheads="1"/>
            </p:cNvSpPr>
            <p:nvPr/>
          </p:nvSpPr>
          <p:spPr bwMode="auto">
            <a:xfrm>
              <a:off x="3368393" y="3270585"/>
              <a:ext cx="189648" cy="18662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grpSp>
      <p:sp>
        <p:nvSpPr>
          <p:cNvPr id="36" name="右箭头 35"/>
          <p:cNvSpPr/>
          <p:nvPr/>
        </p:nvSpPr>
        <p:spPr>
          <a:xfrm>
            <a:off x="2786050" y="2285998"/>
            <a:ext cx="357190" cy="214314"/>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37" name="灯片编号占位符 36"/>
          <p:cNvSpPr>
            <a:spLocks noGrp="1"/>
          </p:cNvSpPr>
          <p:nvPr>
            <p:ph type="sldNum" sz="quarter" idx="12"/>
          </p:nvPr>
        </p:nvSpPr>
        <p:spPr/>
        <p:txBody>
          <a:bodyPr/>
          <a:lstStyle/>
          <a:p>
            <a:fld id="{7AF016A1-9F15-429F-9EFD-84004B73C732}" type="slidenum">
              <a:rPr lang="en-US" altLang="zh-CN" smtClean="0"/>
            </a:fld>
            <a:r>
              <a:rPr lang="en-US" altLang="zh-CN" smtClean="0"/>
              <a:t>/57</a:t>
            </a:r>
            <a:endParaRPr lang="en-US" altLang="zh-CN"/>
          </a:p>
        </p:txBody>
      </p:sp>
      <p:sp>
        <p:nvSpPr>
          <p:cNvPr id="5" name="矩形 4"/>
          <p:cNvSpPr/>
          <p:nvPr/>
        </p:nvSpPr>
        <p:spPr>
          <a:xfrm>
            <a:off x="3710940" y="1423035"/>
            <a:ext cx="565150" cy="238760"/>
          </a:xfrm>
          <a:prstGeom prst="rect">
            <a:avLst/>
          </a:prstGeom>
          <a:noFill/>
          <a:ln>
            <a:noFill/>
          </a:ln>
        </p:spPr>
        <p:txBody>
          <a:bodyPr wrap="none" rtlCol="0" anchor="t">
            <a:spAutoFit/>
          </a:bodyPr>
          <a:p>
            <a:pPr algn="ctr"/>
            <a:r>
              <a:rPr lang="zh-CN" altLang="en-US" sz="1200">
                <a:solidFill>
                  <a:schemeClr val="tx1"/>
                </a:solidFill>
                <a:effectLst>
                  <a:outerShdw blurRad="38100" dist="19050" dir="2700000" algn="tl" rotWithShape="0">
                    <a:schemeClr val="dk1">
                      <a:alpha val="40000"/>
                    </a:schemeClr>
                  </a:outerShdw>
                </a:effectLst>
              </a:rPr>
              <a:t>顶点</a:t>
            </a:r>
            <a:r>
              <a:rPr lang="en-US" altLang="zh-CN" sz="1200">
                <a:solidFill>
                  <a:schemeClr val="tx1"/>
                </a:solidFill>
                <a:effectLst>
                  <a:outerShdw blurRad="38100" dist="19050" dir="2700000" algn="tl" rotWithShape="0">
                    <a:schemeClr val="dk1">
                      <a:alpha val="40000"/>
                    </a:schemeClr>
                  </a:outerShdw>
                </a:effectLst>
              </a:rPr>
              <a:t>0</a:t>
            </a:r>
            <a:endParaRPr lang="en-US" altLang="zh-CN" sz="1200">
              <a:solidFill>
                <a:schemeClr val="tx1"/>
              </a:solidFill>
              <a:effectLst>
                <a:outerShdw blurRad="38100" dist="19050" dir="2700000" algn="tl" rotWithShape="0">
                  <a:schemeClr val="dk1">
                    <a:alpha val="40000"/>
                  </a:schemeClr>
                </a:outerShdw>
              </a:effectLst>
            </a:endParaRPr>
          </a:p>
        </p:txBody>
      </p:sp>
      <p:sp>
        <p:nvSpPr>
          <p:cNvPr id="2" name="矩形 1"/>
          <p:cNvSpPr/>
          <p:nvPr/>
        </p:nvSpPr>
        <p:spPr>
          <a:xfrm>
            <a:off x="3558540" y="1951355"/>
            <a:ext cx="565150" cy="238760"/>
          </a:xfrm>
          <a:prstGeom prst="rect">
            <a:avLst/>
          </a:prstGeom>
          <a:noFill/>
          <a:ln>
            <a:noFill/>
          </a:ln>
        </p:spPr>
        <p:txBody>
          <a:bodyPr wrap="none" rtlCol="0" anchor="t">
            <a:spAutoFit/>
          </a:bodyPr>
          <a:p>
            <a:pPr algn="ctr"/>
            <a:r>
              <a:rPr lang="zh-CN" altLang="en-US" sz="1200">
                <a:solidFill>
                  <a:schemeClr val="tx1"/>
                </a:solidFill>
                <a:effectLst>
                  <a:outerShdw blurRad="38100" dist="19050" dir="2700000" algn="tl" rotWithShape="0">
                    <a:schemeClr val="dk1">
                      <a:alpha val="40000"/>
                    </a:schemeClr>
                  </a:outerShdw>
                </a:effectLst>
              </a:rPr>
              <a:t>顶点</a:t>
            </a:r>
            <a:r>
              <a:rPr lang="en-US" altLang="zh-CN" sz="1200">
                <a:solidFill>
                  <a:schemeClr val="tx1"/>
                </a:solidFill>
                <a:effectLst>
                  <a:outerShdw blurRad="38100" dist="19050" dir="2700000" algn="tl" rotWithShape="0">
                    <a:schemeClr val="dk1">
                      <a:alpha val="40000"/>
                    </a:schemeClr>
                  </a:outerShdw>
                </a:effectLst>
              </a:rPr>
              <a:t>1</a:t>
            </a:r>
            <a:endParaRPr lang="en-US" altLang="zh-CN" sz="1200">
              <a:solidFill>
                <a:schemeClr val="tx1"/>
              </a:solidFill>
              <a:effectLst>
                <a:outerShdw blurRad="38100" dist="19050" dir="2700000" algn="tl" rotWithShape="0">
                  <a:schemeClr val="dk1">
                    <a:alpha val="40000"/>
                  </a:schemeClr>
                </a:outerShdw>
              </a:effectLst>
            </a:endParaRPr>
          </a:p>
        </p:txBody>
      </p:sp>
      <p:sp>
        <p:nvSpPr>
          <p:cNvPr id="3" name="矩形 2"/>
          <p:cNvSpPr/>
          <p:nvPr/>
        </p:nvSpPr>
        <p:spPr>
          <a:xfrm>
            <a:off x="3602990" y="2286000"/>
            <a:ext cx="565150" cy="238760"/>
          </a:xfrm>
          <a:prstGeom prst="rect">
            <a:avLst/>
          </a:prstGeom>
          <a:noFill/>
          <a:ln>
            <a:noFill/>
          </a:ln>
        </p:spPr>
        <p:txBody>
          <a:bodyPr wrap="none" rtlCol="0" anchor="t">
            <a:spAutoFit/>
          </a:bodyPr>
          <a:p>
            <a:pPr algn="ctr"/>
            <a:r>
              <a:rPr lang="zh-CN" altLang="en-US" sz="1200">
                <a:solidFill>
                  <a:schemeClr val="tx1"/>
                </a:solidFill>
                <a:effectLst>
                  <a:outerShdw blurRad="38100" dist="19050" dir="2700000" algn="tl" rotWithShape="0">
                    <a:schemeClr val="dk1">
                      <a:alpha val="40000"/>
                    </a:schemeClr>
                  </a:outerShdw>
                </a:effectLst>
              </a:rPr>
              <a:t>顶点</a:t>
            </a:r>
            <a:r>
              <a:rPr lang="en-US" altLang="zh-CN" sz="1200">
                <a:solidFill>
                  <a:schemeClr val="tx1"/>
                </a:solidFill>
                <a:effectLst>
                  <a:outerShdw blurRad="38100" dist="19050" dir="2700000" algn="tl" rotWithShape="0">
                    <a:schemeClr val="dk1">
                      <a:alpha val="40000"/>
                    </a:schemeClr>
                  </a:outerShdw>
                </a:effectLst>
              </a:rPr>
              <a:t>2</a:t>
            </a:r>
            <a:endParaRPr lang="en-US" altLang="zh-CN" sz="1200">
              <a:solidFill>
                <a:schemeClr val="tx1"/>
              </a:solidFill>
              <a:effectLst>
                <a:outerShdw blurRad="38100" dist="19050" dir="2700000" algn="tl" rotWithShape="0">
                  <a:schemeClr val="dk1">
                    <a:alpha val="40000"/>
                  </a:schemeClr>
                </a:outerShdw>
              </a:effectLst>
            </a:endParaRPr>
          </a:p>
        </p:txBody>
      </p:sp>
      <p:sp>
        <p:nvSpPr>
          <p:cNvPr id="4" name="矩形 3"/>
          <p:cNvSpPr/>
          <p:nvPr/>
        </p:nvSpPr>
        <p:spPr>
          <a:xfrm>
            <a:off x="3558540" y="2575560"/>
            <a:ext cx="565150" cy="238760"/>
          </a:xfrm>
          <a:prstGeom prst="rect">
            <a:avLst/>
          </a:prstGeom>
          <a:noFill/>
          <a:ln>
            <a:noFill/>
          </a:ln>
        </p:spPr>
        <p:txBody>
          <a:bodyPr wrap="none" rtlCol="0" anchor="t">
            <a:spAutoFit/>
          </a:bodyPr>
          <a:p>
            <a:pPr algn="ctr"/>
            <a:r>
              <a:rPr lang="zh-CN" altLang="en-US" sz="1200">
                <a:solidFill>
                  <a:schemeClr val="tx1"/>
                </a:solidFill>
                <a:effectLst>
                  <a:outerShdw blurRad="38100" dist="19050" dir="2700000" algn="tl" rotWithShape="0">
                    <a:schemeClr val="dk1">
                      <a:alpha val="40000"/>
                    </a:schemeClr>
                  </a:outerShdw>
                </a:effectLst>
              </a:rPr>
              <a:t>顶点</a:t>
            </a:r>
            <a:r>
              <a:rPr lang="en-US" altLang="zh-CN" sz="1200">
                <a:solidFill>
                  <a:schemeClr val="tx1"/>
                </a:solidFill>
                <a:effectLst>
                  <a:outerShdw blurRad="38100" dist="19050" dir="2700000" algn="tl" rotWithShape="0">
                    <a:schemeClr val="dk1">
                      <a:alpha val="40000"/>
                    </a:schemeClr>
                  </a:outerShdw>
                </a:effectLst>
              </a:rPr>
              <a:t>3</a:t>
            </a:r>
            <a:endParaRPr lang="en-US" altLang="zh-CN" sz="1200">
              <a:solidFill>
                <a:schemeClr val="tx1"/>
              </a:solidFill>
              <a:effectLst>
                <a:outerShdw blurRad="38100" dist="19050" dir="2700000" algn="tl" rotWithShape="0">
                  <a:schemeClr val="dk1">
                    <a:alpha val="40000"/>
                  </a:schemeClr>
                </a:outerShdw>
              </a:effectLst>
            </a:endParaRPr>
          </a:p>
        </p:txBody>
      </p:sp>
      <p:sp>
        <p:nvSpPr>
          <p:cNvPr id="8" name="矩形 7"/>
          <p:cNvSpPr/>
          <p:nvPr/>
        </p:nvSpPr>
        <p:spPr>
          <a:xfrm>
            <a:off x="3558540" y="2884805"/>
            <a:ext cx="565150" cy="238760"/>
          </a:xfrm>
          <a:prstGeom prst="rect">
            <a:avLst/>
          </a:prstGeom>
          <a:noFill/>
          <a:ln>
            <a:noFill/>
          </a:ln>
        </p:spPr>
        <p:txBody>
          <a:bodyPr wrap="none" rtlCol="0" anchor="t">
            <a:spAutoFit/>
          </a:bodyPr>
          <a:p>
            <a:pPr algn="ctr"/>
            <a:r>
              <a:rPr lang="zh-CN" altLang="en-US" sz="1200">
                <a:solidFill>
                  <a:schemeClr val="tx1"/>
                </a:solidFill>
                <a:effectLst>
                  <a:outerShdw blurRad="38100" dist="19050" dir="2700000" algn="tl" rotWithShape="0">
                    <a:schemeClr val="dk1">
                      <a:alpha val="40000"/>
                    </a:schemeClr>
                  </a:outerShdw>
                </a:effectLst>
              </a:rPr>
              <a:t>顶点</a:t>
            </a:r>
            <a:r>
              <a:rPr lang="en-US" altLang="zh-CN" sz="1200">
                <a:solidFill>
                  <a:schemeClr val="tx1"/>
                </a:solidFill>
                <a:effectLst>
                  <a:outerShdw blurRad="38100" dist="19050" dir="2700000" algn="tl" rotWithShape="0">
                    <a:schemeClr val="dk1">
                      <a:alpha val="40000"/>
                    </a:schemeClr>
                  </a:outerShdw>
                </a:effectLst>
              </a:rPr>
              <a:t>4</a:t>
            </a:r>
            <a:endParaRPr lang="en-US" altLang="zh-CN" sz="1200">
              <a:solidFill>
                <a:schemeClr val="tx1"/>
              </a:solidFill>
              <a:effectLst>
                <a:outerShdw blurRad="38100" dist="19050" dir="2700000" algn="tl" rotWithShape="0">
                  <a:schemeClr val="dk1">
                    <a:alpha val="40000"/>
                  </a:schemeClr>
                </a:outerShdw>
              </a:effectLst>
            </a:endParaRPr>
          </a:p>
        </p:txBody>
      </p:sp>
      <p:sp>
        <p:nvSpPr>
          <p:cNvPr id="38" name="矩形 37"/>
          <p:cNvSpPr/>
          <p:nvPr/>
        </p:nvSpPr>
        <p:spPr>
          <a:xfrm>
            <a:off x="3558540" y="3186430"/>
            <a:ext cx="565150" cy="238760"/>
          </a:xfrm>
          <a:prstGeom prst="rect">
            <a:avLst/>
          </a:prstGeom>
          <a:noFill/>
          <a:ln>
            <a:noFill/>
          </a:ln>
        </p:spPr>
        <p:txBody>
          <a:bodyPr wrap="none" rtlCol="0" anchor="t">
            <a:spAutoFit/>
          </a:bodyPr>
          <a:p>
            <a:pPr algn="ctr"/>
            <a:r>
              <a:rPr lang="zh-CN" altLang="en-US" sz="1200">
                <a:solidFill>
                  <a:schemeClr val="tx1"/>
                </a:solidFill>
                <a:effectLst>
                  <a:outerShdw blurRad="38100" dist="19050" dir="2700000" algn="tl" rotWithShape="0">
                    <a:schemeClr val="dk1">
                      <a:alpha val="40000"/>
                    </a:schemeClr>
                  </a:outerShdw>
                </a:effectLst>
              </a:rPr>
              <a:t>顶点</a:t>
            </a:r>
            <a:r>
              <a:rPr lang="en-US" altLang="zh-CN" sz="1200">
                <a:solidFill>
                  <a:schemeClr val="tx1"/>
                </a:solidFill>
                <a:effectLst>
                  <a:outerShdw blurRad="38100" dist="19050" dir="2700000" algn="tl" rotWithShape="0">
                    <a:schemeClr val="dk1">
                      <a:alpha val="40000"/>
                    </a:schemeClr>
                  </a:outerShdw>
                </a:effectLst>
              </a:rPr>
              <a:t>5</a:t>
            </a:r>
            <a:endParaRPr lang="en-US" altLang="zh-CN" sz="1200">
              <a:solidFill>
                <a:schemeClr val="tx1"/>
              </a:solidFill>
              <a:effectLst>
                <a:outerShdw blurRad="38100" dist="19050" dir="2700000" algn="tl" rotWithShape="0">
                  <a:schemeClr val="dk1">
                    <a:alpha val="40000"/>
                  </a:schemeClr>
                </a:outerShdw>
              </a:effectLst>
            </a:endParaRP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428596" y="267875"/>
            <a:ext cx="2143140" cy="483960"/>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en-US" altLang="zh-CN" sz="2200" smtClean="0">
                <a:solidFill>
                  <a:schemeClr val="bg1"/>
                </a:solidFill>
                <a:latin typeface="微软雅黑" panose="020B0503020204020204" pitchFamily="34" charset="-122"/>
                <a:ea typeface="微软雅黑" panose="020B0503020204020204" pitchFamily="34" charset="-122"/>
              </a:rPr>
              <a:t>3.  </a:t>
            </a:r>
            <a:r>
              <a:rPr lang="zh-CN" altLang="en-US" sz="2200" smtClean="0">
                <a:solidFill>
                  <a:schemeClr val="bg1"/>
                </a:solidFill>
                <a:latin typeface="微软雅黑" panose="020B0503020204020204" pitchFamily="34" charset="-122"/>
                <a:ea typeface="微软雅黑" panose="020B0503020204020204" pitchFamily="34" charset="-122"/>
              </a:rPr>
              <a:t>图的遍历</a:t>
            </a:r>
            <a:endParaRPr lang="zh-CN" altLang="zh-CN" sz="2200" smtClean="0">
              <a:solidFill>
                <a:schemeClr val="bg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642910" y="1071553"/>
            <a:ext cx="2571768" cy="430887"/>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en-US" altLang="zh-CN"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1</a:t>
            </a:r>
            <a:r>
              <a:rPr lang="zh-CN" altLang="zh-CN"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）深度优先遍历</a:t>
            </a:r>
            <a:endParaRPr lang="zh-CN" altLang="zh-CN"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endParaRPr>
          </a:p>
        </p:txBody>
      </p:sp>
      <p:sp>
        <p:nvSpPr>
          <p:cNvPr id="35" name="右箭头 34"/>
          <p:cNvSpPr/>
          <p:nvPr/>
        </p:nvSpPr>
        <p:spPr>
          <a:xfrm>
            <a:off x="4143372" y="2464593"/>
            <a:ext cx="357190" cy="214314"/>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nvGrpSpPr>
          <p:cNvPr id="64" name="组合 63"/>
          <p:cNvGrpSpPr>
            <a:grpSpLocks noChangeAspect="1"/>
          </p:cNvGrpSpPr>
          <p:nvPr/>
        </p:nvGrpSpPr>
        <p:grpSpPr>
          <a:xfrm>
            <a:off x="1643042" y="1857370"/>
            <a:ext cx="1981915" cy="1518191"/>
            <a:chOff x="3368393" y="2677056"/>
            <a:chExt cx="1981915" cy="1380174"/>
          </a:xfrm>
        </p:grpSpPr>
        <p:sp>
          <p:nvSpPr>
            <p:cNvPr id="65" name="Rectangle 56"/>
            <p:cNvSpPr>
              <a:spLocks noChangeArrowheads="1"/>
            </p:cNvSpPr>
            <p:nvPr/>
          </p:nvSpPr>
          <p:spPr bwMode="auto">
            <a:xfrm>
              <a:off x="4283773" y="3006493"/>
              <a:ext cx="189648" cy="18662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66" name="Rectangle 55"/>
            <p:cNvSpPr>
              <a:spLocks noChangeArrowheads="1"/>
            </p:cNvSpPr>
            <p:nvPr/>
          </p:nvSpPr>
          <p:spPr bwMode="auto">
            <a:xfrm>
              <a:off x="3754261" y="3439605"/>
              <a:ext cx="189648" cy="18662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67" name="Rectangle 54"/>
            <p:cNvSpPr>
              <a:spLocks noChangeArrowheads="1"/>
            </p:cNvSpPr>
            <p:nvPr/>
          </p:nvSpPr>
          <p:spPr bwMode="auto">
            <a:xfrm>
              <a:off x="4049999" y="3870604"/>
              <a:ext cx="189648" cy="18662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8</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68" name="Rectangle 53"/>
            <p:cNvSpPr>
              <a:spLocks noChangeArrowheads="1"/>
            </p:cNvSpPr>
            <p:nvPr/>
          </p:nvSpPr>
          <p:spPr bwMode="auto">
            <a:xfrm>
              <a:off x="3804959" y="3154385"/>
              <a:ext cx="189648" cy="18662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5</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69" name="Rectangle 52"/>
            <p:cNvSpPr>
              <a:spLocks noChangeArrowheads="1"/>
            </p:cNvSpPr>
            <p:nvPr/>
          </p:nvSpPr>
          <p:spPr bwMode="auto">
            <a:xfrm>
              <a:off x="4252791" y="3566369"/>
              <a:ext cx="189648" cy="18662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4</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70" name="Rectangle 51"/>
            <p:cNvSpPr>
              <a:spLocks noChangeArrowheads="1"/>
            </p:cNvSpPr>
            <p:nvPr/>
          </p:nvSpPr>
          <p:spPr bwMode="auto">
            <a:xfrm>
              <a:off x="4607676" y="3198753"/>
              <a:ext cx="189648" cy="18662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71" name="Rectangle 50"/>
            <p:cNvSpPr>
              <a:spLocks noChangeArrowheads="1"/>
            </p:cNvSpPr>
            <p:nvPr/>
          </p:nvSpPr>
          <p:spPr bwMode="auto">
            <a:xfrm>
              <a:off x="4911864" y="3661443"/>
              <a:ext cx="189648" cy="18662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72" name="Rectangle 49"/>
            <p:cNvSpPr>
              <a:spLocks noChangeArrowheads="1"/>
            </p:cNvSpPr>
            <p:nvPr/>
          </p:nvSpPr>
          <p:spPr bwMode="auto">
            <a:xfrm>
              <a:off x="5009504" y="3010015"/>
              <a:ext cx="189648" cy="18662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73" name="Rectangle 48"/>
            <p:cNvSpPr>
              <a:spLocks noChangeArrowheads="1"/>
            </p:cNvSpPr>
            <p:nvPr/>
          </p:nvSpPr>
          <p:spPr bwMode="auto">
            <a:xfrm>
              <a:off x="4055632" y="2677056"/>
              <a:ext cx="189648" cy="18662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74" name="Oval 32"/>
            <p:cNvSpPr>
              <a:spLocks noChangeArrowheads="1"/>
            </p:cNvSpPr>
            <p:nvPr/>
          </p:nvSpPr>
          <p:spPr bwMode="auto">
            <a:xfrm>
              <a:off x="3441625" y="2786065"/>
              <a:ext cx="265695" cy="239444"/>
            </a:xfrm>
            <a:prstGeom prst="ellipse">
              <a:avLst/>
            </a:prstGeom>
            <a:solidFill>
              <a:srgbClr val="FF0000"/>
            </a:solidFill>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chemeClr val="bg1"/>
                  </a:solidFill>
                  <a:effectLst/>
                  <a:latin typeface="Consolas" panose="020B0609020204030204" pitchFamily="49" charset="0"/>
                  <a:ea typeface="仿宋" panose="02010609060101010101" pitchFamily="49" charset="-122"/>
                  <a:cs typeface="Times New Roman" panose="02020603050405020304" pitchFamily="18" charset="0"/>
                </a:rPr>
                <a:t>0</a:t>
              </a:r>
              <a:endParaRPr kumimoji="0" lang="en-US" altLang="zh-CN" sz="1600" b="0" i="0" u="none" strike="noStrike" cap="none" normalizeH="0" baseline="0" smtClean="0">
                <a:ln>
                  <a:noFill/>
                </a:ln>
                <a:solidFill>
                  <a:schemeClr val="bg1"/>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75" name="Oval 31"/>
            <p:cNvSpPr>
              <a:spLocks noChangeArrowheads="1"/>
            </p:cNvSpPr>
            <p:nvPr/>
          </p:nvSpPr>
          <p:spPr bwMode="auto">
            <a:xfrm>
              <a:off x="4554163" y="2786065"/>
              <a:ext cx="265695" cy="23944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76" name="Oval 30"/>
            <p:cNvSpPr>
              <a:spLocks noChangeArrowheads="1"/>
            </p:cNvSpPr>
            <p:nvPr/>
          </p:nvSpPr>
          <p:spPr bwMode="auto">
            <a:xfrm>
              <a:off x="4554163" y="3743840"/>
              <a:ext cx="265695" cy="23944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4</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77" name="Oval 29"/>
            <p:cNvSpPr>
              <a:spLocks noChangeArrowheads="1"/>
            </p:cNvSpPr>
            <p:nvPr/>
          </p:nvSpPr>
          <p:spPr bwMode="auto">
            <a:xfrm>
              <a:off x="3441625" y="3743840"/>
              <a:ext cx="265695" cy="23944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78" name="Oval 27"/>
            <p:cNvSpPr>
              <a:spLocks noChangeArrowheads="1"/>
            </p:cNvSpPr>
            <p:nvPr/>
          </p:nvSpPr>
          <p:spPr bwMode="auto">
            <a:xfrm>
              <a:off x="5084613" y="3278333"/>
              <a:ext cx="265695" cy="23944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5</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79" name="Oval 26"/>
            <p:cNvSpPr>
              <a:spLocks noChangeArrowheads="1"/>
            </p:cNvSpPr>
            <p:nvPr/>
          </p:nvSpPr>
          <p:spPr bwMode="auto">
            <a:xfrm>
              <a:off x="4080982" y="3284671"/>
              <a:ext cx="265695" cy="23944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80" name="AutoShape 25"/>
            <p:cNvSpPr>
              <a:spLocks noChangeShapeType="1"/>
            </p:cNvSpPr>
            <p:nvPr/>
          </p:nvSpPr>
          <p:spPr bwMode="auto">
            <a:xfrm>
              <a:off x="3574942" y="3025508"/>
              <a:ext cx="939" cy="718332"/>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81" name="AutoShape 24"/>
            <p:cNvSpPr>
              <a:spLocks noChangeShapeType="1"/>
            </p:cNvSpPr>
            <p:nvPr/>
          </p:nvSpPr>
          <p:spPr bwMode="auto">
            <a:xfrm>
              <a:off x="3668826" y="2990296"/>
              <a:ext cx="450648" cy="329588"/>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82" name="AutoShape 23"/>
            <p:cNvSpPr>
              <a:spLocks noChangeShapeType="1"/>
            </p:cNvSpPr>
            <p:nvPr/>
          </p:nvSpPr>
          <p:spPr bwMode="auto">
            <a:xfrm>
              <a:off x="3707320" y="2905786"/>
              <a:ext cx="846843" cy="704"/>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83" name="AutoShape 22"/>
            <p:cNvSpPr>
              <a:spLocks noChangeShapeType="1"/>
            </p:cNvSpPr>
            <p:nvPr/>
          </p:nvSpPr>
          <p:spPr bwMode="auto">
            <a:xfrm>
              <a:off x="3707320" y="3863563"/>
              <a:ext cx="846843" cy="704"/>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84" name="AutoShape 21"/>
            <p:cNvSpPr>
              <a:spLocks noChangeShapeType="1"/>
            </p:cNvSpPr>
            <p:nvPr/>
          </p:nvSpPr>
          <p:spPr bwMode="auto">
            <a:xfrm flipH="1">
              <a:off x="3668826" y="3488902"/>
              <a:ext cx="450648" cy="290150"/>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85" name="AutoShape 20"/>
            <p:cNvSpPr>
              <a:spLocks noChangeShapeType="1"/>
            </p:cNvSpPr>
            <p:nvPr/>
          </p:nvSpPr>
          <p:spPr bwMode="auto">
            <a:xfrm flipV="1">
              <a:off x="4346677" y="3398055"/>
              <a:ext cx="737937" cy="6338"/>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86" name="AutoShape 19"/>
            <p:cNvSpPr>
              <a:spLocks noChangeShapeType="1"/>
            </p:cNvSpPr>
            <p:nvPr/>
          </p:nvSpPr>
          <p:spPr bwMode="auto">
            <a:xfrm>
              <a:off x="4781364" y="2990296"/>
              <a:ext cx="341742" cy="323249"/>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87" name="AutoShape 18"/>
            <p:cNvSpPr>
              <a:spLocks noChangeShapeType="1"/>
            </p:cNvSpPr>
            <p:nvPr/>
          </p:nvSpPr>
          <p:spPr bwMode="auto">
            <a:xfrm flipV="1">
              <a:off x="4781364" y="3482565"/>
              <a:ext cx="341742" cy="296488"/>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88" name="AutoShape 17"/>
            <p:cNvSpPr>
              <a:spLocks noChangeShapeType="1"/>
            </p:cNvSpPr>
            <p:nvPr/>
          </p:nvSpPr>
          <p:spPr bwMode="auto">
            <a:xfrm flipH="1">
              <a:off x="4308183" y="2990296"/>
              <a:ext cx="284472" cy="329588"/>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89" name="AutoShape 16"/>
            <p:cNvSpPr>
              <a:spLocks noChangeShapeType="1"/>
            </p:cNvSpPr>
            <p:nvPr/>
          </p:nvSpPr>
          <p:spPr bwMode="auto">
            <a:xfrm>
              <a:off x="4308183" y="3488902"/>
              <a:ext cx="284472" cy="290150"/>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90" name="Rectangle 15"/>
            <p:cNvSpPr>
              <a:spLocks noChangeArrowheads="1"/>
            </p:cNvSpPr>
            <p:nvPr/>
          </p:nvSpPr>
          <p:spPr bwMode="auto">
            <a:xfrm>
              <a:off x="3368393" y="3270585"/>
              <a:ext cx="189648" cy="18662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grpSp>
      <p:sp>
        <p:nvSpPr>
          <p:cNvPr id="91" name="灯片编号占位符 90"/>
          <p:cNvSpPr>
            <a:spLocks noGrp="1"/>
          </p:cNvSpPr>
          <p:nvPr>
            <p:ph type="sldNum" sz="quarter" idx="12"/>
          </p:nvPr>
        </p:nvSpPr>
        <p:spPr/>
        <p:txBody>
          <a:bodyPr/>
          <a:lstStyle/>
          <a:p>
            <a:fld id="{7AF016A1-9F15-429F-9EFD-84004B73C732}" type="slidenum">
              <a:rPr lang="en-US" altLang="zh-CN" smtClean="0"/>
            </a:fld>
            <a:r>
              <a:rPr lang="en-US" altLang="zh-CN" smtClean="0"/>
              <a:t>/57</a:t>
            </a:r>
            <a:endParaRPr lang="en-US" altLang="zh-CN"/>
          </a:p>
        </p:txBody>
      </p:sp>
      <p:sp>
        <p:nvSpPr>
          <p:cNvPr id="2" name="文本框 1"/>
          <p:cNvSpPr txBox="1"/>
          <p:nvPr/>
        </p:nvSpPr>
        <p:spPr>
          <a:xfrm>
            <a:off x="3094355" y="78740"/>
            <a:ext cx="5842000" cy="1168400"/>
          </a:xfrm>
          <a:prstGeom prst="rect">
            <a:avLst/>
          </a:prstGeom>
          <a:noFill/>
        </p:spPr>
        <p:txBody>
          <a:bodyPr wrap="square" rtlCol="0" anchor="t">
            <a:spAutoFit/>
          </a:bodyPr>
          <a:p>
            <a:pPr algn="l">
              <a:lnSpc>
                <a:spcPct val="100000"/>
              </a:lnSpc>
              <a:spcBef>
                <a:spcPts val="0"/>
              </a:spcBef>
            </a:pPr>
            <a:r>
              <a:rPr lang="zh-CN" altLang="en-US"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深度优先搜索（Depth-First-Search），简称 DFS。最直观的例子就是“走迷宫”。假设你站在迷宫的某个岔路口，然后想找到出口。你随意选择一个岔路口来走，走着走着发现走不通的时候，你就回退到上一个岔路口，重新选择一条路继续走，直到最终找到出口。这种走法就是一种深度优先搜索策略。</a:t>
            </a:r>
            <a:endParaRPr lang="zh-CN" altLang="en-US" sz="14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428596" y="267875"/>
            <a:ext cx="2143140" cy="483960"/>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en-US" altLang="zh-CN" sz="2200" smtClean="0">
                <a:solidFill>
                  <a:schemeClr val="bg1"/>
                </a:solidFill>
                <a:latin typeface="微软雅黑" panose="020B0503020204020204" pitchFamily="34" charset="-122"/>
                <a:ea typeface="微软雅黑" panose="020B0503020204020204" pitchFamily="34" charset="-122"/>
              </a:rPr>
              <a:t>3.  </a:t>
            </a:r>
            <a:r>
              <a:rPr lang="zh-CN" altLang="en-US" sz="2200" smtClean="0">
                <a:solidFill>
                  <a:schemeClr val="bg1"/>
                </a:solidFill>
                <a:latin typeface="微软雅黑" panose="020B0503020204020204" pitchFamily="34" charset="-122"/>
                <a:ea typeface="微软雅黑" panose="020B0503020204020204" pitchFamily="34" charset="-122"/>
              </a:rPr>
              <a:t>图的遍历</a:t>
            </a:r>
            <a:endParaRPr lang="zh-CN" altLang="zh-CN" sz="2200" smtClean="0">
              <a:solidFill>
                <a:schemeClr val="bg1"/>
              </a:solidFill>
              <a:latin typeface="微软雅黑" panose="020B0503020204020204" pitchFamily="34" charset="-122"/>
              <a:ea typeface="微软雅黑" panose="020B0503020204020204" pitchFamily="34" charset="-122"/>
            </a:endParaRPr>
          </a:p>
        </p:txBody>
      </p:sp>
      <p:sp>
        <p:nvSpPr>
          <p:cNvPr id="5" name="TextBox 4"/>
          <p:cNvSpPr txBox="1"/>
          <p:nvPr/>
        </p:nvSpPr>
        <p:spPr>
          <a:xfrm>
            <a:off x="642910" y="1071553"/>
            <a:ext cx="2571768" cy="430887"/>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en-US" altLang="zh-CN"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1</a:t>
            </a:r>
            <a:r>
              <a:rPr lang="zh-CN" altLang="zh-CN"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）深度优先遍历</a:t>
            </a:r>
            <a:endParaRPr lang="zh-CN" altLang="zh-CN"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endParaRPr>
          </a:p>
        </p:txBody>
      </p:sp>
      <p:sp>
        <p:nvSpPr>
          <p:cNvPr id="34" name="TextBox 33"/>
          <p:cNvSpPr txBox="1"/>
          <p:nvPr/>
        </p:nvSpPr>
        <p:spPr>
          <a:xfrm>
            <a:off x="4643438" y="2357436"/>
            <a:ext cx="4000528" cy="400110"/>
          </a:xfrm>
          <a:prstGeom prst="rect">
            <a:avLst/>
          </a:prstGeom>
          <a:noFill/>
        </p:spPr>
        <p:txBody>
          <a:bodyPr wrap="square" rtlCol="0">
            <a:spAutoFit/>
          </a:bodyPr>
          <a:lstStyle/>
          <a:p>
            <a:pPr algn="l">
              <a:lnSpc>
                <a:spcPct val="1000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DFS</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序列</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5" name="右箭头 34"/>
          <p:cNvSpPr/>
          <p:nvPr/>
        </p:nvSpPr>
        <p:spPr>
          <a:xfrm>
            <a:off x="4143372" y="2464593"/>
            <a:ext cx="357190" cy="214314"/>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nvGrpSpPr>
          <p:cNvPr id="64" name="组合 63"/>
          <p:cNvGrpSpPr>
            <a:grpSpLocks noChangeAspect="1"/>
          </p:cNvGrpSpPr>
          <p:nvPr/>
        </p:nvGrpSpPr>
        <p:grpSpPr>
          <a:xfrm>
            <a:off x="1643042" y="1857370"/>
            <a:ext cx="1981915" cy="1518191"/>
            <a:chOff x="3368393" y="2677056"/>
            <a:chExt cx="1981915" cy="1380174"/>
          </a:xfrm>
        </p:grpSpPr>
        <p:sp>
          <p:nvSpPr>
            <p:cNvPr id="65" name="Rectangle 56"/>
            <p:cNvSpPr>
              <a:spLocks noChangeArrowheads="1"/>
            </p:cNvSpPr>
            <p:nvPr/>
          </p:nvSpPr>
          <p:spPr bwMode="auto">
            <a:xfrm>
              <a:off x="4283773" y="3006493"/>
              <a:ext cx="189648" cy="18662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66" name="Rectangle 55"/>
            <p:cNvSpPr>
              <a:spLocks noChangeArrowheads="1"/>
            </p:cNvSpPr>
            <p:nvPr/>
          </p:nvSpPr>
          <p:spPr bwMode="auto">
            <a:xfrm>
              <a:off x="3754261" y="3439605"/>
              <a:ext cx="189648" cy="18662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67" name="Rectangle 54"/>
            <p:cNvSpPr>
              <a:spLocks noChangeArrowheads="1"/>
            </p:cNvSpPr>
            <p:nvPr/>
          </p:nvSpPr>
          <p:spPr bwMode="auto">
            <a:xfrm>
              <a:off x="4049999" y="3870604"/>
              <a:ext cx="189648" cy="18662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8</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68" name="Rectangle 53"/>
            <p:cNvSpPr>
              <a:spLocks noChangeArrowheads="1"/>
            </p:cNvSpPr>
            <p:nvPr/>
          </p:nvSpPr>
          <p:spPr bwMode="auto">
            <a:xfrm>
              <a:off x="3804959" y="3154385"/>
              <a:ext cx="189648" cy="18662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5</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69" name="Rectangle 52"/>
            <p:cNvSpPr>
              <a:spLocks noChangeArrowheads="1"/>
            </p:cNvSpPr>
            <p:nvPr/>
          </p:nvSpPr>
          <p:spPr bwMode="auto">
            <a:xfrm>
              <a:off x="4252791" y="3566369"/>
              <a:ext cx="189648" cy="18662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4</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70" name="Rectangle 51"/>
            <p:cNvSpPr>
              <a:spLocks noChangeArrowheads="1"/>
            </p:cNvSpPr>
            <p:nvPr/>
          </p:nvSpPr>
          <p:spPr bwMode="auto">
            <a:xfrm>
              <a:off x="4607676" y="3198753"/>
              <a:ext cx="189648" cy="18662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71" name="Rectangle 50"/>
            <p:cNvSpPr>
              <a:spLocks noChangeArrowheads="1"/>
            </p:cNvSpPr>
            <p:nvPr/>
          </p:nvSpPr>
          <p:spPr bwMode="auto">
            <a:xfrm>
              <a:off x="4911864" y="3661443"/>
              <a:ext cx="189648" cy="18662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72" name="Rectangle 49"/>
            <p:cNvSpPr>
              <a:spLocks noChangeArrowheads="1"/>
            </p:cNvSpPr>
            <p:nvPr/>
          </p:nvSpPr>
          <p:spPr bwMode="auto">
            <a:xfrm>
              <a:off x="5009504" y="3010015"/>
              <a:ext cx="189648" cy="18662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73" name="Rectangle 48"/>
            <p:cNvSpPr>
              <a:spLocks noChangeArrowheads="1"/>
            </p:cNvSpPr>
            <p:nvPr/>
          </p:nvSpPr>
          <p:spPr bwMode="auto">
            <a:xfrm>
              <a:off x="4055632" y="2677056"/>
              <a:ext cx="189648" cy="18662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74" name="Oval 32"/>
            <p:cNvSpPr>
              <a:spLocks noChangeArrowheads="1"/>
            </p:cNvSpPr>
            <p:nvPr/>
          </p:nvSpPr>
          <p:spPr bwMode="auto">
            <a:xfrm>
              <a:off x="3441625" y="2786065"/>
              <a:ext cx="265695" cy="239444"/>
            </a:xfrm>
            <a:prstGeom prst="ellipse">
              <a:avLst/>
            </a:prstGeom>
            <a:solidFill>
              <a:srgbClr val="FF0000"/>
            </a:solidFill>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chemeClr val="bg1"/>
                  </a:solidFill>
                  <a:effectLst/>
                  <a:latin typeface="Consolas" panose="020B0609020204030204" pitchFamily="49" charset="0"/>
                  <a:ea typeface="仿宋" panose="02010609060101010101" pitchFamily="49" charset="-122"/>
                  <a:cs typeface="Times New Roman" panose="02020603050405020304" pitchFamily="18" charset="0"/>
                </a:rPr>
                <a:t>0</a:t>
              </a:r>
              <a:endParaRPr kumimoji="0" lang="en-US" altLang="zh-CN" sz="1600" b="0" i="0" u="none" strike="noStrike" cap="none" normalizeH="0" baseline="0" smtClean="0">
                <a:ln>
                  <a:noFill/>
                </a:ln>
                <a:solidFill>
                  <a:schemeClr val="bg1"/>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75" name="Oval 31"/>
            <p:cNvSpPr>
              <a:spLocks noChangeArrowheads="1"/>
            </p:cNvSpPr>
            <p:nvPr/>
          </p:nvSpPr>
          <p:spPr bwMode="auto">
            <a:xfrm>
              <a:off x="4554163" y="2786065"/>
              <a:ext cx="265695" cy="23944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76" name="Oval 30"/>
            <p:cNvSpPr>
              <a:spLocks noChangeArrowheads="1"/>
            </p:cNvSpPr>
            <p:nvPr/>
          </p:nvSpPr>
          <p:spPr bwMode="auto">
            <a:xfrm>
              <a:off x="4554163" y="3743840"/>
              <a:ext cx="265695" cy="23944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4</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77" name="Oval 29"/>
            <p:cNvSpPr>
              <a:spLocks noChangeArrowheads="1"/>
            </p:cNvSpPr>
            <p:nvPr/>
          </p:nvSpPr>
          <p:spPr bwMode="auto">
            <a:xfrm>
              <a:off x="3441625" y="3743840"/>
              <a:ext cx="265695" cy="23944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78" name="Oval 27"/>
            <p:cNvSpPr>
              <a:spLocks noChangeArrowheads="1"/>
            </p:cNvSpPr>
            <p:nvPr/>
          </p:nvSpPr>
          <p:spPr bwMode="auto">
            <a:xfrm>
              <a:off x="5084613" y="3278333"/>
              <a:ext cx="265695" cy="23944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5</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79" name="Oval 26"/>
            <p:cNvSpPr>
              <a:spLocks noChangeArrowheads="1"/>
            </p:cNvSpPr>
            <p:nvPr/>
          </p:nvSpPr>
          <p:spPr bwMode="auto">
            <a:xfrm>
              <a:off x="4080982" y="3284671"/>
              <a:ext cx="265695" cy="23944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80" name="AutoShape 25"/>
            <p:cNvSpPr>
              <a:spLocks noChangeShapeType="1"/>
            </p:cNvSpPr>
            <p:nvPr/>
          </p:nvSpPr>
          <p:spPr bwMode="auto">
            <a:xfrm>
              <a:off x="3574942" y="3025508"/>
              <a:ext cx="939" cy="718332"/>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81" name="AutoShape 24"/>
            <p:cNvSpPr>
              <a:spLocks noChangeShapeType="1"/>
            </p:cNvSpPr>
            <p:nvPr/>
          </p:nvSpPr>
          <p:spPr bwMode="auto">
            <a:xfrm>
              <a:off x="3668826" y="2990296"/>
              <a:ext cx="450648" cy="329588"/>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82" name="AutoShape 23"/>
            <p:cNvSpPr>
              <a:spLocks noChangeShapeType="1"/>
            </p:cNvSpPr>
            <p:nvPr/>
          </p:nvSpPr>
          <p:spPr bwMode="auto">
            <a:xfrm>
              <a:off x="3707320" y="2905786"/>
              <a:ext cx="846843" cy="704"/>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83" name="AutoShape 22"/>
            <p:cNvSpPr>
              <a:spLocks noChangeShapeType="1"/>
            </p:cNvSpPr>
            <p:nvPr/>
          </p:nvSpPr>
          <p:spPr bwMode="auto">
            <a:xfrm>
              <a:off x="3707320" y="3863563"/>
              <a:ext cx="846843" cy="704"/>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84" name="AutoShape 21"/>
            <p:cNvSpPr>
              <a:spLocks noChangeShapeType="1"/>
            </p:cNvSpPr>
            <p:nvPr/>
          </p:nvSpPr>
          <p:spPr bwMode="auto">
            <a:xfrm flipH="1">
              <a:off x="3668826" y="3488902"/>
              <a:ext cx="450648" cy="290150"/>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85" name="AutoShape 20"/>
            <p:cNvSpPr>
              <a:spLocks noChangeShapeType="1"/>
            </p:cNvSpPr>
            <p:nvPr/>
          </p:nvSpPr>
          <p:spPr bwMode="auto">
            <a:xfrm flipV="1">
              <a:off x="4346677" y="3398055"/>
              <a:ext cx="737937" cy="6338"/>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86" name="AutoShape 19"/>
            <p:cNvSpPr>
              <a:spLocks noChangeShapeType="1"/>
            </p:cNvSpPr>
            <p:nvPr/>
          </p:nvSpPr>
          <p:spPr bwMode="auto">
            <a:xfrm>
              <a:off x="4781364" y="2990296"/>
              <a:ext cx="341742" cy="323249"/>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87" name="AutoShape 18"/>
            <p:cNvSpPr>
              <a:spLocks noChangeShapeType="1"/>
            </p:cNvSpPr>
            <p:nvPr/>
          </p:nvSpPr>
          <p:spPr bwMode="auto">
            <a:xfrm flipV="1">
              <a:off x="4781364" y="3482565"/>
              <a:ext cx="341742" cy="296488"/>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88" name="AutoShape 17"/>
            <p:cNvSpPr>
              <a:spLocks noChangeShapeType="1"/>
            </p:cNvSpPr>
            <p:nvPr/>
          </p:nvSpPr>
          <p:spPr bwMode="auto">
            <a:xfrm flipH="1">
              <a:off x="4308183" y="2990296"/>
              <a:ext cx="284472" cy="329588"/>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89" name="AutoShape 16"/>
            <p:cNvSpPr>
              <a:spLocks noChangeShapeType="1"/>
            </p:cNvSpPr>
            <p:nvPr/>
          </p:nvSpPr>
          <p:spPr bwMode="auto">
            <a:xfrm>
              <a:off x="4308183" y="3488902"/>
              <a:ext cx="284472" cy="290150"/>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90" name="Rectangle 15"/>
            <p:cNvSpPr>
              <a:spLocks noChangeArrowheads="1"/>
            </p:cNvSpPr>
            <p:nvPr/>
          </p:nvSpPr>
          <p:spPr bwMode="auto">
            <a:xfrm>
              <a:off x="3368393" y="3270585"/>
              <a:ext cx="189648" cy="18662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grpSp>
      <p:sp>
        <p:nvSpPr>
          <p:cNvPr id="91" name="灯片编号占位符 90"/>
          <p:cNvSpPr>
            <a:spLocks noGrp="1"/>
          </p:cNvSpPr>
          <p:nvPr>
            <p:ph type="sldNum" sz="quarter" idx="12"/>
          </p:nvPr>
        </p:nvSpPr>
        <p:spPr/>
        <p:txBody>
          <a:bodyPr/>
          <a:lstStyle/>
          <a:p>
            <a:fld id="{7AF016A1-9F15-429F-9EFD-84004B73C732}" type="slidenum">
              <a:rPr lang="en-US" altLang="zh-CN" smtClean="0"/>
            </a:fld>
            <a:r>
              <a:rPr lang="en-US" altLang="zh-CN" smtClean="0"/>
              <a:t>/57</a:t>
            </a:r>
            <a:endParaRPr lang="en-US" altLang="zh-CN"/>
          </a:p>
        </p:txBody>
      </p:sp>
      <p:sp>
        <p:nvSpPr>
          <p:cNvPr id="2" name="文本框 1"/>
          <p:cNvSpPr txBox="1"/>
          <p:nvPr/>
        </p:nvSpPr>
        <p:spPr>
          <a:xfrm>
            <a:off x="3094355" y="78740"/>
            <a:ext cx="5842000" cy="1168400"/>
          </a:xfrm>
          <a:prstGeom prst="rect">
            <a:avLst/>
          </a:prstGeom>
          <a:noFill/>
        </p:spPr>
        <p:txBody>
          <a:bodyPr wrap="square" rtlCol="0" anchor="t">
            <a:spAutoFit/>
          </a:bodyPr>
          <a:p>
            <a:pPr algn="l">
              <a:lnSpc>
                <a:spcPct val="100000"/>
              </a:lnSpc>
              <a:spcBef>
                <a:spcPts val="0"/>
              </a:spcBef>
            </a:pPr>
            <a:r>
              <a:rPr lang="zh-CN" altLang="en-US"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深度优先搜索（Depth-First-Search），简称 DFS。最直观的例子就是“走迷宫”。假设你站在迷宫的某个岔路口，然后想找到出口。你随意选择一个岔路口来走，走着走着发现走不通的时候，你就回退到上一个岔路口，重新选择一条路继续走，直到最终找到出口。这种走法就是一种深度优先搜索策略。</a:t>
            </a:r>
            <a:endParaRPr lang="zh-CN" altLang="en-US" sz="14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 name="文本框 2"/>
          <p:cNvSpPr txBox="1"/>
          <p:nvPr/>
        </p:nvSpPr>
        <p:spPr>
          <a:xfrm>
            <a:off x="294640" y="3383915"/>
            <a:ext cx="8260715" cy="1383665"/>
          </a:xfrm>
          <a:prstGeom prst="rect">
            <a:avLst/>
          </a:prstGeom>
          <a:noFill/>
        </p:spPr>
        <p:txBody>
          <a:bodyPr wrap="square" rtlCol="0" anchor="t">
            <a:spAutoFit/>
          </a:bodyPr>
          <a:p>
            <a:pPr algn="l">
              <a:lnSpc>
                <a:spcPct val="100000"/>
              </a:lnSpc>
              <a:spcBef>
                <a:spcPts val="0"/>
              </a:spcBef>
            </a:pPr>
            <a:r>
              <a:rPr lang="zh-CN" altLang="en-US"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假设初始状态是图中所有顶点均未被访问</a:t>
            </a:r>
            <a:endParaRPr lang="zh-CN" altLang="en-US" sz="14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lnSpc>
                <a:spcPct val="100000"/>
              </a:lnSpc>
              <a:spcBef>
                <a:spcPts val="0"/>
              </a:spcBef>
            </a:pPr>
            <a:r>
              <a:rPr lang="zh-CN" altLang="en-US"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从某个顶点出发，然后依次从它的各个未被访问的邻接点出发深度优先搜索遍历图，直至图中所有和v有路径相通的顶点都被访问到。</a:t>
            </a:r>
            <a:endParaRPr lang="zh-CN" altLang="en-US" sz="14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lnSpc>
                <a:spcPct val="100000"/>
              </a:lnSpc>
              <a:spcBef>
                <a:spcPts val="0"/>
              </a:spcBef>
            </a:pPr>
            <a:r>
              <a:rPr lang="zh-CN" altLang="en-US"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若此时尚有其他顶点未被访问到，则另选一个未被访问的顶点作起始点，重复上述过程，直至图中所有顶点都被访问到为止。</a:t>
            </a:r>
            <a:endParaRPr lang="zh-CN" altLang="en-US" sz="14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lnSpc>
                <a:spcPct val="100000"/>
              </a:lnSpc>
              <a:spcBef>
                <a:spcPts val="0"/>
              </a:spcBef>
            </a:pPr>
            <a:r>
              <a:rPr lang="zh-CN" altLang="en-US" sz="1400" smtClean="0">
                <a:solidFill>
                  <a:srgbClr val="0000FF"/>
                </a:solidFill>
                <a:latin typeface="Consolas" panose="020B0609020204030204" pitchFamily="49" charset="0"/>
                <a:ea typeface="楷体" panose="02010609060101010101" pitchFamily="49" charset="-122"/>
                <a:cs typeface="Consolas" panose="020B0609020204030204" pitchFamily="49" charset="0"/>
              </a:rPr>
              <a:t>实现深度优先遍历的关键在于回溯。所谓“回溯”，就是自后往前，追溯曾经走过的路径。</a:t>
            </a:r>
            <a:endParaRPr lang="zh-CN" altLang="en-US" sz="14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TextBox 4"/>
          <p:cNvSpPr txBox="1"/>
          <p:nvPr/>
        </p:nvSpPr>
        <p:spPr>
          <a:xfrm>
            <a:off x="642910" y="785800"/>
            <a:ext cx="2571768" cy="430887"/>
          </a:xfrm>
          <a:prstGeom prst="rect">
            <a:avLst/>
          </a:prstGeom>
          <a:noFill/>
        </p:spPr>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lnSpc>
                <a:spcPct val="100000"/>
              </a:lnSpc>
              <a:spcBef>
                <a:spcPts val="0"/>
              </a:spcBef>
            </a:pPr>
            <a:r>
              <a:rPr lang="en-US" altLang="zh-CN"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2</a:t>
            </a:r>
            <a:r>
              <a:rPr lang="zh-CN" altLang="zh-CN"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a:t>
            </a:r>
            <a:r>
              <a:rPr lang="zh-CN" altLang="en-US"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广</a:t>
            </a:r>
            <a:r>
              <a:rPr lang="zh-CN" altLang="zh-CN"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rPr>
              <a:t>度优先遍历</a:t>
            </a:r>
            <a:endParaRPr lang="zh-CN" altLang="zh-CN" sz="2200" spc="50" smtClean="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微软雅黑" panose="020B0503020204020204" pitchFamily="34" charset="-122"/>
              <a:ea typeface="微软雅黑" panose="020B0503020204020204" pitchFamily="34" charset="-122"/>
            </a:endParaRPr>
          </a:p>
        </p:txBody>
      </p:sp>
      <p:sp>
        <p:nvSpPr>
          <p:cNvPr id="34" name="TextBox 33"/>
          <p:cNvSpPr txBox="1"/>
          <p:nvPr/>
        </p:nvSpPr>
        <p:spPr>
          <a:xfrm>
            <a:off x="4572000" y="2357436"/>
            <a:ext cx="3929090" cy="400110"/>
          </a:xfrm>
          <a:prstGeom prst="rect">
            <a:avLst/>
          </a:prstGeom>
          <a:noFill/>
        </p:spPr>
        <p:txBody>
          <a:bodyPr wrap="square" rtlCol="0">
            <a:spAutoFit/>
          </a:bodyPr>
          <a:lstStyle/>
          <a:p>
            <a:pPr algn="l">
              <a:lnSpc>
                <a:spcPct val="1000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BFS</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序列</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5</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4</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35" name="右箭头 34"/>
          <p:cNvSpPr/>
          <p:nvPr/>
        </p:nvSpPr>
        <p:spPr>
          <a:xfrm>
            <a:off x="4000496" y="2464593"/>
            <a:ext cx="357190" cy="214314"/>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nvGrpSpPr>
          <p:cNvPr id="36" name="组合 35"/>
          <p:cNvGrpSpPr>
            <a:grpSpLocks noChangeAspect="1"/>
          </p:cNvGrpSpPr>
          <p:nvPr/>
        </p:nvGrpSpPr>
        <p:grpSpPr>
          <a:xfrm>
            <a:off x="1643042" y="1857370"/>
            <a:ext cx="1981915" cy="1518191"/>
            <a:chOff x="3368393" y="2677056"/>
            <a:chExt cx="1981915" cy="1380174"/>
          </a:xfrm>
        </p:grpSpPr>
        <p:sp>
          <p:nvSpPr>
            <p:cNvPr id="38" name="Rectangle 56"/>
            <p:cNvSpPr>
              <a:spLocks noChangeArrowheads="1"/>
            </p:cNvSpPr>
            <p:nvPr/>
          </p:nvSpPr>
          <p:spPr bwMode="auto">
            <a:xfrm>
              <a:off x="4283773" y="3006493"/>
              <a:ext cx="189648" cy="18662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39" name="Rectangle 55"/>
            <p:cNvSpPr>
              <a:spLocks noChangeArrowheads="1"/>
            </p:cNvSpPr>
            <p:nvPr/>
          </p:nvSpPr>
          <p:spPr bwMode="auto">
            <a:xfrm>
              <a:off x="3754261" y="3439605"/>
              <a:ext cx="189648" cy="18662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40" name="Rectangle 54"/>
            <p:cNvSpPr>
              <a:spLocks noChangeArrowheads="1"/>
            </p:cNvSpPr>
            <p:nvPr/>
          </p:nvSpPr>
          <p:spPr bwMode="auto">
            <a:xfrm>
              <a:off x="4049999" y="3870604"/>
              <a:ext cx="189648" cy="18662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8</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41" name="Rectangle 53"/>
            <p:cNvSpPr>
              <a:spLocks noChangeArrowheads="1"/>
            </p:cNvSpPr>
            <p:nvPr/>
          </p:nvSpPr>
          <p:spPr bwMode="auto">
            <a:xfrm>
              <a:off x="3804959" y="3154385"/>
              <a:ext cx="189648" cy="18662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5</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42" name="Rectangle 52"/>
            <p:cNvSpPr>
              <a:spLocks noChangeArrowheads="1"/>
            </p:cNvSpPr>
            <p:nvPr/>
          </p:nvSpPr>
          <p:spPr bwMode="auto">
            <a:xfrm>
              <a:off x="4252791" y="3566369"/>
              <a:ext cx="189648" cy="18662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4</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43" name="Rectangle 51"/>
            <p:cNvSpPr>
              <a:spLocks noChangeArrowheads="1"/>
            </p:cNvSpPr>
            <p:nvPr/>
          </p:nvSpPr>
          <p:spPr bwMode="auto">
            <a:xfrm>
              <a:off x="4607676" y="3198753"/>
              <a:ext cx="189648" cy="18662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44" name="Rectangle 50"/>
            <p:cNvSpPr>
              <a:spLocks noChangeArrowheads="1"/>
            </p:cNvSpPr>
            <p:nvPr/>
          </p:nvSpPr>
          <p:spPr bwMode="auto">
            <a:xfrm>
              <a:off x="4911864" y="3661443"/>
              <a:ext cx="189648" cy="18662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45" name="Rectangle 49"/>
            <p:cNvSpPr>
              <a:spLocks noChangeArrowheads="1"/>
            </p:cNvSpPr>
            <p:nvPr/>
          </p:nvSpPr>
          <p:spPr bwMode="auto">
            <a:xfrm>
              <a:off x="5009504" y="3010015"/>
              <a:ext cx="189648" cy="18662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46" name="Rectangle 48"/>
            <p:cNvSpPr>
              <a:spLocks noChangeArrowheads="1"/>
            </p:cNvSpPr>
            <p:nvPr/>
          </p:nvSpPr>
          <p:spPr bwMode="auto">
            <a:xfrm>
              <a:off x="4055632" y="2677056"/>
              <a:ext cx="189648" cy="18662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47" name="Oval 32"/>
            <p:cNvSpPr>
              <a:spLocks noChangeArrowheads="1"/>
            </p:cNvSpPr>
            <p:nvPr/>
          </p:nvSpPr>
          <p:spPr bwMode="auto">
            <a:xfrm>
              <a:off x="3441625" y="2786065"/>
              <a:ext cx="265695" cy="239444"/>
            </a:xfrm>
            <a:prstGeom prst="ellipse">
              <a:avLst/>
            </a:prstGeom>
            <a:solidFill>
              <a:srgbClr val="FF0000"/>
            </a:solidFill>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chemeClr val="bg1"/>
                  </a:solidFill>
                  <a:effectLst/>
                  <a:latin typeface="Consolas" panose="020B0609020204030204" pitchFamily="49" charset="0"/>
                  <a:ea typeface="仿宋" panose="02010609060101010101" pitchFamily="49" charset="-122"/>
                  <a:cs typeface="Times New Roman" panose="02020603050405020304" pitchFamily="18" charset="0"/>
                </a:rPr>
                <a:t>0</a:t>
              </a:r>
              <a:endParaRPr kumimoji="0" lang="en-US" altLang="zh-CN" sz="1600" b="0" i="0" u="none" strike="noStrike" cap="none" normalizeH="0" baseline="0" smtClean="0">
                <a:ln>
                  <a:noFill/>
                </a:ln>
                <a:solidFill>
                  <a:schemeClr val="bg1"/>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48" name="Oval 31"/>
            <p:cNvSpPr>
              <a:spLocks noChangeArrowheads="1"/>
            </p:cNvSpPr>
            <p:nvPr/>
          </p:nvSpPr>
          <p:spPr bwMode="auto">
            <a:xfrm>
              <a:off x="4554163" y="2786065"/>
              <a:ext cx="265695" cy="23944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49" name="Oval 30"/>
            <p:cNvSpPr>
              <a:spLocks noChangeArrowheads="1"/>
            </p:cNvSpPr>
            <p:nvPr/>
          </p:nvSpPr>
          <p:spPr bwMode="auto">
            <a:xfrm>
              <a:off x="4554163" y="3743840"/>
              <a:ext cx="265695" cy="23944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4</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50" name="Oval 29"/>
            <p:cNvSpPr>
              <a:spLocks noChangeArrowheads="1"/>
            </p:cNvSpPr>
            <p:nvPr/>
          </p:nvSpPr>
          <p:spPr bwMode="auto">
            <a:xfrm>
              <a:off x="3441625" y="3743840"/>
              <a:ext cx="265695" cy="23944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3</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51" name="Oval 27"/>
            <p:cNvSpPr>
              <a:spLocks noChangeArrowheads="1"/>
            </p:cNvSpPr>
            <p:nvPr/>
          </p:nvSpPr>
          <p:spPr bwMode="auto">
            <a:xfrm>
              <a:off x="5084613" y="3278333"/>
              <a:ext cx="265695" cy="23944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5</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52" name="Oval 26"/>
            <p:cNvSpPr>
              <a:spLocks noChangeArrowheads="1"/>
            </p:cNvSpPr>
            <p:nvPr/>
          </p:nvSpPr>
          <p:spPr bwMode="auto">
            <a:xfrm>
              <a:off x="4080982" y="3284671"/>
              <a:ext cx="265695" cy="239444"/>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2</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sp>
          <p:nvSpPr>
            <p:cNvPr id="53" name="AutoShape 25"/>
            <p:cNvSpPr>
              <a:spLocks noChangeShapeType="1"/>
            </p:cNvSpPr>
            <p:nvPr/>
          </p:nvSpPr>
          <p:spPr bwMode="auto">
            <a:xfrm>
              <a:off x="3574942" y="3025508"/>
              <a:ext cx="939" cy="718332"/>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54" name="AutoShape 24"/>
            <p:cNvSpPr>
              <a:spLocks noChangeShapeType="1"/>
            </p:cNvSpPr>
            <p:nvPr/>
          </p:nvSpPr>
          <p:spPr bwMode="auto">
            <a:xfrm>
              <a:off x="3668826" y="2990296"/>
              <a:ext cx="450648" cy="329588"/>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55" name="AutoShape 23"/>
            <p:cNvSpPr>
              <a:spLocks noChangeShapeType="1"/>
            </p:cNvSpPr>
            <p:nvPr/>
          </p:nvSpPr>
          <p:spPr bwMode="auto">
            <a:xfrm>
              <a:off x="3707320" y="2905786"/>
              <a:ext cx="846843" cy="704"/>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56" name="AutoShape 22"/>
            <p:cNvSpPr>
              <a:spLocks noChangeShapeType="1"/>
            </p:cNvSpPr>
            <p:nvPr/>
          </p:nvSpPr>
          <p:spPr bwMode="auto">
            <a:xfrm>
              <a:off x="3707320" y="3863563"/>
              <a:ext cx="846843" cy="704"/>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57" name="AutoShape 21"/>
            <p:cNvSpPr>
              <a:spLocks noChangeShapeType="1"/>
            </p:cNvSpPr>
            <p:nvPr/>
          </p:nvSpPr>
          <p:spPr bwMode="auto">
            <a:xfrm flipH="1">
              <a:off x="3668826" y="3488902"/>
              <a:ext cx="450648" cy="290150"/>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58" name="AutoShape 20"/>
            <p:cNvSpPr>
              <a:spLocks noChangeShapeType="1"/>
            </p:cNvSpPr>
            <p:nvPr/>
          </p:nvSpPr>
          <p:spPr bwMode="auto">
            <a:xfrm flipV="1">
              <a:off x="4346677" y="3398055"/>
              <a:ext cx="737937" cy="6338"/>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59" name="AutoShape 19"/>
            <p:cNvSpPr>
              <a:spLocks noChangeShapeType="1"/>
            </p:cNvSpPr>
            <p:nvPr/>
          </p:nvSpPr>
          <p:spPr bwMode="auto">
            <a:xfrm>
              <a:off x="4781364" y="2990296"/>
              <a:ext cx="341742" cy="323249"/>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60" name="AutoShape 18"/>
            <p:cNvSpPr>
              <a:spLocks noChangeShapeType="1"/>
            </p:cNvSpPr>
            <p:nvPr/>
          </p:nvSpPr>
          <p:spPr bwMode="auto">
            <a:xfrm flipV="1">
              <a:off x="4781364" y="3482565"/>
              <a:ext cx="341742" cy="296488"/>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61" name="AutoShape 17"/>
            <p:cNvSpPr>
              <a:spLocks noChangeShapeType="1"/>
            </p:cNvSpPr>
            <p:nvPr/>
          </p:nvSpPr>
          <p:spPr bwMode="auto">
            <a:xfrm flipH="1">
              <a:off x="4308183" y="2990296"/>
              <a:ext cx="284472" cy="329588"/>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62" name="AutoShape 16"/>
            <p:cNvSpPr>
              <a:spLocks noChangeShapeType="1"/>
            </p:cNvSpPr>
            <p:nvPr/>
          </p:nvSpPr>
          <p:spPr bwMode="auto">
            <a:xfrm>
              <a:off x="4308183" y="3488902"/>
              <a:ext cx="284472" cy="290150"/>
            </a:xfrm>
            <a:prstGeom prst="straightConnector1">
              <a:avLst/>
            </a:prstGeom>
            <a:noFill/>
            <a:ln w="19050">
              <a:solidFill>
                <a:srgbClr val="000000"/>
              </a:solidFill>
              <a:round/>
              <a:tailEnd type="none" w="sm" len="sm"/>
            </a:ln>
          </p:spPr>
          <p:txBody>
            <a:bodyPr vert="horz" wrap="square" lIns="91440" tIns="45720" rIns="91440" bIns="45720" numCol="1" anchor="t" anchorCtr="0" compatLnSpc="1"/>
            <a:lstStyle/>
            <a:p>
              <a:pPr>
                <a:lnSpc>
                  <a:spcPts val="1700"/>
                </a:lnSpc>
              </a:pPr>
              <a:endParaRPr lang="zh-CN" altLang="en-US" sz="1600">
                <a:solidFill>
                  <a:srgbClr val="0000FF"/>
                </a:solidFill>
                <a:latin typeface="Consolas" panose="020B0609020204030204" pitchFamily="49" charset="0"/>
                <a:ea typeface="仿宋" panose="02010609060101010101" pitchFamily="49" charset="-122"/>
                <a:cs typeface="Times New Roman" panose="02020603050405020304" pitchFamily="18" charset="0"/>
              </a:endParaRPr>
            </a:p>
          </p:txBody>
        </p:sp>
        <p:sp>
          <p:nvSpPr>
            <p:cNvPr id="63" name="Rectangle 15"/>
            <p:cNvSpPr>
              <a:spLocks noChangeArrowheads="1"/>
            </p:cNvSpPr>
            <p:nvPr/>
          </p:nvSpPr>
          <p:spPr bwMode="auto">
            <a:xfrm>
              <a:off x="3368393" y="3270585"/>
              <a:ext cx="189648" cy="186626"/>
            </a:xfrm>
            <a:prstGeom prst="rect">
              <a:avLst/>
            </a:prstGeom>
            <a:solidFill>
              <a:srgbClr val="FFFFFF"/>
            </a:solidFill>
            <a:ln w="9525">
              <a:noFill/>
              <a:miter lim="800000"/>
              <a:tailEnd type="none" w="sm" len="sm"/>
            </a:ln>
          </p:spPr>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rPr>
                <a:t>1</a:t>
              </a:r>
              <a:endParaRPr kumimoji="0" lang="en-US" altLang="zh-CN" sz="1600" b="0" i="0" u="none" strike="noStrike" cap="none" normalizeH="0" baseline="0" smtClean="0">
                <a:ln>
                  <a:noFill/>
                </a:ln>
                <a:solidFill>
                  <a:srgbClr val="0000FF"/>
                </a:solidFill>
                <a:effectLst/>
                <a:latin typeface="Consolas" panose="020B0609020204030204" pitchFamily="49" charset="0"/>
                <a:ea typeface="仿宋" panose="02010609060101010101" pitchFamily="49" charset="-122"/>
                <a:cs typeface="Times New Roman" panose="02020603050405020304" pitchFamily="18" charset="0"/>
              </a:endParaRPr>
            </a:p>
          </p:txBody>
        </p:sp>
      </p:grpSp>
      <p:sp>
        <p:nvSpPr>
          <p:cNvPr id="64" name="灯片编号占位符 63"/>
          <p:cNvSpPr>
            <a:spLocks noGrp="1"/>
          </p:cNvSpPr>
          <p:nvPr>
            <p:ph type="sldNum" sz="quarter" idx="12"/>
          </p:nvPr>
        </p:nvSpPr>
        <p:spPr/>
        <p:txBody>
          <a:bodyPr/>
          <a:lstStyle/>
          <a:p>
            <a:fld id="{7AF016A1-9F15-429F-9EFD-84004B73C732}" type="slidenum">
              <a:rPr lang="en-US" altLang="zh-CN" smtClean="0"/>
            </a:fld>
            <a:r>
              <a:rPr lang="en-US" altLang="zh-CN" smtClean="0"/>
              <a:t>/57</a:t>
            </a:r>
            <a:endParaRPr lang="en-US" altLang="zh-CN"/>
          </a:p>
        </p:txBody>
      </p:sp>
      <p:sp>
        <p:nvSpPr>
          <p:cNvPr id="2" name="文本框 1"/>
          <p:cNvSpPr txBox="1"/>
          <p:nvPr/>
        </p:nvSpPr>
        <p:spPr>
          <a:xfrm>
            <a:off x="3542030" y="487045"/>
            <a:ext cx="4994275" cy="922020"/>
          </a:xfrm>
          <a:prstGeom prst="rect">
            <a:avLst/>
          </a:prstGeom>
          <a:noFill/>
        </p:spPr>
        <p:txBody>
          <a:bodyPr wrap="square" rtlCol="0" anchor="t">
            <a:spAutoFit/>
          </a:bodyPr>
          <a:p>
            <a:pPr algn="l">
              <a:lnSpc>
                <a:spcPct val="100000"/>
              </a:lnSpc>
              <a:spcBef>
                <a:spcPts val="0"/>
              </a:spcBef>
            </a:pPr>
            <a:r>
              <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广度优先搜索类似于树的层次遍历，是按照一种由近及远的方式访问图的顶点。在进行广度优先搜索时需要使用队列存储顶点信息。</a:t>
            </a:r>
            <a:endPar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7AF016A1-9F15-429F-9EFD-84004B73C732}" type="slidenum">
              <a:rPr lang="en-US" altLang="zh-CN" smtClean="0"/>
            </a:fld>
            <a:r>
              <a:rPr lang="en-US" altLang="zh-CN" smtClean="0"/>
              <a:t>/57</a:t>
            </a:r>
            <a:endParaRPr lang="en-US" altLang="zh-CN"/>
          </a:p>
        </p:txBody>
      </p:sp>
      <p:pic>
        <p:nvPicPr>
          <p:cNvPr id="3" name="图片 2"/>
          <p:cNvPicPr>
            <a:picLocks noChangeAspect="1"/>
          </p:cNvPicPr>
          <p:nvPr/>
        </p:nvPicPr>
        <p:blipFill>
          <a:blip r:embed="rId1"/>
          <a:srcRect l="24395" t="5059" r="21850" b="7648"/>
          <a:stretch>
            <a:fillRect/>
          </a:stretch>
        </p:blipFill>
        <p:spPr>
          <a:xfrm>
            <a:off x="1439545" y="758190"/>
            <a:ext cx="2494915" cy="2333625"/>
          </a:xfrm>
          <a:prstGeom prst="round2SameRect">
            <a:avLst/>
          </a:prstGeom>
        </p:spPr>
      </p:pic>
      <p:sp>
        <p:nvSpPr>
          <p:cNvPr id="4" name="文本框 3"/>
          <p:cNvSpPr txBox="1"/>
          <p:nvPr/>
        </p:nvSpPr>
        <p:spPr>
          <a:xfrm>
            <a:off x="657860" y="325755"/>
            <a:ext cx="642620" cy="368300"/>
          </a:xfrm>
          <a:prstGeom prst="rect">
            <a:avLst/>
          </a:prstGeom>
          <a:noFill/>
        </p:spPr>
        <p:txBody>
          <a:bodyPr wrap="none" rtlCol="0">
            <a:spAutoFit/>
            <a:scene3d>
              <a:camera prst="orthographicFront"/>
              <a:lightRig rig="threePt" dir="t"/>
            </a:scene3d>
          </a:bodyPr>
          <a:p>
            <a:pPr algn="l">
              <a:lnSpc>
                <a:spcPct val="100000"/>
              </a:lnSpc>
              <a:spcBef>
                <a:spcPts val="0"/>
              </a:spcBef>
            </a:pPr>
            <a:r>
              <a:rPr lang="zh-CN" altLang="en-US" sz="1800" smtClean="0">
                <a:solidFill>
                  <a:schemeClr val="tx1"/>
                </a:solidFill>
                <a:effectLst>
                  <a:outerShdw blurRad="38100" dist="19050" dir="2700000" algn="tl" rotWithShape="0">
                    <a:schemeClr val="dk1">
                      <a:alpha val="40000"/>
                    </a:schemeClr>
                  </a:outerShdw>
                </a:effectLst>
                <a:latin typeface="Consolas" panose="020B0609020204030204" pitchFamily="49" charset="0"/>
                <a:ea typeface="楷体" panose="02010609060101010101" pitchFamily="49" charset="-122"/>
                <a:cs typeface="Consolas" panose="020B0609020204030204" pitchFamily="49" charset="0"/>
              </a:rPr>
              <a:t>练习</a:t>
            </a:r>
            <a:endParaRPr lang="zh-CN" altLang="en-US" sz="1800" smtClean="0">
              <a:solidFill>
                <a:schemeClr val="tx1"/>
              </a:solidFill>
              <a:effectLst>
                <a:outerShdw blurRad="38100" dist="19050" dir="2700000" algn="tl" rotWithShape="0">
                  <a:schemeClr val="dk1">
                    <a:alpha val="40000"/>
                  </a:schemeClr>
                </a:outerShdw>
              </a:effectLst>
              <a:latin typeface="Consolas" panose="020B0609020204030204" pitchFamily="49" charset="0"/>
              <a:ea typeface="楷体" panose="02010609060101010101" pitchFamily="49" charset="-122"/>
              <a:cs typeface="Consolas" panose="020B0609020204030204" pitchFamily="49"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2"/>
          </p:nvPr>
        </p:nvSpPr>
        <p:spPr/>
        <p:txBody>
          <a:bodyPr/>
          <a:p>
            <a:fld id="{7AF016A1-9F15-429F-9EFD-84004B73C732}" type="slidenum">
              <a:rPr lang="en-US" altLang="zh-CN" smtClean="0"/>
            </a:fld>
            <a:r>
              <a:rPr lang="en-US" altLang="zh-CN" smtClean="0"/>
              <a:t>/57</a:t>
            </a:r>
            <a:endParaRPr lang="en-US" altLang="zh-CN"/>
          </a:p>
        </p:txBody>
      </p:sp>
      <p:pic>
        <p:nvPicPr>
          <p:cNvPr id="3" name="图片 2"/>
          <p:cNvPicPr>
            <a:picLocks noChangeAspect="1"/>
          </p:cNvPicPr>
          <p:nvPr/>
        </p:nvPicPr>
        <p:blipFill>
          <a:blip r:embed="rId1"/>
          <a:srcRect l="24395" t="5059" r="21850" b="7648"/>
          <a:stretch>
            <a:fillRect/>
          </a:stretch>
        </p:blipFill>
        <p:spPr>
          <a:xfrm>
            <a:off x="1439545" y="758190"/>
            <a:ext cx="2494915" cy="2333625"/>
          </a:xfrm>
          <a:prstGeom prst="round2Same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TextBox 4"/>
          <p:cNvSpPr txBox="1"/>
          <p:nvPr/>
        </p:nvSpPr>
        <p:spPr>
          <a:xfrm>
            <a:off x="571472" y="1232288"/>
            <a:ext cx="7572428" cy="2346897"/>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08000" bIns="108000" rtlCol="0">
            <a:spAutoFit/>
          </a:bodyPr>
          <a:lstStyle/>
          <a:p>
            <a:pPr marL="457200" indent="-457200" algn="l">
              <a:lnSpc>
                <a:spcPts val="2600"/>
              </a:lnSpc>
              <a:spcBef>
                <a:spcPts val="12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一个有</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个顶点的连通图的生成树是一个极小连通子图，它含有图中全部顶点，但只包含构成一棵树的</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条边。</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600"/>
              </a:lnSpc>
              <a:spcBef>
                <a:spcPts val="12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一个带权连通图</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权值和最小的生成树称为最小生成树。</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600"/>
              </a:lnSpc>
              <a:spcBef>
                <a:spcPts val="1200"/>
              </a:spcBef>
              <a:buBlip>
                <a:blip r:embed="rId1"/>
              </a:buBlip>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Prim</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算法。</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600"/>
              </a:lnSpc>
              <a:spcBef>
                <a:spcPts val="1200"/>
              </a:spcBef>
              <a:buBlip>
                <a:blip r:embed="rId1"/>
              </a:buBlip>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Kruskal</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算法。</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TextBox 6"/>
          <p:cNvSpPr txBox="1"/>
          <p:nvPr/>
        </p:nvSpPr>
        <p:spPr>
          <a:xfrm>
            <a:off x="428596" y="428610"/>
            <a:ext cx="3214710" cy="483960"/>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en-US" altLang="zh-CN" sz="2200" smtClean="0">
                <a:solidFill>
                  <a:schemeClr val="bg1"/>
                </a:solidFill>
                <a:latin typeface="微软雅黑" panose="020B0503020204020204" pitchFamily="34" charset="-122"/>
                <a:ea typeface="微软雅黑" panose="020B0503020204020204" pitchFamily="34" charset="-122"/>
              </a:rPr>
              <a:t>4.  </a:t>
            </a:r>
            <a:r>
              <a:rPr lang="zh-CN" altLang="en-US" sz="2200" smtClean="0">
                <a:solidFill>
                  <a:schemeClr val="bg1"/>
                </a:solidFill>
                <a:latin typeface="微软雅黑" panose="020B0503020204020204" pitchFamily="34" charset="-122"/>
                <a:ea typeface="微软雅黑" panose="020B0503020204020204" pitchFamily="34" charset="-122"/>
              </a:rPr>
              <a:t>生成树和最小生成树</a:t>
            </a:r>
            <a:endParaRPr lang="zh-CN" altLang="zh-CN" sz="2200" smtClean="0">
              <a:solidFill>
                <a:schemeClr val="bg1"/>
              </a:solidFill>
              <a:latin typeface="微软雅黑" panose="020B0503020204020204" pitchFamily="34" charset="-122"/>
              <a:ea typeface="微软雅黑" panose="020B0503020204020204" pitchFamily="34" charset="-122"/>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fld>
            <a:r>
              <a:rPr lang="en-US" altLang="zh-CN" smtClean="0"/>
              <a:t>/57</a:t>
            </a:r>
            <a:endParaRPr lang="en-US" altLang="zh-CN"/>
          </a:p>
        </p:txBody>
      </p:sp>
      <p:sp>
        <p:nvSpPr>
          <p:cNvPr id="2" name="文本框 1"/>
          <p:cNvSpPr txBox="1"/>
          <p:nvPr/>
        </p:nvSpPr>
        <p:spPr>
          <a:xfrm>
            <a:off x="1007745" y="3856990"/>
            <a:ext cx="868680" cy="368300"/>
          </a:xfrm>
          <a:prstGeom prst="rect">
            <a:avLst/>
          </a:prstGeom>
          <a:noFill/>
        </p:spPr>
        <p:txBody>
          <a:bodyPr wrap="none" rtlCol="0" anchor="t">
            <a:spAutoFit/>
          </a:bodyPr>
          <a:p>
            <a:pPr algn="l">
              <a:lnSpc>
                <a:spcPct val="100000"/>
              </a:lnSpc>
              <a:spcBef>
                <a:spcPts val="0"/>
              </a:spcBef>
            </a:pPr>
            <a:r>
              <a:rPr lang="zh-CN" altLang="en-US" sz="1800" smtClean="0">
                <a:solidFill>
                  <a:schemeClr val="tx1"/>
                </a:solidFill>
                <a:effectLst>
                  <a:outerShdw blurRad="38100" dist="19050" dir="2700000" algn="tl" rotWithShape="0">
                    <a:schemeClr val="dk1">
                      <a:alpha val="40000"/>
                    </a:schemeClr>
                  </a:outerShdw>
                </a:effectLst>
                <a:latin typeface="Consolas" panose="020B0609020204030204" pitchFamily="49" charset="0"/>
                <a:ea typeface="微软雅黑" panose="020B0503020204020204" pitchFamily="34" charset="-122"/>
                <a:cs typeface="Consolas" panose="020B0609020204030204" pitchFamily="49" charset="0"/>
                <a:sym typeface="+mn-ea"/>
              </a:rPr>
              <a:t>贪心法</a:t>
            </a:r>
            <a:endParaRPr lang="zh-CN" altLang="en-US" sz="1800" smtClean="0">
              <a:solidFill>
                <a:schemeClr val="tx1"/>
              </a:solidFill>
              <a:effectLst>
                <a:outerShdw blurRad="38100" dist="19050" dir="2700000" algn="tl" rotWithShape="0">
                  <a:schemeClr val="dk1">
                    <a:alpha val="40000"/>
                  </a:schemeClr>
                </a:outerShdw>
              </a:effectLst>
              <a:latin typeface="Consolas" panose="020B0609020204030204" pitchFamily="49" charset="0"/>
              <a:ea typeface="微软雅黑" panose="020B0503020204020204" pitchFamily="34" charset="-122"/>
              <a:cs typeface="Consolas" panose="020B0609020204030204" pitchFamily="49" charset="0"/>
              <a:sym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285734"/>
            <a:ext cx="328614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2.1.3 </a:t>
            </a:r>
            <a:r>
              <a:rPr lang="zh-CN" altLang="en-US"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列表元素排序</a:t>
            </a:r>
            <a:endParaRPr lang="zh-CN"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4"/>
          <p:cNvSpPr txBox="1"/>
          <p:nvPr/>
        </p:nvSpPr>
        <p:spPr>
          <a:xfrm>
            <a:off x="357158" y="928676"/>
            <a:ext cx="8501122" cy="1323439"/>
          </a:xfrm>
          <a:prstGeom prst="rect">
            <a:avLst/>
          </a:prstGeom>
          <a:ln>
            <a:solidFill>
              <a:schemeClr val="accent6">
                <a:lumMod val="40000"/>
                <a:lumOff val="6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0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rPr>
              <a:t>用列表的方法</a:t>
            </a:r>
            <a:r>
              <a:rPr lang="en-US" altLang="zh-CN" sz="2000" smtClean="0">
                <a:solidFill>
                  <a:srgbClr val="0000FF"/>
                </a:solidFill>
                <a:latin typeface="Consolas" panose="020B0609020204030204" pitchFamily="49" charset="0"/>
                <a:ea typeface="仿宋" panose="02010609060101010101" pitchFamily="49" charset="-122"/>
              </a:rPr>
              <a:t>list.sort()</a:t>
            </a:r>
            <a:r>
              <a:rPr lang="zh-CN" altLang="en-US" sz="2000" smtClean="0">
                <a:solidFill>
                  <a:srgbClr val="0000FF"/>
                </a:solidFill>
                <a:latin typeface="Consolas" panose="020B0609020204030204" pitchFamily="49" charset="0"/>
                <a:ea typeface="仿宋" panose="02010609060101010101" pitchFamily="49" charset="-122"/>
              </a:rPr>
              <a:t>或者</a:t>
            </a:r>
            <a:r>
              <a:rPr lang="zh-CN" altLang="zh-CN" sz="2000" smtClean="0">
                <a:solidFill>
                  <a:srgbClr val="0000FF"/>
                </a:solidFill>
                <a:latin typeface="Consolas" panose="020B0609020204030204" pitchFamily="49" charset="0"/>
                <a:ea typeface="仿宋" panose="02010609060101010101" pitchFamily="49" charset="-122"/>
              </a:rPr>
              <a:t>序列类型函数</a:t>
            </a:r>
            <a:r>
              <a:rPr lang="en-US" altLang="zh-CN" sz="2000" smtClean="0">
                <a:solidFill>
                  <a:srgbClr val="0000FF"/>
                </a:solidFill>
                <a:latin typeface="Consolas" panose="020B0609020204030204" pitchFamily="49" charset="0"/>
                <a:ea typeface="仿宋" panose="02010609060101010101" pitchFamily="49" charset="-122"/>
              </a:rPr>
              <a:t>sorted(list)</a:t>
            </a:r>
            <a:r>
              <a:rPr lang="zh-CN" altLang="zh-CN" sz="2000" smtClean="0">
                <a:solidFill>
                  <a:srgbClr val="0000FF"/>
                </a:solidFill>
                <a:latin typeface="Consolas" panose="020B0609020204030204" pitchFamily="49" charset="0"/>
                <a:ea typeface="仿宋" panose="02010609060101010101" pitchFamily="49" charset="-122"/>
              </a:rPr>
              <a:t>进行排序。</a:t>
            </a:r>
            <a:r>
              <a:rPr lang="zh-CN" altLang="en-US" sz="2000" smtClean="0">
                <a:solidFill>
                  <a:srgbClr val="0000FF"/>
                </a:solidFill>
                <a:latin typeface="Consolas" panose="020B0609020204030204" pitchFamily="49" charset="0"/>
                <a:ea typeface="仿宋" panose="02010609060101010101" pitchFamily="49" charset="-122"/>
              </a:rPr>
              <a:t>讨论前者。</a:t>
            </a:r>
            <a:endParaRPr lang="en-US" altLang="zh-CN" sz="2000" smtClean="0">
              <a:solidFill>
                <a:srgbClr val="0000FF"/>
              </a:solidFill>
              <a:latin typeface="Consolas" panose="020B0609020204030204" pitchFamily="49" charset="0"/>
              <a:ea typeface="仿宋" panose="02010609060101010101" pitchFamily="49" charset="-122"/>
            </a:endParaRPr>
          </a:p>
          <a:p>
            <a:pPr marL="457200" indent="-457200" algn="l">
              <a:lnSpc>
                <a:spcPts val="3000"/>
              </a:lnSpc>
              <a:spcBef>
                <a:spcPts val="600"/>
              </a:spcBef>
              <a:buBlip>
                <a:blip r:embed="rId1"/>
              </a:buBlip>
            </a:pPr>
            <a:r>
              <a:rPr lang="en-US" altLang="zh-CN" sz="2000" smtClean="0">
                <a:solidFill>
                  <a:srgbClr val="0000FF"/>
                </a:solidFill>
                <a:latin typeface="Consolas" panose="020B0609020204030204" pitchFamily="49" charset="0"/>
                <a:ea typeface="仿宋" panose="02010609060101010101" pitchFamily="49" charset="-122"/>
              </a:rPr>
              <a:t>list.sort(func=None, key=None, reverse=False) </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714348" y="2512170"/>
            <a:ext cx="7929618" cy="1631216"/>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	list=[2,5,8,9,3]</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	list.sort()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升序排序</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3	print(list)						</a:t>
            </a:r>
            <a:r>
              <a:rPr lang="en-US" altLang="zh-CN" sz="2000" smtClean="0">
                <a:solidFill>
                  <a:srgbClr val="006600"/>
                </a:solidFill>
                <a:latin typeface="Consolas" panose="020B0609020204030204" pitchFamily="49" charset="0"/>
                <a:ea typeface="仿宋" panose="02010609060101010101" pitchFamily="49" charset="-122"/>
              </a:rPr>
              <a:t>#</a:t>
            </a:r>
            <a:r>
              <a:rPr lang="zh-CN" altLang="zh-CN" sz="2000" smtClean="0">
                <a:solidFill>
                  <a:srgbClr val="006600"/>
                </a:solidFill>
                <a:latin typeface="Consolas" panose="020B0609020204030204" pitchFamily="49" charset="0"/>
                <a:ea typeface="仿宋" panose="02010609060101010101" pitchFamily="49" charset="-122"/>
              </a:rPr>
              <a:t>输出：</a:t>
            </a:r>
            <a:r>
              <a:rPr lang="en-US" altLang="zh-CN" sz="2000" smtClean="0">
                <a:solidFill>
                  <a:srgbClr val="006600"/>
                </a:solidFill>
                <a:latin typeface="Consolas" panose="020B0609020204030204" pitchFamily="49" charset="0"/>
                <a:ea typeface="仿宋" panose="02010609060101010101" pitchFamily="49" charset="-122"/>
              </a:rPr>
              <a:t>[2, 3, 5, 8, 9]</a:t>
            </a:r>
            <a:endParaRPr lang="zh-CN" altLang="zh-CN" sz="2000" smtClean="0">
              <a:solidFill>
                <a:srgbClr val="006600"/>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4	list.sort(reverse=True)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降序排序</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5	print(list)						</a:t>
            </a:r>
            <a:r>
              <a:rPr lang="en-US" altLang="zh-CN" sz="2000" smtClean="0">
                <a:solidFill>
                  <a:srgbClr val="006600"/>
                </a:solidFill>
                <a:latin typeface="Consolas" panose="020B0609020204030204" pitchFamily="49" charset="0"/>
                <a:ea typeface="仿宋" panose="02010609060101010101" pitchFamily="49" charset="-122"/>
              </a:rPr>
              <a:t>#</a:t>
            </a:r>
            <a:r>
              <a:rPr lang="zh-CN" altLang="zh-CN" sz="2000" smtClean="0">
                <a:solidFill>
                  <a:srgbClr val="006600"/>
                </a:solidFill>
                <a:latin typeface="Consolas" panose="020B0609020204030204" pitchFamily="49" charset="0"/>
                <a:ea typeface="仿宋" panose="02010609060101010101" pitchFamily="49" charset="-122"/>
              </a:rPr>
              <a:t>输出：</a:t>
            </a:r>
            <a:r>
              <a:rPr lang="en-US" altLang="zh-CN" sz="2000" smtClean="0">
                <a:solidFill>
                  <a:srgbClr val="006600"/>
                </a:solidFill>
                <a:latin typeface="Consolas" panose="020B0609020204030204" pitchFamily="49" charset="0"/>
                <a:ea typeface="仿宋" panose="02010609060101010101" pitchFamily="49" charset="-122"/>
              </a:rPr>
              <a:t>[9, 8, 5, 3, 2]</a:t>
            </a:r>
            <a:endParaRPr lang="zh-CN" altLang="zh-CN" sz="2000">
              <a:solidFill>
                <a:srgbClr val="006600"/>
              </a:solidFill>
              <a:latin typeface="Consolas" panose="020B0609020204030204" pitchFamily="49" charset="0"/>
              <a:ea typeface="仿宋" panose="02010609060101010101" pitchFamily="49" charset="-122"/>
            </a:endParaRPr>
          </a:p>
        </p:txBody>
      </p:sp>
      <p:sp>
        <p:nvSpPr>
          <p:cNvPr id="9" name="灯片编号占位符 8"/>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TextBox 4"/>
          <p:cNvSpPr txBox="1"/>
          <p:nvPr/>
        </p:nvSpPr>
        <p:spPr>
          <a:xfrm>
            <a:off x="714348" y="1125130"/>
            <a:ext cx="7286676" cy="2137472"/>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457200" indent="-457200" algn="l">
              <a:lnSpc>
                <a:spcPct val="100000"/>
              </a:lnSpc>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对于带权图中两个顶点之间的路径可能有多条，把带权路径长度最短的那条路径称为最短路径，其路径长度称为最短路径长度或者最短距离。</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ct val="100000"/>
              </a:lnSpc>
              <a:buBlip>
                <a:blip r:embed="rId1"/>
              </a:buBlip>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Dijkstra</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算法。</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ct val="100000"/>
              </a:lnSpc>
              <a:buBlip>
                <a:blip r:embed="rId1"/>
              </a:buBlip>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Floyd</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算法。</a:t>
            </a:r>
            <a:endPar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TextBox 6"/>
          <p:cNvSpPr txBox="1"/>
          <p:nvPr/>
        </p:nvSpPr>
        <p:spPr>
          <a:xfrm>
            <a:off x="428596" y="428610"/>
            <a:ext cx="2357454" cy="483960"/>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en-US" altLang="zh-CN" sz="2200" smtClean="0">
                <a:solidFill>
                  <a:schemeClr val="bg1"/>
                </a:solidFill>
                <a:latin typeface="微软雅黑" panose="020B0503020204020204" pitchFamily="34" charset="-122"/>
                <a:ea typeface="微软雅黑" panose="020B0503020204020204" pitchFamily="34" charset="-122"/>
              </a:rPr>
              <a:t>5.  </a:t>
            </a:r>
            <a:r>
              <a:rPr lang="zh-CN" altLang="en-US" sz="2200" smtClean="0">
                <a:solidFill>
                  <a:schemeClr val="bg1"/>
                </a:solidFill>
                <a:latin typeface="微软雅黑" panose="020B0503020204020204" pitchFamily="34" charset="-122"/>
                <a:ea typeface="微软雅黑" panose="020B0503020204020204" pitchFamily="34" charset="-122"/>
              </a:rPr>
              <a:t>最短路径</a:t>
            </a:r>
            <a:endParaRPr lang="zh-CN" altLang="zh-CN" sz="2200" smtClean="0">
              <a:solidFill>
                <a:schemeClr val="bg1"/>
              </a:solidFill>
              <a:latin typeface="微软雅黑" panose="020B0503020204020204" pitchFamily="34" charset="-122"/>
              <a:ea typeface="微软雅黑" panose="020B0503020204020204" pitchFamily="34" charset="-122"/>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fld>
            <a:r>
              <a:rPr lang="en-US" altLang="zh-CN" smtClean="0"/>
              <a:t>/57</a:t>
            </a:r>
            <a:endParaRPr lang="en-US" altLang="zh-CN"/>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TextBox 4"/>
          <p:cNvSpPr txBox="1"/>
          <p:nvPr/>
        </p:nvSpPr>
        <p:spPr>
          <a:xfrm>
            <a:off x="500034" y="1125131"/>
            <a:ext cx="7500990" cy="1598863"/>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lIns="180000" tIns="144000" bIns="144000" rtlCol="0">
            <a:spAutoFit/>
          </a:bodyPr>
          <a:lstStyle/>
          <a:p>
            <a:pPr marL="457200" indent="-457200" algn="l">
              <a:lnSpc>
                <a:spcPts val="3000"/>
              </a:lnSpc>
              <a:spcBef>
                <a:spcPts val="1200"/>
              </a:spcBef>
              <a:buBlip>
                <a:blip r:embed="rId1"/>
              </a:buBlip>
            </a:pPr>
            <a:r>
              <a:rPr lang="zh-CN" altLang="zh-CN" sz="2000"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在一个有向图</a:t>
            </a:r>
            <a:r>
              <a:rPr lang="en-US" altLang="zh-CN" sz="2000"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G</a:t>
            </a:r>
            <a:r>
              <a:rPr lang="zh-CN" altLang="zh-CN" sz="2000"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中找一个</a:t>
            </a:r>
            <a:r>
              <a:rPr lang="zh-CN" altLang="zh-CN" sz="2000" smtClean="0">
                <a:solidFill>
                  <a:srgbClr val="FF00FF"/>
                </a:solidFill>
                <a:latin typeface="Times New Roman" panose="02020603050405020304" pitchFamily="18" charset="0"/>
                <a:ea typeface="仿宋" panose="02010609060101010101" pitchFamily="49" charset="-122"/>
                <a:cs typeface="Times New Roman" panose="02020603050405020304" pitchFamily="18" charset="0"/>
              </a:rPr>
              <a:t>拓扑序列</a:t>
            </a:r>
            <a:r>
              <a:rPr lang="zh-CN" altLang="zh-CN" sz="2000"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的过程称为拓扑排序。</a:t>
            </a:r>
            <a:endParaRPr lang="en-US" altLang="zh-CN" sz="2000"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a:p>
            <a:pPr marL="457200" indent="-457200" algn="l">
              <a:lnSpc>
                <a:spcPts val="3000"/>
              </a:lnSpc>
              <a:spcBef>
                <a:spcPts val="1200"/>
              </a:spcBef>
              <a:buBlip>
                <a:blip r:embed="rId1"/>
              </a:buBlip>
            </a:pPr>
            <a:r>
              <a:rPr lang="zh-CN" altLang="zh-CN" sz="2000" smtClean="0">
                <a:solidFill>
                  <a:srgbClr val="0000FF"/>
                </a:solidFill>
                <a:latin typeface="Times New Roman" panose="02020603050405020304" pitchFamily="18" charset="0"/>
                <a:ea typeface="仿宋" panose="02010609060101010101" pitchFamily="49" charset="-122"/>
                <a:cs typeface="Times New Roman" panose="02020603050405020304" pitchFamily="18" charset="0"/>
              </a:rPr>
              <a:t>如果一个有向图拓扑排序产生包含全部顶点的拓扑序列，则该图中不存在环，否则该图中一定存在环。</a:t>
            </a:r>
            <a:endParaRPr lang="zh-CN" altLang="zh-CN" sz="2000">
              <a:solidFill>
                <a:srgbClr val="0000FF"/>
              </a:solidFill>
              <a:latin typeface="Times New Roman" panose="02020603050405020304" pitchFamily="18" charset="0"/>
              <a:ea typeface="仿宋" panose="02010609060101010101" pitchFamily="49" charset="-122"/>
              <a:cs typeface="Times New Roman" panose="02020603050405020304" pitchFamily="18" charset="0"/>
            </a:endParaRPr>
          </a:p>
        </p:txBody>
      </p:sp>
      <p:sp>
        <p:nvSpPr>
          <p:cNvPr id="7" name="TextBox 6"/>
          <p:cNvSpPr txBox="1"/>
          <p:nvPr/>
        </p:nvSpPr>
        <p:spPr>
          <a:xfrm>
            <a:off x="428596" y="428610"/>
            <a:ext cx="2357454" cy="483960"/>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en-US" altLang="zh-CN" sz="2200" smtClean="0">
                <a:solidFill>
                  <a:schemeClr val="bg1"/>
                </a:solidFill>
                <a:latin typeface="微软雅黑" panose="020B0503020204020204" pitchFamily="34" charset="-122"/>
                <a:ea typeface="微软雅黑" panose="020B0503020204020204" pitchFamily="34" charset="-122"/>
              </a:rPr>
              <a:t>6.  </a:t>
            </a:r>
            <a:r>
              <a:rPr lang="zh-CN" altLang="en-US" sz="2200" smtClean="0">
                <a:solidFill>
                  <a:schemeClr val="bg1"/>
                </a:solidFill>
                <a:latin typeface="微软雅黑" panose="020B0503020204020204" pitchFamily="34" charset="-122"/>
                <a:ea typeface="微软雅黑" panose="020B0503020204020204" pitchFamily="34" charset="-122"/>
              </a:rPr>
              <a:t>拓扑排序</a:t>
            </a:r>
            <a:endParaRPr lang="zh-CN" altLang="zh-CN" sz="2200" smtClean="0">
              <a:solidFill>
                <a:schemeClr val="bg1"/>
              </a:solidFill>
              <a:latin typeface="微软雅黑" panose="020B0503020204020204" pitchFamily="34" charset="-122"/>
              <a:ea typeface="微软雅黑" panose="020B0503020204020204" pitchFamily="34" charset="-122"/>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fld>
            <a:r>
              <a:rPr lang="en-US" altLang="zh-CN" smtClean="0"/>
              <a:t>/57</a:t>
            </a:r>
            <a:endParaRPr lang="en-US" altLang="zh-CN"/>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428596" y="428610"/>
            <a:ext cx="6357982"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anose="020B0609020204030204" pitchFamily="49" charset="0"/>
                <a:ea typeface="微软雅黑" panose="020B0503020204020204" pitchFamily="34" charset="-122"/>
                <a:cs typeface="Consolas" panose="020B0609020204030204" pitchFamily="49" charset="0"/>
              </a:rPr>
              <a:t>2.9.2 </a:t>
            </a:r>
            <a:r>
              <a:rPr lang="zh-CN" altLang="zh-CN" smtClean="0">
                <a:latin typeface="Consolas" panose="020B0609020204030204" pitchFamily="49" charset="0"/>
                <a:ea typeface="微软雅黑" panose="020B0503020204020204" pitchFamily="34" charset="-122"/>
                <a:cs typeface="Consolas" panose="020B0609020204030204" pitchFamily="49" charset="0"/>
              </a:rPr>
              <a:t>实战—课程表</a:t>
            </a:r>
            <a:r>
              <a:rPr lang="zh-CN" altLang="en-US" smtClean="0">
                <a:latin typeface="Consolas" panose="020B0609020204030204" pitchFamily="49" charset="0"/>
                <a:ea typeface="微软雅黑" panose="020B0503020204020204" pitchFamily="34" charset="-122"/>
                <a:cs typeface="Consolas" panose="020B0609020204030204" pitchFamily="49" charset="0"/>
              </a:rPr>
              <a:t>（</a:t>
            </a:r>
            <a:r>
              <a:rPr lang="en-US" altLang="zh-CN" smtClean="0">
                <a:latin typeface="Consolas" panose="020B0609020204030204" pitchFamily="49" charset="0"/>
                <a:ea typeface="微软雅黑" panose="020B0503020204020204" pitchFamily="34" charset="-122"/>
                <a:cs typeface="Consolas" panose="020B0609020204030204" pitchFamily="49" charset="0"/>
              </a:rPr>
              <a:t>LeetCode207★★</a:t>
            </a:r>
            <a:r>
              <a:rPr lang="zh-CN" altLang="en-US" smtClean="0">
                <a:latin typeface="Consolas" panose="020B0609020204030204" pitchFamily="49" charset="0"/>
                <a:ea typeface="微软雅黑" panose="020B0503020204020204" pitchFamily="34" charset="-122"/>
                <a:cs typeface="Consolas" panose="020B0609020204030204" pitchFamily="49" charset="0"/>
              </a:rPr>
              <a:t>）</a:t>
            </a:r>
            <a:endParaRPr lang="zh-CN"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4"/>
          <p:cNvSpPr txBox="1"/>
          <p:nvPr/>
        </p:nvSpPr>
        <p:spPr>
          <a:xfrm>
            <a:off x="285720" y="1178709"/>
            <a:ext cx="8643998" cy="3016210"/>
          </a:xfrm>
          <a:prstGeom prst="rect">
            <a:avLst/>
          </a:prstGeom>
          <a:solidFill>
            <a:schemeClr val="bg1"/>
          </a:solidFill>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3000"/>
              </a:lnSpc>
              <a:spcBef>
                <a:spcPts val="600"/>
              </a:spcBef>
            </a:pPr>
            <a:r>
              <a:rPr lang="zh-CN" altLang="zh-CN" sz="20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问题描述：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门课程（编号为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到</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）的选修关系用</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prerequisites</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数组表示，其中每个元素</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表示课程</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是课程</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的先修课程即</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b</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。判断是否可能完成所有课程的学习。</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lnSpc>
                <a:spcPts val="3000"/>
              </a:lnSpc>
              <a:spcBef>
                <a:spcPts val="60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例如，</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prerequisites=[[1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，表示共有</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门课程，课程</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的</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先</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修课程是课程</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0</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，这是可能的，结果为</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true</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lnSpc>
                <a:spcPts val="3000"/>
              </a:lnSpc>
              <a:spcBef>
                <a:spcPts val="60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要求设计如下方法：</a:t>
            </a:r>
            <a:endPar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lnSpc>
                <a:spcPts val="3000"/>
              </a:lnSpc>
              <a:spcBef>
                <a:spcPts val="600"/>
              </a:spcBef>
            </a:pPr>
            <a:r>
              <a:rPr lang="en-US" altLang="zh-CN" sz="2000" smtClean="0">
                <a:solidFill>
                  <a:srgbClr val="006600"/>
                </a:solidFill>
                <a:latin typeface="Consolas" panose="020B0609020204030204" pitchFamily="49" charset="0"/>
                <a:ea typeface="楷体" panose="02010609060101010101" pitchFamily="49" charset="-122"/>
              </a:rPr>
              <a:t>     </a:t>
            </a:r>
            <a:r>
              <a:rPr lang="en-US" altLang="zh-CN" sz="2000" smtClean="0">
                <a:solidFill>
                  <a:srgbClr val="0000FF"/>
                </a:solidFill>
                <a:latin typeface="Consolas" panose="020B0609020204030204" pitchFamily="49" charset="0"/>
                <a:ea typeface="仿宋" panose="02010609060101010101" pitchFamily="49" charset="-122"/>
              </a:rPr>
              <a:t>def </a:t>
            </a:r>
            <a:r>
              <a:rPr lang="en-US" altLang="zh-CN" sz="2000" smtClean="0">
                <a:solidFill>
                  <a:srgbClr val="FF0000"/>
                </a:solidFill>
                <a:latin typeface="Consolas" panose="020B0609020204030204" pitchFamily="49" charset="0"/>
                <a:ea typeface="仿宋" panose="02010609060101010101" pitchFamily="49" charset="-122"/>
              </a:rPr>
              <a:t>canFinish</a:t>
            </a:r>
            <a:r>
              <a:rPr lang="en-US" altLang="zh-CN" sz="2000" smtClean="0">
                <a:solidFill>
                  <a:srgbClr val="0000FF"/>
                </a:solidFill>
                <a:latin typeface="Consolas" panose="020B0609020204030204" pitchFamily="49" charset="0"/>
                <a:ea typeface="仿宋" panose="02010609060101010101" pitchFamily="49" charset="-122"/>
              </a:rPr>
              <a:t>(self,numCourses,prerequisites) -&gt; bool:</a:t>
            </a:r>
            <a:endParaRPr lang="zh-CN" altLang="zh-CN" sz="2000">
              <a:solidFill>
                <a:srgbClr val="006600"/>
              </a:solidFill>
              <a:latin typeface="Consolas" panose="020B0609020204030204" pitchFamily="49" charset="0"/>
              <a:ea typeface="楷体" panose="02010609060101010101" pitchFamily="49" charset="-122"/>
              <a:cs typeface="Consolas" panose="020B0609020204030204" pitchFamily="49" charset="0"/>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fld>
            <a:r>
              <a:rPr lang="en-US" altLang="zh-CN" smtClean="0"/>
              <a:t>/57</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428596" y="1017974"/>
            <a:ext cx="8358246" cy="2741007"/>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300"/>
              </a:lnSpc>
              <a:spcBef>
                <a:spcPts val="12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每门课程用一个顶点表示，两门课程之间的先修关系用一条有向边表示，这样构成一个有向图，用邻接表存储。需要注意的是</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prerequisites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中的元素</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对应的有向边为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&lt;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a</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b</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&gt;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3300"/>
              </a:lnSpc>
              <a:spcBef>
                <a:spcPts val="12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采用</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拓扑排序</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思路，用整数</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累计拓扑序列中的元素个数，拓扑排序完毕，若</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n=numCourses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则说明没有环，能够完成所有课程的学习，返回</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True</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，否则说明存在环，不能完成所有课程的学习，返回</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False</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714348" y="449999"/>
            <a:ext cx="500066" cy="430887"/>
          </a:xfrm>
          <a:prstGeom prst="rect">
            <a:avLst/>
          </a:prstGeom>
          <a:solidFill>
            <a:schemeClr val="accent5">
              <a:lumMod val="20000"/>
              <a:lumOff val="80000"/>
            </a:schemeClr>
          </a:solidFill>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a:lstStyle>
          <a:p>
            <a:pPr>
              <a:lnSpc>
                <a:spcPct val="100000"/>
              </a:lnSpc>
              <a:spcBef>
                <a:spcPts val="0"/>
              </a:spcBef>
            </a:pPr>
            <a:r>
              <a:rPr lang="zh-CN" altLang="en-US"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解</a:t>
            </a:r>
            <a:endParaRPr lang="zh-CN" altLang="en-US" sz="220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fld>
            <a:r>
              <a:rPr lang="en-US" altLang="zh-CN" smtClean="0"/>
              <a:t>/57</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TextBox 4"/>
          <p:cNvSpPr txBox="1"/>
          <p:nvPr/>
        </p:nvSpPr>
        <p:spPr>
          <a:xfrm>
            <a:off x="142844" y="295545"/>
            <a:ext cx="8786874" cy="2916943"/>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36000" bIns="36000" rtlCol="0">
            <a:spAutoFit/>
          </a:bodyPr>
          <a:lstStyle/>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	class Solution:</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   	def </a:t>
            </a:r>
            <a:r>
              <a:rPr lang="en-US" altLang="zh-CN" sz="2000" smtClean="0">
                <a:solidFill>
                  <a:srgbClr val="FF0000"/>
                </a:solidFill>
                <a:latin typeface="Consolas" panose="020B0609020204030204" pitchFamily="49" charset="0"/>
                <a:ea typeface="仿宋" panose="02010609060101010101" pitchFamily="49" charset="-122"/>
              </a:rPr>
              <a:t>canFinish</a:t>
            </a:r>
            <a:r>
              <a:rPr lang="en-US" altLang="zh-CN" sz="2000" smtClean="0">
                <a:solidFill>
                  <a:srgbClr val="0000FF"/>
                </a:solidFill>
                <a:latin typeface="Consolas" panose="020B0609020204030204" pitchFamily="49" charset="0"/>
                <a:ea typeface="仿宋" panose="02010609060101010101" pitchFamily="49" charset="-122"/>
              </a:rPr>
              <a:t>(self,numCourses,prerequisites) -&gt; bool:</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3   		indegree=[0]*numCourses;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入度数组</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4      	adj=[[] for i in range(0,numCourses)]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邻接表</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5      	for e in prerequisites: </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6       	b,a=e[0],e[1]  				</a:t>
            </a:r>
            <a:r>
              <a:rPr lang="en-US" altLang="zh-CN" sz="2000" smtClean="0">
                <a:solidFill>
                  <a:srgbClr val="00B0F0"/>
                </a:solidFill>
                <a:latin typeface="Consolas" panose="020B0609020204030204" pitchFamily="49" charset="0"/>
                <a:ea typeface="仿宋" panose="02010609060101010101" pitchFamily="49" charset="-122"/>
              </a:rPr>
              <a:t>#[b,a]</a:t>
            </a:r>
            <a:r>
              <a:rPr lang="zh-CN" altLang="zh-CN" sz="2000" smtClean="0">
                <a:solidFill>
                  <a:srgbClr val="00B0F0"/>
                </a:solidFill>
                <a:latin typeface="Consolas" panose="020B0609020204030204" pitchFamily="49" charset="0"/>
                <a:ea typeface="仿宋" panose="02010609060101010101" pitchFamily="49" charset="-122"/>
              </a:rPr>
              <a:t>表示</a:t>
            </a:r>
            <a:r>
              <a:rPr lang="en-US" altLang="zh-CN" sz="2000" smtClean="0">
                <a:solidFill>
                  <a:srgbClr val="00B0F0"/>
                </a:solidFill>
                <a:latin typeface="Consolas" panose="020B0609020204030204" pitchFamily="49" charset="0"/>
                <a:ea typeface="仿宋" panose="02010609060101010101" pitchFamily="49" charset="-122"/>
              </a:rPr>
              <a:t>a</a:t>
            </a:r>
            <a:r>
              <a:rPr lang="zh-CN" altLang="zh-CN" sz="2000" smtClean="0">
                <a:solidFill>
                  <a:srgbClr val="00B0F0"/>
                </a:solidFill>
                <a:latin typeface="Consolas" panose="020B0609020204030204" pitchFamily="49" charset="0"/>
                <a:ea typeface="仿宋" panose="02010609060101010101" pitchFamily="49" charset="-122"/>
              </a:rPr>
              <a:t>是</a:t>
            </a:r>
            <a:r>
              <a:rPr lang="en-US" altLang="zh-CN" sz="2000" smtClean="0">
                <a:solidFill>
                  <a:srgbClr val="00B0F0"/>
                </a:solidFill>
                <a:latin typeface="Consolas" panose="020B0609020204030204" pitchFamily="49" charset="0"/>
                <a:ea typeface="仿宋" panose="02010609060101010101" pitchFamily="49" charset="-122"/>
              </a:rPr>
              <a:t>b</a:t>
            </a:r>
            <a:r>
              <a:rPr lang="zh-CN" altLang="zh-CN" sz="2000" smtClean="0">
                <a:solidFill>
                  <a:srgbClr val="00B0F0"/>
                </a:solidFill>
                <a:latin typeface="Consolas" panose="020B0609020204030204" pitchFamily="49" charset="0"/>
                <a:ea typeface="仿宋" panose="02010609060101010101" pitchFamily="49" charset="-122"/>
              </a:rPr>
              <a:t>的先修课程</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7         	adj[a].append(b)</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8        	indegree[b]+=1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存在边</a:t>
            </a:r>
            <a:r>
              <a:rPr lang="en-US" altLang="zh-CN" sz="2000" smtClean="0">
                <a:solidFill>
                  <a:srgbClr val="00B0F0"/>
                </a:solidFill>
                <a:latin typeface="Consolas" panose="020B0609020204030204" pitchFamily="49" charset="0"/>
                <a:ea typeface="仿宋" panose="02010609060101010101" pitchFamily="49" charset="-122"/>
              </a:rPr>
              <a:t>&lt;a,b&gt;</a:t>
            </a:r>
            <a:r>
              <a:rPr lang="zh-CN" altLang="zh-CN" sz="2000" smtClean="0">
                <a:solidFill>
                  <a:srgbClr val="00B0F0"/>
                </a:solidFill>
                <a:latin typeface="Consolas" panose="020B0609020204030204" pitchFamily="49" charset="0"/>
                <a:ea typeface="仿宋" panose="02010609060101010101" pitchFamily="49" charset="-122"/>
              </a:rPr>
              <a:t>，</a:t>
            </a:r>
            <a:r>
              <a:rPr lang="en-US" altLang="zh-CN" sz="2000" smtClean="0">
                <a:solidFill>
                  <a:srgbClr val="00B0F0"/>
                </a:solidFill>
                <a:latin typeface="Consolas" panose="020B0609020204030204" pitchFamily="49" charset="0"/>
                <a:ea typeface="仿宋" panose="02010609060101010101" pitchFamily="49" charset="-122"/>
              </a:rPr>
              <a:t>b</a:t>
            </a:r>
            <a:r>
              <a:rPr lang="zh-CN" altLang="zh-CN" sz="2000" smtClean="0">
                <a:solidFill>
                  <a:srgbClr val="00B0F0"/>
                </a:solidFill>
                <a:latin typeface="Consolas" panose="020B0609020204030204" pitchFamily="49" charset="0"/>
                <a:ea typeface="仿宋" panose="02010609060101010101" pitchFamily="49" charset="-122"/>
              </a:rPr>
              <a:t>的入度增</a:t>
            </a:r>
            <a:r>
              <a:rPr lang="en-US" altLang="zh-CN" sz="2000" smtClean="0">
                <a:solidFill>
                  <a:srgbClr val="00B0F0"/>
                </a:solidFill>
                <a:latin typeface="Consolas" panose="020B0609020204030204" pitchFamily="49" charset="0"/>
                <a:ea typeface="仿宋" panose="02010609060101010101" pitchFamily="49" charset="-122"/>
              </a:rPr>
              <a:t>1</a:t>
            </a:r>
            <a:endParaRPr lang="zh-CN" altLang="zh-CN" sz="2000">
              <a:solidFill>
                <a:srgbClr val="00B0F0"/>
              </a:solidFill>
              <a:latin typeface="Consolas" panose="020B0609020204030204" pitchFamily="49" charset="0"/>
              <a:ea typeface="仿宋" panose="02010609060101010101" pitchFamily="49" charset="-122"/>
            </a:endParaRPr>
          </a:p>
        </p:txBody>
      </p:sp>
      <p:grpSp>
        <p:nvGrpSpPr>
          <p:cNvPr id="2" name="组合 18"/>
          <p:cNvGrpSpPr/>
          <p:nvPr/>
        </p:nvGrpSpPr>
        <p:grpSpPr>
          <a:xfrm>
            <a:off x="642910" y="3714758"/>
            <a:ext cx="5715040" cy="400110"/>
            <a:chOff x="642910" y="3714758"/>
            <a:chExt cx="5715040" cy="400110"/>
          </a:xfrm>
        </p:grpSpPr>
        <p:grpSp>
          <p:nvGrpSpPr>
            <p:cNvPr id="3" name="组合 14"/>
            <p:cNvGrpSpPr/>
            <p:nvPr/>
          </p:nvGrpSpPr>
          <p:grpSpPr>
            <a:xfrm>
              <a:off x="4572000" y="3714758"/>
              <a:ext cx="1785950" cy="376871"/>
              <a:chOff x="2143108" y="4177281"/>
              <a:chExt cx="1785950" cy="376871"/>
            </a:xfrm>
          </p:grpSpPr>
          <p:sp>
            <p:nvSpPr>
              <p:cNvPr id="7" name="矩形 6"/>
              <p:cNvSpPr/>
              <p:nvPr/>
            </p:nvSpPr>
            <p:spPr>
              <a:xfrm>
                <a:off x="2500298" y="4179102"/>
                <a:ext cx="1428760" cy="375050"/>
              </a:xfrm>
              <a:prstGeom prst="rect">
                <a:avLst/>
              </a:prstGeom>
              <a:ln>
                <a:tailEnd type="none"/>
              </a:ln>
            </p:spPr>
            <p:style>
              <a:lnRef idx="1">
                <a:schemeClr val="accent3"/>
              </a:lnRef>
              <a:fillRef idx="2">
                <a:schemeClr val="accent3"/>
              </a:fillRef>
              <a:effectRef idx="1">
                <a:schemeClr val="accent3"/>
              </a:effectRef>
              <a:fontRef idx="minor">
                <a:schemeClr val="dk1"/>
              </a:fontRef>
            </p:style>
            <p:txBody>
              <a:bodyPr rtlCol="0" anchor="ctr"/>
              <a:lstStyle/>
              <a:p>
                <a:pPr algn="l"/>
                <a:r>
                  <a:rPr lang="en-US" altLang="zh-CN" sz="2000" smtClean="0">
                    <a:solidFill>
                      <a:srgbClr val="0000FF"/>
                    </a:solidFill>
                    <a:latin typeface="Consolas" panose="020B0609020204030204" pitchFamily="49" charset="0"/>
                  </a:rPr>
                  <a:t> b, </a:t>
                </a:r>
                <a:r>
                  <a:rPr lang="en-US" altLang="zh-CN" sz="2000" smtClean="0">
                    <a:solidFill>
                      <a:srgbClr val="0000FF"/>
                    </a:solidFill>
                    <a:latin typeface="+mn-ea"/>
                  </a:rPr>
                  <a:t>…</a:t>
                </a:r>
                <a:r>
                  <a:rPr lang="en-US" altLang="zh-CN" sz="2000" smtClean="0">
                    <a:solidFill>
                      <a:srgbClr val="0000FF"/>
                    </a:solidFill>
                    <a:latin typeface="Consolas" panose="020B0609020204030204" pitchFamily="49" charset="0"/>
                  </a:rPr>
                  <a:t> </a:t>
                </a:r>
                <a:endParaRPr lang="zh-CN" altLang="en-US" sz="2000">
                  <a:solidFill>
                    <a:srgbClr val="0000FF"/>
                  </a:solidFill>
                  <a:latin typeface="Consolas" panose="020B0609020204030204" pitchFamily="49" charset="0"/>
                </a:endParaRPr>
              </a:p>
            </p:txBody>
          </p:sp>
          <p:sp>
            <p:nvSpPr>
              <p:cNvPr id="8" name="TextBox 7"/>
              <p:cNvSpPr txBox="1"/>
              <p:nvPr/>
            </p:nvSpPr>
            <p:spPr>
              <a:xfrm>
                <a:off x="2143108" y="4177281"/>
                <a:ext cx="285752" cy="369332"/>
              </a:xfrm>
              <a:prstGeom prst="rect">
                <a:avLst/>
              </a:prstGeom>
              <a:noFill/>
            </p:spPr>
            <p:txBody>
              <a:bodyPr wrap="square" rtlCol="0">
                <a:spAutoFit/>
              </a:bodyPr>
              <a:lstStyle/>
              <a:p>
                <a:pPr algn="l">
                  <a:lnSpc>
                    <a:spcPct val="100000"/>
                  </a:lnSpc>
                  <a:spcBef>
                    <a:spcPts val="0"/>
                  </a:spcBef>
                </a:pPr>
                <a:r>
                  <a:rPr lang="en-US" altLang="zh-CN" sz="1800" smtClean="0">
                    <a:solidFill>
                      <a:srgbClr val="0000FF"/>
                    </a:solidFill>
                    <a:latin typeface="Consolas" panose="020B0609020204030204" pitchFamily="49" charset="0"/>
                    <a:ea typeface="楷体" panose="02010609060101010101" pitchFamily="49" charset="-122"/>
                    <a:cs typeface="Consolas" panose="020B0609020204030204" pitchFamily="49" charset="0"/>
                  </a:rPr>
                  <a:t>a</a:t>
                </a:r>
                <a:endParaRPr lang="zh-CN" altLang="en-US" sz="18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sp>
          <p:nvSpPr>
            <p:cNvPr id="10" name="TextBox 9"/>
            <p:cNvSpPr txBox="1"/>
            <p:nvPr/>
          </p:nvSpPr>
          <p:spPr>
            <a:xfrm>
              <a:off x="642910" y="3714758"/>
              <a:ext cx="857256" cy="400110"/>
            </a:xfrm>
            <a:prstGeom prst="rect">
              <a:avLst/>
            </a:prstGeom>
            <a:noFill/>
          </p:spPr>
          <p:txBody>
            <a:bodyPr wrap="square" rtlCol="0">
              <a:spAutoFit/>
            </a:bodyPr>
            <a:lstStyle/>
            <a:p>
              <a:pPr algn="l">
                <a:lnSpc>
                  <a:spcPct val="1000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[b,a]</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grpSp>
          <p:nvGrpSpPr>
            <p:cNvPr id="4" name="组合 15"/>
            <p:cNvGrpSpPr/>
            <p:nvPr/>
          </p:nvGrpSpPr>
          <p:grpSpPr>
            <a:xfrm>
              <a:off x="2214546" y="3714758"/>
              <a:ext cx="1571636" cy="357190"/>
              <a:chOff x="2714612" y="3214692"/>
              <a:chExt cx="1571636" cy="357190"/>
            </a:xfrm>
          </p:grpSpPr>
          <p:sp>
            <p:nvSpPr>
              <p:cNvPr id="11" name="椭圆 10"/>
              <p:cNvSpPr/>
              <p:nvPr/>
            </p:nvSpPr>
            <p:spPr>
              <a:xfrm>
                <a:off x="2714612" y="3214692"/>
                <a:ext cx="428628" cy="357190"/>
              </a:xfrm>
              <a:prstGeom prst="ellipse">
                <a:avLst/>
              </a:prstGeom>
              <a:ln>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latin typeface="Consolas" panose="020B0609020204030204" pitchFamily="49" charset="0"/>
                  </a:rPr>
                  <a:t>a</a:t>
                </a:r>
                <a:endParaRPr lang="zh-CN" altLang="en-US" sz="2000">
                  <a:latin typeface="Consolas" panose="020B0609020204030204" pitchFamily="49" charset="0"/>
                </a:endParaRPr>
              </a:p>
            </p:txBody>
          </p:sp>
          <p:sp>
            <p:nvSpPr>
              <p:cNvPr id="12" name="椭圆 11"/>
              <p:cNvSpPr/>
              <p:nvPr/>
            </p:nvSpPr>
            <p:spPr>
              <a:xfrm>
                <a:off x="3857620" y="3214692"/>
                <a:ext cx="428628" cy="357190"/>
              </a:xfrm>
              <a:prstGeom prst="ellipse">
                <a:avLst/>
              </a:prstGeom>
              <a:ln>
                <a:tailEnd type="none"/>
              </a:ln>
            </p:spPr>
            <p:style>
              <a:lnRef idx="1">
                <a:schemeClr val="accent5"/>
              </a:lnRef>
              <a:fillRef idx="2">
                <a:schemeClr val="accent5"/>
              </a:fillRef>
              <a:effectRef idx="1">
                <a:schemeClr val="accent5"/>
              </a:effectRef>
              <a:fontRef idx="minor">
                <a:schemeClr val="dk1"/>
              </a:fontRef>
            </p:style>
            <p:txBody>
              <a:bodyPr rtlCol="0" anchor="ctr"/>
              <a:lstStyle/>
              <a:p>
                <a:pPr algn="ctr"/>
                <a:r>
                  <a:rPr lang="en-US" altLang="zh-CN" sz="2000" smtClean="0">
                    <a:latin typeface="Consolas" panose="020B0609020204030204" pitchFamily="49" charset="0"/>
                  </a:rPr>
                  <a:t>b</a:t>
                </a:r>
                <a:endParaRPr lang="zh-CN" altLang="en-US" sz="2000">
                  <a:latin typeface="Consolas" panose="020B0609020204030204" pitchFamily="49" charset="0"/>
                </a:endParaRPr>
              </a:p>
            </p:txBody>
          </p:sp>
          <p:cxnSp>
            <p:nvCxnSpPr>
              <p:cNvPr id="14" name="直接箭头连接符 13"/>
              <p:cNvCxnSpPr>
                <a:stCxn id="11" idx="6"/>
                <a:endCxn id="12" idx="2"/>
              </p:cNvCxnSpPr>
              <p:nvPr/>
            </p:nvCxnSpPr>
            <p:spPr>
              <a:xfrm>
                <a:off x="3143240" y="3393287"/>
                <a:ext cx="714380" cy="1588"/>
              </a:xfrm>
              <a:prstGeom prst="straightConnector1">
                <a:avLst/>
              </a:prstGeom>
              <a:ln w="19050">
                <a:tailEnd type="arrow"/>
              </a:ln>
            </p:spPr>
            <p:style>
              <a:lnRef idx="2">
                <a:schemeClr val="dk1"/>
              </a:lnRef>
              <a:fillRef idx="0">
                <a:schemeClr val="dk1"/>
              </a:fillRef>
              <a:effectRef idx="1">
                <a:schemeClr val="dk1"/>
              </a:effectRef>
              <a:fontRef idx="minor">
                <a:schemeClr val="tx1"/>
              </a:fontRef>
            </p:style>
          </p:cxnSp>
        </p:grpSp>
        <p:sp>
          <p:nvSpPr>
            <p:cNvPr id="17" name="右箭头 16"/>
            <p:cNvSpPr/>
            <p:nvPr/>
          </p:nvSpPr>
          <p:spPr>
            <a:xfrm>
              <a:off x="1643042" y="3786196"/>
              <a:ext cx="285752" cy="214314"/>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8" name="右箭头 17"/>
            <p:cNvSpPr/>
            <p:nvPr/>
          </p:nvSpPr>
          <p:spPr>
            <a:xfrm>
              <a:off x="4071934" y="3786196"/>
              <a:ext cx="285752" cy="214314"/>
            </a:xfrm>
            <a:prstGeom prst="right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grpSp>
      <p:sp>
        <p:nvSpPr>
          <p:cNvPr id="16" name="灯片编号占位符 15"/>
          <p:cNvSpPr>
            <a:spLocks noGrp="1"/>
          </p:cNvSpPr>
          <p:nvPr>
            <p:ph type="sldNum" sz="quarter" idx="12"/>
          </p:nvPr>
        </p:nvSpPr>
        <p:spPr/>
        <p:txBody>
          <a:bodyPr/>
          <a:lstStyle/>
          <a:p>
            <a:fld id="{7AF016A1-9F15-429F-9EFD-84004B73C732}" type="slidenum">
              <a:rPr lang="en-US" altLang="zh-CN" smtClean="0"/>
            </a:fld>
            <a:r>
              <a:rPr lang="en-US" altLang="zh-CN" smtClean="0"/>
              <a:t>/57</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TextBox 4"/>
          <p:cNvSpPr txBox="1"/>
          <p:nvPr/>
        </p:nvSpPr>
        <p:spPr>
          <a:xfrm>
            <a:off x="142876" y="375031"/>
            <a:ext cx="8929718" cy="3881438"/>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36000" bIns="36000" rtlCol="0">
            <a:spAutoFit/>
          </a:bodyPr>
          <a:lstStyle/>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9     	st=deque()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定义一个栈</a:t>
            </a:r>
            <a:r>
              <a:rPr lang="en-US" altLang="zh-CN" sz="2000" smtClean="0">
                <a:solidFill>
                  <a:srgbClr val="00B0F0"/>
                </a:solidFill>
                <a:latin typeface="Consolas" panose="020B0609020204030204" pitchFamily="49" charset="0"/>
                <a:ea typeface="仿宋" panose="02010609060101010101" pitchFamily="49" charset="-122"/>
              </a:rPr>
              <a:t>st</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10     	for i in range(0,numCourses):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入度为</a:t>
            </a:r>
            <a:r>
              <a:rPr lang="en-US" altLang="zh-CN" sz="2000" smtClean="0">
                <a:solidFill>
                  <a:srgbClr val="00B0F0"/>
                </a:solidFill>
                <a:latin typeface="Consolas" panose="020B0609020204030204" pitchFamily="49" charset="0"/>
                <a:ea typeface="仿宋" panose="02010609060101010101" pitchFamily="49" charset="-122"/>
              </a:rPr>
              <a:t>0</a:t>
            </a:r>
            <a:r>
              <a:rPr lang="zh-CN" altLang="zh-CN" sz="2000" smtClean="0">
                <a:solidFill>
                  <a:srgbClr val="00B0F0"/>
                </a:solidFill>
                <a:latin typeface="Consolas" panose="020B0609020204030204" pitchFamily="49" charset="0"/>
                <a:ea typeface="仿宋" panose="02010609060101010101" pitchFamily="49" charset="-122"/>
              </a:rPr>
              <a:t>的顶点</a:t>
            </a:r>
            <a:r>
              <a:rPr lang="en-US" altLang="zh-CN" sz="2000" smtClean="0">
                <a:solidFill>
                  <a:srgbClr val="00B0F0"/>
                </a:solidFill>
                <a:latin typeface="Consolas" panose="020B0609020204030204" pitchFamily="49" charset="0"/>
                <a:ea typeface="仿宋" panose="02010609060101010101" pitchFamily="49" charset="-122"/>
              </a:rPr>
              <a:t>i</a:t>
            </a:r>
            <a:r>
              <a:rPr lang="zh-CN" altLang="zh-CN" sz="2000" smtClean="0">
                <a:solidFill>
                  <a:srgbClr val="00B0F0"/>
                </a:solidFill>
                <a:latin typeface="Consolas" panose="020B0609020204030204" pitchFamily="49" charset="0"/>
                <a:ea typeface="仿宋" panose="02010609060101010101" pitchFamily="49" charset="-122"/>
              </a:rPr>
              <a:t>进栈</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11      	if </a:t>
            </a:r>
            <a:r>
              <a:rPr lang="en-US" altLang="zh-CN" sz="2000" smtClean="0">
                <a:solidFill>
                  <a:srgbClr val="FF00FF"/>
                </a:solidFill>
                <a:latin typeface="Consolas" panose="020B0609020204030204" pitchFamily="49" charset="0"/>
                <a:ea typeface="仿宋" panose="02010609060101010101" pitchFamily="49" charset="-122"/>
              </a:rPr>
              <a:t>indegree[i]==0</a:t>
            </a:r>
            <a:r>
              <a:rPr lang="en-US" altLang="zh-CN" sz="2000" smtClean="0">
                <a:solidFill>
                  <a:srgbClr val="0000FF"/>
                </a:solidFill>
                <a:latin typeface="Consolas" panose="020B0609020204030204" pitchFamily="49" charset="0"/>
                <a:ea typeface="仿宋" panose="02010609060101010101" pitchFamily="49" charset="-122"/>
              </a:rPr>
              <a:t>:st.append(i)</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12    	n=0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累计拓扑序列的顶点个数</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13     	while st:</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14      	i=st.popleft()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出栈顶点</a:t>
            </a:r>
            <a:r>
              <a:rPr lang="en-US" altLang="zh-CN" sz="2000" smtClean="0">
                <a:solidFill>
                  <a:srgbClr val="00B0F0"/>
                </a:solidFill>
                <a:latin typeface="Consolas" panose="020B0609020204030204" pitchFamily="49" charset="0"/>
                <a:ea typeface="仿宋" panose="02010609060101010101" pitchFamily="49" charset="-122"/>
              </a:rPr>
              <a:t>i</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15        	n+=1</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16       	for j in adj[i]: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找到</a:t>
            </a:r>
            <a:r>
              <a:rPr lang="en-US" altLang="zh-CN" sz="2000" smtClean="0">
                <a:solidFill>
                  <a:srgbClr val="00B0F0"/>
                </a:solidFill>
                <a:latin typeface="Consolas" panose="020B0609020204030204" pitchFamily="49" charset="0"/>
                <a:ea typeface="仿宋" panose="02010609060101010101" pitchFamily="49" charset="-122"/>
              </a:rPr>
              <a:t>i</a:t>
            </a:r>
            <a:r>
              <a:rPr lang="zh-CN" altLang="zh-CN" sz="2000" smtClean="0">
                <a:solidFill>
                  <a:srgbClr val="00B0F0"/>
                </a:solidFill>
                <a:latin typeface="Consolas" panose="020B0609020204030204" pitchFamily="49" charset="0"/>
                <a:ea typeface="仿宋" panose="02010609060101010101" pitchFamily="49" charset="-122"/>
              </a:rPr>
              <a:t>的所有邻接点</a:t>
            </a:r>
            <a:r>
              <a:rPr lang="en-US" altLang="zh-CN" sz="2000" smtClean="0">
                <a:solidFill>
                  <a:srgbClr val="00B0F0"/>
                </a:solidFill>
                <a:latin typeface="Consolas" panose="020B0609020204030204" pitchFamily="49" charset="0"/>
                <a:ea typeface="仿宋" panose="02010609060101010101" pitchFamily="49" charset="-122"/>
              </a:rPr>
              <a:t>j</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17        		indegree[j]-=1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顶点</a:t>
            </a:r>
            <a:r>
              <a:rPr lang="en-US" altLang="zh-CN" sz="2000" smtClean="0">
                <a:solidFill>
                  <a:srgbClr val="00B0F0"/>
                </a:solidFill>
                <a:latin typeface="Consolas" panose="020B0609020204030204" pitchFamily="49" charset="0"/>
                <a:ea typeface="仿宋" panose="02010609060101010101" pitchFamily="49" charset="-122"/>
              </a:rPr>
              <a:t>j</a:t>
            </a:r>
            <a:r>
              <a:rPr lang="zh-CN" altLang="zh-CN" sz="2000" smtClean="0">
                <a:solidFill>
                  <a:srgbClr val="00B0F0"/>
                </a:solidFill>
                <a:latin typeface="Consolas" panose="020B0609020204030204" pitchFamily="49" charset="0"/>
                <a:ea typeface="仿宋" panose="02010609060101010101" pitchFamily="49" charset="-122"/>
              </a:rPr>
              <a:t>的入度减少</a:t>
            </a:r>
            <a:r>
              <a:rPr lang="en-US" altLang="zh-CN" sz="2000" smtClean="0">
                <a:solidFill>
                  <a:srgbClr val="00B0F0"/>
                </a:solidFill>
                <a:latin typeface="Consolas" panose="020B0609020204030204" pitchFamily="49" charset="0"/>
                <a:ea typeface="仿宋" panose="02010609060101010101" pitchFamily="49" charset="-122"/>
              </a:rPr>
              <a:t>1</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18          	if </a:t>
            </a:r>
            <a:r>
              <a:rPr lang="en-US" altLang="zh-CN" sz="2000" smtClean="0">
                <a:solidFill>
                  <a:srgbClr val="FF00FF"/>
                </a:solidFill>
                <a:latin typeface="Consolas" panose="020B0609020204030204" pitchFamily="49" charset="0"/>
                <a:ea typeface="仿宋" panose="02010609060101010101" pitchFamily="49" charset="-122"/>
              </a:rPr>
              <a:t>indegree[j]==0</a:t>
            </a:r>
            <a:r>
              <a:rPr lang="en-US" altLang="zh-CN" sz="2000" smtClean="0">
                <a:solidFill>
                  <a:srgbClr val="0000FF"/>
                </a:solidFill>
                <a:latin typeface="Consolas" panose="020B0609020204030204" pitchFamily="49" charset="0"/>
                <a:ea typeface="仿宋" panose="02010609060101010101" pitchFamily="49" charset="-122"/>
              </a:rPr>
              <a:t>:st.append(j)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入度为</a:t>
            </a:r>
            <a:r>
              <a:rPr lang="en-US" altLang="zh-CN" sz="2000" smtClean="0">
                <a:solidFill>
                  <a:srgbClr val="00B0F0"/>
                </a:solidFill>
                <a:latin typeface="Consolas" panose="020B0609020204030204" pitchFamily="49" charset="0"/>
                <a:ea typeface="仿宋" panose="02010609060101010101" pitchFamily="49" charset="-122"/>
              </a:rPr>
              <a:t>0</a:t>
            </a:r>
            <a:r>
              <a:rPr lang="zh-CN" altLang="zh-CN" sz="2000" smtClean="0">
                <a:solidFill>
                  <a:srgbClr val="00B0F0"/>
                </a:solidFill>
                <a:latin typeface="Consolas" panose="020B0609020204030204" pitchFamily="49" charset="0"/>
                <a:ea typeface="仿宋" panose="02010609060101010101" pitchFamily="49" charset="-122"/>
              </a:rPr>
              <a:t>的顶点</a:t>
            </a:r>
            <a:r>
              <a:rPr lang="en-US" altLang="zh-CN" sz="2000" smtClean="0">
                <a:solidFill>
                  <a:srgbClr val="00B0F0"/>
                </a:solidFill>
                <a:latin typeface="Consolas" panose="020B0609020204030204" pitchFamily="49" charset="0"/>
                <a:ea typeface="仿宋" panose="02010609060101010101" pitchFamily="49" charset="-122"/>
              </a:rPr>
              <a:t>j</a:t>
            </a:r>
            <a:r>
              <a:rPr lang="zh-CN" altLang="zh-CN" sz="2000" smtClean="0">
                <a:solidFill>
                  <a:srgbClr val="00B0F0"/>
                </a:solidFill>
                <a:latin typeface="Consolas" panose="020B0609020204030204" pitchFamily="49" charset="0"/>
                <a:ea typeface="仿宋" panose="02010609060101010101" pitchFamily="49" charset="-122"/>
              </a:rPr>
              <a:t>进栈</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7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19    	return </a:t>
            </a:r>
            <a:r>
              <a:rPr lang="en-US" altLang="zh-CN" sz="2000" smtClean="0">
                <a:solidFill>
                  <a:srgbClr val="C00000"/>
                </a:solidFill>
                <a:latin typeface="Consolas" panose="020B0609020204030204" pitchFamily="49" charset="0"/>
                <a:ea typeface="仿宋" panose="02010609060101010101" pitchFamily="49" charset="-122"/>
              </a:rPr>
              <a:t>n==numCourses</a:t>
            </a:r>
            <a:endParaRPr lang="zh-CN" altLang="zh-CN" sz="2000">
              <a:solidFill>
                <a:srgbClr val="C00000"/>
              </a:solidFill>
              <a:latin typeface="Consolas" panose="020B0609020204030204" pitchFamily="49" charset="0"/>
              <a:ea typeface="仿宋" panose="02010609060101010101" pitchFamily="49" charset="-122"/>
            </a:endParaRPr>
          </a:p>
        </p:txBody>
      </p:sp>
      <p:sp>
        <p:nvSpPr>
          <p:cNvPr id="7" name="TextBox 6"/>
          <p:cNvSpPr txBox="1"/>
          <p:nvPr/>
        </p:nvSpPr>
        <p:spPr>
          <a:xfrm>
            <a:off x="214282" y="4357700"/>
            <a:ext cx="8358246"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anose="020B0609020204030204" pitchFamily="49" charset="0"/>
                <a:ea typeface="仿宋" panose="02010609060101010101" pitchFamily="49" charset="-122"/>
              </a:rPr>
              <a:t>上述程序提交结果为通过，运行时间为</a:t>
            </a:r>
            <a:r>
              <a:rPr lang="en-US" altLang="zh-CN" sz="2000" smtClean="0">
                <a:solidFill>
                  <a:srgbClr val="0000FF"/>
                </a:solidFill>
                <a:latin typeface="Consolas" panose="020B0609020204030204" pitchFamily="49" charset="0"/>
                <a:ea typeface="仿宋" panose="02010609060101010101" pitchFamily="49" charset="-122"/>
              </a:rPr>
              <a:t>44ms</a:t>
            </a:r>
            <a:r>
              <a:rPr lang="zh-CN" altLang="zh-CN" sz="2000" smtClean="0">
                <a:solidFill>
                  <a:srgbClr val="0000FF"/>
                </a:solidFill>
                <a:latin typeface="Consolas" panose="020B0609020204030204" pitchFamily="49" charset="0"/>
                <a:ea typeface="仿宋" panose="02010609060101010101" pitchFamily="49" charset="-122"/>
              </a:rPr>
              <a:t>，消耗空间为</a:t>
            </a:r>
            <a:r>
              <a:rPr lang="en-US" altLang="zh-CN" sz="2000" smtClean="0">
                <a:solidFill>
                  <a:srgbClr val="0000FF"/>
                </a:solidFill>
                <a:latin typeface="Consolas" panose="020B0609020204030204" pitchFamily="49" charset="0"/>
                <a:ea typeface="仿宋" panose="02010609060101010101" pitchFamily="49" charset="-122"/>
              </a:rPr>
              <a:t>15.9MB</a:t>
            </a:r>
            <a:r>
              <a:rPr lang="zh-CN" altLang="zh-CN" sz="2000" smtClean="0">
                <a:solidFill>
                  <a:srgbClr val="0000FF"/>
                </a:solidFill>
                <a:latin typeface="Consolas" panose="020B0609020204030204" pitchFamily="49" charset="0"/>
                <a:ea typeface="仿宋" panose="02010609060101010101" pitchFamily="49" charset="-122"/>
              </a:rPr>
              <a:t>。</a:t>
            </a:r>
            <a:endParaRPr lang="zh-CN" altLang="zh-CN" sz="2000" smtClean="0">
              <a:solidFill>
                <a:srgbClr val="0000FF"/>
              </a:solidFill>
              <a:latin typeface="Consolas" panose="020B0609020204030204" pitchFamily="49" charset="0"/>
              <a:ea typeface="仿宋" panose="02010609060101010101" pitchFamily="49" charset="-122"/>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fld>
            <a:r>
              <a:rPr lang="en-US" altLang="zh-CN" smtClean="0"/>
              <a:t>/57</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8" presetClass="entr" presetSubtype="6"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strips(downRight)">
                                      <p:cBhvr>
                                        <p:cTn id="35"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428596" y="1212674"/>
            <a:ext cx="3000396"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2.11.1 </a:t>
            </a:r>
            <a:r>
              <a:rPr lang="zh-CN" altLang="en-US"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二叉排序树</a:t>
            </a:r>
            <a:endParaRPr lang="zh-CN"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4"/>
          <p:cNvSpPr txBox="1"/>
          <p:nvPr/>
        </p:nvSpPr>
        <p:spPr>
          <a:xfrm>
            <a:off x="500034" y="1802038"/>
            <a:ext cx="3071834" cy="483960"/>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en-US" altLang="zh-CN" sz="2200" smtClean="0">
                <a:solidFill>
                  <a:schemeClr val="bg1"/>
                </a:solidFill>
                <a:latin typeface="Consolas" panose="020B0609020204030204" pitchFamily="49" charset="0"/>
                <a:ea typeface="微软雅黑" panose="020B0503020204020204" pitchFamily="34" charset="-122"/>
              </a:rPr>
              <a:t>1. </a:t>
            </a:r>
            <a:r>
              <a:rPr lang="zh-CN" altLang="en-US" sz="2200" smtClean="0">
                <a:solidFill>
                  <a:schemeClr val="bg1"/>
                </a:solidFill>
                <a:latin typeface="Consolas" panose="020B0609020204030204" pitchFamily="49" charset="0"/>
                <a:ea typeface="微软雅黑" panose="020B0503020204020204" pitchFamily="34" charset="-122"/>
              </a:rPr>
              <a:t>二叉排序树的定义</a:t>
            </a:r>
            <a:endParaRPr lang="zh-CN" altLang="zh-CN" sz="2200" smtClean="0">
              <a:solidFill>
                <a:schemeClr val="bg1"/>
              </a:solidFill>
              <a:latin typeface="Consolas" panose="020B0609020204030204" pitchFamily="49" charset="0"/>
              <a:ea typeface="微软雅黑" panose="020B0503020204020204" pitchFamily="34" charset="-122"/>
            </a:endParaRPr>
          </a:p>
        </p:txBody>
      </p:sp>
      <p:sp>
        <p:nvSpPr>
          <p:cNvPr id="6" name="TextBox 5">
            <a:hlinkClick r:id="" action="ppaction://noaction"/>
          </p:cNvPr>
          <p:cNvSpPr txBox="1"/>
          <p:nvPr/>
        </p:nvSpPr>
        <p:spPr>
          <a:xfrm>
            <a:off x="1857356" y="375032"/>
            <a:ext cx="550072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2.11 </a:t>
            </a:r>
            <a:r>
              <a:rPr lang="zh-CN" altLang="en-US"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二叉排序树和平衡二叉树</a:t>
            </a:r>
            <a:endParaRPr lang="zh-CN" altLang="en-US"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grpSp>
        <p:nvGrpSpPr>
          <p:cNvPr id="2" name="组合 24"/>
          <p:cNvGrpSpPr/>
          <p:nvPr/>
        </p:nvGrpSpPr>
        <p:grpSpPr>
          <a:xfrm>
            <a:off x="1071538" y="2643188"/>
            <a:ext cx="1700372" cy="1714513"/>
            <a:chOff x="2000232" y="3286123"/>
            <a:chExt cx="1700372" cy="2286017"/>
          </a:xfrm>
        </p:grpSpPr>
        <p:sp>
          <p:nvSpPr>
            <p:cNvPr id="7" name="Oval 38"/>
            <p:cNvSpPr>
              <a:spLocks noChangeArrowheads="1"/>
            </p:cNvSpPr>
            <p:nvPr/>
          </p:nvSpPr>
          <p:spPr bwMode="auto">
            <a:xfrm>
              <a:off x="2714611" y="3286123"/>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smtClean="0">
                  <a:solidFill>
                    <a:srgbClr val="0000FF"/>
                  </a:solidFill>
                  <a:ea typeface="仿宋" panose="02010609060101010101" pitchFamily="49" charset="-122"/>
                  <a:cs typeface="Times New Roman" panose="02020603050405020304" pitchFamily="18" charset="0"/>
                </a:rPr>
                <a:t>5</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8" name="Oval 38"/>
            <p:cNvSpPr>
              <a:spLocks noChangeArrowheads="1"/>
            </p:cNvSpPr>
            <p:nvPr/>
          </p:nvSpPr>
          <p:spPr bwMode="auto">
            <a:xfrm>
              <a:off x="2285984" y="3929066"/>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3</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9" name="Oval 38"/>
            <p:cNvSpPr>
              <a:spLocks noChangeArrowheads="1"/>
            </p:cNvSpPr>
            <p:nvPr/>
          </p:nvSpPr>
          <p:spPr bwMode="auto">
            <a:xfrm>
              <a:off x="3214678" y="3929066"/>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smtClean="0">
                  <a:solidFill>
                    <a:srgbClr val="0000FF"/>
                  </a:solidFill>
                  <a:ea typeface="仿宋" panose="02010609060101010101" pitchFamily="49" charset="-122"/>
                  <a:cs typeface="Times New Roman" panose="02020603050405020304" pitchFamily="18" charset="0"/>
                </a:rPr>
                <a:t>8</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0" name="Oval 38"/>
            <p:cNvSpPr>
              <a:spLocks noChangeArrowheads="1"/>
            </p:cNvSpPr>
            <p:nvPr/>
          </p:nvSpPr>
          <p:spPr bwMode="auto">
            <a:xfrm>
              <a:off x="2000232" y="4643446"/>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smtClean="0">
                  <a:solidFill>
                    <a:srgbClr val="0000FF"/>
                  </a:solidFill>
                  <a:ea typeface="仿宋" panose="02010609060101010101" pitchFamily="49" charset="-122"/>
                  <a:cs typeface="Times New Roman" panose="02020603050405020304" pitchFamily="18" charset="0"/>
                </a:rPr>
                <a:t>1</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1" name="Oval 38"/>
            <p:cNvSpPr>
              <a:spLocks noChangeArrowheads="1"/>
            </p:cNvSpPr>
            <p:nvPr/>
          </p:nvSpPr>
          <p:spPr bwMode="auto">
            <a:xfrm>
              <a:off x="2928926" y="4643446"/>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smtClean="0">
                  <a:solidFill>
                    <a:srgbClr val="0000FF"/>
                  </a:solidFill>
                  <a:ea typeface="仿宋" panose="02010609060101010101" pitchFamily="49" charset="-122"/>
                  <a:cs typeface="Times New Roman" panose="02020603050405020304" pitchFamily="18" charset="0"/>
                </a:rPr>
                <a:t>6</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2" name="Oval 38"/>
            <p:cNvSpPr>
              <a:spLocks noChangeArrowheads="1"/>
            </p:cNvSpPr>
            <p:nvPr/>
          </p:nvSpPr>
          <p:spPr bwMode="auto">
            <a:xfrm>
              <a:off x="3376604" y="5248140"/>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7</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cxnSp>
          <p:nvCxnSpPr>
            <p:cNvPr id="14" name="直接连接符 13"/>
            <p:cNvCxnSpPr>
              <a:stCxn id="7" idx="3"/>
              <a:endCxn id="8" idx="0"/>
            </p:cNvCxnSpPr>
            <p:nvPr/>
          </p:nvCxnSpPr>
          <p:spPr>
            <a:xfrm rot="5400000">
              <a:off x="2421826" y="3588832"/>
              <a:ext cx="366392" cy="314076"/>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17" name="直接连接符 16"/>
            <p:cNvCxnSpPr>
              <a:stCxn id="7" idx="5"/>
              <a:endCxn id="9" idx="0"/>
            </p:cNvCxnSpPr>
            <p:nvPr/>
          </p:nvCxnSpPr>
          <p:spPr>
            <a:xfrm rot="16200000" flipH="1">
              <a:off x="3000724" y="3553112"/>
              <a:ext cx="366392" cy="385516"/>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19" name="直接连接符 18"/>
            <p:cNvCxnSpPr>
              <a:stCxn id="8" idx="3"/>
              <a:endCxn id="10" idx="0"/>
            </p:cNvCxnSpPr>
            <p:nvPr/>
          </p:nvCxnSpPr>
          <p:spPr>
            <a:xfrm rot="5400000">
              <a:off x="2028919" y="4338931"/>
              <a:ext cx="437829" cy="17120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21" name="直接连接符 20"/>
            <p:cNvCxnSpPr>
              <a:stCxn id="9" idx="3"/>
              <a:endCxn id="11" idx="0"/>
            </p:cNvCxnSpPr>
            <p:nvPr/>
          </p:nvCxnSpPr>
          <p:spPr>
            <a:xfrm rot="5400000">
              <a:off x="2957613" y="4338931"/>
              <a:ext cx="437829" cy="17120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23" name="直接连接符 22"/>
            <p:cNvCxnSpPr>
              <a:stCxn id="11" idx="5"/>
              <a:endCxn id="12" idx="1"/>
            </p:cNvCxnSpPr>
            <p:nvPr/>
          </p:nvCxnSpPr>
          <p:spPr>
            <a:xfrm rot="16200000" flipH="1">
              <a:off x="3126969" y="4998505"/>
              <a:ext cx="375592" cy="218576"/>
            </a:xfrm>
            <a:prstGeom prst="line">
              <a:avLst/>
            </a:prstGeom>
            <a:ln w="19050">
              <a:tailEnd type="none"/>
            </a:ln>
          </p:spPr>
          <p:style>
            <a:lnRef idx="2">
              <a:schemeClr val="dk1"/>
            </a:lnRef>
            <a:fillRef idx="0">
              <a:schemeClr val="dk1"/>
            </a:fillRef>
            <a:effectRef idx="1">
              <a:schemeClr val="dk1"/>
            </a:effectRef>
            <a:fontRef idx="minor">
              <a:schemeClr val="tx1"/>
            </a:fontRef>
          </p:style>
        </p:cxnSp>
      </p:grpSp>
      <p:sp>
        <p:nvSpPr>
          <p:cNvPr id="26" name="TextBox 25"/>
          <p:cNvSpPr txBox="1"/>
          <p:nvPr/>
        </p:nvSpPr>
        <p:spPr>
          <a:xfrm>
            <a:off x="3428992" y="3178974"/>
            <a:ext cx="4714908"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中序序列：</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1 3 5 6 7 8 </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 </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sym typeface="Wingdings" panose="05000000000000000000"/>
              </a:rPr>
              <a:t>递增有序</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20" name="灯片编号占位符 19"/>
          <p:cNvSpPr>
            <a:spLocks noGrp="1"/>
          </p:cNvSpPr>
          <p:nvPr>
            <p:ph type="sldNum" sz="quarter" idx="12"/>
          </p:nvPr>
        </p:nvSpPr>
        <p:spPr/>
        <p:txBody>
          <a:bodyPr/>
          <a:lstStyle/>
          <a:p>
            <a:fld id="{7AF016A1-9F15-429F-9EFD-84004B73C732}" type="slidenum">
              <a:rPr lang="en-US" altLang="zh-CN" smtClean="0"/>
            </a:fld>
            <a:r>
              <a:rPr lang="en-US" altLang="zh-CN" smtClean="0"/>
              <a:t>/57</a:t>
            </a:r>
            <a:endParaRPr lang="en-US" altLang="zh-CN"/>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642910" y="500048"/>
            <a:ext cx="3929090" cy="483960"/>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en-US" altLang="zh-CN" sz="2200" smtClean="0">
                <a:solidFill>
                  <a:schemeClr val="bg1"/>
                </a:solidFill>
                <a:latin typeface="Consolas" panose="020B0609020204030204" pitchFamily="49" charset="0"/>
                <a:ea typeface="微软雅黑" panose="020B0503020204020204" pitchFamily="34" charset="-122"/>
              </a:rPr>
              <a:t>2. </a:t>
            </a:r>
            <a:r>
              <a:rPr lang="zh-CN" altLang="en-US" sz="2200" smtClean="0">
                <a:solidFill>
                  <a:schemeClr val="bg1"/>
                </a:solidFill>
                <a:latin typeface="Consolas" panose="020B0609020204030204" pitchFamily="49" charset="0"/>
                <a:ea typeface="微软雅黑" panose="020B0503020204020204" pitchFamily="34" charset="-122"/>
              </a:rPr>
              <a:t>二叉排序树的插入和生成</a:t>
            </a:r>
            <a:endParaRPr lang="zh-CN" altLang="zh-CN" sz="2200" smtClean="0">
              <a:solidFill>
                <a:schemeClr val="bg1"/>
              </a:solidFill>
              <a:latin typeface="Consolas" panose="020B0609020204030204" pitchFamily="49" charset="0"/>
              <a:ea typeface="微软雅黑" panose="020B0503020204020204" pitchFamily="34" charset="-122"/>
            </a:endParaRPr>
          </a:p>
        </p:txBody>
      </p:sp>
      <p:sp>
        <p:nvSpPr>
          <p:cNvPr id="5" name="TextBox 4"/>
          <p:cNvSpPr txBox="1"/>
          <p:nvPr/>
        </p:nvSpPr>
        <p:spPr>
          <a:xfrm>
            <a:off x="642910" y="1178152"/>
            <a:ext cx="3643338" cy="483960"/>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en-US" altLang="zh-CN" sz="2200" smtClean="0">
                <a:solidFill>
                  <a:schemeClr val="bg1"/>
                </a:solidFill>
                <a:latin typeface="Consolas" panose="020B0609020204030204" pitchFamily="49" charset="0"/>
                <a:ea typeface="微软雅黑" panose="020B0503020204020204" pitchFamily="34" charset="-122"/>
              </a:rPr>
              <a:t>3. </a:t>
            </a:r>
            <a:r>
              <a:rPr lang="zh-CN" altLang="en-US" sz="2200" smtClean="0">
                <a:solidFill>
                  <a:schemeClr val="bg1"/>
                </a:solidFill>
                <a:latin typeface="Consolas" panose="020B0609020204030204" pitchFamily="49" charset="0"/>
                <a:ea typeface="微软雅黑" panose="020B0503020204020204" pitchFamily="34" charset="-122"/>
              </a:rPr>
              <a:t>二叉排序树的删除</a:t>
            </a:r>
            <a:endParaRPr lang="zh-CN" altLang="zh-CN" sz="2200" smtClean="0">
              <a:solidFill>
                <a:schemeClr val="bg1"/>
              </a:solidFill>
              <a:latin typeface="Consolas" panose="020B0609020204030204" pitchFamily="49" charset="0"/>
              <a:ea typeface="微软雅黑" panose="020B0503020204020204" pitchFamily="34" charset="-122"/>
            </a:endParaRPr>
          </a:p>
        </p:txBody>
      </p:sp>
      <p:sp>
        <p:nvSpPr>
          <p:cNvPr id="6" name="TextBox 5"/>
          <p:cNvSpPr txBox="1"/>
          <p:nvPr/>
        </p:nvSpPr>
        <p:spPr>
          <a:xfrm>
            <a:off x="642910" y="1893089"/>
            <a:ext cx="3643338" cy="483960"/>
          </a:xfrm>
          <a:prstGeom prst="rect">
            <a:avLst/>
          </a:prstGeom>
        </p:spPr>
        <p:style>
          <a:lnRef idx="3">
            <a:schemeClr val="lt1"/>
          </a:lnRef>
          <a:fillRef idx="1">
            <a:schemeClr val="dk1"/>
          </a:fillRef>
          <a:effectRef idx="1">
            <a:schemeClr val="dk1"/>
          </a:effectRef>
          <a:fontRef idx="minor">
            <a:schemeClr val="lt1"/>
          </a:fontRef>
        </p:style>
        <p:txBody>
          <a:bodyPr wrap="square" tIns="72000" bIns="72000" rtlCol="0">
            <a:spAutoFit/>
          </a:bodyPr>
          <a:lstStyle/>
          <a:p>
            <a:pPr>
              <a:lnSpc>
                <a:spcPct val="100000"/>
              </a:lnSpc>
              <a:spcBef>
                <a:spcPts val="0"/>
              </a:spcBef>
            </a:pPr>
            <a:r>
              <a:rPr lang="en-US" altLang="zh-CN" sz="2200" smtClean="0">
                <a:solidFill>
                  <a:schemeClr val="bg1"/>
                </a:solidFill>
                <a:latin typeface="Consolas" panose="020B0609020204030204" pitchFamily="49" charset="0"/>
                <a:ea typeface="微软雅黑" panose="020B0503020204020204" pitchFamily="34" charset="-122"/>
              </a:rPr>
              <a:t>4. </a:t>
            </a:r>
            <a:r>
              <a:rPr lang="zh-CN" altLang="en-US" sz="2200" smtClean="0">
                <a:solidFill>
                  <a:schemeClr val="bg1"/>
                </a:solidFill>
                <a:latin typeface="Consolas" panose="020B0609020204030204" pitchFamily="49" charset="0"/>
                <a:ea typeface="微软雅黑" panose="020B0503020204020204" pitchFamily="34" charset="-122"/>
              </a:rPr>
              <a:t>二叉排序树的查找</a:t>
            </a:r>
            <a:endParaRPr lang="zh-CN" altLang="zh-CN" sz="2200" smtClean="0">
              <a:solidFill>
                <a:schemeClr val="bg1"/>
              </a:solidFill>
              <a:latin typeface="Consolas" panose="020B0609020204030204" pitchFamily="49" charset="0"/>
              <a:ea typeface="微软雅黑" panose="020B0503020204020204" pitchFamily="34" charset="-122"/>
            </a:endParaRPr>
          </a:p>
        </p:txBody>
      </p:sp>
      <p:grpSp>
        <p:nvGrpSpPr>
          <p:cNvPr id="7" name="组合 6"/>
          <p:cNvGrpSpPr/>
          <p:nvPr/>
        </p:nvGrpSpPr>
        <p:grpSpPr>
          <a:xfrm>
            <a:off x="3071802" y="2678907"/>
            <a:ext cx="1700372" cy="1714513"/>
            <a:chOff x="2000232" y="3286123"/>
            <a:chExt cx="1700372" cy="2286017"/>
          </a:xfrm>
        </p:grpSpPr>
        <p:sp>
          <p:nvSpPr>
            <p:cNvPr id="8" name="Oval 38"/>
            <p:cNvSpPr>
              <a:spLocks noChangeArrowheads="1"/>
            </p:cNvSpPr>
            <p:nvPr/>
          </p:nvSpPr>
          <p:spPr bwMode="auto">
            <a:xfrm>
              <a:off x="2714611" y="3286123"/>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smtClean="0">
                  <a:solidFill>
                    <a:srgbClr val="0000FF"/>
                  </a:solidFill>
                  <a:ea typeface="仿宋" panose="02010609060101010101" pitchFamily="49" charset="-122"/>
                  <a:cs typeface="Times New Roman" panose="02020603050405020304" pitchFamily="18" charset="0"/>
                </a:rPr>
                <a:t>5</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9" name="Oval 38"/>
            <p:cNvSpPr>
              <a:spLocks noChangeArrowheads="1"/>
            </p:cNvSpPr>
            <p:nvPr/>
          </p:nvSpPr>
          <p:spPr bwMode="auto">
            <a:xfrm>
              <a:off x="2285984" y="3929066"/>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3</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0" name="Oval 38"/>
            <p:cNvSpPr>
              <a:spLocks noChangeArrowheads="1"/>
            </p:cNvSpPr>
            <p:nvPr/>
          </p:nvSpPr>
          <p:spPr bwMode="auto">
            <a:xfrm>
              <a:off x="3214678" y="3929066"/>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smtClean="0">
                  <a:solidFill>
                    <a:srgbClr val="0000FF"/>
                  </a:solidFill>
                  <a:ea typeface="仿宋" panose="02010609060101010101" pitchFamily="49" charset="-122"/>
                  <a:cs typeface="Times New Roman" panose="02020603050405020304" pitchFamily="18" charset="0"/>
                </a:rPr>
                <a:t>8</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1" name="Oval 38"/>
            <p:cNvSpPr>
              <a:spLocks noChangeArrowheads="1"/>
            </p:cNvSpPr>
            <p:nvPr/>
          </p:nvSpPr>
          <p:spPr bwMode="auto">
            <a:xfrm>
              <a:off x="2000232" y="4643446"/>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smtClean="0">
                  <a:solidFill>
                    <a:srgbClr val="0000FF"/>
                  </a:solidFill>
                  <a:ea typeface="仿宋" panose="02010609060101010101" pitchFamily="49" charset="-122"/>
                  <a:cs typeface="Times New Roman" panose="02020603050405020304" pitchFamily="18" charset="0"/>
                </a:rPr>
                <a:t>1</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2" name="Oval 38"/>
            <p:cNvSpPr>
              <a:spLocks noChangeArrowheads="1"/>
            </p:cNvSpPr>
            <p:nvPr/>
          </p:nvSpPr>
          <p:spPr bwMode="auto">
            <a:xfrm>
              <a:off x="2928926" y="4643446"/>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smtClean="0">
                  <a:solidFill>
                    <a:srgbClr val="0000FF"/>
                  </a:solidFill>
                  <a:ea typeface="仿宋" panose="02010609060101010101" pitchFamily="49" charset="-122"/>
                  <a:cs typeface="Times New Roman" panose="02020603050405020304" pitchFamily="18" charset="0"/>
                </a:rPr>
                <a:t>6</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sp>
          <p:nvSpPr>
            <p:cNvPr id="13" name="Oval 38"/>
            <p:cNvSpPr>
              <a:spLocks noChangeArrowheads="1"/>
            </p:cNvSpPr>
            <p:nvPr/>
          </p:nvSpPr>
          <p:spPr bwMode="auto">
            <a:xfrm>
              <a:off x="3376604" y="5248140"/>
              <a:ext cx="324000" cy="324000"/>
            </a:xfrm>
            <a:prstGeom prst="ellipse">
              <a:avLst/>
            </a:prstGeom>
          </p:spPr>
          <p:style>
            <a:lnRef idx="1">
              <a:schemeClr val="accent5"/>
            </a:lnRef>
            <a:fillRef idx="2">
              <a:schemeClr val="accent5"/>
            </a:fillRef>
            <a:effectRef idx="1">
              <a:schemeClr val="accent5"/>
            </a:effectRef>
            <a:fontRef idx="minor">
              <a:schemeClr val="dk1"/>
            </a:fontRef>
          </p:style>
          <p:txBody>
            <a:bodyPr vert="horz" wrap="square" lIns="0" tIns="0" rIns="0" bIns="0" numCol="1" anchor="t" anchorCtr="0" compatLnSpc="1"/>
            <a:lstStyle/>
            <a:p>
              <a:pPr marL="0" marR="0" lvl="0" indent="0" algn="ctr" defTabSz="914400" rtl="0" eaLnBrk="1" fontAlgn="base" latinLnBrk="0" hangingPunct="1">
                <a:lnSpc>
                  <a:spcPts val="1700"/>
                </a:lnSpc>
                <a:spcBef>
                  <a:spcPct val="0"/>
                </a:spcBef>
                <a:spcAft>
                  <a:spcPct val="0"/>
                </a:spcAft>
                <a:buClrTx/>
                <a:buSzTx/>
                <a:buFontTx/>
                <a:buNone/>
              </a:pPr>
              <a:r>
                <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rPr>
                <a:t>7</a:t>
              </a:r>
              <a:endParaRPr kumimoji="0" lang="en-US" altLang="zh-CN" sz="1600" b="0" i="0" u="none" strike="noStrike" cap="none" normalizeH="0" baseline="0" smtClean="0">
                <a:ln>
                  <a:noFill/>
                </a:ln>
                <a:solidFill>
                  <a:srgbClr val="0000FF"/>
                </a:solidFill>
                <a:effectLst/>
                <a:ea typeface="仿宋" panose="02010609060101010101" pitchFamily="49" charset="-122"/>
                <a:cs typeface="Times New Roman" panose="02020603050405020304" pitchFamily="18" charset="0"/>
              </a:endParaRPr>
            </a:p>
          </p:txBody>
        </p:sp>
        <p:cxnSp>
          <p:nvCxnSpPr>
            <p:cNvPr id="14" name="直接连接符 13"/>
            <p:cNvCxnSpPr>
              <a:stCxn id="8" idx="3"/>
              <a:endCxn id="9" idx="0"/>
            </p:cNvCxnSpPr>
            <p:nvPr/>
          </p:nvCxnSpPr>
          <p:spPr>
            <a:xfrm rot="5400000">
              <a:off x="2421826" y="3588832"/>
              <a:ext cx="366392" cy="314076"/>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15" name="直接连接符 14"/>
            <p:cNvCxnSpPr>
              <a:stCxn id="8" idx="5"/>
              <a:endCxn id="10" idx="0"/>
            </p:cNvCxnSpPr>
            <p:nvPr/>
          </p:nvCxnSpPr>
          <p:spPr>
            <a:xfrm rot="16200000" flipH="1">
              <a:off x="3000724" y="3553112"/>
              <a:ext cx="366392" cy="385516"/>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17" name="直接连接符 16"/>
            <p:cNvCxnSpPr>
              <a:stCxn id="9" idx="3"/>
              <a:endCxn id="11" idx="0"/>
            </p:cNvCxnSpPr>
            <p:nvPr/>
          </p:nvCxnSpPr>
          <p:spPr>
            <a:xfrm rot="5400000">
              <a:off x="2028919" y="4338931"/>
              <a:ext cx="437829" cy="17120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18" name="直接连接符 17"/>
            <p:cNvCxnSpPr>
              <a:stCxn id="10" idx="3"/>
              <a:endCxn id="12" idx="0"/>
            </p:cNvCxnSpPr>
            <p:nvPr/>
          </p:nvCxnSpPr>
          <p:spPr>
            <a:xfrm rot="5400000">
              <a:off x="2957613" y="4338931"/>
              <a:ext cx="437829" cy="171201"/>
            </a:xfrm>
            <a:prstGeom prst="line">
              <a:avLst/>
            </a:prstGeom>
            <a:ln w="19050">
              <a:tailEnd type="none"/>
            </a:ln>
          </p:spPr>
          <p:style>
            <a:lnRef idx="2">
              <a:schemeClr val="dk1"/>
            </a:lnRef>
            <a:fillRef idx="0">
              <a:schemeClr val="dk1"/>
            </a:fillRef>
            <a:effectRef idx="1">
              <a:schemeClr val="dk1"/>
            </a:effectRef>
            <a:fontRef idx="minor">
              <a:schemeClr val="tx1"/>
            </a:fontRef>
          </p:style>
        </p:cxnSp>
        <p:cxnSp>
          <p:nvCxnSpPr>
            <p:cNvPr id="19" name="直接连接符 18"/>
            <p:cNvCxnSpPr>
              <a:stCxn id="12" idx="5"/>
              <a:endCxn id="13" idx="1"/>
            </p:cNvCxnSpPr>
            <p:nvPr/>
          </p:nvCxnSpPr>
          <p:spPr>
            <a:xfrm rot="16200000" flipH="1">
              <a:off x="3126969" y="4998505"/>
              <a:ext cx="375592" cy="218576"/>
            </a:xfrm>
            <a:prstGeom prst="line">
              <a:avLst/>
            </a:prstGeom>
            <a:ln w="19050">
              <a:tailEnd type="none"/>
            </a:ln>
          </p:spPr>
          <p:style>
            <a:lnRef idx="2">
              <a:schemeClr val="dk1"/>
            </a:lnRef>
            <a:fillRef idx="0">
              <a:schemeClr val="dk1"/>
            </a:fillRef>
            <a:effectRef idx="1">
              <a:schemeClr val="dk1"/>
            </a:effectRef>
            <a:fontRef idx="minor">
              <a:schemeClr val="tx1"/>
            </a:fontRef>
          </p:style>
        </p:cxnSp>
      </p:grpSp>
      <p:sp>
        <p:nvSpPr>
          <p:cNvPr id="20" name="TextBox 19"/>
          <p:cNvSpPr txBox="1"/>
          <p:nvPr/>
        </p:nvSpPr>
        <p:spPr>
          <a:xfrm>
            <a:off x="1785918" y="3268271"/>
            <a:ext cx="1000132" cy="400110"/>
          </a:xfrm>
          <a:prstGeom prst="rect">
            <a:avLst/>
          </a:prstGeom>
          <a:noFill/>
        </p:spPr>
        <p:txBody>
          <a:bodyPr wrap="square" rtlCol="0">
            <a:spAutoFit/>
          </a:bodyPr>
          <a:lstStyle/>
          <a:p>
            <a:pPr algn="l">
              <a:lnSpc>
                <a:spcPct val="100000"/>
              </a:lnSpc>
              <a:spcBef>
                <a:spcPts val="0"/>
              </a:spcBef>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查找</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6</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1" name="灯片编号占位符 20"/>
          <p:cNvSpPr>
            <a:spLocks noGrp="1"/>
          </p:cNvSpPr>
          <p:nvPr>
            <p:ph type="sldNum" sz="quarter" idx="12"/>
          </p:nvPr>
        </p:nvSpPr>
        <p:spPr/>
        <p:txBody>
          <a:bodyPr/>
          <a:lstStyle/>
          <a:p>
            <a:fld id="{7AF016A1-9F15-429F-9EFD-84004B73C732}" type="slidenum">
              <a:rPr lang="en-US" altLang="zh-CN" smtClean="0"/>
            </a:fld>
            <a:r>
              <a:rPr lang="en-US" altLang="zh-CN" smtClean="0"/>
              <a:t>/57</a:t>
            </a:r>
            <a:endParaRPr lang="en-US" altLang="zh-CN"/>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285720" y="535767"/>
            <a:ext cx="3000396"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2.11.2 </a:t>
            </a:r>
            <a:r>
              <a:rPr lang="zh-CN" altLang="en-US"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平衡二叉树</a:t>
            </a:r>
            <a:endParaRPr lang="zh-CN"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6" name="TextBox 5"/>
          <p:cNvSpPr txBox="1"/>
          <p:nvPr/>
        </p:nvSpPr>
        <p:spPr>
          <a:xfrm>
            <a:off x="357158" y="1339445"/>
            <a:ext cx="8286808" cy="1682512"/>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8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通过一些平衡规则和调整操作让一棵二叉排序树既保持</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BST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性质又保证高度较小，即接近</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O(log</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的高度，称为</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平衡二叉树</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8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平衡二叉树</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AVL</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树</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和红黑树</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800"/>
              </a:lnSpc>
              <a:spcBef>
                <a:spcPts val="600"/>
              </a:spcBef>
              <a:buBlip>
                <a:blip r:embed="rId1"/>
              </a:buBlip>
            </a:pPr>
            <a:r>
              <a:rPr lang="en-US"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AVL</a:t>
            </a:r>
            <a:r>
              <a:rPr lang="zh-CN" altLang="zh-CN" sz="2000" smtClean="0">
                <a:solidFill>
                  <a:srgbClr val="FF0000"/>
                </a:solidFill>
                <a:latin typeface="Consolas" panose="020B0609020204030204" pitchFamily="49" charset="0"/>
                <a:ea typeface="仿宋" panose="02010609060101010101" pitchFamily="49" charset="-122"/>
                <a:cs typeface="Consolas" panose="020B0609020204030204" pitchFamily="49" charset="0"/>
              </a:rPr>
              <a:t>树</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的平衡规则是树中每个结点的左、右子树的高度至多相差</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fld>
            <a:r>
              <a:rPr lang="en-US" altLang="zh-CN" smtClean="0"/>
              <a:t>/57</a:t>
            </a:r>
            <a:endParaRPr lang="en-US" altLang="zh-CN"/>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7231" name="Rectangle 127"/>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35" name="TextBox 134"/>
          <p:cNvSpPr txBox="1"/>
          <p:nvPr/>
        </p:nvSpPr>
        <p:spPr>
          <a:xfrm>
            <a:off x="285720" y="797375"/>
            <a:ext cx="8572560" cy="3631763"/>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24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红黑树中每个结点有一个表示颜色的标志，增加外部结点（通常用</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NIL</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表示），同时满足以下性质：</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400"/>
              </a:lnSpc>
              <a:spcBef>
                <a:spcPts val="600"/>
              </a:spcBef>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1</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）每个结点的颜色为红色或者黑色。</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400"/>
              </a:lnSpc>
              <a:spcBef>
                <a:spcPts val="600"/>
              </a:spcBef>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）根结点的颜色为黑色。</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400"/>
              </a:lnSpc>
              <a:spcBef>
                <a:spcPts val="600"/>
              </a:spcBef>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3</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）所有外部结点的颜色为黑色。</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400"/>
              </a:lnSpc>
              <a:spcBef>
                <a:spcPts val="600"/>
              </a:spcBef>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4</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）如果一个结点是红色，则它的所有孩子结点为黑色。</a:t>
            </a:r>
            <a:endPar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400"/>
              </a:lnSpc>
              <a:spcBef>
                <a:spcPts val="600"/>
              </a:spcBef>
            </a:pP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    </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5</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）对于每个结点，从该结点出发的所有路径上包含相同个数的黑色结点。这里的路径特指从一个结点到其子孙结点中某个外部结点的路径。</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24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尽管红黑树并不是完全平衡二叉树，但接近于平衡状态即近似于平衡二叉树，其高度接近</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O(log</a:t>
            </a:r>
            <a:r>
              <a:rPr lang="en-US" altLang="zh-CN" sz="2000" baseline="-25000" smtClean="0">
                <a:solidFill>
                  <a:srgbClr val="0000FF"/>
                </a:solidFill>
                <a:latin typeface="Consolas" panose="020B0609020204030204" pitchFamily="49" charset="0"/>
                <a:ea typeface="仿宋" panose="02010609060101010101" pitchFamily="49" charset="-122"/>
                <a:cs typeface="Consolas" panose="020B0609020204030204" pitchFamily="49" charset="0"/>
              </a:rPr>
              <a:t>2</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zh-CN" sz="200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9" name="TextBox 8"/>
          <p:cNvSpPr txBox="1"/>
          <p:nvPr/>
        </p:nvSpPr>
        <p:spPr>
          <a:xfrm>
            <a:off x="142844" y="142858"/>
            <a:ext cx="2714644"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2.11.3 </a:t>
            </a:r>
            <a:r>
              <a:rPr lang="zh-CN" altLang="en-US"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红黑树</a:t>
            </a:r>
            <a:endParaRPr lang="zh-CN"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fld>
            <a:r>
              <a:rPr lang="en-US" altLang="zh-CN" smtClean="0"/>
              <a:t>/57</a:t>
            </a:r>
            <a:endParaRPr lang="en-US" altLang="zh-CN"/>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158" y="285734"/>
            <a:ext cx="3286148"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2.1.4 </a:t>
            </a:r>
            <a:r>
              <a:rPr lang="zh-CN" altLang="en-US"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列表的拷贝</a:t>
            </a:r>
            <a:endParaRPr lang="zh-CN"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6" name="TextBox 5"/>
          <p:cNvSpPr txBox="1"/>
          <p:nvPr/>
        </p:nvSpPr>
        <p:spPr>
          <a:xfrm>
            <a:off x="500034" y="1473353"/>
            <a:ext cx="7929618" cy="317009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rtlCol="0">
            <a:spAutoFit/>
          </a:bodyPr>
          <a:lstStyle/>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	a=[1,2,3]</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	b=a</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3	print(a)									</a:t>
            </a:r>
            <a:r>
              <a:rPr lang="en-US" altLang="zh-CN" sz="2000" smtClean="0">
                <a:solidFill>
                  <a:srgbClr val="006600"/>
                </a:solidFill>
                <a:latin typeface="Consolas" panose="020B0609020204030204" pitchFamily="49" charset="0"/>
                <a:ea typeface="仿宋" panose="02010609060101010101" pitchFamily="49" charset="-122"/>
              </a:rPr>
              <a:t>#</a:t>
            </a:r>
            <a:r>
              <a:rPr lang="zh-CN" altLang="zh-CN" sz="2000" smtClean="0">
                <a:solidFill>
                  <a:srgbClr val="006600"/>
                </a:solidFill>
                <a:latin typeface="Consolas" panose="020B0609020204030204" pitchFamily="49" charset="0"/>
                <a:ea typeface="仿宋" panose="02010609060101010101" pitchFamily="49" charset="-122"/>
              </a:rPr>
              <a:t>输出：</a:t>
            </a:r>
            <a:r>
              <a:rPr lang="en-US" altLang="zh-CN" sz="2000" smtClean="0">
                <a:solidFill>
                  <a:srgbClr val="006600"/>
                </a:solidFill>
                <a:latin typeface="Consolas" panose="020B0609020204030204" pitchFamily="49" charset="0"/>
                <a:ea typeface="仿宋" panose="02010609060101010101" pitchFamily="49" charset="-122"/>
              </a:rPr>
              <a:t>[1, 2, 3]</a:t>
            </a:r>
            <a:endParaRPr lang="zh-CN" altLang="zh-CN" sz="2000" smtClean="0">
              <a:solidFill>
                <a:srgbClr val="006600"/>
              </a:solidFill>
              <a:latin typeface="Consolas" panose="020B0609020204030204" pitchFamily="49" charset="0"/>
              <a:ea typeface="仿宋" panose="02010609060101010101" pitchFamily="49" charset="-122"/>
            </a:endParaRPr>
          </a:p>
          <a:p>
            <a:pPr algn="l" defTabSz="359410">
              <a:lnSpc>
                <a:spcPts val="2400"/>
              </a:lnSpc>
              <a:spcBef>
                <a:spcPts val="1200"/>
              </a:spcBef>
            </a:pPr>
            <a:r>
              <a:rPr lang="en-US" altLang="zh-CN" sz="2000" smtClean="0">
                <a:solidFill>
                  <a:srgbClr val="0000FF"/>
                </a:solidFill>
                <a:latin typeface="Consolas" panose="020B0609020204030204" pitchFamily="49" charset="0"/>
                <a:ea typeface="仿宋" panose="02010609060101010101" pitchFamily="49" charset="-122"/>
              </a:rPr>
              <a:t>4	a[0]=4</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5	print(a)									</a:t>
            </a:r>
            <a:r>
              <a:rPr lang="en-US" altLang="zh-CN" sz="2000" smtClean="0">
                <a:solidFill>
                  <a:srgbClr val="006600"/>
                </a:solidFill>
                <a:latin typeface="Consolas" panose="020B0609020204030204" pitchFamily="49" charset="0"/>
                <a:ea typeface="仿宋" panose="02010609060101010101" pitchFamily="49" charset="-122"/>
              </a:rPr>
              <a:t>#</a:t>
            </a:r>
            <a:r>
              <a:rPr lang="zh-CN" altLang="zh-CN" sz="2000" smtClean="0">
                <a:solidFill>
                  <a:srgbClr val="006600"/>
                </a:solidFill>
                <a:latin typeface="Consolas" panose="020B0609020204030204" pitchFamily="49" charset="0"/>
                <a:ea typeface="仿宋" panose="02010609060101010101" pitchFamily="49" charset="-122"/>
              </a:rPr>
              <a:t>输出：</a:t>
            </a:r>
            <a:r>
              <a:rPr lang="en-US" altLang="zh-CN" sz="2000" smtClean="0">
                <a:solidFill>
                  <a:srgbClr val="006600"/>
                </a:solidFill>
                <a:latin typeface="Consolas" panose="020B0609020204030204" pitchFamily="49" charset="0"/>
                <a:ea typeface="仿宋" panose="02010609060101010101" pitchFamily="49" charset="-122"/>
              </a:rPr>
              <a:t>[4, 2, 3]</a:t>
            </a:r>
            <a:endParaRPr lang="zh-CN" altLang="zh-CN" sz="2000" smtClean="0">
              <a:solidFill>
                <a:srgbClr val="006600"/>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6	print(b)									</a:t>
            </a:r>
            <a:r>
              <a:rPr lang="en-US" altLang="zh-CN" sz="2000" smtClean="0">
                <a:solidFill>
                  <a:srgbClr val="006600"/>
                </a:solidFill>
                <a:latin typeface="Consolas" panose="020B0609020204030204" pitchFamily="49" charset="0"/>
                <a:ea typeface="仿宋" panose="02010609060101010101" pitchFamily="49" charset="-122"/>
              </a:rPr>
              <a:t>#</a:t>
            </a:r>
            <a:r>
              <a:rPr lang="zh-CN" altLang="zh-CN" sz="2000" smtClean="0">
                <a:solidFill>
                  <a:srgbClr val="006600"/>
                </a:solidFill>
                <a:latin typeface="Consolas" panose="020B0609020204030204" pitchFamily="49" charset="0"/>
                <a:ea typeface="仿宋" panose="02010609060101010101" pitchFamily="49" charset="-122"/>
              </a:rPr>
              <a:t>输出：</a:t>
            </a:r>
            <a:r>
              <a:rPr lang="en-US" altLang="zh-CN" sz="2000" smtClean="0">
                <a:solidFill>
                  <a:srgbClr val="006600"/>
                </a:solidFill>
                <a:latin typeface="Consolas" panose="020B0609020204030204" pitchFamily="49" charset="0"/>
                <a:ea typeface="仿宋" panose="02010609060101010101" pitchFamily="49" charset="-122"/>
              </a:rPr>
              <a:t>[4, 2, 3]</a:t>
            </a:r>
            <a:endParaRPr lang="zh-CN" altLang="zh-CN" sz="2000" smtClean="0">
              <a:solidFill>
                <a:srgbClr val="006600"/>
              </a:solidFill>
              <a:latin typeface="Consolas" panose="020B0609020204030204" pitchFamily="49" charset="0"/>
              <a:ea typeface="仿宋" panose="02010609060101010101" pitchFamily="49" charset="-122"/>
            </a:endParaRPr>
          </a:p>
          <a:p>
            <a:pPr algn="l" defTabSz="359410">
              <a:lnSpc>
                <a:spcPts val="2400"/>
              </a:lnSpc>
              <a:spcBef>
                <a:spcPts val="1200"/>
              </a:spcBef>
            </a:pPr>
            <a:r>
              <a:rPr lang="en-US" altLang="zh-CN" sz="2000" smtClean="0">
                <a:solidFill>
                  <a:srgbClr val="0000FF"/>
                </a:solidFill>
                <a:latin typeface="Consolas" panose="020B0609020204030204" pitchFamily="49" charset="0"/>
                <a:ea typeface="仿宋" panose="02010609060101010101" pitchFamily="49" charset="-122"/>
              </a:rPr>
              <a:t>7	b[1]=5</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8	print(a)									</a:t>
            </a:r>
            <a:r>
              <a:rPr lang="en-US" altLang="zh-CN" sz="2000" smtClean="0">
                <a:solidFill>
                  <a:srgbClr val="006600"/>
                </a:solidFill>
                <a:latin typeface="Consolas" panose="020B0609020204030204" pitchFamily="49" charset="0"/>
                <a:ea typeface="仿宋" panose="02010609060101010101" pitchFamily="49" charset="-122"/>
              </a:rPr>
              <a:t>#</a:t>
            </a:r>
            <a:r>
              <a:rPr lang="zh-CN" altLang="zh-CN" sz="2000" smtClean="0">
                <a:solidFill>
                  <a:srgbClr val="006600"/>
                </a:solidFill>
                <a:latin typeface="Consolas" panose="020B0609020204030204" pitchFamily="49" charset="0"/>
                <a:ea typeface="仿宋" panose="02010609060101010101" pitchFamily="49" charset="-122"/>
              </a:rPr>
              <a:t>输出：</a:t>
            </a:r>
            <a:r>
              <a:rPr lang="en-US" altLang="zh-CN" sz="2000" smtClean="0">
                <a:solidFill>
                  <a:srgbClr val="006600"/>
                </a:solidFill>
                <a:latin typeface="Consolas" panose="020B0609020204030204" pitchFamily="49" charset="0"/>
                <a:ea typeface="仿宋" panose="02010609060101010101" pitchFamily="49" charset="-122"/>
              </a:rPr>
              <a:t>[4, 5, 3]</a:t>
            </a:r>
            <a:endParaRPr lang="zh-CN" altLang="zh-CN" sz="2000" smtClean="0">
              <a:solidFill>
                <a:srgbClr val="006600"/>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9	print(b)									</a:t>
            </a:r>
            <a:r>
              <a:rPr lang="en-US" altLang="zh-CN" sz="2000" smtClean="0">
                <a:solidFill>
                  <a:srgbClr val="006600"/>
                </a:solidFill>
                <a:latin typeface="Consolas" panose="020B0609020204030204" pitchFamily="49" charset="0"/>
                <a:ea typeface="仿宋" panose="02010609060101010101" pitchFamily="49" charset="-122"/>
              </a:rPr>
              <a:t>#</a:t>
            </a:r>
            <a:r>
              <a:rPr lang="zh-CN" altLang="zh-CN" sz="2000" smtClean="0">
                <a:solidFill>
                  <a:srgbClr val="006600"/>
                </a:solidFill>
                <a:latin typeface="Consolas" panose="020B0609020204030204" pitchFamily="49" charset="0"/>
                <a:ea typeface="仿宋" panose="02010609060101010101" pitchFamily="49" charset="-122"/>
              </a:rPr>
              <a:t>输出：</a:t>
            </a:r>
            <a:r>
              <a:rPr lang="en-US" altLang="zh-CN" sz="2000" smtClean="0">
                <a:solidFill>
                  <a:srgbClr val="006600"/>
                </a:solidFill>
                <a:latin typeface="Consolas" panose="020B0609020204030204" pitchFamily="49" charset="0"/>
                <a:ea typeface="仿宋" panose="02010609060101010101" pitchFamily="49" charset="-122"/>
              </a:rPr>
              <a:t>[4, 5, 3]</a:t>
            </a:r>
            <a:endParaRPr lang="zh-CN" altLang="zh-CN" sz="2000">
              <a:solidFill>
                <a:srgbClr val="006600"/>
              </a:solidFill>
              <a:latin typeface="Consolas" panose="020B0609020204030204" pitchFamily="49" charset="0"/>
              <a:ea typeface="仿宋" panose="02010609060101010101" pitchFamily="49" charset="-122"/>
            </a:endParaRPr>
          </a:p>
        </p:txBody>
      </p:sp>
      <p:sp>
        <p:nvSpPr>
          <p:cNvPr id="7" name="TextBox 6"/>
          <p:cNvSpPr txBox="1"/>
          <p:nvPr/>
        </p:nvSpPr>
        <p:spPr>
          <a:xfrm>
            <a:off x="357158" y="928676"/>
            <a:ext cx="3500462" cy="400110"/>
          </a:xfrm>
          <a:prstGeom prst="rect">
            <a:avLst/>
          </a:prstGeom>
          <a:noFill/>
        </p:spPr>
        <p:txBody>
          <a:bodyPr wrap="square" rtlCol="0">
            <a:spAutoFit/>
          </a:bodyPr>
          <a:lstStyle/>
          <a:p>
            <a:pPr algn="l">
              <a:lnSpc>
                <a:spcPct val="100000"/>
              </a:lnSpc>
              <a:spcBef>
                <a:spcPts val="0"/>
              </a:spcBef>
            </a:pPr>
            <a:r>
              <a:rPr lang="en-US" altLang="zh-CN" sz="2000" smtClean="0">
                <a:solidFill>
                  <a:srgbClr val="FF0000"/>
                </a:solidFill>
                <a:latin typeface="Consolas" panose="020B0609020204030204" pitchFamily="49" charset="0"/>
                <a:ea typeface="楷体" panose="02010609060101010101" pitchFamily="49" charset="-122"/>
              </a:rPr>
              <a:t>1. </a:t>
            </a:r>
            <a:r>
              <a:rPr lang="zh-CN" altLang="zh-CN" sz="2000" smtClean="0">
                <a:solidFill>
                  <a:srgbClr val="FF0000"/>
                </a:solidFill>
                <a:latin typeface="Consolas" panose="020B0609020204030204" pitchFamily="49" charset="0"/>
                <a:ea typeface="楷体" panose="02010609060101010101" pitchFamily="49" charset="-122"/>
              </a:rPr>
              <a:t>非拷贝方法—直接赋值</a:t>
            </a:r>
            <a:endParaRPr lang="zh-CN" altLang="zh-CN" sz="2000" smtClean="0">
              <a:solidFill>
                <a:srgbClr val="FF0000"/>
              </a:solidFill>
              <a:latin typeface="Consolas" panose="020B0609020204030204" pitchFamily="49" charset="0"/>
              <a:ea typeface="楷体" panose="02010609060101010101" pitchFamily="49" charset="-122"/>
            </a:endParaRPr>
          </a:p>
        </p:txBody>
      </p:sp>
      <p:sp>
        <p:nvSpPr>
          <p:cNvPr id="9" name="灯片编号占位符 8"/>
          <p:cNvSpPr>
            <a:spLocks noGrp="1"/>
          </p:cNvSpPr>
          <p:nvPr>
            <p:ph type="sldNum" sz="quarter" idx="12"/>
          </p:nvPr>
        </p:nvSpPr>
        <p:spPr/>
        <p:txBody>
          <a:bodyPr/>
          <a:lstStyle/>
          <a:p>
            <a:fld id="{7AF016A1-9F15-429F-9EFD-84004B73C732}" type="slidenum">
              <a:rPr lang="en-US" altLang="zh-CN" smtClean="0"/>
            </a:fld>
            <a:r>
              <a:rPr lang="en-US" altLang="zh-CN" smtClean="0"/>
              <a:t>/83</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7231" name="Rectangle 127"/>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33" name="TextBox 132"/>
          <p:cNvSpPr txBox="1"/>
          <p:nvPr/>
        </p:nvSpPr>
        <p:spPr>
          <a:xfrm>
            <a:off x="285720" y="267875"/>
            <a:ext cx="4429156"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2.11.4 </a:t>
            </a:r>
            <a:r>
              <a:rPr lang="en-US" altLang="zh-CN" smtClean="0">
                <a:latin typeface="Consolas" panose="020B0609020204030204" pitchFamily="49" charset="0"/>
                <a:ea typeface="微软雅黑" panose="020B0503020204020204" pitchFamily="34" charset="-122"/>
              </a:rPr>
              <a:t>Python</a:t>
            </a:r>
            <a:r>
              <a:rPr lang="zh-CN" altLang="zh-CN" smtClean="0">
                <a:latin typeface="Consolas" panose="020B0609020204030204" pitchFamily="49" charset="0"/>
                <a:ea typeface="微软雅黑" panose="020B0503020204020204" pitchFamily="34" charset="-122"/>
              </a:rPr>
              <a:t>中的有序类</a:t>
            </a:r>
            <a:endParaRPr lang="zh-CN"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135" name="TextBox 134"/>
          <p:cNvSpPr txBox="1"/>
          <p:nvPr/>
        </p:nvSpPr>
        <p:spPr>
          <a:xfrm>
            <a:off x="428596" y="1017974"/>
            <a:ext cx="8072494" cy="2862322"/>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0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rPr>
              <a:t>目前</a:t>
            </a:r>
            <a:r>
              <a:rPr lang="en-US" altLang="zh-CN" sz="2000" smtClean="0">
                <a:solidFill>
                  <a:srgbClr val="0000FF"/>
                </a:solidFill>
                <a:latin typeface="Consolas" panose="020B0609020204030204" pitchFamily="49" charset="0"/>
                <a:ea typeface="仿宋" panose="02010609060101010101" pitchFamily="49" charset="-122"/>
              </a:rPr>
              <a:t>Python</a:t>
            </a:r>
            <a:r>
              <a:rPr lang="zh-CN" altLang="zh-CN" sz="2000" smtClean="0">
                <a:solidFill>
                  <a:srgbClr val="0000FF"/>
                </a:solidFill>
                <a:latin typeface="Consolas" panose="020B0609020204030204" pitchFamily="49" charset="0"/>
                <a:ea typeface="仿宋" panose="02010609060101010101" pitchFamily="49" charset="-122"/>
              </a:rPr>
              <a:t>中没有提供类似于</a:t>
            </a:r>
            <a:r>
              <a:rPr lang="en-US" altLang="zh-CN" sz="2000" smtClean="0">
                <a:solidFill>
                  <a:srgbClr val="0000FF"/>
                </a:solidFill>
                <a:latin typeface="Consolas" panose="020B0609020204030204" pitchFamily="49" charset="0"/>
                <a:ea typeface="仿宋" panose="02010609060101010101" pitchFamily="49" charset="-122"/>
              </a:rPr>
              <a:t>C++</a:t>
            </a:r>
            <a:r>
              <a:rPr lang="zh-CN" altLang="zh-CN" sz="2000" smtClean="0">
                <a:solidFill>
                  <a:srgbClr val="0000FF"/>
                </a:solidFill>
                <a:latin typeface="Consolas" panose="020B0609020204030204" pitchFamily="49" charset="0"/>
                <a:ea typeface="仿宋" panose="02010609060101010101" pitchFamily="49" charset="-122"/>
              </a:rPr>
              <a:t>中</a:t>
            </a:r>
            <a:r>
              <a:rPr lang="en-US" altLang="zh-CN" sz="2000" smtClean="0">
                <a:solidFill>
                  <a:srgbClr val="0000FF"/>
                </a:solidFill>
                <a:latin typeface="Consolas" panose="020B0609020204030204" pitchFamily="49" charset="0"/>
                <a:ea typeface="仿宋" panose="02010609060101010101" pitchFamily="49" charset="-122"/>
              </a:rPr>
              <a:t>set</a:t>
            </a:r>
            <a:r>
              <a:rPr lang="zh-CN" altLang="zh-CN" sz="2000" smtClean="0">
                <a:solidFill>
                  <a:srgbClr val="0000FF"/>
                </a:solidFill>
                <a:latin typeface="Consolas" panose="020B0609020204030204" pitchFamily="49" charset="0"/>
                <a:ea typeface="仿宋" panose="02010609060101010101" pitchFamily="49" charset="-122"/>
              </a:rPr>
              <a:t>和</a:t>
            </a:r>
            <a:r>
              <a:rPr lang="en-US" altLang="zh-CN" sz="2000" smtClean="0">
                <a:solidFill>
                  <a:srgbClr val="0000FF"/>
                </a:solidFill>
                <a:latin typeface="Consolas" panose="020B0609020204030204" pitchFamily="49" charset="0"/>
                <a:ea typeface="仿宋" panose="02010609060101010101" pitchFamily="49" charset="-122"/>
              </a:rPr>
              <a:t>map</a:t>
            </a:r>
            <a:r>
              <a:rPr lang="zh-CN" altLang="zh-CN" sz="2000" smtClean="0">
                <a:solidFill>
                  <a:srgbClr val="0000FF"/>
                </a:solidFill>
                <a:latin typeface="Consolas" panose="020B0609020204030204" pitchFamily="49" charset="0"/>
                <a:ea typeface="仿宋" panose="02010609060101010101" pitchFamily="49" charset="-122"/>
              </a:rPr>
              <a:t>（均采用红黑树实现）的数据结构，但有一个第三方拓展库</a:t>
            </a:r>
            <a:r>
              <a:rPr lang="en-US" altLang="zh-CN" sz="2000" smtClean="0">
                <a:solidFill>
                  <a:srgbClr val="0000FF"/>
                </a:solidFill>
                <a:latin typeface="Consolas" panose="020B0609020204030204" pitchFamily="49" charset="0"/>
                <a:ea typeface="仿宋" panose="02010609060101010101" pitchFamily="49" charset="-122"/>
              </a:rPr>
              <a:t>sortedcontainers</a:t>
            </a:r>
            <a:r>
              <a:rPr lang="zh-CN" altLang="zh-CN" sz="2000" smtClean="0">
                <a:solidFill>
                  <a:srgbClr val="0000FF"/>
                </a:solidFill>
                <a:latin typeface="Consolas" panose="020B0609020204030204" pitchFamily="49" charset="0"/>
                <a:ea typeface="仿宋" panose="02010609060101010101" pitchFamily="49" charset="-122"/>
              </a:rPr>
              <a:t>，它是用</a:t>
            </a:r>
            <a:r>
              <a:rPr lang="en-US" altLang="zh-CN" sz="2000" smtClean="0">
                <a:solidFill>
                  <a:srgbClr val="0000FF"/>
                </a:solidFill>
                <a:latin typeface="Consolas" panose="020B0609020204030204" pitchFamily="49" charset="0"/>
                <a:ea typeface="仿宋" panose="02010609060101010101" pitchFamily="49" charset="-122"/>
              </a:rPr>
              <a:t>pure-python</a:t>
            </a:r>
            <a:r>
              <a:rPr lang="zh-CN" altLang="zh-CN" sz="2000" smtClean="0">
                <a:solidFill>
                  <a:srgbClr val="0000FF"/>
                </a:solidFill>
                <a:latin typeface="Consolas" panose="020B0609020204030204" pitchFamily="49" charset="0"/>
                <a:ea typeface="仿宋" panose="02010609060101010101" pitchFamily="49" charset="-122"/>
              </a:rPr>
              <a:t>实现的，内有</a:t>
            </a:r>
            <a:r>
              <a:rPr lang="en-US" altLang="zh-CN" sz="2000" smtClean="0">
                <a:solidFill>
                  <a:srgbClr val="0000FF"/>
                </a:solidFill>
                <a:latin typeface="Consolas" panose="020B0609020204030204" pitchFamily="49" charset="0"/>
                <a:ea typeface="仿宋" panose="02010609060101010101" pitchFamily="49" charset="-122"/>
              </a:rPr>
              <a:t>SortedList</a:t>
            </a:r>
            <a:r>
              <a:rPr lang="zh-CN" altLang="zh-CN" sz="2000" smtClean="0">
                <a:solidFill>
                  <a:srgbClr val="0000FF"/>
                </a:solidFill>
                <a:latin typeface="Consolas" panose="020B0609020204030204" pitchFamily="49" charset="0"/>
                <a:ea typeface="仿宋" panose="02010609060101010101" pitchFamily="49" charset="-122"/>
              </a:rPr>
              <a:t>（有序列表）、</a:t>
            </a:r>
            <a:r>
              <a:rPr lang="en-US" altLang="zh-CN" sz="2000" smtClean="0">
                <a:solidFill>
                  <a:srgbClr val="0000FF"/>
                </a:solidFill>
                <a:latin typeface="Consolas" panose="020B0609020204030204" pitchFamily="49" charset="0"/>
                <a:ea typeface="仿宋" panose="02010609060101010101" pitchFamily="49" charset="-122"/>
              </a:rPr>
              <a:t>SortedDict</a:t>
            </a:r>
            <a:r>
              <a:rPr lang="zh-CN" altLang="zh-CN" sz="2000" smtClean="0">
                <a:solidFill>
                  <a:srgbClr val="0000FF"/>
                </a:solidFill>
                <a:latin typeface="Consolas" panose="020B0609020204030204" pitchFamily="49" charset="0"/>
                <a:ea typeface="仿宋" panose="02010609060101010101" pitchFamily="49" charset="-122"/>
              </a:rPr>
              <a:t>（有序字典）和</a:t>
            </a:r>
            <a:r>
              <a:rPr lang="en-US" altLang="zh-CN" sz="2000" smtClean="0">
                <a:solidFill>
                  <a:srgbClr val="0000FF"/>
                </a:solidFill>
                <a:latin typeface="Consolas" panose="020B0609020204030204" pitchFamily="49" charset="0"/>
                <a:ea typeface="仿宋" panose="02010609060101010101" pitchFamily="49" charset="-122"/>
              </a:rPr>
              <a:t>SortedSet</a:t>
            </a:r>
            <a:r>
              <a:rPr lang="zh-CN" altLang="zh-CN" sz="2000" smtClean="0">
                <a:solidFill>
                  <a:srgbClr val="0000FF"/>
                </a:solidFill>
                <a:latin typeface="Consolas" panose="020B0609020204030204" pitchFamily="49" charset="0"/>
                <a:ea typeface="仿宋" panose="02010609060101010101" pitchFamily="49" charset="-122"/>
              </a:rPr>
              <a:t>（有序集合）等，默认按关键字递增排列。</a:t>
            </a:r>
            <a:endParaRPr lang="zh-CN" altLang="zh-CN" sz="2000" smtClean="0">
              <a:solidFill>
                <a:srgbClr val="0000FF"/>
              </a:solidFill>
              <a:latin typeface="Consolas" panose="020B0609020204030204" pitchFamily="49" charset="0"/>
              <a:ea typeface="仿宋" panose="02010609060101010101" pitchFamily="49" charset="-122"/>
            </a:endParaRPr>
          </a:p>
          <a:p>
            <a:pPr marL="457200" indent="-457200" algn="l">
              <a:lnSpc>
                <a:spcPts val="3000"/>
              </a:lnSpc>
              <a:spcBef>
                <a:spcPts val="600"/>
              </a:spcBef>
              <a:buBlip>
                <a:blip r:embed="rId1"/>
              </a:buBlip>
            </a:pPr>
            <a:r>
              <a:rPr lang="en-US" altLang="zh-CN" sz="2000" smtClean="0">
                <a:solidFill>
                  <a:srgbClr val="0000FF"/>
                </a:solidFill>
                <a:latin typeface="Consolas" panose="020B0609020204030204" pitchFamily="49" charset="0"/>
                <a:ea typeface="仿宋" panose="02010609060101010101" pitchFamily="49" charset="-122"/>
              </a:rPr>
              <a:t>SortedList</a:t>
            </a:r>
            <a:r>
              <a:rPr lang="zh-CN" altLang="zh-CN" sz="2000" smtClean="0">
                <a:solidFill>
                  <a:srgbClr val="0000FF"/>
                </a:solidFill>
                <a:latin typeface="Consolas" panose="020B0609020204030204" pitchFamily="49" charset="0"/>
                <a:ea typeface="仿宋" panose="02010609060101010101" pitchFamily="49" charset="-122"/>
              </a:rPr>
              <a:t>用于存储一个含重复元素的有序序列，采用平衡树实现，查找性能较好。其使用方式与列表类似。</a:t>
            </a:r>
            <a:endParaRPr lang="zh-CN" altLang="zh-CN" sz="22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fld>
            <a:r>
              <a:rPr lang="en-US" altLang="zh-CN" smtClean="0"/>
              <a:t>/57</a:t>
            </a:r>
            <a:endParaRPr lang="en-US" altLang="zh-CN"/>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TextBox 6"/>
          <p:cNvSpPr txBox="1"/>
          <p:nvPr/>
        </p:nvSpPr>
        <p:spPr>
          <a:xfrm>
            <a:off x="285720" y="1142990"/>
            <a:ext cx="8501122" cy="2554545"/>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defTabSz="359410">
              <a:lnSpc>
                <a:spcPts val="2400"/>
              </a:lnSpc>
              <a:spcBef>
                <a:spcPts val="600"/>
              </a:spcBef>
              <a:buFont typeface="+mj-ea"/>
              <a:buAutoNum type="circleNumDbPlain"/>
            </a:pPr>
            <a:r>
              <a:rPr lang="en-US" altLang="zh-CN" sz="2000" smtClean="0">
                <a:solidFill>
                  <a:srgbClr val="0000FF"/>
                </a:solidFill>
                <a:latin typeface="Consolas" panose="020B0609020204030204" pitchFamily="49" charset="0"/>
                <a:ea typeface="仿宋" panose="02010609060101010101" pitchFamily="49" charset="-122"/>
              </a:rPr>
              <a:t>tset.add(val)</a:t>
            </a:r>
            <a:r>
              <a:rPr lang="zh-CN" altLang="zh-CN" sz="2000" smtClean="0">
                <a:solidFill>
                  <a:srgbClr val="0000FF"/>
                </a:solidFill>
                <a:latin typeface="Consolas" panose="020B0609020204030204" pitchFamily="49" charset="0"/>
                <a:ea typeface="仿宋" panose="02010609060101010101" pitchFamily="49" charset="-122"/>
              </a:rPr>
              <a:t>：添加新元素并排序。</a:t>
            </a:r>
            <a:endParaRPr lang="zh-CN" altLang="zh-CN" sz="2000" smtClean="0">
              <a:solidFill>
                <a:srgbClr val="0000FF"/>
              </a:solidFill>
              <a:latin typeface="Consolas" panose="020B0609020204030204" pitchFamily="49" charset="0"/>
              <a:ea typeface="仿宋" panose="02010609060101010101" pitchFamily="49" charset="-122"/>
            </a:endParaRPr>
          </a:p>
          <a:p>
            <a:pPr marL="457200" indent="-457200" algn="l" defTabSz="359410">
              <a:lnSpc>
                <a:spcPts val="2400"/>
              </a:lnSpc>
              <a:spcBef>
                <a:spcPts val="600"/>
              </a:spcBef>
              <a:buFont typeface="+mj-ea"/>
              <a:buAutoNum type="circleNumDbPlain"/>
            </a:pPr>
            <a:r>
              <a:rPr lang="en-US" altLang="zh-CN" sz="2000" smtClean="0">
                <a:solidFill>
                  <a:srgbClr val="0000FF"/>
                </a:solidFill>
                <a:latin typeface="Consolas" panose="020B0609020204030204" pitchFamily="49" charset="0"/>
                <a:ea typeface="仿宋" panose="02010609060101010101" pitchFamily="49" charset="-122"/>
              </a:rPr>
              <a:t>tset.update(iterable)</a:t>
            </a:r>
            <a:r>
              <a:rPr lang="zh-CN" altLang="zh-CN" sz="2000" smtClean="0">
                <a:solidFill>
                  <a:srgbClr val="0000FF"/>
                </a:solidFill>
                <a:latin typeface="Consolas" panose="020B0609020204030204" pitchFamily="49" charset="0"/>
                <a:ea typeface="仿宋" panose="02010609060101010101" pitchFamily="49" charset="-122"/>
              </a:rPr>
              <a:t>：对添加的可迭代的所有元素排序。</a:t>
            </a:r>
            <a:endParaRPr lang="zh-CN" altLang="zh-CN" sz="2000" smtClean="0">
              <a:solidFill>
                <a:srgbClr val="0000FF"/>
              </a:solidFill>
              <a:latin typeface="Consolas" panose="020B0609020204030204" pitchFamily="49" charset="0"/>
              <a:ea typeface="仿宋" panose="02010609060101010101" pitchFamily="49" charset="-122"/>
            </a:endParaRPr>
          </a:p>
          <a:p>
            <a:pPr marL="457200" indent="-457200" algn="l" defTabSz="359410">
              <a:lnSpc>
                <a:spcPts val="2400"/>
              </a:lnSpc>
              <a:spcBef>
                <a:spcPts val="600"/>
              </a:spcBef>
              <a:buFont typeface="+mj-ea"/>
              <a:buAutoNum type="circleNumDbPlain"/>
            </a:pPr>
            <a:r>
              <a:rPr lang="en-US" altLang="zh-CN" sz="2000" smtClean="0">
                <a:solidFill>
                  <a:srgbClr val="0000FF"/>
                </a:solidFill>
                <a:latin typeface="Consolas" panose="020B0609020204030204" pitchFamily="49" charset="0"/>
                <a:ea typeface="仿宋" panose="02010609060101010101" pitchFamily="49" charset="-122"/>
              </a:rPr>
              <a:t>tset.clear()</a:t>
            </a:r>
            <a:r>
              <a:rPr lang="zh-CN" altLang="zh-CN" sz="2000" smtClean="0">
                <a:solidFill>
                  <a:srgbClr val="0000FF"/>
                </a:solidFill>
                <a:latin typeface="Consolas" panose="020B0609020204030204" pitchFamily="49" charset="0"/>
                <a:ea typeface="仿宋" panose="02010609060101010101" pitchFamily="49" charset="-122"/>
              </a:rPr>
              <a:t>：移除所有元素。</a:t>
            </a:r>
            <a:endParaRPr lang="zh-CN" altLang="zh-CN" sz="2000" smtClean="0">
              <a:solidFill>
                <a:srgbClr val="0000FF"/>
              </a:solidFill>
              <a:latin typeface="Consolas" panose="020B0609020204030204" pitchFamily="49" charset="0"/>
              <a:ea typeface="仿宋" panose="02010609060101010101" pitchFamily="49" charset="-122"/>
            </a:endParaRPr>
          </a:p>
          <a:p>
            <a:pPr marL="457200" indent="-457200" algn="l" defTabSz="359410">
              <a:lnSpc>
                <a:spcPts val="2400"/>
              </a:lnSpc>
              <a:spcBef>
                <a:spcPts val="600"/>
              </a:spcBef>
              <a:buFont typeface="+mj-ea"/>
              <a:buAutoNum type="circleNumDbPlain"/>
            </a:pPr>
            <a:r>
              <a:rPr lang="en-US" altLang="zh-CN" sz="2000" smtClean="0">
                <a:solidFill>
                  <a:srgbClr val="0000FF"/>
                </a:solidFill>
                <a:latin typeface="Consolas" panose="020B0609020204030204" pitchFamily="49" charset="0"/>
                <a:ea typeface="仿宋" panose="02010609060101010101" pitchFamily="49" charset="-122"/>
              </a:rPr>
              <a:t>tset.discard(val)</a:t>
            </a:r>
            <a:r>
              <a:rPr lang="zh-CN" altLang="zh-CN" sz="2000" smtClean="0">
                <a:solidFill>
                  <a:srgbClr val="0000FF"/>
                </a:solidFill>
                <a:latin typeface="Consolas" panose="020B0609020204030204" pitchFamily="49" charset="0"/>
                <a:ea typeface="仿宋" panose="02010609060101010101" pitchFamily="49" charset="-122"/>
              </a:rPr>
              <a:t>：移除一个值元素，如果元素不存在时不报错。时间复杂度为</a:t>
            </a:r>
            <a:r>
              <a:rPr lang="en-US" altLang="zh-CN" sz="2000" smtClean="0">
                <a:solidFill>
                  <a:srgbClr val="0000FF"/>
                </a:solidFill>
                <a:latin typeface="Consolas" panose="020B0609020204030204" pitchFamily="49" charset="0"/>
                <a:ea typeface="仿宋" panose="02010609060101010101" pitchFamily="49" charset="-122"/>
              </a:rPr>
              <a:t>O(log</a:t>
            </a:r>
            <a:r>
              <a:rPr lang="en-US" altLang="zh-CN" sz="2000" baseline="-25000" smtClean="0">
                <a:solidFill>
                  <a:srgbClr val="0000FF"/>
                </a:solidFill>
                <a:latin typeface="Consolas" panose="020B0609020204030204" pitchFamily="49" charset="0"/>
                <a:ea typeface="仿宋" panose="02010609060101010101" pitchFamily="49" charset="-122"/>
              </a:rPr>
              <a:t>2</a:t>
            </a:r>
            <a:r>
              <a:rPr lang="en-US" altLang="zh-CN" sz="2000" i="1" smtClean="0">
                <a:solidFill>
                  <a:srgbClr val="0000FF"/>
                </a:solidFill>
                <a:latin typeface="Consolas" panose="020B0609020204030204" pitchFamily="49" charset="0"/>
                <a:ea typeface="仿宋" panose="02010609060101010101" pitchFamily="49" charset="-122"/>
              </a:rPr>
              <a:t>n</a:t>
            </a:r>
            <a:r>
              <a:rPr lang="en-US" altLang="zh-CN" sz="2000" smtClean="0">
                <a:solidFill>
                  <a:srgbClr val="0000FF"/>
                </a:solidFill>
                <a:latin typeface="Consolas" panose="020B0609020204030204" pitchFamily="49" charset="0"/>
                <a:ea typeface="仿宋" panose="02010609060101010101" pitchFamily="49" charset="-122"/>
              </a:rPr>
              <a:t>)</a:t>
            </a:r>
            <a:r>
              <a:rPr lang="zh-CN" altLang="zh-CN" sz="2000" smtClean="0">
                <a:solidFill>
                  <a:srgbClr val="0000FF"/>
                </a:solidFill>
                <a:latin typeface="Consolas" panose="020B0609020204030204" pitchFamily="49" charset="0"/>
                <a:ea typeface="仿宋" panose="02010609060101010101" pitchFamily="49" charset="-122"/>
              </a:rPr>
              <a:t>。</a:t>
            </a:r>
            <a:endParaRPr lang="zh-CN" altLang="zh-CN" sz="2000" smtClean="0">
              <a:solidFill>
                <a:srgbClr val="0000FF"/>
              </a:solidFill>
              <a:latin typeface="Consolas" panose="020B0609020204030204" pitchFamily="49" charset="0"/>
              <a:ea typeface="仿宋" panose="02010609060101010101" pitchFamily="49" charset="-122"/>
            </a:endParaRPr>
          </a:p>
          <a:p>
            <a:pPr marL="457200" indent="-457200" algn="l" defTabSz="359410">
              <a:lnSpc>
                <a:spcPts val="2400"/>
              </a:lnSpc>
              <a:spcBef>
                <a:spcPts val="600"/>
              </a:spcBef>
              <a:buFont typeface="+mj-ea"/>
              <a:buAutoNum type="circleNumDbPlain"/>
            </a:pPr>
            <a:r>
              <a:rPr lang="en-US" altLang="zh-CN" sz="2000" smtClean="0">
                <a:solidFill>
                  <a:srgbClr val="0000FF"/>
                </a:solidFill>
                <a:latin typeface="Consolas" panose="020B0609020204030204" pitchFamily="49" charset="0"/>
                <a:ea typeface="仿宋" panose="02010609060101010101" pitchFamily="49" charset="-122"/>
              </a:rPr>
              <a:t>tset.remove(val)</a:t>
            </a:r>
            <a:r>
              <a:rPr lang="zh-CN" altLang="zh-CN" sz="2000" smtClean="0">
                <a:solidFill>
                  <a:srgbClr val="0000FF"/>
                </a:solidFill>
                <a:latin typeface="Consolas" panose="020B0609020204030204" pitchFamily="49" charset="0"/>
                <a:ea typeface="仿宋" panose="02010609060101010101" pitchFamily="49" charset="-122"/>
              </a:rPr>
              <a:t>：移除一个值元素，如果元素不存在则报错。时间复杂度为</a:t>
            </a:r>
            <a:r>
              <a:rPr lang="en-US" altLang="zh-CN" sz="2000" smtClean="0">
                <a:solidFill>
                  <a:srgbClr val="0000FF"/>
                </a:solidFill>
                <a:latin typeface="Consolas" panose="020B0609020204030204" pitchFamily="49" charset="0"/>
                <a:ea typeface="仿宋" panose="02010609060101010101" pitchFamily="49" charset="-122"/>
              </a:rPr>
              <a:t>O(log</a:t>
            </a:r>
            <a:r>
              <a:rPr lang="en-US" altLang="zh-CN" sz="2000" baseline="-25000" smtClean="0">
                <a:solidFill>
                  <a:srgbClr val="0000FF"/>
                </a:solidFill>
                <a:latin typeface="Consolas" panose="020B0609020204030204" pitchFamily="49" charset="0"/>
                <a:ea typeface="仿宋" panose="02010609060101010101" pitchFamily="49" charset="-122"/>
              </a:rPr>
              <a:t>2</a:t>
            </a:r>
            <a:r>
              <a:rPr lang="en-US" altLang="zh-CN" sz="2000" i="1" smtClean="0">
                <a:solidFill>
                  <a:srgbClr val="0000FF"/>
                </a:solidFill>
                <a:latin typeface="Consolas" panose="020B0609020204030204" pitchFamily="49" charset="0"/>
                <a:ea typeface="仿宋" panose="02010609060101010101" pitchFamily="49" charset="-122"/>
              </a:rPr>
              <a:t>n</a:t>
            </a:r>
            <a:r>
              <a:rPr lang="en-US" altLang="zh-CN" sz="2000" smtClean="0">
                <a:solidFill>
                  <a:srgbClr val="0000FF"/>
                </a:solidFill>
                <a:latin typeface="Consolas" panose="020B0609020204030204" pitchFamily="49" charset="0"/>
                <a:ea typeface="仿宋" panose="02010609060101010101" pitchFamily="49" charset="-122"/>
              </a:rPr>
              <a:t>)</a:t>
            </a:r>
            <a:r>
              <a:rPr lang="zh-CN" altLang="zh-CN" sz="2000" smtClean="0">
                <a:solidFill>
                  <a:srgbClr val="0000FF"/>
                </a:solidFill>
                <a:latin typeface="Consolas" panose="020B0609020204030204" pitchFamily="49" charset="0"/>
                <a:ea typeface="仿宋" panose="02010609060101010101" pitchFamily="49" charset="-122"/>
              </a:rPr>
              <a:t>。</a:t>
            </a:r>
            <a:endParaRPr lang="zh-CN" altLang="zh-CN" sz="2000" smtClean="0">
              <a:solidFill>
                <a:srgbClr val="0000FF"/>
              </a:solidFill>
              <a:latin typeface="Consolas" panose="020B0609020204030204" pitchFamily="49" charset="0"/>
              <a:ea typeface="仿宋" panose="02010609060101010101" pitchFamily="49" charset="-122"/>
            </a:endParaRPr>
          </a:p>
        </p:txBody>
      </p:sp>
      <p:sp>
        <p:nvSpPr>
          <p:cNvPr id="5" name="TextBox 4"/>
          <p:cNvSpPr txBox="1"/>
          <p:nvPr/>
        </p:nvSpPr>
        <p:spPr>
          <a:xfrm>
            <a:off x="285720" y="500048"/>
            <a:ext cx="7929618" cy="400110"/>
          </a:xfrm>
          <a:prstGeom prst="rect">
            <a:avLst/>
          </a:prstGeom>
          <a:noFill/>
        </p:spPr>
        <p:txBody>
          <a:bodyPr wrap="square" rtlCol="0">
            <a:spAutoFit/>
          </a:bodyPr>
          <a:lstStyle/>
          <a:p>
            <a:pPr algn="l">
              <a:lnSpc>
                <a:spcPct val="100000"/>
              </a:lnSpc>
            </a:pPr>
            <a:r>
              <a:rPr lang="zh-CN" altLang="zh-CN" sz="2000" smtClean="0">
                <a:solidFill>
                  <a:srgbClr val="0000FF"/>
                </a:solidFill>
                <a:latin typeface="Consolas" panose="020B0609020204030204" pitchFamily="49" charset="0"/>
                <a:ea typeface="仿宋" panose="02010609060101010101" pitchFamily="49" charset="-122"/>
              </a:rPr>
              <a:t>例如定义一个</a:t>
            </a:r>
            <a:r>
              <a:rPr lang="zh-CN" altLang="en-US" sz="2000" smtClean="0">
                <a:solidFill>
                  <a:srgbClr val="0000FF"/>
                </a:solidFill>
                <a:latin typeface="Consolas" panose="020B0609020204030204" pitchFamily="49" charset="0"/>
                <a:ea typeface="仿宋" panose="02010609060101010101" pitchFamily="49" charset="-122"/>
              </a:rPr>
              <a:t>空的</a:t>
            </a:r>
            <a:r>
              <a:rPr lang="zh-CN" altLang="zh-CN" sz="2000" smtClean="0">
                <a:solidFill>
                  <a:srgbClr val="0000FF"/>
                </a:solidFill>
                <a:latin typeface="Consolas" panose="020B0609020204030204" pitchFamily="49" charset="0"/>
                <a:ea typeface="仿宋" panose="02010609060101010101" pitchFamily="49" charset="-122"/>
              </a:rPr>
              <a:t>有序列表</a:t>
            </a:r>
            <a:r>
              <a:rPr lang="en-US" altLang="zh-CN" sz="2000" smtClean="0">
                <a:solidFill>
                  <a:srgbClr val="0000FF"/>
                </a:solidFill>
                <a:latin typeface="Consolas" panose="020B0609020204030204" pitchFamily="49" charset="0"/>
                <a:ea typeface="仿宋" panose="02010609060101010101" pitchFamily="49" charset="-122"/>
              </a:rPr>
              <a:t>tset</a:t>
            </a:r>
            <a:r>
              <a:rPr lang="zh-CN" altLang="zh-CN" sz="2000" smtClean="0">
                <a:solidFill>
                  <a:srgbClr val="0000FF"/>
                </a:solidFill>
                <a:latin typeface="Consolas" panose="020B0609020204030204" pitchFamily="49" charset="0"/>
                <a:ea typeface="仿宋" panose="02010609060101010101" pitchFamily="49" charset="-122"/>
              </a:rPr>
              <a:t>：</a:t>
            </a:r>
            <a:r>
              <a:rPr lang="en-US" altLang="zh-CN" sz="2000" smtClean="0">
                <a:solidFill>
                  <a:srgbClr val="0000FF"/>
                </a:solidFill>
                <a:latin typeface="Consolas" panose="020B0609020204030204" pitchFamily="49" charset="0"/>
                <a:ea typeface="仿宋" panose="02010609060101010101" pitchFamily="49" charset="-122"/>
              </a:rPr>
              <a:t>tset=SortedList()</a:t>
            </a:r>
            <a:endParaRPr lang="zh-CN" altLang="zh-CN" sz="2000" smtClean="0">
              <a:solidFill>
                <a:srgbClr val="0000FF"/>
              </a:solidFill>
              <a:latin typeface="Consolas" panose="020B0609020204030204" pitchFamily="49" charset="0"/>
              <a:ea typeface="仿宋" panose="02010609060101010101" pitchFamily="49" charset="-122"/>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fld>
            <a:r>
              <a:rPr lang="en-US" altLang="zh-CN" smtClean="0"/>
              <a:t>/57</a:t>
            </a:r>
            <a:endParaRPr lang="en-US" altLang="zh-CN"/>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7" name="TextBox 6"/>
          <p:cNvSpPr txBox="1"/>
          <p:nvPr/>
        </p:nvSpPr>
        <p:spPr>
          <a:xfrm>
            <a:off x="428596" y="500048"/>
            <a:ext cx="8358246" cy="3477875"/>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defTabSz="359410">
              <a:lnSpc>
                <a:spcPts val="2400"/>
              </a:lnSpc>
              <a:spcBef>
                <a:spcPts val="600"/>
              </a:spcBef>
              <a:buFont typeface="+mj-ea"/>
              <a:buAutoNum type="circleNumDbPlain" startAt="6"/>
            </a:pPr>
            <a:r>
              <a:rPr lang="en-US" altLang="zh-CN" sz="2000" smtClean="0">
                <a:solidFill>
                  <a:srgbClr val="0000FF"/>
                </a:solidFill>
                <a:latin typeface="Consolas" panose="020B0609020204030204" pitchFamily="49" charset="0"/>
                <a:ea typeface="仿宋" panose="02010609060101010101" pitchFamily="49" charset="-122"/>
              </a:rPr>
              <a:t>tset.pop(i=-1)</a:t>
            </a:r>
            <a:r>
              <a:rPr lang="zh-CN" altLang="zh-CN" sz="2000" smtClean="0">
                <a:solidFill>
                  <a:srgbClr val="0000FF"/>
                </a:solidFill>
                <a:latin typeface="Consolas" panose="020B0609020204030204" pitchFamily="49" charset="0"/>
                <a:ea typeface="仿宋" panose="02010609060101010101" pitchFamily="49" charset="-122"/>
              </a:rPr>
              <a:t>：移除一个指定下标</a:t>
            </a:r>
            <a:r>
              <a:rPr lang="en-US" altLang="zh-CN" sz="2000" i="1" smtClean="0">
                <a:solidFill>
                  <a:srgbClr val="0000FF"/>
                </a:solidFill>
                <a:latin typeface="Consolas" panose="020B0609020204030204" pitchFamily="49" charset="0"/>
                <a:ea typeface="仿宋" panose="02010609060101010101" pitchFamily="49" charset="-122"/>
              </a:rPr>
              <a:t>i</a:t>
            </a:r>
            <a:r>
              <a:rPr lang="zh-CN" altLang="zh-CN" sz="2000" smtClean="0">
                <a:solidFill>
                  <a:srgbClr val="0000FF"/>
                </a:solidFill>
                <a:latin typeface="Consolas" panose="020B0609020204030204" pitchFamily="49" charset="0"/>
                <a:ea typeface="仿宋" panose="02010609060101010101" pitchFamily="49" charset="-122"/>
              </a:rPr>
              <a:t>的元素，如果有序序列为空或者下标超限会报错。时间复杂度为</a:t>
            </a:r>
            <a:r>
              <a:rPr lang="en-US" altLang="zh-CN" sz="2000" smtClean="0">
                <a:solidFill>
                  <a:srgbClr val="0000FF"/>
                </a:solidFill>
                <a:latin typeface="Consolas" panose="020B0609020204030204" pitchFamily="49" charset="0"/>
                <a:ea typeface="仿宋" panose="02010609060101010101" pitchFamily="49" charset="-122"/>
              </a:rPr>
              <a:t>O(log</a:t>
            </a:r>
            <a:r>
              <a:rPr lang="en-US" altLang="zh-CN" sz="2000" baseline="-25000" smtClean="0">
                <a:solidFill>
                  <a:srgbClr val="0000FF"/>
                </a:solidFill>
                <a:latin typeface="Consolas" panose="020B0609020204030204" pitchFamily="49" charset="0"/>
                <a:ea typeface="仿宋" panose="02010609060101010101" pitchFamily="49" charset="-122"/>
              </a:rPr>
              <a:t>2</a:t>
            </a:r>
            <a:r>
              <a:rPr lang="en-US" altLang="zh-CN" sz="2000" i="1" smtClean="0">
                <a:solidFill>
                  <a:srgbClr val="0000FF"/>
                </a:solidFill>
                <a:latin typeface="Consolas" panose="020B0609020204030204" pitchFamily="49" charset="0"/>
                <a:ea typeface="仿宋" panose="02010609060101010101" pitchFamily="49" charset="-122"/>
              </a:rPr>
              <a:t>n</a:t>
            </a:r>
            <a:r>
              <a:rPr lang="en-US" altLang="zh-CN" sz="2000" smtClean="0">
                <a:solidFill>
                  <a:srgbClr val="0000FF"/>
                </a:solidFill>
                <a:latin typeface="Consolas" panose="020B0609020204030204" pitchFamily="49" charset="0"/>
                <a:ea typeface="仿宋" panose="02010609060101010101" pitchFamily="49" charset="-122"/>
              </a:rPr>
              <a:t>)</a:t>
            </a:r>
            <a:r>
              <a:rPr lang="zh-CN" altLang="zh-CN" sz="2000" smtClean="0">
                <a:solidFill>
                  <a:srgbClr val="0000FF"/>
                </a:solidFill>
                <a:latin typeface="Consolas" panose="020B0609020204030204" pitchFamily="49" charset="0"/>
                <a:ea typeface="仿宋" panose="02010609060101010101" pitchFamily="49" charset="-122"/>
              </a:rPr>
              <a:t>。</a:t>
            </a:r>
            <a:endParaRPr lang="zh-CN" altLang="zh-CN" sz="2000" smtClean="0">
              <a:solidFill>
                <a:srgbClr val="0000FF"/>
              </a:solidFill>
              <a:latin typeface="Consolas" panose="020B0609020204030204" pitchFamily="49" charset="0"/>
              <a:ea typeface="仿宋" panose="02010609060101010101" pitchFamily="49" charset="-122"/>
            </a:endParaRPr>
          </a:p>
          <a:p>
            <a:pPr marL="457200" indent="-457200" algn="l" defTabSz="359410">
              <a:lnSpc>
                <a:spcPts val="2400"/>
              </a:lnSpc>
              <a:spcBef>
                <a:spcPts val="600"/>
              </a:spcBef>
              <a:buFont typeface="+mj-ea"/>
              <a:buAutoNum type="circleNumDbPlain" startAt="6"/>
            </a:pPr>
            <a:r>
              <a:rPr lang="en-US" altLang="zh-CN" sz="2000" smtClean="0">
                <a:solidFill>
                  <a:srgbClr val="0000FF"/>
                </a:solidFill>
                <a:latin typeface="Consolas" panose="020B0609020204030204" pitchFamily="49" charset="0"/>
                <a:ea typeface="仿宋" panose="02010609060101010101" pitchFamily="49" charset="-122"/>
              </a:rPr>
              <a:t>tset.bisect_left(val)</a:t>
            </a:r>
            <a:r>
              <a:rPr lang="zh-CN" altLang="zh-CN" sz="2000" smtClean="0">
                <a:solidFill>
                  <a:srgbClr val="0000FF"/>
                </a:solidFill>
                <a:latin typeface="Consolas" panose="020B0609020204030204" pitchFamily="49" charset="0"/>
                <a:ea typeface="仿宋" panose="02010609060101010101" pitchFamily="49" charset="-122"/>
              </a:rPr>
              <a:t>：查找第一个大于等于</a:t>
            </a:r>
            <a:r>
              <a:rPr lang="en-US" altLang="zh-CN" sz="2000" smtClean="0">
                <a:solidFill>
                  <a:srgbClr val="0000FF"/>
                </a:solidFill>
                <a:latin typeface="Consolas" panose="020B0609020204030204" pitchFamily="49" charset="0"/>
                <a:ea typeface="仿宋" panose="02010609060101010101" pitchFamily="49" charset="-122"/>
              </a:rPr>
              <a:t>val</a:t>
            </a:r>
            <a:r>
              <a:rPr lang="zh-CN" altLang="zh-CN" sz="2000" smtClean="0">
                <a:solidFill>
                  <a:srgbClr val="0000FF"/>
                </a:solidFill>
                <a:latin typeface="Consolas" panose="020B0609020204030204" pitchFamily="49" charset="0"/>
                <a:ea typeface="仿宋" panose="02010609060101010101" pitchFamily="49" charset="-122"/>
              </a:rPr>
              <a:t>的索引。时间复杂度为</a:t>
            </a:r>
            <a:r>
              <a:rPr lang="en-US" altLang="zh-CN" sz="2000" smtClean="0">
                <a:solidFill>
                  <a:srgbClr val="0000FF"/>
                </a:solidFill>
                <a:latin typeface="Consolas" panose="020B0609020204030204" pitchFamily="49" charset="0"/>
                <a:ea typeface="仿宋" panose="02010609060101010101" pitchFamily="49" charset="-122"/>
              </a:rPr>
              <a:t>O(log</a:t>
            </a:r>
            <a:r>
              <a:rPr lang="en-US" altLang="zh-CN" sz="2000" baseline="-25000" smtClean="0">
                <a:solidFill>
                  <a:srgbClr val="0000FF"/>
                </a:solidFill>
                <a:latin typeface="Consolas" panose="020B0609020204030204" pitchFamily="49" charset="0"/>
                <a:ea typeface="仿宋" panose="02010609060101010101" pitchFamily="49" charset="-122"/>
              </a:rPr>
              <a:t>2</a:t>
            </a:r>
            <a:r>
              <a:rPr lang="en-US" altLang="zh-CN" sz="2000" i="1" smtClean="0">
                <a:solidFill>
                  <a:srgbClr val="0000FF"/>
                </a:solidFill>
                <a:latin typeface="Consolas" panose="020B0609020204030204" pitchFamily="49" charset="0"/>
                <a:ea typeface="仿宋" panose="02010609060101010101" pitchFamily="49" charset="-122"/>
              </a:rPr>
              <a:t>n</a:t>
            </a:r>
            <a:r>
              <a:rPr lang="en-US" altLang="zh-CN" sz="2000" smtClean="0">
                <a:solidFill>
                  <a:srgbClr val="0000FF"/>
                </a:solidFill>
                <a:latin typeface="Consolas" panose="020B0609020204030204" pitchFamily="49" charset="0"/>
                <a:ea typeface="仿宋" panose="02010609060101010101" pitchFamily="49" charset="-122"/>
              </a:rPr>
              <a:t>)</a:t>
            </a:r>
            <a:r>
              <a:rPr lang="zh-CN" altLang="zh-CN" sz="2000" smtClean="0">
                <a:solidFill>
                  <a:srgbClr val="0000FF"/>
                </a:solidFill>
                <a:latin typeface="Consolas" panose="020B0609020204030204" pitchFamily="49" charset="0"/>
                <a:ea typeface="仿宋" panose="02010609060101010101" pitchFamily="49" charset="-122"/>
              </a:rPr>
              <a:t>。</a:t>
            </a:r>
            <a:endParaRPr lang="zh-CN" altLang="zh-CN" sz="2000" smtClean="0">
              <a:solidFill>
                <a:srgbClr val="0000FF"/>
              </a:solidFill>
              <a:latin typeface="Consolas" panose="020B0609020204030204" pitchFamily="49" charset="0"/>
              <a:ea typeface="仿宋" panose="02010609060101010101" pitchFamily="49" charset="-122"/>
            </a:endParaRPr>
          </a:p>
          <a:p>
            <a:pPr marL="457200" indent="-457200" algn="l" defTabSz="359410">
              <a:lnSpc>
                <a:spcPts val="2400"/>
              </a:lnSpc>
              <a:spcBef>
                <a:spcPts val="600"/>
              </a:spcBef>
              <a:buFont typeface="+mj-ea"/>
              <a:buAutoNum type="circleNumDbPlain" startAt="6"/>
            </a:pPr>
            <a:r>
              <a:rPr lang="en-US" altLang="zh-CN" sz="2000" smtClean="0">
                <a:solidFill>
                  <a:srgbClr val="0000FF"/>
                </a:solidFill>
                <a:latin typeface="Consolas" panose="020B0609020204030204" pitchFamily="49" charset="0"/>
                <a:ea typeface="仿宋" panose="02010609060101010101" pitchFamily="49" charset="-122"/>
              </a:rPr>
              <a:t>tset.bisect_right(val)</a:t>
            </a:r>
            <a:r>
              <a:rPr lang="zh-CN" altLang="zh-CN" sz="2000" smtClean="0">
                <a:solidFill>
                  <a:srgbClr val="0000FF"/>
                </a:solidFill>
                <a:latin typeface="Consolas" panose="020B0609020204030204" pitchFamily="49" charset="0"/>
                <a:ea typeface="仿宋" panose="02010609060101010101" pitchFamily="49" charset="-122"/>
              </a:rPr>
              <a:t>：查找第一个大于</a:t>
            </a:r>
            <a:r>
              <a:rPr lang="en-US" altLang="zh-CN" sz="2000" smtClean="0">
                <a:solidFill>
                  <a:srgbClr val="0000FF"/>
                </a:solidFill>
                <a:latin typeface="Consolas" panose="020B0609020204030204" pitchFamily="49" charset="0"/>
                <a:ea typeface="仿宋" panose="02010609060101010101" pitchFamily="49" charset="-122"/>
              </a:rPr>
              <a:t>val</a:t>
            </a:r>
            <a:r>
              <a:rPr lang="zh-CN" altLang="zh-CN" sz="2000" smtClean="0">
                <a:solidFill>
                  <a:srgbClr val="0000FF"/>
                </a:solidFill>
                <a:latin typeface="Consolas" panose="020B0609020204030204" pitchFamily="49" charset="0"/>
                <a:ea typeface="仿宋" panose="02010609060101010101" pitchFamily="49" charset="-122"/>
              </a:rPr>
              <a:t>的索引。时间复杂度为</a:t>
            </a:r>
            <a:r>
              <a:rPr lang="en-US" altLang="zh-CN" sz="2000" smtClean="0">
                <a:solidFill>
                  <a:srgbClr val="0000FF"/>
                </a:solidFill>
                <a:latin typeface="Consolas" panose="020B0609020204030204" pitchFamily="49" charset="0"/>
                <a:ea typeface="仿宋" panose="02010609060101010101" pitchFamily="49" charset="-122"/>
              </a:rPr>
              <a:t>O(log</a:t>
            </a:r>
            <a:r>
              <a:rPr lang="en-US" altLang="zh-CN" sz="2000" baseline="-25000" smtClean="0">
                <a:solidFill>
                  <a:srgbClr val="0000FF"/>
                </a:solidFill>
                <a:latin typeface="Consolas" panose="020B0609020204030204" pitchFamily="49" charset="0"/>
                <a:ea typeface="仿宋" panose="02010609060101010101" pitchFamily="49" charset="-122"/>
              </a:rPr>
              <a:t>2</a:t>
            </a:r>
            <a:r>
              <a:rPr lang="en-US" altLang="zh-CN" sz="2000" i="1" smtClean="0">
                <a:solidFill>
                  <a:srgbClr val="0000FF"/>
                </a:solidFill>
                <a:latin typeface="Consolas" panose="020B0609020204030204" pitchFamily="49" charset="0"/>
                <a:ea typeface="仿宋" panose="02010609060101010101" pitchFamily="49" charset="-122"/>
              </a:rPr>
              <a:t>n</a:t>
            </a:r>
            <a:r>
              <a:rPr lang="en-US" altLang="zh-CN" sz="2000" smtClean="0">
                <a:solidFill>
                  <a:srgbClr val="0000FF"/>
                </a:solidFill>
                <a:latin typeface="Consolas" panose="020B0609020204030204" pitchFamily="49" charset="0"/>
                <a:ea typeface="仿宋" panose="02010609060101010101" pitchFamily="49" charset="-122"/>
              </a:rPr>
              <a:t>)</a:t>
            </a:r>
            <a:r>
              <a:rPr lang="zh-CN" altLang="zh-CN" sz="2000" smtClean="0">
                <a:solidFill>
                  <a:srgbClr val="0000FF"/>
                </a:solidFill>
                <a:latin typeface="Consolas" panose="020B0609020204030204" pitchFamily="49" charset="0"/>
                <a:ea typeface="仿宋" panose="02010609060101010101" pitchFamily="49" charset="-122"/>
              </a:rPr>
              <a:t>。</a:t>
            </a:r>
            <a:endParaRPr lang="zh-CN" altLang="zh-CN" sz="2000" smtClean="0">
              <a:solidFill>
                <a:srgbClr val="0000FF"/>
              </a:solidFill>
              <a:latin typeface="Consolas" panose="020B0609020204030204" pitchFamily="49" charset="0"/>
              <a:ea typeface="仿宋" panose="02010609060101010101" pitchFamily="49" charset="-122"/>
            </a:endParaRPr>
          </a:p>
          <a:p>
            <a:pPr marL="457200" indent="-457200" algn="l" defTabSz="359410">
              <a:lnSpc>
                <a:spcPts val="2400"/>
              </a:lnSpc>
              <a:spcBef>
                <a:spcPts val="600"/>
              </a:spcBef>
              <a:buFont typeface="+mj-ea"/>
              <a:buAutoNum type="circleNumDbPlain" startAt="6"/>
            </a:pPr>
            <a:r>
              <a:rPr lang="en-US" altLang="zh-CN" sz="2000" smtClean="0">
                <a:solidFill>
                  <a:srgbClr val="0000FF"/>
                </a:solidFill>
                <a:latin typeface="Consolas" panose="020B0609020204030204" pitchFamily="49" charset="0"/>
                <a:ea typeface="仿宋" panose="02010609060101010101" pitchFamily="49" charset="-122"/>
              </a:rPr>
              <a:t>count(val)</a:t>
            </a:r>
            <a:r>
              <a:rPr lang="zh-CN" altLang="zh-CN" sz="2000" smtClean="0">
                <a:solidFill>
                  <a:srgbClr val="0000FF"/>
                </a:solidFill>
                <a:latin typeface="Consolas" panose="020B0609020204030204" pitchFamily="49" charset="0"/>
                <a:ea typeface="仿宋" panose="02010609060101010101" pitchFamily="49" charset="-122"/>
              </a:rPr>
              <a:t>：返回有序列表中值</a:t>
            </a:r>
            <a:r>
              <a:rPr lang="en-US" altLang="zh-CN" sz="2000" smtClean="0">
                <a:solidFill>
                  <a:srgbClr val="0000FF"/>
                </a:solidFill>
                <a:latin typeface="Consolas" panose="020B0609020204030204" pitchFamily="49" charset="0"/>
                <a:ea typeface="仿宋" panose="02010609060101010101" pitchFamily="49" charset="-122"/>
              </a:rPr>
              <a:t>val</a:t>
            </a:r>
            <a:r>
              <a:rPr lang="zh-CN" altLang="zh-CN" sz="2000" smtClean="0">
                <a:solidFill>
                  <a:srgbClr val="0000FF"/>
                </a:solidFill>
                <a:latin typeface="Consolas" panose="020B0609020204030204" pitchFamily="49" charset="0"/>
                <a:ea typeface="仿宋" panose="02010609060101010101" pitchFamily="49" charset="-122"/>
              </a:rPr>
              <a:t>出现的次数。</a:t>
            </a:r>
            <a:endParaRPr lang="zh-CN" altLang="zh-CN" sz="2000" smtClean="0">
              <a:solidFill>
                <a:srgbClr val="0000FF"/>
              </a:solidFill>
              <a:latin typeface="Consolas" panose="020B0609020204030204" pitchFamily="49" charset="0"/>
              <a:ea typeface="仿宋" panose="02010609060101010101" pitchFamily="49" charset="-122"/>
            </a:endParaRPr>
          </a:p>
          <a:p>
            <a:pPr marL="457200" indent="-457200" algn="l" defTabSz="359410">
              <a:lnSpc>
                <a:spcPts val="2400"/>
              </a:lnSpc>
              <a:spcBef>
                <a:spcPts val="600"/>
              </a:spcBef>
              <a:buFont typeface="+mj-ea"/>
              <a:buAutoNum type="circleNumDbPlain" startAt="6"/>
            </a:pPr>
            <a:r>
              <a:rPr lang="en-US" altLang="zh-CN" sz="2000" smtClean="0">
                <a:solidFill>
                  <a:srgbClr val="0000FF"/>
                </a:solidFill>
                <a:latin typeface="Consolas" panose="020B0609020204030204" pitchFamily="49" charset="0"/>
                <a:ea typeface="仿宋" panose="02010609060101010101" pitchFamily="49" charset="-122"/>
              </a:rPr>
              <a:t>tset.index(val,start=None,Stop=None)</a:t>
            </a:r>
            <a:r>
              <a:rPr lang="zh-CN" altLang="zh-CN" sz="2000" smtClean="0">
                <a:solidFill>
                  <a:srgbClr val="0000FF"/>
                </a:solidFill>
                <a:latin typeface="Consolas" panose="020B0609020204030204" pitchFamily="49" charset="0"/>
                <a:ea typeface="仿宋" panose="02010609060101010101" pitchFamily="49" charset="-122"/>
              </a:rPr>
              <a:t>：查找索引范围</a:t>
            </a:r>
            <a:r>
              <a:rPr lang="en-US" altLang="zh-CN" sz="2000" smtClean="0">
                <a:solidFill>
                  <a:srgbClr val="0000FF"/>
                </a:solidFill>
                <a:latin typeface="Consolas" panose="020B0609020204030204" pitchFamily="49" charset="0"/>
                <a:ea typeface="仿宋" panose="02010609060101010101" pitchFamily="49" charset="-122"/>
              </a:rPr>
              <a:t>[start</a:t>
            </a:r>
            <a:r>
              <a:rPr lang="zh-CN" altLang="zh-CN" sz="2000" smtClean="0">
                <a:solidFill>
                  <a:srgbClr val="0000FF"/>
                </a:solidFill>
                <a:latin typeface="Consolas" panose="020B0609020204030204" pitchFamily="49" charset="0"/>
                <a:ea typeface="仿宋" panose="02010609060101010101" pitchFamily="49" charset="-122"/>
              </a:rPr>
              <a:t>，</a:t>
            </a:r>
            <a:r>
              <a:rPr lang="en-US" altLang="zh-CN" sz="2000" smtClean="0">
                <a:solidFill>
                  <a:srgbClr val="0000FF"/>
                </a:solidFill>
                <a:latin typeface="Consolas" panose="020B0609020204030204" pitchFamily="49" charset="0"/>
                <a:ea typeface="仿宋" panose="02010609060101010101" pitchFamily="49" charset="-122"/>
              </a:rPr>
              <a:t>stop</a:t>
            </a:r>
            <a:r>
              <a:rPr lang="zh-CN" altLang="zh-CN" sz="2000" smtClean="0">
                <a:solidFill>
                  <a:srgbClr val="0000FF"/>
                </a:solidFill>
                <a:latin typeface="Consolas" panose="020B0609020204030204" pitchFamily="49" charset="0"/>
                <a:ea typeface="仿宋" panose="02010609060101010101" pitchFamily="49" charset="-122"/>
              </a:rPr>
              <a:t>）范围内第一次出现</a:t>
            </a:r>
            <a:r>
              <a:rPr lang="en-US" altLang="zh-CN" sz="2000" smtClean="0">
                <a:solidFill>
                  <a:srgbClr val="0000FF"/>
                </a:solidFill>
                <a:latin typeface="Consolas" panose="020B0609020204030204" pitchFamily="49" charset="0"/>
                <a:ea typeface="仿宋" panose="02010609060101010101" pitchFamily="49" charset="-122"/>
              </a:rPr>
              <a:t>val</a:t>
            </a:r>
            <a:r>
              <a:rPr lang="zh-CN" altLang="zh-CN" sz="2000" smtClean="0">
                <a:solidFill>
                  <a:srgbClr val="0000FF"/>
                </a:solidFill>
                <a:latin typeface="Consolas" panose="020B0609020204030204" pitchFamily="49" charset="0"/>
                <a:ea typeface="仿宋" panose="02010609060101010101" pitchFamily="49" charset="-122"/>
              </a:rPr>
              <a:t>的索引，如果</a:t>
            </a:r>
            <a:r>
              <a:rPr lang="en-US" altLang="zh-CN" sz="2000" smtClean="0">
                <a:solidFill>
                  <a:srgbClr val="0000FF"/>
                </a:solidFill>
                <a:latin typeface="Consolas" panose="020B0609020204030204" pitchFamily="49" charset="0"/>
                <a:ea typeface="仿宋" panose="02010609060101010101" pitchFamily="49" charset="-122"/>
              </a:rPr>
              <a:t>val</a:t>
            </a:r>
            <a:r>
              <a:rPr lang="zh-CN" altLang="zh-CN" sz="2000" smtClean="0">
                <a:solidFill>
                  <a:srgbClr val="0000FF"/>
                </a:solidFill>
                <a:latin typeface="Consolas" panose="020B0609020204030204" pitchFamily="49" charset="0"/>
                <a:ea typeface="仿宋" panose="02010609060101010101" pitchFamily="49" charset="-122"/>
              </a:rPr>
              <a:t>不存在则报错。时间复杂度为</a:t>
            </a:r>
            <a:r>
              <a:rPr lang="en-US" altLang="zh-CN" sz="2000" smtClean="0">
                <a:solidFill>
                  <a:srgbClr val="0000FF"/>
                </a:solidFill>
                <a:latin typeface="Consolas" panose="020B0609020204030204" pitchFamily="49" charset="0"/>
                <a:ea typeface="仿宋" panose="02010609060101010101" pitchFamily="49" charset="-122"/>
              </a:rPr>
              <a:t>O(log</a:t>
            </a:r>
            <a:r>
              <a:rPr lang="en-US" altLang="zh-CN" sz="2000" baseline="-25000" smtClean="0">
                <a:solidFill>
                  <a:srgbClr val="0000FF"/>
                </a:solidFill>
                <a:latin typeface="Consolas" panose="020B0609020204030204" pitchFamily="49" charset="0"/>
                <a:ea typeface="仿宋" panose="02010609060101010101" pitchFamily="49" charset="-122"/>
              </a:rPr>
              <a:t>2</a:t>
            </a:r>
            <a:r>
              <a:rPr lang="en-US" altLang="zh-CN" sz="2000" i="1" smtClean="0">
                <a:solidFill>
                  <a:srgbClr val="0000FF"/>
                </a:solidFill>
                <a:latin typeface="Consolas" panose="020B0609020204030204" pitchFamily="49" charset="0"/>
                <a:ea typeface="仿宋" panose="02010609060101010101" pitchFamily="49" charset="-122"/>
              </a:rPr>
              <a:t>n</a:t>
            </a:r>
            <a:r>
              <a:rPr lang="en-US" altLang="zh-CN" sz="2000" smtClean="0">
                <a:solidFill>
                  <a:srgbClr val="0000FF"/>
                </a:solidFill>
                <a:latin typeface="Consolas" panose="020B0609020204030204" pitchFamily="49" charset="0"/>
                <a:ea typeface="仿宋" panose="02010609060101010101" pitchFamily="49" charset="-122"/>
              </a:rPr>
              <a:t>)</a:t>
            </a:r>
            <a:r>
              <a:rPr lang="zh-CN" altLang="zh-CN" sz="2000" smtClean="0">
                <a:solidFill>
                  <a:srgbClr val="0000FF"/>
                </a:solidFill>
                <a:latin typeface="Consolas" panose="020B0609020204030204" pitchFamily="49" charset="0"/>
                <a:ea typeface="仿宋" panose="02010609060101010101" pitchFamily="49" charset="-122"/>
              </a:rPr>
              <a:t>。</a:t>
            </a:r>
            <a:endParaRPr lang="zh-CN" altLang="zh-CN" sz="2000">
              <a:solidFill>
                <a:srgbClr val="0000FF"/>
              </a:solidFill>
              <a:latin typeface="Consolas" panose="020B0609020204030204" pitchFamily="49" charset="0"/>
              <a:ea typeface="仿宋" panose="02010609060101010101" pitchFamily="49" charset="-122"/>
            </a:endParaRPr>
          </a:p>
        </p:txBody>
      </p:sp>
      <p:sp>
        <p:nvSpPr>
          <p:cNvPr id="6" name="灯片编号占位符 5"/>
          <p:cNvSpPr>
            <a:spLocks noGrp="1"/>
          </p:cNvSpPr>
          <p:nvPr>
            <p:ph type="sldNum" sz="quarter" idx="12"/>
          </p:nvPr>
        </p:nvSpPr>
        <p:spPr/>
        <p:txBody>
          <a:bodyPr/>
          <a:lstStyle/>
          <a:p>
            <a:fld id="{7AF016A1-9F15-429F-9EFD-84004B73C732}" type="slidenum">
              <a:rPr lang="en-US" altLang="zh-CN" smtClean="0"/>
            </a:fld>
            <a:r>
              <a:rPr lang="en-US" altLang="zh-CN" smtClean="0"/>
              <a:t>/57</a:t>
            </a:r>
            <a:endParaRPr lang="en-US" altLang="zh-CN"/>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285720" y="428610"/>
            <a:ext cx="7143800"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atin typeface="Consolas" panose="020B0609020204030204" pitchFamily="49" charset="0"/>
                <a:ea typeface="微软雅黑" panose="020B0503020204020204" pitchFamily="34" charset="-122"/>
                <a:cs typeface="Consolas" panose="020B0609020204030204" pitchFamily="49" charset="0"/>
              </a:rPr>
              <a:t>2.11.5 </a:t>
            </a:r>
            <a:r>
              <a:rPr lang="zh-CN" altLang="zh-CN" smtClean="0">
                <a:latin typeface="Consolas" panose="020B0609020204030204" pitchFamily="49" charset="0"/>
                <a:ea typeface="微软雅黑" panose="020B0503020204020204" pitchFamily="34" charset="-122"/>
                <a:cs typeface="Consolas" panose="020B0609020204030204" pitchFamily="49" charset="0"/>
              </a:rPr>
              <a:t>实战—前</a:t>
            </a:r>
            <a:r>
              <a:rPr lang="en-US" altLang="zh-CN" smtClean="0">
                <a:latin typeface="Consolas" panose="020B0609020204030204" pitchFamily="49" charset="0"/>
                <a:ea typeface="微软雅黑" panose="020B0503020204020204" pitchFamily="34" charset="-122"/>
                <a:cs typeface="Consolas" panose="020B0609020204030204" pitchFamily="49" charset="0"/>
              </a:rPr>
              <a:t>k</a:t>
            </a:r>
            <a:r>
              <a:rPr lang="zh-CN" altLang="zh-CN" smtClean="0">
                <a:latin typeface="Consolas" panose="020B0609020204030204" pitchFamily="49" charset="0"/>
                <a:ea typeface="微软雅黑" panose="020B0503020204020204" pitchFamily="34" charset="-122"/>
                <a:cs typeface="Consolas" panose="020B0609020204030204" pitchFamily="49" charset="0"/>
              </a:rPr>
              <a:t>个高频词</a:t>
            </a:r>
            <a:r>
              <a:rPr lang="zh-CN" altLang="en-US" smtClean="0">
                <a:latin typeface="Consolas" panose="020B0609020204030204" pitchFamily="49" charset="0"/>
                <a:ea typeface="微软雅黑" panose="020B0503020204020204" pitchFamily="34" charset="-122"/>
                <a:cs typeface="Consolas" panose="020B0609020204030204" pitchFamily="49" charset="0"/>
              </a:rPr>
              <a:t>（</a:t>
            </a:r>
            <a:r>
              <a:rPr lang="en-US" altLang="zh-CN" smtClean="0">
                <a:latin typeface="Consolas" panose="020B0609020204030204" pitchFamily="49" charset="0"/>
                <a:ea typeface="微软雅黑" panose="020B0503020204020204" pitchFamily="34" charset="-122"/>
                <a:cs typeface="Consolas" panose="020B0609020204030204" pitchFamily="49" charset="0"/>
              </a:rPr>
              <a:t>LeetCode692</a:t>
            </a:r>
            <a:r>
              <a:rPr lang="zh-CN" altLang="zh-CN" smtClean="0">
                <a:latin typeface="Consolas" panose="020B0609020204030204" pitchFamily="49" charset="0"/>
                <a:ea typeface="微软雅黑" panose="020B0503020204020204" pitchFamily="34" charset="-122"/>
                <a:cs typeface="Consolas" panose="020B0609020204030204" pitchFamily="49" charset="0"/>
              </a:rPr>
              <a:t>★★</a:t>
            </a:r>
            <a:r>
              <a:rPr lang="zh-CN" altLang="en-US" smtClean="0">
                <a:latin typeface="Consolas" panose="020B0609020204030204" pitchFamily="49" charset="0"/>
                <a:ea typeface="微软雅黑" panose="020B0503020204020204" pitchFamily="34" charset="-122"/>
                <a:cs typeface="Consolas" panose="020B0609020204030204" pitchFamily="49" charset="0"/>
              </a:rPr>
              <a:t>）</a:t>
            </a:r>
            <a:endParaRPr lang="zh-CN" altLang="zh-CN">
              <a:latin typeface="Consolas" panose="020B0609020204030204" pitchFamily="49" charset="0"/>
              <a:ea typeface="微软雅黑" panose="020B0503020204020204" pitchFamily="34" charset="-122"/>
              <a:cs typeface="Consolas" panose="020B0609020204030204" pitchFamily="49" charset="0"/>
            </a:endParaRPr>
          </a:p>
        </p:txBody>
      </p:sp>
      <p:sp>
        <p:nvSpPr>
          <p:cNvPr id="5" name="TextBox 4"/>
          <p:cNvSpPr txBox="1"/>
          <p:nvPr/>
        </p:nvSpPr>
        <p:spPr>
          <a:xfrm>
            <a:off x="142844" y="1178709"/>
            <a:ext cx="8858312" cy="3195747"/>
          </a:xfrm>
          <a:prstGeom prst="rect">
            <a:avLst/>
          </a:prstGeom>
          <a:solidFill>
            <a:schemeClr val="bg1"/>
          </a:solidFill>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algn="l">
              <a:lnSpc>
                <a:spcPts val="2800"/>
              </a:lnSpc>
              <a:spcBef>
                <a:spcPts val="600"/>
              </a:spcBef>
            </a:pPr>
            <a:r>
              <a:rPr lang="zh-CN" altLang="zh-CN"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问题描述：</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给一非空的单词列表</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words</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，返回前</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个出现次数最多的单词。返回的答案应该按单词出现频率由高到低排序。如果不同的单词有相同出现频率，按字母顺序排序。</a:t>
            </a:r>
            <a:endPar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lnSpc>
                <a:spcPts val="2800"/>
              </a:lnSpc>
              <a:spcBef>
                <a:spcPts val="600"/>
              </a:spcBef>
            </a:pP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例如，</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words={"i"</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"love"</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"leetcode"</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"love"</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"coding"}</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，则返回结果是</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"love"}</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和</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"love"</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为出现次数最多的两个单词，均为</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次，但按字母顺序</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在</a:t>
            </a: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"love"</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之前。</a:t>
            </a:r>
            <a:endPar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algn="l">
              <a:lnSpc>
                <a:spcPts val="2800"/>
              </a:lnSpc>
              <a:spcBef>
                <a:spcPts val="600"/>
              </a:spcBef>
            </a:pPr>
            <a:r>
              <a:rPr lang="en-US"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   </a:t>
            </a:r>
            <a:r>
              <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rPr>
              <a:t>要求设计如下方法：</a:t>
            </a:r>
            <a:endParaRPr lang="zh-CN" altLang="zh-CN" sz="22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a:p>
            <a:pPr lvl="1" algn="l">
              <a:lnSpc>
                <a:spcPts val="2800"/>
              </a:lnSpc>
              <a:spcBef>
                <a:spcPts val="600"/>
              </a:spcBef>
            </a:pPr>
            <a:r>
              <a:rPr lang="en-US" altLang="zh-CN" sz="2000" smtClean="0">
                <a:solidFill>
                  <a:srgbClr val="0000FF"/>
                </a:solidFill>
                <a:latin typeface="Consolas" panose="020B0609020204030204" pitchFamily="49" charset="0"/>
                <a:ea typeface="仿宋" panose="02010609060101010101" pitchFamily="49" charset="-122"/>
              </a:rPr>
              <a:t> def </a:t>
            </a:r>
            <a:r>
              <a:rPr lang="en-US" altLang="zh-CN" sz="2000" smtClean="0">
                <a:solidFill>
                  <a:srgbClr val="FF0000"/>
                </a:solidFill>
                <a:latin typeface="Consolas" panose="020B0609020204030204" pitchFamily="49" charset="0"/>
                <a:ea typeface="仿宋" panose="02010609060101010101" pitchFamily="49" charset="-122"/>
              </a:rPr>
              <a:t>topKFrequent</a:t>
            </a:r>
            <a:r>
              <a:rPr lang="en-US" altLang="zh-CN" sz="2000" smtClean="0">
                <a:solidFill>
                  <a:srgbClr val="0000FF"/>
                </a:solidFill>
                <a:latin typeface="Consolas" panose="020B0609020204030204" pitchFamily="49" charset="0"/>
                <a:ea typeface="仿宋" panose="02010609060101010101" pitchFamily="49" charset="-122"/>
              </a:rPr>
              <a:t>(self, words, k) -&gt; List[str]:</a:t>
            </a:r>
            <a:endParaRPr lang="zh-CN" altLang="zh-CN" sz="2000">
              <a:solidFill>
                <a:srgbClr val="006600"/>
              </a:solidFill>
              <a:latin typeface="Consolas" panose="020B0609020204030204" pitchFamily="49" charset="0"/>
              <a:ea typeface="楷体" panose="02010609060101010101" pitchFamily="49" charset="-122"/>
              <a:cs typeface="Consolas" panose="020B0609020204030204" pitchFamily="49" charset="0"/>
            </a:endParaRPr>
          </a:p>
        </p:txBody>
      </p:sp>
      <p:sp>
        <p:nvSpPr>
          <p:cNvPr id="7" name="灯片编号占位符 6"/>
          <p:cNvSpPr>
            <a:spLocks noGrp="1"/>
          </p:cNvSpPr>
          <p:nvPr>
            <p:ph type="sldNum" sz="quarter" idx="12"/>
          </p:nvPr>
        </p:nvSpPr>
        <p:spPr/>
        <p:txBody>
          <a:bodyPr/>
          <a:lstStyle/>
          <a:p>
            <a:fld id="{7AF016A1-9F15-429F-9EFD-84004B73C732}" type="slidenum">
              <a:rPr lang="en-US" altLang="zh-CN" smtClean="0"/>
            </a:fld>
            <a:r>
              <a:rPr lang="en-US" altLang="zh-CN" smtClean="0"/>
              <a:t>/57</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428596" y="1017973"/>
            <a:ext cx="8358246" cy="2904513"/>
          </a:xfrm>
          <a:prstGeom prst="rect">
            <a:avLst/>
          </a:prstGeom>
          <a:ln>
            <a:solidFill>
              <a:schemeClr val="accent6">
                <a:lumMod val="20000"/>
                <a:lumOff val="80000"/>
              </a:schemeClr>
            </a:solidFill>
          </a:ln>
        </p:spPr>
        <p:style>
          <a:lnRef idx="2">
            <a:schemeClr val="accent6"/>
          </a:lnRef>
          <a:fillRef idx="1">
            <a:schemeClr val="lt1"/>
          </a:fillRef>
          <a:effectRef idx="0">
            <a:schemeClr val="accent6"/>
          </a:effectRef>
          <a:fontRef idx="minor">
            <a:schemeClr val="dk1"/>
          </a:fontRef>
        </p:style>
        <p:txBody>
          <a:bodyPr wrap="square" rtlCol="0">
            <a:spAutoFit/>
          </a:bodyPr>
          <a:lstStyle/>
          <a:p>
            <a:pPr marL="457200" indent="-457200" algn="l">
              <a:lnSpc>
                <a:spcPts val="30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先定义一个</a:t>
            </a:r>
            <a:r>
              <a:rPr lang="zh-CN" altLang="zh-CN" sz="2000" smtClean="0"/>
              <a:t>一个</a:t>
            </a:r>
            <a:r>
              <a:rPr lang="en-US" altLang="zh-CN" sz="2000" smtClean="0">
                <a:latin typeface="Consolas" panose="020B0609020204030204" pitchFamily="49" charset="0"/>
              </a:rPr>
              <a:t>SortedDict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对象</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cntmap</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，以单词为关键字，遍历</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words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得到每个单词的计数。</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3000"/>
              </a:lnSpc>
              <a:spcBef>
                <a:spcPts val="600"/>
              </a:spcBef>
              <a:buBlip>
                <a:blip r:embed="rId1"/>
              </a:buBlip>
            </a:pP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再定义一个</a:t>
            </a:r>
            <a:r>
              <a:rPr lang="en-US" altLang="zh-CN" sz="2000" smtClean="0">
                <a:latin typeface="Consolas" panose="020B0609020204030204" pitchFamily="49" charset="0"/>
              </a:rPr>
              <a:t>SortedDict</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对象</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ansmap</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，以计数为关键字，</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其值为该计数的单词列表（</a:t>
            </a:r>
            <a:r>
              <a:rPr lang="zh-CN" altLang="zh-CN" sz="2000" smtClean="0">
                <a:solidFill>
                  <a:srgbClr val="0000FF"/>
                </a:solidFill>
                <a:latin typeface="仿宋" panose="02010609060101010101" pitchFamily="49" charset="-122"/>
                <a:ea typeface="仿宋" panose="02010609060101010101" pitchFamily="49" charset="-122"/>
              </a:rPr>
              <a:t>按字母顺序排列</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ansmap</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默认</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按计数</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递增</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排序</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仿宋" panose="02010609060101010101" pitchFamily="49" charset="-122"/>
              </a:rPr>
              <a:t>ansmap.key()[-1]</a:t>
            </a:r>
            <a:r>
              <a:rPr lang="zh-CN" altLang="zh-CN" sz="2000" smtClean="0">
                <a:solidFill>
                  <a:srgbClr val="0000FF"/>
                </a:solidFill>
                <a:latin typeface="Consolas" panose="020B0609020204030204" pitchFamily="49" charset="0"/>
                <a:ea typeface="仿宋" panose="02010609060101010101" pitchFamily="49" charset="-122"/>
              </a:rPr>
              <a:t>是计数最大的元素</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a:p>
            <a:pPr marL="457200" indent="-457200" algn="l">
              <a:lnSpc>
                <a:spcPts val="3000"/>
              </a:lnSpc>
              <a:spcBef>
                <a:spcPts val="600"/>
              </a:spcBef>
              <a:buBlip>
                <a:blip r:embed="rId1"/>
              </a:buBlip>
            </a:pP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定</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义一个存放结果的</a:t>
            </a:r>
            <a:r>
              <a:rPr lang="en-US" altLang="zh-CN" sz="2000" smtClean="0">
                <a:solidFill>
                  <a:srgbClr val="FF00FF"/>
                </a:solidFill>
                <a:latin typeface="Consolas" panose="020B0609020204030204" pitchFamily="49" charset="0"/>
                <a:ea typeface="仿宋" panose="02010609060101010101" pitchFamily="49" charset="-122"/>
                <a:cs typeface="Consolas" panose="020B0609020204030204" pitchFamily="49" charset="0"/>
              </a:rPr>
              <a:t>ans</a:t>
            </a:r>
            <a:r>
              <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列表</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，取出</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ansmap</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中前</a:t>
            </a:r>
            <a:r>
              <a:rPr lang="en-US" altLang="zh-CN" sz="20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k</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个单词添加到</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ans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中，最后返回</a:t>
            </a:r>
            <a:r>
              <a:rPr lang="en-US"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ans</a:t>
            </a:r>
            <a:r>
              <a:rPr lang="zh-CN" altLang="zh-CN" sz="200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endParaRPr lang="zh-CN" altLang="en-US" sz="2000" smtClean="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6" name="TextBox 5"/>
          <p:cNvSpPr txBox="1"/>
          <p:nvPr/>
        </p:nvSpPr>
        <p:spPr>
          <a:xfrm>
            <a:off x="714348" y="449999"/>
            <a:ext cx="500066" cy="430887"/>
          </a:xfrm>
          <a:prstGeom prst="rect">
            <a:avLst/>
          </a:prstGeom>
          <a:solidFill>
            <a:schemeClr val="accent5">
              <a:lumMod val="20000"/>
              <a:lumOff val="80000"/>
            </a:schemeClr>
          </a:solidFill>
          <a:effectLst>
            <a:outerShdw blurRad="76200" dir="13500000" sy="23000" kx="1200000" algn="br" rotWithShape="0">
              <a:prstClr val="black">
                <a:alpha val="20000"/>
              </a:prstClr>
            </a:outerShdw>
          </a:effectLst>
        </p:spPr>
        <p:style>
          <a:lnRef idx="3">
            <a:schemeClr val="lt1"/>
          </a:lnRef>
          <a:fillRef idx="1">
            <a:schemeClr val="dk1"/>
          </a:fillRef>
          <a:effectRef idx="1">
            <a:schemeClr val="dk1"/>
          </a:effectRef>
          <a:fontRef idx="minor">
            <a:schemeClr val="lt1"/>
          </a:fontRef>
        </p:style>
        <p:txBody>
          <a:bodyPr wrap="square" rtlCol="0">
            <a:spAutoFit/>
          </a:bodyPr>
          <a:lstStyle>
            <a:defPPr>
              <a:defRPr lang="zh-CN"/>
            </a:defPPr>
            <a:lvl1pPr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1pPr>
            <a:lvl2pPr marL="4572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2pPr>
            <a:lvl3pPr marL="9144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3pPr>
            <a:lvl4pPr marL="13716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4pPr>
            <a:lvl5pPr marL="1828800" algn="ctr" rtl="0" fontAlgn="base">
              <a:lnSpc>
                <a:spcPct val="80000"/>
              </a:lnSpc>
              <a:spcBef>
                <a:spcPct val="50000"/>
              </a:spcBef>
              <a:spcAft>
                <a:spcPct val="0"/>
              </a:spcAft>
              <a:defRPr kumimoji="1" sz="2400" b="1" kern="1200">
                <a:solidFill>
                  <a:srgbClr val="0033CC"/>
                </a:solidFill>
                <a:latin typeface="Times New Roman" panose="02020603050405020304" pitchFamily="18" charset="0"/>
                <a:ea typeface="楷体_GB2312" pitchFamily="49" charset="-122"/>
                <a:cs typeface="+mn-cs"/>
              </a:defRPr>
            </a:lvl5pPr>
            <a:lvl6pPr marL="22860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6pPr>
            <a:lvl7pPr marL="27432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7pPr>
            <a:lvl8pPr marL="32004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8pPr>
            <a:lvl9pPr marL="3657600" algn="l" defTabSz="914400" rtl="0" eaLnBrk="1" latinLnBrk="0" hangingPunct="1">
              <a:defRPr kumimoji="1" sz="2400" b="1" kern="1200">
                <a:solidFill>
                  <a:srgbClr val="0033CC"/>
                </a:solidFill>
                <a:latin typeface="Times New Roman" panose="02020603050405020304" pitchFamily="18" charset="0"/>
                <a:ea typeface="楷体_GB2312" pitchFamily="49" charset="-122"/>
                <a:cs typeface="+mn-cs"/>
              </a:defRPr>
            </a:lvl9pPr>
          </a:lstStyle>
          <a:p>
            <a:pPr>
              <a:lnSpc>
                <a:spcPct val="100000"/>
              </a:lnSpc>
              <a:spcBef>
                <a:spcPts val="0"/>
              </a:spcBef>
            </a:pPr>
            <a:r>
              <a:rPr lang="zh-CN" altLang="en-US" sz="2200" smtClean="0">
                <a:solidFill>
                  <a:srgbClr val="FF0000"/>
                </a:solidFill>
                <a:latin typeface="微软雅黑" panose="020B0503020204020204" pitchFamily="34" charset="-122"/>
                <a:ea typeface="微软雅黑" panose="020B0503020204020204" pitchFamily="34" charset="-122"/>
                <a:cs typeface="Consolas" panose="020B0609020204030204" pitchFamily="49" charset="0"/>
              </a:rPr>
              <a:t>解</a:t>
            </a:r>
            <a:endParaRPr lang="zh-CN" altLang="en-US" sz="2200" smtClean="0">
              <a:ln w="18415" cmpd="sng">
                <a:solidFill>
                  <a:srgbClr val="FFFFFF"/>
                </a:solidFill>
                <a:prstDash val="solid"/>
              </a:ln>
              <a:solidFill>
                <a:srgbClr val="FF0000"/>
              </a:solidFill>
              <a:effectLst>
                <a:outerShdw blurRad="63500" dir="3600000" algn="tl" rotWithShape="0">
                  <a:srgbClr val="000000">
                    <a:alpha val="70000"/>
                  </a:srgbClr>
                </a:outerShdw>
              </a:effectLst>
              <a:latin typeface="微软雅黑" panose="020B0503020204020204" pitchFamily="34" charset="-122"/>
              <a:ea typeface="微软雅黑" panose="020B0503020204020204" pitchFamily="34" charset="-122"/>
              <a:cs typeface="Consolas" panose="020B0609020204030204" pitchFamily="49" charset="0"/>
            </a:endParaRPr>
          </a:p>
        </p:txBody>
      </p:sp>
      <p:sp>
        <p:nvSpPr>
          <p:cNvPr id="8" name="灯片编号占位符 7"/>
          <p:cNvSpPr>
            <a:spLocks noGrp="1"/>
          </p:cNvSpPr>
          <p:nvPr>
            <p:ph type="sldNum" sz="quarter" idx="12"/>
          </p:nvPr>
        </p:nvSpPr>
        <p:spPr/>
        <p:txBody>
          <a:bodyPr/>
          <a:lstStyle/>
          <a:p>
            <a:fld id="{7AF016A1-9F15-429F-9EFD-84004B73C732}" type="slidenum">
              <a:rPr lang="en-US" altLang="zh-CN" smtClean="0"/>
            </a:fld>
            <a:r>
              <a:rPr lang="en-US" altLang="zh-CN" smtClean="0"/>
              <a:t>/57</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TextBox 4"/>
          <p:cNvSpPr txBox="1"/>
          <p:nvPr/>
        </p:nvSpPr>
        <p:spPr>
          <a:xfrm>
            <a:off x="71406" y="295545"/>
            <a:ext cx="9001156" cy="2562424"/>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36000" bIns="36000" rtlCol="0">
            <a:spAutoFit/>
          </a:bodyPr>
          <a:lstStyle/>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	from sortedcontainers import SortedDict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引入</a:t>
            </a:r>
            <a:r>
              <a:rPr lang="en-US" altLang="zh-CN" sz="2000" smtClean="0">
                <a:solidFill>
                  <a:srgbClr val="00B0F0"/>
                </a:solidFill>
                <a:latin typeface="Consolas" panose="020B0609020204030204" pitchFamily="49" charset="0"/>
                <a:ea typeface="仿宋" panose="02010609060101010101" pitchFamily="49" charset="-122"/>
              </a:rPr>
              <a:t>SortedDict</a:t>
            </a:r>
            <a:r>
              <a:rPr lang="zh-CN" altLang="zh-CN" sz="2000" smtClean="0">
                <a:solidFill>
                  <a:srgbClr val="00B0F0"/>
                </a:solidFill>
                <a:latin typeface="Consolas" panose="020B0609020204030204" pitchFamily="49" charset="0"/>
                <a:ea typeface="仿宋" panose="02010609060101010101" pitchFamily="49" charset="-122"/>
              </a:rPr>
              <a:t>类</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	class Solution:</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3   	def </a:t>
            </a:r>
            <a:r>
              <a:rPr lang="en-US" altLang="zh-CN" sz="2000" smtClean="0">
                <a:solidFill>
                  <a:srgbClr val="FF0000"/>
                </a:solidFill>
                <a:latin typeface="Consolas" panose="020B0609020204030204" pitchFamily="49" charset="0"/>
                <a:ea typeface="仿宋" panose="02010609060101010101" pitchFamily="49" charset="-122"/>
              </a:rPr>
              <a:t>topKFrequent</a:t>
            </a:r>
            <a:r>
              <a:rPr lang="en-US" altLang="zh-CN" sz="2000" smtClean="0">
                <a:solidFill>
                  <a:srgbClr val="0000FF"/>
                </a:solidFill>
                <a:latin typeface="Consolas" panose="020B0609020204030204" pitchFamily="49" charset="0"/>
                <a:ea typeface="仿宋" panose="02010609060101010101" pitchFamily="49" charset="-122"/>
              </a:rPr>
              <a:t>(self, words, k) -&gt; List[str]:</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4    		</a:t>
            </a:r>
            <a:r>
              <a:rPr lang="en-US" altLang="zh-CN" sz="2000" smtClean="0">
                <a:solidFill>
                  <a:srgbClr val="006600"/>
                </a:solidFill>
                <a:latin typeface="Consolas" panose="020B0609020204030204" pitchFamily="49" charset="0"/>
                <a:ea typeface="仿宋" panose="02010609060101010101" pitchFamily="49" charset="-122"/>
              </a:rPr>
              <a:t>cntmap</a:t>
            </a:r>
            <a:r>
              <a:rPr lang="en-US" altLang="zh-CN" sz="2000" smtClean="0">
                <a:solidFill>
                  <a:srgbClr val="0000FF"/>
                </a:solidFill>
                <a:latin typeface="Consolas" panose="020B0609020204030204" pitchFamily="49" charset="0"/>
                <a:ea typeface="仿宋" panose="02010609060101010101" pitchFamily="49" charset="-122"/>
              </a:rPr>
              <a:t>=SortedDict()</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5      	for i in range(0,len(words)):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单词计数存放在</a:t>
            </a:r>
            <a:r>
              <a:rPr lang="en-US" altLang="zh-CN" sz="2000" smtClean="0">
                <a:solidFill>
                  <a:srgbClr val="00B0F0"/>
                </a:solidFill>
                <a:latin typeface="Consolas" panose="020B0609020204030204" pitchFamily="49" charset="0"/>
                <a:ea typeface="仿宋" panose="02010609060101010101" pitchFamily="49" charset="-122"/>
              </a:rPr>
              <a:t>cntmap</a:t>
            </a:r>
            <a:r>
              <a:rPr lang="zh-CN" altLang="zh-CN" sz="2000" smtClean="0">
                <a:solidFill>
                  <a:srgbClr val="00B0F0"/>
                </a:solidFill>
                <a:latin typeface="Consolas" panose="020B0609020204030204" pitchFamily="49" charset="0"/>
                <a:ea typeface="仿宋" panose="02010609060101010101" pitchFamily="49" charset="-122"/>
              </a:rPr>
              <a:t>中</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6       	if words[i] in </a:t>
            </a:r>
            <a:r>
              <a:rPr lang="en-US" altLang="zh-CN" sz="2000" smtClean="0">
                <a:solidFill>
                  <a:srgbClr val="006600"/>
                </a:solidFill>
                <a:latin typeface="Consolas" panose="020B0609020204030204" pitchFamily="49" charset="0"/>
                <a:ea typeface="仿宋" panose="02010609060101010101" pitchFamily="49" charset="-122"/>
              </a:rPr>
              <a:t>cntmap</a:t>
            </a:r>
            <a:r>
              <a:rPr lang="en-US" altLang="zh-CN" sz="2000" smtClean="0">
                <a:solidFill>
                  <a:srgbClr val="0000FF"/>
                </a:solidFill>
                <a:latin typeface="Consolas" panose="020B0609020204030204" pitchFamily="49" charset="0"/>
                <a:ea typeface="仿宋" panose="02010609060101010101" pitchFamily="49" charset="-122"/>
              </a:rPr>
              <a:t>:cntmap[words[i]]+=1</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8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7        	else:</a:t>
            </a:r>
            <a:r>
              <a:rPr lang="en-US" altLang="zh-CN" sz="2000" smtClean="0">
                <a:solidFill>
                  <a:srgbClr val="006600"/>
                </a:solidFill>
                <a:latin typeface="Consolas" panose="020B0609020204030204" pitchFamily="49" charset="0"/>
                <a:ea typeface="仿宋" panose="02010609060101010101" pitchFamily="49" charset="-122"/>
              </a:rPr>
              <a:t>cntmap</a:t>
            </a:r>
            <a:r>
              <a:rPr lang="en-US" altLang="zh-CN" sz="2000" smtClean="0">
                <a:solidFill>
                  <a:srgbClr val="0000FF"/>
                </a:solidFill>
                <a:latin typeface="Consolas" panose="020B0609020204030204" pitchFamily="49" charset="0"/>
                <a:ea typeface="仿宋" panose="02010609060101010101" pitchFamily="49" charset="-122"/>
              </a:rPr>
              <a:t>[words[i]]=1</a:t>
            </a:r>
            <a:endParaRPr lang="zh-CN" altLang="zh-CN" sz="2000">
              <a:solidFill>
                <a:srgbClr val="0000FF"/>
              </a:solidFill>
              <a:latin typeface="Consolas" panose="020B0609020204030204" pitchFamily="49" charset="0"/>
              <a:ea typeface="仿宋" panose="02010609060101010101" pitchFamily="49" charset="-122"/>
            </a:endParaRPr>
          </a:p>
        </p:txBody>
      </p:sp>
      <p:grpSp>
        <p:nvGrpSpPr>
          <p:cNvPr id="2" name="组合 10"/>
          <p:cNvGrpSpPr/>
          <p:nvPr/>
        </p:nvGrpSpPr>
        <p:grpSpPr>
          <a:xfrm>
            <a:off x="285720" y="3136053"/>
            <a:ext cx="8643998" cy="1364523"/>
            <a:chOff x="285720" y="4000504"/>
            <a:chExt cx="8643998" cy="1819363"/>
          </a:xfrm>
        </p:grpSpPr>
        <p:sp>
          <p:nvSpPr>
            <p:cNvPr id="7" name="TextBox 6"/>
            <p:cNvSpPr txBox="1"/>
            <p:nvPr/>
          </p:nvSpPr>
          <p:spPr>
            <a:xfrm>
              <a:off x="285720" y="4000504"/>
              <a:ext cx="8643998" cy="533480"/>
            </a:xfrm>
            <a:prstGeom prst="rect">
              <a:avLst/>
            </a:prstGeom>
            <a:noFill/>
          </p:spPr>
          <p:txBody>
            <a:bodyPr wrap="square" rtlCol="0">
              <a:spAutoFit/>
            </a:bodyPr>
            <a:lstStyle/>
            <a:p>
              <a:pPr algn="l">
                <a:lnSpc>
                  <a:spcPct val="1000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words={"i"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"love"</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"leetcode"</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"love"</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"coding"}</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8" name="TextBox 7"/>
            <p:cNvSpPr txBox="1"/>
            <p:nvPr/>
          </p:nvSpPr>
          <p:spPr>
            <a:xfrm>
              <a:off x="428596" y="4786322"/>
              <a:ext cx="1714512" cy="533480"/>
            </a:xfrm>
            <a:prstGeom prst="rect">
              <a:avLst/>
            </a:prstGeom>
            <a:noFill/>
          </p:spPr>
          <p:txBody>
            <a:bodyPr wrap="square" rtlCol="0">
              <a:spAutoFit/>
            </a:bodyPr>
            <a:lstStyle/>
            <a:p>
              <a:pPr algn="l">
                <a:lnSpc>
                  <a:spcPct val="100000"/>
                </a:lnSpc>
                <a:spcBef>
                  <a:spcPts val="0"/>
                </a:spcBef>
              </a:pPr>
              <a:r>
                <a:rPr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cntmap</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9" name="TextBox 8"/>
            <p:cNvSpPr txBox="1"/>
            <p:nvPr/>
          </p:nvSpPr>
          <p:spPr>
            <a:xfrm>
              <a:off x="1071538" y="5286387"/>
              <a:ext cx="7000924" cy="533480"/>
            </a:xfrm>
            <a:prstGeom prst="rect">
              <a:avLst/>
            </a:prstGeom>
            <a:noFill/>
          </p:spPr>
          <p:txBody>
            <a:bodyPr wrap="square" rtlCol="0">
              <a:spAutoFit/>
            </a:bodyPr>
            <a:lstStyle/>
            <a:p>
              <a:pPr algn="l">
                <a:lnSpc>
                  <a:spcPct val="1000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"coding"</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 (</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 (</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"leetcode"</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 (</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"love"</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0" name="下箭头 9"/>
            <p:cNvSpPr/>
            <p:nvPr/>
          </p:nvSpPr>
          <p:spPr>
            <a:xfrm>
              <a:off x="3929058" y="4595820"/>
              <a:ext cx="285752" cy="357190"/>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a:p>
          </p:txBody>
        </p:sp>
      </p:grpSp>
      <p:sp>
        <p:nvSpPr>
          <p:cNvPr id="11" name="灯片编号占位符 10"/>
          <p:cNvSpPr>
            <a:spLocks noGrp="1"/>
          </p:cNvSpPr>
          <p:nvPr>
            <p:ph type="sldNum" sz="quarter" idx="12"/>
          </p:nvPr>
        </p:nvSpPr>
        <p:spPr/>
        <p:txBody>
          <a:bodyPr/>
          <a:lstStyle/>
          <a:p>
            <a:fld id="{7AF016A1-9F15-429F-9EFD-84004B73C732}" type="slidenum">
              <a:rPr lang="en-US" altLang="zh-CN" smtClean="0"/>
            </a:fld>
            <a:r>
              <a:rPr lang="en-US" altLang="zh-CN" smtClean="0"/>
              <a:t>/57</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TextBox 4"/>
          <p:cNvSpPr txBox="1"/>
          <p:nvPr/>
        </p:nvSpPr>
        <p:spPr>
          <a:xfrm>
            <a:off x="428596" y="185075"/>
            <a:ext cx="8001056" cy="3458245"/>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36000" bIns="36000" rtlCol="0">
            <a:spAutoFit/>
          </a:bodyPr>
          <a:lstStyle/>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8     	</a:t>
            </a:r>
            <a:r>
              <a:rPr lang="en-US" altLang="zh-CN" sz="2000" smtClean="0">
                <a:solidFill>
                  <a:srgbClr val="006600"/>
                </a:solidFill>
                <a:latin typeface="Consolas" panose="020B0609020204030204" pitchFamily="49" charset="0"/>
                <a:ea typeface="仿宋" panose="02010609060101010101" pitchFamily="49" charset="-122"/>
              </a:rPr>
              <a:t>ansmap</a:t>
            </a:r>
            <a:r>
              <a:rPr lang="en-US" altLang="zh-CN" sz="2000" smtClean="0">
                <a:solidFill>
                  <a:srgbClr val="0000FF"/>
                </a:solidFill>
                <a:latin typeface="Consolas" panose="020B0609020204030204" pitchFamily="49" charset="0"/>
                <a:ea typeface="仿宋" panose="02010609060101010101" pitchFamily="49" charset="-122"/>
              </a:rPr>
              <a:t>=SortedDict()</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9      	for s in cntmap.keys():</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10    		cnt=</a:t>
            </a:r>
            <a:r>
              <a:rPr lang="en-US" altLang="zh-CN" sz="2000" smtClean="0">
                <a:solidFill>
                  <a:srgbClr val="006600"/>
                </a:solidFill>
                <a:latin typeface="Consolas" panose="020B0609020204030204" pitchFamily="49" charset="0"/>
                <a:ea typeface="仿宋" panose="02010609060101010101" pitchFamily="49" charset="-122"/>
              </a:rPr>
              <a:t>cntmap</a:t>
            </a:r>
            <a:r>
              <a:rPr lang="en-US" altLang="zh-CN" sz="2000" smtClean="0">
                <a:solidFill>
                  <a:srgbClr val="0000FF"/>
                </a:solidFill>
                <a:latin typeface="Consolas" panose="020B0609020204030204" pitchFamily="49" charset="0"/>
                <a:ea typeface="仿宋" panose="02010609060101010101" pitchFamily="49" charset="-122"/>
              </a:rPr>
              <a:t>[s]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获取</a:t>
            </a:r>
            <a:r>
              <a:rPr lang="en-US" altLang="zh-CN" sz="2000" smtClean="0">
                <a:solidFill>
                  <a:srgbClr val="00B0F0"/>
                </a:solidFill>
                <a:latin typeface="Consolas" panose="020B0609020204030204" pitchFamily="49" charset="0"/>
                <a:ea typeface="仿宋" panose="02010609060101010101" pitchFamily="49" charset="-122"/>
              </a:rPr>
              <a:t>s</a:t>
            </a:r>
            <a:r>
              <a:rPr lang="zh-CN" altLang="zh-CN" sz="2000" smtClean="0">
                <a:solidFill>
                  <a:srgbClr val="00B0F0"/>
                </a:solidFill>
                <a:latin typeface="Consolas" panose="020B0609020204030204" pitchFamily="49" charset="0"/>
                <a:ea typeface="仿宋" panose="02010609060101010101" pitchFamily="49" charset="-122"/>
              </a:rPr>
              <a:t>对应的计数</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11     		if </a:t>
            </a:r>
            <a:r>
              <a:rPr lang="en-US" altLang="zh-CN" sz="2000" smtClean="0">
                <a:solidFill>
                  <a:srgbClr val="FF00FF"/>
                </a:solidFill>
                <a:latin typeface="Consolas" panose="020B0609020204030204" pitchFamily="49" charset="0"/>
                <a:ea typeface="仿宋" panose="02010609060101010101" pitchFamily="49" charset="-122"/>
              </a:rPr>
              <a:t>cnt in ansmap</a:t>
            </a:r>
            <a:r>
              <a:rPr lang="en-US" altLang="zh-CN" sz="2000" smtClean="0">
                <a:solidFill>
                  <a:srgbClr val="0000FF"/>
                </a:solidFill>
                <a:latin typeface="Consolas" panose="020B0609020204030204" pitchFamily="49" charset="0"/>
                <a:ea typeface="仿宋" panose="02010609060101010101" pitchFamily="49" charset="-122"/>
              </a:rPr>
              <a:t>:  		</a:t>
            </a:r>
            <a:r>
              <a:rPr lang="en-US" altLang="zh-CN" sz="2000" smtClean="0">
                <a:solidFill>
                  <a:srgbClr val="00B0F0"/>
                </a:solidFill>
                <a:latin typeface="Consolas" panose="020B0609020204030204" pitchFamily="49" charset="0"/>
                <a:ea typeface="仿宋" panose="02010609060101010101" pitchFamily="49" charset="-122"/>
              </a:rPr>
              <a:t>#ansmap</a:t>
            </a:r>
            <a:r>
              <a:rPr lang="zh-CN" altLang="zh-CN" sz="2000" smtClean="0">
                <a:solidFill>
                  <a:srgbClr val="00B0F0"/>
                </a:solidFill>
                <a:latin typeface="Consolas" panose="020B0609020204030204" pitchFamily="49" charset="0"/>
                <a:ea typeface="仿宋" panose="02010609060101010101" pitchFamily="49" charset="-122"/>
              </a:rPr>
              <a:t>中存在该计数</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12      		ss=ansmap[cnt]</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13        		ss.append(s)</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14        		ansmap[cnt]=ss</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15    		else: 							</a:t>
            </a:r>
            <a:r>
              <a:rPr lang="en-US" altLang="zh-CN" sz="2000" smtClean="0">
                <a:solidFill>
                  <a:srgbClr val="00B0F0"/>
                </a:solidFill>
                <a:latin typeface="Consolas" panose="020B0609020204030204" pitchFamily="49" charset="0"/>
                <a:ea typeface="仿宋" panose="02010609060101010101" pitchFamily="49" charset="-122"/>
              </a:rPr>
              <a:t>#ansmap</a:t>
            </a:r>
            <a:r>
              <a:rPr lang="zh-CN" altLang="zh-CN" sz="2000" smtClean="0">
                <a:solidFill>
                  <a:srgbClr val="00B0F0"/>
                </a:solidFill>
                <a:latin typeface="Consolas" panose="020B0609020204030204" pitchFamily="49" charset="0"/>
                <a:ea typeface="仿宋" panose="02010609060101010101" pitchFamily="49" charset="-122"/>
              </a:rPr>
              <a:t>中不存在该计数</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16        		ss=[] </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17        		ss.append(s)</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18        		ansmap[cnt]=ss</a:t>
            </a:r>
            <a:endParaRPr lang="zh-CN" altLang="zh-CN" sz="2000">
              <a:solidFill>
                <a:srgbClr val="0000FF"/>
              </a:solidFill>
              <a:latin typeface="Consolas" panose="020B0609020204030204" pitchFamily="49" charset="0"/>
              <a:ea typeface="仿宋" panose="02010609060101010101" pitchFamily="49" charset="-122"/>
            </a:endParaRPr>
          </a:p>
        </p:txBody>
      </p:sp>
      <p:grpSp>
        <p:nvGrpSpPr>
          <p:cNvPr id="2" name="组合 11"/>
          <p:cNvGrpSpPr/>
          <p:nvPr/>
        </p:nvGrpSpPr>
        <p:grpSpPr>
          <a:xfrm>
            <a:off x="285720" y="3857634"/>
            <a:ext cx="8501122" cy="1010863"/>
            <a:chOff x="285720" y="2643188"/>
            <a:chExt cx="8501122" cy="1010863"/>
          </a:xfrm>
        </p:grpSpPr>
        <p:sp>
          <p:nvSpPr>
            <p:cNvPr id="13" name="TextBox 12"/>
            <p:cNvSpPr txBox="1"/>
            <p:nvPr/>
          </p:nvSpPr>
          <p:spPr>
            <a:xfrm>
              <a:off x="285720" y="2643188"/>
              <a:ext cx="8501122" cy="400110"/>
            </a:xfrm>
            <a:prstGeom prst="rect">
              <a:avLst/>
            </a:prstGeom>
            <a:noFill/>
          </p:spPr>
          <p:txBody>
            <a:bodyPr wrap="square" rtlCol="0">
              <a:spAutoFit/>
            </a:bodyPr>
            <a:lstStyle/>
            <a:p>
              <a:pPr algn="l">
                <a:lnSpc>
                  <a:spcPct val="1000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cntmap</a:t>
              </a:r>
              <a:r>
                <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"coding"</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 (</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"i"</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 (</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"leetcode"</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,1) (</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"love"</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4" name="TextBox 13"/>
            <p:cNvSpPr txBox="1"/>
            <p:nvPr/>
          </p:nvSpPr>
          <p:spPr>
            <a:xfrm>
              <a:off x="428596" y="3253941"/>
              <a:ext cx="7429552" cy="400110"/>
            </a:xfrm>
            <a:prstGeom prst="rect">
              <a:avLst/>
            </a:prstGeom>
            <a:noFill/>
          </p:spPr>
          <p:txBody>
            <a:bodyPr wrap="square" rtlCol="0">
              <a:spAutoFit/>
            </a:bodyPr>
            <a:lstStyle/>
            <a:p>
              <a:pPr algn="l">
                <a:lnSpc>
                  <a:spcPct val="1000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ansmap:(</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2</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,["i","love"]) (</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1</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,["coding","leetcode"])</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5" name="下箭头 14"/>
            <p:cNvSpPr/>
            <p:nvPr/>
          </p:nvSpPr>
          <p:spPr>
            <a:xfrm>
              <a:off x="3500430" y="3000378"/>
              <a:ext cx="285752" cy="214314"/>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a:p>
          </p:txBody>
        </p:sp>
      </p:grpSp>
      <p:sp>
        <p:nvSpPr>
          <p:cNvPr id="9" name="灯片编号占位符 8"/>
          <p:cNvSpPr>
            <a:spLocks noGrp="1"/>
          </p:cNvSpPr>
          <p:nvPr>
            <p:ph type="sldNum" sz="quarter" idx="12"/>
          </p:nvPr>
        </p:nvSpPr>
        <p:spPr/>
        <p:txBody>
          <a:bodyPr/>
          <a:lstStyle/>
          <a:p>
            <a:fld id="{7AF016A1-9F15-429F-9EFD-84004B73C732}" type="slidenum">
              <a:rPr lang="en-US" altLang="zh-CN" smtClean="0"/>
            </a:fld>
            <a:r>
              <a:rPr lang="en-US" altLang="zh-CN" smtClean="0"/>
              <a:t>/57</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0" end="10"/>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5" name="TextBox 4"/>
          <p:cNvSpPr txBox="1"/>
          <p:nvPr/>
        </p:nvSpPr>
        <p:spPr>
          <a:xfrm>
            <a:off x="214282" y="278537"/>
            <a:ext cx="8643998" cy="3150469"/>
          </a:xfrm>
          <a:prstGeom prst="rect">
            <a:avLst/>
          </a:prstGeom>
          <a:ln>
            <a:noFill/>
          </a:ln>
          <a:effectLst/>
          <a:scene3d>
            <a:camera prst="orthographicFront">
              <a:rot lat="0" lon="0" rev="0"/>
            </a:camera>
            <a:lightRig rig="chilly" dir="t">
              <a:rot lat="0" lon="0" rev="18480000"/>
            </a:lightRig>
          </a:scene3d>
          <a:sp3d prstMaterial="clear">
            <a:bevelT h="63500"/>
          </a:sp3d>
        </p:spPr>
        <p:style>
          <a:lnRef idx="2">
            <a:schemeClr val="accent6"/>
          </a:lnRef>
          <a:fillRef idx="1">
            <a:schemeClr val="lt1"/>
          </a:fillRef>
          <a:effectRef idx="0">
            <a:schemeClr val="accent6"/>
          </a:effectRef>
          <a:fontRef idx="minor">
            <a:schemeClr val="dk1"/>
          </a:fontRef>
        </p:style>
        <p:txBody>
          <a:bodyPr wrap="square" tIns="36000" bIns="36000" rtlCol="0">
            <a:spAutoFit/>
          </a:bodyPr>
          <a:lstStyle/>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19   		ans=[]</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20    	</a:t>
            </a:r>
            <a:r>
              <a:rPr lang="en-US" altLang="zh-CN" sz="2000" smtClean="0">
                <a:solidFill>
                  <a:srgbClr val="C00000"/>
                </a:solidFill>
                <a:latin typeface="Consolas" panose="020B0609020204030204" pitchFamily="49" charset="0"/>
                <a:ea typeface="仿宋" panose="02010609060101010101" pitchFamily="49" charset="-122"/>
              </a:rPr>
              <a:t>i=-1</a:t>
            </a:r>
            <a:r>
              <a:rPr lang="en-US" altLang="zh-CN" sz="2000" smtClean="0">
                <a:solidFill>
                  <a:srgbClr val="0000FF"/>
                </a:solidFill>
                <a:latin typeface="Consolas" panose="020B0609020204030204" pitchFamily="49" charset="0"/>
                <a:ea typeface="仿宋" panose="02010609060101010101" pitchFamily="49" charset="-122"/>
              </a:rPr>
              <a:t>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在</a:t>
            </a:r>
            <a:r>
              <a:rPr lang="en-US" altLang="zh-CN" sz="2000" smtClean="0">
                <a:solidFill>
                  <a:srgbClr val="00B0F0"/>
                </a:solidFill>
                <a:latin typeface="Consolas" panose="020B0609020204030204" pitchFamily="49" charset="0"/>
                <a:ea typeface="仿宋" panose="02010609060101010101" pitchFamily="49" charset="-122"/>
              </a:rPr>
              <a:t>ansmap</a:t>
            </a:r>
            <a:r>
              <a:rPr lang="zh-CN" altLang="zh-CN" sz="2000" smtClean="0">
                <a:solidFill>
                  <a:srgbClr val="00B0F0"/>
                </a:solidFill>
                <a:latin typeface="Consolas" panose="020B0609020204030204" pitchFamily="49" charset="0"/>
                <a:ea typeface="仿宋" panose="02010609060101010101" pitchFamily="49" charset="-122"/>
              </a:rPr>
              <a:t>中从后向前查找</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21     	while </a:t>
            </a:r>
            <a:r>
              <a:rPr lang="en-US" altLang="zh-CN" sz="2000" smtClean="0">
                <a:solidFill>
                  <a:srgbClr val="FF00FF"/>
                </a:solidFill>
                <a:latin typeface="Consolas" panose="020B0609020204030204" pitchFamily="49" charset="0"/>
                <a:ea typeface="仿宋" panose="02010609060101010101" pitchFamily="49" charset="-122"/>
              </a:rPr>
              <a:t>k&gt;0</a:t>
            </a:r>
            <a:r>
              <a:rPr lang="en-US" altLang="zh-CN" sz="2000" smtClean="0">
                <a:solidFill>
                  <a:srgbClr val="0000FF"/>
                </a:solidFill>
                <a:latin typeface="Consolas" panose="020B0609020204030204" pitchFamily="49" charset="0"/>
                <a:ea typeface="仿宋" panose="02010609060101010101" pitchFamily="49" charset="-122"/>
              </a:rPr>
              <a:t>: 			</a:t>
            </a:r>
            <a:r>
              <a:rPr lang="en-US" altLang="zh-CN" sz="2000" smtClean="0">
                <a:solidFill>
                  <a:srgbClr val="00B0F0"/>
                </a:solidFill>
                <a:latin typeface="Consolas" panose="020B0609020204030204" pitchFamily="49" charset="0"/>
                <a:ea typeface="仿宋" panose="02010609060101010101" pitchFamily="49" charset="-122"/>
              </a:rPr>
              <a:t>#</a:t>
            </a:r>
            <a:r>
              <a:rPr lang="zh-CN" altLang="zh-CN" sz="2000" smtClean="0">
                <a:solidFill>
                  <a:srgbClr val="00B0F0"/>
                </a:solidFill>
                <a:latin typeface="Consolas" panose="020B0609020204030204" pitchFamily="49" charset="0"/>
                <a:ea typeface="仿宋" panose="02010609060101010101" pitchFamily="49" charset="-122"/>
              </a:rPr>
              <a:t>取前</a:t>
            </a:r>
            <a:r>
              <a:rPr lang="en-US" altLang="zh-CN" sz="2000" smtClean="0">
                <a:solidFill>
                  <a:srgbClr val="00B0F0"/>
                </a:solidFill>
                <a:latin typeface="Consolas" panose="020B0609020204030204" pitchFamily="49" charset="0"/>
                <a:ea typeface="仿宋" panose="02010609060101010101" pitchFamily="49" charset="-122"/>
              </a:rPr>
              <a:t>k</a:t>
            </a:r>
            <a:r>
              <a:rPr lang="zh-CN" altLang="zh-CN" sz="2000" smtClean="0">
                <a:solidFill>
                  <a:srgbClr val="00B0F0"/>
                </a:solidFill>
                <a:latin typeface="Consolas" panose="020B0609020204030204" pitchFamily="49" charset="0"/>
                <a:ea typeface="仿宋" panose="02010609060101010101" pitchFamily="49" charset="-122"/>
              </a:rPr>
              <a:t>个字符串存放在</a:t>
            </a:r>
            <a:r>
              <a:rPr lang="en-US" altLang="zh-CN" sz="2000" smtClean="0">
                <a:solidFill>
                  <a:srgbClr val="00B0F0"/>
                </a:solidFill>
                <a:latin typeface="Consolas" panose="020B0609020204030204" pitchFamily="49" charset="0"/>
                <a:ea typeface="仿宋" panose="02010609060101010101" pitchFamily="49" charset="-122"/>
              </a:rPr>
              <a:t>ans</a:t>
            </a:r>
            <a:r>
              <a:rPr lang="zh-CN" altLang="zh-CN" sz="2000" smtClean="0">
                <a:solidFill>
                  <a:srgbClr val="00B0F0"/>
                </a:solidFill>
                <a:latin typeface="Consolas" panose="020B0609020204030204" pitchFamily="49" charset="0"/>
                <a:ea typeface="仿宋" panose="02010609060101010101" pitchFamily="49" charset="-122"/>
              </a:rPr>
              <a:t>中</a:t>
            </a:r>
            <a:endParaRPr lang="zh-CN" altLang="zh-CN" sz="2000" smtClean="0">
              <a:solidFill>
                <a:srgbClr val="00B0F0"/>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22      	cnt=ansmap.keys()[</a:t>
            </a:r>
            <a:r>
              <a:rPr lang="en-US" altLang="zh-CN" sz="2000" smtClean="0">
                <a:solidFill>
                  <a:srgbClr val="C00000"/>
                </a:solidFill>
                <a:latin typeface="Consolas" panose="020B0609020204030204" pitchFamily="49" charset="0"/>
                <a:ea typeface="仿宋" panose="02010609060101010101" pitchFamily="49" charset="-122"/>
              </a:rPr>
              <a:t>i</a:t>
            </a:r>
            <a:r>
              <a:rPr lang="en-US" altLang="zh-CN" sz="2000" smtClean="0">
                <a:solidFill>
                  <a:srgbClr val="0000FF"/>
                </a:solidFill>
                <a:latin typeface="Consolas" panose="020B0609020204030204" pitchFamily="49" charset="0"/>
                <a:ea typeface="仿宋" panose="02010609060101010101" pitchFamily="49" charset="-122"/>
              </a:rPr>
              <a:t>]</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23        	ss=ansmap[cnt]</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24        	for x in ss:</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25        		if </a:t>
            </a:r>
            <a:r>
              <a:rPr lang="en-US" altLang="zh-CN" sz="2000" smtClean="0">
                <a:solidFill>
                  <a:srgbClr val="FF00FF"/>
                </a:solidFill>
                <a:latin typeface="Consolas" panose="020B0609020204030204" pitchFamily="49" charset="0"/>
                <a:ea typeface="仿宋" panose="02010609060101010101" pitchFamily="49" charset="-122"/>
              </a:rPr>
              <a:t>k&gt;0</a:t>
            </a:r>
            <a:r>
              <a:rPr lang="en-US" altLang="zh-CN" sz="2000" smtClean="0">
                <a:solidFill>
                  <a:srgbClr val="0000FF"/>
                </a:solidFill>
                <a:latin typeface="Consolas" panose="020B0609020204030204" pitchFamily="49" charset="0"/>
                <a:ea typeface="仿宋" panose="02010609060101010101" pitchFamily="49" charset="-122"/>
              </a:rPr>
              <a:t>:ans.append(x);k-=1</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26          	else:break</a:t>
            </a:r>
            <a:endParaRPr lang="zh-CN" altLang="zh-CN" sz="2000" smtClean="0">
              <a:solidFill>
                <a:srgbClr val="0000FF"/>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27        </a:t>
            </a:r>
            <a:r>
              <a:rPr lang="en-US" altLang="zh-CN" sz="2000" smtClean="0">
                <a:solidFill>
                  <a:srgbClr val="C00000"/>
                </a:solidFill>
                <a:latin typeface="Consolas" panose="020B0609020204030204" pitchFamily="49" charset="0"/>
                <a:ea typeface="仿宋" panose="02010609060101010101" pitchFamily="49" charset="-122"/>
              </a:rPr>
              <a:t>	i-=1</a:t>
            </a:r>
            <a:endParaRPr lang="zh-CN" altLang="zh-CN" sz="2000" smtClean="0">
              <a:solidFill>
                <a:srgbClr val="C00000"/>
              </a:solidFill>
              <a:latin typeface="Consolas" panose="020B0609020204030204" pitchFamily="49" charset="0"/>
              <a:ea typeface="仿宋" panose="02010609060101010101" pitchFamily="49" charset="-122"/>
            </a:endParaRPr>
          </a:p>
          <a:p>
            <a:pPr algn="l" defTabSz="359410">
              <a:lnSpc>
                <a:spcPts val="2400"/>
              </a:lnSpc>
              <a:spcBef>
                <a:spcPts val="0"/>
              </a:spcBef>
            </a:pPr>
            <a:r>
              <a:rPr lang="en-US" altLang="zh-CN" sz="2000" smtClean="0">
                <a:solidFill>
                  <a:srgbClr val="0000FF"/>
                </a:solidFill>
                <a:latin typeface="Consolas" panose="020B0609020204030204" pitchFamily="49" charset="0"/>
                <a:ea typeface="仿宋" panose="02010609060101010101" pitchFamily="49" charset="-122"/>
              </a:rPr>
              <a:t>28     	return ans</a:t>
            </a:r>
            <a:endParaRPr lang="zh-CN" altLang="zh-CN" sz="2000">
              <a:solidFill>
                <a:srgbClr val="0000FF"/>
              </a:solidFill>
              <a:latin typeface="Consolas" panose="020B0609020204030204" pitchFamily="49" charset="0"/>
              <a:ea typeface="仿宋" panose="02010609060101010101" pitchFamily="49" charset="-122"/>
            </a:endParaRPr>
          </a:p>
        </p:txBody>
      </p:sp>
      <p:grpSp>
        <p:nvGrpSpPr>
          <p:cNvPr id="2" name="组合 9"/>
          <p:cNvGrpSpPr/>
          <p:nvPr/>
        </p:nvGrpSpPr>
        <p:grpSpPr>
          <a:xfrm>
            <a:off x="571472" y="3568209"/>
            <a:ext cx="7429552" cy="860929"/>
            <a:chOff x="571472" y="5814972"/>
            <a:chExt cx="7429552" cy="1147904"/>
          </a:xfrm>
        </p:grpSpPr>
        <p:sp>
          <p:nvSpPr>
            <p:cNvPr id="13" name="TextBox 12"/>
            <p:cNvSpPr txBox="1"/>
            <p:nvPr/>
          </p:nvSpPr>
          <p:spPr>
            <a:xfrm>
              <a:off x="571472" y="5814972"/>
              <a:ext cx="7429552" cy="533480"/>
            </a:xfrm>
            <a:prstGeom prst="rect">
              <a:avLst/>
            </a:prstGeom>
            <a:noFill/>
          </p:spPr>
          <p:txBody>
            <a:bodyPr wrap="square" rtlCol="0">
              <a:spAutoFit/>
            </a:bodyPr>
            <a:lstStyle/>
            <a:p>
              <a:pPr algn="l">
                <a:lnSpc>
                  <a:spcPct val="100000"/>
                </a:lnSpc>
                <a:spcBef>
                  <a:spcPts val="0"/>
                </a:spcBef>
              </a:pPr>
              <a:r>
                <a:rPr lang="en-US" altLang="zh-CN" sz="2000" smtClean="0">
                  <a:solidFill>
                    <a:srgbClr val="FF00FF"/>
                  </a:solidFill>
                  <a:latin typeface="Consolas" panose="020B0609020204030204" pitchFamily="49" charset="0"/>
                  <a:ea typeface="楷体" panose="02010609060101010101" pitchFamily="49" charset="-122"/>
                  <a:cs typeface="Consolas" panose="020B0609020204030204" pitchFamily="49" charset="0"/>
                </a:rPr>
                <a:t>ansmap</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2</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,["i","llove"]) (</a:t>
              </a:r>
              <a:r>
                <a:rPr lang="en-US" altLang="zh-CN" sz="2000" smtClean="0">
                  <a:solidFill>
                    <a:srgbClr val="C00000"/>
                  </a:solidFill>
                  <a:latin typeface="Consolas" panose="020B0609020204030204" pitchFamily="49" charset="0"/>
                  <a:ea typeface="楷体" panose="02010609060101010101" pitchFamily="49" charset="-122"/>
                  <a:cs typeface="Consolas" panose="020B0609020204030204" pitchFamily="49" charset="0"/>
                </a:rPr>
                <a:t>1</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,["coding","leetcode"])</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4" name="TextBox 13"/>
            <p:cNvSpPr txBox="1"/>
            <p:nvPr/>
          </p:nvSpPr>
          <p:spPr>
            <a:xfrm>
              <a:off x="928662" y="6429397"/>
              <a:ext cx="4857784" cy="533479"/>
            </a:xfrm>
            <a:prstGeom prst="rect">
              <a:avLst/>
            </a:prstGeom>
            <a:noFill/>
          </p:spPr>
          <p:txBody>
            <a:bodyPr wrap="square" rtlCol="0">
              <a:spAutoFit/>
            </a:bodyPr>
            <a:lstStyle/>
            <a:p>
              <a:pPr algn="l">
                <a:lnSpc>
                  <a:spcPct val="100000"/>
                </a:lnSpc>
                <a:spcBef>
                  <a:spcPts val="0"/>
                </a:spcBef>
              </a:pP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ans= {"i"</a:t>
              </a:r>
              <a:r>
                <a:rPr lang="zh-CN"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"love"}   </a:t>
              </a:r>
              <a:r>
                <a:rPr lang="en-US" altLang="zh-CN" sz="2000" i="1" smtClean="0">
                  <a:solidFill>
                    <a:srgbClr val="0000FF"/>
                  </a:solidFill>
                  <a:latin typeface="Consolas" panose="020B0609020204030204" pitchFamily="49" charset="0"/>
                  <a:ea typeface="楷体" panose="02010609060101010101" pitchFamily="49" charset="-122"/>
                  <a:cs typeface="Consolas" panose="020B0609020204030204" pitchFamily="49" charset="0"/>
                </a:rPr>
                <a:t>k</a:t>
              </a:r>
              <a:r>
                <a:rPr lang="en-US" altLang="zh-CN" sz="2000" smtClean="0">
                  <a:solidFill>
                    <a:srgbClr val="0000FF"/>
                  </a:solidFill>
                  <a:latin typeface="Consolas" panose="020B0609020204030204" pitchFamily="49" charset="0"/>
                  <a:ea typeface="楷体" panose="02010609060101010101" pitchFamily="49" charset="-122"/>
                  <a:cs typeface="Consolas" panose="020B0609020204030204" pitchFamily="49" charset="0"/>
                </a:rPr>
                <a:t>=2</a:t>
              </a:r>
              <a:endParaRPr lang="zh-CN" altLang="en-US" sz="2000" smtClean="0">
                <a:solidFill>
                  <a:srgbClr val="0000FF"/>
                </a:solidFill>
                <a:latin typeface="Consolas" panose="020B0609020204030204" pitchFamily="49" charset="0"/>
                <a:ea typeface="楷体" panose="02010609060101010101" pitchFamily="49" charset="-122"/>
                <a:cs typeface="Consolas" panose="020B0609020204030204" pitchFamily="49" charset="0"/>
              </a:endParaRPr>
            </a:p>
          </p:txBody>
        </p:sp>
        <p:sp>
          <p:nvSpPr>
            <p:cNvPr id="15" name="下箭头 14"/>
            <p:cNvSpPr/>
            <p:nvPr/>
          </p:nvSpPr>
          <p:spPr>
            <a:xfrm>
              <a:off x="2500298" y="6215082"/>
              <a:ext cx="214314" cy="285752"/>
            </a:xfrm>
            <a:prstGeom prst="downArrow">
              <a:avLst/>
            </a:prstGeom>
            <a:ln>
              <a:tailEnd type="none"/>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sz="2000"/>
            </a:p>
          </p:txBody>
        </p:sp>
      </p:grpSp>
      <p:sp>
        <p:nvSpPr>
          <p:cNvPr id="9" name="灯片编号占位符 8"/>
          <p:cNvSpPr>
            <a:spLocks noGrp="1"/>
          </p:cNvSpPr>
          <p:nvPr>
            <p:ph type="sldNum" sz="quarter" idx="12"/>
          </p:nvPr>
        </p:nvSpPr>
        <p:spPr/>
        <p:txBody>
          <a:bodyPr/>
          <a:lstStyle/>
          <a:p>
            <a:fld id="{7AF016A1-9F15-429F-9EFD-84004B73C732}" type="slidenum">
              <a:rPr lang="en-US" altLang="zh-CN" smtClean="0"/>
            </a:fld>
            <a:r>
              <a:rPr lang="en-US" altLang="zh-CN" smtClean="0"/>
              <a:t>/57</a:t>
            </a:r>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10" name="TextBox 9"/>
          <p:cNvSpPr txBox="1"/>
          <p:nvPr/>
        </p:nvSpPr>
        <p:spPr>
          <a:xfrm>
            <a:off x="357158" y="857238"/>
            <a:ext cx="8286808"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Consolas" panose="020B0609020204030204" pitchFamily="49" charset="0"/>
                <a:ea typeface="仿宋" panose="02010609060101010101" pitchFamily="49" charset="-122"/>
              </a:rPr>
              <a:t>上述程序提交结果为通过，运行时间为</a:t>
            </a:r>
            <a:r>
              <a:rPr lang="en-US" altLang="zh-CN" sz="2000" smtClean="0">
                <a:solidFill>
                  <a:srgbClr val="0000FF"/>
                </a:solidFill>
                <a:latin typeface="Consolas" panose="020B0609020204030204" pitchFamily="49" charset="0"/>
                <a:ea typeface="仿宋" panose="02010609060101010101" pitchFamily="49" charset="-122"/>
              </a:rPr>
              <a:t>44ms</a:t>
            </a:r>
            <a:r>
              <a:rPr lang="zh-CN" altLang="zh-CN" sz="2000" smtClean="0">
                <a:solidFill>
                  <a:srgbClr val="0000FF"/>
                </a:solidFill>
                <a:latin typeface="Consolas" panose="020B0609020204030204" pitchFamily="49" charset="0"/>
                <a:ea typeface="仿宋" panose="02010609060101010101" pitchFamily="49" charset="-122"/>
              </a:rPr>
              <a:t>，消耗空间为</a:t>
            </a:r>
            <a:r>
              <a:rPr lang="en-US" altLang="zh-CN" sz="2000" smtClean="0">
                <a:solidFill>
                  <a:srgbClr val="0000FF"/>
                </a:solidFill>
                <a:latin typeface="Consolas" panose="020B0609020204030204" pitchFamily="49" charset="0"/>
                <a:ea typeface="仿宋" panose="02010609060101010101" pitchFamily="49" charset="-122"/>
              </a:rPr>
              <a:t>15.6MB</a:t>
            </a:r>
            <a:r>
              <a:rPr lang="zh-CN" altLang="zh-CN" sz="2000" smtClean="0">
                <a:solidFill>
                  <a:srgbClr val="0000FF"/>
                </a:solidFill>
                <a:latin typeface="Consolas" panose="020B0609020204030204" pitchFamily="49" charset="0"/>
                <a:ea typeface="仿宋" panose="02010609060101010101" pitchFamily="49" charset="-122"/>
              </a:rPr>
              <a:t>。</a:t>
            </a:r>
            <a:endParaRPr lang="zh-CN" altLang="zh-CN" sz="2000" smtClean="0">
              <a:solidFill>
                <a:srgbClr val="0000FF"/>
              </a:solidFill>
              <a:latin typeface="Consolas" panose="020B0609020204030204" pitchFamily="49" charset="0"/>
              <a:ea typeface="仿宋" panose="02010609060101010101" pitchFamily="49" charset="-122"/>
            </a:endParaRPr>
          </a:p>
        </p:txBody>
      </p:sp>
      <p:sp>
        <p:nvSpPr>
          <p:cNvPr id="5" name="灯片编号占位符 4"/>
          <p:cNvSpPr>
            <a:spLocks noGrp="1"/>
          </p:cNvSpPr>
          <p:nvPr>
            <p:ph type="sldNum" sz="quarter" idx="12"/>
          </p:nvPr>
        </p:nvSpPr>
        <p:spPr/>
        <p:txBody>
          <a:bodyPr/>
          <a:lstStyle/>
          <a:p>
            <a:fld id="{7AF016A1-9F15-429F-9EFD-84004B73C732}" type="slidenum">
              <a:rPr lang="en-US" altLang="zh-CN" smtClean="0"/>
            </a:fld>
            <a:r>
              <a:rPr lang="en-US" altLang="zh-CN" smtClean="0"/>
              <a:t>/57</a:t>
            </a:r>
            <a:endParaRPr lang="en-US" altLang="zh-CN"/>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1" name="Rectangle 21"/>
          <p:cNvSpPr>
            <a:spLocks noChangeArrowheads="1"/>
          </p:cNvSpPr>
          <p:nvPr/>
        </p:nvSpPr>
        <p:spPr bwMode="auto">
          <a:xfrm>
            <a:off x="4479634" y="-193899"/>
            <a:ext cx="184731" cy="387798"/>
          </a:xfrm>
          <a:prstGeom prst="rect">
            <a:avLst/>
          </a:prstGeom>
          <a:noFill/>
          <a:ln w="9525">
            <a:noFill/>
            <a:miter lim="800000"/>
          </a:ln>
          <a:effectLst/>
        </p:spPr>
        <p:txBody>
          <a:bodyPr vert="horz" wrap="none" lIns="91440" tIns="45720" rIns="91440" bIns="45720" numCol="1" anchor="ctr" anchorCtr="0" compatLnSpc="1">
            <a:spAutoFit/>
          </a:bodyPr>
          <a:lstStyle/>
          <a:p>
            <a:endParaRPr lang="zh-CN" altLang="en-US"/>
          </a:p>
        </p:txBody>
      </p:sp>
      <p:sp>
        <p:nvSpPr>
          <p:cNvPr id="4" name="TextBox 3"/>
          <p:cNvSpPr txBox="1"/>
          <p:nvPr/>
        </p:nvSpPr>
        <p:spPr>
          <a:xfrm>
            <a:off x="428596" y="1038515"/>
            <a:ext cx="3000396" cy="461665"/>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nSpc>
                <a:spcPct val="100000"/>
              </a:lnSpc>
            </a:pPr>
            <a:r>
              <a:rPr lang="en-US"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2.12.1 </a:t>
            </a:r>
            <a:r>
              <a:rPr lang="zh-CN" altLang="en-US"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rPr>
              <a:t>哈希表基础</a:t>
            </a:r>
            <a:endParaRPr lang="zh-CN" altLang="zh-CN" smtClean="0">
              <a:ln w="11430"/>
              <a:solidFill>
                <a:schemeClr val="bg1"/>
              </a:solidFill>
              <a:effectLst>
                <a:outerShdw blurRad="50800" dist="39000" dir="5460000" algn="tl">
                  <a:srgbClr val="000000">
                    <a:alpha val="38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6" name="TextBox 5">
            <a:hlinkClick r:id="" action="ppaction://noaction"/>
          </p:cNvPr>
          <p:cNvSpPr txBox="1"/>
          <p:nvPr/>
        </p:nvSpPr>
        <p:spPr>
          <a:xfrm>
            <a:off x="2571736" y="321453"/>
            <a:ext cx="285752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nSpc>
                <a:spcPct val="100000"/>
              </a:lnSpc>
            </a:pPr>
            <a:r>
              <a:rPr lang="en-US" altLang="zh-CN"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2.12 </a:t>
            </a:r>
            <a:r>
              <a:rPr lang="zh-CN" altLang="en-US" sz="2800" spc="50" smtClean="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rPr>
              <a:t>哈希表</a:t>
            </a:r>
            <a:endParaRPr lang="zh-CN" altLang="en-US" sz="2800" spc="50">
              <a:ln w="11430"/>
              <a:solidFill>
                <a:srgbClr val="FF0000"/>
              </a:solidFill>
              <a:effectLst>
                <a:outerShdw blurRad="76200" dist="50800" dir="5400000" algn="tl" rotWithShape="0">
                  <a:srgbClr val="000000">
                    <a:alpha val="65000"/>
                  </a:srgbClr>
                </a:outerShdw>
              </a:effectLst>
              <a:latin typeface="Consolas" panose="020B0609020204030204" pitchFamily="49" charset="0"/>
              <a:ea typeface="微软雅黑" panose="020B0503020204020204" pitchFamily="34" charset="-122"/>
              <a:cs typeface="Consolas" panose="020B0609020204030204" pitchFamily="49" charset="0"/>
            </a:endParaRPr>
          </a:p>
        </p:txBody>
      </p:sp>
      <p:sp>
        <p:nvSpPr>
          <p:cNvPr id="7" name="TextBox 6"/>
          <p:cNvSpPr txBox="1"/>
          <p:nvPr/>
        </p:nvSpPr>
        <p:spPr>
          <a:xfrm>
            <a:off x="571472" y="1785932"/>
            <a:ext cx="8215370" cy="400110"/>
          </a:xfrm>
          <a:prstGeom prst="rect">
            <a:avLst/>
          </a:prstGeom>
          <a:noFill/>
        </p:spPr>
        <p:txBody>
          <a:bodyPr wrap="square" rtlCol="0">
            <a:spAutoFit/>
          </a:bodyPr>
          <a:lstStyle/>
          <a:p>
            <a:pPr algn="l">
              <a:lnSpc>
                <a:spcPct val="100000"/>
              </a:lnSpc>
              <a:spcBef>
                <a:spcPts val="0"/>
              </a:spcBef>
            </a:pPr>
            <a:r>
              <a:rPr lang="zh-CN" altLang="zh-CN" sz="2000" smtClean="0">
                <a:solidFill>
                  <a:srgbClr val="0000FF"/>
                </a:solidFill>
                <a:latin typeface="楷体" panose="02010609060101010101" pitchFamily="49" charset="-122"/>
                <a:ea typeface="楷体" panose="02010609060101010101" pitchFamily="49" charset="-122"/>
              </a:rPr>
              <a:t>哈希表是一种使用哈希函数将关键字映射到存储地址的数据结构。</a:t>
            </a:r>
            <a:endParaRPr lang="zh-CN" altLang="en-US" sz="2000" smtClean="0">
              <a:solidFill>
                <a:srgbClr val="0000FF"/>
              </a:solidFill>
              <a:latin typeface="楷体" panose="02010609060101010101" pitchFamily="49" charset="-122"/>
              <a:ea typeface="楷体" panose="02010609060101010101" pitchFamily="49" charset="-122"/>
              <a:cs typeface="Consolas" panose="020B0609020204030204" pitchFamily="49" charset="0"/>
            </a:endParaRPr>
          </a:p>
        </p:txBody>
      </p:sp>
      <p:grpSp>
        <p:nvGrpSpPr>
          <p:cNvPr id="26" name="组合 25"/>
          <p:cNvGrpSpPr/>
          <p:nvPr/>
        </p:nvGrpSpPr>
        <p:grpSpPr>
          <a:xfrm>
            <a:off x="857224" y="2375294"/>
            <a:ext cx="7072362" cy="1870510"/>
            <a:chOff x="857224" y="2678906"/>
            <a:chExt cx="7072362" cy="1870510"/>
          </a:xfrm>
        </p:grpSpPr>
        <p:sp>
          <p:nvSpPr>
            <p:cNvPr id="8" name="Oval 2"/>
            <p:cNvSpPr>
              <a:spLocks noChangeArrowheads="1"/>
            </p:cNvSpPr>
            <p:nvPr/>
          </p:nvSpPr>
          <p:spPr bwMode="auto">
            <a:xfrm>
              <a:off x="960454" y="3397023"/>
              <a:ext cx="288000" cy="288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spAutoFit/>
            </a:bodyPr>
            <a:lstStyle/>
            <a:p>
              <a:pPr algn="l"/>
              <a:endParaRPr lang="zh-CN" altLang="en-US" sz="1800"/>
            </a:p>
          </p:txBody>
        </p:sp>
        <p:sp>
          <p:nvSpPr>
            <p:cNvPr id="9" name="Oval 3"/>
            <p:cNvSpPr>
              <a:spLocks noChangeArrowheads="1"/>
            </p:cNvSpPr>
            <p:nvPr/>
          </p:nvSpPr>
          <p:spPr bwMode="auto">
            <a:xfrm>
              <a:off x="1247604" y="3558948"/>
              <a:ext cx="288000" cy="288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spAutoFit/>
            </a:bodyPr>
            <a:lstStyle/>
            <a:p>
              <a:pPr algn="l"/>
              <a:endParaRPr lang="zh-CN" altLang="en-US" sz="1800"/>
            </a:p>
          </p:txBody>
        </p:sp>
        <p:sp>
          <p:nvSpPr>
            <p:cNvPr id="10" name="Oval 4"/>
            <p:cNvSpPr>
              <a:spLocks noChangeArrowheads="1"/>
            </p:cNvSpPr>
            <p:nvPr/>
          </p:nvSpPr>
          <p:spPr bwMode="auto">
            <a:xfrm>
              <a:off x="1392254" y="3804438"/>
              <a:ext cx="288000" cy="288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spAutoFit/>
            </a:bodyPr>
            <a:lstStyle/>
            <a:p>
              <a:pPr algn="l"/>
              <a:endParaRPr lang="zh-CN" altLang="en-US" sz="1800"/>
            </a:p>
          </p:txBody>
        </p:sp>
        <p:sp>
          <p:nvSpPr>
            <p:cNvPr id="11" name="Oval 5"/>
            <p:cNvSpPr>
              <a:spLocks noChangeArrowheads="1"/>
            </p:cNvSpPr>
            <p:nvPr/>
          </p:nvSpPr>
          <p:spPr bwMode="auto">
            <a:xfrm>
              <a:off x="1679591" y="3342254"/>
              <a:ext cx="288000" cy="288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spAutoFit/>
            </a:bodyPr>
            <a:lstStyle/>
            <a:p>
              <a:pPr algn="l"/>
              <a:endParaRPr lang="zh-CN" altLang="en-US" sz="1800"/>
            </a:p>
          </p:txBody>
        </p:sp>
        <p:sp>
          <p:nvSpPr>
            <p:cNvPr id="12" name="Oval 6"/>
            <p:cNvSpPr>
              <a:spLocks noChangeArrowheads="1"/>
            </p:cNvSpPr>
            <p:nvPr/>
          </p:nvSpPr>
          <p:spPr bwMode="auto">
            <a:xfrm>
              <a:off x="960454" y="3991145"/>
              <a:ext cx="288000" cy="288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spAutoFit/>
            </a:bodyPr>
            <a:lstStyle/>
            <a:p>
              <a:pPr algn="l"/>
              <a:endParaRPr lang="zh-CN" altLang="en-US" sz="1800"/>
            </a:p>
          </p:txBody>
        </p:sp>
        <p:sp>
          <p:nvSpPr>
            <p:cNvPr id="13" name="Oval 7"/>
            <p:cNvSpPr>
              <a:spLocks noChangeArrowheads="1"/>
            </p:cNvSpPr>
            <p:nvPr/>
          </p:nvSpPr>
          <p:spPr bwMode="auto">
            <a:xfrm>
              <a:off x="1752616" y="3936376"/>
              <a:ext cx="288000" cy="288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spAutoFit/>
            </a:bodyPr>
            <a:lstStyle/>
            <a:p>
              <a:pPr algn="l"/>
              <a:endParaRPr lang="zh-CN" altLang="en-US" sz="1800"/>
            </a:p>
          </p:txBody>
        </p:sp>
        <p:sp>
          <p:nvSpPr>
            <p:cNvPr id="14" name="Oval 8"/>
            <p:cNvSpPr>
              <a:spLocks noChangeArrowheads="1"/>
            </p:cNvSpPr>
            <p:nvPr/>
          </p:nvSpPr>
          <p:spPr bwMode="auto">
            <a:xfrm>
              <a:off x="2112979" y="3667295"/>
              <a:ext cx="288000" cy="288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spAutoFit/>
            </a:bodyPr>
            <a:lstStyle/>
            <a:p>
              <a:pPr algn="l"/>
              <a:endParaRPr lang="zh-CN" altLang="en-US" sz="1800"/>
            </a:p>
          </p:txBody>
        </p:sp>
        <p:sp>
          <p:nvSpPr>
            <p:cNvPr id="15" name="Oval 9"/>
            <p:cNvSpPr>
              <a:spLocks noChangeArrowheads="1"/>
            </p:cNvSpPr>
            <p:nvPr/>
          </p:nvSpPr>
          <p:spPr bwMode="auto">
            <a:xfrm>
              <a:off x="1608154" y="4261416"/>
              <a:ext cx="288000" cy="288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spAutoFit/>
            </a:bodyPr>
            <a:lstStyle/>
            <a:p>
              <a:pPr algn="l"/>
              <a:endParaRPr lang="zh-CN" altLang="en-US" sz="1800"/>
            </a:p>
          </p:txBody>
        </p:sp>
        <p:sp>
          <p:nvSpPr>
            <p:cNvPr id="17" name="Oval 10"/>
            <p:cNvSpPr>
              <a:spLocks noChangeArrowheads="1"/>
            </p:cNvSpPr>
            <p:nvPr/>
          </p:nvSpPr>
          <p:spPr bwMode="auto">
            <a:xfrm>
              <a:off x="2184416" y="3397023"/>
              <a:ext cx="288000" cy="288000"/>
            </a:xfrm>
            <a:prstGeom prst="ellipse">
              <a:avLst/>
            </a:prstGeom>
          </p:spPr>
          <p:style>
            <a:lnRef idx="1">
              <a:schemeClr val="accent1"/>
            </a:lnRef>
            <a:fillRef idx="2">
              <a:schemeClr val="accent1"/>
            </a:fillRef>
            <a:effectRef idx="1">
              <a:schemeClr val="accent1"/>
            </a:effectRef>
            <a:fontRef idx="minor">
              <a:schemeClr val="dk1"/>
            </a:fontRef>
          </p:style>
          <p:txBody>
            <a:bodyPr wrap="none" anchor="ctr">
              <a:spAutoFit/>
            </a:bodyPr>
            <a:lstStyle/>
            <a:p>
              <a:pPr algn="l"/>
              <a:endParaRPr lang="zh-CN" altLang="en-US" sz="1800"/>
            </a:p>
          </p:txBody>
        </p:sp>
        <p:sp>
          <p:nvSpPr>
            <p:cNvPr id="18" name="AutoShape 11"/>
            <p:cNvSpPr>
              <a:spLocks noChangeArrowheads="1"/>
            </p:cNvSpPr>
            <p:nvPr/>
          </p:nvSpPr>
          <p:spPr bwMode="auto">
            <a:xfrm>
              <a:off x="3046430" y="3795498"/>
              <a:ext cx="1597008" cy="139292"/>
            </a:xfrm>
            <a:prstGeom prst="rightArrow">
              <a:avLst>
                <a:gd name="adj1" fmla="val 50000"/>
                <a:gd name="adj2" fmla="val 149890"/>
              </a:avLst>
            </a:prstGeom>
          </p:spPr>
          <p:style>
            <a:lnRef idx="1">
              <a:schemeClr val="accent2"/>
            </a:lnRef>
            <a:fillRef idx="3">
              <a:schemeClr val="accent2"/>
            </a:fillRef>
            <a:effectRef idx="2">
              <a:schemeClr val="accent2"/>
            </a:effectRef>
            <a:fontRef idx="minor">
              <a:schemeClr val="lt1"/>
            </a:fontRef>
          </p:style>
          <p:txBody>
            <a:bodyPr wrap="none" anchor="ctr">
              <a:noAutofit/>
            </a:bodyPr>
            <a:lstStyle/>
            <a:p>
              <a:pPr algn="l"/>
              <a:endParaRPr lang="zh-CN" altLang="en-US" sz="1800"/>
            </a:p>
          </p:txBody>
        </p:sp>
        <p:sp>
          <p:nvSpPr>
            <p:cNvPr id="19" name="Text Box 12"/>
            <p:cNvSpPr txBox="1">
              <a:spLocks noChangeArrowheads="1"/>
            </p:cNvSpPr>
            <p:nvPr/>
          </p:nvSpPr>
          <p:spPr bwMode="auto">
            <a:xfrm>
              <a:off x="3071803" y="3452583"/>
              <a:ext cx="1428759" cy="369332"/>
            </a:xfrm>
            <a:prstGeom prst="rect">
              <a:avLst/>
            </a:prstGeom>
            <a:noFill/>
            <a:ln w="9525">
              <a:noFill/>
              <a:miter lim="800000"/>
            </a:ln>
          </p:spPr>
          <p:txBody>
            <a:bodyPr wrap="square">
              <a:spAutoFit/>
            </a:bodyPr>
            <a:lstStyle/>
            <a:p>
              <a:pPr algn="l">
                <a:lnSpc>
                  <a:spcPct val="100000"/>
                </a:lnSpc>
                <a:spcBef>
                  <a:spcPct val="50000"/>
                </a:spcBef>
              </a:pPr>
              <a:r>
                <a:rPr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哈希函数</a:t>
              </a:r>
              <a:r>
                <a:rPr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h</a:t>
              </a:r>
              <a:endParaRPr lang="zh-CN" altLang="en-US" sz="1800" i="1"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0" name="AutoShape 13"/>
            <p:cNvSpPr>
              <a:spLocks noChangeAspect="1" noChangeArrowheads="1"/>
            </p:cNvSpPr>
            <p:nvPr/>
          </p:nvSpPr>
          <p:spPr bwMode="auto">
            <a:xfrm>
              <a:off x="5429257" y="3772522"/>
              <a:ext cx="1649413" cy="680903"/>
            </a:xfrm>
            <a:prstGeom prst="cube">
              <a:avLst>
                <a:gd name="adj" fmla="val 25000"/>
              </a:avLst>
            </a:prstGeom>
          </p:spPr>
          <p:style>
            <a:lnRef idx="1">
              <a:schemeClr val="accent2"/>
            </a:lnRef>
            <a:fillRef idx="2">
              <a:schemeClr val="accent2"/>
            </a:fillRef>
            <a:effectRef idx="1">
              <a:schemeClr val="accent2"/>
            </a:effectRef>
            <a:fontRef idx="minor">
              <a:schemeClr val="dk1"/>
            </a:fontRef>
          </p:style>
          <p:txBody>
            <a:bodyPr wrap="square" tIns="144000" bIns="144000" anchor="ctr">
              <a:spAutoFit/>
            </a:bodyPr>
            <a:lstStyle/>
            <a:p>
              <a:endParaRPr lang="zh-CN" altLang="en-US" sz="1800">
                <a:solidFill>
                  <a:srgbClr val="0000FF"/>
                </a:solidFill>
                <a:latin typeface="仿宋" panose="02010609060101010101" pitchFamily="49" charset="-122"/>
                <a:ea typeface="仿宋" panose="02010609060101010101" pitchFamily="49" charset="-122"/>
                <a:cs typeface="Times New Roman" panose="02020603050405020304" pitchFamily="18" charset="0"/>
              </a:endParaRPr>
            </a:p>
          </p:txBody>
        </p:sp>
        <p:sp>
          <p:nvSpPr>
            <p:cNvPr id="21" name="Text Box 14"/>
            <p:cNvSpPr txBox="1">
              <a:spLocks noChangeArrowheads="1"/>
            </p:cNvSpPr>
            <p:nvPr/>
          </p:nvSpPr>
          <p:spPr bwMode="auto">
            <a:xfrm>
              <a:off x="2836868" y="3916930"/>
              <a:ext cx="2235198" cy="369332"/>
            </a:xfrm>
            <a:prstGeom prst="rect">
              <a:avLst/>
            </a:prstGeom>
            <a:noFill/>
            <a:ln w="9525">
              <a:noFill/>
              <a:miter lim="800000"/>
            </a:ln>
          </p:spPr>
          <p:txBody>
            <a:bodyPr wrap="square">
              <a:spAutoFit/>
            </a:bodyPr>
            <a:lstStyle/>
            <a:p>
              <a:pPr algn="l">
                <a:lnSpc>
                  <a:spcPct val="100000"/>
                </a:lnSpc>
                <a:spcBef>
                  <a:spcPct val="50000"/>
                </a:spcBef>
              </a:pPr>
              <a:r>
                <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rPr>
                <a:t>存储地址</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lang="en-US" altLang="zh-CN" sz="1800" i="1" dirty="0">
                  <a:solidFill>
                    <a:srgbClr val="0000FF"/>
                  </a:solidFill>
                  <a:latin typeface="Consolas" panose="020B0609020204030204" pitchFamily="49" charset="0"/>
                  <a:ea typeface="仿宋" panose="02010609060101010101" pitchFamily="49" charset="-122"/>
                  <a:cs typeface="Consolas" panose="020B0609020204030204" pitchFamily="49" charset="0"/>
                </a:rPr>
                <a:t>h</a:t>
              </a:r>
              <a:r>
                <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rPr>
                <a:t>(key)</a:t>
              </a:r>
              <a:endParaRPr lang="en-US" altLang="zh-CN"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2" name="TextBox 21"/>
            <p:cNvSpPr txBox="1"/>
            <p:nvPr/>
          </p:nvSpPr>
          <p:spPr>
            <a:xfrm>
              <a:off x="857224" y="2678906"/>
              <a:ext cx="1857388" cy="369332"/>
            </a:xfrm>
            <a:prstGeom prst="rect">
              <a:avLst/>
            </a:prstGeom>
            <a:noFill/>
          </p:spPr>
          <p:txBody>
            <a:bodyPr wrap="square" rtlCol="0">
              <a:spAutoFit/>
            </a:bodyPr>
            <a:lstStyle/>
            <a:p>
              <a:pPr algn="l">
                <a:lnSpc>
                  <a:spcPct val="100000"/>
                </a:lnSpc>
              </a:pPr>
              <a:r>
                <a:rPr kumimoji="1" lang="en-US" altLang="zh-CN" sz="1800" i="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kumimoji="1" lang="zh-CN" altLang="en-US" sz="1800" smtClean="0">
                  <a:solidFill>
                    <a:srgbClr val="0000FF"/>
                  </a:solidFill>
                  <a:latin typeface="Consolas" panose="020B0609020204030204" pitchFamily="49" charset="0"/>
                  <a:ea typeface="仿宋" panose="02010609060101010101" pitchFamily="49" charset="-122"/>
                  <a:cs typeface="Consolas" panose="020B0609020204030204" pitchFamily="49" charset="0"/>
                </a:rPr>
                <a:t>个元素（对象）</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sp>
          <p:nvSpPr>
            <p:cNvPr id="23" name="TextBox 22"/>
            <p:cNvSpPr txBox="1"/>
            <p:nvPr/>
          </p:nvSpPr>
          <p:spPr>
            <a:xfrm>
              <a:off x="4500562" y="3014961"/>
              <a:ext cx="3429024" cy="369332"/>
            </a:xfrm>
            <a:prstGeom prst="rect">
              <a:avLst/>
            </a:prstGeom>
            <a:noFill/>
          </p:spPr>
          <p:txBody>
            <a:bodyPr wrap="square" rtlCol="0">
              <a:spAutoFit/>
            </a:bodyPr>
            <a:lstStyle/>
            <a:p>
              <a:pPr algn="l">
                <a:lnSpc>
                  <a:spcPct val="100000"/>
                </a:lnSpc>
              </a:pPr>
              <a:r>
                <a:rPr kumimoji="1" lang="en-US" altLang="zh-CN" sz="1800" i="1"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kumimoji="1" lang="zh-CN" altLang="en-US"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a:t>
              </a:r>
              <a:r>
                <a:rPr kumimoji="1" lang="en-US" altLang="zh-CN" sz="1800" i="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m</a:t>
              </a:r>
              <a:r>
                <a:rPr kumimoji="1" lang="en-US" altLang="zh-CN" sz="1800" dirty="0" err="1" smtClean="0">
                  <a:solidFill>
                    <a:srgbClr val="0000FF"/>
                  </a:solidFill>
                  <a:latin typeface="+mj-ea"/>
                  <a:ea typeface="+mj-ea"/>
                  <a:cs typeface="Consolas" panose="020B0609020204030204" pitchFamily="49" charset="0"/>
                </a:rPr>
                <a:t>≥</a:t>
              </a:r>
              <a:r>
                <a:rPr kumimoji="1" lang="en-US" altLang="zh-CN" sz="1800" i="1" dirty="0" err="1" smtClean="0">
                  <a:solidFill>
                    <a:srgbClr val="0000FF"/>
                  </a:solidFill>
                  <a:latin typeface="Consolas" panose="020B0609020204030204" pitchFamily="49" charset="0"/>
                  <a:ea typeface="仿宋" panose="02010609060101010101" pitchFamily="49" charset="-122"/>
                  <a:cs typeface="Consolas" panose="020B0609020204030204" pitchFamily="49" charset="0"/>
                </a:rPr>
                <a:t>n</a:t>
              </a:r>
              <a:r>
                <a:rPr kumimoji="1" lang="zh-CN" altLang="en-US" sz="1800" dirty="0" smtClean="0">
                  <a:solidFill>
                    <a:srgbClr val="0000FF"/>
                  </a:solidFill>
                  <a:latin typeface="Consolas" panose="020B0609020204030204" pitchFamily="49" charset="0"/>
                  <a:ea typeface="仿宋" panose="02010609060101010101" pitchFamily="49" charset="-122"/>
                  <a:cs typeface="Consolas" panose="020B0609020204030204" pitchFamily="49" charset="0"/>
                </a:rPr>
                <a:t>）的连续内存单元</a:t>
              </a:r>
              <a:endParaRPr lang="zh-CN" altLang="en-US" sz="1800" dirty="0">
                <a:solidFill>
                  <a:srgbClr val="0000FF"/>
                </a:solidFill>
                <a:latin typeface="Consolas" panose="020B0609020204030204" pitchFamily="49" charset="0"/>
                <a:ea typeface="仿宋" panose="02010609060101010101" pitchFamily="49" charset="-122"/>
                <a:cs typeface="Consolas" panose="020B0609020204030204" pitchFamily="49" charset="0"/>
              </a:endParaRPr>
            </a:p>
          </p:txBody>
        </p:sp>
        <p:cxnSp>
          <p:nvCxnSpPr>
            <p:cNvPr id="24" name="直接箭头连接符 23"/>
            <p:cNvCxnSpPr/>
            <p:nvPr/>
          </p:nvCxnSpPr>
          <p:spPr>
            <a:xfrm rot="5400000">
              <a:off x="1224684" y="3204422"/>
              <a:ext cx="408088" cy="0"/>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rot="5400000">
              <a:off x="5990860" y="3560393"/>
              <a:ext cx="450017" cy="1588"/>
            </a:xfrm>
            <a:prstGeom prst="straightConnector1">
              <a:avLst/>
            </a:prstGeom>
            <a:ln w="38100">
              <a:solidFill>
                <a:srgbClr val="006600"/>
              </a:solidFill>
              <a:tailEnd type="arrow"/>
            </a:ln>
          </p:spPr>
          <p:style>
            <a:lnRef idx="1">
              <a:schemeClr val="accent1"/>
            </a:lnRef>
            <a:fillRef idx="0">
              <a:schemeClr val="accent1"/>
            </a:fillRef>
            <a:effectRef idx="0">
              <a:schemeClr val="accent1"/>
            </a:effectRef>
            <a:fontRef idx="minor">
              <a:schemeClr val="tx1"/>
            </a:fontRef>
          </p:style>
        </p:cxnSp>
      </p:grpSp>
      <p:sp>
        <p:nvSpPr>
          <p:cNvPr id="28" name="灯片编号占位符 27"/>
          <p:cNvSpPr>
            <a:spLocks noGrp="1"/>
          </p:cNvSpPr>
          <p:nvPr>
            <p:ph type="sldNum" sz="quarter" idx="12"/>
          </p:nvPr>
        </p:nvSpPr>
        <p:spPr/>
        <p:txBody>
          <a:bodyPr/>
          <a:lstStyle/>
          <a:p>
            <a:fld id="{7AF016A1-9F15-429F-9EFD-84004B73C732}" type="slidenum">
              <a:rPr lang="en-US" altLang="zh-CN" smtClean="0"/>
            </a:fld>
            <a:r>
              <a:rPr lang="en-US" altLang="zh-CN" smtClean="0"/>
              <a:t>/57</a:t>
            </a:r>
            <a:endParaRPr lang="en-US" altLang="zh-C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19050">
          <a:tailEnd type="none"/>
        </a:ln>
      </a:spPr>
      <a:bodyPr rtlCol="0" anchor="ctr"/>
      <a:lstStyle>
        <a:defPPr algn="ctr">
          <a:defRPr/>
        </a:defPPr>
      </a:lstStyle>
      <a:style>
        <a:lnRef idx="2">
          <a:schemeClr val="dk1"/>
        </a:lnRef>
        <a:fillRef idx="0">
          <a:schemeClr val="dk1"/>
        </a:fillRef>
        <a:effectRef idx="1">
          <a:schemeClr val="dk1"/>
        </a:effectRef>
        <a:fontRef idx="minor">
          <a:schemeClr val="tx1"/>
        </a:fontRef>
      </a:style>
    </a:spDef>
    <a:lnDef>
      <a:spPr>
        <a:ln w="19050">
          <a:tailEnd type="none"/>
        </a:ln>
      </a:spPr>
      <a:bodyPr/>
      <a:lstStyle/>
      <a:style>
        <a:lnRef idx="2">
          <a:schemeClr val="dk1"/>
        </a:lnRef>
        <a:fillRef idx="0">
          <a:schemeClr val="dk1"/>
        </a:fillRef>
        <a:effectRef idx="1">
          <a:schemeClr val="dk1"/>
        </a:effectRef>
        <a:fontRef idx="minor">
          <a:schemeClr val="tx1"/>
        </a:fontRef>
      </a:style>
    </a:lnDef>
    <a:txDef>
      <a:spPr>
        <a:noFill/>
      </a:spPr>
      <a:bodyPr wrap="square" rtlCol="0">
        <a:spAutoFit/>
      </a:bodyPr>
      <a:lstStyle>
        <a:defPPr algn="l">
          <a:lnSpc>
            <a:spcPct val="100000"/>
          </a:lnSpc>
          <a:spcBef>
            <a:spcPts val="0"/>
          </a:spcBef>
          <a:defRPr sz="1800" smtClean="0">
            <a:solidFill>
              <a:srgbClr val="0000FF"/>
            </a:solidFill>
            <a:latin typeface="Consolas" panose="020B0609020204030204" pitchFamily="49" charset="0"/>
            <a:ea typeface="楷体" panose="02010609060101010101" pitchFamily="49" charset="-122"/>
            <a:cs typeface="Consolas" panose="020B0609020204030204" pitchFamily="49"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20658</Words>
  <Application>WPS 演示</Application>
  <PresentationFormat>全屏显示(16:9)</PresentationFormat>
  <Paragraphs>1682</Paragraphs>
  <Slides>107</Slides>
  <Notes>82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107</vt:i4>
      </vt:variant>
    </vt:vector>
  </HeadingPairs>
  <TitlesOfParts>
    <vt:vector size="122" baseType="lpstr">
      <vt:lpstr>Arial</vt:lpstr>
      <vt:lpstr>宋体</vt:lpstr>
      <vt:lpstr>Wingdings</vt:lpstr>
      <vt:lpstr>Times New Roman</vt:lpstr>
      <vt:lpstr>楷体_GB2312</vt:lpstr>
      <vt:lpstr>Consolas</vt:lpstr>
      <vt:lpstr>楷体</vt:lpstr>
      <vt:lpstr>微软雅黑</vt:lpstr>
      <vt:lpstr>Arial</vt:lpstr>
      <vt:lpstr>仿宋</vt:lpstr>
      <vt:lpstr>Wingdings</vt:lpstr>
      <vt:lpstr>Calibri</vt:lpstr>
      <vt:lpstr>Arial Unicode MS</vt:lpstr>
      <vt:lpstr>新宋体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lcb; wbh</dc:creator>
  <cp:lastModifiedBy>wang</cp:lastModifiedBy>
  <cp:revision>1796</cp:revision>
  <dcterms:created xsi:type="dcterms:W3CDTF">2004-03-31T23:50:00Z</dcterms:created>
  <dcterms:modified xsi:type="dcterms:W3CDTF">2025-10-23T14:37:36Z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