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98"/>
  </p:handoutMasterIdLst>
  <p:sldIdLst>
    <p:sldId id="522" r:id="rId3"/>
    <p:sldId id="365" r:id="rId5"/>
    <p:sldId id="366" r:id="rId6"/>
    <p:sldId id="655" r:id="rId7"/>
    <p:sldId id="615" r:id="rId8"/>
    <p:sldId id="746" r:id="rId9"/>
    <p:sldId id="747" r:id="rId10"/>
    <p:sldId id="748" r:id="rId11"/>
    <p:sldId id="749" r:id="rId12"/>
    <p:sldId id="750" r:id="rId13"/>
    <p:sldId id="751" r:id="rId14"/>
    <p:sldId id="752" r:id="rId15"/>
    <p:sldId id="753" r:id="rId16"/>
    <p:sldId id="754" r:id="rId17"/>
    <p:sldId id="755" r:id="rId18"/>
    <p:sldId id="756" r:id="rId19"/>
    <p:sldId id="757" r:id="rId20"/>
    <p:sldId id="758" r:id="rId21"/>
    <p:sldId id="759" r:id="rId22"/>
    <p:sldId id="760" r:id="rId23"/>
    <p:sldId id="761" r:id="rId24"/>
    <p:sldId id="693" r:id="rId25"/>
    <p:sldId id="694" r:id="rId26"/>
    <p:sldId id="695" r:id="rId27"/>
    <p:sldId id="696" r:id="rId28"/>
    <p:sldId id="697" r:id="rId29"/>
    <p:sldId id="698" r:id="rId30"/>
    <p:sldId id="699" r:id="rId31"/>
    <p:sldId id="745" r:id="rId32"/>
    <p:sldId id="700" r:id="rId33"/>
    <p:sldId id="374" r:id="rId34"/>
    <p:sldId id="762" r:id="rId35"/>
    <p:sldId id="763" r:id="rId36"/>
    <p:sldId id="764" r:id="rId37"/>
    <p:sldId id="765" r:id="rId38"/>
    <p:sldId id="766" r:id="rId39"/>
    <p:sldId id="685" r:id="rId40"/>
    <p:sldId id="686" r:id="rId41"/>
    <p:sldId id="708" r:id="rId42"/>
    <p:sldId id="717" r:id="rId43"/>
    <p:sldId id="709" r:id="rId44"/>
    <p:sldId id="710" r:id="rId45"/>
    <p:sldId id="711" r:id="rId46"/>
    <p:sldId id="712" r:id="rId47"/>
    <p:sldId id="713" r:id="rId48"/>
    <p:sldId id="767" r:id="rId49"/>
    <p:sldId id="768" r:id="rId50"/>
    <p:sldId id="769" r:id="rId51"/>
    <p:sldId id="770" r:id="rId52"/>
    <p:sldId id="771" r:id="rId53"/>
    <p:sldId id="772" r:id="rId54"/>
    <p:sldId id="773" r:id="rId55"/>
    <p:sldId id="774" r:id="rId56"/>
    <p:sldId id="775" r:id="rId57"/>
    <p:sldId id="776" r:id="rId58"/>
    <p:sldId id="777" r:id="rId59"/>
    <p:sldId id="798" r:id="rId60"/>
    <p:sldId id="799" r:id="rId61"/>
    <p:sldId id="800" r:id="rId62"/>
    <p:sldId id="801" r:id="rId63"/>
    <p:sldId id="802" r:id="rId64"/>
    <p:sldId id="803" r:id="rId65"/>
    <p:sldId id="804" r:id="rId66"/>
    <p:sldId id="805" r:id="rId67"/>
    <p:sldId id="806" r:id="rId68"/>
    <p:sldId id="807" r:id="rId69"/>
    <p:sldId id="808" r:id="rId70"/>
    <p:sldId id="809" r:id="rId71"/>
    <p:sldId id="810" r:id="rId72"/>
    <p:sldId id="811" r:id="rId73"/>
    <p:sldId id="812" r:id="rId74"/>
    <p:sldId id="813" r:id="rId75"/>
    <p:sldId id="814" r:id="rId76"/>
    <p:sldId id="815" r:id="rId77"/>
    <p:sldId id="816" r:id="rId78"/>
    <p:sldId id="817" r:id="rId79"/>
    <p:sldId id="818" r:id="rId80"/>
    <p:sldId id="819" r:id="rId81"/>
    <p:sldId id="820" r:id="rId82"/>
    <p:sldId id="821" r:id="rId83"/>
    <p:sldId id="822" r:id="rId84"/>
    <p:sldId id="823" r:id="rId85"/>
    <p:sldId id="825" r:id="rId86"/>
    <p:sldId id="826" r:id="rId87"/>
    <p:sldId id="827" r:id="rId88"/>
    <p:sldId id="828" r:id="rId89"/>
    <p:sldId id="829" r:id="rId90"/>
    <p:sldId id="830" r:id="rId91"/>
    <p:sldId id="831" r:id="rId92"/>
    <p:sldId id="832" r:id="rId93"/>
    <p:sldId id="833" r:id="rId94"/>
    <p:sldId id="834" r:id="rId95"/>
    <p:sldId id="835" r:id="rId96"/>
    <p:sldId id="836" r:id="rId97"/>
  </p:sldIdLst>
  <p:sldSz cx="9144000" cy="5143500" type="screen16x9"/>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FF"/>
    <a:srgbClr val="0000FF"/>
    <a:srgbClr val="006600"/>
    <a:srgbClr val="FF3300"/>
    <a:srgbClr val="FF3399"/>
    <a:srgbClr val="339933"/>
    <a:srgbClr val="000000"/>
    <a:srgbClr val="3333FF"/>
    <a:srgbClr val="6600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112" d="100"/>
          <a:sy n="112" d="100"/>
        </p:scale>
        <p:origin x="-744"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slide" Target="slide16.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slide" Target="slide2.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slide" Target="slid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slide" Target="slide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slide" Target="slide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9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23.png"/></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1.GIF"/></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57224" y="321453"/>
            <a:ext cx="7643866"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3</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章  必备技能</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基本算法设计方法</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endParaRPr>
          </a:p>
        </p:txBody>
      </p:sp>
      <p:sp>
        <p:nvSpPr>
          <p:cNvPr id="5" name="TextBox 4">
            <a:hlinkClick r:id="rId1" action="ppaction://hlinksldjump"/>
          </p:cNvPr>
          <p:cNvSpPr txBox="1"/>
          <p:nvPr/>
        </p:nvSpPr>
        <p:spPr>
          <a:xfrm>
            <a:off x="3500430" y="1393023"/>
            <a:ext cx="3429024" cy="432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3.1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穷举法</a:t>
            </a:r>
            <a:endParaRPr lang="zh-CN" altLang="en-US" sz="2800" spc="5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9" name="TextBox 8">
            <a:hlinkClick r:id="rId2" action="ppaction://hlinksldjump"/>
          </p:cNvPr>
          <p:cNvSpPr txBox="1"/>
          <p:nvPr/>
        </p:nvSpPr>
        <p:spPr>
          <a:xfrm>
            <a:off x="3500430" y="1921396"/>
            <a:ext cx="3429024" cy="432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3.2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归纳法</a:t>
            </a:r>
            <a:endParaRPr lang="zh-CN" altLang="en-US" sz="2800" spc="5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grpSp>
        <p:nvGrpSpPr>
          <p:cNvPr id="16" name="组合 79"/>
          <p:cNvGrpSpPr/>
          <p:nvPr/>
        </p:nvGrpSpPr>
        <p:grpSpPr bwMode="auto">
          <a:xfrm>
            <a:off x="911802" y="1849086"/>
            <a:ext cx="2160000" cy="1633499"/>
            <a:chOff x="6379728" y="2488774"/>
            <a:chExt cx="2513016" cy="2533955"/>
          </a:xfrm>
        </p:grpSpPr>
        <p:sp>
          <p:nvSpPr>
            <p:cNvPr id="17"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18"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1163325" y="2681419"/>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1307341" y="2171412"/>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1" name="TextBox 10">
            <a:hlinkClick r:id="rId1" action="ppaction://hlinksldjump"/>
          </p:cNvPr>
          <p:cNvSpPr txBox="1"/>
          <p:nvPr/>
        </p:nvSpPr>
        <p:spPr>
          <a:xfrm>
            <a:off x="3500430" y="2457181"/>
            <a:ext cx="3429024" cy="432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3.3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迭代法</a:t>
            </a:r>
            <a:endParaRPr lang="zh-CN" altLang="en-US" sz="2800" spc="5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12" name="TextBox 11">
            <a:hlinkClick r:id="rId2" action="ppaction://hlinksldjump"/>
          </p:cNvPr>
          <p:cNvSpPr txBox="1"/>
          <p:nvPr/>
        </p:nvSpPr>
        <p:spPr>
          <a:xfrm>
            <a:off x="3500430" y="2985554"/>
            <a:ext cx="3429024" cy="432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3.4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递归法</a:t>
            </a:r>
            <a:endPar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13" name="TextBox 12">
            <a:hlinkClick r:id="rId2" action="ppaction://hlinksldjump"/>
          </p:cNvPr>
          <p:cNvSpPr txBox="1"/>
          <p:nvPr/>
        </p:nvSpPr>
        <p:spPr>
          <a:xfrm>
            <a:off x="3500430" y="3538704"/>
            <a:ext cx="3429024" cy="432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3.5 </a:t>
            </a:r>
            <a:r>
              <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递推式计算</a:t>
            </a:r>
            <a:endParaRPr lang="zh-CN" altLang="en-US" sz="2800"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a:xfrm>
            <a:off x="571472" y="1071552"/>
            <a:ext cx="8429684" cy="272251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60045" indent="-360045"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）个整数的序列，要求求出其中最大连续子序列的和。</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60045" indent="-360045"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11</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连续</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子序列和为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20</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60045" indent="-360045"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-9</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）的最大</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连续</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子序列和为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360045" indent="-360045"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规定一个序列最大连续子序列和</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至少是</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，如果小于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428596" y="375032"/>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cs typeface="Consolas" panose="020B0609020204030204" pitchFamily="49" charset="0"/>
              </a:rPr>
              <a:t>3.1.2  </a:t>
            </a:r>
            <a:r>
              <a:rPr lang="zh-CN" altLang="zh-CN" smtClean="0">
                <a:latin typeface="微软雅黑" panose="020B0503020204020204" pitchFamily="34" charset="-122"/>
                <a:ea typeface="微软雅黑" panose="020B0503020204020204" pitchFamily="34" charset="-122"/>
              </a:rPr>
              <a:t>最大连续子序列和</a:t>
            </a:r>
            <a:endParaRPr lang="zh-CN" altLang="zh-CN" smtClean="0">
              <a:ln w="11430"/>
              <a:solidFill>
                <a:schemeClr val="bg1"/>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50"/>
          <p:cNvGrpSpPr/>
          <p:nvPr/>
        </p:nvGrpSpPr>
        <p:grpSpPr>
          <a:xfrm>
            <a:off x="1785918" y="1553759"/>
            <a:ext cx="5429288" cy="2319548"/>
            <a:chOff x="1785918" y="2071678"/>
            <a:chExt cx="5429288" cy="3092731"/>
          </a:xfrm>
        </p:grpSpPr>
        <p:sp>
          <p:nvSpPr>
            <p:cNvPr id="75821" name="Rectangle 45"/>
            <p:cNvSpPr>
              <a:spLocks noChangeArrowheads="1"/>
            </p:cNvSpPr>
            <p:nvPr/>
          </p:nvSpPr>
          <p:spPr bwMode="auto">
            <a:xfrm>
              <a:off x="2764277" y="305092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20" name="Rectangle 44"/>
            <p:cNvSpPr>
              <a:spLocks noChangeArrowheads="1"/>
            </p:cNvSpPr>
            <p:nvPr/>
          </p:nvSpPr>
          <p:spPr bwMode="auto">
            <a:xfrm>
              <a:off x="2836367" y="2425383"/>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819" name="Rectangle 43"/>
            <p:cNvSpPr>
              <a:spLocks noChangeArrowheads="1"/>
            </p:cNvSpPr>
            <p:nvPr/>
          </p:nvSpPr>
          <p:spPr bwMode="auto">
            <a:xfrm>
              <a:off x="1785918" y="3079538"/>
              <a:ext cx="161343" cy="211428"/>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18" name="Rectangle 42"/>
            <p:cNvSpPr>
              <a:spLocks noChangeArrowheads="1"/>
            </p:cNvSpPr>
            <p:nvPr/>
          </p:nvSpPr>
          <p:spPr bwMode="auto">
            <a:xfrm>
              <a:off x="3275770" y="305092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9</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17" name="Rectangle 41"/>
            <p:cNvSpPr>
              <a:spLocks noChangeArrowheads="1"/>
            </p:cNvSpPr>
            <p:nvPr/>
          </p:nvSpPr>
          <p:spPr bwMode="auto">
            <a:xfrm>
              <a:off x="3358158" y="2425383"/>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816" name="Rectangle 40"/>
            <p:cNvSpPr>
              <a:spLocks noChangeArrowheads="1"/>
            </p:cNvSpPr>
            <p:nvPr/>
          </p:nvSpPr>
          <p:spPr bwMode="auto">
            <a:xfrm>
              <a:off x="3790696" y="305092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15" name="Rectangle 39"/>
            <p:cNvSpPr>
              <a:spLocks noChangeArrowheads="1"/>
            </p:cNvSpPr>
            <p:nvPr/>
          </p:nvSpPr>
          <p:spPr bwMode="auto">
            <a:xfrm>
              <a:off x="3862785" y="2425383"/>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814" name="Rectangle 38"/>
            <p:cNvSpPr>
              <a:spLocks noChangeArrowheads="1"/>
            </p:cNvSpPr>
            <p:nvPr/>
          </p:nvSpPr>
          <p:spPr bwMode="auto">
            <a:xfrm>
              <a:off x="4302188" y="305092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18</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13" name="Rectangle 37"/>
            <p:cNvSpPr>
              <a:spLocks noChangeArrowheads="1"/>
            </p:cNvSpPr>
            <p:nvPr/>
          </p:nvSpPr>
          <p:spPr bwMode="auto">
            <a:xfrm>
              <a:off x="4405174" y="2425383"/>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812" name="Rectangle 36"/>
            <p:cNvSpPr>
              <a:spLocks noChangeArrowheads="1"/>
            </p:cNvSpPr>
            <p:nvPr/>
          </p:nvSpPr>
          <p:spPr bwMode="auto">
            <a:xfrm>
              <a:off x="4820547" y="305092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11" name="Rectangle 35"/>
            <p:cNvSpPr>
              <a:spLocks noChangeArrowheads="1"/>
            </p:cNvSpPr>
            <p:nvPr/>
          </p:nvSpPr>
          <p:spPr bwMode="auto">
            <a:xfrm>
              <a:off x="4882338" y="2425383"/>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810" name="Rectangle 34"/>
            <p:cNvSpPr>
              <a:spLocks noChangeArrowheads="1"/>
            </p:cNvSpPr>
            <p:nvPr/>
          </p:nvSpPr>
          <p:spPr bwMode="auto">
            <a:xfrm>
              <a:off x="5332040" y="305092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9" name="Rectangle 33"/>
            <p:cNvSpPr>
              <a:spLocks noChangeArrowheads="1"/>
            </p:cNvSpPr>
            <p:nvPr/>
          </p:nvSpPr>
          <p:spPr bwMode="auto">
            <a:xfrm>
              <a:off x="5435025" y="2425383"/>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808" name="Rectangle 32"/>
            <p:cNvSpPr>
              <a:spLocks noChangeArrowheads="1"/>
            </p:cNvSpPr>
            <p:nvPr/>
          </p:nvSpPr>
          <p:spPr bwMode="auto">
            <a:xfrm>
              <a:off x="3282635" y="3413372"/>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7" name="Rectangle 31"/>
            <p:cNvSpPr>
              <a:spLocks noChangeArrowheads="1"/>
            </p:cNvSpPr>
            <p:nvPr/>
          </p:nvSpPr>
          <p:spPr bwMode="auto">
            <a:xfrm>
              <a:off x="3797561" y="3413372"/>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6" name="Rectangle 30"/>
            <p:cNvSpPr>
              <a:spLocks noChangeArrowheads="1"/>
            </p:cNvSpPr>
            <p:nvPr/>
          </p:nvSpPr>
          <p:spPr bwMode="auto">
            <a:xfrm>
              <a:off x="4309054" y="3413372"/>
              <a:ext cx="519503" cy="27024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20</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5" name="Rectangle 29"/>
            <p:cNvSpPr>
              <a:spLocks noChangeArrowheads="1"/>
            </p:cNvSpPr>
            <p:nvPr/>
          </p:nvSpPr>
          <p:spPr bwMode="auto">
            <a:xfrm>
              <a:off x="4827413" y="3413372"/>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4" name="Rectangle 28"/>
            <p:cNvSpPr>
              <a:spLocks noChangeArrowheads="1"/>
            </p:cNvSpPr>
            <p:nvPr/>
          </p:nvSpPr>
          <p:spPr bwMode="auto">
            <a:xfrm>
              <a:off x="5338906" y="3413372"/>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3" name="Rectangle 27"/>
            <p:cNvSpPr>
              <a:spLocks noChangeArrowheads="1"/>
            </p:cNvSpPr>
            <p:nvPr/>
          </p:nvSpPr>
          <p:spPr bwMode="auto">
            <a:xfrm>
              <a:off x="2771143" y="2683707"/>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2" name="Rectangle 26"/>
            <p:cNvSpPr>
              <a:spLocks noChangeArrowheads="1"/>
            </p:cNvSpPr>
            <p:nvPr/>
          </p:nvSpPr>
          <p:spPr bwMode="auto">
            <a:xfrm>
              <a:off x="3282635" y="2683707"/>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1" name="Rectangle 25"/>
            <p:cNvSpPr>
              <a:spLocks noChangeArrowheads="1"/>
            </p:cNvSpPr>
            <p:nvPr/>
          </p:nvSpPr>
          <p:spPr bwMode="auto">
            <a:xfrm>
              <a:off x="3797561" y="2683707"/>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800" name="Rectangle 24"/>
            <p:cNvSpPr>
              <a:spLocks noChangeArrowheads="1"/>
            </p:cNvSpPr>
            <p:nvPr/>
          </p:nvSpPr>
          <p:spPr bwMode="auto">
            <a:xfrm>
              <a:off x="4309054" y="2683707"/>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9" name="Rectangle 23"/>
            <p:cNvSpPr>
              <a:spLocks noChangeArrowheads="1"/>
            </p:cNvSpPr>
            <p:nvPr/>
          </p:nvSpPr>
          <p:spPr bwMode="auto">
            <a:xfrm>
              <a:off x="4827413" y="2683707"/>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8" name="Rectangle 22"/>
            <p:cNvSpPr>
              <a:spLocks noChangeArrowheads="1"/>
            </p:cNvSpPr>
            <p:nvPr/>
          </p:nvSpPr>
          <p:spPr bwMode="auto">
            <a:xfrm>
              <a:off x="5338906" y="2683707"/>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7" name="Rectangle 21"/>
            <p:cNvSpPr>
              <a:spLocks noChangeArrowheads="1"/>
            </p:cNvSpPr>
            <p:nvPr/>
          </p:nvSpPr>
          <p:spPr bwMode="auto">
            <a:xfrm>
              <a:off x="6062090" y="2683707"/>
              <a:ext cx="1153116" cy="24522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初始序列</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6" name="Rectangle 20"/>
            <p:cNvSpPr>
              <a:spLocks noChangeArrowheads="1"/>
            </p:cNvSpPr>
            <p:nvPr/>
          </p:nvSpPr>
          <p:spPr bwMode="auto">
            <a:xfrm>
              <a:off x="3794128" y="3782973"/>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5" name="Rectangle 19"/>
            <p:cNvSpPr>
              <a:spLocks noChangeArrowheads="1"/>
            </p:cNvSpPr>
            <p:nvPr/>
          </p:nvSpPr>
          <p:spPr bwMode="auto">
            <a:xfrm>
              <a:off x="4305621" y="3782973"/>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9</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4" name="Rectangle 18"/>
            <p:cNvSpPr>
              <a:spLocks noChangeArrowheads="1"/>
            </p:cNvSpPr>
            <p:nvPr/>
          </p:nvSpPr>
          <p:spPr bwMode="auto">
            <a:xfrm>
              <a:off x="4823980" y="3782973"/>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3" name="Rectangle 17"/>
            <p:cNvSpPr>
              <a:spLocks noChangeArrowheads="1"/>
            </p:cNvSpPr>
            <p:nvPr/>
          </p:nvSpPr>
          <p:spPr bwMode="auto">
            <a:xfrm>
              <a:off x="5335473" y="3782973"/>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2" name="Rectangle 16"/>
            <p:cNvSpPr>
              <a:spLocks noChangeArrowheads="1"/>
            </p:cNvSpPr>
            <p:nvPr/>
          </p:nvSpPr>
          <p:spPr bwMode="auto">
            <a:xfrm>
              <a:off x="4302188" y="4159729"/>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1" name="Rectangle 15"/>
            <p:cNvSpPr>
              <a:spLocks noChangeArrowheads="1"/>
            </p:cNvSpPr>
            <p:nvPr/>
          </p:nvSpPr>
          <p:spPr bwMode="auto">
            <a:xfrm>
              <a:off x="4820547" y="4159729"/>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90" name="Rectangle 14"/>
            <p:cNvSpPr>
              <a:spLocks noChangeArrowheads="1"/>
            </p:cNvSpPr>
            <p:nvPr/>
          </p:nvSpPr>
          <p:spPr bwMode="auto">
            <a:xfrm>
              <a:off x="5332040" y="4159729"/>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89" name="Rectangle 13"/>
            <p:cNvSpPr>
              <a:spLocks noChangeArrowheads="1"/>
            </p:cNvSpPr>
            <p:nvPr/>
          </p:nvSpPr>
          <p:spPr bwMode="auto">
            <a:xfrm>
              <a:off x="5328607" y="4894163"/>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88" name="Rectangle 12"/>
            <p:cNvSpPr>
              <a:spLocks noChangeArrowheads="1"/>
            </p:cNvSpPr>
            <p:nvPr/>
          </p:nvSpPr>
          <p:spPr bwMode="auto">
            <a:xfrm>
              <a:off x="4817114" y="453648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87" name="Rectangle 11"/>
            <p:cNvSpPr>
              <a:spLocks noChangeArrowheads="1"/>
            </p:cNvSpPr>
            <p:nvPr/>
          </p:nvSpPr>
          <p:spPr bwMode="auto">
            <a:xfrm>
              <a:off x="5328607" y="453648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86" name="Rectangle 10"/>
            <p:cNvSpPr>
              <a:spLocks noChangeArrowheads="1"/>
            </p:cNvSpPr>
            <p:nvPr/>
          </p:nvSpPr>
          <p:spPr bwMode="auto">
            <a:xfrm>
              <a:off x="2770094" y="2071678"/>
              <a:ext cx="161343" cy="211428"/>
            </a:xfrm>
            <a:prstGeom prst="rect">
              <a:avLst/>
            </a:prstGeom>
            <a:solidFill>
              <a:srgbClr val="FFFFFF"/>
            </a:solidFill>
            <a:ln w="9525">
              <a:noFill/>
              <a:miter lim="800000"/>
            </a:ln>
          </p:spPr>
          <p:txBody>
            <a:bodyPr vert="horz" wrap="square" lIns="36000" tIns="0" rIns="0" bIns="0" numCol="1" anchor="t" anchorCtr="0" compatLnSpc="1"/>
            <a:lstStyle/>
            <a:p>
              <a:pPr marL="0" marR="0" lvl="0" algn="l"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5785" name="Rectangle 9"/>
            <p:cNvSpPr>
              <a:spLocks noChangeArrowheads="1"/>
            </p:cNvSpPr>
            <p:nvPr/>
          </p:nvSpPr>
          <p:spPr bwMode="auto">
            <a:xfrm>
              <a:off x="2300844" y="3073179"/>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784" name="Rectangle 8"/>
            <p:cNvSpPr>
              <a:spLocks noChangeArrowheads="1"/>
            </p:cNvSpPr>
            <p:nvPr/>
          </p:nvSpPr>
          <p:spPr bwMode="auto">
            <a:xfrm>
              <a:off x="2300844" y="3435627"/>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783" name="Rectangle 7"/>
            <p:cNvSpPr>
              <a:spLocks noChangeArrowheads="1"/>
            </p:cNvSpPr>
            <p:nvPr/>
          </p:nvSpPr>
          <p:spPr bwMode="auto">
            <a:xfrm>
              <a:off x="2300844" y="3805229"/>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782" name="Rectangle 6"/>
            <p:cNvSpPr>
              <a:spLocks noChangeArrowheads="1"/>
            </p:cNvSpPr>
            <p:nvPr/>
          </p:nvSpPr>
          <p:spPr bwMode="auto">
            <a:xfrm>
              <a:off x="2300844" y="4181984"/>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781" name="Rectangle 5"/>
            <p:cNvSpPr>
              <a:spLocks noChangeArrowheads="1"/>
            </p:cNvSpPr>
            <p:nvPr/>
          </p:nvSpPr>
          <p:spPr bwMode="auto">
            <a:xfrm>
              <a:off x="2300844" y="4558739"/>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780" name="Rectangle 4"/>
            <p:cNvSpPr>
              <a:spLocks noChangeArrowheads="1"/>
            </p:cNvSpPr>
            <p:nvPr/>
          </p:nvSpPr>
          <p:spPr bwMode="auto">
            <a:xfrm>
              <a:off x="2300844" y="4916418"/>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75779" name="AutoShape 3"/>
            <p:cNvSpPr>
              <a:spLocks noChangeShapeType="1"/>
            </p:cNvSpPr>
            <p:nvPr/>
          </p:nvSpPr>
          <p:spPr bwMode="auto">
            <a:xfrm flipV="1">
              <a:off x="1998754" y="3179688"/>
              <a:ext cx="312388" cy="795"/>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75778" name="AutoShape 2"/>
            <p:cNvSpPr>
              <a:spLocks noChangeShapeType="1"/>
            </p:cNvSpPr>
            <p:nvPr/>
          </p:nvSpPr>
          <p:spPr bwMode="auto">
            <a:xfrm>
              <a:off x="2997710" y="2143116"/>
              <a:ext cx="1144" cy="25200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grpSp>
      <p:sp>
        <p:nvSpPr>
          <p:cNvPr id="52" name="TextBox 51"/>
          <p:cNvSpPr txBox="1"/>
          <p:nvPr/>
        </p:nvSpPr>
        <p:spPr>
          <a:xfrm>
            <a:off x="2214546" y="1092940"/>
            <a:ext cx="4500594"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anose="020B0609020204030204" pitchFamily="49" charset="0"/>
                <a:cs typeface="Consolas" panose="020B0609020204030204" pitchFamily="49" charset="0"/>
              </a:rPr>
              <a:t>a</a:t>
            </a:r>
            <a:r>
              <a:rPr lang="en-US" altLang="zh-CN" sz="2000" smtClean="0">
                <a:solidFill>
                  <a:srgbClr val="0000FF"/>
                </a:solidFill>
                <a:latin typeface="Consolas" panose="020B0609020204030204" pitchFamily="49" charset="0"/>
                <a:cs typeface="Consolas" panose="020B0609020204030204" pitchFamily="49" charset="0"/>
              </a:rPr>
              <a:t>[0..5]={-2</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11</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-4</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13</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-5</a:t>
            </a:r>
            <a:r>
              <a:rPr lang="zh-CN" altLang="zh-CN" sz="2000" smtClean="0">
                <a:solidFill>
                  <a:srgbClr val="0000FF"/>
                </a:solidFill>
                <a:latin typeface="Consolas" panose="020B0609020204030204" pitchFamily="49" charset="0"/>
                <a:cs typeface="Consolas" panose="020B0609020204030204" pitchFamily="49" charset="0"/>
              </a:rPr>
              <a:t>，</a:t>
            </a:r>
            <a:r>
              <a:rPr lang="en-US" altLang="zh-CN" sz="2000" smtClean="0">
                <a:solidFill>
                  <a:srgbClr val="0000FF"/>
                </a:solidFill>
                <a:latin typeface="Consolas" panose="020B0609020204030204" pitchFamily="49" charset="0"/>
                <a:cs typeface="Consolas" panose="020B0609020204030204" pitchFamily="49" charset="0"/>
              </a:rPr>
              <a:t>-2}</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3" name="TextBox 52"/>
          <p:cNvSpPr txBox="1"/>
          <p:nvPr/>
        </p:nvSpPr>
        <p:spPr>
          <a:xfrm>
            <a:off x="285720" y="480495"/>
            <a:ext cx="8286808"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设整数序列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枚举所有连续子序列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j</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灯片编号占位符 5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38" y="267875"/>
            <a:ext cx="8929718" cy="29675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maxSubSum1</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解法</a:t>
            </a:r>
            <a:r>
              <a:rPr lang="en-US" altLang="zh-CN" sz="2000" smtClean="0">
                <a:solidFill>
                  <a:srgbClr val="00B050"/>
                </a:solidFill>
                <a:latin typeface="Consolas" panose="020B0609020204030204" pitchFamily="49" charset="0"/>
                <a:ea typeface="仿宋" panose="02010609060101010101" pitchFamily="49" charset="-122"/>
              </a:rPr>
              <a:t>1</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n,maxsum=len(a),0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for i in range(0,n):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两重循环穷举所有的连续子序列</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for j in range(i,n):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cursum=0;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for k in range(i,j+1):cursum+=a[k]</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maxsum=max(maxsum,cursum)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比较求最大</a:t>
            </a:r>
            <a:r>
              <a:rPr lang="en-US" altLang="zh-CN" sz="2000" smtClean="0">
                <a:solidFill>
                  <a:srgbClr val="00B0F0"/>
                </a:solidFill>
                <a:latin typeface="Consolas" panose="020B0609020204030204" pitchFamily="49" charset="0"/>
                <a:ea typeface="仿宋" panose="02010609060101010101" pitchFamily="49" charset="-122"/>
              </a:rPr>
              <a:t>maxsum</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return maxsum</a:t>
            </a:r>
            <a:endParaRPr lang="zh-CN" altLang="zh-CN" sz="2000">
              <a:solidFill>
                <a:srgbClr val="0000FF"/>
              </a:solidFill>
              <a:latin typeface="Consolas" panose="020B0609020204030204" pitchFamily="49" charset="0"/>
              <a:ea typeface="仿宋" panose="02010609060101010101" pitchFamily="49" charset="-122"/>
            </a:endParaRPr>
          </a:p>
        </p:txBody>
      </p:sp>
      <p:pic>
        <p:nvPicPr>
          <p:cNvPr id="74753" name="Picture 1"/>
          <p:cNvPicPr>
            <a:picLocks noChangeAspect="1" noChangeArrowheads="1"/>
          </p:cNvPicPr>
          <p:nvPr/>
        </p:nvPicPr>
        <p:blipFill>
          <a:blip r:embed="rId1" cstate="print"/>
          <a:srcRect/>
          <a:stretch>
            <a:fillRect/>
          </a:stretch>
        </p:blipFill>
        <p:spPr bwMode="auto">
          <a:xfrm>
            <a:off x="642910" y="3500444"/>
            <a:ext cx="7143800" cy="857256"/>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4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357158" y="214297"/>
            <a:ext cx="8143932"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优化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利用前缀和</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428596" y="750081"/>
            <a:ext cx="8501122" cy="39138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presum[</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表示子序列</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元素和即</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中前</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个元素和</a:t>
            </a:r>
            <a:r>
              <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显然有如下递推关系：</a:t>
            </a:r>
            <a:endPar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0"/>
              </a:spcBef>
            </a:pP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presum[0]=0</a:t>
            </a:r>
            <a:endPar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0"/>
              </a:spcBef>
            </a:pP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      presum[</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]=presum(</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		</a:t>
            </a:r>
            <a:r>
              <a:rPr lang="zh-CN"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当</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&gt;0</a:t>
            </a:r>
            <a:r>
              <a:rPr lang="zh-CN"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时</a:t>
            </a:r>
            <a:endPar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200" smtClean="0">
                <a:solidFill>
                  <a:srgbClr val="0000FF"/>
                </a:solidFill>
                <a:latin typeface="+mj-ea"/>
                <a:ea typeface="+mj-ea"/>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，则有：</a:t>
            </a:r>
            <a:endPar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0"/>
              </a:spcBef>
            </a:pP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presum[</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200" b="0" smtClean="0">
                <a:solidFill>
                  <a:srgbClr val="006600"/>
                </a:solidFill>
                <a:latin typeface="+mn-ea"/>
                <a:cs typeface="Consolas" panose="020B0609020204030204" pitchFamily="49" charset="0"/>
              </a:rPr>
              <a:t>…</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endParaRPr lang="zh-CN"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      presum[</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200" b="0" smtClean="0">
                <a:solidFill>
                  <a:srgbClr val="006600"/>
                </a:solidFill>
                <a:latin typeface="+mn-ea"/>
                <a:cs typeface="Consolas" panose="020B0609020204030204" pitchFamily="49" charset="0"/>
              </a:rPr>
              <a:t>…</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smtClean="0">
                <a:solidFill>
                  <a:srgbClr val="006600"/>
                </a:solidFill>
                <a:latin typeface="+mn-ea"/>
                <a:cs typeface="Consolas" panose="020B0609020204030204" pitchFamily="49" charset="0"/>
              </a:rPr>
              <a:t>…</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b="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endParaRPr lang="zh-CN" altLang="zh-CN" sz="2200" b="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两式相减得的</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presum[</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]-presum[</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FF0000"/>
                </a:solidFill>
                <a:latin typeface="+mj-ea"/>
                <a:ea typeface="+mj-ea"/>
                <a:cs typeface="Consolas" panose="020B0609020204030204" pitchFamily="49" charset="0"/>
              </a:rPr>
              <a:t>+…+</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这样</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）循环可以求出所有连续子序列</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之和，比较求出最大值</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maxsum</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即可。</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160717"/>
            <a:ext cx="8786874" cy="39114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maxSubSum2</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解法</a:t>
            </a:r>
            <a:r>
              <a:rPr lang="en-US" altLang="zh-CN" sz="2000" smtClean="0">
                <a:solidFill>
                  <a:srgbClr val="00B050"/>
                </a:solidFill>
                <a:latin typeface="Consolas" panose="020B0609020204030204" pitchFamily="49" charset="0"/>
                <a:ea typeface="仿宋" panose="02010609060101010101" pitchFamily="49" charset="-122"/>
              </a:rPr>
              <a:t>2</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n=len(a)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presum=[0]*(n+1)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presum[0]=0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for i in range(1,n+1):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presum[i]=presum[i-1]+a[i-1]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maxsum=0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for j in range(i+1,n+1):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cursum=presum[j]-presum[i]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maxsum=max(maxsum,cursum)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比较求最大</a:t>
            </a:r>
            <a:r>
              <a:rPr lang="en-US" altLang="zh-CN" sz="2000" smtClean="0">
                <a:solidFill>
                  <a:srgbClr val="00B0F0"/>
                </a:solidFill>
                <a:latin typeface="Consolas" panose="020B0609020204030204" pitchFamily="49" charset="0"/>
                <a:ea typeface="仿宋" panose="02010609060101010101" pitchFamily="49" charset="-122"/>
              </a:rPr>
              <a:t>maxsum</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return maxsum</a:t>
            </a:r>
            <a:endParaRPr lang="zh-CN" altLang="zh-CN" sz="2000">
              <a:solidFill>
                <a:srgbClr val="0000FF"/>
              </a:solidFill>
              <a:latin typeface="Consolas" panose="020B0609020204030204" pitchFamily="49" charset="0"/>
              <a:ea typeface="仿宋" panose="02010609060101010101" pitchFamily="49" charset="-122"/>
            </a:endParaRPr>
          </a:p>
        </p:txBody>
      </p:sp>
      <p:pic>
        <p:nvPicPr>
          <p:cNvPr id="1026" name="Picture 2"/>
          <p:cNvPicPr>
            <a:picLocks noChangeAspect="1" noChangeArrowheads="1"/>
          </p:cNvPicPr>
          <p:nvPr/>
        </p:nvPicPr>
        <p:blipFill>
          <a:blip r:embed="rId1" cstate="print"/>
          <a:srcRect/>
          <a:stretch>
            <a:fillRect/>
          </a:stretch>
        </p:blipFill>
        <p:spPr bwMode="auto">
          <a:xfrm>
            <a:off x="1357290" y="4214824"/>
            <a:ext cx="5072098" cy="65722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142858"/>
            <a:ext cx="8001056"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优化</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点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避免</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起始下标</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开始的子序列的重复计算。</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285720" y="642923"/>
            <a:ext cx="8429684" cy="183640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Sum(</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表示子序列</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元素和，初始时置</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Sum(</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，显然有如下递推关系：</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])=Sum(</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zh-CN"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当</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zh-CN" altLang="zh-CN" sz="2200" smtClean="0">
                <a:solidFill>
                  <a:srgbClr val="006600"/>
                </a:solidFill>
                <a:latin typeface="+mj-ea"/>
                <a:ea typeface="+mj-ea"/>
                <a:cs typeface="Consolas" panose="020B0609020204030204" pitchFamily="49" charset="0"/>
              </a:rPr>
              <a:t>≥</a:t>
            </a:r>
            <a:r>
              <a:rPr lang="en-US" altLang="zh-CN" sz="22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zh-CN"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22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600"/>
              </a:spcBef>
              <a:buBlip>
                <a:blip r:embed="rId1"/>
              </a:buBlip>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连续求</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子序列和（</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j</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mj-ea"/>
                <a:ea typeface="+mj-ea"/>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）时没有必要使用循环变量为</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的第</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重循环</a:t>
            </a:r>
            <a:r>
              <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54"/>
          <p:cNvGrpSpPr/>
          <p:nvPr/>
        </p:nvGrpSpPr>
        <p:grpSpPr>
          <a:xfrm>
            <a:off x="1714480" y="2411015"/>
            <a:ext cx="6072230" cy="2512474"/>
            <a:chOff x="1714480" y="3214686"/>
            <a:chExt cx="6072230" cy="3349965"/>
          </a:xfrm>
        </p:grpSpPr>
        <p:sp>
          <p:nvSpPr>
            <p:cNvPr id="6" name="Rectangle 45"/>
            <p:cNvSpPr>
              <a:spLocks noChangeArrowheads="1"/>
            </p:cNvSpPr>
            <p:nvPr/>
          </p:nvSpPr>
          <p:spPr bwMode="auto">
            <a:xfrm>
              <a:off x="2692839" y="445116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 name="Rectangle 44"/>
            <p:cNvSpPr>
              <a:spLocks noChangeArrowheads="1"/>
            </p:cNvSpPr>
            <p:nvPr/>
          </p:nvSpPr>
          <p:spPr bwMode="auto">
            <a:xfrm>
              <a:off x="2764929" y="3825625"/>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8" name="Rectangle 43"/>
            <p:cNvSpPr>
              <a:spLocks noChangeArrowheads="1"/>
            </p:cNvSpPr>
            <p:nvPr/>
          </p:nvSpPr>
          <p:spPr bwMode="auto">
            <a:xfrm>
              <a:off x="1714480" y="4479780"/>
              <a:ext cx="161343" cy="211428"/>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i</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9" name="Rectangle 42"/>
            <p:cNvSpPr>
              <a:spLocks noChangeArrowheads="1"/>
            </p:cNvSpPr>
            <p:nvPr/>
          </p:nvSpPr>
          <p:spPr bwMode="auto">
            <a:xfrm>
              <a:off x="3204332" y="445116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FF00FF"/>
                  </a:solidFill>
                  <a:effectLst/>
                  <a:ea typeface="仿宋" panose="02010609060101010101" pitchFamily="49" charset="-122"/>
                  <a:cs typeface="Times New Roman" panose="02020603050405020304" pitchFamily="18" charset="0"/>
                </a:rPr>
                <a:t>9</a:t>
              </a:r>
              <a:endParaRPr kumimoji="0" lang="en-US" altLang="zh-CN" sz="1800" b="0" i="0" u="none" strike="noStrike" cap="none" normalizeH="0" baseline="0" smtClean="0">
                <a:ln>
                  <a:noFill/>
                </a:ln>
                <a:solidFill>
                  <a:srgbClr val="FF00FF"/>
                </a:solidFill>
                <a:effectLst/>
                <a:ea typeface="仿宋" panose="02010609060101010101" pitchFamily="49" charset="-122"/>
                <a:cs typeface="Times New Roman" panose="02020603050405020304" pitchFamily="18" charset="0"/>
              </a:endParaRPr>
            </a:p>
          </p:txBody>
        </p:sp>
        <p:sp>
          <p:nvSpPr>
            <p:cNvPr id="10" name="Rectangle 41"/>
            <p:cNvSpPr>
              <a:spLocks noChangeArrowheads="1"/>
            </p:cNvSpPr>
            <p:nvPr/>
          </p:nvSpPr>
          <p:spPr bwMode="auto">
            <a:xfrm>
              <a:off x="3286720" y="3825625"/>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11" name="Rectangle 40"/>
            <p:cNvSpPr>
              <a:spLocks noChangeArrowheads="1"/>
            </p:cNvSpPr>
            <p:nvPr/>
          </p:nvSpPr>
          <p:spPr bwMode="auto">
            <a:xfrm>
              <a:off x="3719258" y="445116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2" name="Rectangle 39"/>
            <p:cNvSpPr>
              <a:spLocks noChangeArrowheads="1"/>
            </p:cNvSpPr>
            <p:nvPr/>
          </p:nvSpPr>
          <p:spPr bwMode="auto">
            <a:xfrm>
              <a:off x="3791347" y="3825625"/>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13" name="Rectangle 38"/>
            <p:cNvSpPr>
              <a:spLocks noChangeArrowheads="1"/>
            </p:cNvSpPr>
            <p:nvPr/>
          </p:nvSpPr>
          <p:spPr bwMode="auto">
            <a:xfrm>
              <a:off x="4230750" y="445116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18</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4" name="Rectangle 37"/>
            <p:cNvSpPr>
              <a:spLocks noChangeArrowheads="1"/>
            </p:cNvSpPr>
            <p:nvPr/>
          </p:nvSpPr>
          <p:spPr bwMode="auto">
            <a:xfrm>
              <a:off x="4333736" y="3825625"/>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15" name="Rectangle 36"/>
            <p:cNvSpPr>
              <a:spLocks noChangeArrowheads="1"/>
            </p:cNvSpPr>
            <p:nvPr/>
          </p:nvSpPr>
          <p:spPr bwMode="auto">
            <a:xfrm>
              <a:off x="4749109" y="445116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6" name="Rectangle 35"/>
            <p:cNvSpPr>
              <a:spLocks noChangeArrowheads="1"/>
            </p:cNvSpPr>
            <p:nvPr/>
          </p:nvSpPr>
          <p:spPr bwMode="auto">
            <a:xfrm>
              <a:off x="4810900" y="3825625"/>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17" name="Rectangle 34"/>
            <p:cNvSpPr>
              <a:spLocks noChangeArrowheads="1"/>
            </p:cNvSpPr>
            <p:nvPr/>
          </p:nvSpPr>
          <p:spPr bwMode="auto">
            <a:xfrm>
              <a:off x="5260602" y="445116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8" name="Rectangle 33"/>
            <p:cNvSpPr>
              <a:spLocks noChangeArrowheads="1"/>
            </p:cNvSpPr>
            <p:nvPr/>
          </p:nvSpPr>
          <p:spPr bwMode="auto">
            <a:xfrm>
              <a:off x="5363587" y="3825625"/>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19" name="Rectangle 32"/>
            <p:cNvSpPr>
              <a:spLocks noChangeArrowheads="1"/>
            </p:cNvSpPr>
            <p:nvPr/>
          </p:nvSpPr>
          <p:spPr bwMode="auto">
            <a:xfrm>
              <a:off x="3211197" y="481361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0" name="Rectangle 31"/>
            <p:cNvSpPr>
              <a:spLocks noChangeArrowheads="1"/>
            </p:cNvSpPr>
            <p:nvPr/>
          </p:nvSpPr>
          <p:spPr bwMode="auto">
            <a:xfrm>
              <a:off x="3726123" y="481361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1" name="Rectangle 30"/>
            <p:cNvSpPr>
              <a:spLocks noChangeArrowheads="1"/>
            </p:cNvSpPr>
            <p:nvPr/>
          </p:nvSpPr>
          <p:spPr bwMode="auto">
            <a:xfrm>
              <a:off x="4237616" y="4813614"/>
              <a:ext cx="519503" cy="270246"/>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20</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2" name="Rectangle 29"/>
            <p:cNvSpPr>
              <a:spLocks noChangeArrowheads="1"/>
            </p:cNvSpPr>
            <p:nvPr/>
          </p:nvSpPr>
          <p:spPr bwMode="auto">
            <a:xfrm>
              <a:off x="4755975" y="481361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3" name="Rectangle 28"/>
            <p:cNvSpPr>
              <a:spLocks noChangeArrowheads="1"/>
            </p:cNvSpPr>
            <p:nvPr/>
          </p:nvSpPr>
          <p:spPr bwMode="auto">
            <a:xfrm>
              <a:off x="5267468" y="4813614"/>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4" name="Rectangle 27"/>
            <p:cNvSpPr>
              <a:spLocks noChangeArrowheads="1"/>
            </p:cNvSpPr>
            <p:nvPr/>
          </p:nvSpPr>
          <p:spPr bwMode="auto">
            <a:xfrm>
              <a:off x="2699705" y="4083949"/>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5" name="Rectangle 26"/>
            <p:cNvSpPr>
              <a:spLocks noChangeArrowheads="1"/>
            </p:cNvSpPr>
            <p:nvPr/>
          </p:nvSpPr>
          <p:spPr bwMode="auto">
            <a:xfrm>
              <a:off x="3211197" y="4083949"/>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6" name="Rectangle 25"/>
            <p:cNvSpPr>
              <a:spLocks noChangeArrowheads="1"/>
            </p:cNvSpPr>
            <p:nvPr/>
          </p:nvSpPr>
          <p:spPr bwMode="auto">
            <a:xfrm>
              <a:off x="3726123" y="4083949"/>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7" name="Rectangle 24"/>
            <p:cNvSpPr>
              <a:spLocks noChangeArrowheads="1"/>
            </p:cNvSpPr>
            <p:nvPr/>
          </p:nvSpPr>
          <p:spPr bwMode="auto">
            <a:xfrm>
              <a:off x="4237616" y="4083949"/>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8" name="Rectangle 23"/>
            <p:cNvSpPr>
              <a:spLocks noChangeArrowheads="1"/>
            </p:cNvSpPr>
            <p:nvPr/>
          </p:nvSpPr>
          <p:spPr bwMode="auto">
            <a:xfrm>
              <a:off x="4755975" y="4083949"/>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0" name="Rectangle 22"/>
            <p:cNvSpPr>
              <a:spLocks noChangeArrowheads="1"/>
            </p:cNvSpPr>
            <p:nvPr/>
          </p:nvSpPr>
          <p:spPr bwMode="auto">
            <a:xfrm>
              <a:off x="5267468" y="4083949"/>
              <a:ext cx="519503" cy="270246"/>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1" name="Rectangle 21"/>
            <p:cNvSpPr>
              <a:spLocks noChangeArrowheads="1"/>
            </p:cNvSpPr>
            <p:nvPr/>
          </p:nvSpPr>
          <p:spPr bwMode="auto">
            <a:xfrm>
              <a:off x="5990652" y="4083949"/>
              <a:ext cx="1153116" cy="24522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初始序列</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2" name="Rectangle 20"/>
            <p:cNvSpPr>
              <a:spLocks noChangeArrowheads="1"/>
            </p:cNvSpPr>
            <p:nvPr/>
          </p:nvSpPr>
          <p:spPr bwMode="auto">
            <a:xfrm>
              <a:off x="3722690" y="5183215"/>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3" name="Rectangle 19"/>
            <p:cNvSpPr>
              <a:spLocks noChangeArrowheads="1"/>
            </p:cNvSpPr>
            <p:nvPr/>
          </p:nvSpPr>
          <p:spPr bwMode="auto">
            <a:xfrm>
              <a:off x="4234183" y="5183215"/>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9</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4" name="Rectangle 18"/>
            <p:cNvSpPr>
              <a:spLocks noChangeArrowheads="1"/>
            </p:cNvSpPr>
            <p:nvPr/>
          </p:nvSpPr>
          <p:spPr bwMode="auto">
            <a:xfrm>
              <a:off x="4752542" y="5183215"/>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 name="Rectangle 17"/>
            <p:cNvSpPr>
              <a:spLocks noChangeArrowheads="1"/>
            </p:cNvSpPr>
            <p:nvPr/>
          </p:nvSpPr>
          <p:spPr bwMode="auto">
            <a:xfrm>
              <a:off x="5264035" y="5183215"/>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 name="Rectangle 16"/>
            <p:cNvSpPr>
              <a:spLocks noChangeArrowheads="1"/>
            </p:cNvSpPr>
            <p:nvPr/>
          </p:nvSpPr>
          <p:spPr bwMode="auto">
            <a:xfrm>
              <a:off x="4230750" y="5559971"/>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7" name="Rectangle 15"/>
            <p:cNvSpPr>
              <a:spLocks noChangeArrowheads="1"/>
            </p:cNvSpPr>
            <p:nvPr/>
          </p:nvSpPr>
          <p:spPr bwMode="auto">
            <a:xfrm>
              <a:off x="4749109" y="5559971"/>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8</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8" name="Rectangle 14"/>
            <p:cNvSpPr>
              <a:spLocks noChangeArrowheads="1"/>
            </p:cNvSpPr>
            <p:nvPr/>
          </p:nvSpPr>
          <p:spPr bwMode="auto">
            <a:xfrm>
              <a:off x="5260602" y="5559971"/>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9" name="Rectangle 13"/>
            <p:cNvSpPr>
              <a:spLocks noChangeArrowheads="1"/>
            </p:cNvSpPr>
            <p:nvPr/>
          </p:nvSpPr>
          <p:spPr bwMode="auto">
            <a:xfrm>
              <a:off x="5257169" y="6294405"/>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0" name="Rectangle 12"/>
            <p:cNvSpPr>
              <a:spLocks noChangeArrowheads="1"/>
            </p:cNvSpPr>
            <p:nvPr/>
          </p:nvSpPr>
          <p:spPr bwMode="auto">
            <a:xfrm>
              <a:off x="4745676" y="593672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1" name="Rectangle 11"/>
            <p:cNvSpPr>
              <a:spLocks noChangeArrowheads="1"/>
            </p:cNvSpPr>
            <p:nvPr/>
          </p:nvSpPr>
          <p:spPr bwMode="auto">
            <a:xfrm>
              <a:off x="5257169" y="5936726"/>
              <a:ext cx="519503" cy="27024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2" name="Rectangle 10"/>
            <p:cNvSpPr>
              <a:spLocks noChangeArrowheads="1"/>
            </p:cNvSpPr>
            <p:nvPr/>
          </p:nvSpPr>
          <p:spPr bwMode="auto">
            <a:xfrm>
              <a:off x="2698656" y="3471920"/>
              <a:ext cx="161343" cy="211428"/>
            </a:xfrm>
            <a:prstGeom prst="rect">
              <a:avLst/>
            </a:prstGeom>
            <a:solidFill>
              <a:srgbClr val="FFFFFF"/>
            </a:solidFill>
            <a:ln w="9525">
              <a:noFill/>
              <a:miter lim="800000"/>
            </a:ln>
          </p:spPr>
          <p:txBody>
            <a:bodyPr vert="horz" wrap="square" lIns="36000" tIns="0" rIns="0" bIns="0" numCol="1" anchor="t" anchorCtr="0" compatLnSpc="1"/>
            <a:lstStyle/>
            <a:p>
              <a:pPr marL="0" marR="0" lvl="0" algn="l" defTabSz="914400" rtl="0" eaLnBrk="1" fontAlgn="base" latinLnBrk="0" hangingPunct="1">
                <a:lnSpc>
                  <a:spcPts val="18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j</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3" name="Rectangle 9"/>
            <p:cNvSpPr>
              <a:spLocks noChangeArrowheads="1"/>
            </p:cNvSpPr>
            <p:nvPr/>
          </p:nvSpPr>
          <p:spPr bwMode="auto">
            <a:xfrm>
              <a:off x="2229406" y="4473421"/>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44" name="Rectangle 8"/>
            <p:cNvSpPr>
              <a:spLocks noChangeArrowheads="1"/>
            </p:cNvSpPr>
            <p:nvPr/>
          </p:nvSpPr>
          <p:spPr bwMode="auto">
            <a:xfrm>
              <a:off x="2229406" y="4835869"/>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45" name="Rectangle 7"/>
            <p:cNvSpPr>
              <a:spLocks noChangeArrowheads="1"/>
            </p:cNvSpPr>
            <p:nvPr/>
          </p:nvSpPr>
          <p:spPr bwMode="auto">
            <a:xfrm>
              <a:off x="2229406" y="5205471"/>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46" name="Rectangle 6"/>
            <p:cNvSpPr>
              <a:spLocks noChangeArrowheads="1"/>
            </p:cNvSpPr>
            <p:nvPr/>
          </p:nvSpPr>
          <p:spPr bwMode="auto">
            <a:xfrm>
              <a:off x="2229406" y="5582226"/>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47" name="Rectangle 5"/>
            <p:cNvSpPr>
              <a:spLocks noChangeArrowheads="1"/>
            </p:cNvSpPr>
            <p:nvPr/>
          </p:nvSpPr>
          <p:spPr bwMode="auto">
            <a:xfrm>
              <a:off x="2229406" y="5958981"/>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48" name="Rectangle 4"/>
            <p:cNvSpPr>
              <a:spLocks noChangeArrowheads="1"/>
            </p:cNvSpPr>
            <p:nvPr/>
          </p:nvSpPr>
          <p:spPr bwMode="auto">
            <a:xfrm>
              <a:off x="2229406" y="6316660"/>
              <a:ext cx="352438" cy="21222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algn="ctr" defTabSz="914400" rtl="0" eaLnBrk="1" fontAlgn="base" latinLnBrk="0" hangingPunct="1">
                <a:lnSpc>
                  <a:spcPts val="18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tx1"/>
                </a:solidFill>
                <a:effectLst/>
                <a:ea typeface="仿宋" panose="02010609060101010101" pitchFamily="49" charset="-122"/>
                <a:cs typeface="Times New Roman" panose="02020603050405020304" pitchFamily="18" charset="0"/>
              </a:endParaRPr>
            </a:p>
          </p:txBody>
        </p:sp>
        <p:sp>
          <p:nvSpPr>
            <p:cNvPr id="49" name="AutoShape 3"/>
            <p:cNvSpPr>
              <a:spLocks noChangeShapeType="1"/>
            </p:cNvSpPr>
            <p:nvPr/>
          </p:nvSpPr>
          <p:spPr bwMode="auto">
            <a:xfrm flipV="1">
              <a:off x="1927316" y="4579930"/>
              <a:ext cx="312388" cy="795"/>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sp>
          <p:nvSpPr>
            <p:cNvPr id="50" name="AutoShape 2"/>
            <p:cNvSpPr>
              <a:spLocks noChangeShapeType="1"/>
            </p:cNvSpPr>
            <p:nvPr/>
          </p:nvSpPr>
          <p:spPr bwMode="auto">
            <a:xfrm>
              <a:off x="2926272" y="3543358"/>
              <a:ext cx="1144" cy="25200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pPr>
                <a:lnSpc>
                  <a:spcPts val="1800"/>
                </a:lnSpc>
              </a:pPr>
              <a:endParaRPr lang="zh-CN" altLang="en-US" sz="1800">
                <a:solidFill>
                  <a:srgbClr val="0000FF"/>
                </a:solidFill>
                <a:ea typeface="仿宋" panose="02010609060101010101" pitchFamily="49" charset="-122"/>
                <a:cs typeface="Times New Roman" panose="02020603050405020304" pitchFamily="18" charset="0"/>
              </a:endParaRPr>
            </a:p>
          </p:txBody>
        </p:sp>
        <p:cxnSp>
          <p:nvCxnSpPr>
            <p:cNvPr id="53" name="直接箭头连接符 52"/>
            <p:cNvCxnSpPr/>
            <p:nvPr/>
          </p:nvCxnSpPr>
          <p:spPr>
            <a:xfrm flipV="1">
              <a:off x="3571868" y="3500438"/>
              <a:ext cx="1348231" cy="10858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4929190" y="3214686"/>
              <a:ext cx="2857520" cy="492443"/>
            </a:xfrm>
            <a:prstGeom prst="rect">
              <a:avLst/>
            </a:prstGeom>
            <a:noFill/>
          </p:spPr>
          <p:txBody>
            <a:bodyPr wrap="square" rtlCol="0">
              <a:spAutoFit/>
            </a:bodyPr>
            <a:lstStyle/>
            <a:p>
              <a:pPr algn="l">
                <a:lnSpc>
                  <a:spcPct val="100000"/>
                </a:lnSpc>
                <a:spcBef>
                  <a:spcPts val="0"/>
                </a:spcBef>
              </a:pPr>
              <a:r>
                <a:rPr lang="en-US" altLang="zh-CN" sz="1800" smtClean="0">
                  <a:solidFill>
                    <a:srgbClr val="FF00FF"/>
                  </a:solidFill>
                  <a:latin typeface="Consolas" panose="020B0609020204030204" pitchFamily="49" charset="0"/>
                  <a:ea typeface="楷体" panose="02010609060101010101" pitchFamily="49" charset="-122"/>
                  <a:cs typeface="Consolas" panose="020B0609020204030204" pitchFamily="49" charset="0"/>
                </a:rPr>
                <a:t>Sum[1]=Sum[0]+a[1]=9</a:t>
              </a:r>
              <a:endParaRPr lang="zh-CN" altLang="en-US" sz="18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55" name="灯片编号占位符 5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267875"/>
            <a:ext cx="8858312" cy="27687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maxSubSum3</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解法</a:t>
            </a:r>
            <a:r>
              <a:rPr lang="en-US" altLang="zh-CN" sz="2000" smtClean="0">
                <a:solidFill>
                  <a:srgbClr val="00B050"/>
                </a:solidFill>
                <a:latin typeface="Consolas" panose="020B0609020204030204" pitchFamily="49" charset="0"/>
                <a:ea typeface="仿宋" panose="02010609060101010101" pitchFamily="49" charset="-122"/>
              </a:rPr>
              <a:t>3</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n,maxsum=len(a),0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cursum=0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for j in range(i,n):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cursum+=a[j]</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maxsum=max(maxsum,cursum)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比较求最大</a:t>
            </a:r>
            <a:r>
              <a:rPr lang="en-US" altLang="zh-CN" sz="2000" smtClean="0">
                <a:solidFill>
                  <a:srgbClr val="00B050"/>
                </a:solidFill>
                <a:latin typeface="Consolas" panose="020B0609020204030204" pitchFamily="49" charset="0"/>
                <a:ea typeface="仿宋" panose="02010609060101010101" pitchFamily="49" charset="-122"/>
              </a:rPr>
              <a:t>maxsum</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return maxsum</a:t>
            </a:r>
            <a:endParaRPr lang="zh-CN" altLang="zh-CN" sz="2000">
              <a:solidFill>
                <a:srgbClr val="0000FF"/>
              </a:solidFill>
              <a:latin typeface="Consolas" panose="020B0609020204030204" pitchFamily="49" charset="0"/>
              <a:ea typeface="仿宋" panose="02010609060101010101" pitchFamily="49" charset="-122"/>
            </a:endParaRPr>
          </a:p>
        </p:txBody>
      </p:sp>
      <p:pic>
        <p:nvPicPr>
          <p:cNvPr id="72705" name="Picture 1"/>
          <p:cNvPicPr>
            <a:picLocks noChangeAspect="1" noChangeArrowheads="1"/>
          </p:cNvPicPr>
          <p:nvPr/>
        </p:nvPicPr>
        <p:blipFill>
          <a:blip r:embed="rId1" cstate="print"/>
          <a:srcRect/>
          <a:stretch>
            <a:fillRect/>
          </a:stretch>
        </p:blipFill>
        <p:spPr bwMode="auto">
          <a:xfrm>
            <a:off x="1071538" y="3536164"/>
            <a:ext cx="4929222" cy="892974"/>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214297"/>
            <a:ext cx="8143932"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4</a:t>
            </a:r>
            <a:r>
              <a:rPr lang="zh-CN" altLang="en-US"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优化</a:t>
            </a:r>
            <a:r>
              <a:rPr lang="zh-CN" altLang="en-US" sz="2000" smtClean="0">
                <a:solidFill>
                  <a:srgbClr val="0000FF"/>
                </a:solidFill>
                <a:ea typeface="楷体" panose="02010609060101010101" pitchFamily="49" charset="-122"/>
                <a:cs typeface="Times New Roman" panose="02020603050405020304" pitchFamily="18" charset="0"/>
              </a:rPr>
              <a:t>点 </a:t>
            </a:r>
            <a:r>
              <a:rPr lang="zh-CN" altLang="en-US" sz="2000" smtClean="0">
                <a:solidFill>
                  <a:srgbClr val="0000FF"/>
                </a:solidFill>
                <a:ea typeface="楷体" panose="02010609060101010101" pitchFamily="49" charset="-122"/>
                <a:cs typeface="Times New Roman" panose="02020603050405020304" pitchFamily="18" charset="0"/>
                <a:sym typeface="Wingdings" panose="05000000000000000000"/>
              </a:rPr>
              <a:t>  </a:t>
            </a:r>
            <a:r>
              <a:rPr lang="en-US" altLang="zh-CN" sz="2000" smtClean="0">
                <a:solidFill>
                  <a:srgbClr val="0000FF"/>
                </a:solidFill>
                <a:ea typeface="楷体" panose="02010609060101010101" pitchFamily="49" charset="-122"/>
                <a:cs typeface="Times New Roman" panose="02020603050405020304" pitchFamily="18" charset="0"/>
                <a:sym typeface="Wingdings" panose="05000000000000000000"/>
              </a:rPr>
              <a:t>maxsum</a:t>
            </a:r>
            <a:r>
              <a:rPr lang="zh-CN" altLang="en-US" sz="2000" smtClean="0">
                <a:solidFill>
                  <a:srgbClr val="0000FF"/>
                </a:solidFill>
                <a:ea typeface="楷体" panose="02010609060101010101" pitchFamily="49" charset="-122"/>
                <a:cs typeface="Times New Roman" panose="02020603050405020304" pitchFamily="18" charset="0"/>
                <a:sym typeface="Wingdings" panose="05000000000000000000"/>
              </a:rPr>
              <a:t>至少为</a:t>
            </a:r>
            <a:r>
              <a:rPr lang="en-US" altLang="zh-CN" sz="2000" smtClean="0">
                <a:solidFill>
                  <a:srgbClr val="0000FF"/>
                </a:solidFill>
                <a:ea typeface="楷体" panose="02010609060101010101" pitchFamily="49" charset="-122"/>
                <a:cs typeface="Times New Roman" panose="02020603050405020304" pitchFamily="18" charset="0"/>
                <a:sym typeface="Wingdings" panose="05000000000000000000"/>
              </a:rPr>
              <a:t>0</a:t>
            </a:r>
            <a:r>
              <a:rPr lang="zh-CN" altLang="en-US" sz="2000" smtClean="0">
                <a:solidFill>
                  <a:srgbClr val="0000FF"/>
                </a:solidFill>
                <a:ea typeface="楷体" panose="02010609060101010101" pitchFamily="49" charset="-122"/>
                <a:cs typeface="Times New Roman" panose="02020603050405020304" pitchFamily="18" charset="0"/>
              </a:rPr>
              <a:t>。</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8" name="TextBox 7"/>
          <p:cNvSpPr txBox="1"/>
          <p:nvPr/>
        </p:nvSpPr>
        <p:spPr>
          <a:xfrm>
            <a:off x="142844" y="1092388"/>
            <a:ext cx="8858312" cy="338554"/>
          </a:xfrm>
          <a:prstGeom prst="rect">
            <a:avLst/>
          </a:prstGeom>
          <a:noFill/>
        </p:spPr>
        <p:txBody>
          <a:bodyPr wrap="square" rtlCol="0">
            <a:spAutoFit/>
          </a:bodyPr>
          <a:lstStyle/>
          <a:p>
            <a:pPr algn="l" defTabSz="359410">
              <a:lnSpc>
                <a:spcPct val="100000"/>
              </a:lnSpc>
              <a:spcBef>
                <a:spcPts val="0"/>
              </a:spcBef>
            </a:pPr>
            <a:r>
              <a:rPr lang="en-US" altLang="zh-CN" sz="1600" i="1" smtClean="0">
                <a:solidFill>
                  <a:srgbClr val="0000FF"/>
                </a:solidFill>
                <a:latin typeface="Consolas" panose="020B0609020204030204" pitchFamily="49" charset="0"/>
                <a:cs typeface="Times New Roman" panose="02020603050405020304" pitchFamily="18" charset="0"/>
              </a:rPr>
              <a:t>a</a:t>
            </a:r>
            <a:r>
              <a:rPr lang="en-US" altLang="zh-CN" sz="1600" smtClean="0">
                <a:solidFill>
                  <a:srgbClr val="0000FF"/>
                </a:solidFill>
                <a:latin typeface="Consolas" panose="020B0609020204030204" pitchFamily="49" charset="0"/>
                <a:cs typeface="Times New Roman" panose="02020603050405020304" pitchFamily="18" charset="0"/>
              </a:rPr>
              <a:t>[0..5]={-2</a:t>
            </a:r>
            <a:r>
              <a:rPr lang="zh-CN" altLang="zh-CN" sz="1600" smtClean="0">
                <a:solidFill>
                  <a:srgbClr val="0000FF"/>
                </a:solidFill>
                <a:latin typeface="Consolas" panose="020B0609020204030204" pitchFamily="49" charset="0"/>
                <a:cs typeface="Times New Roman" panose="02020603050405020304" pitchFamily="18" charset="0"/>
              </a:rPr>
              <a:t>，</a:t>
            </a:r>
            <a:r>
              <a:rPr lang="en-US" altLang="zh-CN" sz="1600" smtClean="0">
                <a:solidFill>
                  <a:srgbClr val="0000FF"/>
                </a:solidFill>
                <a:latin typeface="Consolas" panose="020B0609020204030204" pitchFamily="49" charset="0"/>
                <a:cs typeface="Times New Roman" panose="02020603050405020304" pitchFamily="18" charset="0"/>
              </a:rPr>
              <a:t>      	  11</a:t>
            </a:r>
            <a:r>
              <a:rPr lang="zh-CN" altLang="zh-CN" sz="1600" smtClean="0">
                <a:solidFill>
                  <a:srgbClr val="0000FF"/>
                </a:solidFill>
                <a:latin typeface="Consolas" panose="020B0609020204030204" pitchFamily="49" charset="0"/>
                <a:cs typeface="Times New Roman" panose="02020603050405020304" pitchFamily="18" charset="0"/>
              </a:rPr>
              <a:t>，</a:t>
            </a:r>
            <a:r>
              <a:rPr lang="en-US" altLang="zh-CN" sz="1600" smtClean="0">
                <a:solidFill>
                  <a:srgbClr val="0000FF"/>
                </a:solidFill>
                <a:latin typeface="Consolas" panose="020B0609020204030204" pitchFamily="49" charset="0"/>
                <a:cs typeface="Times New Roman" panose="02020603050405020304" pitchFamily="18" charset="0"/>
              </a:rPr>
              <a:t>			-4</a:t>
            </a:r>
            <a:r>
              <a:rPr lang="zh-CN" altLang="zh-CN" sz="1600" smtClean="0">
                <a:solidFill>
                  <a:srgbClr val="0000FF"/>
                </a:solidFill>
                <a:latin typeface="Consolas" panose="020B0609020204030204" pitchFamily="49" charset="0"/>
                <a:cs typeface="Times New Roman" panose="02020603050405020304" pitchFamily="18" charset="0"/>
              </a:rPr>
              <a:t>，</a:t>
            </a:r>
            <a:r>
              <a:rPr lang="en-US" altLang="zh-CN" sz="1600" smtClean="0">
                <a:solidFill>
                  <a:srgbClr val="0000FF"/>
                </a:solidFill>
                <a:latin typeface="Consolas" panose="020B0609020204030204" pitchFamily="49" charset="0"/>
                <a:cs typeface="Times New Roman" panose="02020603050405020304" pitchFamily="18" charset="0"/>
              </a:rPr>
              <a:t>			13</a:t>
            </a:r>
            <a:r>
              <a:rPr lang="zh-CN" altLang="zh-CN" sz="1600" smtClean="0">
                <a:solidFill>
                  <a:srgbClr val="0000FF"/>
                </a:solidFill>
                <a:latin typeface="Consolas" panose="020B0609020204030204" pitchFamily="49" charset="0"/>
                <a:cs typeface="Times New Roman" panose="02020603050405020304" pitchFamily="18" charset="0"/>
              </a:rPr>
              <a:t>，</a:t>
            </a:r>
            <a:r>
              <a:rPr lang="en-US" altLang="zh-CN" sz="1600" smtClean="0">
                <a:solidFill>
                  <a:srgbClr val="0000FF"/>
                </a:solidFill>
                <a:latin typeface="Consolas" panose="020B0609020204030204" pitchFamily="49" charset="0"/>
                <a:cs typeface="Times New Roman" panose="02020603050405020304" pitchFamily="18" charset="0"/>
              </a:rPr>
              <a:t>		-5</a:t>
            </a:r>
            <a:r>
              <a:rPr lang="zh-CN" altLang="zh-CN" sz="1600" smtClean="0">
                <a:solidFill>
                  <a:srgbClr val="0000FF"/>
                </a:solidFill>
                <a:latin typeface="Consolas" panose="020B0609020204030204" pitchFamily="49" charset="0"/>
                <a:cs typeface="Times New Roman" panose="02020603050405020304" pitchFamily="18" charset="0"/>
              </a:rPr>
              <a:t>，</a:t>
            </a:r>
            <a:r>
              <a:rPr lang="en-US" altLang="zh-CN" sz="1600" smtClean="0">
                <a:solidFill>
                  <a:srgbClr val="0000FF"/>
                </a:solidFill>
                <a:latin typeface="Consolas" panose="020B0609020204030204" pitchFamily="49" charset="0"/>
                <a:cs typeface="Times New Roman" panose="02020603050405020304" pitchFamily="18" charset="0"/>
              </a:rPr>
              <a:t>			-2}</a:t>
            </a:r>
            <a:endParaRPr lang="zh-CN" altLang="en-US" sz="16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9" name="矩形 8"/>
          <p:cNvSpPr/>
          <p:nvPr/>
        </p:nvSpPr>
        <p:spPr>
          <a:xfrm>
            <a:off x="142844" y="642924"/>
            <a:ext cx="6858048" cy="369332"/>
          </a:xfrm>
          <a:prstGeom prst="rect">
            <a:avLst/>
          </a:prstGeom>
        </p:spPr>
        <p:txBody>
          <a:bodyPr wrap="square">
            <a:spAutoFit/>
          </a:bodyPr>
          <a:lstStyle/>
          <a:p>
            <a:pPr algn="l">
              <a:lnSpc>
                <a:spcPct val="100000"/>
              </a:lnSpc>
            </a:pPr>
            <a:r>
              <a:rPr lang="en-US" altLang="zh-CN" sz="18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a:t>
            </a:r>
            <a:r>
              <a:rPr lang="en-US" altLang="zh-CN" sz="18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cursum=0</a:t>
            </a:r>
            <a:r>
              <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cursum</a:t>
            </a:r>
            <a:r>
              <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表示以</a:t>
            </a: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18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i</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en-US"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结尾的最大和</a:t>
            </a:r>
            <a:r>
              <a:rPr lang="zh-CN" altLang="en-US" sz="18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a:t>
            </a:r>
            <a:endParaRPr lang="zh-CN" altLang="en-US" sz="1800">
              <a:latin typeface="Consolas" panose="020B0609020204030204" pitchFamily="49" charset="0"/>
            </a:endParaRPr>
          </a:p>
        </p:txBody>
      </p:sp>
      <p:grpSp>
        <p:nvGrpSpPr>
          <p:cNvPr id="2" name="组合 24"/>
          <p:cNvGrpSpPr/>
          <p:nvPr/>
        </p:nvGrpSpPr>
        <p:grpSpPr>
          <a:xfrm>
            <a:off x="285720" y="1371712"/>
            <a:ext cx="2143140" cy="1495010"/>
            <a:chOff x="428596" y="1586060"/>
            <a:chExt cx="2143140" cy="1993346"/>
          </a:xfrm>
        </p:grpSpPr>
        <p:cxnSp>
          <p:nvCxnSpPr>
            <p:cNvPr id="11" name="直接箭头连接符 10"/>
            <p:cNvCxnSpPr/>
            <p:nvPr/>
          </p:nvCxnSpPr>
          <p:spPr>
            <a:xfrm rot="5400000" flipH="1" flipV="1">
              <a:off x="1160923" y="1863390"/>
              <a:ext cx="557056" cy="239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428596" y="2143116"/>
              <a:ext cx="2143140" cy="143629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=0+(-2)=-2</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cursum&lt;0</a:t>
              </a:r>
              <a:r>
                <a:rPr lang="zh-CN" altLang="en-US"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从头开始</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a:t>
              </a:r>
              <a:endParaRPr lang="zh-CN" altLang="en-US" sz="16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grpSp>
      <p:grpSp>
        <p:nvGrpSpPr>
          <p:cNvPr id="3" name="组合 25"/>
          <p:cNvGrpSpPr/>
          <p:nvPr/>
        </p:nvGrpSpPr>
        <p:grpSpPr>
          <a:xfrm>
            <a:off x="1738292" y="1428743"/>
            <a:ext cx="1905014" cy="2163164"/>
            <a:chOff x="1881168" y="1662103"/>
            <a:chExt cx="1905014" cy="2884213"/>
          </a:xfrm>
        </p:grpSpPr>
        <p:cxnSp>
          <p:nvCxnSpPr>
            <p:cNvPr id="14" name="直接箭头连接符 13"/>
            <p:cNvCxnSpPr/>
            <p:nvPr/>
          </p:nvCxnSpPr>
          <p:spPr>
            <a:xfrm rot="16200000" flipV="1">
              <a:off x="1801490" y="2718101"/>
              <a:ext cx="2111996"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1881168" y="3766618"/>
              <a:ext cx="1905014" cy="779698"/>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=0+11=11</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=11</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5" name="组合 26"/>
          <p:cNvGrpSpPr/>
          <p:nvPr/>
        </p:nvGrpSpPr>
        <p:grpSpPr>
          <a:xfrm>
            <a:off x="2971789" y="1360876"/>
            <a:ext cx="2143140" cy="1002567"/>
            <a:chOff x="3114665" y="1571612"/>
            <a:chExt cx="2143140" cy="1336756"/>
          </a:xfrm>
        </p:grpSpPr>
        <p:cxnSp>
          <p:nvCxnSpPr>
            <p:cNvPr id="17" name="直接箭头连接符 16"/>
            <p:cNvCxnSpPr/>
            <p:nvPr/>
          </p:nvCxnSpPr>
          <p:spPr>
            <a:xfrm rot="5400000" flipH="1" flipV="1">
              <a:off x="3846992" y="1848942"/>
              <a:ext cx="557056" cy="239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3114665" y="2128668"/>
              <a:ext cx="2143140" cy="77970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=11+(-4)=7</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=11</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6" name="组合 28"/>
          <p:cNvGrpSpPr/>
          <p:nvPr/>
        </p:nvGrpSpPr>
        <p:grpSpPr>
          <a:xfrm>
            <a:off x="4514849" y="1421599"/>
            <a:ext cx="1905014" cy="2041982"/>
            <a:chOff x="4657725" y="1652576"/>
            <a:chExt cx="1905014" cy="2722642"/>
          </a:xfrm>
        </p:grpSpPr>
        <p:cxnSp>
          <p:nvCxnSpPr>
            <p:cNvPr id="19" name="直接箭头连接符 18"/>
            <p:cNvCxnSpPr/>
            <p:nvPr/>
          </p:nvCxnSpPr>
          <p:spPr>
            <a:xfrm rot="16200000" flipV="1">
              <a:off x="4595899" y="2619285"/>
              <a:ext cx="1942943" cy="952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657725" y="3595518"/>
              <a:ext cx="1905014" cy="77970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=7+13=20</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7" name="组合 29"/>
          <p:cNvGrpSpPr/>
          <p:nvPr/>
        </p:nvGrpSpPr>
        <p:grpSpPr>
          <a:xfrm>
            <a:off x="5500694" y="1360876"/>
            <a:ext cx="2143140" cy="1002567"/>
            <a:chOff x="5643570" y="1571612"/>
            <a:chExt cx="2143140" cy="1336756"/>
          </a:xfrm>
        </p:grpSpPr>
        <p:cxnSp>
          <p:nvCxnSpPr>
            <p:cNvPr id="21" name="直接箭头连接符 20"/>
            <p:cNvCxnSpPr/>
            <p:nvPr/>
          </p:nvCxnSpPr>
          <p:spPr>
            <a:xfrm rot="5400000" flipH="1" flipV="1">
              <a:off x="6375897" y="1848942"/>
              <a:ext cx="557056" cy="239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2" name="TextBox 21"/>
            <p:cNvSpPr txBox="1"/>
            <p:nvPr/>
          </p:nvSpPr>
          <p:spPr>
            <a:xfrm>
              <a:off x="5643570" y="2128668"/>
              <a:ext cx="2143140" cy="77970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=20+(-5)=15</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10" name="组合 30"/>
          <p:cNvGrpSpPr/>
          <p:nvPr/>
        </p:nvGrpSpPr>
        <p:grpSpPr>
          <a:xfrm>
            <a:off x="6786579" y="1433472"/>
            <a:ext cx="2119327" cy="2041982"/>
            <a:chOff x="6929454" y="1668407"/>
            <a:chExt cx="2119327" cy="2722642"/>
          </a:xfrm>
        </p:grpSpPr>
        <p:cxnSp>
          <p:nvCxnSpPr>
            <p:cNvPr id="23" name="直接箭头连接符 22"/>
            <p:cNvCxnSpPr/>
            <p:nvPr/>
          </p:nvCxnSpPr>
          <p:spPr>
            <a:xfrm rot="16200000" flipV="1">
              <a:off x="7081941" y="2635116"/>
              <a:ext cx="1942943" cy="952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4" name="TextBox 23"/>
            <p:cNvSpPr txBox="1"/>
            <p:nvPr/>
          </p:nvSpPr>
          <p:spPr>
            <a:xfrm>
              <a:off x="6929454" y="3611349"/>
              <a:ext cx="2119327" cy="779700"/>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en-US" altLang="zh-CN" sz="1600" smtClean="0">
                  <a:solidFill>
                    <a:srgbClr val="C00000"/>
                  </a:solidFill>
                  <a:latin typeface="Consolas" panose="020B0609020204030204" pitchFamily="49" charset="0"/>
                  <a:ea typeface="仿宋" panose="02010609060101010101" pitchFamily="49" charset="-122"/>
                  <a:cs typeface="Times New Roman" panose="02020603050405020304" pitchFamily="18" charset="0"/>
                </a:rPr>
                <a:t>cursum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=15+(-2)=13</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algn="l">
                <a:lnSpc>
                  <a:spcPct val="100000"/>
                </a:lnSpc>
                <a:spcBef>
                  <a:spcPts val="0"/>
                </a:spcBef>
              </a:pPr>
              <a:r>
                <a:rPr lang="en-US" altLang="zh-CN" sz="16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en-US" altLang="zh-CN" sz="16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sp>
        <p:nvSpPr>
          <p:cNvPr id="32" name="TextBox 31"/>
          <p:cNvSpPr txBox="1"/>
          <p:nvPr/>
        </p:nvSpPr>
        <p:spPr>
          <a:xfrm>
            <a:off x="6572264" y="3916930"/>
            <a:ext cx="214314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结果：</a:t>
            </a:r>
            <a:r>
              <a:rPr lang="en-US" altLang="zh-CN" sz="18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maxsum</a:t>
            </a:r>
            <a:r>
              <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=20</a:t>
            </a:r>
            <a:endParaRPr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3" name="下箭头 32"/>
          <p:cNvSpPr/>
          <p:nvPr/>
        </p:nvSpPr>
        <p:spPr>
          <a:xfrm>
            <a:off x="7591390" y="3610531"/>
            <a:ext cx="214314" cy="267893"/>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600">
              <a:latin typeface="Consolas" panose="020B0609020204030204" pitchFamily="49" charset="0"/>
            </a:endParaRPr>
          </a:p>
        </p:txBody>
      </p:sp>
      <p:sp>
        <p:nvSpPr>
          <p:cNvPr id="27" name="灯片编号占位符 2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2" grpId="0"/>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42844" y="535767"/>
            <a:ext cx="8786874" cy="26418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maxSubSum4</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解法</a:t>
            </a:r>
            <a:r>
              <a:rPr lang="en-US" altLang="zh-CN" sz="2000" smtClean="0">
                <a:solidFill>
                  <a:srgbClr val="00B050"/>
                </a:solidFill>
                <a:latin typeface="Consolas" panose="020B0609020204030204" pitchFamily="49" charset="0"/>
                <a:ea typeface="仿宋" panose="02010609060101010101" pitchFamily="49" charset="-122"/>
              </a:rPr>
              <a:t>4</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n,maxsum,cursum=len(a),0,0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cursum+=a[i];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maxsum=max(maxsum,cursum)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比较求最大</a:t>
            </a:r>
            <a:r>
              <a:rPr lang="en-US" altLang="zh-CN" sz="2000" smtClean="0">
                <a:solidFill>
                  <a:srgbClr val="00B0F0"/>
                </a:solidFill>
                <a:latin typeface="Consolas" panose="020B0609020204030204" pitchFamily="49" charset="0"/>
                <a:ea typeface="仿宋" panose="02010609060101010101" pitchFamily="49" charset="-122"/>
              </a:rPr>
              <a:t>maxsum</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a:t>
            </a:r>
            <a:r>
              <a:rPr lang="en-US" altLang="zh-CN" sz="2000" smtClean="0">
                <a:solidFill>
                  <a:srgbClr val="FF00FF"/>
                </a:solidFill>
                <a:latin typeface="Consolas" panose="020B0609020204030204" pitchFamily="49" charset="0"/>
                <a:ea typeface="仿宋" panose="02010609060101010101" pitchFamily="49" charset="-122"/>
              </a:rPr>
              <a:t>cursum&lt;0</a:t>
            </a:r>
            <a:r>
              <a:rPr lang="en-US" altLang="zh-CN" sz="2000" smtClean="0">
                <a:solidFill>
                  <a:srgbClr val="0000FF"/>
                </a:solidFill>
                <a:latin typeface="Consolas" panose="020B0609020204030204" pitchFamily="49" charset="0"/>
                <a:ea typeface="仿宋" panose="02010609060101010101" pitchFamily="49" charset="-122"/>
              </a:rPr>
              <a:t>:cursum=0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若</a:t>
            </a:r>
            <a:r>
              <a:rPr lang="en-US" altLang="zh-CN" sz="2000" smtClean="0">
                <a:solidFill>
                  <a:srgbClr val="00B0F0"/>
                </a:solidFill>
                <a:latin typeface="Consolas" panose="020B0609020204030204" pitchFamily="49" charset="0"/>
                <a:ea typeface="仿宋" panose="02010609060101010101" pitchFamily="49" charset="-122"/>
              </a:rPr>
              <a:t>cursum&lt;0</a:t>
            </a:r>
            <a:r>
              <a:rPr lang="zh-CN" altLang="zh-CN" sz="2000" smtClean="0">
                <a:solidFill>
                  <a:srgbClr val="00B0F0"/>
                </a:solidFill>
                <a:latin typeface="Consolas" panose="020B0609020204030204" pitchFamily="49" charset="0"/>
                <a:ea typeface="仿宋" panose="02010609060101010101" pitchFamily="49" charset="-122"/>
              </a:rPr>
              <a:t>，从下一个位置开始</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return maxsum</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TextBox 5"/>
          <p:cNvSpPr txBox="1"/>
          <p:nvPr/>
        </p:nvSpPr>
        <p:spPr>
          <a:xfrm>
            <a:off x="1643042" y="3500444"/>
            <a:ext cx="1928826"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1071552"/>
            <a:ext cx="8501122" cy="298601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给定一个含</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）个整数的数组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nums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，设计一个算法找到一个具有最大和的连续子数组（</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子数组最少包含一个元素</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），返回其最大和。</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，对应的连续子数组是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3000"/>
              </a:lnSpc>
              <a:spcBef>
                <a:spcPts val="600"/>
              </a:spcBef>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maxSubArray</a:t>
            </a:r>
            <a:r>
              <a:rPr lang="en-US" altLang="zh-CN" sz="2000" smtClean="0">
                <a:solidFill>
                  <a:srgbClr val="0000FF"/>
                </a:solidFill>
                <a:latin typeface="Consolas" panose="020B0609020204030204" pitchFamily="49" charset="0"/>
                <a:ea typeface="仿宋" panose="02010609060101010101" pitchFamily="49" charset="-122"/>
              </a:rPr>
              <a:t>(self, nums: List[int]) -&gt; int:</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428596" y="375032"/>
            <a:ext cx="62151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pt-BR" altLang="zh-CN" smtClean="0">
                <a:latin typeface="Consolas" panose="020B0609020204030204" pitchFamily="49" charset="0"/>
                <a:ea typeface="微软雅黑" panose="020B0503020204020204" pitchFamily="34" charset="-122"/>
                <a:cs typeface="Consolas" panose="020B0609020204030204" pitchFamily="49" charset="0"/>
              </a:rPr>
              <a:t>3.1.3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实战—最大子序</a:t>
            </a:r>
            <a:r>
              <a:rPr lang="zh-CN" altLang="en-US" smtClean="0">
                <a:latin typeface="Consolas" panose="020B0609020204030204" pitchFamily="49" charset="0"/>
                <a:ea typeface="微软雅黑" panose="020B0503020204020204" pitchFamily="34" charset="-122"/>
                <a:cs typeface="Consolas" panose="020B0609020204030204" pitchFamily="49" charset="0"/>
              </a:rPr>
              <a:t>列</a:t>
            </a:r>
            <a:r>
              <a:rPr lang="zh-CN" altLang="zh-CN" smtClean="0">
                <a:latin typeface="Consolas" panose="020B0609020204030204" pitchFamily="49" charset="0"/>
                <a:ea typeface="微软雅黑" panose="020B0503020204020204" pitchFamily="34" charset="-122"/>
                <a:cs typeface="Consolas" panose="020B0609020204030204" pitchFamily="49" charset="0"/>
              </a:rPr>
              <a:t>和（</a:t>
            </a:r>
            <a:r>
              <a:rPr lang="pt-BR" altLang="zh-CN" smtClean="0">
                <a:latin typeface="Consolas" panose="020B0609020204030204" pitchFamily="49" charset="0"/>
                <a:ea typeface="微软雅黑" panose="020B0503020204020204" pitchFamily="34" charset="-122"/>
                <a:cs typeface="Consolas" panose="020B0609020204030204" pitchFamily="49" charset="0"/>
              </a:rPr>
              <a:t>LeetCode53</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5786" y="2500312"/>
            <a:ext cx="7858180" cy="196464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FF0000"/>
                </a:solidFill>
                <a:latin typeface="楷体" panose="02010609060101010101" pitchFamily="49" charset="-122"/>
                <a:ea typeface="楷体" panose="02010609060101010101" pitchFamily="49" charset="-122"/>
              </a:rPr>
              <a:t>穷举法</a:t>
            </a:r>
            <a:r>
              <a:rPr lang="zh-CN" altLang="zh-CN" sz="2000" smtClean="0">
                <a:solidFill>
                  <a:srgbClr val="0000FF"/>
                </a:solidFill>
                <a:latin typeface="楷体" panose="02010609060101010101" pitchFamily="49" charset="-122"/>
                <a:ea typeface="楷体" panose="02010609060101010101" pitchFamily="49" charset="-122"/>
              </a:rPr>
              <a:t>又称枚举法或者列举法，是一种简单而直接地解决问题的方法。</a:t>
            </a:r>
            <a:endParaRPr lang="en-US" altLang="zh-CN" sz="2000" smtClean="0">
              <a:solidFill>
                <a:srgbClr val="0000FF"/>
              </a:solidFill>
              <a:latin typeface="楷体" panose="02010609060101010101" pitchFamily="49" charset="-122"/>
              <a:ea typeface="楷体" panose="02010609060101010101" pitchFamily="49" charset="-122"/>
            </a:endParaRPr>
          </a:p>
          <a:p>
            <a:pPr marL="457200" indent="-457200" algn="l">
              <a:lnSpc>
                <a:spcPts val="2800"/>
              </a:lnSpc>
              <a:spcBef>
                <a:spcPts val="600"/>
              </a:spcBef>
              <a:buBlip>
                <a:blip r:embed="rId1"/>
              </a:buBlip>
            </a:pPr>
            <a:r>
              <a:rPr lang="zh-CN" altLang="zh-CN" sz="2000" smtClean="0">
                <a:solidFill>
                  <a:srgbClr val="FF0000"/>
                </a:solidFill>
                <a:latin typeface="楷体" panose="02010609060101010101" pitchFamily="49" charset="-122"/>
                <a:ea typeface="楷体" panose="02010609060101010101" pitchFamily="49" charset="-122"/>
              </a:rPr>
              <a:t>基本思想</a:t>
            </a:r>
            <a:r>
              <a:rPr lang="zh-CN" altLang="zh-CN" sz="2000" smtClean="0">
                <a:solidFill>
                  <a:srgbClr val="0000FF"/>
                </a:solidFill>
                <a:latin typeface="楷体" panose="02010609060101010101" pitchFamily="49" charset="-122"/>
                <a:ea typeface="楷体" panose="02010609060101010101" pitchFamily="49" charset="-122"/>
              </a:rPr>
              <a:t>是先确定有哪些穷举对象和穷举对象的顺序，按穷举对象的顺序逐一列举每个穷举对象的所有情况，再根据问题提出的约束条件检验哪些是问题的解，哪些应予排除。</a:t>
            </a:r>
            <a:endParaRPr lang="zh-CN" altLang="zh-CN" sz="2000">
              <a:solidFill>
                <a:srgbClr val="0000FF"/>
              </a:solidFill>
              <a:latin typeface="楷体" panose="02010609060101010101" pitchFamily="49" charset="-122"/>
              <a:ea typeface="楷体" panose="02010609060101010101" pitchFamily="49" charset="-122"/>
            </a:endParaRPr>
          </a:p>
        </p:txBody>
      </p:sp>
      <p:sp>
        <p:nvSpPr>
          <p:cNvPr id="14" name="TextBox 13"/>
          <p:cNvSpPr txBox="1"/>
          <p:nvPr/>
        </p:nvSpPr>
        <p:spPr>
          <a:xfrm>
            <a:off x="428596" y="1159096"/>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3.1.1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穷举法概述</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5" name="TextBox 14">
            <a:hlinkClick r:id="rId2" action="ppaction://hlinksldjump"/>
          </p:cNvPr>
          <p:cNvSpPr txBox="1"/>
          <p:nvPr/>
        </p:nvSpPr>
        <p:spPr>
          <a:xfrm>
            <a:off x="2714612" y="375032"/>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3.1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穷举法</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6" name="TextBox 15"/>
          <p:cNvSpPr txBox="1"/>
          <p:nvPr/>
        </p:nvSpPr>
        <p:spPr>
          <a:xfrm>
            <a:off x="642910" y="1730600"/>
            <a:ext cx="2428892"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 </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什么是</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穷举法</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357158" y="1325113"/>
            <a:ext cx="8429684" cy="224676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本题的最大连续子序列和至少包含一个元素，也就是说最大连续子序列和可能为负数</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spcAft>
                <a:spcPts val="600"/>
              </a:spcAft>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，结果为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，因此不能</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直接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3.1.2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节解法</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，需要做修改：</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914400" lvl="1" indent="-457200" algn="l">
              <a:lnSpc>
                <a:spcPts val="3000"/>
              </a:lnSpc>
              <a:spcBef>
                <a:spcPts val="600"/>
              </a:spcBef>
            </a:pP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zh-CN" altLang="en-US"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将</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表示结果的</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maxsum</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初始化为</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nums[0]</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而不是</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5"/>
          <p:cNvSpPr txBox="1"/>
          <p:nvPr/>
        </p:nvSpPr>
        <p:spPr>
          <a:xfrm>
            <a:off x="500034" y="571486"/>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06" y="391317"/>
            <a:ext cx="8929750" cy="306928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maxSubArray</a:t>
            </a:r>
            <a:r>
              <a:rPr lang="en-US" altLang="zh-CN" sz="2000" smtClean="0">
                <a:solidFill>
                  <a:srgbClr val="0000FF"/>
                </a:solidFill>
                <a:latin typeface="Consolas" panose="020B0609020204030204" pitchFamily="49" charset="0"/>
                <a:ea typeface="仿宋" panose="02010609060101010101" pitchFamily="49" charset="-122"/>
              </a:rPr>
              <a:t>(self, nums: List[int])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a:t>
            </a:r>
            <a:r>
              <a:rPr lang="en-US" altLang="zh-CN" sz="2000" smtClean="0">
                <a:solidFill>
                  <a:srgbClr val="006600"/>
                </a:solidFill>
                <a:latin typeface="Consolas" panose="020B0609020204030204" pitchFamily="49" charset="0"/>
                <a:ea typeface="仿宋" panose="02010609060101010101" pitchFamily="49" charset="-122"/>
              </a:rPr>
              <a:t>maxsum</a:t>
            </a:r>
            <a:r>
              <a:rPr lang="en-US" altLang="zh-CN" sz="2000" smtClean="0">
                <a:solidFill>
                  <a:srgbClr val="0000FF"/>
                </a:solidFill>
                <a:latin typeface="Consolas" panose="020B0609020204030204" pitchFamily="49" charset="0"/>
                <a:ea typeface="仿宋" panose="02010609060101010101" pitchFamily="49" charset="-122"/>
              </a:rPr>
              <a:t>,cursum=len(nums),</a:t>
            </a:r>
            <a:r>
              <a:rPr lang="en-US" altLang="zh-CN" sz="2000" smtClean="0">
                <a:solidFill>
                  <a:srgbClr val="006600"/>
                </a:solidFill>
                <a:latin typeface="Consolas" panose="020B0609020204030204" pitchFamily="49" charset="0"/>
                <a:ea typeface="仿宋" panose="02010609060101010101" pitchFamily="49" charset="-122"/>
              </a:rPr>
              <a:t>nums[0]</a:t>
            </a:r>
            <a:r>
              <a:rPr lang="en-US" altLang="zh-CN" sz="2000" smtClean="0">
                <a:solidFill>
                  <a:srgbClr val="0000FF"/>
                </a:solidFill>
                <a:latin typeface="Consolas" panose="020B0609020204030204" pitchFamily="49" charset="0"/>
                <a:ea typeface="仿宋" panose="02010609060101010101" pitchFamily="49" charset="-122"/>
              </a:rPr>
              <a:t>,0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cursum+=nums[i]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a:t>
            </a:r>
            <a:r>
              <a:rPr lang="en-US" altLang="zh-CN" sz="2000" smtClean="0">
                <a:solidFill>
                  <a:srgbClr val="006600"/>
                </a:solidFill>
                <a:latin typeface="Consolas" panose="020B0609020204030204" pitchFamily="49" charset="0"/>
                <a:ea typeface="仿宋" panose="02010609060101010101" pitchFamily="49" charset="-122"/>
              </a:rPr>
              <a:t>maxsum</a:t>
            </a:r>
            <a:r>
              <a:rPr lang="en-US" altLang="zh-CN" sz="2000" smtClean="0">
                <a:solidFill>
                  <a:srgbClr val="0000FF"/>
                </a:solidFill>
                <a:latin typeface="Consolas" panose="020B0609020204030204" pitchFamily="49" charset="0"/>
                <a:ea typeface="仿宋" panose="02010609060101010101" pitchFamily="49" charset="-122"/>
              </a:rPr>
              <a:t>=max(maxsum,cursum)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比较求最大</a:t>
            </a:r>
            <a:r>
              <a:rPr lang="en-US" altLang="zh-CN" sz="2000" smtClean="0">
                <a:solidFill>
                  <a:srgbClr val="00B0F0"/>
                </a:solidFill>
                <a:latin typeface="Consolas" panose="020B0609020204030204" pitchFamily="49" charset="0"/>
                <a:ea typeface="仿宋" panose="02010609060101010101" pitchFamily="49" charset="-122"/>
              </a:rPr>
              <a:t>maxsum</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if </a:t>
            </a:r>
            <a:r>
              <a:rPr lang="en-US" altLang="zh-CN" sz="2000" smtClean="0">
                <a:solidFill>
                  <a:srgbClr val="FF00FF"/>
                </a:solidFill>
                <a:latin typeface="Consolas" panose="020B0609020204030204" pitchFamily="49" charset="0"/>
                <a:ea typeface="仿宋" panose="02010609060101010101" pitchFamily="49" charset="-122"/>
              </a:rPr>
              <a:t>cursum&lt;0</a:t>
            </a:r>
            <a:r>
              <a:rPr lang="en-US" altLang="zh-CN" sz="2000" smtClean="0">
                <a:solidFill>
                  <a:srgbClr val="0000FF"/>
                </a:solidFill>
                <a:latin typeface="Consolas" panose="020B0609020204030204" pitchFamily="49" charset="0"/>
                <a:ea typeface="仿宋" panose="02010609060101010101" pitchFamily="49" charset="-122"/>
              </a:rPr>
              <a:t>:cursum=0   			</a:t>
            </a:r>
            <a:r>
              <a:rPr lang="en-US" altLang="zh-CN" sz="2000" smtClean="0">
                <a:solidFill>
                  <a:srgbClr val="00B0F0"/>
                </a:solidFill>
                <a:latin typeface="Consolas" panose="020B0609020204030204" pitchFamily="49" charset="0"/>
                <a:ea typeface="仿宋" panose="02010609060101010101" pitchFamily="49" charset="-122"/>
              </a:rPr>
              <a:t>#cursum&lt;0</a:t>
            </a:r>
            <a:r>
              <a:rPr lang="zh-CN" altLang="zh-CN" sz="2000" smtClean="0">
                <a:solidFill>
                  <a:srgbClr val="00B0F0"/>
                </a:solidFill>
                <a:latin typeface="Consolas" panose="020B0609020204030204" pitchFamily="49" charset="0"/>
                <a:ea typeface="仿宋" panose="02010609060101010101" pitchFamily="49" charset="-122"/>
              </a:rPr>
              <a:t>从下个位置开始</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8     	return </a:t>
            </a:r>
            <a:r>
              <a:rPr lang="en-US" altLang="zh-CN" sz="2000" smtClean="0">
                <a:solidFill>
                  <a:srgbClr val="006600"/>
                </a:solidFill>
                <a:latin typeface="Consolas" panose="020B0609020204030204" pitchFamily="49" charset="0"/>
                <a:ea typeface="仿宋" panose="02010609060101010101" pitchFamily="49" charset="-122"/>
              </a:rPr>
              <a:t>maxsum</a:t>
            </a:r>
            <a:endParaRPr lang="zh-CN" altLang="zh-CN" sz="2000">
              <a:solidFill>
                <a:srgbClr val="006600"/>
              </a:solidFill>
              <a:latin typeface="Consolas" panose="020B0609020204030204" pitchFamily="49" charset="0"/>
              <a:ea typeface="仿宋" panose="02010609060101010101" pitchFamily="49" charset="-122"/>
            </a:endParaRPr>
          </a:p>
        </p:txBody>
      </p:sp>
      <p:sp>
        <p:nvSpPr>
          <p:cNvPr id="6" name="TextBox 5"/>
          <p:cNvSpPr txBox="1"/>
          <p:nvPr/>
        </p:nvSpPr>
        <p:spPr>
          <a:xfrm>
            <a:off x="357158" y="3857635"/>
            <a:ext cx="81439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上述程序提交时通过，运行时间为</a:t>
            </a:r>
            <a:r>
              <a:rPr lang="en-US" altLang="zh-CN" sz="2000" smtClean="0">
                <a:solidFill>
                  <a:srgbClr val="0000FF"/>
                </a:solidFill>
                <a:latin typeface="Consolas" panose="020B0609020204030204" pitchFamily="49" charset="0"/>
                <a:ea typeface="仿宋" panose="02010609060101010101" pitchFamily="49" charset="-122"/>
              </a:rPr>
              <a:t>128ms</a:t>
            </a:r>
            <a:r>
              <a:rPr lang="zh-CN" altLang="zh-CN" sz="2000" smtClean="0">
                <a:solidFill>
                  <a:srgbClr val="0000FF"/>
                </a:solidFill>
                <a:latin typeface="Consolas" panose="020B0609020204030204" pitchFamily="49" charset="0"/>
                <a:ea typeface="仿宋" panose="02010609060101010101" pitchFamily="49" charset="-122"/>
              </a:rPr>
              <a:t>，内存消耗为</a:t>
            </a:r>
            <a:r>
              <a:rPr lang="en-US" altLang="zh-CN" sz="2000" smtClean="0">
                <a:solidFill>
                  <a:srgbClr val="0000FF"/>
                </a:solidFill>
                <a:latin typeface="Consolas" panose="020B0609020204030204" pitchFamily="49" charset="0"/>
                <a:ea typeface="仿宋" panose="02010609060101010101" pitchFamily="49" charset="-122"/>
              </a:rPr>
              <a:t>29.8MB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Right)">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ln>
          <a:effectLst/>
        </p:spPr>
        <p:txBody>
          <a:bodyPr vert="horz" wrap="none" lIns="91440" tIns="45720" rIns="91440" bIns="45720" numCol="1" anchor="ctr" anchorCtr="0" compatLnSpc="1">
            <a:spAutoFit/>
          </a:bodyPr>
          <a:lstStyle/>
          <a:p>
            <a:pPr>
              <a:spcBef>
                <a:spcPts val="600"/>
              </a:spcBef>
            </a:pPr>
            <a:endParaRPr lang="zh-CN" altLang="en-US"/>
          </a:p>
        </p:txBody>
      </p:sp>
      <p:sp>
        <p:nvSpPr>
          <p:cNvPr id="4" name="TextBox 3"/>
          <p:cNvSpPr txBox="1"/>
          <p:nvPr/>
        </p:nvSpPr>
        <p:spPr>
          <a:xfrm>
            <a:off x="428596" y="857238"/>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3.2.1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归纳法概述</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a:hlinkClick r:id="rId1" action="ppaction://hlinksldjump"/>
          </p:cNvPr>
          <p:cNvSpPr txBox="1"/>
          <p:nvPr/>
        </p:nvSpPr>
        <p:spPr>
          <a:xfrm>
            <a:off x="3071802" y="285734"/>
            <a:ext cx="235745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3.2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归纳法</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71472" y="1393023"/>
            <a:ext cx="2928958"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 </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什么是</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数学归纳法</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TextBox 6"/>
          <p:cNvSpPr txBox="1"/>
          <p:nvPr/>
        </p:nvSpPr>
        <p:spPr>
          <a:xfrm>
            <a:off x="357158" y="2035216"/>
            <a:ext cx="8429684" cy="289398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300"/>
              </a:lnSpc>
              <a:spcBef>
                <a:spcPts val="60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第一数学归纳法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原理：若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是命题序列且满足以下两个性质，则所有命题均为真：</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1" algn="l">
              <a:lnSpc>
                <a:spcPts val="23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为真。</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1" algn="l">
              <a:lnSpc>
                <a:spcPts val="23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任何命题均可以从它的前一个命题推导得出。</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120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第二数学归纳法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原理：若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是满足以下两个性质的命题序列，则对于其他自然数，该命题序列均为真：</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1" algn="l">
              <a:lnSpc>
                <a:spcPts val="23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为真。</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1" algn="l">
              <a:lnSpc>
                <a:spcPts val="23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任何命题均可以从它的前面所有命题推导得出。</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428610"/>
            <a:ext cx="2857520"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 </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什么是</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归纳法</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pic>
        <p:nvPicPr>
          <p:cNvPr id="5" name="Picture 1"/>
          <p:cNvPicPr>
            <a:picLocks noChangeAspect="1" noChangeArrowheads="1"/>
          </p:cNvPicPr>
          <p:nvPr/>
        </p:nvPicPr>
        <p:blipFill>
          <a:blip r:embed="rId1" cstate="print"/>
          <a:srcRect/>
          <a:stretch>
            <a:fillRect/>
          </a:stretch>
        </p:blipFill>
        <p:spPr bwMode="auto">
          <a:xfrm>
            <a:off x="1857356" y="1232288"/>
            <a:ext cx="4286280" cy="240337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50178" name="Picture 2"/>
          <p:cNvPicPr>
            <a:picLocks noChangeAspect="1" noChangeArrowheads="1"/>
          </p:cNvPicPr>
          <p:nvPr/>
        </p:nvPicPr>
        <p:blipFill>
          <a:blip r:embed="rId1" cstate="print"/>
          <a:srcRect/>
          <a:stretch>
            <a:fillRect/>
          </a:stretch>
        </p:blipFill>
        <p:spPr bwMode="auto">
          <a:xfrm>
            <a:off x="1457325" y="857250"/>
            <a:ext cx="5158694" cy="283964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375032"/>
            <a:ext cx="3571900" cy="943528"/>
          </a:xfrm>
          <a:prstGeom prst="rect">
            <a:avLst/>
          </a:prstGeom>
          <a:noFill/>
        </p:spPr>
        <p:txBody>
          <a:bodyPr wrap="square" rtlCol="0">
            <a:spAutoFit/>
          </a:bodyPr>
          <a:lstStyle/>
          <a:p>
            <a:pPr algn="l">
              <a:lnSpc>
                <a:spcPct val="15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归纳法</a:t>
            </a:r>
            <a:r>
              <a:rPr lang="en-US" altLang="zh-CN" sz="2000" smtClean="0">
                <a:solidFill>
                  <a:srgbClr val="0000FF"/>
                </a:solidFill>
                <a:latin typeface="楷体" panose="02010609060101010101" pitchFamily="49" charset="-122"/>
                <a:ea typeface="楷体" panose="02010609060101010101" pitchFamily="49" charset="-122"/>
              </a:rPr>
              <a:t>  </a:t>
            </a:r>
            <a:r>
              <a:rPr lang="en-US" altLang="zh-CN" sz="2000" smtClean="0">
                <a:solidFill>
                  <a:srgbClr val="0000FF"/>
                </a:solidFill>
                <a:latin typeface="楷体" panose="02010609060101010101" pitchFamily="49" charset="-122"/>
                <a:ea typeface="楷体" panose="02010609060101010101" pitchFamily="49" charset="-122"/>
                <a:sym typeface="Wingdings" panose="05000000000000000000"/>
              </a:rPr>
              <a:t>  </a:t>
            </a:r>
            <a:r>
              <a:rPr lang="zh-CN" altLang="zh-CN" sz="2000" smtClean="0">
                <a:solidFill>
                  <a:srgbClr val="FF0000"/>
                </a:solidFill>
                <a:latin typeface="楷体" panose="02010609060101010101" pitchFamily="49" charset="-122"/>
                <a:ea typeface="楷体" panose="02010609060101010101" pitchFamily="49" charset="-122"/>
              </a:rPr>
              <a:t>递推关系</a:t>
            </a:r>
            <a:endParaRPr lang="en-US" altLang="zh-CN" sz="2000" smtClean="0">
              <a:solidFill>
                <a:srgbClr val="FF0000"/>
              </a:solidFill>
              <a:latin typeface="楷体" panose="02010609060101010101" pitchFamily="49" charset="-122"/>
              <a:ea typeface="楷体" panose="02010609060101010101" pitchFamily="49" charset="-122"/>
            </a:endParaRPr>
          </a:p>
          <a:p>
            <a:pPr algn="l">
              <a:lnSpc>
                <a:spcPct val="15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基本流程</a:t>
            </a:r>
            <a:r>
              <a:rPr lang="zh-CN" altLang="en-US" sz="2000" smtClean="0">
                <a:solidFill>
                  <a:srgbClr val="0000FF"/>
                </a:solidFill>
                <a:latin typeface="楷体" panose="02010609060101010101" pitchFamily="49" charset="-122"/>
                <a:ea typeface="楷体" panose="02010609060101010101" pitchFamily="49" charset="-122"/>
              </a:rPr>
              <a:t>：</a:t>
            </a:r>
            <a:endPar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5" name="TextBox 4"/>
          <p:cNvSpPr txBox="1"/>
          <p:nvPr/>
        </p:nvSpPr>
        <p:spPr>
          <a:xfrm>
            <a:off x="500034" y="1488858"/>
            <a:ext cx="7786742" cy="272596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Blip>
                <a:blip r:embed="rId1"/>
              </a:buBlip>
            </a:pPr>
            <a:r>
              <a:rPr lang="zh-CN" altLang="zh-CN" sz="2000" smtClean="0">
                <a:solidFill>
                  <a:srgbClr val="0000FF"/>
                </a:solidFill>
                <a:ea typeface="仿宋" panose="02010609060101010101" pitchFamily="49" charset="-122"/>
                <a:cs typeface="Times New Roman" panose="02020603050405020304" pitchFamily="18" charset="0"/>
              </a:rPr>
              <a:t>按推导问题方向研究最初最原始的若干问题。</a:t>
            </a:r>
            <a:endParaRPr lang="zh-CN" altLang="zh-CN" sz="2000"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buBlip>
                <a:blip r:embed="rId1"/>
              </a:buBlip>
            </a:pPr>
            <a:r>
              <a:rPr lang="zh-CN" altLang="zh-CN" sz="2000" smtClean="0">
                <a:solidFill>
                  <a:srgbClr val="0000FF"/>
                </a:solidFill>
                <a:ea typeface="仿宋" panose="02010609060101010101" pitchFamily="49" charset="-122"/>
                <a:cs typeface="Times New Roman" panose="02020603050405020304" pitchFamily="18" charset="0"/>
              </a:rPr>
              <a:t>按推导问题方向寻求问题间的转换规律即递推关系，使问题逐次转化成较低层级或简单的且能解决问题的或已解决的问题。</a:t>
            </a:r>
            <a:endParaRPr lang="zh-CN" altLang="zh-CN" sz="2000"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buBlip>
                <a:blip r:embed="rId1"/>
              </a:buBlip>
            </a:pPr>
            <a:r>
              <a:rPr lang="zh-CN" altLang="zh-CN" sz="2000" smtClean="0">
                <a:solidFill>
                  <a:srgbClr val="0000FF"/>
                </a:solidFill>
                <a:ea typeface="仿宋" panose="02010609060101010101" pitchFamily="49" charset="-122"/>
                <a:cs typeface="Times New Roman" panose="02020603050405020304" pitchFamily="18" charset="0"/>
              </a:rPr>
              <a:t>顺推法和逆推法</a:t>
            </a:r>
            <a:r>
              <a:rPr lang="zh-CN" altLang="en-US" sz="2000" smtClean="0">
                <a:solidFill>
                  <a:srgbClr val="0000FF"/>
                </a:solidFill>
                <a:ea typeface="仿宋" panose="02010609060101010101" pitchFamily="49" charset="-122"/>
                <a:cs typeface="Times New Roman" panose="02020603050405020304" pitchFamily="18" charset="0"/>
              </a:rPr>
              <a:t>：</a:t>
            </a:r>
            <a:r>
              <a:rPr lang="zh-CN" altLang="zh-CN" sz="2000" smtClean="0">
                <a:solidFill>
                  <a:srgbClr val="FF0000"/>
                </a:solidFill>
                <a:ea typeface="仿宋" panose="02010609060101010101" pitchFamily="49" charset="-122"/>
                <a:cs typeface="Times New Roman" panose="02020603050405020304" pitchFamily="18" charset="0"/>
              </a:rPr>
              <a:t>顺推法</a:t>
            </a:r>
            <a:r>
              <a:rPr lang="zh-CN" altLang="zh-CN" sz="2000" smtClean="0">
                <a:solidFill>
                  <a:srgbClr val="0000FF"/>
                </a:solidFill>
                <a:ea typeface="仿宋" panose="02010609060101010101" pitchFamily="49" charset="-122"/>
                <a:cs typeface="Times New Roman" panose="02020603050405020304" pitchFamily="18" charset="0"/>
              </a:rPr>
              <a:t>是从已知条件出发逐步推算出要解决问题的结果。</a:t>
            </a:r>
            <a:r>
              <a:rPr lang="zh-CN" altLang="zh-CN" sz="2000" smtClean="0">
                <a:solidFill>
                  <a:srgbClr val="FF0000"/>
                </a:solidFill>
                <a:ea typeface="仿宋" panose="02010609060101010101" pitchFamily="49" charset="-122"/>
                <a:cs typeface="Times New Roman" panose="02020603050405020304" pitchFamily="18" charset="0"/>
              </a:rPr>
              <a:t>逆推法</a:t>
            </a:r>
            <a:r>
              <a:rPr lang="zh-CN" altLang="zh-CN" sz="2000" smtClean="0">
                <a:solidFill>
                  <a:srgbClr val="0000FF"/>
                </a:solidFill>
                <a:ea typeface="仿宋" panose="02010609060101010101" pitchFamily="49" charset="-122"/>
                <a:cs typeface="Times New Roman" panose="02020603050405020304" pitchFamily="18" charset="0"/>
              </a:rPr>
              <a:t>从已知问题的结果出发逐步推算出问题的开始条件。</a:t>
            </a:r>
            <a:endParaRPr lang="zh-CN" altLang="zh-CN" sz="2000" smtClean="0">
              <a:solidFill>
                <a:srgbClr val="0000FF"/>
              </a:solidFill>
              <a:ea typeface="仿宋" panose="02010609060101010101" pitchFamily="49"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642910" y="964396"/>
            <a:ext cx="7572428" cy="176180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1"/>
              </a:buBlip>
            </a:pPr>
            <a:r>
              <a:rPr lang="zh-CN" altLang="zh-CN"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数学归纳法不是归纳法，但它与归纳法有着一定程度的关联</a:t>
            </a:r>
            <a:r>
              <a:rPr lang="zh-CN" altLang="en-US"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a:p>
            <a:pPr marL="457200" indent="-457200" algn="l">
              <a:lnSpc>
                <a:spcPts val="2800"/>
              </a:lnSpc>
              <a:spcBef>
                <a:spcPts val="1200"/>
              </a:spcBef>
              <a:buBlip>
                <a:blip r:embed="rId1"/>
              </a:buBlip>
            </a:pPr>
            <a:r>
              <a:rPr lang="zh-CN" altLang="zh-CN"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在结论的发现过程中，往往先通过对大量个别事实的观察，通过不完全归纳法归纳形成一般性的结论，最终利用数学归纳法对结论的正确性予以证明。</a:t>
            </a:r>
            <a:endParaRPr lang="en-US" altLang="zh-CN" sz="2000" smtClean="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42861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3.2.2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直接插入排序</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00034" y="1125131"/>
            <a:ext cx="7786742" cy="160310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ct val="100000"/>
              </a:lnSpc>
              <a:spcBef>
                <a:spcPts val="12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有一个整数序列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，采用直接插入排序实现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的递增有序排序。</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00000"/>
              </a:lnSpc>
              <a:spcBef>
                <a:spcPts val="12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直接插入排序的过程是，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循环，将</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有序插入到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348" y="428610"/>
            <a:ext cx="7858180" cy="1288686"/>
          </a:xfrm>
          <a:prstGeom prst="rect">
            <a:avLst/>
          </a:prstGeom>
          <a:noFill/>
        </p:spPr>
        <p:txBody>
          <a:bodyPr wrap="square" rtlCol="0">
            <a:spAutoFit/>
          </a:bodyPr>
          <a:lstStyle/>
          <a:p>
            <a:pPr algn="l">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采用不完全归纳法产生直接插入排序的递推关系。</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表示有序区，各趟的排序结果如下：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1428728" y="1660915"/>
            <a:ext cx="4714908" cy="2346668"/>
          </a:xfrm>
          <a:prstGeom prst="rect">
            <a:avLst/>
          </a:prstGeom>
          <a:noFill/>
        </p:spPr>
        <p:txBody>
          <a:bodyPr wrap="square" rtlCol="0">
            <a:spAutoFit/>
          </a:bodyPr>
          <a:lstStyle/>
          <a:p>
            <a:pPr algn="l">
              <a:lnSpc>
                <a:spcPct val="15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5</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5</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5</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5</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5"/>
          <p:cNvSpPr txBox="1"/>
          <p:nvPr/>
        </p:nvSpPr>
        <p:spPr>
          <a:xfrm>
            <a:off x="285720" y="342842"/>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428596" y="500048"/>
            <a:ext cx="8215370"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用于实现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个元素）的递增排序，它是大问题，则</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R</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-1)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个元素）的排序，它是小问题。对应的递推关系</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71472" y="1865575"/>
            <a:ext cx="7786742"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不做任何事情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有序插入到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96503"/>
            <a:ext cx="2714644" cy="430887"/>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常用的列举方法</a:t>
            </a:r>
            <a:endParaRPr lang="zh-CN" altLang="zh-CN"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Box 9"/>
          <p:cNvSpPr txBox="1"/>
          <p:nvPr/>
        </p:nvSpPr>
        <p:spPr>
          <a:xfrm>
            <a:off x="642910" y="1339445"/>
            <a:ext cx="7643866" cy="229136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80000" bIns="108000" rtlCol="0">
            <a:spAutoFit/>
          </a:bodyPr>
          <a:lstStyle/>
          <a:p>
            <a:pPr marL="457200" indent="-457200" algn="l">
              <a:lnSpc>
                <a:spcPct val="100000"/>
              </a:lnSpc>
              <a:spcBef>
                <a:spcPts val="600"/>
              </a:spcBef>
              <a:buBlip>
                <a:blip r:embed="rId1"/>
              </a:buBlip>
            </a:pPr>
            <a:r>
              <a:rPr lang="zh-CN"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顺序列举</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。是指答案范围内的各种情况很容易与自然数对应甚至就是自然数，可以按自然数的变化顺序去列举。</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ct val="100000"/>
              </a:lnSpc>
              <a:spcBef>
                <a:spcPts val="600"/>
              </a:spcBef>
              <a:buBlip>
                <a:blip r:embed="rId1"/>
              </a:buBlip>
            </a:pPr>
            <a:r>
              <a:rPr lang="zh-CN"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排列列举</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。有时答案的数据形式是一组数的排列，列举出所有答案所在范围内的排列，为排列列举。</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ct val="100000"/>
              </a:lnSpc>
              <a:spcBef>
                <a:spcPts val="600"/>
              </a:spcBef>
              <a:buBlip>
                <a:blip r:embed="rId1"/>
              </a:buBlip>
            </a:pPr>
            <a:r>
              <a:rPr lang="zh-CN"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组合列举</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。当答案的数据形式为一些元素的组合时，往往需要用组合列举。组合是无序的。</a:t>
            </a:r>
            <a:endParaRPr lang="zh-CN"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321454"/>
            <a:ext cx="7786742"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不做任何事情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有序插入到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428596" y="1335888"/>
            <a:ext cx="8143932" cy="337900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的递增排序。</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采用不完全归纳法得到的结论是否正确呢？</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证明归纳基础成立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时直接返回，由于此时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中只有一个元素，它是递增有序的，所以结论成立。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证明归纳递推成立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时成立，也就是说</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的递增排序。</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时对应</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，先调用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排序，再将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有序插入到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中，这样</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变成递增有序序列了，所以</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的递增排序，结论成立。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44" y="142858"/>
            <a:ext cx="8786874" cy="461509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Insert</a:t>
            </a:r>
            <a:r>
              <a:rPr lang="en-US" altLang="zh-CN" sz="2000" smtClean="0">
                <a:solidFill>
                  <a:srgbClr val="0000FF"/>
                </a:solidFill>
                <a:latin typeface="Consolas" panose="020B0609020204030204" pitchFamily="49" charset="0"/>
                <a:ea typeface="仿宋" panose="02010609060101010101" pitchFamily="49" charset="-122"/>
              </a:rPr>
              <a:t>(a,i):        </a:t>
            </a:r>
            <a:r>
              <a:rPr lang="en-US" altLang="zh-CN" sz="2000" smtClean="0">
                <a:solidFill>
                  <a:srgbClr val="00B050"/>
                </a:solidFill>
                <a:latin typeface="Consolas" panose="020B0609020204030204" pitchFamily="49" charset="0"/>
                <a:ea typeface="仿宋" panose="02010609060101010101" pitchFamily="49" charset="-122"/>
              </a:rPr>
              <a:t>	#</a:t>
            </a:r>
            <a:r>
              <a:rPr lang="zh-CN" altLang="zh-CN" sz="2000" smtClean="0">
                <a:solidFill>
                  <a:srgbClr val="00B050"/>
                </a:solidFill>
                <a:latin typeface="Consolas" panose="020B0609020204030204" pitchFamily="49" charset="0"/>
                <a:ea typeface="仿宋" panose="02010609060101010101" pitchFamily="49" charset="-122"/>
              </a:rPr>
              <a:t>将</a:t>
            </a:r>
            <a:r>
              <a:rPr lang="en-US" altLang="zh-CN" sz="2000" smtClean="0">
                <a:solidFill>
                  <a:srgbClr val="00B050"/>
                </a:solidFill>
                <a:latin typeface="Consolas" panose="020B0609020204030204" pitchFamily="49" charset="0"/>
                <a:ea typeface="仿宋" panose="02010609060101010101" pitchFamily="49" charset="-122"/>
              </a:rPr>
              <a:t>a[i]</a:t>
            </a:r>
            <a:r>
              <a:rPr lang="zh-CN" altLang="zh-CN" sz="2000" smtClean="0">
                <a:solidFill>
                  <a:srgbClr val="00B050"/>
                </a:solidFill>
                <a:latin typeface="Consolas" panose="020B0609020204030204" pitchFamily="49" charset="0"/>
                <a:ea typeface="仿宋" panose="02010609060101010101" pitchFamily="49" charset="-122"/>
              </a:rPr>
              <a:t>有序插入到</a:t>
            </a:r>
            <a:r>
              <a:rPr lang="en-US" altLang="zh-CN" sz="2000" smtClean="0">
                <a:solidFill>
                  <a:srgbClr val="00B050"/>
                </a:solidFill>
                <a:latin typeface="Consolas" panose="020B0609020204030204" pitchFamily="49" charset="0"/>
                <a:ea typeface="仿宋" panose="02010609060101010101" pitchFamily="49" charset="-122"/>
              </a:rPr>
              <a:t>a[0..i-1]</a:t>
            </a:r>
            <a:r>
              <a:rPr lang="zh-CN" altLang="zh-CN" sz="2000" smtClean="0">
                <a:solidFill>
                  <a:srgbClr val="00B050"/>
                </a:solidFill>
                <a:latin typeface="Consolas" panose="020B0609020204030204" pitchFamily="49" charset="0"/>
                <a:ea typeface="仿宋" panose="02010609060101010101" pitchFamily="49" charset="-122"/>
              </a:rPr>
              <a:t>中</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a:t>
            </a:r>
            <a:r>
              <a:rPr lang="en-US" altLang="zh-CN" sz="2000" smtClean="0">
                <a:solidFill>
                  <a:srgbClr val="006600"/>
                </a:solidFill>
                <a:latin typeface="Consolas" panose="020B0609020204030204" pitchFamily="49" charset="0"/>
                <a:ea typeface="仿宋" panose="02010609060101010101" pitchFamily="49" charset="-122"/>
              </a:rPr>
              <a:t>tmp=a[i]</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j=i-1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while True: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找</a:t>
            </a:r>
            <a:r>
              <a:rPr lang="en-US" altLang="zh-CN" sz="2000" smtClean="0">
                <a:solidFill>
                  <a:srgbClr val="00B0F0"/>
                </a:solidFill>
                <a:latin typeface="Consolas" panose="020B0609020204030204" pitchFamily="49" charset="0"/>
                <a:ea typeface="仿宋" panose="02010609060101010101" pitchFamily="49" charset="-122"/>
              </a:rPr>
              <a:t>a[i]</a:t>
            </a:r>
            <a:r>
              <a:rPr lang="zh-CN" altLang="zh-CN" sz="2000" smtClean="0">
                <a:solidFill>
                  <a:srgbClr val="00B0F0"/>
                </a:solidFill>
                <a:latin typeface="Consolas" panose="020B0609020204030204" pitchFamily="49" charset="0"/>
                <a:ea typeface="仿宋" panose="02010609060101010101" pitchFamily="49" charset="-122"/>
              </a:rPr>
              <a:t>的插入位置</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a[j+1]=a[j]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将关键字大于</a:t>
            </a:r>
            <a:r>
              <a:rPr lang="en-US" altLang="zh-CN" sz="2000" smtClean="0">
                <a:solidFill>
                  <a:srgbClr val="00B0F0"/>
                </a:solidFill>
                <a:latin typeface="Consolas" panose="020B0609020204030204" pitchFamily="49" charset="0"/>
                <a:ea typeface="仿宋" panose="02010609060101010101" pitchFamily="49" charset="-122"/>
              </a:rPr>
              <a:t>a[i]</a:t>
            </a:r>
            <a:r>
              <a:rPr lang="zh-CN" altLang="zh-CN" sz="2000" smtClean="0">
                <a:solidFill>
                  <a:srgbClr val="00B0F0"/>
                </a:solidFill>
                <a:latin typeface="Consolas" panose="020B0609020204030204" pitchFamily="49" charset="0"/>
                <a:ea typeface="仿宋" panose="02010609060101010101" pitchFamily="49" charset="-122"/>
              </a:rPr>
              <a:t>的元素后移</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j-=1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if not (j&gt;=0 and a[j]&gt;tmp):</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break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循环到</a:t>
            </a:r>
            <a:r>
              <a:rPr lang="en-US" altLang="zh-CN" sz="2000" smtClean="0">
                <a:solidFill>
                  <a:srgbClr val="00B0F0"/>
                </a:solidFill>
                <a:latin typeface="Consolas" panose="020B0609020204030204" pitchFamily="49" charset="0"/>
                <a:ea typeface="仿宋" panose="02010609060101010101" pitchFamily="49" charset="-122"/>
              </a:rPr>
              <a:t>a[j]&lt;=tmp</a:t>
            </a:r>
            <a:r>
              <a:rPr lang="zh-CN" altLang="zh-CN" sz="2000" smtClean="0">
                <a:solidFill>
                  <a:srgbClr val="00B0F0"/>
                </a:solidFill>
                <a:latin typeface="Consolas" panose="020B0609020204030204" pitchFamily="49" charset="0"/>
                <a:ea typeface="仿宋" panose="02010609060101010101" pitchFamily="49" charset="-122"/>
              </a:rPr>
              <a:t>为止</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a:t>
            </a:r>
            <a:r>
              <a:rPr lang="en-US" altLang="zh-CN" sz="2000" smtClean="0">
                <a:solidFill>
                  <a:srgbClr val="006600"/>
                </a:solidFill>
                <a:latin typeface="Consolas" panose="020B0609020204030204" pitchFamily="49" charset="0"/>
                <a:ea typeface="仿宋" panose="02010609060101010101" pitchFamily="49" charset="-122"/>
              </a:rPr>
              <a:t>a[j+1]=tmp      </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在</a:t>
            </a:r>
            <a:r>
              <a:rPr lang="en-US" altLang="zh-CN" sz="2000" smtClean="0">
                <a:solidFill>
                  <a:srgbClr val="00B0F0"/>
                </a:solidFill>
                <a:latin typeface="Consolas" panose="020B0609020204030204" pitchFamily="49" charset="0"/>
                <a:ea typeface="仿宋" panose="02010609060101010101" pitchFamily="49" charset="-122"/>
              </a:rPr>
              <a:t>j+1</a:t>
            </a:r>
            <a:r>
              <a:rPr lang="zh-CN" altLang="zh-CN" sz="2000" smtClean="0">
                <a:solidFill>
                  <a:srgbClr val="00B0F0"/>
                </a:solidFill>
                <a:latin typeface="Consolas" panose="020B0609020204030204" pitchFamily="49" charset="0"/>
                <a:ea typeface="仿宋" panose="02010609060101010101" pitchFamily="49" charset="-122"/>
              </a:rPr>
              <a:t>处插入</a:t>
            </a:r>
            <a:r>
              <a:rPr lang="en-US" altLang="zh-CN" sz="2000" smtClean="0">
                <a:solidFill>
                  <a:srgbClr val="00B0F0"/>
                </a:solidFill>
                <a:latin typeface="Consolas" panose="020B0609020204030204" pitchFamily="49" charset="0"/>
                <a:ea typeface="仿宋" panose="02010609060101010101" pitchFamily="49" charset="-122"/>
              </a:rPr>
              <a:t>a[i]</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def </a:t>
            </a:r>
            <a:r>
              <a:rPr lang="en-US" altLang="zh-CN" sz="2000" smtClean="0">
                <a:solidFill>
                  <a:srgbClr val="FF0000"/>
                </a:solidFill>
                <a:latin typeface="Consolas" panose="020B0609020204030204" pitchFamily="49" charset="0"/>
                <a:ea typeface="仿宋" panose="02010609060101010101" pitchFamily="49" charset="-122"/>
              </a:rPr>
              <a:t>InsertSort1</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迭代算法：直接插入排序</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n=len(a)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for i in range(1,n):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if </a:t>
            </a:r>
            <a:r>
              <a:rPr lang="en-US" altLang="zh-CN" sz="2000" smtClean="0">
                <a:solidFill>
                  <a:srgbClr val="FF00FF"/>
                </a:solidFill>
                <a:latin typeface="Consolas" panose="020B0609020204030204" pitchFamily="49" charset="0"/>
                <a:ea typeface="仿宋" panose="02010609060101010101" pitchFamily="49" charset="-122"/>
              </a:rPr>
              <a:t>a[i]&lt;a[i-1]</a:t>
            </a:r>
            <a:r>
              <a:rPr lang="en-US"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FF0000"/>
                </a:solidFill>
                <a:latin typeface="Consolas" panose="020B0609020204030204" pitchFamily="49" charset="0"/>
                <a:ea typeface="仿宋" panose="02010609060101010101" pitchFamily="49" charset="-122"/>
              </a:rPr>
              <a:t>Insert</a:t>
            </a:r>
            <a:r>
              <a:rPr lang="en-US" altLang="zh-CN" sz="2000" smtClean="0">
                <a:solidFill>
                  <a:srgbClr val="0000FF"/>
                </a:solidFill>
                <a:latin typeface="Consolas" panose="020B0609020204030204" pitchFamily="49" charset="0"/>
                <a:ea typeface="仿宋" panose="02010609060101010101" pitchFamily="49" charset="-122"/>
              </a:rPr>
              <a:t>(a,i)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反序时调用</a:t>
            </a:r>
            <a:r>
              <a:rPr lang="en-US" altLang="zh-CN" sz="2000" smtClean="0">
                <a:solidFill>
                  <a:srgbClr val="00B0F0"/>
                </a:solidFill>
                <a:latin typeface="Consolas" panose="020B0609020204030204" pitchFamily="49" charset="0"/>
                <a:ea typeface="仿宋" panose="02010609060101010101" pitchFamily="49" charset="-122"/>
              </a:rPr>
              <a:t>Insert</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14282" y="1017973"/>
            <a:ext cx="8572560" cy="198513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defTabSz="359410">
              <a:lnSpc>
                <a:spcPts val="2800"/>
              </a:lnSpc>
              <a:spcBef>
                <a:spcPts val="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问题描述</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一个机器人位于一个</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100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）网格的左上角（起始点标记为“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Start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”）。机器人每次</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只能向下或者向右移动一步</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设计一个算法求机器人达到网格的右下角（标记为“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Finish</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”）总共有多少条不同的路径。</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，对应的网格如</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图所示，答案为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4828" name="Rectangle 12"/>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17"/>
          <p:cNvGrpSpPr/>
          <p:nvPr/>
        </p:nvGrpSpPr>
        <p:grpSpPr>
          <a:xfrm>
            <a:off x="2857488" y="3696898"/>
            <a:ext cx="2214578" cy="1017992"/>
            <a:chOff x="3428992" y="4786321"/>
            <a:chExt cx="2214578" cy="1357323"/>
          </a:xfrm>
        </p:grpSpPr>
        <p:sp>
          <p:nvSpPr>
            <p:cNvPr id="34827" name="AutoShape 11"/>
            <p:cNvSpPr>
              <a:spLocks noChangeAspect="1" noChangeArrowheads="1" noTextEdit="1"/>
            </p:cNvSpPr>
            <p:nvPr/>
          </p:nvSpPr>
          <p:spPr bwMode="auto">
            <a:xfrm>
              <a:off x="3428992" y="4786321"/>
              <a:ext cx="2214578" cy="1357323"/>
            </a:xfrm>
            <a:prstGeom prst="rect">
              <a:avLst/>
            </a:prstGeom>
            <a:noFill/>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cs typeface="Consolas" panose="020B0609020204030204" pitchFamily="49" charset="0"/>
              </a:endParaRPr>
            </a:p>
          </p:txBody>
        </p:sp>
        <p:sp>
          <p:nvSpPr>
            <p:cNvPr id="34826" name="Rectangle 10"/>
            <p:cNvSpPr>
              <a:spLocks noChangeArrowheads="1"/>
            </p:cNvSpPr>
            <p:nvPr/>
          </p:nvSpPr>
          <p:spPr bwMode="auto">
            <a:xfrm>
              <a:off x="3439407" y="4794230"/>
              <a:ext cx="738193" cy="44881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6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Start</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25" name="Rectangle 9"/>
            <p:cNvSpPr>
              <a:spLocks noChangeArrowheads="1"/>
            </p:cNvSpPr>
            <p:nvPr/>
          </p:nvSpPr>
          <p:spPr bwMode="auto">
            <a:xfrm>
              <a:off x="4160675" y="4794230"/>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24" name="Rectangle 8"/>
            <p:cNvSpPr>
              <a:spLocks noChangeArrowheads="1"/>
            </p:cNvSpPr>
            <p:nvPr/>
          </p:nvSpPr>
          <p:spPr bwMode="auto">
            <a:xfrm>
              <a:off x="4894962" y="4794230"/>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23" name="Rectangle 7"/>
            <p:cNvSpPr>
              <a:spLocks noChangeArrowheads="1"/>
            </p:cNvSpPr>
            <p:nvPr/>
          </p:nvSpPr>
          <p:spPr bwMode="auto">
            <a:xfrm>
              <a:off x="3439407"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22" name="Rectangle 6"/>
            <p:cNvSpPr>
              <a:spLocks noChangeArrowheads="1"/>
            </p:cNvSpPr>
            <p:nvPr/>
          </p:nvSpPr>
          <p:spPr bwMode="auto">
            <a:xfrm>
              <a:off x="4160675"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21" name="Rectangle 5"/>
            <p:cNvSpPr>
              <a:spLocks noChangeArrowheads="1"/>
            </p:cNvSpPr>
            <p:nvPr/>
          </p:nvSpPr>
          <p:spPr bwMode="auto">
            <a:xfrm>
              <a:off x="4894962"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20" name="Rectangle 4"/>
            <p:cNvSpPr>
              <a:spLocks noChangeArrowheads="1"/>
            </p:cNvSpPr>
            <p:nvPr/>
          </p:nvSpPr>
          <p:spPr bwMode="auto">
            <a:xfrm>
              <a:off x="3439407" y="5686919"/>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19" name="Rectangle 3"/>
            <p:cNvSpPr>
              <a:spLocks noChangeArrowheads="1"/>
            </p:cNvSpPr>
            <p:nvPr/>
          </p:nvSpPr>
          <p:spPr bwMode="auto">
            <a:xfrm>
              <a:off x="4160675" y="5686919"/>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34818" name="Rectangle 2"/>
            <p:cNvSpPr>
              <a:spLocks noChangeArrowheads="1"/>
            </p:cNvSpPr>
            <p:nvPr/>
          </p:nvSpPr>
          <p:spPr bwMode="auto">
            <a:xfrm>
              <a:off x="4894962" y="5686919"/>
              <a:ext cx="738193" cy="44881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6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Finish</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grpSp>
      <p:sp>
        <p:nvSpPr>
          <p:cNvPr id="18" name="TextBox 17"/>
          <p:cNvSpPr txBox="1"/>
          <p:nvPr/>
        </p:nvSpPr>
        <p:spPr>
          <a:xfrm>
            <a:off x="500034" y="267875"/>
            <a:ext cx="59293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pt-BR" altLang="zh-CN" smtClean="0">
                <a:latin typeface="Consolas" panose="020B0609020204030204" pitchFamily="49" charset="0"/>
                <a:ea typeface="微软雅黑" panose="020B0503020204020204" pitchFamily="34" charset="-122"/>
                <a:cs typeface="Consolas" panose="020B0609020204030204" pitchFamily="49" charset="0"/>
              </a:rPr>
              <a:t>3.2.3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实战—不同路径（</a:t>
            </a:r>
            <a:r>
              <a:rPr lang="pt-BR" altLang="zh-CN" smtClean="0">
                <a:latin typeface="Consolas" panose="020B0609020204030204" pitchFamily="49" charset="0"/>
                <a:ea typeface="微软雅黑" panose="020B0503020204020204" pitchFamily="34" charset="-122"/>
                <a:cs typeface="Consolas" panose="020B0609020204030204" pitchFamily="49" charset="0"/>
              </a:rPr>
              <a:t>LeetCode62★★</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5"/>
          <p:cNvSpPr txBox="1"/>
          <p:nvPr/>
        </p:nvSpPr>
        <p:spPr>
          <a:xfrm>
            <a:off x="285720" y="71420"/>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9" name="TextBox 8"/>
          <p:cNvSpPr txBox="1"/>
          <p:nvPr/>
        </p:nvSpPr>
        <p:spPr>
          <a:xfrm>
            <a:off x="500034" y="532237"/>
            <a:ext cx="8215370" cy="810478"/>
          </a:xfrm>
          <a:prstGeom prst="rect">
            <a:avLst/>
          </a:prstGeom>
          <a:noFill/>
        </p:spPr>
        <p:txBody>
          <a:bodyPr wrap="square" rtlCol="0">
            <a:spAutoFit/>
          </a:bodyPr>
          <a:lstStyle/>
          <a:p>
            <a:pPr algn="l">
              <a:lnSpc>
                <a:spcPts val="28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从左上角到右下角的任意路径中，一定是向下走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步向右走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步，不妨置</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路径长度为</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5"/>
          <p:cNvGrpSpPr/>
          <p:nvPr/>
        </p:nvGrpSpPr>
        <p:grpSpPr>
          <a:xfrm>
            <a:off x="2857488" y="1428742"/>
            <a:ext cx="2857520" cy="1542077"/>
            <a:chOff x="3571868" y="2455147"/>
            <a:chExt cx="2857520" cy="2056101"/>
          </a:xfrm>
        </p:grpSpPr>
        <p:grpSp>
          <p:nvGrpSpPr>
            <p:cNvPr id="3" name="组合 9"/>
            <p:cNvGrpSpPr/>
            <p:nvPr/>
          </p:nvGrpSpPr>
          <p:grpSpPr>
            <a:xfrm>
              <a:off x="4214810" y="3143248"/>
              <a:ext cx="2214578" cy="1357323"/>
              <a:chOff x="3428992" y="4786321"/>
              <a:chExt cx="2214578" cy="1357323"/>
            </a:xfrm>
          </p:grpSpPr>
          <p:sp>
            <p:nvSpPr>
              <p:cNvPr id="11" name="AutoShape 11"/>
              <p:cNvSpPr>
                <a:spLocks noChangeAspect="1" noChangeArrowheads="1" noTextEdit="1"/>
              </p:cNvSpPr>
              <p:nvPr/>
            </p:nvSpPr>
            <p:spPr bwMode="auto">
              <a:xfrm>
                <a:off x="3428992" y="4786321"/>
                <a:ext cx="2214578" cy="1357323"/>
              </a:xfrm>
              <a:prstGeom prst="rect">
                <a:avLst/>
              </a:prstGeom>
              <a:noFill/>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cs typeface="Consolas" panose="020B0609020204030204" pitchFamily="49" charset="0"/>
                </a:endParaRPr>
              </a:p>
            </p:txBody>
          </p:sp>
          <p:sp>
            <p:nvSpPr>
              <p:cNvPr id="12" name="Rectangle 10"/>
              <p:cNvSpPr>
                <a:spLocks noChangeArrowheads="1"/>
              </p:cNvSpPr>
              <p:nvPr/>
            </p:nvSpPr>
            <p:spPr bwMode="auto">
              <a:xfrm>
                <a:off x="3439407" y="4794230"/>
                <a:ext cx="738193" cy="44881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6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Start</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9"/>
              <p:cNvSpPr>
                <a:spLocks noChangeArrowheads="1"/>
              </p:cNvSpPr>
              <p:nvPr/>
            </p:nvSpPr>
            <p:spPr bwMode="auto">
              <a:xfrm>
                <a:off x="4160675" y="4794230"/>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8"/>
              <p:cNvSpPr>
                <a:spLocks noChangeArrowheads="1"/>
              </p:cNvSpPr>
              <p:nvPr/>
            </p:nvSpPr>
            <p:spPr bwMode="auto">
              <a:xfrm>
                <a:off x="4894962" y="4794230"/>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7"/>
              <p:cNvSpPr>
                <a:spLocks noChangeArrowheads="1"/>
              </p:cNvSpPr>
              <p:nvPr/>
            </p:nvSpPr>
            <p:spPr bwMode="auto">
              <a:xfrm>
                <a:off x="3439407"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6"/>
              <p:cNvSpPr>
                <a:spLocks noChangeArrowheads="1"/>
              </p:cNvSpPr>
              <p:nvPr/>
            </p:nvSpPr>
            <p:spPr bwMode="auto">
              <a:xfrm>
                <a:off x="4160675"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5"/>
              <p:cNvSpPr>
                <a:spLocks noChangeArrowheads="1"/>
              </p:cNvSpPr>
              <p:nvPr/>
            </p:nvSpPr>
            <p:spPr bwMode="auto">
              <a:xfrm>
                <a:off x="4894962"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4"/>
              <p:cNvSpPr>
                <a:spLocks noChangeArrowheads="1"/>
              </p:cNvSpPr>
              <p:nvPr/>
            </p:nvSpPr>
            <p:spPr bwMode="auto">
              <a:xfrm>
                <a:off x="3439407" y="5686919"/>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3"/>
              <p:cNvSpPr>
                <a:spLocks noChangeArrowheads="1"/>
              </p:cNvSpPr>
              <p:nvPr/>
            </p:nvSpPr>
            <p:spPr bwMode="auto">
              <a:xfrm>
                <a:off x="4160675" y="5686919"/>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20" name="Rectangle 2"/>
              <p:cNvSpPr>
                <a:spLocks noChangeArrowheads="1"/>
              </p:cNvSpPr>
              <p:nvPr/>
            </p:nvSpPr>
            <p:spPr bwMode="auto">
              <a:xfrm>
                <a:off x="4894962" y="5664341"/>
                <a:ext cx="730800" cy="442800"/>
              </a:xfrm>
              <a:prstGeom prst="rect">
                <a:avLst/>
              </a:prstGeom>
              <a:ln>
                <a:solidFill>
                  <a:schemeClr val="accent6">
                    <a:lumMod val="20000"/>
                    <a:lumOff val="8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6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Finish</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grpSp>
        <p:sp>
          <p:nvSpPr>
            <p:cNvPr id="22" name="左大括号 21"/>
            <p:cNvSpPr/>
            <p:nvPr/>
          </p:nvSpPr>
          <p:spPr>
            <a:xfrm>
              <a:off x="3929058" y="3143248"/>
              <a:ext cx="214314" cy="136800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3" name="右大括号 22"/>
            <p:cNvSpPr/>
            <p:nvPr/>
          </p:nvSpPr>
          <p:spPr>
            <a:xfrm rot="16200000">
              <a:off x="5201801" y="1893083"/>
              <a:ext cx="214314" cy="2143140"/>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TextBox 23"/>
            <p:cNvSpPr txBox="1"/>
            <p:nvPr/>
          </p:nvSpPr>
          <p:spPr>
            <a:xfrm>
              <a:off x="3571868" y="3552995"/>
              <a:ext cx="285752" cy="49244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endParaRPr lang="zh-CN" altLang="en-US" sz="1800" i="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Box 24"/>
            <p:cNvSpPr txBox="1"/>
            <p:nvPr/>
          </p:nvSpPr>
          <p:spPr>
            <a:xfrm>
              <a:off x="5156736" y="2455147"/>
              <a:ext cx="285752" cy="492442"/>
            </a:xfrm>
            <a:prstGeom prst="rect">
              <a:avLst/>
            </a:prstGeom>
            <a:noFill/>
          </p:spPr>
          <p:txBody>
            <a:bodyPr wrap="square" rtlCol="0">
              <a:spAutoFit/>
            </a:bodyPr>
            <a:lstStyle/>
            <a:p>
              <a:pPr>
                <a:lnSpc>
                  <a:spcPct val="100000"/>
                </a:lnSpc>
                <a:spcBef>
                  <a:spcPts val="0"/>
                </a:spcBef>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endParaRPr lang="zh-CN" altLang="en-US" sz="1800" i="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grpSp>
        <p:nvGrpSpPr>
          <p:cNvPr id="4" name="组合 32"/>
          <p:cNvGrpSpPr/>
          <p:nvPr/>
        </p:nvGrpSpPr>
        <p:grpSpPr>
          <a:xfrm>
            <a:off x="285720" y="3455267"/>
            <a:ext cx="8715436" cy="1032654"/>
            <a:chOff x="285720" y="4607021"/>
            <a:chExt cx="8715436" cy="1376871"/>
          </a:xfrm>
        </p:grpSpPr>
        <p:grpSp>
          <p:nvGrpSpPr>
            <p:cNvPr id="5" name="组合 26"/>
            <p:cNvGrpSpPr/>
            <p:nvPr/>
          </p:nvGrpSpPr>
          <p:grpSpPr>
            <a:xfrm>
              <a:off x="285720" y="4607021"/>
              <a:ext cx="8715436" cy="1354216"/>
              <a:chOff x="285720" y="571481"/>
              <a:chExt cx="8715436" cy="1354216"/>
            </a:xfrm>
          </p:grpSpPr>
          <p:sp>
            <p:nvSpPr>
              <p:cNvPr id="28" name="TextBox 27"/>
              <p:cNvSpPr txBox="1"/>
              <p:nvPr/>
            </p:nvSpPr>
            <p:spPr>
              <a:xfrm>
                <a:off x="285720" y="571481"/>
                <a:ext cx="8715436" cy="1354216"/>
              </a:xfrm>
              <a:prstGeom prst="rect">
                <a:avLst/>
              </a:prstGeom>
              <a:noFill/>
            </p:spPr>
            <p:txBody>
              <a:bodyPr wrap="square" rtlCol="0">
                <a:spAutoFit/>
              </a:bodyPr>
              <a:lstStyle/>
              <a:p>
                <a:pPr algn="l">
                  <a:lnSpc>
                    <a:spcPct val="150000"/>
                  </a:lnSpc>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归纳</a:t>
                </a: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不同路径条数等于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个选择中挑选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下</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”或者</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个“右”的组合数，即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或者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，为了方便假设</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，结果取</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29" name="Picture 4"/>
              <p:cNvPicPr>
                <a:picLocks noChangeAspect="1" noChangeArrowheads="1"/>
              </p:cNvPicPr>
              <p:nvPr/>
            </p:nvPicPr>
            <p:blipFill>
              <a:blip r:embed="rId1" cstate="print"/>
              <a:srcRect/>
              <a:stretch>
                <a:fillRect/>
              </a:stretch>
            </p:blipFill>
            <p:spPr bwMode="auto">
              <a:xfrm>
                <a:off x="6643702" y="1348564"/>
                <a:ext cx="827176" cy="571503"/>
              </a:xfrm>
              <a:prstGeom prst="rect">
                <a:avLst/>
              </a:prstGeom>
              <a:noFill/>
              <a:ln w="9525">
                <a:noFill/>
                <a:miter lim="800000"/>
                <a:headEnd/>
                <a:tailEnd/>
              </a:ln>
            </p:spPr>
          </p:pic>
        </p:grpSp>
        <p:pic>
          <p:nvPicPr>
            <p:cNvPr id="30" name="Picture 4"/>
            <p:cNvPicPr>
              <a:picLocks noChangeAspect="1" noChangeArrowheads="1"/>
            </p:cNvPicPr>
            <p:nvPr/>
          </p:nvPicPr>
          <p:blipFill>
            <a:blip r:embed="rId1" cstate="print"/>
            <a:srcRect/>
            <a:stretch>
              <a:fillRect/>
            </a:stretch>
          </p:blipFill>
          <p:spPr bwMode="auto">
            <a:xfrm>
              <a:off x="1117575" y="5377751"/>
              <a:ext cx="666751" cy="606141"/>
            </a:xfrm>
            <a:prstGeom prst="rect">
              <a:avLst/>
            </a:prstGeom>
            <a:noFill/>
            <a:ln w="9525">
              <a:noFill/>
              <a:miter lim="800000"/>
              <a:headEnd/>
              <a:tailEnd/>
            </a:ln>
          </p:spPr>
        </p:pic>
        <p:pic>
          <p:nvPicPr>
            <p:cNvPr id="31" name="Picture 5"/>
            <p:cNvPicPr>
              <a:picLocks noChangeAspect="1" noChangeArrowheads="1"/>
            </p:cNvPicPr>
            <p:nvPr/>
          </p:nvPicPr>
          <p:blipFill>
            <a:blip r:embed="rId2" cstate="print"/>
            <a:srcRect/>
            <a:stretch>
              <a:fillRect/>
            </a:stretch>
          </p:blipFill>
          <p:spPr bwMode="auto">
            <a:xfrm>
              <a:off x="2428860" y="5429262"/>
              <a:ext cx="785819" cy="533234"/>
            </a:xfrm>
            <a:prstGeom prst="rect">
              <a:avLst/>
            </a:prstGeom>
            <a:noFill/>
            <a:ln w="9525">
              <a:noFill/>
              <a:miter lim="800000"/>
              <a:headEnd/>
              <a:tailEnd/>
            </a:ln>
          </p:spPr>
        </p:pic>
      </p:grpSp>
      <p:sp>
        <p:nvSpPr>
          <p:cNvPr id="33" name="灯片编号占位符 32"/>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571472" y="1928808"/>
            <a:ext cx="8215370" cy="3067506"/>
          </a:xfrm>
          <a:prstGeom prst="rect">
            <a:avLst/>
          </a:prstGeom>
          <a:noFill/>
        </p:spPr>
        <p:txBody>
          <a:bodyPr wrap="square" rtlCol="0">
            <a:spAutoFit/>
          </a:bodyPr>
          <a:lstStyle/>
          <a:p>
            <a:pPr algn="l">
              <a:lnSpc>
                <a:spcPts val="28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所有路径长度为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条不同的路径如下：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右右下下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右下右下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③ 右下下右</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④ 下右右下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⑤ 下右下右</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⑥ 下下右右</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5"/>
          <p:cNvGrpSpPr/>
          <p:nvPr/>
        </p:nvGrpSpPr>
        <p:grpSpPr>
          <a:xfrm>
            <a:off x="3000364" y="135316"/>
            <a:ext cx="2857520" cy="1533608"/>
            <a:chOff x="3571868" y="2466438"/>
            <a:chExt cx="2857520" cy="2044810"/>
          </a:xfrm>
        </p:grpSpPr>
        <p:grpSp>
          <p:nvGrpSpPr>
            <p:cNvPr id="3" name="组合 9"/>
            <p:cNvGrpSpPr/>
            <p:nvPr/>
          </p:nvGrpSpPr>
          <p:grpSpPr>
            <a:xfrm>
              <a:off x="4214810" y="3143248"/>
              <a:ext cx="2214578" cy="1357323"/>
              <a:chOff x="3428992" y="4786321"/>
              <a:chExt cx="2214578" cy="1357323"/>
            </a:xfrm>
          </p:grpSpPr>
          <p:sp>
            <p:nvSpPr>
              <p:cNvPr id="11" name="AutoShape 11"/>
              <p:cNvSpPr>
                <a:spLocks noChangeAspect="1" noChangeArrowheads="1" noTextEdit="1"/>
              </p:cNvSpPr>
              <p:nvPr/>
            </p:nvSpPr>
            <p:spPr bwMode="auto">
              <a:xfrm>
                <a:off x="3428992" y="4786321"/>
                <a:ext cx="2214578" cy="1357323"/>
              </a:xfrm>
              <a:prstGeom prst="rect">
                <a:avLst/>
              </a:prstGeom>
              <a:noFill/>
            </p:spPr>
            <p:txBody>
              <a:bodyPr vert="horz" wrap="square" lIns="91440" tIns="45720" rIns="91440" bIns="45720" numCol="1" anchor="t" anchorCtr="0" compatLnSpc="1"/>
              <a:lstStyle/>
              <a:p>
                <a:endParaRPr lang="zh-CN" altLang="en-US" sz="1600">
                  <a:solidFill>
                    <a:srgbClr val="0000FF"/>
                  </a:solidFill>
                  <a:latin typeface="Consolas" panose="020B0609020204030204" pitchFamily="49" charset="0"/>
                  <a:cs typeface="Consolas" panose="020B0609020204030204" pitchFamily="49" charset="0"/>
                </a:endParaRPr>
              </a:p>
            </p:txBody>
          </p:sp>
          <p:sp>
            <p:nvSpPr>
              <p:cNvPr id="12" name="Rectangle 10"/>
              <p:cNvSpPr>
                <a:spLocks noChangeArrowheads="1"/>
              </p:cNvSpPr>
              <p:nvPr/>
            </p:nvSpPr>
            <p:spPr bwMode="auto">
              <a:xfrm>
                <a:off x="3439407" y="4794230"/>
                <a:ext cx="738193" cy="44881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6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Start</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3" name="Rectangle 9"/>
              <p:cNvSpPr>
                <a:spLocks noChangeArrowheads="1"/>
              </p:cNvSpPr>
              <p:nvPr/>
            </p:nvSpPr>
            <p:spPr bwMode="auto">
              <a:xfrm>
                <a:off x="4160675" y="4794230"/>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4" name="Rectangle 8"/>
              <p:cNvSpPr>
                <a:spLocks noChangeArrowheads="1"/>
              </p:cNvSpPr>
              <p:nvPr/>
            </p:nvSpPr>
            <p:spPr bwMode="auto">
              <a:xfrm>
                <a:off x="4894962" y="4794230"/>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5" name="Rectangle 7"/>
              <p:cNvSpPr>
                <a:spLocks noChangeArrowheads="1"/>
              </p:cNvSpPr>
              <p:nvPr/>
            </p:nvSpPr>
            <p:spPr bwMode="auto">
              <a:xfrm>
                <a:off x="3439407"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6" name="Rectangle 6"/>
              <p:cNvSpPr>
                <a:spLocks noChangeArrowheads="1"/>
              </p:cNvSpPr>
              <p:nvPr/>
            </p:nvSpPr>
            <p:spPr bwMode="auto">
              <a:xfrm>
                <a:off x="4160675"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7" name="Rectangle 5"/>
              <p:cNvSpPr>
                <a:spLocks noChangeArrowheads="1"/>
              </p:cNvSpPr>
              <p:nvPr/>
            </p:nvSpPr>
            <p:spPr bwMode="auto">
              <a:xfrm>
                <a:off x="4894962" y="5245023"/>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8" name="Rectangle 4"/>
              <p:cNvSpPr>
                <a:spLocks noChangeArrowheads="1"/>
              </p:cNvSpPr>
              <p:nvPr/>
            </p:nvSpPr>
            <p:spPr bwMode="auto">
              <a:xfrm>
                <a:off x="3439407" y="5686919"/>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19" name="Rectangle 3"/>
              <p:cNvSpPr>
                <a:spLocks noChangeArrowheads="1"/>
              </p:cNvSpPr>
              <p:nvPr/>
            </p:nvSpPr>
            <p:spPr bwMode="auto">
              <a:xfrm>
                <a:off x="4160675" y="5686919"/>
                <a:ext cx="738193" cy="448816"/>
              </a:xfrm>
              <a:prstGeom prst="rect">
                <a:avLst/>
              </a:prstGeom>
              <a:solidFill>
                <a:schemeClr val="bg1"/>
              </a:solidFill>
              <a:ln>
                <a:tailEnd type="none" w="sm" len="sm"/>
              </a:ln>
            </p:spPr>
            <p:style>
              <a:lnRef idx="2">
                <a:schemeClr val="accent6"/>
              </a:lnRef>
              <a:fillRef idx="1">
                <a:schemeClr val="lt1"/>
              </a:fillRef>
              <a:effectRef idx="0">
                <a:schemeClr val="accent6"/>
              </a:effectRef>
              <a:fontRef idx="minor">
                <a:schemeClr val="dk1"/>
              </a:fontRef>
            </p:style>
            <p:txBody>
              <a:bodyPr vert="horz" wrap="square" lIns="0" tIns="82800" rIns="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20" name="Rectangle 2"/>
              <p:cNvSpPr>
                <a:spLocks noChangeArrowheads="1"/>
              </p:cNvSpPr>
              <p:nvPr/>
            </p:nvSpPr>
            <p:spPr bwMode="auto">
              <a:xfrm>
                <a:off x="4894962" y="5664341"/>
                <a:ext cx="730800" cy="442800"/>
              </a:xfrm>
              <a:prstGeom prst="rect">
                <a:avLst/>
              </a:prstGeom>
              <a:ln>
                <a:solidFill>
                  <a:schemeClr val="accent6">
                    <a:lumMod val="20000"/>
                    <a:lumOff val="8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46800" rIns="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Finish</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grpSp>
        <p:sp>
          <p:nvSpPr>
            <p:cNvPr id="22" name="左大括号 21"/>
            <p:cNvSpPr/>
            <p:nvPr/>
          </p:nvSpPr>
          <p:spPr>
            <a:xfrm>
              <a:off x="3929058" y="3143248"/>
              <a:ext cx="214314" cy="136800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3" name="右大括号 22"/>
            <p:cNvSpPr/>
            <p:nvPr/>
          </p:nvSpPr>
          <p:spPr>
            <a:xfrm rot="16200000">
              <a:off x="5201801" y="1893083"/>
              <a:ext cx="214314" cy="2143140"/>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4" name="TextBox 23"/>
            <p:cNvSpPr txBox="1"/>
            <p:nvPr/>
          </p:nvSpPr>
          <p:spPr>
            <a:xfrm>
              <a:off x="3571868" y="3575578"/>
              <a:ext cx="357190" cy="492443"/>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m</a:t>
              </a:r>
              <a:endParaRPr lang="zh-CN" altLang="en-US" sz="1800" i="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Box 24"/>
            <p:cNvSpPr txBox="1"/>
            <p:nvPr/>
          </p:nvSpPr>
          <p:spPr>
            <a:xfrm>
              <a:off x="5097467" y="2466438"/>
              <a:ext cx="428628" cy="492443"/>
            </a:xfrm>
            <a:prstGeom prst="rect">
              <a:avLst/>
            </a:prstGeom>
            <a:noFill/>
          </p:spPr>
          <p:txBody>
            <a:bodyPr wrap="square" rtlCol="0">
              <a:spAutoFit/>
            </a:bodyPr>
            <a:lstStyle/>
            <a:p>
              <a:pPr>
                <a:lnSpc>
                  <a:spcPct val="100000"/>
                </a:lnSpc>
                <a:spcBef>
                  <a:spcPts val="0"/>
                </a:spcBef>
              </a:pPr>
              <a:r>
                <a:rPr lang="en-US" altLang="zh-CN" sz="18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endParaRPr lang="zh-CN" altLang="en-US" sz="1800" i="1"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6" name="TextBox 25"/>
          <p:cNvSpPr txBox="1"/>
          <p:nvPr/>
        </p:nvSpPr>
        <p:spPr>
          <a:xfrm>
            <a:off x="785786" y="321454"/>
            <a:ext cx="228601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8" name="灯片编号占位符 2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pic>
        <p:nvPicPr>
          <p:cNvPr id="4" name="Picture 2"/>
          <p:cNvPicPr>
            <a:picLocks noChangeAspect="1" noChangeArrowheads="1"/>
          </p:cNvPicPr>
          <p:nvPr/>
        </p:nvPicPr>
        <p:blipFill>
          <a:blip r:embed="rId1" cstate="print"/>
          <a:srcRect/>
          <a:stretch>
            <a:fillRect/>
          </a:stretch>
        </p:blipFill>
        <p:spPr bwMode="auto">
          <a:xfrm>
            <a:off x="3000364" y="2000246"/>
            <a:ext cx="400050" cy="342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70658" name="Picture 2"/>
          <p:cNvPicPr>
            <a:picLocks noChangeAspect="1" noChangeArrowheads="1"/>
          </p:cNvPicPr>
          <p:nvPr/>
        </p:nvPicPr>
        <p:blipFill>
          <a:blip r:embed="rId1" cstate="print"/>
          <a:srcRect/>
          <a:stretch>
            <a:fillRect/>
          </a:stretch>
        </p:blipFill>
        <p:spPr bwMode="auto">
          <a:xfrm>
            <a:off x="214282" y="1071552"/>
            <a:ext cx="7911496" cy="642942"/>
          </a:xfrm>
          <a:prstGeom prst="rect">
            <a:avLst/>
          </a:prstGeom>
          <a:noFill/>
          <a:ln w="9525">
            <a:noFill/>
            <a:miter lim="800000"/>
            <a:headEnd/>
            <a:tailEnd/>
          </a:ln>
        </p:spPr>
      </p:pic>
      <p:sp>
        <p:nvSpPr>
          <p:cNvPr id="21" name="TextBox 20"/>
          <p:cNvSpPr txBox="1"/>
          <p:nvPr/>
        </p:nvSpPr>
        <p:spPr>
          <a:xfrm>
            <a:off x="571472" y="1928808"/>
            <a:ext cx="664373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上式中分子分母均为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个连乘，可以进一步转换为：</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571472" y="3429006"/>
            <a:ext cx="7858180" cy="827021"/>
          </a:xfrm>
          <a:prstGeom prst="rect">
            <a:avLst/>
          </a:prstGeom>
          <a:noFill/>
        </p:spPr>
        <p:txBody>
          <a:bodyPr wrap="square" rtlCol="0">
            <a:spAutoFit/>
          </a:bodyPr>
          <a:lstStyle/>
          <a:p>
            <a:pPr algn="l">
              <a:lnSpc>
                <a:spcPts val="3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由于除法的结果是实数，而不同的路径数一定是整数，所以最后需要将计算的结果</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四舍五入</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得到整数答案。</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7"/>
          <p:cNvGrpSpPr/>
          <p:nvPr/>
        </p:nvGrpSpPr>
        <p:grpSpPr>
          <a:xfrm>
            <a:off x="1428728" y="2500312"/>
            <a:ext cx="5500726" cy="699910"/>
            <a:chOff x="1928794" y="3499585"/>
            <a:chExt cx="5500726" cy="933212"/>
          </a:xfrm>
        </p:grpSpPr>
        <p:pic>
          <p:nvPicPr>
            <p:cNvPr id="70659" name="Picture 3"/>
            <p:cNvPicPr>
              <a:picLocks noChangeAspect="1" noChangeArrowheads="1"/>
            </p:cNvPicPr>
            <p:nvPr/>
          </p:nvPicPr>
          <p:blipFill>
            <a:blip r:embed="rId2" cstate="print"/>
            <a:srcRect/>
            <a:stretch>
              <a:fillRect/>
            </a:stretch>
          </p:blipFill>
          <p:spPr bwMode="auto">
            <a:xfrm>
              <a:off x="1928794" y="3643314"/>
              <a:ext cx="3360049" cy="571504"/>
            </a:xfrm>
            <a:prstGeom prst="rect">
              <a:avLst/>
            </a:prstGeom>
            <a:noFill/>
            <a:ln w="9525">
              <a:noFill/>
              <a:miter lim="800000"/>
              <a:headEnd/>
              <a:tailEnd/>
            </a:ln>
          </p:spPr>
        </p:pic>
        <p:sp>
          <p:nvSpPr>
            <p:cNvPr id="24" name="TextBox 23"/>
            <p:cNvSpPr txBox="1"/>
            <p:nvPr/>
          </p:nvSpPr>
          <p:spPr>
            <a:xfrm>
              <a:off x="5643570" y="3499585"/>
              <a:ext cx="1785950" cy="49244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x+y → y-1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5" name="TextBox 24"/>
            <p:cNvSpPr txBox="1"/>
            <p:nvPr/>
          </p:nvSpPr>
          <p:spPr>
            <a:xfrm>
              <a:off x="5643570" y="3940355"/>
              <a:ext cx="1785950" cy="49244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 → 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27" name="直接箭头连接符 26"/>
            <p:cNvCxnSpPr/>
            <p:nvPr/>
          </p:nvCxnSpPr>
          <p:spPr>
            <a:xfrm>
              <a:off x="5214942" y="3738565"/>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8" name="直接箭头连接符 27"/>
            <p:cNvCxnSpPr/>
            <p:nvPr/>
          </p:nvCxnSpPr>
          <p:spPr>
            <a:xfrm>
              <a:off x="5214942" y="4132267"/>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3" name="组合 16"/>
          <p:cNvGrpSpPr/>
          <p:nvPr/>
        </p:nvGrpSpPr>
        <p:grpSpPr>
          <a:xfrm>
            <a:off x="428596" y="285734"/>
            <a:ext cx="2500330" cy="500009"/>
            <a:chOff x="428596" y="285734"/>
            <a:chExt cx="2500330" cy="500009"/>
          </a:xfrm>
        </p:grpSpPr>
        <p:sp>
          <p:nvSpPr>
            <p:cNvPr id="9" name="TextBox 8"/>
            <p:cNvSpPr txBox="1"/>
            <p:nvPr/>
          </p:nvSpPr>
          <p:spPr>
            <a:xfrm>
              <a:off x="428596" y="285734"/>
              <a:ext cx="2500330" cy="500009"/>
            </a:xfrm>
            <a:prstGeom prst="rect">
              <a:avLst/>
            </a:prstGeom>
            <a:ln>
              <a:solidFill>
                <a:schemeClr val="accent6">
                  <a:lumMod val="40000"/>
                  <a:lumOff val="60000"/>
                </a:schemeClr>
              </a:solidFill>
            </a:ln>
            <a:effectLst>
              <a:outerShdw blurRad="76200" dir="18900000" sy="23000" kx="-1200000" algn="bl"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50000"/>
                </a:lnSpc>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en-US"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823356" y="331771"/>
              <a:ext cx="876300" cy="428625"/>
            </a:xfrm>
            <a:prstGeom prst="rect">
              <a:avLst/>
            </a:prstGeom>
            <a:noFill/>
            <a:ln w="9525">
              <a:noFill/>
              <a:miter lim="800000"/>
              <a:headEnd/>
              <a:tailEnd/>
            </a:ln>
          </p:spPr>
        </p:pic>
      </p:grpSp>
      <p:sp>
        <p:nvSpPr>
          <p:cNvPr id="16" name="灯片编号占位符 1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214296"/>
            <a:ext cx="8715436" cy="3530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uniquePaths</a:t>
            </a:r>
            <a:r>
              <a:rPr lang="en-US" altLang="zh-CN" sz="2000" smtClean="0">
                <a:solidFill>
                  <a:srgbClr val="0000FF"/>
                </a:solidFill>
                <a:latin typeface="Consolas" panose="020B0609020204030204" pitchFamily="49" charset="0"/>
                <a:ea typeface="仿宋" panose="02010609060101010101" pitchFamily="49" charset="-122"/>
              </a:rPr>
              <a:t>(self, m: int, n: int)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return self.</a:t>
            </a:r>
            <a:r>
              <a:rPr lang="en-US" altLang="zh-CN" sz="2000" smtClean="0">
                <a:solidFill>
                  <a:srgbClr val="FF0000"/>
                </a:solidFill>
                <a:latin typeface="Consolas" panose="020B0609020204030204" pitchFamily="49" charset="0"/>
                <a:ea typeface="仿宋" panose="02010609060101010101" pitchFamily="49" charset="-122"/>
              </a:rPr>
              <a:t>comp</a:t>
            </a:r>
            <a:r>
              <a:rPr lang="en-US" altLang="zh-CN" sz="2000" smtClean="0">
                <a:solidFill>
                  <a:srgbClr val="0000FF"/>
                </a:solidFill>
                <a:latin typeface="Consolas" panose="020B0609020204030204" pitchFamily="49" charset="0"/>
                <a:ea typeface="仿宋" panose="02010609060101010101" pitchFamily="49" charset="-122"/>
              </a:rPr>
              <a:t>(m-1,n-1)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def </a:t>
            </a:r>
            <a:r>
              <a:rPr lang="en-US" altLang="zh-CN" sz="2000" smtClean="0">
                <a:solidFill>
                  <a:srgbClr val="FF0000"/>
                </a:solidFill>
                <a:latin typeface="Consolas" panose="020B0609020204030204" pitchFamily="49" charset="0"/>
                <a:ea typeface="仿宋" panose="02010609060101010101" pitchFamily="49" charset="-122"/>
              </a:rPr>
              <a:t>comp</a:t>
            </a:r>
            <a:r>
              <a:rPr lang="en-US" altLang="zh-CN" sz="2000" smtClean="0">
                <a:solidFill>
                  <a:srgbClr val="0000FF"/>
                </a:solidFill>
                <a:latin typeface="Consolas" panose="020B0609020204030204" pitchFamily="49" charset="0"/>
                <a:ea typeface="仿宋" panose="02010609060101010101" pitchFamily="49" charset="-122"/>
              </a:rPr>
              <a:t>(self,x,y):</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a,b=x+y,min(x,y)</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ans=1.0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while </a:t>
            </a:r>
            <a:r>
              <a:rPr lang="en-US" altLang="zh-CN" sz="2000" smtClean="0">
                <a:solidFill>
                  <a:srgbClr val="FF00FF"/>
                </a:solidFill>
                <a:latin typeface="Consolas" panose="020B0609020204030204" pitchFamily="49" charset="0"/>
                <a:ea typeface="仿宋" panose="02010609060101010101" pitchFamily="49" charset="-122"/>
              </a:rPr>
              <a:t>b&gt;0</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ans*=1.0*a/b</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a-=1;b-=1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return round(ans)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TextBox 5"/>
          <p:cNvSpPr txBox="1"/>
          <p:nvPr/>
        </p:nvSpPr>
        <p:spPr>
          <a:xfrm>
            <a:off x="428596" y="4232684"/>
            <a:ext cx="771530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上述程序提交时通过，执行时间为</a:t>
            </a:r>
            <a:r>
              <a:rPr lang="en-US" altLang="zh-CN" sz="2000" smtClean="0">
                <a:solidFill>
                  <a:srgbClr val="0000FF"/>
                </a:solidFill>
                <a:latin typeface="Consolas" panose="020B0609020204030204" pitchFamily="49" charset="0"/>
                <a:ea typeface="仿宋" panose="02010609060101010101" pitchFamily="49" charset="-122"/>
              </a:rPr>
              <a:t>40ms</a:t>
            </a:r>
            <a:r>
              <a:rPr lang="zh-CN" altLang="zh-CN" sz="2000" smtClean="0">
                <a:solidFill>
                  <a:srgbClr val="0000FF"/>
                </a:solidFill>
                <a:latin typeface="Consolas" panose="020B0609020204030204" pitchFamily="49" charset="0"/>
                <a:ea typeface="仿宋" panose="02010609060101010101" pitchFamily="49" charset="-122"/>
              </a:rPr>
              <a:t>，内存消耗</a:t>
            </a:r>
            <a:r>
              <a:rPr lang="en-US" altLang="zh-CN" sz="2000" smtClean="0">
                <a:solidFill>
                  <a:srgbClr val="0000FF"/>
                </a:solidFill>
                <a:latin typeface="Consolas" panose="020B0609020204030204" pitchFamily="49" charset="0"/>
                <a:ea typeface="仿宋" panose="02010609060101010101" pitchFamily="49" charset="-122"/>
              </a:rPr>
              <a:t>14.9MB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grpSp>
        <p:nvGrpSpPr>
          <p:cNvPr id="2" name="组合 6"/>
          <p:cNvGrpSpPr/>
          <p:nvPr/>
        </p:nvGrpSpPr>
        <p:grpSpPr>
          <a:xfrm>
            <a:off x="3929058" y="2143122"/>
            <a:ext cx="4643470" cy="642942"/>
            <a:chOff x="1928794" y="3499585"/>
            <a:chExt cx="5500726" cy="933212"/>
          </a:xfrm>
        </p:grpSpPr>
        <p:pic>
          <p:nvPicPr>
            <p:cNvPr id="9" name="Picture 3"/>
            <p:cNvPicPr>
              <a:picLocks noChangeAspect="1" noChangeArrowheads="1"/>
            </p:cNvPicPr>
            <p:nvPr/>
          </p:nvPicPr>
          <p:blipFill>
            <a:blip r:embed="rId1" cstate="print"/>
            <a:srcRect/>
            <a:stretch>
              <a:fillRect/>
            </a:stretch>
          </p:blipFill>
          <p:spPr bwMode="auto">
            <a:xfrm>
              <a:off x="1928794" y="3643314"/>
              <a:ext cx="3360049" cy="571504"/>
            </a:xfrm>
            <a:prstGeom prst="rect">
              <a:avLst/>
            </a:prstGeom>
            <a:noFill/>
            <a:ln w="9525">
              <a:noFill/>
              <a:miter lim="800000"/>
              <a:headEnd/>
              <a:tailEnd/>
            </a:ln>
          </p:spPr>
        </p:pic>
        <p:sp>
          <p:nvSpPr>
            <p:cNvPr id="10" name="TextBox 9"/>
            <p:cNvSpPr txBox="1"/>
            <p:nvPr/>
          </p:nvSpPr>
          <p:spPr>
            <a:xfrm>
              <a:off x="5643570" y="3499585"/>
              <a:ext cx="1785950" cy="49244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x+y → y-1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TextBox 10"/>
            <p:cNvSpPr txBox="1"/>
            <p:nvPr/>
          </p:nvSpPr>
          <p:spPr>
            <a:xfrm>
              <a:off x="5643570" y="3940355"/>
              <a:ext cx="1785950" cy="49244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x → 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2" name="直接箭头连接符 11"/>
            <p:cNvCxnSpPr/>
            <p:nvPr/>
          </p:nvCxnSpPr>
          <p:spPr>
            <a:xfrm>
              <a:off x="5214942" y="3738565"/>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5214942" y="4132267"/>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4" name="灯片编号占位符 13"/>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125131"/>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3.3.1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迭代法概述</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a:hlinkClick r:id="rId1" action="ppaction://hlinksldjump"/>
          </p:cNvPr>
          <p:cNvSpPr txBox="1"/>
          <p:nvPr/>
        </p:nvSpPr>
        <p:spPr>
          <a:xfrm>
            <a:off x="2714612" y="375032"/>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3.3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迭代法</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857224" y="1875230"/>
            <a:ext cx="7715304" cy="164974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1200"/>
              </a:spcBef>
              <a:buBlip>
                <a:blip r:embed="rId2"/>
              </a:buBlip>
            </a:pPr>
            <a:r>
              <a:rPr lang="zh-CN" altLang="zh-CN" sz="200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迭代法</a:t>
            </a: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也称辗转法，是一种不断用变量的旧值推出新值的过程。</a:t>
            </a:r>
            <a:endPar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ts val="2800"/>
              </a:lnSpc>
              <a:spcBef>
                <a:spcPts val="1200"/>
              </a:spcBef>
              <a:buBlip>
                <a:blip r:embed="rId2"/>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通过让计算机对一组指令（或一定步骤）进行重复执行，在每次执行这组指令（或这些步骤）时，都从变量的原值推出它的一个新值。</a:t>
            </a:r>
            <a:endPar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85786" y="375032"/>
            <a:ext cx="421484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迭代法算法框架</a:t>
            </a:r>
            <a:endPar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5" name="TextBox 4"/>
          <p:cNvSpPr txBox="1"/>
          <p:nvPr/>
        </p:nvSpPr>
        <p:spPr>
          <a:xfrm>
            <a:off x="714348" y="1071552"/>
            <a:ext cx="7358114" cy="16842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Iterative</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迭代法框架</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迭代变量赋初值</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while (</a:t>
            </a:r>
            <a:r>
              <a:rPr lang="zh-CN" altLang="zh-CN" sz="2000" smtClean="0">
                <a:solidFill>
                  <a:srgbClr val="0000FF"/>
                </a:solidFill>
                <a:latin typeface="Consolas" panose="020B0609020204030204" pitchFamily="49" charset="0"/>
                <a:ea typeface="仿宋" panose="02010609060101010101" pitchFamily="49" charset="-122"/>
              </a:rPr>
              <a:t>迭代条件成立</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根据递推关系式由旧值计算出新值</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新值取代旧值，为下一次迭代做准备</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482189"/>
            <a:ext cx="8358246" cy="201452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迭代法算法包含循环，对循环的证明引入循环不变量的概念。</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smtClean="0">
                <a:solidFill>
                  <a:srgbClr val="FF0000"/>
                </a:solidFill>
                <a:ea typeface="楷体" panose="02010609060101010101" pitchFamily="49" charset="-122"/>
                <a:cs typeface="Times New Roman" panose="02020603050405020304" pitchFamily="18" charset="0"/>
              </a:rPr>
              <a:t>循环不变量</a:t>
            </a:r>
            <a:r>
              <a:rPr lang="zh-CN" altLang="zh-CN" sz="2000" smtClean="0">
                <a:solidFill>
                  <a:srgbClr val="0000FF"/>
                </a:solidFill>
                <a:ea typeface="楷体" panose="02010609060101010101" pitchFamily="49" charset="-122"/>
                <a:cs typeface="Times New Roman" panose="02020603050405020304" pitchFamily="18" charset="0"/>
              </a:rPr>
              <a:t>是指在每轮迭代开始前后要操作的数据必须保持的某种特性（比如在直接插入排序中，排序表前面部分必须是有序的）。</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循环不变量是进行循环的必备条件，因为它保证了循环进行的有效性，有助于理解算法的正确性。</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74759" name="Rectangle 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4757" name="Rectangle 5"/>
          <p:cNvSpPr>
            <a:spLocks noChangeArrowheads="1"/>
          </p:cNvSpPr>
          <p:nvPr/>
        </p:nvSpPr>
        <p:spPr bwMode="auto">
          <a:xfrm>
            <a:off x="4441556" y="2900585"/>
            <a:ext cx="2503116" cy="999583"/>
          </a:xfrm>
          <a:prstGeom prst="rect">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22680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循环体</a:t>
            </a:r>
            <a:endParaRPr kumimoji="0" 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4756" name="Rectangle 4"/>
          <p:cNvSpPr>
            <a:spLocks noChangeArrowheads="1"/>
          </p:cNvSpPr>
          <p:nvPr/>
        </p:nvSpPr>
        <p:spPr bwMode="auto">
          <a:xfrm>
            <a:off x="1214414" y="2786064"/>
            <a:ext cx="2717430" cy="1339463"/>
          </a:xfrm>
          <a:prstGeom prst="rect">
            <a:avLst/>
          </a:prstGeom>
          <a:solidFill>
            <a:srgbClr val="FFFFFF"/>
          </a:solidFill>
          <a:ln w="9525">
            <a:noFill/>
            <a:miter lim="800000"/>
            <a:tailEnd type="none" w="sm" len="sm"/>
          </a:ln>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FF00FF"/>
                </a:solidFill>
                <a:effectLst/>
                <a:ea typeface="仿宋" panose="02010609060101010101" pitchFamily="49" charset="-122"/>
                <a:cs typeface="Times New Roman" panose="02020603050405020304" pitchFamily="18" charset="0"/>
              </a:rPr>
              <a:t>循环不变量</a:t>
            </a:r>
            <a:r>
              <a:rPr kumimoji="0" lang="zh-CN" sz="20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zh-CN" sz="20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sz="20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每轮迭代前后保持不变，从而保证了算法的正确性</a:t>
            </a:r>
            <a:endParaRPr kumimoji="0" lang="zh-CN" sz="20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4755" name="AutoShape 3"/>
          <p:cNvSpPr>
            <a:spLocks noChangeArrowheads="1"/>
          </p:cNvSpPr>
          <p:nvPr/>
        </p:nvSpPr>
        <p:spPr bwMode="auto">
          <a:xfrm rot="5844224">
            <a:off x="6841351" y="3221178"/>
            <a:ext cx="770397" cy="438475"/>
          </a:xfrm>
          <a:prstGeom prst="curvedDownArrow">
            <a:avLst>
              <a:gd name="adj1" fmla="val 46891"/>
              <a:gd name="adj2" fmla="val 93782"/>
              <a:gd name="adj3" fmla="val 33333"/>
            </a:avLst>
          </a:prstGeom>
          <a:ln>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sp>
        <p:nvSpPr>
          <p:cNvPr id="74754" name="AutoShape 2"/>
          <p:cNvSpPr>
            <a:spLocks noChangeShapeType="1"/>
          </p:cNvSpPr>
          <p:nvPr/>
        </p:nvSpPr>
        <p:spPr bwMode="auto">
          <a:xfrm flipV="1">
            <a:off x="3931844" y="3400377"/>
            <a:ext cx="509712" cy="11045"/>
          </a:xfrm>
          <a:prstGeom prst="straightConnector1">
            <a:avLst/>
          </a:prstGeom>
          <a:noFill/>
          <a:ln w="3810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96503"/>
            <a:ext cx="2143140" cy="430887"/>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穷举法的作用</a:t>
            </a:r>
            <a:endParaRPr lang="zh-CN" altLang="zh-CN" sz="22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TextBox 9"/>
          <p:cNvSpPr txBox="1"/>
          <p:nvPr/>
        </p:nvSpPr>
        <p:spPr>
          <a:xfrm>
            <a:off x="642910" y="1339445"/>
            <a:ext cx="7643866" cy="275302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80000" bIns="108000" rtlCol="0">
            <a:spAutoFit/>
          </a:bodyPr>
          <a:lstStyle/>
          <a:p>
            <a:pPr marL="457200" indent="-457200" algn="l">
              <a:lnSpc>
                <a:spcPct val="1000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理论上讲穷举法可以解决可计算领域中的各种问题。</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ct val="1000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在实际应用中，通常要解决的问题规模不大，用穷举法设计的算法其运算速度是可以接受的。</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ct val="1000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举法算法一般逻辑清晰，编写的程序简洁明了。</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ct val="1000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穷举法算法一般不需要特别证明算法的正确性。</a:t>
            </a:r>
            <a:endPar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ct val="100000"/>
              </a:lnSpc>
              <a:spcBef>
                <a:spcPts val="600"/>
              </a:spcBef>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穷举法可作为某类问题时间性能的底限，用来衡量同样问题的更高效率的算法。</a:t>
            </a:r>
            <a:endParaRPr lang="zh-CN"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482189"/>
            <a:ext cx="8001056" cy="338554"/>
          </a:xfrm>
          <a:prstGeom prst="rect">
            <a:avLst/>
          </a:prstGeom>
          <a:noFill/>
        </p:spPr>
        <p:txBody>
          <a:bodyPr wrap="square" rtlCol="0">
            <a:spAutoFit/>
          </a:bodyPr>
          <a:lstStyle/>
          <a:p>
            <a:pPr algn="l"/>
            <a:r>
              <a:rPr lang="zh-CN" altLang="zh-CN" sz="2000" smtClean="0">
                <a:solidFill>
                  <a:srgbClr val="0000FF"/>
                </a:solidFill>
                <a:latin typeface="楷体" panose="02010609060101010101" pitchFamily="49" charset="-122"/>
                <a:ea typeface="楷体" panose="02010609060101010101" pitchFamily="49" charset="-122"/>
              </a:rPr>
              <a:t>循环不变量必须证明它的三个性质：</a:t>
            </a:r>
            <a:endParaRPr lang="zh-CN" altLang="zh-CN" sz="2000" smtClean="0">
              <a:solidFill>
                <a:srgbClr val="0000FF"/>
              </a:solidFill>
              <a:latin typeface="楷体" panose="02010609060101010101" pitchFamily="49" charset="-122"/>
              <a:ea typeface="楷体" panose="02010609060101010101" pitchFamily="49" charset="-122"/>
            </a:endParaRPr>
          </a:p>
        </p:txBody>
      </p:sp>
      <p:sp>
        <p:nvSpPr>
          <p:cNvPr id="74759" name="Rectangle 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2" name="TextBox 11"/>
          <p:cNvSpPr txBox="1"/>
          <p:nvPr/>
        </p:nvSpPr>
        <p:spPr>
          <a:xfrm>
            <a:off x="500034" y="1017974"/>
            <a:ext cx="7572428" cy="2240064"/>
          </a:xfrm>
          <a:prstGeom prst="rect">
            <a:avLst/>
          </a:prstGeom>
          <a:ln>
            <a:solidFill>
              <a:schemeClr val="accent6">
                <a:lumMod val="60000"/>
                <a:lumOff val="4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1"/>
              </a:buBlip>
            </a:pPr>
            <a:r>
              <a:rPr lang="zh-CN" altLang="zh-CN" sz="2000" smtClean="0">
                <a:solidFill>
                  <a:srgbClr val="FF0000"/>
                </a:solidFill>
                <a:latin typeface="仿宋" panose="02010609060101010101" pitchFamily="49" charset="-122"/>
                <a:ea typeface="仿宋" panose="02010609060101010101" pitchFamily="49" charset="-122"/>
              </a:rPr>
              <a:t>初始化</a:t>
            </a:r>
            <a:r>
              <a:rPr lang="zh-CN" altLang="zh-CN" sz="2000" smtClean="0">
                <a:solidFill>
                  <a:srgbClr val="0000FF"/>
                </a:solidFill>
                <a:latin typeface="仿宋" panose="02010609060101010101" pitchFamily="49" charset="-122"/>
                <a:ea typeface="仿宋" panose="02010609060101010101" pitchFamily="49" charset="-122"/>
              </a:rPr>
              <a:t>：在循环的第一轮迭代开始之前，应该是正确的。</a:t>
            </a:r>
            <a:endParaRPr lang="zh-CN" altLang="zh-CN" sz="2000" smtClean="0">
              <a:solidFill>
                <a:srgbClr val="0000FF"/>
              </a:solidFill>
              <a:latin typeface="仿宋" panose="02010609060101010101" pitchFamily="49" charset="-122"/>
              <a:ea typeface="仿宋" panose="02010609060101010101" pitchFamily="49" charset="-122"/>
            </a:endParaRPr>
          </a:p>
          <a:p>
            <a:pPr marL="342900" indent="-342900" algn="l">
              <a:lnSpc>
                <a:spcPts val="2800"/>
              </a:lnSpc>
              <a:spcBef>
                <a:spcPts val="600"/>
              </a:spcBef>
              <a:buBlip>
                <a:blip r:embed="rId1"/>
              </a:buBlip>
            </a:pPr>
            <a:r>
              <a:rPr lang="zh-CN" altLang="zh-CN" sz="2000" smtClean="0">
                <a:solidFill>
                  <a:srgbClr val="FF0000"/>
                </a:solidFill>
                <a:latin typeface="仿宋" panose="02010609060101010101" pitchFamily="49" charset="-122"/>
                <a:ea typeface="仿宋" panose="02010609060101010101" pitchFamily="49" charset="-122"/>
              </a:rPr>
              <a:t>保持</a:t>
            </a:r>
            <a:r>
              <a:rPr lang="zh-CN" altLang="zh-CN" sz="2000" smtClean="0">
                <a:solidFill>
                  <a:srgbClr val="0000FF"/>
                </a:solidFill>
                <a:latin typeface="仿宋" panose="02010609060101010101" pitchFamily="49" charset="-122"/>
                <a:ea typeface="仿宋" panose="02010609060101010101" pitchFamily="49" charset="-122"/>
              </a:rPr>
              <a:t>：如果循环的第一次迭代开始之前正确，那么在下一次迭代开始之前它也应该保持正确。</a:t>
            </a:r>
            <a:endParaRPr lang="zh-CN" altLang="zh-CN" sz="2000" smtClean="0">
              <a:solidFill>
                <a:srgbClr val="0000FF"/>
              </a:solidFill>
              <a:latin typeface="仿宋" panose="02010609060101010101" pitchFamily="49" charset="-122"/>
              <a:ea typeface="仿宋" panose="02010609060101010101" pitchFamily="49" charset="-122"/>
            </a:endParaRPr>
          </a:p>
          <a:p>
            <a:pPr marL="342900" indent="-342900" algn="l">
              <a:lnSpc>
                <a:spcPts val="2800"/>
              </a:lnSpc>
              <a:spcBef>
                <a:spcPts val="600"/>
              </a:spcBef>
              <a:buBlip>
                <a:blip r:embed="rId1"/>
              </a:buBlip>
            </a:pPr>
            <a:r>
              <a:rPr lang="zh-CN" altLang="zh-CN" sz="2000" smtClean="0">
                <a:solidFill>
                  <a:srgbClr val="FF0000"/>
                </a:solidFill>
                <a:latin typeface="仿宋" panose="02010609060101010101" pitchFamily="49" charset="-122"/>
                <a:ea typeface="仿宋" panose="02010609060101010101" pitchFamily="49" charset="-122"/>
              </a:rPr>
              <a:t>终止</a:t>
            </a:r>
            <a:r>
              <a:rPr lang="zh-CN" altLang="zh-CN" sz="2000" smtClean="0">
                <a:solidFill>
                  <a:srgbClr val="0000FF"/>
                </a:solidFill>
                <a:latin typeface="仿宋" panose="02010609060101010101" pitchFamily="49" charset="-122"/>
                <a:ea typeface="仿宋" panose="02010609060101010101" pitchFamily="49" charset="-122"/>
              </a:rPr>
              <a:t>：当循环结束时，循环不变量给了我们一个有用的性质，它有助于表明算法是正确的。</a:t>
            </a:r>
            <a:endPar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160717"/>
            <a:ext cx="8786874" cy="451406"/>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200" smtClean="0">
                <a:solidFill>
                  <a:srgbClr val="FF0000"/>
                </a:solidFill>
                <a:ea typeface="楷体" panose="02010609060101010101" pitchFamily="49" charset="-122"/>
                <a:cs typeface="Times New Roman" panose="02020603050405020304" pitchFamily="18" charset="0"/>
              </a:rPr>
              <a:t>【例</a:t>
            </a:r>
            <a:r>
              <a:rPr lang="en-US" altLang="zh-CN" sz="2200" smtClean="0">
                <a:solidFill>
                  <a:srgbClr val="FF0000"/>
                </a:solidFill>
                <a:ea typeface="楷体" panose="02010609060101010101" pitchFamily="49" charset="-122"/>
                <a:cs typeface="Times New Roman" panose="02020603050405020304" pitchFamily="18" charset="0"/>
              </a:rPr>
              <a:t>3-3</a:t>
            </a:r>
            <a:r>
              <a:rPr lang="zh-CN" altLang="zh-CN" sz="2200" smtClean="0">
                <a:solidFill>
                  <a:srgbClr val="FF0000"/>
                </a:solidFill>
                <a:ea typeface="楷体" panose="02010609060101010101" pitchFamily="49" charset="-122"/>
                <a:cs typeface="Times New Roman" panose="02020603050405020304" pitchFamily="18" charset="0"/>
              </a:rPr>
              <a:t>】</a:t>
            </a:r>
            <a:r>
              <a:rPr lang="zh-CN" altLang="zh-CN" sz="2200" smtClean="0">
                <a:solidFill>
                  <a:srgbClr val="0000FF"/>
                </a:solidFill>
                <a:ea typeface="楷体" panose="02010609060101010101" pitchFamily="49" charset="-122"/>
                <a:cs typeface="Times New Roman" panose="02020603050405020304" pitchFamily="18" charset="0"/>
              </a:rPr>
              <a:t>采用循环不变量方法证明</a:t>
            </a:r>
            <a:r>
              <a:rPr lang="en-US" altLang="zh-CN" sz="2200" smtClean="0">
                <a:solidFill>
                  <a:srgbClr val="0000FF"/>
                </a:solidFill>
                <a:ea typeface="楷体" panose="02010609060101010101" pitchFamily="49" charset="-122"/>
                <a:cs typeface="Times New Roman" panose="02020603050405020304" pitchFamily="18" charset="0"/>
              </a:rPr>
              <a:t>3.2.2</a:t>
            </a:r>
            <a:r>
              <a:rPr lang="zh-CN" altLang="zh-CN" sz="2200" smtClean="0">
                <a:solidFill>
                  <a:srgbClr val="0000FF"/>
                </a:solidFill>
                <a:ea typeface="楷体" panose="02010609060101010101" pitchFamily="49" charset="-122"/>
                <a:cs typeface="Times New Roman" panose="02020603050405020304" pitchFamily="18" charset="0"/>
              </a:rPr>
              <a:t>节直接插入排序算法的正确性。</a:t>
            </a:r>
            <a:endParaRPr lang="zh-CN" altLang="zh-CN" sz="2200"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214282" y="748984"/>
            <a:ext cx="8786874" cy="41227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600"/>
              </a:lnSpc>
              <a:spcBef>
                <a:spcPts val="6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证明</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：直接插入排序算法中循环不变量为</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是递增有序</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初始化</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开始，循环之前</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只有一个元素，显然成立。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保持</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：需要证明每一轮循环都能使循环不变量保持成立。对于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排序的这一趟，之前</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是递增有序的：</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lvl="1" algn="l">
              <a:lnSpc>
                <a:spcPts val="2600"/>
              </a:lnSpc>
              <a:spcBef>
                <a:spcPts val="600"/>
              </a:spcBef>
            </a:pP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① 如果</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mn-ea"/>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即正序，则该趟结束，结束后循环不变量</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显然是递增有序的。</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lvl="1" algn="l">
              <a:lnSpc>
                <a:spcPts val="2600"/>
              </a:lnSpc>
              <a:spcBef>
                <a:spcPts val="600"/>
              </a:spcBef>
            </a:pP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② 如果</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即反序，则在</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中从后向前找到第一个</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mj-ea"/>
                <a:ea typeface="+mj-ea"/>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均后移一个位置，并且将原</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放在</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j</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位置，这样结束后循环不变量</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66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显然也是递增有序的。</a:t>
            </a:r>
            <a:endPar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600"/>
              </a:spcBef>
            </a:pP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终止</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：循环结束时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，在循环不变量中用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替换</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包含原来的全部元素，现在已经排好序了，</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说循环不变量也是成立的。</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267875"/>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3.3.2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简单选择排序</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017974"/>
            <a:ext cx="7858180" cy="270843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有一个整数序列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，采用简单选择排序实现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的递增有序排序。</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简单选择排序的过程是</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循环，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是有序区，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是无序区，并且前者的所有元素均小于等于后者的任意元素，在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无序区通过简单比较找到最小元素</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[minj]</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，通过交换将其放在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位置。</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000100" y="532175"/>
            <a:ext cx="728667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1200"/>
              </a:spcBef>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采用不完全归纳法产生简单选择排序的递推关系。</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ct val="100000"/>
              </a:lnSpc>
              <a:spcBef>
                <a:spcPts val="1200"/>
              </a:spcBef>
              <a:buBlip>
                <a:blip r:embed="rId1"/>
              </a:buBlip>
            </a:pPr>
            <a:r>
              <a:rPr lang="zh-CN" altLang="zh-CN" sz="2000" smtClean="0">
                <a:solidFill>
                  <a:srgbClr val="0000FF"/>
                </a:solidFill>
                <a:ea typeface="楷体" panose="02010609060101010101" pitchFamily="49" charset="-122"/>
                <a:cs typeface="Times New Roman" panose="02020603050405020304" pitchFamily="18" charset="0"/>
              </a:rPr>
              <a:t>例如</a:t>
            </a:r>
            <a:r>
              <a:rPr lang="en-US" altLang="zh-CN" sz="2000" i="1" smtClean="0">
                <a:solidFill>
                  <a:srgbClr val="0000FF"/>
                </a:solidFill>
                <a:ea typeface="楷体" panose="02010609060101010101" pitchFamily="49" charset="-122"/>
                <a:cs typeface="Times New Roman" panose="02020603050405020304" pitchFamily="18" charset="0"/>
              </a:rPr>
              <a:t>R</a:t>
            </a:r>
            <a:r>
              <a:rPr lang="en-US" altLang="zh-CN"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2</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5</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4</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1</a:t>
            </a:r>
            <a:r>
              <a:rPr lang="zh-CN" altLang="zh-CN" sz="2000" smtClean="0">
                <a:solidFill>
                  <a:srgbClr val="0000FF"/>
                </a:solidFill>
                <a:ea typeface="楷体" panose="02010609060101010101" pitchFamily="49" charset="-122"/>
                <a:cs typeface="Times New Roman" panose="02020603050405020304" pitchFamily="18" charset="0"/>
              </a:rPr>
              <a:t>，</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），这里</a:t>
            </a:r>
            <a:r>
              <a:rPr lang="en-US" altLang="zh-CN" sz="2000" i="1" smtClean="0">
                <a:solidFill>
                  <a:srgbClr val="0000FF"/>
                </a:solidFill>
                <a:ea typeface="楷体" panose="02010609060101010101" pitchFamily="49" charset="-122"/>
                <a:cs typeface="Times New Roman" panose="02020603050405020304" pitchFamily="18" charset="0"/>
              </a:rPr>
              <a:t>n</a:t>
            </a:r>
            <a:r>
              <a:rPr lang="en-US" altLang="zh-CN" sz="2000" smtClean="0">
                <a:solidFill>
                  <a:srgbClr val="0000FF"/>
                </a:solidFill>
                <a:ea typeface="楷体" panose="02010609060101010101" pitchFamily="49" charset="-122"/>
                <a:cs typeface="Times New Roman" panose="02020603050405020304" pitchFamily="18" charset="0"/>
              </a:rPr>
              <a:t>=5</a:t>
            </a:r>
            <a:r>
              <a:rPr lang="zh-CN" altLang="zh-CN" sz="2000" smtClean="0">
                <a:solidFill>
                  <a:srgbClr val="0000FF"/>
                </a:solidFill>
                <a:ea typeface="楷体" panose="02010609060101010101" pitchFamily="49" charset="-122"/>
                <a:cs typeface="Times New Roman" panose="02020603050405020304" pitchFamily="18" charset="0"/>
              </a:rPr>
              <a:t>，用</a:t>
            </a:r>
            <a:r>
              <a:rPr lang="en-US" altLang="zh-CN" sz="2000" smtClean="0">
                <a:solidFill>
                  <a:srgbClr val="0000FF"/>
                </a:solidFill>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表示有序区，各趟的排序结果如下：</a:t>
            </a:r>
            <a:endParaRPr lang="zh-CN" altLang="zh-CN" sz="2000"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1785918" y="1928808"/>
            <a:ext cx="4286280" cy="24088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57158" y="750081"/>
            <a:ext cx="500066" cy="400110"/>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428610"/>
            <a:ext cx="8001056" cy="1169551"/>
          </a:xfrm>
          <a:prstGeom prst="rect">
            <a:avLst/>
          </a:prstGeom>
          <a:noFill/>
        </p:spPr>
        <p:txBody>
          <a:bodyPr wrap="square" rtlCol="0">
            <a:spAutoFit/>
          </a:bodyPr>
          <a:lstStyle/>
          <a:p>
            <a:pPr algn="l">
              <a:lnSpc>
                <a:spcPts val="2800"/>
              </a:lnSpc>
              <a:spcBef>
                <a:spcPts val="6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个元素）的递增排序，它是大问题，则</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个元素）的排序，它是小问题。</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785786" y="1714494"/>
            <a:ext cx="8072494"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mj-ea"/>
                <a:ea typeface="+mj-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不做任何事情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mn-ea"/>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在</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中选择最小元素交换到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06" y="321454"/>
            <a:ext cx="8929718" cy="37057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	def </a:t>
            </a:r>
            <a:r>
              <a:rPr lang="en-US" altLang="zh-CN" sz="1800" smtClean="0">
                <a:solidFill>
                  <a:srgbClr val="FF0000"/>
                </a:solidFill>
                <a:latin typeface="Consolas" panose="020B0609020204030204" pitchFamily="49" charset="0"/>
                <a:ea typeface="仿宋" panose="02010609060101010101" pitchFamily="49" charset="-122"/>
              </a:rPr>
              <a:t>Select</a:t>
            </a:r>
            <a:r>
              <a:rPr lang="en-US" altLang="zh-CN" sz="1800" smtClean="0">
                <a:solidFill>
                  <a:srgbClr val="0000FF"/>
                </a:solidFill>
                <a:latin typeface="Consolas" panose="020B0609020204030204" pitchFamily="49" charset="0"/>
                <a:ea typeface="仿宋" panose="02010609060101010101" pitchFamily="49" charset="-122"/>
              </a:rPr>
              <a:t>(a,i):	</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一趟排序：在</a:t>
            </a:r>
            <a:r>
              <a:rPr lang="en-US" altLang="zh-CN" sz="1800" smtClean="0">
                <a:solidFill>
                  <a:srgbClr val="00B050"/>
                </a:solidFill>
                <a:latin typeface="Consolas" panose="020B0609020204030204" pitchFamily="49" charset="0"/>
                <a:ea typeface="仿宋" panose="02010609060101010101" pitchFamily="49" charset="-122"/>
              </a:rPr>
              <a:t>a[i..n-1]</a:t>
            </a:r>
            <a:r>
              <a:rPr lang="zh-CN" altLang="zh-CN" sz="1800" smtClean="0">
                <a:solidFill>
                  <a:srgbClr val="00B050"/>
                </a:solidFill>
                <a:latin typeface="Consolas" panose="020B0609020204030204" pitchFamily="49" charset="0"/>
                <a:ea typeface="仿宋" panose="02010609060101010101" pitchFamily="49" charset="-122"/>
              </a:rPr>
              <a:t>中选择最小元素交换到</a:t>
            </a:r>
            <a:r>
              <a:rPr lang="en-US" altLang="zh-CN" sz="1800" smtClean="0">
                <a:solidFill>
                  <a:srgbClr val="00B050"/>
                </a:solidFill>
                <a:latin typeface="Consolas" panose="020B0609020204030204" pitchFamily="49" charset="0"/>
                <a:ea typeface="仿宋" panose="02010609060101010101" pitchFamily="49" charset="-122"/>
              </a:rPr>
              <a:t>a[i]</a:t>
            </a:r>
            <a:r>
              <a:rPr lang="zh-CN" altLang="zh-CN" sz="1800" smtClean="0">
                <a:solidFill>
                  <a:srgbClr val="00B050"/>
                </a:solidFill>
                <a:latin typeface="Consolas" panose="020B0609020204030204" pitchFamily="49" charset="0"/>
                <a:ea typeface="仿宋" panose="02010609060101010101" pitchFamily="49" charset="-122"/>
              </a:rPr>
              <a:t>位置</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 		n,minj=len(a),i					</a:t>
            </a:r>
            <a:r>
              <a:rPr lang="en-US" altLang="zh-CN" sz="1800" smtClean="0">
                <a:solidFill>
                  <a:srgbClr val="00B0F0"/>
                </a:solidFill>
                <a:latin typeface="Consolas" panose="020B0609020204030204" pitchFamily="49" charset="0"/>
                <a:ea typeface="仿宋" panose="02010609060101010101" pitchFamily="49" charset="-122"/>
              </a:rPr>
              <a:t>#minj</a:t>
            </a:r>
            <a:r>
              <a:rPr lang="zh-CN" altLang="zh-CN" sz="1800" smtClean="0">
                <a:solidFill>
                  <a:srgbClr val="00B0F0"/>
                </a:solidFill>
                <a:latin typeface="Consolas" panose="020B0609020204030204" pitchFamily="49" charset="0"/>
                <a:ea typeface="仿宋" panose="02010609060101010101" pitchFamily="49" charset="-122"/>
              </a:rPr>
              <a:t>表示</a:t>
            </a:r>
            <a:r>
              <a:rPr lang="en-US" altLang="zh-CN" sz="1800" smtClean="0">
                <a:solidFill>
                  <a:srgbClr val="00B0F0"/>
                </a:solidFill>
                <a:latin typeface="Consolas" panose="020B0609020204030204" pitchFamily="49" charset="0"/>
                <a:ea typeface="仿宋" panose="02010609060101010101" pitchFamily="49" charset="-122"/>
              </a:rPr>
              <a:t>a[i..n-1]</a:t>
            </a:r>
            <a:r>
              <a:rPr lang="zh-CN" altLang="zh-CN" sz="1800" smtClean="0">
                <a:solidFill>
                  <a:srgbClr val="00B0F0"/>
                </a:solidFill>
                <a:latin typeface="Consolas" panose="020B0609020204030204" pitchFamily="49" charset="0"/>
                <a:ea typeface="仿宋" panose="02010609060101010101" pitchFamily="49" charset="-122"/>
              </a:rPr>
              <a:t>中最小元素的下标</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3  	for j in range(i+1,n):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在</a:t>
            </a:r>
            <a:r>
              <a:rPr lang="en-US" altLang="zh-CN" sz="1800" smtClean="0">
                <a:solidFill>
                  <a:srgbClr val="00B0F0"/>
                </a:solidFill>
                <a:latin typeface="Consolas" panose="020B0609020204030204" pitchFamily="49" charset="0"/>
                <a:ea typeface="仿宋" panose="02010609060101010101" pitchFamily="49" charset="-122"/>
              </a:rPr>
              <a:t>a[i..n-1]</a:t>
            </a:r>
            <a:r>
              <a:rPr lang="zh-CN" altLang="zh-CN" sz="1800" smtClean="0">
                <a:solidFill>
                  <a:srgbClr val="00B0F0"/>
                </a:solidFill>
                <a:latin typeface="Consolas" panose="020B0609020204030204" pitchFamily="49" charset="0"/>
                <a:ea typeface="仿宋" panose="02010609060101010101" pitchFamily="49" charset="-122"/>
              </a:rPr>
              <a:t>中找最小元素</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4     	if </a:t>
            </a:r>
            <a:r>
              <a:rPr lang="en-US" altLang="zh-CN" sz="1800" smtClean="0">
                <a:solidFill>
                  <a:srgbClr val="FF00FF"/>
                </a:solidFill>
                <a:latin typeface="Consolas" panose="020B0609020204030204" pitchFamily="49" charset="0"/>
                <a:ea typeface="仿宋" panose="02010609060101010101" pitchFamily="49" charset="-122"/>
              </a:rPr>
              <a:t>a[j]&lt;a[minj]</a:t>
            </a:r>
            <a:r>
              <a:rPr lang="en-US" altLang="zh-CN" sz="1800" smtClean="0">
                <a:solidFill>
                  <a:srgbClr val="0000FF"/>
                </a:solidFill>
                <a:latin typeface="Consolas" panose="020B0609020204030204" pitchFamily="49" charset="0"/>
                <a:ea typeface="仿宋" panose="02010609060101010101" pitchFamily="49" charset="-122"/>
              </a:rPr>
              <a:t>:minj=j</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5 		if minj!=i: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若最小元素不是</a:t>
            </a:r>
            <a:r>
              <a:rPr lang="en-US" altLang="zh-CN" sz="1800" smtClean="0">
                <a:solidFill>
                  <a:srgbClr val="00B0F0"/>
                </a:solidFill>
                <a:latin typeface="Consolas" panose="020B0609020204030204" pitchFamily="49" charset="0"/>
                <a:ea typeface="仿宋" panose="02010609060101010101" pitchFamily="49" charset="-122"/>
              </a:rPr>
              <a:t>a[i]</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6    	a[minj],a[i]=a[i],a[minj]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交换</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7</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8	def </a:t>
            </a:r>
            <a:r>
              <a:rPr lang="en-US" altLang="zh-CN" sz="1800" smtClean="0">
                <a:solidFill>
                  <a:srgbClr val="FF0000"/>
                </a:solidFill>
                <a:latin typeface="Consolas" panose="020B0609020204030204" pitchFamily="49" charset="0"/>
                <a:ea typeface="仿宋" panose="02010609060101010101" pitchFamily="49" charset="-122"/>
              </a:rPr>
              <a:t>SelectSort1</a:t>
            </a:r>
            <a:r>
              <a:rPr lang="en-US" altLang="zh-CN" sz="1800" smtClean="0">
                <a:solidFill>
                  <a:srgbClr val="0000FF"/>
                </a:solidFill>
                <a:latin typeface="Consolas" panose="020B0609020204030204" pitchFamily="49" charset="0"/>
                <a:ea typeface="仿宋" panose="02010609060101010101" pitchFamily="49" charset="-122"/>
              </a:rPr>
              <a:t>(a):					</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迭代法：简单选择排序</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9  	for i in range(0,len(a)):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进行</a:t>
            </a:r>
            <a:r>
              <a:rPr lang="en-US" altLang="zh-CN" sz="1800" smtClean="0">
                <a:solidFill>
                  <a:srgbClr val="00B0F0"/>
                </a:solidFill>
                <a:latin typeface="Consolas" panose="020B0609020204030204" pitchFamily="49" charset="0"/>
                <a:ea typeface="仿宋" panose="02010609060101010101" pitchFamily="49" charset="-122"/>
              </a:rPr>
              <a:t>n-1</a:t>
            </a:r>
            <a:r>
              <a:rPr lang="zh-CN" altLang="zh-CN" sz="1800" smtClean="0">
                <a:solidFill>
                  <a:srgbClr val="00B0F0"/>
                </a:solidFill>
                <a:latin typeface="Consolas" panose="020B0609020204030204" pitchFamily="49" charset="0"/>
                <a:ea typeface="仿宋" panose="02010609060101010101" pitchFamily="49" charset="-122"/>
              </a:rPr>
              <a:t>趟排序</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10    	</a:t>
            </a:r>
            <a:r>
              <a:rPr lang="en-US" altLang="zh-CN" sz="1800" smtClean="0">
                <a:solidFill>
                  <a:srgbClr val="FF0000"/>
                </a:solidFill>
                <a:latin typeface="Consolas" panose="020B0609020204030204" pitchFamily="49" charset="0"/>
                <a:ea typeface="仿宋" panose="02010609060101010101" pitchFamily="49" charset="-122"/>
              </a:rPr>
              <a:t>Select</a:t>
            </a:r>
            <a:r>
              <a:rPr lang="en-US" altLang="zh-CN" sz="1800" smtClean="0">
                <a:solidFill>
                  <a:srgbClr val="0000FF"/>
                </a:solidFill>
                <a:latin typeface="Consolas" panose="020B0609020204030204" pitchFamily="49" charset="0"/>
                <a:ea typeface="仿宋" panose="02010609060101010101" pitchFamily="49" charset="-122"/>
              </a:rPr>
              <a:t>(a,i)</a:t>
            </a:r>
            <a:endParaRPr lang="zh-CN" altLang="zh-CN" sz="18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85720" y="1178709"/>
            <a:ext cx="8572560" cy="2678234"/>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给定一个大小为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的数组</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，设计一个算法求其中的多数元素。</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多数元素是指在数组中出现次数大于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Symbol" panose="05050102010706020507"/>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的元素。</a:t>
            </a:r>
            <a:r>
              <a:rPr lang="zh-CN"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可以假设中给定的非空数组中总是存在多数元素。</a:t>
            </a:r>
            <a:endPar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例如数组为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3000"/>
              </a:lnSpc>
              <a:spcBef>
                <a:spcPts val="600"/>
              </a:spcBef>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majorityElement</a:t>
            </a:r>
            <a:r>
              <a:rPr lang="en-US" altLang="zh-CN" sz="2000" smtClean="0">
                <a:solidFill>
                  <a:srgbClr val="0000FF"/>
                </a:solidFill>
                <a:latin typeface="Consolas" panose="020B0609020204030204" pitchFamily="49" charset="0"/>
                <a:ea typeface="仿宋" panose="02010609060101010101" pitchFamily="49" charset="-122"/>
              </a:rPr>
              <a:t>(self, nums: List[int]) -&gt; int</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357158" y="428610"/>
            <a:ext cx="607223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3.3.4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实战—多数元素（</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LeetCode169</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85786" y="1232287"/>
            <a:ext cx="6929486" cy="4423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章采用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哈希映射</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求解，这里采用迭代法求解。</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48218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1" name="TextBox 10"/>
          <p:cNvSpPr txBox="1"/>
          <p:nvPr/>
        </p:nvSpPr>
        <p:spPr>
          <a:xfrm>
            <a:off x="428596" y="214296"/>
            <a:ext cx="7358114" cy="1246495"/>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依题意</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中一定存在多数元素。通过观察可以归纳出这样的结论</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删除</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中任意两个不同的元素，则删除后多数元素依然存在且不变</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357158" y="1910948"/>
            <a:ext cx="8501122" cy="273138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设候选多数元素为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c=nums[0]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，计数器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出现的次数（初始为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，若两个元素（</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）相同，</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减少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，相当于删除这两个元素（</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删除一次，</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也只删除一次）</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说明前面没有找到多数元素，从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开始重复查找即重置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c=nums[</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cnt=1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遍历结束后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中的多数元素。</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Box 12"/>
          <p:cNvSpPr txBox="1"/>
          <p:nvPr/>
        </p:nvSpPr>
        <p:spPr>
          <a:xfrm>
            <a:off x="7929586" y="642924"/>
            <a:ext cx="1000132"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仿宋" panose="02010609060101010101" pitchFamily="49" charset="-122"/>
                <a:ea typeface="仿宋" panose="02010609060101010101" pitchFamily="49" charset="-122"/>
                <a:cs typeface="Consolas" panose="020B0609020204030204" pitchFamily="49" charset="0"/>
              </a:rPr>
              <a:t>证明略</a:t>
            </a:r>
            <a:endParaRPr lang="zh-CN" altLang="en-US" sz="1800" smtClean="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sp>
        <p:nvSpPr>
          <p:cNvPr id="14" name="下箭头 13"/>
          <p:cNvSpPr/>
          <p:nvPr/>
        </p:nvSpPr>
        <p:spPr>
          <a:xfrm>
            <a:off x="3643306" y="1538813"/>
            <a:ext cx="285752" cy="321471"/>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06" y="107139"/>
            <a:ext cx="8929718" cy="48646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majorityElement</a:t>
            </a:r>
            <a:r>
              <a:rPr lang="en-US" altLang="zh-CN" sz="2000" smtClean="0">
                <a:solidFill>
                  <a:srgbClr val="0000FF"/>
                </a:solidFill>
                <a:latin typeface="Consolas" panose="020B0609020204030204" pitchFamily="49" charset="0"/>
                <a:ea typeface="仿宋" panose="02010609060101010101" pitchFamily="49" charset="-122"/>
              </a:rPr>
              <a:t>(self, nums: List[int])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n=len(nums)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if n==1:return nums[0]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c,cnt=nums[0],1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while i&lt;n: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if </a:t>
            </a:r>
            <a:r>
              <a:rPr lang="en-US" altLang="zh-CN" sz="2000" smtClean="0">
                <a:solidFill>
                  <a:srgbClr val="FF00FF"/>
                </a:solidFill>
                <a:latin typeface="Consolas" panose="020B0609020204030204" pitchFamily="49" charset="0"/>
                <a:ea typeface="仿宋" panose="02010609060101010101" pitchFamily="49" charset="-122"/>
              </a:rPr>
              <a:t>nums[i]==c</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选择两个元素</a:t>
            </a:r>
            <a:r>
              <a:rPr lang="en-US" altLang="zh-CN" sz="2000" smtClean="0">
                <a:solidFill>
                  <a:srgbClr val="00B0F0"/>
                </a:solidFill>
                <a:latin typeface="Consolas" panose="020B0609020204030204" pitchFamily="49" charset="0"/>
                <a:ea typeface="仿宋" panose="02010609060101010101" pitchFamily="49" charset="-122"/>
              </a:rPr>
              <a:t>(R[i],c)</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cnt+=1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相同时累加次数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else: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cnt-=1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不同递减</a:t>
            </a:r>
            <a:r>
              <a:rPr lang="en-US" altLang="zh-CN" sz="2000" smtClean="0">
                <a:solidFill>
                  <a:srgbClr val="00B0F0"/>
                </a:solidFill>
                <a:latin typeface="Consolas" panose="020B0609020204030204" pitchFamily="49" charset="0"/>
                <a:ea typeface="仿宋" panose="02010609060101010101" pitchFamily="49" charset="-122"/>
              </a:rPr>
              <a:t>cnt</a:t>
            </a:r>
            <a:r>
              <a:rPr lang="zh-CN" altLang="zh-CN" sz="2000" smtClean="0">
                <a:solidFill>
                  <a:srgbClr val="00B0F0"/>
                </a:solidFill>
                <a:latin typeface="Consolas" panose="020B0609020204030204" pitchFamily="49" charset="0"/>
                <a:ea typeface="仿宋" panose="02010609060101010101" pitchFamily="49" charset="-122"/>
              </a:rPr>
              <a:t>，相当于删除这两个元素</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if </a:t>
            </a:r>
            <a:r>
              <a:rPr lang="en-US" altLang="zh-CN" sz="2000" smtClean="0">
                <a:solidFill>
                  <a:srgbClr val="FF00FF"/>
                </a:solidFill>
                <a:latin typeface="Consolas" panose="020B0609020204030204" pitchFamily="49" charset="0"/>
                <a:ea typeface="仿宋" panose="02010609060101010101" pitchFamily="49" charset="-122"/>
              </a:rPr>
              <a:t>cnt==0</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#cnt</a:t>
            </a:r>
            <a:r>
              <a:rPr lang="zh-CN" altLang="zh-CN" sz="2000" smtClean="0">
                <a:solidFill>
                  <a:srgbClr val="00B0F0"/>
                </a:solidFill>
                <a:latin typeface="Consolas" panose="020B0609020204030204" pitchFamily="49" charset="0"/>
                <a:ea typeface="仿宋" panose="02010609060101010101" pitchFamily="49" charset="-122"/>
              </a:rPr>
              <a:t>为</a:t>
            </a:r>
            <a:r>
              <a:rPr lang="en-US" altLang="zh-CN" sz="2000" smtClean="0">
                <a:solidFill>
                  <a:srgbClr val="00B0F0"/>
                </a:solidFill>
                <a:latin typeface="Consolas" panose="020B0609020204030204" pitchFamily="49" charset="0"/>
                <a:ea typeface="仿宋" panose="02010609060101010101" pitchFamily="49" charset="-122"/>
              </a:rPr>
              <a:t>0</a:t>
            </a:r>
            <a:r>
              <a:rPr lang="zh-CN" altLang="zh-CN" sz="2000" smtClean="0">
                <a:solidFill>
                  <a:srgbClr val="00B0F0"/>
                </a:solidFill>
                <a:latin typeface="Consolas" panose="020B0609020204030204" pitchFamily="49" charset="0"/>
                <a:ea typeface="仿宋" panose="02010609060101010101" pitchFamily="49" charset="-122"/>
              </a:rPr>
              <a:t>时对剩余元素从头开始查找</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c=nums[i];cnt+=1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return c</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14282" y="142858"/>
            <a:ext cx="2428892"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穷举法框架</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5" name="TextBox 14"/>
          <p:cNvSpPr txBox="1"/>
          <p:nvPr/>
        </p:nvSpPr>
        <p:spPr>
          <a:xfrm>
            <a:off x="357158" y="989948"/>
            <a:ext cx="8286808" cy="193899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def </a:t>
            </a:r>
            <a:r>
              <a:rPr lang="en-US" altLang="zh-CN" sz="1800" smtClean="0">
                <a:solidFill>
                  <a:srgbClr val="FF0000"/>
                </a:solidFill>
                <a:latin typeface="Consolas" panose="020B0609020204030204" pitchFamily="49" charset="0"/>
                <a:ea typeface="仿宋" panose="02010609060101010101" pitchFamily="49" charset="-122"/>
              </a:rPr>
              <a:t>Exhaustive</a:t>
            </a:r>
            <a:r>
              <a:rPr lang="en-US" altLang="zh-CN" sz="1800" smtClean="0">
                <a:solidFill>
                  <a:srgbClr val="0000FF"/>
                </a:solidFill>
                <a:latin typeface="Consolas" panose="020B0609020204030204" pitchFamily="49" charset="0"/>
                <a:ea typeface="仿宋" panose="02010609060101010101" pitchFamily="49" charset="-122"/>
              </a:rPr>
              <a:t>(x,n,y,m):				</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穷举法框架</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for i in range(1,n+1):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枚举</a:t>
            </a:r>
            <a:r>
              <a:rPr lang="en-US" altLang="zh-CN" sz="1800" smtClean="0">
                <a:solidFill>
                  <a:srgbClr val="00B0F0"/>
                </a:solidFill>
                <a:latin typeface="Consolas" panose="020B0609020204030204" pitchFamily="49" charset="0"/>
                <a:ea typeface="仿宋" panose="02010609060101010101" pitchFamily="49" charset="-122"/>
              </a:rPr>
              <a:t>x</a:t>
            </a:r>
            <a:r>
              <a:rPr lang="zh-CN" altLang="zh-CN" sz="1800" smtClean="0">
                <a:solidFill>
                  <a:srgbClr val="00B0F0"/>
                </a:solidFill>
                <a:latin typeface="Consolas" panose="020B0609020204030204" pitchFamily="49" charset="0"/>
                <a:ea typeface="仿宋" panose="02010609060101010101" pitchFamily="49" charset="-122"/>
              </a:rPr>
              <a:t>的所有可能的值</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for j in range(1,m+1):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枚举</a:t>
            </a:r>
            <a:r>
              <a:rPr lang="en-US" altLang="zh-CN" sz="1800" smtClean="0">
                <a:solidFill>
                  <a:srgbClr val="00B0F0"/>
                </a:solidFill>
                <a:latin typeface="Consolas" panose="020B0609020204030204" pitchFamily="49" charset="0"/>
                <a:ea typeface="仿宋" panose="02010609060101010101" pitchFamily="49" charset="-122"/>
              </a:rPr>
              <a:t>y</a:t>
            </a:r>
            <a:r>
              <a:rPr lang="zh-CN" altLang="zh-CN" sz="1800" smtClean="0">
                <a:solidFill>
                  <a:srgbClr val="00B0F0"/>
                </a:solidFill>
                <a:latin typeface="Consolas" panose="020B0609020204030204" pitchFamily="49" charset="0"/>
                <a:ea typeface="仿宋" panose="02010609060101010101" pitchFamily="49" charset="-122"/>
              </a:rPr>
              <a:t>的所有可能的值</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zh-CN" altLang="zh-CN" sz="1800" smtClean="0">
                <a:solidFill>
                  <a:srgbClr val="0000FF"/>
                </a:solidFill>
                <a:latin typeface="+mj-ea"/>
                <a:ea typeface="+mj-ea"/>
              </a:rPr>
              <a:t>…</a:t>
            </a:r>
            <a:endParaRPr lang="zh-CN" altLang="zh-CN" sz="1800" smtClean="0">
              <a:solidFill>
                <a:srgbClr val="0000FF"/>
              </a:solidFill>
              <a:latin typeface="+mj-ea"/>
              <a:ea typeface="+mj-ea"/>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if p(x[i],y[j]):</a:t>
            </a:r>
            <a:r>
              <a:rPr lang="zh-CN" altLang="zh-CN" sz="1800" smtClean="0">
                <a:solidFill>
                  <a:srgbClr val="0000FF"/>
                </a:solidFill>
                <a:latin typeface="Consolas" panose="020B0609020204030204" pitchFamily="49" charset="0"/>
                <a:ea typeface="仿宋" panose="02010609060101010101" pitchFamily="49" charset="-122"/>
              </a:rPr>
              <a:t>输出一个解</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zh-CN" altLang="zh-CN" sz="1800" smtClean="0">
                <a:solidFill>
                  <a:srgbClr val="0000FF"/>
                </a:solidFill>
                <a:latin typeface="+mj-ea"/>
                <a:ea typeface="+mj-ea"/>
              </a:rPr>
              <a:t>…</a:t>
            </a:r>
            <a:endParaRPr lang="zh-CN" altLang="zh-CN" sz="1800">
              <a:solidFill>
                <a:srgbClr val="0000FF"/>
              </a:solidFill>
              <a:latin typeface="+mj-ea"/>
              <a:ea typeface="+mj-ea"/>
            </a:endParaRPr>
          </a:p>
        </p:txBody>
      </p:sp>
      <p:sp>
        <p:nvSpPr>
          <p:cNvPr id="16" name="TextBox 15"/>
          <p:cNvSpPr txBox="1"/>
          <p:nvPr/>
        </p:nvSpPr>
        <p:spPr>
          <a:xfrm>
            <a:off x="357158" y="3214692"/>
            <a:ext cx="8643998" cy="10926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400"/>
              </a:lnSpc>
              <a:spcBef>
                <a:spcPts val="600"/>
              </a:spcBef>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所有可能的搜索范围是</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笛卡尔积</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这样的搜索范围可以用一棵树表示，称为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解空间树</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285720" y="571486"/>
            <a:ext cx="864399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上述程序提交结果为通过，运行时间为</a:t>
            </a:r>
            <a:r>
              <a:rPr lang="en-US" altLang="zh-CN" sz="2000" smtClean="0">
                <a:solidFill>
                  <a:srgbClr val="0000FF"/>
                </a:solidFill>
                <a:latin typeface="Consolas" panose="020B0609020204030204" pitchFamily="49" charset="0"/>
                <a:ea typeface="仿宋" panose="02010609060101010101" pitchFamily="49" charset="-122"/>
              </a:rPr>
              <a:t>40ms</a:t>
            </a:r>
            <a:r>
              <a:rPr lang="zh-CN" altLang="zh-CN" sz="2000" smtClean="0">
                <a:solidFill>
                  <a:srgbClr val="0000FF"/>
                </a:solidFill>
                <a:latin typeface="Consolas" panose="020B0609020204030204" pitchFamily="49" charset="0"/>
                <a:ea typeface="仿宋" panose="02010609060101010101" pitchFamily="49" charset="-122"/>
              </a:rPr>
              <a:t>，消耗空间为</a:t>
            </a:r>
            <a:r>
              <a:rPr lang="en-US" altLang="zh-CN" sz="2000" smtClean="0">
                <a:solidFill>
                  <a:srgbClr val="0000FF"/>
                </a:solidFill>
                <a:latin typeface="Consolas" panose="020B0609020204030204" pitchFamily="49" charset="0"/>
                <a:ea typeface="仿宋" panose="02010609060101010101" pitchFamily="49" charset="-122"/>
              </a:rPr>
              <a:t>16.9MB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8" name="TextBox 7"/>
          <p:cNvSpPr txBox="1"/>
          <p:nvPr/>
        </p:nvSpPr>
        <p:spPr>
          <a:xfrm>
            <a:off x="1214414" y="3357568"/>
            <a:ext cx="700092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楷体" panose="02010609060101010101" pitchFamily="49" charset="-122"/>
              </a:rPr>
              <a:t>如果改为存在</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多数元素</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时返回</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多数元素</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，否则返回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pic>
        <p:nvPicPr>
          <p:cNvPr id="10" name="Picture 2"/>
          <p:cNvPicPr>
            <a:picLocks noChangeAspect="1" noChangeArrowheads="1"/>
          </p:cNvPicPr>
          <p:nvPr/>
        </p:nvPicPr>
        <p:blipFill>
          <a:blip r:embed="rId1" cstate="print"/>
          <a:srcRect/>
          <a:stretch>
            <a:fillRect/>
          </a:stretch>
        </p:blipFill>
        <p:spPr bwMode="auto">
          <a:xfrm>
            <a:off x="357159" y="1321585"/>
            <a:ext cx="2095503" cy="1885953"/>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786050" y="214297"/>
            <a:ext cx="2857520" cy="430887"/>
          </a:xfrm>
          <a:prstGeom prst="rect">
            <a:avLst/>
          </a:prstGeom>
          <a:noFill/>
        </p:spPr>
        <p:txBody>
          <a:bodyPr wrap="square" rtlCol="0">
            <a:spAutoFit/>
          </a:bodyPr>
          <a:lstStyle/>
          <a:p>
            <a:pPr algn="l">
              <a:lnSpc>
                <a:spcPct val="100000"/>
              </a:lnSpc>
              <a:spcBef>
                <a:spcPts val="0"/>
              </a:spcBef>
            </a:pPr>
            <a:r>
              <a:rPr lang="en-US" altLang="zh-CN" sz="2200" smtClean="0">
                <a:solidFill>
                  <a:srgbClr val="FF0000"/>
                </a:solidFill>
                <a:latin typeface="Consolas" panose="020B0609020204030204" pitchFamily="49" charset="0"/>
                <a:ea typeface="楷体" panose="02010609060101010101" pitchFamily="49" charset="-122"/>
              </a:rPr>
              <a:t>2013</a:t>
            </a:r>
            <a:r>
              <a:rPr lang="zh-CN" altLang="en-US" sz="2200" smtClean="0">
                <a:solidFill>
                  <a:srgbClr val="FF0000"/>
                </a:solidFill>
                <a:latin typeface="Consolas" panose="020B0609020204030204" pitchFamily="49" charset="0"/>
                <a:ea typeface="楷体" panose="02010609060101010101" pitchFamily="49" charset="-122"/>
              </a:rPr>
              <a:t>年全国考研题</a:t>
            </a:r>
            <a:endParaRPr lang="zh-CN" altLang="en-US" sz="22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285720" y="589345"/>
            <a:ext cx="8715436" cy="3954780"/>
          </a:xfrm>
          <a:prstGeom prst="rect">
            <a:avLst/>
          </a:prstGeom>
          <a:solidFill>
            <a:schemeClr val="bg1"/>
          </a:solidFill>
          <a:ln>
            <a:solidFill>
              <a:schemeClr val="accent6">
                <a:lumMod val="40000"/>
                <a:lumOff val="60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lIns="144000" tIns="144000" bIns="144000" rtlCol="0">
            <a:spAutoFit/>
          </a:bodyPr>
          <a:lstStyle/>
          <a:p>
            <a:pPr algn="l">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13</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分）已知一个整数序列</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mj-ea"/>
                <a:ea typeface="+mj-ea"/>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0000FF"/>
                </a:solidFill>
                <a:latin typeface="+mn-ea"/>
                <a:ea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）。若存在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pm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且</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mj-ea"/>
                <a:ea typeface="+mj-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en-US"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主元素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为主元素；又如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中没有主元素。假设</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个元素保存在一个一维数组中，请设计一个尽可能高效的算法，找出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的主元素。若存在主元素，则输出该元素；否则输出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。要求：</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）给出算法的基本设计思想。</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）根据设计思想，采用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Java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语言描述算法，关键之处给出注释。</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）说明你所设计算法的时间复杂度和空间复杂度。</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00034" y="1125131"/>
            <a:ext cx="8072494" cy="206476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3300"/>
              </a:lnSpc>
              <a:spcBef>
                <a:spcPts val="120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给定正整数</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200" smtClean="0">
                <a:solidFill>
                  <a:srgbClr val="0000FF"/>
                </a:solidFill>
                <a:latin typeface="+mj-ea"/>
                <a:ea typeface="+mj-ea"/>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的幂集的递归模型</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和迭代算法</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300"/>
              </a:lnSpc>
              <a:spcBef>
                <a:spcPts val="1200"/>
              </a:spcBef>
            </a:pP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的幂集合为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（子集顺序任意）</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500034" y="428610"/>
            <a:ext cx="250033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ea typeface="微软雅黑" panose="020B0503020204020204" pitchFamily="34" charset="-122"/>
              </a:rPr>
              <a:t>3.3.4   </a:t>
            </a:r>
            <a:r>
              <a:rPr lang="zh-CN" altLang="zh-CN" smtClean="0">
                <a:ea typeface="微软雅黑" panose="020B0503020204020204" pitchFamily="34" charset="-122"/>
              </a:rPr>
              <a:t>求</a:t>
            </a:r>
            <a:r>
              <a:rPr lang="zh-CN" altLang="en-US" smtClean="0">
                <a:ea typeface="微软雅黑" panose="020B0503020204020204" pitchFamily="34" charset="-122"/>
              </a:rPr>
              <a:t>幂集</a:t>
            </a:r>
            <a:endParaRPr lang="zh-CN" altLang="zh-CN" smtClean="0">
              <a:ln w="11430"/>
              <a:solidFill>
                <a:schemeClr val="bg1"/>
              </a:solidFill>
              <a:effectLst>
                <a:outerShdw blurRad="50800" dist="39000" dir="5460000" algn="tl">
                  <a:srgbClr val="000000">
                    <a:alpha val="38000"/>
                  </a:srgbClr>
                </a:outerShdw>
              </a:effectLst>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5"/>
          <p:cNvSpPr txBox="1"/>
          <p:nvPr/>
        </p:nvSpPr>
        <p:spPr>
          <a:xfrm>
            <a:off x="500034" y="535768"/>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TextBox 5"/>
          <p:cNvSpPr txBox="1"/>
          <p:nvPr/>
        </p:nvSpPr>
        <p:spPr>
          <a:xfrm>
            <a:off x="1357290" y="535768"/>
            <a:ext cx="435771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为例，求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的幂集的过程</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7600" name="Rectangle 1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7598" name="Rectangle 14"/>
          <p:cNvSpPr>
            <a:spLocks noChangeArrowheads="1"/>
          </p:cNvSpPr>
          <p:nvPr/>
        </p:nvSpPr>
        <p:spPr bwMode="auto">
          <a:xfrm>
            <a:off x="2050138" y="1142990"/>
            <a:ext cx="2664738" cy="32147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的幂集</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nvGrpSpPr>
          <p:cNvPr id="2" name="组合 19"/>
          <p:cNvGrpSpPr/>
          <p:nvPr/>
        </p:nvGrpSpPr>
        <p:grpSpPr>
          <a:xfrm>
            <a:off x="2451148" y="1492176"/>
            <a:ext cx="4406868" cy="722377"/>
            <a:chOff x="2451148" y="1977469"/>
            <a:chExt cx="4406868" cy="756624"/>
          </a:xfrm>
        </p:grpSpPr>
        <p:sp>
          <p:nvSpPr>
            <p:cNvPr id="67597" name="AutoShape 13"/>
            <p:cNvSpPr>
              <a:spLocks noChangeShapeType="1"/>
            </p:cNvSpPr>
            <p:nvPr/>
          </p:nvSpPr>
          <p:spPr bwMode="auto">
            <a:xfrm flipH="1">
              <a:off x="3184627" y="1977469"/>
              <a:ext cx="0" cy="452480"/>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596" name="Rectangle 12"/>
            <p:cNvSpPr>
              <a:spLocks noChangeArrowheads="1"/>
            </p:cNvSpPr>
            <p:nvPr/>
          </p:nvSpPr>
          <p:spPr bwMode="auto">
            <a:xfrm>
              <a:off x="3356607" y="2047228"/>
              <a:ext cx="3501409" cy="31274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zh-CN" altLang="en-US"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中每个集合元素添加</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zh-CN" altLang="en-US"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得到</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595" name="Rectangle 11"/>
            <p:cNvSpPr>
              <a:spLocks noChangeArrowheads="1"/>
            </p:cNvSpPr>
            <p:nvPr/>
          </p:nvSpPr>
          <p:spPr bwMode="auto">
            <a:xfrm>
              <a:off x="2451148" y="2423892"/>
              <a:ext cx="2478042" cy="31020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en-US" altLang="zh-CN" sz="20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{{2},{1,2}}</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3" name="组合 21"/>
          <p:cNvGrpSpPr/>
          <p:nvPr/>
        </p:nvGrpSpPr>
        <p:grpSpPr>
          <a:xfrm>
            <a:off x="1712651" y="2254537"/>
            <a:ext cx="5002489" cy="745840"/>
            <a:chOff x="1712651" y="3006050"/>
            <a:chExt cx="5002489" cy="994454"/>
          </a:xfrm>
        </p:grpSpPr>
        <p:sp>
          <p:nvSpPr>
            <p:cNvPr id="67594" name="AutoShape 10"/>
            <p:cNvSpPr>
              <a:spLocks noChangeArrowheads="1"/>
            </p:cNvSpPr>
            <p:nvPr/>
          </p:nvSpPr>
          <p:spPr bwMode="auto">
            <a:xfrm>
              <a:off x="3077539" y="3006050"/>
              <a:ext cx="207630" cy="422153"/>
            </a:xfrm>
            <a:prstGeom prst="downArrow">
              <a:avLst>
                <a:gd name="adj1" fmla="val 50000"/>
                <a:gd name="adj2" fmla="val 50843"/>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593" name="Rectangle 9"/>
            <p:cNvSpPr>
              <a:spLocks noChangeArrowheads="1"/>
            </p:cNvSpPr>
            <p:nvPr/>
          </p:nvSpPr>
          <p:spPr bwMode="auto">
            <a:xfrm>
              <a:off x="1712651" y="3518252"/>
              <a:ext cx="5002489" cy="48225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的幂集</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{{},{1},{2},{1,2}}</a:t>
              </a:r>
              <a:endPar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592" name="Rectangle 8"/>
            <p:cNvSpPr>
              <a:spLocks noChangeArrowheads="1"/>
            </p:cNvSpPr>
            <p:nvPr/>
          </p:nvSpPr>
          <p:spPr bwMode="auto">
            <a:xfrm>
              <a:off x="3357554" y="3047997"/>
              <a:ext cx="1254454" cy="42862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4" name="组合 22"/>
          <p:cNvGrpSpPr/>
          <p:nvPr/>
        </p:nvGrpSpPr>
        <p:grpSpPr>
          <a:xfrm>
            <a:off x="1733270" y="2984239"/>
            <a:ext cx="5149084" cy="730520"/>
            <a:chOff x="1733269" y="3978995"/>
            <a:chExt cx="5149084" cy="974029"/>
          </a:xfrm>
        </p:grpSpPr>
        <p:sp>
          <p:nvSpPr>
            <p:cNvPr id="67591" name="AutoShape 7"/>
            <p:cNvSpPr>
              <a:spLocks noChangeShapeType="1"/>
            </p:cNvSpPr>
            <p:nvPr/>
          </p:nvSpPr>
          <p:spPr bwMode="auto">
            <a:xfrm>
              <a:off x="3159110" y="3978995"/>
              <a:ext cx="2333" cy="529444"/>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590" name="Rectangle 6"/>
            <p:cNvSpPr>
              <a:spLocks noChangeArrowheads="1"/>
            </p:cNvSpPr>
            <p:nvPr/>
          </p:nvSpPr>
          <p:spPr bwMode="auto">
            <a:xfrm>
              <a:off x="3310454" y="3987354"/>
              <a:ext cx="3571899" cy="40545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zh-CN" altLang="en-US"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中每个集合元素添加</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3</a:t>
              </a:r>
              <a:r>
                <a:rPr kumimoji="0" lang="zh-CN" altLang="en-US"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得到</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589" name="Rectangle 5"/>
            <p:cNvSpPr>
              <a:spLocks noChangeArrowheads="1"/>
            </p:cNvSpPr>
            <p:nvPr/>
          </p:nvSpPr>
          <p:spPr bwMode="auto">
            <a:xfrm>
              <a:off x="1733269" y="4476856"/>
              <a:ext cx="4124614" cy="47616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en-US" altLang="zh-CN" sz="20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{{3},{1,3},{2,3},{1,2,3}}</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7" name="组合 23"/>
          <p:cNvGrpSpPr/>
          <p:nvPr/>
        </p:nvGrpSpPr>
        <p:grpSpPr>
          <a:xfrm>
            <a:off x="500033" y="3712733"/>
            <a:ext cx="7643867" cy="648209"/>
            <a:chOff x="500032" y="4950306"/>
            <a:chExt cx="7643867" cy="864278"/>
          </a:xfrm>
        </p:grpSpPr>
        <p:sp>
          <p:nvSpPr>
            <p:cNvPr id="67588" name="AutoShape 4"/>
            <p:cNvSpPr>
              <a:spLocks noChangeArrowheads="1"/>
            </p:cNvSpPr>
            <p:nvPr/>
          </p:nvSpPr>
          <p:spPr bwMode="auto">
            <a:xfrm>
              <a:off x="3074039" y="4972885"/>
              <a:ext cx="207630" cy="422154"/>
            </a:xfrm>
            <a:prstGeom prst="downArrow">
              <a:avLst>
                <a:gd name="adj1" fmla="val 50000"/>
                <a:gd name="adj2" fmla="val 50843"/>
              </a:avLst>
            </a:prstGeom>
            <a:ln>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587" name="Rectangle 3"/>
            <p:cNvSpPr>
              <a:spLocks noChangeArrowheads="1"/>
            </p:cNvSpPr>
            <p:nvPr/>
          </p:nvSpPr>
          <p:spPr bwMode="auto">
            <a:xfrm>
              <a:off x="500032" y="5429259"/>
              <a:ext cx="7643867" cy="3853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3</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的幂集</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3</a:t>
              </a:r>
              <a:r>
                <a:rPr kumimoji="0" lang="zh-CN" altLang="en-US"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rPr>
                <a:t>{{},{1},{2},{1,2},{3},{1,3},{2,3},{1,2,3}}</a:t>
              </a:r>
              <a:endParaRPr kumimoji="0" lang="en-US" altLang="zh-CN" sz="2000" i="0" u="none" strike="noStrike" cap="none" normalizeH="0" baseline="0" smtClean="0">
                <a:ln>
                  <a:noFill/>
                </a:ln>
                <a:solidFill>
                  <a:srgbClr val="006600"/>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586" name="Rectangle 2"/>
            <p:cNvSpPr>
              <a:spLocks noChangeArrowheads="1"/>
            </p:cNvSpPr>
            <p:nvPr/>
          </p:nvSpPr>
          <p:spPr bwMode="auto">
            <a:xfrm>
              <a:off x="3385485" y="4950306"/>
              <a:ext cx="1378760" cy="47895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3</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=M</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en-US" altLang="zh-CN" sz="2000" i="0" u="none" strike="noStrike" cap="none" normalizeH="0" baseline="-3000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2000" i="0" u="none" strike="noStrike" cap="none" normalizeH="0" baseline="0" smtClean="0">
                <a:ln>
                  <a:noFill/>
                </a:ln>
                <a:solidFill>
                  <a:schemeClr val="tx1"/>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24" name="灯片编号占位符 23"/>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375032"/>
            <a:ext cx="871543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定义运算</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appendi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中每个集合元素末尾插入整数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的结果</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1982387"/>
            <a:ext cx="5643602"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这样求</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的幂集的递推关系如下：</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928662" y="2518172"/>
            <a:ext cx="5929354" cy="8644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20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pic>
        <p:nvPicPr>
          <p:cNvPr id="10241" name="Picture 1"/>
          <p:cNvPicPr>
            <a:picLocks noChangeAspect="1" noChangeArrowheads="1"/>
          </p:cNvPicPr>
          <p:nvPr/>
        </p:nvPicPr>
        <p:blipFill>
          <a:blip r:embed="rId1" cstate="print"/>
          <a:srcRect/>
          <a:stretch>
            <a:fillRect/>
          </a:stretch>
        </p:blipFill>
        <p:spPr bwMode="auto">
          <a:xfrm>
            <a:off x="1643043" y="1121562"/>
            <a:ext cx="3648075" cy="66437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
        <p:nvSpPr>
          <p:cNvPr id="9" name="TextBox 8"/>
          <p:cNvSpPr txBox="1"/>
          <p:nvPr/>
        </p:nvSpPr>
        <p:spPr>
          <a:xfrm>
            <a:off x="1222881" y="1151457"/>
            <a:ext cx="571504"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1800" baseline="-25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643056"/>
            <a:ext cx="8324347" cy="24537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import copy</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appendi</a:t>
            </a:r>
            <a:r>
              <a:rPr lang="en-US" altLang="zh-CN" sz="2000" smtClean="0">
                <a:solidFill>
                  <a:srgbClr val="0000FF"/>
                </a:solidFill>
                <a:latin typeface="Consolas" panose="020B0609020204030204" pitchFamily="49" charset="0"/>
                <a:ea typeface="仿宋" panose="02010609060101010101" pitchFamily="49" charset="-122"/>
              </a:rPr>
              <a:t>(Mi_1,e):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向</a:t>
            </a:r>
            <a:r>
              <a:rPr lang="en-US" altLang="zh-CN" sz="2000" smtClean="0">
                <a:solidFill>
                  <a:srgbClr val="00B050"/>
                </a:solidFill>
                <a:latin typeface="Consolas" panose="020B0609020204030204" pitchFamily="49" charset="0"/>
                <a:ea typeface="仿宋" panose="02010609060101010101" pitchFamily="49" charset="-122"/>
              </a:rPr>
              <a:t>Mi_1</a:t>
            </a:r>
            <a:r>
              <a:rPr lang="zh-CN" altLang="zh-CN" sz="2000" smtClean="0">
                <a:solidFill>
                  <a:srgbClr val="00B050"/>
                </a:solidFill>
                <a:latin typeface="Consolas" panose="020B0609020204030204" pitchFamily="49" charset="0"/>
                <a:ea typeface="仿宋" panose="02010609060101010101" pitchFamily="49" charset="-122"/>
              </a:rPr>
              <a:t>中每个集合元素末尾添加</a:t>
            </a:r>
            <a:r>
              <a:rPr lang="en-US" altLang="zh-CN" sz="2000" smtClean="0">
                <a:solidFill>
                  <a:srgbClr val="00B050"/>
                </a:solidFill>
                <a:latin typeface="Consolas" panose="020B0609020204030204" pitchFamily="49" charset="0"/>
                <a:ea typeface="仿宋" panose="02010609060101010101" pitchFamily="49" charset="-122"/>
              </a:rPr>
              <a:t>e</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Ai=Mi_1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for x in Ai:x.append(e)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return Ai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a:t>
            </a:r>
            <a:endParaRPr lang="zh-CN" altLang="zh-CN" sz="2000">
              <a:solidFill>
                <a:srgbClr val="0000FF"/>
              </a:solidFill>
              <a:latin typeface="Consolas" panose="020B0609020204030204" pitchFamily="49" charset="0"/>
              <a:ea typeface="仿宋" panose="02010609060101010101" pitchFamily="49" charset="-122"/>
            </a:endParaRPr>
          </a:p>
        </p:txBody>
      </p:sp>
      <p:pic>
        <p:nvPicPr>
          <p:cNvPr id="6" name="Picture 1"/>
          <p:cNvPicPr>
            <a:picLocks noChangeAspect="1" noChangeArrowheads="1"/>
          </p:cNvPicPr>
          <p:nvPr/>
        </p:nvPicPr>
        <p:blipFill>
          <a:blip r:embed="rId1" cstate="print"/>
          <a:srcRect/>
          <a:stretch>
            <a:fillRect/>
          </a:stretch>
        </p:blipFill>
        <p:spPr bwMode="auto">
          <a:xfrm>
            <a:off x="1500167" y="642924"/>
            <a:ext cx="3648075" cy="682230"/>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612438"/>
            <a:ext cx="8786874" cy="3530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def </a:t>
            </a:r>
            <a:r>
              <a:rPr lang="en-US" altLang="zh-CN" sz="2000" smtClean="0">
                <a:solidFill>
                  <a:srgbClr val="FF0000"/>
                </a:solidFill>
                <a:latin typeface="Consolas" panose="020B0609020204030204" pitchFamily="49" charset="0"/>
                <a:ea typeface="仿宋" panose="02010609060101010101" pitchFamily="49" charset="-122"/>
              </a:rPr>
              <a:t>subsets</a:t>
            </a:r>
            <a:r>
              <a:rPr lang="en-US" altLang="zh-CN" sz="2000" smtClean="0">
                <a:solidFill>
                  <a:srgbClr val="0000FF"/>
                </a:solidFill>
                <a:latin typeface="Consolas" panose="020B0609020204030204" pitchFamily="49" charset="0"/>
                <a:ea typeface="仿宋" panose="02010609060101010101" pitchFamily="49" charset="-122"/>
              </a:rPr>
              <a:t>(n):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迭代法：求</a:t>
            </a:r>
            <a:r>
              <a:rPr lang="en-US" altLang="zh-CN" sz="2000" smtClean="0">
                <a:solidFill>
                  <a:srgbClr val="00B050"/>
                </a:solidFill>
                <a:latin typeface="Consolas" panose="020B0609020204030204" pitchFamily="49" charset="0"/>
                <a:ea typeface="仿宋" panose="02010609060101010101" pitchFamily="49" charset="-122"/>
              </a:rPr>
              <a:t>1-n</a:t>
            </a:r>
            <a:r>
              <a:rPr lang="zh-CN" altLang="zh-CN" sz="2000" smtClean="0">
                <a:solidFill>
                  <a:srgbClr val="00B050"/>
                </a:solidFill>
                <a:latin typeface="Consolas" panose="020B0609020204030204" pitchFamily="49" charset="0"/>
                <a:ea typeface="仿宋" panose="02010609060101010101" pitchFamily="49" charset="-122"/>
              </a:rPr>
              <a:t>的幂集</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Mi_1=[[],[1]]            		</a:t>
            </a:r>
            <a:r>
              <a:rPr lang="en-US" altLang="zh-CN" sz="2000" smtClean="0">
                <a:solidFill>
                  <a:srgbClr val="00B0F0"/>
                </a:solidFill>
                <a:latin typeface="Consolas" panose="020B0609020204030204" pitchFamily="49" charset="0"/>
                <a:ea typeface="仿宋" panose="02010609060101010101" pitchFamily="49" charset="-122"/>
              </a:rPr>
              <a:t>#Mi_1</a:t>
            </a:r>
            <a:r>
              <a:rPr lang="zh-CN" altLang="zh-CN" sz="2000" smtClean="0">
                <a:solidFill>
                  <a:srgbClr val="00B0F0"/>
                </a:solidFill>
                <a:latin typeface="Consolas" panose="020B0609020204030204" pitchFamily="49" charset="0"/>
                <a:ea typeface="仿宋" panose="02010609060101010101" pitchFamily="49" charset="-122"/>
              </a:rPr>
              <a:t>初始化为</a:t>
            </a:r>
            <a:r>
              <a:rPr lang="en-US" altLang="zh-CN" sz="2000" smtClean="0">
                <a:solidFill>
                  <a:srgbClr val="00B0F0"/>
                </a:solidFill>
                <a:latin typeface="Consolas" panose="020B0609020204030204" pitchFamily="49" charset="0"/>
                <a:ea typeface="仿宋" panose="02010609060101010101" pitchFamily="49" charset="-122"/>
              </a:rPr>
              <a:t>1</a:t>
            </a:r>
            <a:r>
              <a:rPr lang="zh-CN" altLang="zh-CN" sz="2000" smtClean="0">
                <a:solidFill>
                  <a:srgbClr val="00B0F0"/>
                </a:solidFill>
                <a:latin typeface="Consolas" panose="020B0609020204030204" pitchFamily="49" charset="0"/>
                <a:ea typeface="仿宋" panose="02010609060101010101" pitchFamily="49" charset="-122"/>
              </a:rPr>
              <a:t>的幂集</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if n==1:return Mi_1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处理特殊情况</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10   	for i in range(2,n+1):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Mi=</a:t>
            </a:r>
            <a:r>
              <a:rPr lang="en-US" altLang="zh-CN" sz="2000" smtClean="0">
                <a:solidFill>
                  <a:srgbClr val="006600"/>
                </a:solidFill>
                <a:latin typeface="Consolas" panose="020B0609020204030204" pitchFamily="49" charset="0"/>
                <a:ea typeface="仿宋" panose="02010609060101010101" pitchFamily="49" charset="-122"/>
              </a:rPr>
              <a:t>copy.deepcopy</a:t>
            </a:r>
            <a:r>
              <a:rPr lang="en-US" altLang="zh-CN" sz="2000" smtClean="0">
                <a:solidFill>
                  <a:srgbClr val="0000FF"/>
                </a:solidFill>
                <a:latin typeface="Consolas" panose="020B0609020204030204" pitchFamily="49" charset="0"/>
                <a:ea typeface="仿宋" panose="02010609060101010101" pitchFamily="49" charset="-122"/>
              </a:rPr>
              <a:t>(Mi_1)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Ai=</a:t>
            </a:r>
            <a:r>
              <a:rPr lang="en-US" altLang="zh-CN" sz="2000" smtClean="0">
                <a:solidFill>
                  <a:srgbClr val="FF0000"/>
                </a:solidFill>
                <a:latin typeface="Consolas" panose="020B0609020204030204" pitchFamily="49" charset="0"/>
                <a:ea typeface="仿宋" panose="02010609060101010101" pitchFamily="49" charset="-122"/>
              </a:rPr>
              <a:t>appendi</a:t>
            </a:r>
            <a:r>
              <a:rPr lang="en-US" altLang="zh-CN" sz="2000" smtClean="0">
                <a:solidFill>
                  <a:srgbClr val="0000FF"/>
                </a:solidFill>
                <a:latin typeface="Consolas" panose="020B0609020204030204" pitchFamily="49" charset="0"/>
                <a:ea typeface="仿宋" panose="02010609060101010101" pitchFamily="49" charset="-122"/>
              </a:rPr>
              <a:t>(Mi_1,i)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for x in Ai:Mi.append(x)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a:t>
            </a:r>
            <a:r>
              <a:rPr lang="en-US" altLang="zh-CN" sz="2000" smtClean="0">
                <a:solidFill>
                  <a:srgbClr val="00B0F0"/>
                </a:solidFill>
                <a:latin typeface="Consolas" panose="020B0609020204030204" pitchFamily="49" charset="0"/>
                <a:ea typeface="仿宋" panose="02010609060101010101" pitchFamily="49" charset="-122"/>
              </a:rPr>
              <a:t>Ai</a:t>
            </a:r>
            <a:r>
              <a:rPr lang="zh-CN" altLang="zh-CN" sz="2000" smtClean="0">
                <a:solidFill>
                  <a:srgbClr val="00B0F0"/>
                </a:solidFill>
                <a:latin typeface="Consolas" panose="020B0609020204030204" pitchFamily="49" charset="0"/>
                <a:ea typeface="仿宋" panose="02010609060101010101" pitchFamily="49" charset="-122"/>
              </a:rPr>
              <a:t>所有元素添加到</a:t>
            </a:r>
            <a:r>
              <a:rPr lang="en-US" altLang="zh-CN" sz="2000" smtClean="0">
                <a:solidFill>
                  <a:srgbClr val="00B0F0"/>
                </a:solidFill>
                <a:latin typeface="Consolas" panose="020B0609020204030204" pitchFamily="49" charset="0"/>
                <a:ea typeface="仿宋" panose="02010609060101010101" pitchFamily="49" charset="-122"/>
              </a:rPr>
              <a:t>Mi</a:t>
            </a:r>
            <a:r>
              <a:rPr lang="zh-CN" altLang="zh-CN" sz="2000" smtClean="0">
                <a:solidFill>
                  <a:srgbClr val="00B0F0"/>
                </a:solidFill>
                <a:latin typeface="Consolas" panose="020B0609020204030204" pitchFamily="49" charset="0"/>
                <a:ea typeface="仿宋" panose="02010609060101010101" pitchFamily="49" charset="-122"/>
              </a:rPr>
              <a:t>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a:t>
            </a:r>
            <a:r>
              <a:rPr lang="en-US" altLang="zh-CN" sz="2000" smtClean="0">
                <a:solidFill>
                  <a:srgbClr val="FF00FF"/>
                </a:solidFill>
                <a:latin typeface="Consolas" panose="020B0609020204030204" pitchFamily="49" charset="0"/>
                <a:ea typeface="仿宋" panose="02010609060101010101" pitchFamily="49" charset="-122"/>
              </a:rPr>
              <a:t>Mi_1=copy.deepcopy(Mi)</a:t>
            </a:r>
            <a:endParaRPr lang="zh-CN" altLang="zh-CN" sz="2000" smtClean="0">
              <a:solidFill>
                <a:srgbClr val="FF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return Mi</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TextBox 4"/>
          <p:cNvSpPr txBox="1"/>
          <p:nvPr/>
        </p:nvSpPr>
        <p:spPr>
          <a:xfrm>
            <a:off x="857224" y="107139"/>
            <a:ext cx="221457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迭代算法</a:t>
            </a:r>
            <a:endParaRPr lang="zh-CN" altLang="en-US" sz="2000" smtClean="0">
              <a:solidFill>
                <a:srgbClr val="FF00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76" y="1266253"/>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3.4.1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递归法概述</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Box 7">
            <a:hlinkClick r:id="rId1" action="ppaction://hlinksldjump"/>
          </p:cNvPr>
          <p:cNvSpPr txBox="1"/>
          <p:nvPr/>
        </p:nvSpPr>
        <p:spPr>
          <a:xfrm>
            <a:off x="2714612" y="267875"/>
            <a:ext cx="264320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3.4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递归法</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428628" y="2506735"/>
            <a:ext cx="8429652" cy="1208023"/>
          </a:xfrm>
          <a:prstGeom prst="rect">
            <a:avLst/>
          </a:prstGeom>
          <a:ln>
            <a:solidFill>
              <a:schemeClr val="accent6">
                <a:lumMod val="40000"/>
                <a:lumOff val="6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700"/>
              </a:lnSpc>
              <a:spcBef>
                <a:spcPts val="600"/>
              </a:spcBef>
              <a:buBlip>
                <a:blip r:embed="rId2"/>
              </a:buBlip>
            </a:pPr>
            <a:r>
              <a:rPr lang="zh-CN" altLang="zh-CN" sz="2000" smtClean="0">
                <a:solidFill>
                  <a:srgbClr val="0000FF"/>
                </a:solidFill>
                <a:ea typeface="楷体" panose="02010609060101010101" pitchFamily="49" charset="-122"/>
                <a:cs typeface="Times New Roman" panose="02020603050405020304" pitchFamily="18" charset="0"/>
              </a:rPr>
              <a:t>递归算法是指在算法定义中又调用自身的算法</a:t>
            </a:r>
            <a:r>
              <a:rPr lang="zh-CN" altLang="en-US" sz="2000" smtClean="0">
                <a:solidFill>
                  <a:srgbClr val="0000FF"/>
                </a:solidFill>
                <a:ea typeface="楷体" panose="02010609060101010101" pitchFamily="49" charset="-122"/>
                <a:cs typeface="Times New Roman" panose="02020603050405020304" pitchFamily="18" charset="0"/>
              </a:rPr>
              <a:t>。</a:t>
            </a:r>
            <a:endParaRPr lang="en-US" altLang="zh-CN" sz="2000" smtClean="0">
              <a:solidFill>
                <a:srgbClr val="0000FF"/>
              </a:solidFill>
              <a:ea typeface="楷体" panose="02010609060101010101" pitchFamily="49" charset="-122"/>
              <a:cs typeface="Times New Roman" panose="02020603050405020304" pitchFamily="18" charset="0"/>
            </a:endParaRPr>
          </a:p>
          <a:p>
            <a:pPr marL="457200" indent="-457200" algn="l">
              <a:lnSpc>
                <a:spcPts val="2700"/>
              </a:lnSpc>
              <a:spcBef>
                <a:spcPts val="600"/>
              </a:spcBef>
              <a:buBlip>
                <a:blip r:embed="rId2"/>
              </a:buBlip>
            </a:pPr>
            <a:r>
              <a:rPr lang="zh-CN" altLang="zh-CN" sz="2000" smtClean="0">
                <a:solidFill>
                  <a:srgbClr val="0000FF"/>
                </a:solidFill>
                <a:ea typeface="楷体" panose="02010609060101010101" pitchFamily="49" charset="-122"/>
                <a:cs typeface="Times New Roman" panose="02020603050405020304" pitchFamily="18" charset="0"/>
              </a:rPr>
              <a:t>递归算法通常把一个大的复杂问题层层转化为一个或多个与原问题相似的规模较小的问题来求解，具有思路清晰和代码少的优点。</a:t>
            </a:r>
            <a:endParaRPr lang="zh-CN" altLang="en-US" sz="2000" smtClean="0">
              <a:solidFill>
                <a:srgbClr val="0000FF"/>
              </a:solidFill>
              <a:ea typeface="楷体" panose="02010609060101010101" pitchFamily="49" charset="-122"/>
              <a:cs typeface="Times New Roman" panose="02020603050405020304" pitchFamily="18" charset="0"/>
            </a:endParaRPr>
          </a:p>
        </p:txBody>
      </p:sp>
      <p:sp>
        <p:nvSpPr>
          <p:cNvPr id="9" name="TextBox 8"/>
          <p:cNvSpPr txBox="1"/>
          <p:nvPr/>
        </p:nvSpPr>
        <p:spPr>
          <a:xfrm>
            <a:off x="500066" y="1802038"/>
            <a:ext cx="2214578"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什么是递归</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1000114"/>
            <a:ext cx="7429520" cy="1655453"/>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Font typeface="+mj-ea"/>
              <a:buAutoNum type="circleNumDbPlain"/>
            </a:pPr>
            <a:r>
              <a:rPr lang="zh-CN" altLang="en-US" sz="2000" smtClean="0">
                <a:solidFill>
                  <a:srgbClr val="0000FF"/>
                </a:solidFill>
                <a:ea typeface="仿宋" panose="02010609060101010101" pitchFamily="49" charset="-122"/>
                <a:cs typeface="Times New Roman" panose="02020603050405020304" pitchFamily="18" charset="0"/>
              </a:rPr>
              <a:t>原</a:t>
            </a:r>
            <a:r>
              <a:rPr lang="zh-CN" altLang="zh-CN" sz="2000" smtClean="0">
                <a:solidFill>
                  <a:srgbClr val="0000FF"/>
                </a:solidFill>
                <a:ea typeface="仿宋" panose="02010609060101010101" pitchFamily="49" charset="-122"/>
                <a:cs typeface="Times New Roman" panose="02020603050405020304" pitchFamily="18" charset="0"/>
              </a:rPr>
              <a:t>问题可以转化为一个或多个子问题来求解，而这些子问题的求解方法与原问题完全相同，只是在数量规模上不同。</a:t>
            </a:r>
            <a:endParaRPr lang="zh-CN" altLang="zh-CN" sz="2000"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spcBef>
                <a:spcPts val="600"/>
              </a:spcBef>
              <a:buFont typeface="+mj-ea"/>
              <a:buAutoNum type="circleNumDbPlain"/>
            </a:pPr>
            <a:r>
              <a:rPr lang="zh-CN" altLang="zh-CN" sz="2000" smtClean="0">
                <a:solidFill>
                  <a:srgbClr val="0000FF"/>
                </a:solidFill>
                <a:ea typeface="仿宋" panose="02010609060101010101" pitchFamily="49" charset="-122"/>
                <a:cs typeface="Times New Roman" panose="02020603050405020304" pitchFamily="18" charset="0"/>
              </a:rPr>
              <a:t>递归调用的次数必须是有限的。</a:t>
            </a:r>
            <a:endParaRPr lang="zh-CN" altLang="zh-CN" sz="2000" smtClean="0">
              <a:solidFill>
                <a:srgbClr val="0000FF"/>
              </a:solidFill>
              <a:ea typeface="仿宋" panose="02010609060101010101" pitchFamily="49" charset="-122"/>
              <a:cs typeface="Times New Roman" panose="02020603050405020304" pitchFamily="18" charset="0"/>
            </a:endParaRPr>
          </a:p>
          <a:p>
            <a:pPr marL="457200" indent="-457200" algn="l">
              <a:lnSpc>
                <a:spcPts val="2800"/>
              </a:lnSpc>
              <a:spcBef>
                <a:spcPts val="600"/>
              </a:spcBef>
              <a:buFont typeface="+mj-ea"/>
              <a:buAutoNum type="circleNumDbPlain"/>
            </a:pPr>
            <a:r>
              <a:rPr lang="zh-CN" altLang="zh-CN" sz="2000" smtClean="0">
                <a:solidFill>
                  <a:srgbClr val="0000FF"/>
                </a:solidFill>
                <a:ea typeface="仿宋" panose="02010609060101010101" pitchFamily="49" charset="-122"/>
                <a:cs typeface="Times New Roman" panose="02020603050405020304" pitchFamily="18" charset="0"/>
              </a:rPr>
              <a:t>必须有结束递归的条件来终止递归。</a:t>
            </a:r>
            <a:endParaRPr lang="zh-CN" altLang="en-US" sz="2000" smtClean="0">
              <a:solidFill>
                <a:srgbClr val="0000FF"/>
              </a:solidFill>
              <a:ea typeface="仿宋" panose="02010609060101010101" pitchFamily="49" charset="-122"/>
              <a:cs typeface="Times New Roman" panose="02020603050405020304" pitchFamily="18" charset="0"/>
            </a:endParaRPr>
          </a:p>
        </p:txBody>
      </p:sp>
      <p:sp>
        <p:nvSpPr>
          <p:cNvPr id="11" name="TextBox 10"/>
          <p:cNvSpPr txBox="1"/>
          <p:nvPr/>
        </p:nvSpPr>
        <p:spPr>
          <a:xfrm>
            <a:off x="500034" y="428610"/>
            <a:ext cx="771530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楷体" panose="02010609060101010101" pitchFamily="49" charset="-122"/>
                <a:cs typeface="Times New Roman" panose="02020603050405020304" pitchFamily="18" charset="0"/>
              </a:rPr>
              <a:t>一般来说，能够用递归解决的问题应该满足以下</a:t>
            </a:r>
            <a:r>
              <a:rPr lang="en-US" altLang="zh-CN" sz="2000" smtClean="0">
                <a:solidFill>
                  <a:srgbClr val="0000FF"/>
                </a:solidFill>
                <a:ea typeface="楷体" panose="02010609060101010101" pitchFamily="49" charset="-122"/>
                <a:cs typeface="Times New Roman" panose="02020603050405020304" pitchFamily="18" charset="0"/>
              </a:rPr>
              <a:t>3</a:t>
            </a:r>
            <a:r>
              <a:rPr lang="zh-CN" altLang="zh-CN" sz="2000" smtClean="0">
                <a:solidFill>
                  <a:srgbClr val="0000FF"/>
                </a:solidFill>
                <a:ea typeface="楷体" panose="02010609060101010101" pitchFamily="49" charset="-122"/>
                <a:cs typeface="Times New Roman" panose="02020603050405020304" pitchFamily="18" charset="0"/>
              </a:rPr>
              <a:t>个条件：</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82189"/>
            <a:ext cx="2214578"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  </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递归模型</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6" name="TextBox 5"/>
          <p:cNvSpPr txBox="1"/>
          <p:nvPr/>
        </p:nvSpPr>
        <p:spPr>
          <a:xfrm>
            <a:off x="714348" y="1768072"/>
            <a:ext cx="4143404" cy="8725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52000" tIns="144000" bIns="144000" rtlCol="0">
            <a:spAutoFit/>
          </a:bodyPr>
          <a:lstStyle/>
          <a:p>
            <a:pPr algn="l"/>
            <a:r>
              <a:rPr lang="en-US" altLang="zh-CN" sz="1800" i="1" smtClean="0">
                <a:solidFill>
                  <a:srgbClr val="0000FF"/>
                </a:solidFill>
                <a:latin typeface="Consolas" panose="020B0609020204030204" pitchFamily="49" charset="0"/>
                <a:cs typeface="Consolas" panose="020B0609020204030204" pitchFamily="49" charset="0"/>
              </a:rPr>
              <a:t>f</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s</a:t>
            </a:r>
            <a:r>
              <a:rPr lang="en-US" altLang="zh-CN" sz="1800" baseline="-25000"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m</a:t>
            </a:r>
            <a:endParaRPr lang="zh-CN" altLang="zh-CN" sz="1800" smtClean="0">
              <a:solidFill>
                <a:srgbClr val="0000FF"/>
              </a:solidFill>
              <a:latin typeface="Consolas" panose="020B0609020204030204" pitchFamily="49" charset="0"/>
              <a:cs typeface="Consolas" panose="020B0609020204030204" pitchFamily="49" charset="0"/>
            </a:endParaRPr>
          </a:p>
          <a:p>
            <a:pPr algn="l"/>
            <a:r>
              <a:rPr lang="en-US" altLang="zh-CN" sz="1800" i="1" smtClean="0">
                <a:solidFill>
                  <a:srgbClr val="0000FF"/>
                </a:solidFill>
                <a:latin typeface="Consolas" panose="020B0609020204030204" pitchFamily="49" charset="0"/>
                <a:cs typeface="Consolas" panose="020B0609020204030204" pitchFamily="49" charset="0"/>
              </a:rPr>
              <a:t>f</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s</a:t>
            </a:r>
            <a:r>
              <a:rPr lang="en-US" altLang="zh-CN" sz="1800" i="1" baseline="-25000" smtClean="0">
                <a:solidFill>
                  <a:srgbClr val="0000FF"/>
                </a:solidFill>
                <a:latin typeface="Consolas" panose="020B0609020204030204" pitchFamily="49" charset="0"/>
                <a:cs typeface="Consolas" panose="020B0609020204030204" pitchFamily="49" charset="0"/>
              </a:rPr>
              <a:t>n</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g</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f</a:t>
            </a:r>
            <a:r>
              <a:rPr lang="en-US"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s</a:t>
            </a:r>
            <a:r>
              <a:rPr lang="en-US" altLang="zh-CN" sz="1800" i="1" baseline="-25000" smtClean="0">
                <a:solidFill>
                  <a:srgbClr val="0000FF"/>
                </a:solidFill>
                <a:latin typeface="Consolas" panose="020B0609020204030204" pitchFamily="49" charset="0"/>
                <a:cs typeface="Consolas" panose="020B0609020204030204" pitchFamily="49" charset="0"/>
              </a:rPr>
              <a:t>n</a:t>
            </a:r>
            <a:r>
              <a:rPr lang="en-US" altLang="zh-CN" sz="1800" baseline="-25000" smtClean="0">
                <a:solidFill>
                  <a:srgbClr val="0000FF"/>
                </a:solidFill>
                <a:latin typeface="Consolas" panose="020B0609020204030204" pitchFamily="49" charset="0"/>
                <a:cs typeface="Consolas" panose="020B0609020204030204" pitchFamily="49" charset="0"/>
              </a:rPr>
              <a:t>-1</a:t>
            </a:r>
            <a:r>
              <a:rPr lang="en-US" altLang="zh-CN" sz="1800" smtClean="0">
                <a:solidFill>
                  <a:srgbClr val="0000FF"/>
                </a:solidFill>
                <a:latin typeface="Consolas" panose="020B0609020204030204" pitchFamily="49" charset="0"/>
                <a:cs typeface="Consolas" panose="020B0609020204030204" pitchFamily="49" charset="0"/>
              </a:rPr>
              <a:t>)</a:t>
            </a:r>
            <a:r>
              <a:rPr lang="zh-CN" altLang="zh-CN" sz="1800" smtClean="0">
                <a:solidFill>
                  <a:srgbClr val="0000FF"/>
                </a:solidFill>
                <a:latin typeface="Consolas" panose="020B0609020204030204" pitchFamily="49" charset="0"/>
                <a:cs typeface="Consolas" panose="020B0609020204030204" pitchFamily="49" charset="0"/>
              </a:rPr>
              <a:t>，</a:t>
            </a:r>
            <a:r>
              <a:rPr lang="en-US" altLang="zh-CN" sz="1800" i="1" smtClean="0">
                <a:solidFill>
                  <a:srgbClr val="0000FF"/>
                </a:solidFill>
                <a:latin typeface="Consolas" panose="020B0609020204030204" pitchFamily="49" charset="0"/>
                <a:cs typeface="Consolas" panose="020B0609020204030204" pitchFamily="49" charset="0"/>
              </a:rPr>
              <a:t>c</a:t>
            </a:r>
            <a:r>
              <a:rPr lang="en-US" altLang="zh-CN" sz="1800" smtClean="0">
                <a:solidFill>
                  <a:srgbClr val="0000FF"/>
                </a:solidFill>
                <a:latin typeface="Consolas" panose="020B0609020204030204" pitchFamily="49" charset="0"/>
                <a:cs typeface="Consolas" panose="020B0609020204030204" pitchFamily="49" charset="0"/>
              </a:rPr>
              <a:t>)</a:t>
            </a:r>
            <a:endParaRPr lang="zh-CN" altLang="zh-CN" sz="1800">
              <a:solidFill>
                <a:srgbClr val="0000FF"/>
              </a:solidFill>
              <a:latin typeface="Consolas" panose="020B0609020204030204" pitchFamily="49" charset="0"/>
              <a:cs typeface="Consolas" panose="020B0609020204030204" pitchFamily="49" charset="0"/>
            </a:endParaRPr>
          </a:p>
        </p:txBody>
      </p:sp>
      <p:sp>
        <p:nvSpPr>
          <p:cNvPr id="7" name="TextBox 6"/>
          <p:cNvSpPr txBox="1"/>
          <p:nvPr/>
        </p:nvSpPr>
        <p:spPr>
          <a:xfrm>
            <a:off x="642910" y="1232288"/>
            <a:ext cx="45720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简化的递归模型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s</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7158" y="642924"/>
            <a:ext cx="8358246" cy="86177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latin typeface="Consolas" panose="020B0609020204030204" pitchFamily="49" charset="0"/>
                <a:ea typeface="楷体" panose="02010609060101010101" pitchFamily="49" charset="-122"/>
                <a:cs typeface="Times New Roman" panose="02020603050405020304" pitchFamily="18" charset="0"/>
              </a:rPr>
              <a:t>【例</a:t>
            </a:r>
            <a:r>
              <a:rPr lang="en-US" altLang="zh-CN" sz="2000" smtClean="0">
                <a:solidFill>
                  <a:srgbClr val="FF0000"/>
                </a:solidFill>
                <a:latin typeface="Consolas" panose="020B0609020204030204" pitchFamily="49" charset="0"/>
                <a:ea typeface="楷体" panose="02010609060101010101" pitchFamily="49" charset="-122"/>
                <a:cs typeface="Times New Roman" panose="02020603050405020304" pitchFamily="18" charset="0"/>
              </a:rPr>
              <a:t>3-1</a:t>
            </a:r>
            <a:r>
              <a:rPr lang="zh-CN" altLang="zh-CN" sz="2000" smtClean="0">
                <a:solidFill>
                  <a:srgbClr val="FF0000"/>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鸡兔同笼问题。现有一笼子，里面有鸡和兔子若干只，数一数，共有</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个头，</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b</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条腿。设计一个算法求鸡和兔子各有多少只？</a:t>
            </a:r>
            <a:endPar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9" name="TextBox 5"/>
          <p:cNvSpPr txBox="1"/>
          <p:nvPr/>
        </p:nvSpPr>
        <p:spPr>
          <a:xfrm>
            <a:off x="428596" y="2035965"/>
            <a:ext cx="500066" cy="400110"/>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0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0" name="TextBox 9"/>
          <p:cNvSpPr txBox="1"/>
          <p:nvPr/>
        </p:nvSpPr>
        <p:spPr>
          <a:xfrm>
            <a:off x="1142976" y="1768073"/>
            <a:ext cx="6929486" cy="2295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表示鸡的只数，</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表示兔的只数，那么穷举对象就是</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和</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，假设穷举对象的顺序是先</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后</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（本问题中也可以先</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后</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marL="457200" indent="-457200" algn="l">
              <a:lnSpc>
                <a:spcPts val="3000"/>
              </a:lnSpc>
              <a:buBlip>
                <a:blip r:embed="rId1"/>
              </a:buBlip>
            </a:pP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和</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的取值范围都是</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，约束条件</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p</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为</a:t>
            </a:r>
            <a:r>
              <a:rPr lang="en-US" altLang="zh-CN" sz="20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x+y=a and 2</a:t>
            </a:r>
            <a:r>
              <a:rPr lang="en-US" altLang="zh-CN" sz="2000" i="1"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x</a:t>
            </a:r>
            <a:r>
              <a:rPr lang="en-US" altLang="zh-CN" sz="20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+4</a:t>
            </a:r>
            <a:r>
              <a:rPr lang="en-US" altLang="zh-CN" sz="2000" i="1"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y</a:t>
            </a:r>
            <a:r>
              <a:rPr lang="en-US" altLang="zh-CN" sz="2000"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6600"/>
                </a:solidFill>
                <a:latin typeface="Consolas" panose="020B0609020204030204" pitchFamily="49" charset="0"/>
                <a:ea typeface="仿宋" panose="02010609060101010101" pitchFamily="49" charset="-122"/>
                <a:cs typeface="Times New Roman" panose="02020603050405020304" pitchFamily="18" charset="0"/>
              </a:rPr>
              <a:t>b</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6934" name="Rectangle 7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82189"/>
            <a:ext cx="3643338"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200" spc="50" smtClean="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3. </a:t>
            </a:r>
            <a:r>
              <a:rPr lang="zh-CN" altLang="zh-CN" sz="2200" smtClean="0">
                <a:solidFill>
                  <a:srgbClr val="FF0000"/>
                </a:solidFill>
                <a:latin typeface="微软雅黑" panose="020B0503020204020204" pitchFamily="34" charset="-122"/>
                <a:ea typeface="微软雅黑" panose="020B0503020204020204" pitchFamily="34" charset="-122"/>
              </a:rPr>
              <a:t>提取求解问题的递归模型</a:t>
            </a:r>
            <a:endParaRPr lang="zh-CN" altLang="en-US" sz="2200" spc="50" smtClean="0">
              <a:ln w="11430"/>
              <a:solidFill>
                <a:srgbClr val="FF0000"/>
              </a:soli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TextBox 6"/>
          <p:cNvSpPr txBox="1"/>
          <p:nvPr/>
        </p:nvSpPr>
        <p:spPr>
          <a:xfrm>
            <a:off x="642910" y="1232288"/>
            <a:ext cx="8072494" cy="3142875"/>
          </a:xfrm>
          <a:prstGeom prst="rect">
            <a:avLst/>
          </a:prstGeom>
          <a:ln w="57150">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对大问题</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进行分析，假设出合理的“小问题”</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假设小问题</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是可解的，在此基础上确定大问题</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的解，即给出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与</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之间的递推关系，也就是提取递归体（</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与数学归纳法中假设</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时等式成立，再求证</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时等式成立的过程相似</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确定一个特定情况（如</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）的解，由此作为递归出口（</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与数学归纳法中求证</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或</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时等式成立相似</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57158" y="214297"/>
            <a:ext cx="2428892" cy="453183"/>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4.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递归算法框架</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5" name="TextBox 14"/>
          <p:cNvSpPr txBox="1"/>
          <p:nvPr/>
        </p:nvSpPr>
        <p:spPr>
          <a:xfrm>
            <a:off x="500034" y="803660"/>
            <a:ext cx="8215370" cy="37600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def </a:t>
            </a:r>
            <a:r>
              <a:rPr lang="en-US" altLang="zh-CN" sz="1800" smtClean="0">
                <a:solidFill>
                  <a:srgbClr val="FF0000"/>
                </a:solidFill>
                <a:latin typeface="Consolas" panose="020B0609020204030204" pitchFamily="49" charset="0"/>
                <a:ea typeface="仿宋" panose="02010609060101010101" pitchFamily="49" charset="-122"/>
              </a:rPr>
              <a:t>recursion1</a:t>
            </a:r>
            <a:r>
              <a:rPr lang="en-US" altLang="zh-CN" sz="1800" smtClean="0">
                <a:solidFill>
                  <a:srgbClr val="0000FF"/>
                </a:solidFill>
                <a:latin typeface="Consolas" panose="020B0609020204030204" pitchFamily="49" charset="0"/>
                <a:ea typeface="仿宋" panose="02010609060101010101" pitchFamily="49" charset="-122"/>
              </a:rPr>
              <a:t>(n):						</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先递后合的递归框架</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if </a:t>
            </a:r>
            <a:r>
              <a:rPr lang="zh-CN" altLang="zh-CN" sz="1800" smtClean="0">
                <a:solidFill>
                  <a:srgbClr val="0000FF"/>
                </a:solidFill>
                <a:latin typeface="Consolas" panose="020B0609020204030204" pitchFamily="49" charset="0"/>
                <a:ea typeface="仿宋" panose="02010609060101010101" pitchFamily="49" charset="-122"/>
              </a:rPr>
              <a:t>满足出口条件</a:t>
            </a:r>
            <a:r>
              <a:rPr lang="en-US" altLang="zh-CN" sz="1800" smtClean="0">
                <a:solidFill>
                  <a:srgbClr val="0000FF"/>
                </a:solidFill>
                <a:latin typeface="Consolas" panose="020B0609020204030204" pitchFamily="49" charset="0"/>
                <a:ea typeface="仿宋" panose="02010609060101010101" pitchFamily="49" charset="-122"/>
              </a:rPr>
              <a: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zh-CN" altLang="zh-CN" sz="1800" smtClean="0">
                <a:solidFill>
                  <a:srgbClr val="0000FF"/>
                </a:solidFill>
                <a:latin typeface="Consolas" panose="020B0609020204030204" pitchFamily="49" charset="0"/>
                <a:ea typeface="仿宋" panose="02010609060101010101" pitchFamily="49" charset="-122"/>
              </a:rPr>
              <a:t>直接解决</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else:</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FF0000"/>
                </a:solidFill>
                <a:latin typeface="Consolas" panose="020B0609020204030204" pitchFamily="49" charset="0"/>
                <a:ea typeface="仿宋" panose="02010609060101010101" pitchFamily="49" charset="-122"/>
              </a:rPr>
              <a:t>recursion1</a:t>
            </a:r>
            <a:r>
              <a:rPr lang="en-US" altLang="zh-CN" sz="1800" smtClean="0">
                <a:solidFill>
                  <a:srgbClr val="0000FF"/>
                </a:solidFill>
                <a:latin typeface="Consolas" panose="020B0609020204030204" pitchFamily="49" charset="0"/>
                <a:ea typeface="仿宋" panose="02010609060101010101" pitchFamily="49" charset="-122"/>
              </a:rPr>
              <a:t>(m)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递去，递到最深处</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6600"/>
                </a:solidFill>
                <a:latin typeface="Consolas" panose="020B0609020204030204" pitchFamily="49" charset="0"/>
                <a:ea typeface="仿宋" panose="02010609060101010101" pitchFamily="49" charset="-122"/>
              </a:rPr>
              <a:t>merge</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归来时执行合并操作</a:t>
            </a:r>
            <a:endParaRPr lang="en-US" altLang="zh-CN" sz="1800" smtClean="0">
              <a:solidFill>
                <a:srgbClr val="00B0F0"/>
              </a:solidFill>
              <a:latin typeface="Consolas" panose="020B0609020204030204" pitchFamily="49" charset="0"/>
              <a:ea typeface="仿宋" panose="02010609060101010101" pitchFamily="49" charset="-122"/>
            </a:endParaRPr>
          </a:p>
          <a:p>
            <a:pPr algn="l" defTabSz="359410">
              <a:lnSpc>
                <a:spcPts val="2160"/>
              </a:lnSpc>
              <a:spcBef>
                <a:spcPts val="0"/>
              </a:spcBef>
            </a:pPr>
            <a:endParaRPr lang="en-US"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def </a:t>
            </a:r>
            <a:r>
              <a:rPr lang="en-US" altLang="zh-CN" sz="1800" smtClean="0">
                <a:solidFill>
                  <a:srgbClr val="FF0000"/>
                </a:solidFill>
                <a:latin typeface="Consolas" panose="020B0609020204030204" pitchFamily="49" charset="0"/>
                <a:ea typeface="仿宋" panose="02010609060101010101" pitchFamily="49" charset="-122"/>
              </a:rPr>
              <a:t>recursion2</a:t>
            </a:r>
            <a:r>
              <a:rPr lang="en-US" altLang="zh-CN" sz="1800" smtClean="0">
                <a:solidFill>
                  <a:srgbClr val="0000FF"/>
                </a:solidFill>
                <a:latin typeface="Consolas" panose="020B0609020204030204" pitchFamily="49" charset="0"/>
                <a:ea typeface="仿宋" panose="02010609060101010101" pitchFamily="49" charset="-122"/>
              </a:rPr>
              <a:t>(n):						</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先合后递的递归框架</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if </a:t>
            </a:r>
            <a:r>
              <a:rPr lang="zh-CN" altLang="zh-CN" sz="1800" smtClean="0">
                <a:solidFill>
                  <a:srgbClr val="0000FF"/>
                </a:solidFill>
                <a:latin typeface="Consolas" panose="020B0609020204030204" pitchFamily="49" charset="0"/>
                <a:ea typeface="仿宋" panose="02010609060101010101" pitchFamily="49" charset="-122"/>
              </a:rPr>
              <a:t>满足出口条件</a:t>
            </a:r>
            <a:r>
              <a:rPr lang="en-US" altLang="zh-CN" sz="1800" smtClean="0">
                <a:solidFill>
                  <a:srgbClr val="0000FF"/>
                </a:solidFill>
                <a:latin typeface="Consolas" panose="020B0609020204030204" pitchFamily="49" charset="0"/>
                <a:ea typeface="仿宋" panose="02010609060101010101" pitchFamily="49" charset="-122"/>
              </a:rPr>
              <a:t>:</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zh-CN" altLang="zh-CN" sz="1800" smtClean="0">
                <a:solidFill>
                  <a:srgbClr val="0000FF"/>
                </a:solidFill>
                <a:latin typeface="Consolas" panose="020B0609020204030204" pitchFamily="49" charset="0"/>
                <a:ea typeface="仿宋" panose="02010609060101010101" pitchFamily="49" charset="-122"/>
              </a:rPr>
              <a:t>直接解决</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else:</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6600"/>
                </a:solidFill>
                <a:latin typeface="Consolas" panose="020B0609020204030204" pitchFamily="49" charset="0"/>
                <a:ea typeface="仿宋" panose="02010609060101010101" pitchFamily="49" charset="-122"/>
              </a:rPr>
              <a:t>merge</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合并</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FF0000"/>
                </a:solidFill>
                <a:latin typeface="Consolas" panose="020B0609020204030204" pitchFamily="49" charset="0"/>
                <a:ea typeface="仿宋" panose="02010609060101010101" pitchFamily="49" charset="-122"/>
              </a:rPr>
              <a:t>recursion2</a:t>
            </a:r>
            <a:r>
              <a:rPr lang="en-US" altLang="zh-CN" sz="1800" smtClean="0">
                <a:solidFill>
                  <a:srgbClr val="0000FF"/>
                </a:solidFill>
                <a:latin typeface="Consolas" panose="020B0609020204030204" pitchFamily="49" charset="0"/>
                <a:ea typeface="仿宋" panose="02010609060101010101" pitchFamily="49" charset="-122"/>
              </a:rPr>
              <a:t>(m)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递到最深处后，再不断地归来</a:t>
            </a:r>
            <a:endParaRPr lang="zh-CN" altLang="zh-CN" sz="18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82247"/>
            <a:ext cx="8858312" cy="82702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【例</a:t>
            </a:r>
            <a:r>
              <a:rPr lang="en-US"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3-4</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假设二叉树采用二叉链存储，设计一个算法判断两棵二叉树</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是否相同，所谓相同是指它们的形态相同并且对应结点值相同。</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9178"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78"/>
          <p:cNvGrpSpPr/>
          <p:nvPr/>
        </p:nvGrpSpPr>
        <p:grpSpPr>
          <a:xfrm>
            <a:off x="1785918" y="1285866"/>
            <a:ext cx="4929222" cy="1705759"/>
            <a:chOff x="1785918" y="1916660"/>
            <a:chExt cx="5000660" cy="2369596"/>
          </a:xfrm>
        </p:grpSpPr>
        <p:sp>
          <p:nvSpPr>
            <p:cNvPr id="33" name="椭圆 32"/>
            <p:cNvSpPr/>
            <p:nvPr/>
          </p:nvSpPr>
          <p:spPr>
            <a:xfrm>
              <a:off x="2297273" y="2285992"/>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1</a:t>
              </a:r>
              <a:endParaRPr lang="zh-CN" altLang="en-US" sz="1800">
                <a:latin typeface="Consolas" panose="020B0609020204030204" pitchFamily="49" charset="0"/>
              </a:endParaRPr>
            </a:p>
          </p:txBody>
        </p:sp>
        <p:sp>
          <p:nvSpPr>
            <p:cNvPr id="34" name="椭圆 33"/>
            <p:cNvSpPr/>
            <p:nvPr/>
          </p:nvSpPr>
          <p:spPr>
            <a:xfrm>
              <a:off x="1785918" y="3071810"/>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2</a:t>
              </a:r>
              <a:endParaRPr lang="zh-CN" altLang="en-US" sz="1800">
                <a:latin typeface="Consolas" panose="020B0609020204030204" pitchFamily="49" charset="0"/>
              </a:endParaRPr>
            </a:p>
          </p:txBody>
        </p:sp>
        <p:sp>
          <p:nvSpPr>
            <p:cNvPr id="36" name="椭圆 35"/>
            <p:cNvSpPr/>
            <p:nvPr/>
          </p:nvSpPr>
          <p:spPr>
            <a:xfrm>
              <a:off x="2786050" y="3071810"/>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3</a:t>
              </a:r>
              <a:endParaRPr lang="zh-CN" altLang="en-US" sz="1800">
                <a:latin typeface="Consolas" panose="020B0609020204030204" pitchFamily="49" charset="0"/>
              </a:endParaRPr>
            </a:p>
          </p:txBody>
        </p:sp>
        <p:sp>
          <p:nvSpPr>
            <p:cNvPr id="37" name="椭圆 36"/>
            <p:cNvSpPr/>
            <p:nvPr/>
          </p:nvSpPr>
          <p:spPr>
            <a:xfrm>
              <a:off x="2297273" y="3857628"/>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4</a:t>
              </a:r>
              <a:endParaRPr lang="zh-CN" altLang="en-US" sz="1800">
                <a:latin typeface="Consolas" panose="020B0609020204030204" pitchFamily="49" charset="0"/>
              </a:endParaRPr>
            </a:p>
          </p:txBody>
        </p:sp>
        <p:cxnSp>
          <p:nvCxnSpPr>
            <p:cNvPr id="39" name="直接连接符 38"/>
            <p:cNvCxnSpPr>
              <a:stCxn id="33" idx="3"/>
              <a:endCxn id="34" idx="0"/>
            </p:cNvCxnSpPr>
            <p:nvPr/>
          </p:nvCxnSpPr>
          <p:spPr>
            <a:xfrm rot="5400000">
              <a:off x="1970158" y="2681923"/>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1" name="直接连接符 40"/>
            <p:cNvCxnSpPr>
              <a:stCxn id="33" idx="5"/>
              <a:endCxn id="36" idx="0"/>
            </p:cNvCxnSpPr>
            <p:nvPr/>
          </p:nvCxnSpPr>
          <p:spPr>
            <a:xfrm rot="16200000" flipH="1">
              <a:off x="2621767" y="2693212"/>
              <a:ext cx="419961" cy="3372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3" name="直接连接符 42"/>
            <p:cNvCxnSpPr>
              <a:stCxn id="34" idx="5"/>
              <a:endCxn id="37" idx="0"/>
            </p:cNvCxnSpPr>
            <p:nvPr/>
          </p:nvCxnSpPr>
          <p:spPr>
            <a:xfrm rot="16200000" flipH="1">
              <a:off x="2121701" y="3467741"/>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5" name="直接箭头连接符 44"/>
            <p:cNvCxnSpPr>
              <a:endCxn id="33" idx="0"/>
            </p:cNvCxnSpPr>
            <p:nvPr/>
          </p:nvCxnSpPr>
          <p:spPr>
            <a:xfrm rot="16200000" flipH="1">
              <a:off x="2255909" y="2030314"/>
              <a:ext cx="285752" cy="22560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TextBox 45"/>
            <p:cNvSpPr txBox="1"/>
            <p:nvPr/>
          </p:nvSpPr>
          <p:spPr>
            <a:xfrm>
              <a:off x="1857356" y="1916660"/>
              <a:ext cx="642942" cy="573637"/>
            </a:xfrm>
            <a:prstGeom prst="rect">
              <a:avLst/>
            </a:prstGeom>
            <a:noFill/>
          </p:spPr>
          <p:txBody>
            <a:bodyPr wrap="square"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椭圆 46"/>
            <p:cNvSpPr/>
            <p:nvPr/>
          </p:nvSpPr>
          <p:spPr>
            <a:xfrm>
              <a:off x="5869173" y="2285992"/>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1</a:t>
              </a:r>
              <a:endParaRPr lang="zh-CN" altLang="en-US" sz="1800">
                <a:latin typeface="Consolas" panose="020B0609020204030204" pitchFamily="49" charset="0"/>
              </a:endParaRPr>
            </a:p>
          </p:txBody>
        </p:sp>
        <p:sp>
          <p:nvSpPr>
            <p:cNvPr id="48" name="椭圆 47"/>
            <p:cNvSpPr/>
            <p:nvPr/>
          </p:nvSpPr>
          <p:spPr>
            <a:xfrm>
              <a:off x="5357818" y="3071810"/>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2</a:t>
              </a:r>
              <a:endParaRPr lang="zh-CN" altLang="en-US" sz="1800">
                <a:latin typeface="Consolas" panose="020B0609020204030204" pitchFamily="49" charset="0"/>
              </a:endParaRPr>
            </a:p>
          </p:txBody>
        </p:sp>
        <p:sp>
          <p:nvSpPr>
            <p:cNvPr id="49" name="椭圆 48"/>
            <p:cNvSpPr/>
            <p:nvPr/>
          </p:nvSpPr>
          <p:spPr>
            <a:xfrm>
              <a:off x="6357950" y="3071810"/>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3</a:t>
              </a:r>
              <a:endParaRPr lang="zh-CN" altLang="en-US" sz="1800">
                <a:latin typeface="Consolas" panose="020B0609020204030204" pitchFamily="49" charset="0"/>
              </a:endParaRPr>
            </a:p>
          </p:txBody>
        </p:sp>
        <p:sp>
          <p:nvSpPr>
            <p:cNvPr id="50" name="椭圆 49"/>
            <p:cNvSpPr/>
            <p:nvPr/>
          </p:nvSpPr>
          <p:spPr>
            <a:xfrm>
              <a:off x="5869173" y="3857628"/>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4</a:t>
              </a:r>
              <a:endParaRPr lang="zh-CN" altLang="en-US" sz="1800">
                <a:latin typeface="Consolas" panose="020B0609020204030204" pitchFamily="49" charset="0"/>
              </a:endParaRPr>
            </a:p>
          </p:txBody>
        </p:sp>
        <p:cxnSp>
          <p:nvCxnSpPr>
            <p:cNvPr id="51" name="直接连接符 50"/>
            <p:cNvCxnSpPr>
              <a:stCxn id="47" idx="3"/>
              <a:endCxn id="48" idx="0"/>
            </p:cNvCxnSpPr>
            <p:nvPr/>
          </p:nvCxnSpPr>
          <p:spPr>
            <a:xfrm rot="5400000">
              <a:off x="5542058" y="2681923"/>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2" name="直接连接符 51"/>
            <p:cNvCxnSpPr>
              <a:stCxn id="47" idx="5"/>
              <a:endCxn id="49" idx="0"/>
            </p:cNvCxnSpPr>
            <p:nvPr/>
          </p:nvCxnSpPr>
          <p:spPr>
            <a:xfrm rot="16200000" flipH="1">
              <a:off x="6193667" y="2693212"/>
              <a:ext cx="419961" cy="3372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3" name="直接连接符 52"/>
            <p:cNvCxnSpPr>
              <a:stCxn id="48" idx="5"/>
              <a:endCxn id="50" idx="0"/>
            </p:cNvCxnSpPr>
            <p:nvPr/>
          </p:nvCxnSpPr>
          <p:spPr>
            <a:xfrm rot="16200000" flipH="1">
              <a:off x="5693601" y="3467741"/>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4" name="直接箭头连接符 53"/>
            <p:cNvCxnSpPr>
              <a:endCxn id="47" idx="0"/>
            </p:cNvCxnSpPr>
            <p:nvPr/>
          </p:nvCxnSpPr>
          <p:spPr>
            <a:xfrm rot="16200000" flipH="1">
              <a:off x="5827809" y="2030314"/>
              <a:ext cx="285752" cy="22560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TextBox 54"/>
            <p:cNvSpPr txBox="1"/>
            <p:nvPr/>
          </p:nvSpPr>
          <p:spPr>
            <a:xfrm>
              <a:off x="5429256" y="1916660"/>
              <a:ext cx="642942" cy="544777"/>
            </a:xfrm>
            <a:prstGeom prst="rect">
              <a:avLst/>
            </a:prstGeom>
            <a:noFill/>
          </p:spPr>
          <p:txBody>
            <a:bodyPr wrap="square"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t2</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57" name="直接箭头连接符 56"/>
            <p:cNvCxnSpPr/>
            <p:nvPr/>
          </p:nvCxnSpPr>
          <p:spPr>
            <a:xfrm>
              <a:off x="3643306" y="3000372"/>
              <a:ext cx="1428760" cy="1588"/>
            </a:xfrm>
            <a:prstGeom prst="straightConnector1">
              <a:avLst/>
            </a:prstGeom>
            <a:ln w="19050">
              <a:headEnd type="arrow"/>
              <a:tailEnd type="arrow"/>
            </a:ln>
          </p:spPr>
          <p:style>
            <a:lnRef idx="2">
              <a:schemeClr val="dk1"/>
            </a:lnRef>
            <a:fillRef idx="0">
              <a:schemeClr val="dk1"/>
            </a:fillRef>
            <a:effectRef idx="1">
              <a:schemeClr val="dk1"/>
            </a:effectRef>
            <a:fontRef idx="minor">
              <a:schemeClr val="tx1"/>
            </a:fontRef>
          </p:style>
        </p:cxnSp>
        <p:sp>
          <p:nvSpPr>
            <p:cNvPr id="58" name="TextBox 57"/>
            <p:cNvSpPr txBox="1"/>
            <p:nvPr/>
          </p:nvSpPr>
          <p:spPr>
            <a:xfrm>
              <a:off x="3645377" y="2357431"/>
              <a:ext cx="1546788" cy="573637"/>
            </a:xfrm>
            <a:prstGeom prst="rect">
              <a:avLst/>
            </a:prstGeom>
            <a:noFill/>
          </p:spPr>
          <p:txBody>
            <a:bodyPr wrap="square"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相同</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80"/>
          <p:cNvGrpSpPr/>
          <p:nvPr/>
        </p:nvGrpSpPr>
        <p:grpSpPr>
          <a:xfrm>
            <a:off x="1785918" y="3223798"/>
            <a:ext cx="4929222" cy="1705759"/>
            <a:chOff x="1785918" y="4357694"/>
            <a:chExt cx="5000660" cy="2369596"/>
          </a:xfrm>
        </p:grpSpPr>
        <p:sp>
          <p:nvSpPr>
            <p:cNvPr id="59" name="椭圆 58"/>
            <p:cNvSpPr/>
            <p:nvPr/>
          </p:nvSpPr>
          <p:spPr>
            <a:xfrm>
              <a:off x="2297273" y="4727026"/>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1</a:t>
              </a:r>
              <a:endParaRPr lang="zh-CN" altLang="en-US" sz="1800">
                <a:latin typeface="Consolas" panose="020B0609020204030204" pitchFamily="49" charset="0"/>
              </a:endParaRPr>
            </a:p>
          </p:txBody>
        </p:sp>
        <p:sp>
          <p:nvSpPr>
            <p:cNvPr id="60" name="椭圆 59"/>
            <p:cNvSpPr/>
            <p:nvPr/>
          </p:nvSpPr>
          <p:spPr>
            <a:xfrm>
              <a:off x="1785918" y="5512844"/>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2</a:t>
              </a:r>
              <a:endParaRPr lang="zh-CN" altLang="en-US" sz="1800">
                <a:latin typeface="Consolas" panose="020B0609020204030204" pitchFamily="49" charset="0"/>
              </a:endParaRPr>
            </a:p>
          </p:txBody>
        </p:sp>
        <p:sp>
          <p:nvSpPr>
            <p:cNvPr id="61" name="椭圆 60"/>
            <p:cNvSpPr/>
            <p:nvPr/>
          </p:nvSpPr>
          <p:spPr>
            <a:xfrm>
              <a:off x="2786050" y="5512844"/>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3</a:t>
              </a:r>
              <a:endParaRPr lang="zh-CN" altLang="en-US" sz="1800">
                <a:latin typeface="Consolas" panose="020B0609020204030204" pitchFamily="49" charset="0"/>
              </a:endParaRPr>
            </a:p>
          </p:txBody>
        </p:sp>
        <p:sp>
          <p:nvSpPr>
            <p:cNvPr id="62" name="椭圆 61"/>
            <p:cNvSpPr/>
            <p:nvPr/>
          </p:nvSpPr>
          <p:spPr>
            <a:xfrm>
              <a:off x="2297273" y="6298662"/>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4</a:t>
              </a:r>
              <a:endParaRPr lang="zh-CN" altLang="en-US" sz="1800">
                <a:latin typeface="Consolas" panose="020B0609020204030204" pitchFamily="49" charset="0"/>
              </a:endParaRPr>
            </a:p>
          </p:txBody>
        </p:sp>
        <p:cxnSp>
          <p:nvCxnSpPr>
            <p:cNvPr id="63" name="直接连接符 62"/>
            <p:cNvCxnSpPr>
              <a:stCxn id="59" idx="3"/>
              <a:endCxn id="60" idx="0"/>
            </p:cNvCxnSpPr>
            <p:nvPr/>
          </p:nvCxnSpPr>
          <p:spPr>
            <a:xfrm rot="5400000">
              <a:off x="1970158" y="5122957"/>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4" name="直接连接符 63"/>
            <p:cNvCxnSpPr>
              <a:stCxn id="59" idx="5"/>
              <a:endCxn id="61" idx="0"/>
            </p:cNvCxnSpPr>
            <p:nvPr/>
          </p:nvCxnSpPr>
          <p:spPr>
            <a:xfrm rot="16200000" flipH="1">
              <a:off x="2621767" y="5134246"/>
              <a:ext cx="419961" cy="3372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5" name="直接连接符 64"/>
            <p:cNvCxnSpPr>
              <a:stCxn id="61" idx="3"/>
              <a:endCxn id="62" idx="0"/>
            </p:cNvCxnSpPr>
            <p:nvPr/>
          </p:nvCxnSpPr>
          <p:spPr>
            <a:xfrm rot="5400000">
              <a:off x="2470224" y="5920064"/>
              <a:ext cx="419961" cy="3372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66" name="直接箭头连接符 65"/>
            <p:cNvCxnSpPr>
              <a:endCxn id="59" idx="0"/>
            </p:cNvCxnSpPr>
            <p:nvPr/>
          </p:nvCxnSpPr>
          <p:spPr>
            <a:xfrm rot="16200000" flipH="1">
              <a:off x="2255909" y="4471348"/>
              <a:ext cx="285752" cy="22560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1857356" y="4357694"/>
              <a:ext cx="642942" cy="544777"/>
            </a:xfrm>
            <a:prstGeom prst="rect">
              <a:avLst/>
            </a:prstGeom>
            <a:noFill/>
          </p:spPr>
          <p:txBody>
            <a:bodyPr wrap="square"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t1</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8" name="椭圆 67"/>
            <p:cNvSpPr/>
            <p:nvPr/>
          </p:nvSpPr>
          <p:spPr>
            <a:xfrm>
              <a:off x="5869173" y="4727026"/>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1</a:t>
              </a:r>
              <a:endParaRPr lang="zh-CN" altLang="en-US" sz="1800">
                <a:latin typeface="Consolas" panose="020B0609020204030204" pitchFamily="49" charset="0"/>
              </a:endParaRPr>
            </a:p>
          </p:txBody>
        </p:sp>
        <p:sp>
          <p:nvSpPr>
            <p:cNvPr id="69" name="椭圆 68"/>
            <p:cNvSpPr/>
            <p:nvPr/>
          </p:nvSpPr>
          <p:spPr>
            <a:xfrm>
              <a:off x="5357818" y="5512844"/>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2</a:t>
              </a:r>
              <a:endParaRPr lang="zh-CN" altLang="en-US" sz="1800">
                <a:latin typeface="Consolas" panose="020B0609020204030204" pitchFamily="49" charset="0"/>
              </a:endParaRPr>
            </a:p>
          </p:txBody>
        </p:sp>
        <p:sp>
          <p:nvSpPr>
            <p:cNvPr id="70" name="椭圆 69"/>
            <p:cNvSpPr/>
            <p:nvPr/>
          </p:nvSpPr>
          <p:spPr>
            <a:xfrm>
              <a:off x="6357950" y="5512844"/>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3</a:t>
              </a:r>
              <a:endParaRPr lang="zh-CN" altLang="en-US" sz="1800">
                <a:latin typeface="Consolas" panose="020B0609020204030204" pitchFamily="49" charset="0"/>
              </a:endParaRPr>
            </a:p>
          </p:txBody>
        </p:sp>
        <p:sp>
          <p:nvSpPr>
            <p:cNvPr id="71" name="椭圆 70"/>
            <p:cNvSpPr/>
            <p:nvPr/>
          </p:nvSpPr>
          <p:spPr>
            <a:xfrm>
              <a:off x="5869173" y="6298662"/>
              <a:ext cx="428628"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lnSpc>
                  <a:spcPts val="2500"/>
                </a:lnSpc>
              </a:pPr>
              <a:r>
                <a:rPr lang="en-US" altLang="zh-CN" sz="1800" smtClean="0">
                  <a:latin typeface="Consolas" panose="020B0609020204030204" pitchFamily="49" charset="0"/>
                </a:rPr>
                <a:t>4</a:t>
              </a:r>
              <a:endParaRPr lang="zh-CN" altLang="en-US" sz="1800">
                <a:latin typeface="Consolas" panose="020B0609020204030204" pitchFamily="49" charset="0"/>
              </a:endParaRPr>
            </a:p>
          </p:txBody>
        </p:sp>
        <p:cxnSp>
          <p:nvCxnSpPr>
            <p:cNvPr id="72" name="直接连接符 71"/>
            <p:cNvCxnSpPr>
              <a:stCxn id="68" idx="3"/>
              <a:endCxn id="69" idx="0"/>
            </p:cNvCxnSpPr>
            <p:nvPr/>
          </p:nvCxnSpPr>
          <p:spPr>
            <a:xfrm rot="5400000">
              <a:off x="5542058" y="5122957"/>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3" name="直接连接符 72"/>
            <p:cNvCxnSpPr>
              <a:stCxn id="68" idx="5"/>
              <a:endCxn id="70" idx="0"/>
            </p:cNvCxnSpPr>
            <p:nvPr/>
          </p:nvCxnSpPr>
          <p:spPr>
            <a:xfrm rot="16200000" flipH="1">
              <a:off x="6193667" y="5134246"/>
              <a:ext cx="419961" cy="3372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4" name="直接连接符 73"/>
            <p:cNvCxnSpPr>
              <a:stCxn id="69" idx="5"/>
              <a:endCxn id="71" idx="0"/>
            </p:cNvCxnSpPr>
            <p:nvPr/>
          </p:nvCxnSpPr>
          <p:spPr>
            <a:xfrm rot="16200000" flipH="1">
              <a:off x="5693601" y="5908775"/>
              <a:ext cx="419961" cy="35981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5" name="直接箭头连接符 74"/>
            <p:cNvCxnSpPr>
              <a:endCxn id="68" idx="0"/>
            </p:cNvCxnSpPr>
            <p:nvPr/>
          </p:nvCxnSpPr>
          <p:spPr>
            <a:xfrm rot="16200000" flipH="1">
              <a:off x="5827809" y="4471348"/>
              <a:ext cx="285752" cy="225603"/>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6" name="TextBox 75"/>
            <p:cNvSpPr txBox="1"/>
            <p:nvPr/>
          </p:nvSpPr>
          <p:spPr>
            <a:xfrm>
              <a:off x="5429256" y="4357694"/>
              <a:ext cx="642942" cy="544777"/>
            </a:xfrm>
            <a:prstGeom prst="rect">
              <a:avLst/>
            </a:prstGeom>
            <a:noFill/>
          </p:spPr>
          <p:txBody>
            <a:bodyPr wrap="square"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t2</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77" name="直接箭头连接符 76"/>
            <p:cNvCxnSpPr/>
            <p:nvPr/>
          </p:nvCxnSpPr>
          <p:spPr>
            <a:xfrm>
              <a:off x="3643306" y="5441406"/>
              <a:ext cx="1428760" cy="1588"/>
            </a:xfrm>
            <a:prstGeom prst="straightConnector1">
              <a:avLst/>
            </a:prstGeom>
            <a:ln w="19050">
              <a:headEnd type="arrow"/>
              <a:tailEnd type="arrow"/>
            </a:ln>
          </p:spPr>
          <p:style>
            <a:lnRef idx="2">
              <a:schemeClr val="dk1"/>
            </a:lnRef>
            <a:fillRef idx="0">
              <a:schemeClr val="dk1"/>
            </a:fillRef>
            <a:effectRef idx="1">
              <a:schemeClr val="dk1"/>
            </a:effectRef>
            <a:fontRef idx="minor">
              <a:schemeClr val="tx1"/>
            </a:fontRef>
          </p:style>
        </p:cxnSp>
        <p:sp>
          <p:nvSpPr>
            <p:cNvPr id="78" name="TextBox 77"/>
            <p:cNvSpPr txBox="1"/>
            <p:nvPr/>
          </p:nvSpPr>
          <p:spPr>
            <a:xfrm>
              <a:off x="3500430" y="4798465"/>
              <a:ext cx="1928826" cy="539076"/>
            </a:xfrm>
            <a:prstGeom prst="rect">
              <a:avLst/>
            </a:prstGeom>
            <a:noFill/>
          </p:spPr>
          <p:txBody>
            <a:bodyPr wrap="square" rtlCol="0">
              <a:spAutoFit/>
            </a:bodyPr>
            <a:lstStyle/>
            <a:p>
              <a:pPr algn="l">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t2</a:t>
              </a: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不相同</a:t>
              </a:r>
              <a:endPar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56" name="灯片编号占位符 5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7158" y="391550"/>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TextBox 6"/>
          <p:cNvSpPr txBox="1"/>
          <p:nvPr/>
        </p:nvSpPr>
        <p:spPr>
          <a:xfrm>
            <a:off x="928662" y="214296"/>
            <a:ext cx="7572428" cy="769441"/>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t2)</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表示二叉树</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t2</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是否相同，它们的左右子树的判断是两个小问题</a:t>
            </a:r>
            <a:r>
              <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9178"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33"/>
          <p:cNvGrpSpPr/>
          <p:nvPr/>
        </p:nvGrpSpPr>
        <p:grpSpPr>
          <a:xfrm>
            <a:off x="1525396" y="952113"/>
            <a:ext cx="4832554" cy="1873930"/>
            <a:chOff x="1739710" y="2643182"/>
            <a:chExt cx="4832554" cy="2498573"/>
          </a:xfrm>
        </p:grpSpPr>
        <p:sp>
          <p:nvSpPr>
            <p:cNvPr id="49176" name="Oval 24"/>
            <p:cNvSpPr>
              <a:spLocks noChangeArrowheads="1"/>
            </p:cNvSpPr>
            <p:nvPr/>
          </p:nvSpPr>
          <p:spPr bwMode="auto">
            <a:xfrm>
              <a:off x="2466979" y="3034749"/>
              <a:ext cx="372958" cy="37292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75" name="Text Box 23"/>
            <p:cNvSpPr txBox="1">
              <a:spLocks noChangeArrowheads="1"/>
            </p:cNvSpPr>
            <p:nvPr/>
          </p:nvSpPr>
          <p:spPr bwMode="auto">
            <a:xfrm>
              <a:off x="2176290" y="2646472"/>
              <a:ext cx="298367" cy="29724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rPr>
                <a:t>t1</a:t>
              </a:r>
              <a:endPar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endParaRPr>
            </a:p>
          </p:txBody>
        </p:sp>
        <p:sp>
          <p:nvSpPr>
            <p:cNvPr id="49174" name="AutoShape 22" descr="20%"/>
            <p:cNvSpPr>
              <a:spLocks noChangeArrowheads="1"/>
            </p:cNvSpPr>
            <p:nvPr/>
          </p:nvSpPr>
          <p:spPr bwMode="auto">
            <a:xfrm>
              <a:off x="1739710" y="3858467"/>
              <a:ext cx="756886" cy="491379"/>
            </a:xfrm>
            <a:prstGeom prst="triangle">
              <a:avLst>
                <a:gd name="adj" fmla="val 50000"/>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73" name="Oval 21"/>
            <p:cNvSpPr>
              <a:spLocks noChangeArrowheads="1"/>
            </p:cNvSpPr>
            <p:nvPr/>
          </p:nvSpPr>
          <p:spPr bwMode="auto">
            <a:xfrm>
              <a:off x="2017235" y="3685168"/>
              <a:ext cx="186479" cy="18646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72" name="AutoShape 20" descr="20%"/>
            <p:cNvSpPr>
              <a:spLocks noChangeArrowheads="1"/>
            </p:cNvSpPr>
            <p:nvPr/>
          </p:nvSpPr>
          <p:spPr bwMode="auto">
            <a:xfrm>
              <a:off x="2790575" y="3858467"/>
              <a:ext cx="755789" cy="491379"/>
            </a:xfrm>
            <a:prstGeom prst="triangle">
              <a:avLst>
                <a:gd name="adj" fmla="val 50000"/>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71" name="Oval 19"/>
            <p:cNvSpPr>
              <a:spLocks noChangeArrowheads="1"/>
            </p:cNvSpPr>
            <p:nvPr/>
          </p:nvSpPr>
          <p:spPr bwMode="auto">
            <a:xfrm>
              <a:off x="3067003" y="3685168"/>
              <a:ext cx="186479" cy="18646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70" name="Text Box 18"/>
            <p:cNvSpPr txBox="1">
              <a:spLocks noChangeArrowheads="1"/>
            </p:cNvSpPr>
            <p:nvPr/>
          </p:nvSpPr>
          <p:spPr bwMode="auto">
            <a:xfrm>
              <a:off x="1931673" y="4843418"/>
              <a:ext cx="1786910" cy="29833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ea typeface="宋体" panose="02010600030101010101" pitchFamily="2" charset="-122"/>
                  <a:cs typeface="Times New Roman" panose="02020603050405020304" pitchFamily="18" charset="0"/>
                </a:rPr>
                <a:t>f</a:t>
              </a:r>
              <a:r>
                <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rPr>
                <a:t>(t1.left,t2.left)</a:t>
              </a:r>
              <a:endPar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endParaRPr>
            </a:p>
          </p:txBody>
        </p:sp>
        <p:sp>
          <p:nvSpPr>
            <p:cNvPr id="49169" name="Arc 17"/>
            <p:cNvSpPr/>
            <p:nvPr/>
          </p:nvSpPr>
          <p:spPr bwMode="auto">
            <a:xfrm>
              <a:off x="2474657" y="2756155"/>
              <a:ext cx="197449" cy="2785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8" name="AutoShape 16"/>
            <p:cNvSpPr>
              <a:spLocks noChangeShapeType="1"/>
            </p:cNvSpPr>
            <p:nvPr/>
          </p:nvSpPr>
          <p:spPr bwMode="auto">
            <a:xfrm flipH="1">
              <a:off x="2176290" y="3352829"/>
              <a:ext cx="345535" cy="359759"/>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7" name="AutoShape 15"/>
            <p:cNvSpPr>
              <a:spLocks noChangeShapeType="1"/>
            </p:cNvSpPr>
            <p:nvPr/>
          </p:nvSpPr>
          <p:spPr bwMode="auto">
            <a:xfrm>
              <a:off x="2785090" y="3352829"/>
              <a:ext cx="309336" cy="359759"/>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6" name="Oval 14"/>
            <p:cNvSpPr>
              <a:spLocks noChangeArrowheads="1"/>
            </p:cNvSpPr>
            <p:nvPr/>
          </p:nvSpPr>
          <p:spPr bwMode="auto">
            <a:xfrm>
              <a:off x="4921923" y="3031459"/>
              <a:ext cx="372958" cy="37292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5" name="Text Box 13"/>
            <p:cNvSpPr txBox="1">
              <a:spLocks noChangeArrowheads="1"/>
            </p:cNvSpPr>
            <p:nvPr/>
          </p:nvSpPr>
          <p:spPr bwMode="auto">
            <a:xfrm>
              <a:off x="4631235" y="2643182"/>
              <a:ext cx="298367" cy="297240"/>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rPr>
                <a:t>t2</a:t>
              </a:r>
              <a:endPar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endParaRPr>
            </a:p>
          </p:txBody>
        </p:sp>
        <p:sp>
          <p:nvSpPr>
            <p:cNvPr id="49164" name="AutoShape 12" descr="20%"/>
            <p:cNvSpPr>
              <a:spLocks noChangeArrowheads="1"/>
            </p:cNvSpPr>
            <p:nvPr/>
          </p:nvSpPr>
          <p:spPr bwMode="auto">
            <a:xfrm>
              <a:off x="4194654" y="3828853"/>
              <a:ext cx="756886" cy="491379"/>
            </a:xfrm>
            <a:prstGeom prst="triangle">
              <a:avLst>
                <a:gd name="adj" fmla="val 50000"/>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3" name="Oval 11"/>
            <p:cNvSpPr>
              <a:spLocks noChangeArrowheads="1"/>
            </p:cNvSpPr>
            <p:nvPr/>
          </p:nvSpPr>
          <p:spPr bwMode="auto">
            <a:xfrm>
              <a:off x="4472179" y="3681878"/>
              <a:ext cx="186479" cy="18646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2" name="AutoShape 10" descr="20%"/>
            <p:cNvSpPr>
              <a:spLocks noChangeArrowheads="1"/>
            </p:cNvSpPr>
            <p:nvPr/>
          </p:nvSpPr>
          <p:spPr bwMode="auto">
            <a:xfrm>
              <a:off x="5245519" y="3828853"/>
              <a:ext cx="755789" cy="491379"/>
            </a:xfrm>
            <a:prstGeom prst="triangle">
              <a:avLst>
                <a:gd name="adj" fmla="val 50000"/>
              </a:avLst>
            </a:prstGeom>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1" name="Oval 9"/>
            <p:cNvSpPr>
              <a:spLocks noChangeArrowheads="1"/>
            </p:cNvSpPr>
            <p:nvPr/>
          </p:nvSpPr>
          <p:spPr bwMode="auto">
            <a:xfrm>
              <a:off x="5521947" y="3681878"/>
              <a:ext cx="186479" cy="186461"/>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60" name="Arc 8"/>
            <p:cNvSpPr/>
            <p:nvPr/>
          </p:nvSpPr>
          <p:spPr bwMode="auto">
            <a:xfrm>
              <a:off x="4929601" y="2752865"/>
              <a:ext cx="197449" cy="2785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59" name="AutoShape 7"/>
            <p:cNvSpPr>
              <a:spLocks noChangeShapeType="1"/>
            </p:cNvSpPr>
            <p:nvPr/>
          </p:nvSpPr>
          <p:spPr bwMode="auto">
            <a:xfrm flipH="1">
              <a:off x="4631235" y="3349539"/>
              <a:ext cx="345535" cy="359759"/>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58" name="AutoShape 6"/>
            <p:cNvSpPr>
              <a:spLocks noChangeShapeType="1"/>
            </p:cNvSpPr>
            <p:nvPr/>
          </p:nvSpPr>
          <p:spPr bwMode="auto">
            <a:xfrm>
              <a:off x="5240034" y="3349539"/>
              <a:ext cx="309336" cy="340017"/>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57" name="AutoShape 5"/>
            <p:cNvSpPr>
              <a:spLocks noChangeShapeType="1"/>
            </p:cNvSpPr>
            <p:nvPr/>
          </p:nvSpPr>
          <p:spPr bwMode="auto">
            <a:xfrm flipV="1">
              <a:off x="2839937" y="3217920"/>
              <a:ext cx="2081986" cy="3290"/>
            </a:xfrm>
            <a:prstGeom prst="straightConnector1">
              <a:avLst/>
            </a:prstGeom>
            <a:noFill/>
            <a:ln w="19050">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56" name="Freeform 4"/>
            <p:cNvSpPr/>
            <p:nvPr/>
          </p:nvSpPr>
          <p:spPr bwMode="auto">
            <a:xfrm>
              <a:off x="3185472" y="4349846"/>
              <a:ext cx="2522954" cy="379502"/>
            </a:xfrm>
            <a:custGeom>
              <a:avLst/>
              <a:gdLst/>
              <a:ahLst/>
              <a:cxnLst>
                <a:cxn ang="0">
                  <a:pos x="0" y="0"/>
                </a:cxn>
                <a:cxn ang="0">
                  <a:pos x="530" y="234"/>
                </a:cxn>
                <a:cxn ang="0">
                  <a:pos x="972" y="340"/>
                </a:cxn>
                <a:cxn ang="0">
                  <a:pos x="1770" y="270"/>
                </a:cxn>
                <a:cxn ang="0">
                  <a:pos x="2300" y="0"/>
                </a:cxn>
              </a:cxnLst>
              <a:rect l="0" t="0" r="r" b="b"/>
              <a:pathLst>
                <a:path w="2300" h="346">
                  <a:moveTo>
                    <a:pt x="0" y="0"/>
                  </a:moveTo>
                  <a:cubicBezTo>
                    <a:pt x="88" y="39"/>
                    <a:pt x="368" y="177"/>
                    <a:pt x="530" y="234"/>
                  </a:cubicBezTo>
                  <a:cubicBezTo>
                    <a:pt x="692" y="291"/>
                    <a:pt x="765" y="334"/>
                    <a:pt x="972" y="340"/>
                  </a:cubicBezTo>
                  <a:cubicBezTo>
                    <a:pt x="1179" y="346"/>
                    <a:pt x="1549" y="327"/>
                    <a:pt x="1770" y="270"/>
                  </a:cubicBezTo>
                  <a:cubicBezTo>
                    <a:pt x="1991" y="213"/>
                    <a:pt x="2150" y="115"/>
                    <a:pt x="2300" y="0"/>
                  </a:cubicBezTo>
                </a:path>
              </a:pathLst>
            </a:custGeom>
            <a:noFill/>
            <a:ln w="19050">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55" name="Freeform 3"/>
            <p:cNvSpPr/>
            <p:nvPr/>
          </p:nvSpPr>
          <p:spPr bwMode="auto">
            <a:xfrm>
              <a:off x="2119250" y="4349846"/>
              <a:ext cx="2352929" cy="484798"/>
            </a:xfrm>
            <a:custGeom>
              <a:avLst/>
              <a:gdLst/>
              <a:ahLst/>
              <a:cxnLst>
                <a:cxn ang="0">
                  <a:pos x="0" y="0"/>
                </a:cxn>
                <a:cxn ang="0">
                  <a:pos x="248" y="234"/>
                </a:cxn>
                <a:cxn ang="0">
                  <a:pos x="901" y="420"/>
                </a:cxn>
                <a:cxn ang="0">
                  <a:pos x="1405" y="367"/>
                </a:cxn>
                <a:cxn ang="0">
                  <a:pos x="2145" y="0"/>
                </a:cxn>
              </a:cxnLst>
              <a:rect l="0" t="0" r="r" b="b"/>
              <a:pathLst>
                <a:path w="2145" h="442">
                  <a:moveTo>
                    <a:pt x="0" y="0"/>
                  </a:moveTo>
                  <a:cubicBezTo>
                    <a:pt x="41" y="39"/>
                    <a:pt x="98" y="164"/>
                    <a:pt x="248" y="234"/>
                  </a:cubicBezTo>
                  <a:cubicBezTo>
                    <a:pt x="398" y="304"/>
                    <a:pt x="708" y="398"/>
                    <a:pt x="901" y="420"/>
                  </a:cubicBezTo>
                  <a:cubicBezTo>
                    <a:pt x="1094" y="442"/>
                    <a:pt x="1198" y="437"/>
                    <a:pt x="1405" y="367"/>
                  </a:cubicBezTo>
                  <a:cubicBezTo>
                    <a:pt x="1612" y="297"/>
                    <a:pt x="1991" y="76"/>
                    <a:pt x="2145" y="0"/>
                  </a:cubicBezTo>
                </a:path>
              </a:pathLst>
            </a:custGeom>
            <a:noFill/>
            <a:ln w="19050">
              <a:solidFill>
                <a:srgbClr val="000000"/>
              </a:solidFill>
              <a:prstDash val="dash"/>
              <a:round/>
              <a:tailEnd type="none" w="sm" len="sm"/>
            </a:ln>
          </p:spPr>
          <p:txBody>
            <a:bodyPr vert="horz" wrap="square" lIns="91440" tIns="45720" rIns="91440" bIns="45720" numCol="1" anchor="t" anchorCtr="0" compatLnSpc="1"/>
            <a:lstStyle/>
            <a:p>
              <a:endParaRPr lang="zh-CN" altLang="en-US" sz="1800">
                <a:solidFill>
                  <a:srgbClr val="0000FF"/>
                </a:solidFill>
                <a:cs typeface="Times New Roman" panose="02020603050405020304" pitchFamily="18" charset="0"/>
              </a:endParaRPr>
            </a:p>
          </p:txBody>
        </p:sp>
        <p:sp>
          <p:nvSpPr>
            <p:cNvPr id="49154" name="Text Box 2"/>
            <p:cNvSpPr txBox="1">
              <a:spLocks noChangeArrowheads="1"/>
            </p:cNvSpPr>
            <p:nvPr/>
          </p:nvSpPr>
          <p:spPr bwMode="auto">
            <a:xfrm>
              <a:off x="4499602" y="4724961"/>
              <a:ext cx="2072662" cy="298337"/>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ea typeface="宋体" panose="02010600030101010101" pitchFamily="2" charset="-122"/>
                  <a:cs typeface="Times New Roman" panose="02020603050405020304" pitchFamily="18" charset="0"/>
                </a:rPr>
                <a:t>f</a:t>
              </a:r>
              <a:r>
                <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rPr>
                <a:t>(t1.right,t2.right)</a:t>
              </a:r>
              <a:endParaRPr kumimoji="0" lang="en-US" altLang="zh-CN" sz="1800" b="0" i="0" u="none" strike="noStrike" cap="none" normalizeH="0" baseline="0" smtClean="0">
                <a:ln>
                  <a:noFill/>
                </a:ln>
                <a:solidFill>
                  <a:srgbClr val="0000FF"/>
                </a:solidFill>
                <a:effectLst/>
                <a:ea typeface="宋体" panose="02010600030101010101" pitchFamily="2" charset="-122"/>
                <a:cs typeface="Times New Roman" panose="02020603050405020304" pitchFamily="18" charset="0"/>
              </a:endParaRPr>
            </a:p>
          </p:txBody>
        </p:sp>
      </p:grpSp>
      <p:sp>
        <p:nvSpPr>
          <p:cNvPr id="35" name="TextBox 34"/>
          <p:cNvSpPr txBox="1"/>
          <p:nvPr/>
        </p:nvSpPr>
        <p:spPr>
          <a:xfrm>
            <a:off x="214282" y="3214693"/>
            <a:ext cx="8929718" cy="155180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t2)=true				</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t1</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t2</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均为空</a:t>
            </a:r>
            <a:endPar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t2)=false				</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t1</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t2</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中一空一非空</a:t>
            </a:r>
            <a:endPar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t2)=false				</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当均不空但结点值不同</a:t>
            </a:r>
            <a:endPar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6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(t1.left,t2.left) &amp;&amp;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(t1.right,t2.right)	  </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a:t>
            </a:r>
            <a:endParaRPr lang="zh-CN" altLang="zh-CN" sz="20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灯片编号占位符 30"/>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872710"/>
            <a:ext cx="8358246" cy="30418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same</a:t>
            </a:r>
            <a:r>
              <a:rPr lang="en-US" altLang="zh-CN" sz="2000" smtClean="0">
                <a:solidFill>
                  <a:srgbClr val="0000FF"/>
                </a:solidFill>
                <a:latin typeface="Consolas" panose="020B0609020204030204" pitchFamily="49" charset="0"/>
                <a:ea typeface="仿宋" panose="02010609060101010101" pitchFamily="49" charset="-122"/>
              </a:rPr>
              <a:t>(r1,r2):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递归算法：判断</a:t>
            </a:r>
            <a:r>
              <a:rPr lang="en-US" altLang="zh-CN" sz="2000" smtClean="0">
                <a:solidFill>
                  <a:srgbClr val="00B050"/>
                </a:solidFill>
                <a:latin typeface="Consolas" panose="020B0609020204030204" pitchFamily="49" charset="0"/>
                <a:ea typeface="仿宋" panose="02010609060101010101" pitchFamily="49" charset="-122"/>
              </a:rPr>
              <a:t>r1</a:t>
            </a:r>
            <a:r>
              <a:rPr lang="zh-CN" altLang="zh-CN" sz="2000" smtClean="0">
                <a:solidFill>
                  <a:srgbClr val="00B050"/>
                </a:solidFill>
                <a:latin typeface="Consolas" panose="020B0609020204030204" pitchFamily="49" charset="0"/>
                <a:ea typeface="仿宋" panose="02010609060101010101" pitchFamily="49" charset="-122"/>
              </a:rPr>
              <a:t>和</a:t>
            </a:r>
            <a:r>
              <a:rPr lang="en-US" altLang="zh-CN" sz="2000" smtClean="0">
                <a:solidFill>
                  <a:srgbClr val="00B050"/>
                </a:solidFill>
                <a:latin typeface="Consolas" panose="020B0609020204030204" pitchFamily="49" charset="0"/>
                <a:ea typeface="仿宋" panose="02010609060101010101" pitchFamily="49" charset="-122"/>
              </a:rPr>
              <a:t>r2</a:t>
            </a:r>
            <a:r>
              <a:rPr lang="zh-CN" altLang="zh-CN" sz="2000" smtClean="0">
                <a:solidFill>
                  <a:srgbClr val="00B050"/>
                </a:solidFill>
                <a:latin typeface="Consolas" panose="020B0609020204030204" pitchFamily="49" charset="0"/>
                <a:ea typeface="仿宋" panose="02010609060101010101" pitchFamily="49" charset="-122"/>
              </a:rPr>
              <a:t>是否相同</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if r1==None and r2==None: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return True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elif r1==None or r2==None: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return False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r1.val!=r2.val:</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return False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leftans=</a:t>
            </a:r>
            <a:r>
              <a:rPr lang="en-US" altLang="zh-CN" sz="2000" smtClean="0">
                <a:solidFill>
                  <a:srgbClr val="FF0000"/>
                </a:solidFill>
                <a:latin typeface="Consolas" panose="020B0609020204030204" pitchFamily="49" charset="0"/>
                <a:ea typeface="仿宋" panose="02010609060101010101" pitchFamily="49" charset="-122"/>
              </a:rPr>
              <a:t>same</a:t>
            </a:r>
            <a:r>
              <a:rPr lang="en-US" altLang="zh-CN" sz="2000" smtClean="0">
                <a:solidFill>
                  <a:srgbClr val="0000FF"/>
                </a:solidFill>
                <a:latin typeface="Consolas" panose="020B0609020204030204" pitchFamily="49" charset="0"/>
                <a:ea typeface="仿宋" panose="02010609060101010101" pitchFamily="49" charset="-122"/>
              </a:rPr>
              <a:t>(r1.left,r2.left)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递归调用</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rightans=</a:t>
            </a:r>
            <a:r>
              <a:rPr lang="en-US" altLang="zh-CN" sz="2000" smtClean="0">
                <a:solidFill>
                  <a:srgbClr val="FF0000"/>
                </a:solidFill>
                <a:latin typeface="Consolas" panose="020B0609020204030204" pitchFamily="49" charset="0"/>
                <a:ea typeface="仿宋" panose="02010609060101010101" pitchFamily="49" charset="-122"/>
              </a:rPr>
              <a:t>same</a:t>
            </a:r>
            <a:r>
              <a:rPr lang="en-US" altLang="zh-CN" sz="2000" smtClean="0">
                <a:solidFill>
                  <a:srgbClr val="0000FF"/>
                </a:solidFill>
                <a:latin typeface="Consolas" panose="020B0609020204030204" pitchFamily="49" charset="0"/>
                <a:ea typeface="仿宋" panose="02010609060101010101" pitchFamily="49" charset="-122"/>
              </a:rPr>
              <a:t>(r1.right,r2.right)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递归调用</a:t>
            </a:r>
            <a:r>
              <a:rPr lang="en-US" altLang="zh-CN" sz="2000" smtClean="0">
                <a:solidFill>
                  <a:srgbClr val="00B0F0"/>
                </a:solidFill>
                <a:latin typeface="Consolas" panose="020B0609020204030204" pitchFamily="49" charset="0"/>
                <a:ea typeface="仿宋" panose="02010609060101010101" pitchFamily="49" charset="-122"/>
              </a:rPr>
              <a:t>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3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leftans and rightans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TextBox 4"/>
          <p:cNvSpPr txBox="1"/>
          <p:nvPr/>
        </p:nvSpPr>
        <p:spPr>
          <a:xfrm>
            <a:off x="142876" y="145376"/>
            <a:ext cx="8929718" cy="1449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t2)=true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均为空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t2)=false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t2</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中一空一非空</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t2)=false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当均不空但结点值不同</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t2)=</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(t1.left,t2.left) &amp;&amp;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(t1.right,t2.right)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其他</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下箭头 5"/>
          <p:cNvSpPr/>
          <p:nvPr/>
        </p:nvSpPr>
        <p:spPr>
          <a:xfrm>
            <a:off x="3786182" y="1589477"/>
            <a:ext cx="285752" cy="267893"/>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7" name="TextBox 6"/>
          <p:cNvSpPr txBox="1"/>
          <p:nvPr/>
        </p:nvSpPr>
        <p:spPr>
          <a:xfrm>
            <a:off x="7373075" y="4740290"/>
            <a:ext cx="857256" cy="369332"/>
          </a:xfrm>
          <a:prstGeom prst="rect">
            <a:avLst/>
          </a:prstGeom>
          <a:noFill/>
        </p:spPr>
        <p:txBody>
          <a:bodyPr wrap="square" rtlCol="0">
            <a:spAutoFit/>
          </a:bodyPr>
          <a:lstStyle/>
          <a:p>
            <a:pPr algn="l">
              <a:lnSpc>
                <a:spcPct val="100000"/>
              </a:lnSpc>
              <a:spcBef>
                <a:spcPts val="0"/>
              </a:spcBef>
            </a:pPr>
            <a:r>
              <a:rPr lang="en-US" altLang="zh-CN" sz="1800" b="0" smtClean="0">
                <a:solidFill>
                  <a:schemeClr val="bg1">
                    <a:lumMod val="65000"/>
                  </a:schemeClr>
                </a:solidFill>
                <a:latin typeface="Consolas" panose="020B0609020204030204" pitchFamily="49" charset="0"/>
                <a:ea typeface="楷体" panose="02010609060101010101" pitchFamily="49" charset="-122"/>
                <a:cs typeface="Consolas" panose="020B0609020204030204" pitchFamily="49" charset="0"/>
              </a:rPr>
              <a:t>end</a:t>
            </a:r>
            <a:endParaRPr lang="zh-CN" altLang="en-US" sz="1800" b="0" smtClean="0">
              <a:solidFill>
                <a:schemeClr val="bg1">
                  <a:lumMod val="65000"/>
                </a:schemeClr>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482189"/>
            <a:ext cx="278608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3.4.2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冒泡排序</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217571"/>
            <a:ext cx="7715304" cy="2568625"/>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有一个整数序列</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，采用冒泡排序实现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的递增有序排序。</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冒泡排序的过程是，</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循环，</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[0..</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是有序区</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6600"/>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是无序区</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，并且前者的所有元素均小于等于后者的任意元素，在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无序区通过冒泡方式将最</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小</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元素放在</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位置。</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595069"/>
            <a:ext cx="8786874" cy="36471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	def </a:t>
            </a:r>
            <a:r>
              <a:rPr lang="en-US" altLang="zh-CN" sz="1800" smtClean="0">
                <a:solidFill>
                  <a:srgbClr val="FF0000"/>
                </a:solidFill>
                <a:latin typeface="Consolas" panose="020B0609020204030204" pitchFamily="49" charset="0"/>
                <a:ea typeface="仿宋" panose="02010609060101010101" pitchFamily="49" charset="-122"/>
              </a:rPr>
              <a:t>Bubble</a:t>
            </a:r>
            <a:r>
              <a:rPr lang="en-US" altLang="zh-CN" sz="1800" smtClean="0">
                <a:solidFill>
                  <a:srgbClr val="0000FF"/>
                </a:solidFill>
                <a:latin typeface="Consolas" panose="020B0609020204030204" pitchFamily="49" charset="0"/>
                <a:ea typeface="仿宋" panose="02010609060101010101" pitchFamily="49" charset="-122"/>
              </a:rPr>
              <a:t>(a,i):	    </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一趟排序</a:t>
            </a:r>
            <a:r>
              <a:rPr lang="en-US" altLang="zh-CN" sz="1800" smtClean="0">
                <a:solidFill>
                  <a:srgbClr val="00B050"/>
                </a:solidFill>
                <a:latin typeface="Consolas" panose="020B0609020204030204" pitchFamily="49" charset="0"/>
                <a:ea typeface="仿宋" panose="02010609060101010101" pitchFamily="49" charset="-122"/>
              </a:rPr>
              <a:t>:</a:t>
            </a:r>
            <a:r>
              <a:rPr lang="zh-CN" altLang="zh-CN" sz="1800" smtClean="0">
                <a:solidFill>
                  <a:srgbClr val="00B050"/>
                </a:solidFill>
                <a:latin typeface="Consolas" panose="020B0609020204030204" pitchFamily="49" charset="0"/>
                <a:ea typeface="仿宋" panose="02010609060101010101" pitchFamily="49" charset="-122"/>
              </a:rPr>
              <a:t>在</a:t>
            </a:r>
            <a:r>
              <a:rPr lang="en-US" altLang="zh-CN" sz="1800" smtClean="0">
                <a:solidFill>
                  <a:srgbClr val="00B050"/>
                </a:solidFill>
                <a:latin typeface="Consolas" panose="020B0609020204030204" pitchFamily="49" charset="0"/>
                <a:ea typeface="仿宋" panose="02010609060101010101" pitchFamily="49" charset="-122"/>
              </a:rPr>
              <a:t>a[i..n-1]</a:t>
            </a:r>
            <a:r>
              <a:rPr lang="zh-CN" altLang="zh-CN" sz="1800" smtClean="0">
                <a:solidFill>
                  <a:srgbClr val="00B050"/>
                </a:solidFill>
                <a:latin typeface="Consolas" panose="020B0609020204030204" pitchFamily="49" charset="0"/>
                <a:ea typeface="仿宋" panose="02010609060101010101" pitchFamily="49" charset="-122"/>
              </a:rPr>
              <a:t>中冒泡最小元素到</a:t>
            </a:r>
            <a:r>
              <a:rPr lang="en-US" altLang="zh-CN" sz="1800" smtClean="0">
                <a:solidFill>
                  <a:srgbClr val="00B050"/>
                </a:solidFill>
                <a:latin typeface="Consolas" panose="020B0609020204030204" pitchFamily="49" charset="0"/>
                <a:ea typeface="仿宋" panose="02010609060101010101" pitchFamily="49" charset="-122"/>
              </a:rPr>
              <a:t>a[i]</a:t>
            </a:r>
            <a:r>
              <a:rPr lang="zh-CN" altLang="zh-CN" sz="1800" smtClean="0">
                <a:solidFill>
                  <a:srgbClr val="00B050"/>
                </a:solidFill>
                <a:latin typeface="Consolas" panose="020B0609020204030204" pitchFamily="49" charset="0"/>
                <a:ea typeface="仿宋" panose="02010609060101010101" pitchFamily="49" charset="-122"/>
              </a:rPr>
              <a:t>位置</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2   	</a:t>
            </a:r>
            <a:r>
              <a:rPr lang="en-US" altLang="zh-CN" sz="1800" smtClean="0">
                <a:solidFill>
                  <a:srgbClr val="006600"/>
                </a:solidFill>
                <a:latin typeface="Consolas" panose="020B0609020204030204" pitchFamily="49" charset="0"/>
                <a:ea typeface="仿宋" panose="02010609060101010101" pitchFamily="49" charset="-122"/>
              </a:rPr>
              <a:t>exchange=False</a:t>
            </a:r>
            <a:endParaRPr lang="zh-CN" altLang="zh-CN" sz="1800" smtClean="0">
              <a:solidFill>
                <a:srgbClr val="00660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3   	for j in range(len(a)-1,i,-1): </a:t>
            </a:r>
            <a:r>
              <a:rPr lang="en-US" altLang="zh-CN" sz="1800" smtClean="0">
                <a:solidFill>
                  <a:srgbClr val="00B0F0"/>
                </a:solidFill>
                <a:latin typeface="Consolas" panose="020B0609020204030204" pitchFamily="49" charset="0"/>
                <a:ea typeface="仿宋" panose="02010609060101010101" pitchFamily="49" charset="-122"/>
              </a:rPr>
              <a:t>	#</a:t>
            </a:r>
            <a:r>
              <a:rPr lang="zh-CN" altLang="zh-CN" sz="1800" smtClean="0">
                <a:solidFill>
                  <a:srgbClr val="00B0F0"/>
                </a:solidFill>
                <a:latin typeface="Consolas" panose="020B0609020204030204" pitchFamily="49" charset="0"/>
                <a:ea typeface="仿宋" panose="02010609060101010101" pitchFamily="49" charset="-122"/>
              </a:rPr>
              <a:t>无序区元素比较</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找出最小元素</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4     	if </a:t>
            </a:r>
            <a:r>
              <a:rPr lang="en-US" altLang="zh-CN" sz="1800" smtClean="0">
                <a:solidFill>
                  <a:srgbClr val="FF00FF"/>
                </a:solidFill>
                <a:latin typeface="Consolas" panose="020B0609020204030204" pitchFamily="49" charset="0"/>
                <a:ea typeface="仿宋" panose="02010609060101010101" pitchFamily="49" charset="-122"/>
              </a:rPr>
              <a:t>a[j-1]&gt;a[j]:</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当相邻元素反序时</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5     		a[j],a[j-1]=a[j-1],a[j]	</a:t>
            </a:r>
            <a:r>
              <a:rPr lang="en-US" altLang="zh-CN" sz="1800" smtClean="0">
                <a:solidFill>
                  <a:srgbClr val="00B0F0"/>
                </a:solidFill>
                <a:latin typeface="Consolas" panose="020B0609020204030204" pitchFamily="49" charset="0"/>
                <a:ea typeface="仿宋" panose="02010609060101010101" pitchFamily="49" charset="-122"/>
              </a:rPr>
              <a:t>#a[j]</a:t>
            </a:r>
            <a:r>
              <a:rPr lang="zh-CN" altLang="zh-CN" sz="1800" smtClean="0">
                <a:solidFill>
                  <a:srgbClr val="00B0F0"/>
                </a:solidFill>
                <a:latin typeface="Consolas" panose="020B0609020204030204" pitchFamily="49" charset="0"/>
                <a:ea typeface="仿宋" panose="02010609060101010101" pitchFamily="49" charset="-122"/>
              </a:rPr>
              <a:t>与</a:t>
            </a:r>
            <a:r>
              <a:rPr lang="en-US" altLang="zh-CN" sz="1800" smtClean="0">
                <a:solidFill>
                  <a:srgbClr val="00B0F0"/>
                </a:solidFill>
                <a:latin typeface="Consolas" panose="020B0609020204030204" pitchFamily="49" charset="0"/>
                <a:ea typeface="仿宋" panose="02010609060101010101" pitchFamily="49" charset="-122"/>
              </a:rPr>
              <a:t>a[j-1]</a:t>
            </a:r>
            <a:r>
              <a:rPr lang="zh-CN" altLang="zh-CN" sz="1800" smtClean="0">
                <a:solidFill>
                  <a:srgbClr val="00B0F0"/>
                </a:solidFill>
                <a:latin typeface="Consolas" panose="020B0609020204030204" pitchFamily="49" charset="0"/>
                <a:ea typeface="仿宋" panose="02010609060101010101" pitchFamily="49" charset="-122"/>
              </a:rPr>
              <a:t>进行交换</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6       	</a:t>
            </a:r>
            <a:r>
              <a:rPr lang="en-US" altLang="zh-CN" sz="1800" smtClean="0">
                <a:solidFill>
                  <a:srgbClr val="006600"/>
                </a:solidFill>
                <a:latin typeface="Consolas" panose="020B0609020204030204" pitchFamily="49" charset="0"/>
                <a:ea typeface="仿宋" panose="02010609060101010101" pitchFamily="49" charset="-122"/>
              </a:rPr>
              <a:t>exchange=True		</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本趟排序发生交换置</a:t>
            </a:r>
            <a:r>
              <a:rPr lang="en-US" altLang="zh-CN" sz="1800" smtClean="0">
                <a:solidFill>
                  <a:srgbClr val="00B0F0"/>
                </a:solidFill>
                <a:latin typeface="Consolas" panose="020B0609020204030204" pitchFamily="49" charset="0"/>
                <a:ea typeface="仿宋" panose="02010609060101010101" pitchFamily="49" charset="-122"/>
              </a:rPr>
              <a:t>exchange</a:t>
            </a:r>
            <a:r>
              <a:rPr lang="zh-CN" altLang="zh-CN" sz="1800" smtClean="0">
                <a:solidFill>
                  <a:srgbClr val="00B0F0"/>
                </a:solidFill>
                <a:latin typeface="Consolas" panose="020B0609020204030204" pitchFamily="49" charset="0"/>
                <a:ea typeface="仿宋" panose="02010609060101010101" pitchFamily="49" charset="-122"/>
              </a:rPr>
              <a:t>为真</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7   	return </a:t>
            </a:r>
            <a:r>
              <a:rPr lang="en-US" altLang="zh-CN" sz="1800" smtClean="0">
                <a:solidFill>
                  <a:srgbClr val="006600"/>
                </a:solidFill>
                <a:latin typeface="Consolas" panose="020B0609020204030204" pitchFamily="49" charset="0"/>
                <a:ea typeface="仿宋" panose="02010609060101010101" pitchFamily="49" charset="-122"/>
              </a:rPr>
              <a:t>exchange</a:t>
            </a:r>
            <a:r>
              <a:rPr lang="en-US" altLang="zh-CN" sz="1800" smtClean="0">
                <a:solidFill>
                  <a:srgbClr val="0000FF"/>
                </a:solidFill>
                <a:latin typeface="Consolas" panose="020B0609020204030204" pitchFamily="49" charset="0"/>
                <a:ea typeface="仿宋" panose="02010609060101010101" pitchFamily="49" charset="-122"/>
              </a:rPr>
              <a:t>                </a:t>
            </a:r>
            <a:r>
              <a:rPr lang="en-US" altLang="zh-CN" sz="1800" smtClean="0">
                <a:solidFill>
                  <a:srgbClr val="00B0F0"/>
                </a:solidFill>
                <a:latin typeface="Consolas" panose="020B0609020204030204" pitchFamily="49" charset="0"/>
                <a:ea typeface="仿宋" panose="02010609060101010101" pitchFamily="49" charset="-122"/>
              </a:rPr>
              <a:t>	#</a:t>
            </a:r>
            <a:r>
              <a:rPr lang="zh-CN" altLang="zh-CN" sz="1800" smtClean="0">
                <a:solidFill>
                  <a:srgbClr val="00B0F0"/>
                </a:solidFill>
                <a:latin typeface="Consolas" panose="020B0609020204030204" pitchFamily="49" charset="0"/>
                <a:ea typeface="仿宋" panose="02010609060101010101" pitchFamily="49" charset="-122"/>
              </a:rPr>
              <a:t>返回是否存在交换</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8</a:t>
            </a:r>
            <a:endParaRPr lang="zh-CN" altLang="zh-CN" sz="18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9	def </a:t>
            </a:r>
            <a:r>
              <a:rPr lang="en-US" altLang="zh-CN" sz="1800" smtClean="0">
                <a:solidFill>
                  <a:srgbClr val="FF0000"/>
                </a:solidFill>
                <a:latin typeface="Consolas" panose="020B0609020204030204" pitchFamily="49" charset="0"/>
                <a:ea typeface="仿宋" panose="02010609060101010101" pitchFamily="49" charset="-122"/>
              </a:rPr>
              <a:t>BubbleSort1</a:t>
            </a:r>
            <a:r>
              <a:rPr lang="en-US" altLang="zh-CN" sz="1800" smtClean="0">
                <a:solidFill>
                  <a:srgbClr val="0000FF"/>
                </a:solidFill>
                <a:latin typeface="Consolas" panose="020B0609020204030204" pitchFamily="49" charset="0"/>
                <a:ea typeface="仿宋" panose="02010609060101010101" pitchFamily="49" charset="-122"/>
              </a:rPr>
              <a:t>(a):	              </a:t>
            </a:r>
            <a:r>
              <a:rPr lang="en-US" altLang="zh-CN" sz="1800" smtClean="0">
                <a:solidFill>
                  <a:srgbClr val="00B050"/>
                </a:solidFill>
                <a:latin typeface="Consolas" panose="020B0609020204030204" pitchFamily="49" charset="0"/>
                <a:ea typeface="仿宋" panose="02010609060101010101" pitchFamily="49" charset="-122"/>
              </a:rPr>
              <a:t>	#</a:t>
            </a:r>
            <a:r>
              <a:rPr lang="zh-CN" altLang="zh-CN" sz="1800" smtClean="0">
                <a:solidFill>
                  <a:srgbClr val="00B050"/>
                </a:solidFill>
                <a:latin typeface="Consolas" panose="020B0609020204030204" pitchFamily="49" charset="0"/>
                <a:ea typeface="仿宋" panose="02010609060101010101" pitchFamily="49" charset="-122"/>
              </a:rPr>
              <a:t>迭代算法：冒泡排序</a:t>
            </a:r>
            <a:endParaRPr lang="zh-CN" altLang="zh-CN" sz="18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10		for i in range(0,len(a)-1):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进行</a:t>
            </a:r>
            <a:r>
              <a:rPr lang="en-US" altLang="zh-CN" sz="1800" smtClean="0">
                <a:solidFill>
                  <a:srgbClr val="00B0F0"/>
                </a:solidFill>
                <a:latin typeface="Consolas" panose="020B0609020204030204" pitchFamily="49" charset="0"/>
                <a:ea typeface="仿宋" panose="02010609060101010101" pitchFamily="49" charset="-122"/>
              </a:rPr>
              <a:t>n-1</a:t>
            </a:r>
            <a:r>
              <a:rPr lang="zh-CN" altLang="zh-CN" sz="1800" smtClean="0">
                <a:solidFill>
                  <a:srgbClr val="00B0F0"/>
                </a:solidFill>
                <a:latin typeface="Consolas" panose="020B0609020204030204" pitchFamily="49" charset="0"/>
                <a:ea typeface="仿宋" panose="02010609060101010101" pitchFamily="49" charset="-122"/>
              </a:rPr>
              <a:t>趟排序</a:t>
            </a:r>
            <a:endParaRPr lang="zh-CN" altLang="zh-CN" sz="18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11			if not </a:t>
            </a:r>
            <a:r>
              <a:rPr lang="en-US" altLang="zh-CN" sz="1800" smtClean="0">
                <a:solidFill>
                  <a:srgbClr val="FF0000"/>
                </a:solidFill>
                <a:latin typeface="Consolas" panose="020B0609020204030204" pitchFamily="49" charset="0"/>
                <a:ea typeface="仿宋" panose="02010609060101010101" pitchFamily="49" charset="-122"/>
              </a:rPr>
              <a:t>Bubble</a:t>
            </a:r>
            <a:r>
              <a:rPr lang="en-US" altLang="zh-CN" sz="1800" smtClean="0">
                <a:solidFill>
                  <a:srgbClr val="0000FF"/>
                </a:solidFill>
                <a:latin typeface="Consolas" panose="020B0609020204030204" pitchFamily="49" charset="0"/>
                <a:ea typeface="仿宋" panose="02010609060101010101" pitchFamily="49" charset="-122"/>
              </a:rPr>
              <a:t>(a,i):return  	</a:t>
            </a:r>
            <a:r>
              <a:rPr lang="en-US" altLang="zh-CN" sz="1800" smtClean="0">
                <a:solidFill>
                  <a:srgbClr val="00B0F0"/>
                </a:solidFill>
                <a:latin typeface="Consolas" panose="020B0609020204030204" pitchFamily="49" charset="0"/>
                <a:ea typeface="仿宋" panose="02010609060101010101" pitchFamily="49" charset="-122"/>
              </a:rPr>
              <a:t>#</a:t>
            </a:r>
            <a:r>
              <a:rPr lang="zh-CN" altLang="zh-CN" sz="1800" smtClean="0">
                <a:solidFill>
                  <a:srgbClr val="00B0F0"/>
                </a:solidFill>
                <a:latin typeface="Consolas" panose="020B0609020204030204" pitchFamily="49" charset="0"/>
                <a:ea typeface="仿宋" panose="02010609060101010101" pitchFamily="49" charset="-122"/>
              </a:rPr>
              <a:t>本趟未发生交换时结束算法</a:t>
            </a:r>
            <a:endParaRPr lang="zh-CN" altLang="zh-CN" sz="1800">
              <a:solidFill>
                <a:srgbClr val="00B0F0"/>
              </a:solidFill>
              <a:latin typeface="Consolas" panose="020B0609020204030204" pitchFamily="49" charset="0"/>
              <a:ea typeface="仿宋" panose="02010609060101010101" pitchFamily="49" charset="-122"/>
            </a:endParaRPr>
          </a:p>
        </p:txBody>
      </p:sp>
      <p:sp>
        <p:nvSpPr>
          <p:cNvPr id="6" name="TextBox 5"/>
          <p:cNvSpPr txBox="1"/>
          <p:nvPr/>
        </p:nvSpPr>
        <p:spPr>
          <a:xfrm>
            <a:off x="214282" y="142858"/>
            <a:ext cx="7072362"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冒泡排序</a:t>
            </a:r>
            <a:r>
              <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迭代算法</a:t>
            </a:r>
            <a:r>
              <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如下，改为单个算法。</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000100" y="532175"/>
            <a:ext cx="7286676" cy="10926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采用不完全归纳法产生</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冒泡</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排序的递推关系。</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ct val="100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表示有序区，各趟的排序结果如下：</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1785918" y="1857370"/>
            <a:ext cx="4286280" cy="21934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algn="l">
              <a:lnSpc>
                <a:spcPct val="100000"/>
              </a:lnSpc>
            </a:pP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2</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3</a:t>
            </a:r>
            <a:r>
              <a:rPr lang="zh-CN"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FF0000"/>
                </a:solidFill>
                <a:latin typeface="Consolas" panose="020B0609020204030204" pitchFamily="49" charset="0"/>
                <a:ea typeface="仿宋" panose="02010609060101010101" pitchFamily="49" charset="-122"/>
                <a:cs typeface="Consolas" panose="020B0609020204030204" pitchFamily="49" charset="0"/>
              </a:rPr>
              <a:t>4</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57158" y="750082"/>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616381"/>
            <a:ext cx="8501122" cy="1169551"/>
          </a:xfrm>
          <a:prstGeom prst="rect">
            <a:avLst/>
          </a:prstGeom>
          <a:noFill/>
        </p:spPr>
        <p:txBody>
          <a:bodyPr wrap="square" rtlCol="0">
            <a:spAutoFit/>
          </a:bodyPr>
          <a:lstStyle/>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个元素）的递增排序，它是大问题，则</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个元素）的排序，它是小问题。当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为空，看成是有序的。</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928662" y="3643320"/>
            <a:ext cx="7143800" cy="12029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不做任何事情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a:t>
            </a:r>
            <a:endPar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中冒泡最小元素到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57158" y="80596"/>
            <a:ext cx="1857388"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先递后合</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30732" name="Rectangle 12"/>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0730" name="Rectangle 10"/>
          <p:cNvSpPr>
            <a:spLocks noChangeArrowheads="1"/>
          </p:cNvSpPr>
          <p:nvPr/>
        </p:nvSpPr>
        <p:spPr bwMode="auto">
          <a:xfrm>
            <a:off x="1797686" y="2324997"/>
            <a:ext cx="4262745" cy="328427"/>
          </a:xfrm>
          <a:prstGeom prst="rect">
            <a:avLst/>
          </a:prstGeom>
          <a:solidFill>
            <a:schemeClr val="accent6">
              <a:lumMod val="20000"/>
              <a:lumOff val="80000"/>
            </a:schemeClr>
          </a:solidFill>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3600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cap="none" normalizeH="0" baseline="0" smtClean="0">
                <a:ln>
                  <a:noFill/>
                </a:ln>
                <a:solidFill>
                  <a:srgbClr val="0000FF"/>
                </a:solidFill>
                <a:effectLst/>
                <a:latin typeface="+mj-ea"/>
                <a:ea typeface="+mj-ea"/>
                <a:cs typeface="Consolas" panose="020B0609020204030204" pitchFamily="49" charset="0"/>
              </a:rPr>
              <a: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0" u="none" strike="noStrike" cap="none" normalizeH="0" baseline="0" smtClean="0">
                <a:ln>
                  <a:noFill/>
                </a:ln>
                <a:solidFill>
                  <a:srgbClr val="0000FF"/>
                </a:solidFill>
                <a:effectLst/>
                <a:latin typeface="+mj-ea"/>
                <a:ea typeface="+mj-ea"/>
                <a:cs typeface="Consolas" panose="020B0609020204030204" pitchFamily="49" charset="0"/>
              </a:rPr>
              <a: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29" name="Rectangle 9"/>
          <p:cNvSpPr>
            <a:spLocks noChangeArrowheads="1"/>
          </p:cNvSpPr>
          <p:nvPr/>
        </p:nvSpPr>
        <p:spPr bwMode="auto">
          <a:xfrm>
            <a:off x="2434598" y="2842714"/>
            <a:ext cx="1144381" cy="2499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28" name="AutoShape 8"/>
          <p:cNvSpPr/>
          <p:nvPr/>
        </p:nvSpPr>
        <p:spPr bwMode="auto">
          <a:xfrm rot="5400000">
            <a:off x="2933173" y="1934242"/>
            <a:ext cx="114869" cy="1643025"/>
          </a:xfrm>
          <a:prstGeom prst="rightBrace">
            <a:avLst>
              <a:gd name="adj1" fmla="val 65552"/>
              <a:gd name="adj2" fmla="val 50000"/>
            </a:avLst>
          </a:prstGeom>
          <a:noFill/>
          <a:ln w="28575">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27" name="AutoShape 7"/>
          <p:cNvSpPr/>
          <p:nvPr/>
        </p:nvSpPr>
        <p:spPr bwMode="auto">
          <a:xfrm rot="16200000">
            <a:off x="3265271" y="1195923"/>
            <a:ext cx="114060" cy="2044588"/>
          </a:xfrm>
          <a:prstGeom prst="rightBrace">
            <a:avLst>
              <a:gd name="adj1" fmla="val 82151"/>
              <a:gd name="adj2" fmla="val 50000"/>
            </a:avLst>
          </a:prstGeom>
          <a:noFill/>
          <a:ln w="28575">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26" name="Rectangle 6"/>
          <p:cNvSpPr>
            <a:spLocks noChangeArrowheads="1"/>
          </p:cNvSpPr>
          <p:nvPr/>
        </p:nvSpPr>
        <p:spPr bwMode="auto">
          <a:xfrm>
            <a:off x="2827334" y="1875230"/>
            <a:ext cx="997288" cy="2499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25" name="Rectangle 5"/>
          <p:cNvSpPr>
            <a:spLocks noChangeArrowheads="1"/>
          </p:cNvSpPr>
          <p:nvPr/>
        </p:nvSpPr>
        <p:spPr bwMode="auto">
          <a:xfrm>
            <a:off x="4252663" y="2835434"/>
            <a:ext cx="1547415" cy="2499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Bubble(</a:t>
            </a:r>
            <a:r>
              <a:rPr kumimoji="0" lang="en-US" altLang="zh-CN" sz="18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30724" name="AutoShape 4"/>
          <p:cNvSpPr/>
          <p:nvPr/>
        </p:nvSpPr>
        <p:spPr bwMode="auto">
          <a:xfrm rot="5400000">
            <a:off x="4932162" y="2073980"/>
            <a:ext cx="114869" cy="1363549"/>
          </a:xfrm>
          <a:prstGeom prst="rightBracket">
            <a:avLst>
              <a:gd name="adj" fmla="val 54401"/>
            </a:avLst>
          </a:prstGeom>
          <a:noFill/>
          <a:ln w="28575">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23" name="AutoShape 3"/>
          <p:cNvSpPr>
            <a:spLocks noChangeShapeType="1"/>
          </p:cNvSpPr>
          <p:nvPr/>
        </p:nvSpPr>
        <p:spPr bwMode="auto">
          <a:xfrm flipH="1">
            <a:off x="2906765" y="3203499"/>
            <a:ext cx="1763641" cy="809"/>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722" name="Rectangle 2"/>
          <p:cNvSpPr>
            <a:spLocks noChangeArrowheads="1"/>
          </p:cNvSpPr>
          <p:nvPr/>
        </p:nvSpPr>
        <p:spPr bwMode="auto">
          <a:xfrm>
            <a:off x="3122990" y="3252843"/>
            <a:ext cx="1353252" cy="2499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递推方向</a:t>
            </a:r>
            <a:endPar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灯片编号占位符 16"/>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595069"/>
            <a:ext cx="8786874" cy="254856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BubbleSort21</a:t>
            </a:r>
            <a:r>
              <a:rPr lang="en-US" altLang="zh-CN" sz="2000" smtClean="0">
                <a:solidFill>
                  <a:srgbClr val="0000FF"/>
                </a:solidFill>
                <a:latin typeface="Consolas" panose="020B0609020204030204" pitchFamily="49" charset="0"/>
                <a:ea typeface="仿宋" panose="02010609060101010101" pitchFamily="49" charset="-122"/>
              </a:rPr>
              <a:t>(a,i):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递归冒泡排序</a:t>
            </a:r>
            <a:r>
              <a:rPr lang="en-US" altLang="zh-CN" sz="2000" smtClean="0">
                <a:solidFill>
                  <a:srgbClr val="00B050"/>
                </a:solidFill>
                <a:latin typeface="Consolas" panose="020B0609020204030204" pitchFamily="49" charset="0"/>
                <a:ea typeface="仿宋" panose="02010609060101010101" pitchFamily="49" charset="-122"/>
              </a:rPr>
              <a:t>1</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if i==-1:return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满足递归出口条件</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a:t>
            </a:r>
            <a:r>
              <a:rPr lang="en-US" altLang="zh-CN" sz="2000" smtClean="0">
                <a:solidFill>
                  <a:srgbClr val="FF0000"/>
                </a:solidFill>
                <a:latin typeface="Consolas" panose="020B0609020204030204" pitchFamily="49" charset="0"/>
                <a:ea typeface="仿宋" panose="02010609060101010101" pitchFamily="49" charset="-122"/>
              </a:rPr>
              <a:t>BubbleSort21</a:t>
            </a:r>
            <a:r>
              <a:rPr lang="en-US" altLang="zh-CN" sz="2000" smtClean="0">
                <a:solidFill>
                  <a:srgbClr val="0000FF"/>
                </a:solidFill>
                <a:latin typeface="Consolas" panose="020B0609020204030204" pitchFamily="49" charset="0"/>
                <a:ea typeface="仿宋" panose="02010609060101010101" pitchFamily="49" charset="-122"/>
              </a:rPr>
              <a:t>(a,i-1)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递归调用</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a:t>
            </a:r>
            <a:r>
              <a:rPr lang="en-US" altLang="zh-CN" sz="2000" smtClean="0">
                <a:solidFill>
                  <a:srgbClr val="006600"/>
                </a:solidFill>
                <a:latin typeface="Consolas" panose="020B0609020204030204" pitchFamily="49" charset="0"/>
                <a:ea typeface="仿宋" panose="02010609060101010101" pitchFamily="49" charset="-122"/>
              </a:rPr>
              <a:t>Bubble</a:t>
            </a:r>
            <a:r>
              <a:rPr lang="en-US" altLang="zh-CN" sz="2000" smtClean="0">
                <a:solidFill>
                  <a:srgbClr val="0000FF"/>
                </a:solidFill>
                <a:latin typeface="Consolas" panose="020B0609020204030204" pitchFamily="49" charset="0"/>
                <a:ea typeface="仿宋" panose="02010609060101010101" pitchFamily="49" charset="-122"/>
              </a:rPr>
              <a:t>(a,i)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def </a:t>
            </a:r>
            <a:r>
              <a:rPr lang="en-US" altLang="zh-CN" sz="2000" smtClean="0">
                <a:solidFill>
                  <a:srgbClr val="FF0000"/>
                </a:solidFill>
                <a:latin typeface="Consolas" panose="020B0609020204030204" pitchFamily="49" charset="0"/>
                <a:ea typeface="仿宋" panose="02010609060101010101" pitchFamily="49" charset="-122"/>
              </a:rPr>
              <a:t>BubbleSort2</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冒泡排序</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a:t>
            </a:r>
            <a:r>
              <a:rPr lang="en-US" altLang="zh-CN" sz="2000" smtClean="0">
                <a:solidFill>
                  <a:srgbClr val="FF0000"/>
                </a:solidFill>
                <a:latin typeface="Consolas" panose="020B0609020204030204" pitchFamily="49" charset="0"/>
                <a:ea typeface="仿宋" panose="02010609060101010101" pitchFamily="49" charset="-122"/>
              </a:rPr>
              <a:t>BubbleSort21</a:t>
            </a:r>
            <a:r>
              <a:rPr lang="en-US" altLang="zh-CN" sz="2000" smtClean="0">
                <a:solidFill>
                  <a:srgbClr val="0000FF"/>
                </a:solidFill>
                <a:latin typeface="Consolas" panose="020B0609020204030204" pitchFamily="49" charset="0"/>
                <a:ea typeface="仿宋" panose="02010609060101010101" pitchFamily="49" charset="-122"/>
              </a:rPr>
              <a:t>(a,len(a)-2)</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4" name="Rectangle 7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7" name="TextBox 76"/>
          <p:cNvSpPr txBox="1"/>
          <p:nvPr/>
        </p:nvSpPr>
        <p:spPr>
          <a:xfrm>
            <a:off x="714348" y="4446997"/>
            <a:ext cx="671517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anose="02010609060101010101" pitchFamily="49" charset="-122"/>
                <a:cs typeface="Times New Roman" panose="02020603050405020304" pitchFamily="18" charset="0"/>
              </a:rPr>
              <a:t>解空间树中共</a:t>
            </a:r>
            <a:r>
              <a:rPr lang="en-US" altLang="zh-CN" sz="2000" smtClean="0">
                <a:solidFill>
                  <a:srgbClr val="0000FF"/>
                </a:solidFill>
                <a:ea typeface="仿宋" panose="02010609060101010101" pitchFamily="49" charset="-122"/>
                <a:cs typeface="Times New Roman" panose="02020603050405020304" pitchFamily="18" charset="0"/>
              </a:rPr>
              <a:t>21</a:t>
            </a:r>
            <a:r>
              <a:rPr lang="zh-CN" altLang="zh-CN" sz="2000" smtClean="0">
                <a:solidFill>
                  <a:srgbClr val="0000FF"/>
                </a:solidFill>
                <a:ea typeface="仿宋" panose="02010609060101010101" pitchFamily="49" charset="-122"/>
                <a:cs typeface="Times New Roman" panose="02020603050405020304" pitchFamily="18" charset="0"/>
              </a:rPr>
              <a:t>个结点，显然结点个数越多时间性能越差</a:t>
            </a:r>
            <a:r>
              <a:rPr lang="zh-CN" altLang="en-US" sz="2000" smtClean="0">
                <a:solidFill>
                  <a:srgbClr val="0000FF"/>
                </a:solidFill>
                <a:ea typeface="仿宋" panose="02010609060101010101" pitchFamily="49" charset="-122"/>
                <a:cs typeface="Times New Roman" panose="02020603050405020304" pitchFamily="18" charset="0"/>
              </a:rPr>
              <a:t>！</a:t>
            </a:r>
            <a:endParaRPr lang="zh-CN" altLang="en-US" sz="2000" smtClean="0">
              <a:solidFill>
                <a:srgbClr val="0000FF"/>
              </a:solidFill>
              <a:ea typeface="仿宋" panose="02010609060101010101" pitchFamily="49" charset="-122"/>
              <a:cs typeface="Times New Roman" panose="02020603050405020304" pitchFamily="18" charset="0"/>
            </a:endParaRPr>
          </a:p>
        </p:txBody>
      </p:sp>
      <p:grpSp>
        <p:nvGrpSpPr>
          <p:cNvPr id="2" name="组合 73"/>
          <p:cNvGrpSpPr/>
          <p:nvPr/>
        </p:nvGrpSpPr>
        <p:grpSpPr>
          <a:xfrm>
            <a:off x="571472" y="2284008"/>
            <a:ext cx="8143932" cy="1948676"/>
            <a:chOff x="571472" y="3045344"/>
            <a:chExt cx="8143932" cy="2598234"/>
          </a:xfrm>
        </p:grpSpPr>
        <p:sp>
          <p:nvSpPr>
            <p:cNvPr id="11" name="TextBox 10"/>
            <p:cNvSpPr txBox="1"/>
            <p:nvPr/>
          </p:nvSpPr>
          <p:spPr>
            <a:xfrm>
              <a:off x="571472" y="3181349"/>
              <a:ext cx="1571636" cy="53348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=3</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=8</a:t>
              </a:r>
              <a:endPar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6932" name="Rectangle 68"/>
            <p:cNvSpPr>
              <a:spLocks noChangeArrowheads="1"/>
            </p:cNvSpPr>
            <p:nvPr/>
          </p:nvSpPr>
          <p:spPr bwMode="auto">
            <a:xfrm>
              <a:off x="3374118" y="3601069"/>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31" name="Rectangle 67"/>
            <p:cNvSpPr>
              <a:spLocks noChangeArrowheads="1"/>
            </p:cNvSpPr>
            <p:nvPr/>
          </p:nvSpPr>
          <p:spPr bwMode="auto">
            <a:xfrm>
              <a:off x="4360131" y="3564994"/>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30" name="Rectangle 66"/>
            <p:cNvSpPr>
              <a:spLocks noChangeArrowheads="1"/>
            </p:cNvSpPr>
            <p:nvPr/>
          </p:nvSpPr>
          <p:spPr bwMode="auto">
            <a:xfrm>
              <a:off x="5098956" y="3493703"/>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9" name="Rectangle 65"/>
            <p:cNvSpPr>
              <a:spLocks noChangeArrowheads="1"/>
            </p:cNvSpPr>
            <p:nvPr/>
          </p:nvSpPr>
          <p:spPr bwMode="auto">
            <a:xfrm>
              <a:off x="2547729" y="3549533"/>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8" name="Rectangle 64"/>
            <p:cNvSpPr>
              <a:spLocks noChangeArrowheads="1"/>
            </p:cNvSpPr>
            <p:nvPr/>
          </p:nvSpPr>
          <p:spPr bwMode="auto">
            <a:xfrm>
              <a:off x="1014439" y="4396433"/>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7" name="Rectangle 63"/>
            <p:cNvSpPr>
              <a:spLocks noChangeArrowheads="1"/>
            </p:cNvSpPr>
            <p:nvPr/>
          </p:nvSpPr>
          <p:spPr bwMode="auto">
            <a:xfrm>
              <a:off x="1257977" y="4509811"/>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6" name="Rectangle 62"/>
            <p:cNvSpPr>
              <a:spLocks noChangeArrowheads="1"/>
            </p:cNvSpPr>
            <p:nvPr/>
          </p:nvSpPr>
          <p:spPr bwMode="auto">
            <a:xfrm>
              <a:off x="1641072" y="4538156"/>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5" name="Rectangle 61"/>
            <p:cNvSpPr>
              <a:spLocks noChangeArrowheads="1"/>
            </p:cNvSpPr>
            <p:nvPr/>
          </p:nvSpPr>
          <p:spPr bwMode="auto">
            <a:xfrm>
              <a:off x="1903765" y="4476313"/>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4" name="Oval 60"/>
            <p:cNvSpPr>
              <a:spLocks noChangeArrowheads="1"/>
            </p:cNvSpPr>
            <p:nvPr/>
          </p:nvSpPr>
          <p:spPr bwMode="auto">
            <a:xfrm>
              <a:off x="3819238" y="3045344"/>
              <a:ext cx="284584" cy="29203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23" name="Oval 59"/>
            <p:cNvSpPr>
              <a:spLocks noChangeArrowheads="1"/>
            </p:cNvSpPr>
            <p:nvPr/>
          </p:nvSpPr>
          <p:spPr bwMode="auto">
            <a:xfrm>
              <a:off x="1361048" y="4104399"/>
              <a:ext cx="284584" cy="29203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22" name="AutoShape 58"/>
            <p:cNvSpPr>
              <a:spLocks noChangeShapeType="1"/>
            </p:cNvSpPr>
            <p:nvPr/>
          </p:nvSpPr>
          <p:spPr bwMode="auto">
            <a:xfrm flipH="1">
              <a:off x="1603674" y="3294433"/>
              <a:ext cx="2257521" cy="852912"/>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21" name="Oval 57"/>
            <p:cNvSpPr>
              <a:spLocks noChangeArrowheads="1"/>
            </p:cNvSpPr>
            <p:nvPr/>
          </p:nvSpPr>
          <p:spPr bwMode="auto">
            <a:xfrm>
              <a:off x="721645"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20" name="Oval 56"/>
            <p:cNvSpPr>
              <a:spLocks noChangeArrowheads="1"/>
            </p:cNvSpPr>
            <p:nvPr/>
          </p:nvSpPr>
          <p:spPr bwMode="auto">
            <a:xfrm>
              <a:off x="1121158"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18" name="Oval 54"/>
            <p:cNvSpPr>
              <a:spLocks noChangeArrowheads="1"/>
            </p:cNvSpPr>
            <p:nvPr/>
          </p:nvSpPr>
          <p:spPr bwMode="auto">
            <a:xfrm>
              <a:off x="1919271"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17" name="AutoShape 53"/>
            <p:cNvSpPr>
              <a:spLocks noChangeShapeType="1"/>
            </p:cNvSpPr>
            <p:nvPr/>
          </p:nvSpPr>
          <p:spPr bwMode="auto">
            <a:xfrm flipH="1">
              <a:off x="863937" y="4353487"/>
              <a:ext cx="539069" cy="514496"/>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16" name="AutoShape 52"/>
            <p:cNvSpPr>
              <a:spLocks noChangeShapeType="1"/>
            </p:cNvSpPr>
            <p:nvPr/>
          </p:nvSpPr>
          <p:spPr bwMode="auto">
            <a:xfrm flipH="1">
              <a:off x="1263450" y="4399010"/>
              <a:ext cx="207053" cy="468973"/>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15" name="AutoShape 51"/>
            <p:cNvSpPr>
              <a:spLocks noChangeShapeType="1"/>
            </p:cNvSpPr>
            <p:nvPr/>
          </p:nvSpPr>
          <p:spPr bwMode="auto">
            <a:xfrm>
              <a:off x="1552595" y="4383549"/>
              <a:ext cx="106719" cy="484434"/>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14" name="AutoShape 50"/>
            <p:cNvSpPr>
              <a:spLocks noChangeShapeType="1"/>
            </p:cNvSpPr>
            <p:nvPr/>
          </p:nvSpPr>
          <p:spPr bwMode="auto">
            <a:xfrm>
              <a:off x="1603674" y="4353487"/>
              <a:ext cx="457889" cy="514496"/>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13" name="Rectangle 49"/>
            <p:cNvSpPr>
              <a:spLocks noChangeArrowheads="1"/>
            </p:cNvSpPr>
            <p:nvPr/>
          </p:nvSpPr>
          <p:spPr bwMode="auto">
            <a:xfrm>
              <a:off x="2612490" y="4393856"/>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12" name="Rectangle 48"/>
            <p:cNvSpPr>
              <a:spLocks noChangeArrowheads="1"/>
            </p:cNvSpPr>
            <p:nvPr/>
          </p:nvSpPr>
          <p:spPr bwMode="auto">
            <a:xfrm>
              <a:off x="2856029" y="4507234"/>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11" name="Rectangle 47"/>
            <p:cNvSpPr>
              <a:spLocks noChangeArrowheads="1"/>
            </p:cNvSpPr>
            <p:nvPr/>
          </p:nvSpPr>
          <p:spPr bwMode="auto">
            <a:xfrm>
              <a:off x="3239123" y="4535579"/>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10" name="Rectangle 46"/>
            <p:cNvSpPr>
              <a:spLocks noChangeArrowheads="1"/>
            </p:cNvSpPr>
            <p:nvPr/>
          </p:nvSpPr>
          <p:spPr bwMode="auto">
            <a:xfrm>
              <a:off x="3501816" y="4473736"/>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09" name="Oval 45"/>
            <p:cNvSpPr>
              <a:spLocks noChangeArrowheads="1"/>
            </p:cNvSpPr>
            <p:nvPr/>
          </p:nvSpPr>
          <p:spPr bwMode="auto">
            <a:xfrm>
              <a:off x="2959099" y="4101822"/>
              <a:ext cx="284584" cy="29203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08" name="Oval 44"/>
            <p:cNvSpPr>
              <a:spLocks noChangeArrowheads="1"/>
            </p:cNvSpPr>
            <p:nvPr/>
          </p:nvSpPr>
          <p:spPr bwMode="auto">
            <a:xfrm>
              <a:off x="2319696"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07" name="Oval 43"/>
            <p:cNvSpPr>
              <a:spLocks noChangeArrowheads="1"/>
            </p:cNvSpPr>
            <p:nvPr/>
          </p:nvSpPr>
          <p:spPr bwMode="auto">
            <a:xfrm>
              <a:off x="2719209"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06" name="Oval 42"/>
            <p:cNvSpPr>
              <a:spLocks noChangeArrowheads="1"/>
            </p:cNvSpPr>
            <p:nvPr/>
          </p:nvSpPr>
          <p:spPr bwMode="auto">
            <a:xfrm>
              <a:off x="3115073"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05" name="Oval 41"/>
            <p:cNvSpPr>
              <a:spLocks noChangeArrowheads="1"/>
            </p:cNvSpPr>
            <p:nvPr/>
          </p:nvSpPr>
          <p:spPr bwMode="auto">
            <a:xfrm>
              <a:off x="3517323"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904" name="AutoShape 40"/>
            <p:cNvSpPr>
              <a:spLocks noChangeShapeType="1"/>
            </p:cNvSpPr>
            <p:nvPr/>
          </p:nvSpPr>
          <p:spPr bwMode="auto">
            <a:xfrm flipH="1">
              <a:off x="2461989" y="4350910"/>
              <a:ext cx="539069" cy="51964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03" name="AutoShape 39"/>
            <p:cNvSpPr>
              <a:spLocks noChangeShapeType="1"/>
            </p:cNvSpPr>
            <p:nvPr/>
          </p:nvSpPr>
          <p:spPr bwMode="auto">
            <a:xfrm flipH="1">
              <a:off x="2861501" y="4401587"/>
              <a:ext cx="207053" cy="468973"/>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02" name="AutoShape 38"/>
            <p:cNvSpPr>
              <a:spLocks noChangeShapeType="1"/>
            </p:cNvSpPr>
            <p:nvPr/>
          </p:nvSpPr>
          <p:spPr bwMode="auto">
            <a:xfrm>
              <a:off x="3150647" y="4386126"/>
              <a:ext cx="106719" cy="484434"/>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01" name="AutoShape 37"/>
            <p:cNvSpPr>
              <a:spLocks noChangeShapeType="1"/>
            </p:cNvSpPr>
            <p:nvPr/>
          </p:nvSpPr>
          <p:spPr bwMode="auto">
            <a:xfrm>
              <a:off x="3201726" y="4350910"/>
              <a:ext cx="457889" cy="51964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900" name="Rectangle 36"/>
            <p:cNvSpPr>
              <a:spLocks noChangeArrowheads="1"/>
            </p:cNvSpPr>
            <p:nvPr/>
          </p:nvSpPr>
          <p:spPr bwMode="auto">
            <a:xfrm>
              <a:off x="4254324" y="4393856"/>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9" name="Rectangle 35"/>
            <p:cNvSpPr>
              <a:spLocks noChangeArrowheads="1"/>
            </p:cNvSpPr>
            <p:nvPr/>
          </p:nvSpPr>
          <p:spPr bwMode="auto">
            <a:xfrm>
              <a:off x="4497862" y="4507234"/>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8" name="Rectangle 34"/>
            <p:cNvSpPr>
              <a:spLocks noChangeArrowheads="1"/>
            </p:cNvSpPr>
            <p:nvPr/>
          </p:nvSpPr>
          <p:spPr bwMode="auto">
            <a:xfrm>
              <a:off x="4880957" y="4535579"/>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7" name="Rectangle 33"/>
            <p:cNvSpPr>
              <a:spLocks noChangeArrowheads="1"/>
            </p:cNvSpPr>
            <p:nvPr/>
          </p:nvSpPr>
          <p:spPr bwMode="auto">
            <a:xfrm>
              <a:off x="5143650" y="4473736"/>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6" name="Oval 32"/>
            <p:cNvSpPr>
              <a:spLocks noChangeArrowheads="1"/>
            </p:cNvSpPr>
            <p:nvPr/>
          </p:nvSpPr>
          <p:spPr bwMode="auto">
            <a:xfrm>
              <a:off x="4600933" y="4101822"/>
              <a:ext cx="284584" cy="29203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95" name="Oval 31"/>
            <p:cNvSpPr>
              <a:spLocks noChangeArrowheads="1"/>
            </p:cNvSpPr>
            <p:nvPr/>
          </p:nvSpPr>
          <p:spPr bwMode="auto">
            <a:xfrm>
              <a:off x="3961530"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4" name="Oval 30"/>
            <p:cNvSpPr>
              <a:spLocks noChangeArrowheads="1"/>
            </p:cNvSpPr>
            <p:nvPr/>
          </p:nvSpPr>
          <p:spPr bwMode="auto">
            <a:xfrm>
              <a:off x="4361043" y="4867983"/>
              <a:ext cx="284584" cy="29203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93" name="Oval 29"/>
            <p:cNvSpPr>
              <a:spLocks noChangeArrowheads="1"/>
            </p:cNvSpPr>
            <p:nvPr/>
          </p:nvSpPr>
          <p:spPr bwMode="auto">
            <a:xfrm>
              <a:off x="4756907"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2" name="Oval 28"/>
            <p:cNvSpPr>
              <a:spLocks noChangeArrowheads="1"/>
            </p:cNvSpPr>
            <p:nvPr/>
          </p:nvSpPr>
          <p:spPr bwMode="auto">
            <a:xfrm>
              <a:off x="5159156"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91" name="AutoShape 27"/>
            <p:cNvSpPr>
              <a:spLocks noChangeShapeType="1"/>
            </p:cNvSpPr>
            <p:nvPr/>
          </p:nvSpPr>
          <p:spPr bwMode="auto">
            <a:xfrm flipH="1">
              <a:off x="4103822" y="4350910"/>
              <a:ext cx="539069" cy="51964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90" name="AutoShape 26"/>
            <p:cNvSpPr>
              <a:spLocks noChangeShapeType="1"/>
            </p:cNvSpPr>
            <p:nvPr/>
          </p:nvSpPr>
          <p:spPr bwMode="auto">
            <a:xfrm flipH="1">
              <a:off x="4503335" y="4401587"/>
              <a:ext cx="207053" cy="468973"/>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89" name="AutoShape 25"/>
            <p:cNvSpPr>
              <a:spLocks noChangeShapeType="1"/>
            </p:cNvSpPr>
            <p:nvPr/>
          </p:nvSpPr>
          <p:spPr bwMode="auto">
            <a:xfrm>
              <a:off x="4792480" y="4386126"/>
              <a:ext cx="106719" cy="484434"/>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88" name="AutoShape 24"/>
            <p:cNvSpPr>
              <a:spLocks noChangeShapeType="1"/>
            </p:cNvSpPr>
            <p:nvPr/>
          </p:nvSpPr>
          <p:spPr bwMode="auto">
            <a:xfrm>
              <a:off x="4843559" y="4350910"/>
              <a:ext cx="457889" cy="51964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87" name="Rectangle 23"/>
            <p:cNvSpPr>
              <a:spLocks noChangeArrowheads="1"/>
            </p:cNvSpPr>
            <p:nvPr/>
          </p:nvSpPr>
          <p:spPr bwMode="auto">
            <a:xfrm>
              <a:off x="5852375" y="4391280"/>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86" name="Rectangle 22"/>
            <p:cNvSpPr>
              <a:spLocks noChangeArrowheads="1"/>
            </p:cNvSpPr>
            <p:nvPr/>
          </p:nvSpPr>
          <p:spPr bwMode="auto">
            <a:xfrm>
              <a:off x="6095913" y="4504658"/>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85" name="Rectangle 21"/>
            <p:cNvSpPr>
              <a:spLocks noChangeArrowheads="1"/>
            </p:cNvSpPr>
            <p:nvPr/>
          </p:nvSpPr>
          <p:spPr bwMode="auto">
            <a:xfrm>
              <a:off x="6479008" y="4533002"/>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84" name="Rectangle 20"/>
            <p:cNvSpPr>
              <a:spLocks noChangeArrowheads="1"/>
            </p:cNvSpPr>
            <p:nvPr/>
          </p:nvSpPr>
          <p:spPr bwMode="auto">
            <a:xfrm>
              <a:off x="6741701" y="4471160"/>
              <a:ext cx="153238"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83" name="Oval 19"/>
            <p:cNvSpPr>
              <a:spLocks noChangeArrowheads="1"/>
            </p:cNvSpPr>
            <p:nvPr/>
          </p:nvSpPr>
          <p:spPr bwMode="auto">
            <a:xfrm>
              <a:off x="6198984" y="4099245"/>
              <a:ext cx="284584" cy="29203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82" name="Oval 18"/>
            <p:cNvSpPr>
              <a:spLocks noChangeArrowheads="1"/>
            </p:cNvSpPr>
            <p:nvPr/>
          </p:nvSpPr>
          <p:spPr bwMode="auto">
            <a:xfrm>
              <a:off x="5559581"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81" name="Oval 17"/>
            <p:cNvSpPr>
              <a:spLocks noChangeArrowheads="1"/>
            </p:cNvSpPr>
            <p:nvPr/>
          </p:nvSpPr>
          <p:spPr bwMode="auto">
            <a:xfrm>
              <a:off x="5959094"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80" name="Oval 16"/>
            <p:cNvSpPr>
              <a:spLocks noChangeArrowheads="1"/>
            </p:cNvSpPr>
            <p:nvPr/>
          </p:nvSpPr>
          <p:spPr bwMode="auto">
            <a:xfrm>
              <a:off x="6354958"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79" name="Oval 15"/>
            <p:cNvSpPr>
              <a:spLocks noChangeArrowheads="1"/>
            </p:cNvSpPr>
            <p:nvPr/>
          </p:nvSpPr>
          <p:spPr bwMode="auto">
            <a:xfrm>
              <a:off x="6757208" y="4867983"/>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6878" name="AutoShape 14"/>
            <p:cNvSpPr>
              <a:spLocks noChangeShapeType="1"/>
            </p:cNvSpPr>
            <p:nvPr/>
          </p:nvSpPr>
          <p:spPr bwMode="auto">
            <a:xfrm flipH="1">
              <a:off x="5701873" y="4348333"/>
              <a:ext cx="539069" cy="51964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7" name="AutoShape 13"/>
            <p:cNvSpPr>
              <a:spLocks noChangeShapeType="1"/>
            </p:cNvSpPr>
            <p:nvPr/>
          </p:nvSpPr>
          <p:spPr bwMode="auto">
            <a:xfrm flipH="1">
              <a:off x="6101386" y="4399010"/>
              <a:ext cx="207053" cy="468973"/>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6" name="AutoShape 12"/>
            <p:cNvSpPr>
              <a:spLocks noChangeShapeType="1"/>
            </p:cNvSpPr>
            <p:nvPr/>
          </p:nvSpPr>
          <p:spPr bwMode="auto">
            <a:xfrm>
              <a:off x="6390531" y="4383549"/>
              <a:ext cx="106719" cy="484434"/>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5" name="AutoShape 11"/>
            <p:cNvSpPr>
              <a:spLocks noChangeShapeType="1"/>
            </p:cNvSpPr>
            <p:nvPr/>
          </p:nvSpPr>
          <p:spPr bwMode="auto">
            <a:xfrm>
              <a:off x="6441611" y="4348333"/>
              <a:ext cx="457889" cy="51964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4" name="AutoShape 10"/>
            <p:cNvSpPr>
              <a:spLocks noChangeShapeType="1"/>
            </p:cNvSpPr>
            <p:nvPr/>
          </p:nvSpPr>
          <p:spPr bwMode="auto">
            <a:xfrm>
              <a:off x="4061864" y="3294433"/>
              <a:ext cx="2179078" cy="84775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3" name="AutoShape 9"/>
            <p:cNvSpPr>
              <a:spLocks noChangeShapeType="1"/>
            </p:cNvSpPr>
            <p:nvPr/>
          </p:nvSpPr>
          <p:spPr bwMode="auto">
            <a:xfrm flipH="1">
              <a:off x="3201726" y="3337379"/>
              <a:ext cx="702340" cy="80738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2" name="AutoShape 8"/>
            <p:cNvSpPr>
              <a:spLocks noChangeShapeType="1"/>
            </p:cNvSpPr>
            <p:nvPr/>
          </p:nvSpPr>
          <p:spPr bwMode="auto">
            <a:xfrm>
              <a:off x="4002576" y="3337379"/>
              <a:ext cx="640315" cy="807389"/>
            </a:xfrm>
            <a:prstGeom prst="straightConnector1">
              <a:avLst/>
            </a:prstGeom>
            <a:noFill/>
            <a:ln w="19050">
              <a:solidFill>
                <a:srgbClr val="000000"/>
              </a:solidFill>
              <a:roun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6871" name="Rectangle 7"/>
            <p:cNvSpPr>
              <a:spLocks noChangeArrowheads="1"/>
            </p:cNvSpPr>
            <p:nvPr/>
          </p:nvSpPr>
          <p:spPr bwMode="auto">
            <a:xfrm>
              <a:off x="7041792" y="3479960"/>
              <a:ext cx="1602174" cy="290267"/>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20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x</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的可能取值</a:t>
              </a:r>
              <a:endPar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6870" name="Rectangle 6"/>
            <p:cNvSpPr>
              <a:spLocks noChangeArrowheads="1"/>
            </p:cNvSpPr>
            <p:nvPr/>
          </p:nvSpPr>
          <p:spPr bwMode="auto">
            <a:xfrm>
              <a:off x="7000746" y="4391280"/>
              <a:ext cx="1714658" cy="290267"/>
            </a:xfrm>
            <a:prstGeom prst="rect">
              <a:avLst/>
            </a:prstGeom>
            <a:solidFill>
              <a:srgbClr val="FFFFFF"/>
            </a:solidFill>
            <a:ln w="9525">
              <a:noFill/>
              <a:miter lim="800000"/>
            </a:ln>
          </p:spPr>
          <p:txBody>
            <a:bodyPr vert="horz" wrap="square" lIns="3600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en-US" altLang="zh-CN" sz="20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y</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的可能取值</a:t>
              </a:r>
              <a:endPar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6869" name="Rectangle 5"/>
            <p:cNvSpPr>
              <a:spLocks noChangeArrowheads="1"/>
            </p:cNvSpPr>
            <p:nvPr/>
          </p:nvSpPr>
          <p:spPr bwMode="auto">
            <a:xfrm>
              <a:off x="4148516" y="5423693"/>
              <a:ext cx="923550" cy="219885"/>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ts val="1920"/>
                </a:lnSpc>
                <a:spcBef>
                  <a:spcPct val="0"/>
                </a:spcBef>
                <a:spcAft>
                  <a:spcPct val="0"/>
                </a:spcAft>
                <a:buClrTx/>
                <a:buSzTx/>
                <a:buFontTx/>
                <a:buNone/>
              </a:pPr>
              <a:r>
                <a:rPr kumimoji="0" lang="zh-CN" sz="1600" i="0" u="none" strike="noStrike" cap="none" normalizeH="0" baseline="0" smtClean="0">
                  <a:ln>
                    <a:noFill/>
                  </a:ln>
                  <a:solidFill>
                    <a:srgbClr val="FF0000"/>
                  </a:solidFill>
                  <a:effectLst/>
                  <a:ea typeface="仿宋" panose="02010609060101010101" pitchFamily="49" charset="-122"/>
                  <a:cs typeface="Times New Roman" panose="02020603050405020304" pitchFamily="18" charset="0"/>
                </a:rPr>
                <a:t>满足条件</a:t>
              </a:r>
              <a:endParaRPr kumimoji="0" lang="zh-CN" sz="1600" i="0" u="none" strike="noStrike" cap="none" normalizeH="0" baseline="0" smtClean="0">
                <a:ln>
                  <a:noFill/>
                </a:ln>
                <a:solidFill>
                  <a:srgbClr val="FF0000"/>
                </a:solidFill>
                <a:effectLst/>
                <a:ea typeface="仿宋" panose="02010609060101010101" pitchFamily="49" charset="-122"/>
                <a:cs typeface="Times New Roman" panose="02020603050405020304" pitchFamily="18" charset="0"/>
              </a:endParaRPr>
            </a:p>
          </p:txBody>
        </p:sp>
        <p:sp>
          <p:nvSpPr>
            <p:cNvPr id="36868" name="AutoShape 4"/>
            <p:cNvSpPr>
              <a:spLocks noChangeShapeType="1"/>
            </p:cNvSpPr>
            <p:nvPr/>
          </p:nvSpPr>
          <p:spPr bwMode="auto">
            <a:xfrm flipV="1">
              <a:off x="4496950" y="5216155"/>
              <a:ext cx="912" cy="194976"/>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pPr>
                <a:lnSpc>
                  <a:spcPts val="1920"/>
                </a:lnSpc>
              </a:pPr>
              <a:endParaRPr lang="zh-CN" altLang="en-US" sz="1600">
                <a:solidFill>
                  <a:srgbClr val="0000FF"/>
                </a:solidFill>
                <a:ea typeface="仿宋" panose="02010609060101010101" pitchFamily="49" charset="-122"/>
                <a:cs typeface="Times New Roman" panose="02020603050405020304" pitchFamily="18" charset="0"/>
              </a:endParaRPr>
            </a:p>
          </p:txBody>
        </p:sp>
        <p:sp>
          <p:nvSpPr>
            <p:cNvPr id="79" name="Oval 54"/>
            <p:cNvSpPr>
              <a:spLocks noChangeArrowheads="1"/>
            </p:cNvSpPr>
            <p:nvPr/>
          </p:nvSpPr>
          <p:spPr bwMode="auto">
            <a:xfrm>
              <a:off x="1512484" y="4868910"/>
              <a:ext cx="284584" cy="292034"/>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algn="ctr" defTabSz="914400" rtl="0" eaLnBrk="1" fontAlgn="base" latinLnBrk="0" hangingPunct="1">
                <a:lnSpc>
                  <a:spcPts val="192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192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grpSp>
      <p:sp>
        <p:nvSpPr>
          <p:cNvPr id="73" name="TextBox 72"/>
          <p:cNvSpPr txBox="1"/>
          <p:nvPr/>
        </p:nvSpPr>
        <p:spPr>
          <a:xfrm>
            <a:off x="642910" y="214296"/>
            <a:ext cx="7358114" cy="175699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solve1</a:t>
            </a:r>
            <a:r>
              <a:rPr lang="en-US" altLang="zh-CN" sz="2000" smtClean="0">
                <a:solidFill>
                  <a:srgbClr val="0000FF"/>
                </a:solidFill>
                <a:latin typeface="Consolas" panose="020B0609020204030204" pitchFamily="49" charset="0"/>
                <a:ea typeface="仿宋" panose="02010609060101010101" pitchFamily="49" charset="-122"/>
              </a:rPr>
              <a:t>(a,b):</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for x in range(0,a+1):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for y in range(0,a+1):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if </a:t>
            </a:r>
            <a:r>
              <a:rPr lang="en-US" altLang="zh-CN" sz="2000" smtClean="0">
                <a:solidFill>
                  <a:srgbClr val="FF00FF"/>
                </a:solidFill>
                <a:latin typeface="Consolas" panose="020B0609020204030204" pitchFamily="49" charset="0"/>
                <a:ea typeface="仿宋" panose="02010609060101010101" pitchFamily="49" charset="-122"/>
              </a:rPr>
              <a:t>x+y==a and 2*x+4*y==b</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print("x=%d,y=%d"%(x,y))</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4" name="灯片编号占位符 73"/>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614498"/>
            <a:ext cx="8572560" cy="1528624"/>
          </a:xfrm>
          <a:prstGeom prst="rect">
            <a:avLst/>
          </a:prstGeom>
          <a:noFill/>
        </p:spPr>
        <p:txBody>
          <a:bodyPr wrap="square" rtlCol="0">
            <a:spAutoFit/>
          </a:bodyPr>
          <a:lstStyle/>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00"/>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用于实现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个元素）的递增排序，它是大问题，则</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实现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个元素）的排序，它是小问题。当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仅包含最后一个元素，它一定是最大元素，排序结束。</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642910" y="4025504"/>
            <a:ext cx="7643866" cy="9037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不做任何事情</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在</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中冒泡最小元素到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位置</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否则</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0"/>
              </a:spcBef>
            </a:pP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R</a:t>
            </a:r>
            <a:r>
              <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57158" y="71420"/>
            <a:ext cx="1857388" cy="483960"/>
          </a:xfrm>
          <a:prstGeom prst="rect">
            <a:avLst/>
          </a:prstGeom>
        </p:spPr>
        <p:style>
          <a:lnRef idx="3">
            <a:schemeClr val="lt1"/>
          </a:lnRef>
          <a:fillRef idx="1">
            <a:schemeClr val="accent1"/>
          </a:fillRef>
          <a:effectRef idx="1">
            <a:schemeClr val="accent1"/>
          </a:effectRef>
          <a:fontRef idx="minor">
            <a:schemeClr val="lt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先合后递</a:t>
            </a:r>
            <a:endPar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8684" name="Rectangle 12"/>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9" name="组合 18"/>
          <p:cNvGrpSpPr/>
          <p:nvPr/>
        </p:nvGrpSpPr>
        <p:grpSpPr>
          <a:xfrm>
            <a:off x="2011411" y="1928808"/>
            <a:ext cx="4049608" cy="2030929"/>
            <a:chOff x="2011411" y="2571744"/>
            <a:chExt cx="4049608" cy="2707905"/>
          </a:xfrm>
        </p:grpSpPr>
        <p:sp>
          <p:nvSpPr>
            <p:cNvPr id="28682" name="Rectangle 10"/>
            <p:cNvSpPr>
              <a:spLocks noChangeArrowheads="1"/>
            </p:cNvSpPr>
            <p:nvPr/>
          </p:nvSpPr>
          <p:spPr bwMode="auto">
            <a:xfrm>
              <a:off x="2011411" y="3239414"/>
              <a:ext cx="4049608" cy="487543"/>
            </a:xfrm>
            <a:prstGeom prst="rect">
              <a:avLst/>
            </a:prstGeom>
            <a:solidFill>
              <a:schemeClr val="accent6">
                <a:lumMod val="20000"/>
                <a:lumOff val="80000"/>
              </a:schemeClr>
            </a:solidFill>
            <a:ln>
              <a:tailEnd type="none" w="sm" len="sm"/>
            </a:ln>
          </p:spPr>
          <p:style>
            <a:lnRef idx="1">
              <a:schemeClr val="accent1"/>
            </a:lnRef>
            <a:fillRef idx="2">
              <a:schemeClr val="accent1"/>
            </a:fillRef>
            <a:effectRef idx="1">
              <a:schemeClr val="accent1"/>
            </a:effectRef>
            <a:fontRef idx="minor">
              <a:schemeClr val="dk1"/>
            </a:fontRef>
          </p:style>
          <p:txBody>
            <a:bodyPr vert="horz" wrap="square" lIns="91440" tIns="3600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 </a:t>
              </a:r>
              <a:r>
                <a:rPr kumimoji="0" lang="en-US" altLang="zh-CN" sz="1800" b="0" i="0" u="none" strike="noStrike" cap="none" normalizeH="0" baseline="0" smtClean="0">
                  <a:ln>
                    <a:noFill/>
                  </a:ln>
                  <a:solidFill>
                    <a:srgbClr val="0000FF"/>
                  </a:solidFill>
                  <a:effectLst/>
                  <a:latin typeface="+mn-ea"/>
                  <a:cs typeface="Consolas" panose="020B0609020204030204" pitchFamily="49" charset="0"/>
                </a:rPr>
                <a: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 </a:t>
              </a:r>
              <a:r>
                <a:rPr kumimoji="0" lang="en-US" altLang="zh-CN" sz="1800" b="0" i="0" u="none" strike="noStrike" cap="none" normalizeH="0" baseline="0" smtClean="0">
                  <a:ln>
                    <a:noFill/>
                  </a:ln>
                  <a:solidFill>
                    <a:srgbClr val="0000FF"/>
                  </a:solidFill>
                  <a:effectLst/>
                  <a:latin typeface="+mn-ea"/>
                  <a:cs typeface="Consolas" panose="020B0609020204030204" pitchFamily="49" charset="0"/>
                </a:rPr>
                <a: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681" name="Rectangle 9"/>
            <p:cNvSpPr>
              <a:spLocks noChangeArrowheads="1"/>
            </p:cNvSpPr>
            <p:nvPr/>
          </p:nvSpPr>
          <p:spPr bwMode="auto">
            <a:xfrm>
              <a:off x="4289141" y="3943109"/>
              <a:ext cx="1087162" cy="3710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680" name="AutoShape 8"/>
            <p:cNvSpPr/>
            <p:nvPr/>
          </p:nvSpPr>
          <p:spPr bwMode="auto">
            <a:xfrm rot="5400000">
              <a:off x="4887200" y="3046724"/>
              <a:ext cx="170520" cy="1664280"/>
            </a:xfrm>
            <a:prstGeom prst="rightBrace">
              <a:avLst>
                <a:gd name="adj1" fmla="val 69894"/>
                <a:gd name="adj2" fmla="val 50000"/>
              </a:avLst>
            </a:prstGeom>
            <a:noFill/>
            <a:ln w="28575">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679" name="AutoShape 7"/>
            <p:cNvSpPr/>
            <p:nvPr/>
          </p:nvSpPr>
          <p:spPr bwMode="auto">
            <a:xfrm rot="16200000">
              <a:off x="4632778" y="1967878"/>
              <a:ext cx="169319" cy="2217642"/>
            </a:xfrm>
            <a:prstGeom prst="rightBrace">
              <a:avLst>
                <a:gd name="adj1" fmla="val 93794"/>
                <a:gd name="adj2" fmla="val 50000"/>
              </a:avLst>
            </a:prstGeom>
            <a:noFill/>
            <a:ln w="28575">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678" name="Rectangle 6"/>
            <p:cNvSpPr>
              <a:spLocks noChangeArrowheads="1"/>
            </p:cNvSpPr>
            <p:nvPr/>
          </p:nvSpPr>
          <p:spPr bwMode="auto">
            <a:xfrm>
              <a:off x="4247219" y="2571744"/>
              <a:ext cx="947424" cy="3710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f</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677" name="Rectangle 5"/>
            <p:cNvSpPr>
              <a:spLocks noChangeArrowheads="1"/>
            </p:cNvSpPr>
            <p:nvPr/>
          </p:nvSpPr>
          <p:spPr bwMode="auto">
            <a:xfrm>
              <a:off x="4029228" y="4386220"/>
              <a:ext cx="1470044" cy="3710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Bubble(</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R</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i</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8676" name="AutoShape 4"/>
            <p:cNvSpPr/>
            <p:nvPr/>
          </p:nvSpPr>
          <p:spPr bwMode="auto">
            <a:xfrm rot="5400000">
              <a:off x="4621698" y="3119860"/>
              <a:ext cx="170520" cy="2195284"/>
            </a:xfrm>
            <a:prstGeom prst="rightBracket">
              <a:avLst>
                <a:gd name="adj" fmla="val 92195"/>
              </a:avLst>
            </a:prstGeom>
            <a:noFill/>
            <a:ln w="28575">
              <a:solidFill>
                <a:srgbClr val="00B0F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675" name="AutoShape 3"/>
            <p:cNvSpPr>
              <a:spLocks noChangeShapeType="1"/>
            </p:cNvSpPr>
            <p:nvPr/>
          </p:nvSpPr>
          <p:spPr bwMode="auto">
            <a:xfrm flipH="1">
              <a:off x="3945385" y="4878567"/>
              <a:ext cx="1675459" cy="1201"/>
            </a:xfrm>
            <a:prstGeom prst="straightConnector1">
              <a:avLst/>
            </a:prstGeom>
            <a:noFill/>
            <a:ln w="28575">
              <a:solidFill>
                <a:srgbClr val="000000"/>
              </a:solidFill>
              <a:round/>
              <a:headEnd type="arrow" w="sm" len="sm"/>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8674" name="Rectangle 2"/>
            <p:cNvSpPr>
              <a:spLocks noChangeArrowheads="1"/>
            </p:cNvSpPr>
            <p:nvPr/>
          </p:nvSpPr>
          <p:spPr bwMode="auto">
            <a:xfrm>
              <a:off x="4150800" y="4908588"/>
              <a:ext cx="1285590" cy="371061"/>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递推方向</a:t>
              </a:r>
              <a:endPar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535768"/>
            <a:ext cx="8786874" cy="24793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BubbleSort31</a:t>
            </a:r>
            <a:r>
              <a:rPr lang="en-US" altLang="zh-CN" sz="2000" smtClean="0">
                <a:solidFill>
                  <a:srgbClr val="0000FF"/>
                </a:solidFill>
                <a:latin typeface="Consolas" panose="020B0609020204030204" pitchFamily="49" charset="0"/>
                <a:ea typeface="仿宋" panose="02010609060101010101" pitchFamily="49" charset="-122"/>
              </a:rPr>
              <a:t>(a,i):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递归冒泡排序</a:t>
            </a:r>
            <a:r>
              <a:rPr lang="en-US" altLang="zh-CN" sz="2000" smtClean="0">
                <a:solidFill>
                  <a:srgbClr val="00B050"/>
                </a:solidFill>
                <a:latin typeface="Consolas" panose="020B0609020204030204" pitchFamily="49" charset="0"/>
                <a:ea typeface="仿宋" panose="02010609060101010101" pitchFamily="49" charset="-122"/>
              </a:rPr>
              <a:t>2</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if i==len(a)-1:return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满足递归出口条件</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if </a:t>
            </a:r>
            <a:r>
              <a:rPr lang="en-US" altLang="zh-CN" sz="2000" smtClean="0">
                <a:solidFill>
                  <a:srgbClr val="006600"/>
                </a:solidFill>
                <a:latin typeface="Consolas" panose="020B0609020204030204" pitchFamily="49" charset="0"/>
                <a:ea typeface="仿宋" panose="02010609060101010101" pitchFamily="49" charset="-122"/>
              </a:rPr>
              <a:t>Bubble</a:t>
            </a:r>
            <a:r>
              <a:rPr lang="en-US" altLang="zh-CN" sz="2000" smtClean="0">
                <a:solidFill>
                  <a:srgbClr val="0000FF"/>
                </a:solidFill>
                <a:latin typeface="Consolas" panose="020B0609020204030204" pitchFamily="49" charset="0"/>
                <a:ea typeface="仿宋" panose="02010609060101010101" pitchFamily="49" charset="-122"/>
              </a:rPr>
              <a:t>(a,i):</a:t>
            </a:r>
            <a:r>
              <a:rPr lang="en-US" altLang="zh-CN" sz="2000" smtClean="0">
                <a:solidFill>
                  <a:srgbClr val="FF0000"/>
                </a:solidFill>
                <a:latin typeface="Consolas" panose="020B0609020204030204" pitchFamily="49" charset="0"/>
                <a:ea typeface="仿宋" panose="02010609060101010101" pitchFamily="49" charset="-122"/>
              </a:rPr>
              <a:t>BubbleSort31</a:t>
            </a:r>
            <a:r>
              <a:rPr lang="en-US" altLang="zh-CN" sz="2000" smtClean="0">
                <a:solidFill>
                  <a:srgbClr val="0000FF"/>
                </a:solidFill>
                <a:latin typeface="Consolas" panose="020B0609020204030204" pitchFamily="49" charset="0"/>
                <a:ea typeface="仿宋" panose="02010609060101010101" pitchFamily="49" charset="-122"/>
              </a:rPr>
              <a:t>(a,i+1)		  	</a:t>
            </a:r>
            <a:endParaRPr lang="en-US"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一趟中发生交换时递归调用</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def </a:t>
            </a:r>
            <a:r>
              <a:rPr lang="en-US" altLang="zh-CN" sz="2000" smtClean="0">
                <a:solidFill>
                  <a:srgbClr val="FF0000"/>
                </a:solidFill>
                <a:latin typeface="Consolas" panose="020B0609020204030204" pitchFamily="49" charset="0"/>
                <a:ea typeface="仿宋" panose="02010609060101010101" pitchFamily="49" charset="-122"/>
              </a:rPr>
              <a:t>BubbleSort3</a:t>
            </a:r>
            <a:r>
              <a:rPr lang="en-US" altLang="zh-CN" sz="2000" smtClean="0">
                <a:solidFill>
                  <a:srgbClr val="0000FF"/>
                </a:solidFill>
                <a:latin typeface="Consolas" panose="020B0609020204030204" pitchFamily="49" charset="0"/>
                <a:ea typeface="仿宋" panose="02010609060101010101" pitchFamily="49" charset="-122"/>
              </a:rPr>
              <a:t>(a):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冒泡排序</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a:t>
            </a:r>
            <a:r>
              <a:rPr lang="en-US" altLang="zh-CN" sz="2000" smtClean="0">
                <a:solidFill>
                  <a:srgbClr val="FF0000"/>
                </a:solidFill>
                <a:latin typeface="Consolas" panose="020B0609020204030204" pitchFamily="49" charset="0"/>
                <a:ea typeface="仿宋" panose="02010609060101010101" pitchFamily="49" charset="-122"/>
              </a:rPr>
              <a:t>BubbleSort31</a:t>
            </a:r>
            <a:r>
              <a:rPr lang="en-US" altLang="zh-CN" sz="2000" smtClean="0">
                <a:solidFill>
                  <a:srgbClr val="0000FF"/>
                </a:solidFill>
                <a:latin typeface="Consolas" panose="020B0609020204030204" pitchFamily="49" charset="0"/>
                <a:ea typeface="仿宋" panose="02010609060101010101" pitchFamily="49" charset="-122"/>
              </a:rPr>
              <a:t>(a,0)</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201219"/>
            <a:ext cx="7715304" cy="201347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500"/>
              </a:lnSpc>
              <a:spcBef>
                <a:spcPts val="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给定正整数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给出</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的全排序的递归模型</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和递归算法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500"/>
              </a:lnSpc>
              <a:spcBef>
                <a:spcPts val="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时，全排列是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85720" y="321453"/>
            <a:ext cx="278608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3.4.3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求全排列</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1000100" y="750082"/>
            <a:ext cx="464347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以</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为例，求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的全</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排列的</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步骤</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357158" y="750082"/>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55322"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5319" name="Text Box 23"/>
          <p:cNvSpPr txBox="1">
            <a:spLocks noChangeArrowheads="1"/>
          </p:cNvSpPr>
          <p:nvPr/>
        </p:nvSpPr>
        <p:spPr bwMode="auto">
          <a:xfrm>
            <a:off x="357159" y="2248854"/>
            <a:ext cx="2071703" cy="25242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将</a:t>
            </a:r>
            <a:r>
              <a:rPr kumimoji="0" lang="en-US" alt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r>
              <a:rPr kumimoji="0" lang="zh-CN" altLang="en-US"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插入到各位上</a:t>
            </a:r>
            <a:endParaRPr kumimoji="0" lang="zh-CN" altLang="en-US"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55302" name="Text Box 6"/>
          <p:cNvSpPr txBox="1">
            <a:spLocks noChangeArrowheads="1"/>
          </p:cNvSpPr>
          <p:nvPr/>
        </p:nvSpPr>
        <p:spPr bwMode="auto">
          <a:xfrm>
            <a:off x="214283" y="2802553"/>
            <a:ext cx="2214579" cy="25140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将</a:t>
            </a:r>
            <a:r>
              <a:rPr kumimoji="0" lang="en-US" alt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r>
              <a:rPr kumimoji="0" lang="zh-CN" altLang="en-US"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插入到各位上</a:t>
            </a:r>
            <a:endParaRPr kumimoji="0" lang="zh-CN" altLang="en-US"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grpSp>
        <p:nvGrpSpPr>
          <p:cNvPr id="2" name="组合 43"/>
          <p:cNvGrpSpPr/>
          <p:nvPr/>
        </p:nvGrpSpPr>
        <p:grpSpPr>
          <a:xfrm>
            <a:off x="500034" y="1759279"/>
            <a:ext cx="4001534" cy="265653"/>
            <a:chOff x="500034" y="2345705"/>
            <a:chExt cx="4001534" cy="354204"/>
          </a:xfrm>
        </p:grpSpPr>
        <p:sp>
          <p:nvSpPr>
            <p:cNvPr id="55320" name="Text Box 24"/>
            <p:cNvSpPr txBox="1">
              <a:spLocks noChangeArrowheads="1"/>
            </p:cNvSpPr>
            <p:nvPr/>
          </p:nvSpPr>
          <p:spPr bwMode="auto">
            <a:xfrm>
              <a:off x="4164940" y="2345705"/>
              <a:ext cx="336628" cy="3365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5301" name="Text Box 5"/>
            <p:cNvSpPr txBox="1">
              <a:spLocks noChangeArrowheads="1"/>
            </p:cNvSpPr>
            <p:nvPr/>
          </p:nvSpPr>
          <p:spPr bwMode="auto">
            <a:xfrm>
              <a:off x="500034" y="2363347"/>
              <a:ext cx="1886748" cy="3365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初始时为</a:t>
              </a:r>
              <a:r>
                <a:rPr kumimoji="0" lang="en-US" altLang="zh-CN" sz="20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20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3" name="组合 52"/>
          <p:cNvGrpSpPr/>
          <p:nvPr/>
        </p:nvGrpSpPr>
        <p:grpSpPr>
          <a:xfrm>
            <a:off x="5849440" y="1721619"/>
            <a:ext cx="2501638" cy="1325213"/>
            <a:chOff x="5849440" y="2295492"/>
            <a:chExt cx="2501638" cy="1766950"/>
          </a:xfrm>
        </p:grpSpPr>
        <p:sp>
          <p:nvSpPr>
            <p:cNvPr id="55300" name="Text Box 4"/>
            <p:cNvSpPr txBox="1">
              <a:spLocks noChangeArrowheads="1"/>
            </p:cNvSpPr>
            <p:nvPr/>
          </p:nvSpPr>
          <p:spPr bwMode="auto">
            <a:xfrm>
              <a:off x="6063905" y="2665981"/>
              <a:ext cx="1579929" cy="3365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求解中间结果</a:t>
              </a:r>
              <a:endParaRPr kumimoji="0" lang="zh-CN" sz="20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55299" name="AutoShape 3"/>
            <p:cNvSpPr/>
            <p:nvPr/>
          </p:nvSpPr>
          <p:spPr bwMode="auto">
            <a:xfrm>
              <a:off x="5849440" y="2295492"/>
              <a:ext cx="169672" cy="1078898"/>
            </a:xfrm>
            <a:prstGeom prst="rightBrace">
              <a:avLst>
                <a:gd name="adj1" fmla="val 53000"/>
                <a:gd name="adj2" fmla="val 50000"/>
              </a:avLst>
            </a:prstGeom>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2000">
                <a:solidFill>
                  <a:srgbClr val="0000FF"/>
                </a:solidFill>
                <a:ea typeface="仿宋" panose="02010609060101010101" pitchFamily="49" charset="-122"/>
                <a:cs typeface="Times New Roman" panose="02020603050405020304" pitchFamily="18" charset="0"/>
              </a:endParaRPr>
            </a:p>
          </p:txBody>
        </p:sp>
        <p:sp>
          <p:nvSpPr>
            <p:cNvPr id="55298" name="Text Box 2"/>
            <p:cNvSpPr txBox="1">
              <a:spLocks noChangeArrowheads="1"/>
            </p:cNvSpPr>
            <p:nvPr/>
          </p:nvSpPr>
          <p:spPr bwMode="auto">
            <a:xfrm>
              <a:off x="6424966" y="3727237"/>
              <a:ext cx="1926112"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求解的最终结果</a:t>
              </a:r>
              <a:endParaRPr kumimoji="0" lang="zh-CN" sz="200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grpSp>
      <p:grpSp>
        <p:nvGrpSpPr>
          <p:cNvPr id="4" name="组合 44"/>
          <p:cNvGrpSpPr/>
          <p:nvPr/>
        </p:nvGrpSpPr>
        <p:grpSpPr>
          <a:xfrm>
            <a:off x="3127908" y="1982387"/>
            <a:ext cx="1015464" cy="515836"/>
            <a:chOff x="3127908" y="2643182"/>
            <a:chExt cx="1015464" cy="687781"/>
          </a:xfrm>
        </p:grpSpPr>
        <p:sp>
          <p:nvSpPr>
            <p:cNvPr id="55318" name="Text Box 22"/>
            <p:cNvSpPr txBox="1">
              <a:spLocks noChangeArrowheads="1"/>
            </p:cNvSpPr>
            <p:nvPr/>
          </p:nvSpPr>
          <p:spPr bwMode="auto">
            <a:xfrm>
              <a:off x="3127908" y="2994401"/>
              <a:ext cx="336628" cy="3365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12</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31" name="直接连接符 30"/>
            <p:cNvCxnSpPr/>
            <p:nvPr/>
          </p:nvCxnSpPr>
          <p:spPr>
            <a:xfrm rot="10800000" flipV="1">
              <a:off x="3500430" y="2643182"/>
              <a:ext cx="642942" cy="42862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5" name="组合 45"/>
          <p:cNvGrpSpPr/>
          <p:nvPr/>
        </p:nvGrpSpPr>
        <p:grpSpPr>
          <a:xfrm>
            <a:off x="4572001" y="1982387"/>
            <a:ext cx="988319" cy="515836"/>
            <a:chOff x="4572000" y="2643182"/>
            <a:chExt cx="988319" cy="687781"/>
          </a:xfrm>
        </p:grpSpPr>
        <p:sp>
          <p:nvSpPr>
            <p:cNvPr id="55311" name="Text Box 15"/>
            <p:cNvSpPr txBox="1">
              <a:spLocks noChangeArrowheads="1"/>
            </p:cNvSpPr>
            <p:nvPr/>
          </p:nvSpPr>
          <p:spPr bwMode="auto">
            <a:xfrm>
              <a:off x="5223691" y="2994401"/>
              <a:ext cx="336628" cy="3365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21</a:t>
              </a:r>
              <a:endParaRPr kumimoji="0" lang="en-US" altLang="zh-CN"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33" name="直接连接符 32"/>
            <p:cNvCxnSpPr/>
            <p:nvPr/>
          </p:nvCxnSpPr>
          <p:spPr>
            <a:xfrm>
              <a:off x="4572000" y="2643182"/>
              <a:ext cx="571504" cy="35719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 name="组合 46"/>
          <p:cNvGrpSpPr/>
          <p:nvPr/>
        </p:nvGrpSpPr>
        <p:grpSpPr>
          <a:xfrm>
            <a:off x="2426146" y="2518172"/>
            <a:ext cx="717094" cy="535785"/>
            <a:chOff x="2426146" y="3357562"/>
            <a:chExt cx="717094" cy="714380"/>
          </a:xfrm>
        </p:grpSpPr>
        <p:sp>
          <p:nvSpPr>
            <p:cNvPr id="55317" name="Text Box 21"/>
            <p:cNvSpPr txBox="1">
              <a:spLocks noChangeArrowheads="1"/>
            </p:cNvSpPr>
            <p:nvPr/>
          </p:nvSpPr>
          <p:spPr bwMode="auto">
            <a:xfrm>
              <a:off x="2426146" y="3736737"/>
              <a:ext cx="472366"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123</a:t>
              </a:r>
              <a:endPar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36" name="直接连接符 35"/>
            <p:cNvCxnSpPr/>
            <p:nvPr/>
          </p:nvCxnSpPr>
          <p:spPr>
            <a:xfrm rot="5400000">
              <a:off x="2786050" y="3357562"/>
              <a:ext cx="357190" cy="35719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9" name="组合 47"/>
          <p:cNvGrpSpPr/>
          <p:nvPr/>
        </p:nvGrpSpPr>
        <p:grpSpPr>
          <a:xfrm>
            <a:off x="3068183" y="2517219"/>
            <a:ext cx="472366" cy="536738"/>
            <a:chOff x="3068183" y="3356292"/>
            <a:chExt cx="472366" cy="715650"/>
          </a:xfrm>
        </p:grpSpPr>
        <p:sp>
          <p:nvSpPr>
            <p:cNvPr id="55316" name="Text Box 20"/>
            <p:cNvSpPr txBox="1">
              <a:spLocks noChangeArrowheads="1"/>
            </p:cNvSpPr>
            <p:nvPr/>
          </p:nvSpPr>
          <p:spPr bwMode="auto">
            <a:xfrm>
              <a:off x="3068183" y="3736737"/>
              <a:ext cx="472366"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132</a:t>
              </a:r>
              <a:endPar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38" name="直接连接符 37"/>
            <p:cNvCxnSpPr/>
            <p:nvPr/>
          </p:nvCxnSpPr>
          <p:spPr>
            <a:xfrm rot="16200000" flipH="1">
              <a:off x="3112827" y="3518292"/>
              <a:ext cx="324000"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0" name="组合 48"/>
          <p:cNvGrpSpPr/>
          <p:nvPr/>
        </p:nvGrpSpPr>
        <p:grpSpPr>
          <a:xfrm>
            <a:off x="3428993" y="2518172"/>
            <a:ext cx="753595" cy="535785"/>
            <a:chOff x="3428992" y="3357562"/>
            <a:chExt cx="753595" cy="714380"/>
          </a:xfrm>
        </p:grpSpPr>
        <p:sp>
          <p:nvSpPr>
            <p:cNvPr id="55315" name="Text Box 19"/>
            <p:cNvSpPr txBox="1">
              <a:spLocks noChangeArrowheads="1"/>
            </p:cNvSpPr>
            <p:nvPr/>
          </p:nvSpPr>
          <p:spPr bwMode="auto">
            <a:xfrm>
              <a:off x="3710221" y="3736737"/>
              <a:ext cx="472366"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312</a:t>
              </a:r>
              <a:endPar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40" name="直接连接符 39"/>
            <p:cNvCxnSpPr/>
            <p:nvPr/>
          </p:nvCxnSpPr>
          <p:spPr>
            <a:xfrm rot="16200000" flipH="1">
              <a:off x="3428992" y="3357562"/>
              <a:ext cx="357190" cy="35719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1" name="组合 49"/>
          <p:cNvGrpSpPr/>
          <p:nvPr/>
        </p:nvGrpSpPr>
        <p:grpSpPr>
          <a:xfrm>
            <a:off x="4521930" y="2518172"/>
            <a:ext cx="693013" cy="535785"/>
            <a:chOff x="4521929" y="3357562"/>
            <a:chExt cx="693013" cy="714380"/>
          </a:xfrm>
        </p:grpSpPr>
        <p:sp>
          <p:nvSpPr>
            <p:cNvPr id="55310" name="Text Box 14"/>
            <p:cNvSpPr txBox="1">
              <a:spLocks noChangeArrowheads="1"/>
            </p:cNvSpPr>
            <p:nvPr/>
          </p:nvSpPr>
          <p:spPr bwMode="auto">
            <a:xfrm>
              <a:off x="4521929" y="3736737"/>
              <a:ext cx="472366"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213</a:t>
              </a:r>
              <a:endPar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41" name="直接连接符 40"/>
            <p:cNvCxnSpPr/>
            <p:nvPr/>
          </p:nvCxnSpPr>
          <p:spPr>
            <a:xfrm rot="5400000">
              <a:off x="4857752" y="3357562"/>
              <a:ext cx="357190" cy="35719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2" name="组合 50"/>
          <p:cNvGrpSpPr/>
          <p:nvPr/>
        </p:nvGrpSpPr>
        <p:grpSpPr>
          <a:xfrm>
            <a:off x="5163967" y="2517219"/>
            <a:ext cx="472366" cy="536738"/>
            <a:chOff x="5163967" y="3356292"/>
            <a:chExt cx="472366" cy="715650"/>
          </a:xfrm>
        </p:grpSpPr>
        <p:sp>
          <p:nvSpPr>
            <p:cNvPr id="55309" name="Text Box 13"/>
            <p:cNvSpPr txBox="1">
              <a:spLocks noChangeArrowheads="1"/>
            </p:cNvSpPr>
            <p:nvPr/>
          </p:nvSpPr>
          <p:spPr bwMode="auto">
            <a:xfrm>
              <a:off x="5163967" y="3736737"/>
              <a:ext cx="472366"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231</a:t>
              </a:r>
              <a:endPar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42" name="直接连接符 41"/>
            <p:cNvCxnSpPr/>
            <p:nvPr/>
          </p:nvCxnSpPr>
          <p:spPr>
            <a:xfrm rot="16200000" flipH="1">
              <a:off x="5184529" y="3518292"/>
              <a:ext cx="324000" cy="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13" name="组合 51"/>
          <p:cNvGrpSpPr/>
          <p:nvPr/>
        </p:nvGrpSpPr>
        <p:grpSpPr>
          <a:xfrm>
            <a:off x="5500694" y="2518172"/>
            <a:ext cx="777676" cy="535785"/>
            <a:chOff x="5500694" y="3357562"/>
            <a:chExt cx="777676" cy="714380"/>
          </a:xfrm>
        </p:grpSpPr>
        <p:sp>
          <p:nvSpPr>
            <p:cNvPr id="55308" name="Text Box 12"/>
            <p:cNvSpPr txBox="1">
              <a:spLocks noChangeArrowheads="1"/>
            </p:cNvSpPr>
            <p:nvPr/>
          </p:nvSpPr>
          <p:spPr bwMode="auto">
            <a:xfrm>
              <a:off x="5806004" y="3736737"/>
              <a:ext cx="472366" cy="335205"/>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321</a:t>
              </a:r>
              <a:endParaRPr kumimoji="0" lang="en-US" altLang="zh-CN" sz="20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endParaRPr>
            </a:p>
          </p:txBody>
        </p:sp>
        <p:cxnSp>
          <p:nvCxnSpPr>
            <p:cNvPr id="43" name="直接连接符 42"/>
            <p:cNvCxnSpPr/>
            <p:nvPr/>
          </p:nvCxnSpPr>
          <p:spPr>
            <a:xfrm rot="16200000" flipH="1">
              <a:off x="5500694" y="3357562"/>
              <a:ext cx="357190" cy="35719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44" name="灯片编号占位符 43"/>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3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19" grpId="0" bldLvl="0" animBg="1"/>
      <p:bldP spid="55302"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428610"/>
            <a:ext cx="871543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个元素）的全排列（是一个两层集合，其中每个集合元素表示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的某个排列），为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大问</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题</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P</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个元素）的全排列，为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小问题</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10"/>
          <p:cNvGrpSpPr/>
          <p:nvPr/>
        </p:nvGrpSpPr>
        <p:grpSpPr>
          <a:xfrm>
            <a:off x="1626108" y="3482660"/>
            <a:ext cx="5374784" cy="1017916"/>
            <a:chOff x="1268918" y="3051180"/>
            <a:chExt cx="5374784" cy="1017916"/>
          </a:xfrm>
        </p:grpSpPr>
        <p:sp>
          <p:nvSpPr>
            <p:cNvPr id="6" name="TextBox 5"/>
            <p:cNvSpPr txBox="1"/>
            <p:nvPr/>
          </p:nvSpPr>
          <p:spPr>
            <a:xfrm>
              <a:off x="1268918" y="3051180"/>
              <a:ext cx="5374784" cy="10179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324000" rtlCol="0">
              <a:spAutoFit/>
            </a:bodyPr>
            <a:lstStyle/>
            <a:p>
              <a:pPr algn="l"/>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i</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pic>
          <p:nvPicPr>
            <p:cNvPr id="13314" name="Picture 2"/>
            <p:cNvPicPr>
              <a:picLocks noChangeAspect="1" noChangeArrowheads="1"/>
            </p:cNvPicPr>
            <p:nvPr/>
          </p:nvPicPr>
          <p:blipFill>
            <a:blip r:embed="rId1" cstate="print"/>
            <a:srcRect/>
            <a:stretch>
              <a:fillRect/>
            </a:stretch>
          </p:blipFill>
          <p:spPr bwMode="auto">
            <a:xfrm>
              <a:off x="1296056" y="3366944"/>
              <a:ext cx="3275943" cy="496689"/>
            </a:xfrm>
            <a:prstGeom prst="rect">
              <a:avLst/>
            </a:prstGeom>
            <a:noFill/>
            <a:ln w="9525">
              <a:noFill/>
              <a:miter lim="800000"/>
              <a:headEnd/>
              <a:tailEnd/>
            </a:ln>
          </p:spPr>
        </p:pic>
      </p:grpSp>
      <p:pic>
        <p:nvPicPr>
          <p:cNvPr id="13315" name="Picture 3"/>
          <p:cNvPicPr>
            <a:picLocks noChangeAspect="1" noChangeArrowheads="1"/>
          </p:cNvPicPr>
          <p:nvPr/>
        </p:nvPicPr>
        <p:blipFill>
          <a:blip r:embed="rId2" cstate="print"/>
          <a:srcRect/>
          <a:stretch>
            <a:fillRect/>
          </a:stretch>
        </p:blipFill>
        <p:spPr bwMode="auto">
          <a:xfrm>
            <a:off x="2285984" y="2000321"/>
            <a:ext cx="4260104" cy="1125149"/>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803660"/>
            <a:ext cx="8786874" cy="39784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import copy</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Insert</a:t>
            </a:r>
            <a:r>
              <a:rPr lang="en-US" altLang="zh-CN" sz="2000" smtClean="0">
                <a:solidFill>
                  <a:srgbClr val="0000FF"/>
                </a:solidFill>
                <a:latin typeface="Consolas" panose="020B0609020204030204" pitchFamily="49" charset="0"/>
                <a:ea typeface="仿宋" panose="02010609060101010101" pitchFamily="49" charset="-122"/>
              </a:rPr>
              <a:t>(s,i,j):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在</a:t>
            </a:r>
            <a:r>
              <a:rPr lang="en-US" altLang="zh-CN" sz="2000" smtClean="0">
                <a:solidFill>
                  <a:srgbClr val="00B050"/>
                </a:solidFill>
                <a:latin typeface="Consolas" panose="020B0609020204030204" pitchFamily="49" charset="0"/>
                <a:ea typeface="仿宋" panose="02010609060101010101" pitchFamily="49" charset="-122"/>
              </a:rPr>
              <a:t>s</a:t>
            </a:r>
            <a:r>
              <a:rPr lang="zh-CN" altLang="zh-CN" sz="2000" smtClean="0">
                <a:solidFill>
                  <a:srgbClr val="00B050"/>
                </a:solidFill>
                <a:latin typeface="Consolas" panose="020B0609020204030204" pitchFamily="49" charset="0"/>
                <a:ea typeface="仿宋" panose="02010609060101010101" pitchFamily="49" charset="-122"/>
              </a:rPr>
              <a:t>的位置</a:t>
            </a:r>
            <a:r>
              <a:rPr lang="en-US" altLang="zh-CN" sz="2000" smtClean="0">
                <a:solidFill>
                  <a:srgbClr val="00B050"/>
                </a:solidFill>
                <a:latin typeface="Consolas" panose="020B0609020204030204" pitchFamily="49" charset="0"/>
                <a:ea typeface="仿宋" panose="02010609060101010101" pitchFamily="49" charset="-122"/>
              </a:rPr>
              <a:t>j</a:t>
            </a:r>
            <a:r>
              <a:rPr lang="zh-CN" altLang="zh-CN" sz="2000" smtClean="0">
                <a:solidFill>
                  <a:srgbClr val="00B050"/>
                </a:solidFill>
                <a:latin typeface="Consolas" panose="020B0609020204030204" pitchFamily="49" charset="0"/>
                <a:ea typeface="仿宋" panose="02010609060101010101" pitchFamily="49" charset="-122"/>
              </a:rPr>
              <a:t>插入</a:t>
            </a:r>
            <a:r>
              <a:rPr lang="en-US" altLang="zh-CN" sz="2000" smtClean="0">
                <a:solidFill>
                  <a:srgbClr val="00B050"/>
                </a:solidFill>
                <a:latin typeface="Consolas" panose="020B0609020204030204" pitchFamily="49" charset="0"/>
                <a:ea typeface="仿宋" panose="02010609060101010101" pitchFamily="49" charset="-122"/>
              </a:rPr>
              <a:t>i</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tmp=copy.deepcopy(s)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tmp.insert(j,i)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位置</a:t>
            </a:r>
            <a:r>
              <a:rPr lang="en-US" altLang="zh-CN" sz="2000" smtClean="0">
                <a:solidFill>
                  <a:srgbClr val="00B0F0"/>
                </a:solidFill>
                <a:latin typeface="Consolas" panose="020B0609020204030204" pitchFamily="49" charset="0"/>
                <a:ea typeface="仿宋" panose="02010609060101010101" pitchFamily="49" charset="-122"/>
              </a:rPr>
              <a:t>j</a:t>
            </a:r>
            <a:r>
              <a:rPr lang="zh-CN" altLang="zh-CN" sz="2000" smtClean="0">
                <a:solidFill>
                  <a:srgbClr val="00B0F0"/>
                </a:solidFill>
                <a:latin typeface="Consolas" panose="020B0609020204030204" pitchFamily="49" charset="0"/>
                <a:ea typeface="仿宋" panose="02010609060101010101" pitchFamily="49" charset="-122"/>
              </a:rPr>
              <a:t>插入整数</a:t>
            </a:r>
            <a:r>
              <a:rPr lang="en-US" altLang="zh-CN" sz="2000" smtClean="0">
                <a:solidFill>
                  <a:srgbClr val="00B0F0"/>
                </a:solidFill>
                <a:latin typeface="Consolas" panose="020B0609020204030204" pitchFamily="49" charset="0"/>
                <a:ea typeface="仿宋" panose="02010609060101010101" pitchFamily="49" charset="-122"/>
              </a:rPr>
              <a:t>i</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return tmp</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def </a:t>
            </a:r>
            <a:r>
              <a:rPr lang="en-US" altLang="zh-CN" sz="2000" smtClean="0">
                <a:solidFill>
                  <a:srgbClr val="FF0000"/>
                </a:solidFill>
                <a:latin typeface="Consolas" panose="020B0609020204030204" pitchFamily="49" charset="0"/>
                <a:ea typeface="仿宋" panose="02010609060101010101" pitchFamily="49" charset="-122"/>
              </a:rPr>
              <a:t>CreatePi</a:t>
            </a:r>
            <a:r>
              <a:rPr lang="en-US" altLang="zh-CN" sz="2000" smtClean="0">
                <a:solidFill>
                  <a:srgbClr val="0000FF"/>
                </a:solidFill>
                <a:latin typeface="Consolas" panose="020B0609020204030204" pitchFamily="49" charset="0"/>
                <a:ea typeface="仿宋" panose="02010609060101010101" pitchFamily="49" charset="-122"/>
              </a:rPr>
              <a:t>(s,i):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在</a:t>
            </a:r>
            <a:r>
              <a:rPr lang="en-US" altLang="zh-CN" sz="2000" smtClean="0">
                <a:solidFill>
                  <a:srgbClr val="00B050"/>
                </a:solidFill>
                <a:latin typeface="Consolas" panose="020B0609020204030204" pitchFamily="49" charset="0"/>
                <a:ea typeface="仿宋" panose="02010609060101010101" pitchFamily="49" charset="-122"/>
              </a:rPr>
              <a:t>s</a:t>
            </a:r>
            <a:r>
              <a:rPr lang="zh-CN" altLang="zh-CN" sz="2000" smtClean="0">
                <a:solidFill>
                  <a:srgbClr val="00B050"/>
                </a:solidFill>
                <a:latin typeface="Consolas" panose="020B0609020204030204" pitchFamily="49" charset="0"/>
                <a:ea typeface="仿宋" panose="02010609060101010101" pitchFamily="49" charset="-122"/>
              </a:rPr>
              <a:t>集合中</a:t>
            </a:r>
            <a:r>
              <a:rPr lang="en-US" altLang="zh-CN" sz="2000" smtClean="0">
                <a:solidFill>
                  <a:srgbClr val="00B050"/>
                </a:solidFill>
                <a:latin typeface="Consolas" panose="020B0609020204030204" pitchFamily="49" charset="0"/>
                <a:ea typeface="仿宋" panose="02010609060101010101" pitchFamily="49" charset="-122"/>
              </a:rPr>
              <a:t>i-1</a:t>
            </a:r>
            <a:r>
              <a:rPr lang="zh-CN" altLang="zh-CN" sz="2000" smtClean="0">
                <a:solidFill>
                  <a:srgbClr val="00B050"/>
                </a:solidFill>
                <a:latin typeface="Consolas" panose="020B0609020204030204" pitchFamily="49" charset="0"/>
                <a:ea typeface="仿宋" panose="02010609060101010101" pitchFamily="49" charset="-122"/>
              </a:rPr>
              <a:t>到</a:t>
            </a:r>
            <a:r>
              <a:rPr lang="en-US" altLang="zh-CN" sz="2000" smtClean="0">
                <a:solidFill>
                  <a:srgbClr val="00B050"/>
                </a:solidFill>
                <a:latin typeface="Consolas" panose="020B0609020204030204" pitchFamily="49" charset="0"/>
                <a:ea typeface="仿宋" panose="02010609060101010101" pitchFamily="49" charset="-122"/>
              </a:rPr>
              <a:t>0</a:t>
            </a:r>
            <a:r>
              <a:rPr lang="zh-CN" altLang="zh-CN" sz="2000" smtClean="0">
                <a:solidFill>
                  <a:srgbClr val="00B050"/>
                </a:solidFill>
                <a:latin typeface="Consolas" panose="020B0609020204030204" pitchFamily="49" charset="0"/>
                <a:ea typeface="仿宋" panose="02010609060101010101" pitchFamily="49" charset="-122"/>
              </a:rPr>
              <a:t>位置插入</a:t>
            </a:r>
            <a:r>
              <a:rPr lang="en-US" altLang="zh-CN" sz="2000" smtClean="0">
                <a:solidFill>
                  <a:srgbClr val="00B050"/>
                </a:solidFill>
                <a:latin typeface="Consolas" panose="020B0609020204030204" pitchFamily="49" charset="0"/>
                <a:ea typeface="仿宋" panose="02010609060101010101" pitchFamily="49" charset="-122"/>
              </a:rPr>
              <a:t>i</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tmp=[]</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for j in range(len(s),-1,-1):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s1=</a:t>
            </a:r>
            <a:r>
              <a:rPr lang="en-US" altLang="zh-CN" sz="2000" smtClean="0">
                <a:solidFill>
                  <a:srgbClr val="FF0000"/>
                </a:solidFill>
                <a:latin typeface="Consolas" panose="020B0609020204030204" pitchFamily="49" charset="0"/>
                <a:ea typeface="仿宋" panose="02010609060101010101" pitchFamily="49" charset="-122"/>
              </a:rPr>
              <a:t>Insert</a:t>
            </a:r>
            <a:r>
              <a:rPr lang="en-US" altLang="zh-CN" sz="2000" smtClean="0">
                <a:solidFill>
                  <a:srgbClr val="0000FF"/>
                </a:solidFill>
                <a:latin typeface="Consolas" panose="020B0609020204030204" pitchFamily="49" charset="0"/>
                <a:ea typeface="仿宋" panose="02010609060101010101" pitchFamily="49" charset="-122"/>
              </a:rPr>
              <a:t>(s,i,j)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在</a:t>
            </a:r>
            <a:r>
              <a:rPr lang="en-US" altLang="zh-CN" sz="2000" smtClean="0">
                <a:solidFill>
                  <a:srgbClr val="00B0F0"/>
                </a:solidFill>
                <a:latin typeface="Consolas" panose="020B0609020204030204" pitchFamily="49" charset="0"/>
                <a:ea typeface="仿宋" panose="02010609060101010101" pitchFamily="49" charset="-122"/>
              </a:rPr>
              <a:t>s(</a:t>
            </a:r>
            <a:r>
              <a:rPr lang="zh-CN" altLang="zh-CN" sz="2000" smtClean="0">
                <a:solidFill>
                  <a:srgbClr val="00B0F0"/>
                </a:solidFill>
                <a:latin typeface="Consolas" panose="020B0609020204030204" pitchFamily="49" charset="0"/>
                <a:ea typeface="仿宋" panose="02010609060101010101" pitchFamily="49" charset="-122"/>
              </a:rPr>
              <a:t>含</a:t>
            </a:r>
            <a:r>
              <a:rPr lang="en-US" altLang="zh-CN" sz="2000" smtClean="0">
                <a:solidFill>
                  <a:srgbClr val="00B0F0"/>
                </a:solidFill>
                <a:latin typeface="Consolas" panose="020B0609020204030204" pitchFamily="49" charset="0"/>
                <a:ea typeface="仿宋" panose="02010609060101010101" pitchFamily="49" charset="-122"/>
              </a:rPr>
              <a:t>i-1</a:t>
            </a:r>
            <a:r>
              <a:rPr lang="zh-CN" altLang="zh-CN" sz="2000" smtClean="0">
                <a:solidFill>
                  <a:srgbClr val="00B0F0"/>
                </a:solidFill>
                <a:latin typeface="Consolas" panose="020B0609020204030204" pitchFamily="49" charset="0"/>
                <a:ea typeface="仿宋" panose="02010609060101010101" pitchFamily="49" charset="-122"/>
              </a:rPr>
              <a:t>个整数</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的每个位置插入</a:t>
            </a:r>
            <a:r>
              <a:rPr lang="en-US" altLang="zh-CN" sz="2000" smtClean="0">
                <a:solidFill>
                  <a:srgbClr val="00B0F0"/>
                </a:solidFill>
                <a:latin typeface="Consolas" panose="020B0609020204030204" pitchFamily="49" charset="0"/>
                <a:ea typeface="仿宋" panose="02010609060101010101" pitchFamily="49" charset="-122"/>
              </a:rPr>
              <a:t>i</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tmp.append(s1)     	</a:t>
            </a:r>
            <a:r>
              <a:rPr lang="en-US" altLang="zh-CN" sz="2000" smtClean="0">
                <a:solidFill>
                  <a:srgbClr val="00B0F0"/>
                </a:solidFill>
                <a:latin typeface="Consolas" panose="020B0609020204030204" pitchFamily="49" charset="0"/>
                <a:ea typeface="仿宋" panose="02010609060101010101" pitchFamily="49" charset="-122"/>
              </a:rPr>
              <a:t>#s1</a:t>
            </a:r>
            <a:r>
              <a:rPr lang="zh-CN" altLang="zh-CN" sz="2000" smtClean="0">
                <a:solidFill>
                  <a:srgbClr val="00B0F0"/>
                </a:solidFill>
                <a:latin typeface="Consolas" panose="020B0609020204030204" pitchFamily="49" charset="0"/>
                <a:ea typeface="仿宋" panose="02010609060101010101" pitchFamily="49" charset="-122"/>
              </a:rPr>
              <a:t>添加到</a:t>
            </a:r>
            <a:r>
              <a:rPr lang="en-US" altLang="zh-CN" sz="2000" smtClean="0">
                <a:solidFill>
                  <a:srgbClr val="00B0F0"/>
                </a:solidFill>
                <a:latin typeface="Consolas" panose="020B0609020204030204" pitchFamily="49" charset="0"/>
                <a:ea typeface="仿宋" panose="02010609060101010101" pitchFamily="49" charset="-122"/>
              </a:rPr>
              <a:t>Pi</a:t>
            </a:r>
            <a:r>
              <a:rPr lang="zh-CN" altLang="zh-CN" sz="2000" smtClean="0">
                <a:solidFill>
                  <a:srgbClr val="00B0F0"/>
                </a:solidFill>
                <a:latin typeface="Consolas" panose="020B0609020204030204" pitchFamily="49" charset="0"/>
                <a:ea typeface="仿宋" panose="02010609060101010101" pitchFamily="49" charset="-122"/>
              </a:rPr>
              <a:t>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return tmp</a:t>
            </a:r>
            <a:endParaRPr lang="zh-CN" altLang="zh-CN" sz="2000">
              <a:solidFill>
                <a:srgbClr val="0000FF"/>
              </a:solidFill>
              <a:latin typeface="Consolas" panose="020B0609020204030204" pitchFamily="49" charset="0"/>
              <a:ea typeface="仿宋" panose="02010609060101010101" pitchFamily="49" charset="-122"/>
            </a:endParaRPr>
          </a:p>
        </p:txBody>
      </p:sp>
      <p:pic>
        <p:nvPicPr>
          <p:cNvPr id="23553" name="Picture 1"/>
          <p:cNvPicPr>
            <a:picLocks noChangeAspect="1" noChangeArrowheads="1"/>
          </p:cNvPicPr>
          <p:nvPr/>
        </p:nvPicPr>
        <p:blipFill>
          <a:blip r:embed="rId1" cstate="print"/>
          <a:srcRect/>
          <a:stretch>
            <a:fillRect/>
          </a:stretch>
        </p:blipFill>
        <p:spPr bwMode="auto">
          <a:xfrm>
            <a:off x="1357290" y="267875"/>
            <a:ext cx="3979746" cy="428628"/>
          </a:xfrm>
          <a:prstGeom prst="rect">
            <a:avLst/>
          </a:prstGeom>
          <a:noFill/>
          <a:ln w="9525">
            <a:noFill/>
            <a:miter lim="800000"/>
            <a:headEnd/>
            <a:tailEnd/>
          </a:ln>
        </p:spPr>
      </p:pic>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142858"/>
            <a:ext cx="8786874" cy="44799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def </a:t>
            </a:r>
            <a:r>
              <a:rPr lang="en-US" altLang="zh-CN" sz="2000" smtClean="0">
                <a:solidFill>
                  <a:srgbClr val="FF0000"/>
                </a:solidFill>
                <a:latin typeface="Consolas" panose="020B0609020204030204" pitchFamily="49" charset="0"/>
                <a:ea typeface="仿宋" panose="02010609060101010101" pitchFamily="49" charset="-122"/>
              </a:rPr>
              <a:t>perm11</a:t>
            </a:r>
            <a:r>
              <a:rPr lang="en-US" altLang="zh-CN" sz="2000" smtClean="0">
                <a:solidFill>
                  <a:srgbClr val="0000FF"/>
                </a:solidFill>
                <a:latin typeface="Consolas" panose="020B0609020204030204" pitchFamily="49" charset="0"/>
                <a:ea typeface="仿宋" panose="02010609060101010101" pitchFamily="49" charset="-122"/>
              </a:rPr>
              <a:t>(n,i):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递归算法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if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return [[1]]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else: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Pi=[]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存放</a:t>
            </a:r>
            <a:r>
              <a:rPr lang="en-US" altLang="zh-CN" sz="2000" smtClean="0">
                <a:solidFill>
                  <a:srgbClr val="00B0F0"/>
                </a:solidFill>
                <a:latin typeface="Consolas" panose="020B0609020204030204" pitchFamily="49" charset="0"/>
                <a:ea typeface="仿宋" panose="02010609060101010101" pitchFamily="49" charset="-122"/>
              </a:rPr>
              <a:t>1</a:t>
            </a:r>
            <a:r>
              <a:rPr lang="zh-CN" altLang="zh-CN" sz="2000" smtClean="0">
                <a:solidFill>
                  <a:srgbClr val="00B0F0"/>
                </a:solidFill>
                <a:latin typeface="Consolas" panose="020B0609020204030204" pitchFamily="49" charset="0"/>
                <a:ea typeface="仿宋" panose="02010609060101010101" pitchFamily="49" charset="-122"/>
              </a:rPr>
              <a:t>～</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的全排列</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Pi_1=</a:t>
            </a:r>
            <a:r>
              <a:rPr lang="en-US" altLang="zh-CN" sz="2000" smtClean="0">
                <a:solidFill>
                  <a:srgbClr val="FF0000"/>
                </a:solidFill>
                <a:latin typeface="Consolas" panose="020B0609020204030204" pitchFamily="49" charset="0"/>
                <a:ea typeface="仿宋" panose="02010609060101010101" pitchFamily="49" charset="-122"/>
              </a:rPr>
              <a:t>perm11</a:t>
            </a:r>
            <a:r>
              <a:rPr lang="en-US" altLang="zh-CN" sz="2000" smtClean="0">
                <a:solidFill>
                  <a:srgbClr val="0000FF"/>
                </a:solidFill>
                <a:latin typeface="Consolas" panose="020B0609020204030204" pitchFamily="49" charset="0"/>
                <a:ea typeface="仿宋" panose="02010609060101010101" pitchFamily="49" charset="-122"/>
              </a:rPr>
              <a:t>(n,i-1)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求出</a:t>
            </a:r>
            <a:r>
              <a:rPr lang="en-US" altLang="zh-CN" sz="2000" smtClean="0">
                <a:solidFill>
                  <a:srgbClr val="00B0F0"/>
                </a:solidFill>
                <a:latin typeface="Consolas" panose="020B0609020204030204" pitchFamily="49" charset="0"/>
                <a:ea typeface="仿宋" panose="02010609060101010101" pitchFamily="49" charset="-122"/>
              </a:rPr>
              <a:t>Pi_1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for x in Pi_1: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21     		tmp1=</a:t>
            </a:r>
            <a:r>
              <a:rPr lang="en-US" altLang="zh-CN" sz="2000" smtClean="0">
                <a:solidFill>
                  <a:srgbClr val="FF0000"/>
                </a:solidFill>
                <a:latin typeface="Consolas" panose="020B0609020204030204" pitchFamily="49" charset="0"/>
                <a:ea typeface="仿宋" panose="02010609060101010101" pitchFamily="49" charset="-122"/>
              </a:rPr>
              <a:t>CreatePi</a:t>
            </a:r>
            <a:r>
              <a:rPr lang="en-US" altLang="zh-CN" sz="2000" smtClean="0">
                <a:solidFill>
                  <a:srgbClr val="0000FF"/>
                </a:solidFill>
                <a:latin typeface="Consolas" panose="020B0609020204030204" pitchFamily="49" charset="0"/>
                <a:ea typeface="仿宋" panose="02010609060101010101" pitchFamily="49" charset="-122"/>
              </a:rPr>
              <a:t>(x,i)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在</a:t>
            </a:r>
            <a:r>
              <a:rPr lang="en-US" altLang="zh-CN" sz="2000" smtClean="0">
                <a:solidFill>
                  <a:srgbClr val="00B0F0"/>
                </a:solidFill>
                <a:latin typeface="Consolas" panose="020B0609020204030204" pitchFamily="49" charset="0"/>
                <a:ea typeface="仿宋" panose="02010609060101010101" pitchFamily="49" charset="-122"/>
              </a:rPr>
              <a:t>x</a:t>
            </a:r>
            <a:r>
              <a:rPr lang="zh-CN" altLang="zh-CN" sz="2000" smtClean="0">
                <a:solidFill>
                  <a:srgbClr val="00B0F0"/>
                </a:solidFill>
                <a:latin typeface="Consolas" panose="020B0609020204030204" pitchFamily="49" charset="0"/>
                <a:ea typeface="仿宋" panose="02010609060101010101" pitchFamily="49" charset="-122"/>
              </a:rPr>
              <a:t>集合中插入</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得到</a:t>
            </a:r>
            <a:r>
              <a:rPr lang="en-US" altLang="zh-CN" sz="2000" smtClean="0">
                <a:solidFill>
                  <a:srgbClr val="00B0F0"/>
                </a:solidFill>
                <a:latin typeface="Consolas" panose="020B0609020204030204" pitchFamily="49" charset="0"/>
                <a:ea typeface="仿宋" panose="02010609060101010101" pitchFamily="49" charset="-122"/>
              </a:rPr>
              <a:t>tmp1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22      	for y in tmp1:Pi.append(y)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a:t>
            </a:r>
            <a:r>
              <a:rPr lang="en-US" altLang="zh-CN" sz="2000" smtClean="0">
                <a:solidFill>
                  <a:srgbClr val="00B0F0"/>
                </a:solidFill>
                <a:latin typeface="Consolas" panose="020B0609020204030204" pitchFamily="49" charset="0"/>
                <a:ea typeface="仿宋" panose="02010609060101010101" pitchFamily="49" charset="-122"/>
              </a:rPr>
              <a:t>tmp1</a:t>
            </a:r>
            <a:r>
              <a:rPr lang="zh-CN" altLang="zh-CN" sz="2000" smtClean="0">
                <a:solidFill>
                  <a:srgbClr val="00B0F0"/>
                </a:solidFill>
                <a:latin typeface="Consolas" panose="020B0609020204030204" pitchFamily="49" charset="0"/>
                <a:ea typeface="仿宋" panose="02010609060101010101" pitchFamily="49" charset="-122"/>
              </a:rPr>
              <a:t>添加到</a:t>
            </a:r>
            <a:r>
              <a:rPr lang="en-US" altLang="zh-CN" sz="2000" smtClean="0">
                <a:solidFill>
                  <a:srgbClr val="00B0F0"/>
                </a:solidFill>
                <a:latin typeface="Consolas" panose="020B0609020204030204" pitchFamily="49" charset="0"/>
                <a:ea typeface="仿宋" panose="02010609060101010101" pitchFamily="49" charset="-122"/>
              </a:rPr>
              <a:t>Pi</a:t>
            </a:r>
            <a:r>
              <a:rPr lang="zh-CN" altLang="zh-CN" sz="2000" smtClean="0">
                <a:solidFill>
                  <a:srgbClr val="00B0F0"/>
                </a:solidFill>
                <a:latin typeface="Consolas" panose="020B0609020204030204" pitchFamily="49" charset="0"/>
                <a:ea typeface="仿宋" panose="02010609060101010101" pitchFamily="49" charset="-122"/>
              </a:rPr>
              <a:t>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23  	return Pi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25	def </a:t>
            </a:r>
            <a:r>
              <a:rPr lang="en-US" altLang="zh-CN" sz="2000" smtClean="0">
                <a:solidFill>
                  <a:srgbClr val="FF0000"/>
                </a:solidFill>
                <a:latin typeface="Consolas" panose="020B0609020204030204" pitchFamily="49" charset="0"/>
                <a:ea typeface="仿宋" panose="02010609060101010101" pitchFamily="49" charset="-122"/>
              </a:rPr>
              <a:t>perm1</a:t>
            </a:r>
            <a:r>
              <a:rPr lang="en-US" altLang="zh-CN" sz="2000" smtClean="0">
                <a:solidFill>
                  <a:srgbClr val="0000FF"/>
                </a:solidFill>
                <a:latin typeface="Consolas" panose="020B0609020204030204" pitchFamily="49" charset="0"/>
                <a:ea typeface="仿宋" panose="02010609060101010101" pitchFamily="49" charset="-122"/>
              </a:rPr>
              <a:t>(n):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递归法求</a:t>
            </a:r>
            <a:r>
              <a:rPr lang="en-US" altLang="zh-CN" sz="2000" smtClean="0">
                <a:solidFill>
                  <a:srgbClr val="00B050"/>
                </a:solidFill>
                <a:latin typeface="Consolas" panose="020B0609020204030204" pitchFamily="49" charset="0"/>
                <a:ea typeface="仿宋" panose="02010609060101010101" pitchFamily="49" charset="-122"/>
              </a:rPr>
              <a:t>1-n</a:t>
            </a:r>
            <a:r>
              <a:rPr lang="zh-CN" altLang="zh-CN" sz="2000" smtClean="0">
                <a:solidFill>
                  <a:srgbClr val="00B050"/>
                </a:solidFill>
                <a:latin typeface="Consolas" panose="020B0609020204030204" pitchFamily="49" charset="0"/>
                <a:ea typeface="仿宋" panose="02010609060101010101" pitchFamily="49" charset="-122"/>
              </a:rPr>
              <a:t>的全排列</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26		return </a:t>
            </a:r>
            <a:r>
              <a:rPr lang="en-US" altLang="zh-CN" sz="2000" smtClean="0">
                <a:solidFill>
                  <a:srgbClr val="FF0000"/>
                </a:solidFill>
                <a:latin typeface="Consolas" panose="020B0609020204030204" pitchFamily="49" charset="0"/>
                <a:ea typeface="仿宋" panose="02010609060101010101" pitchFamily="49" charset="-122"/>
              </a:rPr>
              <a:t>perm11</a:t>
            </a:r>
            <a:r>
              <a:rPr lang="en-US" altLang="zh-CN" sz="2000" smtClean="0">
                <a:solidFill>
                  <a:srgbClr val="0000FF"/>
                </a:solidFill>
                <a:latin typeface="Consolas" panose="020B0609020204030204" pitchFamily="49" charset="0"/>
                <a:ea typeface="仿宋" panose="02010609060101010101" pitchFamily="49" charset="-122"/>
              </a:rPr>
              <a:t>(n,n)</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321453"/>
            <a:ext cx="66437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3.4.4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实战—字符串解码（</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LeetCode394★★</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00034" y="1071553"/>
            <a:ext cx="8286808" cy="352670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3000"/>
              </a:lnSpc>
              <a:spcBef>
                <a:spcPts val="600"/>
              </a:spcBef>
            </a:pP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给定一个经过编码的有效字符串</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，设计一个算法返回</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解码后的字符串。编码规则是用“</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[encoded_string]</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”表示方括号内的</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encoded_string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（仅包含小写字母）正好重复</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保证为正整数）</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s="3[a]2[bc]"</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"aaabcbc"</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s="abc3[cd]xyz"</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"abccdcdcdxyz"</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3000"/>
              </a:lnSpc>
              <a:spcBef>
                <a:spcPts val="600"/>
              </a:spcBef>
            </a:pPr>
            <a:r>
              <a:rPr lang="en-US" altLang="zh-CN" sz="1800" smtClean="0">
                <a:solidFill>
                  <a:srgbClr val="006600"/>
                </a:solidFill>
                <a:latin typeface="Consolas" panose="020B0609020204030204" pitchFamily="49" charset="0"/>
                <a:ea typeface="楷体" panose="02010609060101010101" pitchFamily="49" charset="-122"/>
                <a:cs typeface="Consolas" panose="020B0609020204030204" pitchFamily="49" charset="0"/>
              </a:rPr>
              <a:t>public String decodeString(String s) { }</a:t>
            </a:r>
            <a:endParaRPr lang="zh-CN" altLang="zh-CN" sz="18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1071552"/>
            <a:ext cx="8286808" cy="349650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3000"/>
              </a:lnSpc>
              <a:spcBef>
                <a:spcPts val="600"/>
              </a:spcBef>
            </a:pP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给定一个经过编码的有效字符串</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，设计一个算法返回</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解码后的字符串。编码规则是用“</a:t>
            </a:r>
            <a:r>
              <a:rPr lang="en-US" altLang="zh-CN" sz="2200" i="1" smtClean="0">
                <a:solidFill>
                  <a:srgbClr val="FF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FF00FF"/>
                </a:solidFill>
                <a:latin typeface="Consolas" panose="020B0609020204030204" pitchFamily="49" charset="0"/>
                <a:ea typeface="楷体" panose="02010609060101010101" pitchFamily="49" charset="-122"/>
                <a:cs typeface="Consolas" panose="020B0609020204030204" pitchFamily="49" charset="0"/>
              </a:rPr>
              <a:t>[encoded_string]</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”表示方括号内的</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encoded_string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（仅包含小写字母）正好重复</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保证为正整数）次。</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s="3[a]2[bc]"</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"aaabcbc"</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s="abc3[cd]xyz"</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，答案为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"abccdcdcdxyz"</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  def </a:t>
            </a:r>
            <a:r>
              <a:rPr lang="en-US" altLang="zh-CN" sz="2000" smtClean="0">
                <a:solidFill>
                  <a:srgbClr val="FF0000"/>
                </a:solidFill>
                <a:latin typeface="Consolas" panose="020B0609020204030204" pitchFamily="49" charset="0"/>
                <a:ea typeface="仿宋" panose="02010609060101010101" pitchFamily="49" charset="-122"/>
              </a:rPr>
              <a:t>decodeString</a:t>
            </a:r>
            <a:r>
              <a:rPr lang="en-US" altLang="zh-CN" sz="2000" smtClean="0">
                <a:solidFill>
                  <a:srgbClr val="0000FF"/>
                </a:solidFill>
                <a:latin typeface="Consolas" panose="020B0609020204030204" pitchFamily="49" charset="0"/>
                <a:ea typeface="仿宋" panose="02010609060101010101" pitchFamily="49" charset="-122"/>
              </a:rPr>
              <a:t>(self,s:str)-&gt;str</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TextBox 6"/>
          <p:cNvSpPr txBox="1"/>
          <p:nvPr/>
        </p:nvSpPr>
        <p:spPr>
          <a:xfrm>
            <a:off x="285720" y="321453"/>
            <a:ext cx="66437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3.4.4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实战—字符串解码（</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LeetCode394★★</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357158" y="1113643"/>
            <a:ext cx="8572560" cy="160098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44000" bIns="108000" rtlCol="0">
            <a:spAutoFit/>
          </a:bodyPr>
          <a:lstStyle/>
          <a:p>
            <a:pPr algn="l">
              <a:lnSpc>
                <a:spcPts val="3300"/>
              </a:lnSpc>
              <a:spcBef>
                <a:spcPts val="600"/>
              </a:spcBef>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采用递归法求解，设</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求字符串</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解码字符串。</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300"/>
              </a:lnSpc>
              <a:spcBef>
                <a:spcPts val="600"/>
              </a:spcBef>
            </a:pP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FF0000"/>
                </a:solidFill>
                <a:latin typeface="华文中宋" panose="02010600040101010101" pitchFamily="2" charset="-122"/>
                <a:ea typeface="华文中宋" panose="02010600040101010101" pitchFamily="2" charset="-122"/>
                <a:cs typeface="Consolas" panose="020B0609020204030204" pitchFamily="49" charset="0"/>
              </a:rPr>
              <a:t>递归出口</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：对于不包含数字和括号的字符串</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，直接连接到</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中。例如</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s="abc"</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ans="abc"</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500034" y="50407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0258" name="Rectangle 18"/>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8" name="Rectangle 58"/>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3" name="TextBox 62"/>
          <p:cNvSpPr txBox="1"/>
          <p:nvPr/>
        </p:nvSpPr>
        <p:spPr>
          <a:xfrm>
            <a:off x="357158" y="589346"/>
            <a:ext cx="8501122" cy="430887"/>
          </a:xfrm>
          <a:prstGeom prst="rect">
            <a:avLst/>
          </a:prstGeom>
          <a:noFill/>
        </p:spPr>
        <p:txBody>
          <a:bodyPr wrap="square" rtlCol="0">
            <a:spAutoFit/>
          </a:bodyPr>
          <a:lstStyle/>
          <a:p>
            <a:pPr algn="l">
              <a:lnSpc>
                <a:spcPct val="100000"/>
              </a:lnSpc>
              <a:spcBef>
                <a:spcPts val="0"/>
              </a:spcBef>
            </a:pPr>
            <a:r>
              <a:rPr lang="zh-CN" altLang="zh-CN" sz="22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优化</a:t>
            </a:r>
            <a:r>
              <a:rPr lang="zh-CN" altLang="en-US"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鸡的只数最多为</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min(a</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b/2)</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，兔的只数最多为</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min(a</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b/4)</a:t>
            </a:r>
            <a:endParaRPr lang="zh-CN" altLang="en-US"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 name="TextBox 5"/>
          <p:cNvSpPr txBox="1"/>
          <p:nvPr/>
        </p:nvSpPr>
        <p:spPr>
          <a:xfrm>
            <a:off x="785786" y="1285866"/>
            <a:ext cx="6858048" cy="20134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def </a:t>
            </a:r>
            <a:r>
              <a:rPr lang="en-US" altLang="zh-CN" sz="2000" smtClean="0">
                <a:solidFill>
                  <a:srgbClr val="FF0000"/>
                </a:solidFill>
                <a:latin typeface="Consolas" panose="020B0609020204030204" pitchFamily="49" charset="0"/>
                <a:ea typeface="仿宋" panose="02010609060101010101" pitchFamily="49" charset="-122"/>
              </a:rPr>
              <a:t>solve2</a:t>
            </a:r>
            <a:r>
              <a:rPr lang="en-US" altLang="zh-CN" sz="2000" smtClean="0">
                <a:solidFill>
                  <a:srgbClr val="0000FF"/>
                </a:solidFill>
                <a:latin typeface="Consolas" panose="020B0609020204030204" pitchFamily="49" charset="0"/>
                <a:ea typeface="仿宋" panose="02010609060101010101" pitchFamily="49" charset="-122"/>
              </a:rPr>
              <a:t>(a,b):</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for x in range(0,</a:t>
            </a:r>
            <a:r>
              <a:rPr lang="en-US" altLang="zh-CN" sz="2000" smtClean="0">
                <a:solidFill>
                  <a:srgbClr val="006600"/>
                </a:solidFill>
                <a:latin typeface="Consolas" panose="020B0609020204030204" pitchFamily="49" charset="0"/>
                <a:ea typeface="仿宋" panose="02010609060101010101" pitchFamily="49" charset="-122"/>
              </a:rPr>
              <a:t>min(a,b//2)+1</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for y in range(0,</a:t>
            </a:r>
            <a:r>
              <a:rPr lang="en-US" altLang="zh-CN" sz="2000" smtClean="0">
                <a:solidFill>
                  <a:srgbClr val="006600"/>
                </a:solidFill>
                <a:latin typeface="Consolas" panose="020B0609020204030204" pitchFamily="49" charset="0"/>
                <a:ea typeface="仿宋" panose="02010609060101010101" pitchFamily="49" charset="-122"/>
              </a:rPr>
              <a:t>min(a,b//4)+1</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if </a:t>
            </a:r>
            <a:r>
              <a:rPr lang="en-US" altLang="zh-CN" sz="2000" smtClean="0">
                <a:solidFill>
                  <a:srgbClr val="FF00FF"/>
                </a:solidFill>
                <a:latin typeface="Consolas" panose="020B0609020204030204" pitchFamily="49" charset="0"/>
                <a:ea typeface="仿宋" panose="02010609060101010101" pitchFamily="49" charset="-122"/>
              </a:rPr>
              <a:t>x+y==a and 2*x+4*y==b</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print("x=%d,y=%d"%(x,y))</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357158" y="555968"/>
            <a:ext cx="8572560" cy="379389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144000" bIns="108000" rtlCol="0">
            <a:spAutoFit/>
          </a:bodyPr>
          <a:lstStyle/>
          <a:p>
            <a:pPr algn="l">
              <a:lnSpc>
                <a:spcPts val="3300"/>
              </a:lnSpc>
              <a:spcBef>
                <a:spcPts val="600"/>
              </a:spcBef>
            </a:pP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200" smtClean="0">
                <a:solidFill>
                  <a:srgbClr val="FF0000"/>
                </a:solidFill>
                <a:latin typeface="华文中宋" panose="02010600040101010101" pitchFamily="2" charset="-122"/>
                <a:ea typeface="华文中宋" panose="02010600040101010101" pitchFamily="2" charset="-122"/>
                <a:cs typeface="Consolas" panose="020B0609020204030204" pitchFamily="49" charset="0"/>
              </a:rPr>
              <a:t>递归体</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：依题意</a:t>
            </a:r>
            <a:r>
              <a:rPr lang="en-US" altLang="zh-CN" sz="22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s</a:t>
            </a:r>
            <a:r>
              <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是一个合法的字符串，分为如下几种情况：</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720090" lvl="1" indent="-323850" algn="l">
              <a:lnSpc>
                <a:spcPts val="3300"/>
              </a:lnSpc>
              <a:spcBef>
                <a:spcPts val="600"/>
              </a:spcBef>
              <a:buFont typeface="+mj-ea"/>
              <a:buAutoNum type="circleNumDbPlain"/>
            </a:pP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k[encoded_string]</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encoded_string</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是一个</a:t>
            </a:r>
            <a:r>
              <a:rPr lang="zh-CN" altLang="en-US"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合法</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的字符串，先提取整数</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，再调用</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(encoded_string)</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求出小问题的结果，则</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个</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(encoded_string)</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的连接。例如</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s=“3[a]”</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ans="aaa"</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endParaRPr>
          </a:p>
          <a:p>
            <a:pPr marL="720090" lvl="1" indent="-323850" algn="l">
              <a:lnSpc>
                <a:spcPts val="3300"/>
              </a:lnSpc>
              <a:spcBef>
                <a:spcPts val="600"/>
              </a:spcBef>
              <a:buFont typeface="+mj-ea"/>
              <a:buAutoNum type="circleNumDbPlain"/>
            </a:pP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chemeClr val="tx1"/>
                </a:solidFill>
                <a:latin typeface="+mn-ea"/>
                <a:cs typeface="Consolas" panose="020B0609020204030204" pitchFamily="49" charset="0"/>
              </a:rPr>
              <a:t>…</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chemeClr val="tx1"/>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是合法的子串，则</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ans=</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baseline="-25000" smtClean="0">
                <a:solidFill>
                  <a:schemeClr val="tx1"/>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chemeClr val="tx1"/>
                </a:solidFill>
                <a:latin typeface="+mj-ea"/>
                <a:ea typeface="+mj-ea"/>
                <a:cs typeface="Consolas" panose="020B0609020204030204" pitchFamily="49" charset="0"/>
              </a:rPr>
              <a:t>…</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chemeClr val="tx1"/>
                </a:solidFill>
                <a:latin typeface="Consolas" panose="020B0609020204030204" pitchFamily="49" charset="0"/>
                <a:ea typeface="仿宋" panose="02010609060101010101" pitchFamily="49" charset="-122"/>
                <a:cs typeface="Consolas" panose="020B0609020204030204" pitchFamily="49" charset="0"/>
              </a:rPr>
              <a:t>s</a:t>
            </a:r>
            <a:r>
              <a:rPr lang="en-US" altLang="zh-CN" sz="2000" i="1" baseline="-25000" smtClean="0">
                <a:solidFill>
                  <a:schemeClr val="tx1"/>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s="abc3[cd]xyz"</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，则</a:t>
            </a:r>
            <a:r>
              <a:rPr lang="en-US"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	ans="abc"+"cdcdcd"+"xyz"="abccdcdcdxyz"</a:t>
            </a:r>
            <a:r>
              <a:rPr lang="zh-CN" altLang="zh-CN" sz="2000" smtClean="0">
                <a:solidFill>
                  <a:schemeClr val="tx1"/>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chemeClr val="tx1"/>
              </a:solidFill>
              <a:latin typeface="Consolas" panose="020B0609020204030204" pitchFamily="49" charset="0"/>
              <a:ea typeface="仿宋" panose="02010609060101010101" pitchFamily="49" charset="-122"/>
              <a:cs typeface="Consolas" panose="020B0609020204030204" pitchFamily="49" charset="0"/>
            </a:endParaRPr>
          </a:p>
        </p:txBody>
      </p:sp>
      <p:sp>
        <p:nvSpPr>
          <p:cNvPr id="10258" name="Rectangle 18"/>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14282" y="482189"/>
            <a:ext cx="8643998" cy="194077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decodeString</a:t>
            </a:r>
            <a:r>
              <a:rPr lang="en-US" altLang="zh-CN" sz="2000" smtClean="0">
                <a:solidFill>
                  <a:srgbClr val="0000FF"/>
                </a:solidFill>
                <a:latin typeface="Consolas" panose="020B0609020204030204" pitchFamily="49" charset="0"/>
                <a:ea typeface="仿宋" panose="02010609060101010101" pitchFamily="49" charset="-122"/>
              </a:rPr>
              <a:t>(self,s:str)-&gt;str: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求解算法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self.i=0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类变量</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从</a:t>
            </a:r>
            <a:r>
              <a:rPr lang="en-US" altLang="zh-CN" sz="2000" smtClean="0">
                <a:solidFill>
                  <a:srgbClr val="00B0F0"/>
                </a:solidFill>
                <a:latin typeface="Consolas" panose="020B0609020204030204" pitchFamily="49" charset="0"/>
                <a:ea typeface="仿宋" panose="02010609060101010101" pitchFamily="49" charset="-122"/>
              </a:rPr>
              <a:t>0</a:t>
            </a:r>
            <a:r>
              <a:rPr lang="zh-CN" altLang="zh-CN" sz="2000" smtClean="0">
                <a:solidFill>
                  <a:srgbClr val="00B0F0"/>
                </a:solidFill>
                <a:latin typeface="Consolas" panose="020B0609020204030204" pitchFamily="49" charset="0"/>
                <a:ea typeface="仿宋" panose="02010609060101010101" pitchFamily="49" charset="-122"/>
              </a:rPr>
              <a:t>开始遍历</a:t>
            </a:r>
            <a:r>
              <a:rPr lang="en-US" altLang="zh-CN" sz="2000" smtClean="0">
                <a:solidFill>
                  <a:srgbClr val="00B0F0"/>
                </a:solidFill>
                <a:latin typeface="Consolas" panose="020B0609020204030204" pitchFamily="49" charset="0"/>
                <a:ea typeface="仿宋" panose="02010609060101010101" pitchFamily="49" charset="-122"/>
              </a:rPr>
              <a:t>s</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return self.</a:t>
            </a:r>
            <a:r>
              <a:rPr lang="en-US" altLang="zh-CN" sz="2000" smtClean="0">
                <a:solidFill>
                  <a:srgbClr val="FF0000"/>
                </a:solidFill>
                <a:latin typeface="Consolas" panose="020B0609020204030204" pitchFamily="49" charset="0"/>
                <a:ea typeface="仿宋" panose="02010609060101010101" pitchFamily="49" charset="-122"/>
              </a:rPr>
              <a:t>unfold</a:t>
            </a:r>
            <a:r>
              <a:rPr lang="en-US" altLang="zh-CN" sz="2000" smtClean="0">
                <a:solidFill>
                  <a:srgbClr val="0000FF"/>
                </a:solidFill>
                <a:latin typeface="Consolas" panose="020B0609020204030204" pitchFamily="49" charset="0"/>
                <a:ea typeface="仿宋" panose="02010609060101010101" pitchFamily="49" charset="-122"/>
              </a:rPr>
              <a:t>(s)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06" y="53561"/>
            <a:ext cx="9001156" cy="49971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def </a:t>
            </a:r>
            <a:r>
              <a:rPr lang="en-US" altLang="zh-CN" sz="2000" smtClean="0">
                <a:solidFill>
                  <a:srgbClr val="FF0000"/>
                </a:solidFill>
                <a:latin typeface="Consolas" panose="020B0609020204030204" pitchFamily="49" charset="0"/>
                <a:ea typeface="仿宋" panose="02010609060101010101" pitchFamily="49" charset="-122"/>
              </a:rPr>
              <a:t>unfold</a:t>
            </a:r>
            <a:r>
              <a:rPr lang="en-US" altLang="zh-CN" sz="2000" smtClean="0">
                <a:solidFill>
                  <a:srgbClr val="0000FF"/>
                </a:solidFill>
                <a:latin typeface="Consolas" panose="020B0609020204030204" pitchFamily="49" charset="0"/>
                <a:ea typeface="仿宋" panose="02010609060101010101" pitchFamily="49" charset="-122"/>
              </a:rPr>
              <a:t>(self,s):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递归算法</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ans=""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while </a:t>
            </a:r>
            <a:r>
              <a:rPr lang="en-US" altLang="zh-CN" sz="2000" smtClean="0">
                <a:solidFill>
                  <a:srgbClr val="FF00FF"/>
                </a:solidFill>
                <a:latin typeface="Consolas" panose="020B0609020204030204" pitchFamily="49" charset="0"/>
                <a:ea typeface="仿宋" panose="02010609060101010101" pitchFamily="49" charset="-122"/>
              </a:rPr>
              <a:t>self.i&lt;len(s) and s[self.i]!=']'</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处理到</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为止</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if </a:t>
            </a:r>
            <a:r>
              <a:rPr lang="en-US" altLang="zh-CN" sz="2000" smtClean="0">
                <a:solidFill>
                  <a:srgbClr val="FF00FF"/>
                </a:solidFill>
                <a:latin typeface="Consolas" panose="020B0609020204030204" pitchFamily="49" charset="0"/>
                <a:ea typeface="仿宋" panose="02010609060101010101" pitchFamily="49" charset="-122"/>
              </a:rPr>
              <a:t>s[self.i]&gt;='a' and s[self.i]&lt;='z'</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遇到字母</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ans+=s[self.i]; self.i+=1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else: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k=0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while </a:t>
            </a:r>
            <a:r>
              <a:rPr lang="en-US" altLang="zh-CN" sz="2000" smtClean="0">
                <a:solidFill>
                  <a:srgbClr val="FF00FF"/>
                </a:solidFill>
                <a:latin typeface="Consolas" panose="020B0609020204030204" pitchFamily="49" charset="0"/>
                <a:ea typeface="仿宋" panose="02010609060101010101" pitchFamily="49" charset="-122"/>
              </a:rPr>
              <a:t>self.i&lt;len(s) and s[self.i]&gt;='0' </a:t>
            </a:r>
            <a:endParaRPr lang="en-US" altLang="zh-CN" sz="2000" smtClean="0">
              <a:solidFill>
                <a:srgbClr val="FF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FF00FF"/>
                </a:solidFill>
                <a:latin typeface="Consolas" panose="020B0609020204030204" pitchFamily="49" charset="0"/>
                <a:ea typeface="仿宋" panose="02010609060101010101" pitchFamily="49" charset="-122"/>
              </a:rPr>
              <a:t>										and s[self.i]&lt;='9':</a:t>
            </a:r>
            <a:r>
              <a:rPr lang="en-US" altLang="zh-CN" sz="2000" smtClean="0">
                <a:solidFill>
                  <a:srgbClr val="0000FF"/>
                </a:solidFill>
                <a:latin typeface="Consolas" panose="020B0609020204030204" pitchFamily="49" charset="0"/>
                <a:ea typeface="仿宋" panose="02010609060101010101" pitchFamily="49" charset="-122"/>
              </a:rPr>
              <a:t> </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k=k*10+ord(s[self.i])-ord('0');self.i+=1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self.i+=1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数字符后面为</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，跳过该</a:t>
            </a:r>
            <a:r>
              <a:rPr lang="en-US" altLang="zh-CN" sz="2000" smtClean="0">
                <a:solidFill>
                  <a:srgbClr val="00B0F0"/>
                </a:solidFill>
                <a:latin typeface="Consolas" panose="020B0609020204030204" pitchFamily="49" charset="0"/>
                <a:ea typeface="仿宋" panose="02010609060101010101" pitchFamily="49" charset="-122"/>
              </a:rPr>
              <a: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tmp=self.</a:t>
            </a:r>
            <a:r>
              <a:rPr lang="en-US" altLang="zh-CN" sz="2000" smtClean="0">
                <a:solidFill>
                  <a:srgbClr val="FF0000"/>
                </a:solidFill>
                <a:latin typeface="Consolas" panose="020B0609020204030204" pitchFamily="49" charset="0"/>
                <a:ea typeface="仿宋" panose="02010609060101010101" pitchFamily="49" charset="-122"/>
              </a:rPr>
              <a:t>unfold</a:t>
            </a:r>
            <a:r>
              <a:rPr lang="en-US" altLang="zh-CN" sz="2000" smtClean="0">
                <a:solidFill>
                  <a:srgbClr val="0000FF"/>
                </a:solidFill>
                <a:latin typeface="Consolas" panose="020B0609020204030204" pitchFamily="49" charset="0"/>
                <a:ea typeface="仿宋" panose="02010609060101010101" pitchFamily="49" charset="-122"/>
              </a:rPr>
              <a:t>(s) 	</a:t>
            </a:r>
            <a:r>
              <a:rPr lang="en-US" altLang="zh-CN" sz="2000" smtClean="0">
                <a:solidFill>
                  <a:srgbClr val="00B0F0"/>
                </a:solidFill>
                <a:latin typeface="Consolas" panose="020B0609020204030204" pitchFamily="49" charset="0"/>
                <a:ea typeface="仿宋" panose="02010609060101010101" pitchFamily="49" charset="-122"/>
              </a:rPr>
              <a:t>#</a:t>
            </a:r>
            <a:r>
              <a:rPr lang="zh-CN" altLang="en-US" sz="2000" smtClean="0">
                <a:solidFill>
                  <a:srgbClr val="00B0F0"/>
                </a:solidFill>
                <a:latin typeface="Consolas" panose="020B0609020204030204" pitchFamily="49" charset="0"/>
                <a:ea typeface="仿宋" panose="02010609060101010101" pitchFamily="49" charset="-122"/>
              </a:rPr>
              <a:t>求</a:t>
            </a:r>
            <a:r>
              <a:rPr lang="zh-CN" altLang="zh-CN" sz="2000" smtClean="0">
                <a:solidFill>
                  <a:srgbClr val="00B0F0"/>
                </a:solidFill>
                <a:latin typeface="Consolas" panose="020B0609020204030204" pitchFamily="49" charset="0"/>
                <a:ea typeface="仿宋" panose="02010609060101010101" pitchFamily="49" charset="-122"/>
              </a:rPr>
              <a:t>子串解码结果</a:t>
            </a:r>
            <a:r>
              <a:rPr lang="en-US" altLang="zh-CN" sz="2000" smtClean="0">
                <a:solidFill>
                  <a:srgbClr val="00B0F0"/>
                </a:solidFill>
                <a:latin typeface="Consolas" panose="020B0609020204030204" pitchFamily="49" charset="0"/>
                <a:ea typeface="仿宋" panose="02010609060101010101" pitchFamily="49" charset="-122"/>
              </a:rPr>
              <a:t>tmp</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self.i+=1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后面是一个</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，跳过该</a:t>
            </a:r>
            <a:r>
              <a:rPr lang="en-US" altLang="zh-CN" sz="2000" smtClean="0">
                <a:solidFill>
                  <a:srgbClr val="00B0F0"/>
                </a:solidFill>
                <a:latin typeface="Consolas" panose="020B0609020204030204" pitchFamily="49" charset="0"/>
                <a:ea typeface="仿宋" panose="02010609060101010101" pitchFamily="49" charset="-122"/>
              </a:rPr>
              <a: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while k&gt;0: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连接</a:t>
            </a:r>
            <a:r>
              <a:rPr lang="en-US" altLang="zh-CN" sz="2000" smtClean="0">
                <a:solidFill>
                  <a:srgbClr val="00B0F0"/>
                </a:solidFill>
                <a:latin typeface="Consolas" panose="020B0609020204030204" pitchFamily="49" charset="0"/>
                <a:ea typeface="仿宋" panose="02010609060101010101" pitchFamily="49" charset="-122"/>
              </a:rPr>
              <a:t>tmp</a:t>
            </a:r>
            <a:r>
              <a:rPr lang="zh-CN" altLang="zh-CN" sz="2000" smtClean="0">
                <a:solidFill>
                  <a:srgbClr val="00B0F0"/>
                </a:solidFill>
                <a:latin typeface="Consolas" panose="020B0609020204030204" pitchFamily="49" charset="0"/>
                <a:ea typeface="仿宋" panose="02010609060101010101" pitchFamily="49" charset="-122"/>
              </a:rPr>
              <a:t>字符串</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次</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ans+=tmp;k-=1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return ans;  					</a:t>
            </a:r>
            <a:r>
              <a:rPr lang="en-US" altLang="zh-CN" sz="2000" smtClean="0">
                <a:solidFill>
                  <a:srgbClr val="00B0F0"/>
                </a:solidFill>
                <a:latin typeface="Consolas" panose="020B0609020204030204" pitchFamily="49" charset="0"/>
                <a:ea typeface="仿宋" panose="02010609060101010101" pitchFamily="49" charset="-122"/>
              </a:rPr>
              <a:t>#s</a:t>
            </a:r>
            <a:r>
              <a:rPr lang="zh-CN" altLang="zh-CN" sz="2000" smtClean="0">
                <a:solidFill>
                  <a:srgbClr val="00B0F0"/>
                </a:solidFill>
                <a:latin typeface="Consolas" panose="020B0609020204030204" pitchFamily="49" charset="0"/>
                <a:ea typeface="仿宋" panose="02010609060101010101" pitchFamily="49" charset="-122"/>
              </a:rPr>
              <a:t>处理完毕返回</a:t>
            </a:r>
            <a:r>
              <a:rPr lang="en-US" altLang="zh-CN" sz="2000" smtClean="0">
                <a:solidFill>
                  <a:srgbClr val="00B0F0"/>
                </a:solidFill>
                <a:latin typeface="Consolas" panose="020B0609020204030204" pitchFamily="49" charset="0"/>
                <a:ea typeface="仿宋" panose="02010609060101010101" pitchFamily="49" charset="-122"/>
              </a:rPr>
              <a:t>ans</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125131"/>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直接展开法</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a:hlinkClick r:id="rId1" action="ppaction://hlinksldjump"/>
          </p:cNvPr>
          <p:cNvSpPr txBox="1"/>
          <p:nvPr/>
        </p:nvSpPr>
        <p:spPr>
          <a:xfrm>
            <a:off x="2714612" y="267875"/>
            <a:ext cx="307183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600"/>
              </a:spcBef>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3.5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递推式计算</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1000100" y="1875229"/>
            <a:ext cx="6858048"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求解递推式最自然的方法是将其反复展开</a:t>
            </a:r>
            <a:r>
              <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ts val="2800"/>
              </a:lnSpc>
              <a:spcBef>
                <a:spcPts val="600"/>
              </a:spcBef>
              <a:buBlip>
                <a:blip r:embed="rId2"/>
              </a:buBlip>
            </a:pPr>
            <a:r>
              <a:rPr lang="zh-CN" altLang="zh-CN"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即直接从递归式出发，一层一层地往前递推，直到最前面的初始条件为止，就得到了问题的解。</a:t>
            </a:r>
            <a:endParaRPr lang="zh-CN" altLang="en-US" sz="22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42876" y="267875"/>
            <a:ext cx="8858280" cy="430887"/>
          </a:xfrm>
          <a:prstGeom prst="rect">
            <a:avLst/>
          </a:prstGeom>
          <a:noFill/>
        </p:spPr>
        <p:txBody>
          <a:bodyPr wrap="square" rtlCol="0">
            <a:spAutoFit/>
          </a:bodyPr>
          <a:lstStyle/>
          <a:p>
            <a:pPr algn="l">
              <a:lnSpc>
                <a:spcPct val="100000"/>
              </a:lnSpc>
              <a:spcBef>
                <a:spcPts val="0"/>
              </a:spcBef>
            </a:pPr>
            <a:r>
              <a:rPr lang="zh-CN" altLang="zh-CN" sz="2200" smtClean="0">
                <a:solidFill>
                  <a:srgbClr val="FF0000"/>
                </a:solidFill>
                <a:latin typeface="+mn-lt"/>
                <a:ea typeface="楷体" panose="02010609060101010101" pitchFamily="49" charset="-122"/>
                <a:cs typeface="Times New Roman" panose="02020603050405020304" pitchFamily="18" charset="0"/>
              </a:rPr>
              <a:t>【例</a:t>
            </a:r>
            <a:r>
              <a:rPr lang="en-US" altLang="zh-CN" sz="2200" smtClean="0">
                <a:solidFill>
                  <a:srgbClr val="FF0000"/>
                </a:solidFill>
                <a:latin typeface="+mn-lt"/>
                <a:ea typeface="楷体" panose="02010609060101010101" pitchFamily="49" charset="-122"/>
                <a:cs typeface="Times New Roman" panose="02020603050405020304" pitchFamily="18" charset="0"/>
              </a:rPr>
              <a:t>3-8</a:t>
            </a:r>
            <a:r>
              <a:rPr lang="zh-CN" altLang="zh-CN" sz="2200" smtClean="0">
                <a:solidFill>
                  <a:srgbClr val="FF0000"/>
                </a:solidFill>
                <a:latin typeface="+mn-lt"/>
                <a:ea typeface="楷体" panose="02010609060101010101" pitchFamily="49" charset="-122"/>
                <a:cs typeface="Times New Roman" panose="02020603050405020304" pitchFamily="18" charset="0"/>
              </a:rPr>
              <a:t>】</a:t>
            </a:r>
            <a:r>
              <a:rPr lang="zh-CN" altLang="zh-CN" sz="2200" smtClean="0">
                <a:solidFill>
                  <a:srgbClr val="0000FF"/>
                </a:solidFill>
                <a:ea typeface="楷体" panose="02010609060101010101" pitchFamily="49" charset="-122"/>
                <a:cs typeface="Times New Roman" panose="02020603050405020304" pitchFamily="18" charset="0"/>
              </a:rPr>
              <a:t>求解梵塔问题的递归算法如下，分析移动</a:t>
            </a:r>
            <a:r>
              <a:rPr lang="en-US" altLang="zh-CN" sz="2200" i="1" smtClean="0">
                <a:solidFill>
                  <a:srgbClr val="0000FF"/>
                </a:solidFill>
                <a:ea typeface="楷体" panose="02010609060101010101" pitchFamily="49" charset="-122"/>
                <a:cs typeface="Times New Roman" panose="02020603050405020304" pitchFamily="18" charset="0"/>
              </a:rPr>
              <a:t>n</a:t>
            </a:r>
            <a:r>
              <a:rPr lang="zh-CN" altLang="zh-CN" sz="2200" smtClean="0">
                <a:solidFill>
                  <a:srgbClr val="0000FF"/>
                </a:solidFill>
                <a:ea typeface="楷体" panose="02010609060101010101" pitchFamily="49" charset="-122"/>
                <a:cs typeface="Times New Roman" panose="02020603050405020304" pitchFamily="18" charset="0"/>
              </a:rPr>
              <a:t>盘片的时间复杂度。</a:t>
            </a:r>
            <a:endParaRPr lang="zh-CN" altLang="zh-CN" sz="2200" smtClean="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428596" y="857238"/>
            <a:ext cx="8286808" cy="30308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b="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n,char x,char y,char z) {</a:t>
            </a:r>
            <a:endPar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(n==1)</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System.out.printf("</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将盘片</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搬到</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%c\n",n,x,z);</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(n-1,x,z,y);</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System.out.printf("</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将盘片</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搬到</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%c\n",n,x,z);</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(n-1,y,x,z);</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5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2224795"/>
            <a:ext cx="500066" cy="400110"/>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000" b="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000" b="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5" name="TextBox 4"/>
          <p:cNvSpPr txBox="1"/>
          <p:nvPr/>
        </p:nvSpPr>
        <p:spPr>
          <a:xfrm>
            <a:off x="1142976" y="2224795"/>
            <a:ext cx="450059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Hanoi(</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x</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y</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z</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的执行时间为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1142976" y="2707002"/>
            <a:ext cx="5857916"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-1)+1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1142976" y="3528539"/>
            <a:ext cx="5429288" cy="1938992"/>
          </a:xfrm>
          <a:prstGeom prst="rect">
            <a:avLst/>
          </a:prstGeom>
          <a:noFill/>
        </p:spPr>
        <p:txBody>
          <a:bodyPr wrap="square" rtlCol="0">
            <a:spAutoFit/>
          </a:bodyPr>
          <a:lstStyle/>
          <a:p>
            <a:pPr algn="l"/>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-2)+1]+1=2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-2)+1+2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-3)+1+2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mn-ea"/>
                <a:ea typeface="+mn-ea"/>
                <a:cs typeface="Consolas" panose="020B0609020204030204" pitchFamily="49" charset="0"/>
              </a:rPr>
              <a:t>…</a:t>
            </a:r>
            <a:endParaRPr lang="zh-CN" altLang="zh-CN" sz="2000" smtClean="0">
              <a:solidFill>
                <a:srgbClr val="0000FF"/>
              </a:solidFill>
              <a:latin typeface="+mn-ea"/>
              <a:ea typeface="+mn-ea"/>
              <a:cs typeface="Consolas" panose="020B0609020204030204" pitchFamily="49" charset="0"/>
            </a:endParaRPr>
          </a:p>
          <a:p>
            <a:pPr algn="l"/>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=2</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=2</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-1=O(2</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428596" y="107139"/>
            <a:ext cx="8286808" cy="268456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b="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(int n,char x,char y,char z) {</a:t>
            </a:r>
            <a:endPar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if (n==1)</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System.out.printf("</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将盘片</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搬到</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%c\n",n,x,z);</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else</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(n-1,x,z,y);</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System.out.printf("</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将盘片</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搬到</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%c\n",n,x,z);</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b="0" smtClean="0">
                <a:solidFill>
                  <a:srgbClr val="FF0000"/>
                </a:solidFill>
                <a:latin typeface="Consolas" panose="020B0609020204030204" pitchFamily="49" charset="0"/>
                <a:ea typeface="仿宋" panose="02010609060101010101" pitchFamily="49" charset="-122"/>
                <a:cs typeface="Consolas" panose="020B0609020204030204" pitchFamily="49" charset="0"/>
              </a:rPr>
              <a:t>Hanoi</a:t>
            </a: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(n-1,y,x,z);</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ts val="2200"/>
              </a:lnSpc>
              <a:spcBef>
                <a:spcPts val="0"/>
              </a:spcBef>
            </a:pPr>
            <a:r>
              <a:rPr lang="en-US" altLang="zh-CN" sz="18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267875"/>
            <a:ext cx="7286676" cy="430887"/>
          </a:xfrm>
          <a:prstGeom prst="rect">
            <a:avLst/>
          </a:prstGeom>
          <a:noFill/>
        </p:spPr>
        <p:txBody>
          <a:bodyPr wrap="square" rtlCol="0">
            <a:spAutoFit/>
          </a:bodyPr>
          <a:lstStyle/>
          <a:p>
            <a:pPr algn="l">
              <a:lnSpc>
                <a:spcPct val="100000"/>
              </a:lnSpc>
              <a:spcBef>
                <a:spcPts val="0"/>
              </a:spcBef>
            </a:pPr>
            <a:r>
              <a:rPr lang="zh-CN" altLang="zh-CN" sz="2200" smtClean="0">
                <a:solidFill>
                  <a:srgbClr val="FF0000"/>
                </a:solidFill>
                <a:latin typeface="+mn-lt"/>
                <a:ea typeface="楷体" panose="02010609060101010101" pitchFamily="49" charset="-122"/>
                <a:cs typeface="Times New Roman" panose="02020603050405020304" pitchFamily="18" charset="0"/>
              </a:rPr>
              <a:t>【例</a:t>
            </a:r>
            <a:r>
              <a:rPr lang="en-US" altLang="zh-CN" sz="2200" smtClean="0">
                <a:solidFill>
                  <a:srgbClr val="FF0000"/>
                </a:solidFill>
                <a:latin typeface="+mn-lt"/>
                <a:ea typeface="楷体" panose="02010609060101010101" pitchFamily="49" charset="-122"/>
                <a:cs typeface="Times New Roman" panose="02020603050405020304" pitchFamily="18" charset="0"/>
              </a:rPr>
              <a:t>3-9</a:t>
            </a:r>
            <a:r>
              <a:rPr lang="zh-CN" altLang="zh-CN" sz="2200" smtClean="0">
                <a:solidFill>
                  <a:srgbClr val="FF0000"/>
                </a:solidFill>
                <a:latin typeface="+mn-lt"/>
                <a:ea typeface="楷体" panose="02010609060101010101" pitchFamily="49" charset="-122"/>
                <a:cs typeface="Times New Roman" panose="02020603050405020304" pitchFamily="18" charset="0"/>
              </a:rPr>
              <a:t>】</a:t>
            </a:r>
            <a:r>
              <a:rPr lang="zh-CN" altLang="zh-CN" sz="2200" smtClean="0">
                <a:solidFill>
                  <a:srgbClr val="0000FF"/>
                </a:solidFill>
                <a:ea typeface="楷体" panose="02010609060101010101" pitchFamily="49" charset="-122"/>
                <a:cs typeface="Times New Roman" panose="02020603050405020304" pitchFamily="18" charset="0"/>
              </a:rPr>
              <a:t>分析以下递推式的时间复杂度。</a:t>
            </a:r>
            <a:endParaRPr lang="zh-CN" altLang="zh-CN" sz="2200"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714348" y="756235"/>
            <a:ext cx="4714908"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zh-CN" altLang="zh-CN" sz="1800" smtClean="0">
                <a:solidFill>
                  <a:srgbClr val="00B0F0"/>
                </a:solidFill>
                <a:latin typeface="Consolas" panose="020B0609020204030204" pitchFamily="49" charset="0"/>
                <a:cs typeface="Consolas" panose="020B0609020204030204" pitchFamily="49" charset="0"/>
              </a:rPr>
              <a:t>≥</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928662" y="1714494"/>
            <a:ext cx="7500990" cy="3016210"/>
          </a:xfrm>
          <a:prstGeom prst="rect">
            <a:avLst/>
          </a:prstGeom>
          <a:noFill/>
        </p:spPr>
        <p:txBody>
          <a:bodyPr wrap="square" rtlCol="0">
            <a:spAutoFit/>
          </a:bodyPr>
          <a:lstStyle/>
          <a:p>
            <a:pPr algn="l">
              <a:lnSpc>
                <a:spcPts val="3000"/>
              </a:lnSpc>
            </a:pP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pP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-2)!+2)</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构造一个辅助函数</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，令</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），代入后有</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，简化为</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展开后有</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因此，</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g</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3730" name="Picture 2"/>
          <p:cNvPicPr>
            <a:picLocks noChangeAspect="1" noChangeArrowheads="1"/>
          </p:cNvPicPr>
          <p:nvPr/>
        </p:nvPicPr>
        <p:blipFill>
          <a:blip r:embed="rId1" cstate="print"/>
          <a:srcRect/>
          <a:stretch>
            <a:fillRect/>
          </a:stretch>
        </p:blipFill>
        <p:spPr bwMode="auto">
          <a:xfrm>
            <a:off x="2164380" y="3821991"/>
            <a:ext cx="3467100" cy="278606"/>
          </a:xfrm>
          <a:prstGeom prst="rect">
            <a:avLst/>
          </a:prstGeom>
          <a:noFill/>
          <a:ln w="9525">
            <a:noFill/>
            <a:miter lim="800000"/>
            <a:headEnd/>
            <a:tailEnd/>
          </a:ln>
        </p:spPr>
      </p:pic>
      <p:sp>
        <p:nvSpPr>
          <p:cNvPr id="8" name="TextBox 7"/>
          <p:cNvSpPr txBox="1"/>
          <p:nvPr/>
        </p:nvSpPr>
        <p:spPr>
          <a:xfrm>
            <a:off x="285720" y="1789462"/>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42861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递归树方法</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00034" y="1125131"/>
            <a:ext cx="7786742" cy="192626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000"/>
              </a:lnSpc>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用递归树求解递推式的基本过程是，展开递推式，构造对应的递归树，然后把每一层的时间进行求和，从而得到算法执行时间的估计</a:t>
            </a:r>
            <a:r>
              <a:rPr lang="zh-CN" altLang="en-US"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marL="457200" indent="-457200" algn="l">
              <a:lnSpc>
                <a:spcPts val="3000"/>
              </a:lnSpc>
              <a:buBlip>
                <a:blip r:embed="rId1"/>
              </a:buBlip>
            </a:pPr>
            <a:r>
              <a:rPr lang="zh-CN" altLang="zh-CN" sz="20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再用时间复杂度形式表示。</a:t>
            </a:r>
            <a:endParaRPr lang="zh-CN" altLang="zh-CN" sz="200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57184" y="216879"/>
            <a:ext cx="535785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anose="02010609060101010101" pitchFamily="49" charset="-122"/>
                <a:cs typeface="Times New Roman" panose="02020603050405020304" pitchFamily="18" charset="0"/>
              </a:rPr>
              <a:t>【例</a:t>
            </a:r>
            <a:r>
              <a:rPr lang="en-US" altLang="zh-CN" sz="2000" smtClean="0">
                <a:solidFill>
                  <a:srgbClr val="FF0000"/>
                </a:solidFill>
                <a:latin typeface="+mn-lt"/>
                <a:ea typeface="楷体" panose="02010609060101010101" pitchFamily="49" charset="-122"/>
                <a:cs typeface="Times New Roman" panose="02020603050405020304" pitchFamily="18" charset="0"/>
              </a:rPr>
              <a:t>3-10</a:t>
            </a:r>
            <a:r>
              <a:rPr lang="zh-CN" altLang="zh-CN" sz="2000" smtClean="0">
                <a:solidFill>
                  <a:srgbClr val="FF0000"/>
                </a:solidFill>
                <a:latin typeface="+mn-lt"/>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分析以下递推式的时间复杂度。</a:t>
            </a:r>
            <a:endParaRPr lang="zh-CN" altLang="zh-CN" sz="2000" smtClean="0">
              <a:solidFill>
                <a:srgbClr val="0000FF"/>
              </a:solidFill>
              <a:ea typeface="楷体" panose="02010609060101010101" pitchFamily="49" charset="-122"/>
              <a:cs typeface="Times New Roman" panose="02020603050405020304" pitchFamily="18" charset="0"/>
            </a:endParaRPr>
          </a:p>
        </p:txBody>
      </p:sp>
      <p:sp>
        <p:nvSpPr>
          <p:cNvPr id="5" name="TextBox 4"/>
          <p:cNvSpPr txBox="1"/>
          <p:nvPr/>
        </p:nvSpPr>
        <p:spPr>
          <a:xfrm>
            <a:off x="714348" y="794005"/>
            <a:ext cx="5715040"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18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en-US"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en-US"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714348" y="2000246"/>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grpSp>
        <p:nvGrpSpPr>
          <p:cNvPr id="34" name="组合 33"/>
          <p:cNvGrpSpPr/>
          <p:nvPr/>
        </p:nvGrpSpPr>
        <p:grpSpPr>
          <a:xfrm>
            <a:off x="698196" y="3049539"/>
            <a:ext cx="1028756" cy="1093847"/>
            <a:chOff x="698196" y="3049539"/>
            <a:chExt cx="1028756" cy="1093847"/>
          </a:xfrm>
        </p:grpSpPr>
        <p:sp>
          <p:nvSpPr>
            <p:cNvPr id="12" name="Text Box 20"/>
            <p:cNvSpPr txBox="1">
              <a:spLocks noChangeArrowheads="1"/>
            </p:cNvSpPr>
            <p:nvPr/>
          </p:nvSpPr>
          <p:spPr bwMode="auto">
            <a:xfrm>
              <a:off x="793396" y="3049539"/>
              <a:ext cx="778208" cy="30802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 name="Text Box 19"/>
            <p:cNvSpPr txBox="1">
              <a:spLocks noChangeArrowheads="1"/>
            </p:cNvSpPr>
            <p:nvPr/>
          </p:nvSpPr>
          <p:spPr bwMode="auto">
            <a:xfrm>
              <a:off x="698196" y="3857634"/>
              <a:ext cx="1028756" cy="28575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初始</a:t>
              </a:r>
              <a:endPar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35" name="组合 34"/>
          <p:cNvGrpSpPr/>
          <p:nvPr/>
        </p:nvGrpSpPr>
        <p:grpSpPr>
          <a:xfrm>
            <a:off x="2588854" y="2625329"/>
            <a:ext cx="1983146" cy="1518057"/>
            <a:chOff x="2588854" y="2625329"/>
            <a:chExt cx="1983146" cy="1518057"/>
          </a:xfrm>
        </p:grpSpPr>
        <p:sp>
          <p:nvSpPr>
            <p:cNvPr id="9" name="Text Box 23"/>
            <p:cNvSpPr txBox="1">
              <a:spLocks noChangeArrowheads="1"/>
            </p:cNvSpPr>
            <p:nvPr/>
          </p:nvSpPr>
          <p:spPr bwMode="auto">
            <a:xfrm>
              <a:off x="3355557" y="2625329"/>
              <a:ext cx="287749" cy="232173"/>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 name="Text Box 22"/>
            <p:cNvSpPr txBox="1">
              <a:spLocks noChangeArrowheads="1"/>
            </p:cNvSpPr>
            <p:nvPr/>
          </p:nvSpPr>
          <p:spPr bwMode="auto">
            <a:xfrm>
              <a:off x="2588854" y="3252681"/>
              <a:ext cx="737741" cy="247763"/>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 name="Text Box 21"/>
            <p:cNvSpPr txBox="1">
              <a:spLocks noChangeArrowheads="1"/>
            </p:cNvSpPr>
            <p:nvPr/>
          </p:nvSpPr>
          <p:spPr bwMode="auto">
            <a:xfrm>
              <a:off x="3834259" y="3252681"/>
              <a:ext cx="737741" cy="247763"/>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 name="Text Box 18"/>
            <p:cNvSpPr txBox="1">
              <a:spLocks noChangeArrowheads="1"/>
            </p:cNvSpPr>
            <p:nvPr/>
          </p:nvSpPr>
          <p:spPr bwMode="auto">
            <a:xfrm>
              <a:off x="2857488" y="3857634"/>
              <a:ext cx="1316756" cy="28575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(b)</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展开</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 name="AutoShape 17"/>
            <p:cNvSpPr>
              <a:spLocks noChangeShapeType="1"/>
            </p:cNvSpPr>
            <p:nvPr/>
          </p:nvSpPr>
          <p:spPr bwMode="auto">
            <a:xfrm flipH="1">
              <a:off x="2927449" y="2846118"/>
              <a:ext cx="337297" cy="406563"/>
            </a:xfrm>
            <a:prstGeom prst="straightConnector1">
              <a:avLst/>
            </a:prstGeom>
            <a:noFill/>
            <a:ln w="19050">
              <a:solidFill>
                <a:srgbClr val="FF00FF"/>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16" name="AutoShape 16"/>
            <p:cNvSpPr>
              <a:spLocks noChangeShapeType="1"/>
            </p:cNvSpPr>
            <p:nvPr/>
          </p:nvSpPr>
          <p:spPr bwMode="auto">
            <a:xfrm>
              <a:off x="3714744" y="2846118"/>
              <a:ext cx="374919" cy="406563"/>
            </a:xfrm>
            <a:prstGeom prst="straightConnector1">
              <a:avLst/>
            </a:prstGeom>
            <a:noFill/>
            <a:ln w="19050">
              <a:solidFill>
                <a:srgbClr val="FF00FF"/>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grpSp>
        <p:nvGrpSpPr>
          <p:cNvPr id="36" name="组合 35"/>
          <p:cNvGrpSpPr/>
          <p:nvPr/>
        </p:nvGrpSpPr>
        <p:grpSpPr>
          <a:xfrm>
            <a:off x="5265177" y="2089544"/>
            <a:ext cx="3235913" cy="2053842"/>
            <a:chOff x="5265177" y="2089544"/>
            <a:chExt cx="3235913" cy="2053842"/>
          </a:xfrm>
        </p:grpSpPr>
        <p:sp>
          <p:nvSpPr>
            <p:cNvPr id="17" name="Text Box 15"/>
            <p:cNvSpPr txBox="1">
              <a:spLocks noChangeArrowheads="1"/>
            </p:cNvSpPr>
            <p:nvPr/>
          </p:nvSpPr>
          <p:spPr bwMode="auto">
            <a:xfrm>
              <a:off x="6632527" y="2089544"/>
              <a:ext cx="294486" cy="22078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 name="Text Box 14"/>
            <p:cNvSpPr txBox="1">
              <a:spLocks noChangeArrowheads="1"/>
            </p:cNvSpPr>
            <p:nvPr/>
          </p:nvSpPr>
          <p:spPr bwMode="auto">
            <a:xfrm>
              <a:off x="5557268" y="2716896"/>
              <a:ext cx="833487" cy="22078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 name="Text Box 13"/>
            <p:cNvSpPr txBox="1">
              <a:spLocks noChangeArrowheads="1"/>
            </p:cNvSpPr>
            <p:nvPr/>
          </p:nvSpPr>
          <p:spPr bwMode="auto">
            <a:xfrm>
              <a:off x="6215597" y="3857634"/>
              <a:ext cx="1499675" cy="28575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(c)</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展开</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 name="AutoShape 12"/>
            <p:cNvSpPr>
              <a:spLocks noChangeShapeType="1"/>
            </p:cNvSpPr>
            <p:nvPr/>
          </p:nvSpPr>
          <p:spPr bwMode="auto">
            <a:xfrm flipH="1">
              <a:off x="6005933" y="2310333"/>
              <a:ext cx="559135" cy="40656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1" name="AutoShape 11"/>
            <p:cNvSpPr>
              <a:spLocks noChangeShapeType="1"/>
            </p:cNvSpPr>
            <p:nvPr/>
          </p:nvSpPr>
          <p:spPr bwMode="auto">
            <a:xfrm>
              <a:off x="6958148" y="2310333"/>
              <a:ext cx="713513" cy="42115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2" name="Text Box 10"/>
            <p:cNvSpPr txBox="1">
              <a:spLocks noChangeArrowheads="1"/>
            </p:cNvSpPr>
            <p:nvPr/>
          </p:nvSpPr>
          <p:spPr bwMode="auto">
            <a:xfrm>
              <a:off x="5265177" y="3366619"/>
              <a:ext cx="780131" cy="26211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3" name="Text Box 9"/>
            <p:cNvSpPr txBox="1">
              <a:spLocks noChangeArrowheads="1"/>
            </p:cNvSpPr>
            <p:nvPr/>
          </p:nvSpPr>
          <p:spPr bwMode="auto">
            <a:xfrm>
              <a:off x="6055230" y="3366619"/>
              <a:ext cx="780131" cy="26211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4" name="AutoShape 8"/>
            <p:cNvSpPr>
              <a:spLocks noChangeShapeType="1"/>
            </p:cNvSpPr>
            <p:nvPr/>
          </p:nvSpPr>
          <p:spPr bwMode="auto">
            <a:xfrm flipH="1">
              <a:off x="5603771" y="3004797"/>
              <a:ext cx="214054" cy="361822"/>
            </a:xfrm>
            <a:prstGeom prst="straightConnector1">
              <a:avLst/>
            </a:prstGeom>
            <a:noFill/>
            <a:ln w="19050">
              <a:solidFill>
                <a:srgbClr val="FF00FF"/>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5" name="AutoShape 7"/>
            <p:cNvSpPr>
              <a:spLocks noChangeShapeType="1"/>
            </p:cNvSpPr>
            <p:nvPr/>
          </p:nvSpPr>
          <p:spPr bwMode="auto">
            <a:xfrm>
              <a:off x="6136960" y="2992153"/>
              <a:ext cx="256865" cy="374466"/>
            </a:xfrm>
            <a:prstGeom prst="straightConnector1">
              <a:avLst/>
            </a:prstGeom>
            <a:noFill/>
            <a:ln w="19050">
              <a:solidFill>
                <a:srgbClr val="FF00FF"/>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6" name="Text Box 6"/>
            <p:cNvSpPr txBox="1">
              <a:spLocks noChangeArrowheads="1"/>
            </p:cNvSpPr>
            <p:nvPr/>
          </p:nvSpPr>
          <p:spPr bwMode="auto">
            <a:xfrm>
              <a:off x="7222996" y="2731486"/>
              <a:ext cx="810833" cy="22078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7" name="Text Box 5"/>
            <p:cNvSpPr txBox="1">
              <a:spLocks noChangeArrowheads="1"/>
            </p:cNvSpPr>
            <p:nvPr/>
          </p:nvSpPr>
          <p:spPr bwMode="auto">
            <a:xfrm>
              <a:off x="6930905" y="3381208"/>
              <a:ext cx="780131" cy="26211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8" name="Text Box 4"/>
            <p:cNvSpPr txBox="1">
              <a:spLocks noChangeArrowheads="1"/>
            </p:cNvSpPr>
            <p:nvPr/>
          </p:nvSpPr>
          <p:spPr bwMode="auto">
            <a:xfrm>
              <a:off x="7720959" y="3381208"/>
              <a:ext cx="780131" cy="26211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T</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FF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0" name="AutoShape 3"/>
            <p:cNvSpPr>
              <a:spLocks noChangeShapeType="1"/>
            </p:cNvSpPr>
            <p:nvPr/>
          </p:nvSpPr>
          <p:spPr bwMode="auto">
            <a:xfrm flipH="1">
              <a:off x="7269500" y="3019387"/>
              <a:ext cx="214054" cy="361822"/>
            </a:xfrm>
            <a:prstGeom prst="straightConnector1">
              <a:avLst/>
            </a:prstGeom>
            <a:noFill/>
            <a:ln w="19050">
              <a:solidFill>
                <a:srgbClr val="FF00FF"/>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1" name="AutoShape 2"/>
            <p:cNvSpPr>
              <a:spLocks noChangeShapeType="1"/>
            </p:cNvSpPr>
            <p:nvPr/>
          </p:nvSpPr>
          <p:spPr bwMode="auto">
            <a:xfrm>
              <a:off x="7802688" y="3006742"/>
              <a:ext cx="256865" cy="374466"/>
            </a:xfrm>
            <a:prstGeom prst="straightConnector1">
              <a:avLst/>
            </a:prstGeom>
            <a:noFill/>
            <a:ln w="19050">
              <a:solidFill>
                <a:srgbClr val="FF00FF"/>
              </a:solidFill>
              <a:round/>
              <a:tailEnd type="none"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sp>
        <p:nvSpPr>
          <p:cNvPr id="33" name="灯片编号占位符 32"/>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85"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6846" name="Rectangle 4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6844" name="Text Box 44"/>
          <p:cNvSpPr txBox="1">
            <a:spLocks noChangeArrowheads="1"/>
          </p:cNvSpPr>
          <p:nvPr/>
        </p:nvSpPr>
        <p:spPr bwMode="auto">
          <a:xfrm>
            <a:off x="3885804" y="281104"/>
            <a:ext cx="308370" cy="260216"/>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43" name="Text Box 43"/>
          <p:cNvSpPr txBox="1">
            <a:spLocks noChangeArrowheads="1"/>
          </p:cNvSpPr>
          <p:nvPr/>
        </p:nvSpPr>
        <p:spPr bwMode="auto">
          <a:xfrm>
            <a:off x="2946523" y="774242"/>
            <a:ext cx="768221" cy="22587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42" name="Text Box 42"/>
          <p:cNvSpPr txBox="1">
            <a:spLocks noChangeArrowheads="1"/>
          </p:cNvSpPr>
          <p:nvPr/>
        </p:nvSpPr>
        <p:spPr bwMode="auto">
          <a:xfrm>
            <a:off x="4534443" y="774242"/>
            <a:ext cx="894813" cy="297310"/>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41" name="Text Box 41"/>
          <p:cNvSpPr txBox="1">
            <a:spLocks noChangeArrowheads="1"/>
          </p:cNvSpPr>
          <p:nvPr/>
        </p:nvSpPr>
        <p:spPr bwMode="auto">
          <a:xfrm>
            <a:off x="2422259" y="1356029"/>
            <a:ext cx="720982" cy="25422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40" name="Line 40"/>
          <p:cNvSpPr>
            <a:spLocks noChangeShapeType="1"/>
          </p:cNvSpPr>
          <p:nvPr/>
        </p:nvSpPr>
        <p:spPr bwMode="auto">
          <a:xfrm flipH="1">
            <a:off x="3400214" y="520896"/>
            <a:ext cx="453692" cy="266141"/>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9" name="Line 39"/>
          <p:cNvSpPr>
            <a:spLocks noChangeShapeType="1"/>
          </p:cNvSpPr>
          <p:nvPr/>
        </p:nvSpPr>
        <p:spPr bwMode="auto">
          <a:xfrm>
            <a:off x="4080752" y="520896"/>
            <a:ext cx="453692" cy="266141"/>
          </a:xfrm>
          <a:prstGeom prst="line">
            <a:avLst/>
          </a:pr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8" name="Freeform 38"/>
          <p:cNvSpPr/>
          <p:nvPr/>
        </p:nvSpPr>
        <p:spPr bwMode="auto">
          <a:xfrm>
            <a:off x="2811004" y="1063446"/>
            <a:ext cx="328927" cy="286613"/>
          </a:xfrm>
          <a:custGeom>
            <a:avLst/>
            <a:gdLst/>
            <a:ahLst/>
            <a:cxnLst>
              <a:cxn ang="0">
                <a:pos x="261" y="0"/>
              </a:cxn>
              <a:cxn ang="0">
                <a:pos x="0" y="336"/>
              </a:cxn>
            </a:cxnLst>
            <a:rect l="0" t="0" r="r" b="b"/>
            <a:pathLst>
              <a:path w="261" h="336">
                <a:moveTo>
                  <a:pt x="261" y="0"/>
                </a:moveTo>
                <a:lnTo>
                  <a:pt x="0" y="336"/>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7" name="Freeform 37"/>
          <p:cNvSpPr/>
          <p:nvPr/>
        </p:nvSpPr>
        <p:spPr bwMode="auto">
          <a:xfrm>
            <a:off x="3370556" y="1062593"/>
            <a:ext cx="294900" cy="287466"/>
          </a:xfrm>
          <a:custGeom>
            <a:avLst/>
            <a:gdLst/>
            <a:ahLst/>
            <a:cxnLst>
              <a:cxn ang="0">
                <a:pos x="0" y="0"/>
              </a:cxn>
              <a:cxn ang="0">
                <a:pos x="234" y="336"/>
              </a:cxn>
            </a:cxnLst>
            <a:rect l="0" t="0" r="r" b="b"/>
            <a:pathLst>
              <a:path w="234" h="336">
                <a:moveTo>
                  <a:pt x="0" y="0"/>
                </a:moveTo>
                <a:lnTo>
                  <a:pt x="234" y="336"/>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6" name="Freeform 36"/>
          <p:cNvSpPr/>
          <p:nvPr/>
        </p:nvSpPr>
        <p:spPr bwMode="auto">
          <a:xfrm>
            <a:off x="2565413" y="1633544"/>
            <a:ext cx="143669" cy="138188"/>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5" name="Freeform 35"/>
          <p:cNvSpPr/>
          <p:nvPr/>
        </p:nvSpPr>
        <p:spPr bwMode="auto">
          <a:xfrm>
            <a:off x="2826286" y="1623308"/>
            <a:ext cx="162573" cy="148424"/>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4" name="Text Box 34"/>
          <p:cNvSpPr txBox="1">
            <a:spLocks noChangeArrowheads="1"/>
          </p:cNvSpPr>
          <p:nvPr/>
        </p:nvSpPr>
        <p:spPr bwMode="auto">
          <a:xfrm>
            <a:off x="2535167" y="1771732"/>
            <a:ext cx="453692"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endParaRPr>
          </a:p>
        </p:txBody>
      </p:sp>
      <p:sp>
        <p:nvSpPr>
          <p:cNvPr id="76833" name="Freeform 33"/>
          <p:cNvSpPr/>
          <p:nvPr/>
        </p:nvSpPr>
        <p:spPr bwMode="auto">
          <a:xfrm>
            <a:off x="4414046" y="1063446"/>
            <a:ext cx="328927" cy="286613"/>
          </a:xfrm>
          <a:custGeom>
            <a:avLst/>
            <a:gdLst/>
            <a:ahLst/>
            <a:cxnLst>
              <a:cxn ang="0">
                <a:pos x="261" y="0"/>
              </a:cxn>
              <a:cxn ang="0">
                <a:pos x="0" y="336"/>
              </a:cxn>
            </a:cxnLst>
            <a:rect l="0" t="0" r="r" b="b"/>
            <a:pathLst>
              <a:path w="261" h="336">
                <a:moveTo>
                  <a:pt x="261" y="0"/>
                </a:moveTo>
                <a:lnTo>
                  <a:pt x="0" y="336"/>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2" name="Freeform 32"/>
          <p:cNvSpPr/>
          <p:nvPr/>
        </p:nvSpPr>
        <p:spPr bwMode="auto">
          <a:xfrm>
            <a:off x="4973599" y="1063446"/>
            <a:ext cx="294900" cy="286613"/>
          </a:xfrm>
          <a:custGeom>
            <a:avLst/>
            <a:gdLst/>
            <a:ahLst/>
            <a:cxnLst>
              <a:cxn ang="0">
                <a:pos x="0" y="0"/>
              </a:cxn>
              <a:cxn ang="0">
                <a:pos x="234" y="336"/>
              </a:cxn>
            </a:cxnLst>
            <a:rect l="0" t="0" r="r" b="b"/>
            <a:pathLst>
              <a:path w="234" h="336">
                <a:moveTo>
                  <a:pt x="0" y="0"/>
                </a:moveTo>
                <a:lnTo>
                  <a:pt x="234" y="336"/>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1" name="Freeform 31"/>
          <p:cNvSpPr/>
          <p:nvPr/>
        </p:nvSpPr>
        <p:spPr bwMode="auto">
          <a:xfrm>
            <a:off x="3472795" y="1633544"/>
            <a:ext cx="144929" cy="138188"/>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30" name="Freeform 30"/>
          <p:cNvSpPr/>
          <p:nvPr/>
        </p:nvSpPr>
        <p:spPr bwMode="auto">
          <a:xfrm>
            <a:off x="3733668" y="1623308"/>
            <a:ext cx="162573" cy="148424"/>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29" name="Text Box 29"/>
          <p:cNvSpPr txBox="1">
            <a:spLocks noChangeArrowheads="1"/>
          </p:cNvSpPr>
          <p:nvPr/>
        </p:nvSpPr>
        <p:spPr bwMode="auto">
          <a:xfrm>
            <a:off x="3467950" y="1769173"/>
            <a:ext cx="453692"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endParaRPr>
          </a:p>
        </p:txBody>
      </p:sp>
      <p:sp>
        <p:nvSpPr>
          <p:cNvPr id="76828" name="Freeform 28"/>
          <p:cNvSpPr/>
          <p:nvPr/>
        </p:nvSpPr>
        <p:spPr bwMode="auto">
          <a:xfrm>
            <a:off x="4153332" y="1633544"/>
            <a:ext cx="142408" cy="138188"/>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27" name="Freeform 27"/>
          <p:cNvSpPr/>
          <p:nvPr/>
        </p:nvSpPr>
        <p:spPr bwMode="auto">
          <a:xfrm>
            <a:off x="4414206" y="1622454"/>
            <a:ext cx="162573" cy="149278"/>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26" name="Text Box 26"/>
          <p:cNvSpPr txBox="1">
            <a:spLocks noChangeArrowheads="1"/>
          </p:cNvSpPr>
          <p:nvPr/>
        </p:nvSpPr>
        <p:spPr bwMode="auto">
          <a:xfrm>
            <a:off x="4131554" y="1778493"/>
            <a:ext cx="453692"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endParaRPr>
          </a:p>
        </p:txBody>
      </p:sp>
      <p:sp>
        <p:nvSpPr>
          <p:cNvPr id="76825" name="Freeform 25"/>
          <p:cNvSpPr/>
          <p:nvPr/>
        </p:nvSpPr>
        <p:spPr bwMode="auto">
          <a:xfrm>
            <a:off x="5060715" y="1632691"/>
            <a:ext cx="143669" cy="139041"/>
          </a:xfrm>
          <a:custGeom>
            <a:avLst/>
            <a:gdLst/>
            <a:ahLst/>
            <a:cxnLst>
              <a:cxn ang="0">
                <a:pos x="114" y="0"/>
              </a:cxn>
              <a:cxn ang="0">
                <a:pos x="0" y="162"/>
              </a:cxn>
            </a:cxnLst>
            <a:rect l="0" t="0" r="r" b="b"/>
            <a:pathLst>
              <a:path w="114" h="162">
                <a:moveTo>
                  <a:pt x="114" y="0"/>
                </a:moveTo>
                <a:lnTo>
                  <a:pt x="0" y="162"/>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24" name="Freeform 24"/>
          <p:cNvSpPr/>
          <p:nvPr/>
        </p:nvSpPr>
        <p:spPr bwMode="auto">
          <a:xfrm>
            <a:off x="5320328" y="1623308"/>
            <a:ext cx="162573" cy="148424"/>
          </a:xfrm>
          <a:custGeom>
            <a:avLst/>
            <a:gdLst/>
            <a:ahLst/>
            <a:cxnLst>
              <a:cxn ang="0">
                <a:pos x="0" y="0"/>
              </a:cxn>
              <a:cxn ang="0">
                <a:pos x="129" y="174"/>
              </a:cxn>
            </a:cxnLst>
            <a:rect l="0" t="0" r="r" b="b"/>
            <a:pathLst>
              <a:path w="129" h="174">
                <a:moveTo>
                  <a:pt x="0" y="0"/>
                </a:moveTo>
                <a:lnTo>
                  <a:pt x="129" y="174"/>
                </a:lnTo>
              </a:path>
            </a:pathLst>
          </a:custGeom>
          <a:noFill/>
          <a:ln w="19050">
            <a:solidFill>
              <a:srgbClr val="0000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23" name="Text Box 23"/>
          <p:cNvSpPr txBox="1">
            <a:spLocks noChangeArrowheads="1"/>
          </p:cNvSpPr>
          <p:nvPr/>
        </p:nvSpPr>
        <p:spPr bwMode="auto">
          <a:xfrm>
            <a:off x="5047403" y="1759000"/>
            <a:ext cx="452432"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mj-ea"/>
              <a:ea typeface="+mj-ea"/>
              <a:cs typeface="Times New Roman" panose="02020603050405020304" pitchFamily="18" charset="0"/>
            </a:endParaRPr>
          </a:p>
        </p:txBody>
      </p:sp>
      <p:sp>
        <p:nvSpPr>
          <p:cNvPr id="76822" name="Text Box 22"/>
          <p:cNvSpPr txBox="1">
            <a:spLocks noChangeArrowheads="1"/>
          </p:cNvSpPr>
          <p:nvPr/>
        </p:nvSpPr>
        <p:spPr bwMode="auto">
          <a:xfrm>
            <a:off x="857224" y="1189424"/>
            <a:ext cx="1266950" cy="432179"/>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高度为</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log</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21" name="AutoShape 21"/>
          <p:cNvSpPr/>
          <p:nvPr/>
        </p:nvSpPr>
        <p:spPr bwMode="auto">
          <a:xfrm>
            <a:off x="2039140" y="452120"/>
            <a:ext cx="226845" cy="1851041"/>
          </a:xfrm>
          <a:prstGeom prst="leftBrace">
            <a:avLst>
              <a:gd name="adj1" fmla="val 100463"/>
              <a:gd name="adj2" fmla="val 50000"/>
            </a:avLst>
          </a:prstGeom>
          <a:noFill/>
          <a:ln w="19050">
            <a:solidFill>
              <a:srgbClr val="006600"/>
            </a:solidFill>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20" name="Line 20"/>
          <p:cNvSpPr>
            <a:spLocks noChangeShapeType="1"/>
          </p:cNvSpPr>
          <p:nvPr/>
        </p:nvSpPr>
        <p:spPr bwMode="auto">
          <a:xfrm>
            <a:off x="4534443" y="474834"/>
            <a:ext cx="2268457" cy="853"/>
          </a:xfrm>
          <a:prstGeom prst="line">
            <a:avLst/>
          </a:prstGeom>
          <a:noFill/>
          <a:ln w="19050">
            <a:solidFill>
              <a:srgbClr val="0066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19" name="Text Box 19"/>
          <p:cNvSpPr txBox="1">
            <a:spLocks noChangeArrowheads="1"/>
          </p:cNvSpPr>
          <p:nvPr/>
        </p:nvSpPr>
        <p:spPr bwMode="auto">
          <a:xfrm>
            <a:off x="6843227" y="375031"/>
            <a:ext cx="286078"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8" name="Text Box 18"/>
          <p:cNvSpPr txBox="1">
            <a:spLocks noChangeArrowheads="1"/>
          </p:cNvSpPr>
          <p:nvPr/>
        </p:nvSpPr>
        <p:spPr bwMode="auto">
          <a:xfrm>
            <a:off x="3339723" y="1356029"/>
            <a:ext cx="732211" cy="25422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7" name="Text Box 17"/>
          <p:cNvSpPr txBox="1">
            <a:spLocks noChangeArrowheads="1"/>
          </p:cNvSpPr>
          <p:nvPr/>
        </p:nvSpPr>
        <p:spPr bwMode="auto">
          <a:xfrm>
            <a:off x="4060587" y="1356029"/>
            <a:ext cx="725727" cy="25422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6" name="Text Box 16"/>
          <p:cNvSpPr txBox="1">
            <a:spLocks noChangeArrowheads="1"/>
          </p:cNvSpPr>
          <p:nvPr/>
        </p:nvSpPr>
        <p:spPr bwMode="auto">
          <a:xfrm>
            <a:off x="4978052" y="1356029"/>
            <a:ext cx="736956" cy="254222"/>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t>
            </a: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5" name="Freeform 15"/>
          <p:cNvSpPr/>
          <p:nvPr/>
        </p:nvSpPr>
        <p:spPr bwMode="auto">
          <a:xfrm>
            <a:off x="5420401" y="871485"/>
            <a:ext cx="1337129" cy="1706"/>
          </a:xfrm>
          <a:custGeom>
            <a:avLst/>
            <a:gdLst/>
            <a:ahLst/>
            <a:cxnLst>
              <a:cxn ang="0">
                <a:pos x="0" y="2"/>
              </a:cxn>
              <a:cxn ang="0">
                <a:pos x="1060" y="0"/>
              </a:cxn>
            </a:cxnLst>
            <a:rect l="0" t="0" r="r" b="b"/>
            <a:pathLst>
              <a:path w="1060" h="2">
                <a:moveTo>
                  <a:pt x="0" y="2"/>
                </a:moveTo>
                <a:lnTo>
                  <a:pt x="1060" y="0"/>
                </a:lnTo>
              </a:path>
            </a:pathLst>
          </a:custGeom>
          <a:noFill/>
          <a:ln w="19050">
            <a:solidFill>
              <a:srgbClr val="0066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14" name="Text Box 14"/>
          <p:cNvSpPr txBox="1">
            <a:spLocks noChangeArrowheads="1"/>
          </p:cNvSpPr>
          <p:nvPr/>
        </p:nvSpPr>
        <p:spPr bwMode="auto">
          <a:xfrm>
            <a:off x="6843227" y="774242"/>
            <a:ext cx="578731"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3" name="Freeform 13"/>
          <p:cNvSpPr/>
          <p:nvPr/>
        </p:nvSpPr>
        <p:spPr bwMode="auto">
          <a:xfrm>
            <a:off x="5797217" y="1454979"/>
            <a:ext cx="937628" cy="1706"/>
          </a:xfrm>
          <a:custGeom>
            <a:avLst/>
            <a:gdLst/>
            <a:ahLst/>
            <a:cxnLst>
              <a:cxn ang="0">
                <a:pos x="0" y="0"/>
              </a:cxn>
              <a:cxn ang="0">
                <a:pos x="745" y="0"/>
              </a:cxn>
            </a:cxnLst>
            <a:rect l="0" t="0" r="r" b="b"/>
            <a:pathLst>
              <a:path w="745" h="1">
                <a:moveTo>
                  <a:pt x="0" y="0"/>
                </a:moveTo>
                <a:lnTo>
                  <a:pt x="745" y="0"/>
                </a:lnTo>
              </a:path>
            </a:pathLst>
          </a:custGeom>
          <a:noFill/>
          <a:ln w="19050">
            <a:solidFill>
              <a:srgbClr val="0066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12" name="Text Box 12"/>
          <p:cNvSpPr txBox="1">
            <a:spLocks noChangeArrowheads="1"/>
          </p:cNvSpPr>
          <p:nvPr/>
        </p:nvSpPr>
        <p:spPr bwMode="auto">
          <a:xfrm>
            <a:off x="6843227" y="1356029"/>
            <a:ext cx="578731"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1" name="Text Box 11"/>
          <p:cNvSpPr txBox="1">
            <a:spLocks noChangeArrowheads="1"/>
          </p:cNvSpPr>
          <p:nvPr/>
        </p:nvSpPr>
        <p:spPr bwMode="auto">
          <a:xfrm>
            <a:off x="2656151" y="2273873"/>
            <a:ext cx="226845"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10" name="Line 10"/>
          <p:cNvSpPr>
            <a:spLocks noChangeShapeType="1"/>
          </p:cNvSpPr>
          <p:nvPr/>
        </p:nvSpPr>
        <p:spPr bwMode="auto">
          <a:xfrm>
            <a:off x="2762012" y="1948874"/>
            <a:ext cx="1260" cy="266141"/>
          </a:xfrm>
          <a:prstGeom prst="line">
            <a:avLst/>
          </a:prstGeom>
          <a:noFill/>
          <a:ln w="19050">
            <a:solidFill>
              <a:srgbClr val="0000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09" name="Text Box 9"/>
          <p:cNvSpPr txBox="1">
            <a:spLocks noChangeArrowheads="1"/>
          </p:cNvSpPr>
          <p:nvPr/>
        </p:nvSpPr>
        <p:spPr bwMode="auto">
          <a:xfrm>
            <a:off x="3604058" y="2273873"/>
            <a:ext cx="226845"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08" name="Line 8"/>
          <p:cNvSpPr>
            <a:spLocks noChangeShapeType="1"/>
          </p:cNvSpPr>
          <p:nvPr/>
        </p:nvSpPr>
        <p:spPr bwMode="auto">
          <a:xfrm>
            <a:off x="3709919" y="1948874"/>
            <a:ext cx="1260" cy="266141"/>
          </a:xfrm>
          <a:prstGeom prst="line">
            <a:avLst/>
          </a:prstGeom>
          <a:noFill/>
          <a:ln w="19050">
            <a:solidFill>
              <a:srgbClr val="0000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07" name="Text Box 7"/>
          <p:cNvSpPr txBox="1">
            <a:spLocks noChangeArrowheads="1"/>
          </p:cNvSpPr>
          <p:nvPr/>
        </p:nvSpPr>
        <p:spPr bwMode="auto">
          <a:xfrm>
            <a:off x="4267660" y="2282340"/>
            <a:ext cx="226845"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06" name="Line 6"/>
          <p:cNvSpPr>
            <a:spLocks noChangeShapeType="1"/>
          </p:cNvSpPr>
          <p:nvPr/>
        </p:nvSpPr>
        <p:spPr bwMode="auto">
          <a:xfrm>
            <a:off x="4373522" y="1957341"/>
            <a:ext cx="1260" cy="266141"/>
          </a:xfrm>
          <a:prstGeom prst="line">
            <a:avLst/>
          </a:prstGeom>
          <a:noFill/>
          <a:ln w="19050">
            <a:solidFill>
              <a:srgbClr val="0000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05" name="Text Box 5"/>
          <p:cNvSpPr txBox="1">
            <a:spLocks noChangeArrowheads="1"/>
          </p:cNvSpPr>
          <p:nvPr/>
        </p:nvSpPr>
        <p:spPr bwMode="auto">
          <a:xfrm>
            <a:off x="5174651" y="2260224"/>
            <a:ext cx="226845"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804" name="Line 4"/>
          <p:cNvSpPr>
            <a:spLocks noChangeShapeType="1"/>
          </p:cNvSpPr>
          <p:nvPr/>
        </p:nvSpPr>
        <p:spPr bwMode="auto">
          <a:xfrm>
            <a:off x="5280513" y="1935226"/>
            <a:ext cx="1260" cy="266141"/>
          </a:xfrm>
          <a:prstGeom prst="line">
            <a:avLst/>
          </a:prstGeom>
          <a:noFill/>
          <a:ln w="19050">
            <a:solidFill>
              <a:srgbClr val="0000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03" name="Freeform 3"/>
          <p:cNvSpPr/>
          <p:nvPr/>
        </p:nvSpPr>
        <p:spPr bwMode="auto">
          <a:xfrm>
            <a:off x="5797217" y="2359174"/>
            <a:ext cx="937628" cy="853"/>
          </a:xfrm>
          <a:custGeom>
            <a:avLst/>
            <a:gdLst/>
            <a:ahLst/>
            <a:cxnLst>
              <a:cxn ang="0">
                <a:pos x="0" y="0"/>
              </a:cxn>
              <a:cxn ang="0">
                <a:pos x="745" y="0"/>
              </a:cxn>
            </a:cxnLst>
            <a:rect l="0" t="0" r="r" b="b"/>
            <a:pathLst>
              <a:path w="745" h="1">
                <a:moveTo>
                  <a:pt x="0" y="0"/>
                </a:moveTo>
                <a:lnTo>
                  <a:pt x="745" y="0"/>
                </a:lnTo>
              </a:path>
            </a:pathLst>
          </a:custGeom>
          <a:noFill/>
          <a:ln w="19050">
            <a:solidFill>
              <a:srgbClr val="006600"/>
            </a:solidFill>
            <a:prstDash val="dash"/>
            <a:round/>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6802" name="Text Box 2"/>
          <p:cNvSpPr txBox="1">
            <a:spLocks noChangeArrowheads="1"/>
          </p:cNvSpPr>
          <p:nvPr/>
        </p:nvSpPr>
        <p:spPr bwMode="auto">
          <a:xfrm>
            <a:off x="6843227" y="2260224"/>
            <a:ext cx="405802" cy="193634"/>
          </a:xfrm>
          <a:prstGeom prst="rect">
            <a:avLst/>
          </a:prstGeom>
          <a:solidFill>
            <a:srgbClr val="FFFFFF"/>
          </a:solidFill>
          <a:ln w="9525">
            <a:noFill/>
            <a:miter lim="800000"/>
          </a:ln>
        </p:spPr>
        <p:txBody>
          <a:bodyPr vert="horz" wrap="square" lIns="0" tIns="0" rIns="0" bIns="0" numCol="1" anchor="t" anchorCtr="0" compatLnSpc="1"/>
          <a:lstStyle/>
          <a:p>
            <a:pPr marL="0" marR="0" lvl="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 name="TextBox 75"/>
          <p:cNvSpPr txBox="1"/>
          <p:nvPr/>
        </p:nvSpPr>
        <p:spPr>
          <a:xfrm>
            <a:off x="642910" y="2732486"/>
            <a:ext cx="8072494" cy="14166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层的问题规模为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的层的问题规模为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，依此类推，当展开到第</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层，其规模为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，所以递归树的高度为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层</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的结点个数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 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灯片编号占位符 50"/>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8" name="Rectangle 58"/>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65"/>
          <p:cNvGrpSpPr/>
          <p:nvPr/>
        </p:nvGrpSpPr>
        <p:grpSpPr>
          <a:xfrm>
            <a:off x="785786" y="803659"/>
            <a:ext cx="6886280" cy="2297603"/>
            <a:chOff x="794151" y="3643314"/>
            <a:chExt cx="6886280" cy="3063470"/>
          </a:xfrm>
        </p:grpSpPr>
        <p:sp>
          <p:nvSpPr>
            <p:cNvPr id="35896" name="Rectangle 56"/>
            <p:cNvSpPr>
              <a:spLocks noChangeArrowheads="1"/>
            </p:cNvSpPr>
            <p:nvPr/>
          </p:nvSpPr>
          <p:spPr bwMode="auto">
            <a:xfrm>
              <a:off x="2931453" y="4300967"/>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95" name="Rectangle 55"/>
            <p:cNvSpPr>
              <a:spLocks noChangeArrowheads="1"/>
            </p:cNvSpPr>
            <p:nvPr/>
          </p:nvSpPr>
          <p:spPr bwMode="auto">
            <a:xfrm>
              <a:off x="3569298" y="4300967"/>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94" name="Rectangle 54"/>
            <p:cNvSpPr>
              <a:spLocks noChangeArrowheads="1"/>
            </p:cNvSpPr>
            <p:nvPr/>
          </p:nvSpPr>
          <p:spPr bwMode="auto">
            <a:xfrm>
              <a:off x="4313798" y="4106494"/>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93" name="Rectangle 53"/>
            <p:cNvSpPr>
              <a:spLocks noChangeArrowheads="1"/>
            </p:cNvSpPr>
            <p:nvPr/>
          </p:nvSpPr>
          <p:spPr bwMode="auto">
            <a:xfrm>
              <a:off x="2511103" y="4106494"/>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92" name="Rectangle 52"/>
            <p:cNvSpPr>
              <a:spLocks noChangeArrowheads="1"/>
            </p:cNvSpPr>
            <p:nvPr/>
          </p:nvSpPr>
          <p:spPr bwMode="auto">
            <a:xfrm>
              <a:off x="941587" y="5287969"/>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91" name="Rectangle 51"/>
            <p:cNvSpPr>
              <a:spLocks noChangeArrowheads="1"/>
            </p:cNvSpPr>
            <p:nvPr/>
          </p:nvSpPr>
          <p:spPr bwMode="auto">
            <a:xfrm>
              <a:off x="1220775" y="5425982"/>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90" name="Rectangle 50"/>
            <p:cNvSpPr>
              <a:spLocks noChangeArrowheads="1"/>
            </p:cNvSpPr>
            <p:nvPr/>
          </p:nvSpPr>
          <p:spPr bwMode="auto">
            <a:xfrm>
              <a:off x="1735233" y="5338155"/>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89" name="Oval 49"/>
            <p:cNvSpPr>
              <a:spLocks noChangeArrowheads="1"/>
            </p:cNvSpPr>
            <p:nvPr/>
          </p:nvSpPr>
          <p:spPr bwMode="auto">
            <a:xfrm>
              <a:off x="3291156" y="3643314"/>
              <a:ext cx="326242" cy="3554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88" name="Oval 48"/>
            <p:cNvSpPr>
              <a:spLocks noChangeArrowheads="1"/>
            </p:cNvSpPr>
            <p:nvPr/>
          </p:nvSpPr>
          <p:spPr bwMode="auto">
            <a:xfrm>
              <a:off x="1263647" y="4932481"/>
              <a:ext cx="326242" cy="3554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87" name="AutoShape 47"/>
            <p:cNvSpPr>
              <a:spLocks noChangeShapeType="1"/>
            </p:cNvSpPr>
            <p:nvPr/>
          </p:nvSpPr>
          <p:spPr bwMode="auto">
            <a:xfrm flipH="1">
              <a:off x="1541789" y="3946525"/>
              <a:ext cx="1797467" cy="1038234"/>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86" name="Oval 46"/>
            <p:cNvSpPr>
              <a:spLocks noChangeArrowheads="1"/>
            </p:cNvSpPr>
            <p:nvPr/>
          </p:nvSpPr>
          <p:spPr bwMode="auto">
            <a:xfrm>
              <a:off x="794151"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85" name="Oval 45"/>
            <p:cNvSpPr>
              <a:spLocks noChangeArrowheads="1"/>
            </p:cNvSpPr>
            <p:nvPr/>
          </p:nvSpPr>
          <p:spPr bwMode="auto">
            <a:xfrm>
              <a:off x="1252144"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83" name="AutoShape 43"/>
            <p:cNvSpPr>
              <a:spLocks noChangeShapeType="1"/>
            </p:cNvSpPr>
            <p:nvPr/>
          </p:nvSpPr>
          <p:spPr bwMode="auto">
            <a:xfrm flipH="1">
              <a:off x="957272" y="5235691"/>
              <a:ext cx="354474" cy="626286"/>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82" name="AutoShape 42"/>
            <p:cNvSpPr>
              <a:spLocks noChangeShapeType="1"/>
            </p:cNvSpPr>
            <p:nvPr/>
          </p:nvSpPr>
          <p:spPr bwMode="auto">
            <a:xfrm flipH="1">
              <a:off x="1415265" y="5287969"/>
              <a:ext cx="11502" cy="574008"/>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81" name="AutoShape 41"/>
            <p:cNvSpPr>
              <a:spLocks noChangeShapeType="1"/>
            </p:cNvSpPr>
            <p:nvPr/>
          </p:nvSpPr>
          <p:spPr bwMode="auto">
            <a:xfrm>
              <a:off x="1541789" y="5235691"/>
              <a:ext cx="317877" cy="626286"/>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80" name="Rectangle 40"/>
            <p:cNvSpPr>
              <a:spLocks noChangeArrowheads="1"/>
            </p:cNvSpPr>
            <p:nvPr/>
          </p:nvSpPr>
          <p:spPr bwMode="auto">
            <a:xfrm>
              <a:off x="2340663" y="5322472"/>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79" name="Rectangle 39"/>
            <p:cNvSpPr>
              <a:spLocks noChangeArrowheads="1"/>
            </p:cNvSpPr>
            <p:nvPr/>
          </p:nvSpPr>
          <p:spPr bwMode="auto">
            <a:xfrm>
              <a:off x="2601029" y="5422845"/>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78" name="Rectangle 38"/>
            <p:cNvSpPr>
              <a:spLocks noChangeArrowheads="1"/>
            </p:cNvSpPr>
            <p:nvPr/>
          </p:nvSpPr>
          <p:spPr bwMode="auto">
            <a:xfrm>
              <a:off x="3068433" y="5363249"/>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77" name="Oval 37"/>
            <p:cNvSpPr>
              <a:spLocks noChangeArrowheads="1"/>
            </p:cNvSpPr>
            <p:nvPr/>
          </p:nvSpPr>
          <p:spPr bwMode="auto">
            <a:xfrm>
              <a:off x="2615668" y="4929344"/>
              <a:ext cx="326242" cy="3554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76" name="Oval 36"/>
            <p:cNvSpPr>
              <a:spLocks noChangeArrowheads="1"/>
            </p:cNvSpPr>
            <p:nvPr/>
          </p:nvSpPr>
          <p:spPr bwMode="auto">
            <a:xfrm>
              <a:off x="2164994"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75" name="Oval 35"/>
            <p:cNvSpPr>
              <a:spLocks noChangeArrowheads="1"/>
            </p:cNvSpPr>
            <p:nvPr/>
          </p:nvSpPr>
          <p:spPr bwMode="auto">
            <a:xfrm>
              <a:off x="2594755"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74" name="Oval 34"/>
            <p:cNvSpPr>
              <a:spLocks noChangeArrowheads="1"/>
            </p:cNvSpPr>
            <p:nvPr/>
          </p:nvSpPr>
          <p:spPr bwMode="auto">
            <a:xfrm>
              <a:off x="3010922"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73" name="AutoShape 33"/>
            <p:cNvSpPr>
              <a:spLocks noChangeShapeType="1"/>
            </p:cNvSpPr>
            <p:nvPr/>
          </p:nvSpPr>
          <p:spPr bwMode="auto">
            <a:xfrm flipH="1">
              <a:off x="2299883" y="5232555"/>
              <a:ext cx="363885" cy="632559"/>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72" name="AutoShape 32"/>
            <p:cNvSpPr>
              <a:spLocks noChangeShapeType="1"/>
            </p:cNvSpPr>
            <p:nvPr/>
          </p:nvSpPr>
          <p:spPr bwMode="auto">
            <a:xfrm flipH="1">
              <a:off x="2757876" y="5284832"/>
              <a:ext cx="20913" cy="577145"/>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71" name="AutoShape 31"/>
            <p:cNvSpPr>
              <a:spLocks noChangeShapeType="1"/>
            </p:cNvSpPr>
            <p:nvPr/>
          </p:nvSpPr>
          <p:spPr bwMode="auto">
            <a:xfrm>
              <a:off x="2893810" y="5232555"/>
              <a:ext cx="280233" cy="629423"/>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70" name="Rectangle 30"/>
            <p:cNvSpPr>
              <a:spLocks noChangeArrowheads="1"/>
            </p:cNvSpPr>
            <p:nvPr/>
          </p:nvSpPr>
          <p:spPr bwMode="auto">
            <a:xfrm>
              <a:off x="3714643" y="5284832"/>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69" name="Rectangle 29"/>
            <p:cNvSpPr>
              <a:spLocks noChangeArrowheads="1"/>
            </p:cNvSpPr>
            <p:nvPr/>
          </p:nvSpPr>
          <p:spPr bwMode="auto">
            <a:xfrm>
              <a:off x="3946776" y="5422845"/>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68" name="Rectangle 28"/>
            <p:cNvSpPr>
              <a:spLocks noChangeArrowheads="1"/>
            </p:cNvSpPr>
            <p:nvPr/>
          </p:nvSpPr>
          <p:spPr bwMode="auto">
            <a:xfrm>
              <a:off x="4357715" y="5231509"/>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67" name="Oval 27"/>
            <p:cNvSpPr>
              <a:spLocks noChangeArrowheads="1"/>
            </p:cNvSpPr>
            <p:nvPr/>
          </p:nvSpPr>
          <p:spPr bwMode="auto">
            <a:xfrm>
              <a:off x="3961415" y="4929344"/>
              <a:ext cx="326242" cy="3554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66" name="Oval 26"/>
            <p:cNvSpPr>
              <a:spLocks noChangeArrowheads="1"/>
            </p:cNvSpPr>
            <p:nvPr/>
          </p:nvSpPr>
          <p:spPr bwMode="auto">
            <a:xfrm>
              <a:off x="3463687"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65" name="Oval 25"/>
            <p:cNvSpPr>
              <a:spLocks noChangeArrowheads="1"/>
            </p:cNvSpPr>
            <p:nvPr/>
          </p:nvSpPr>
          <p:spPr bwMode="auto">
            <a:xfrm>
              <a:off x="3921681" y="5861977"/>
              <a:ext cx="326242" cy="35548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64" name="Oval 24"/>
            <p:cNvSpPr>
              <a:spLocks noChangeArrowheads="1"/>
            </p:cNvSpPr>
            <p:nvPr/>
          </p:nvSpPr>
          <p:spPr bwMode="auto">
            <a:xfrm>
              <a:off x="4356670"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63" name="AutoShape 23"/>
            <p:cNvSpPr>
              <a:spLocks noChangeShapeType="1"/>
            </p:cNvSpPr>
            <p:nvPr/>
          </p:nvSpPr>
          <p:spPr bwMode="auto">
            <a:xfrm flipH="1">
              <a:off x="3626808" y="5232555"/>
              <a:ext cx="382707" cy="629423"/>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62" name="AutoShape 22"/>
            <p:cNvSpPr>
              <a:spLocks noChangeShapeType="1"/>
            </p:cNvSpPr>
            <p:nvPr/>
          </p:nvSpPr>
          <p:spPr bwMode="auto">
            <a:xfrm flipH="1">
              <a:off x="4084802" y="5284832"/>
              <a:ext cx="39735" cy="577145"/>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61" name="AutoShape 21"/>
            <p:cNvSpPr>
              <a:spLocks noChangeShapeType="1"/>
            </p:cNvSpPr>
            <p:nvPr/>
          </p:nvSpPr>
          <p:spPr bwMode="auto">
            <a:xfrm>
              <a:off x="4239557" y="5232555"/>
              <a:ext cx="280233" cy="629423"/>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60" name="Rectangle 20"/>
            <p:cNvSpPr>
              <a:spLocks noChangeArrowheads="1"/>
            </p:cNvSpPr>
            <p:nvPr/>
          </p:nvSpPr>
          <p:spPr bwMode="auto">
            <a:xfrm>
              <a:off x="4991377" y="5319335"/>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59" name="Rectangle 19"/>
            <p:cNvSpPr>
              <a:spLocks noChangeArrowheads="1"/>
            </p:cNvSpPr>
            <p:nvPr/>
          </p:nvSpPr>
          <p:spPr bwMode="auto">
            <a:xfrm>
              <a:off x="5289387" y="5419709"/>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58" name="Rectangle 18"/>
            <p:cNvSpPr>
              <a:spLocks noChangeArrowheads="1"/>
            </p:cNvSpPr>
            <p:nvPr/>
          </p:nvSpPr>
          <p:spPr bwMode="auto">
            <a:xfrm>
              <a:off x="5728558" y="5275422"/>
              <a:ext cx="175669"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57" name="Oval 17"/>
            <p:cNvSpPr>
              <a:spLocks noChangeArrowheads="1"/>
            </p:cNvSpPr>
            <p:nvPr/>
          </p:nvSpPr>
          <p:spPr bwMode="auto">
            <a:xfrm>
              <a:off x="5285204" y="4926208"/>
              <a:ext cx="326242" cy="355488"/>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56" name="Oval 16"/>
            <p:cNvSpPr>
              <a:spLocks noChangeArrowheads="1"/>
            </p:cNvSpPr>
            <p:nvPr/>
          </p:nvSpPr>
          <p:spPr bwMode="auto">
            <a:xfrm>
              <a:off x="4843941"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55" name="Oval 15"/>
            <p:cNvSpPr>
              <a:spLocks noChangeArrowheads="1"/>
            </p:cNvSpPr>
            <p:nvPr/>
          </p:nvSpPr>
          <p:spPr bwMode="auto">
            <a:xfrm>
              <a:off x="5301934"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54" name="Oval 14"/>
            <p:cNvSpPr>
              <a:spLocks noChangeArrowheads="1"/>
            </p:cNvSpPr>
            <p:nvPr/>
          </p:nvSpPr>
          <p:spPr bwMode="auto">
            <a:xfrm>
              <a:off x="5755745" y="5861977"/>
              <a:ext cx="326242" cy="355488"/>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35853" name="AutoShape 13"/>
            <p:cNvSpPr>
              <a:spLocks noChangeShapeType="1"/>
            </p:cNvSpPr>
            <p:nvPr/>
          </p:nvSpPr>
          <p:spPr bwMode="auto">
            <a:xfrm flipH="1">
              <a:off x="5007062" y="5229418"/>
              <a:ext cx="326242" cy="632559"/>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52" name="AutoShape 12"/>
            <p:cNvSpPr>
              <a:spLocks noChangeShapeType="1"/>
            </p:cNvSpPr>
            <p:nvPr/>
          </p:nvSpPr>
          <p:spPr bwMode="auto">
            <a:xfrm>
              <a:off x="5448325" y="5281696"/>
              <a:ext cx="16730" cy="580282"/>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51" name="AutoShape 11"/>
            <p:cNvSpPr>
              <a:spLocks noChangeShapeType="1"/>
            </p:cNvSpPr>
            <p:nvPr/>
          </p:nvSpPr>
          <p:spPr bwMode="auto">
            <a:xfrm>
              <a:off x="5563346" y="5229418"/>
              <a:ext cx="355520" cy="632559"/>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50" name="AutoShape 10"/>
            <p:cNvSpPr>
              <a:spLocks noChangeShapeType="1"/>
            </p:cNvSpPr>
            <p:nvPr/>
          </p:nvSpPr>
          <p:spPr bwMode="auto">
            <a:xfrm>
              <a:off x="3569298" y="3946525"/>
              <a:ext cx="1764006" cy="1031961"/>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49" name="AutoShape 9"/>
            <p:cNvSpPr>
              <a:spLocks noChangeShapeType="1"/>
            </p:cNvSpPr>
            <p:nvPr/>
          </p:nvSpPr>
          <p:spPr bwMode="auto">
            <a:xfrm flipH="1">
              <a:off x="2778789" y="3998802"/>
              <a:ext cx="628434" cy="930542"/>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48" name="AutoShape 8"/>
            <p:cNvSpPr>
              <a:spLocks noChangeShapeType="1"/>
            </p:cNvSpPr>
            <p:nvPr/>
          </p:nvSpPr>
          <p:spPr bwMode="auto">
            <a:xfrm>
              <a:off x="3501331" y="3989392"/>
              <a:ext cx="623205" cy="939952"/>
            </a:xfrm>
            <a:prstGeom prst="straightConnector1">
              <a:avLst/>
            </a:prstGeom>
            <a:noFill/>
            <a:ln w="19050">
              <a:solidFill>
                <a:srgbClr val="000000"/>
              </a:solidFill>
              <a:roun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sp>
          <p:nvSpPr>
            <p:cNvPr id="35847" name="Rectangle 7"/>
            <p:cNvSpPr>
              <a:spLocks noChangeArrowheads="1"/>
            </p:cNvSpPr>
            <p:nvPr/>
          </p:nvSpPr>
          <p:spPr bwMode="auto">
            <a:xfrm>
              <a:off x="6110219" y="4172364"/>
              <a:ext cx="1570212" cy="290444"/>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x</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的可能取值</a:t>
              </a:r>
              <a:endPar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5846" name="Rectangle 6"/>
            <p:cNvSpPr>
              <a:spLocks noChangeArrowheads="1"/>
            </p:cNvSpPr>
            <p:nvPr/>
          </p:nvSpPr>
          <p:spPr bwMode="auto">
            <a:xfrm>
              <a:off x="6081987" y="5281696"/>
              <a:ext cx="1570212" cy="290444"/>
            </a:xfrm>
            <a:prstGeom prst="rect">
              <a:avLst/>
            </a:prstGeom>
            <a:solidFill>
              <a:srgbClr val="FFFFFF"/>
            </a:solidFill>
            <a:ln w="9525">
              <a:noFill/>
              <a:miter lim="800000"/>
            </a:ln>
          </p:spPr>
          <p:txBody>
            <a:bodyPr vert="horz" wrap="square" lIns="3600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y</a:t>
              </a:r>
              <a:r>
                <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的可能取值</a:t>
              </a:r>
              <a:endParaRPr kumimoji="0" lang="zh-CN" altLang="en-US" sz="20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5845" name="Rectangle 5"/>
            <p:cNvSpPr>
              <a:spLocks noChangeArrowheads="1"/>
            </p:cNvSpPr>
            <p:nvPr/>
          </p:nvSpPr>
          <p:spPr bwMode="auto">
            <a:xfrm>
              <a:off x="3678044" y="6439122"/>
              <a:ext cx="965393" cy="267662"/>
            </a:xfrm>
            <a:prstGeom prst="rect">
              <a:avLst/>
            </a:prstGeom>
            <a:solidFill>
              <a:srgbClr val="FFFFFF"/>
            </a:solid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i="0" u="none" strike="noStrike" cap="none" normalizeH="0" baseline="0" smtClean="0">
                  <a:ln>
                    <a:noFill/>
                  </a:ln>
                  <a:solidFill>
                    <a:srgbClr val="FF0000"/>
                  </a:solidFill>
                  <a:effectLst/>
                  <a:ea typeface="仿宋" panose="02010609060101010101" pitchFamily="49" charset="-122"/>
                  <a:cs typeface="Times New Roman" panose="02020603050405020304" pitchFamily="18" charset="0"/>
                </a:rPr>
                <a:t>满足条件</a:t>
              </a:r>
              <a:endParaRPr kumimoji="0" lang="zh-CN" sz="1600" i="0" u="none" strike="noStrike" cap="none" normalizeH="0" baseline="0" smtClean="0">
                <a:ln>
                  <a:noFill/>
                </a:ln>
                <a:solidFill>
                  <a:srgbClr val="FF0000"/>
                </a:solidFill>
                <a:effectLst/>
                <a:ea typeface="仿宋" panose="02010609060101010101" pitchFamily="49" charset="-122"/>
                <a:cs typeface="Times New Roman" panose="02020603050405020304" pitchFamily="18" charset="0"/>
              </a:endParaRPr>
            </a:p>
          </p:txBody>
        </p:sp>
        <p:sp>
          <p:nvSpPr>
            <p:cNvPr id="35844" name="AutoShape 4"/>
            <p:cNvSpPr>
              <a:spLocks noChangeShapeType="1"/>
            </p:cNvSpPr>
            <p:nvPr/>
          </p:nvSpPr>
          <p:spPr bwMode="auto">
            <a:xfrm flipV="1">
              <a:off x="4077482" y="6239422"/>
              <a:ext cx="1046" cy="237340"/>
            </a:xfrm>
            <a:prstGeom prst="straightConnector1">
              <a:avLst/>
            </a:prstGeom>
            <a:noFill/>
            <a:ln w="28575">
              <a:solidFill>
                <a:srgbClr val="000000"/>
              </a:solidFill>
              <a:round/>
              <a:headEnd type="none" w="med" len="med"/>
              <a:tailEnd type="arrow" w="med" len="med"/>
            </a:ln>
          </p:spPr>
          <p:txBody>
            <a:bodyPr vert="horz" wrap="square" lIns="91440" tIns="45720" rIns="91440" bIns="45720" numCol="1" anchor="t" anchorCtr="0" compatLnSpc="1"/>
            <a:lstStyle/>
            <a:p>
              <a:endParaRPr lang="zh-CN" altLang="en-US" sz="1600">
                <a:solidFill>
                  <a:srgbClr val="0000FF"/>
                </a:solidFill>
                <a:ea typeface="仿宋" panose="02010609060101010101" pitchFamily="49" charset="-122"/>
                <a:cs typeface="Times New Roman" panose="02020603050405020304" pitchFamily="18" charset="0"/>
              </a:endParaRPr>
            </a:p>
          </p:txBody>
        </p:sp>
      </p:grpSp>
      <p:sp>
        <p:nvSpPr>
          <p:cNvPr id="65" name="TextBox 64"/>
          <p:cNvSpPr txBox="1"/>
          <p:nvPr/>
        </p:nvSpPr>
        <p:spPr>
          <a:xfrm>
            <a:off x="214282" y="321454"/>
            <a:ext cx="8143932"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以</a:t>
            </a:r>
            <a:r>
              <a:rPr lang="en-US" altLang="zh-CN" sz="22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=3</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2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=8</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为例，</a:t>
            </a:r>
            <a:r>
              <a:rPr lang="en-US" altLang="zh-CN" sz="22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x</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的取值范围是</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3</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2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y</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的取值范围是</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0</a:t>
            </a:r>
            <a:r>
              <a:rPr lang="zh-CN"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a:t>
            </a:r>
            <a:r>
              <a:rPr lang="zh-CN" altLang="en-US"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en-US" sz="22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6" name="TextBox 65"/>
          <p:cNvSpPr txBox="1"/>
          <p:nvPr/>
        </p:nvSpPr>
        <p:spPr>
          <a:xfrm>
            <a:off x="2571736" y="3321849"/>
            <a:ext cx="200026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共</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17</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个结点</a:t>
            </a:r>
            <a:r>
              <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 name="TextBox 66"/>
          <p:cNvSpPr txBox="1"/>
          <p:nvPr/>
        </p:nvSpPr>
        <p:spPr>
          <a:xfrm>
            <a:off x="928662" y="3857634"/>
            <a:ext cx="7500990" cy="110799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尽管穷举法算法通常性能较差，但可以以它为基础进行优化继而得到高性能的算法，优化的关键是能够找出求解问题的</a:t>
            </a:r>
            <a:r>
              <a:rPr lang="zh-CN" altLang="zh-CN" sz="2200" smtClean="0">
                <a:solidFill>
                  <a:srgbClr val="FF00FF"/>
                </a:solidFill>
                <a:latin typeface="Consolas" panose="020B0609020204030204" pitchFamily="49" charset="0"/>
                <a:ea typeface="楷体" panose="02010609060101010101" pitchFamily="49" charset="-122"/>
                <a:cs typeface="Times New Roman" panose="02020603050405020304" pitchFamily="18" charset="0"/>
              </a:rPr>
              <a:t>优化点</a:t>
            </a:r>
            <a:r>
              <a:rPr lang="zh-CN" altLang="en-US" sz="22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endParaRPr lang="zh-CN" altLang="en-US" sz="22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pic>
        <p:nvPicPr>
          <p:cNvPr id="68" name="Picture 5"/>
          <p:cNvPicPr>
            <a:picLocks noChangeAspect="1" noChangeArrowheads="1"/>
          </p:cNvPicPr>
          <p:nvPr/>
        </p:nvPicPr>
        <p:blipFill>
          <a:blip r:embed="rId1" cstate="print"/>
          <a:srcRect/>
          <a:stretch>
            <a:fillRect/>
          </a:stretch>
        </p:blipFill>
        <p:spPr bwMode="auto">
          <a:xfrm>
            <a:off x="214283" y="4018370"/>
            <a:ext cx="675755" cy="428627"/>
          </a:xfrm>
          <a:prstGeom prst="rect">
            <a:avLst/>
          </a:prstGeom>
          <a:noFill/>
          <a:ln w="9525">
            <a:noFill/>
            <a:miter lim="800000"/>
            <a:headEnd/>
            <a:tailEnd/>
          </a:ln>
        </p:spPr>
      </p:pic>
      <p:sp>
        <p:nvSpPr>
          <p:cNvPr id="70" name="Oval 36"/>
          <p:cNvSpPr>
            <a:spLocks noChangeArrowheads="1"/>
          </p:cNvSpPr>
          <p:nvPr/>
        </p:nvSpPr>
        <p:spPr bwMode="auto">
          <a:xfrm>
            <a:off x="1714480" y="2465870"/>
            <a:ext cx="326242" cy="266616"/>
          </a:xfrm>
          <a:prstGeom prst="ellipse">
            <a:avLst/>
          </a:prstGeom>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62" name="灯片编号占位符 61"/>
          <p:cNvSpPr>
            <a:spLocks noGrp="1"/>
          </p:cNvSpPr>
          <p:nvPr>
            <p:ph type="sldNum" sz="quarter" idx="12"/>
          </p:nvPr>
        </p:nvSpPr>
        <p:spPr/>
        <p:txBody>
          <a:bodyPr/>
          <a:lstStyle/>
          <a:p>
            <a:fld id="{7AF016A1-9F15-429F-9EFD-84004B73C732}" type="slidenum">
              <a:rPr lang="en-US" altLang="zh-CN" smtClean="0"/>
            </a:fld>
            <a:r>
              <a:rPr lang="en-US" altLang="zh-CN" smtClean="0"/>
              <a:t>/58</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85"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1" name="TextBox 30"/>
          <p:cNvSpPr txBox="1"/>
          <p:nvPr/>
        </p:nvSpPr>
        <p:spPr>
          <a:xfrm>
            <a:off x="500034" y="428610"/>
            <a:ext cx="25717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spcBef>
                <a:spcPts val="600"/>
              </a:spcBef>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3.5.3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主方法</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32" name="TextBox 31"/>
          <p:cNvSpPr txBox="1"/>
          <p:nvPr/>
        </p:nvSpPr>
        <p:spPr>
          <a:xfrm>
            <a:off x="857224" y="1714494"/>
            <a:ext cx="5857916" cy="8644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20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r>
              <a:rPr lang="zh-CN" altLang="zh-CN" sz="20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20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TextBox 32"/>
          <p:cNvSpPr txBox="1"/>
          <p:nvPr/>
        </p:nvSpPr>
        <p:spPr>
          <a:xfrm>
            <a:off x="785786" y="1178710"/>
            <a:ext cx="514353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求解如下形式递推式的一般方法</a:t>
            </a:r>
            <a:endPar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sp>
        <p:nvSpPr>
          <p:cNvPr id="34" name="TextBox 33"/>
          <p:cNvSpPr txBox="1"/>
          <p:nvPr/>
        </p:nvSpPr>
        <p:spPr>
          <a:xfrm>
            <a:off x="785786" y="2846405"/>
            <a:ext cx="7858180" cy="165417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其中</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mj-ea"/>
                <a:ea typeface="+mj-ea"/>
                <a:cs typeface="Consolas" panose="020B0609020204030204" pitchFamily="49" charset="0"/>
              </a:rPr>
              <a: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&gt;1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为常数，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为非负整数，</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表示算法的执行时间</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该算法将规模为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的原问题分解成</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个子问题，每个子问题的大小为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表示分解原问题和合并子问题解得到答案的时间。</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85"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00034" y="285734"/>
            <a:ext cx="385765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主定理</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的计算如下：</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TextBox 5"/>
          <p:cNvSpPr txBox="1"/>
          <p:nvPr/>
        </p:nvSpPr>
        <p:spPr>
          <a:xfrm>
            <a:off x="357158" y="964396"/>
            <a:ext cx="8643998" cy="3272691"/>
          </a:xfrm>
          <a:prstGeom prst="rect">
            <a:avLst/>
          </a:prstGeom>
          <a:noFill/>
        </p:spPr>
        <p:txBody>
          <a:bodyPr wrap="square" rtlCol="0">
            <a:spAutoFit/>
          </a:bodyPr>
          <a:lstStyle/>
          <a:p>
            <a:pPr marL="457200" indent="-457200" algn="l">
              <a:lnSpc>
                <a:spcPts val="3200"/>
              </a:lnSpc>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若对于某个常数</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sym typeface="Symbol" panose="05050102010706020507"/>
              </a:rPr>
              <a:t></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&gt;0</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，有</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)=O(       )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，称为</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多项式地小于</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即</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与</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的比值小于等于</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baseline="30000" smtClean="0">
                <a:solidFill>
                  <a:srgbClr val="0000FF"/>
                </a:solidFill>
                <a:latin typeface="Consolas" panose="020B0609020204030204" pitchFamily="49" charset="0"/>
                <a:ea typeface="仿宋" panose="02010609060101010101" pitchFamily="49" charset="-122"/>
                <a:cs typeface="Times New Roman" panose="02020603050405020304" pitchFamily="18" charset="0"/>
                <a:sym typeface="Symbol" panose="05050102010706020507"/>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，则</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T</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smtClean="0">
                <a:solidFill>
                  <a:srgbClr val="FF0000"/>
                </a:solidFill>
                <a:latin typeface="Consolas" panose="020B0609020204030204" pitchFamily="49" charset="0"/>
                <a:sym typeface="Symbol" panose="05050102010706020507"/>
              </a:rPr>
              <a:t></a:t>
            </a:r>
            <a:r>
              <a:rPr lang="en-US" altLang="zh-CN" sz="2000" smtClean="0">
                <a:latin typeface="Consolas" panose="020B0609020204030204" pitchFamily="49" charset="0"/>
                <a:sym typeface="Symbol" panose="05050102010706020507"/>
              </a:rPr>
              <a:t>( </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marL="457200" indent="-457200" algn="l">
              <a:lnSpc>
                <a:spcPts val="3200"/>
              </a:lnSpc>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若</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sym typeface="Symbol" panose="05050102010706020507"/>
              </a:rPr>
              <a:t></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，即</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多项式的阶等于</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，则</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T</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smtClean="0">
                <a:solidFill>
                  <a:srgbClr val="FF0000"/>
                </a:solidFill>
                <a:latin typeface="Consolas" panose="020B0609020204030204" pitchFamily="49" charset="0"/>
                <a:sym typeface="Symbol" panose="05050102010706020507"/>
              </a:rPr>
              <a:t>(      log</a:t>
            </a:r>
            <a:r>
              <a:rPr lang="en-US" altLang="zh-CN" sz="2000" baseline="-25000" smtClean="0">
                <a:solidFill>
                  <a:srgbClr val="FF0000"/>
                </a:solidFill>
                <a:latin typeface="Consolas" panose="020B0609020204030204" pitchFamily="49" charset="0"/>
                <a:sym typeface="Symbol" panose="05050102010706020507"/>
              </a:rPr>
              <a:t>2</a:t>
            </a:r>
            <a:r>
              <a:rPr lang="en-US" altLang="zh-CN" sz="2000" i="1" smtClean="0">
                <a:solidFill>
                  <a:srgbClr val="FF0000"/>
                </a:solidFill>
                <a:latin typeface="Consolas" panose="020B0609020204030204" pitchFamily="49" charset="0"/>
                <a:sym typeface="Symbol" panose="05050102010706020507"/>
              </a:rPr>
              <a:t>n</a:t>
            </a:r>
            <a:r>
              <a:rPr lang="en-US" altLang="zh-CN" sz="2000" smtClean="0">
                <a:solidFill>
                  <a:srgbClr val="FF0000"/>
                </a:solidFill>
                <a:latin typeface="Consolas" panose="020B0609020204030204" pitchFamily="49" charset="0"/>
                <a:sym typeface="Symbol" panose="05050102010706020507"/>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marL="457200" indent="-457200" algn="l">
              <a:lnSpc>
                <a:spcPts val="3200"/>
              </a:lnSpc>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若对于某个常数</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sym typeface="Symbol" panose="05050102010706020507"/>
              </a:rPr>
              <a:t></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&gt;0</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，有</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)=O(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，称为</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多项式地大于</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即</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与</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的比值大于等于</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Times New Roman" panose="02020603050405020304" pitchFamily="18" charset="0"/>
                <a:sym typeface="Symbol" panose="05050102010706020507"/>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，并且满足</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b</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mj-ea"/>
                <a:ea typeface="+mj-ea"/>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cf</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，其中</a:t>
            </a:r>
            <a:r>
              <a:rPr lang="en-US" altLang="zh-CN" sz="2000" i="1"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c</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&lt;1</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，则</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T</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sym typeface="Symbol" panose="05050102010706020507"/>
              </a:rPr>
              <a:t></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f</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en-US" altLang="zh-CN" sz="2000" i="1"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n</a:t>
            </a:r>
            <a:r>
              <a:rPr lang="en-US"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pic>
        <p:nvPicPr>
          <p:cNvPr id="75778" name="Picture 2"/>
          <p:cNvPicPr>
            <a:picLocks noChangeAspect="1" noChangeArrowheads="1"/>
          </p:cNvPicPr>
          <p:nvPr/>
        </p:nvPicPr>
        <p:blipFill>
          <a:blip r:embed="rId1" cstate="print"/>
          <a:srcRect/>
          <a:stretch>
            <a:fillRect/>
          </a:stretch>
        </p:blipFill>
        <p:spPr bwMode="auto">
          <a:xfrm>
            <a:off x="4562481" y="1100129"/>
            <a:ext cx="866775" cy="257175"/>
          </a:xfrm>
          <a:prstGeom prst="rect">
            <a:avLst/>
          </a:prstGeom>
          <a:noFill/>
          <a:ln w="9525">
            <a:noFill/>
            <a:miter lim="800000"/>
            <a:headEnd/>
            <a:tailEnd/>
          </a:ln>
        </p:spPr>
      </p:pic>
      <p:pic>
        <p:nvPicPr>
          <p:cNvPr id="75779" name="Picture 3"/>
          <p:cNvPicPr>
            <a:picLocks noChangeAspect="1" noChangeArrowheads="1"/>
          </p:cNvPicPr>
          <p:nvPr/>
        </p:nvPicPr>
        <p:blipFill>
          <a:blip r:embed="rId2" cstate="print"/>
          <a:srcRect/>
          <a:stretch>
            <a:fillRect/>
          </a:stretch>
        </p:blipFill>
        <p:spPr bwMode="auto">
          <a:xfrm>
            <a:off x="1181081" y="1507326"/>
            <a:ext cx="676275" cy="278606"/>
          </a:xfrm>
          <a:prstGeom prst="rect">
            <a:avLst/>
          </a:prstGeom>
          <a:noFill/>
          <a:ln w="9525">
            <a:noFill/>
            <a:miter lim="800000"/>
            <a:headEnd/>
            <a:tailEnd/>
          </a:ln>
        </p:spPr>
      </p:pic>
      <p:pic>
        <p:nvPicPr>
          <p:cNvPr id="13" name="Picture 3"/>
          <p:cNvPicPr>
            <a:picLocks noChangeAspect="1" noChangeArrowheads="1"/>
          </p:cNvPicPr>
          <p:nvPr/>
        </p:nvPicPr>
        <p:blipFill>
          <a:blip r:embed="rId2" cstate="print"/>
          <a:srcRect/>
          <a:stretch>
            <a:fillRect/>
          </a:stretch>
        </p:blipFill>
        <p:spPr bwMode="auto">
          <a:xfrm>
            <a:off x="7626900" y="1491713"/>
            <a:ext cx="676275" cy="278606"/>
          </a:xfrm>
          <a:prstGeom prst="rect">
            <a:avLst/>
          </a:prstGeom>
          <a:noFill/>
          <a:ln w="9525">
            <a:noFill/>
            <a:miter lim="800000"/>
            <a:headEnd/>
            <a:tailEnd/>
          </a:ln>
        </p:spPr>
      </p:pic>
      <p:pic>
        <p:nvPicPr>
          <p:cNvPr id="15" name="Picture 3"/>
          <p:cNvPicPr>
            <a:picLocks noChangeAspect="1" noChangeArrowheads="1"/>
          </p:cNvPicPr>
          <p:nvPr/>
        </p:nvPicPr>
        <p:blipFill>
          <a:blip r:embed="rId2" cstate="print"/>
          <a:srcRect/>
          <a:stretch>
            <a:fillRect/>
          </a:stretch>
        </p:blipFill>
        <p:spPr bwMode="auto">
          <a:xfrm>
            <a:off x="3357554" y="1500180"/>
            <a:ext cx="676275" cy="278606"/>
          </a:xfrm>
          <a:prstGeom prst="rect">
            <a:avLst/>
          </a:prstGeom>
          <a:noFill/>
          <a:ln w="9525">
            <a:noFill/>
            <a:miter lim="800000"/>
            <a:headEnd/>
            <a:tailEnd/>
          </a:ln>
        </p:spPr>
      </p:pic>
      <p:grpSp>
        <p:nvGrpSpPr>
          <p:cNvPr id="22" name="组合 21"/>
          <p:cNvGrpSpPr/>
          <p:nvPr/>
        </p:nvGrpSpPr>
        <p:grpSpPr>
          <a:xfrm>
            <a:off x="895329" y="3037948"/>
            <a:ext cx="4614886" cy="676810"/>
            <a:chOff x="895329" y="3037948"/>
            <a:chExt cx="4614886" cy="676810"/>
          </a:xfrm>
        </p:grpSpPr>
        <p:pic>
          <p:nvPicPr>
            <p:cNvPr id="11" name="Picture 3"/>
            <p:cNvPicPr>
              <a:picLocks noChangeAspect="1" noChangeArrowheads="1"/>
            </p:cNvPicPr>
            <p:nvPr/>
          </p:nvPicPr>
          <p:blipFill>
            <a:blip r:embed="rId2" cstate="print"/>
            <a:srcRect/>
            <a:stretch>
              <a:fillRect/>
            </a:stretch>
          </p:blipFill>
          <p:spPr bwMode="auto">
            <a:xfrm>
              <a:off x="895329" y="3436152"/>
              <a:ext cx="676275" cy="278606"/>
            </a:xfrm>
            <a:prstGeom prst="rect">
              <a:avLst/>
            </a:prstGeom>
            <a:noFill/>
            <a:ln w="9525">
              <a:noFill/>
              <a:miter lim="800000"/>
              <a:headEnd/>
              <a:tailEnd/>
            </a:ln>
          </p:spPr>
        </p:pic>
        <p:pic>
          <p:nvPicPr>
            <p:cNvPr id="75780" name="Picture 4"/>
            <p:cNvPicPr>
              <a:picLocks noChangeAspect="1" noChangeArrowheads="1"/>
            </p:cNvPicPr>
            <p:nvPr/>
          </p:nvPicPr>
          <p:blipFill>
            <a:blip r:embed="rId3" cstate="print"/>
            <a:srcRect/>
            <a:stretch>
              <a:fillRect/>
            </a:stretch>
          </p:blipFill>
          <p:spPr bwMode="auto">
            <a:xfrm>
              <a:off x="4576765" y="3037948"/>
              <a:ext cx="933450" cy="292894"/>
            </a:xfrm>
            <a:prstGeom prst="rect">
              <a:avLst/>
            </a:prstGeom>
            <a:noFill/>
            <a:ln w="9525">
              <a:noFill/>
              <a:miter lim="800000"/>
              <a:headEnd/>
              <a:tailEnd/>
            </a:ln>
          </p:spPr>
        </p:pic>
        <p:pic>
          <p:nvPicPr>
            <p:cNvPr id="16" name="Picture 3"/>
            <p:cNvPicPr>
              <a:picLocks noChangeAspect="1" noChangeArrowheads="1"/>
            </p:cNvPicPr>
            <p:nvPr/>
          </p:nvPicPr>
          <p:blipFill>
            <a:blip r:embed="rId2" cstate="print"/>
            <a:srcRect/>
            <a:stretch>
              <a:fillRect/>
            </a:stretch>
          </p:blipFill>
          <p:spPr bwMode="auto">
            <a:xfrm>
              <a:off x="2983430" y="3412072"/>
              <a:ext cx="676275" cy="278606"/>
            </a:xfrm>
            <a:prstGeom prst="rect">
              <a:avLst/>
            </a:prstGeom>
            <a:noFill/>
            <a:ln w="9525">
              <a:noFill/>
              <a:miter lim="800000"/>
              <a:headEnd/>
              <a:tailEnd/>
            </a:ln>
          </p:spPr>
        </p:pic>
      </p:grpSp>
      <p:grpSp>
        <p:nvGrpSpPr>
          <p:cNvPr id="21" name="组合 20"/>
          <p:cNvGrpSpPr/>
          <p:nvPr/>
        </p:nvGrpSpPr>
        <p:grpSpPr>
          <a:xfrm>
            <a:off x="2000232" y="2034114"/>
            <a:ext cx="4676803" cy="690300"/>
            <a:chOff x="2000232" y="2034114"/>
            <a:chExt cx="4676803" cy="690300"/>
          </a:xfrm>
        </p:grpSpPr>
        <p:pic>
          <p:nvPicPr>
            <p:cNvPr id="10" name="Picture 3"/>
            <p:cNvPicPr>
              <a:picLocks noChangeAspect="1" noChangeArrowheads="1"/>
            </p:cNvPicPr>
            <p:nvPr/>
          </p:nvPicPr>
          <p:blipFill>
            <a:blip r:embed="rId2" cstate="print"/>
            <a:srcRect/>
            <a:stretch>
              <a:fillRect/>
            </a:stretch>
          </p:blipFill>
          <p:spPr bwMode="auto">
            <a:xfrm>
              <a:off x="6000760" y="2034114"/>
              <a:ext cx="676275" cy="278606"/>
            </a:xfrm>
            <a:prstGeom prst="rect">
              <a:avLst/>
            </a:prstGeom>
            <a:noFill/>
            <a:ln w="9525">
              <a:noFill/>
              <a:miter lim="800000"/>
              <a:headEnd/>
              <a:tailEnd/>
            </a:ln>
          </p:spPr>
        </p:pic>
        <p:pic>
          <p:nvPicPr>
            <p:cNvPr id="12" name="Picture 3"/>
            <p:cNvPicPr>
              <a:picLocks noChangeAspect="1" noChangeArrowheads="1"/>
            </p:cNvPicPr>
            <p:nvPr/>
          </p:nvPicPr>
          <p:blipFill>
            <a:blip r:embed="rId2" cstate="print"/>
            <a:srcRect/>
            <a:stretch>
              <a:fillRect/>
            </a:stretch>
          </p:blipFill>
          <p:spPr bwMode="auto">
            <a:xfrm>
              <a:off x="2000232" y="2445808"/>
              <a:ext cx="676275" cy="278606"/>
            </a:xfrm>
            <a:prstGeom prst="rect">
              <a:avLst/>
            </a:prstGeom>
            <a:noFill/>
            <a:ln w="9525">
              <a:noFill/>
              <a:miter lim="800000"/>
              <a:headEnd/>
              <a:tailEnd/>
            </a:ln>
          </p:spPr>
        </p:pic>
        <p:pic>
          <p:nvPicPr>
            <p:cNvPr id="17" name="Picture 3"/>
            <p:cNvPicPr>
              <a:picLocks noChangeAspect="1" noChangeArrowheads="1"/>
            </p:cNvPicPr>
            <p:nvPr/>
          </p:nvPicPr>
          <p:blipFill>
            <a:blip r:embed="rId2" cstate="print"/>
            <a:srcRect/>
            <a:stretch>
              <a:fillRect/>
            </a:stretch>
          </p:blipFill>
          <p:spPr bwMode="auto">
            <a:xfrm>
              <a:off x="2214546" y="2046283"/>
              <a:ext cx="676275" cy="278606"/>
            </a:xfrm>
            <a:prstGeom prst="rect">
              <a:avLst/>
            </a:prstGeom>
            <a:noFill/>
            <a:ln w="9525">
              <a:noFill/>
              <a:miter lim="800000"/>
              <a:headEnd/>
              <a:tailEnd/>
            </a:ln>
          </p:spPr>
        </p:pic>
      </p:grpSp>
      <p:sp>
        <p:nvSpPr>
          <p:cNvPr id="18" name="矩形 17"/>
          <p:cNvSpPr/>
          <p:nvPr/>
        </p:nvSpPr>
        <p:spPr>
          <a:xfrm>
            <a:off x="214282" y="910816"/>
            <a:ext cx="8715436" cy="3375446"/>
          </a:xfrm>
          <a:prstGeom prst="rect">
            <a:avLst/>
          </a:prstGeom>
          <a:ln w="19050">
            <a:solidFill>
              <a:schemeClr val="accent6">
                <a:lumMod val="40000"/>
                <a:lumOff val="60000"/>
              </a:schemeClr>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灯片编号占位符 19"/>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85"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1000100" y="1031189"/>
            <a:ext cx="5000660"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6" name="组合 15"/>
          <p:cNvGrpSpPr/>
          <p:nvPr/>
        </p:nvGrpSpPr>
        <p:grpSpPr>
          <a:xfrm>
            <a:off x="571472" y="2094554"/>
            <a:ext cx="7643866" cy="1477328"/>
            <a:chOff x="285720" y="1928808"/>
            <a:chExt cx="7643866" cy="1477328"/>
          </a:xfrm>
        </p:grpSpPr>
        <p:sp>
          <p:nvSpPr>
            <p:cNvPr id="7" name="TextBox 6"/>
            <p:cNvSpPr txBox="1"/>
            <p:nvPr/>
          </p:nvSpPr>
          <p:spPr>
            <a:xfrm>
              <a:off x="285720" y="2357436"/>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TextBox 7"/>
            <p:cNvSpPr txBox="1"/>
            <p:nvPr/>
          </p:nvSpPr>
          <p:spPr>
            <a:xfrm>
              <a:off x="928662" y="1928808"/>
              <a:ext cx="7000924" cy="1477328"/>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50000"/>
                </a:lnSpc>
                <a:spcBef>
                  <a:spcPts val="0"/>
                </a:spcBef>
              </a:pP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多项式地小于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，满足情况①，所以</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74753" name="Picture 1"/>
            <p:cNvPicPr>
              <a:picLocks noChangeAspect="1" noChangeArrowheads="1"/>
            </p:cNvPicPr>
            <p:nvPr/>
          </p:nvPicPr>
          <p:blipFill>
            <a:blip r:embed="rId1" cstate="print"/>
            <a:srcRect/>
            <a:stretch>
              <a:fillRect/>
            </a:stretch>
          </p:blipFill>
          <p:spPr bwMode="auto">
            <a:xfrm>
              <a:off x="2385997" y="2126188"/>
              <a:ext cx="647700" cy="250031"/>
            </a:xfrm>
            <a:prstGeom prst="rect">
              <a:avLst/>
            </a:prstGeom>
            <a:noFill/>
            <a:ln w="9525">
              <a:noFill/>
              <a:miter lim="800000"/>
              <a:headEnd/>
              <a:tailEnd/>
            </a:ln>
          </p:spPr>
        </p:pic>
        <p:pic>
          <p:nvPicPr>
            <p:cNvPr id="74754" name="Picture 2"/>
            <p:cNvPicPr>
              <a:picLocks noChangeAspect="1" noChangeArrowheads="1"/>
            </p:cNvPicPr>
            <p:nvPr/>
          </p:nvPicPr>
          <p:blipFill>
            <a:blip r:embed="rId2" cstate="print"/>
            <a:srcRect/>
            <a:stretch>
              <a:fillRect/>
            </a:stretch>
          </p:blipFill>
          <p:spPr bwMode="auto">
            <a:xfrm>
              <a:off x="4900088" y="2120635"/>
              <a:ext cx="866775" cy="264319"/>
            </a:xfrm>
            <a:prstGeom prst="rect">
              <a:avLst/>
            </a:prstGeom>
            <a:noFill/>
            <a:ln w="9525">
              <a:noFill/>
              <a:miter lim="800000"/>
              <a:headEnd/>
              <a:tailEnd/>
            </a:ln>
          </p:spPr>
        </p:pic>
        <p:pic>
          <p:nvPicPr>
            <p:cNvPr id="11" name="Picture 1"/>
            <p:cNvPicPr>
              <a:picLocks noChangeAspect="1" noChangeArrowheads="1"/>
            </p:cNvPicPr>
            <p:nvPr/>
          </p:nvPicPr>
          <p:blipFill>
            <a:blip r:embed="rId1" cstate="print"/>
            <a:srcRect/>
            <a:stretch>
              <a:fillRect/>
            </a:stretch>
          </p:blipFill>
          <p:spPr bwMode="auto">
            <a:xfrm>
              <a:off x="3138482" y="2375298"/>
              <a:ext cx="647700" cy="250031"/>
            </a:xfrm>
            <a:prstGeom prst="rect">
              <a:avLst/>
            </a:prstGeom>
            <a:noFill/>
            <a:ln w="9525">
              <a:noFill/>
              <a:miter lim="800000"/>
              <a:headEnd/>
              <a:tailEnd/>
            </a:ln>
          </p:spPr>
        </p:pic>
        <p:pic>
          <p:nvPicPr>
            <p:cNvPr id="12" name="Picture 1"/>
            <p:cNvPicPr>
              <a:picLocks noChangeAspect="1" noChangeArrowheads="1"/>
            </p:cNvPicPr>
            <p:nvPr/>
          </p:nvPicPr>
          <p:blipFill>
            <a:blip r:embed="rId1" cstate="print"/>
            <a:srcRect/>
            <a:stretch>
              <a:fillRect/>
            </a:stretch>
          </p:blipFill>
          <p:spPr bwMode="auto">
            <a:xfrm>
              <a:off x="6929454" y="2571750"/>
              <a:ext cx="647700" cy="250031"/>
            </a:xfrm>
            <a:prstGeom prst="rect">
              <a:avLst/>
            </a:prstGeom>
            <a:noFill/>
            <a:ln w="9525">
              <a:noFill/>
              <a:miter lim="800000"/>
              <a:headEnd/>
              <a:tailEnd/>
            </a:ln>
          </p:spPr>
        </p:pic>
      </p:grpSp>
      <p:sp>
        <p:nvSpPr>
          <p:cNvPr id="13" name="TextBox 12"/>
          <p:cNvSpPr txBox="1"/>
          <p:nvPr/>
        </p:nvSpPr>
        <p:spPr>
          <a:xfrm>
            <a:off x="785786" y="433621"/>
            <a:ext cx="664373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anose="02010609060101010101" pitchFamily="49" charset="-122"/>
                <a:cs typeface="Times New Roman" panose="02020603050405020304" pitchFamily="18" charset="0"/>
              </a:rPr>
              <a:t>【例</a:t>
            </a:r>
            <a:r>
              <a:rPr lang="en-US" altLang="zh-CN" sz="2000" smtClean="0">
                <a:solidFill>
                  <a:srgbClr val="FF0000"/>
                </a:solidFill>
                <a:latin typeface="+mn-lt"/>
                <a:ea typeface="楷体" panose="02010609060101010101" pitchFamily="49" charset="-122"/>
                <a:cs typeface="Times New Roman" panose="02020603050405020304" pitchFamily="18" charset="0"/>
              </a:rPr>
              <a:t>3-12</a:t>
            </a:r>
            <a:r>
              <a:rPr lang="zh-CN" altLang="zh-CN" sz="2000" smtClean="0">
                <a:solidFill>
                  <a:srgbClr val="FF0000"/>
                </a:solidFill>
                <a:latin typeface="+mn-lt"/>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采用主定理求以下递推式的时间复杂度。</a:t>
            </a:r>
            <a:endParaRPr lang="zh-CN" altLang="zh-CN" sz="2000" smtClean="0">
              <a:solidFill>
                <a:srgbClr val="0000FF"/>
              </a:solidFill>
              <a:ea typeface="楷体" panose="02010609060101010101" pitchFamily="49" charset="-122"/>
              <a:cs typeface="Times New Roman" panose="02020603050405020304" pitchFamily="18"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85"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00034" y="267875"/>
            <a:ext cx="671517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mn-lt"/>
                <a:ea typeface="楷体" panose="02010609060101010101" pitchFamily="49" charset="-122"/>
                <a:cs typeface="Times New Roman" panose="02020603050405020304" pitchFamily="18" charset="0"/>
              </a:rPr>
              <a:t>【例</a:t>
            </a:r>
            <a:r>
              <a:rPr lang="en-US" altLang="zh-CN" sz="2000" smtClean="0">
                <a:solidFill>
                  <a:srgbClr val="FF0000"/>
                </a:solidFill>
                <a:latin typeface="+mn-lt"/>
                <a:ea typeface="楷体" panose="02010609060101010101" pitchFamily="49" charset="-122"/>
                <a:cs typeface="Times New Roman" panose="02020603050405020304" pitchFamily="18" charset="0"/>
              </a:rPr>
              <a:t>3-13</a:t>
            </a:r>
            <a:r>
              <a:rPr lang="zh-CN" altLang="zh-CN" sz="2000" smtClean="0">
                <a:solidFill>
                  <a:srgbClr val="FF0000"/>
                </a:solidFill>
                <a:latin typeface="+mn-lt"/>
                <a:ea typeface="楷体" panose="02010609060101010101" pitchFamily="49" charset="-122"/>
                <a:cs typeface="Times New Roman" panose="02020603050405020304" pitchFamily="18" charset="0"/>
              </a:rPr>
              <a:t>】</a:t>
            </a:r>
            <a:r>
              <a:rPr lang="zh-CN" altLang="zh-CN" sz="2000" smtClean="0">
                <a:solidFill>
                  <a:srgbClr val="0000FF"/>
                </a:solidFill>
                <a:ea typeface="楷体" panose="02010609060101010101" pitchFamily="49" charset="-122"/>
                <a:cs typeface="Times New Roman" panose="02020603050405020304" pitchFamily="18" charset="0"/>
              </a:rPr>
              <a:t>采用主定理求以下递推式的时间复杂度。</a:t>
            </a:r>
            <a:endParaRPr lang="zh-CN" altLang="zh-CN" sz="2000" smtClean="0">
              <a:solidFill>
                <a:srgbClr val="0000FF"/>
              </a:solidFill>
              <a:ea typeface="楷体" panose="02010609060101010101" pitchFamily="49" charset="-122"/>
              <a:cs typeface="Times New Roman" panose="02020603050405020304" pitchFamily="18" charset="0"/>
            </a:endParaRPr>
          </a:p>
        </p:txBody>
      </p:sp>
      <p:sp>
        <p:nvSpPr>
          <p:cNvPr id="6" name="TextBox 5"/>
          <p:cNvSpPr txBox="1"/>
          <p:nvPr/>
        </p:nvSpPr>
        <p:spPr>
          <a:xfrm>
            <a:off x="785786" y="809814"/>
            <a:ext cx="4786346" cy="8490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ct val="100000"/>
              </a:lnSpc>
              <a:spcBef>
                <a:spcPts val="600"/>
              </a:spcBef>
            </a:pP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pt-BR" altLang="zh-CN" sz="18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12" name="组合 11"/>
          <p:cNvGrpSpPr/>
          <p:nvPr/>
        </p:nvGrpSpPr>
        <p:grpSpPr>
          <a:xfrm>
            <a:off x="285720" y="1928808"/>
            <a:ext cx="8286808" cy="2135072"/>
            <a:chOff x="285720" y="1928808"/>
            <a:chExt cx="8286808" cy="2135072"/>
          </a:xfrm>
        </p:grpSpPr>
        <p:sp>
          <p:nvSpPr>
            <p:cNvPr id="7" name="TextBox 6"/>
            <p:cNvSpPr txBox="1"/>
            <p:nvPr/>
          </p:nvSpPr>
          <p:spPr>
            <a:xfrm>
              <a:off x="285720" y="2285998"/>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TextBox 7"/>
            <p:cNvSpPr txBox="1"/>
            <p:nvPr/>
          </p:nvSpPr>
          <p:spPr>
            <a:xfrm>
              <a:off x="928662" y="1928808"/>
              <a:ext cx="7643866" cy="2135072"/>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0.793</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的阶大于</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0.793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（因为</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0.793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对于足够大的</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/4)log</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/4)=(3/4)</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mj-ea"/>
                  <a:ea typeface="+mj-ea"/>
                  <a:cs typeface="Consolas" panose="020B0609020204030204" pitchFamily="49" charset="0"/>
                </a:rPr>
                <a: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(3/4)</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pt-BR"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，这里</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，满足正规性条件</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按照</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主定理中情况③ ，有</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f</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Symbol" panose="05050102010706020507"/>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1" name="Picture 1"/>
            <p:cNvPicPr>
              <a:picLocks noChangeAspect="1" noChangeArrowheads="1"/>
            </p:cNvPicPr>
            <p:nvPr/>
          </p:nvPicPr>
          <p:blipFill>
            <a:blip r:embed="rId2" cstate="print"/>
            <a:srcRect/>
            <a:stretch>
              <a:fillRect/>
            </a:stretch>
          </p:blipFill>
          <p:spPr bwMode="auto">
            <a:xfrm>
              <a:off x="4643438" y="2035966"/>
              <a:ext cx="647700" cy="250031"/>
            </a:xfrm>
            <a:prstGeom prst="rect">
              <a:avLst/>
            </a:prstGeom>
            <a:noFill/>
            <a:ln w="9525">
              <a:noFill/>
              <a:miter lim="800000"/>
              <a:headEnd/>
              <a:tailEnd/>
            </a:ln>
          </p:spPr>
        </p:pic>
      </p:gr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85" name="Rectangle 25"/>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642910" y="428610"/>
            <a:ext cx="614366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可以这样</a:t>
            </a:r>
            <a:r>
              <a:rPr lang="zh-CN" altLang="zh-CN" sz="2000" smtClean="0">
                <a:solidFill>
                  <a:srgbClr val="FF0000"/>
                </a:solidFill>
                <a:latin typeface="楷体" panose="02010609060101010101" pitchFamily="49" charset="-122"/>
                <a:ea typeface="楷体" panose="02010609060101010101" pitchFamily="49" charset="-122"/>
              </a:rPr>
              <a:t>简化主定理</a:t>
            </a:r>
            <a:r>
              <a:rPr lang="zh-CN" altLang="zh-CN" sz="2000" smtClean="0">
                <a:solidFill>
                  <a:srgbClr val="0000FF"/>
                </a:solidFill>
                <a:latin typeface="楷体" panose="02010609060101010101" pitchFamily="49" charset="-122"/>
                <a:ea typeface="楷体" panose="02010609060101010101" pitchFamily="49" charset="-122"/>
              </a:rPr>
              <a:t>，如果递推式如下：</a:t>
            </a:r>
            <a:endParaRPr lang="zh-CN" altLang="zh-CN" sz="2000" smtClean="0">
              <a:solidFill>
                <a:srgbClr val="0000FF"/>
              </a:solidFill>
              <a:latin typeface="楷体" panose="02010609060101010101" pitchFamily="49" charset="-122"/>
              <a:ea typeface="楷体" panose="02010609060101010101" pitchFamily="49" charset="-122"/>
            </a:endParaRPr>
          </a:p>
        </p:txBody>
      </p:sp>
      <p:sp>
        <p:nvSpPr>
          <p:cNvPr id="7" name="TextBox 6"/>
          <p:cNvSpPr txBox="1"/>
          <p:nvPr/>
        </p:nvSpPr>
        <p:spPr>
          <a:xfrm>
            <a:off x="714348" y="953904"/>
            <a:ext cx="5072098" cy="7998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endParaRPr lang="zh-CN"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aT</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cn</a:t>
            </a:r>
            <a:r>
              <a:rPr lang="en-US" altLang="zh-CN" sz="18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pt-BR" altLang="zh-CN"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当</a:t>
            </a:r>
            <a:r>
              <a:rPr lang="pt-BR" altLang="zh-CN" sz="1800" i="1" smtClean="0">
                <a:solidFill>
                  <a:srgbClr val="00B0F0"/>
                </a:solidFill>
                <a:latin typeface="Consolas" panose="020B0609020204030204" pitchFamily="49" charset="0"/>
                <a:ea typeface="仿宋" panose="02010609060101010101" pitchFamily="49" charset="-122"/>
                <a:cs typeface="Consolas" panose="020B0609020204030204" pitchFamily="49" charset="0"/>
              </a:rPr>
              <a:t>n</a:t>
            </a:r>
            <a:r>
              <a:rPr lang="pt-BR"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&gt;1</a:t>
            </a:r>
            <a:r>
              <a:rPr lang="zh-CN" altLang="zh-CN" sz="1800" smtClean="0">
                <a:solidFill>
                  <a:srgbClr val="00B0F0"/>
                </a:solidFill>
                <a:latin typeface="Consolas" panose="020B0609020204030204" pitchFamily="49" charset="0"/>
                <a:ea typeface="仿宋" panose="02010609060101010101" pitchFamily="49" charset="-122"/>
                <a:cs typeface="Consolas" panose="020B0609020204030204" pitchFamily="49" charset="0"/>
              </a:rPr>
              <a:t>时</a:t>
            </a:r>
            <a:endParaRPr lang="zh-CN" altLang="zh-CN" sz="1800">
              <a:solidFill>
                <a:srgbClr val="00B0F0"/>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857224" y="2357437"/>
            <a:ext cx="4357718" cy="1752751"/>
          </a:xfrm>
          <a:prstGeom prst="rect">
            <a:avLst/>
          </a:prstGeom>
          <a:solidFill>
            <a:schemeClr val="accent6">
              <a:lumMod val="40000"/>
              <a:lumOff val="60000"/>
            </a:schemeClr>
          </a:solidFill>
          <a:ln w="76200">
            <a:solidFill>
              <a:schemeClr val="accent6">
                <a:lumMod val="20000"/>
                <a:lumOff val="80000"/>
              </a:schemeClr>
            </a:solidFill>
          </a:ln>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ts val="3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若</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若</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log</a:t>
            </a:r>
            <a:r>
              <a:rPr lang="pt-BR"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③ 若</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pt-BR"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pt-BR" altLang="zh-CN" sz="2000" i="1" baseline="30000"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pt-BR"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9" name="Picture 1"/>
          <p:cNvPicPr>
            <a:picLocks noChangeAspect="1" noChangeArrowheads="1"/>
          </p:cNvPicPr>
          <p:nvPr/>
        </p:nvPicPr>
        <p:blipFill>
          <a:blip r:embed="rId1" cstate="print"/>
          <a:srcRect/>
          <a:stretch>
            <a:fillRect/>
          </a:stretch>
        </p:blipFill>
        <p:spPr bwMode="auto">
          <a:xfrm>
            <a:off x="3786182" y="2518172"/>
            <a:ext cx="647700" cy="250031"/>
          </a:xfrm>
          <a:prstGeom prst="rect">
            <a:avLst/>
          </a:prstGeom>
          <a:noFill/>
          <a:ln w="9525">
            <a:noFill/>
            <a:miter lim="800000"/>
            <a:headEnd/>
            <a:tailEnd/>
          </a:ln>
        </p:spPr>
      </p:pic>
      <p:sp>
        <p:nvSpPr>
          <p:cNvPr id="11" name="TextBox 10"/>
          <p:cNvSpPr txBox="1"/>
          <p:nvPr/>
        </p:nvSpPr>
        <p:spPr>
          <a:xfrm>
            <a:off x="785786" y="1875229"/>
            <a:ext cx="471490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都是常量，则：</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fld>
            <a:r>
              <a:rPr lang="en-US" altLang="zh-CN" smtClean="0"/>
              <a:t>/40</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楷体" panose="02010609060101010101" pitchFamily="49" charset="-122"/>
            <a:cs typeface="Consolas" panose="020B06090202040302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18833</Words>
  <Application>WPS 演示</Application>
  <PresentationFormat>全屏显示(16:9)</PresentationFormat>
  <Paragraphs>1543</Paragraphs>
  <Slides>94</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94</vt:i4>
      </vt:variant>
    </vt:vector>
  </HeadingPairs>
  <TitlesOfParts>
    <vt:vector size="111" baseType="lpstr">
      <vt:lpstr>Arial</vt:lpstr>
      <vt:lpstr>宋体</vt:lpstr>
      <vt:lpstr>Wingdings</vt:lpstr>
      <vt:lpstr>Times New Roman</vt:lpstr>
      <vt:lpstr>楷体_GB2312</vt:lpstr>
      <vt:lpstr>Consolas</vt:lpstr>
      <vt:lpstr>楷体</vt:lpstr>
      <vt:lpstr>微软雅黑</vt:lpstr>
      <vt:lpstr>Arial</vt:lpstr>
      <vt:lpstr>仿宋</vt:lpstr>
      <vt:lpstr>Calibri</vt:lpstr>
      <vt:lpstr>Arial Unicode MS</vt:lpstr>
      <vt:lpstr>新宋体</vt:lpstr>
      <vt:lpstr>Wingdings</vt:lpstr>
      <vt:lpstr>Symbol</vt:lpstr>
      <vt:lpstr>华文中宋</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wang</cp:lastModifiedBy>
  <cp:revision>1876</cp:revision>
  <dcterms:created xsi:type="dcterms:W3CDTF">2004-03-31T23:50:00Z</dcterms:created>
  <dcterms:modified xsi:type="dcterms:W3CDTF">2025-10-23T16:09:28Z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