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9"/>
  </p:handoutMasterIdLst>
  <p:sldIdLst>
    <p:sldId id="522" r:id="rId3"/>
    <p:sldId id="365" r:id="rId5"/>
    <p:sldId id="366" r:id="rId6"/>
    <p:sldId id="655" r:id="rId7"/>
    <p:sldId id="615" r:id="rId8"/>
    <p:sldId id="372" r:id="rId9"/>
    <p:sldId id="656" r:id="rId10"/>
    <p:sldId id="368" r:id="rId11"/>
    <p:sldId id="371" r:id="rId12"/>
    <p:sldId id="657" r:id="rId13"/>
    <p:sldId id="792" r:id="rId14"/>
    <p:sldId id="793" r:id="rId15"/>
    <p:sldId id="794" r:id="rId16"/>
    <p:sldId id="795" r:id="rId17"/>
    <p:sldId id="796" r:id="rId18"/>
    <p:sldId id="797" r:id="rId19"/>
    <p:sldId id="659" r:id="rId20"/>
    <p:sldId id="729" r:id="rId21"/>
    <p:sldId id="798" r:id="rId22"/>
    <p:sldId id="799" r:id="rId23"/>
    <p:sldId id="800" r:id="rId24"/>
    <p:sldId id="801" r:id="rId25"/>
    <p:sldId id="802" r:id="rId26"/>
    <p:sldId id="803" r:id="rId27"/>
    <p:sldId id="744" r:id="rId28"/>
    <p:sldId id="745" r:id="rId29"/>
    <p:sldId id="665" r:id="rId30"/>
    <p:sldId id="733" r:id="rId31"/>
    <p:sldId id="775" r:id="rId32"/>
    <p:sldId id="776" r:id="rId33"/>
    <p:sldId id="777" r:id="rId34"/>
    <p:sldId id="804" r:id="rId35"/>
    <p:sldId id="805" r:id="rId36"/>
    <p:sldId id="806" r:id="rId37"/>
    <p:sldId id="807" r:id="rId38"/>
    <p:sldId id="808" r:id="rId39"/>
    <p:sldId id="809" r:id="rId40"/>
    <p:sldId id="669" r:id="rId41"/>
    <p:sldId id="670" r:id="rId42"/>
    <p:sldId id="737" r:id="rId43"/>
    <p:sldId id="779" r:id="rId44"/>
    <p:sldId id="778" r:id="rId45"/>
    <p:sldId id="688" r:id="rId46"/>
    <p:sldId id="671" r:id="rId47"/>
    <p:sldId id="672" r:id="rId48"/>
    <p:sldId id="816" r:id="rId49"/>
    <p:sldId id="810" r:id="rId50"/>
    <p:sldId id="811" r:id="rId51"/>
    <p:sldId id="812" r:id="rId52"/>
    <p:sldId id="739" r:id="rId53"/>
    <p:sldId id="813" r:id="rId54"/>
    <p:sldId id="815" r:id="rId55"/>
    <p:sldId id="814" r:id="rId56"/>
    <p:sldId id="817" r:id="rId57"/>
    <p:sldId id="818" r:id="rId58"/>
    <p:sldId id="819" r:id="rId59"/>
    <p:sldId id="820" r:id="rId60"/>
    <p:sldId id="821" r:id="rId61"/>
    <p:sldId id="822" r:id="rId62"/>
    <p:sldId id="823" r:id="rId63"/>
    <p:sldId id="824" r:id="rId64"/>
    <p:sldId id="825" r:id="rId65"/>
    <p:sldId id="826" r:id="rId66"/>
    <p:sldId id="827" r:id="rId67"/>
    <p:sldId id="828" r:id="rId68"/>
    <p:sldId id="829" r:id="rId69"/>
    <p:sldId id="830" r:id="rId70"/>
    <p:sldId id="831" r:id="rId71"/>
    <p:sldId id="832" r:id="rId72"/>
    <p:sldId id="833" r:id="rId73"/>
    <p:sldId id="834" r:id="rId74"/>
    <p:sldId id="835" r:id="rId75"/>
    <p:sldId id="836" r:id="rId76"/>
    <p:sldId id="837" r:id="rId77"/>
    <p:sldId id="838" r:id="rId78"/>
  </p:sldIdLst>
  <p:sldSz cx="9144000" cy="5143500" type="screen16x9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6600"/>
    <a:srgbClr val="FF3300"/>
    <a:srgbClr val="FF3399"/>
    <a:srgbClr val="339933"/>
    <a:srgbClr val="000000"/>
    <a:srgbClr val="3333FF"/>
    <a:srgbClr val="66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slide" Target="slide20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slide" Target="slide2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3042" y="482188"/>
            <a:ext cx="5857916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 分而治之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分治法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hlinkClick r:id="rId1" action="ppaction://hlinksldjump"/>
          </p:cNvPr>
          <p:cNvSpPr txBox="1"/>
          <p:nvPr/>
        </p:nvSpPr>
        <p:spPr>
          <a:xfrm>
            <a:off x="3500430" y="1836138"/>
            <a:ext cx="3429024" cy="43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4.1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分治法概述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500430" y="2381445"/>
            <a:ext cx="3429024" cy="43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4.2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求解排列问题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79"/>
          <p:cNvGrpSpPr/>
          <p:nvPr/>
        </p:nvGrpSpPr>
        <p:grpSpPr bwMode="auto">
          <a:xfrm>
            <a:off x="937411" y="1802660"/>
            <a:ext cx="2128871" cy="1679924"/>
            <a:chOff x="6409521" y="2416757"/>
            <a:chExt cx="2476799" cy="2605972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482677" y="2533014"/>
              <a:ext cx="2513016" cy="2280502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1163325" y="2681419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07341" y="2171412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1" name="TextBox 10">
            <a:hlinkClick r:id="rId1" action="ppaction://hlinksldjump"/>
          </p:cNvPr>
          <p:cNvSpPr txBox="1"/>
          <p:nvPr/>
        </p:nvSpPr>
        <p:spPr>
          <a:xfrm>
            <a:off x="3500430" y="2925697"/>
            <a:ext cx="3429024" cy="43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4.3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求解查找问题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2756" name="Rectangle 52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1214414" y="535766"/>
            <a:ext cx="4191462" cy="312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5  1  7  10  6  9  4  3  8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333693" y="848453"/>
            <a:ext cx="5452885" cy="701760"/>
            <a:chOff x="1333693" y="848453"/>
            <a:chExt cx="5452885" cy="701760"/>
          </a:xfrm>
        </p:grpSpPr>
        <p:sp>
          <p:nvSpPr>
            <p:cNvPr id="72737" name="Freeform 33"/>
            <p:cNvSpPr/>
            <p:nvPr/>
          </p:nvSpPr>
          <p:spPr bwMode="auto">
            <a:xfrm>
              <a:off x="1634175" y="1033358"/>
              <a:ext cx="3295015" cy="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36" y="0"/>
                </a:cxn>
              </a:cxnLst>
              <a:rect l="0" t="0" r="r" b="b"/>
              <a:pathLst>
                <a:path w="1836" h="1">
                  <a:moveTo>
                    <a:pt x="0" y="0"/>
                  </a:moveTo>
                  <a:lnTo>
                    <a:pt x="1836" y="0"/>
                  </a:lnTo>
                </a:path>
              </a:pathLst>
            </a:custGeom>
            <a:noFill/>
            <a:ln w="19050">
              <a:solidFill>
                <a:srgbClr val="FF00FF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53" name="Text Box 49"/>
            <p:cNvSpPr txBox="1">
              <a:spLocks noChangeArrowheads="1"/>
            </p:cNvSpPr>
            <p:nvPr/>
          </p:nvSpPr>
          <p:spPr bwMode="auto">
            <a:xfrm>
              <a:off x="2130851" y="1229248"/>
              <a:ext cx="298009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52" name="Oval 48"/>
            <p:cNvSpPr>
              <a:spLocks noChangeArrowheads="1"/>
            </p:cNvSpPr>
            <p:nvPr/>
          </p:nvSpPr>
          <p:spPr bwMode="auto">
            <a:xfrm>
              <a:off x="2854319" y="1237525"/>
              <a:ext cx="360359" cy="3126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51" name="Text Box 47"/>
            <p:cNvSpPr txBox="1">
              <a:spLocks noChangeArrowheads="1"/>
            </p:cNvSpPr>
            <p:nvPr/>
          </p:nvSpPr>
          <p:spPr bwMode="auto">
            <a:xfrm>
              <a:off x="3387480" y="1229248"/>
              <a:ext cx="3399098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7  10  6  9  4  3  8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1333693" y="902119"/>
              <a:ext cx="299066" cy="260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①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57" name="直接连接符 56"/>
            <p:cNvCxnSpPr>
              <a:stCxn id="72754" idx="2"/>
              <a:endCxn id="72752" idx="0"/>
            </p:cNvCxnSpPr>
            <p:nvPr/>
          </p:nvCxnSpPr>
          <p:spPr>
            <a:xfrm rot="5400000">
              <a:off x="2977787" y="905166"/>
              <a:ext cx="389071" cy="27564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72754" idx="2"/>
              <a:endCxn id="72753" idx="0"/>
            </p:cNvCxnSpPr>
            <p:nvPr/>
          </p:nvCxnSpPr>
          <p:spPr>
            <a:xfrm rot="5400000">
              <a:off x="2604604" y="523707"/>
              <a:ext cx="380794" cy="1030289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2754" idx="2"/>
              <a:endCxn id="72751" idx="0"/>
            </p:cNvCxnSpPr>
            <p:nvPr/>
          </p:nvCxnSpPr>
          <p:spPr>
            <a:xfrm rot="16200000" flipH="1">
              <a:off x="4008190" y="150409"/>
              <a:ext cx="380794" cy="177688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3085242" y="1541936"/>
            <a:ext cx="4058525" cy="632732"/>
            <a:chOff x="3085242" y="1541936"/>
            <a:chExt cx="4058525" cy="632732"/>
          </a:xfrm>
        </p:grpSpPr>
        <p:sp>
          <p:nvSpPr>
            <p:cNvPr id="72750" name="Text Box 46"/>
            <p:cNvSpPr txBox="1">
              <a:spLocks noChangeArrowheads="1"/>
            </p:cNvSpPr>
            <p:nvPr/>
          </p:nvSpPr>
          <p:spPr bwMode="auto">
            <a:xfrm>
              <a:off x="3544939" y="1861980"/>
              <a:ext cx="659426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49" name="Oval 45"/>
            <p:cNvSpPr>
              <a:spLocks noChangeArrowheads="1"/>
            </p:cNvSpPr>
            <p:nvPr/>
          </p:nvSpPr>
          <p:spPr bwMode="auto">
            <a:xfrm>
              <a:off x="4569888" y="1861980"/>
              <a:ext cx="359302" cy="3126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48" name="Text Box 44"/>
            <p:cNvSpPr txBox="1">
              <a:spLocks noChangeArrowheads="1"/>
            </p:cNvSpPr>
            <p:nvPr/>
          </p:nvSpPr>
          <p:spPr bwMode="auto">
            <a:xfrm>
              <a:off x="5076200" y="1861980"/>
              <a:ext cx="2067567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9  10  7  8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3085242" y="1601714"/>
              <a:ext cx="299066" cy="260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②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5" name="Freeform 31"/>
            <p:cNvSpPr/>
            <p:nvPr/>
          </p:nvSpPr>
          <p:spPr bwMode="auto">
            <a:xfrm>
              <a:off x="3386798" y="1729882"/>
              <a:ext cx="2695825" cy="92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706" y="0"/>
                </a:cxn>
              </a:cxnLst>
              <a:rect l="0" t="0" r="r" b="b"/>
              <a:pathLst>
                <a:path w="1706" h="5">
                  <a:moveTo>
                    <a:pt x="0" y="5"/>
                  </a:moveTo>
                  <a:lnTo>
                    <a:pt x="1706" y="0"/>
                  </a:lnTo>
                </a:path>
              </a:pathLst>
            </a:custGeom>
            <a:noFill/>
            <a:ln w="19050">
              <a:solidFill>
                <a:srgbClr val="FF00FF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3" name="直接连接符 62"/>
            <p:cNvCxnSpPr>
              <a:stCxn id="72751" idx="2"/>
              <a:endCxn id="72749" idx="0"/>
            </p:cNvCxnSpPr>
            <p:nvPr/>
          </p:nvCxnSpPr>
          <p:spPr>
            <a:xfrm rot="5400000">
              <a:off x="4758262" y="1533213"/>
              <a:ext cx="320044" cy="33749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72751" idx="2"/>
              <a:endCxn id="72750" idx="0"/>
            </p:cNvCxnSpPr>
            <p:nvPr/>
          </p:nvCxnSpPr>
          <p:spPr>
            <a:xfrm rot="5400000">
              <a:off x="4320819" y="1095770"/>
              <a:ext cx="320044" cy="1212377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72751" idx="2"/>
              <a:endCxn id="72748" idx="0"/>
            </p:cNvCxnSpPr>
            <p:nvPr/>
          </p:nvCxnSpPr>
          <p:spPr>
            <a:xfrm rot="16200000" flipH="1">
              <a:off x="5438484" y="1190480"/>
              <a:ext cx="320044" cy="1022955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2749887" y="2174667"/>
            <a:ext cx="1796871" cy="622618"/>
            <a:chOff x="2749887" y="2174667"/>
            <a:chExt cx="1796871" cy="622618"/>
          </a:xfrm>
        </p:grpSpPr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248749" y="2484597"/>
              <a:ext cx="298009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46" name="Oval 42"/>
            <p:cNvSpPr>
              <a:spLocks noChangeArrowheads="1"/>
            </p:cNvSpPr>
            <p:nvPr/>
          </p:nvSpPr>
          <p:spPr bwMode="auto">
            <a:xfrm>
              <a:off x="3679149" y="2484597"/>
              <a:ext cx="359302" cy="3126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4" name="Text Box 30"/>
            <p:cNvSpPr txBox="1">
              <a:spLocks noChangeArrowheads="1"/>
            </p:cNvSpPr>
            <p:nvPr/>
          </p:nvSpPr>
          <p:spPr bwMode="auto">
            <a:xfrm>
              <a:off x="2749887" y="2193022"/>
              <a:ext cx="299066" cy="261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3" name="Freeform 29"/>
            <p:cNvSpPr/>
            <p:nvPr/>
          </p:nvSpPr>
          <p:spPr bwMode="auto">
            <a:xfrm>
              <a:off x="3034518" y="2321815"/>
              <a:ext cx="1497446" cy="92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90" y="0"/>
                </a:cxn>
              </a:cxnLst>
              <a:rect l="0" t="0" r="r" b="b"/>
              <a:pathLst>
                <a:path w="990" h="1">
                  <a:moveTo>
                    <a:pt x="0" y="1"/>
                  </a:moveTo>
                  <a:lnTo>
                    <a:pt x="990" y="0"/>
                  </a:lnTo>
                </a:path>
              </a:pathLst>
            </a:custGeom>
            <a:noFill/>
            <a:ln w="19050">
              <a:solidFill>
                <a:srgbClr val="FF00FF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19" name="Text Box 15"/>
            <p:cNvSpPr txBox="1">
              <a:spLocks noChangeArrowheads="1"/>
            </p:cNvSpPr>
            <p:nvPr/>
          </p:nvSpPr>
          <p:spPr bwMode="auto">
            <a:xfrm>
              <a:off x="3164500" y="2484597"/>
              <a:ext cx="298009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69" name="直接连接符 68"/>
            <p:cNvCxnSpPr>
              <a:stCxn id="72750" idx="2"/>
              <a:endCxn id="72746" idx="0"/>
            </p:cNvCxnSpPr>
            <p:nvPr/>
          </p:nvCxnSpPr>
          <p:spPr>
            <a:xfrm rot="5400000">
              <a:off x="3711762" y="2321706"/>
              <a:ext cx="309929" cy="1585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72750" idx="2"/>
              <a:endCxn id="72719" idx="0"/>
            </p:cNvCxnSpPr>
            <p:nvPr/>
          </p:nvCxnSpPr>
          <p:spPr>
            <a:xfrm rot="5400000">
              <a:off x="3439115" y="2049059"/>
              <a:ext cx="309929" cy="561147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2750" idx="2"/>
              <a:endCxn id="72747" idx="0"/>
            </p:cNvCxnSpPr>
            <p:nvPr/>
          </p:nvCxnSpPr>
          <p:spPr>
            <a:xfrm rot="16200000" flipH="1">
              <a:off x="3981239" y="2068081"/>
              <a:ext cx="309929" cy="52310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4749658" y="2174667"/>
            <a:ext cx="3375317" cy="625378"/>
            <a:chOff x="4749658" y="2174667"/>
            <a:chExt cx="3375317" cy="625378"/>
          </a:xfrm>
        </p:grpSpPr>
        <p:sp>
          <p:nvSpPr>
            <p:cNvPr id="72745" name="Oval 41"/>
            <p:cNvSpPr>
              <a:spLocks noChangeArrowheads="1"/>
            </p:cNvSpPr>
            <p:nvPr/>
          </p:nvSpPr>
          <p:spPr bwMode="auto">
            <a:xfrm>
              <a:off x="5674334" y="2487357"/>
              <a:ext cx="359302" cy="3126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6286512" y="2487357"/>
              <a:ext cx="1838463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10  7  8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2" name="Text Box 28"/>
            <p:cNvSpPr txBox="1">
              <a:spLocks noChangeArrowheads="1"/>
            </p:cNvSpPr>
            <p:nvPr/>
          </p:nvSpPr>
          <p:spPr bwMode="auto">
            <a:xfrm>
              <a:off x="4749658" y="2193962"/>
              <a:ext cx="298009" cy="260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④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1" name="Freeform 27"/>
            <p:cNvSpPr/>
            <p:nvPr/>
          </p:nvSpPr>
          <p:spPr bwMode="auto">
            <a:xfrm>
              <a:off x="5010681" y="2308941"/>
              <a:ext cx="1802853" cy="45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706" y="0"/>
                </a:cxn>
              </a:cxnLst>
              <a:rect l="0" t="0" r="r" b="b"/>
              <a:pathLst>
                <a:path w="1706" h="5">
                  <a:moveTo>
                    <a:pt x="0" y="5"/>
                  </a:moveTo>
                  <a:lnTo>
                    <a:pt x="1706" y="0"/>
                  </a:lnTo>
                </a:path>
              </a:pathLst>
            </a:custGeom>
            <a:noFill/>
            <a:ln w="19050">
              <a:solidFill>
                <a:srgbClr val="FF00FF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15" name="Text Box 11"/>
            <p:cNvSpPr txBox="1">
              <a:spLocks noChangeArrowheads="1"/>
            </p:cNvSpPr>
            <p:nvPr/>
          </p:nvSpPr>
          <p:spPr bwMode="auto">
            <a:xfrm>
              <a:off x="4975807" y="2487357"/>
              <a:ext cx="298009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75" name="直接连接符 74"/>
            <p:cNvCxnSpPr>
              <a:stCxn id="72748" idx="2"/>
              <a:endCxn id="72745" idx="0"/>
            </p:cNvCxnSpPr>
            <p:nvPr/>
          </p:nvCxnSpPr>
          <p:spPr>
            <a:xfrm rot="5400000">
              <a:off x="5825641" y="2203013"/>
              <a:ext cx="312689" cy="255999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2748" idx="2"/>
              <a:endCxn id="72715" idx="0"/>
            </p:cNvCxnSpPr>
            <p:nvPr/>
          </p:nvCxnSpPr>
          <p:spPr>
            <a:xfrm rot="5400000">
              <a:off x="5461054" y="1838426"/>
              <a:ext cx="312689" cy="98517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2748" idx="2"/>
              <a:endCxn id="72744" idx="0"/>
            </p:cNvCxnSpPr>
            <p:nvPr/>
          </p:nvCxnSpPr>
          <p:spPr>
            <a:xfrm rot="16200000" flipH="1">
              <a:off x="6501520" y="1783132"/>
              <a:ext cx="312689" cy="109576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5926978" y="2800045"/>
            <a:ext cx="2124847" cy="606982"/>
            <a:chOff x="5926978" y="2800045"/>
            <a:chExt cx="2124847" cy="606982"/>
          </a:xfrm>
        </p:grpSpPr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6200684" y="3094339"/>
              <a:ext cx="658369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42" name="Oval 38"/>
            <p:cNvSpPr>
              <a:spLocks noChangeArrowheads="1"/>
            </p:cNvSpPr>
            <p:nvPr/>
          </p:nvSpPr>
          <p:spPr bwMode="auto">
            <a:xfrm>
              <a:off x="7038704" y="3094339"/>
              <a:ext cx="358246" cy="3126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7599849" y="3094339"/>
              <a:ext cx="299066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5926978" y="2837751"/>
              <a:ext cx="299066" cy="260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⑤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29" name="Freeform 25"/>
            <p:cNvSpPr/>
            <p:nvPr/>
          </p:nvSpPr>
          <p:spPr bwMode="auto">
            <a:xfrm>
              <a:off x="6250028" y="2938015"/>
              <a:ext cx="1801797" cy="45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706" y="0"/>
                </a:cxn>
              </a:cxnLst>
              <a:rect l="0" t="0" r="r" b="b"/>
              <a:pathLst>
                <a:path w="1706" h="5">
                  <a:moveTo>
                    <a:pt x="0" y="5"/>
                  </a:moveTo>
                  <a:lnTo>
                    <a:pt x="1706" y="0"/>
                  </a:lnTo>
                </a:path>
              </a:pathLst>
            </a:custGeom>
            <a:noFill/>
            <a:ln w="19050">
              <a:solidFill>
                <a:srgbClr val="FF00FF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直接连接符 80"/>
            <p:cNvCxnSpPr>
              <a:stCxn id="72744" idx="2"/>
              <a:endCxn id="72742" idx="0"/>
            </p:cNvCxnSpPr>
            <p:nvPr/>
          </p:nvCxnSpPr>
          <p:spPr>
            <a:xfrm rot="16200000" flipH="1">
              <a:off x="7064638" y="2941150"/>
              <a:ext cx="294294" cy="1208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2744" idx="2"/>
              <a:endCxn id="72743" idx="0"/>
            </p:cNvCxnSpPr>
            <p:nvPr/>
          </p:nvCxnSpPr>
          <p:spPr>
            <a:xfrm rot="5400000">
              <a:off x="6720660" y="2609255"/>
              <a:ext cx="294294" cy="675875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2744" idx="2"/>
              <a:endCxn id="72741" idx="0"/>
            </p:cNvCxnSpPr>
            <p:nvPr/>
          </p:nvCxnSpPr>
          <p:spPr>
            <a:xfrm rot="16200000" flipH="1">
              <a:off x="7330416" y="2675373"/>
              <a:ext cx="294294" cy="54363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5535973" y="3407026"/>
            <a:ext cx="1704573" cy="664922"/>
            <a:chOff x="5535973" y="3407026"/>
            <a:chExt cx="1704573" cy="664922"/>
          </a:xfrm>
        </p:grpSpPr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5855118" y="3759260"/>
              <a:ext cx="299066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39" name="Oval 35"/>
            <p:cNvSpPr>
              <a:spLocks noChangeArrowheads="1"/>
            </p:cNvSpPr>
            <p:nvPr/>
          </p:nvSpPr>
          <p:spPr bwMode="auto">
            <a:xfrm>
              <a:off x="6350745" y="3759260"/>
              <a:ext cx="360359" cy="3126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5535973" y="3473243"/>
              <a:ext cx="300123" cy="260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2727" name="Freeform 23"/>
            <p:cNvSpPr/>
            <p:nvPr/>
          </p:nvSpPr>
          <p:spPr bwMode="auto">
            <a:xfrm>
              <a:off x="5866403" y="3603250"/>
              <a:ext cx="1198380" cy="92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917" y="0"/>
                </a:cxn>
              </a:cxnLst>
              <a:rect l="0" t="0" r="r" b="b"/>
              <a:pathLst>
                <a:path w="917" h="17">
                  <a:moveTo>
                    <a:pt x="0" y="17"/>
                  </a:moveTo>
                  <a:lnTo>
                    <a:pt x="917" y="0"/>
                  </a:lnTo>
                </a:path>
              </a:pathLst>
            </a:custGeom>
            <a:noFill/>
            <a:ln w="19050">
              <a:solidFill>
                <a:srgbClr val="FF00FF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26" name="Text Box 22"/>
            <p:cNvSpPr txBox="1">
              <a:spLocks noChangeArrowheads="1"/>
            </p:cNvSpPr>
            <p:nvPr/>
          </p:nvSpPr>
          <p:spPr bwMode="auto">
            <a:xfrm>
              <a:off x="6941480" y="3759260"/>
              <a:ext cx="299066" cy="3126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87" name="直接连接符 86"/>
            <p:cNvCxnSpPr>
              <a:stCxn id="72743" idx="2"/>
              <a:endCxn id="72739" idx="0"/>
            </p:cNvCxnSpPr>
            <p:nvPr/>
          </p:nvCxnSpPr>
          <p:spPr>
            <a:xfrm rot="16200000" flipH="1">
              <a:off x="6354281" y="3582615"/>
              <a:ext cx="352233" cy="105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2743" idx="2"/>
              <a:endCxn id="72740" idx="0"/>
            </p:cNvCxnSpPr>
            <p:nvPr/>
          </p:nvCxnSpPr>
          <p:spPr>
            <a:xfrm rot="5400000">
              <a:off x="6091144" y="3320534"/>
              <a:ext cx="352233" cy="52521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72743" idx="2"/>
              <a:endCxn id="72726" idx="0"/>
            </p:cNvCxnSpPr>
            <p:nvPr/>
          </p:nvCxnSpPr>
          <p:spPr>
            <a:xfrm rot="16200000" flipH="1">
              <a:off x="6634325" y="3302571"/>
              <a:ext cx="352233" cy="56114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714612" y="428610"/>
            <a:ext cx="27146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划分算法设计</a:t>
            </a:r>
            <a:endParaRPr lang="zh-CN" altLang="zh-CN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8596" y="91081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）移动法</a:t>
            </a:r>
            <a:endParaRPr lang="zh-CN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729222" y="2297997"/>
            <a:ext cx="551662" cy="3096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272378" y="2297997"/>
            <a:ext cx="1091172" cy="3096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353829" y="2297997"/>
            <a:ext cx="551662" cy="3096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900484" y="2297997"/>
            <a:ext cx="1314459" cy="3096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868333" y="2297997"/>
            <a:ext cx="551662" cy="3096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286116" y="3375428"/>
            <a:ext cx="785818" cy="360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&gt;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base</a:t>
            </a:r>
            <a:endParaRPr kumimoji="0" lang="zh-CN" altLang="en-US" sz="20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220889" y="2297997"/>
            <a:ext cx="551662" cy="3096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762830" y="2297997"/>
            <a:ext cx="1095187" cy="3096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AutoShape 7"/>
          <p:cNvSpPr/>
          <p:nvPr/>
        </p:nvSpPr>
        <p:spPr bwMode="auto">
          <a:xfrm rot="5400000">
            <a:off x="2422743" y="1369049"/>
            <a:ext cx="261340" cy="1608282"/>
          </a:xfrm>
          <a:prstGeom prst="leftBrace">
            <a:avLst>
              <a:gd name="adj1" fmla="val 56478"/>
              <a:gd name="adj2" fmla="val 50000"/>
            </a:avLst>
          </a:prstGeom>
          <a:noFill/>
          <a:ln w="19050">
            <a:solidFill>
              <a:srgbClr val="FF00FF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61842" y="3065005"/>
            <a:ext cx="353598" cy="256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785918" y="1766273"/>
            <a:ext cx="1714512" cy="2891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元素区间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714348" y="2893222"/>
            <a:ext cx="714380" cy="200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base</a:t>
            </a:r>
            <a:endParaRPr kumimoji="0" lang="zh-CN" altLang="en-US" sz="20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479853" y="2812059"/>
            <a:ext cx="37505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5" idx="0"/>
          </p:cNvCxnSpPr>
          <p:nvPr/>
        </p:nvCxnSpPr>
        <p:spPr>
          <a:xfrm rot="10800000" flipV="1">
            <a:off x="1071538" y="2518171"/>
            <a:ext cx="785818" cy="3750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500430" y="3065005"/>
            <a:ext cx="353598" cy="256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5322488" y="2812059"/>
            <a:ext cx="37505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5153617" y="3375428"/>
            <a:ext cx="785818" cy="360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&lt;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base</a:t>
            </a:r>
            <a:endParaRPr kumimoji="0" lang="zh-CN" altLang="en-US" sz="20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AutoShape 7"/>
          <p:cNvSpPr/>
          <p:nvPr/>
        </p:nvSpPr>
        <p:spPr bwMode="auto">
          <a:xfrm rot="5400000">
            <a:off x="6468471" y="1359941"/>
            <a:ext cx="261340" cy="1608282"/>
          </a:xfrm>
          <a:prstGeom prst="leftBrace">
            <a:avLst>
              <a:gd name="adj1" fmla="val 56478"/>
              <a:gd name="adj2" fmla="val 50000"/>
            </a:avLst>
          </a:prstGeom>
          <a:noFill/>
          <a:ln w="19050">
            <a:solidFill>
              <a:srgbClr val="FF00FF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831646" y="1757165"/>
            <a:ext cx="1812188" cy="2891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800" b="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元素区间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636963" y="1831181"/>
            <a:ext cx="1782762" cy="461963"/>
          </a:xfrm>
          <a:custGeom>
            <a:avLst/>
            <a:gdLst>
              <a:gd name="connsiteX0" fmla="*/ 1587 w 1782762"/>
              <a:gd name="connsiteY0" fmla="*/ 596900 h 615950"/>
              <a:gd name="connsiteX1" fmla="*/ 68262 w 1782762"/>
              <a:gd name="connsiteY1" fmla="*/ 273050 h 615950"/>
              <a:gd name="connsiteX2" fmla="*/ 411162 w 1782762"/>
              <a:gd name="connsiteY2" fmla="*/ 44450 h 615950"/>
              <a:gd name="connsiteX3" fmla="*/ 782637 w 1782762"/>
              <a:gd name="connsiteY3" fmla="*/ 6350 h 615950"/>
              <a:gd name="connsiteX4" fmla="*/ 1125537 w 1782762"/>
              <a:gd name="connsiteY4" fmla="*/ 53975 h 615950"/>
              <a:gd name="connsiteX5" fmla="*/ 1573212 w 1782762"/>
              <a:gd name="connsiteY5" fmla="*/ 215900 h 615950"/>
              <a:gd name="connsiteX6" fmla="*/ 1782762 w 1782762"/>
              <a:gd name="connsiteY6" fmla="*/ 615950 h 615950"/>
              <a:gd name="connsiteX0-1" fmla="*/ 1587 w 1782762"/>
              <a:gd name="connsiteY0-2" fmla="*/ 596900 h 615950"/>
              <a:gd name="connsiteX1-3" fmla="*/ 68262 w 1782762"/>
              <a:gd name="connsiteY1-4" fmla="*/ 273050 h 615950"/>
              <a:gd name="connsiteX2-5" fmla="*/ 411162 w 1782762"/>
              <a:gd name="connsiteY2-6" fmla="*/ 44450 h 615950"/>
              <a:gd name="connsiteX3-7" fmla="*/ 782637 w 1782762"/>
              <a:gd name="connsiteY3-8" fmla="*/ 6350 h 615950"/>
              <a:gd name="connsiteX4-9" fmla="*/ 1292227 w 1782762"/>
              <a:gd name="connsiteY4-10" fmla="*/ 58731 h 615950"/>
              <a:gd name="connsiteX5-11" fmla="*/ 1573212 w 1782762"/>
              <a:gd name="connsiteY5-12" fmla="*/ 215900 h 615950"/>
              <a:gd name="connsiteX6-13" fmla="*/ 1782762 w 1782762"/>
              <a:gd name="connsiteY6-14" fmla="*/ 615950 h 615950"/>
              <a:gd name="connsiteX0-15" fmla="*/ 1587 w 1782762"/>
              <a:gd name="connsiteY0-16" fmla="*/ 596900 h 615950"/>
              <a:gd name="connsiteX1-17" fmla="*/ 68262 w 1782762"/>
              <a:gd name="connsiteY1-18" fmla="*/ 273050 h 615950"/>
              <a:gd name="connsiteX2-19" fmla="*/ 411162 w 1782762"/>
              <a:gd name="connsiteY2-20" fmla="*/ 44450 h 615950"/>
              <a:gd name="connsiteX3-21" fmla="*/ 782637 w 1782762"/>
              <a:gd name="connsiteY3-22" fmla="*/ 6350 h 615950"/>
              <a:gd name="connsiteX4-23" fmla="*/ 1292227 w 1782762"/>
              <a:gd name="connsiteY4-24" fmla="*/ 58731 h 615950"/>
              <a:gd name="connsiteX5-25" fmla="*/ 1649417 w 1782762"/>
              <a:gd name="connsiteY5-26" fmla="*/ 201607 h 615950"/>
              <a:gd name="connsiteX6-27" fmla="*/ 1782762 w 1782762"/>
              <a:gd name="connsiteY6-28" fmla="*/ 615950 h 615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782762" h="615950">
                <a:moveTo>
                  <a:pt x="1587" y="596900"/>
                </a:moveTo>
                <a:cubicBezTo>
                  <a:pt x="793" y="481012"/>
                  <a:pt x="0" y="365125"/>
                  <a:pt x="68262" y="273050"/>
                </a:cubicBezTo>
                <a:cubicBezTo>
                  <a:pt x="136524" y="180975"/>
                  <a:pt x="292100" y="88900"/>
                  <a:pt x="411162" y="44450"/>
                </a:cubicBezTo>
                <a:cubicBezTo>
                  <a:pt x="530224" y="0"/>
                  <a:pt x="635793" y="3970"/>
                  <a:pt x="782637" y="6350"/>
                </a:cubicBezTo>
                <a:cubicBezTo>
                  <a:pt x="929481" y="8730"/>
                  <a:pt x="1147764" y="26188"/>
                  <a:pt x="1292227" y="58731"/>
                </a:cubicBezTo>
                <a:cubicBezTo>
                  <a:pt x="1436690" y="91274"/>
                  <a:pt x="1567661" y="108737"/>
                  <a:pt x="1649417" y="201607"/>
                </a:cubicBezTo>
                <a:cubicBezTo>
                  <a:pt x="1731173" y="294477"/>
                  <a:pt x="1732756" y="462756"/>
                  <a:pt x="1782762" y="615950"/>
                </a:cubicBezTo>
              </a:path>
            </a:pathLst>
          </a:custGeom>
          <a:ln w="19050">
            <a:headEnd type="arrow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143372" y="1500180"/>
            <a:ext cx="785818" cy="26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8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交换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28992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43372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86314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9256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72198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18535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base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43636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0694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7752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14810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1868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8596" y="214296"/>
            <a:ext cx="857256" cy="571504"/>
          </a:xfrm>
          <a:prstGeom prst="ellipse">
            <a:avLst/>
          </a:prstGeom>
          <a:ln>
            <a:tailEnd type="non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示例</a:t>
            </a:r>
            <a:endParaRPr lang="zh-CN" altLang="en-US" sz="20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3571868" y="1643056"/>
            <a:ext cx="285752" cy="671224"/>
            <a:chOff x="3634839" y="2786858"/>
            <a:chExt cx="285752" cy="671224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607587" y="296465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634839" y="30887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endPara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52"/>
          <p:cNvGrpSpPr/>
          <p:nvPr/>
        </p:nvGrpSpPr>
        <p:grpSpPr>
          <a:xfrm>
            <a:off x="6143636" y="1614774"/>
            <a:ext cx="285752" cy="671224"/>
            <a:chOff x="3634839" y="2786858"/>
            <a:chExt cx="285752" cy="671224"/>
          </a:xfrm>
        </p:grpSpPr>
        <p:cxnSp>
          <p:nvCxnSpPr>
            <p:cNvPr id="56" name="直接箭头连接符 55"/>
            <p:cNvCxnSpPr/>
            <p:nvPr/>
          </p:nvCxnSpPr>
          <p:spPr>
            <a:xfrm rot="5400000" flipH="1" flipV="1">
              <a:off x="3607587" y="296465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634839" y="30887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endPara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429124" y="257175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划分完成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34783E-7 L -0.16615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0956E-6 C 0.00434 -0.04348 0.00885 -0.08695 -0.01754 -0.11008 C -0.04392 -0.13321 -0.12153 -0.13907 -0.15833 -0.13814 C -0.19514 -0.13722 -0.21754 -0.12889 -0.23802 -0.10515 C -0.25851 -0.0814 -0.26997 -0.03916 -0.28142 0.00339 " pathEditMode="relative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4924E-6 L 0.07014 0.003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34783E-7 C 0.00191 -0.02868 0.004 -0.05705 0.01389 -0.07555 C 0.02379 -0.09405 0.03368 -0.10762 0.0592 -0.11193 C 0.08472 -0.11625 0.14115 -0.11995 0.16667 -0.10207 C 0.19219 -0.08418 0.20278 -0.02467 0.21233 -0.00432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36E-6 L -0.07084 3.70336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3.70336E-6 L -0.14167 3.70336E-6 " pathEditMode="relative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34783E-7 C 0.00313 -0.03608 0.00626 -0.07185 -0.0019 -0.08727 C -0.01007 -0.10268 -0.03803 -0.10731 -0.04914 -0.0922 C -0.06025 -0.07709 -0.06424 -0.01603 -0.06823 0.00401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14 -0.00431 L 0.12517 -0.0043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64 0.01079 C -0.15938 -0.01079 -0.16111 -0.03207 -0.15209 -0.05489 C -0.14306 -0.07771 -0.13507 -0.11317 -0.104 -0.1255 C -0.07292 -0.13784 -0.00295 -0.13414 0.03403 -0.12889 C 0.071 -0.12365 0.09913 -0.11594 0.11823 -0.09436 C 0.13732 -0.07277 0.14305 -0.03608 0.14878 0.00092 " pathEditMode="relative" rAng="0" ptsTypes="aaaaa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8" grpId="0" animBg="1"/>
      <p:bldP spid="39" grpId="0" animBg="1"/>
      <p:bldP spid="41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214296"/>
            <a:ext cx="8786874" cy="45423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36000" bIns="36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Partition1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(a,s,t): 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划分算法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i,j=s,t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base=a[s]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以表首元素为基准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	while i&lt;j: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向中间遍历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,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直至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i=j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为止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while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j&gt;i and a[j]&gt;=base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:j-=1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从后向前遍历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		if j&gt;i: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 		a[i]=a[j]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#a[j]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前移覆盖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 		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		while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i&lt;j and a[i]&lt;=base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:i+=1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从前向后遍历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		if i&lt;j: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  		a[j]=a[i];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#a[i]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后移覆盖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a[j]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 		j-=1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	a[i]=base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基准归位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	return i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返回基准归位的位置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4282" y="42861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区间划分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42"/>
          <p:cNvGrpSpPr/>
          <p:nvPr/>
        </p:nvGrpSpPr>
        <p:grpSpPr>
          <a:xfrm>
            <a:off x="928662" y="1071552"/>
            <a:ext cx="5572164" cy="1379103"/>
            <a:chOff x="928662" y="1428735"/>
            <a:chExt cx="5572164" cy="1838804"/>
          </a:xfrm>
        </p:grpSpPr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3000364" y="2666994"/>
              <a:ext cx="1689008" cy="3441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base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元素区间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1009820" y="2063864"/>
              <a:ext cx="551662" cy="4128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9" name="Rectangle 15"/>
            <p:cNvSpPr>
              <a:spLocks noChangeArrowheads="1"/>
            </p:cNvSpPr>
            <p:nvPr/>
          </p:nvSpPr>
          <p:spPr bwMode="auto">
            <a:xfrm>
              <a:off x="1552976" y="2063864"/>
              <a:ext cx="1091172" cy="4128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2634427" y="2063864"/>
              <a:ext cx="551662" cy="4128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3186088" y="2063864"/>
              <a:ext cx="551662" cy="4128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6" name="Rectangle 12"/>
            <p:cNvSpPr>
              <a:spLocks noChangeArrowheads="1"/>
            </p:cNvSpPr>
            <p:nvPr/>
          </p:nvSpPr>
          <p:spPr bwMode="auto">
            <a:xfrm>
              <a:off x="3734105" y="2063864"/>
              <a:ext cx="741219" cy="4128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075" name="Rectangle 11"/>
            <p:cNvSpPr>
              <a:spLocks noChangeArrowheads="1"/>
            </p:cNvSpPr>
            <p:nvPr/>
          </p:nvSpPr>
          <p:spPr bwMode="auto">
            <a:xfrm>
              <a:off x="5753623" y="2063864"/>
              <a:ext cx="551662" cy="4128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4681893" y="1428736"/>
              <a:ext cx="1818933" cy="4809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≤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base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时交换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4472894" y="2063864"/>
              <a:ext cx="551662" cy="4128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5014834" y="2063864"/>
              <a:ext cx="741219" cy="4128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071" name="AutoShape 7"/>
            <p:cNvSpPr/>
            <p:nvPr/>
          </p:nvSpPr>
          <p:spPr bwMode="auto">
            <a:xfrm rot="5400000">
              <a:off x="1928538" y="824558"/>
              <a:ext cx="310885" cy="2108222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0" name="AutoShape 6"/>
            <p:cNvSpPr/>
            <p:nvPr/>
          </p:nvSpPr>
          <p:spPr bwMode="auto">
            <a:xfrm rot="16200000">
              <a:off x="3760872" y="1940828"/>
              <a:ext cx="116582" cy="12868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69" name="AutoShape 5"/>
            <p:cNvSpPr>
              <a:spLocks noChangeShapeType="1"/>
            </p:cNvSpPr>
            <p:nvPr/>
          </p:nvSpPr>
          <p:spPr bwMode="auto">
            <a:xfrm flipV="1">
              <a:off x="4774242" y="2481615"/>
              <a:ext cx="1215" cy="41289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4613847" y="2729351"/>
              <a:ext cx="353598" cy="3424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67" name="Freeform 3"/>
            <p:cNvSpPr/>
            <p:nvPr/>
          </p:nvSpPr>
          <p:spPr bwMode="auto">
            <a:xfrm>
              <a:off x="3427896" y="1482169"/>
              <a:ext cx="1367003" cy="609625"/>
            </a:xfrm>
            <a:custGeom>
              <a:avLst/>
              <a:gdLst/>
              <a:ahLst/>
              <a:cxnLst>
                <a:cxn ang="0">
                  <a:pos x="1125" y="502"/>
                </a:cxn>
                <a:cxn ang="0">
                  <a:pos x="994" y="115"/>
                </a:cxn>
                <a:cxn ang="0">
                  <a:pos x="629" y="3"/>
                </a:cxn>
                <a:cxn ang="0">
                  <a:pos x="162" y="96"/>
                </a:cxn>
                <a:cxn ang="0">
                  <a:pos x="0" y="469"/>
                </a:cxn>
              </a:cxnLst>
              <a:rect l="0" t="0" r="r" b="b"/>
              <a:pathLst>
                <a:path w="1125" h="502">
                  <a:moveTo>
                    <a:pt x="1125" y="502"/>
                  </a:moveTo>
                  <a:cubicBezTo>
                    <a:pt x="1103" y="438"/>
                    <a:pt x="1077" y="198"/>
                    <a:pt x="994" y="115"/>
                  </a:cubicBezTo>
                  <a:cubicBezTo>
                    <a:pt x="911" y="32"/>
                    <a:pt x="768" y="6"/>
                    <a:pt x="629" y="3"/>
                  </a:cubicBezTo>
                  <a:cubicBezTo>
                    <a:pt x="490" y="0"/>
                    <a:pt x="267" y="18"/>
                    <a:pt x="162" y="96"/>
                  </a:cubicBezTo>
                  <a:cubicBezTo>
                    <a:pt x="57" y="174"/>
                    <a:pt x="34" y="391"/>
                    <a:pt x="0" y="46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66" name="Rectangle 2"/>
            <p:cNvSpPr>
              <a:spLocks noChangeArrowheads="1"/>
            </p:cNvSpPr>
            <p:nvPr/>
          </p:nvSpPr>
          <p:spPr bwMode="auto">
            <a:xfrm>
              <a:off x="1262564" y="1428735"/>
              <a:ext cx="1809238" cy="3688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≤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base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元素区间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928662" y="3000372"/>
              <a:ext cx="714380" cy="267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base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035819" y="2749545"/>
              <a:ext cx="500066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44"/>
          <p:cNvGrpSpPr/>
          <p:nvPr/>
        </p:nvGrpSpPr>
        <p:grpSpPr>
          <a:xfrm>
            <a:off x="1009821" y="2464594"/>
            <a:ext cx="5295465" cy="2129201"/>
            <a:chOff x="1009820" y="3286124"/>
            <a:chExt cx="5295465" cy="2838935"/>
          </a:xfrm>
        </p:grpSpPr>
        <p:sp>
          <p:nvSpPr>
            <p:cNvPr id="30" name="下箭头 29"/>
            <p:cNvSpPr/>
            <p:nvPr/>
          </p:nvSpPr>
          <p:spPr>
            <a:xfrm>
              <a:off x="3571868" y="3286124"/>
              <a:ext cx="285752" cy="64294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857620" y="5572140"/>
              <a:ext cx="1689008" cy="3333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base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元素区间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1009820" y="4778508"/>
              <a:ext cx="551662" cy="4128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1552976" y="4778508"/>
              <a:ext cx="1091172" cy="4128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2634427" y="4778508"/>
              <a:ext cx="551662" cy="4128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3186088" y="4778508"/>
              <a:ext cx="551662" cy="4128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3734105" y="4778508"/>
              <a:ext cx="741219" cy="4128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5753623" y="4778508"/>
              <a:ext cx="551662" cy="4128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4472894" y="4778508"/>
              <a:ext cx="551662" cy="4128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5014834" y="4778508"/>
              <a:ext cx="741219" cy="4128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7"/>
            <p:cNvSpPr/>
            <p:nvPr/>
          </p:nvSpPr>
          <p:spPr bwMode="auto">
            <a:xfrm rot="5400000">
              <a:off x="1928538" y="3539202"/>
              <a:ext cx="310885" cy="2108222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6"/>
            <p:cNvSpPr/>
            <p:nvPr/>
          </p:nvSpPr>
          <p:spPr bwMode="auto">
            <a:xfrm rot="16200000">
              <a:off x="4569418" y="3855044"/>
              <a:ext cx="252000" cy="303931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19050">
              <a:solidFill>
                <a:srgbClr val="FF00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"/>
            <p:cNvSpPr>
              <a:spLocks noChangeArrowheads="1"/>
            </p:cNvSpPr>
            <p:nvPr/>
          </p:nvSpPr>
          <p:spPr bwMode="auto">
            <a:xfrm>
              <a:off x="1142975" y="4095753"/>
              <a:ext cx="1785950" cy="3810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anose="02020603050405020304" pitchFamily="18" charset="0"/>
                </a:rPr>
                <a:t>≤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base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元素区间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2652699" y="5714551"/>
              <a:ext cx="714380" cy="267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base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759856" y="5463724"/>
              <a:ext cx="500066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/>
          </p:nvSpPr>
          <p:spPr>
            <a:xfrm>
              <a:off x="1409700" y="5210175"/>
              <a:ext cx="1533525" cy="579453"/>
            </a:xfrm>
            <a:custGeom>
              <a:avLst/>
              <a:gdLst>
                <a:gd name="connsiteX0" fmla="*/ 0 w 1533525"/>
                <a:gd name="connsiteY0" fmla="*/ 0 h 549275"/>
                <a:gd name="connsiteX1" fmla="*/ 123825 w 1533525"/>
                <a:gd name="connsiteY1" fmla="*/ 276225 h 549275"/>
                <a:gd name="connsiteX2" fmla="*/ 409575 w 1533525"/>
                <a:gd name="connsiteY2" fmla="*/ 485775 h 549275"/>
                <a:gd name="connsiteX3" fmla="*/ 781050 w 1533525"/>
                <a:gd name="connsiteY3" fmla="*/ 523875 h 549275"/>
                <a:gd name="connsiteX4" fmla="*/ 1209675 w 1533525"/>
                <a:gd name="connsiteY4" fmla="*/ 466725 h 549275"/>
                <a:gd name="connsiteX5" fmla="*/ 1533525 w 1533525"/>
                <a:gd name="connsiteY5" fmla="*/ 28575 h 549275"/>
                <a:gd name="connsiteX0-1" fmla="*/ 0 w 1533525"/>
                <a:gd name="connsiteY0-2" fmla="*/ 0 h 650892"/>
                <a:gd name="connsiteX1-3" fmla="*/ 123825 w 1533525"/>
                <a:gd name="connsiteY1-4" fmla="*/ 276225 h 650892"/>
                <a:gd name="connsiteX2-5" fmla="*/ 409575 w 1533525"/>
                <a:gd name="connsiteY2-6" fmla="*/ 485775 h 650892"/>
                <a:gd name="connsiteX3-7" fmla="*/ 804846 w 1533525"/>
                <a:gd name="connsiteY3-8" fmla="*/ 647717 h 650892"/>
                <a:gd name="connsiteX4-9" fmla="*/ 1209675 w 1533525"/>
                <a:gd name="connsiteY4-10" fmla="*/ 466725 h 650892"/>
                <a:gd name="connsiteX5-11" fmla="*/ 1533525 w 1533525"/>
                <a:gd name="connsiteY5-12" fmla="*/ 28575 h 650892"/>
                <a:gd name="connsiteX0-13" fmla="*/ 0 w 1533525"/>
                <a:gd name="connsiteY0-14" fmla="*/ 0 h 579453"/>
                <a:gd name="connsiteX1-15" fmla="*/ 123825 w 1533525"/>
                <a:gd name="connsiteY1-16" fmla="*/ 276225 h 579453"/>
                <a:gd name="connsiteX2-17" fmla="*/ 409575 w 1533525"/>
                <a:gd name="connsiteY2-18" fmla="*/ 485775 h 579453"/>
                <a:gd name="connsiteX3-19" fmla="*/ 804846 w 1533525"/>
                <a:gd name="connsiteY3-20" fmla="*/ 576278 h 579453"/>
                <a:gd name="connsiteX4-21" fmla="*/ 1209675 w 1533525"/>
                <a:gd name="connsiteY4-22" fmla="*/ 466725 h 579453"/>
                <a:gd name="connsiteX5-23" fmla="*/ 1533525 w 1533525"/>
                <a:gd name="connsiteY5-24" fmla="*/ 28575 h 579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33525" h="579453">
                  <a:moveTo>
                    <a:pt x="0" y="0"/>
                  </a:moveTo>
                  <a:cubicBezTo>
                    <a:pt x="27781" y="97631"/>
                    <a:pt x="55563" y="195263"/>
                    <a:pt x="123825" y="276225"/>
                  </a:cubicBezTo>
                  <a:cubicBezTo>
                    <a:pt x="192088" y="357188"/>
                    <a:pt x="296072" y="435766"/>
                    <a:pt x="409575" y="485775"/>
                  </a:cubicBezTo>
                  <a:cubicBezTo>
                    <a:pt x="523079" y="535784"/>
                    <a:pt x="671496" y="579453"/>
                    <a:pt x="804846" y="576278"/>
                  </a:cubicBezTo>
                  <a:cubicBezTo>
                    <a:pt x="938196" y="573103"/>
                    <a:pt x="1088229" y="558009"/>
                    <a:pt x="1209675" y="466725"/>
                  </a:cubicBezTo>
                  <a:cubicBezTo>
                    <a:pt x="1331121" y="375441"/>
                    <a:pt x="1434306" y="206375"/>
                    <a:pt x="1533525" y="28575"/>
                  </a:cubicBezTo>
                </a:path>
              </a:pathLst>
            </a:custGeom>
            <a:ln w="190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2000232" y="5857892"/>
              <a:ext cx="642942" cy="267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交换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28992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43372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86314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9256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72198" y="1142990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18535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base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43636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0694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7752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14810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1868" y="78580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en-US" sz="180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8596" y="214296"/>
            <a:ext cx="857256" cy="571504"/>
          </a:xfrm>
          <a:prstGeom prst="ellipse">
            <a:avLst/>
          </a:prstGeom>
          <a:ln>
            <a:tailEnd type="non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示例</a:t>
            </a:r>
            <a:endParaRPr lang="zh-CN" altLang="en-US" sz="20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3571868" y="1643056"/>
            <a:ext cx="285752" cy="671224"/>
            <a:chOff x="3634839" y="2786858"/>
            <a:chExt cx="285752" cy="671224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607587" y="296465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634839" y="30887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endPara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52"/>
          <p:cNvGrpSpPr/>
          <p:nvPr/>
        </p:nvGrpSpPr>
        <p:grpSpPr>
          <a:xfrm>
            <a:off x="4214810" y="1643877"/>
            <a:ext cx="285752" cy="671224"/>
            <a:chOff x="3634839" y="2786858"/>
            <a:chExt cx="285752" cy="671224"/>
          </a:xfrm>
        </p:grpSpPr>
        <p:cxnSp>
          <p:nvCxnSpPr>
            <p:cNvPr id="56" name="直接箭头连接符 55"/>
            <p:cNvCxnSpPr/>
            <p:nvPr/>
          </p:nvCxnSpPr>
          <p:spPr>
            <a:xfrm rot="5400000" flipH="1" flipV="1">
              <a:off x="3607587" y="296465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634839" y="30887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endPara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429124" y="257175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划分完成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28" y="1571618"/>
            <a:ext cx="42862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5.05705E-7 L 0.07066 0.003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4761E-6 L 0.06302 2.4761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34783E-7 C -0.00416 -0.02529 -0.00972 -0.05088 -0.01945 -0.0592 C -0.02917 -0.06753 -0.04947 -0.06013 -0.05798 -0.05026 C -0.06649 -0.0404 -0.06823 -0.00987 -0.071 0.00062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62 C -0.00069 0.00062 0.03438 0.00062 0.06962 0.00062 " pathEditMode="relative" ptsTypes="aA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66 0.00308 L 0.1415 0.00308 " pathEditMode="relative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5 0.00308 L 0.20452 0.00308 " pathEditMode="relative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2.14924E-6 L 0.14097 0.003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34783E-7 C 0.0026 -0.02529 0.00521 -0.05057 -0.00087 -0.06568 C -0.00694 -0.08079 -0.01736 -0.08603 -0.03698 -0.09035 C -0.0566 -0.09467 -0.10087 -0.10608 -0.11858 -0.09189 C -0.13628 -0.07771 -0.13802 -0.02251 -0.14306 -0.00432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06 4.34783E-7 C 0.06841 -0.01203 0.06893 -0.02405 0.07361 -0.03762 C 0.0783 -0.05119 0.08316 -0.07339 0.09584 -0.08202 C 0.10851 -0.09066 0.13282 -0.0959 0.14948 -0.09035 C 0.16615 -0.0848 0.18542 -0.06445 0.19584 -0.04934 C 0.20625 -0.03423 0.20886 -0.00987 0.21233 0.00062 " pathEditMode="relative" rAng="0" ptsTypes="aaaa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44 -0.0185 C -0.14288 -0.04255 -0.14115 -0.0663 -0.15191 -0.07956 C -0.16267 -0.09282 -0.18646 -0.11101 -0.20937 -0.09744 C -0.23229 -0.08387 -0.26111 -0.04132 -0.28993 0.001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93062E-6 C 0.00434 -0.03916 0.00868 -0.07832 0.02413 -0.09219 C 0.03958 -0.10607 0.07187 -0.09959 0.09253 -0.08387 C 0.11319 -0.06814 0.13055 -0.0333 0.14809 0.00155 " pathEditMode="relative" ptsTypes="aa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8" grpId="0" animBg="1"/>
      <p:bldP spid="38" grpId="1" animBg="1"/>
      <p:bldP spid="39" grpId="0" animBg="1"/>
      <p:bldP spid="41" grpId="0" animBg="1"/>
      <p:bldP spid="41" grpId="1" animBg="1"/>
      <p:bldP spid="58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160718"/>
            <a:ext cx="8786874" cy="38088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Partition2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(a,s,t):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划分算法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i,j=s,s+1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base=a[s]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以表首元素为基准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	while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j&lt;=t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#j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从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s+1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开始遍历其他元素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a[j]&lt;=base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找到</a:t>
            </a:r>
            <a:r>
              <a:rPr lang="zh-CN" altLang="en-US" sz="2000" smtClean="0">
                <a:solidFill>
                  <a:srgbClr val="00B0F0"/>
                </a:solidFill>
                <a:latin typeface="+mn-ea"/>
              </a:rPr>
              <a:t>≤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基准的元素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a[j]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 		i+=1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扩大</a:t>
            </a:r>
            <a:r>
              <a:rPr lang="zh-CN" altLang="en-US" sz="2000" smtClean="0">
                <a:solidFill>
                  <a:srgbClr val="00B0F0"/>
                </a:solidFill>
                <a:latin typeface="+mn-ea"/>
              </a:rPr>
              <a:t>≤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base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区间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i!=j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:a[i],a[j]=a[j],a[i]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与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a[j]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交换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	j+=1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继续扫描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	a[s],a[i]=a[i],a[s] 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基准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a[s]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进行交换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	return i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429520" y="47148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</a:t>
            </a:r>
            <a:endParaRPr lang="zh-CN" altLang="en-US" sz="1800" b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214296"/>
            <a:ext cx="22860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快速排序算法设计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305395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359410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递归模型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3482584"/>
            <a:ext cx="8501122" cy="11599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≡不做任何事情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       	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为空或仅有一个元素时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≡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=Partition1(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其他情况（也可以调用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Partition2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-1);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28794" y="642924"/>
            <a:ext cx="5286412" cy="2428892"/>
            <a:chOff x="1928794" y="500048"/>
            <a:chExt cx="5286412" cy="2428892"/>
          </a:xfrm>
        </p:grpSpPr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024911" y="797842"/>
              <a:ext cx="5115882" cy="3144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lvl="0">
                <a:lnSpc>
                  <a:spcPts val="1900"/>
                </a:lnSpc>
                <a:spcBef>
                  <a:spcPct val="0"/>
                </a:spcBef>
              </a:pP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+1]          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Consolas" panose="020B0609020204030204" pitchFamily="49" charset="0"/>
                  <a:sym typeface="Symbol" panose="05050102010706020507" pitchFamily="18" charset="2"/>
                </a:rPr>
                <a:t>…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  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]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4239916" y="500048"/>
              <a:ext cx="1026169" cy="235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无序区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AutoShape 17"/>
            <p:cNvSpPr>
              <a:spLocks noChangeArrowheads="1"/>
            </p:cNvSpPr>
            <p:nvPr/>
          </p:nvSpPr>
          <p:spPr bwMode="auto">
            <a:xfrm>
              <a:off x="4531611" y="1218639"/>
              <a:ext cx="270753" cy="492750"/>
            </a:xfrm>
            <a:prstGeom prst="downArrow">
              <a:avLst>
                <a:gd name="adj1" fmla="val 50000"/>
                <a:gd name="adj2" fmla="val 430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4851728" y="1347482"/>
              <a:ext cx="1295425" cy="235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一趟划分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2024911" y="2074398"/>
              <a:ext cx="2258767" cy="3144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lvl="0">
                <a:lnSpc>
                  <a:spcPts val="1900"/>
                </a:lnSpc>
                <a:spcBef>
                  <a:spcPct val="0"/>
                </a:spcBef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ea typeface="+mj-ea"/>
                  <a:cs typeface="Consolas" panose="020B0609020204030204" pitchFamily="49" charset="0"/>
                  <a:sym typeface="Symbol" panose="05050102010706020507" pitchFamily="18" charset="2"/>
                </a:rPr>
                <a:t>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n-ea"/>
                  <a:cs typeface="Consolas" panose="020B0609020204030204" pitchFamily="49" charset="0"/>
                  <a:sym typeface="Symbol" panose="05050102010706020507" pitchFamily="18" charset="2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-1]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4986357" y="2082722"/>
              <a:ext cx="2215386" cy="3144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lvl="0">
                <a:lnSpc>
                  <a:spcPts val="1900"/>
                </a:lnSpc>
                <a:spcBef>
                  <a:spcPct val="0"/>
                </a:spcBef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+1]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Consolas" panose="020B0609020204030204" pitchFamily="49" charset="0"/>
                  <a:sym typeface="Symbol" panose="05050102010706020507" pitchFamily="18" charset="2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2652797" y="1788627"/>
              <a:ext cx="1294446" cy="235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无序区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5614622" y="1796950"/>
              <a:ext cx="1312234" cy="235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无序区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4419421" y="2077173"/>
              <a:ext cx="508597" cy="235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4314710" y="1785852"/>
              <a:ext cx="771870" cy="235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归位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5038713" y="2605521"/>
              <a:ext cx="2176493" cy="230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所有元素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≥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base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4370057" y="2693109"/>
              <a:ext cx="602836" cy="235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base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4652777" y="2343524"/>
              <a:ext cx="1496" cy="367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AutoShape 6"/>
            <p:cNvSpPr/>
            <p:nvPr/>
          </p:nvSpPr>
          <p:spPr bwMode="auto">
            <a:xfrm rot="5400000">
              <a:off x="6000999" y="1409283"/>
              <a:ext cx="132251" cy="2119651"/>
            </a:xfrm>
            <a:prstGeom prst="rightBrace">
              <a:avLst>
                <a:gd name="adj1" fmla="val 82576"/>
                <a:gd name="adj2" fmla="val 50000"/>
              </a:avLst>
            </a:prstGeom>
            <a:noFill/>
            <a:ln w="19050">
              <a:solidFill>
                <a:srgbClr val="00B05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928794" y="2605521"/>
              <a:ext cx="2210899" cy="230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所有元素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≤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base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AutoShape 4"/>
            <p:cNvSpPr/>
            <p:nvPr/>
          </p:nvSpPr>
          <p:spPr bwMode="auto">
            <a:xfrm rot="5400000">
              <a:off x="3093024" y="1409283"/>
              <a:ext cx="132251" cy="2119651"/>
            </a:xfrm>
            <a:prstGeom prst="rightBrace">
              <a:avLst>
                <a:gd name="adj1" fmla="val 82576"/>
                <a:gd name="adj2" fmla="val 50000"/>
              </a:avLst>
            </a:prstGeom>
            <a:noFill/>
            <a:ln w="19050">
              <a:solidFill>
                <a:srgbClr val="00B05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2338385" y="1307046"/>
              <a:ext cx="602836" cy="235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base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Line 2"/>
            <p:cNvSpPr>
              <a:spLocks noChangeShapeType="1"/>
            </p:cNvSpPr>
            <p:nvPr/>
          </p:nvSpPr>
          <p:spPr bwMode="auto">
            <a:xfrm>
              <a:off x="2523874" y="1095260"/>
              <a:ext cx="1496" cy="2617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14282" y="418000"/>
            <a:ext cx="8715436" cy="28681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QuickSort11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(a,s,t):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对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a[s..t]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的元素进行快速排序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if s&lt;t: 				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表中至少存在两个元素的情况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i=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Partition1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(a,s,t)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可以使用划分算法中的任意一种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QuickSort11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(a,s,i-1)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对左子表递归排序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QuickSort11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(a,i+1,t)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对右子表递归排序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QuickSort1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(a):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递归算法：快速排序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	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QuickSort11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(a,0,len(a)-1)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3500444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平均时间复杂度是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42910" y="1178710"/>
            <a:ext cx="8001056" cy="314198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100000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）个整数的数组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arr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min(100000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），设计一个算法求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arr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中最小的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个数，以任意顺序返回这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个数均可。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arr={1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，返回结果是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要求设计如下方法：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lvl="1"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def smallestK(self,arr,k) -&gt; List[int]:</a:t>
            </a:r>
            <a:endParaRPr lang="zh-CN" altLang="zh-CN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82189"/>
            <a:ext cx="65008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4.2.2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实战—最小</a:t>
            </a: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个数（面试题</a:t>
            </a: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17.14★★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982387"/>
            <a:ext cx="7429552" cy="170816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分治从字面上的解释就是“分而治之”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把一个复杂的问题分成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）个相同或相似的子问题，再把子问题分成更小的子问题，以此类推，直到可以直接求解为止，原问题的解可以通过子问题的解合并得到。</a:t>
            </a:r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1285866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4.1.1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什么是分治法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714612" y="37503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分治法概述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1" name="TextBox 5"/>
          <p:cNvSpPr txBox="1"/>
          <p:nvPr/>
        </p:nvSpPr>
        <p:spPr>
          <a:xfrm>
            <a:off x="642910" y="482188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786" y="1071553"/>
            <a:ext cx="8001056" cy="229806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假设整数无序序列用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表示，若将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递增排序，则第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）小的元素就是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实际上没有必要对整个序列排序，如果能够找到这样的元素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，它是归位的元素且其序号恰好是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-1=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就是最小的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个数。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57158" y="214296"/>
            <a:ext cx="8358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采用快速排序的划分思想在无序序列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中查找第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小元素的过程如下：</a:t>
            </a:r>
            <a:endParaRPr lang="zh-CN" altLang="zh-CN" sz="22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232288"/>
            <a:ext cx="8286808" cy="36095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，即序列中只有一个元素，返回。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，表示序列中有两个或以上的元素，以基准为中心将其划分为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两个子序列，基准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已归位，分为以下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种情况：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914400" lvl="1" indent="-457200" algn="l" defTabSz="359410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-1=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即为所求，返回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914400" lvl="1" indent="-457200" algn="l" defTabSz="359410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-1&lt;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，说明第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小元素应在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子序列中，在该子序列中继续查找。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914400" lvl="1" indent="-457200" algn="l" defTabSz="359410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-1&gt;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，说明第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小元素应在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子序列中，在该子序列中继续查找。</a:t>
            </a:r>
            <a:endParaRPr lang="zh-CN" altLang="en-US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74407"/>
            <a:ext cx="184730" cy="34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lnSpc>
                <a:spcPts val="2000"/>
              </a:lnSpc>
            </a:pPr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74407"/>
            <a:ext cx="184730" cy="34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lnSpc>
                <a:spcPts val="2000"/>
              </a:lnSpc>
            </a:pP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14348" y="428610"/>
            <a:ext cx="8001056" cy="35227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2000"/>
              </a:lnSpc>
              <a:spcBef>
                <a:spcPts val="600"/>
              </a:spcBef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例如，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={3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4}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，求解过程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79634" y="-174407"/>
            <a:ext cx="184730" cy="34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lnSpc>
                <a:spcPts val="2000"/>
              </a:lnSpc>
            </a:pPr>
            <a:endParaRPr lang="zh-CN" altLang="en-US"/>
          </a:p>
        </p:txBody>
      </p:sp>
      <p:grpSp>
        <p:nvGrpSpPr>
          <p:cNvPr id="2" name="组合 27"/>
          <p:cNvGrpSpPr/>
          <p:nvPr/>
        </p:nvGrpSpPr>
        <p:grpSpPr>
          <a:xfrm>
            <a:off x="1890121" y="1374601"/>
            <a:ext cx="4060873" cy="995717"/>
            <a:chOff x="1890121" y="1374601"/>
            <a:chExt cx="4060873" cy="995717"/>
          </a:xfrm>
        </p:grpSpPr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4929190" y="2071684"/>
              <a:ext cx="1021804" cy="2986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5  4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4016915" y="2071684"/>
              <a:ext cx="472775" cy="29863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1890121" y="1740258"/>
              <a:ext cx="1357321" cy="2494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=2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-1&lt;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3229418" y="1374601"/>
              <a:ext cx="2051927" cy="2986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2  1  5  4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82" name="AutoShape 10"/>
            <p:cNvSpPr>
              <a:spLocks noChangeShapeType="1"/>
            </p:cNvSpPr>
            <p:nvPr/>
          </p:nvSpPr>
          <p:spPr bwMode="auto">
            <a:xfrm flipH="1">
              <a:off x="4253995" y="1681702"/>
              <a:ext cx="1386" cy="38998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81" name="AutoShape 9"/>
            <p:cNvSpPr>
              <a:spLocks noChangeShapeType="1"/>
            </p:cNvSpPr>
            <p:nvPr/>
          </p:nvSpPr>
          <p:spPr bwMode="auto">
            <a:xfrm>
              <a:off x="4255382" y="1681702"/>
              <a:ext cx="1185404" cy="38998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80" name="AutoShape 8"/>
            <p:cNvSpPr>
              <a:spLocks noChangeShapeType="1"/>
            </p:cNvSpPr>
            <p:nvPr/>
          </p:nvSpPr>
          <p:spPr bwMode="auto">
            <a:xfrm flipH="1">
              <a:off x="2979860" y="1681702"/>
              <a:ext cx="1275522" cy="389981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2468264" y="2071684"/>
              <a:ext cx="1021804" cy="2986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1901211" y="2370318"/>
            <a:ext cx="3074025" cy="659630"/>
            <a:chOff x="1901211" y="2370318"/>
            <a:chExt cx="3074025" cy="659630"/>
          </a:xfrm>
        </p:grpSpPr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3533194" y="2383200"/>
              <a:ext cx="1442042" cy="2910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=0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-1&gt;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724755" y="2731314"/>
              <a:ext cx="472775" cy="29863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1901211" y="2720774"/>
              <a:ext cx="343836" cy="29863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3560777" y="2720774"/>
              <a:ext cx="474162" cy="2986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6" name="AutoShape 4"/>
            <p:cNvSpPr>
              <a:spLocks noChangeShapeType="1"/>
            </p:cNvSpPr>
            <p:nvPr/>
          </p:nvSpPr>
          <p:spPr bwMode="auto">
            <a:xfrm flipH="1">
              <a:off x="2961836" y="2370318"/>
              <a:ext cx="18024" cy="36099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5" name="AutoShape 3"/>
            <p:cNvSpPr>
              <a:spLocks noChangeShapeType="1"/>
            </p:cNvSpPr>
            <p:nvPr/>
          </p:nvSpPr>
          <p:spPr bwMode="auto">
            <a:xfrm flipH="1">
              <a:off x="2073130" y="2370318"/>
              <a:ext cx="906730" cy="35045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4" name="AutoShape 2"/>
            <p:cNvSpPr>
              <a:spLocks noChangeShapeType="1"/>
            </p:cNvSpPr>
            <p:nvPr/>
          </p:nvSpPr>
          <p:spPr bwMode="auto">
            <a:xfrm>
              <a:off x="2979860" y="2370318"/>
              <a:ext cx="817998" cy="350456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2643174" y="3143254"/>
            <a:ext cx="2643206" cy="655084"/>
            <a:chOff x="2643174" y="3143254"/>
            <a:chExt cx="2643206" cy="655084"/>
          </a:xfrm>
        </p:grpSpPr>
        <p:sp>
          <p:nvSpPr>
            <p:cNvPr id="29" name="上箭头 28"/>
            <p:cNvSpPr/>
            <p:nvPr/>
          </p:nvSpPr>
          <p:spPr>
            <a:xfrm>
              <a:off x="3714744" y="3143254"/>
              <a:ext cx="142876" cy="214314"/>
            </a:xfrm>
            <a:prstGeom prst="up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3174" y="3429006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一个元素，即为所求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357172"/>
            <a:ext cx="8643998" cy="42192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 Solution: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  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smallestK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(self,arr,k) -&gt; List[int]: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     	n=len(arr)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      	ans=[0]*k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      	if n==0 or k==0:return ans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      	if n==k:return arr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      	self.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QuickSelect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(arr,0,n-1,k)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      	for i in range(0,k):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       	ans[i]=arr[i]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     	return ans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Partition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(self,a,s,t):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划分算法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同前面的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Partition1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或者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Partition2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267874"/>
            <a:ext cx="8858312" cy="32015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QuickSelect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(self,a,s,t,k):  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求第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小元素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   		if s&lt;t:         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至少存在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个元素的情况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    	 	i=self.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Partition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(a,s,t) 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        	if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k-1==i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        		return a[i]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        	elif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k-1&lt;i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         	return self.</a:t>
            </a:r>
            <a:r>
              <a:rPr lang="en-US" altLang="zh-CN" sz="2000" smtClean="0">
                <a:solidFill>
                  <a:srgbClr val="FF33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QuickSelect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(a,s,i-1,k)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        	else: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22         	return self.</a:t>
            </a:r>
            <a:r>
              <a:rPr lang="en-US" altLang="zh-CN" sz="2000" smtClean="0">
                <a:solidFill>
                  <a:srgbClr val="FF33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QuickSelect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(a,i+1,t,k)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71475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089807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上述程序提交结果为通过，运行时间为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76ms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，消耗空间为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20.3MB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8171"/>
            <a:ext cx="8072494" cy="3107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 已知由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）个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正整数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构成的集合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A={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），将其划分为两个不相交的子集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，元素个数分别是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中元素之和分别为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。设计一个尽可能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高效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的划分算法，满足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最小且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|S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最大。要求：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）给出算法的基本设计思想。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）根据设计思想，采用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描述算法，关键之处给出注释。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）说明你所设计算法的时间复杂度和空间复杂度。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482189"/>
            <a:ext cx="50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2016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年全国计算机学科专业考研题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71504" y="214296"/>
            <a:ext cx="1000100" cy="803677"/>
            <a:chOff x="5691204" y="3835411"/>
            <a:chExt cx="1238250" cy="1236663"/>
          </a:xfrm>
        </p:grpSpPr>
        <p:grpSp>
          <p:nvGrpSpPr>
            <p:cNvPr id="5" name="Group 19"/>
            <p:cNvGrpSpPr/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>
                  <a:latin typeface="Calibri" panose="020F05020202040302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98021" y="4258787"/>
              <a:ext cx="989914" cy="52095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3000364" y="2464594"/>
            <a:ext cx="3571900" cy="1054145"/>
            <a:chOff x="3071802" y="3426741"/>
            <a:chExt cx="3571900" cy="1405527"/>
          </a:xfrm>
        </p:grpSpPr>
        <p:sp>
          <p:nvSpPr>
            <p:cNvPr id="5" name="下箭头 4"/>
            <p:cNvSpPr/>
            <p:nvPr/>
          </p:nvSpPr>
          <p:spPr bwMode="auto">
            <a:xfrm>
              <a:off x="3786182" y="3426741"/>
              <a:ext cx="285752" cy="78581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1934" y="3569616"/>
              <a:ext cx="2571768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查找第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/2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小的元素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4376331"/>
              <a:ext cx="1785950" cy="45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递归快速排序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8662" y="857238"/>
            <a:ext cx="650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递增排序，前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个元素放在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中，其他放在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中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1262039" y="1285866"/>
            <a:ext cx="5857916" cy="1056463"/>
            <a:chOff x="1357290" y="1785926"/>
            <a:chExt cx="5857916" cy="1408617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2743138"/>
              <a:ext cx="585791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将最小的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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/2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个元素放在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中，其他放在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中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3811582" y="1785926"/>
              <a:ext cx="285752" cy="78581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5"/>
          <p:cNvSpPr txBox="1"/>
          <p:nvPr/>
        </p:nvSpPr>
        <p:spPr>
          <a:xfrm>
            <a:off x="357158" y="803659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557" name="Rectangle 69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57158" y="428610"/>
            <a:ext cx="242889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Consolas" panose="020B0609020204030204" pitchFamily="49" charset="0"/>
              </a:rPr>
              <a:t>4.2.3  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Consolas" panose="020B0609020204030204" pitchFamily="49" charset="0"/>
              </a:rPr>
              <a:t>归并排序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034" y="1142990"/>
            <a:ext cx="8286808" cy="170816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归并排序的基本思想是先将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看成是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个长度为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的有序表，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依次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将相邻的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）个有序子表成对归并，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时每次归并两个相邻的有序子表，称为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二路归并排序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，即归并操作在相邻的多个有序子表中进行，则叫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多路归并排序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642924"/>
            <a:ext cx="8643998" cy="43773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(a,low,mid,high):		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归并两个相邻有序子序列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a1=[]		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用做临时表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i,j=low,mid+1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分别为两个子表的下标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	while i&lt;=mid and j&lt;=high: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在子表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和子表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均未遍历完时循环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if a[i]&lt;=a[j]: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将子表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中的元素归并到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 		a1.append(a[i]);i+=1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	else:	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将子表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中的元素归并到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 		a1.append(a[j]);j+=1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	while i&lt;=mid: 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将子表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余下元素改变到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 		a1.append(a[i]);i+=1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	while j&lt;=high: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将子表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余下元素改变到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		a1.append(a[j]);j+=1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	i=low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	for x in a1: 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复制回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		a[i]=x;i+=1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99938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[low..mid]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[mid+1..high]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[low..high]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14296"/>
            <a:ext cx="8501122" cy="432426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采用递归实现二路归并排序算法，属于典型的二分法算法。设归并排序的当前区间是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，其分治策略如下：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分解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：将当前序列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一分为二，即求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mid=(low+high)/2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，分解为两个子序列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[mid+1..high]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（前者元素个数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≥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后者元素个数）。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子问题求解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：递归地对两个相邻子序列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[mid+1..high]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二路归并排序。其终止条件是子序列长度为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（只有一个元素的子序列者空表可以看成有序表）。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合并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：与分解过程相反，将已排序的两个子序列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[low..mid]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（有序段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[mid+1..high]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（有序段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）归并为一个有序序列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96502"/>
            <a:ext cx="30003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分治法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339445"/>
            <a:ext cx="7643866" cy="254784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问题的规模缩小到一定程度就可以容易地解决。</a:t>
            </a:r>
            <a:endParaRPr lang="zh-CN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问题可以分解为若干个规模较小的相似问题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基本前提。</a:t>
            </a:r>
            <a:endParaRPr lang="zh-CN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利用子问题的解可以合并为问题的解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关键。</a:t>
            </a:r>
            <a:endParaRPr lang="zh-CN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问题所分解出的各个子问题是相互独立的，即子问题之间不包含公共的子问题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分治法效率。</a:t>
            </a:r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557" name="Rectangle 69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72"/>
          <p:cNvGrpSpPr/>
          <p:nvPr/>
        </p:nvGrpSpPr>
        <p:grpSpPr>
          <a:xfrm>
            <a:off x="1539522" y="803660"/>
            <a:ext cx="4246924" cy="3911230"/>
            <a:chOff x="1507456" y="1142984"/>
            <a:chExt cx="4246924" cy="4937463"/>
          </a:xfrm>
        </p:grpSpPr>
        <p:sp>
          <p:nvSpPr>
            <p:cNvPr id="63555" name="Text Box 67"/>
            <p:cNvSpPr txBox="1">
              <a:spLocks noChangeArrowheads="1"/>
            </p:cNvSpPr>
            <p:nvPr/>
          </p:nvSpPr>
          <p:spPr bwMode="auto">
            <a:xfrm>
              <a:off x="1512923" y="1142984"/>
              <a:ext cx="3615797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2     5     1     7     10     6     9     4     3     8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54" name="Text Box 66"/>
            <p:cNvSpPr txBox="1">
              <a:spLocks noChangeArrowheads="1"/>
            </p:cNvSpPr>
            <p:nvPr/>
          </p:nvSpPr>
          <p:spPr bwMode="auto">
            <a:xfrm>
              <a:off x="1512923" y="1719628"/>
              <a:ext cx="1803342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2    5    1    7    10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53" name="Text Box 65"/>
            <p:cNvSpPr txBox="1">
              <a:spLocks noChangeArrowheads="1"/>
            </p:cNvSpPr>
            <p:nvPr/>
          </p:nvSpPr>
          <p:spPr bwMode="auto">
            <a:xfrm>
              <a:off x="3480288" y="1723272"/>
              <a:ext cx="1640230" cy="309730"/>
            </a:xfrm>
            <a:prstGeom prst="rect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6    9    4    3    8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52" name="Text Box 64"/>
            <p:cNvSpPr txBox="1">
              <a:spLocks noChangeArrowheads="1"/>
            </p:cNvSpPr>
            <p:nvPr/>
          </p:nvSpPr>
          <p:spPr bwMode="auto">
            <a:xfrm>
              <a:off x="1512923" y="2299006"/>
              <a:ext cx="983227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2   5   1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51" name="Text Box 63"/>
            <p:cNvSpPr txBox="1">
              <a:spLocks noChangeArrowheads="1"/>
            </p:cNvSpPr>
            <p:nvPr/>
          </p:nvSpPr>
          <p:spPr bwMode="auto">
            <a:xfrm>
              <a:off x="2631014" y="2298095"/>
              <a:ext cx="656092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7   10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512923" y="2898425"/>
              <a:ext cx="490247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2   5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9" name="Text Box 61"/>
            <p:cNvSpPr txBox="1">
              <a:spLocks noChangeArrowheads="1"/>
            </p:cNvSpPr>
            <p:nvPr/>
          </p:nvSpPr>
          <p:spPr bwMode="auto">
            <a:xfrm>
              <a:off x="2168104" y="2898425"/>
              <a:ext cx="328046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1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1512923" y="3506954"/>
              <a:ext cx="231455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2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7" name="Text Box 59"/>
            <p:cNvSpPr txBox="1">
              <a:spLocks noChangeArrowheads="1"/>
            </p:cNvSpPr>
            <p:nvPr/>
          </p:nvSpPr>
          <p:spPr bwMode="auto">
            <a:xfrm>
              <a:off x="1796319" y="3506954"/>
              <a:ext cx="232366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5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520213" y="4099996"/>
              <a:ext cx="490247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2  5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5" name="Text Box 57"/>
            <p:cNvSpPr txBox="1">
              <a:spLocks noChangeArrowheads="1"/>
            </p:cNvSpPr>
            <p:nvPr/>
          </p:nvSpPr>
          <p:spPr bwMode="auto">
            <a:xfrm>
              <a:off x="1512923" y="4640202"/>
              <a:ext cx="983227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1   2   5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4" name="Text Box 56"/>
            <p:cNvSpPr txBox="1">
              <a:spLocks noChangeArrowheads="1"/>
            </p:cNvSpPr>
            <p:nvPr/>
          </p:nvSpPr>
          <p:spPr bwMode="auto">
            <a:xfrm>
              <a:off x="2660173" y="2898425"/>
              <a:ext cx="232366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7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3" name="Text Box 55"/>
            <p:cNvSpPr txBox="1">
              <a:spLocks noChangeArrowheads="1"/>
            </p:cNvSpPr>
            <p:nvPr/>
          </p:nvSpPr>
          <p:spPr bwMode="auto">
            <a:xfrm>
              <a:off x="2995509" y="2898425"/>
              <a:ext cx="232366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10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2" name="Text Box 54"/>
            <p:cNvSpPr txBox="1">
              <a:spLocks noChangeArrowheads="1"/>
            </p:cNvSpPr>
            <p:nvPr/>
          </p:nvSpPr>
          <p:spPr bwMode="auto">
            <a:xfrm>
              <a:off x="2631014" y="3478714"/>
              <a:ext cx="656092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7   10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1507456" y="5185874"/>
              <a:ext cx="1804253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1   2   5   7   10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40" name="Text Box 52"/>
            <p:cNvSpPr txBox="1">
              <a:spLocks noChangeArrowheads="1"/>
            </p:cNvSpPr>
            <p:nvPr/>
          </p:nvSpPr>
          <p:spPr bwMode="auto">
            <a:xfrm>
              <a:off x="3464797" y="2303561"/>
              <a:ext cx="984138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6   9   4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4585621" y="2302650"/>
              <a:ext cx="569524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3   8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8" name="Text Box 50"/>
            <p:cNvSpPr txBox="1">
              <a:spLocks noChangeArrowheads="1"/>
            </p:cNvSpPr>
            <p:nvPr/>
          </p:nvSpPr>
          <p:spPr bwMode="auto">
            <a:xfrm>
              <a:off x="3464797" y="2902069"/>
              <a:ext cx="492069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6   9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4120890" y="2902069"/>
              <a:ext cx="328046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4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6" name="Text Box 48"/>
            <p:cNvSpPr txBox="1">
              <a:spLocks noChangeArrowheads="1"/>
            </p:cNvSpPr>
            <p:nvPr/>
          </p:nvSpPr>
          <p:spPr bwMode="auto">
            <a:xfrm>
              <a:off x="3464797" y="3511509"/>
              <a:ext cx="232366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6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5" name="Text Box 47"/>
            <p:cNvSpPr txBox="1">
              <a:spLocks noChangeArrowheads="1"/>
            </p:cNvSpPr>
            <p:nvPr/>
          </p:nvSpPr>
          <p:spPr bwMode="auto">
            <a:xfrm>
              <a:off x="3749104" y="3511509"/>
              <a:ext cx="232366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9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4" name="Text Box 46"/>
            <p:cNvSpPr txBox="1">
              <a:spLocks noChangeArrowheads="1"/>
            </p:cNvSpPr>
            <p:nvPr/>
          </p:nvSpPr>
          <p:spPr bwMode="auto">
            <a:xfrm>
              <a:off x="3472087" y="4103640"/>
              <a:ext cx="492069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 6  9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3464797" y="4644757"/>
              <a:ext cx="984138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4   6   9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2" name="Text Box 44"/>
            <p:cNvSpPr txBox="1">
              <a:spLocks noChangeArrowheads="1"/>
            </p:cNvSpPr>
            <p:nvPr/>
          </p:nvSpPr>
          <p:spPr bwMode="auto">
            <a:xfrm>
              <a:off x="4612959" y="2902069"/>
              <a:ext cx="232366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3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4948295" y="2902069"/>
              <a:ext cx="233277" cy="3097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8 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30" name="Text Box 42"/>
            <p:cNvSpPr txBox="1">
              <a:spLocks noChangeArrowheads="1"/>
            </p:cNvSpPr>
            <p:nvPr/>
          </p:nvSpPr>
          <p:spPr bwMode="auto">
            <a:xfrm>
              <a:off x="4583799" y="3502399"/>
              <a:ext cx="597773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3   8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9" name="Text Box 41"/>
            <p:cNvSpPr txBox="1">
              <a:spLocks noChangeArrowheads="1"/>
            </p:cNvSpPr>
            <p:nvPr/>
          </p:nvSpPr>
          <p:spPr bwMode="auto">
            <a:xfrm>
              <a:off x="3460241" y="5189517"/>
              <a:ext cx="1721331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3   4   6   8   9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507456" y="5770717"/>
              <a:ext cx="3674116" cy="309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1   2   3   4   5   6   7   8   9   10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7" name="AutoShape 39"/>
            <p:cNvSpPr>
              <a:spLocks noChangeShapeType="1"/>
            </p:cNvSpPr>
            <p:nvPr/>
          </p:nvSpPr>
          <p:spPr bwMode="auto">
            <a:xfrm flipH="1">
              <a:off x="2415050" y="1452714"/>
              <a:ext cx="905772" cy="2669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6" name="AutoShape 38"/>
            <p:cNvSpPr>
              <a:spLocks noChangeShapeType="1"/>
            </p:cNvSpPr>
            <p:nvPr/>
          </p:nvSpPr>
          <p:spPr bwMode="auto">
            <a:xfrm>
              <a:off x="3320822" y="1452714"/>
              <a:ext cx="979582" cy="2705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5" name="AutoShape 37"/>
            <p:cNvSpPr>
              <a:spLocks noChangeShapeType="1"/>
            </p:cNvSpPr>
            <p:nvPr/>
          </p:nvSpPr>
          <p:spPr bwMode="auto">
            <a:xfrm flipH="1">
              <a:off x="2004992" y="2029359"/>
              <a:ext cx="410058" cy="26964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4" name="AutoShape 36"/>
            <p:cNvSpPr>
              <a:spLocks noChangeShapeType="1"/>
            </p:cNvSpPr>
            <p:nvPr/>
          </p:nvSpPr>
          <p:spPr bwMode="auto">
            <a:xfrm>
              <a:off x="2415050" y="2029359"/>
              <a:ext cx="544010" cy="2687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3" name="AutoShape 35"/>
            <p:cNvSpPr>
              <a:spLocks noChangeShapeType="1"/>
            </p:cNvSpPr>
            <p:nvPr/>
          </p:nvSpPr>
          <p:spPr bwMode="auto">
            <a:xfrm flipH="1">
              <a:off x="3956867" y="2033003"/>
              <a:ext cx="343537" cy="2705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2" name="AutoShape 34"/>
            <p:cNvSpPr>
              <a:spLocks noChangeShapeType="1"/>
            </p:cNvSpPr>
            <p:nvPr/>
          </p:nvSpPr>
          <p:spPr bwMode="auto">
            <a:xfrm>
              <a:off x="4300404" y="2033003"/>
              <a:ext cx="570436" cy="26964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1" name="AutoShape 33"/>
            <p:cNvSpPr>
              <a:spLocks noChangeShapeType="1"/>
            </p:cNvSpPr>
            <p:nvPr/>
          </p:nvSpPr>
          <p:spPr bwMode="auto">
            <a:xfrm flipH="1">
              <a:off x="1758047" y="2608736"/>
              <a:ext cx="246946" cy="2896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20" name="AutoShape 32"/>
            <p:cNvSpPr>
              <a:spLocks noChangeShapeType="1"/>
            </p:cNvSpPr>
            <p:nvPr/>
          </p:nvSpPr>
          <p:spPr bwMode="auto">
            <a:xfrm>
              <a:off x="2004992" y="2608736"/>
              <a:ext cx="327135" cy="2896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9" name="AutoShape 31"/>
            <p:cNvSpPr>
              <a:spLocks noChangeShapeType="1"/>
            </p:cNvSpPr>
            <p:nvPr/>
          </p:nvSpPr>
          <p:spPr bwMode="auto">
            <a:xfrm flipH="1">
              <a:off x="2776812" y="2607825"/>
              <a:ext cx="182248" cy="290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8" name="AutoShape 30"/>
            <p:cNvSpPr>
              <a:spLocks noChangeShapeType="1"/>
            </p:cNvSpPr>
            <p:nvPr/>
          </p:nvSpPr>
          <p:spPr bwMode="auto">
            <a:xfrm>
              <a:off x="2959060" y="2607825"/>
              <a:ext cx="153088" cy="290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7" name="AutoShape 29"/>
            <p:cNvSpPr>
              <a:spLocks noChangeShapeType="1"/>
            </p:cNvSpPr>
            <p:nvPr/>
          </p:nvSpPr>
          <p:spPr bwMode="auto">
            <a:xfrm flipH="1">
              <a:off x="3710832" y="2613291"/>
              <a:ext cx="246035" cy="2887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6" name="AutoShape 28"/>
            <p:cNvSpPr>
              <a:spLocks noChangeShapeType="1"/>
            </p:cNvSpPr>
            <p:nvPr/>
          </p:nvSpPr>
          <p:spPr bwMode="auto">
            <a:xfrm>
              <a:off x="3956867" y="2613291"/>
              <a:ext cx="328046" cy="2887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5" name="AutoShape 27"/>
            <p:cNvSpPr>
              <a:spLocks noChangeShapeType="1"/>
            </p:cNvSpPr>
            <p:nvPr/>
          </p:nvSpPr>
          <p:spPr bwMode="auto">
            <a:xfrm flipH="1">
              <a:off x="4729597" y="2612380"/>
              <a:ext cx="141242" cy="2896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4" name="AutoShape 26"/>
            <p:cNvSpPr>
              <a:spLocks noChangeShapeType="1"/>
            </p:cNvSpPr>
            <p:nvPr/>
          </p:nvSpPr>
          <p:spPr bwMode="auto">
            <a:xfrm>
              <a:off x="4870839" y="2612380"/>
              <a:ext cx="194094" cy="2896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3" name="AutoShape 25"/>
            <p:cNvSpPr>
              <a:spLocks noChangeShapeType="1"/>
            </p:cNvSpPr>
            <p:nvPr/>
          </p:nvSpPr>
          <p:spPr bwMode="auto">
            <a:xfrm flipH="1">
              <a:off x="1628651" y="3208155"/>
              <a:ext cx="129396" cy="2987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2" name="AutoShape 24"/>
            <p:cNvSpPr>
              <a:spLocks noChangeShapeType="1"/>
            </p:cNvSpPr>
            <p:nvPr/>
          </p:nvSpPr>
          <p:spPr bwMode="auto">
            <a:xfrm>
              <a:off x="1758047" y="3208155"/>
              <a:ext cx="154911" cy="2987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1" name="AutoShape 23"/>
            <p:cNvSpPr>
              <a:spLocks noChangeShapeType="1"/>
            </p:cNvSpPr>
            <p:nvPr/>
          </p:nvSpPr>
          <p:spPr bwMode="auto">
            <a:xfrm flipH="1">
              <a:off x="3581436" y="3211799"/>
              <a:ext cx="129396" cy="2997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10" name="AutoShape 22"/>
            <p:cNvSpPr>
              <a:spLocks noChangeShapeType="1"/>
            </p:cNvSpPr>
            <p:nvPr/>
          </p:nvSpPr>
          <p:spPr bwMode="auto">
            <a:xfrm>
              <a:off x="3710832" y="3211799"/>
              <a:ext cx="154911" cy="2997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9" name="AutoShape 21"/>
            <p:cNvSpPr>
              <a:spLocks noChangeShapeType="1"/>
            </p:cNvSpPr>
            <p:nvPr/>
          </p:nvSpPr>
          <p:spPr bwMode="auto">
            <a:xfrm>
              <a:off x="1628651" y="3816684"/>
              <a:ext cx="136686" cy="28331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8" name="AutoShape 20"/>
            <p:cNvSpPr>
              <a:spLocks noChangeShapeType="1"/>
            </p:cNvSpPr>
            <p:nvPr/>
          </p:nvSpPr>
          <p:spPr bwMode="auto">
            <a:xfrm flipH="1">
              <a:off x="1765337" y="3816684"/>
              <a:ext cx="147621" cy="28331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7" name="AutoShape 19"/>
            <p:cNvSpPr>
              <a:spLocks noChangeShapeType="1"/>
            </p:cNvSpPr>
            <p:nvPr/>
          </p:nvSpPr>
          <p:spPr bwMode="auto">
            <a:xfrm>
              <a:off x="3581436" y="3821239"/>
              <a:ext cx="136686" cy="28240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6" name="AutoShape 18"/>
            <p:cNvSpPr>
              <a:spLocks noChangeShapeType="1"/>
            </p:cNvSpPr>
            <p:nvPr/>
          </p:nvSpPr>
          <p:spPr bwMode="auto">
            <a:xfrm flipH="1">
              <a:off x="3718122" y="3821239"/>
              <a:ext cx="147621" cy="28240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5" name="AutoShape 17"/>
            <p:cNvSpPr>
              <a:spLocks noChangeShapeType="1"/>
            </p:cNvSpPr>
            <p:nvPr/>
          </p:nvSpPr>
          <p:spPr bwMode="auto">
            <a:xfrm>
              <a:off x="2776812" y="3208155"/>
              <a:ext cx="182248" cy="27055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4" name="AutoShape 16"/>
            <p:cNvSpPr>
              <a:spLocks noChangeShapeType="1"/>
            </p:cNvSpPr>
            <p:nvPr/>
          </p:nvSpPr>
          <p:spPr bwMode="auto">
            <a:xfrm flipH="1">
              <a:off x="2959060" y="3208155"/>
              <a:ext cx="153088" cy="27055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3" name="AutoShape 15"/>
            <p:cNvSpPr>
              <a:spLocks noChangeShapeType="1"/>
            </p:cNvSpPr>
            <p:nvPr/>
          </p:nvSpPr>
          <p:spPr bwMode="auto">
            <a:xfrm>
              <a:off x="4729597" y="3211799"/>
              <a:ext cx="153088" cy="29060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2" name="AutoShape 14"/>
            <p:cNvSpPr>
              <a:spLocks noChangeShapeType="1"/>
            </p:cNvSpPr>
            <p:nvPr/>
          </p:nvSpPr>
          <p:spPr bwMode="auto">
            <a:xfrm flipH="1">
              <a:off x="4882685" y="3211799"/>
              <a:ext cx="182248" cy="29060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1" name="AutoShape 13"/>
            <p:cNvSpPr>
              <a:spLocks noChangeShapeType="1"/>
            </p:cNvSpPr>
            <p:nvPr/>
          </p:nvSpPr>
          <p:spPr bwMode="auto">
            <a:xfrm>
              <a:off x="2409583" y="5495604"/>
              <a:ext cx="934931" cy="27511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0" name="AutoShape 12"/>
            <p:cNvSpPr>
              <a:spLocks noChangeShapeType="1"/>
            </p:cNvSpPr>
            <p:nvPr/>
          </p:nvSpPr>
          <p:spPr bwMode="auto">
            <a:xfrm flipH="1">
              <a:off x="3344514" y="5499248"/>
              <a:ext cx="976848" cy="27146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9" name="AutoShape 11"/>
            <p:cNvSpPr>
              <a:spLocks noChangeShapeType="1"/>
            </p:cNvSpPr>
            <p:nvPr/>
          </p:nvSpPr>
          <p:spPr bwMode="auto">
            <a:xfrm>
              <a:off x="1765337" y="4409726"/>
              <a:ext cx="239656" cy="230476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8" name="AutoShape 10"/>
            <p:cNvSpPr>
              <a:spLocks noChangeShapeType="1"/>
            </p:cNvSpPr>
            <p:nvPr/>
          </p:nvSpPr>
          <p:spPr bwMode="auto">
            <a:xfrm>
              <a:off x="3718122" y="4413370"/>
              <a:ext cx="238745" cy="231387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7" name="AutoShape 9"/>
            <p:cNvSpPr>
              <a:spLocks noChangeShapeType="1"/>
            </p:cNvSpPr>
            <p:nvPr/>
          </p:nvSpPr>
          <p:spPr bwMode="auto">
            <a:xfrm>
              <a:off x="2004992" y="4949932"/>
              <a:ext cx="404590" cy="23594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6" name="AutoShape 8"/>
            <p:cNvSpPr>
              <a:spLocks noChangeShapeType="1"/>
            </p:cNvSpPr>
            <p:nvPr/>
          </p:nvSpPr>
          <p:spPr bwMode="auto">
            <a:xfrm>
              <a:off x="3956867" y="4954487"/>
              <a:ext cx="479312" cy="23503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5" name="Freeform 7"/>
            <p:cNvSpPr/>
            <p:nvPr/>
          </p:nvSpPr>
          <p:spPr bwMode="auto">
            <a:xfrm>
              <a:off x="2028685" y="3211799"/>
              <a:ext cx="303443" cy="1428403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333" y="1253"/>
                </a:cxn>
                <a:cxn ang="0">
                  <a:pos x="0" y="1568"/>
                </a:cxn>
              </a:cxnLst>
              <a:rect l="0" t="0" r="r" b="b"/>
              <a:pathLst>
                <a:path w="333" h="1568">
                  <a:moveTo>
                    <a:pt x="333" y="0"/>
                  </a:moveTo>
                  <a:lnTo>
                    <a:pt x="333" y="1253"/>
                  </a:lnTo>
                  <a:lnTo>
                    <a:pt x="0" y="1568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4" name="Freeform 6"/>
            <p:cNvSpPr/>
            <p:nvPr/>
          </p:nvSpPr>
          <p:spPr bwMode="auto">
            <a:xfrm>
              <a:off x="2409583" y="3812129"/>
              <a:ext cx="549477" cy="1373744"/>
            </a:xfrm>
            <a:custGeom>
              <a:avLst/>
              <a:gdLst/>
              <a:ahLst/>
              <a:cxnLst>
                <a:cxn ang="0">
                  <a:pos x="603" y="0"/>
                </a:cxn>
                <a:cxn ang="0">
                  <a:pos x="603" y="1043"/>
                </a:cxn>
                <a:cxn ang="0">
                  <a:pos x="0" y="1508"/>
                </a:cxn>
              </a:cxnLst>
              <a:rect l="0" t="0" r="r" b="b"/>
              <a:pathLst>
                <a:path w="603" h="1508">
                  <a:moveTo>
                    <a:pt x="603" y="0"/>
                  </a:moveTo>
                  <a:lnTo>
                    <a:pt x="603" y="1043"/>
                  </a:lnTo>
                  <a:lnTo>
                    <a:pt x="0" y="1508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3" name="Freeform 5"/>
            <p:cNvSpPr/>
            <p:nvPr/>
          </p:nvSpPr>
          <p:spPr bwMode="auto">
            <a:xfrm>
              <a:off x="3981470" y="3211799"/>
              <a:ext cx="318934" cy="1428403"/>
            </a:xfrm>
            <a:custGeom>
              <a:avLst/>
              <a:gdLst/>
              <a:ahLst/>
              <a:cxnLst>
                <a:cxn ang="0">
                  <a:pos x="350" y="0"/>
                </a:cxn>
                <a:cxn ang="0">
                  <a:pos x="350" y="1315"/>
                </a:cxn>
                <a:cxn ang="0">
                  <a:pos x="0" y="1568"/>
                </a:cxn>
              </a:cxnLst>
              <a:rect l="0" t="0" r="r" b="b"/>
              <a:pathLst>
                <a:path w="350" h="1568">
                  <a:moveTo>
                    <a:pt x="350" y="0"/>
                  </a:moveTo>
                  <a:lnTo>
                    <a:pt x="350" y="1315"/>
                  </a:lnTo>
                  <a:lnTo>
                    <a:pt x="0" y="1568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2" name="Freeform 4"/>
            <p:cNvSpPr/>
            <p:nvPr/>
          </p:nvSpPr>
          <p:spPr bwMode="auto">
            <a:xfrm>
              <a:off x="4448936" y="3821239"/>
              <a:ext cx="433750" cy="1364635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476" y="1154"/>
                </a:cxn>
                <a:cxn ang="0">
                  <a:pos x="0" y="1498"/>
                </a:cxn>
              </a:cxnLst>
              <a:rect l="0" t="0" r="r" b="b"/>
              <a:pathLst>
                <a:path w="476" h="1498">
                  <a:moveTo>
                    <a:pt x="476" y="0"/>
                  </a:moveTo>
                  <a:lnTo>
                    <a:pt x="476" y="1154"/>
                  </a:lnTo>
                  <a:lnTo>
                    <a:pt x="0" y="1498"/>
                  </a:lnTo>
                </a:path>
              </a:pathLst>
            </a:custGeom>
            <a:noFill/>
            <a:ln w="19050">
              <a:solidFill>
                <a:srgbClr val="FF33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1" name="AutoShape 3"/>
            <p:cNvSpPr>
              <a:spLocks noChangeShapeType="1"/>
            </p:cNvSpPr>
            <p:nvPr/>
          </p:nvSpPr>
          <p:spPr bwMode="auto">
            <a:xfrm flipV="1">
              <a:off x="5386601" y="1214040"/>
              <a:ext cx="911" cy="4556678"/>
            </a:xfrm>
            <a:prstGeom prst="straightConnector1">
              <a:avLst/>
            </a:prstGeom>
            <a:noFill/>
            <a:ln w="28575">
              <a:solidFill>
                <a:srgbClr val="FF00FF"/>
              </a:solidFill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490" name="Text Box 2"/>
            <p:cNvSpPr txBox="1">
              <a:spLocks noChangeArrowheads="1"/>
            </p:cNvSpPr>
            <p:nvPr/>
          </p:nvSpPr>
          <p:spPr bwMode="auto">
            <a:xfrm>
              <a:off x="5572132" y="1369816"/>
              <a:ext cx="182248" cy="2578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顶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929322" y="203596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递归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二路归并排序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282" y="160718"/>
            <a:ext cx="1643074" cy="59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479865"/>
            <a:ext cx="8643998" cy="32410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(a,low,high):	    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被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调用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low&lt;high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子序列有两个或以上元素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mid=(low+high)//2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取中间位置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MergeSort1(a,low,mid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a[low..mid]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排序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(a,mid+1,high)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a[mid+1..high]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排序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(a,low,mid,high)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将两有序子序列合并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(a):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自顶向下的二路归并算法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(a,0,len(a)-1)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018369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232288"/>
            <a:ext cx="8715436" cy="321893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在数组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中两个不同元素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并且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]&gt;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，称（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）为一个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逆序对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设计一个算法求数组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nums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</a:rPr>
              <a:t>≤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长度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50000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）中逆序对的总数。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nums={7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，逆序对有（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），（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），（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），（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），（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），结果为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要求设计如下方法：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reversePairs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 nums: List[int]) -&gt; int</a:t>
            </a:r>
            <a:endParaRPr lang="zh-CN" altLang="zh-CN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75032"/>
            <a:ext cx="764386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latin typeface="Consolas" panose="020B0609020204030204" pitchFamily="49" charset="0"/>
                <a:ea typeface="微软雅黑" panose="020B0503020204020204" pitchFamily="34" charset="-122"/>
              </a:rPr>
              <a:t>4.2.4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</a:rPr>
              <a:t>实战—数组中的逆序对（剑指</a:t>
            </a: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</a:rPr>
              <a:t>Offer51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</a:rPr>
              <a:t>★★★）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47712" y="435754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二路归并排序：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在合并过程中求逆序数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8" name="TextBox 5"/>
          <p:cNvSpPr txBox="1"/>
          <p:nvPr/>
        </p:nvSpPr>
        <p:spPr>
          <a:xfrm>
            <a:off x="357158" y="428610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964395"/>
            <a:ext cx="8072494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]&gt;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（归并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），看出前半部分中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都比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大，对应的逆序对个数为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4348" y="3643320"/>
            <a:ext cx="5857916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② 若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（归并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），不产生逆序对。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6"/>
          <p:cNvGrpSpPr/>
          <p:nvPr/>
        </p:nvGrpSpPr>
        <p:grpSpPr>
          <a:xfrm>
            <a:off x="785787" y="1875230"/>
            <a:ext cx="6072679" cy="1500198"/>
            <a:chOff x="785786" y="2500306"/>
            <a:chExt cx="6072679" cy="2000264"/>
          </a:xfrm>
        </p:grpSpPr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857224" y="3047997"/>
              <a:ext cx="2672699" cy="4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[low]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3510202" y="2510166"/>
              <a:ext cx="1204674" cy="3385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]&gt;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3915587" y="3047997"/>
              <a:ext cx="2942878" cy="4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[mid+1]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[high]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3" name="AutoShape 7"/>
            <p:cNvSpPr/>
            <p:nvPr/>
          </p:nvSpPr>
          <p:spPr bwMode="auto">
            <a:xfrm rot="5400000">
              <a:off x="3763302" y="1416677"/>
              <a:ext cx="184050" cy="3141188"/>
            </a:xfrm>
            <a:prstGeom prst="leftBracket">
              <a:avLst>
                <a:gd name="adj" fmla="val 142212"/>
              </a:avLst>
            </a:prstGeom>
            <a:noFill/>
            <a:ln w="28575">
              <a:solidFill>
                <a:srgbClr val="FF00FF"/>
              </a:solidFill>
              <a:round/>
            </a:ln>
          </p:spPr>
          <p:txBody>
            <a:bodyPr vert="horz" wrap="square" lIns="36000" tIns="0" rIns="0" bIns="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2" name="AutoShape 6"/>
            <p:cNvSpPr/>
            <p:nvPr/>
          </p:nvSpPr>
          <p:spPr bwMode="auto">
            <a:xfrm rot="16200000">
              <a:off x="2756412" y="3015257"/>
              <a:ext cx="164331" cy="1382692"/>
            </a:xfrm>
            <a:prstGeom prst="leftBrace">
              <a:avLst>
                <a:gd name="adj1" fmla="val 70111"/>
                <a:gd name="adj2" fmla="val 50000"/>
              </a:avLst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36000" tIns="0" rIns="0" bIns="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785786" y="3857628"/>
              <a:ext cx="5929354" cy="6429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..mid]&gt;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 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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有逆序对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]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])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+1]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])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  <a:sym typeface="Wingdings" panose="05000000000000000000" pitchFamily="2" charset="2"/>
                </a:rPr>
                <a:t>…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[mid]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])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，共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mid-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+1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个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endParaRPr>
            </a:p>
          </p:txBody>
        </p:sp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1404390" y="2510166"/>
              <a:ext cx="992646" cy="3385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有序段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5360731" y="2500306"/>
              <a:ext cx="992646" cy="3385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有序段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282" y="428611"/>
            <a:ext cx="8643998" cy="26589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 Solution: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  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reversePairs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 nums: List[int]) -&gt; int: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     	n=len(nums)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       if n==0 or n==1:return 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       self.ans=0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       self.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(nums,0,n-1)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       return self.ans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1406" y="71420"/>
            <a:ext cx="8786874" cy="27999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 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(self,a,low,mid,high):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归并两个相邻有序子序列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   		a1=[]  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用做临时表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     	i,j=low,mid+1              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#i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分别为两个子表的下标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     	while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i&lt;=mid and j&lt;=high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 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两个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子表均未遍历完时循环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        	if a[i]&lt;=a[j]:  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将子表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中的元素归并到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          	a1.append(a[i]);i+=1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        	else:       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将子表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中的元素归并到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         	a1.append(a[j]);j+=1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17          	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self.ans+=mid-i+1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    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累计逆序数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785787" y="3143254"/>
            <a:ext cx="6072679" cy="1500198"/>
            <a:chOff x="785786" y="2500306"/>
            <a:chExt cx="6072679" cy="2000264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857224" y="3047997"/>
              <a:ext cx="2672699" cy="4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[low]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510202" y="2510166"/>
              <a:ext cx="1204674" cy="3385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]&gt;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15587" y="3047997"/>
              <a:ext cx="2942878" cy="4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[mid+1]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[high]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AutoShape 7"/>
            <p:cNvSpPr/>
            <p:nvPr/>
          </p:nvSpPr>
          <p:spPr bwMode="auto">
            <a:xfrm rot="5400000">
              <a:off x="3763302" y="1416677"/>
              <a:ext cx="184050" cy="3141188"/>
            </a:xfrm>
            <a:prstGeom prst="leftBracket">
              <a:avLst>
                <a:gd name="adj" fmla="val 142212"/>
              </a:avLst>
            </a:prstGeom>
            <a:noFill/>
            <a:ln w="28575">
              <a:solidFill>
                <a:srgbClr val="FF00FF"/>
              </a:solidFill>
              <a:round/>
            </a:ln>
          </p:spPr>
          <p:txBody>
            <a:bodyPr vert="horz" wrap="square" lIns="36000" tIns="0" rIns="0" bIns="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AutoShape 6"/>
            <p:cNvSpPr/>
            <p:nvPr/>
          </p:nvSpPr>
          <p:spPr bwMode="auto">
            <a:xfrm rot="16200000">
              <a:off x="2756412" y="3015257"/>
              <a:ext cx="164331" cy="1382692"/>
            </a:xfrm>
            <a:prstGeom prst="leftBrace">
              <a:avLst>
                <a:gd name="adj1" fmla="val 70111"/>
                <a:gd name="adj2" fmla="val 50000"/>
              </a:avLst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36000" tIns="0" rIns="0" bIns="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785786" y="3857628"/>
              <a:ext cx="5929354" cy="6429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..mid]&gt;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 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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有逆序对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]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])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+1]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])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  <a:sym typeface="Wingdings" panose="05000000000000000000" pitchFamily="2" charset="2"/>
                </a:rPr>
                <a:t>…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[mid]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])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，共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mid-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+1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Wingdings" panose="05000000000000000000" pitchFamily="2" charset="2"/>
                </a:rPr>
                <a:t>个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404390" y="2510166"/>
              <a:ext cx="992646" cy="3385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有序段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5360731" y="2500306"/>
              <a:ext cx="992646" cy="3385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有序段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42844" y="508127"/>
            <a:ext cx="8786874" cy="26351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     	while i&lt;=mid:        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将子表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余下元素改变到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        	a1.append(a[i]);i+=1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     	while j&lt;=high:     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将子表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余下元素改变到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        	a1.append(a[j]);j+=1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22    	i=low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23     	for x in a1:      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复制回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24       	a[i]=x;i+=1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42844" y="357172"/>
            <a:ext cx="8643998" cy="229984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26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(self,a,low,high): 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二路归并排序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27   		if low&lt;high:  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子序列有两个或以上元素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28        	mid=(low+high)//2 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取中间位置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29        	self.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(a,low,mid)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30        	self.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MergeSort1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(a,mid+1,high)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31        	self.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(a,low,mid,high) 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将两有序子序列合并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2945317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提交结果为通过，运行时间为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1172ms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，消耗空间为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20.7MB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596" y="1232288"/>
            <a:ext cx="39290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anose="020B0503020204020204" pitchFamily="34" charset="-122"/>
              </a:rPr>
              <a:t>4.3.1  </a:t>
            </a:r>
            <a:r>
              <a:rPr lang="zh-CN" altLang="zh-CN" smtClean="0">
                <a:ea typeface="微软雅黑" panose="020B0503020204020204" pitchFamily="34" charset="-122"/>
              </a:rPr>
              <a:t>查找最大和次大元素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8" name="TextBox 37">
            <a:hlinkClick r:id="rId1" action="ppaction://hlinksldjump"/>
          </p:cNvPr>
          <p:cNvSpPr txBox="1"/>
          <p:nvPr/>
        </p:nvSpPr>
        <p:spPr>
          <a:xfrm>
            <a:off x="2714612" y="37503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求解查找问题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348" y="1928808"/>
            <a:ext cx="7286676" cy="214171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对于给定的含有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个整数的无序序列，求这个序列中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最大和次大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的两个不同的元素。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max1=3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max2=1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max1=3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max2=3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max1=3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max2=-∞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248564"/>
            <a:ext cx="8215370" cy="434990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分治法求最大元素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和次大元素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只有一个元素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max1=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max2=-INF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∞）。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中只有两个元素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max1=max(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[high])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max2=min(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[high])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分解并求解子问题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：且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中只有两个以上元素，按中间位置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mid=(low+high)/2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划分为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[mid+1..high]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左右两个区间（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注意左区间包含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[mid]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）。递归求出左区间最大元素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lmax1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和次大元素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lmax2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；递归求出右区间最大元素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rmax1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和次大元素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rmax2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合并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lmax1&gt;rmax1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max1=lmax1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max2=max(lmax2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rmax1)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，否则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max1=rmax1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max2=max(lmax1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rmax2)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214282" y="21429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96502"/>
            <a:ext cx="278608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分治算法的求解过程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223626" y="1452617"/>
            <a:ext cx="6091978" cy="2297860"/>
            <a:chOff x="1223626" y="1936823"/>
            <a:chExt cx="6091978" cy="2841478"/>
          </a:xfrm>
        </p:grpSpPr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1223626" y="3540042"/>
              <a:ext cx="1497083" cy="398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子问题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的解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5" name="AutoShape 21"/>
            <p:cNvSpPr>
              <a:spLocks noChangeArrowheads="1"/>
            </p:cNvSpPr>
            <p:nvPr/>
          </p:nvSpPr>
          <p:spPr bwMode="auto">
            <a:xfrm>
              <a:off x="3446219" y="1936823"/>
              <a:ext cx="1301311" cy="398048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原问题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4" name="AutoShape 20"/>
            <p:cNvSpPr>
              <a:spLocks noChangeArrowheads="1"/>
            </p:cNvSpPr>
            <p:nvPr/>
          </p:nvSpPr>
          <p:spPr bwMode="auto">
            <a:xfrm>
              <a:off x="1419398" y="2767008"/>
              <a:ext cx="1094023" cy="398048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子问题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3" name="AutoShape 19"/>
            <p:cNvSpPr>
              <a:spLocks noChangeArrowheads="1"/>
            </p:cNvSpPr>
            <p:nvPr/>
          </p:nvSpPr>
          <p:spPr bwMode="auto">
            <a:xfrm>
              <a:off x="3215898" y="2768011"/>
              <a:ext cx="1094023" cy="398048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子问题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2" name="AutoShape 18"/>
            <p:cNvSpPr>
              <a:spLocks noChangeArrowheads="1"/>
            </p:cNvSpPr>
            <p:nvPr/>
          </p:nvSpPr>
          <p:spPr bwMode="auto">
            <a:xfrm>
              <a:off x="5323331" y="2768011"/>
              <a:ext cx="1094023" cy="398048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子问题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1" name="AutoShape 17"/>
            <p:cNvSpPr>
              <a:spLocks noChangeArrowheads="1"/>
            </p:cNvSpPr>
            <p:nvPr/>
          </p:nvSpPr>
          <p:spPr bwMode="auto">
            <a:xfrm>
              <a:off x="4448113" y="2909383"/>
              <a:ext cx="506705" cy="26770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0" name="AutoShape 16"/>
            <p:cNvSpPr>
              <a:spLocks noChangeShapeType="1"/>
            </p:cNvSpPr>
            <p:nvPr/>
          </p:nvSpPr>
          <p:spPr bwMode="auto">
            <a:xfrm flipH="1">
              <a:off x="3762910" y="2334871"/>
              <a:ext cx="333965" cy="4331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9" name="AutoShape 15"/>
            <p:cNvSpPr>
              <a:spLocks noChangeShapeType="1"/>
            </p:cNvSpPr>
            <p:nvPr/>
          </p:nvSpPr>
          <p:spPr bwMode="auto">
            <a:xfrm flipH="1">
              <a:off x="1966410" y="2322839"/>
              <a:ext cx="1596121" cy="44416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8" name="AutoShape 14"/>
            <p:cNvSpPr>
              <a:spLocks noChangeShapeType="1"/>
            </p:cNvSpPr>
            <p:nvPr/>
          </p:nvSpPr>
          <p:spPr bwMode="auto">
            <a:xfrm>
              <a:off x="4640431" y="2340886"/>
              <a:ext cx="1229912" cy="4271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7" name="AutoShape 13"/>
            <p:cNvSpPr>
              <a:spLocks noChangeArrowheads="1"/>
            </p:cNvSpPr>
            <p:nvPr/>
          </p:nvSpPr>
          <p:spPr bwMode="auto">
            <a:xfrm>
              <a:off x="6751319" y="2277720"/>
              <a:ext cx="506705" cy="26770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分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3014368" y="3540042"/>
              <a:ext cx="1497083" cy="398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子问题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的解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5127559" y="3540042"/>
              <a:ext cx="1497083" cy="398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子问题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的解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4" name="AutoShape 10"/>
            <p:cNvSpPr>
              <a:spLocks noChangeShapeType="1"/>
            </p:cNvSpPr>
            <p:nvPr/>
          </p:nvSpPr>
          <p:spPr bwMode="auto">
            <a:xfrm>
              <a:off x="1966410" y="3165055"/>
              <a:ext cx="5758" cy="37498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3" name="AutoShape 9"/>
            <p:cNvSpPr>
              <a:spLocks noChangeShapeType="1"/>
            </p:cNvSpPr>
            <p:nvPr/>
          </p:nvSpPr>
          <p:spPr bwMode="auto">
            <a:xfrm>
              <a:off x="3762910" y="3166058"/>
              <a:ext cx="1152" cy="3739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2" name="AutoShape 8"/>
            <p:cNvSpPr>
              <a:spLocks noChangeShapeType="1"/>
            </p:cNvSpPr>
            <p:nvPr/>
          </p:nvSpPr>
          <p:spPr bwMode="auto">
            <a:xfrm>
              <a:off x="5870343" y="3166058"/>
              <a:ext cx="5758" cy="3739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1" name="AutoShape 7"/>
            <p:cNvSpPr>
              <a:spLocks noChangeArrowheads="1"/>
            </p:cNvSpPr>
            <p:nvPr/>
          </p:nvSpPr>
          <p:spPr bwMode="auto">
            <a:xfrm>
              <a:off x="6808899" y="3150016"/>
              <a:ext cx="506705" cy="26770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治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3327604" y="4380253"/>
              <a:ext cx="1497083" cy="398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原问题的解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29" name="AutoShape 5"/>
            <p:cNvSpPr>
              <a:spLocks noChangeArrowheads="1"/>
            </p:cNvSpPr>
            <p:nvPr/>
          </p:nvSpPr>
          <p:spPr bwMode="auto">
            <a:xfrm>
              <a:off x="6808899" y="4294026"/>
              <a:ext cx="506705" cy="26770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anose="02010609060101010101" pitchFamily="49" charset="-122"/>
                  <a:cs typeface="Times New Roman" panose="02020603050405020304" pitchFamily="18" charset="0"/>
                </a:rPr>
                <a:t>合并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28" name="AutoShape 4"/>
            <p:cNvSpPr>
              <a:spLocks noChangeShapeType="1"/>
            </p:cNvSpPr>
            <p:nvPr/>
          </p:nvSpPr>
          <p:spPr bwMode="auto">
            <a:xfrm>
              <a:off x="3762910" y="3938090"/>
              <a:ext cx="313236" cy="44216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27" name="AutoShape 3"/>
            <p:cNvSpPr>
              <a:spLocks noChangeShapeType="1"/>
            </p:cNvSpPr>
            <p:nvPr/>
          </p:nvSpPr>
          <p:spPr bwMode="auto">
            <a:xfrm>
              <a:off x="1972168" y="3938090"/>
              <a:ext cx="1373862" cy="45118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26" name="AutoShape 2"/>
            <p:cNvSpPr>
              <a:spLocks noChangeShapeType="1"/>
            </p:cNvSpPr>
            <p:nvPr/>
          </p:nvSpPr>
          <p:spPr bwMode="auto">
            <a:xfrm flipH="1">
              <a:off x="4814323" y="3938090"/>
              <a:ext cx="1061778" cy="4331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 b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59673"/>
            <a:ext cx="8429652" cy="219776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[0..4]={5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3}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mid=(0+4)/2=2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，划分为左区间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a[0..2]={5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，右区间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a[3..4]={4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递归在左区间中求出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lmax1=5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lmax2=2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，递归在右区间中求出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rmax1=4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rmax2=3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。合并操作是，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max1=max(lmax1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rmax1)=5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max2=max(lmax2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rmax1)=4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714612" y="2518172"/>
            <a:ext cx="3071834" cy="2339594"/>
            <a:chOff x="2714612" y="3509234"/>
            <a:chExt cx="3071834" cy="2791072"/>
          </a:xfrm>
        </p:grpSpPr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3085014" y="3509234"/>
              <a:ext cx="2200135" cy="3738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5  2  1  4  3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2714612" y="4800038"/>
              <a:ext cx="1260204" cy="6480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lmax1=5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lmax2=2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2788414" y="4331653"/>
              <a:ext cx="1146020" cy="3738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5  2  1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658529" y="4331653"/>
              <a:ext cx="931576" cy="3738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4  3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79" name="AutoShape 7"/>
            <p:cNvSpPr>
              <a:spLocks noChangeShapeType="1"/>
            </p:cNvSpPr>
            <p:nvPr/>
          </p:nvSpPr>
          <p:spPr bwMode="auto">
            <a:xfrm flipH="1">
              <a:off x="3362120" y="3883061"/>
              <a:ext cx="822962" cy="448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78" name="AutoShape 6"/>
            <p:cNvSpPr>
              <a:spLocks noChangeShapeType="1"/>
            </p:cNvSpPr>
            <p:nvPr/>
          </p:nvSpPr>
          <p:spPr bwMode="auto">
            <a:xfrm>
              <a:off x="4185082" y="3883061"/>
              <a:ext cx="939931" cy="448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4526242" y="4800038"/>
              <a:ext cx="1260204" cy="6480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rmax1=4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rmax2=3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76" name="AutoShape 4"/>
            <p:cNvSpPr>
              <a:spLocks noChangeArrowheads="1"/>
            </p:cNvSpPr>
            <p:nvPr/>
          </p:nvSpPr>
          <p:spPr bwMode="auto">
            <a:xfrm>
              <a:off x="4000496" y="5250829"/>
              <a:ext cx="199126" cy="436498"/>
            </a:xfrm>
            <a:prstGeom prst="downArrow">
              <a:avLst>
                <a:gd name="adj1" fmla="val 50000"/>
                <a:gd name="adj2" fmla="val 69406"/>
              </a:avLst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74" name="Rectangle 2"/>
            <p:cNvSpPr>
              <a:spLocks noChangeArrowheads="1"/>
            </p:cNvSpPr>
            <p:nvPr/>
          </p:nvSpPr>
          <p:spPr bwMode="auto">
            <a:xfrm>
              <a:off x="3124004" y="5706018"/>
              <a:ext cx="2227985" cy="594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max1=max(5,4)=5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max2=max(2,4)=4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675" name="Rectangle 3"/>
            <p:cNvSpPr>
              <a:spLocks noChangeArrowheads="1"/>
            </p:cNvSpPr>
            <p:nvPr/>
          </p:nvSpPr>
          <p:spPr bwMode="auto">
            <a:xfrm>
              <a:off x="4237219" y="5338788"/>
              <a:ext cx="578823" cy="2797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合并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462041"/>
            <a:ext cx="8786874" cy="254856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INF=0x3f3f3f3f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表示∞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max21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(a,low,high):   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被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max2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调用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ans=[0,0]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if low==high: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区间只有一个元素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ans[0],ans[1]=a[low],-INF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	elif low==high-1: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区间只有两个元素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		ans[0],ans[1]=max(a[low],a[high]),min(a[low],a[high])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07139"/>
            <a:ext cx="8786874" cy="35309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	else: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		mid=(low+high)//2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  	leftans=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max21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(a,low,mid)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左区间求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leftans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 	rightans=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max21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(a,mid+1,high)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右区间求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rightans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leftans[0]&gt;rightans[0]:</a:t>
            </a:r>
            <a:endParaRPr lang="zh-CN" altLang="zh-CN" sz="20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   		ans[0]=leftans[0]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   	ans[1]=max(leftans[1],rightans[0])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合并求次大元素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		else: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   		ans[0]=rightans[0]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    	ans[1]=max(leftans[0],rightans[1])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合并求次大元素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	return ans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125130"/>
            <a:ext cx="7072362" cy="78660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(1)=O(1)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)=2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/2)+O(1)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</a:t>
            </a:r>
            <a:r>
              <a:rPr lang="pt-BR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&gt;2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时，合并的时间为</a:t>
            </a:r>
            <a:r>
              <a:rPr lang="pt-BR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O(1)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285998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282" y="160718"/>
            <a:ext cx="26432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anose="020B0503020204020204" pitchFamily="34" charset="-122"/>
              </a:rPr>
              <a:t>4.3.2  </a:t>
            </a:r>
            <a:r>
              <a:rPr lang="zh-CN" altLang="en-US" smtClean="0">
                <a:ea typeface="微软雅黑" panose="020B0503020204020204" pitchFamily="34" charset="-122"/>
              </a:rPr>
              <a:t>二分查找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5720" y="750081"/>
            <a:ext cx="8643998" cy="39654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BinSearch11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(a,low,high,k):      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递归二分查找算法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if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low&lt;=high: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当前区间存在元素时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mid=(low+high)//2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求查找区间的中间位置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 	if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k==a[mid]: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找到后返回下标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 		return mid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	elif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k&lt;a[mid]: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#k&lt;a[mid]: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左区间查找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 		return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BinSearch11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(a,low,mid-1,k)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	else:			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#k&gt;a[mid]: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在右区间查找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  		return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BinSearch11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(a,mid+1,high,k)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	else:return -1	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查找失败返回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	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BinSearch1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(a,k): 						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二分查找算法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		return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BinSearch11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(a,0,len(a)-1,k)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43240" y="17137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递增有序，查找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的序号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803660"/>
            <a:ext cx="8358246" cy="413267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循环不变式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，那么它一定在查找区间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：循环开始之前查找区间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[low..high]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就是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，显然成立。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保持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：每轮循环开始前，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存在于查找区间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[low..high]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中，每轮循环是先计算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mid=(low+high)/2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，操作如下：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lvl="1" algn="l">
              <a:lnSpc>
                <a:spcPts val="25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① 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，查找到了值为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的元素，直接返回其序号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lvl="1" algn="l">
              <a:lnSpc>
                <a:spcPts val="25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② 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，值为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的元素只可能存在于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[low..mid-1]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中。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lvl="1" algn="l">
              <a:lnSpc>
                <a:spcPts val="25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③ 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，值为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的元素只可能存在于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[mid+1..high]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中。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每次减小查找区间长度，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最后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low=high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）变为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low&gt;high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终止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：循环结束时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low&gt;high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成立，查找区间为空，表示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不存在于所有步骤的查找区间中，再结合每一步排除的部分元素中也不可能有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，因此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不存在于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中。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42858"/>
            <a:ext cx="4071966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二分查找算法的正确性</a:t>
            </a:r>
            <a:r>
              <a:rPr lang="zh-CN" altLang="en-US" sz="2200" smtClean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证明</a:t>
            </a:r>
            <a:endParaRPr lang="zh-CN" altLang="en-US" sz="2200" smtClean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85720" y="750081"/>
            <a:ext cx="8643998" cy="36471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BinSearch2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(a,k):        			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二分查找迭代算法Ⅰ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low,high=0,len(a)-1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while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low&lt;=high:  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当前区间存在元素时循环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mid=(low+high)//2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求查找区间的中间位置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if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k==a[mid]: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找到后返回其下标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 		return mid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	elif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k&lt;a[mid]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#k&lt;a[mid]: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左区间中查找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 		high=mid-1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 	else:		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#k&gt;a[mid]: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右区间中查找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   		low=mid+1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	return -1	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查找失败返回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8596" y="142858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等价的迭代二分查找算法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785800"/>
            <a:ext cx="8358246" cy="96436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4-2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nums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整数数组是递增有序的并且所有元素不同，给定一个整数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，求所有两个不同元素和等于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的元素对。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1402057"/>
            <a:ext cx="8501122" cy="216982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sum&lt;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，由于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nums[high]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是最大元素，对应的小问题是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(nums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high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25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sum&gt;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，由于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nums[low]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是最小元素，对应的小问题是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(nums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high-1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25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，找到一个解，继续查找其他解，对应的小问题是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(nums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high-1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640665"/>
            <a:ext cx="571504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42861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(nums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high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用于求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nums[low..high]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中和为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的元素对，它是大问题，求出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sum=nums[low]+nums[high]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，分为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种情况：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34"/>
            <a:ext cx="8643998" cy="397844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(nums,k):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迭代分治算法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ans=[]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low,high=0,len(nums)-1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while low&lt;high: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sum=nums[low]+nums[high]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sum&lt;k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:low+=1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和太小，向右移动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	elif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sum&gt;k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:high-=1   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和太大，向左移动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	else:             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找到一个二元组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tmp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  		tmp=[nums[low],nums[high]]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    	ans.append(tmp)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tmp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添加到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ans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   	low+=1;high-=1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	return ans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8596" y="1178709"/>
            <a:ext cx="8358246" cy="2372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divide-and-conquer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(P):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分治算法框架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	if |P|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 return 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adho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(P)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分解为较小的子问题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	for i in range(1,k+1):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循环处理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次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			yi=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divide-and-conquer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递归解决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Pi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		return 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merge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合并子问题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21453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4.1.2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分治算法框架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1125131"/>
            <a:ext cx="7786742" cy="293926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当递增有序序列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中含相同元素时，如果按照前面的基本二分查找可以找到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的位置，但如果有多个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，此时不能确定是哪一个为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的元素序号，很多情况是查找第一个大于等于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的元素序号，该序号称为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的插入点。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，元素序号为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。设计一个求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的插入点的算法。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321453"/>
            <a:ext cx="31432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anose="020B0503020204020204" pitchFamily="34" charset="-122"/>
              </a:rPr>
              <a:t>4.3.3  </a:t>
            </a:r>
            <a:r>
              <a:rPr lang="zh-CN" altLang="en-US" smtClean="0">
                <a:ea typeface="微软雅黑" panose="020B0503020204020204" pitchFamily="34" charset="-122"/>
              </a:rPr>
              <a:t>二分查找扩展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2143122"/>
            <a:ext cx="8215370" cy="2400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不一定是第一个大于等于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的元素，继续在左区间查找，则新查找区间修改为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[low..mid-1]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&lt;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不一定是第一个大于等于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的元素，继续在左区间查找，同样新查找区间修改为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[low..mid-1]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&gt;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一定不是第一个大于等于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的元素，继续在右区间查找，则新查找区间修改为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[mid+1..high]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85734"/>
            <a:ext cx="3929090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</a:rPr>
              <a:t>解法</a:t>
            </a:r>
            <a:r>
              <a:rPr lang="en-US" altLang="zh-CN" sz="2200" smtClean="0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</a:rPr>
              <a:t>（查找到区间为空）</a:t>
            </a:r>
            <a:endParaRPr lang="zh-CN" altLang="zh-CN" sz="220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928676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基于基本二分查找思路，设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[low..high]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为当前的查找区间，当查找区间非空时求出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mid=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sym typeface="Symbol" panose="05050102010706020507"/>
              </a:rPr>
              <a:t>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(low+high)/2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sym typeface="Symbol" panose="05050102010706020507"/>
              </a:rPr>
              <a:t>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，然后将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比较，分为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种情况：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535767"/>
            <a:ext cx="8643998" cy="32365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insertpoint1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(a,k):			</a:t>
            </a:r>
            <a:r>
              <a:rPr lang="en-US" altLang="zh-CN" sz="2000" smtClean="0">
                <a:solidFill>
                  <a:srgbClr val="92D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92D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查找第一个大于等于</a:t>
            </a:r>
            <a:r>
              <a:rPr lang="en-US" altLang="zh-CN" sz="2000" smtClean="0">
                <a:solidFill>
                  <a:srgbClr val="92D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92D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的元素位置</a:t>
            </a:r>
            <a:endParaRPr lang="zh-CN" altLang="zh-CN" sz="2000" smtClean="0">
              <a:solidFill>
                <a:srgbClr val="92D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low,high=0,len(a)-1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while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low&lt;=high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当前区间至少有一个元素时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mid=(low+high)//2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求查找区间的中间位置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k&lt;=a[mid]: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#k&lt;=a[mid]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 		high=mid-1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a[low..mid-1]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中查找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	else: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 		low=mid+1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a[mid+1..high]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中查找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	return low				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返回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或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high+1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2006456"/>
            <a:ext cx="8215370" cy="27084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 defTabSz="359410">
              <a:lnSpc>
                <a:spcPts val="24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不一定是第一个大于等于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的元素，继续在左区间查找，但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可能是第一个等于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的元素，所以左区间应该包含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，则新查找区间修改为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[low..mid]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marL="457200" indent="-457200" algn="l" defTabSz="359410">
              <a:lnSpc>
                <a:spcPts val="24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&lt;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不一定是第一个大于等于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的元素，继续在左区间查找，但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可能是第一个大于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的元素，所以左区间应该包含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，则新查找区间修改为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[low..mid]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marL="457200" indent="-457200" algn="l" defTabSz="359410">
              <a:lnSpc>
                <a:spcPts val="24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&gt;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一定不是第一个大于等于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的元素，继续在右区间查找，则新查找区间修改为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[mid+1..high]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12037"/>
            <a:ext cx="4857784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</a:rPr>
              <a:t>解法</a:t>
            </a:r>
            <a:r>
              <a:rPr lang="en-US" altLang="zh-CN" sz="2200" smtClean="0"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zh-CN" altLang="zh-CN" sz="2200" smtClean="0">
                <a:latin typeface="Consolas" panose="020B0609020204030204" pitchFamily="49" charset="0"/>
                <a:ea typeface="微软雅黑" panose="020B0503020204020204" pitchFamily="34" charset="-122"/>
              </a:rPr>
              <a:t>（查找到区间仅含一个元素）</a:t>
            </a:r>
            <a:endParaRPr lang="zh-CN" altLang="zh-CN" sz="220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842411"/>
            <a:ext cx="8358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插入点的范围是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～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，采用扩展二分查找方法，若查找区间为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[low..high]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（从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开始），求出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mid=(low+high)/2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，元素比较分为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种情况：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855176"/>
            <a:ext cx="8858312" cy="271670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设计一个算法在所有相邻元素值不相同的整数数组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中（即对于所有有效的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nums[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nums[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）找峰值元素并返回其索引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峰值元素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是指其值大于左右相邻值的元素。假设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nums[-1]=nums[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]=-∞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，如果包含多个峰值，返回任何一个峰值索引即可。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nums[0..6]={1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，结果是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要求设计如下方法：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lvl="1"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def findPeakElement(self, nums) -&gt; int</a:t>
            </a:r>
            <a:endParaRPr lang="zh-CN" altLang="zh-CN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2714612" y="3573047"/>
            <a:ext cx="3357586" cy="1448491"/>
            <a:chOff x="2285984" y="4835502"/>
            <a:chExt cx="3357586" cy="1931322"/>
          </a:xfrm>
        </p:grpSpPr>
        <p:sp>
          <p:nvSpPr>
            <p:cNvPr id="10" name="矩形 9"/>
            <p:cNvSpPr/>
            <p:nvPr/>
          </p:nvSpPr>
          <p:spPr>
            <a:xfrm>
              <a:off x="2285984" y="5917188"/>
              <a:ext cx="285752" cy="214314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86050" y="5699502"/>
              <a:ext cx="285752" cy="432000"/>
            </a:xfrm>
            <a:prstGeom prst="rect">
              <a:avLst/>
            </a:prstGeom>
            <a:solidFill>
              <a:srgbClr val="FF0000"/>
            </a:solidFill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86116" y="5917188"/>
              <a:ext cx="285752" cy="214314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86182" y="5483502"/>
              <a:ext cx="285752" cy="6480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57686" y="5051502"/>
              <a:ext cx="285752" cy="10800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857752" y="4835502"/>
              <a:ext cx="285752" cy="1296000"/>
            </a:xfrm>
            <a:prstGeom prst="rect">
              <a:avLst/>
            </a:prstGeom>
            <a:solidFill>
              <a:srgbClr val="FF0000"/>
            </a:solidFill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357818" y="5267502"/>
              <a:ext cx="285752" cy="8640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6274378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6274380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86116" y="6274381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86182" y="6274380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7686" y="6274380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57752" y="6274380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7818" y="6274380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214296"/>
            <a:ext cx="62151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/>
              <a:t>4.3.4 </a:t>
            </a:r>
            <a:r>
              <a:rPr lang="zh-CN" altLang="zh-CN" smtClean="0"/>
              <a:t>实战—寻找峰值（</a:t>
            </a:r>
            <a:r>
              <a:rPr lang="en-US" altLang="zh-CN" smtClean="0"/>
              <a:t>LeetCode162 ★ ★ </a:t>
            </a:r>
            <a:r>
              <a:rPr lang="zh-CN" altLang="zh-CN" smtClean="0"/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7"/>
          <p:cNvGrpSpPr/>
          <p:nvPr/>
        </p:nvGrpSpPr>
        <p:grpSpPr>
          <a:xfrm>
            <a:off x="357158" y="3000378"/>
            <a:ext cx="8215370" cy="1500198"/>
            <a:chOff x="357158" y="3332416"/>
            <a:chExt cx="8215370" cy="2000265"/>
          </a:xfrm>
        </p:grpSpPr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3984915" y="3820303"/>
              <a:ext cx="2076465" cy="333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[mid]&lt;</a:t>
              </a: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[mid+1]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357158" y="3332416"/>
              <a:ext cx="8215370" cy="431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[low] &lt;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&lt;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[mid]&lt;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[mid+1] &lt;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&lt; 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峰值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&gt;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&gt;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[high]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3244273" y="4999494"/>
              <a:ext cx="1457049" cy="333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(b) 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情况②</a:t>
              </a:r>
              <a:endPara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52" name="AutoShape 8"/>
            <p:cNvSpPr>
              <a:spLocks noChangeArrowheads="1"/>
            </p:cNvSpPr>
            <p:nvPr/>
          </p:nvSpPr>
          <p:spPr bwMode="auto">
            <a:xfrm>
              <a:off x="3648777" y="3800216"/>
              <a:ext cx="208843" cy="579956"/>
            </a:xfrm>
            <a:prstGeom prst="downArrow">
              <a:avLst>
                <a:gd name="adj1" fmla="val 50000"/>
                <a:gd name="adj2" fmla="val 59266"/>
              </a:avLst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2674249" y="4443109"/>
              <a:ext cx="2844973" cy="3907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峰值在右边（不含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mid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endPara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428596" y="928676"/>
            <a:ext cx="8501122" cy="1500198"/>
            <a:chOff x="428596" y="1141650"/>
            <a:chExt cx="8501122" cy="2000265"/>
          </a:xfrm>
        </p:grpSpPr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3998469" y="1654493"/>
              <a:ext cx="2076465" cy="333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[mid]&gt;</a:t>
              </a: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[mid+1]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428596" y="1141650"/>
              <a:ext cx="8501122" cy="4762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[low] &lt;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&lt; 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峰值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&gt;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&gt;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[mid] &gt;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[mid+1] &gt;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&gt;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[high]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48" name="Rectangle 4"/>
            <p:cNvSpPr>
              <a:spLocks noChangeArrowheads="1"/>
            </p:cNvSpPr>
            <p:nvPr/>
          </p:nvSpPr>
          <p:spPr bwMode="auto">
            <a:xfrm>
              <a:off x="3257827" y="2808728"/>
              <a:ext cx="1457049" cy="333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(a) 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情况①</a:t>
              </a:r>
              <a:endPara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47" name="AutoShape 3"/>
            <p:cNvSpPr>
              <a:spLocks noChangeArrowheads="1"/>
            </p:cNvSpPr>
            <p:nvPr/>
          </p:nvSpPr>
          <p:spPr bwMode="auto">
            <a:xfrm>
              <a:off x="3662331" y="1634408"/>
              <a:ext cx="195289" cy="650251"/>
            </a:xfrm>
            <a:prstGeom prst="downArrow">
              <a:avLst>
                <a:gd name="adj1" fmla="val 50000"/>
                <a:gd name="adj2" fmla="val 59266"/>
              </a:avLst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46" name="Rectangle 2"/>
            <p:cNvSpPr>
              <a:spLocks noChangeArrowheads="1"/>
            </p:cNvSpPr>
            <p:nvPr/>
          </p:nvSpPr>
          <p:spPr bwMode="auto">
            <a:xfrm>
              <a:off x="2552263" y="2313725"/>
              <a:ext cx="2966959" cy="3907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峰值在左边（可能含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mid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</a:t>
              </a:r>
              <a:endPara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4282" y="285734"/>
            <a:ext cx="3286148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（查找到区间为空）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7"/>
          <p:cNvGrpSpPr/>
          <p:nvPr/>
        </p:nvGrpSpPr>
        <p:grpSpPr>
          <a:xfrm>
            <a:off x="428596" y="642924"/>
            <a:ext cx="8501122" cy="686938"/>
            <a:chOff x="428596" y="928676"/>
            <a:chExt cx="8501122" cy="686938"/>
          </a:xfrm>
        </p:grpSpPr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4143372" y="1285866"/>
              <a:ext cx="2076465" cy="3297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[mid]&gt;</a:t>
              </a: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[mid+1]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428596" y="928676"/>
              <a:ext cx="8501122" cy="3571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[low] &lt;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&lt; 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峰值</a:t>
              </a:r>
              <a:r>
                <a:rPr kumimoji="0" lang="zh-CN" altLang="en-US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&gt;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&gt;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[mid] &gt;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[mid+1] &gt; 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&gt;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[high]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1538" y="228599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在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[0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-1]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中查找第一个满足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[mid]&gt;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[mid+1]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条件的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mid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4000496" y="1643056"/>
            <a:ext cx="285752" cy="500066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214297"/>
            <a:ext cx="8786874" cy="38387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 Solution: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  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findPeakElement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 nums)-&gt;int:    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解法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     	n=len(nums)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      	if n==1:return 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      	low,high=0,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n-1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      	while low&lt;=high: 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查找区间至少有一个元素时循环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         	mid=(low+high)//2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        	if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mid+1&gt;=n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or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nums[mid]&gt;nums[mid+1]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峰值在左边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           	high=mid-1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        	else:  		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峰值在右边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          	low=mid+1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     	return low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23268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上述程序提交结果为通过，运行时间为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28ms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，消耗空间为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15MB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8596" y="500048"/>
            <a:ext cx="4500594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（查找到区间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仅含一个元素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357304"/>
            <a:ext cx="8001056" cy="1400383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插入点的范围是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[low..high]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为当前的查找区间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（初始化为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[0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循环结束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查找到区间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含一个元素，就是答案。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214297"/>
            <a:ext cx="8786874" cy="38387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 Solution: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  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findPeakElement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 nums) -&gt; int:   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解法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     	n=len(nums)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      	if n==1:return 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      	low,high=0,len(nums)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      	while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low&lt;high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 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查找区间至少有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两个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元素时循环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        	mid=(low+high)//2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        	if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mid+1&gt;=n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or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nums[mid]&gt;nums[mid+1]: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峰值在左边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         		high=mid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        	else:  		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峰值在右边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          	low=mid+1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    	return low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23268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上述程序提交结果为通过，运行时间为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32ms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，消耗空间为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15.1MB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160717"/>
            <a:ext cx="7715304" cy="8617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4-1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给定一棵采用二叉链存储的二叉树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，设计一个算法求其中叶子结点的个数。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874158" y="1126808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166" y="1142990"/>
            <a:ext cx="5143536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用于求二叉树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中叶子结点的个数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874758" y="1622473"/>
            <a:ext cx="3840250" cy="1520781"/>
            <a:chOff x="1714480" y="3438931"/>
            <a:chExt cx="3840250" cy="1837206"/>
          </a:xfrm>
        </p:grpSpPr>
        <p:sp>
          <p:nvSpPr>
            <p:cNvPr id="75789" name="Oval 13"/>
            <p:cNvSpPr>
              <a:spLocks noChangeArrowheads="1"/>
            </p:cNvSpPr>
            <p:nvPr/>
          </p:nvSpPr>
          <p:spPr bwMode="auto">
            <a:xfrm>
              <a:off x="3377520" y="3739739"/>
              <a:ext cx="435955" cy="43567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3000364" y="3438931"/>
              <a:ext cx="248385" cy="347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87" name="AutoShape 11" descr="20%"/>
            <p:cNvSpPr>
              <a:spLocks noChangeArrowheads="1"/>
            </p:cNvSpPr>
            <p:nvPr/>
          </p:nvSpPr>
          <p:spPr bwMode="auto">
            <a:xfrm>
              <a:off x="2527408" y="4702070"/>
              <a:ext cx="884732" cy="574067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86" name="Oval 10"/>
            <p:cNvSpPr>
              <a:spLocks noChangeArrowheads="1"/>
            </p:cNvSpPr>
            <p:nvPr/>
          </p:nvSpPr>
          <p:spPr bwMode="auto">
            <a:xfrm>
              <a:off x="2851809" y="4499609"/>
              <a:ext cx="217977" cy="2178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85" name="AutoShape 9" descr="20%"/>
            <p:cNvSpPr>
              <a:spLocks noChangeArrowheads="1"/>
            </p:cNvSpPr>
            <p:nvPr/>
          </p:nvSpPr>
          <p:spPr bwMode="auto">
            <a:xfrm>
              <a:off x="3755775" y="4702070"/>
              <a:ext cx="883450" cy="574067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84" name="Oval 8"/>
            <p:cNvSpPr>
              <a:spLocks noChangeArrowheads="1"/>
            </p:cNvSpPr>
            <p:nvPr/>
          </p:nvSpPr>
          <p:spPr bwMode="auto">
            <a:xfrm>
              <a:off x="4078894" y="4499609"/>
              <a:ext cx="217977" cy="2178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1714480" y="4309962"/>
              <a:ext cx="1137329" cy="3485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(b.left)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81" name="AutoShape 5"/>
            <p:cNvSpPr>
              <a:spLocks noChangeShapeType="1"/>
            </p:cNvSpPr>
            <p:nvPr/>
          </p:nvSpPr>
          <p:spPr bwMode="auto">
            <a:xfrm flipH="1">
              <a:off x="3037731" y="4111345"/>
              <a:ext cx="403899" cy="4202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80" name="AutoShape 4"/>
            <p:cNvSpPr>
              <a:spLocks noChangeShapeType="1"/>
            </p:cNvSpPr>
            <p:nvPr/>
          </p:nvSpPr>
          <p:spPr bwMode="auto">
            <a:xfrm>
              <a:off x="3749364" y="4111345"/>
              <a:ext cx="361586" cy="4202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79" name="Text Box 3"/>
            <p:cNvSpPr txBox="1">
              <a:spLocks noChangeArrowheads="1"/>
            </p:cNvSpPr>
            <p:nvPr/>
          </p:nvSpPr>
          <p:spPr bwMode="auto">
            <a:xfrm>
              <a:off x="3948108" y="3520620"/>
              <a:ext cx="469293" cy="347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(b)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778" name="Text Box 2"/>
            <p:cNvSpPr txBox="1">
              <a:spLocks noChangeArrowheads="1"/>
            </p:cNvSpPr>
            <p:nvPr/>
          </p:nvSpPr>
          <p:spPr bwMode="auto">
            <a:xfrm>
              <a:off x="4359701" y="4353529"/>
              <a:ext cx="1195029" cy="3485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(b.right)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75789" idx="1"/>
            </p:cNvCxnSpPr>
            <p:nvPr/>
          </p:nvCxnSpPr>
          <p:spPr>
            <a:xfrm rot="16200000" flipH="1">
              <a:off x="3247907" y="3610085"/>
              <a:ext cx="231666" cy="1552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071538" y="3392103"/>
            <a:ext cx="6429420" cy="117991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(b)=0				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b=None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(b)=1				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为叶子结点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(b.left)+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(b.right)	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017973"/>
            <a:ext cx="8286808" cy="32892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对于一个长度为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的有序序列（假设均为递增序列）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，处于中间位置的元素称为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的中位数（当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为奇数时中位数是唯一的，当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为偶数时有两个中位数，这里指前一个中位数）。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例如，若序列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17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19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），其中位数是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），其中位数为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两个等长有序序列的中位数是含它们所有元素的有序序列的中位数，例如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两个有序序列的中位数为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。设计一个算法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求给定的两个有序序列的中位数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21453"/>
            <a:ext cx="557216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anose="020B0503020204020204" pitchFamily="34" charset="-122"/>
              </a:rPr>
              <a:t>4.3.5 </a:t>
            </a:r>
            <a:r>
              <a:rPr lang="zh-CN" altLang="zh-CN" smtClean="0">
                <a:latin typeface="+mj-lt"/>
                <a:ea typeface="微软雅黑" panose="020B0503020204020204" pitchFamily="34" charset="-122"/>
              </a:rPr>
              <a:t>查找两个等长有序序列的中位数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928662" y="375031"/>
            <a:ext cx="628654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二分法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求含有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个有序元素的序列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500034" y="964395"/>
            <a:ext cx="5286412" cy="2151399"/>
            <a:chOff x="500034" y="1285860"/>
            <a:chExt cx="5286412" cy="2868532"/>
          </a:xfrm>
        </p:grpSpPr>
        <p:sp>
          <p:nvSpPr>
            <p:cNvPr id="4" name="圆角矩形 3"/>
            <p:cNvSpPr/>
            <p:nvPr/>
          </p:nvSpPr>
          <p:spPr>
            <a:xfrm>
              <a:off x="2571736" y="2324393"/>
              <a:ext cx="1000132" cy="5715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786314" y="2324393"/>
              <a:ext cx="1000132" cy="5715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3372" y="3538839"/>
              <a:ext cx="42862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直接箭头连接符 7"/>
            <p:cNvCxnSpPr>
              <a:stCxn id="6" idx="0"/>
            </p:cNvCxnSpPr>
            <p:nvPr/>
          </p:nvCxnSpPr>
          <p:spPr>
            <a:xfrm rot="5400000" flipH="1" flipV="1">
              <a:off x="4536281" y="2717302"/>
              <a:ext cx="642941" cy="1000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</p:cNvCxnSpPr>
            <p:nvPr/>
          </p:nvCxnSpPr>
          <p:spPr>
            <a:xfrm rot="16200000" flipV="1">
              <a:off x="3357555" y="2538707"/>
              <a:ext cx="642941" cy="13573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0034" y="1285860"/>
              <a:ext cx="400052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）若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，较小者为中位数。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7158" y="375031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428596" y="428610"/>
            <a:ext cx="307183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种情况。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006078"/>
            <a:ext cx="8280400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分别求出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的中位数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① 若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m1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即为所求中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数，算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法结束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 　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643042" y="2089544"/>
            <a:ext cx="5072098" cy="1298632"/>
            <a:chOff x="1643042" y="2786058"/>
            <a:chExt cx="5072098" cy="1731510"/>
          </a:xfrm>
        </p:grpSpPr>
        <p:sp>
          <p:nvSpPr>
            <p:cNvPr id="4" name="圆角矩形 3"/>
            <p:cNvSpPr/>
            <p:nvPr/>
          </p:nvSpPr>
          <p:spPr>
            <a:xfrm>
              <a:off x="1643042" y="2786058"/>
              <a:ext cx="2357454" cy="5715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en-US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en-US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zh-CN" altLang="en-US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en-US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357686" y="2786058"/>
              <a:ext cx="2357454" cy="5715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en-US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en-US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zh-CN" altLang="en-US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zh-CN" altLang="en-US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3372" y="4000504"/>
              <a:ext cx="428628" cy="51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直接箭头连接符 7"/>
            <p:cNvCxnSpPr>
              <a:stCxn id="6" idx="0"/>
            </p:cNvCxnSpPr>
            <p:nvPr/>
          </p:nvCxnSpPr>
          <p:spPr>
            <a:xfrm rot="5400000" flipH="1" flipV="1">
              <a:off x="4536281" y="3178967"/>
              <a:ext cx="642942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</p:cNvCxnSpPr>
            <p:nvPr/>
          </p:nvCxnSpPr>
          <p:spPr>
            <a:xfrm rot="16200000" flipV="1">
              <a:off x="3357554" y="3000372"/>
              <a:ext cx="642942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14282" y="321453"/>
            <a:ext cx="8280400" cy="8104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② 若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m1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]&lt;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中前半部分（较小的一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中后半部分（较大的一半）要求舍弃的长度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等。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71604" y="1393023"/>
            <a:ext cx="235745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86248" y="1393023"/>
            <a:ext cx="235745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43108" y="2357436"/>
            <a:ext cx="1357322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14876" y="2357436"/>
            <a:ext cx="128588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929058" y="1982386"/>
            <a:ext cx="214314" cy="37505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496" y="3350650"/>
            <a:ext cx="4286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473773" y="2609481"/>
            <a:ext cx="482207" cy="100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95047" y="2430886"/>
            <a:ext cx="482207" cy="1357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6512" y="2196700"/>
            <a:ext cx="406265" cy="10179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继续求</a:t>
            </a:r>
            <a:endParaRPr lang="zh-CN" altLang="en-US" sz="1800" spc="3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57158" y="482189"/>
            <a:ext cx="8280400" cy="11695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③ 若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m1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]&gt;</a:t>
            </a:r>
            <a:r>
              <a:rPr lang="en-US" altLang="zh-CN" sz="2000" i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中后半部分（较大的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</a:t>
            </a:r>
            <a:r>
              <a:rPr lang="zh-CN" altLang="en-US" sz="20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中前半部分（较小的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</a:t>
            </a:r>
            <a:r>
              <a:rPr lang="zh-CN" altLang="en-US" sz="20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），要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求舍弃的长度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等。舍弃一半即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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00166" y="1768073"/>
            <a:ext cx="235745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14810" y="1768073"/>
            <a:ext cx="235745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71670" y="2732486"/>
            <a:ext cx="1357322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1, 3,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43438" y="2732486"/>
            <a:ext cx="1428760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857620" y="2357436"/>
            <a:ext cx="214314" cy="37505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3725700"/>
            <a:ext cx="4286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402335" y="2984531"/>
            <a:ext cx="482207" cy="100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23609" y="2805936"/>
            <a:ext cx="482207" cy="1357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15074" y="2571750"/>
            <a:ext cx="406265" cy="9465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继续求</a:t>
            </a:r>
            <a:endParaRPr lang="zh-CN" altLang="en-US" sz="1800" spc="3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6" y="214296"/>
            <a:ext cx="8858280" cy="44542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midnum1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(a,i,b,j,n): 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b[j]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开头长度为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的中位数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if n==1: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两序列均只有一个元素时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return min(a[i],b[j])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else:	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均含两个及以上素时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m1=i+(n-1)//2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的中位数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	m2=j+(n-1)//2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的中位数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	if a[m1]==b[m2]:return a[m1]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两中位数相等时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	newn=(n+1)//2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每个序列保留的元素个数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 	if a[m1]&lt;b[m2]: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a[m1]&lt;b[m2]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时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   		return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midnum1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(a,i+n-newn,b,j,newn)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取后半部分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,b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取前半部分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 	else: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a[m1]&gt;b[m2]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时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 		return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midnum1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(a,i,b,j+n-newn,newn) 		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取前半部分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,b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取后半部分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017974"/>
            <a:ext cx="8786874" cy="9148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midnum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(a,b,n):					    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求两个有序序列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的中位数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	return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midnum1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(a,0,b,0,n)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85786" y="2357436"/>
            <a:ext cx="4813309" cy="1056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			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endParaRPr lang="en-US" altLang="zh-CN" sz="1800" i="1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)=T(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/2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)+1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&gt;1</a:t>
            </a:r>
            <a:endParaRPr lang="en-US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550" y="3557551"/>
            <a:ext cx="360045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)=O(log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1178709"/>
            <a:ext cx="8358246" cy="229560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共有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）个硬币，编号为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，其中有且仅有一个假币，假币与真币的外观相同但重量不同，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事先知道假币的重量比真币轻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现在用一架天平称重，天平称重的硬币数没有限制。设计一个算法找出这个假币，使得称重的次数最少。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75032"/>
            <a:ext cx="31432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anose="020B0503020204020204" pitchFamily="34" charset="-122"/>
              </a:rPr>
              <a:t>4.3.6  </a:t>
            </a:r>
            <a:r>
              <a:rPr lang="zh-CN" altLang="zh-CN" smtClean="0">
                <a:latin typeface="+mj-lt"/>
                <a:ea typeface="微软雅黑" panose="020B0503020204020204" pitchFamily="34" charset="-122"/>
              </a:rPr>
              <a:t>查找</a:t>
            </a:r>
            <a:r>
              <a:rPr lang="zh-CN" altLang="en-US" smtClean="0">
                <a:latin typeface="+mj-lt"/>
                <a:ea typeface="微软雅黑" panose="020B0503020204020204" pitchFamily="34" charset="-122"/>
              </a:rPr>
              <a:t>假币问题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1472" y="1178709"/>
            <a:ext cx="8143932" cy="206476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采用三分查找思想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个硬币，其中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表示编号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的硬币重量（真币重量为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，假币重量为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算法返回找到的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假币编号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89345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913068"/>
            <a:ext cx="8286808" cy="360365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或者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直接求解。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时查找假币为原问题，将所有硬币划分为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三份，保证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中硬币个数相同并且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中的硬币个数最多相差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称重一次后转换为在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或者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中查找假币，对应子问题的规模大约为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简单地说，问题规模为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的原问题，通过一次称重后，要么找到了假币，要么转换为一个问题规模大约为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的子问题，相当于求解问题规模每次减少为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8444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查找假币的过程如下：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2231575"/>
            <a:ext cx="8858312" cy="1654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leafnodes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(b):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求二叉树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中的叶子结点个数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if b==None:return 0	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空树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if b.left==None and b.right==None:return 1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叶子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else:return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leafnodes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(b.left)+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leafnodes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(b.right)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其他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34583"/>
            <a:ext cx="6429420" cy="117991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(b)=0				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b=None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(b)=1				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为叶子结点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(b.left)+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(b.right)	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500430" y="1785932"/>
            <a:ext cx="285752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6298" name="Rectangle 42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69"/>
          <p:cNvGrpSpPr/>
          <p:nvPr/>
        </p:nvGrpSpPr>
        <p:grpSpPr>
          <a:xfrm>
            <a:off x="293980" y="1339445"/>
            <a:ext cx="4331288" cy="500435"/>
            <a:chOff x="293980" y="1785926"/>
            <a:chExt cx="4331288" cy="667247"/>
          </a:xfrm>
        </p:grpSpPr>
        <p:sp>
          <p:nvSpPr>
            <p:cNvPr id="96296" name="Rectangle 40"/>
            <p:cNvSpPr>
              <a:spLocks noChangeArrowheads="1"/>
            </p:cNvSpPr>
            <p:nvPr/>
          </p:nvSpPr>
          <p:spPr bwMode="auto">
            <a:xfrm>
              <a:off x="295082" y="2120740"/>
              <a:ext cx="340292" cy="3324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95" name="Rectangle 39"/>
            <p:cNvSpPr>
              <a:spLocks noChangeArrowheads="1"/>
            </p:cNvSpPr>
            <p:nvPr/>
          </p:nvSpPr>
          <p:spPr bwMode="auto">
            <a:xfrm>
              <a:off x="293980" y="1786901"/>
              <a:ext cx="341393" cy="222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93" name="Rectangle 37"/>
            <p:cNvSpPr>
              <a:spLocks noChangeArrowheads="1"/>
            </p:cNvSpPr>
            <p:nvPr/>
          </p:nvSpPr>
          <p:spPr bwMode="auto">
            <a:xfrm>
              <a:off x="777437" y="2121714"/>
              <a:ext cx="339191" cy="3314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92" name="Rectangle 36"/>
            <p:cNvSpPr>
              <a:spLocks noChangeArrowheads="1"/>
            </p:cNvSpPr>
            <p:nvPr/>
          </p:nvSpPr>
          <p:spPr bwMode="auto">
            <a:xfrm>
              <a:off x="776336" y="1785926"/>
              <a:ext cx="340292" cy="22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91" name="Rectangle 35"/>
            <p:cNvSpPr>
              <a:spLocks noChangeArrowheads="1"/>
            </p:cNvSpPr>
            <p:nvPr/>
          </p:nvSpPr>
          <p:spPr bwMode="auto">
            <a:xfrm>
              <a:off x="1273008" y="2120740"/>
              <a:ext cx="340292" cy="3324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90" name="Rectangle 34"/>
            <p:cNvSpPr>
              <a:spLocks noChangeArrowheads="1"/>
            </p:cNvSpPr>
            <p:nvPr/>
          </p:nvSpPr>
          <p:spPr bwMode="auto">
            <a:xfrm>
              <a:off x="1271906" y="1786901"/>
              <a:ext cx="341393" cy="222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9" name="Rectangle 33"/>
            <p:cNvSpPr>
              <a:spLocks noChangeArrowheads="1"/>
            </p:cNvSpPr>
            <p:nvPr/>
          </p:nvSpPr>
          <p:spPr bwMode="auto">
            <a:xfrm>
              <a:off x="1755363" y="2121714"/>
              <a:ext cx="339191" cy="3314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8" name="Rectangle 32"/>
            <p:cNvSpPr>
              <a:spLocks noChangeArrowheads="1"/>
            </p:cNvSpPr>
            <p:nvPr/>
          </p:nvSpPr>
          <p:spPr bwMode="auto">
            <a:xfrm>
              <a:off x="1754262" y="1785926"/>
              <a:ext cx="340292" cy="22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7" name="Rectangle 31"/>
            <p:cNvSpPr>
              <a:spLocks noChangeArrowheads="1"/>
            </p:cNvSpPr>
            <p:nvPr/>
          </p:nvSpPr>
          <p:spPr bwMode="auto">
            <a:xfrm>
              <a:off x="2283972" y="2120740"/>
              <a:ext cx="340292" cy="3324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6" name="Rectangle 30"/>
            <p:cNvSpPr>
              <a:spLocks noChangeArrowheads="1"/>
            </p:cNvSpPr>
            <p:nvPr/>
          </p:nvSpPr>
          <p:spPr bwMode="auto">
            <a:xfrm>
              <a:off x="2282871" y="1786901"/>
              <a:ext cx="341393" cy="222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5" name="Rectangle 29"/>
            <p:cNvSpPr>
              <a:spLocks noChangeArrowheads="1"/>
            </p:cNvSpPr>
            <p:nvPr/>
          </p:nvSpPr>
          <p:spPr bwMode="auto">
            <a:xfrm>
              <a:off x="2766327" y="2121714"/>
              <a:ext cx="339191" cy="3314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2765226" y="1785926"/>
              <a:ext cx="340292" cy="22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3" name="Rectangle 27"/>
            <p:cNvSpPr>
              <a:spLocks noChangeArrowheads="1"/>
            </p:cNvSpPr>
            <p:nvPr/>
          </p:nvSpPr>
          <p:spPr bwMode="auto">
            <a:xfrm>
              <a:off x="3261898" y="2120740"/>
              <a:ext cx="340292" cy="3324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2" name="Rectangle 26"/>
            <p:cNvSpPr>
              <a:spLocks noChangeArrowheads="1"/>
            </p:cNvSpPr>
            <p:nvPr/>
          </p:nvSpPr>
          <p:spPr bwMode="auto">
            <a:xfrm>
              <a:off x="3260797" y="1786901"/>
              <a:ext cx="341393" cy="222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1" name="Rectangle 25"/>
            <p:cNvSpPr>
              <a:spLocks noChangeArrowheads="1"/>
            </p:cNvSpPr>
            <p:nvPr/>
          </p:nvSpPr>
          <p:spPr bwMode="auto">
            <a:xfrm>
              <a:off x="3744253" y="2121714"/>
              <a:ext cx="339191" cy="3314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0" name="Rectangle 24"/>
            <p:cNvSpPr>
              <a:spLocks noChangeArrowheads="1"/>
            </p:cNvSpPr>
            <p:nvPr/>
          </p:nvSpPr>
          <p:spPr bwMode="auto">
            <a:xfrm>
              <a:off x="3743152" y="1785926"/>
              <a:ext cx="340292" cy="22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79" name="Rectangle 23"/>
            <p:cNvSpPr>
              <a:spLocks noChangeArrowheads="1"/>
            </p:cNvSpPr>
            <p:nvPr/>
          </p:nvSpPr>
          <p:spPr bwMode="auto">
            <a:xfrm>
              <a:off x="4286077" y="2121714"/>
              <a:ext cx="339191" cy="3314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78" name="Rectangle 22"/>
            <p:cNvSpPr>
              <a:spLocks noChangeArrowheads="1"/>
            </p:cNvSpPr>
            <p:nvPr/>
          </p:nvSpPr>
          <p:spPr bwMode="auto">
            <a:xfrm>
              <a:off x="4284976" y="1785926"/>
              <a:ext cx="340292" cy="22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71"/>
          <p:cNvGrpSpPr/>
          <p:nvPr/>
        </p:nvGrpSpPr>
        <p:grpSpPr>
          <a:xfrm>
            <a:off x="285721" y="1898006"/>
            <a:ext cx="4340098" cy="326462"/>
            <a:chOff x="285721" y="2530674"/>
            <a:chExt cx="4340098" cy="435283"/>
          </a:xfrm>
        </p:grpSpPr>
        <p:sp>
          <p:nvSpPr>
            <p:cNvPr id="96294" name="Rectangle 38"/>
            <p:cNvSpPr>
              <a:spLocks noChangeArrowheads="1"/>
            </p:cNvSpPr>
            <p:nvPr/>
          </p:nvSpPr>
          <p:spPr bwMode="auto">
            <a:xfrm>
              <a:off x="817083" y="2732962"/>
              <a:ext cx="261001" cy="2329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77" name="AutoShape 21"/>
            <p:cNvSpPr/>
            <p:nvPr/>
          </p:nvSpPr>
          <p:spPr bwMode="auto">
            <a:xfrm rot="5400000">
              <a:off x="861965" y="1954430"/>
              <a:ext cx="165729" cy="1318218"/>
            </a:xfrm>
            <a:prstGeom prst="rightBrace">
              <a:avLst>
                <a:gd name="adj1" fmla="val 58676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6276" name="AutoShape 20"/>
            <p:cNvSpPr/>
            <p:nvPr/>
          </p:nvSpPr>
          <p:spPr bwMode="auto">
            <a:xfrm rot="5400000">
              <a:off x="2355285" y="1954430"/>
              <a:ext cx="165729" cy="1318218"/>
            </a:xfrm>
            <a:prstGeom prst="rightBrace">
              <a:avLst>
                <a:gd name="adj1" fmla="val 58676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6275" name="AutoShape 19"/>
            <p:cNvSpPr/>
            <p:nvPr/>
          </p:nvSpPr>
          <p:spPr bwMode="auto">
            <a:xfrm rot="5400000">
              <a:off x="3883845" y="1954430"/>
              <a:ext cx="165729" cy="1318218"/>
            </a:xfrm>
            <a:prstGeom prst="rightBrace">
              <a:avLst>
                <a:gd name="adj1" fmla="val 58676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6274" name="Rectangle 18"/>
            <p:cNvSpPr>
              <a:spLocks noChangeArrowheads="1"/>
            </p:cNvSpPr>
            <p:nvPr/>
          </p:nvSpPr>
          <p:spPr bwMode="auto">
            <a:xfrm>
              <a:off x="2303795" y="2732962"/>
              <a:ext cx="261001" cy="2329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3822443" y="2732962"/>
              <a:ext cx="261001" cy="2329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6272" name="AutoShape 16"/>
          <p:cNvSpPr>
            <a:spLocks noChangeShapeType="1"/>
          </p:cNvSpPr>
          <p:nvPr/>
        </p:nvSpPr>
        <p:spPr bwMode="auto">
          <a:xfrm>
            <a:off x="1073678" y="2186069"/>
            <a:ext cx="1248838" cy="73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sm" len="sm"/>
            <a:tailEnd type="arrow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73"/>
          <p:cNvGrpSpPr/>
          <p:nvPr/>
        </p:nvGrpSpPr>
        <p:grpSpPr>
          <a:xfrm>
            <a:off x="994388" y="2204727"/>
            <a:ext cx="1319319" cy="650287"/>
            <a:chOff x="994387" y="2939635"/>
            <a:chExt cx="1319319" cy="867049"/>
          </a:xfrm>
        </p:grpSpPr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995488" y="3474251"/>
              <a:ext cx="340292" cy="3324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994387" y="3154108"/>
              <a:ext cx="341393" cy="222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>
              <a:off x="1477844" y="3475226"/>
              <a:ext cx="339191" cy="331458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>
              <a:off x="1476742" y="3153133"/>
              <a:ext cx="340292" cy="223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1973414" y="3474251"/>
              <a:ext cx="340292" cy="332433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1972313" y="3154108"/>
              <a:ext cx="341393" cy="222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auto">
            <a:xfrm>
              <a:off x="1551142" y="2939635"/>
              <a:ext cx="165190" cy="221297"/>
            </a:xfrm>
            <a:prstGeom prst="downArrow">
              <a:avLst>
                <a:gd name="adj1" fmla="val 50000"/>
                <a:gd name="adj2" fmla="val 37833"/>
              </a:avLst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/>
            <a:lstStyle/>
            <a:p>
              <a:pPr>
                <a:lnSpc>
                  <a:spcPts val="18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919303" y="2933246"/>
            <a:ext cx="363618" cy="1809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537312" y="2933246"/>
            <a:ext cx="310684" cy="2345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039490" y="2924473"/>
            <a:ext cx="380010" cy="189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261" name="AutoShape 5"/>
          <p:cNvSpPr>
            <a:spLocks noChangeShapeType="1"/>
          </p:cNvSpPr>
          <p:nvPr/>
        </p:nvSpPr>
        <p:spPr bwMode="auto">
          <a:xfrm>
            <a:off x="1252085" y="3064783"/>
            <a:ext cx="311659" cy="73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sm" len="sm"/>
            <a:tailEnd type="arrow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75"/>
          <p:cNvGrpSpPr/>
          <p:nvPr/>
        </p:nvGrpSpPr>
        <p:grpSpPr>
          <a:xfrm>
            <a:off x="1235566" y="3121154"/>
            <a:ext cx="341393" cy="757549"/>
            <a:chOff x="1235565" y="4161538"/>
            <a:chExt cx="341393" cy="1010065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auto">
            <a:xfrm>
              <a:off x="1322565" y="4161538"/>
              <a:ext cx="165190" cy="221297"/>
            </a:xfrm>
            <a:prstGeom prst="downArrow">
              <a:avLst>
                <a:gd name="adj1" fmla="val 50000"/>
                <a:gd name="adj2" fmla="val 37833"/>
              </a:avLst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/>
            <a:lstStyle/>
            <a:p>
              <a:pPr>
                <a:lnSpc>
                  <a:spcPts val="18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74"/>
            <p:cNvGrpSpPr/>
            <p:nvPr/>
          </p:nvGrpSpPr>
          <p:grpSpPr>
            <a:xfrm>
              <a:off x="1235565" y="4509503"/>
              <a:ext cx="341393" cy="662100"/>
              <a:chOff x="1235565" y="4509503"/>
              <a:chExt cx="341393" cy="662100"/>
            </a:xfrm>
          </p:grpSpPr>
          <p:sp>
            <p:nvSpPr>
              <p:cNvPr id="96259" name="Rectangle 3"/>
              <p:cNvSpPr>
                <a:spLocks noChangeArrowheads="1"/>
              </p:cNvSpPr>
              <p:nvPr/>
            </p:nvSpPr>
            <p:spPr bwMode="auto">
              <a:xfrm>
                <a:off x="1236666" y="4839170"/>
                <a:ext cx="340292" cy="332433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3600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58" name="Rectangle 2"/>
              <p:cNvSpPr>
                <a:spLocks noChangeArrowheads="1"/>
              </p:cNvSpPr>
              <p:nvPr/>
            </p:nvSpPr>
            <p:spPr bwMode="auto">
              <a:xfrm>
                <a:off x="1235565" y="4509503"/>
                <a:ext cx="341393" cy="2222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sm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1285852" y="428610"/>
            <a:ext cx="728667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=9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个硬币编号为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假设硬币重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coins[2]=1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65" name="直接连接符 64"/>
          <p:cNvCxnSpPr>
            <a:stCxn id="51" idx="3"/>
            <a:endCxn id="54" idx="0"/>
          </p:cNvCxnSpPr>
          <p:nvPr/>
        </p:nvCxnSpPr>
        <p:spPr>
          <a:xfrm rot="5400000">
            <a:off x="5324534" y="2657462"/>
            <a:ext cx="434942" cy="565616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组合 69"/>
          <p:cNvGrpSpPr/>
          <p:nvPr/>
        </p:nvGrpSpPr>
        <p:grpSpPr>
          <a:xfrm>
            <a:off x="4899196" y="1603965"/>
            <a:ext cx="3887646" cy="1985777"/>
            <a:chOff x="4899196" y="2138620"/>
            <a:chExt cx="3887646" cy="2647702"/>
          </a:xfrm>
        </p:grpSpPr>
        <p:sp>
          <p:nvSpPr>
            <p:cNvPr id="50" name="椭圆 49"/>
            <p:cNvSpPr/>
            <p:nvPr/>
          </p:nvSpPr>
          <p:spPr>
            <a:xfrm>
              <a:off x="6851834" y="2138620"/>
              <a:ext cx="792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～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708826" y="3138752"/>
              <a:ext cx="792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～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851834" y="3138752"/>
              <a:ext cx="792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～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994842" y="3138752"/>
              <a:ext cx="792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～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99196" y="4210322"/>
              <a:ext cx="720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～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756452" y="4210322"/>
              <a:ext cx="720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～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585133" y="4210322"/>
              <a:ext cx="720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zh-CN" altLang="en-US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～</a:t>
              </a: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8" name="直接连接符 57"/>
            <p:cNvCxnSpPr>
              <a:stCxn id="50" idx="4"/>
              <a:endCxn id="52" idx="0"/>
            </p:cNvCxnSpPr>
            <p:nvPr/>
          </p:nvCxnSpPr>
          <p:spPr>
            <a:xfrm rot="5400000">
              <a:off x="7035768" y="2926686"/>
              <a:ext cx="424132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0" idx="3"/>
              <a:endCxn id="51" idx="0"/>
            </p:cNvCxnSpPr>
            <p:nvPr/>
          </p:nvCxnSpPr>
          <p:spPr>
            <a:xfrm rot="5400000">
              <a:off x="6282081" y="2453012"/>
              <a:ext cx="508485" cy="86299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0" idx="5"/>
              <a:endCxn id="53" idx="0"/>
            </p:cNvCxnSpPr>
            <p:nvPr/>
          </p:nvCxnSpPr>
          <p:spPr>
            <a:xfrm rot="16200000" flipH="1">
              <a:off x="7705103" y="2453012"/>
              <a:ext cx="508485" cy="86299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1" idx="4"/>
              <a:endCxn id="55" idx="0"/>
            </p:cNvCxnSpPr>
            <p:nvPr/>
          </p:nvCxnSpPr>
          <p:spPr>
            <a:xfrm rot="16200000" flipH="1">
              <a:off x="5862854" y="3956724"/>
              <a:ext cx="495570" cy="1162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1" idx="5"/>
              <a:endCxn id="56" idx="0"/>
            </p:cNvCxnSpPr>
            <p:nvPr/>
          </p:nvCxnSpPr>
          <p:spPr>
            <a:xfrm rot="16200000" flipH="1">
              <a:off x="6375025" y="3640213"/>
              <a:ext cx="579923" cy="56029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右箭头 70"/>
          <p:cNvSpPr/>
          <p:nvPr/>
        </p:nvSpPr>
        <p:spPr>
          <a:xfrm>
            <a:off x="5000628" y="2196700"/>
            <a:ext cx="571504" cy="267893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组合 61"/>
          <p:cNvGrpSpPr/>
          <p:nvPr/>
        </p:nvGrpSpPr>
        <p:grpSpPr>
          <a:xfrm>
            <a:off x="285721" y="267875"/>
            <a:ext cx="896901" cy="672676"/>
            <a:chOff x="388951" y="5103867"/>
            <a:chExt cx="896901" cy="896901"/>
          </a:xfrm>
        </p:grpSpPr>
        <p:sp>
          <p:nvSpPr>
            <p:cNvPr id="64" name="椭圆 63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6" name="椭圆 65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8" name="文本框 14"/>
            <p:cNvSpPr txBox="1"/>
            <p:nvPr/>
          </p:nvSpPr>
          <p:spPr>
            <a:xfrm>
              <a:off x="525185" y="5431228"/>
              <a:ext cx="646331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2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62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 animBg="1"/>
      <p:bldP spid="96272" grpId="1" animBg="1"/>
      <p:bldP spid="96264" grpId="0" animBg="1"/>
      <p:bldP spid="96263" grpId="0" animBg="1"/>
      <p:bldP spid="96262" grpId="0" animBg="1"/>
      <p:bldP spid="96261" grpId="0" animBg="1"/>
      <p:bldP spid="96261" grpId="1" animBg="1"/>
      <p:bldP spid="7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360320"/>
            <a:ext cx="8786874" cy="35309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Balance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(c,ia,ib,n):	  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#c[ia]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c[ib]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开始的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个硬币称重一次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sa,sb=0,0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i=ia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for j in range(0,n):sa+=c[i];i+=1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i=ib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	for j in range(0,n):sb+=c[i];i+=1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	if sa&lt;sb:return 1					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轻返回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	elif sa==sb:return 0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重量相同返回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	else:return -1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轻返回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-1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06" y="517518"/>
            <a:ext cx="8929718" cy="21544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spcoin1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(coins,i,n):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#coins[i..i+n-1](n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找假币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		if n==1:return i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剩余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个硬币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coins[i]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	elif n==2: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剩余硬币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coins[i]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coins[i+1]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		b=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Balance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(coins,i,i+1,1)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#2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个硬币称重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		if b==1:return i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#coins[i]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是假币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 		else:return i+1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#coins[i+1]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是假币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213658"/>
            <a:ext cx="8786874" cy="36163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	else:								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剩余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个或者以上硬币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 		k=0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#k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中的硬币个数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    	if n%3==0:k=n//3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    	elif n%3==1:k=n//3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    	else:k=n//3+1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22    	ia,ib,ic=i,i+k,i+2*k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分为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A,B,C,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个数分别为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k,k,n-2k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23    	b=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Balance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(coins,ia,ib,k)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#A,B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称重一次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24    	if b==0:return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spcoin1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(coins,ic,n-2*k)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#A,B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的重量相同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25    	elif b==1:return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spcoin1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(coins,ia,k)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轻，假币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26    	else:return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spcoin1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(coins,ib,k)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轻，假币在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654423"/>
            <a:ext cx="8786874" cy="76944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28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spcoin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(coins):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求解算法：在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coins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中查找较轻的假币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29		return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spcoin1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(coins,0,len(coins))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857238"/>
            <a:ext cx="8715436" cy="386631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这里仅仅考虑查找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个硬币中假币时的称重次数，设为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时称重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次，当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时称重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=9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时最多称重次数为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，对应的递推式如下：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b="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</a:t>
            </a:r>
            <a:r>
              <a:rPr lang="en-US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			</a:t>
            </a:r>
            <a:r>
              <a:rPr lang="zh-CN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b="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2000" b="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b="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</a:t>
            </a:r>
            <a:r>
              <a:rPr lang="en-US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b="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b="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/3)+1		</a:t>
            </a:r>
            <a:r>
              <a:rPr lang="zh-CN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b="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&gt;3</a:t>
            </a:r>
            <a:r>
              <a:rPr lang="zh-CN" altLang="zh-CN" sz="2000" b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2000" b="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可以推出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时，由于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中硬币个数最多相差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，所以最多称重次数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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Symbol" panose="05050102010706020507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=8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%3=2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，划分为（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），称重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次后最坏情况的子问题是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，该子问题称重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次即可，所以总称重次数为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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12037"/>
            <a:ext cx="1643074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endParaRPr lang="zh-CN" altLang="en-US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232288"/>
            <a:ext cx="271464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快速排序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7">
            <a:hlinkClick r:id="rId1" action="ppaction://hlinksldjump"/>
          </p:cNvPr>
          <p:cNvSpPr txBox="1"/>
          <p:nvPr/>
        </p:nvSpPr>
        <p:spPr>
          <a:xfrm>
            <a:off x="2714612" y="37503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求解排列问题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143108" y="1982386"/>
            <a:ext cx="4714908" cy="2446752"/>
            <a:chOff x="2143108" y="2643182"/>
            <a:chExt cx="3929090" cy="2857520"/>
          </a:xfrm>
        </p:grpSpPr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2214546" y="2969532"/>
              <a:ext cx="3802345" cy="344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lvl="0">
                <a:lnSpc>
                  <a:spcPts val="1900"/>
                </a:lnSpc>
                <a:spcBef>
                  <a:spcPct val="0"/>
                </a:spcBef>
              </a:pP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+1]          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Consolas" panose="020B0609020204030204" pitchFamily="49" charset="0"/>
                  <a:sym typeface="Symbol" panose="05050102010706020507" pitchFamily="18" charset="2"/>
                </a:rPr>
                <a:t>…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  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]</a:t>
              </a:r>
              <a:endParaRPr kumimoji="0" lang="pt-BR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3860834" y="2643182"/>
              <a:ext cx="762693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无序区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auto">
            <a:xfrm>
              <a:off x="4077634" y="3430679"/>
              <a:ext cx="201235" cy="540000"/>
            </a:xfrm>
            <a:prstGeom prst="downArrow">
              <a:avLst>
                <a:gd name="adj1" fmla="val 50000"/>
                <a:gd name="adj2" fmla="val 430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44" name="Text Box 16"/>
            <p:cNvSpPr txBox="1">
              <a:spLocks noChangeArrowheads="1"/>
            </p:cNvSpPr>
            <p:nvPr/>
          </p:nvSpPr>
          <p:spPr bwMode="auto">
            <a:xfrm>
              <a:off x="4315559" y="3571876"/>
              <a:ext cx="962816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一趟划分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2214546" y="4564218"/>
              <a:ext cx="1678813" cy="344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lvl="0">
                <a:lnSpc>
                  <a:spcPts val="1900"/>
                </a:lnSpc>
                <a:spcBef>
                  <a:spcPct val="0"/>
                </a:spcBef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ea typeface="+mj-ea"/>
                  <a:cs typeface="Consolas" panose="020B0609020204030204" pitchFamily="49" charset="0"/>
                  <a:sym typeface="Symbol" panose="05050102010706020507" pitchFamily="18" charset="2"/>
                </a:rPr>
                <a:t>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n-ea"/>
                  <a:cs typeface="Consolas" panose="020B0609020204030204" pitchFamily="49" charset="0"/>
                  <a:sym typeface="Symbol" panose="05050102010706020507" pitchFamily="18" charset="2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-1] 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4415621" y="4573340"/>
              <a:ext cx="1646571" cy="344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lvl="0">
                <a:lnSpc>
                  <a:spcPts val="1900"/>
                </a:lnSpc>
                <a:spcBef>
                  <a:spcPct val="0"/>
                </a:spcBef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+1]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Consolas" panose="020B0609020204030204" pitchFamily="49" charset="0"/>
                  <a:sym typeface="Symbol" panose="05050102010706020507" pitchFamily="18" charset="2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  <a:sym typeface="Symbol" panose="05050102010706020507" pitchFamily="18" charset="2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2681218" y="4251044"/>
              <a:ext cx="962088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无序区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4882575" y="4260165"/>
              <a:ext cx="975309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无序区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3994250" y="4567259"/>
              <a:ext cx="378011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3916424" y="4248003"/>
              <a:ext cx="573687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归位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4454534" y="5248338"/>
              <a:ext cx="1617664" cy="252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所有元素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≥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base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3957560" y="5242257"/>
              <a:ext cx="448054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base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>
              <a:off x="4167690" y="4859150"/>
              <a:ext cx="1112" cy="4023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4" name="AutoShape 6"/>
            <p:cNvSpPr/>
            <p:nvPr/>
          </p:nvSpPr>
          <p:spPr bwMode="auto">
            <a:xfrm rot="5400000">
              <a:off x="5146428" y="4311137"/>
              <a:ext cx="144932" cy="1575416"/>
            </a:xfrm>
            <a:prstGeom prst="rightBrace">
              <a:avLst>
                <a:gd name="adj1" fmla="val 8257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3" name="Text Box 5"/>
            <p:cNvSpPr txBox="1">
              <a:spLocks noChangeArrowheads="1"/>
            </p:cNvSpPr>
            <p:nvPr/>
          </p:nvSpPr>
          <p:spPr bwMode="auto">
            <a:xfrm>
              <a:off x="2143108" y="5248338"/>
              <a:ext cx="1643236" cy="252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所有元素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≤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base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2" name="AutoShape 4"/>
            <p:cNvSpPr/>
            <p:nvPr/>
          </p:nvSpPr>
          <p:spPr bwMode="auto">
            <a:xfrm rot="5400000">
              <a:off x="2985095" y="4311137"/>
              <a:ext cx="144932" cy="1575416"/>
            </a:xfrm>
            <a:prstGeom prst="rightBrace">
              <a:avLst>
                <a:gd name="adj1" fmla="val 8257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1" name="Text Box 3"/>
            <p:cNvSpPr txBox="1">
              <a:spLocks noChangeArrowheads="1"/>
            </p:cNvSpPr>
            <p:nvPr/>
          </p:nvSpPr>
          <p:spPr bwMode="auto">
            <a:xfrm>
              <a:off x="2447534" y="3527563"/>
              <a:ext cx="448054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base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3730" name="Line 2"/>
            <p:cNvSpPr>
              <a:spLocks noChangeShapeType="1"/>
            </p:cNvSpPr>
            <p:nvPr/>
          </p:nvSpPr>
          <p:spPr bwMode="auto">
            <a:xfrm>
              <a:off x="2585397" y="3295469"/>
              <a:ext cx="1112" cy="2868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72" y="1071552"/>
            <a:ext cx="7786742" cy="30393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分解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：将原序列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分解成两个子序列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为划分的基准位置。即将整个问题分解为两个子问题。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求解子问题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：若子序列的长度为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，则它是有序的，直接返回；否则递归地求解各个子问题。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合并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：由于每个子问题的排序结果直接存放在数组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中，合并步骤不需要执行任何操作。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82188"/>
            <a:ext cx="30003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快速排序的分治策略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/75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anose="020B0609020204030204" pitchFamily="49" charset="0"/>
            <a:ea typeface="楷体" panose="02010609060101010101" pitchFamily="49" charset="-122"/>
            <a:cs typeface="Consolas" panose="020B0609020204030204" pitchFamily="49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16995</Words>
  <Application>WPS 演示</Application>
  <PresentationFormat>全屏显示(16:9)</PresentationFormat>
  <Paragraphs>1258</Paragraphs>
  <Slides>75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5" baseType="lpstr">
      <vt:lpstr>Arial</vt:lpstr>
      <vt:lpstr>宋体</vt:lpstr>
      <vt:lpstr>Wingdings</vt:lpstr>
      <vt:lpstr>Times New Roman</vt:lpstr>
      <vt:lpstr>楷体_GB2312</vt:lpstr>
      <vt:lpstr>Consolas</vt:lpstr>
      <vt:lpstr>楷体</vt:lpstr>
      <vt:lpstr>微软雅黑</vt:lpstr>
      <vt:lpstr>Arial</vt:lpstr>
      <vt:lpstr>Wingdings</vt:lpstr>
      <vt:lpstr>仿宋</vt:lpstr>
      <vt:lpstr>Symbol</vt:lpstr>
      <vt:lpstr>Calibri</vt:lpstr>
      <vt:lpstr>Arial Unicode MS</vt:lpstr>
      <vt:lpstr>新宋体</vt:lpstr>
      <vt:lpstr>华文行楷</vt:lpstr>
      <vt:lpstr>Symbol</vt:lpstr>
      <vt:lpstr>华文隶书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wang</cp:lastModifiedBy>
  <cp:revision>2045</cp:revision>
  <dcterms:created xsi:type="dcterms:W3CDTF">2004-03-31T23:50:00Z</dcterms:created>
  <dcterms:modified xsi:type="dcterms:W3CDTF">2025-10-23T13:50:16Z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