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128"/>
  </p:notesMasterIdLst>
  <p:handoutMasterIdLst>
    <p:handoutMasterId r:id="rId129"/>
  </p:handoutMasterIdLst>
  <p:sldIdLst>
    <p:sldId id="522" r:id="rId2"/>
    <p:sldId id="365" r:id="rId3"/>
    <p:sldId id="885" r:id="rId4"/>
    <p:sldId id="366" r:id="rId5"/>
    <p:sldId id="615" r:id="rId6"/>
    <p:sldId id="887" r:id="rId7"/>
    <p:sldId id="888" r:id="rId8"/>
    <p:sldId id="886" r:id="rId9"/>
    <p:sldId id="372" r:id="rId10"/>
    <p:sldId id="656" r:id="rId11"/>
    <p:sldId id="368" r:id="rId12"/>
    <p:sldId id="371" r:id="rId13"/>
    <p:sldId id="889" r:id="rId14"/>
    <p:sldId id="890" r:id="rId15"/>
    <p:sldId id="891" r:id="rId16"/>
    <p:sldId id="892" r:id="rId17"/>
    <p:sldId id="893" r:id="rId18"/>
    <p:sldId id="894" r:id="rId19"/>
    <p:sldId id="895" r:id="rId20"/>
    <p:sldId id="896" r:id="rId21"/>
    <p:sldId id="897" r:id="rId22"/>
    <p:sldId id="898" r:id="rId23"/>
    <p:sldId id="899" r:id="rId24"/>
    <p:sldId id="995" r:id="rId25"/>
    <p:sldId id="996" r:id="rId26"/>
    <p:sldId id="997" r:id="rId27"/>
    <p:sldId id="998" r:id="rId28"/>
    <p:sldId id="999" r:id="rId29"/>
    <p:sldId id="1000" r:id="rId30"/>
    <p:sldId id="1001" r:id="rId31"/>
    <p:sldId id="900" r:id="rId32"/>
    <p:sldId id="728" r:id="rId33"/>
    <p:sldId id="1002" r:id="rId34"/>
    <p:sldId id="1003" r:id="rId35"/>
    <p:sldId id="1004" r:id="rId36"/>
    <p:sldId id="1005" r:id="rId37"/>
    <p:sldId id="1006" r:id="rId38"/>
    <p:sldId id="1007" r:id="rId39"/>
    <p:sldId id="1008" r:id="rId40"/>
    <p:sldId id="1009" r:id="rId41"/>
    <p:sldId id="1010" r:id="rId42"/>
    <p:sldId id="1093" r:id="rId43"/>
    <p:sldId id="1094" r:id="rId44"/>
    <p:sldId id="1095" r:id="rId45"/>
    <p:sldId id="1096" r:id="rId46"/>
    <p:sldId id="1097" r:id="rId47"/>
    <p:sldId id="1098" r:id="rId48"/>
    <p:sldId id="1099" r:id="rId49"/>
    <p:sldId id="1100" r:id="rId50"/>
    <p:sldId id="1101" r:id="rId51"/>
    <p:sldId id="1017" r:id="rId52"/>
    <p:sldId id="1018" r:id="rId53"/>
    <p:sldId id="1019" r:id="rId54"/>
    <p:sldId id="1020" r:id="rId55"/>
    <p:sldId id="1021" r:id="rId56"/>
    <p:sldId id="1022" r:id="rId57"/>
    <p:sldId id="1023" r:id="rId58"/>
    <p:sldId id="1024" r:id="rId59"/>
    <p:sldId id="1025" r:id="rId60"/>
    <p:sldId id="1026" r:id="rId61"/>
    <p:sldId id="1027" r:id="rId62"/>
    <p:sldId id="1028" r:id="rId63"/>
    <p:sldId id="1029" r:id="rId64"/>
    <p:sldId id="1030" r:id="rId65"/>
    <p:sldId id="1031" r:id="rId66"/>
    <p:sldId id="1032" r:id="rId67"/>
    <p:sldId id="1033" r:id="rId68"/>
    <p:sldId id="1034" r:id="rId69"/>
    <p:sldId id="1035" r:id="rId70"/>
    <p:sldId id="1036" r:id="rId71"/>
    <p:sldId id="1037" r:id="rId72"/>
    <p:sldId id="1038" r:id="rId73"/>
    <p:sldId id="1039" r:id="rId74"/>
    <p:sldId id="1040" r:id="rId75"/>
    <p:sldId id="1041" r:id="rId76"/>
    <p:sldId id="1042" r:id="rId77"/>
    <p:sldId id="1043" r:id="rId78"/>
    <p:sldId id="1044" r:id="rId79"/>
    <p:sldId id="1045" r:id="rId80"/>
    <p:sldId id="1046" r:id="rId81"/>
    <p:sldId id="1047" r:id="rId82"/>
    <p:sldId id="1048" r:id="rId83"/>
    <p:sldId id="1049" r:id="rId84"/>
    <p:sldId id="1050" r:id="rId85"/>
    <p:sldId id="1051" r:id="rId86"/>
    <p:sldId id="1052" r:id="rId87"/>
    <p:sldId id="1053" r:id="rId88"/>
    <p:sldId id="1054" r:id="rId89"/>
    <p:sldId id="1055" r:id="rId90"/>
    <p:sldId id="1056" r:id="rId91"/>
    <p:sldId id="1057" r:id="rId92"/>
    <p:sldId id="1058" r:id="rId93"/>
    <p:sldId id="1059" r:id="rId94"/>
    <p:sldId id="1060" r:id="rId95"/>
    <p:sldId id="1061" r:id="rId96"/>
    <p:sldId id="1062" r:id="rId97"/>
    <p:sldId id="1063" r:id="rId98"/>
    <p:sldId id="1064" r:id="rId99"/>
    <p:sldId id="1065" r:id="rId100"/>
    <p:sldId id="1066" r:id="rId101"/>
    <p:sldId id="1067" r:id="rId102"/>
    <p:sldId id="1068" r:id="rId103"/>
    <p:sldId id="1069" r:id="rId104"/>
    <p:sldId id="1070" r:id="rId105"/>
    <p:sldId id="1071" r:id="rId106"/>
    <p:sldId id="1072" r:id="rId107"/>
    <p:sldId id="1073" r:id="rId108"/>
    <p:sldId id="1074" r:id="rId109"/>
    <p:sldId id="1075" r:id="rId110"/>
    <p:sldId id="1076" r:id="rId111"/>
    <p:sldId id="1077" r:id="rId112"/>
    <p:sldId id="1078" r:id="rId113"/>
    <p:sldId id="1079" r:id="rId114"/>
    <p:sldId id="1080" r:id="rId115"/>
    <p:sldId id="1081" r:id="rId116"/>
    <p:sldId id="1082" r:id="rId117"/>
    <p:sldId id="1083" r:id="rId118"/>
    <p:sldId id="1084" r:id="rId119"/>
    <p:sldId id="1085" r:id="rId120"/>
    <p:sldId id="1086" r:id="rId121"/>
    <p:sldId id="1087" r:id="rId122"/>
    <p:sldId id="1088" r:id="rId123"/>
    <p:sldId id="1089" r:id="rId124"/>
    <p:sldId id="1090" r:id="rId125"/>
    <p:sldId id="1091" r:id="rId126"/>
    <p:sldId id="1092" r:id="rId127"/>
  </p:sldIdLst>
  <p:sldSz cx="9144000" cy="5143500" type="screen16x9"/>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6600"/>
    <a:srgbClr val="FF00FF"/>
    <a:srgbClr val="0000FF"/>
    <a:srgbClr val="FF3300"/>
    <a:srgbClr val="FF3399"/>
    <a:srgbClr val="339933"/>
    <a:srgbClr val="000000"/>
    <a:srgbClr val="3333FF"/>
    <a:srgbClr val="6600CC"/>
    <a:srgbClr val="0033CC"/>
  </p:clrMru>
</p:presentationPr>
</file>

<file path=ppt/tableStyles.xml><?xml version="1.0" encoding="utf-8"?>
<a:tblStyleLst xmlns:a="http://schemas.openxmlformats.org/drawingml/2006/main" def="{5C22544A-7EE6-4342-B048-85BDC9FD1C3A}">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112" d="100"/>
          <a:sy n="112" d="100"/>
        </p:scale>
        <p:origin x="-186"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2023/5/12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77</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78</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79</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80</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81</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82</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83</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85</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86</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87</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88</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89</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90</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91</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92</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93</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94</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95</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113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51</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70</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71</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72</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75</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76</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/126</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32.xml"/></Relationships>
</file>

<file path=ppt/slides/_rels/slide1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slide" Target="slide3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7.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571472" y="321453"/>
            <a:ext cx="7786742"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第</a:t>
            </a:r>
            <a:r>
              <a:rPr lang="en-US"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章 </a:t>
            </a:r>
            <a:r>
              <a:rPr lang="zh-CN" altLang="zh-CN"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走不下去就回退—</a:t>
            </a:r>
            <a:r>
              <a:rPr lang="zh-CN" altLang="en-US" sz="320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回溯法</a:t>
            </a:r>
            <a:endPar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 name="TextBox 4">
            <a:hlinkClick r:id="rId3" action="ppaction://hlinksldjump"/>
          </p:cNvPr>
          <p:cNvSpPr txBox="1"/>
          <p:nvPr/>
        </p:nvSpPr>
        <p:spPr>
          <a:xfrm>
            <a:off x="2928926" y="1643550"/>
            <a:ext cx="5400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5.1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回溯法概述</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9" name="TextBox 8">
            <a:hlinkClick r:id="rId4" action="ppaction://hlinksldjump"/>
          </p:cNvPr>
          <p:cNvSpPr txBox="1"/>
          <p:nvPr/>
        </p:nvSpPr>
        <p:spPr>
          <a:xfrm>
            <a:off x="2928926" y="2853930"/>
            <a:ext cx="5400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5.3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基于子集树框架的问题求解</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grpSp>
        <p:nvGrpSpPr>
          <p:cNvPr id="16" name="组合 79"/>
          <p:cNvGrpSpPr>
            <a:grpSpLocks/>
          </p:cNvGrpSpPr>
          <p:nvPr/>
        </p:nvGrpSpPr>
        <p:grpSpPr bwMode="auto">
          <a:xfrm>
            <a:off x="597079" y="1742648"/>
            <a:ext cx="2128871" cy="1658923"/>
            <a:chOff x="6409519" y="2449337"/>
            <a:chExt cx="2476799" cy="2573394"/>
          </a:xfrm>
        </p:grpSpPr>
        <p:sp>
          <p:nvSpPr>
            <p:cNvPr id="17" name="任意多边形 82"/>
            <p:cNvSpPr/>
            <p:nvPr/>
          </p:nvSpPr>
          <p:spPr>
            <a:xfrm rot="3738964">
              <a:off x="6501190" y="2447913"/>
              <a:ext cx="2353330" cy="2356178"/>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18" name="任意多边形 83"/>
            <p:cNvSpPr/>
            <p:nvPr/>
          </p:nvSpPr>
          <p:spPr>
            <a:xfrm rot="16377237">
              <a:off x="6409517" y="2545930"/>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19" name="文本框 20"/>
          <p:cNvSpPr txBox="1">
            <a:spLocks noChangeArrowheads="1"/>
          </p:cNvSpPr>
          <p:nvPr/>
        </p:nvSpPr>
        <p:spPr bwMode="auto">
          <a:xfrm>
            <a:off x="822995" y="2600405"/>
            <a:ext cx="167871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0" name="文本框 20"/>
          <p:cNvSpPr txBox="1">
            <a:spLocks noChangeArrowheads="1"/>
          </p:cNvSpPr>
          <p:nvPr/>
        </p:nvSpPr>
        <p:spPr bwMode="auto">
          <a:xfrm>
            <a:off x="967011" y="2090398"/>
            <a:ext cx="1412229"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smtClean="0">
                <a:solidFill>
                  <a:srgbClr val="008000"/>
                </a:solidFill>
              </a:rPr>
              <a:t>提纲</a:t>
            </a:r>
            <a:endParaRPr lang="zh-CN" altLang="en-US" sz="3200" b="1" dirty="0">
              <a:solidFill>
                <a:srgbClr val="008000"/>
              </a:solidFill>
            </a:endParaRPr>
          </a:p>
        </p:txBody>
      </p:sp>
      <p:sp>
        <p:nvSpPr>
          <p:cNvPr id="15" name="TextBox 14">
            <a:hlinkClick r:id="rId4" action="ppaction://hlinksldjump"/>
          </p:cNvPr>
          <p:cNvSpPr txBox="1"/>
          <p:nvPr/>
        </p:nvSpPr>
        <p:spPr>
          <a:xfrm>
            <a:off x="2928926" y="3493075"/>
            <a:ext cx="540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5.4 </a:t>
            </a:r>
            <a:r>
              <a:rPr lang="zh-CN" altLang="en-US" sz="2800" spc="50" smtClean="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rPr>
              <a:t>基于排列树框架的问题求解</a:t>
            </a:r>
            <a:endParaRPr lang="zh-CN" altLang="en-US" sz="2800" spc="50">
              <a:ln w="11430"/>
              <a:solidFill>
                <a:schemeClr val="bg1">
                  <a:lumMod val="50000"/>
                </a:schemeClr>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13" name="TextBox 12">
            <a:hlinkClick r:id="rId3" action="ppaction://hlinksldjump"/>
          </p:cNvPr>
          <p:cNvSpPr txBox="1"/>
          <p:nvPr/>
        </p:nvSpPr>
        <p:spPr>
          <a:xfrm>
            <a:off x="2928926" y="2232914"/>
            <a:ext cx="5400000" cy="46800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5.2  </a:t>
            </a:r>
            <a:r>
              <a:rPr lang="zh-CN" altLang="en-US" sz="2800" spc="50" smtClean="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rPr>
              <a:t>深度优先搜索</a:t>
            </a:r>
            <a:endParaRPr lang="zh-CN" altLang="en-US" sz="2800" spc="50">
              <a:ln w="11430"/>
              <a:solidFill>
                <a:srgbClr val="FF0000"/>
              </a:solidFill>
              <a:effectLst>
                <a:outerShdw blurRad="76200" dist="50800" dir="5400000" algn="tl" rotWithShape="0">
                  <a:srgbClr val="000000">
                    <a:alpha val="65000"/>
                  </a:srgbClr>
                </a:outerShdw>
              </a:effectLst>
              <a:ea typeface="楷体" pitchFamily="49" charset="-122"/>
              <a:cs typeface="Consolas" pitchFamily="49" charset="0"/>
            </a:endParaRPr>
          </a:p>
        </p:txBody>
      </p:sp>
      <p:sp>
        <p:nvSpPr>
          <p:cNvPr id="14" name="灯片编号占位符 13"/>
          <p:cNvSpPr>
            <a:spLocks noGrp="1"/>
          </p:cNvSpPr>
          <p:nvPr>
            <p:ph type="sldNum" sz="quarter" idx="12"/>
          </p:nvPr>
        </p:nvSpPr>
        <p:spPr/>
        <p:txBody>
          <a:bodyPr/>
          <a:lstStyle/>
          <a:p>
            <a:fld id="{7AF016A1-9F15-429F-9EFD-84004B73C732}" type="slidenum">
              <a:rPr lang="en-US" altLang="zh-CN" smtClean="0"/>
              <a:pPr/>
              <a:t>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34" name="Rectangle 7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71472" y="321453"/>
            <a:ext cx="2786082"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mtClean="0">
                <a:solidFill>
                  <a:srgbClr val="FF0000"/>
                </a:solidFill>
                <a:latin typeface="微软雅黑" pitchFamily="34" charset="-122"/>
                <a:ea typeface="微软雅黑" pitchFamily="34" charset="-122"/>
              </a:rPr>
              <a:t>回溯算法设计</a:t>
            </a:r>
            <a:r>
              <a:rPr lang="zh-CN" altLang="zh-CN" sz="2000" smtClean="0">
                <a:solidFill>
                  <a:srgbClr val="FF0000"/>
                </a:solidFill>
                <a:latin typeface="微软雅黑" pitchFamily="34" charset="-122"/>
                <a:ea typeface="微软雅黑" pitchFamily="34" charset="-122"/>
              </a:rPr>
              <a:t>关键点</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7" name="TextBox 6"/>
          <p:cNvSpPr txBox="1"/>
          <p:nvPr/>
        </p:nvSpPr>
        <p:spPr>
          <a:xfrm>
            <a:off x="714348" y="857239"/>
            <a:ext cx="7643866" cy="30162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根据问题的特性确定结点是</a:t>
            </a:r>
            <a:r>
              <a:rPr lang="zh-CN" altLang="zh-CN" sz="2000" smtClean="0">
                <a:solidFill>
                  <a:srgbClr val="FF0000"/>
                </a:solidFill>
                <a:latin typeface="Consolas" pitchFamily="49" charset="0"/>
                <a:ea typeface="仿宋" pitchFamily="49" charset="-122"/>
                <a:cs typeface="Consolas" pitchFamily="49" charset="0"/>
              </a:rPr>
              <a:t>如何扩展</a:t>
            </a:r>
            <a:r>
              <a:rPr lang="zh-CN" altLang="zh-CN" sz="2000" smtClean="0">
                <a:solidFill>
                  <a:srgbClr val="0000FF"/>
                </a:solidFill>
                <a:latin typeface="Consolas" pitchFamily="49" charset="0"/>
                <a:ea typeface="仿宋" pitchFamily="49" charset="-122"/>
                <a:cs typeface="Consolas" pitchFamily="49" charset="0"/>
              </a:rPr>
              <a:t>的，不同的问题扩展方式是不同的。例如，在有向图中搜索从顶点</a:t>
            </a:r>
            <a:r>
              <a:rPr lang="en-US" altLang="zh-CN" sz="2000"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到顶点</a:t>
            </a:r>
            <a:r>
              <a:rPr lang="en-US" altLang="zh-CN" sz="2000" smtClean="0">
                <a:solidFill>
                  <a:srgbClr val="00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的一条路径，其扩展十分简单，就是从一个顶点找所有相邻顶点。</a:t>
            </a:r>
          </a:p>
          <a:p>
            <a:pPr marL="457200" indent="-4572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在解空间中</a:t>
            </a:r>
            <a:r>
              <a:rPr lang="zh-CN" altLang="zh-CN" sz="2000" smtClean="0">
                <a:solidFill>
                  <a:srgbClr val="FF0000"/>
                </a:solidFill>
                <a:latin typeface="Consolas" pitchFamily="49" charset="0"/>
                <a:ea typeface="仿宋" pitchFamily="49" charset="-122"/>
                <a:cs typeface="Consolas" pitchFamily="49" charset="0"/>
              </a:rPr>
              <a:t>按什么方式搜索解</a:t>
            </a:r>
            <a:r>
              <a:rPr lang="zh-CN" altLang="zh-CN" sz="2000" smtClean="0">
                <a:solidFill>
                  <a:srgbClr val="0000FF"/>
                </a:solidFill>
                <a:latin typeface="Consolas" pitchFamily="49" charset="0"/>
                <a:ea typeface="仿宋" pitchFamily="49" charset="-122"/>
                <a:cs typeface="Consolas" pitchFamily="49" charset="0"/>
              </a:rPr>
              <a:t>，实际上树的遍历主要有先根遍历和层次遍历，前者就是深度优先搜索（</a:t>
            </a:r>
            <a:r>
              <a:rPr lang="en-US" altLang="zh-CN" sz="2000" smtClean="0">
                <a:solidFill>
                  <a:srgbClr val="0000FF"/>
                </a:solidFill>
                <a:latin typeface="Consolas" pitchFamily="49" charset="0"/>
                <a:ea typeface="仿宋" pitchFamily="49" charset="-122"/>
                <a:cs typeface="Consolas" pitchFamily="49" charset="0"/>
              </a:rPr>
              <a:t>DFS</a:t>
            </a:r>
            <a:r>
              <a:rPr lang="zh-CN" altLang="zh-CN" sz="2000" smtClean="0">
                <a:solidFill>
                  <a:srgbClr val="0000FF"/>
                </a:solidFill>
                <a:latin typeface="Consolas" pitchFamily="49" charset="0"/>
                <a:ea typeface="仿宋" pitchFamily="49" charset="-122"/>
                <a:cs typeface="Consolas" pitchFamily="49" charset="0"/>
              </a:rPr>
              <a:t>），后者就是广度优先搜索（</a:t>
            </a:r>
            <a:r>
              <a:rPr lang="en-US" altLang="zh-CN" sz="2000" smtClean="0">
                <a:solidFill>
                  <a:srgbClr val="0000FF"/>
                </a:solidFill>
                <a:latin typeface="Consolas" pitchFamily="49" charset="0"/>
                <a:ea typeface="仿宋" pitchFamily="49" charset="-122"/>
                <a:cs typeface="Consolas" pitchFamily="49" charset="0"/>
              </a:rPr>
              <a:t>BFS</a:t>
            </a:r>
            <a:r>
              <a:rPr lang="zh-CN" altLang="zh-CN" sz="2000" smtClean="0">
                <a:solidFill>
                  <a:srgbClr val="0000FF"/>
                </a:solidFill>
                <a:latin typeface="Consolas" pitchFamily="49" charset="0"/>
                <a:ea typeface="仿宋" pitchFamily="49" charset="-122"/>
                <a:cs typeface="Consolas" pitchFamily="49" charset="0"/>
              </a:rPr>
              <a:t>）。回溯法就是采用深度优先搜索解，下一章介绍的分支限界法则是采用广度优先搜索解。</a:t>
            </a:r>
          </a:p>
          <a:p>
            <a:pPr marL="457200" indent="-457200" algn="l">
              <a:lnSpc>
                <a:spcPct val="100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解空间通常十分庞大，如何高效地找到问题的解，通常采用一些</a:t>
            </a:r>
            <a:r>
              <a:rPr lang="zh-CN" altLang="zh-CN" sz="2000" smtClean="0">
                <a:solidFill>
                  <a:srgbClr val="FF0000"/>
                </a:solidFill>
                <a:latin typeface="Consolas" pitchFamily="49" charset="0"/>
                <a:ea typeface="仿宋" pitchFamily="49" charset="-122"/>
                <a:cs typeface="Consolas" pitchFamily="49" charset="0"/>
              </a:rPr>
              <a:t>剪支</a:t>
            </a:r>
            <a:r>
              <a:rPr lang="zh-CN" altLang="zh-CN" sz="2000" smtClean="0">
                <a:solidFill>
                  <a:srgbClr val="0000FF"/>
                </a:solidFill>
                <a:latin typeface="Consolas" pitchFamily="49" charset="0"/>
                <a:ea typeface="仿宋" pitchFamily="49" charset="-122"/>
                <a:cs typeface="Consolas" pitchFamily="49" charset="0"/>
              </a:rPr>
              <a:t>的方法实现。</a:t>
            </a:r>
          </a:p>
        </p:txBody>
      </p:sp>
      <p:sp>
        <p:nvSpPr>
          <p:cNvPr id="8" name="TextBox 7"/>
          <p:cNvSpPr txBox="1"/>
          <p:nvPr/>
        </p:nvSpPr>
        <p:spPr>
          <a:xfrm>
            <a:off x="1857356" y="4268402"/>
            <a:ext cx="2571768"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6600"/>
                </a:solidFill>
                <a:latin typeface="Consolas" pitchFamily="49" charset="0"/>
                <a:ea typeface="微软雅黑" pitchFamily="34" charset="-122"/>
                <a:cs typeface="Consolas" pitchFamily="49" charset="0"/>
              </a:rPr>
              <a:t>回溯法 </a:t>
            </a:r>
            <a:r>
              <a:rPr lang="en-US" altLang="zh-CN" sz="1800" smtClean="0">
                <a:solidFill>
                  <a:srgbClr val="006600"/>
                </a:solidFill>
                <a:latin typeface="Consolas" pitchFamily="49" charset="0"/>
                <a:ea typeface="微软雅黑" pitchFamily="34" charset="-122"/>
                <a:cs typeface="Consolas" pitchFamily="49" charset="0"/>
              </a:rPr>
              <a:t>= DFS + </a:t>
            </a:r>
            <a:r>
              <a:rPr lang="zh-CN" altLang="zh-CN" sz="1800" smtClean="0">
                <a:solidFill>
                  <a:srgbClr val="006600"/>
                </a:solidFill>
                <a:latin typeface="Consolas" pitchFamily="49" charset="0"/>
                <a:ea typeface="微软雅黑" pitchFamily="34" charset="-122"/>
                <a:cs typeface="Consolas" pitchFamily="49" charset="0"/>
              </a:rPr>
              <a:t>剪支</a:t>
            </a:r>
            <a:endParaRPr lang="zh-CN" altLang="en-US" sz="1800" smtClean="0">
              <a:solidFill>
                <a:srgbClr val="006600"/>
              </a:solidFill>
              <a:latin typeface="Consolas" pitchFamily="49" charset="0"/>
              <a:ea typeface="微软雅黑" pitchFamily="34" charset="-122"/>
              <a:cs typeface="Consolas" pitchFamily="49" charset="0"/>
            </a:endParaRPr>
          </a:p>
        </p:txBody>
      </p:sp>
      <p:sp>
        <p:nvSpPr>
          <p:cNvPr id="9" name="上箭头 8"/>
          <p:cNvSpPr/>
          <p:nvPr/>
        </p:nvSpPr>
        <p:spPr>
          <a:xfrm>
            <a:off x="2786050" y="4000510"/>
            <a:ext cx="214314" cy="214314"/>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10</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1017974"/>
            <a:ext cx="8286808" cy="2218171"/>
          </a:xfrm>
          <a:prstGeom prst="rect">
            <a:avLst/>
          </a:prstGeom>
          <a:solidFill>
            <a:schemeClr val="bg1">
              <a:lumMod val="95000"/>
            </a:schemeClr>
          </a:solid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每个皇后都要试探</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列，共</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个皇后，其解空间是一棵子集树，每个结点可能有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棵子树</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每个皇后试探一个合适位置的时间为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所有算法的最坏时间复杂度为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600"/>
              </a:spcBef>
              <a:buBlip>
                <a:blip r:embed="rId2"/>
              </a:buBlip>
            </a:pPr>
            <a:r>
              <a:rPr lang="zh-CN" altLang="en-US" sz="2000" smtClean="0">
                <a:solidFill>
                  <a:srgbClr val="0000FF"/>
                </a:solidFill>
                <a:latin typeface="Consolas" pitchFamily="49" charset="0"/>
                <a:ea typeface="仿宋" pitchFamily="49" charset="-122"/>
                <a:cs typeface="Consolas" pitchFamily="49" charset="0"/>
              </a:rPr>
              <a:t>程序提交通过，执行时间</a:t>
            </a:r>
            <a:r>
              <a:rPr lang="en-US" altLang="zh-CN" sz="2000" smtClean="0">
                <a:solidFill>
                  <a:srgbClr val="0000FF"/>
                </a:solidFill>
                <a:latin typeface="Consolas" pitchFamily="49" charset="0"/>
                <a:ea typeface="仿宋" pitchFamily="49" charset="-122"/>
                <a:cs typeface="Consolas" pitchFamily="49" charset="0"/>
              </a:rPr>
              <a:t>72ms</a:t>
            </a:r>
            <a:r>
              <a:rPr lang="zh-CN" altLang="en-US" sz="2000" smtClean="0">
                <a:solidFill>
                  <a:srgbClr val="0000FF"/>
                </a:solidFill>
                <a:latin typeface="Consolas" pitchFamily="49" charset="0"/>
                <a:ea typeface="仿宋" pitchFamily="49" charset="-122"/>
                <a:cs typeface="Consolas" pitchFamily="49" charset="0"/>
              </a:rPr>
              <a:t>，内存消耗</a:t>
            </a:r>
            <a:r>
              <a:rPr lang="en-US" altLang="zh-CN" sz="2000" smtClean="0">
                <a:solidFill>
                  <a:srgbClr val="0000FF"/>
                </a:solidFill>
                <a:latin typeface="Consolas" pitchFamily="49" charset="0"/>
                <a:ea typeface="仿宋" pitchFamily="49" charset="-122"/>
                <a:cs typeface="Consolas" pitchFamily="49" charset="0"/>
              </a:rPr>
              <a:t>15MB</a:t>
            </a:r>
            <a:r>
              <a:rPr lang="zh-CN" altLang="en-US"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3286116" y="428610"/>
            <a:ext cx="1785950"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nSpc>
                <a:spcPct val="100000"/>
              </a:lnSpc>
              <a:spcBef>
                <a:spcPts val="0"/>
              </a:spcBef>
            </a:pPr>
            <a:r>
              <a:rPr lang="zh-CN" altLang="en-US" sz="2200" smtClean="0">
                <a:solidFill>
                  <a:schemeClr val="bg1"/>
                </a:solidFill>
                <a:latin typeface="微软雅黑" pitchFamily="34" charset="-122"/>
                <a:ea typeface="微软雅黑" pitchFamily="34" charset="-122"/>
                <a:cs typeface="Consolas" pitchFamily="49" charset="0"/>
              </a:rPr>
              <a:t>算法分析</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100</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357158" y="1125131"/>
            <a:ext cx="8358246" cy="129532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800"/>
              </a:lnSpc>
              <a:spcBef>
                <a:spcPts val="0"/>
              </a:spcBef>
            </a:pPr>
            <a:r>
              <a:rPr lang="zh-CN" altLang="en-US" sz="2000" smtClean="0">
                <a:solidFill>
                  <a:srgbClr val="FF0000"/>
                </a:solidFill>
                <a:latin typeface="Consolas" pitchFamily="49" charset="0"/>
                <a:ea typeface="楷体" pitchFamily="49" charset="-122"/>
                <a:cs typeface="Consolas" pitchFamily="49" charset="0"/>
              </a:rPr>
              <a:t>问题描述</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）个任务需要分配给</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个人执行，每个任务只能分配给一个人，每个人只能执行一个任务。第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个人执行第</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Consolas" pitchFamily="49" charset="0"/>
                <a:ea typeface="楷体" pitchFamily="49" charset="-122"/>
                <a:cs typeface="Consolas" pitchFamily="49" charset="0"/>
              </a:rPr>
              <a:t>个任务的成本是</a:t>
            </a:r>
            <a:r>
              <a:rPr lang="en-US" altLang="zh-CN" sz="2000" i="1" smtClean="0">
                <a:solidFill>
                  <a:srgbClr val="0000FF"/>
                </a:solidFill>
                <a:latin typeface="Consolas" pitchFamily="49" charset="0"/>
                <a:ea typeface="楷体" pitchFamily="49" charset="-122"/>
                <a:cs typeface="Consolas" pitchFamily="49" charset="0"/>
              </a:rPr>
              <a:t>c</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j</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）。求出</a:t>
            </a:r>
            <a:r>
              <a:rPr lang="zh-CN" altLang="zh-CN" sz="2000" smtClean="0">
                <a:solidFill>
                  <a:srgbClr val="FF0000"/>
                </a:solidFill>
                <a:latin typeface="Consolas" pitchFamily="49" charset="0"/>
                <a:ea typeface="楷体" pitchFamily="49" charset="-122"/>
                <a:cs typeface="Consolas" pitchFamily="49" charset="0"/>
              </a:rPr>
              <a:t>总成本最小</a:t>
            </a:r>
            <a:r>
              <a:rPr lang="zh-CN" altLang="zh-CN" sz="2000" smtClean="0">
                <a:solidFill>
                  <a:srgbClr val="0000FF"/>
                </a:solidFill>
                <a:latin typeface="Consolas" pitchFamily="49" charset="0"/>
                <a:ea typeface="楷体" pitchFamily="49" charset="-122"/>
                <a:cs typeface="Consolas" pitchFamily="49" charset="0"/>
              </a:rPr>
              <a:t>的一种分配方案。</a:t>
            </a:r>
            <a:endParaRPr lang="zh-CN" altLang="en-US" sz="2000" smtClean="0">
              <a:solidFill>
                <a:srgbClr val="0000FF"/>
              </a:solidFill>
              <a:latin typeface="Consolas" pitchFamily="49" charset="0"/>
              <a:ea typeface="楷体" pitchFamily="49" charset="-122"/>
              <a:cs typeface="Consolas" pitchFamily="49" charset="0"/>
            </a:endParaRPr>
          </a:p>
        </p:txBody>
      </p:sp>
      <p:graphicFrame>
        <p:nvGraphicFramePr>
          <p:cNvPr id="6" name="表格 5"/>
          <p:cNvGraphicFramePr>
            <a:graphicFrameLocks noGrp="1"/>
          </p:cNvGraphicFramePr>
          <p:nvPr/>
        </p:nvGraphicFramePr>
        <p:xfrm>
          <a:off x="1785918" y="2734829"/>
          <a:ext cx="4643470" cy="1651000"/>
        </p:xfrm>
        <a:graphic>
          <a:graphicData uri="http://schemas.openxmlformats.org/drawingml/2006/table">
            <a:tbl>
              <a:tblPr>
                <a:tableStyleId>{35758FB7-9AC5-4552-8A53-C91805E547FA}</a:tableStyleId>
              </a:tblPr>
              <a:tblGrid>
                <a:gridCol w="823443"/>
                <a:gridCol w="954445"/>
                <a:gridCol w="955194"/>
                <a:gridCol w="955194"/>
                <a:gridCol w="955194"/>
              </a:tblGrid>
              <a:tr h="266700">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人员</a:t>
                      </a: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0</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1</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2</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3</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0</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9</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7</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8</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6</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7</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5</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8</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8</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7</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6</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9</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r>
            </a:tbl>
          </a:graphicData>
        </a:graphic>
      </p:graphicFrame>
      <p:sp>
        <p:nvSpPr>
          <p:cNvPr id="8" name="TextBox 7"/>
          <p:cNvSpPr txBox="1"/>
          <p:nvPr/>
        </p:nvSpPr>
        <p:spPr>
          <a:xfrm>
            <a:off x="3071802" y="4357700"/>
            <a:ext cx="228601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楷体" pitchFamily="49" charset="-122"/>
                <a:cs typeface="Consolas" pitchFamily="49" charset="0"/>
              </a:rPr>
              <a:t>最小成本</a:t>
            </a:r>
            <a:r>
              <a:rPr lang="en-US" altLang="zh-CN" sz="2000" smtClean="0">
                <a:solidFill>
                  <a:srgbClr val="0000FF"/>
                </a:solidFill>
                <a:latin typeface="Consolas" pitchFamily="49" charset="0"/>
                <a:ea typeface="楷体" pitchFamily="49" charset="-122"/>
                <a:cs typeface="Consolas" pitchFamily="49" charset="0"/>
              </a:rPr>
              <a:t>=13</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9" name="TextBox 8"/>
          <p:cNvSpPr txBox="1"/>
          <p:nvPr/>
        </p:nvSpPr>
        <p:spPr>
          <a:xfrm>
            <a:off x="285720" y="375032"/>
            <a:ext cx="371477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5.3.10   </a:t>
            </a:r>
            <a:r>
              <a:rPr lang="zh-CN" altLang="en-US" smtClean="0">
                <a:ea typeface="微软雅黑" pitchFamily="34" charset="-122"/>
              </a:rPr>
              <a:t>任务分配</a:t>
            </a:r>
            <a:r>
              <a:rPr lang="zh-CN" altLang="zh-CN" smtClean="0">
                <a:ea typeface="微软雅黑" pitchFamily="34" charset="-122"/>
              </a:rPr>
              <a:t>问题</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101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857238"/>
            <a:ext cx="500066"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1071538" y="696502"/>
            <a:ext cx="7786742" cy="24776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3"/>
              </a:buBlip>
            </a:pP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个人和</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个任务编号均用</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表示。</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所谓一种分配方案就是由第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个人执行第</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个任务，每个人从</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个任务中选择一个任务，即</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选一，所以本问题的解空间树看成是一棵</a:t>
            </a:r>
            <a:r>
              <a:rPr lang="zh-CN" altLang="zh-CN" sz="2000" smtClean="0">
                <a:solidFill>
                  <a:srgbClr val="FF0000"/>
                </a:solidFill>
                <a:latin typeface="Consolas" pitchFamily="49" charset="0"/>
                <a:ea typeface="仿宋" pitchFamily="49" charset="-122"/>
                <a:cs typeface="Consolas" pitchFamily="49" charset="0"/>
              </a:rPr>
              <a:t>子集树</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求总成本最小解（最优解是最小值），属于求</a:t>
            </a:r>
            <a:r>
              <a:rPr lang="zh-CN" altLang="zh-CN" sz="2000" smtClean="0">
                <a:solidFill>
                  <a:srgbClr val="FF0000"/>
                </a:solidFill>
                <a:latin typeface="Consolas" pitchFamily="49" charset="0"/>
                <a:ea typeface="仿宋" pitchFamily="49" charset="-122"/>
                <a:cs typeface="Consolas" pitchFamily="49" charset="0"/>
              </a:rPr>
              <a:t>最优解类型</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en-US" sz="2000" smtClean="0">
                <a:solidFill>
                  <a:srgbClr val="0000FF"/>
                </a:solidFill>
                <a:latin typeface="Consolas" pitchFamily="49" charset="0"/>
                <a:ea typeface="仿宋" pitchFamily="49" charset="-122"/>
                <a:cs typeface="Consolas" pitchFamily="49" charset="0"/>
              </a:rPr>
              <a:t>用</a:t>
            </a:r>
            <a:r>
              <a:rPr lang="en-US" altLang="zh-CN" sz="2000" smtClean="0">
                <a:solidFill>
                  <a:srgbClr val="0000FF"/>
                </a:solidFill>
                <a:latin typeface="Consolas" pitchFamily="49" charset="0"/>
                <a:ea typeface="仿宋" pitchFamily="49" charset="-122"/>
                <a:cs typeface="Consolas" pitchFamily="49" charset="0"/>
              </a:rPr>
              <a:t>bestc</a:t>
            </a:r>
            <a:r>
              <a:rPr lang="zh-CN" altLang="en-US" sz="2000" smtClean="0">
                <a:solidFill>
                  <a:srgbClr val="0000FF"/>
                </a:solidFill>
                <a:latin typeface="Consolas" pitchFamily="49" charset="0"/>
                <a:ea typeface="仿宋" pitchFamily="49" charset="-122"/>
                <a:cs typeface="Consolas" pitchFamily="49" charset="0"/>
              </a:rPr>
              <a:t>表示最小成本，</a:t>
            </a:r>
            <a:r>
              <a:rPr lang="en-US" altLang="zh-CN" sz="2000" smtClean="0">
                <a:solidFill>
                  <a:srgbClr val="0000FF"/>
                </a:solidFill>
                <a:latin typeface="Consolas" pitchFamily="49" charset="0"/>
                <a:ea typeface="仿宋" pitchFamily="49" charset="-122"/>
                <a:cs typeface="Consolas" pitchFamily="49" charset="0"/>
              </a:rPr>
              <a:t>bestx</a:t>
            </a:r>
            <a:r>
              <a:rPr lang="zh-CN" altLang="en-US" sz="2000" smtClean="0">
                <a:solidFill>
                  <a:srgbClr val="0000FF"/>
                </a:solidFill>
                <a:latin typeface="Consolas" pitchFamily="49" charset="0"/>
                <a:ea typeface="仿宋" pitchFamily="49" charset="-122"/>
                <a:cs typeface="Consolas" pitchFamily="49" charset="0"/>
              </a:rPr>
              <a:t>为最优分配方案。</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102</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81" name="Rectangle 1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6"/>
          <p:cNvGrpSpPr/>
          <p:nvPr/>
        </p:nvGrpSpPr>
        <p:grpSpPr>
          <a:xfrm>
            <a:off x="1928795" y="1902381"/>
            <a:ext cx="5214973" cy="2169567"/>
            <a:chOff x="1928794" y="2089604"/>
            <a:chExt cx="5214973" cy="2892757"/>
          </a:xfrm>
        </p:grpSpPr>
        <p:sp>
          <p:nvSpPr>
            <p:cNvPr id="36878" name="Rectangle 14"/>
            <p:cNvSpPr>
              <a:spLocks noChangeArrowheads="1"/>
            </p:cNvSpPr>
            <p:nvPr/>
          </p:nvSpPr>
          <p:spPr bwMode="auto">
            <a:xfrm>
              <a:off x="3428991" y="2595558"/>
              <a:ext cx="3154253" cy="76754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200"/>
                </a:lnSpc>
                <a:spcBef>
                  <a:spcPct val="0"/>
                </a:spcBef>
                <a:spcAft>
                  <a:spcPct val="0"/>
                </a:spcAft>
                <a:buClrTx/>
                <a:buSzTx/>
                <a:buFontTx/>
                <a:buNone/>
                <a:tabLst/>
              </a:pPr>
              <a:r>
                <a:rPr kumimoji="0" lang="en-US" altLang="zh-CN" sz="2000" b="0" u="none" strike="noStrike" cap="none" normalizeH="0" baseline="0" smtClean="0">
                  <a:ln>
                    <a:noFill/>
                  </a:ln>
                  <a:solidFill>
                    <a:srgbClr val="0000FF"/>
                  </a:solidFill>
                  <a:effectLst/>
                  <a:latin typeface="Consolas" pitchFamily="49" charset="0"/>
                  <a:ea typeface="仿宋" pitchFamily="49" charset="-122"/>
                  <a:cs typeface="Consolas" pitchFamily="49" charset="0"/>
                </a:rPr>
                <a:t>used[</a:t>
              </a:r>
              <a:r>
                <a:rPr kumimoji="0" lang="en-US" altLang="zh-CN" sz="20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en-US" altLang="zh-CN" sz="2000" b="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a:p>
              <a:pPr marL="0" marR="0" lvl="0" indent="0" algn="l" defTabSz="914400" rtl="0" eaLnBrk="1" fontAlgn="base" latinLnBrk="0" hangingPunct="1">
                <a:lnSpc>
                  <a:spcPts val="2200"/>
                </a:lnSpc>
                <a:spcBef>
                  <a:spcPct val="0"/>
                </a:spcBef>
                <a:spcAft>
                  <a:spcPct val="0"/>
                </a:spcAft>
                <a:buClrTx/>
                <a:buSzTx/>
                <a:buFontTx/>
                <a:buNone/>
                <a:tabLst/>
              </a:pPr>
              <a:r>
                <a:rPr kumimoji="0" lang="en-US" altLang="zh-CN" sz="20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2000" b="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i</a:t>
              </a:r>
              <a:r>
                <a:rPr kumimoji="0" lang="en-US" altLang="zh-CN" sz="20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20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zh-CN" altLang="en-US" sz="20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表示人员</a:t>
              </a:r>
              <a:r>
                <a:rPr kumimoji="0" lang="en-US" altLang="zh-CN" sz="20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zh-CN" altLang="en-US" sz="20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安排任务</a:t>
              </a:r>
              <a:r>
                <a:rPr kumimoji="0" lang="en-US" altLang="zh-CN" sz="20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20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6877" name="Oval 13"/>
            <p:cNvSpPr>
              <a:spLocks noChangeArrowheads="1"/>
            </p:cNvSpPr>
            <p:nvPr/>
          </p:nvSpPr>
          <p:spPr bwMode="auto">
            <a:xfrm>
              <a:off x="3001352" y="2089604"/>
              <a:ext cx="381055" cy="38091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6876" name="Rectangle 12"/>
            <p:cNvSpPr>
              <a:spLocks noChangeArrowheads="1"/>
            </p:cNvSpPr>
            <p:nvPr/>
          </p:nvSpPr>
          <p:spPr bwMode="auto">
            <a:xfrm>
              <a:off x="5286380" y="2089604"/>
              <a:ext cx="808061" cy="2912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36875" name="Oval 11"/>
            <p:cNvSpPr>
              <a:spLocks noChangeArrowheads="1"/>
            </p:cNvSpPr>
            <p:nvPr/>
          </p:nvSpPr>
          <p:spPr bwMode="auto">
            <a:xfrm>
              <a:off x="3001352" y="3462106"/>
              <a:ext cx="379934" cy="38315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6873" name="Oval 9"/>
            <p:cNvSpPr>
              <a:spLocks noChangeArrowheads="1"/>
            </p:cNvSpPr>
            <p:nvPr/>
          </p:nvSpPr>
          <p:spPr bwMode="auto">
            <a:xfrm>
              <a:off x="3001352" y="4498419"/>
              <a:ext cx="379934" cy="383155"/>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6872" name="Rectangle 8"/>
            <p:cNvSpPr>
              <a:spLocks noChangeArrowheads="1"/>
            </p:cNvSpPr>
            <p:nvPr/>
          </p:nvSpPr>
          <p:spPr bwMode="auto">
            <a:xfrm>
              <a:off x="5286380" y="3462106"/>
              <a:ext cx="857255" cy="35573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36871" name="Rectangle 7"/>
            <p:cNvSpPr>
              <a:spLocks noChangeArrowheads="1"/>
            </p:cNvSpPr>
            <p:nvPr/>
          </p:nvSpPr>
          <p:spPr bwMode="auto">
            <a:xfrm>
              <a:off x="5286380" y="4595822"/>
              <a:ext cx="1857387" cy="38653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n</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叶子结点</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a:t>
              </a:r>
            </a:p>
          </p:txBody>
        </p:sp>
        <p:sp>
          <p:nvSpPr>
            <p:cNvPr id="36870" name="AutoShape 6"/>
            <p:cNvSpPr>
              <a:spLocks noChangeShapeType="1"/>
            </p:cNvSpPr>
            <p:nvPr/>
          </p:nvSpPr>
          <p:spPr bwMode="auto">
            <a:xfrm>
              <a:off x="3191880" y="3845262"/>
              <a:ext cx="1121" cy="653157"/>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6867" name="AutoShape 3"/>
            <p:cNvSpPr>
              <a:spLocks noChangeShapeType="1"/>
            </p:cNvSpPr>
            <p:nvPr/>
          </p:nvSpPr>
          <p:spPr bwMode="auto">
            <a:xfrm flipH="1">
              <a:off x="2256053" y="2414502"/>
              <a:ext cx="801337" cy="64643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6866" name="Rectangle 2"/>
            <p:cNvSpPr>
              <a:spLocks noChangeArrowheads="1"/>
            </p:cNvSpPr>
            <p:nvPr/>
          </p:nvSpPr>
          <p:spPr bwMode="auto">
            <a:xfrm>
              <a:off x="1928794" y="3060936"/>
              <a:ext cx="401229" cy="2912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Consolas" pitchFamily="49" charset="0"/>
                </a:rPr>
                <a:t>…</a:t>
              </a:r>
            </a:p>
          </p:txBody>
        </p:sp>
      </p:grpSp>
      <p:sp>
        <p:nvSpPr>
          <p:cNvPr id="21" name="TextBox 20"/>
          <p:cNvSpPr txBox="1"/>
          <p:nvPr/>
        </p:nvSpPr>
        <p:spPr>
          <a:xfrm>
            <a:off x="714348" y="375032"/>
            <a:ext cx="7643866"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3"/>
              </a:buBlip>
            </a:pPr>
            <a:r>
              <a:rPr lang="zh-CN" altLang="zh-CN" sz="2000" smtClean="0">
                <a:solidFill>
                  <a:srgbClr val="0000FF"/>
                </a:solidFill>
                <a:latin typeface="Consolas" pitchFamily="49" charset="0"/>
                <a:ea typeface="仿宋" pitchFamily="49" charset="-122"/>
                <a:cs typeface="Consolas" pitchFamily="49" charset="0"/>
              </a:rPr>
              <a:t>解空间中根结点层次</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，当搜索到第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层每个结点时，表示为第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个人分配一个没有分配的任务，即选择满足</a:t>
            </a:r>
            <a:r>
              <a:rPr lang="en-US" altLang="zh-CN" sz="2000" smtClean="0">
                <a:solidFill>
                  <a:srgbClr val="FF0000"/>
                </a:solidFill>
                <a:latin typeface="Consolas" pitchFamily="49" charset="0"/>
                <a:ea typeface="仿宋" pitchFamily="49" charset="-122"/>
                <a:cs typeface="Consolas" pitchFamily="49" charset="0"/>
              </a:rPr>
              <a:t>used[</a:t>
            </a:r>
            <a:r>
              <a:rPr lang="en-US" altLang="zh-CN" sz="2000" i="1" smtClean="0">
                <a:solidFill>
                  <a:srgbClr val="FF0000"/>
                </a:solidFill>
                <a:latin typeface="Consolas" pitchFamily="49" charset="0"/>
                <a:ea typeface="仿宋" pitchFamily="49" charset="-122"/>
                <a:cs typeface="Consolas" pitchFamily="49" charset="0"/>
              </a:rPr>
              <a:t>j</a:t>
            </a:r>
            <a:r>
              <a:rPr lang="en-US" altLang="zh-CN" sz="2000" smtClean="0">
                <a:solidFill>
                  <a:srgbClr val="FF0000"/>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）的任务</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cxnSp>
        <p:nvCxnSpPr>
          <p:cNvPr id="20" name="直接连接符 19"/>
          <p:cNvCxnSpPr>
            <a:stCxn id="36877" idx="4"/>
            <a:endCxn id="36875" idx="0"/>
          </p:cNvCxnSpPr>
          <p:nvPr/>
        </p:nvCxnSpPr>
        <p:spPr>
          <a:xfrm rot="5400000">
            <a:off x="2819756" y="2559632"/>
            <a:ext cx="743690" cy="561"/>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8" name="灯片编号占位符 17"/>
          <p:cNvSpPr>
            <a:spLocks noGrp="1"/>
          </p:cNvSpPr>
          <p:nvPr>
            <p:ph type="sldNum" sz="quarter" idx="12"/>
          </p:nvPr>
        </p:nvSpPr>
        <p:spPr/>
        <p:txBody>
          <a:bodyPr/>
          <a:lstStyle/>
          <a:p>
            <a:fld id="{7AF016A1-9F15-429F-9EFD-84004B73C732}" type="slidenum">
              <a:rPr lang="en-US" altLang="zh-CN" smtClean="0"/>
              <a:pPr/>
              <a:t>103</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142858"/>
            <a:ext cx="8643998" cy="460816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3	def </a:t>
            </a:r>
            <a:r>
              <a:rPr lang="en-US" altLang="zh-CN" sz="2000" smtClean="0">
                <a:solidFill>
                  <a:srgbClr val="FF0000"/>
                </a:solidFill>
                <a:latin typeface="Consolas" pitchFamily="49" charset="0"/>
                <a:ea typeface="仿宋" pitchFamily="49" charset="-122"/>
              </a:rPr>
              <a:t>dfs1</a:t>
            </a:r>
            <a:r>
              <a:rPr lang="en-US" altLang="zh-CN" sz="2000" smtClean="0">
                <a:solidFill>
                  <a:srgbClr val="0000FF"/>
                </a:solidFill>
                <a:latin typeface="Consolas" pitchFamily="49" charset="0"/>
                <a:ea typeface="仿宋" pitchFamily="49" charset="-122"/>
              </a:rPr>
              <a:t>(cost,i):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6   	if i&gt;=n: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到达一个叶子结点</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7    		if cost&lt;bestc: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比较求最优解</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8      		bestc=cost; bestx=copy.deepcopy(x)</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9   	else: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10   		for j in range(0,n):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为人员</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试探任务</a:t>
            </a:r>
            <a:r>
              <a:rPr lang="en-US" altLang="zh-CN" sz="2000" smtClean="0">
                <a:solidFill>
                  <a:srgbClr val="00B0F0"/>
                </a:solidFill>
                <a:latin typeface="Consolas" pitchFamily="49" charset="0"/>
                <a:ea typeface="仿宋" pitchFamily="49" charset="-122"/>
              </a:rPr>
              <a:t>j:0</a:t>
            </a:r>
            <a:r>
              <a:rPr lang="zh-CN" altLang="zh-CN" sz="2000" smtClean="0">
                <a:solidFill>
                  <a:srgbClr val="00B0F0"/>
                </a:solidFill>
                <a:latin typeface="Consolas" pitchFamily="49" charset="0"/>
                <a:ea typeface="仿宋" pitchFamily="49" charset="-122"/>
              </a:rPr>
              <a:t>到</a:t>
            </a:r>
            <a:r>
              <a:rPr lang="en-US" altLang="zh-CN" sz="2000" smtClean="0">
                <a:solidFill>
                  <a:srgbClr val="00B0F0"/>
                </a:solidFill>
                <a:latin typeface="Consolas" pitchFamily="49" charset="0"/>
                <a:ea typeface="仿宋" pitchFamily="49" charset="-122"/>
              </a:rPr>
              <a:t>n-1</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11     		if used[j]:continue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跳过已经分配的任务</a:t>
            </a:r>
            <a:r>
              <a:rPr lang="en-US" altLang="zh-CN" sz="2000" smtClean="0">
                <a:solidFill>
                  <a:srgbClr val="00B0F0"/>
                </a:solidFill>
                <a:latin typeface="Consolas" pitchFamily="49" charset="0"/>
                <a:ea typeface="仿宋" pitchFamily="49" charset="-122"/>
              </a:rPr>
              <a:t>j</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12      	used[j]=True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13      	x[i]=j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任务</a:t>
            </a:r>
            <a:r>
              <a:rPr lang="en-US" altLang="zh-CN" sz="2000" smtClean="0">
                <a:solidFill>
                  <a:srgbClr val="00B0F0"/>
                </a:solidFill>
                <a:latin typeface="Consolas" pitchFamily="49" charset="0"/>
                <a:ea typeface="仿宋" pitchFamily="49" charset="-122"/>
              </a:rPr>
              <a:t>j</a:t>
            </a:r>
            <a:r>
              <a:rPr lang="zh-CN" altLang="zh-CN" sz="2000" smtClean="0">
                <a:solidFill>
                  <a:srgbClr val="00B0F0"/>
                </a:solidFill>
                <a:latin typeface="Consolas" pitchFamily="49" charset="0"/>
                <a:ea typeface="仿宋" pitchFamily="49" charset="-122"/>
              </a:rPr>
              <a:t>分配给人员</a:t>
            </a:r>
            <a:r>
              <a:rPr lang="en-US" altLang="zh-CN" sz="2000" smtClean="0">
                <a:solidFill>
                  <a:srgbClr val="00B0F0"/>
                </a:solidFill>
                <a:latin typeface="Consolas" pitchFamily="49" charset="0"/>
                <a:ea typeface="仿宋" pitchFamily="49" charset="-122"/>
              </a:rPr>
              <a:t>i</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14      	cost+=c[i][j]</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600"/>
              </a:spcBef>
              <a:spcAft>
                <a:spcPts val="600"/>
              </a:spcAft>
            </a:pPr>
            <a:r>
              <a:rPr lang="en-US" altLang="zh-CN" sz="2000" smtClean="0">
                <a:solidFill>
                  <a:srgbClr val="0000FF"/>
                </a:solidFill>
                <a:latin typeface="Consolas" pitchFamily="49" charset="0"/>
                <a:ea typeface="仿宋" pitchFamily="49" charset="-122"/>
              </a:rPr>
              <a:t>15      	</a:t>
            </a:r>
            <a:r>
              <a:rPr lang="en-US" altLang="zh-CN" sz="2000" smtClean="0">
                <a:solidFill>
                  <a:srgbClr val="FF0000"/>
                </a:solidFill>
                <a:latin typeface="Consolas" pitchFamily="49" charset="0"/>
                <a:ea typeface="仿宋" pitchFamily="49" charset="-122"/>
              </a:rPr>
              <a:t>dfs1</a:t>
            </a:r>
            <a:r>
              <a:rPr lang="en-US" altLang="zh-CN" sz="2000" smtClean="0">
                <a:solidFill>
                  <a:srgbClr val="0000FF"/>
                </a:solidFill>
                <a:latin typeface="Consolas" pitchFamily="49" charset="0"/>
                <a:ea typeface="仿宋" pitchFamily="49" charset="-122"/>
              </a:rPr>
              <a:t>(cost,i+1)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为人员</a:t>
            </a:r>
            <a:r>
              <a:rPr lang="en-US" altLang="zh-CN" sz="2000" smtClean="0">
                <a:solidFill>
                  <a:srgbClr val="00B0F0"/>
                </a:solidFill>
                <a:latin typeface="Consolas" pitchFamily="49" charset="0"/>
                <a:ea typeface="仿宋" pitchFamily="49" charset="-122"/>
              </a:rPr>
              <a:t>i+1</a:t>
            </a:r>
            <a:r>
              <a:rPr lang="zh-CN" altLang="zh-CN" sz="2000" smtClean="0">
                <a:solidFill>
                  <a:srgbClr val="00B0F0"/>
                </a:solidFill>
                <a:latin typeface="Consolas" pitchFamily="49" charset="0"/>
                <a:ea typeface="仿宋" pitchFamily="49" charset="-122"/>
              </a:rPr>
              <a:t>分配任务</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16      	used[j]=False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回溯</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17      	x[i]=-1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18    		cost-=c[i][j]</a:t>
            </a:r>
            <a:endParaRPr lang="zh-CN" altLang="zh-CN" sz="2000">
              <a:solidFill>
                <a:srgbClr val="0000FF"/>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104</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285734"/>
            <a:ext cx="8643998" cy="430039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20	def </a:t>
            </a:r>
            <a:r>
              <a:rPr lang="en-US" altLang="zh-CN" sz="2000" smtClean="0">
                <a:solidFill>
                  <a:srgbClr val="FF0000"/>
                </a:solidFill>
                <a:latin typeface="Consolas" pitchFamily="49" charset="0"/>
                <a:ea typeface="仿宋" pitchFamily="49" charset="-122"/>
              </a:rPr>
              <a:t>allocate1</a:t>
            </a:r>
            <a:r>
              <a:rPr lang="en-US" altLang="zh-CN" sz="2000" smtClean="0">
                <a:solidFill>
                  <a:srgbClr val="0000FF"/>
                </a:solidFill>
                <a:latin typeface="Consolas" pitchFamily="49" charset="0"/>
                <a:ea typeface="仿宋" pitchFamily="49" charset="-122"/>
              </a:rPr>
              <a:t>(c,n):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求解任务分配问题</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21  	global x,bestx,bestc,used,sum</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22  	x=[0]*n</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23  	bestx=[0]*n</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24  	bestc=INF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初始化为∞</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25  	used=[False]*n</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26  	sum=0</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600"/>
              </a:spcBef>
              <a:spcAft>
                <a:spcPts val="600"/>
              </a:spcAft>
            </a:pPr>
            <a:r>
              <a:rPr lang="en-US" altLang="zh-CN" sz="2000" smtClean="0">
                <a:solidFill>
                  <a:srgbClr val="0000FF"/>
                </a:solidFill>
                <a:latin typeface="Consolas" pitchFamily="49" charset="0"/>
                <a:ea typeface="仿宋" pitchFamily="49" charset="-122"/>
              </a:rPr>
              <a:t>27  	</a:t>
            </a:r>
            <a:r>
              <a:rPr lang="en-US" altLang="zh-CN" sz="2000" smtClean="0">
                <a:solidFill>
                  <a:srgbClr val="FF0000"/>
                </a:solidFill>
                <a:latin typeface="Consolas" pitchFamily="49" charset="0"/>
                <a:ea typeface="仿宋" pitchFamily="49" charset="-122"/>
              </a:rPr>
              <a:t>dfs1</a:t>
            </a:r>
            <a:r>
              <a:rPr lang="en-US" altLang="zh-CN" sz="2000" smtClean="0">
                <a:solidFill>
                  <a:srgbClr val="0000FF"/>
                </a:solidFill>
                <a:latin typeface="Consolas" pitchFamily="49" charset="0"/>
                <a:ea typeface="仿宋" pitchFamily="49" charset="-122"/>
              </a:rPr>
              <a:t>(0,0)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从人员</a:t>
            </a:r>
            <a:r>
              <a:rPr lang="en-US" altLang="zh-CN" sz="2000" smtClean="0">
                <a:solidFill>
                  <a:srgbClr val="00B0F0"/>
                </a:solidFill>
                <a:latin typeface="Consolas" pitchFamily="49" charset="0"/>
                <a:ea typeface="仿宋" pitchFamily="49" charset="-122"/>
              </a:rPr>
              <a:t>0</a:t>
            </a:r>
            <a:r>
              <a:rPr lang="zh-CN" altLang="zh-CN" sz="2000" smtClean="0">
                <a:solidFill>
                  <a:srgbClr val="00B0F0"/>
                </a:solidFill>
                <a:latin typeface="Consolas" pitchFamily="49" charset="0"/>
                <a:ea typeface="仿宋" pitchFamily="49" charset="-122"/>
              </a:rPr>
              <a:t>开始</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28  	print("</a:t>
            </a:r>
            <a:r>
              <a:rPr lang="zh-CN" altLang="zh-CN" sz="2000" smtClean="0">
                <a:solidFill>
                  <a:srgbClr val="0000FF"/>
                </a:solidFill>
                <a:latin typeface="Consolas" pitchFamily="49" charset="0"/>
                <a:ea typeface="仿宋" pitchFamily="49" charset="-122"/>
              </a:rPr>
              <a:t>求解结果</a:t>
            </a:r>
            <a:r>
              <a:rPr lang="en-US" altLang="zh-CN" sz="2000" smtClean="0">
                <a:solidFill>
                  <a:srgbClr val="0000FF"/>
                </a:solidFill>
                <a:latin typeface="Consolas" pitchFamily="49" charset="0"/>
                <a:ea typeface="仿宋" pitchFamily="49" charset="-122"/>
              </a:rPr>
              <a:t>")</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29 	for k in range(0,n):</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30   		print("   </a:t>
            </a:r>
            <a:r>
              <a:rPr lang="zh-CN" altLang="zh-CN" sz="2000" smtClean="0">
                <a:solidFill>
                  <a:srgbClr val="0000FF"/>
                </a:solidFill>
                <a:latin typeface="Consolas" pitchFamily="49" charset="0"/>
                <a:ea typeface="仿宋" pitchFamily="49" charset="-122"/>
              </a:rPr>
              <a:t>人员</a:t>
            </a:r>
            <a:r>
              <a:rPr lang="en-US" altLang="zh-CN" sz="2000" smtClean="0">
                <a:solidFill>
                  <a:srgbClr val="0000FF"/>
                </a:solidFill>
                <a:latin typeface="Consolas" pitchFamily="49" charset="0"/>
                <a:ea typeface="仿宋" pitchFamily="49" charset="-122"/>
              </a:rPr>
              <a:t>%d</a:t>
            </a:r>
            <a:r>
              <a:rPr lang="zh-CN" altLang="zh-CN" sz="2000" smtClean="0">
                <a:solidFill>
                  <a:srgbClr val="0000FF"/>
                </a:solidFill>
                <a:latin typeface="Consolas" pitchFamily="49" charset="0"/>
                <a:ea typeface="仿宋" pitchFamily="49" charset="-122"/>
              </a:rPr>
              <a:t>分配任务</a:t>
            </a:r>
            <a:r>
              <a:rPr lang="en-US" altLang="zh-CN" sz="2000" smtClean="0">
                <a:solidFill>
                  <a:srgbClr val="0000FF"/>
                </a:solidFill>
                <a:latin typeface="Consolas" pitchFamily="49" charset="0"/>
                <a:ea typeface="仿宋" pitchFamily="49" charset="-122"/>
              </a:rPr>
              <a:t>%d"%(k,bestx[k]))</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31  	print("   </a:t>
            </a:r>
            <a:r>
              <a:rPr lang="zh-CN" altLang="zh-CN" sz="2000" smtClean="0">
                <a:solidFill>
                  <a:srgbClr val="0000FF"/>
                </a:solidFill>
                <a:latin typeface="Consolas" pitchFamily="49" charset="0"/>
                <a:ea typeface="仿宋" pitchFamily="49" charset="-122"/>
              </a:rPr>
              <a:t>总成本</a:t>
            </a:r>
            <a:r>
              <a:rPr lang="en-US" altLang="zh-CN" sz="2000" smtClean="0">
                <a:solidFill>
                  <a:srgbClr val="0000FF"/>
                </a:solidFill>
                <a:latin typeface="Consolas" pitchFamily="49" charset="0"/>
                <a:ea typeface="仿宋" pitchFamily="49" charset="-122"/>
              </a:rPr>
              <a:t>=",bestc)</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32 	print("sum=",sum)</a:t>
            </a:r>
            <a:endParaRPr lang="zh-CN" altLang="zh-CN" sz="2000">
              <a:solidFill>
                <a:srgbClr val="0000FF"/>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105</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5"/>
          <p:cNvSpPr txBox="1"/>
          <p:nvPr/>
        </p:nvSpPr>
        <p:spPr>
          <a:xfrm>
            <a:off x="500034" y="321454"/>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graphicFrame>
        <p:nvGraphicFramePr>
          <p:cNvPr id="6" name="表格 5"/>
          <p:cNvGraphicFramePr>
            <a:graphicFrameLocks noGrp="1"/>
          </p:cNvGraphicFramePr>
          <p:nvPr/>
        </p:nvGraphicFramePr>
        <p:xfrm>
          <a:off x="1571604" y="321453"/>
          <a:ext cx="4643470" cy="1651000"/>
        </p:xfrm>
        <a:graphic>
          <a:graphicData uri="http://schemas.openxmlformats.org/drawingml/2006/table">
            <a:tbl>
              <a:tblPr>
                <a:tableStyleId>{35758FB7-9AC5-4552-8A53-C91805E547FA}</a:tableStyleId>
              </a:tblPr>
              <a:tblGrid>
                <a:gridCol w="823443"/>
                <a:gridCol w="954445"/>
                <a:gridCol w="955194"/>
                <a:gridCol w="955194"/>
                <a:gridCol w="955194"/>
              </a:tblGrid>
              <a:tr h="266700">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人员</a:t>
                      </a: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pt-BR" altLang="zh-CN" sz="1500" b="1" kern="100" smtClean="0">
                          <a:solidFill>
                            <a:srgbClr val="FF0000"/>
                          </a:solidFill>
                          <a:latin typeface="Consolas" pitchFamily="49" charset="0"/>
                          <a:ea typeface="仿宋" pitchFamily="49" charset="-122"/>
                          <a:cs typeface="Consolas" pitchFamily="49" charset="0"/>
                        </a:rPr>
                        <a:t>0</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1</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2</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3</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0</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9</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7</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8</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6</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7</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5</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8</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8</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7</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6</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9</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r>
            </a:tbl>
          </a:graphicData>
        </a:graphic>
      </p:graphicFrame>
      <p:sp>
        <p:nvSpPr>
          <p:cNvPr id="8" name="TextBox 7"/>
          <p:cNvSpPr txBox="1"/>
          <p:nvPr/>
        </p:nvSpPr>
        <p:spPr>
          <a:xfrm>
            <a:off x="2143108" y="4214824"/>
            <a:ext cx="3429024"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仿宋" pitchFamily="49" charset="-122"/>
                <a:cs typeface="Consolas" pitchFamily="49" charset="0"/>
              </a:rPr>
              <a:t>sum</a:t>
            </a:r>
            <a:r>
              <a:rPr lang="zh-CN" altLang="en-US" sz="2000" smtClean="0">
                <a:solidFill>
                  <a:srgbClr val="0000FF"/>
                </a:solidFill>
                <a:latin typeface="Consolas" pitchFamily="49" charset="0"/>
                <a:ea typeface="仿宋" pitchFamily="49" charset="-122"/>
                <a:cs typeface="Consolas" pitchFamily="49" charset="0"/>
              </a:rPr>
              <a:t>为</a:t>
            </a:r>
            <a:r>
              <a:rPr lang="en-US" altLang="zh-CN" sz="2000" smtClean="0">
                <a:solidFill>
                  <a:srgbClr val="0000FF"/>
                </a:solidFill>
                <a:latin typeface="Consolas" pitchFamily="49" charset="0"/>
                <a:ea typeface="仿宋" pitchFamily="49" charset="-122"/>
                <a:cs typeface="Consolas" pitchFamily="49" charset="0"/>
              </a:rPr>
              <a:t>dfs</a:t>
            </a:r>
            <a:r>
              <a:rPr lang="zh-CN" altLang="en-US" sz="2000" smtClean="0">
                <a:solidFill>
                  <a:srgbClr val="0000FF"/>
                </a:solidFill>
                <a:latin typeface="Consolas" pitchFamily="49" charset="0"/>
                <a:ea typeface="仿宋" pitchFamily="49" charset="-122"/>
                <a:cs typeface="Consolas" pitchFamily="49" charset="0"/>
              </a:rPr>
              <a:t>递归调用的次数</a:t>
            </a:r>
          </a:p>
        </p:txBody>
      </p:sp>
      <p:pic>
        <p:nvPicPr>
          <p:cNvPr id="1026" name="Picture 2"/>
          <p:cNvPicPr>
            <a:picLocks noChangeAspect="1" noChangeArrowheads="1"/>
          </p:cNvPicPr>
          <p:nvPr/>
        </p:nvPicPr>
        <p:blipFill>
          <a:blip r:embed="rId3" cstate="print"/>
          <a:srcRect/>
          <a:stretch>
            <a:fillRect/>
          </a:stretch>
        </p:blipFill>
        <p:spPr bwMode="auto">
          <a:xfrm>
            <a:off x="1857356" y="2071684"/>
            <a:ext cx="4000528" cy="1956780"/>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7AF016A1-9F15-429F-9EFD-84004B73C732}" type="slidenum">
              <a:rPr lang="en-US" altLang="zh-CN" smtClean="0"/>
              <a:pPr/>
              <a:t>106</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642910" y="804952"/>
            <a:ext cx="8001056" cy="148104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问题是求最小值，所以设计下界函数。</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2"/>
              </a:buBlip>
            </a:pPr>
            <a:r>
              <a:rPr lang="zh-CN" altLang="zh-CN" sz="2000" smtClean="0">
                <a:solidFill>
                  <a:srgbClr val="FF0000"/>
                </a:solidFill>
                <a:latin typeface="Consolas" pitchFamily="49" charset="0"/>
                <a:ea typeface="仿宋" pitchFamily="49" charset="-122"/>
                <a:cs typeface="Consolas" pitchFamily="49" charset="0"/>
              </a:rPr>
              <a:t>第</a:t>
            </a:r>
            <a:r>
              <a:rPr lang="en-US" altLang="zh-CN" sz="2000" i="1" smtClean="0">
                <a:solidFill>
                  <a:srgbClr val="FF0000"/>
                </a:solidFill>
                <a:latin typeface="Consolas" pitchFamily="49" charset="0"/>
                <a:ea typeface="仿宋" pitchFamily="49" charset="-122"/>
                <a:cs typeface="Consolas" pitchFamily="49" charset="0"/>
              </a:rPr>
              <a:t>i</a:t>
            </a:r>
            <a:r>
              <a:rPr lang="zh-CN" altLang="zh-CN" sz="2000" smtClean="0">
                <a:solidFill>
                  <a:srgbClr val="FF0000"/>
                </a:solidFill>
                <a:latin typeface="Consolas" pitchFamily="49" charset="0"/>
                <a:ea typeface="仿宋" pitchFamily="49" charset="-122"/>
                <a:cs typeface="Consolas" pitchFamily="49" charset="0"/>
              </a:rPr>
              <a:t>层</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此时部分解向量</a:t>
            </a:r>
            <a:r>
              <a:rPr lang="en-US" altLang="zh-CN" sz="2000"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），那么后面如何分配使得该路径的</a:t>
            </a:r>
            <a:r>
              <a:rPr lang="en-US" altLang="zh-CN" sz="2000" smtClean="0">
                <a:solidFill>
                  <a:srgbClr val="0000FF"/>
                </a:solidFill>
                <a:latin typeface="Consolas" pitchFamily="49" charset="0"/>
                <a:ea typeface="仿宋" pitchFamily="49" charset="-122"/>
                <a:cs typeface="Consolas" pitchFamily="49" charset="0"/>
              </a:rPr>
              <a:t>cost</a:t>
            </a:r>
            <a:r>
              <a:rPr lang="zh-CN" altLang="zh-CN" sz="2000" smtClean="0">
                <a:solidFill>
                  <a:srgbClr val="0000FF"/>
                </a:solidFill>
                <a:latin typeface="Consolas" pitchFamily="49" charset="0"/>
                <a:ea typeface="仿宋" pitchFamily="49" charset="-122"/>
                <a:cs typeface="Consolas" pitchFamily="49" charset="0"/>
              </a:rPr>
              <a:t>尽可能小呢？如果后面编号为</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的每一个都分配一个最小成本的任务，其累计成本为</a:t>
            </a:r>
            <a:r>
              <a:rPr lang="zh-CN" altLang="en-US" sz="2000" smtClean="0">
                <a:solidFill>
                  <a:srgbClr val="0000FF"/>
                </a:solidFill>
                <a:latin typeface="Consolas" pitchFamily="49" charset="0"/>
                <a:ea typeface="仿宋" pitchFamily="49" charset="-122"/>
                <a:cs typeface="Consolas" pitchFamily="49" charset="0"/>
              </a:rPr>
              <a:t>：</a:t>
            </a:r>
          </a:p>
        </p:txBody>
      </p:sp>
      <p:sp>
        <p:nvSpPr>
          <p:cNvPr id="5" name="TextBox 4"/>
          <p:cNvSpPr txBox="1"/>
          <p:nvPr/>
        </p:nvSpPr>
        <p:spPr>
          <a:xfrm>
            <a:off x="285720" y="214296"/>
            <a:ext cx="1143008" cy="400110"/>
          </a:xfrm>
          <a:prstGeom prst="rect">
            <a:avLst/>
          </a:prstGeom>
        </p:spPr>
        <p:style>
          <a:lnRef idx="3">
            <a:schemeClr val="lt1"/>
          </a:lnRef>
          <a:fillRef idx="1">
            <a:schemeClr val="dk1"/>
          </a:fillRef>
          <a:effectRef idx="1">
            <a:schemeClr val="dk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zh-CN" sz="2000" smtClean="0">
                <a:solidFill>
                  <a:srgbClr val="FF0000"/>
                </a:solidFill>
                <a:latin typeface="微软雅黑" pitchFamily="34" charset="-122"/>
                <a:ea typeface="微软雅黑" pitchFamily="34" charset="-122"/>
              </a:rPr>
              <a:t>剪</a:t>
            </a:r>
            <a:r>
              <a:rPr lang="en-US" altLang="zh-CN" sz="2000" smtClean="0">
                <a:solidFill>
                  <a:srgbClr val="FF0000"/>
                </a:solidFill>
                <a:latin typeface="微软雅黑" pitchFamily="34" charset="-122"/>
                <a:ea typeface="微软雅黑" pitchFamily="34" charset="-122"/>
              </a:rPr>
              <a:t>  </a:t>
            </a:r>
            <a:r>
              <a:rPr lang="zh-CN" altLang="zh-CN" sz="2000" smtClean="0">
                <a:solidFill>
                  <a:srgbClr val="FF0000"/>
                </a:solidFill>
                <a:latin typeface="微软雅黑" pitchFamily="34" charset="-122"/>
                <a:ea typeface="微软雅黑" pitchFamily="34" charset="-122"/>
              </a:rPr>
              <a:t>支</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pic>
        <p:nvPicPr>
          <p:cNvPr id="32770" name="Picture 2"/>
          <p:cNvPicPr>
            <a:picLocks noChangeAspect="1" noChangeArrowheads="1"/>
          </p:cNvPicPr>
          <p:nvPr/>
        </p:nvPicPr>
        <p:blipFill>
          <a:blip r:embed="rId3" cstate="print"/>
          <a:srcRect/>
          <a:stretch>
            <a:fillRect/>
          </a:stretch>
        </p:blipFill>
        <p:spPr bwMode="auto">
          <a:xfrm>
            <a:off x="5957917" y="2278859"/>
            <a:ext cx="2828925" cy="792957"/>
          </a:xfrm>
          <a:prstGeom prst="rect">
            <a:avLst/>
          </a:prstGeom>
          <a:noFill/>
          <a:ln w="9525">
            <a:noFill/>
            <a:miter lim="800000"/>
            <a:headEnd/>
            <a:tailEnd/>
          </a:ln>
        </p:spPr>
      </p:pic>
      <p:grpSp>
        <p:nvGrpSpPr>
          <p:cNvPr id="2" name="组合 34"/>
          <p:cNvGrpSpPr/>
          <p:nvPr/>
        </p:nvGrpSpPr>
        <p:grpSpPr>
          <a:xfrm>
            <a:off x="714348" y="2430687"/>
            <a:ext cx="5821718" cy="2256613"/>
            <a:chOff x="1000100" y="3240914"/>
            <a:chExt cx="5821718" cy="3008817"/>
          </a:xfrm>
        </p:grpSpPr>
        <p:sp>
          <p:nvSpPr>
            <p:cNvPr id="9" name="Rectangle 15"/>
            <p:cNvSpPr>
              <a:spLocks noChangeArrowheads="1"/>
            </p:cNvSpPr>
            <p:nvPr/>
          </p:nvSpPr>
          <p:spPr bwMode="auto">
            <a:xfrm>
              <a:off x="3321356" y="4755381"/>
              <a:ext cx="597857"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cost</a:t>
              </a:r>
            </a:p>
          </p:txBody>
        </p:sp>
        <p:sp>
          <p:nvSpPr>
            <p:cNvPr id="10" name="Rectangle 14"/>
            <p:cNvSpPr>
              <a:spLocks noChangeArrowheads="1"/>
            </p:cNvSpPr>
            <p:nvPr/>
          </p:nvSpPr>
          <p:spPr bwMode="auto">
            <a:xfrm>
              <a:off x="4128820" y="4449298"/>
              <a:ext cx="2692998"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表示人员</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安排任务</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 name="Oval 13"/>
            <p:cNvSpPr>
              <a:spLocks noChangeArrowheads="1"/>
            </p:cNvSpPr>
            <p:nvPr/>
          </p:nvSpPr>
          <p:spPr bwMode="auto">
            <a:xfrm>
              <a:off x="3857998" y="3915242"/>
              <a:ext cx="288000" cy="384000"/>
            </a:xfrm>
            <a:prstGeom prst="ellipse">
              <a:avLst/>
            </a:prstGeom>
            <a:solidFill>
              <a:srgbClr val="FF00FF"/>
            </a:solidFill>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 name="Rectangle 12"/>
            <p:cNvSpPr>
              <a:spLocks noChangeArrowheads="1"/>
            </p:cNvSpPr>
            <p:nvPr/>
          </p:nvSpPr>
          <p:spPr bwMode="auto">
            <a:xfrm>
              <a:off x="4899039" y="3915243"/>
              <a:ext cx="781052" cy="36465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13" name="Oval 11"/>
            <p:cNvSpPr>
              <a:spLocks noChangeArrowheads="1"/>
            </p:cNvSpPr>
            <p:nvPr/>
          </p:nvSpPr>
          <p:spPr bwMode="auto">
            <a:xfrm>
              <a:off x="3857998" y="4920858"/>
              <a:ext cx="288000" cy="384000"/>
            </a:xfrm>
            <a:prstGeom prst="ellipse">
              <a:avLst/>
            </a:prstGeom>
            <a:solidFill>
              <a:schemeClr val="bg1">
                <a:lumMod val="75000"/>
              </a:schemeClr>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 name="AutoShape 10"/>
            <p:cNvSpPr>
              <a:spLocks noChangeShapeType="1"/>
            </p:cNvSpPr>
            <p:nvPr/>
          </p:nvSpPr>
          <p:spPr bwMode="auto">
            <a:xfrm>
              <a:off x="4022922" y="4320122"/>
              <a:ext cx="0" cy="634607"/>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Oval 9"/>
            <p:cNvSpPr>
              <a:spLocks noChangeArrowheads="1"/>
            </p:cNvSpPr>
            <p:nvPr/>
          </p:nvSpPr>
          <p:spPr bwMode="auto">
            <a:xfrm>
              <a:off x="3857998" y="5865731"/>
              <a:ext cx="288000" cy="384000"/>
            </a:xfrm>
            <a:prstGeom prst="ellipse">
              <a:avLst/>
            </a:prstGeom>
            <a:solidFill>
              <a:schemeClr val="bg1">
                <a:lumMod val="75000"/>
              </a:schemeClr>
            </a:solidFill>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 name="Rectangle 8"/>
            <p:cNvSpPr>
              <a:spLocks noChangeArrowheads="1"/>
            </p:cNvSpPr>
            <p:nvPr/>
          </p:nvSpPr>
          <p:spPr bwMode="auto">
            <a:xfrm>
              <a:off x="4899038" y="4902474"/>
              <a:ext cx="1136961" cy="3362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17" name="Rectangle 7"/>
            <p:cNvSpPr>
              <a:spLocks noChangeArrowheads="1"/>
            </p:cNvSpPr>
            <p:nvPr/>
          </p:nvSpPr>
          <p:spPr bwMode="auto">
            <a:xfrm>
              <a:off x="4899039" y="5888207"/>
              <a:ext cx="1851341"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n</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叶子结点</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a:t>
              </a:r>
            </a:p>
          </p:txBody>
        </p:sp>
        <p:sp>
          <p:nvSpPr>
            <p:cNvPr id="18" name="AutoShape 6"/>
            <p:cNvSpPr>
              <a:spLocks noChangeShapeType="1"/>
            </p:cNvSpPr>
            <p:nvPr/>
          </p:nvSpPr>
          <p:spPr bwMode="auto">
            <a:xfrm>
              <a:off x="4016756" y="5304075"/>
              <a:ext cx="1083" cy="59552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AutoShape 5"/>
            <p:cNvSpPr>
              <a:spLocks/>
            </p:cNvSpPr>
            <p:nvPr/>
          </p:nvSpPr>
          <p:spPr bwMode="auto">
            <a:xfrm>
              <a:off x="3638090" y="5223221"/>
              <a:ext cx="154910" cy="764070"/>
            </a:xfrm>
            <a:prstGeom prst="leftBrace">
              <a:avLst>
                <a:gd name="adj1" fmla="val 43590"/>
                <a:gd name="adj2" fmla="val 50000"/>
              </a:avLst>
            </a:prstGeom>
            <a:noFill/>
            <a:ln w="19050">
              <a:solidFill>
                <a:srgbClr val="00B0F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Rectangle 4"/>
            <p:cNvSpPr>
              <a:spLocks noChangeArrowheads="1"/>
            </p:cNvSpPr>
            <p:nvPr/>
          </p:nvSpPr>
          <p:spPr bwMode="auto">
            <a:xfrm>
              <a:off x="2857488" y="5441513"/>
              <a:ext cx="781052"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minsum</a:t>
              </a:r>
            </a:p>
          </p:txBody>
        </p:sp>
        <p:sp>
          <p:nvSpPr>
            <p:cNvPr id="23" name="Oval 13"/>
            <p:cNvSpPr>
              <a:spLocks noChangeArrowheads="1"/>
            </p:cNvSpPr>
            <p:nvPr/>
          </p:nvSpPr>
          <p:spPr bwMode="auto">
            <a:xfrm>
              <a:off x="3857998" y="3240914"/>
              <a:ext cx="288000" cy="384000"/>
            </a:xfrm>
            <a:prstGeom prst="ellipse">
              <a:avLst/>
            </a:prstGeom>
            <a:ln>
              <a:headEnd/>
              <a:tailEn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27" name="直接连接符 26"/>
            <p:cNvCxnSpPr>
              <a:stCxn id="23" idx="4"/>
              <a:endCxn id="11" idx="0"/>
            </p:cNvCxnSpPr>
            <p:nvPr/>
          </p:nvCxnSpPr>
          <p:spPr>
            <a:xfrm rot="5400000">
              <a:off x="3856834" y="3770077"/>
              <a:ext cx="290329" cy="0"/>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sp>
          <p:nvSpPr>
            <p:cNvPr id="33" name="左大括号 32"/>
            <p:cNvSpPr/>
            <p:nvPr/>
          </p:nvSpPr>
          <p:spPr>
            <a:xfrm>
              <a:off x="3535670" y="3357562"/>
              <a:ext cx="214314" cy="1357322"/>
            </a:xfrm>
            <a:prstGeom prst="leftBrace">
              <a:avLst/>
            </a:prstGeom>
            <a:ln w="12700">
              <a:solidFill>
                <a:srgbClr val="00B0F0"/>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4" name="TextBox 33"/>
            <p:cNvSpPr txBox="1"/>
            <p:nvPr/>
          </p:nvSpPr>
          <p:spPr>
            <a:xfrm>
              <a:off x="1000100" y="3857628"/>
              <a:ext cx="2500330" cy="492443"/>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P=</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baseline="-25000" smtClean="0">
                  <a:solidFill>
                    <a:srgbClr val="0000FF"/>
                  </a:solidFill>
                  <a:latin typeface="Consolas" pitchFamily="49" charset="0"/>
                  <a:ea typeface="仿宋" pitchFamily="49" charset="-122"/>
                  <a:cs typeface="Consolas" pitchFamily="49" charset="0"/>
                </a:rPr>
                <a:t>0</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baseline="-250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zh-CN" altLang="zh-CN" sz="1800" smtClean="0">
                  <a:solidFill>
                    <a:srgbClr val="0000FF"/>
                  </a:solidFill>
                  <a:latin typeface="+mn-ea"/>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grpSp>
      <p:sp>
        <p:nvSpPr>
          <p:cNvPr id="25" name="灯片编号占位符 24"/>
          <p:cNvSpPr>
            <a:spLocks noGrp="1"/>
          </p:cNvSpPr>
          <p:nvPr>
            <p:ph type="sldNum" sz="quarter" idx="12"/>
          </p:nvPr>
        </p:nvSpPr>
        <p:spPr/>
        <p:txBody>
          <a:bodyPr/>
          <a:lstStyle/>
          <a:p>
            <a:fld id="{7AF016A1-9F15-429F-9EFD-84004B73C732}" type="slidenum">
              <a:rPr lang="en-US" altLang="zh-CN" smtClean="0"/>
              <a:pPr/>
              <a:t>107</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61" name="Rectangle 1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TextBox 25"/>
          <p:cNvSpPr txBox="1"/>
          <p:nvPr/>
        </p:nvSpPr>
        <p:spPr>
          <a:xfrm>
            <a:off x="285720" y="214296"/>
            <a:ext cx="8643998" cy="26076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	def </a:t>
            </a:r>
            <a:r>
              <a:rPr lang="en-US" altLang="zh-CN" sz="2000" smtClean="0">
                <a:solidFill>
                  <a:srgbClr val="FF0000"/>
                </a:solidFill>
                <a:latin typeface="Consolas" pitchFamily="49" charset="0"/>
                <a:ea typeface="仿宋" pitchFamily="49" charset="-122"/>
              </a:rPr>
              <a:t>bound</a:t>
            </a:r>
            <a:r>
              <a:rPr lang="en-US" altLang="zh-CN" sz="2000" smtClean="0">
                <a:solidFill>
                  <a:srgbClr val="0000FF"/>
                </a:solidFill>
                <a:latin typeface="Consolas" pitchFamily="49" charset="0"/>
                <a:ea typeface="仿宋" pitchFamily="49" charset="-122"/>
              </a:rPr>
              <a:t>(cost,i):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求下界算法</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3   	minsum=0</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4   	for i1 in range(i,n):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求</a:t>
            </a:r>
            <a:r>
              <a:rPr lang="en-US" altLang="zh-CN" sz="2000" smtClean="0">
                <a:solidFill>
                  <a:srgbClr val="00B0F0"/>
                </a:solidFill>
                <a:latin typeface="Consolas" pitchFamily="49" charset="0"/>
                <a:ea typeface="仿宋" pitchFamily="49" charset="-122"/>
              </a:rPr>
              <a:t>c[i..n-1]</a:t>
            </a:r>
            <a:r>
              <a:rPr lang="zh-CN" altLang="zh-CN" sz="2000" smtClean="0">
                <a:solidFill>
                  <a:srgbClr val="00B0F0"/>
                </a:solidFill>
                <a:latin typeface="Consolas" pitchFamily="49" charset="0"/>
                <a:ea typeface="仿宋" pitchFamily="49" charset="-122"/>
              </a:rPr>
              <a:t>行未分配的最小成本和</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5    		minc=INF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置为∞</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6     	for j1 in range(0,n):</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7      		if </a:t>
            </a:r>
            <a:r>
              <a:rPr lang="en-US" altLang="zh-CN" sz="2000" smtClean="0">
                <a:solidFill>
                  <a:srgbClr val="FF00FF"/>
                </a:solidFill>
                <a:latin typeface="Consolas" pitchFamily="49" charset="0"/>
                <a:ea typeface="仿宋" pitchFamily="49" charset="-122"/>
              </a:rPr>
              <a:t>not used[j1] and c[i1][j1]&lt;minc</a:t>
            </a:r>
            <a:r>
              <a:rPr lang="en-US" altLang="zh-CN" sz="2000" smtClean="0">
                <a:solidFill>
                  <a:srgbClr val="0000FF"/>
                </a:solidFill>
                <a:latin typeface="Consolas" pitchFamily="49" charset="0"/>
                <a:ea typeface="仿宋" pitchFamily="49" charset="-122"/>
              </a:rPr>
              <a:t>:minc=c[i1][j1]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8     </a:t>
            </a:r>
            <a:r>
              <a:rPr lang="en-US" altLang="zh-CN" sz="2000" smtClean="0">
                <a:solidFill>
                  <a:srgbClr val="0000FF"/>
                </a:solidFill>
                <a:latin typeface="Consolas" pitchFamily="49" charset="0"/>
                <a:ea typeface="仿宋" pitchFamily="49" charset="-122"/>
              </a:rPr>
              <a:t>	minsum</a:t>
            </a:r>
            <a:r>
              <a:rPr lang="en-US" altLang="zh-CN" sz="2000" smtClean="0">
                <a:solidFill>
                  <a:srgbClr val="0000FF"/>
                </a:solidFill>
                <a:latin typeface="Consolas" pitchFamily="49" charset="0"/>
                <a:ea typeface="仿宋" pitchFamily="49" charset="-122"/>
              </a:rPr>
              <a:t>+=minc</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9  	return cost+minsum</a:t>
            </a:r>
            <a:endParaRPr lang="zh-CN" altLang="zh-CN" sz="2000">
              <a:solidFill>
                <a:srgbClr val="0000FF"/>
              </a:solidFill>
              <a:latin typeface="Consolas" pitchFamily="49" charset="0"/>
              <a:ea typeface="仿宋" pitchFamily="49" charset="-122"/>
            </a:endParaRPr>
          </a:p>
        </p:txBody>
      </p:sp>
      <p:graphicFrame>
        <p:nvGraphicFramePr>
          <p:cNvPr id="27" name="表格 26"/>
          <p:cNvGraphicFramePr>
            <a:graphicFrameLocks noGrp="1"/>
          </p:cNvGraphicFramePr>
          <p:nvPr/>
        </p:nvGraphicFramePr>
        <p:xfrm>
          <a:off x="3214678" y="3071816"/>
          <a:ext cx="3214709" cy="1432370"/>
        </p:xfrm>
        <a:graphic>
          <a:graphicData uri="http://schemas.openxmlformats.org/drawingml/2006/table">
            <a:tbl>
              <a:tblPr>
                <a:tableStyleId>{35758FB7-9AC5-4552-8A53-C91805E547FA}</a:tableStyleId>
              </a:tblPr>
              <a:tblGrid>
                <a:gridCol w="570076"/>
                <a:gridCol w="660769"/>
                <a:gridCol w="661288"/>
                <a:gridCol w="661288"/>
                <a:gridCol w="661288"/>
              </a:tblGrid>
              <a:tr h="286474">
                <a:tc>
                  <a:txBody>
                    <a:bodyPr/>
                    <a:lstStyle/>
                    <a:p>
                      <a:pPr algn="ctr">
                        <a:lnSpc>
                          <a:spcPts val="2200"/>
                        </a:lnSpc>
                        <a:spcAft>
                          <a:spcPts val="0"/>
                        </a:spcAft>
                      </a:pPr>
                      <a:r>
                        <a:rPr lang="zh-CN" sz="1500" b="1" kern="100">
                          <a:solidFill>
                            <a:srgbClr val="FF0000"/>
                          </a:solidFill>
                          <a:latin typeface="Consolas" pitchFamily="49" charset="0"/>
                          <a:ea typeface="仿宋" pitchFamily="49" charset="-122"/>
                          <a:cs typeface="Consolas" pitchFamily="49" charset="0"/>
                        </a:rPr>
                        <a:t>人员</a:t>
                      </a:r>
                    </a:p>
                  </a:txBody>
                  <a:tcPr marL="68580" marR="68580" marT="0" marB="0">
                    <a:solidFill>
                      <a:schemeClr val="accent6">
                        <a:lumMod val="20000"/>
                        <a:lumOff val="80000"/>
                      </a:schemeClr>
                    </a:solidFill>
                  </a:tcPr>
                </a:tc>
                <a:tc>
                  <a:txBody>
                    <a:bodyPr/>
                    <a:lstStyle/>
                    <a:p>
                      <a:pPr algn="ctr">
                        <a:lnSpc>
                          <a:spcPts val="22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pt-BR" altLang="zh-CN" sz="1500" b="1" kern="100" smtClean="0">
                          <a:solidFill>
                            <a:srgbClr val="FF0000"/>
                          </a:solidFill>
                          <a:latin typeface="Consolas" pitchFamily="49" charset="0"/>
                          <a:ea typeface="仿宋" pitchFamily="49" charset="-122"/>
                          <a:cs typeface="Consolas" pitchFamily="49" charset="0"/>
                        </a:rPr>
                        <a:t>0</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1</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2</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zh-CN" sz="1500" b="1" kern="100">
                          <a:solidFill>
                            <a:srgbClr val="FF0000"/>
                          </a:solidFill>
                          <a:latin typeface="Consolas" pitchFamily="49" charset="0"/>
                          <a:ea typeface="仿宋" pitchFamily="49" charset="-122"/>
                          <a:cs typeface="Consolas" pitchFamily="49" charset="0"/>
                        </a:rPr>
                        <a:t>任</a:t>
                      </a:r>
                      <a:r>
                        <a:rPr lang="zh-CN" sz="1500" b="1" kern="100" smtClean="0">
                          <a:solidFill>
                            <a:srgbClr val="FF0000"/>
                          </a:solidFill>
                          <a:latin typeface="Consolas" pitchFamily="49" charset="0"/>
                          <a:ea typeface="仿宋" pitchFamily="49" charset="-122"/>
                          <a:cs typeface="Consolas" pitchFamily="49" charset="0"/>
                        </a:rPr>
                        <a:t>务</a:t>
                      </a:r>
                      <a:r>
                        <a:rPr lang="en-US" altLang="zh-CN" sz="1500" b="1" kern="100" smtClean="0">
                          <a:solidFill>
                            <a:srgbClr val="FF0000"/>
                          </a:solidFill>
                          <a:latin typeface="Consolas" pitchFamily="49" charset="0"/>
                          <a:ea typeface="仿宋" pitchFamily="49" charset="-122"/>
                          <a:cs typeface="Consolas" pitchFamily="49" charset="0"/>
                        </a:rPr>
                        <a:t>3</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86474">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0</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9</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7</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8</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86474">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6</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7</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86474">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5</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8</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00B0F0"/>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8</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00B0F0"/>
                    </a:solidFill>
                  </a:tcPr>
                </a:tc>
              </a:tr>
              <a:tr h="286474">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7</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6</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9</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00B0F0"/>
                    </a:solidFill>
                  </a:tcPr>
                </a:tc>
                <a:tc>
                  <a:txBody>
                    <a:bodyPr/>
                    <a:lstStyle/>
                    <a:p>
                      <a:pPr algn="ctr">
                        <a:lnSpc>
                          <a:spcPts val="22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rgbClr val="00B0F0"/>
                    </a:solidFill>
                  </a:tcPr>
                </a:tc>
              </a:tr>
            </a:tbl>
          </a:graphicData>
        </a:graphic>
      </p:graphicFrame>
      <p:grpSp>
        <p:nvGrpSpPr>
          <p:cNvPr id="2" name="组合 27"/>
          <p:cNvGrpSpPr/>
          <p:nvPr/>
        </p:nvGrpSpPr>
        <p:grpSpPr>
          <a:xfrm>
            <a:off x="714348" y="3357568"/>
            <a:ext cx="7715304" cy="1200329"/>
            <a:chOff x="285720" y="3357568"/>
            <a:chExt cx="7715304" cy="1200329"/>
          </a:xfrm>
        </p:grpSpPr>
        <p:sp>
          <p:nvSpPr>
            <p:cNvPr id="29" name="TextBox 28"/>
            <p:cNvSpPr txBox="1"/>
            <p:nvPr/>
          </p:nvSpPr>
          <p:spPr>
            <a:xfrm>
              <a:off x="285720" y="3357568"/>
              <a:ext cx="2428892" cy="1200329"/>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楷体" pitchFamily="49" charset="-122"/>
                  <a:cs typeface="Consolas" pitchFamily="49" charset="0"/>
                </a:rPr>
                <a:t>例如：</a:t>
              </a:r>
              <a:endParaRPr lang="en-US" altLang="zh-CN" sz="1800" smtClean="0">
                <a:solidFill>
                  <a:srgbClr val="0000FF"/>
                </a:solidFill>
                <a:latin typeface="Consolas" pitchFamily="49" charset="0"/>
                <a:ea typeface="楷体" pitchFamily="49" charset="-122"/>
                <a:cs typeface="Consolas" pitchFamily="49" charset="0"/>
              </a:endParaRPr>
            </a:p>
            <a:p>
              <a:pPr marL="342900" indent="-342900" algn="l">
                <a:lnSpc>
                  <a:spcPct val="100000"/>
                </a:lnSpc>
                <a:spcBef>
                  <a:spcPts val="0"/>
                </a:spcBef>
                <a:buBlip>
                  <a:blip r:embed="rId2"/>
                </a:buBlip>
              </a:pPr>
              <a:r>
                <a:rPr lang="en-US" altLang="zh-CN" sz="1800" smtClean="0">
                  <a:solidFill>
                    <a:srgbClr val="0000FF"/>
                  </a:solidFill>
                  <a:latin typeface="Consolas" pitchFamily="49" charset="0"/>
                  <a:ea typeface="楷体" pitchFamily="49" charset="-122"/>
                  <a:cs typeface="Consolas" pitchFamily="49" charset="0"/>
                </a:rPr>
                <a:t>i=2</a:t>
              </a:r>
            </a:p>
            <a:p>
              <a:pPr marL="342900" indent="-342900" algn="l">
                <a:lnSpc>
                  <a:spcPct val="100000"/>
                </a:lnSpc>
                <a:spcBef>
                  <a:spcPts val="0"/>
                </a:spcBef>
                <a:buBlip>
                  <a:blip r:embed="rId2"/>
                </a:buBlip>
              </a:pPr>
              <a:r>
                <a:rPr lang="zh-CN" altLang="en-US" sz="1800" smtClean="0">
                  <a:solidFill>
                    <a:srgbClr val="0000FF"/>
                  </a:solidFill>
                  <a:latin typeface="Consolas" pitchFamily="49" charset="0"/>
                  <a:ea typeface="楷体" pitchFamily="49" charset="-122"/>
                  <a:cs typeface="Consolas" pitchFamily="49" charset="0"/>
                </a:rPr>
                <a:t>人员</a:t>
              </a:r>
              <a:r>
                <a:rPr lang="en-US" altLang="zh-CN" sz="1800" smtClean="0">
                  <a:solidFill>
                    <a:srgbClr val="0000FF"/>
                  </a:solidFill>
                  <a:latin typeface="Consolas" pitchFamily="49" charset="0"/>
                  <a:ea typeface="楷体" pitchFamily="49" charset="-122"/>
                  <a:cs typeface="Consolas" pitchFamily="49" charset="0"/>
                </a:rPr>
                <a:t>0</a:t>
              </a:r>
              <a:r>
                <a:rPr lang="zh-CN" altLang="en-US" sz="1800" smtClean="0">
                  <a:solidFill>
                    <a:srgbClr val="0000FF"/>
                  </a:solidFill>
                  <a:latin typeface="Consolas" pitchFamily="49" charset="0"/>
                  <a:ea typeface="楷体" pitchFamily="49" charset="-122"/>
                  <a:cs typeface="Consolas" pitchFamily="49" charset="0"/>
                </a:rPr>
                <a:t>已分配任务</a:t>
              </a:r>
              <a:r>
                <a:rPr lang="en-US" altLang="zh-CN" sz="1800" smtClean="0">
                  <a:solidFill>
                    <a:srgbClr val="0000FF"/>
                  </a:solidFill>
                  <a:latin typeface="Consolas" pitchFamily="49" charset="0"/>
                  <a:ea typeface="楷体" pitchFamily="49" charset="-122"/>
                  <a:cs typeface="Consolas" pitchFamily="49" charset="0"/>
                </a:rPr>
                <a:t>1</a:t>
              </a:r>
            </a:p>
            <a:p>
              <a:pPr marL="342900" indent="-342900" algn="l">
                <a:lnSpc>
                  <a:spcPct val="100000"/>
                </a:lnSpc>
                <a:spcBef>
                  <a:spcPts val="0"/>
                </a:spcBef>
                <a:buBlip>
                  <a:blip r:embed="rId2"/>
                </a:buBlip>
              </a:pPr>
              <a:r>
                <a:rPr lang="zh-CN" altLang="en-US" sz="1800" smtClean="0">
                  <a:solidFill>
                    <a:srgbClr val="0000FF"/>
                  </a:solidFill>
                  <a:latin typeface="Consolas" pitchFamily="49" charset="0"/>
                  <a:ea typeface="楷体" pitchFamily="49" charset="-122"/>
                  <a:cs typeface="Consolas" pitchFamily="49" charset="0"/>
                </a:rPr>
                <a:t>人员</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已分配任务</a:t>
              </a:r>
              <a:r>
                <a:rPr lang="en-US" altLang="zh-CN" sz="1800" smtClean="0">
                  <a:solidFill>
                    <a:srgbClr val="0000FF"/>
                  </a:solidFill>
                  <a:latin typeface="Consolas" pitchFamily="49" charset="0"/>
                  <a:ea typeface="楷体" pitchFamily="49" charset="-122"/>
                  <a:cs typeface="Consolas" pitchFamily="49" charset="0"/>
                </a:rPr>
                <a:t>0</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30" name="TextBox 29"/>
            <p:cNvSpPr txBox="1"/>
            <p:nvPr/>
          </p:nvSpPr>
          <p:spPr>
            <a:xfrm>
              <a:off x="6215074" y="3357568"/>
              <a:ext cx="178595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minsum=1+4=5</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31" name="任意多边形 30"/>
            <p:cNvSpPr/>
            <p:nvPr/>
          </p:nvSpPr>
          <p:spPr>
            <a:xfrm>
              <a:off x="5090057" y="3588805"/>
              <a:ext cx="2184400" cy="458262"/>
            </a:xfrm>
            <a:custGeom>
              <a:avLst/>
              <a:gdLst>
                <a:gd name="connsiteX0" fmla="*/ 2184400 w 2184400"/>
                <a:gd name="connsiteY0" fmla="*/ 0 h 372534"/>
                <a:gd name="connsiteX1" fmla="*/ 2015066 w 2184400"/>
                <a:gd name="connsiteY1" fmla="*/ 254000 h 372534"/>
                <a:gd name="connsiteX2" fmla="*/ 1549400 w 2184400"/>
                <a:gd name="connsiteY2" fmla="*/ 296334 h 372534"/>
                <a:gd name="connsiteX3" fmla="*/ 838200 w 2184400"/>
                <a:gd name="connsiteY3" fmla="*/ 160867 h 372534"/>
                <a:gd name="connsiteX4" fmla="*/ 211666 w 2184400"/>
                <a:gd name="connsiteY4" fmla="*/ 50800 h 372534"/>
                <a:gd name="connsiteX5" fmla="*/ 0 w 2184400"/>
                <a:gd name="connsiteY5" fmla="*/ 372534 h 372534"/>
                <a:gd name="connsiteX0" fmla="*/ 2184400 w 2184400"/>
                <a:gd name="connsiteY0" fmla="*/ 0 h 372534"/>
                <a:gd name="connsiteX1" fmla="*/ 2015066 w 2184400"/>
                <a:gd name="connsiteY1" fmla="*/ 254000 h 372534"/>
                <a:gd name="connsiteX2" fmla="*/ 1549400 w 2184400"/>
                <a:gd name="connsiteY2" fmla="*/ 296334 h 372534"/>
                <a:gd name="connsiteX3" fmla="*/ 838200 w 2184400"/>
                <a:gd name="connsiteY3" fmla="*/ 160867 h 372534"/>
                <a:gd name="connsiteX4" fmla="*/ 211666 w 2184400"/>
                <a:gd name="connsiteY4" fmla="*/ 50800 h 372534"/>
                <a:gd name="connsiteX5" fmla="*/ 53447 w 2184400"/>
                <a:gd name="connsiteY5" fmla="*/ 183101 h 372534"/>
                <a:gd name="connsiteX6" fmla="*/ 0 w 2184400"/>
                <a:gd name="connsiteY6" fmla="*/ 372534 h 372534"/>
                <a:gd name="connsiteX0" fmla="*/ 2184400 w 2184400"/>
                <a:gd name="connsiteY0" fmla="*/ 0 h 372534"/>
                <a:gd name="connsiteX1" fmla="*/ 2015066 w 2184400"/>
                <a:gd name="connsiteY1" fmla="*/ 254000 h 372534"/>
                <a:gd name="connsiteX2" fmla="*/ 1549400 w 2184400"/>
                <a:gd name="connsiteY2" fmla="*/ 296334 h 372534"/>
                <a:gd name="connsiteX3" fmla="*/ 838200 w 2184400"/>
                <a:gd name="connsiteY3" fmla="*/ 160867 h 372534"/>
                <a:gd name="connsiteX4" fmla="*/ 410637 w 2184400"/>
                <a:gd name="connsiteY4" fmla="*/ 40225 h 372534"/>
                <a:gd name="connsiteX5" fmla="*/ 211666 w 2184400"/>
                <a:gd name="connsiteY5" fmla="*/ 50800 h 372534"/>
                <a:gd name="connsiteX6" fmla="*/ 53447 w 2184400"/>
                <a:gd name="connsiteY6" fmla="*/ 183101 h 372534"/>
                <a:gd name="connsiteX7" fmla="*/ 0 w 2184400"/>
                <a:gd name="connsiteY7" fmla="*/ 372534 h 372534"/>
                <a:gd name="connsiteX0" fmla="*/ 2184400 w 2184400"/>
                <a:gd name="connsiteY0" fmla="*/ 14290 h 386824"/>
                <a:gd name="connsiteX1" fmla="*/ 2015066 w 2184400"/>
                <a:gd name="connsiteY1" fmla="*/ 268290 h 386824"/>
                <a:gd name="connsiteX2" fmla="*/ 1549400 w 2184400"/>
                <a:gd name="connsiteY2" fmla="*/ 310624 h 386824"/>
                <a:gd name="connsiteX3" fmla="*/ 838200 w 2184400"/>
                <a:gd name="connsiteY3" fmla="*/ 175157 h 386824"/>
                <a:gd name="connsiteX4" fmla="*/ 410637 w 2184400"/>
                <a:gd name="connsiteY4" fmla="*/ 54515 h 386824"/>
                <a:gd name="connsiteX5" fmla="*/ 211666 w 2184400"/>
                <a:gd name="connsiteY5" fmla="*/ 65090 h 386824"/>
                <a:gd name="connsiteX6" fmla="*/ 53447 w 2184400"/>
                <a:gd name="connsiteY6" fmla="*/ 197391 h 386824"/>
                <a:gd name="connsiteX7" fmla="*/ 0 w 2184400"/>
                <a:gd name="connsiteY7" fmla="*/ 386824 h 386824"/>
                <a:gd name="connsiteX0" fmla="*/ 2184400 w 2184400"/>
                <a:gd name="connsiteY0" fmla="*/ 14290 h 386824"/>
                <a:gd name="connsiteX1" fmla="*/ 2015066 w 2184400"/>
                <a:gd name="connsiteY1" fmla="*/ 268290 h 386824"/>
                <a:gd name="connsiteX2" fmla="*/ 1549400 w 2184400"/>
                <a:gd name="connsiteY2" fmla="*/ 310624 h 386824"/>
                <a:gd name="connsiteX3" fmla="*/ 839265 w 2184400"/>
                <a:gd name="connsiteY3" fmla="*/ 125953 h 386824"/>
                <a:gd name="connsiteX4" fmla="*/ 410637 w 2184400"/>
                <a:gd name="connsiteY4" fmla="*/ 54515 h 386824"/>
                <a:gd name="connsiteX5" fmla="*/ 211666 w 2184400"/>
                <a:gd name="connsiteY5" fmla="*/ 65090 h 386824"/>
                <a:gd name="connsiteX6" fmla="*/ 53447 w 2184400"/>
                <a:gd name="connsiteY6" fmla="*/ 197391 h 386824"/>
                <a:gd name="connsiteX7" fmla="*/ 0 w 2184400"/>
                <a:gd name="connsiteY7" fmla="*/ 386824 h 386824"/>
                <a:gd name="connsiteX0" fmla="*/ 2184400 w 2184400"/>
                <a:gd name="connsiteY0" fmla="*/ 14290 h 386824"/>
                <a:gd name="connsiteX1" fmla="*/ 2015066 w 2184400"/>
                <a:gd name="connsiteY1" fmla="*/ 268290 h 386824"/>
                <a:gd name="connsiteX2" fmla="*/ 1410769 w 2184400"/>
                <a:gd name="connsiteY2" fmla="*/ 268829 h 386824"/>
                <a:gd name="connsiteX3" fmla="*/ 839265 w 2184400"/>
                <a:gd name="connsiteY3" fmla="*/ 125953 h 386824"/>
                <a:gd name="connsiteX4" fmla="*/ 410637 w 2184400"/>
                <a:gd name="connsiteY4" fmla="*/ 54515 h 386824"/>
                <a:gd name="connsiteX5" fmla="*/ 211666 w 2184400"/>
                <a:gd name="connsiteY5" fmla="*/ 65090 h 386824"/>
                <a:gd name="connsiteX6" fmla="*/ 53447 w 2184400"/>
                <a:gd name="connsiteY6" fmla="*/ 197391 h 386824"/>
                <a:gd name="connsiteX7" fmla="*/ 0 w 2184400"/>
                <a:gd name="connsiteY7" fmla="*/ 386824 h 386824"/>
                <a:gd name="connsiteX0" fmla="*/ 2184400 w 2184400"/>
                <a:gd name="connsiteY0" fmla="*/ 14290 h 386824"/>
                <a:gd name="connsiteX1" fmla="*/ 1910835 w 2184400"/>
                <a:gd name="connsiteY1" fmla="*/ 268829 h 386824"/>
                <a:gd name="connsiteX2" fmla="*/ 1410769 w 2184400"/>
                <a:gd name="connsiteY2" fmla="*/ 268829 h 386824"/>
                <a:gd name="connsiteX3" fmla="*/ 839265 w 2184400"/>
                <a:gd name="connsiteY3" fmla="*/ 125953 h 386824"/>
                <a:gd name="connsiteX4" fmla="*/ 410637 w 2184400"/>
                <a:gd name="connsiteY4" fmla="*/ 54515 h 386824"/>
                <a:gd name="connsiteX5" fmla="*/ 211666 w 2184400"/>
                <a:gd name="connsiteY5" fmla="*/ 65090 h 386824"/>
                <a:gd name="connsiteX6" fmla="*/ 53447 w 2184400"/>
                <a:gd name="connsiteY6" fmla="*/ 197391 h 386824"/>
                <a:gd name="connsiteX7" fmla="*/ 0 w 2184400"/>
                <a:gd name="connsiteY7" fmla="*/ 386824 h 386824"/>
                <a:gd name="connsiteX0" fmla="*/ 2184400 w 2184400"/>
                <a:gd name="connsiteY0" fmla="*/ 85728 h 458262"/>
                <a:gd name="connsiteX1" fmla="*/ 1910835 w 2184400"/>
                <a:gd name="connsiteY1" fmla="*/ 340267 h 458262"/>
                <a:gd name="connsiteX2" fmla="*/ 1410769 w 2184400"/>
                <a:gd name="connsiteY2" fmla="*/ 340267 h 458262"/>
                <a:gd name="connsiteX3" fmla="*/ 839265 w 2184400"/>
                <a:gd name="connsiteY3" fmla="*/ 197391 h 458262"/>
                <a:gd name="connsiteX4" fmla="*/ 339199 w 2184400"/>
                <a:gd name="connsiteY4" fmla="*/ 54515 h 458262"/>
                <a:gd name="connsiteX5" fmla="*/ 211666 w 2184400"/>
                <a:gd name="connsiteY5" fmla="*/ 136528 h 458262"/>
                <a:gd name="connsiteX6" fmla="*/ 53447 w 2184400"/>
                <a:gd name="connsiteY6" fmla="*/ 268829 h 458262"/>
                <a:gd name="connsiteX7" fmla="*/ 0 w 2184400"/>
                <a:gd name="connsiteY7" fmla="*/ 458262 h 458262"/>
                <a:gd name="connsiteX0" fmla="*/ 2184400 w 2184400"/>
                <a:gd name="connsiteY0" fmla="*/ 85728 h 458262"/>
                <a:gd name="connsiteX1" fmla="*/ 2053711 w 2184400"/>
                <a:gd name="connsiteY1" fmla="*/ 268829 h 458262"/>
                <a:gd name="connsiteX2" fmla="*/ 1910835 w 2184400"/>
                <a:gd name="connsiteY2" fmla="*/ 340267 h 458262"/>
                <a:gd name="connsiteX3" fmla="*/ 1410769 w 2184400"/>
                <a:gd name="connsiteY3" fmla="*/ 340267 h 458262"/>
                <a:gd name="connsiteX4" fmla="*/ 839265 w 2184400"/>
                <a:gd name="connsiteY4" fmla="*/ 197391 h 458262"/>
                <a:gd name="connsiteX5" fmla="*/ 339199 w 2184400"/>
                <a:gd name="connsiteY5" fmla="*/ 54515 h 458262"/>
                <a:gd name="connsiteX6" fmla="*/ 211666 w 2184400"/>
                <a:gd name="connsiteY6" fmla="*/ 136528 h 458262"/>
                <a:gd name="connsiteX7" fmla="*/ 53447 w 2184400"/>
                <a:gd name="connsiteY7" fmla="*/ 268829 h 458262"/>
                <a:gd name="connsiteX8" fmla="*/ 0 w 2184400"/>
                <a:gd name="connsiteY8" fmla="*/ 458262 h 45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4400" h="458262">
                  <a:moveTo>
                    <a:pt x="2184400" y="85728"/>
                  </a:moveTo>
                  <a:lnTo>
                    <a:pt x="2053711" y="268829"/>
                  </a:lnTo>
                  <a:lnTo>
                    <a:pt x="1910835" y="340267"/>
                  </a:lnTo>
                  <a:lnTo>
                    <a:pt x="1410769" y="340267"/>
                  </a:lnTo>
                  <a:lnTo>
                    <a:pt x="839265" y="197391"/>
                  </a:lnTo>
                  <a:cubicBezTo>
                    <a:pt x="696744" y="157177"/>
                    <a:pt x="588607" y="0"/>
                    <a:pt x="339199" y="54515"/>
                  </a:cubicBezTo>
                  <a:lnTo>
                    <a:pt x="211666" y="136528"/>
                  </a:lnTo>
                  <a:lnTo>
                    <a:pt x="53447" y="268829"/>
                  </a:lnTo>
                  <a:lnTo>
                    <a:pt x="0" y="458262"/>
                  </a:lnTo>
                </a:path>
              </a:pathLst>
            </a:custGeom>
            <a:ln w="28575">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任意多边形 31"/>
            <p:cNvSpPr/>
            <p:nvPr/>
          </p:nvSpPr>
          <p:spPr>
            <a:xfrm>
              <a:off x="5786446" y="3683000"/>
              <a:ext cx="1691211" cy="674700"/>
            </a:xfrm>
            <a:custGeom>
              <a:avLst/>
              <a:gdLst>
                <a:gd name="connsiteX0" fmla="*/ 0 w 1583267"/>
                <a:gd name="connsiteY0" fmla="*/ 711200 h 711200"/>
                <a:gd name="connsiteX1" fmla="*/ 524933 w 1583267"/>
                <a:gd name="connsiteY1" fmla="*/ 609600 h 711200"/>
                <a:gd name="connsiteX2" fmla="*/ 1278467 w 1583267"/>
                <a:gd name="connsiteY2" fmla="*/ 423333 h 711200"/>
                <a:gd name="connsiteX3" fmla="*/ 1583267 w 1583267"/>
                <a:gd name="connsiteY3" fmla="*/ 0 h 711200"/>
                <a:gd name="connsiteX0" fmla="*/ 0 w 1583267"/>
                <a:gd name="connsiteY0" fmla="*/ 711200 h 711200"/>
                <a:gd name="connsiteX1" fmla="*/ 524933 w 1583267"/>
                <a:gd name="connsiteY1" fmla="*/ 609600 h 711200"/>
                <a:gd name="connsiteX2" fmla="*/ 1278467 w 1583267"/>
                <a:gd name="connsiteY2" fmla="*/ 423333 h 711200"/>
                <a:gd name="connsiteX3" fmla="*/ 1463692 w 1583267"/>
                <a:gd name="connsiteY3" fmla="*/ 246072 h 711200"/>
                <a:gd name="connsiteX4" fmla="*/ 1583267 w 1583267"/>
                <a:gd name="connsiteY4" fmla="*/ 0 h 711200"/>
                <a:gd name="connsiteX0" fmla="*/ 0 w 1583267"/>
                <a:gd name="connsiteY0" fmla="*/ 711200 h 711200"/>
                <a:gd name="connsiteX1" fmla="*/ 524933 w 1583267"/>
                <a:gd name="connsiteY1" fmla="*/ 609600 h 711200"/>
                <a:gd name="connsiteX2" fmla="*/ 963626 w 1583267"/>
                <a:gd name="connsiteY2" fmla="*/ 603262 h 711200"/>
                <a:gd name="connsiteX3" fmla="*/ 1278467 w 1583267"/>
                <a:gd name="connsiteY3" fmla="*/ 423333 h 711200"/>
                <a:gd name="connsiteX4" fmla="*/ 1463692 w 1583267"/>
                <a:gd name="connsiteY4" fmla="*/ 246072 h 711200"/>
                <a:gd name="connsiteX5" fmla="*/ 1583267 w 1583267"/>
                <a:gd name="connsiteY5" fmla="*/ 0 h 711200"/>
                <a:gd name="connsiteX0" fmla="*/ 0 w 1583267"/>
                <a:gd name="connsiteY0" fmla="*/ 711200 h 711200"/>
                <a:gd name="connsiteX1" fmla="*/ 463560 w 1583267"/>
                <a:gd name="connsiteY1" fmla="*/ 674700 h 711200"/>
                <a:gd name="connsiteX2" fmla="*/ 963626 w 1583267"/>
                <a:gd name="connsiteY2" fmla="*/ 603262 h 711200"/>
                <a:gd name="connsiteX3" fmla="*/ 1278467 w 1583267"/>
                <a:gd name="connsiteY3" fmla="*/ 423333 h 711200"/>
                <a:gd name="connsiteX4" fmla="*/ 1463692 w 1583267"/>
                <a:gd name="connsiteY4" fmla="*/ 246072 h 711200"/>
                <a:gd name="connsiteX5" fmla="*/ 1583267 w 1583267"/>
                <a:gd name="connsiteY5" fmla="*/ 0 h 711200"/>
                <a:gd name="connsiteX0" fmla="*/ 0 w 1691211"/>
                <a:gd name="connsiteY0" fmla="*/ 674700 h 674700"/>
                <a:gd name="connsiteX1" fmla="*/ 571504 w 1691211"/>
                <a:gd name="connsiteY1" fmla="*/ 674700 h 674700"/>
                <a:gd name="connsiteX2" fmla="*/ 1071570 w 1691211"/>
                <a:gd name="connsiteY2" fmla="*/ 603262 h 674700"/>
                <a:gd name="connsiteX3" fmla="*/ 1386411 w 1691211"/>
                <a:gd name="connsiteY3" fmla="*/ 423333 h 674700"/>
                <a:gd name="connsiteX4" fmla="*/ 1571636 w 1691211"/>
                <a:gd name="connsiteY4" fmla="*/ 246072 h 674700"/>
                <a:gd name="connsiteX5" fmla="*/ 1691211 w 1691211"/>
                <a:gd name="connsiteY5" fmla="*/ 0 h 674700"/>
                <a:gd name="connsiteX0" fmla="*/ 0 w 1691211"/>
                <a:gd name="connsiteY0" fmla="*/ 674700 h 674700"/>
                <a:gd name="connsiteX1" fmla="*/ 571504 w 1691211"/>
                <a:gd name="connsiteY1" fmla="*/ 674700 h 674700"/>
                <a:gd name="connsiteX2" fmla="*/ 1071570 w 1691211"/>
                <a:gd name="connsiteY2" fmla="*/ 603262 h 674700"/>
                <a:gd name="connsiteX3" fmla="*/ 1428760 w 1691211"/>
                <a:gd name="connsiteY3" fmla="*/ 460386 h 674700"/>
                <a:gd name="connsiteX4" fmla="*/ 1571636 w 1691211"/>
                <a:gd name="connsiteY4" fmla="*/ 246072 h 674700"/>
                <a:gd name="connsiteX5" fmla="*/ 1691211 w 1691211"/>
                <a:gd name="connsiteY5" fmla="*/ 0 h 67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1211" h="674700">
                  <a:moveTo>
                    <a:pt x="0" y="674700"/>
                  </a:moveTo>
                  <a:lnTo>
                    <a:pt x="571504" y="674700"/>
                  </a:lnTo>
                  <a:lnTo>
                    <a:pt x="1071570" y="603262"/>
                  </a:lnTo>
                  <a:lnTo>
                    <a:pt x="1428760" y="460386"/>
                  </a:lnTo>
                  <a:lnTo>
                    <a:pt x="1571636" y="246072"/>
                  </a:lnTo>
                  <a:lnTo>
                    <a:pt x="1691211" y="0"/>
                  </a:lnTo>
                </a:path>
              </a:pathLst>
            </a:custGeom>
            <a:ln w="28575">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3" name="灯片编号占位符 12"/>
          <p:cNvSpPr>
            <a:spLocks noGrp="1"/>
          </p:cNvSpPr>
          <p:nvPr>
            <p:ph type="sldNum" sz="quarter" idx="12"/>
          </p:nvPr>
        </p:nvSpPr>
        <p:spPr/>
        <p:txBody>
          <a:bodyPr/>
          <a:lstStyle/>
          <a:p>
            <a:fld id="{7AF016A1-9F15-429F-9EFD-84004B73C732}" type="slidenum">
              <a:rPr lang="en-US" altLang="zh-CN" smtClean="0"/>
              <a:pPr/>
              <a:t>108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1761" name="Rectangle 1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TextBox 20"/>
          <p:cNvSpPr txBox="1"/>
          <p:nvPr/>
        </p:nvSpPr>
        <p:spPr>
          <a:xfrm>
            <a:off x="428596" y="785800"/>
            <a:ext cx="7643866" cy="4001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ct val="100000"/>
              </a:lnSpc>
              <a:spcBef>
                <a:spcPts val="0"/>
              </a:spcBef>
              <a:buBlip>
                <a:blip r:embed="rId2"/>
              </a:buBlip>
            </a:pPr>
            <a:r>
              <a:rPr lang="zh-CN" altLang="zh-CN" sz="2000" smtClean="0">
                <a:solidFill>
                  <a:srgbClr val="FF0000"/>
                </a:solidFill>
                <a:latin typeface="微软雅黑" pitchFamily="34" charset="-122"/>
                <a:ea typeface="微软雅黑" pitchFamily="34" charset="-122"/>
                <a:cs typeface="Consolas" pitchFamily="49" charset="0"/>
              </a:rPr>
              <a:t>剪支</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仅仅扩展</a:t>
            </a:r>
            <a:r>
              <a:rPr lang="en-US" altLang="zh-CN" sz="2000" smtClean="0">
                <a:solidFill>
                  <a:srgbClr val="0000FF"/>
                </a:solidFill>
                <a:latin typeface="Consolas" pitchFamily="49" charset="0"/>
                <a:ea typeface="楷体" pitchFamily="49" charset="-122"/>
                <a:cs typeface="Consolas" pitchFamily="49" charset="0"/>
              </a:rPr>
              <a:t>bound(x,cost,</a:t>
            </a:r>
            <a:r>
              <a:rPr lang="en-US" altLang="zh-CN" sz="2000" smtClean="0">
                <a:solidFill>
                  <a:srgbClr val="FF0000"/>
                </a:solidFill>
                <a:latin typeface="Consolas" pitchFamily="49" charset="0"/>
                <a:ea typeface="楷体" pitchFamily="49" charset="-122"/>
                <a:cs typeface="Consolas" pitchFamily="49" charset="0"/>
              </a:rPr>
              <a:t>i+1</a:t>
            </a:r>
            <a:r>
              <a:rPr lang="en-US" altLang="zh-CN" sz="2000" smtClean="0">
                <a:solidFill>
                  <a:srgbClr val="0000FF"/>
                </a:solidFill>
                <a:latin typeface="Consolas" pitchFamily="49" charset="0"/>
                <a:ea typeface="楷体" pitchFamily="49" charset="-122"/>
                <a:cs typeface="Consolas" pitchFamily="49" charset="0"/>
              </a:rPr>
              <a:t>)&lt;bestc</a:t>
            </a:r>
            <a:r>
              <a:rPr lang="zh-CN" altLang="zh-CN" sz="2000" smtClean="0">
                <a:solidFill>
                  <a:srgbClr val="0000FF"/>
                </a:solidFill>
                <a:latin typeface="Consolas" pitchFamily="49" charset="0"/>
                <a:ea typeface="楷体" pitchFamily="49" charset="-122"/>
                <a:cs typeface="Consolas" pitchFamily="49" charset="0"/>
              </a:rPr>
              <a:t>的孩子结点。</a:t>
            </a:r>
            <a:endParaRPr lang="zh-CN" altLang="en-US" sz="2000" smtClean="0">
              <a:solidFill>
                <a:srgbClr val="0000FF"/>
              </a:solidFill>
              <a:latin typeface="Consolas" pitchFamily="49" charset="0"/>
              <a:ea typeface="楷体" pitchFamily="49" charset="-122"/>
              <a:cs typeface="Consolas" pitchFamily="49" charset="0"/>
            </a:endParaRPr>
          </a:p>
        </p:txBody>
      </p:sp>
      <p:grpSp>
        <p:nvGrpSpPr>
          <p:cNvPr id="2" name="组合 21"/>
          <p:cNvGrpSpPr/>
          <p:nvPr/>
        </p:nvGrpSpPr>
        <p:grpSpPr>
          <a:xfrm>
            <a:off x="1000100" y="1410882"/>
            <a:ext cx="4214842" cy="1589496"/>
            <a:chOff x="2357422" y="2937106"/>
            <a:chExt cx="4214842" cy="2119328"/>
          </a:xfrm>
        </p:grpSpPr>
        <p:sp>
          <p:nvSpPr>
            <p:cNvPr id="31759" name="Rectangle 15"/>
            <p:cNvSpPr>
              <a:spLocks noChangeArrowheads="1"/>
            </p:cNvSpPr>
            <p:nvPr/>
          </p:nvSpPr>
          <p:spPr bwMode="auto">
            <a:xfrm>
              <a:off x="2928926" y="3518135"/>
              <a:ext cx="642942"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cost</a:t>
              </a:r>
            </a:p>
          </p:txBody>
        </p:sp>
        <p:sp>
          <p:nvSpPr>
            <p:cNvPr id="31758" name="Rectangle 14"/>
            <p:cNvSpPr>
              <a:spLocks noChangeArrowheads="1"/>
            </p:cNvSpPr>
            <p:nvPr/>
          </p:nvSpPr>
          <p:spPr bwMode="auto">
            <a:xfrm>
              <a:off x="3664952" y="3410053"/>
              <a:ext cx="2907312"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表示人员</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安排任务</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j</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7" name="Oval 13"/>
            <p:cNvSpPr>
              <a:spLocks noChangeArrowheads="1"/>
            </p:cNvSpPr>
            <p:nvPr/>
          </p:nvSpPr>
          <p:spPr bwMode="auto">
            <a:xfrm>
              <a:off x="3394130" y="2937106"/>
              <a:ext cx="368318" cy="34730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6" name="Rectangle 12"/>
            <p:cNvSpPr>
              <a:spLocks noChangeArrowheads="1"/>
            </p:cNvSpPr>
            <p:nvPr/>
          </p:nvSpPr>
          <p:spPr bwMode="auto">
            <a:xfrm>
              <a:off x="4435171" y="2937106"/>
              <a:ext cx="781052"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31755" name="Oval 11"/>
            <p:cNvSpPr>
              <a:spLocks noChangeArrowheads="1"/>
            </p:cNvSpPr>
            <p:nvPr/>
          </p:nvSpPr>
          <p:spPr bwMode="auto">
            <a:xfrm>
              <a:off x="3394130" y="3841119"/>
              <a:ext cx="367235" cy="349348"/>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4" name="AutoShape 10"/>
            <p:cNvSpPr>
              <a:spLocks noChangeShapeType="1"/>
            </p:cNvSpPr>
            <p:nvPr/>
          </p:nvSpPr>
          <p:spPr bwMode="auto">
            <a:xfrm>
              <a:off x="3578289" y="3284411"/>
              <a:ext cx="1083" cy="55670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753" name="Oval 9"/>
            <p:cNvSpPr>
              <a:spLocks noChangeArrowheads="1"/>
            </p:cNvSpPr>
            <p:nvPr/>
          </p:nvSpPr>
          <p:spPr bwMode="auto">
            <a:xfrm>
              <a:off x="3394130" y="4623126"/>
              <a:ext cx="367235" cy="349348"/>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752" name="Rectangle 8"/>
            <p:cNvSpPr>
              <a:spLocks noChangeArrowheads="1"/>
            </p:cNvSpPr>
            <p:nvPr/>
          </p:nvSpPr>
          <p:spPr bwMode="auto">
            <a:xfrm>
              <a:off x="4435170" y="3822733"/>
              <a:ext cx="1208399"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31751" name="Rectangle 7"/>
            <p:cNvSpPr>
              <a:spLocks noChangeArrowheads="1"/>
            </p:cNvSpPr>
            <p:nvPr/>
          </p:nvSpPr>
          <p:spPr bwMode="auto">
            <a:xfrm>
              <a:off x="4435171" y="4645598"/>
              <a:ext cx="1851341" cy="41083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n</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叶子结点</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a:t>
              </a:r>
            </a:p>
          </p:txBody>
        </p:sp>
        <p:sp>
          <p:nvSpPr>
            <p:cNvPr id="31750" name="AutoShape 6"/>
            <p:cNvSpPr>
              <a:spLocks noChangeShapeType="1"/>
            </p:cNvSpPr>
            <p:nvPr/>
          </p:nvSpPr>
          <p:spPr bwMode="auto">
            <a:xfrm>
              <a:off x="3578289" y="4190469"/>
              <a:ext cx="1083" cy="432000"/>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749" name="AutoShape 5"/>
            <p:cNvSpPr>
              <a:spLocks/>
            </p:cNvSpPr>
            <p:nvPr/>
          </p:nvSpPr>
          <p:spPr bwMode="auto">
            <a:xfrm>
              <a:off x="3174222" y="4143479"/>
              <a:ext cx="154910" cy="764070"/>
            </a:xfrm>
            <a:prstGeom prst="leftBrace">
              <a:avLst>
                <a:gd name="adj1" fmla="val 43590"/>
                <a:gd name="adj2" fmla="val 50000"/>
              </a:avLst>
            </a:prstGeom>
            <a:noFill/>
            <a:ln w="19050">
              <a:solidFill>
                <a:srgbClr val="00B0F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748" name="Rectangle 4"/>
            <p:cNvSpPr>
              <a:spLocks noChangeArrowheads="1"/>
            </p:cNvSpPr>
            <p:nvPr/>
          </p:nvSpPr>
          <p:spPr bwMode="auto">
            <a:xfrm>
              <a:off x="2393620" y="4361771"/>
              <a:ext cx="781052"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minsum</a:t>
              </a:r>
            </a:p>
          </p:txBody>
        </p:sp>
        <p:sp>
          <p:nvSpPr>
            <p:cNvPr id="31747" name="AutoShape 3"/>
            <p:cNvSpPr>
              <a:spLocks noChangeShapeType="1"/>
            </p:cNvSpPr>
            <p:nvPr/>
          </p:nvSpPr>
          <p:spPr bwMode="auto">
            <a:xfrm flipH="1">
              <a:off x="2673742" y="3233336"/>
              <a:ext cx="774552" cy="58939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1746" name="Rectangle 2"/>
            <p:cNvSpPr>
              <a:spLocks noChangeArrowheads="1"/>
            </p:cNvSpPr>
            <p:nvPr/>
          </p:nvSpPr>
          <p:spPr bwMode="auto">
            <a:xfrm>
              <a:off x="2357422" y="3822733"/>
              <a:ext cx="387818" cy="2655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Consolas" pitchFamily="49" charset="0"/>
                </a:rPr>
                <a:t>…</a:t>
              </a:r>
            </a:p>
          </p:txBody>
        </p:sp>
      </p:grpSp>
      <p:sp>
        <p:nvSpPr>
          <p:cNvPr id="24" name="TextBox 23"/>
          <p:cNvSpPr txBox="1"/>
          <p:nvPr/>
        </p:nvSpPr>
        <p:spPr>
          <a:xfrm>
            <a:off x="1428728" y="3286130"/>
            <a:ext cx="4429156"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itchFamily="49" charset="0"/>
                <a:ea typeface="仿宋" pitchFamily="49" charset="-122"/>
                <a:cs typeface="Consolas" pitchFamily="49" charset="0"/>
              </a:rPr>
              <a:t>bound(x,cost,i+1)=cost+minsum</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23" name="灯片编号占位符 22"/>
          <p:cNvSpPr>
            <a:spLocks noGrp="1"/>
          </p:cNvSpPr>
          <p:nvPr>
            <p:ph type="sldNum" sz="quarter" idx="12"/>
          </p:nvPr>
        </p:nvSpPr>
        <p:spPr/>
        <p:txBody>
          <a:bodyPr/>
          <a:lstStyle/>
          <a:p>
            <a:fld id="{7AF016A1-9F15-429F-9EFD-84004B73C732}" type="slidenum">
              <a:rPr lang="en-US" altLang="zh-CN" smtClean="0"/>
              <a:pPr/>
              <a:t>109</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8" name="Rectangle 58"/>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3749" name="Rectangle 21"/>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26"/>
          <p:cNvSpPr txBox="1"/>
          <p:nvPr/>
        </p:nvSpPr>
        <p:spPr>
          <a:xfrm>
            <a:off x="214282" y="214296"/>
            <a:ext cx="8572560" cy="810478"/>
          </a:xfrm>
          <a:prstGeom prst="rect">
            <a:avLst/>
          </a:prstGeom>
          <a:noFill/>
        </p:spPr>
        <p:txBody>
          <a:bodyPr wrap="square" rtlCol="0">
            <a:spAutoFit/>
          </a:bodyPr>
          <a:lstStyle/>
          <a:p>
            <a:pPr algn="l">
              <a:lnSpc>
                <a:spcPts val="2800"/>
              </a:lnSpc>
              <a:spcBef>
                <a:spcPts val="0"/>
              </a:spcBef>
            </a:pPr>
            <a:r>
              <a:rPr lang="zh-CN" altLang="zh-CN" sz="2000" smtClean="0">
                <a:solidFill>
                  <a:srgbClr val="FF0000"/>
                </a:solidFill>
                <a:latin typeface="Consolas" pitchFamily="49" charset="0"/>
                <a:ea typeface="楷体" pitchFamily="49" charset="-122"/>
                <a:cs typeface="Consolas" pitchFamily="49" charset="0"/>
              </a:rPr>
              <a:t>剪支</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在解空间中搜索时提早终止某些分支的无效搜索，减少搜索的结点个数但不影响最终结果，从而提高了算法的时间性能。</a:t>
            </a:r>
            <a:endParaRPr lang="en-US" altLang="zh-CN" sz="2000" smtClean="0">
              <a:solidFill>
                <a:srgbClr val="0000FF"/>
              </a:solidFill>
              <a:latin typeface="Consolas" pitchFamily="49" charset="0"/>
              <a:ea typeface="楷体" pitchFamily="49" charset="-122"/>
              <a:cs typeface="Consolas" pitchFamily="49" charset="0"/>
            </a:endParaRPr>
          </a:p>
        </p:txBody>
      </p:sp>
      <p:sp>
        <p:nvSpPr>
          <p:cNvPr id="28" name="TextBox 27"/>
          <p:cNvSpPr txBox="1"/>
          <p:nvPr/>
        </p:nvSpPr>
        <p:spPr>
          <a:xfrm>
            <a:off x="214282" y="975639"/>
            <a:ext cx="1857388"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zh-CN" sz="2000" smtClean="0">
                <a:solidFill>
                  <a:srgbClr val="FF3300"/>
                </a:solidFill>
                <a:latin typeface="微软雅黑" pitchFamily="34" charset="-122"/>
                <a:ea typeface="微软雅黑" pitchFamily="34" charset="-122"/>
              </a:rPr>
              <a:t>剪支策略</a:t>
            </a:r>
            <a:endParaRPr lang="zh-CN" altLang="zh-CN" sz="2000" spc="50">
              <a:ln w="11430"/>
              <a:solidFill>
                <a:srgbClr val="FF33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30" name="TextBox 29"/>
          <p:cNvSpPr txBox="1"/>
          <p:nvPr/>
        </p:nvSpPr>
        <p:spPr>
          <a:xfrm>
            <a:off x="285720" y="1467847"/>
            <a:ext cx="8215370" cy="324704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600"/>
              </a:lnSpc>
              <a:spcBef>
                <a:spcPts val="600"/>
              </a:spcBef>
              <a:buBlip>
                <a:blip r:embed="rId2"/>
              </a:buBlip>
            </a:pPr>
            <a:r>
              <a:rPr lang="zh-CN" altLang="zh-CN" sz="2000" smtClean="0">
                <a:solidFill>
                  <a:srgbClr val="FF0000"/>
                </a:solidFill>
                <a:latin typeface="Consolas" pitchFamily="49" charset="0"/>
                <a:ea typeface="仿宋" pitchFamily="49" charset="-122"/>
                <a:cs typeface="Consolas" pitchFamily="49" charset="0"/>
              </a:rPr>
              <a:t>可行性剪支</a:t>
            </a:r>
            <a:r>
              <a:rPr lang="zh-CN" altLang="zh-CN" sz="2000" smtClean="0">
                <a:solidFill>
                  <a:srgbClr val="0000FF"/>
                </a:solidFill>
                <a:latin typeface="Consolas" pitchFamily="49" charset="0"/>
                <a:ea typeface="仿宋" pitchFamily="49" charset="-122"/>
                <a:cs typeface="Consolas" pitchFamily="49" charset="0"/>
              </a:rPr>
              <a:t>：在扩展结点处剪去不满足</a:t>
            </a:r>
            <a:r>
              <a:rPr lang="zh-CN" altLang="zh-CN" sz="2000" smtClean="0">
                <a:solidFill>
                  <a:srgbClr val="FF00FF"/>
                </a:solidFill>
                <a:latin typeface="Consolas" pitchFamily="49" charset="0"/>
                <a:ea typeface="仿宋" pitchFamily="49" charset="-122"/>
                <a:cs typeface="Consolas" pitchFamily="49" charset="0"/>
              </a:rPr>
              <a:t>约束条件</a:t>
            </a:r>
            <a:r>
              <a:rPr lang="zh-CN" altLang="zh-CN" sz="2000" smtClean="0">
                <a:solidFill>
                  <a:srgbClr val="0000FF"/>
                </a:solidFill>
                <a:latin typeface="Consolas" pitchFamily="49" charset="0"/>
                <a:ea typeface="仿宋" pitchFamily="49" charset="-122"/>
                <a:cs typeface="Consolas" pitchFamily="49" charset="0"/>
              </a:rPr>
              <a:t>的分支。例如，在鸡兔同笼问题中，若</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b</a:t>
            </a:r>
            <a:r>
              <a:rPr lang="en-US" altLang="zh-CN" sz="2000" smtClean="0">
                <a:solidFill>
                  <a:srgbClr val="0000FF"/>
                </a:solidFill>
                <a:latin typeface="Consolas" pitchFamily="49" charset="0"/>
                <a:ea typeface="仿宋" pitchFamily="49" charset="-122"/>
                <a:cs typeface="Consolas" pitchFamily="49" charset="0"/>
              </a:rPr>
              <a:t>=8</a:t>
            </a:r>
            <a:r>
              <a:rPr lang="zh-CN" altLang="zh-CN" sz="2000" smtClean="0">
                <a:solidFill>
                  <a:srgbClr val="0000FF"/>
                </a:solidFill>
                <a:latin typeface="Consolas" pitchFamily="49" charset="0"/>
                <a:ea typeface="仿宋" pitchFamily="49" charset="-122"/>
                <a:cs typeface="Consolas" pitchFamily="49" charset="0"/>
              </a:rPr>
              <a:t>为例，兔数的取值范围只能是</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，因为</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只或者更多只兔子时腿数就超过</a:t>
            </a:r>
            <a:r>
              <a:rPr lang="en-US" altLang="zh-CN" sz="2000" smtClean="0">
                <a:solidFill>
                  <a:srgbClr val="0000FF"/>
                </a:solidFill>
                <a:latin typeface="Consolas" pitchFamily="49" charset="0"/>
                <a:ea typeface="仿宋" pitchFamily="49" charset="-122"/>
                <a:cs typeface="Consolas" pitchFamily="49" charset="0"/>
              </a:rPr>
              <a:t>8</a:t>
            </a:r>
            <a:r>
              <a:rPr lang="zh-CN" altLang="zh-CN" sz="2000" smtClean="0">
                <a:solidFill>
                  <a:srgbClr val="0000FF"/>
                </a:solidFill>
                <a:latin typeface="Consolas" pitchFamily="49" charset="0"/>
                <a:ea typeface="仿宋" pitchFamily="49" charset="-122"/>
                <a:cs typeface="Consolas" pitchFamily="49" charset="0"/>
              </a:rPr>
              <a:t>了，不再满足约束条件。</a:t>
            </a:r>
          </a:p>
          <a:p>
            <a:pPr marL="457200" indent="-457200" algn="l">
              <a:lnSpc>
                <a:spcPts val="2600"/>
              </a:lnSpc>
              <a:spcBef>
                <a:spcPts val="600"/>
              </a:spcBef>
              <a:buBlip>
                <a:blip r:embed="rId2"/>
              </a:buBlip>
            </a:pPr>
            <a:r>
              <a:rPr lang="zh-CN" altLang="zh-CN" sz="2000" smtClean="0">
                <a:solidFill>
                  <a:srgbClr val="FF0000"/>
                </a:solidFill>
                <a:latin typeface="Consolas" pitchFamily="49" charset="0"/>
                <a:ea typeface="仿宋" pitchFamily="49" charset="-122"/>
                <a:cs typeface="Consolas" pitchFamily="49" charset="0"/>
              </a:rPr>
              <a:t>最优性剪支</a:t>
            </a:r>
            <a:r>
              <a:rPr lang="zh-CN" altLang="zh-CN" sz="2000" smtClean="0">
                <a:solidFill>
                  <a:srgbClr val="0000FF"/>
                </a:solidFill>
                <a:latin typeface="Consolas" pitchFamily="49" charset="0"/>
                <a:ea typeface="仿宋" pitchFamily="49" charset="-122"/>
                <a:cs typeface="Consolas" pitchFamily="49" charset="0"/>
              </a:rPr>
              <a:t>：用</a:t>
            </a:r>
            <a:r>
              <a:rPr lang="zh-CN" altLang="zh-CN" sz="2000" smtClean="0">
                <a:solidFill>
                  <a:srgbClr val="FF00FF"/>
                </a:solidFill>
                <a:latin typeface="Consolas" pitchFamily="49" charset="0"/>
                <a:ea typeface="仿宋" pitchFamily="49" charset="-122"/>
                <a:cs typeface="Consolas" pitchFamily="49" charset="0"/>
              </a:rPr>
              <a:t>限界函数</a:t>
            </a:r>
            <a:r>
              <a:rPr lang="zh-CN" altLang="zh-CN" sz="2000" smtClean="0">
                <a:solidFill>
                  <a:srgbClr val="0000FF"/>
                </a:solidFill>
                <a:latin typeface="Consolas" pitchFamily="49" charset="0"/>
                <a:ea typeface="仿宋" pitchFamily="49" charset="-122"/>
                <a:cs typeface="Consolas" pitchFamily="49" charset="0"/>
              </a:rPr>
              <a:t>剪去得不到最优解的分支。例如，在鸡兔同笼问题中求鸡最少的解，若已经求出一个可行解的鸡数为</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，后面就不必搜索鸡数大于</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的结点。</a:t>
            </a:r>
          </a:p>
          <a:p>
            <a:pPr marL="457200" indent="-457200" algn="l">
              <a:lnSpc>
                <a:spcPts val="2600"/>
              </a:lnSpc>
              <a:spcBef>
                <a:spcPts val="600"/>
              </a:spcBef>
              <a:buBlip>
                <a:blip r:embed="rId2"/>
              </a:buBlip>
            </a:pPr>
            <a:r>
              <a:rPr lang="zh-CN" altLang="zh-CN" sz="2000" smtClean="0">
                <a:solidFill>
                  <a:srgbClr val="FF0000"/>
                </a:solidFill>
                <a:latin typeface="Consolas" pitchFamily="49" charset="0"/>
                <a:ea typeface="仿宋" pitchFamily="49" charset="-122"/>
                <a:cs typeface="Consolas" pitchFamily="49" charset="0"/>
              </a:rPr>
              <a:t>交换搜索顺序</a:t>
            </a:r>
            <a:r>
              <a:rPr lang="zh-CN" altLang="zh-CN" sz="2000" smtClean="0">
                <a:solidFill>
                  <a:srgbClr val="0000FF"/>
                </a:solidFill>
                <a:latin typeface="Consolas" pitchFamily="49" charset="0"/>
                <a:ea typeface="仿宋" pitchFamily="49" charset="-122"/>
                <a:cs typeface="Consolas" pitchFamily="49" charset="0"/>
              </a:rPr>
              <a:t>：在搜索中</a:t>
            </a:r>
            <a:r>
              <a:rPr lang="zh-CN" altLang="zh-CN" sz="2000" smtClean="0">
                <a:solidFill>
                  <a:srgbClr val="FF00FF"/>
                </a:solidFill>
                <a:latin typeface="Consolas" pitchFamily="49" charset="0"/>
                <a:ea typeface="仿宋" pitchFamily="49" charset="-122"/>
                <a:cs typeface="Consolas" pitchFamily="49" charset="0"/>
              </a:rPr>
              <a:t>改变搜索的顺</a:t>
            </a:r>
            <a:r>
              <a:rPr lang="zh-CN" altLang="zh-CN" sz="2000" smtClean="0">
                <a:solidFill>
                  <a:srgbClr val="0000FF"/>
                </a:solidFill>
                <a:latin typeface="Consolas" pitchFamily="49" charset="0"/>
                <a:ea typeface="仿宋" pitchFamily="49" charset="-122"/>
                <a:cs typeface="Consolas" pitchFamily="49" charset="0"/>
              </a:rPr>
              <a:t>序，比如原先是递减顺序，可以改为递增顺序，或者原先是无序，可以改为有序，这样可能减少搜索的总结点。</a:t>
            </a: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11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95711"/>
            <a:ext cx="8786874" cy="47620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	def </a:t>
            </a:r>
            <a:r>
              <a:rPr lang="en-US" altLang="zh-CN" sz="2000" smtClean="0">
                <a:solidFill>
                  <a:srgbClr val="FF0000"/>
                </a:solidFill>
                <a:latin typeface="Consolas" pitchFamily="49" charset="0"/>
                <a:ea typeface="仿宋" pitchFamily="49" charset="-122"/>
              </a:rPr>
              <a:t>dfs2</a:t>
            </a:r>
            <a:r>
              <a:rPr lang="en-US" altLang="zh-CN" sz="2000" smtClean="0">
                <a:solidFill>
                  <a:srgbClr val="0000FF"/>
                </a:solidFill>
                <a:latin typeface="Consolas" pitchFamily="49" charset="0"/>
                <a:ea typeface="仿宋" pitchFamily="49" charset="-122"/>
              </a:rPr>
              <a:t>(cost,i):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4   	if i&gt;=n: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5    		if cost&lt;bestc: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比较求最优解</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6      		bestc=cost;bestx=copy.deepcopy(x)</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7    	else: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8     	for j in range(0,n):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为人员</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试探任务</a:t>
            </a:r>
            <a:r>
              <a:rPr lang="en-US" altLang="zh-CN" sz="2000" smtClean="0">
                <a:solidFill>
                  <a:srgbClr val="00B0F0"/>
                </a:solidFill>
                <a:latin typeface="Consolas" pitchFamily="49" charset="0"/>
                <a:ea typeface="仿宋" pitchFamily="49" charset="-122"/>
              </a:rPr>
              <a:t>j</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9        	if </a:t>
            </a:r>
            <a:r>
              <a:rPr lang="en-US" altLang="zh-CN" sz="2000" smtClean="0">
                <a:solidFill>
                  <a:srgbClr val="FF00FF"/>
                </a:solidFill>
                <a:latin typeface="Consolas" pitchFamily="49" charset="0"/>
                <a:ea typeface="仿宋" pitchFamily="49" charset="-122"/>
              </a:rPr>
              <a:t>used[j]</a:t>
            </a:r>
            <a:r>
              <a:rPr lang="en-US" altLang="zh-CN" sz="2000" smtClean="0">
                <a:solidFill>
                  <a:srgbClr val="0000FF"/>
                </a:solidFill>
                <a:latin typeface="Consolas" pitchFamily="49" charset="0"/>
                <a:ea typeface="仿宋" pitchFamily="49" charset="-122"/>
              </a:rPr>
              <a:t>:continue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跳过已经分配的任务</a:t>
            </a:r>
            <a:r>
              <a:rPr lang="en-US" altLang="zh-CN" sz="2000" smtClean="0">
                <a:solidFill>
                  <a:srgbClr val="00B0F0"/>
                </a:solidFill>
                <a:latin typeface="Consolas" pitchFamily="49" charset="0"/>
                <a:ea typeface="仿宋" pitchFamily="49" charset="-122"/>
              </a:rPr>
              <a:t>j</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10        	used[j]=True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11        	x[i]=j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任务</a:t>
            </a:r>
            <a:r>
              <a:rPr lang="en-US" altLang="zh-CN" sz="2000" smtClean="0">
                <a:solidFill>
                  <a:srgbClr val="00B0F0"/>
                </a:solidFill>
                <a:latin typeface="Consolas" pitchFamily="49" charset="0"/>
                <a:ea typeface="仿宋" pitchFamily="49" charset="-122"/>
              </a:rPr>
              <a:t>j</a:t>
            </a:r>
            <a:r>
              <a:rPr lang="zh-CN" altLang="zh-CN" sz="2000" smtClean="0">
                <a:solidFill>
                  <a:srgbClr val="00B0F0"/>
                </a:solidFill>
                <a:latin typeface="Consolas" pitchFamily="49" charset="0"/>
                <a:ea typeface="仿宋" pitchFamily="49" charset="-122"/>
              </a:rPr>
              <a:t>分配给人员</a:t>
            </a:r>
            <a:r>
              <a:rPr lang="en-US" altLang="zh-CN" sz="2000" smtClean="0">
                <a:solidFill>
                  <a:srgbClr val="00B0F0"/>
                </a:solidFill>
                <a:latin typeface="Consolas" pitchFamily="49" charset="0"/>
                <a:ea typeface="仿宋" pitchFamily="49" charset="-122"/>
              </a:rPr>
              <a:t>i</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12        	cost+=c[i][j]</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13        	if </a:t>
            </a:r>
            <a:r>
              <a:rPr lang="en-US" altLang="zh-CN" sz="2000" smtClean="0">
                <a:solidFill>
                  <a:srgbClr val="FF00FF"/>
                </a:solidFill>
                <a:latin typeface="Consolas" pitchFamily="49" charset="0"/>
                <a:ea typeface="仿宋" pitchFamily="49" charset="-122"/>
              </a:rPr>
              <a:t>bound(cost,i+1)&lt;bestc</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剪支</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14         	</a:t>
            </a:r>
            <a:r>
              <a:rPr lang="en-US" altLang="zh-CN" sz="2000" smtClean="0">
                <a:solidFill>
                  <a:srgbClr val="FF0000"/>
                </a:solidFill>
                <a:latin typeface="Consolas" pitchFamily="49" charset="0"/>
                <a:ea typeface="仿宋" pitchFamily="49" charset="-122"/>
              </a:rPr>
              <a:t>dfs2</a:t>
            </a:r>
            <a:r>
              <a:rPr lang="en-US" altLang="zh-CN" sz="2000" smtClean="0">
                <a:solidFill>
                  <a:srgbClr val="0000FF"/>
                </a:solidFill>
                <a:latin typeface="Consolas" pitchFamily="49" charset="0"/>
                <a:ea typeface="仿宋" pitchFamily="49" charset="-122"/>
              </a:rPr>
              <a:t>(cost,i+1)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为人员</a:t>
            </a:r>
            <a:r>
              <a:rPr lang="en-US" altLang="zh-CN" sz="2000" smtClean="0">
                <a:solidFill>
                  <a:srgbClr val="00B0F0"/>
                </a:solidFill>
                <a:latin typeface="Consolas" pitchFamily="49" charset="0"/>
                <a:ea typeface="仿宋" pitchFamily="49" charset="-122"/>
              </a:rPr>
              <a:t>i+1</a:t>
            </a:r>
            <a:r>
              <a:rPr lang="zh-CN" altLang="zh-CN" sz="2000" smtClean="0">
                <a:solidFill>
                  <a:srgbClr val="00B0F0"/>
                </a:solidFill>
                <a:latin typeface="Consolas" pitchFamily="49" charset="0"/>
                <a:ea typeface="仿宋" pitchFamily="49" charset="-122"/>
              </a:rPr>
              <a:t>分配任务</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15        	used[j]=False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回退</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16       	x[i]=-1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17       	cost-=c[i][j]</a:t>
            </a:r>
            <a:endParaRPr lang="zh-CN" altLang="zh-CN" sz="2000">
              <a:solidFill>
                <a:srgbClr val="0000FF"/>
              </a:solidFill>
              <a:latin typeface="Consolas" pitchFamily="49" charset="0"/>
              <a:ea typeface="仿宋"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110</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5"/>
          <p:cNvSpPr txBox="1"/>
          <p:nvPr/>
        </p:nvSpPr>
        <p:spPr>
          <a:xfrm>
            <a:off x="500034" y="321454"/>
            <a:ext cx="714380" cy="646331"/>
          </a:xfrm>
          <a:prstGeom prst="rect">
            <a:avLst/>
          </a:prstGeom>
          <a:blipFill>
            <a:blip r:embed="rId2"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graphicFrame>
        <p:nvGraphicFramePr>
          <p:cNvPr id="6" name="表格 5"/>
          <p:cNvGraphicFramePr>
            <a:graphicFrameLocks noGrp="1"/>
          </p:cNvGraphicFramePr>
          <p:nvPr/>
        </p:nvGraphicFramePr>
        <p:xfrm>
          <a:off x="1571604" y="321453"/>
          <a:ext cx="4643470" cy="1778000"/>
        </p:xfrm>
        <a:graphic>
          <a:graphicData uri="http://schemas.openxmlformats.org/drawingml/2006/table">
            <a:tbl>
              <a:tblPr>
                <a:tableStyleId>{35758FB7-9AC5-4552-8A53-C91805E547FA}</a:tableStyleId>
              </a:tblPr>
              <a:tblGrid>
                <a:gridCol w="823443"/>
                <a:gridCol w="954445"/>
                <a:gridCol w="955194"/>
                <a:gridCol w="955194"/>
                <a:gridCol w="955194"/>
              </a:tblGrid>
              <a:tr h="266700">
                <a:tc>
                  <a:txBody>
                    <a:bodyPr/>
                    <a:lstStyle/>
                    <a:p>
                      <a:pPr algn="ctr">
                        <a:lnSpc>
                          <a:spcPts val="2800"/>
                        </a:lnSpc>
                        <a:spcAft>
                          <a:spcPts val="0"/>
                        </a:spcAft>
                      </a:pPr>
                      <a:r>
                        <a:rPr lang="zh-CN" sz="1600" b="1" kern="100">
                          <a:solidFill>
                            <a:srgbClr val="FF0000"/>
                          </a:solidFill>
                          <a:latin typeface="Consolas" pitchFamily="49" charset="0"/>
                          <a:ea typeface="仿宋" pitchFamily="49" charset="-122"/>
                          <a:cs typeface="Consolas" pitchFamily="49" charset="0"/>
                        </a:rPr>
                        <a:t>人员</a:t>
                      </a:r>
                    </a:p>
                  </a:txBody>
                  <a:tcPr marL="68580" marR="68580" marT="0" marB="0">
                    <a:solidFill>
                      <a:schemeClr val="accent6">
                        <a:lumMod val="20000"/>
                        <a:lumOff val="80000"/>
                      </a:schemeClr>
                    </a:solidFill>
                  </a:tcPr>
                </a:tc>
                <a:tc>
                  <a:txBody>
                    <a:bodyPr/>
                    <a:lstStyle/>
                    <a:p>
                      <a:pPr algn="ctr">
                        <a:lnSpc>
                          <a:spcPts val="2800"/>
                        </a:lnSpc>
                        <a:spcAft>
                          <a:spcPts val="0"/>
                        </a:spcAft>
                      </a:pPr>
                      <a:r>
                        <a:rPr lang="zh-CN" sz="1600" b="1" kern="100">
                          <a:solidFill>
                            <a:srgbClr val="FF0000"/>
                          </a:solidFill>
                          <a:latin typeface="Consolas" pitchFamily="49" charset="0"/>
                          <a:ea typeface="仿宋" pitchFamily="49" charset="-122"/>
                          <a:cs typeface="Consolas" pitchFamily="49" charset="0"/>
                        </a:rPr>
                        <a:t>任</a:t>
                      </a:r>
                      <a:r>
                        <a:rPr lang="zh-CN" sz="1600" b="1" kern="100" smtClean="0">
                          <a:solidFill>
                            <a:srgbClr val="FF0000"/>
                          </a:solidFill>
                          <a:latin typeface="Consolas" pitchFamily="49" charset="0"/>
                          <a:ea typeface="仿宋" pitchFamily="49" charset="-122"/>
                          <a:cs typeface="Consolas" pitchFamily="49" charset="0"/>
                        </a:rPr>
                        <a:t>务</a:t>
                      </a:r>
                      <a:r>
                        <a:rPr lang="en-US" altLang="zh-CN" sz="1600" b="1" kern="100" smtClean="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zh-CN" sz="1600" b="1" kern="100">
                          <a:solidFill>
                            <a:srgbClr val="FF0000"/>
                          </a:solidFill>
                          <a:latin typeface="Consolas" pitchFamily="49" charset="0"/>
                          <a:ea typeface="仿宋" pitchFamily="49" charset="-122"/>
                          <a:cs typeface="Consolas" pitchFamily="49" charset="0"/>
                        </a:rPr>
                        <a:t>任</a:t>
                      </a:r>
                      <a:r>
                        <a:rPr lang="zh-CN" sz="1600" b="1" kern="100" smtClean="0">
                          <a:solidFill>
                            <a:srgbClr val="FF0000"/>
                          </a:solidFill>
                          <a:latin typeface="Consolas" pitchFamily="49" charset="0"/>
                          <a:ea typeface="仿宋" pitchFamily="49" charset="-122"/>
                          <a:cs typeface="Consolas" pitchFamily="49" charset="0"/>
                        </a:rPr>
                        <a:t>务</a:t>
                      </a:r>
                      <a:r>
                        <a:rPr lang="en-US" altLang="zh-CN" sz="1600" b="1" kern="100" smtClean="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zh-CN" sz="1600" b="1" kern="100">
                          <a:solidFill>
                            <a:srgbClr val="FF0000"/>
                          </a:solidFill>
                          <a:latin typeface="Consolas" pitchFamily="49" charset="0"/>
                          <a:ea typeface="仿宋" pitchFamily="49" charset="-122"/>
                          <a:cs typeface="Consolas" pitchFamily="49" charset="0"/>
                        </a:rPr>
                        <a:t>任</a:t>
                      </a:r>
                      <a:r>
                        <a:rPr lang="zh-CN" sz="1600" b="1" kern="100" smtClean="0">
                          <a:solidFill>
                            <a:srgbClr val="FF0000"/>
                          </a:solidFill>
                          <a:latin typeface="Consolas" pitchFamily="49" charset="0"/>
                          <a:ea typeface="仿宋" pitchFamily="49" charset="-122"/>
                          <a:cs typeface="Consolas" pitchFamily="49" charset="0"/>
                        </a:rPr>
                        <a:t>务</a:t>
                      </a:r>
                      <a:r>
                        <a:rPr lang="en-US" altLang="zh-CN" sz="1600" b="1" kern="100" smtClean="0">
                          <a:solidFill>
                            <a:srgbClr val="FF0000"/>
                          </a:solidFill>
                          <a:latin typeface="Consolas" pitchFamily="49" charset="0"/>
                          <a:ea typeface="仿宋" pitchFamily="49" charset="-122"/>
                          <a:cs typeface="Consolas" pitchFamily="49" charset="0"/>
                        </a:rPr>
                        <a:t>2</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zh-CN" sz="1600" b="1" kern="100">
                          <a:solidFill>
                            <a:srgbClr val="FF0000"/>
                          </a:solidFill>
                          <a:latin typeface="Consolas" pitchFamily="49" charset="0"/>
                          <a:ea typeface="仿宋" pitchFamily="49" charset="-122"/>
                          <a:cs typeface="Consolas" pitchFamily="49" charset="0"/>
                        </a:rPr>
                        <a:t>任</a:t>
                      </a:r>
                      <a:r>
                        <a:rPr lang="zh-CN" sz="1600" b="1" kern="100" smtClean="0">
                          <a:solidFill>
                            <a:srgbClr val="FF0000"/>
                          </a:solidFill>
                          <a:latin typeface="Consolas" pitchFamily="49" charset="0"/>
                          <a:ea typeface="仿宋" pitchFamily="49" charset="-122"/>
                          <a:cs typeface="Consolas" pitchFamily="49" charset="0"/>
                        </a:rPr>
                        <a:t>务</a:t>
                      </a:r>
                      <a:r>
                        <a:rPr lang="en-US" altLang="zh-CN" sz="1600" b="1" kern="100" smtClean="0">
                          <a:solidFill>
                            <a:srgbClr val="FF0000"/>
                          </a:solidFill>
                          <a:latin typeface="Consolas" pitchFamily="49" charset="0"/>
                          <a:ea typeface="仿宋" pitchFamily="49" charset="-122"/>
                          <a:cs typeface="Consolas" pitchFamily="49" charset="0"/>
                        </a:rPr>
                        <a:t>3</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9</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7</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8</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70278">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6</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7</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5</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8</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c>
                  <a:txBody>
                    <a:bodyPr/>
                    <a:lstStyle/>
                    <a:p>
                      <a:pPr algn="ctr">
                        <a:lnSpc>
                          <a:spcPts val="2800"/>
                        </a:lnSpc>
                        <a:spcAft>
                          <a:spcPts val="0"/>
                        </a:spcAft>
                      </a:pPr>
                      <a:r>
                        <a:rPr lang="pt-BR" sz="1600" kern="100">
                          <a:solidFill>
                            <a:srgbClr val="0000FF"/>
                          </a:solidFill>
                          <a:latin typeface="Consolas" pitchFamily="49" charset="0"/>
                          <a:ea typeface="仿宋" pitchFamily="49" charset="-122"/>
                          <a:cs typeface="Consolas" pitchFamily="49" charset="0"/>
                        </a:rPr>
                        <a:t>8</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66700">
                <a:tc>
                  <a:txBody>
                    <a:bodyPr/>
                    <a:lstStyle/>
                    <a:p>
                      <a:pPr algn="ctr">
                        <a:lnSpc>
                          <a:spcPts val="2800"/>
                        </a:lnSpc>
                        <a:spcAft>
                          <a:spcPts val="0"/>
                        </a:spcAft>
                      </a:pPr>
                      <a:r>
                        <a:rPr lang="pt-BR" sz="1400" kern="100">
                          <a:solidFill>
                            <a:srgbClr val="0000FF"/>
                          </a:solidFill>
                          <a:latin typeface="Consolas" pitchFamily="49" charset="0"/>
                          <a:ea typeface="仿宋" pitchFamily="49" charset="-122"/>
                          <a:cs typeface="Consolas" pitchFamily="49" charset="0"/>
                        </a:rPr>
                        <a:t>3</a:t>
                      </a:r>
                      <a:endParaRPr lang="zh-CN" sz="14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400" kern="100">
                          <a:solidFill>
                            <a:srgbClr val="0000FF"/>
                          </a:solidFill>
                          <a:latin typeface="Consolas" pitchFamily="49" charset="0"/>
                          <a:ea typeface="仿宋" pitchFamily="49" charset="-122"/>
                          <a:cs typeface="Consolas" pitchFamily="49" charset="0"/>
                        </a:rPr>
                        <a:t>7</a:t>
                      </a:r>
                      <a:endParaRPr lang="zh-CN" sz="14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400" kern="100">
                          <a:solidFill>
                            <a:srgbClr val="0000FF"/>
                          </a:solidFill>
                          <a:latin typeface="Consolas" pitchFamily="49" charset="0"/>
                          <a:ea typeface="仿宋" pitchFamily="49" charset="-122"/>
                          <a:cs typeface="Consolas" pitchFamily="49" charset="0"/>
                        </a:rPr>
                        <a:t>6</a:t>
                      </a:r>
                      <a:endParaRPr lang="zh-CN" sz="14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400" kern="100">
                          <a:solidFill>
                            <a:srgbClr val="0000FF"/>
                          </a:solidFill>
                          <a:latin typeface="Consolas" pitchFamily="49" charset="0"/>
                          <a:ea typeface="仿宋" pitchFamily="49" charset="-122"/>
                          <a:cs typeface="Consolas" pitchFamily="49" charset="0"/>
                        </a:rPr>
                        <a:t>9</a:t>
                      </a:r>
                      <a:endParaRPr lang="zh-CN" sz="14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800"/>
                        </a:lnSpc>
                        <a:spcAft>
                          <a:spcPts val="0"/>
                        </a:spcAft>
                      </a:pPr>
                      <a:r>
                        <a:rPr lang="pt-BR" sz="1400" kern="100">
                          <a:solidFill>
                            <a:srgbClr val="0000FF"/>
                          </a:solidFill>
                          <a:latin typeface="Consolas" pitchFamily="49" charset="0"/>
                          <a:ea typeface="仿宋" pitchFamily="49" charset="-122"/>
                          <a:cs typeface="Consolas" pitchFamily="49" charset="0"/>
                        </a:rPr>
                        <a:t>4</a:t>
                      </a:r>
                      <a:endParaRPr lang="zh-CN" sz="1400" kern="100">
                        <a:solidFill>
                          <a:srgbClr val="0000FF"/>
                        </a:solidFill>
                        <a:latin typeface="Consolas" pitchFamily="49" charset="0"/>
                        <a:ea typeface="仿宋" pitchFamily="49" charset="-122"/>
                        <a:cs typeface="Consolas" pitchFamily="49" charset="0"/>
                      </a:endParaRPr>
                    </a:p>
                  </a:txBody>
                  <a:tcPr marL="68580" marR="68580" marT="0" marB="0">
                    <a:solidFill>
                      <a:srgbClr val="FF00FF"/>
                    </a:solidFill>
                  </a:tcPr>
                </a:tc>
              </a:tr>
            </a:tbl>
          </a:graphicData>
        </a:graphic>
      </p:graphicFrame>
      <p:sp>
        <p:nvSpPr>
          <p:cNvPr id="8" name="TextBox 7"/>
          <p:cNvSpPr txBox="1"/>
          <p:nvPr/>
        </p:nvSpPr>
        <p:spPr>
          <a:xfrm>
            <a:off x="2285984" y="4488434"/>
            <a:ext cx="2928958"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sum</a:t>
            </a:r>
            <a:r>
              <a:rPr lang="zh-CN" altLang="en-US" sz="1800" smtClean="0">
                <a:solidFill>
                  <a:srgbClr val="0000FF"/>
                </a:solidFill>
                <a:latin typeface="Consolas" pitchFamily="49" charset="0"/>
                <a:ea typeface="仿宋" pitchFamily="49" charset="-122"/>
                <a:cs typeface="Consolas" pitchFamily="49" charset="0"/>
              </a:rPr>
              <a:t>为</a:t>
            </a:r>
            <a:r>
              <a:rPr lang="en-US" altLang="zh-CN" sz="1800" smtClean="0">
                <a:solidFill>
                  <a:srgbClr val="0000FF"/>
                </a:solidFill>
                <a:latin typeface="Consolas" pitchFamily="49" charset="0"/>
                <a:ea typeface="仿宋" pitchFamily="49" charset="-122"/>
                <a:cs typeface="Consolas" pitchFamily="49" charset="0"/>
              </a:rPr>
              <a:t>dfs</a:t>
            </a:r>
            <a:r>
              <a:rPr lang="zh-CN" altLang="en-US" sz="1800" smtClean="0">
                <a:solidFill>
                  <a:srgbClr val="0000FF"/>
                </a:solidFill>
                <a:latin typeface="Consolas" pitchFamily="49" charset="0"/>
                <a:ea typeface="仿宋" pitchFamily="49" charset="-122"/>
                <a:cs typeface="Consolas" pitchFamily="49" charset="0"/>
              </a:rPr>
              <a:t>递归调用的次数</a:t>
            </a:r>
          </a:p>
        </p:txBody>
      </p:sp>
      <p:pic>
        <p:nvPicPr>
          <p:cNvPr id="2050" name="Picture 2"/>
          <p:cNvPicPr>
            <a:picLocks noChangeAspect="1" noChangeArrowheads="1"/>
          </p:cNvPicPr>
          <p:nvPr/>
        </p:nvPicPr>
        <p:blipFill>
          <a:blip r:embed="rId3" cstate="print"/>
          <a:srcRect/>
          <a:stretch>
            <a:fillRect/>
          </a:stretch>
        </p:blipFill>
        <p:spPr bwMode="auto">
          <a:xfrm>
            <a:off x="1643042" y="2428888"/>
            <a:ext cx="4371975" cy="2000250"/>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7AF016A1-9F15-429F-9EFD-84004B73C732}" type="slidenum">
              <a:rPr lang="en-US" altLang="zh-CN" smtClean="0"/>
              <a:pPr/>
              <a:t>111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428596" y="785800"/>
            <a:ext cx="8143932" cy="738664"/>
          </a:xfrm>
          <a:prstGeom prst="rect">
            <a:avLst/>
          </a:prstGeom>
          <a:noFill/>
        </p:spPr>
        <p:txBody>
          <a:bodyPr wrap="square" rtlCol="0">
            <a:spAutoFit/>
          </a:bodyPr>
          <a:lstStyle/>
          <a:p>
            <a:pPr algn="l">
              <a:lnSpc>
                <a:spcPct val="100000"/>
              </a:lnSpc>
              <a:spcBef>
                <a:spcPts val="0"/>
              </a:spcBef>
            </a:pPr>
            <a:r>
              <a:rPr lang="zh-CN" altLang="zh-CN" sz="2200" smtClean="0">
                <a:solidFill>
                  <a:srgbClr val="FF0000"/>
                </a:solidFill>
                <a:latin typeface="Consolas" pitchFamily="49" charset="0"/>
                <a:ea typeface="仿宋" pitchFamily="49" charset="-122"/>
              </a:rPr>
              <a:t>【</a:t>
            </a:r>
            <a:r>
              <a:rPr lang="zh-CN" altLang="zh-CN" sz="2200" smtClean="0">
                <a:solidFill>
                  <a:srgbClr val="FF0000"/>
                </a:solidFill>
                <a:latin typeface="微软雅黑" pitchFamily="34" charset="-122"/>
                <a:ea typeface="微软雅黑" pitchFamily="34" charset="-122"/>
              </a:rPr>
              <a:t>算法分析</a:t>
            </a:r>
            <a:r>
              <a:rPr lang="zh-CN" altLang="zh-CN" sz="2200" smtClean="0">
                <a:solidFill>
                  <a:srgbClr val="FF0000"/>
                </a:solidFill>
                <a:latin typeface="Consolas" pitchFamily="49" charset="0"/>
                <a:ea typeface="仿宋" pitchFamily="49" charset="-122"/>
              </a:rPr>
              <a:t>】</a:t>
            </a:r>
            <a:r>
              <a:rPr lang="zh-CN" altLang="zh-CN" sz="2000" smtClean="0">
                <a:solidFill>
                  <a:srgbClr val="0000FF"/>
                </a:solidFill>
                <a:latin typeface="Consolas" pitchFamily="49" charset="0"/>
                <a:ea typeface="仿宋" pitchFamily="49" charset="-122"/>
              </a:rPr>
              <a:t>算法的解空间是一棵</a:t>
            </a:r>
            <a:r>
              <a:rPr lang="en-US" altLang="zh-CN" sz="2000" i="1" smtClean="0">
                <a:solidFill>
                  <a:srgbClr val="0000FF"/>
                </a:solidFill>
                <a:latin typeface="Consolas" pitchFamily="49" charset="0"/>
                <a:ea typeface="仿宋" pitchFamily="49" charset="-122"/>
              </a:rPr>
              <a:t>n</a:t>
            </a:r>
            <a:r>
              <a:rPr lang="zh-CN" altLang="zh-CN" sz="2000" smtClean="0">
                <a:solidFill>
                  <a:srgbClr val="0000FF"/>
                </a:solidFill>
                <a:latin typeface="Consolas" pitchFamily="49" charset="0"/>
                <a:ea typeface="仿宋" pitchFamily="49" charset="-122"/>
              </a:rPr>
              <a:t>叉树（子集树），</a:t>
            </a:r>
            <a:r>
              <a:rPr lang="zh-CN" altLang="en-US" sz="2000" smtClean="0">
                <a:solidFill>
                  <a:srgbClr val="0000FF"/>
                </a:solidFill>
                <a:latin typeface="Consolas" pitchFamily="49" charset="0"/>
                <a:ea typeface="仿宋" pitchFamily="49" charset="-122"/>
              </a:rPr>
              <a:t>由于剪支的时间为</a:t>
            </a:r>
            <a:r>
              <a:rPr lang="en-US" altLang="zh-CN" sz="2000" smtClean="0">
                <a:solidFill>
                  <a:srgbClr val="0000FF"/>
                </a:solidFill>
                <a:latin typeface="Consolas" pitchFamily="49" charset="0"/>
                <a:ea typeface="仿宋" pitchFamily="49" charset="-122"/>
              </a:rPr>
              <a:t>O(</a:t>
            </a:r>
            <a:r>
              <a:rPr lang="en-US" altLang="zh-CN" sz="2000" i="1" smtClean="0">
                <a:solidFill>
                  <a:srgbClr val="0000FF"/>
                </a:solidFill>
                <a:latin typeface="Consolas" pitchFamily="49" charset="0"/>
                <a:ea typeface="仿宋" pitchFamily="49" charset="-122"/>
              </a:rPr>
              <a:t>n</a:t>
            </a:r>
            <a:r>
              <a:rPr lang="en-US" altLang="zh-CN" sz="2000" baseline="30000" smtClean="0">
                <a:solidFill>
                  <a:srgbClr val="0000FF"/>
                </a:solidFill>
                <a:latin typeface="Consolas" pitchFamily="49" charset="0"/>
                <a:ea typeface="仿宋" pitchFamily="49" charset="-122"/>
              </a:rPr>
              <a:t>2</a:t>
            </a:r>
            <a:r>
              <a:rPr lang="en-US" altLang="zh-CN" sz="2000" smtClean="0">
                <a:solidFill>
                  <a:srgbClr val="0000FF"/>
                </a:solidFill>
                <a:latin typeface="Consolas" pitchFamily="49" charset="0"/>
                <a:ea typeface="仿宋" pitchFamily="49" charset="-122"/>
              </a:rPr>
              <a:t>)</a:t>
            </a:r>
            <a:r>
              <a:rPr lang="zh-CN" altLang="en-US" sz="2000" smtClean="0">
                <a:solidFill>
                  <a:srgbClr val="0000FF"/>
                </a:solidFill>
                <a:latin typeface="Consolas" pitchFamily="49" charset="0"/>
                <a:ea typeface="仿宋" pitchFamily="49" charset="-122"/>
              </a:rPr>
              <a:t>，</a:t>
            </a:r>
            <a:r>
              <a:rPr lang="zh-CN" altLang="zh-CN" sz="2000" smtClean="0">
                <a:solidFill>
                  <a:srgbClr val="0000FF"/>
                </a:solidFill>
                <a:latin typeface="Consolas" pitchFamily="49" charset="0"/>
                <a:ea typeface="仿宋" pitchFamily="49" charset="-122"/>
              </a:rPr>
              <a:t>所以最坏的时间复杂度为</a:t>
            </a:r>
            <a:r>
              <a:rPr lang="en-US" altLang="zh-CN" sz="2000" smtClean="0">
                <a:solidFill>
                  <a:srgbClr val="0000FF"/>
                </a:solidFill>
                <a:latin typeface="Consolas" pitchFamily="49" charset="0"/>
                <a:ea typeface="仿宋" pitchFamily="49" charset="-122"/>
              </a:rPr>
              <a:t>O(</a:t>
            </a:r>
            <a:r>
              <a:rPr lang="en-US" altLang="zh-CN" sz="2000" i="1" smtClean="0">
                <a:solidFill>
                  <a:srgbClr val="0000FF"/>
                </a:solidFill>
                <a:latin typeface="Consolas" pitchFamily="49" charset="0"/>
                <a:ea typeface="仿宋" pitchFamily="49" charset="-122"/>
              </a:rPr>
              <a:t>n</a:t>
            </a:r>
            <a:r>
              <a:rPr lang="en-US" altLang="zh-CN" sz="2000" baseline="30000" smtClean="0">
                <a:solidFill>
                  <a:srgbClr val="0000FF"/>
                </a:solidFill>
                <a:latin typeface="Consolas" pitchFamily="49" charset="0"/>
                <a:ea typeface="仿宋" pitchFamily="49" charset="-122"/>
              </a:rPr>
              <a:t>2</a:t>
            </a:r>
            <a:r>
              <a:rPr lang="en-US"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n</a:t>
            </a:r>
            <a:r>
              <a:rPr lang="en-US" altLang="zh-CN" sz="2000" i="1" baseline="30000" smtClean="0">
                <a:solidFill>
                  <a:srgbClr val="0000FF"/>
                </a:solidFill>
                <a:latin typeface="Consolas" pitchFamily="49" charset="0"/>
                <a:ea typeface="仿宋" pitchFamily="49" charset="-122"/>
              </a:rPr>
              <a:t>n</a:t>
            </a:r>
            <a:r>
              <a:rPr lang="en-US" altLang="zh-CN" sz="2000" smtClean="0">
                <a:solidFill>
                  <a:srgbClr val="0000FF"/>
                </a:solidFill>
                <a:latin typeface="Consolas" pitchFamily="49" charset="0"/>
                <a:ea typeface="仿宋" pitchFamily="49" charset="-122"/>
              </a:rPr>
              <a:t>)</a:t>
            </a:r>
            <a:r>
              <a:rPr lang="zh-CN" altLang="zh-CN" sz="2000" smtClean="0">
                <a:solidFill>
                  <a:srgbClr val="0000FF"/>
                </a:solidFill>
                <a:latin typeface="Consolas" pitchFamily="49" charset="0"/>
                <a:ea typeface="仿宋" pitchFamily="49" charset="-122"/>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112</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160718"/>
            <a:ext cx="885828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5.3.11 </a:t>
            </a:r>
            <a:r>
              <a:rPr lang="zh-CN" altLang="zh-CN" smtClean="0">
                <a:latin typeface="Consolas" pitchFamily="49" charset="0"/>
                <a:ea typeface="微软雅黑" pitchFamily="34" charset="-122"/>
                <a:cs typeface="Consolas" pitchFamily="49" charset="0"/>
              </a:rPr>
              <a:t>实战—完成所有工作的最短时间（</a:t>
            </a:r>
            <a:r>
              <a:rPr lang="pt-BR" altLang="zh-CN" smtClean="0">
                <a:latin typeface="Consolas" pitchFamily="49" charset="0"/>
                <a:ea typeface="微软雅黑" pitchFamily="34" charset="-122"/>
                <a:cs typeface="Consolas" pitchFamily="49" charset="0"/>
              </a:rPr>
              <a:t>LeetCode1723★★★</a:t>
            </a:r>
            <a:r>
              <a:rPr lang="zh-CN" altLang="zh-CN" smtClean="0">
                <a:latin typeface="Consolas" pitchFamily="49" charset="0"/>
                <a:ea typeface="微软雅黑" pitchFamily="34" charset="-122"/>
                <a:cs typeface="Consolas" pitchFamily="49" charset="0"/>
              </a:rPr>
              <a:t>）</a:t>
            </a:r>
            <a:endParaRPr lang="zh-CN" altLang="zh-CN">
              <a:latin typeface="Consolas" pitchFamily="49" charset="0"/>
              <a:ea typeface="微软雅黑" pitchFamily="34" charset="-122"/>
              <a:cs typeface="Consolas" pitchFamily="49" charset="0"/>
            </a:endParaRPr>
          </a:p>
        </p:txBody>
      </p:sp>
      <p:sp>
        <p:nvSpPr>
          <p:cNvPr id="5" name="TextBox 4"/>
          <p:cNvSpPr txBox="1"/>
          <p:nvPr/>
        </p:nvSpPr>
        <p:spPr>
          <a:xfrm>
            <a:off x="285720" y="796258"/>
            <a:ext cx="8501122" cy="409923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600"/>
              </a:lnSpc>
              <a:spcBef>
                <a:spcPts val="600"/>
              </a:spcBef>
            </a:pPr>
            <a:r>
              <a:rPr lang="zh-CN" altLang="zh-CN" sz="2000" smtClean="0">
                <a:solidFill>
                  <a:srgbClr val="FF0000"/>
                </a:solidFill>
                <a:latin typeface="微软雅黑" pitchFamily="34" charset="-122"/>
                <a:ea typeface="微软雅黑" pitchFamily="34" charset="-122"/>
                <a:cs typeface="Consolas" pitchFamily="49" charset="0"/>
              </a:rPr>
              <a:t>问题描述</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给一个整数数组</a:t>
            </a:r>
            <a:r>
              <a:rPr lang="en-US" altLang="zh-CN" sz="2000" smtClean="0">
                <a:solidFill>
                  <a:srgbClr val="0000FF"/>
                </a:solidFill>
                <a:latin typeface="Consolas" pitchFamily="49" charset="0"/>
                <a:ea typeface="楷体" pitchFamily="49" charset="-122"/>
                <a:cs typeface="Consolas" pitchFamily="49" charset="0"/>
              </a:rPr>
              <a:t>jobs</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smtClean="0">
                <a:solidFill>
                  <a:srgbClr val="0000FF"/>
                </a:solidFill>
                <a:latin typeface="Consolas" pitchFamily="49" charset="0"/>
                <a:ea typeface="楷体" pitchFamily="49" charset="-122"/>
                <a:cs typeface="Consolas" pitchFamily="49" charset="0"/>
              </a:rPr>
              <a:t>jobs[</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是完成第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项工作要花费的时间。将这些工作分配给</a:t>
            </a:r>
            <a:r>
              <a:rPr lang="en-US" altLang="zh-CN" sz="2000" i="1" smtClean="0">
                <a:solidFill>
                  <a:srgbClr val="0000FF"/>
                </a:solidFill>
                <a:latin typeface="Consolas" pitchFamily="49" charset="0"/>
                <a:ea typeface="楷体" pitchFamily="49" charset="-122"/>
                <a:cs typeface="Consolas" pitchFamily="49" charset="0"/>
              </a:rPr>
              <a:t>k</a:t>
            </a:r>
            <a:r>
              <a:rPr lang="zh-CN" altLang="zh-CN" sz="2000" smtClean="0">
                <a:solidFill>
                  <a:srgbClr val="0000FF"/>
                </a:solidFill>
                <a:latin typeface="Consolas" pitchFamily="49" charset="0"/>
                <a:ea typeface="楷体" pitchFamily="49" charset="-122"/>
                <a:cs typeface="Consolas" pitchFamily="49" charset="0"/>
              </a:rPr>
              <a:t>位工人。所有工作都应该分配给工人，且每项工作只能分配给一位工人</a:t>
            </a:r>
            <a:r>
              <a:rPr lang="zh-CN" altLang="en-US" sz="2000" smtClean="0">
                <a:solidFill>
                  <a:srgbClr val="0000FF"/>
                </a:solidFill>
                <a:latin typeface="Consolas" pitchFamily="49" charset="0"/>
                <a:ea typeface="楷体" pitchFamily="49" charset="-122"/>
                <a:cs typeface="Consolas" pitchFamily="49" charset="0"/>
              </a:rPr>
              <a:t>，每个工人至少分配一项工作</a:t>
            </a:r>
            <a:r>
              <a:rPr lang="zh-CN" altLang="zh-CN" sz="2000" smtClean="0">
                <a:solidFill>
                  <a:srgbClr val="0000FF"/>
                </a:solidFill>
                <a:latin typeface="Consolas" pitchFamily="49" charset="0"/>
                <a:ea typeface="楷体" pitchFamily="49" charset="-122"/>
                <a:cs typeface="Consolas" pitchFamily="49" charset="0"/>
              </a:rPr>
              <a:t>。工人的工作时间是完成分配给他们的所有工作花费时间的总和。设计一套最佳的工作分配方案，使工人的最大工作时间得以最小化，返回分配方案中尽可能最小的最大工作时间。</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6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a:t>
            </a:r>
            <a:r>
              <a:rPr lang="en-US" altLang="zh-CN" sz="2000" smtClean="0">
                <a:solidFill>
                  <a:srgbClr val="0000FF"/>
                </a:solidFill>
                <a:latin typeface="Consolas" pitchFamily="49" charset="0"/>
                <a:ea typeface="楷体" pitchFamily="49" charset="-122"/>
                <a:cs typeface="Consolas" pitchFamily="49" charset="0"/>
              </a:rPr>
              <a:t>jobs={1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k</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，结果为</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，对应的一种分配方案是</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号工人分配时间为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8</a:t>
            </a:r>
            <a:r>
              <a:rPr lang="zh-CN" altLang="zh-CN" sz="2000" smtClean="0">
                <a:solidFill>
                  <a:srgbClr val="0000FF"/>
                </a:solidFill>
                <a:latin typeface="Consolas" pitchFamily="49" charset="0"/>
                <a:ea typeface="楷体" pitchFamily="49" charset="-122"/>
                <a:cs typeface="Consolas" pitchFamily="49" charset="0"/>
              </a:rPr>
              <a:t>的任务（工作时间</a:t>
            </a:r>
            <a:r>
              <a:rPr lang="en-US" altLang="zh-CN" sz="2000" smtClean="0">
                <a:solidFill>
                  <a:srgbClr val="0000FF"/>
                </a:solidFill>
                <a:latin typeface="Consolas" pitchFamily="49" charset="0"/>
                <a:ea typeface="楷体" pitchFamily="49" charset="-122"/>
                <a:cs typeface="Consolas" pitchFamily="49" charset="0"/>
              </a:rPr>
              <a:t>=1+2+8=11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号工人分配时间为</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7</a:t>
            </a:r>
            <a:r>
              <a:rPr lang="zh-CN" altLang="zh-CN" sz="2000" smtClean="0">
                <a:solidFill>
                  <a:srgbClr val="0000FF"/>
                </a:solidFill>
                <a:latin typeface="Consolas" pitchFamily="49" charset="0"/>
                <a:ea typeface="楷体" pitchFamily="49" charset="-122"/>
                <a:cs typeface="Consolas" pitchFamily="49" charset="0"/>
              </a:rPr>
              <a:t>的任务（工作时间</a:t>
            </a:r>
            <a:r>
              <a:rPr lang="en-US" altLang="zh-CN" sz="2000" smtClean="0">
                <a:solidFill>
                  <a:srgbClr val="0000FF"/>
                </a:solidFill>
                <a:latin typeface="Consolas" pitchFamily="49" charset="0"/>
                <a:ea typeface="楷体" pitchFamily="49" charset="-122"/>
                <a:cs typeface="Consolas" pitchFamily="49" charset="0"/>
              </a:rPr>
              <a:t>=4+7=11</a:t>
            </a:r>
            <a:r>
              <a:rPr lang="zh-CN" altLang="zh-CN" sz="2000" smtClean="0">
                <a:solidFill>
                  <a:srgbClr val="0000FF"/>
                </a:solidFill>
                <a:latin typeface="Consolas" pitchFamily="49" charset="0"/>
                <a:ea typeface="楷体" pitchFamily="49" charset="-122"/>
                <a:cs typeface="Consolas" pitchFamily="49" charset="0"/>
              </a:rPr>
              <a:t>），最大工作时间是</a:t>
            </a:r>
            <a:r>
              <a:rPr lang="en-US" altLang="zh-CN" sz="2000" smtClean="0">
                <a:solidFill>
                  <a:srgbClr val="0000FF"/>
                </a:solidFill>
                <a:latin typeface="Consolas" pitchFamily="49" charset="0"/>
                <a:ea typeface="楷体" pitchFamily="49" charset="-122"/>
                <a:cs typeface="Consolas" pitchFamily="49" charset="0"/>
              </a:rPr>
              <a:t>11</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6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要求设计如下方法：</a:t>
            </a:r>
          </a:p>
          <a:p>
            <a:pPr lvl="1" algn="l">
              <a:lnSpc>
                <a:spcPts val="2600"/>
              </a:lnSpc>
              <a:spcBef>
                <a:spcPts val="600"/>
              </a:spcBef>
            </a:pPr>
            <a:r>
              <a:rPr lang="en-US" altLang="zh-CN" sz="1800" smtClean="0">
                <a:solidFill>
                  <a:srgbClr val="006600"/>
                </a:solidFill>
                <a:latin typeface="Consolas" pitchFamily="49" charset="0"/>
                <a:ea typeface="楷体" pitchFamily="49" charset="-122"/>
                <a:cs typeface="Consolas" pitchFamily="49" charset="0"/>
              </a:rPr>
              <a:t>public int minimumTimeRequired(int[] jobs, int k) </a:t>
            </a:r>
            <a:r>
              <a:rPr lang="en-US" altLang="zh-CN" sz="2000" smtClean="0">
                <a:solidFill>
                  <a:srgbClr val="006600"/>
                </a:solidFill>
                <a:latin typeface="Consolas" pitchFamily="49" charset="0"/>
                <a:ea typeface="楷体" pitchFamily="49" charset="-122"/>
                <a:cs typeface="Consolas" pitchFamily="49" charset="0"/>
              </a:rPr>
              <a:t>{ }</a:t>
            </a:r>
            <a:endParaRPr lang="zh-CN" altLang="zh-CN" sz="2000">
              <a:solidFill>
                <a:srgbClr val="006600"/>
              </a:solidFill>
              <a:latin typeface="Consolas" pitchFamily="49" charset="0"/>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113</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428596" y="342841"/>
            <a:ext cx="428628"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8" name="TextBox 7"/>
          <p:cNvSpPr txBox="1"/>
          <p:nvPr/>
        </p:nvSpPr>
        <p:spPr>
          <a:xfrm>
            <a:off x="642910" y="910817"/>
            <a:ext cx="8286808" cy="30584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rPr>
              <a:t>用</a:t>
            </a:r>
            <a:r>
              <a:rPr lang="en-US" altLang="zh-CN" sz="2000" smtClean="0">
                <a:solidFill>
                  <a:srgbClr val="0000FF"/>
                </a:solidFill>
                <a:latin typeface="Consolas" pitchFamily="49" charset="0"/>
                <a:ea typeface="仿宋" pitchFamily="49" charset="-122"/>
              </a:rPr>
              <a:t>times[0..</a:t>
            </a:r>
            <a:r>
              <a:rPr lang="en-US" altLang="zh-CN" sz="2000" i="1" smtClean="0">
                <a:solidFill>
                  <a:srgbClr val="0000FF"/>
                </a:solidFill>
                <a:latin typeface="Consolas" pitchFamily="49" charset="0"/>
                <a:ea typeface="仿宋" pitchFamily="49" charset="-122"/>
              </a:rPr>
              <a:t>k</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表示所有工人分配工作的总时间（初始时所有元素均为</a:t>
            </a:r>
            <a:r>
              <a:rPr lang="en-US" altLang="zh-CN" sz="2000" smtClean="0">
                <a:solidFill>
                  <a:srgbClr val="0000FF"/>
                </a:solidFill>
                <a:latin typeface="Consolas" pitchFamily="49" charset="0"/>
                <a:ea typeface="仿宋" pitchFamily="49" charset="-122"/>
              </a:rPr>
              <a:t>0</a:t>
            </a:r>
            <a:r>
              <a:rPr lang="zh-CN" altLang="zh-CN" sz="2000" smtClean="0">
                <a:solidFill>
                  <a:srgbClr val="0000FF"/>
                </a:solidFill>
                <a:latin typeface="Consolas" pitchFamily="49" charset="0"/>
                <a:ea typeface="仿宋" pitchFamily="49" charset="-122"/>
              </a:rPr>
              <a:t>），其中</a:t>
            </a:r>
            <a:r>
              <a:rPr lang="en-US" altLang="zh-CN" sz="2000" smtClean="0">
                <a:solidFill>
                  <a:srgbClr val="0000FF"/>
                </a:solidFill>
                <a:latin typeface="Consolas" pitchFamily="49" charset="0"/>
                <a:ea typeface="仿宋" pitchFamily="49" charset="-122"/>
              </a:rPr>
              <a:t>times[</a:t>
            </a:r>
            <a:r>
              <a:rPr lang="en-US" altLang="zh-CN" sz="2000" i="1" smtClean="0">
                <a:solidFill>
                  <a:srgbClr val="0000FF"/>
                </a:solidFill>
                <a:latin typeface="Consolas" pitchFamily="49" charset="0"/>
                <a:ea typeface="仿宋" pitchFamily="49" charset="-122"/>
              </a:rPr>
              <a:t>j</a:t>
            </a:r>
            <a:r>
              <a:rPr lang="en-US" altLang="zh-CN" sz="2000" smtClean="0">
                <a:solidFill>
                  <a:srgbClr val="0000FF"/>
                </a:solidFill>
                <a:latin typeface="Consolas" pitchFamily="49" charset="0"/>
                <a:ea typeface="仿宋" pitchFamily="49" charset="-122"/>
              </a:rPr>
              <a:t>]</a:t>
            </a:r>
            <a:r>
              <a:rPr lang="zh-CN" altLang="zh-CN" sz="2000" smtClean="0">
                <a:solidFill>
                  <a:srgbClr val="0000FF"/>
                </a:solidFill>
                <a:latin typeface="Consolas" pitchFamily="49" charset="0"/>
                <a:ea typeface="仿宋" pitchFamily="49" charset="-122"/>
              </a:rPr>
              <a:t>表示工人</a:t>
            </a:r>
            <a:r>
              <a:rPr lang="en-US" altLang="zh-CN" sz="2000" i="1" smtClean="0">
                <a:solidFill>
                  <a:srgbClr val="0000FF"/>
                </a:solidFill>
                <a:latin typeface="Consolas" pitchFamily="49" charset="0"/>
                <a:ea typeface="仿宋" pitchFamily="49" charset="-122"/>
              </a:rPr>
              <a:t>j</a:t>
            </a:r>
            <a:r>
              <a:rPr lang="zh-CN" altLang="zh-CN" sz="2000" smtClean="0">
                <a:solidFill>
                  <a:srgbClr val="0000FF"/>
                </a:solidFill>
                <a:latin typeface="Consolas" pitchFamily="49" charset="0"/>
                <a:ea typeface="仿宋" pitchFamily="49" charset="-122"/>
              </a:rPr>
              <a:t>的总时间</a:t>
            </a:r>
            <a:r>
              <a:rPr lang="zh-CN" altLang="en-US" sz="2000" smtClean="0">
                <a:solidFill>
                  <a:srgbClr val="0000FF"/>
                </a:solidFill>
                <a:latin typeface="Consolas" pitchFamily="49" charset="0"/>
                <a:ea typeface="仿宋" pitchFamily="49" charset="-122"/>
              </a:rPr>
              <a:t>。</a:t>
            </a:r>
            <a:endParaRPr lang="en-US" altLang="zh-CN" sz="2000" smtClean="0">
              <a:solidFill>
                <a:srgbClr val="0000FF"/>
              </a:solidFill>
              <a:latin typeface="Consolas" pitchFamily="49" charset="0"/>
              <a:ea typeface="仿宋" pitchFamily="49" charset="-122"/>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rPr>
              <a:t>用</a:t>
            </a:r>
            <a:r>
              <a:rPr lang="en-US" altLang="zh-CN" sz="2000" smtClean="0">
                <a:solidFill>
                  <a:srgbClr val="0000FF"/>
                </a:solidFill>
                <a:latin typeface="Consolas" pitchFamily="49" charset="0"/>
                <a:ea typeface="仿宋" pitchFamily="49" charset="-122"/>
              </a:rPr>
              <a:t>ans</a:t>
            </a:r>
            <a:r>
              <a:rPr lang="zh-CN" altLang="zh-CN" sz="2000" smtClean="0">
                <a:solidFill>
                  <a:srgbClr val="0000FF"/>
                </a:solidFill>
                <a:latin typeface="Consolas" pitchFamily="49" charset="0"/>
                <a:ea typeface="仿宋" pitchFamily="49" charset="-122"/>
              </a:rPr>
              <a:t>存放最优解（初始为∞）</a:t>
            </a:r>
            <a:r>
              <a:rPr lang="zh-CN" altLang="en-US" sz="2000" smtClean="0">
                <a:solidFill>
                  <a:srgbClr val="0000FF"/>
                </a:solidFill>
                <a:latin typeface="Consolas" pitchFamily="49" charset="0"/>
                <a:ea typeface="仿宋" pitchFamily="49" charset="-122"/>
              </a:rPr>
              <a:t>。</a:t>
            </a:r>
            <a:endParaRPr lang="en-US" altLang="zh-CN" sz="2000" smtClean="0">
              <a:solidFill>
                <a:srgbClr val="0000FF"/>
              </a:solidFill>
              <a:latin typeface="Consolas" pitchFamily="49" charset="0"/>
              <a:ea typeface="仿宋" pitchFamily="49" charset="-122"/>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rPr>
              <a:t>按工作序号</a:t>
            </a:r>
            <a:r>
              <a:rPr lang="en-US" altLang="zh-CN" sz="2000" i="1"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从</a:t>
            </a:r>
            <a:r>
              <a:rPr lang="en-US" altLang="zh-CN" sz="2000" smtClean="0">
                <a:solidFill>
                  <a:srgbClr val="0000FF"/>
                </a:solidFill>
                <a:latin typeface="Consolas" pitchFamily="49" charset="0"/>
                <a:ea typeface="仿宋" pitchFamily="49" charset="-122"/>
              </a:rPr>
              <a:t>0</a:t>
            </a:r>
            <a:r>
              <a:rPr lang="zh-CN" altLang="zh-CN" sz="2000" smtClean="0">
                <a:solidFill>
                  <a:srgbClr val="0000FF"/>
                </a:solidFill>
                <a:latin typeface="Consolas" pitchFamily="49" charset="0"/>
                <a:ea typeface="仿宋" pitchFamily="49" charset="-122"/>
              </a:rPr>
              <a:t>到</a:t>
            </a:r>
            <a:r>
              <a:rPr lang="en-US" altLang="zh-CN" sz="2000" i="1" smtClean="0">
                <a:solidFill>
                  <a:srgbClr val="0000FF"/>
                </a:solidFill>
                <a:latin typeface="Consolas" pitchFamily="49" charset="0"/>
                <a:ea typeface="仿宋" pitchFamily="49" charset="-122"/>
              </a:rPr>
              <a:t>n</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遍历，解空间中根结点对应</a:t>
            </a:r>
            <a:r>
              <a:rPr lang="en-US" altLang="zh-CN" sz="2000" i="1" smtClean="0">
                <a:solidFill>
                  <a:srgbClr val="0000FF"/>
                </a:solidFill>
                <a:latin typeface="Consolas" pitchFamily="49" charset="0"/>
                <a:ea typeface="仿宋" pitchFamily="49" charset="-122"/>
              </a:rPr>
              <a:t>i</a:t>
            </a:r>
            <a:r>
              <a:rPr lang="en-US" altLang="zh-CN" sz="2000" smtClean="0">
                <a:solidFill>
                  <a:srgbClr val="0000FF"/>
                </a:solidFill>
                <a:latin typeface="Consolas" pitchFamily="49" charset="0"/>
                <a:ea typeface="仿宋" pitchFamily="49" charset="-122"/>
              </a:rPr>
              <a:t>=0</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ct</a:t>
            </a:r>
            <a:r>
              <a:rPr lang="zh-CN" altLang="zh-CN" sz="2000" smtClean="0">
                <a:solidFill>
                  <a:srgbClr val="0000FF"/>
                </a:solidFill>
                <a:latin typeface="Consolas" pitchFamily="49" charset="0"/>
                <a:ea typeface="仿宋" pitchFamily="49" charset="-122"/>
              </a:rPr>
              <a:t>表示当前的总时间，采用基于</a:t>
            </a:r>
            <a:r>
              <a:rPr lang="en-US" altLang="zh-CN" sz="2000" i="1" smtClean="0">
                <a:solidFill>
                  <a:srgbClr val="0000FF"/>
                </a:solidFill>
                <a:latin typeface="Consolas" pitchFamily="49" charset="0"/>
                <a:ea typeface="仿宋" pitchFamily="49" charset="-122"/>
              </a:rPr>
              <a:t>k</a:t>
            </a:r>
            <a:r>
              <a:rPr lang="zh-CN" altLang="zh-CN" sz="2000" smtClean="0">
                <a:solidFill>
                  <a:srgbClr val="0000FF"/>
                </a:solidFill>
                <a:latin typeface="Consolas" pitchFamily="49" charset="0"/>
                <a:ea typeface="仿宋" pitchFamily="49" charset="-122"/>
              </a:rPr>
              <a:t>选一的子集树框架求解。</a:t>
            </a:r>
            <a:endParaRPr lang="en-US" altLang="zh-CN" sz="2000" smtClean="0">
              <a:solidFill>
                <a:srgbClr val="0000FF"/>
              </a:solidFill>
              <a:latin typeface="Consolas" pitchFamily="49" charset="0"/>
              <a:ea typeface="仿宋" pitchFamily="49" charset="-122"/>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rPr>
              <a:t>到达叶子结点</a:t>
            </a:r>
            <a:r>
              <a:rPr lang="zh-CN" altLang="en-US"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ct=</a:t>
            </a:r>
            <a:r>
              <a:rPr lang="en-US" altLang="zh-CN" sz="2000" smtClean="0">
                <a:solidFill>
                  <a:srgbClr val="FF0000"/>
                </a:solidFill>
                <a:latin typeface="Consolas" pitchFamily="49" charset="0"/>
                <a:ea typeface="仿宋" pitchFamily="49" charset="-122"/>
              </a:rPr>
              <a:t>max</a:t>
            </a:r>
            <a:r>
              <a:rPr lang="en-US" altLang="zh-CN" sz="2000" baseline="-25000" smtClean="0">
                <a:solidFill>
                  <a:srgbClr val="0000FF"/>
                </a:solidFill>
                <a:latin typeface="Consolas" pitchFamily="49" charset="0"/>
                <a:ea typeface="仿宋" pitchFamily="49" charset="-122"/>
              </a:rPr>
              <a:t>0</a:t>
            </a:r>
            <a:r>
              <a:rPr lang="zh-CN" altLang="zh-CN" sz="2000" baseline="-25000" smtClean="0">
                <a:solidFill>
                  <a:srgbClr val="0000FF"/>
                </a:solidFill>
                <a:latin typeface="+mj-ea"/>
                <a:ea typeface="+mj-ea"/>
              </a:rPr>
              <a:t>≤</a:t>
            </a:r>
            <a:r>
              <a:rPr lang="en-US" altLang="zh-CN" sz="2000" i="1" baseline="-25000" smtClean="0">
                <a:solidFill>
                  <a:srgbClr val="0000FF"/>
                </a:solidFill>
                <a:latin typeface="Consolas" pitchFamily="49" charset="0"/>
                <a:ea typeface="仿宋" pitchFamily="49" charset="-122"/>
              </a:rPr>
              <a:t>j</a:t>
            </a:r>
            <a:r>
              <a:rPr lang="zh-CN" altLang="zh-CN" sz="2000" baseline="-25000" smtClean="0">
                <a:solidFill>
                  <a:srgbClr val="0000FF"/>
                </a:solidFill>
                <a:latin typeface="+mj-ea"/>
                <a:ea typeface="+mj-ea"/>
              </a:rPr>
              <a:t>≤</a:t>
            </a:r>
            <a:r>
              <a:rPr lang="en-US" altLang="zh-CN" sz="2000" i="1" baseline="-25000" smtClean="0">
                <a:solidFill>
                  <a:srgbClr val="0000FF"/>
                </a:solidFill>
                <a:latin typeface="Consolas" pitchFamily="49" charset="0"/>
                <a:ea typeface="仿宋" pitchFamily="49" charset="-122"/>
              </a:rPr>
              <a:t>k</a:t>
            </a:r>
            <a:r>
              <a:rPr lang="en-US" altLang="zh-CN" sz="2000" baseline="-25000" smtClean="0">
                <a:solidFill>
                  <a:srgbClr val="0000FF"/>
                </a:solidFill>
                <a:latin typeface="Consolas" pitchFamily="49" charset="0"/>
                <a:ea typeface="仿宋" pitchFamily="49" charset="-122"/>
              </a:rPr>
              <a:t>-1</a:t>
            </a:r>
            <a:r>
              <a:rPr lang="en-US" altLang="zh-CN" sz="2000" smtClean="0">
                <a:solidFill>
                  <a:srgbClr val="0000FF"/>
                </a:solidFill>
                <a:latin typeface="Consolas" pitchFamily="49" charset="0"/>
                <a:ea typeface="仿宋" pitchFamily="49" charset="-122"/>
              </a:rPr>
              <a:t>{times[</a:t>
            </a:r>
            <a:r>
              <a:rPr lang="en-US" altLang="zh-CN" sz="2000" i="1" smtClean="0">
                <a:solidFill>
                  <a:srgbClr val="0000FF"/>
                </a:solidFill>
                <a:latin typeface="Consolas" pitchFamily="49" charset="0"/>
                <a:ea typeface="仿宋" pitchFamily="49" charset="-122"/>
              </a:rPr>
              <a:t>j</a:t>
            </a:r>
            <a:r>
              <a:rPr lang="en-US" altLang="zh-CN" sz="2000" smtClean="0">
                <a:solidFill>
                  <a:srgbClr val="0000FF"/>
                </a:solidFill>
                <a:latin typeface="Consolas" pitchFamily="49" charset="0"/>
                <a:ea typeface="仿宋" pitchFamily="49" charset="-122"/>
              </a:rPr>
              <a:t>]}</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ans=min{ct}</a:t>
            </a:r>
            <a:r>
              <a:rPr lang="zh-CN" altLang="zh-CN" sz="2000" smtClean="0">
                <a:solidFill>
                  <a:srgbClr val="0000FF"/>
                </a:solidFill>
                <a:latin typeface="Consolas" pitchFamily="49" charset="0"/>
                <a:ea typeface="仿宋" pitchFamily="49" charset="-122"/>
              </a:rPr>
              <a:t>。</a:t>
            </a:r>
            <a:endParaRPr lang="en-US" altLang="zh-CN" sz="2000" smtClean="0">
              <a:solidFill>
                <a:srgbClr val="0000FF"/>
              </a:solidFill>
              <a:latin typeface="Consolas" pitchFamily="49" charset="0"/>
              <a:ea typeface="仿宋" pitchFamily="49" charset="-122"/>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rPr>
              <a:t>第</a:t>
            </a:r>
            <a:r>
              <a:rPr lang="en-US" altLang="zh-CN" sz="2000" i="1"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层的结点用于为工作</a:t>
            </a:r>
            <a:r>
              <a:rPr lang="en-US" altLang="zh-CN" sz="2000" i="1"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寻找工人</a:t>
            </a:r>
            <a:r>
              <a:rPr lang="en-US" altLang="zh-CN" sz="2000" i="1" smtClean="0">
                <a:solidFill>
                  <a:srgbClr val="0000FF"/>
                </a:solidFill>
                <a:latin typeface="Consolas" pitchFamily="49" charset="0"/>
                <a:ea typeface="仿宋" pitchFamily="49" charset="-122"/>
              </a:rPr>
              <a:t>j</a:t>
            </a:r>
            <a:r>
              <a:rPr lang="zh-CN" altLang="en-US"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k</a:t>
            </a:r>
            <a:r>
              <a:rPr lang="zh-CN" altLang="en-US" sz="2000" smtClean="0">
                <a:solidFill>
                  <a:srgbClr val="0000FF"/>
                </a:solidFill>
                <a:latin typeface="Consolas" pitchFamily="49" charset="0"/>
                <a:ea typeface="仿宋" pitchFamily="49" charset="-122"/>
              </a:rPr>
              <a:t>选一）。</a:t>
            </a:r>
            <a:endParaRPr lang="en-US" altLang="zh-CN" sz="2000" smtClean="0">
              <a:solidFill>
                <a:srgbClr val="0000FF"/>
              </a:solidFill>
              <a:latin typeface="Consolas" pitchFamily="49" charset="0"/>
              <a:ea typeface="仿宋" pitchFamily="49" charset="-122"/>
            </a:endParaRPr>
          </a:p>
        </p:txBody>
      </p:sp>
      <p:sp>
        <p:nvSpPr>
          <p:cNvPr id="7" name="TextBox 6"/>
          <p:cNvSpPr txBox="1"/>
          <p:nvPr/>
        </p:nvSpPr>
        <p:spPr>
          <a:xfrm>
            <a:off x="1071538" y="342841"/>
            <a:ext cx="400052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楷体" pitchFamily="49" charset="-122"/>
                <a:cs typeface="Consolas" pitchFamily="49" charset="0"/>
              </a:rPr>
              <a:t>对应教材中的解法</a:t>
            </a:r>
            <a:r>
              <a:rPr lang="en-US" altLang="zh-CN" sz="2000" smtClean="0">
                <a:solidFill>
                  <a:srgbClr val="0000FF"/>
                </a:solidFill>
                <a:latin typeface="Consolas" pitchFamily="49" charset="0"/>
                <a:ea typeface="楷体" pitchFamily="49" charset="-122"/>
                <a:cs typeface="Consolas" pitchFamily="49" charset="0"/>
              </a:rPr>
              <a:t>1</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114</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87" name="Rectangle 11"/>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92" name="Rectangle 48"/>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54"/>
          <p:cNvGrpSpPr/>
          <p:nvPr/>
        </p:nvGrpSpPr>
        <p:grpSpPr>
          <a:xfrm>
            <a:off x="1071538" y="1321585"/>
            <a:ext cx="6491978" cy="2272367"/>
            <a:chOff x="1294732" y="1899375"/>
            <a:chExt cx="5991912" cy="3029823"/>
          </a:xfrm>
        </p:grpSpPr>
        <p:sp>
          <p:nvSpPr>
            <p:cNvPr id="53" name="Rectangle 38"/>
            <p:cNvSpPr>
              <a:spLocks noChangeArrowheads="1"/>
            </p:cNvSpPr>
            <p:nvPr/>
          </p:nvSpPr>
          <p:spPr bwMode="auto">
            <a:xfrm>
              <a:off x="4606626" y="3192108"/>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54" name="Rectangle 37"/>
            <p:cNvSpPr>
              <a:spLocks noChangeArrowheads="1"/>
            </p:cNvSpPr>
            <p:nvPr/>
          </p:nvSpPr>
          <p:spPr bwMode="auto">
            <a:xfrm>
              <a:off x="5905744" y="3201524"/>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90" name="Rectangle 46"/>
            <p:cNvSpPr>
              <a:spLocks noChangeArrowheads="1"/>
            </p:cNvSpPr>
            <p:nvPr/>
          </p:nvSpPr>
          <p:spPr bwMode="auto">
            <a:xfrm>
              <a:off x="4088664" y="4055765"/>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9" name="Rectangle 45"/>
            <p:cNvSpPr>
              <a:spLocks noChangeArrowheads="1"/>
            </p:cNvSpPr>
            <p:nvPr/>
          </p:nvSpPr>
          <p:spPr bwMode="auto">
            <a:xfrm>
              <a:off x="5011660" y="4055765"/>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8" name="Rectangle 44"/>
            <p:cNvSpPr>
              <a:spLocks noChangeArrowheads="1"/>
            </p:cNvSpPr>
            <p:nvPr/>
          </p:nvSpPr>
          <p:spPr bwMode="auto">
            <a:xfrm>
              <a:off x="5434013" y="4055765"/>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7" name="Rectangle 43"/>
            <p:cNvSpPr>
              <a:spLocks noChangeArrowheads="1"/>
            </p:cNvSpPr>
            <p:nvPr/>
          </p:nvSpPr>
          <p:spPr bwMode="auto">
            <a:xfrm>
              <a:off x="6363262" y="4055765"/>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6" name="Rectangle 42"/>
            <p:cNvSpPr>
              <a:spLocks noChangeArrowheads="1"/>
            </p:cNvSpPr>
            <p:nvPr/>
          </p:nvSpPr>
          <p:spPr bwMode="auto">
            <a:xfrm>
              <a:off x="1304722" y="4059094"/>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5" name="Rectangle 41"/>
            <p:cNvSpPr>
              <a:spLocks noChangeArrowheads="1"/>
            </p:cNvSpPr>
            <p:nvPr/>
          </p:nvSpPr>
          <p:spPr bwMode="auto">
            <a:xfrm>
              <a:off x="2242436" y="4059094"/>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4" name="Rectangle 40"/>
            <p:cNvSpPr>
              <a:spLocks noChangeArrowheads="1"/>
            </p:cNvSpPr>
            <p:nvPr/>
          </p:nvSpPr>
          <p:spPr bwMode="auto">
            <a:xfrm>
              <a:off x="2634442" y="4059094"/>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3" name="Rectangle 39"/>
            <p:cNvSpPr>
              <a:spLocks noChangeArrowheads="1"/>
            </p:cNvSpPr>
            <p:nvPr/>
          </p:nvSpPr>
          <p:spPr bwMode="auto">
            <a:xfrm>
              <a:off x="3585656" y="4059094"/>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2" name="Rectangle 38"/>
            <p:cNvSpPr>
              <a:spLocks noChangeArrowheads="1"/>
            </p:cNvSpPr>
            <p:nvPr/>
          </p:nvSpPr>
          <p:spPr bwMode="auto">
            <a:xfrm>
              <a:off x="1820616" y="3154778"/>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1" name="Rectangle 37"/>
            <p:cNvSpPr>
              <a:spLocks noChangeArrowheads="1"/>
            </p:cNvSpPr>
            <p:nvPr/>
          </p:nvSpPr>
          <p:spPr bwMode="auto">
            <a:xfrm>
              <a:off x="3079785" y="3186772"/>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80" name="Rectangle 36"/>
            <p:cNvSpPr>
              <a:spLocks noChangeArrowheads="1"/>
            </p:cNvSpPr>
            <p:nvPr/>
          </p:nvSpPr>
          <p:spPr bwMode="auto">
            <a:xfrm>
              <a:off x="3059671" y="2247860"/>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79" name="Rectangle 35"/>
            <p:cNvSpPr>
              <a:spLocks noChangeArrowheads="1"/>
            </p:cNvSpPr>
            <p:nvPr/>
          </p:nvSpPr>
          <p:spPr bwMode="auto">
            <a:xfrm>
              <a:off x="4766225" y="2288542"/>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6178" name="Oval 34"/>
            <p:cNvSpPr>
              <a:spLocks noChangeArrowheads="1"/>
            </p:cNvSpPr>
            <p:nvPr/>
          </p:nvSpPr>
          <p:spPr bwMode="auto">
            <a:xfrm>
              <a:off x="3742336" y="1899375"/>
              <a:ext cx="549462" cy="43172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0,0</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77" name="Oval 33"/>
            <p:cNvSpPr>
              <a:spLocks noChangeArrowheads="1"/>
            </p:cNvSpPr>
            <p:nvPr/>
          </p:nvSpPr>
          <p:spPr bwMode="auto">
            <a:xfrm>
              <a:off x="2308184" y="2862703"/>
              <a:ext cx="548352" cy="43283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1,0</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76" name="Oval 32"/>
            <p:cNvSpPr>
              <a:spLocks noChangeArrowheads="1"/>
            </p:cNvSpPr>
            <p:nvPr/>
          </p:nvSpPr>
          <p:spPr bwMode="auto">
            <a:xfrm>
              <a:off x="1638840" y="3639581"/>
              <a:ext cx="548352" cy="43061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3,0</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75" name="Oval 31"/>
            <p:cNvSpPr>
              <a:spLocks noChangeArrowheads="1"/>
            </p:cNvSpPr>
            <p:nvPr/>
          </p:nvSpPr>
          <p:spPr bwMode="auto">
            <a:xfrm>
              <a:off x="2979749" y="3639581"/>
              <a:ext cx="549462" cy="43061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1,2</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74" name="Oval 30"/>
            <p:cNvSpPr>
              <a:spLocks noChangeArrowheads="1"/>
            </p:cNvSpPr>
            <p:nvPr/>
          </p:nvSpPr>
          <p:spPr bwMode="auto">
            <a:xfrm>
              <a:off x="1294732" y="4489707"/>
              <a:ext cx="549462" cy="43172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7,0</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73" name="Oval 29"/>
            <p:cNvSpPr>
              <a:spLocks noChangeArrowheads="1"/>
            </p:cNvSpPr>
            <p:nvPr/>
          </p:nvSpPr>
          <p:spPr bwMode="auto">
            <a:xfrm>
              <a:off x="1960747" y="4489707"/>
              <a:ext cx="548352" cy="431722"/>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FF0000"/>
                  </a:solidFill>
                  <a:effectLst/>
                  <a:latin typeface="Consolas" pitchFamily="49" charset="0"/>
                  <a:ea typeface="宋体" pitchFamily="2" charset="-122"/>
                  <a:cs typeface="Times New Roman" pitchFamily="18" charset="0"/>
                </a:rPr>
                <a:t>3,4</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宋体" pitchFamily="2" charset="-122"/>
              </a:endParaRPr>
            </a:p>
          </p:txBody>
        </p:sp>
        <p:sp>
          <p:nvSpPr>
            <p:cNvPr id="6172" name="Oval 28"/>
            <p:cNvSpPr>
              <a:spLocks noChangeArrowheads="1"/>
            </p:cNvSpPr>
            <p:nvPr/>
          </p:nvSpPr>
          <p:spPr bwMode="auto">
            <a:xfrm>
              <a:off x="2640082" y="4489707"/>
              <a:ext cx="549462" cy="43283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5,2</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71" name="Oval 27"/>
            <p:cNvSpPr>
              <a:spLocks noChangeArrowheads="1"/>
            </p:cNvSpPr>
            <p:nvPr/>
          </p:nvSpPr>
          <p:spPr bwMode="auto">
            <a:xfrm>
              <a:off x="3316087" y="4489707"/>
              <a:ext cx="548352" cy="43283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1,6</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70" name="AutoShape 26"/>
            <p:cNvSpPr>
              <a:spLocks noChangeShapeType="1"/>
            </p:cNvSpPr>
            <p:nvPr/>
          </p:nvSpPr>
          <p:spPr bwMode="auto">
            <a:xfrm flipH="1">
              <a:off x="1570018" y="4006933"/>
              <a:ext cx="148743" cy="48277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69" name="AutoShape 25"/>
            <p:cNvSpPr>
              <a:spLocks noChangeShapeType="1"/>
            </p:cNvSpPr>
            <p:nvPr/>
          </p:nvSpPr>
          <p:spPr bwMode="auto">
            <a:xfrm>
              <a:off x="2107270" y="4006933"/>
              <a:ext cx="127653" cy="48277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68" name="AutoShape 24"/>
            <p:cNvSpPr>
              <a:spLocks noChangeShapeType="1"/>
            </p:cNvSpPr>
            <p:nvPr/>
          </p:nvSpPr>
          <p:spPr bwMode="auto">
            <a:xfrm flipH="1">
              <a:off x="2915368" y="4006933"/>
              <a:ext cx="144303" cy="48277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67" name="AutoShape 23"/>
            <p:cNvSpPr>
              <a:spLocks noChangeShapeType="1"/>
            </p:cNvSpPr>
            <p:nvPr/>
          </p:nvSpPr>
          <p:spPr bwMode="auto">
            <a:xfrm>
              <a:off x="3449290" y="4006933"/>
              <a:ext cx="140973" cy="48277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66" name="AutoShape 22"/>
            <p:cNvSpPr>
              <a:spLocks noChangeShapeType="1"/>
            </p:cNvSpPr>
            <p:nvPr/>
          </p:nvSpPr>
          <p:spPr bwMode="auto">
            <a:xfrm flipH="1">
              <a:off x="1913016" y="3232275"/>
              <a:ext cx="475090" cy="407306"/>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65" name="AutoShape 21"/>
            <p:cNvSpPr>
              <a:spLocks noChangeShapeType="1"/>
            </p:cNvSpPr>
            <p:nvPr/>
          </p:nvSpPr>
          <p:spPr bwMode="auto">
            <a:xfrm>
              <a:off x="2776615" y="3232275"/>
              <a:ext cx="478421" cy="407306"/>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64" name="Oval 20"/>
            <p:cNvSpPr>
              <a:spLocks noChangeArrowheads="1"/>
            </p:cNvSpPr>
            <p:nvPr/>
          </p:nvSpPr>
          <p:spPr bwMode="auto">
            <a:xfrm>
              <a:off x="5092126" y="2869362"/>
              <a:ext cx="548352" cy="43283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0,1</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63" name="Oval 19"/>
            <p:cNvSpPr>
              <a:spLocks noChangeArrowheads="1"/>
            </p:cNvSpPr>
            <p:nvPr/>
          </p:nvSpPr>
          <p:spPr bwMode="auto">
            <a:xfrm>
              <a:off x="4442761" y="3646239"/>
              <a:ext cx="548352" cy="43061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2,1</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62" name="Oval 18"/>
            <p:cNvSpPr>
              <a:spLocks noChangeArrowheads="1"/>
            </p:cNvSpPr>
            <p:nvPr/>
          </p:nvSpPr>
          <p:spPr bwMode="auto">
            <a:xfrm>
              <a:off x="5783671" y="3646239"/>
              <a:ext cx="549462" cy="43061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0,3</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61" name="Oval 17"/>
            <p:cNvSpPr>
              <a:spLocks noChangeArrowheads="1"/>
            </p:cNvSpPr>
            <p:nvPr/>
          </p:nvSpPr>
          <p:spPr bwMode="auto">
            <a:xfrm>
              <a:off x="4098654" y="4496366"/>
              <a:ext cx="549462" cy="43172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6,1</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60" name="Oval 16"/>
            <p:cNvSpPr>
              <a:spLocks noChangeArrowheads="1"/>
            </p:cNvSpPr>
            <p:nvPr/>
          </p:nvSpPr>
          <p:spPr bwMode="auto">
            <a:xfrm>
              <a:off x="4774659" y="4496366"/>
              <a:ext cx="548352" cy="43172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2,5</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59" name="Oval 15"/>
            <p:cNvSpPr>
              <a:spLocks noChangeArrowheads="1"/>
            </p:cNvSpPr>
            <p:nvPr/>
          </p:nvSpPr>
          <p:spPr bwMode="auto">
            <a:xfrm>
              <a:off x="5444003" y="4496366"/>
              <a:ext cx="549462" cy="43283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4,3</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58" name="Oval 14"/>
            <p:cNvSpPr>
              <a:spLocks noChangeArrowheads="1"/>
            </p:cNvSpPr>
            <p:nvPr/>
          </p:nvSpPr>
          <p:spPr bwMode="auto">
            <a:xfrm>
              <a:off x="6139989" y="4496366"/>
              <a:ext cx="548352" cy="432832"/>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0,7</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57" name="AutoShape 13"/>
            <p:cNvSpPr>
              <a:spLocks noChangeShapeType="1"/>
            </p:cNvSpPr>
            <p:nvPr/>
          </p:nvSpPr>
          <p:spPr bwMode="auto">
            <a:xfrm flipH="1">
              <a:off x="4373940" y="4013592"/>
              <a:ext cx="148743" cy="48277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56" name="AutoShape 12"/>
            <p:cNvSpPr>
              <a:spLocks noChangeShapeType="1"/>
            </p:cNvSpPr>
            <p:nvPr/>
          </p:nvSpPr>
          <p:spPr bwMode="auto">
            <a:xfrm>
              <a:off x="4911192" y="4013592"/>
              <a:ext cx="137643" cy="48277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55" name="AutoShape 11"/>
            <p:cNvSpPr>
              <a:spLocks noChangeShapeType="1"/>
            </p:cNvSpPr>
            <p:nvPr/>
          </p:nvSpPr>
          <p:spPr bwMode="auto">
            <a:xfrm flipH="1">
              <a:off x="5719290" y="4013592"/>
              <a:ext cx="144303" cy="48277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54" name="AutoShape 10"/>
            <p:cNvSpPr>
              <a:spLocks noChangeShapeType="1"/>
            </p:cNvSpPr>
            <p:nvPr/>
          </p:nvSpPr>
          <p:spPr bwMode="auto">
            <a:xfrm>
              <a:off x="6253211" y="4013592"/>
              <a:ext cx="160954" cy="48277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53" name="AutoShape 9"/>
            <p:cNvSpPr>
              <a:spLocks noChangeShapeType="1"/>
            </p:cNvSpPr>
            <p:nvPr/>
          </p:nvSpPr>
          <p:spPr bwMode="auto">
            <a:xfrm flipH="1">
              <a:off x="4716937" y="3238934"/>
              <a:ext cx="455110" cy="407306"/>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52" name="AutoShape 8"/>
            <p:cNvSpPr>
              <a:spLocks noChangeShapeType="1"/>
            </p:cNvSpPr>
            <p:nvPr/>
          </p:nvSpPr>
          <p:spPr bwMode="auto">
            <a:xfrm>
              <a:off x="5560556" y="3238934"/>
              <a:ext cx="498401" cy="407306"/>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51" name="AutoShape 7"/>
            <p:cNvSpPr>
              <a:spLocks noChangeShapeType="1"/>
            </p:cNvSpPr>
            <p:nvPr/>
          </p:nvSpPr>
          <p:spPr bwMode="auto">
            <a:xfrm flipH="1">
              <a:off x="2776615" y="2267837"/>
              <a:ext cx="1045643" cy="658126"/>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50" name="AutoShape 6"/>
            <p:cNvSpPr>
              <a:spLocks noChangeShapeType="1"/>
            </p:cNvSpPr>
            <p:nvPr/>
          </p:nvSpPr>
          <p:spPr bwMode="auto">
            <a:xfrm>
              <a:off x="4211876" y="2267837"/>
              <a:ext cx="960171" cy="66478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6149" name="Rectangle 5"/>
            <p:cNvSpPr>
              <a:spLocks noChangeArrowheads="1"/>
            </p:cNvSpPr>
            <p:nvPr/>
          </p:nvSpPr>
          <p:spPr bwMode="auto">
            <a:xfrm>
              <a:off x="6934766" y="1959305"/>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宋体" pitchFamily="2"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48" name="Rectangle 4"/>
            <p:cNvSpPr>
              <a:spLocks noChangeArrowheads="1"/>
            </p:cNvSpPr>
            <p:nvPr/>
          </p:nvSpPr>
          <p:spPr bwMode="auto">
            <a:xfrm>
              <a:off x="6934766" y="2818310"/>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宋体" pitchFamily="2"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47" name="Rectangle 3"/>
            <p:cNvSpPr>
              <a:spLocks noChangeArrowheads="1"/>
            </p:cNvSpPr>
            <p:nvPr/>
          </p:nvSpPr>
          <p:spPr bwMode="auto">
            <a:xfrm>
              <a:off x="6934766" y="3624043"/>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宋体" pitchFamily="2"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146" name="Rectangle 2"/>
            <p:cNvSpPr>
              <a:spLocks noChangeArrowheads="1"/>
            </p:cNvSpPr>
            <p:nvPr/>
          </p:nvSpPr>
          <p:spPr bwMode="auto">
            <a:xfrm>
              <a:off x="6934766" y="4511903"/>
              <a:ext cx="351878" cy="2885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宋体" pitchFamily="2"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grpSp>
      <p:sp>
        <p:nvSpPr>
          <p:cNvPr id="67" name="TextBox 66"/>
          <p:cNvSpPr txBox="1"/>
          <p:nvPr/>
        </p:nvSpPr>
        <p:spPr>
          <a:xfrm>
            <a:off x="428596" y="285734"/>
            <a:ext cx="8286808" cy="707886"/>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rPr>
              <a:t>例如，</a:t>
            </a:r>
            <a:r>
              <a:rPr lang="en-US" altLang="zh-CN" sz="2000" smtClean="0">
                <a:solidFill>
                  <a:srgbClr val="0000FF"/>
                </a:solidFill>
                <a:latin typeface="Consolas" pitchFamily="49" charset="0"/>
                <a:ea typeface="仿宋" pitchFamily="49" charset="-122"/>
              </a:rPr>
              <a:t>jobs={1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4}</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k</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的搜索空间如</a:t>
            </a:r>
            <a:r>
              <a:rPr lang="zh-CN" altLang="en-US" sz="2000" smtClean="0">
                <a:solidFill>
                  <a:srgbClr val="0000FF"/>
                </a:solidFill>
                <a:latin typeface="Consolas" pitchFamily="49" charset="0"/>
                <a:ea typeface="仿宋" pitchFamily="49" charset="-122"/>
              </a:rPr>
              <a:t>下</a:t>
            </a:r>
            <a:r>
              <a:rPr lang="zh-CN" altLang="zh-CN" sz="2000" smtClean="0">
                <a:solidFill>
                  <a:srgbClr val="0000FF"/>
                </a:solidFill>
                <a:latin typeface="Consolas" pitchFamily="49" charset="0"/>
                <a:ea typeface="仿宋" pitchFamily="49" charset="-122"/>
              </a:rPr>
              <a:t>图所示，图中结点为（</a:t>
            </a:r>
            <a:r>
              <a:rPr lang="en-US" altLang="zh-CN" sz="2000" smtClean="0">
                <a:solidFill>
                  <a:srgbClr val="0000FF"/>
                </a:solidFill>
                <a:latin typeface="Consolas" pitchFamily="49" charset="0"/>
                <a:ea typeface="仿宋" pitchFamily="49" charset="-122"/>
              </a:rPr>
              <a:t>times[0]</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times[1]</a:t>
            </a:r>
            <a:r>
              <a:rPr lang="zh-CN" altLang="zh-CN" sz="2000" smtClean="0">
                <a:solidFill>
                  <a:srgbClr val="0000FF"/>
                </a:solidFill>
                <a:latin typeface="Consolas" pitchFamily="49" charset="0"/>
                <a:ea typeface="仿宋" pitchFamily="49" charset="-122"/>
              </a:rPr>
              <a:t>），对应的最优解</a:t>
            </a:r>
            <a:r>
              <a:rPr lang="en-US" altLang="zh-CN" sz="2000" smtClean="0">
                <a:solidFill>
                  <a:srgbClr val="0000FF"/>
                </a:solidFill>
                <a:latin typeface="Consolas" pitchFamily="49" charset="0"/>
                <a:ea typeface="仿宋" pitchFamily="49" charset="-122"/>
              </a:rPr>
              <a:t>ans=4</a:t>
            </a:r>
            <a:r>
              <a:rPr lang="zh-CN" altLang="zh-CN" sz="2000" smtClean="0">
                <a:solidFill>
                  <a:srgbClr val="0000FF"/>
                </a:solidFill>
                <a:latin typeface="Consolas" pitchFamily="49" charset="0"/>
                <a:ea typeface="仿宋" pitchFamily="49" charset="-122"/>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6" name="TextBox 55"/>
          <p:cNvSpPr txBox="1"/>
          <p:nvPr/>
        </p:nvSpPr>
        <p:spPr>
          <a:xfrm>
            <a:off x="285720" y="3857634"/>
            <a:ext cx="8358246" cy="707886"/>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rPr>
              <a:t>从中看出，解空间是一个高度为</a:t>
            </a:r>
            <a:r>
              <a:rPr lang="en-US" altLang="zh-CN" sz="2000" i="1" smtClean="0">
                <a:solidFill>
                  <a:srgbClr val="0000FF"/>
                </a:solidFill>
                <a:latin typeface="Consolas" pitchFamily="49" charset="0"/>
                <a:ea typeface="仿宋" pitchFamily="49" charset="-122"/>
              </a:rPr>
              <a:t>n</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的满</a:t>
            </a:r>
            <a:r>
              <a:rPr lang="en-US" altLang="zh-CN" sz="2000" i="1" smtClean="0">
                <a:solidFill>
                  <a:srgbClr val="0000FF"/>
                </a:solidFill>
                <a:latin typeface="Consolas" pitchFamily="49" charset="0"/>
                <a:ea typeface="仿宋" pitchFamily="49" charset="-122"/>
              </a:rPr>
              <a:t>k</a:t>
            </a:r>
            <a:r>
              <a:rPr lang="zh-CN" altLang="zh-CN" sz="2000" smtClean="0">
                <a:solidFill>
                  <a:srgbClr val="0000FF"/>
                </a:solidFill>
                <a:latin typeface="Consolas" pitchFamily="49" charset="0"/>
                <a:ea typeface="仿宋" pitchFamily="49" charset="-122"/>
              </a:rPr>
              <a:t>叉树，这样搜索会超时。可以采用如下剪支方法提高性能。</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8" name="灯片编号占位符 57"/>
          <p:cNvSpPr>
            <a:spLocks noGrp="1"/>
          </p:cNvSpPr>
          <p:nvPr>
            <p:ph type="sldNum" sz="quarter" idx="12"/>
          </p:nvPr>
        </p:nvSpPr>
        <p:spPr/>
        <p:txBody>
          <a:bodyPr/>
          <a:lstStyle/>
          <a:p>
            <a:fld id="{7AF016A1-9F15-429F-9EFD-84004B73C732}" type="slidenum">
              <a:rPr lang="en-US" altLang="zh-CN" smtClean="0"/>
              <a:pPr/>
              <a:t>115</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87" name="Rectangle 11"/>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92" name="Rectangle 48"/>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4" name="TextBox 53"/>
          <p:cNvSpPr txBox="1"/>
          <p:nvPr/>
        </p:nvSpPr>
        <p:spPr>
          <a:xfrm>
            <a:off x="285720" y="214296"/>
            <a:ext cx="8572560" cy="195181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900"/>
              </a:lnSpc>
              <a:spcBef>
                <a:spcPts val="0"/>
              </a:spcBef>
            </a:pPr>
            <a:r>
              <a:rPr lang="zh-CN" altLang="zh-CN" sz="2000" smtClean="0">
                <a:solidFill>
                  <a:srgbClr val="FF0000"/>
                </a:solidFill>
                <a:latin typeface="Consolas" pitchFamily="49" charset="0"/>
                <a:ea typeface="微软雅黑" pitchFamily="34" charset="-122"/>
              </a:rPr>
              <a:t>剪支</a:t>
            </a:r>
            <a:r>
              <a:rPr lang="en-US" altLang="zh-CN" sz="2000" smtClean="0">
                <a:solidFill>
                  <a:srgbClr val="FF0000"/>
                </a:solidFill>
                <a:latin typeface="Consolas" pitchFamily="49" charset="0"/>
                <a:ea typeface="微软雅黑" pitchFamily="34" charset="-122"/>
              </a:rPr>
              <a:t>1</a:t>
            </a:r>
            <a:r>
              <a:rPr lang="zh-CN" altLang="zh-CN" sz="2000" smtClean="0">
                <a:solidFill>
                  <a:srgbClr val="0000FF"/>
                </a:solidFill>
                <a:latin typeface="Consolas" pitchFamily="49" charset="0"/>
                <a:ea typeface="仿宋" pitchFamily="49" charset="-122"/>
              </a:rPr>
              <a:t>：从图</a:t>
            </a:r>
            <a:r>
              <a:rPr lang="zh-CN" altLang="en-US" sz="2000" smtClean="0">
                <a:solidFill>
                  <a:srgbClr val="0000FF"/>
                </a:solidFill>
                <a:latin typeface="Consolas" pitchFamily="49" charset="0"/>
                <a:ea typeface="仿宋" pitchFamily="49" charset="-122"/>
              </a:rPr>
              <a:t>中</a:t>
            </a:r>
            <a:r>
              <a:rPr lang="zh-CN" altLang="zh-CN" sz="2000" smtClean="0">
                <a:solidFill>
                  <a:srgbClr val="0000FF"/>
                </a:solidFill>
                <a:latin typeface="Consolas" pitchFamily="49" charset="0"/>
                <a:ea typeface="仿宋" pitchFamily="49" charset="-122"/>
              </a:rPr>
              <a:t>看出，</a:t>
            </a:r>
            <a:r>
              <a:rPr lang="en-US" altLang="zh-CN" sz="2000" i="1" smtClean="0">
                <a:solidFill>
                  <a:srgbClr val="0000FF"/>
                </a:solidFill>
                <a:latin typeface="Consolas" pitchFamily="49" charset="0"/>
                <a:ea typeface="仿宋" pitchFamily="49" charset="-122"/>
              </a:rPr>
              <a:t>k</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时左右子树是对称的，当</a:t>
            </a:r>
            <a:r>
              <a:rPr lang="en-US" altLang="zh-CN" sz="2000" i="1" smtClean="0">
                <a:solidFill>
                  <a:srgbClr val="0000FF"/>
                </a:solidFill>
                <a:latin typeface="Consolas" pitchFamily="49" charset="0"/>
                <a:ea typeface="仿宋" pitchFamily="49" charset="-122"/>
              </a:rPr>
              <a:t>k</a:t>
            </a:r>
            <a:r>
              <a:rPr lang="en-US" altLang="zh-CN" sz="2000" smtClean="0">
                <a:solidFill>
                  <a:srgbClr val="0000FF"/>
                </a:solidFill>
                <a:latin typeface="Consolas" pitchFamily="49" charset="0"/>
                <a:ea typeface="仿宋" pitchFamily="49" charset="-122"/>
              </a:rPr>
              <a:t>&gt;2</a:t>
            </a:r>
            <a:r>
              <a:rPr lang="zh-CN" altLang="zh-CN" sz="2000" smtClean="0">
                <a:solidFill>
                  <a:srgbClr val="0000FF"/>
                </a:solidFill>
                <a:latin typeface="Consolas" pitchFamily="49" charset="0"/>
                <a:ea typeface="仿宋" pitchFamily="49" charset="-122"/>
              </a:rPr>
              <a:t>时存在更多的重复子树，同时题目中规定每个工人至少分配一个工作</a:t>
            </a:r>
            <a:r>
              <a:rPr lang="zh-CN" altLang="en-US" sz="2000" smtClean="0">
                <a:solidFill>
                  <a:srgbClr val="0000FF"/>
                </a:solidFill>
                <a:latin typeface="Consolas" pitchFamily="49" charset="0"/>
                <a:ea typeface="仿宋" pitchFamily="49" charset="-122"/>
              </a:rPr>
              <a:t>。</a:t>
            </a:r>
            <a:endParaRPr lang="en-US" altLang="zh-CN" sz="2000" smtClean="0">
              <a:solidFill>
                <a:srgbClr val="0000FF"/>
              </a:solidFill>
              <a:latin typeface="Consolas" pitchFamily="49" charset="0"/>
              <a:ea typeface="仿宋" pitchFamily="49" charset="-122"/>
            </a:endParaRPr>
          </a:p>
          <a:p>
            <a:pPr algn="l">
              <a:lnSpc>
                <a:spcPts val="2900"/>
              </a:lnSpc>
              <a:spcBef>
                <a:spcPts val="0"/>
              </a:spcBef>
            </a:pPr>
            <a:r>
              <a:rPr lang="en-US" altLang="zh-CN" sz="2000" smtClean="0">
                <a:solidFill>
                  <a:srgbClr val="0000FF"/>
                </a:solidFill>
                <a:latin typeface="Consolas" pitchFamily="49" charset="0"/>
                <a:ea typeface="仿宋" pitchFamily="49" charset="-122"/>
              </a:rPr>
              <a:t>    </a:t>
            </a:r>
            <a:r>
              <a:rPr lang="zh-CN" altLang="en-US" sz="2000" smtClean="0">
                <a:solidFill>
                  <a:srgbClr val="0000FF"/>
                </a:solidFill>
                <a:latin typeface="微软雅黑" pitchFamily="34" charset="-122"/>
                <a:ea typeface="微软雅黑" pitchFamily="34" charset="-122"/>
              </a:rPr>
              <a:t>剪支</a:t>
            </a:r>
            <a:r>
              <a:rPr lang="zh-CN" altLang="en-US" sz="2000" smtClean="0">
                <a:solidFill>
                  <a:srgbClr val="0000FF"/>
                </a:solidFill>
                <a:latin typeface="Consolas" pitchFamily="49" charset="0"/>
                <a:ea typeface="仿宋" pitchFamily="49" charset="-122"/>
              </a:rPr>
              <a:t>：</a:t>
            </a:r>
            <a:r>
              <a:rPr lang="zh-CN" altLang="zh-CN" sz="2000" smtClean="0">
                <a:solidFill>
                  <a:srgbClr val="006600"/>
                </a:solidFill>
                <a:latin typeface="Consolas" pitchFamily="49" charset="0"/>
                <a:ea typeface="仿宋" pitchFamily="49" charset="-122"/>
              </a:rPr>
              <a:t>给某个工人</a:t>
            </a:r>
            <a:r>
              <a:rPr lang="en-US" altLang="zh-CN" sz="2000" i="1" smtClean="0">
                <a:solidFill>
                  <a:srgbClr val="006600"/>
                </a:solidFill>
                <a:latin typeface="Consolas" pitchFamily="49" charset="0"/>
                <a:ea typeface="仿宋" pitchFamily="49" charset="-122"/>
              </a:rPr>
              <a:t>j</a:t>
            </a:r>
            <a:r>
              <a:rPr lang="zh-CN" altLang="zh-CN" sz="2000" smtClean="0">
                <a:solidFill>
                  <a:srgbClr val="006600"/>
                </a:solidFill>
                <a:latin typeface="Consolas" pitchFamily="49" charset="0"/>
                <a:ea typeface="仿宋" pitchFamily="49" charset="-122"/>
              </a:rPr>
              <a:t>分配任务</a:t>
            </a:r>
            <a:r>
              <a:rPr lang="en-US" altLang="zh-CN" sz="2000" i="1" smtClean="0">
                <a:solidFill>
                  <a:srgbClr val="006600"/>
                </a:solidFill>
                <a:latin typeface="Consolas" pitchFamily="49" charset="0"/>
                <a:ea typeface="仿宋" pitchFamily="49" charset="-122"/>
              </a:rPr>
              <a:t>i</a:t>
            </a:r>
            <a:r>
              <a:rPr lang="zh-CN" altLang="zh-CN" sz="2000" smtClean="0">
                <a:solidFill>
                  <a:srgbClr val="006600"/>
                </a:solidFill>
                <a:latin typeface="Consolas" pitchFamily="49" charset="0"/>
                <a:ea typeface="仿宋" pitchFamily="49" charset="-122"/>
              </a:rPr>
              <a:t>时，若他是初次分配（</a:t>
            </a:r>
            <a:r>
              <a:rPr lang="en-US" altLang="zh-CN" sz="2000" smtClean="0">
                <a:solidFill>
                  <a:srgbClr val="006600"/>
                </a:solidFill>
                <a:latin typeface="Consolas" pitchFamily="49" charset="0"/>
                <a:ea typeface="仿宋" pitchFamily="49" charset="-122"/>
              </a:rPr>
              <a:t>times[</a:t>
            </a:r>
            <a:r>
              <a:rPr lang="en-US" altLang="zh-CN" sz="2000" i="1" smtClean="0">
                <a:solidFill>
                  <a:srgbClr val="006600"/>
                </a:solidFill>
                <a:latin typeface="Consolas" pitchFamily="49" charset="0"/>
                <a:ea typeface="仿宋" pitchFamily="49" charset="-122"/>
              </a:rPr>
              <a:t>j</a:t>
            </a:r>
            <a:r>
              <a:rPr lang="en-US" altLang="zh-CN" sz="2000" smtClean="0">
                <a:solidFill>
                  <a:srgbClr val="006600"/>
                </a:solidFill>
                <a:latin typeface="Consolas" pitchFamily="49" charset="0"/>
                <a:ea typeface="仿宋" pitchFamily="49" charset="-122"/>
              </a:rPr>
              <a:t>]=0</a:t>
            </a:r>
            <a:r>
              <a:rPr lang="zh-CN" altLang="zh-CN" sz="2000" smtClean="0">
                <a:solidFill>
                  <a:srgbClr val="006600"/>
                </a:solidFill>
                <a:latin typeface="Consolas" pitchFamily="49" charset="0"/>
                <a:ea typeface="仿宋" pitchFamily="49" charset="-122"/>
              </a:rPr>
              <a:t>），并且前面已有工人没有分配任务，则不必继续搜索下去，这样就剪去了（</a:t>
            </a:r>
            <a:r>
              <a:rPr lang="en-US" altLang="zh-CN" sz="2000" smtClean="0">
                <a:solidFill>
                  <a:srgbClr val="006600"/>
                </a:solidFill>
                <a:latin typeface="Consolas" pitchFamily="49" charset="0"/>
                <a:ea typeface="仿宋" pitchFamily="49" charset="-122"/>
              </a:rPr>
              <a:t>0</a:t>
            </a:r>
            <a:r>
              <a:rPr lang="zh-CN" altLang="zh-CN" sz="2000" smtClean="0">
                <a:solidFill>
                  <a:srgbClr val="006600"/>
                </a:solidFill>
                <a:latin typeface="Consolas" pitchFamily="49" charset="0"/>
                <a:ea typeface="仿宋" pitchFamily="49" charset="-122"/>
              </a:rPr>
              <a:t>，</a:t>
            </a:r>
            <a:r>
              <a:rPr lang="en-US" altLang="zh-CN" sz="2000" smtClean="0">
                <a:solidFill>
                  <a:srgbClr val="006600"/>
                </a:solidFill>
                <a:latin typeface="Consolas" pitchFamily="49" charset="0"/>
                <a:ea typeface="仿宋" pitchFamily="49" charset="-122"/>
              </a:rPr>
              <a:t>1</a:t>
            </a:r>
            <a:r>
              <a:rPr lang="zh-CN" altLang="zh-CN" sz="2000" smtClean="0">
                <a:solidFill>
                  <a:srgbClr val="006600"/>
                </a:solidFill>
                <a:latin typeface="Consolas" pitchFamily="49" charset="0"/>
                <a:ea typeface="仿宋" pitchFamily="49" charset="-122"/>
              </a:rPr>
              <a:t>）的分支</a:t>
            </a:r>
            <a:r>
              <a:rPr lang="zh-CN" altLang="zh-CN" sz="2000" smtClean="0">
                <a:solidFill>
                  <a:srgbClr val="0000FF"/>
                </a:solidFill>
                <a:latin typeface="Consolas" pitchFamily="49" charset="0"/>
                <a:ea typeface="仿宋" pitchFamily="49" charset="-122"/>
              </a:rPr>
              <a:t>。</a:t>
            </a:r>
          </a:p>
        </p:txBody>
      </p:sp>
      <p:sp>
        <p:nvSpPr>
          <p:cNvPr id="115" name="Rectangle 42"/>
          <p:cNvSpPr>
            <a:spLocks noChangeArrowheads="1"/>
          </p:cNvSpPr>
          <p:nvPr/>
        </p:nvSpPr>
        <p:spPr bwMode="auto">
          <a:xfrm>
            <a:off x="1019804" y="3919436"/>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16" name="Rectangle 41"/>
          <p:cNvSpPr>
            <a:spLocks noChangeArrowheads="1"/>
          </p:cNvSpPr>
          <p:nvPr/>
        </p:nvSpPr>
        <p:spPr bwMode="auto">
          <a:xfrm>
            <a:off x="2035776" y="3919436"/>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17" name="Rectangle 40"/>
          <p:cNvSpPr>
            <a:spLocks noChangeArrowheads="1"/>
          </p:cNvSpPr>
          <p:nvPr/>
        </p:nvSpPr>
        <p:spPr bwMode="auto">
          <a:xfrm>
            <a:off x="2477432" y="3919436"/>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18" name="Rectangle 39"/>
          <p:cNvSpPr>
            <a:spLocks noChangeArrowheads="1"/>
          </p:cNvSpPr>
          <p:nvPr/>
        </p:nvSpPr>
        <p:spPr bwMode="auto">
          <a:xfrm>
            <a:off x="3491097" y="3919436"/>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19" name="Rectangle 38"/>
          <p:cNvSpPr>
            <a:spLocks noChangeArrowheads="1"/>
          </p:cNvSpPr>
          <p:nvPr/>
        </p:nvSpPr>
        <p:spPr bwMode="auto">
          <a:xfrm>
            <a:off x="1578753" y="3241199"/>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20" name="Rectangle 37"/>
          <p:cNvSpPr>
            <a:spLocks noChangeArrowheads="1"/>
          </p:cNvSpPr>
          <p:nvPr/>
        </p:nvSpPr>
        <p:spPr bwMode="auto">
          <a:xfrm>
            <a:off x="2943008" y="3265195"/>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21" name="Rectangle 36"/>
          <p:cNvSpPr>
            <a:spLocks noChangeArrowheads="1"/>
          </p:cNvSpPr>
          <p:nvPr/>
        </p:nvSpPr>
        <p:spPr bwMode="auto">
          <a:xfrm>
            <a:off x="2921215" y="2561011"/>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23" name="Oval 34"/>
          <p:cNvSpPr>
            <a:spLocks noChangeArrowheads="1"/>
          </p:cNvSpPr>
          <p:nvPr/>
        </p:nvSpPr>
        <p:spPr bwMode="auto">
          <a:xfrm>
            <a:off x="3660853" y="2299647"/>
            <a:ext cx="595318" cy="323791"/>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0,0</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24" name="Oval 33"/>
          <p:cNvSpPr>
            <a:spLocks noChangeArrowheads="1"/>
          </p:cNvSpPr>
          <p:nvPr/>
        </p:nvSpPr>
        <p:spPr bwMode="auto">
          <a:xfrm>
            <a:off x="2107011" y="3022143"/>
            <a:ext cx="594116" cy="32462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1,0</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25" name="Oval 32"/>
          <p:cNvSpPr>
            <a:spLocks noChangeArrowheads="1"/>
          </p:cNvSpPr>
          <p:nvPr/>
        </p:nvSpPr>
        <p:spPr bwMode="auto">
          <a:xfrm>
            <a:off x="1381806" y="3604801"/>
            <a:ext cx="594116" cy="322959"/>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3,0</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26" name="Oval 31"/>
          <p:cNvSpPr>
            <a:spLocks noChangeArrowheads="1"/>
          </p:cNvSpPr>
          <p:nvPr/>
        </p:nvSpPr>
        <p:spPr bwMode="auto">
          <a:xfrm>
            <a:off x="2834623" y="3604801"/>
            <a:ext cx="595318" cy="322959"/>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1,2</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27" name="Oval 30"/>
          <p:cNvSpPr>
            <a:spLocks noChangeArrowheads="1"/>
          </p:cNvSpPr>
          <p:nvPr/>
        </p:nvSpPr>
        <p:spPr bwMode="auto">
          <a:xfrm>
            <a:off x="1008980" y="4242396"/>
            <a:ext cx="595318" cy="323791"/>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7,0</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28" name="Oval 29"/>
          <p:cNvSpPr>
            <a:spLocks noChangeArrowheads="1"/>
          </p:cNvSpPr>
          <p:nvPr/>
        </p:nvSpPr>
        <p:spPr bwMode="auto">
          <a:xfrm>
            <a:off x="1730579" y="4242396"/>
            <a:ext cx="594116" cy="323791"/>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FF0000"/>
                </a:solidFill>
                <a:effectLst/>
                <a:latin typeface="Consolas" pitchFamily="49" charset="0"/>
                <a:ea typeface="宋体" pitchFamily="2" charset="-122"/>
                <a:cs typeface="Times New Roman" pitchFamily="18" charset="0"/>
              </a:rPr>
              <a:t>3,4</a:t>
            </a:r>
            <a:endParaRPr kumimoji="0" lang="en-US" altLang="zh-CN" sz="1800" i="0" u="none" strike="noStrike" cap="none" normalizeH="0" baseline="0" smtClean="0">
              <a:ln>
                <a:noFill/>
              </a:ln>
              <a:solidFill>
                <a:srgbClr val="FF0000"/>
              </a:solidFill>
              <a:effectLst/>
              <a:latin typeface="Consolas" pitchFamily="49" charset="0"/>
              <a:ea typeface="宋体" pitchFamily="2" charset="-122"/>
              <a:cs typeface="宋体" pitchFamily="2" charset="-122"/>
            </a:endParaRPr>
          </a:p>
        </p:txBody>
      </p:sp>
      <p:sp>
        <p:nvSpPr>
          <p:cNvPr id="129" name="Oval 28"/>
          <p:cNvSpPr>
            <a:spLocks noChangeArrowheads="1"/>
          </p:cNvSpPr>
          <p:nvPr/>
        </p:nvSpPr>
        <p:spPr bwMode="auto">
          <a:xfrm>
            <a:off x="2466609" y="4242396"/>
            <a:ext cx="595318" cy="32462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5,2</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30" name="Oval 27"/>
          <p:cNvSpPr>
            <a:spLocks noChangeArrowheads="1"/>
          </p:cNvSpPr>
          <p:nvPr/>
        </p:nvSpPr>
        <p:spPr bwMode="auto">
          <a:xfrm>
            <a:off x="3199031" y="4242396"/>
            <a:ext cx="594116" cy="32462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1,6</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31" name="AutoShape 26"/>
          <p:cNvSpPr>
            <a:spLocks noChangeShapeType="1"/>
          </p:cNvSpPr>
          <p:nvPr/>
        </p:nvSpPr>
        <p:spPr bwMode="auto">
          <a:xfrm flipH="1">
            <a:off x="1307240" y="3880315"/>
            <a:ext cx="161157" cy="362080"/>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32" name="AutoShape 25"/>
          <p:cNvSpPr>
            <a:spLocks noChangeShapeType="1"/>
          </p:cNvSpPr>
          <p:nvPr/>
        </p:nvSpPr>
        <p:spPr bwMode="auto">
          <a:xfrm>
            <a:off x="1889330" y="3880315"/>
            <a:ext cx="138307" cy="362080"/>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33" name="AutoShape 24"/>
          <p:cNvSpPr>
            <a:spLocks noChangeShapeType="1"/>
          </p:cNvSpPr>
          <p:nvPr/>
        </p:nvSpPr>
        <p:spPr bwMode="auto">
          <a:xfrm flipH="1">
            <a:off x="2764869" y="3880315"/>
            <a:ext cx="156346" cy="362080"/>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34" name="AutoShape 23"/>
          <p:cNvSpPr>
            <a:spLocks noChangeShapeType="1"/>
          </p:cNvSpPr>
          <p:nvPr/>
        </p:nvSpPr>
        <p:spPr bwMode="auto">
          <a:xfrm>
            <a:off x="3343351" y="3880315"/>
            <a:ext cx="152738" cy="362080"/>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35" name="AutoShape 22"/>
          <p:cNvSpPr>
            <a:spLocks noChangeShapeType="1"/>
          </p:cNvSpPr>
          <p:nvPr/>
        </p:nvSpPr>
        <p:spPr bwMode="auto">
          <a:xfrm flipH="1">
            <a:off x="1678864" y="3299322"/>
            <a:ext cx="514740" cy="305479"/>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36" name="AutoShape 21"/>
          <p:cNvSpPr>
            <a:spLocks noChangeShapeType="1"/>
          </p:cNvSpPr>
          <p:nvPr/>
        </p:nvSpPr>
        <p:spPr bwMode="auto">
          <a:xfrm>
            <a:off x="2614536" y="3299322"/>
            <a:ext cx="518349" cy="305479"/>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50" name="AutoShape 7"/>
          <p:cNvSpPr>
            <a:spLocks noChangeShapeType="1"/>
          </p:cNvSpPr>
          <p:nvPr/>
        </p:nvSpPr>
        <p:spPr bwMode="auto">
          <a:xfrm flipH="1">
            <a:off x="2614536" y="2575993"/>
            <a:ext cx="1132909" cy="49359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grpSp>
        <p:nvGrpSpPr>
          <p:cNvPr id="2" name="组合 157"/>
          <p:cNvGrpSpPr/>
          <p:nvPr/>
        </p:nvGrpSpPr>
        <p:grpSpPr>
          <a:xfrm>
            <a:off x="4036085" y="2575993"/>
            <a:ext cx="2845673" cy="1996021"/>
            <a:chOff x="4036085" y="2575993"/>
            <a:chExt cx="2845673" cy="1996021"/>
          </a:xfrm>
        </p:grpSpPr>
        <p:sp>
          <p:nvSpPr>
            <p:cNvPr id="138" name="Oval 19"/>
            <p:cNvSpPr>
              <a:spLocks noChangeArrowheads="1"/>
            </p:cNvSpPr>
            <p:nvPr/>
          </p:nvSpPr>
          <p:spPr bwMode="auto">
            <a:xfrm>
              <a:off x="4419734" y="3609795"/>
              <a:ext cx="594116" cy="322959"/>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2,1</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09" name="Rectangle 38"/>
            <p:cNvSpPr>
              <a:spLocks noChangeArrowheads="1"/>
            </p:cNvSpPr>
            <p:nvPr/>
          </p:nvSpPr>
          <p:spPr bwMode="auto">
            <a:xfrm>
              <a:off x="4597274" y="3269197"/>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10" name="Rectangle 37"/>
            <p:cNvSpPr>
              <a:spLocks noChangeArrowheads="1"/>
            </p:cNvSpPr>
            <p:nvPr/>
          </p:nvSpPr>
          <p:spPr bwMode="auto">
            <a:xfrm>
              <a:off x="6004812" y="3276259"/>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11" name="Rectangle 46"/>
            <p:cNvSpPr>
              <a:spLocks noChangeArrowheads="1"/>
            </p:cNvSpPr>
            <p:nvPr/>
          </p:nvSpPr>
          <p:spPr bwMode="auto">
            <a:xfrm>
              <a:off x="4036085" y="3916939"/>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12" name="Rectangle 45"/>
            <p:cNvSpPr>
              <a:spLocks noChangeArrowheads="1"/>
            </p:cNvSpPr>
            <p:nvPr/>
          </p:nvSpPr>
          <p:spPr bwMode="auto">
            <a:xfrm>
              <a:off x="5036111" y="3916939"/>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13" name="Rectangle 44"/>
            <p:cNvSpPr>
              <a:spLocks noChangeArrowheads="1"/>
            </p:cNvSpPr>
            <p:nvPr/>
          </p:nvSpPr>
          <p:spPr bwMode="auto">
            <a:xfrm>
              <a:off x="5493712" y="3916939"/>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14" name="Rectangle 43"/>
            <p:cNvSpPr>
              <a:spLocks noChangeArrowheads="1"/>
            </p:cNvSpPr>
            <p:nvPr/>
          </p:nvSpPr>
          <p:spPr bwMode="auto">
            <a:xfrm>
              <a:off x="6500513" y="3916939"/>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22" name="Rectangle 35"/>
            <p:cNvSpPr>
              <a:spLocks noChangeArrowheads="1"/>
            </p:cNvSpPr>
            <p:nvPr/>
          </p:nvSpPr>
          <p:spPr bwMode="auto">
            <a:xfrm>
              <a:off x="4770193" y="2591522"/>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宋体" pitchFamily="2"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6600"/>
                </a:solidFill>
                <a:effectLst/>
                <a:latin typeface="Consolas" pitchFamily="49" charset="0"/>
                <a:ea typeface="宋体" pitchFamily="2" charset="-122"/>
                <a:cs typeface="宋体" pitchFamily="2" charset="-122"/>
              </a:endParaRPr>
            </a:p>
          </p:txBody>
        </p:sp>
        <p:sp>
          <p:nvSpPr>
            <p:cNvPr id="137" name="Oval 20"/>
            <p:cNvSpPr>
              <a:spLocks noChangeArrowheads="1"/>
            </p:cNvSpPr>
            <p:nvPr/>
          </p:nvSpPr>
          <p:spPr bwMode="auto">
            <a:xfrm>
              <a:off x="5123292" y="3027137"/>
              <a:ext cx="594116" cy="32462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0,1</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39" name="Oval 18"/>
            <p:cNvSpPr>
              <a:spLocks noChangeArrowheads="1"/>
            </p:cNvSpPr>
            <p:nvPr/>
          </p:nvSpPr>
          <p:spPr bwMode="auto">
            <a:xfrm>
              <a:off x="5872552" y="3609795"/>
              <a:ext cx="595318" cy="322959"/>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0,3</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40" name="Oval 17"/>
            <p:cNvSpPr>
              <a:spLocks noChangeArrowheads="1"/>
            </p:cNvSpPr>
            <p:nvPr/>
          </p:nvSpPr>
          <p:spPr bwMode="auto">
            <a:xfrm>
              <a:off x="4046908" y="4247390"/>
              <a:ext cx="595318" cy="323791"/>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6,1</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41" name="Oval 16"/>
            <p:cNvSpPr>
              <a:spLocks noChangeArrowheads="1"/>
            </p:cNvSpPr>
            <p:nvPr/>
          </p:nvSpPr>
          <p:spPr bwMode="auto">
            <a:xfrm>
              <a:off x="4779331" y="4247390"/>
              <a:ext cx="594116" cy="323791"/>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2,5</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42" name="Oval 15"/>
            <p:cNvSpPr>
              <a:spLocks noChangeArrowheads="1"/>
            </p:cNvSpPr>
            <p:nvPr/>
          </p:nvSpPr>
          <p:spPr bwMode="auto">
            <a:xfrm>
              <a:off x="5504536" y="4247390"/>
              <a:ext cx="595318" cy="32462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4,3</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43" name="Oval 14"/>
            <p:cNvSpPr>
              <a:spLocks noChangeArrowheads="1"/>
            </p:cNvSpPr>
            <p:nvPr/>
          </p:nvSpPr>
          <p:spPr bwMode="auto">
            <a:xfrm>
              <a:off x="6258607" y="4247390"/>
              <a:ext cx="594116" cy="324624"/>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0,7</a:t>
              </a:r>
              <a:endParaRPr kumimoji="0" lang="en-US" altLang="zh-CN" sz="180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44" name="AutoShape 13"/>
            <p:cNvSpPr>
              <a:spLocks noChangeShapeType="1"/>
            </p:cNvSpPr>
            <p:nvPr/>
          </p:nvSpPr>
          <p:spPr bwMode="auto">
            <a:xfrm flipH="1">
              <a:off x="4345169" y="3885310"/>
              <a:ext cx="161157" cy="362080"/>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45" name="AutoShape 12"/>
            <p:cNvSpPr>
              <a:spLocks noChangeShapeType="1"/>
            </p:cNvSpPr>
            <p:nvPr/>
          </p:nvSpPr>
          <p:spPr bwMode="auto">
            <a:xfrm>
              <a:off x="4927258" y="3885310"/>
              <a:ext cx="149130" cy="362080"/>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46" name="AutoShape 11"/>
            <p:cNvSpPr>
              <a:spLocks noChangeShapeType="1"/>
            </p:cNvSpPr>
            <p:nvPr/>
          </p:nvSpPr>
          <p:spPr bwMode="auto">
            <a:xfrm flipH="1">
              <a:off x="5802798" y="3885310"/>
              <a:ext cx="156346" cy="362080"/>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47" name="AutoShape 10"/>
            <p:cNvSpPr>
              <a:spLocks noChangeShapeType="1"/>
            </p:cNvSpPr>
            <p:nvPr/>
          </p:nvSpPr>
          <p:spPr bwMode="auto">
            <a:xfrm>
              <a:off x="6381278" y="3885310"/>
              <a:ext cx="174387" cy="362080"/>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48" name="AutoShape 9"/>
            <p:cNvSpPr>
              <a:spLocks noChangeShapeType="1"/>
            </p:cNvSpPr>
            <p:nvPr/>
          </p:nvSpPr>
          <p:spPr bwMode="auto">
            <a:xfrm flipH="1">
              <a:off x="4716791" y="3304316"/>
              <a:ext cx="493092" cy="305479"/>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49" name="AutoShape 8"/>
            <p:cNvSpPr>
              <a:spLocks noChangeShapeType="1"/>
            </p:cNvSpPr>
            <p:nvPr/>
          </p:nvSpPr>
          <p:spPr bwMode="auto">
            <a:xfrm>
              <a:off x="5630816" y="3304316"/>
              <a:ext cx="539996" cy="305479"/>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sp>
          <p:nvSpPr>
            <p:cNvPr id="151" name="AutoShape 6"/>
            <p:cNvSpPr>
              <a:spLocks noChangeShapeType="1"/>
            </p:cNvSpPr>
            <p:nvPr/>
          </p:nvSpPr>
          <p:spPr bwMode="auto">
            <a:xfrm>
              <a:off x="4169580" y="2575993"/>
              <a:ext cx="1040304" cy="498589"/>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ndParaRPr>
            </a:p>
          </p:txBody>
        </p:sp>
      </p:grpSp>
      <p:sp>
        <p:nvSpPr>
          <p:cNvPr id="152" name="Rectangle 5"/>
          <p:cNvSpPr>
            <a:spLocks noChangeArrowheads="1"/>
          </p:cNvSpPr>
          <p:nvPr/>
        </p:nvSpPr>
        <p:spPr bwMode="auto">
          <a:xfrm>
            <a:off x="7119713" y="2344594"/>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宋体" pitchFamily="2"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53" name="Rectangle 4"/>
          <p:cNvSpPr>
            <a:spLocks noChangeArrowheads="1"/>
          </p:cNvSpPr>
          <p:nvPr/>
        </p:nvSpPr>
        <p:spPr bwMode="auto">
          <a:xfrm>
            <a:off x="7119713" y="2988848"/>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宋体" pitchFamily="2"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54" name="Rectangle 3"/>
          <p:cNvSpPr>
            <a:spLocks noChangeArrowheads="1"/>
          </p:cNvSpPr>
          <p:nvPr/>
        </p:nvSpPr>
        <p:spPr bwMode="auto">
          <a:xfrm>
            <a:off x="7119713" y="3593148"/>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宋体" pitchFamily="2"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=2</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55" name="Rectangle 2"/>
          <p:cNvSpPr>
            <a:spLocks noChangeArrowheads="1"/>
          </p:cNvSpPr>
          <p:nvPr/>
        </p:nvSpPr>
        <p:spPr bwMode="auto">
          <a:xfrm>
            <a:off x="7119713" y="4259043"/>
            <a:ext cx="381245" cy="2164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宋体" pitchFamily="2"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=3</a:t>
            </a:r>
            <a:endParaRPr kumimoji="0" lang="en-US" altLang="zh-CN" sz="18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55" name="灯片编号占位符 54"/>
          <p:cNvSpPr>
            <a:spLocks noGrp="1"/>
          </p:cNvSpPr>
          <p:nvPr>
            <p:ph type="sldNum" sz="quarter" idx="12"/>
          </p:nvPr>
        </p:nvSpPr>
        <p:spPr/>
        <p:txBody>
          <a:bodyPr/>
          <a:lstStyle/>
          <a:p>
            <a:fld id="{7AF016A1-9F15-429F-9EFD-84004B73C732}" type="slidenum">
              <a:rPr lang="en-US" altLang="zh-CN" smtClean="0"/>
              <a:pPr/>
              <a:t>116</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587" name="Rectangle 11"/>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192" name="Rectangle 48"/>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3" name="TextBox 52"/>
          <p:cNvSpPr txBox="1"/>
          <p:nvPr/>
        </p:nvSpPr>
        <p:spPr>
          <a:xfrm>
            <a:off x="214282" y="1428742"/>
            <a:ext cx="878687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rPr>
              <a:t>由于采用了剪支</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ct</a:t>
            </a:r>
            <a:r>
              <a:rPr lang="zh-CN" altLang="zh-CN" sz="2000" smtClean="0">
                <a:solidFill>
                  <a:srgbClr val="0000FF"/>
                </a:solidFill>
                <a:latin typeface="Consolas" pitchFamily="49" charset="0"/>
                <a:ea typeface="仿宋" pitchFamily="49" charset="-122"/>
              </a:rPr>
              <a:t>会越来越小，那么满足</a:t>
            </a:r>
            <a:r>
              <a:rPr lang="en-US" altLang="zh-CN" sz="2000" smtClean="0">
                <a:solidFill>
                  <a:srgbClr val="0000FF"/>
                </a:solidFill>
                <a:latin typeface="Consolas" pitchFamily="49" charset="0"/>
                <a:ea typeface="仿宋" pitchFamily="49" charset="-122"/>
              </a:rPr>
              <a:t>ct</a:t>
            </a:r>
            <a:r>
              <a:rPr lang="zh-CN" altLang="zh-CN" sz="2000" smtClean="0">
                <a:solidFill>
                  <a:srgbClr val="0000FF"/>
                </a:solidFill>
                <a:latin typeface="+mn-ea"/>
                <a:ea typeface="+mn-ea"/>
              </a:rPr>
              <a:t>≤</a:t>
            </a:r>
            <a:r>
              <a:rPr lang="en-US" altLang="zh-CN" sz="2000" smtClean="0">
                <a:solidFill>
                  <a:srgbClr val="0000FF"/>
                </a:solidFill>
                <a:latin typeface="Consolas" pitchFamily="49" charset="0"/>
                <a:ea typeface="仿宋" pitchFamily="49" charset="-122"/>
              </a:rPr>
              <a:t>ans</a:t>
            </a:r>
            <a:r>
              <a:rPr lang="zh-CN" altLang="zh-CN" sz="2000" smtClean="0">
                <a:solidFill>
                  <a:srgbClr val="0000FF"/>
                </a:solidFill>
                <a:latin typeface="Consolas" pitchFamily="49" charset="0"/>
                <a:ea typeface="仿宋" pitchFamily="49" charset="-122"/>
              </a:rPr>
              <a:t>的最后一个</a:t>
            </a:r>
            <a:r>
              <a:rPr lang="en-US" altLang="zh-CN" sz="2000" smtClean="0">
                <a:solidFill>
                  <a:srgbClr val="0000FF"/>
                </a:solidFill>
                <a:latin typeface="Consolas" pitchFamily="49" charset="0"/>
                <a:ea typeface="仿宋" pitchFamily="49" charset="-122"/>
              </a:rPr>
              <a:t>ct</a:t>
            </a:r>
            <a:r>
              <a:rPr lang="zh-CN" altLang="zh-CN" sz="2000" smtClean="0">
                <a:solidFill>
                  <a:srgbClr val="0000FF"/>
                </a:solidFill>
                <a:latin typeface="Consolas" pitchFamily="49" charset="0"/>
                <a:ea typeface="仿宋" pitchFamily="49" charset="-122"/>
              </a:rPr>
              <a:t>就是</a:t>
            </a:r>
            <a:r>
              <a:rPr lang="en-US" altLang="zh-CN" sz="2000" smtClean="0">
                <a:solidFill>
                  <a:srgbClr val="0000FF"/>
                </a:solidFill>
                <a:latin typeface="Consolas" pitchFamily="49" charset="0"/>
                <a:ea typeface="仿宋" pitchFamily="49" charset="-122"/>
              </a:rPr>
              <a:t>ans</a:t>
            </a:r>
            <a:r>
              <a:rPr lang="zh-CN" altLang="zh-CN" sz="2000" smtClean="0">
                <a:solidFill>
                  <a:srgbClr val="0000FF"/>
                </a:solidFill>
                <a:latin typeface="Consolas" pitchFamily="49" charset="0"/>
                <a:ea typeface="仿宋" pitchFamily="49" charset="-122"/>
              </a:rPr>
              <a:t>。</a:t>
            </a:r>
            <a:endParaRPr lang="zh-CN" altLang="en-US" sz="2200" smtClean="0">
              <a:solidFill>
                <a:srgbClr val="0000FF"/>
              </a:solidFill>
              <a:latin typeface="Consolas" pitchFamily="49" charset="0"/>
              <a:ea typeface="仿宋" pitchFamily="49" charset="-122"/>
              <a:cs typeface="Consolas" pitchFamily="49" charset="0"/>
            </a:endParaRPr>
          </a:p>
        </p:txBody>
      </p:sp>
      <p:sp>
        <p:nvSpPr>
          <p:cNvPr id="13349" name="Rectangle 3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44"/>
          <p:cNvGrpSpPr/>
          <p:nvPr/>
        </p:nvGrpSpPr>
        <p:grpSpPr>
          <a:xfrm>
            <a:off x="1000100" y="2095915"/>
            <a:ext cx="7143800" cy="2404661"/>
            <a:chOff x="1000100" y="1437232"/>
            <a:chExt cx="6743372" cy="3206214"/>
          </a:xfrm>
        </p:grpSpPr>
        <p:sp>
          <p:nvSpPr>
            <p:cNvPr id="13347" name="Rectangle 35"/>
            <p:cNvSpPr>
              <a:spLocks noChangeArrowheads="1"/>
            </p:cNvSpPr>
            <p:nvPr/>
          </p:nvSpPr>
          <p:spPr bwMode="auto">
            <a:xfrm>
              <a:off x="1053481" y="3503907"/>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=0</a:t>
              </a:r>
            </a:p>
          </p:txBody>
        </p:sp>
        <p:sp>
          <p:nvSpPr>
            <p:cNvPr id="13331" name="AutoShape 19"/>
            <p:cNvSpPr>
              <a:spLocks noChangeShapeType="1"/>
            </p:cNvSpPr>
            <p:nvPr/>
          </p:nvSpPr>
          <p:spPr bwMode="auto">
            <a:xfrm flipH="1">
              <a:off x="1327600" y="3429001"/>
              <a:ext cx="244035" cy="48696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13346" name="Rectangle 34"/>
            <p:cNvSpPr>
              <a:spLocks noChangeArrowheads="1"/>
            </p:cNvSpPr>
            <p:nvPr/>
          </p:nvSpPr>
          <p:spPr bwMode="auto">
            <a:xfrm>
              <a:off x="2070549" y="3503907"/>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=1</a:t>
              </a:r>
            </a:p>
          </p:txBody>
        </p:sp>
        <p:sp>
          <p:nvSpPr>
            <p:cNvPr id="13345" name="Rectangle 33"/>
            <p:cNvSpPr>
              <a:spLocks noChangeArrowheads="1"/>
            </p:cNvSpPr>
            <p:nvPr/>
          </p:nvSpPr>
          <p:spPr bwMode="auto">
            <a:xfrm>
              <a:off x="2669805" y="3503907"/>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=0</a:t>
              </a:r>
            </a:p>
          </p:txBody>
        </p:sp>
        <p:sp>
          <p:nvSpPr>
            <p:cNvPr id="13344" name="Rectangle 32"/>
            <p:cNvSpPr>
              <a:spLocks noChangeArrowheads="1"/>
            </p:cNvSpPr>
            <p:nvPr/>
          </p:nvSpPr>
          <p:spPr bwMode="auto">
            <a:xfrm>
              <a:off x="3683577" y="3458750"/>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=1</a:t>
              </a:r>
            </a:p>
          </p:txBody>
        </p:sp>
        <p:sp>
          <p:nvSpPr>
            <p:cNvPr id="13343" name="Rectangle 31"/>
            <p:cNvSpPr>
              <a:spLocks noChangeArrowheads="1"/>
            </p:cNvSpPr>
            <p:nvPr/>
          </p:nvSpPr>
          <p:spPr bwMode="auto">
            <a:xfrm>
              <a:off x="1682879" y="2627747"/>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=0</a:t>
              </a:r>
            </a:p>
          </p:txBody>
        </p:sp>
        <p:sp>
          <p:nvSpPr>
            <p:cNvPr id="13342" name="Rectangle 30"/>
            <p:cNvSpPr>
              <a:spLocks noChangeArrowheads="1"/>
            </p:cNvSpPr>
            <p:nvPr/>
          </p:nvSpPr>
          <p:spPr bwMode="auto">
            <a:xfrm>
              <a:off x="3120982" y="2624009"/>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=1</a:t>
              </a:r>
            </a:p>
          </p:txBody>
        </p:sp>
        <p:sp>
          <p:nvSpPr>
            <p:cNvPr id="13341" name="Rectangle 29"/>
            <p:cNvSpPr>
              <a:spLocks noChangeArrowheads="1"/>
            </p:cNvSpPr>
            <p:nvPr/>
          </p:nvSpPr>
          <p:spPr bwMode="auto">
            <a:xfrm>
              <a:off x="3016160" y="1770704"/>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=0</a:t>
              </a:r>
            </a:p>
          </p:txBody>
        </p:sp>
        <p:sp>
          <p:nvSpPr>
            <p:cNvPr id="13340" name="Rectangle 28"/>
            <p:cNvSpPr>
              <a:spLocks noChangeArrowheads="1"/>
            </p:cNvSpPr>
            <p:nvPr/>
          </p:nvSpPr>
          <p:spPr bwMode="auto">
            <a:xfrm>
              <a:off x="4845310" y="1786081"/>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j</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=1</a:t>
              </a:r>
            </a:p>
          </p:txBody>
        </p:sp>
        <p:sp>
          <p:nvSpPr>
            <p:cNvPr id="13339" name="Oval 27"/>
            <p:cNvSpPr>
              <a:spLocks noChangeArrowheads="1"/>
            </p:cNvSpPr>
            <p:nvPr/>
          </p:nvSpPr>
          <p:spPr bwMode="auto">
            <a:xfrm>
              <a:off x="3779631" y="1437232"/>
              <a:ext cx="614501" cy="413123"/>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0,0</a:t>
              </a:r>
            </a:p>
          </p:txBody>
        </p:sp>
        <p:sp>
          <p:nvSpPr>
            <p:cNvPr id="13338" name="Oval 26"/>
            <p:cNvSpPr>
              <a:spLocks noChangeArrowheads="1"/>
            </p:cNvSpPr>
            <p:nvPr/>
          </p:nvSpPr>
          <p:spPr bwMode="auto">
            <a:xfrm>
              <a:off x="2242757" y="2359058"/>
              <a:ext cx="613260" cy="414185"/>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1,0</a:t>
              </a:r>
            </a:p>
          </p:txBody>
        </p:sp>
        <p:sp>
          <p:nvSpPr>
            <p:cNvPr id="13337" name="Oval 25"/>
            <p:cNvSpPr>
              <a:spLocks noChangeArrowheads="1"/>
            </p:cNvSpPr>
            <p:nvPr/>
          </p:nvSpPr>
          <p:spPr bwMode="auto">
            <a:xfrm>
              <a:off x="1427147" y="3102467"/>
              <a:ext cx="613260" cy="412061"/>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3,0</a:t>
              </a:r>
            </a:p>
          </p:txBody>
        </p:sp>
        <p:sp>
          <p:nvSpPr>
            <p:cNvPr id="13336" name="Oval 24"/>
            <p:cNvSpPr>
              <a:spLocks noChangeArrowheads="1"/>
            </p:cNvSpPr>
            <p:nvPr/>
          </p:nvSpPr>
          <p:spPr bwMode="auto">
            <a:xfrm>
              <a:off x="3038505" y="3102467"/>
              <a:ext cx="614501" cy="412061"/>
            </a:xfrm>
            <a:prstGeom prst="ellipse">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p>
          </p:txBody>
        </p:sp>
        <p:sp>
          <p:nvSpPr>
            <p:cNvPr id="13335" name="Oval 23"/>
            <p:cNvSpPr>
              <a:spLocks noChangeArrowheads="1"/>
            </p:cNvSpPr>
            <p:nvPr/>
          </p:nvSpPr>
          <p:spPr bwMode="auto">
            <a:xfrm>
              <a:off x="1019730" y="3915968"/>
              <a:ext cx="614501" cy="413123"/>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7</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13334" name="Oval 22"/>
            <p:cNvSpPr>
              <a:spLocks noChangeArrowheads="1"/>
            </p:cNvSpPr>
            <p:nvPr/>
          </p:nvSpPr>
          <p:spPr bwMode="auto">
            <a:xfrm>
              <a:off x="1787158" y="3915968"/>
              <a:ext cx="613260" cy="413123"/>
            </a:xfrm>
            <a:prstGeom prst="ellipse">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4</a:t>
              </a:r>
            </a:p>
          </p:txBody>
        </p:sp>
        <p:sp>
          <p:nvSpPr>
            <p:cNvPr id="13333" name="Oval 21"/>
            <p:cNvSpPr>
              <a:spLocks noChangeArrowheads="1"/>
            </p:cNvSpPr>
            <p:nvPr/>
          </p:nvSpPr>
          <p:spPr bwMode="auto">
            <a:xfrm>
              <a:off x="2658632" y="3915968"/>
              <a:ext cx="614501" cy="414185"/>
            </a:xfrm>
            <a:prstGeom prst="ellipse">
              <a:avLst/>
            </a:prstGeom>
            <a:ln>
              <a:prstDash val="dash"/>
              <a:headEnd/>
              <a:tailEnd type="none" w="sm" len="sm"/>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5,2</a:t>
              </a:r>
            </a:p>
          </p:txBody>
        </p:sp>
        <p:sp>
          <p:nvSpPr>
            <p:cNvPr id="13332" name="Oval 20"/>
            <p:cNvSpPr>
              <a:spLocks noChangeArrowheads="1"/>
            </p:cNvSpPr>
            <p:nvPr/>
          </p:nvSpPr>
          <p:spPr bwMode="auto">
            <a:xfrm>
              <a:off x="3414654" y="3915968"/>
              <a:ext cx="613260" cy="414185"/>
            </a:xfrm>
            <a:prstGeom prst="ellipse">
              <a:avLst/>
            </a:prstGeom>
            <a:ln>
              <a:prstDash val="dash"/>
              <a:headEnd/>
              <a:tailEnd type="none" w="sm" len="sm"/>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1,6</a:t>
              </a:r>
            </a:p>
          </p:txBody>
        </p:sp>
        <p:sp>
          <p:nvSpPr>
            <p:cNvPr id="13330" name="AutoShape 18"/>
            <p:cNvSpPr>
              <a:spLocks noChangeShapeType="1"/>
            </p:cNvSpPr>
            <p:nvPr/>
          </p:nvSpPr>
          <p:spPr bwMode="auto">
            <a:xfrm>
              <a:off x="1951025" y="3453993"/>
              <a:ext cx="142763" cy="46197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13329" name="AutoShape 17"/>
            <p:cNvSpPr>
              <a:spLocks noChangeShapeType="1"/>
            </p:cNvSpPr>
            <p:nvPr/>
          </p:nvSpPr>
          <p:spPr bwMode="auto">
            <a:xfrm flipH="1">
              <a:off x="2966503" y="3453993"/>
              <a:ext cx="161384" cy="46197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13328" name="AutoShape 16"/>
            <p:cNvSpPr>
              <a:spLocks noChangeShapeType="1"/>
            </p:cNvSpPr>
            <p:nvPr/>
          </p:nvSpPr>
          <p:spPr bwMode="auto">
            <a:xfrm>
              <a:off x="3563624" y="3453993"/>
              <a:ext cx="157660" cy="46197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13327" name="AutoShape 15"/>
            <p:cNvSpPr>
              <a:spLocks noChangeShapeType="1"/>
            </p:cNvSpPr>
            <p:nvPr/>
          </p:nvSpPr>
          <p:spPr bwMode="auto">
            <a:xfrm flipH="1">
              <a:off x="1733777" y="2712708"/>
              <a:ext cx="598363" cy="38975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13326" name="AutoShape 14"/>
            <p:cNvSpPr>
              <a:spLocks noChangeShapeType="1"/>
            </p:cNvSpPr>
            <p:nvPr/>
          </p:nvSpPr>
          <p:spPr bwMode="auto">
            <a:xfrm>
              <a:off x="2766635" y="2712708"/>
              <a:ext cx="579741" cy="38975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13325" name="Oval 13"/>
            <p:cNvSpPr>
              <a:spLocks noChangeArrowheads="1"/>
            </p:cNvSpPr>
            <p:nvPr/>
          </p:nvSpPr>
          <p:spPr bwMode="auto">
            <a:xfrm>
              <a:off x="5289192" y="2365430"/>
              <a:ext cx="613260" cy="414185"/>
            </a:xfrm>
            <a:prstGeom prst="ellipse">
              <a:avLst/>
            </a:prstGeom>
            <a:ln>
              <a:prstDash val="dash"/>
              <a:headEnd/>
              <a:tailEnd type="none" w="sm" len="sm"/>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0,1</a:t>
              </a:r>
            </a:p>
          </p:txBody>
        </p:sp>
        <p:sp>
          <p:nvSpPr>
            <p:cNvPr id="13324" name="AutoShape 12"/>
            <p:cNvSpPr>
              <a:spLocks noChangeShapeType="1"/>
            </p:cNvSpPr>
            <p:nvPr/>
          </p:nvSpPr>
          <p:spPr bwMode="auto">
            <a:xfrm flipH="1">
              <a:off x="2766635" y="1789820"/>
              <a:ext cx="1102377" cy="629773"/>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13323" name="AutoShape 11"/>
            <p:cNvSpPr>
              <a:spLocks noChangeShapeType="1"/>
            </p:cNvSpPr>
            <p:nvPr/>
          </p:nvSpPr>
          <p:spPr bwMode="auto">
            <a:xfrm>
              <a:off x="4304750" y="1789820"/>
              <a:ext cx="1073825" cy="63614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13322" name="Rectangle 10"/>
            <p:cNvSpPr>
              <a:spLocks noChangeArrowheads="1"/>
            </p:cNvSpPr>
            <p:nvPr/>
          </p:nvSpPr>
          <p:spPr bwMode="auto">
            <a:xfrm>
              <a:off x="7349943" y="1494581"/>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13321" name="Rectangle 9"/>
            <p:cNvSpPr>
              <a:spLocks noChangeArrowheads="1"/>
            </p:cNvSpPr>
            <p:nvPr/>
          </p:nvSpPr>
          <p:spPr bwMode="auto">
            <a:xfrm>
              <a:off x="7349943" y="2316578"/>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13320" name="Rectangle 8"/>
            <p:cNvSpPr>
              <a:spLocks noChangeArrowheads="1"/>
            </p:cNvSpPr>
            <p:nvPr/>
          </p:nvSpPr>
          <p:spPr bwMode="auto">
            <a:xfrm>
              <a:off x="7349943" y="3087599"/>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13319" name="Rectangle 7"/>
            <p:cNvSpPr>
              <a:spLocks noChangeArrowheads="1"/>
            </p:cNvSpPr>
            <p:nvPr/>
          </p:nvSpPr>
          <p:spPr bwMode="auto">
            <a:xfrm>
              <a:off x="7349943" y="3937208"/>
              <a:ext cx="393529"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13318" name="Rectangle 6"/>
            <p:cNvSpPr>
              <a:spLocks noChangeArrowheads="1"/>
            </p:cNvSpPr>
            <p:nvPr/>
          </p:nvSpPr>
          <p:spPr bwMode="auto">
            <a:xfrm>
              <a:off x="1000100" y="4367323"/>
              <a:ext cx="664158"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ans=7</a:t>
              </a:r>
            </a:p>
          </p:txBody>
        </p:sp>
        <p:sp>
          <p:nvSpPr>
            <p:cNvPr id="13317" name="Rectangle 5"/>
            <p:cNvSpPr>
              <a:spLocks noChangeArrowheads="1"/>
            </p:cNvSpPr>
            <p:nvPr/>
          </p:nvSpPr>
          <p:spPr bwMode="auto">
            <a:xfrm>
              <a:off x="1800813" y="4367323"/>
              <a:ext cx="664158"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ans=4</a:t>
              </a:r>
            </a:p>
          </p:txBody>
        </p:sp>
        <p:sp>
          <p:nvSpPr>
            <p:cNvPr id="13316" name="Rectangle 4"/>
            <p:cNvSpPr>
              <a:spLocks noChangeArrowheads="1"/>
            </p:cNvSpPr>
            <p:nvPr/>
          </p:nvSpPr>
          <p:spPr bwMode="auto">
            <a:xfrm>
              <a:off x="2582905" y="4367323"/>
              <a:ext cx="767195"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剪支</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13315" name="Rectangle 3"/>
            <p:cNvSpPr>
              <a:spLocks noChangeArrowheads="1"/>
            </p:cNvSpPr>
            <p:nvPr/>
          </p:nvSpPr>
          <p:spPr bwMode="auto">
            <a:xfrm>
              <a:off x="3405964" y="4367323"/>
              <a:ext cx="767195"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剪支</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13314" name="Rectangle 2"/>
            <p:cNvSpPr>
              <a:spLocks noChangeArrowheads="1"/>
            </p:cNvSpPr>
            <p:nvPr/>
          </p:nvSpPr>
          <p:spPr bwMode="auto">
            <a:xfrm>
              <a:off x="5230846" y="2826344"/>
              <a:ext cx="767195" cy="2761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剪支</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grpSp>
      <p:sp>
        <p:nvSpPr>
          <p:cNvPr id="43" name="TextBox 42"/>
          <p:cNvSpPr txBox="1"/>
          <p:nvPr/>
        </p:nvSpPr>
        <p:spPr>
          <a:xfrm>
            <a:off x="285720" y="142858"/>
            <a:ext cx="8215370" cy="11412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zh-CN" altLang="zh-CN" sz="2000" smtClean="0">
                <a:solidFill>
                  <a:srgbClr val="FF0000"/>
                </a:solidFill>
                <a:latin typeface="Consolas" pitchFamily="49" charset="0"/>
                <a:ea typeface="微软雅黑" pitchFamily="34" charset="-122"/>
              </a:rPr>
              <a:t>剪支</a:t>
            </a:r>
            <a:r>
              <a:rPr lang="en-US" altLang="zh-CN" sz="2000" smtClean="0">
                <a:solidFill>
                  <a:srgbClr val="FF0000"/>
                </a:solidFill>
                <a:latin typeface="Consolas" pitchFamily="49" charset="0"/>
                <a:ea typeface="微软雅黑" pitchFamily="34" charset="-122"/>
              </a:rPr>
              <a:t>2</a:t>
            </a:r>
            <a:r>
              <a:rPr lang="zh-CN" altLang="zh-CN" sz="2000" smtClean="0">
                <a:solidFill>
                  <a:srgbClr val="0000FF"/>
                </a:solidFill>
                <a:latin typeface="Consolas" pitchFamily="49" charset="0"/>
                <a:ea typeface="仿宋" pitchFamily="49" charset="-122"/>
              </a:rPr>
              <a:t>：采用常规的限界函数剪支</a:t>
            </a:r>
            <a:r>
              <a:rPr lang="zh-CN" altLang="en-US" sz="2000" smtClean="0">
                <a:solidFill>
                  <a:srgbClr val="0000FF"/>
                </a:solidFill>
                <a:latin typeface="Consolas" pitchFamily="49" charset="0"/>
                <a:ea typeface="仿宋" pitchFamily="49" charset="-122"/>
              </a:rPr>
              <a:t>：</a:t>
            </a:r>
            <a:r>
              <a:rPr lang="zh-CN" altLang="zh-CN" sz="2000" smtClean="0">
                <a:solidFill>
                  <a:srgbClr val="0000FF"/>
                </a:solidFill>
                <a:latin typeface="Consolas" pitchFamily="49" charset="0"/>
                <a:ea typeface="仿宋" pitchFamily="49" charset="-122"/>
              </a:rPr>
              <a:t>若已经求出一个解</a:t>
            </a:r>
            <a:r>
              <a:rPr lang="en-US" altLang="zh-CN" sz="2000" smtClean="0">
                <a:solidFill>
                  <a:srgbClr val="0000FF"/>
                </a:solidFill>
                <a:latin typeface="Consolas" pitchFamily="49" charset="0"/>
                <a:ea typeface="仿宋" pitchFamily="49" charset="-122"/>
              </a:rPr>
              <a:t>ans</a:t>
            </a:r>
            <a:r>
              <a:rPr lang="zh-CN" altLang="zh-CN" sz="2000" smtClean="0">
                <a:solidFill>
                  <a:srgbClr val="0000FF"/>
                </a:solidFill>
                <a:latin typeface="Consolas" pitchFamily="49" charset="0"/>
                <a:ea typeface="仿宋" pitchFamily="49" charset="-122"/>
              </a:rPr>
              <a:t>，如果将任务</a:t>
            </a:r>
            <a:r>
              <a:rPr lang="en-US" altLang="zh-CN" sz="2000" i="1"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分配给工人</a:t>
            </a:r>
            <a:r>
              <a:rPr lang="en-US" altLang="zh-CN" sz="2000" i="1" smtClean="0">
                <a:solidFill>
                  <a:srgbClr val="0000FF"/>
                </a:solidFill>
                <a:latin typeface="Consolas" pitchFamily="49" charset="0"/>
                <a:ea typeface="仿宋" pitchFamily="49" charset="-122"/>
              </a:rPr>
              <a:t>j</a:t>
            </a:r>
            <a:r>
              <a:rPr lang="zh-CN" altLang="zh-CN" sz="2000" smtClean="0">
                <a:solidFill>
                  <a:srgbClr val="0000FF"/>
                </a:solidFill>
                <a:latin typeface="Consolas" pitchFamily="49" charset="0"/>
                <a:ea typeface="仿宋" pitchFamily="49" charset="-122"/>
              </a:rPr>
              <a:t>，完成</a:t>
            </a:r>
            <a:r>
              <a:rPr lang="en-US" altLang="zh-CN" sz="2000" smtClean="0">
                <a:solidFill>
                  <a:srgbClr val="0000FF"/>
                </a:solidFill>
                <a:latin typeface="Consolas" pitchFamily="49" charset="0"/>
                <a:ea typeface="仿宋" pitchFamily="49" charset="-122"/>
              </a:rPr>
              <a:t>0</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任务的时间和</a:t>
            </a:r>
            <a:r>
              <a:rPr lang="en-US" altLang="zh-CN" sz="2000" smtClean="0">
                <a:solidFill>
                  <a:srgbClr val="0000FF"/>
                </a:solidFill>
                <a:latin typeface="Consolas" pitchFamily="49" charset="0"/>
                <a:ea typeface="仿宋" pitchFamily="49" charset="-122"/>
              </a:rPr>
              <a:t>curtime=max(ct</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times[j])</a:t>
            </a:r>
            <a:r>
              <a:rPr lang="zh-CN" altLang="zh-CN" sz="2000" smtClean="0">
                <a:solidFill>
                  <a:srgbClr val="0000FF"/>
                </a:solidFill>
                <a:latin typeface="Consolas" pitchFamily="49" charset="0"/>
                <a:ea typeface="仿宋" pitchFamily="49" charset="-122"/>
              </a:rPr>
              <a:t>，若</a:t>
            </a:r>
            <a:r>
              <a:rPr lang="en-US" altLang="zh-CN" sz="2000" smtClean="0">
                <a:solidFill>
                  <a:srgbClr val="0000FF"/>
                </a:solidFill>
                <a:latin typeface="Consolas" pitchFamily="49" charset="0"/>
                <a:ea typeface="仿宋" pitchFamily="49" charset="-122"/>
              </a:rPr>
              <a:t>curtime&gt;ans</a:t>
            </a:r>
            <a:r>
              <a:rPr lang="zh-CN" altLang="zh-CN" sz="2000" smtClean="0">
                <a:solidFill>
                  <a:srgbClr val="0000FF"/>
                </a:solidFill>
                <a:latin typeface="Consolas" pitchFamily="49" charset="0"/>
                <a:ea typeface="仿宋" pitchFamily="49" charset="-122"/>
              </a:rPr>
              <a:t>则不必继续搜索下去。</a:t>
            </a:r>
          </a:p>
        </p:txBody>
      </p:sp>
      <p:sp>
        <p:nvSpPr>
          <p:cNvPr id="45" name="灯片编号占位符 44"/>
          <p:cNvSpPr>
            <a:spLocks noGrp="1"/>
          </p:cNvSpPr>
          <p:nvPr>
            <p:ph type="sldNum" sz="quarter" idx="12"/>
          </p:nvPr>
        </p:nvSpPr>
        <p:spPr/>
        <p:txBody>
          <a:bodyPr/>
          <a:lstStyle/>
          <a:p>
            <a:fld id="{7AF016A1-9F15-429F-9EFD-84004B73C732}" type="slidenum">
              <a:rPr lang="en-US" altLang="zh-CN" smtClean="0"/>
              <a:pPr/>
              <a:t>117</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267875"/>
            <a:ext cx="8643998" cy="2915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700"/>
              </a:lnSpc>
              <a:spcBef>
                <a:spcPts val="0"/>
              </a:spcBef>
            </a:pPr>
            <a:r>
              <a:rPr lang="en-US" altLang="zh-CN" sz="2000" smtClean="0">
                <a:solidFill>
                  <a:srgbClr val="0000FF"/>
                </a:solidFill>
                <a:latin typeface="Consolas" pitchFamily="49" charset="0"/>
                <a:ea typeface="仿宋" pitchFamily="49" charset="-122"/>
              </a:rPr>
              <a:t>1	class Solution:</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2    	def </a:t>
            </a:r>
            <a:r>
              <a:rPr lang="en-US" altLang="zh-CN" sz="2000" smtClean="0">
                <a:solidFill>
                  <a:srgbClr val="FF0000"/>
                </a:solidFill>
                <a:latin typeface="Consolas" pitchFamily="49" charset="0"/>
                <a:ea typeface="仿宋" pitchFamily="49" charset="-122"/>
              </a:rPr>
              <a:t>minimumTimeRequired</a:t>
            </a:r>
            <a:r>
              <a:rPr lang="en-US" altLang="zh-CN" sz="2000" smtClean="0">
                <a:solidFill>
                  <a:srgbClr val="0000FF"/>
                </a:solidFill>
                <a:latin typeface="Consolas" pitchFamily="49" charset="0"/>
                <a:ea typeface="仿宋" pitchFamily="49" charset="-122"/>
              </a:rPr>
              <a:t>(self,_jobs,_k:int)-&gt;int:</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3      	self.</a:t>
            </a:r>
            <a:r>
              <a:rPr lang="en-US" altLang="zh-CN" sz="2000" smtClean="0">
                <a:solidFill>
                  <a:srgbClr val="006600"/>
                </a:solidFill>
                <a:latin typeface="Consolas" pitchFamily="49" charset="0"/>
                <a:ea typeface="仿宋" pitchFamily="49" charset="-122"/>
              </a:rPr>
              <a:t>ans</a:t>
            </a:r>
            <a:r>
              <a:rPr lang="en-US" altLang="zh-CN" sz="2000" smtClean="0">
                <a:solidFill>
                  <a:srgbClr val="0000FF"/>
                </a:solidFill>
                <a:latin typeface="Consolas" pitchFamily="49" charset="0"/>
                <a:ea typeface="仿宋" pitchFamily="49" charset="-122"/>
              </a:rPr>
              <a:t>=0x3f3f3f3f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存放最优解，初始为∞</a:t>
            </a: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4     	self.times=[0]*_k</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5      	self.jobs=_jobs</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6      	self.k=_k</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7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(0,0)</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8      	return self.</a:t>
            </a:r>
            <a:r>
              <a:rPr lang="en-US" altLang="zh-CN" sz="2000" smtClean="0">
                <a:solidFill>
                  <a:srgbClr val="006600"/>
                </a:solidFill>
                <a:latin typeface="Consolas" pitchFamily="49" charset="0"/>
                <a:ea typeface="仿宋" pitchFamily="49" charset="-122"/>
              </a:rPr>
              <a:t>ans</a:t>
            </a:r>
            <a:endParaRPr lang="zh-CN" altLang="zh-CN" sz="2000">
              <a:solidFill>
                <a:srgbClr val="006600"/>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118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428596" y="129025"/>
            <a:ext cx="8501122" cy="44542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10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(self,ct,i):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11   		if i==len(self.jobs):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12      	self.ans=ct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求得一个解</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13     	else: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14      	</a:t>
            </a:r>
            <a:r>
              <a:rPr lang="en-US" altLang="zh-CN" sz="2000" smtClean="0">
                <a:solidFill>
                  <a:srgbClr val="006600"/>
                </a:solidFill>
                <a:latin typeface="Consolas" pitchFamily="49" charset="0"/>
                <a:ea typeface="仿宋" pitchFamily="49" charset="-122"/>
              </a:rPr>
              <a:t>flag</a:t>
            </a:r>
            <a:r>
              <a:rPr lang="en-US" altLang="zh-CN" sz="2000" smtClean="0">
                <a:solidFill>
                  <a:srgbClr val="0000FF"/>
                </a:solidFill>
                <a:latin typeface="Consolas" pitchFamily="49" charset="0"/>
                <a:ea typeface="仿宋" pitchFamily="49" charset="-122"/>
              </a:rPr>
              <a:t>=True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15        	for j in range(0,self.k):</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16        		if self.times[j]==0:</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17             	if not flag:return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剪支</a:t>
            </a:r>
            <a:r>
              <a:rPr lang="en-US" altLang="zh-CN" sz="2000" smtClean="0">
                <a:solidFill>
                  <a:srgbClr val="00B0F0"/>
                </a:solidFill>
                <a:latin typeface="Consolas" pitchFamily="49" charset="0"/>
                <a:ea typeface="仿宋" pitchFamily="49" charset="-122"/>
              </a:rPr>
              <a:t>1</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18             	</a:t>
            </a:r>
            <a:r>
              <a:rPr lang="en-US" altLang="zh-CN" sz="2000" smtClean="0">
                <a:solidFill>
                  <a:srgbClr val="006600"/>
                </a:solidFill>
                <a:latin typeface="Consolas" pitchFamily="49" charset="0"/>
                <a:ea typeface="仿宋" pitchFamily="49" charset="-122"/>
              </a:rPr>
              <a:t>flag</a:t>
            </a:r>
            <a:r>
              <a:rPr lang="en-US" altLang="zh-CN" sz="2000" smtClean="0">
                <a:solidFill>
                  <a:srgbClr val="0000FF"/>
                </a:solidFill>
                <a:latin typeface="Consolas" pitchFamily="49" charset="0"/>
                <a:ea typeface="仿宋" pitchFamily="49" charset="-122"/>
              </a:rPr>
              <a:t>=False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19       		self.times[j]+=self.jobs[i]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工作</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分配给工人</a:t>
            </a:r>
            <a:r>
              <a:rPr lang="en-US" altLang="zh-CN" sz="2000" smtClean="0">
                <a:solidFill>
                  <a:srgbClr val="00B0F0"/>
                </a:solidFill>
                <a:latin typeface="Consolas" pitchFamily="49" charset="0"/>
                <a:ea typeface="仿宋" pitchFamily="49" charset="-122"/>
              </a:rPr>
              <a:t>j</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20         	curtime=max(ct,self.times[j]) </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21           if curtime&lt;=self.ans: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剪支</a:t>
            </a:r>
            <a:r>
              <a:rPr lang="en-US" altLang="zh-CN" sz="2000" smtClean="0">
                <a:solidFill>
                  <a:srgbClr val="00B0F0"/>
                </a:solidFill>
                <a:latin typeface="Consolas" pitchFamily="49" charset="0"/>
                <a:ea typeface="仿宋" pitchFamily="49" charset="-122"/>
              </a:rPr>
              <a:t>2</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22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(curtime,i+1)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23          	self.times[j]-=self.jobs[i]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回溯</a:t>
            </a:r>
            <a:endParaRPr lang="zh-CN" altLang="zh-CN" sz="2000">
              <a:solidFill>
                <a:srgbClr val="00B0F0"/>
              </a:solidFill>
              <a:latin typeface="Consolas" pitchFamily="49" charset="0"/>
              <a:ea typeface="仿宋"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119</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TextBox 11"/>
          <p:cNvSpPr txBox="1"/>
          <p:nvPr/>
        </p:nvSpPr>
        <p:spPr>
          <a:xfrm>
            <a:off x="571472" y="1071552"/>
            <a:ext cx="7786742" cy="1775523"/>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针对给定的问题确定其</a:t>
            </a:r>
            <a:r>
              <a:rPr lang="zh-CN" altLang="zh-CN" sz="2000" smtClean="0">
                <a:solidFill>
                  <a:srgbClr val="FF00FF"/>
                </a:solidFill>
                <a:latin typeface="Times New Roman" pitchFamily="18" charset="0"/>
                <a:ea typeface="仿宋" pitchFamily="49" charset="-122"/>
                <a:cs typeface="Times New Roman" pitchFamily="18" charset="0"/>
              </a:rPr>
              <a:t>解空间</a:t>
            </a:r>
            <a:r>
              <a:rPr lang="zh-CN" altLang="zh-CN" sz="2000" smtClean="0">
                <a:solidFill>
                  <a:srgbClr val="0000FF"/>
                </a:solidFill>
                <a:latin typeface="Times New Roman" pitchFamily="18" charset="0"/>
                <a:ea typeface="仿宋" pitchFamily="49" charset="-122"/>
                <a:cs typeface="Times New Roman" pitchFamily="18" charset="0"/>
              </a:rPr>
              <a:t>，其中</a:t>
            </a:r>
            <a:r>
              <a:rPr lang="zh-CN" altLang="en-US" sz="2000" smtClean="0">
                <a:solidFill>
                  <a:srgbClr val="0000FF"/>
                </a:solidFill>
                <a:latin typeface="Times New Roman" pitchFamily="18" charset="0"/>
                <a:ea typeface="仿宋" pitchFamily="49" charset="-122"/>
                <a:cs typeface="Times New Roman" pitchFamily="18" charset="0"/>
              </a:rPr>
              <a:t>一定</a:t>
            </a:r>
            <a:r>
              <a:rPr lang="zh-CN" altLang="zh-CN" sz="2000" smtClean="0">
                <a:solidFill>
                  <a:srgbClr val="0000FF"/>
                </a:solidFill>
                <a:latin typeface="Times New Roman" pitchFamily="18" charset="0"/>
                <a:ea typeface="仿宋" pitchFamily="49" charset="-122"/>
                <a:cs typeface="Times New Roman" pitchFamily="18" charset="0"/>
              </a:rPr>
              <a:t>包含问题的解。</a:t>
            </a:r>
          </a:p>
          <a:p>
            <a:pPr marL="457200" indent="-457200" algn="l">
              <a:lnSpc>
                <a:spcPts val="2800"/>
              </a:lnSpc>
              <a:spcBef>
                <a:spcPts val="600"/>
              </a:spcBef>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确定结点的</a:t>
            </a:r>
            <a:r>
              <a:rPr lang="zh-CN" altLang="zh-CN" sz="2000" smtClean="0">
                <a:solidFill>
                  <a:srgbClr val="FF00FF"/>
                </a:solidFill>
                <a:latin typeface="Times New Roman" pitchFamily="18" charset="0"/>
                <a:ea typeface="仿宋" pitchFamily="49" charset="-122"/>
                <a:cs typeface="Times New Roman" pitchFamily="18" charset="0"/>
              </a:rPr>
              <a:t>扩展规则</a:t>
            </a:r>
            <a:r>
              <a:rPr lang="zh-CN" altLang="zh-CN" sz="2000" smtClean="0">
                <a:solidFill>
                  <a:srgbClr val="0000FF"/>
                </a:solidFill>
                <a:latin typeface="Times New Roman" pitchFamily="18" charset="0"/>
                <a:ea typeface="仿宋" pitchFamily="49" charset="-122"/>
                <a:cs typeface="Times New Roman" pitchFamily="18" charset="0"/>
              </a:rPr>
              <a:t>。</a:t>
            </a:r>
          </a:p>
          <a:p>
            <a:pPr marL="457200" indent="-457200" algn="l">
              <a:lnSpc>
                <a:spcPts val="2800"/>
              </a:lnSpc>
              <a:spcBef>
                <a:spcPts val="600"/>
              </a:spcBef>
              <a:buFont typeface="+mj-ea"/>
              <a:buAutoNum type="circleNumDbPlain"/>
            </a:pPr>
            <a:r>
              <a:rPr lang="zh-CN" altLang="zh-CN" sz="2000" smtClean="0">
                <a:solidFill>
                  <a:srgbClr val="0000FF"/>
                </a:solidFill>
                <a:latin typeface="Times New Roman" pitchFamily="18" charset="0"/>
                <a:ea typeface="仿宋" pitchFamily="49" charset="-122"/>
                <a:cs typeface="Times New Roman" pitchFamily="18" charset="0"/>
              </a:rPr>
              <a:t>采用深度优先搜索方法搜索解空间，并在搜索过程中尽可能采用</a:t>
            </a:r>
            <a:r>
              <a:rPr lang="zh-CN" altLang="zh-CN" sz="2000" smtClean="0">
                <a:solidFill>
                  <a:srgbClr val="FF00FF"/>
                </a:solidFill>
                <a:latin typeface="Times New Roman" pitchFamily="18" charset="0"/>
                <a:ea typeface="仿宋" pitchFamily="49" charset="-122"/>
                <a:cs typeface="Times New Roman" pitchFamily="18" charset="0"/>
              </a:rPr>
              <a:t>剪支</a:t>
            </a:r>
            <a:r>
              <a:rPr lang="zh-CN" altLang="zh-CN" sz="2000" smtClean="0">
                <a:solidFill>
                  <a:srgbClr val="0000FF"/>
                </a:solidFill>
                <a:latin typeface="Times New Roman" pitchFamily="18" charset="0"/>
                <a:ea typeface="仿宋" pitchFamily="49" charset="-122"/>
                <a:cs typeface="Times New Roman" pitchFamily="18" charset="0"/>
              </a:rPr>
              <a:t>函数避免无效搜索。</a:t>
            </a:r>
            <a:endParaRPr lang="zh-CN" altLang="zh-CN" sz="2000">
              <a:solidFill>
                <a:srgbClr val="0000FF"/>
              </a:solidFill>
              <a:latin typeface="Times New Roman" pitchFamily="18" charset="0"/>
              <a:ea typeface="仿宋" pitchFamily="49" charset="-122"/>
              <a:cs typeface="Times New Roman" pitchFamily="18" charset="0"/>
            </a:endParaRPr>
          </a:p>
        </p:txBody>
      </p:sp>
      <p:sp>
        <p:nvSpPr>
          <p:cNvPr id="7" name="TextBox 6"/>
          <p:cNvSpPr txBox="1"/>
          <p:nvPr/>
        </p:nvSpPr>
        <p:spPr>
          <a:xfrm>
            <a:off x="428596" y="482188"/>
            <a:ext cx="3000396"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zh-CN" sz="2000" smtClean="0">
                <a:solidFill>
                  <a:srgbClr val="FF0000"/>
                </a:solidFill>
                <a:latin typeface="微软雅黑" pitchFamily="34" charset="-122"/>
                <a:ea typeface="微软雅黑" pitchFamily="34" charset="-122"/>
              </a:rPr>
              <a:t>回溯法求解的一般步骤</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12</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642910" y="750081"/>
            <a:ext cx="792961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rPr>
              <a:t>上述程序提交时通过，执行用时为</a:t>
            </a:r>
            <a:r>
              <a:rPr lang="en-US" altLang="zh-CN" sz="2000" smtClean="0">
                <a:solidFill>
                  <a:srgbClr val="0000FF"/>
                </a:solidFill>
                <a:latin typeface="Consolas" pitchFamily="49" charset="0"/>
              </a:rPr>
              <a:t>6536</a:t>
            </a:r>
            <a:r>
              <a:rPr lang="en-US" altLang="zh-CN" sz="2000" smtClean="0">
                <a:solidFill>
                  <a:srgbClr val="0000FF"/>
                </a:solidFill>
                <a:latin typeface="Consolas" pitchFamily="49" charset="0"/>
                <a:ea typeface="仿宋" pitchFamily="49" charset="-122"/>
              </a:rPr>
              <a:t>ms</a:t>
            </a:r>
            <a:r>
              <a:rPr lang="zh-CN" altLang="zh-CN" sz="2000" smtClean="0">
                <a:solidFill>
                  <a:srgbClr val="0000FF"/>
                </a:solidFill>
                <a:latin typeface="Consolas" pitchFamily="49" charset="0"/>
                <a:ea typeface="仿宋" pitchFamily="49" charset="-122"/>
              </a:rPr>
              <a:t>，内存消耗为</a:t>
            </a:r>
            <a:r>
              <a:rPr lang="en-US" altLang="zh-CN" sz="2000" smtClean="0">
                <a:solidFill>
                  <a:srgbClr val="0000FF"/>
                </a:solidFill>
                <a:latin typeface="Consolas" pitchFamily="49" charset="0"/>
                <a:ea typeface="仿宋" pitchFamily="49" charset="-122"/>
              </a:rPr>
              <a:t>14.9MB</a:t>
            </a:r>
            <a:r>
              <a:rPr lang="zh-CN" altLang="zh-CN" sz="2000" smtClean="0">
                <a:solidFill>
                  <a:srgbClr val="0000FF"/>
                </a:solidFill>
                <a:latin typeface="Consolas" pitchFamily="49" charset="0"/>
                <a:ea typeface="仿宋" pitchFamily="49" charset="-122"/>
              </a:rPr>
              <a:t>。</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120</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571472" y="1142990"/>
            <a:ext cx="7786742" cy="2331953"/>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ts val="3000"/>
              </a:lnSpc>
              <a:buBlip>
                <a:blip r:embed="rId2"/>
              </a:buBlip>
            </a:pPr>
            <a:r>
              <a:rPr lang="zh-CN" altLang="zh-CN" sz="2000" smtClean="0">
                <a:solidFill>
                  <a:srgbClr val="0000FF"/>
                </a:solidFill>
                <a:latin typeface="Consolas" pitchFamily="49" charset="0"/>
                <a:ea typeface="楷体" pitchFamily="49" charset="-122"/>
                <a:cs typeface="Consolas" pitchFamily="49" charset="0"/>
              </a:rPr>
              <a:t>给定无向连通图</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种不同的颜色。用这些颜色为图</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的各顶点着色，每个顶点着一种颜色。如果有一种着色法使</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中每条边的两个顶点着不同颜色，则称这个图是</a:t>
            </a:r>
            <a:r>
              <a:rPr lang="en-US" altLang="zh-CN" sz="2000" i="1" smtClean="0">
                <a:solidFill>
                  <a:srgbClr val="FF0000"/>
                </a:solidFill>
                <a:latin typeface="Consolas" pitchFamily="49" charset="0"/>
                <a:ea typeface="楷体" pitchFamily="49" charset="-122"/>
                <a:cs typeface="Consolas" pitchFamily="49" charset="0"/>
              </a:rPr>
              <a:t>m</a:t>
            </a:r>
            <a:r>
              <a:rPr lang="zh-CN" altLang="zh-CN" sz="2000" smtClean="0">
                <a:solidFill>
                  <a:srgbClr val="FF0000"/>
                </a:solidFill>
                <a:latin typeface="Consolas" pitchFamily="49" charset="0"/>
                <a:ea typeface="楷体" pitchFamily="49" charset="-122"/>
                <a:cs typeface="Consolas" pitchFamily="49" charset="0"/>
              </a:rPr>
              <a:t>可着色</a:t>
            </a:r>
            <a:r>
              <a:rPr lang="zh-CN" altLang="zh-CN" sz="2000" smtClean="0">
                <a:solidFill>
                  <a:srgbClr val="0000FF"/>
                </a:solidFill>
                <a:latin typeface="Consolas" pitchFamily="49" charset="0"/>
                <a:ea typeface="楷体" pitchFamily="49" charset="-122"/>
                <a:cs typeface="Consolas" pitchFamily="49" charset="0"/>
              </a:rPr>
              <a:t>的。</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buBlip>
                <a:blip r:embed="rId2"/>
              </a:buBlip>
            </a:pPr>
            <a:r>
              <a:rPr lang="zh-CN" altLang="zh-CN" sz="2000" smtClean="0">
                <a:solidFill>
                  <a:srgbClr val="0000FF"/>
                </a:solidFill>
                <a:latin typeface="Consolas" pitchFamily="49" charset="0"/>
                <a:ea typeface="楷体" pitchFamily="49" charset="-122"/>
                <a:cs typeface="Consolas" pitchFamily="49" charset="0"/>
              </a:rPr>
              <a:t>图的</a:t>
            </a:r>
            <a:r>
              <a:rPr lang="en-US" altLang="zh-CN" sz="2000" i="1" smtClean="0">
                <a:solidFill>
                  <a:srgbClr val="FF0000"/>
                </a:solidFill>
                <a:latin typeface="Consolas" pitchFamily="49" charset="0"/>
                <a:ea typeface="楷体" pitchFamily="49" charset="-122"/>
                <a:cs typeface="Consolas" pitchFamily="49" charset="0"/>
              </a:rPr>
              <a:t>m</a:t>
            </a:r>
            <a:r>
              <a:rPr lang="zh-CN" altLang="zh-CN" sz="2000" smtClean="0">
                <a:solidFill>
                  <a:srgbClr val="FF0000"/>
                </a:solidFill>
                <a:latin typeface="Consolas" pitchFamily="49" charset="0"/>
                <a:ea typeface="楷体" pitchFamily="49" charset="-122"/>
                <a:cs typeface="Consolas" pitchFamily="49" charset="0"/>
              </a:rPr>
              <a:t>着色问题</a:t>
            </a:r>
            <a:r>
              <a:rPr lang="zh-CN" altLang="zh-CN" sz="2000" smtClean="0">
                <a:solidFill>
                  <a:srgbClr val="0000FF"/>
                </a:solidFill>
                <a:latin typeface="Consolas" pitchFamily="49" charset="0"/>
                <a:ea typeface="楷体" pitchFamily="49" charset="-122"/>
                <a:cs typeface="Consolas" pitchFamily="49" charset="0"/>
              </a:rPr>
              <a:t>是对于给定图</a:t>
            </a:r>
            <a:r>
              <a:rPr lang="en-US" altLang="zh-CN" sz="2000" smtClean="0">
                <a:solidFill>
                  <a:srgbClr val="0000FF"/>
                </a:solidFill>
                <a:latin typeface="Consolas" pitchFamily="49" charset="0"/>
                <a:ea typeface="楷体" pitchFamily="49" charset="-122"/>
                <a:cs typeface="Consolas" pitchFamily="49" charset="0"/>
              </a:rPr>
              <a:t>G</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种颜色，找出所有不同的着色法。</a:t>
            </a:r>
            <a:endParaRPr lang="zh-CN" altLang="zh-CN"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285720" y="375032"/>
            <a:ext cx="271464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5.3.12   </a:t>
            </a:r>
            <a:r>
              <a:rPr lang="zh-CN" altLang="zh-CN" smtClean="0">
                <a:ea typeface="微软雅黑" pitchFamily="34" charset="-122"/>
              </a:rPr>
              <a:t>图的</a:t>
            </a:r>
            <a:r>
              <a:rPr lang="pt-BR" altLang="zh-CN" i="1" smtClean="0">
                <a:ea typeface="微软雅黑" pitchFamily="34" charset="-122"/>
              </a:rPr>
              <a:t>m</a:t>
            </a:r>
            <a:r>
              <a:rPr lang="zh-CN" altLang="zh-CN" smtClean="0">
                <a:ea typeface="微软雅黑" pitchFamily="34" charset="-122"/>
              </a:rPr>
              <a:t>着色</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121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642924"/>
            <a:ext cx="500066"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 name="TextBox 4"/>
          <p:cNvSpPr txBox="1"/>
          <p:nvPr/>
        </p:nvSpPr>
        <p:spPr>
          <a:xfrm>
            <a:off x="1071538" y="500048"/>
            <a:ext cx="7786742" cy="81047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2"/>
              </a:buBlip>
            </a:pPr>
            <a:r>
              <a:rPr lang="zh-CN" altLang="zh-CN" sz="2000" smtClean="0">
                <a:solidFill>
                  <a:srgbClr val="0000FF"/>
                </a:solidFill>
                <a:latin typeface="Consolas" pitchFamily="49" charset="0"/>
                <a:ea typeface="仿宋" pitchFamily="49" charset="-122"/>
                <a:cs typeface="Consolas" pitchFamily="49" charset="0"/>
              </a:rPr>
              <a:t>含</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个顶点的无向连通图</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，顶点编号是</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采用邻接表</a:t>
            </a:r>
            <a:r>
              <a:rPr lang="en-US" altLang="zh-CN" sz="2000"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存储，其中</a:t>
            </a:r>
            <a:r>
              <a:rPr lang="en-US" altLang="zh-CN" sz="2000" smtClean="0">
                <a:solidFill>
                  <a:srgbClr val="0000FF"/>
                </a:solidFill>
                <a:latin typeface="Consolas" pitchFamily="49" charset="0"/>
                <a:ea typeface="仿宋" pitchFamily="49" charset="-122"/>
                <a:cs typeface="Consolas" pitchFamily="49" charset="0"/>
              </a:rPr>
              <a:t>A[</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向量为顶点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的所有相邻顶点。</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24587" name="Rectangle 11"/>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8"/>
          <p:cNvGrpSpPr/>
          <p:nvPr/>
        </p:nvGrpSpPr>
        <p:grpSpPr>
          <a:xfrm>
            <a:off x="1150661" y="1555951"/>
            <a:ext cx="1556266" cy="1066269"/>
            <a:chOff x="1293537" y="4222503"/>
            <a:chExt cx="1556266" cy="1421692"/>
          </a:xfrm>
        </p:grpSpPr>
        <p:sp>
          <p:nvSpPr>
            <p:cNvPr id="24585" name="Oval 9"/>
            <p:cNvSpPr>
              <a:spLocks noChangeArrowheads="1"/>
            </p:cNvSpPr>
            <p:nvPr/>
          </p:nvSpPr>
          <p:spPr bwMode="auto">
            <a:xfrm>
              <a:off x="1293537" y="4760440"/>
              <a:ext cx="326624" cy="32660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7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a:t>
              </a:r>
              <a:endPar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4584" name="Oval 8"/>
            <p:cNvSpPr>
              <a:spLocks noChangeArrowheads="1"/>
            </p:cNvSpPr>
            <p:nvPr/>
          </p:nvSpPr>
          <p:spPr bwMode="auto">
            <a:xfrm>
              <a:off x="1908358" y="5317590"/>
              <a:ext cx="325663" cy="32660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7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2</a:t>
              </a:r>
              <a:endPar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4583" name="Oval 7"/>
            <p:cNvSpPr>
              <a:spLocks noChangeArrowheads="1"/>
            </p:cNvSpPr>
            <p:nvPr/>
          </p:nvSpPr>
          <p:spPr bwMode="auto">
            <a:xfrm>
              <a:off x="1889145" y="4222503"/>
              <a:ext cx="324702" cy="32660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7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a:t>
              </a:r>
              <a:endPar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4582" name="Oval 6"/>
            <p:cNvSpPr>
              <a:spLocks noChangeArrowheads="1"/>
            </p:cNvSpPr>
            <p:nvPr/>
          </p:nvSpPr>
          <p:spPr bwMode="auto">
            <a:xfrm>
              <a:off x="2524140" y="4760440"/>
              <a:ext cx="325663" cy="32660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7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3</a:t>
              </a:r>
              <a:endPar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4581" name="AutoShape 5"/>
            <p:cNvSpPr>
              <a:spLocks noChangeShapeType="1"/>
            </p:cNvSpPr>
            <p:nvPr/>
          </p:nvSpPr>
          <p:spPr bwMode="auto">
            <a:xfrm>
              <a:off x="1620161" y="4923743"/>
              <a:ext cx="903979" cy="96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latin typeface="Consolas" pitchFamily="49" charset="0"/>
              </a:endParaRPr>
            </a:p>
          </p:txBody>
        </p:sp>
        <p:sp>
          <p:nvSpPr>
            <p:cNvPr id="24580" name="AutoShape 4"/>
            <p:cNvSpPr>
              <a:spLocks noChangeShapeType="1"/>
            </p:cNvSpPr>
            <p:nvPr/>
          </p:nvSpPr>
          <p:spPr bwMode="auto">
            <a:xfrm flipV="1">
              <a:off x="1572128" y="4501078"/>
              <a:ext cx="364089" cy="30739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latin typeface="Consolas" pitchFamily="49" charset="0"/>
              </a:endParaRPr>
            </a:p>
          </p:txBody>
        </p:sp>
        <p:sp>
          <p:nvSpPr>
            <p:cNvPr id="24579" name="AutoShape 3"/>
            <p:cNvSpPr>
              <a:spLocks noChangeShapeType="1"/>
            </p:cNvSpPr>
            <p:nvPr/>
          </p:nvSpPr>
          <p:spPr bwMode="auto">
            <a:xfrm>
              <a:off x="1572128" y="5039015"/>
              <a:ext cx="384263" cy="32660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latin typeface="Consolas" pitchFamily="49" charset="0"/>
              </a:endParaRPr>
            </a:p>
          </p:txBody>
        </p:sp>
        <p:sp>
          <p:nvSpPr>
            <p:cNvPr id="24578" name="AutoShape 2"/>
            <p:cNvSpPr>
              <a:spLocks noChangeShapeType="1"/>
            </p:cNvSpPr>
            <p:nvPr/>
          </p:nvSpPr>
          <p:spPr bwMode="auto">
            <a:xfrm flipH="1">
              <a:off x="2185988" y="5039015"/>
              <a:ext cx="386184" cy="32660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latin typeface="Consolas" pitchFamily="49" charset="0"/>
              </a:endParaRPr>
            </a:p>
          </p:txBody>
        </p:sp>
      </p:grpSp>
      <p:sp>
        <p:nvSpPr>
          <p:cNvPr id="17" name="TextBox 16"/>
          <p:cNvSpPr txBox="1"/>
          <p:nvPr/>
        </p:nvSpPr>
        <p:spPr>
          <a:xfrm>
            <a:off x="3714744" y="1928808"/>
            <a:ext cx="492922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6600"/>
                </a:solidFill>
                <a:latin typeface="Consolas" pitchFamily="49" charset="0"/>
              </a:rPr>
              <a:t>A=[[1,2,3],[0],[0,3],[0,2]] </a:t>
            </a:r>
            <a:endParaRPr lang="zh-CN" altLang="zh-CN" sz="2000" smtClean="0">
              <a:solidFill>
                <a:srgbClr val="006600"/>
              </a:solidFill>
              <a:latin typeface="Consolas" pitchFamily="49" charset="0"/>
              <a:cs typeface="Consolas" pitchFamily="49" charset="0"/>
            </a:endParaRPr>
          </a:p>
        </p:txBody>
      </p:sp>
      <p:sp>
        <p:nvSpPr>
          <p:cNvPr id="18" name="右箭头 17"/>
          <p:cNvSpPr/>
          <p:nvPr/>
        </p:nvSpPr>
        <p:spPr>
          <a:xfrm>
            <a:off x="3143240" y="1978815"/>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TextBox 18"/>
          <p:cNvSpPr txBox="1"/>
          <p:nvPr/>
        </p:nvSpPr>
        <p:spPr>
          <a:xfrm>
            <a:off x="1000100" y="2888541"/>
            <a:ext cx="7786742"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buBlip>
                <a:blip r:embed="rId2"/>
              </a:buBlip>
            </a:pP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种颜色的编号为</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。题目</a:t>
            </a:r>
            <a:r>
              <a:rPr lang="zh-CN" altLang="zh-CN" sz="2000" smtClean="0">
                <a:solidFill>
                  <a:srgbClr val="0000FF"/>
                </a:solidFill>
                <a:latin typeface="Consolas" pitchFamily="49" charset="0"/>
                <a:ea typeface="仿宋" pitchFamily="49" charset="-122"/>
                <a:cs typeface="Consolas" pitchFamily="49" charset="0"/>
              </a:rPr>
              <a:t>就是为每个顶点</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选择</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种颜色中的一种（</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选一），使得任意两个相邻顶点的着色不同，所以解空间树看成是一棵</a:t>
            </a:r>
            <a:r>
              <a:rPr lang="zh-CN" altLang="zh-CN" sz="2000" smtClean="0">
                <a:solidFill>
                  <a:srgbClr val="FF0000"/>
                </a:solidFill>
                <a:latin typeface="Consolas" pitchFamily="49" charset="0"/>
                <a:ea typeface="仿宋" pitchFamily="49" charset="-122"/>
                <a:cs typeface="Consolas" pitchFamily="49" charset="0"/>
              </a:rPr>
              <a:t>子集树</a:t>
            </a:r>
            <a:r>
              <a:rPr lang="zh-CN" altLang="zh-CN" sz="2000" smtClean="0">
                <a:solidFill>
                  <a:srgbClr val="0000FF"/>
                </a:solidFill>
                <a:latin typeface="Consolas" pitchFamily="49" charset="0"/>
                <a:ea typeface="仿宋" pitchFamily="49" charset="-122"/>
                <a:cs typeface="Consolas" pitchFamily="49" charset="0"/>
              </a:rPr>
              <a:t>，并且求解个数，属于求</a:t>
            </a:r>
            <a:r>
              <a:rPr lang="zh-CN" altLang="zh-CN" sz="2000" smtClean="0">
                <a:solidFill>
                  <a:srgbClr val="FF0000"/>
                </a:solidFill>
                <a:latin typeface="Consolas" pitchFamily="49" charset="0"/>
                <a:ea typeface="仿宋" pitchFamily="49" charset="-122"/>
                <a:cs typeface="Consolas" pitchFamily="49" charset="0"/>
              </a:rPr>
              <a:t>所有解类型</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pPr/>
              <a:t>122</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500034" y="803659"/>
            <a:ext cx="8143932" cy="313419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200"/>
              </a:lnSpc>
              <a:buBlip>
                <a:blip r:embed="rId2"/>
              </a:buBlip>
            </a:pPr>
            <a:r>
              <a:rPr lang="zh-CN" altLang="zh-CN" sz="2200" smtClean="0">
                <a:solidFill>
                  <a:srgbClr val="FF0000"/>
                </a:solidFill>
                <a:latin typeface="Consolas" pitchFamily="49" charset="0"/>
                <a:ea typeface="仿宋" pitchFamily="49" charset="-122"/>
                <a:cs typeface="Consolas" pitchFamily="49" charset="0"/>
              </a:rPr>
              <a:t>解向量</a:t>
            </a:r>
            <a:r>
              <a:rPr lang="zh-CN" altLang="zh-CN" sz="2200" smtClean="0">
                <a:solidFill>
                  <a:srgbClr val="0000FF"/>
                </a:solidFill>
                <a:latin typeface="Consolas" pitchFamily="49" charset="0"/>
                <a:ea typeface="仿宋" pitchFamily="49" charset="-122"/>
                <a:cs typeface="Consolas" pitchFamily="49" charset="0"/>
              </a:rPr>
              <a:t>为</a:t>
            </a:r>
            <a:r>
              <a:rPr lang="en-US" altLang="zh-CN" sz="2200" i="1" smtClean="0">
                <a:solidFill>
                  <a:srgbClr val="0000FF"/>
                </a:solidFill>
                <a:latin typeface="Consolas" pitchFamily="49" charset="0"/>
                <a:ea typeface="仿宋" pitchFamily="49" charset="-122"/>
                <a:cs typeface="Consolas" pitchFamily="49" charset="0"/>
              </a:rPr>
              <a:t>x</a:t>
            </a:r>
            <a:r>
              <a:rPr lang="en-US" altLang="zh-CN" sz="2200" smtClean="0">
                <a:solidFill>
                  <a:srgbClr val="0000FF"/>
                </a:solidFill>
                <a:latin typeface="Consolas" pitchFamily="49" charset="0"/>
                <a:ea typeface="仿宋" pitchFamily="49" charset="-122"/>
                <a:cs typeface="Consolas" pitchFamily="49" charset="0"/>
              </a:rPr>
              <a:t>=</a:t>
            </a:r>
            <a:r>
              <a:rPr lang="zh-CN" altLang="zh-CN" sz="2200" smtClean="0">
                <a:solidFill>
                  <a:srgbClr val="0000FF"/>
                </a:solidFill>
                <a:latin typeface="Consolas" pitchFamily="49" charset="0"/>
                <a:ea typeface="仿宋" pitchFamily="49" charset="-122"/>
                <a:cs typeface="Consolas" pitchFamily="49" charset="0"/>
              </a:rPr>
              <a:t>（</a:t>
            </a:r>
            <a:r>
              <a:rPr lang="en-US" altLang="zh-CN" sz="2200" i="1" smtClean="0">
                <a:solidFill>
                  <a:srgbClr val="0000FF"/>
                </a:solidFill>
                <a:latin typeface="Consolas" pitchFamily="49" charset="0"/>
                <a:ea typeface="仿宋" pitchFamily="49" charset="-122"/>
                <a:cs typeface="Consolas" pitchFamily="49" charset="0"/>
              </a:rPr>
              <a:t>x</a:t>
            </a:r>
            <a:r>
              <a:rPr lang="en-US" altLang="zh-CN" sz="2200" baseline="-25000" smtClean="0">
                <a:solidFill>
                  <a:srgbClr val="0000FF"/>
                </a:solidFill>
                <a:latin typeface="Consolas" pitchFamily="49" charset="0"/>
                <a:ea typeface="仿宋" pitchFamily="49" charset="-122"/>
                <a:cs typeface="Consolas" pitchFamily="49" charset="0"/>
              </a:rPr>
              <a:t>0</a:t>
            </a:r>
            <a:r>
              <a:rPr lang="zh-CN" altLang="zh-CN" sz="2200" smtClean="0">
                <a:solidFill>
                  <a:srgbClr val="0000FF"/>
                </a:solidFill>
                <a:latin typeface="Consolas" pitchFamily="49" charset="0"/>
                <a:ea typeface="仿宋" pitchFamily="49" charset="-122"/>
                <a:cs typeface="Consolas" pitchFamily="49" charset="0"/>
              </a:rPr>
              <a:t>，</a:t>
            </a:r>
            <a:r>
              <a:rPr lang="en-US" altLang="zh-CN" sz="2200" i="1" smtClean="0">
                <a:solidFill>
                  <a:srgbClr val="0000FF"/>
                </a:solidFill>
                <a:latin typeface="Consolas" pitchFamily="49" charset="0"/>
                <a:ea typeface="仿宋" pitchFamily="49" charset="-122"/>
                <a:cs typeface="Consolas" pitchFamily="49" charset="0"/>
              </a:rPr>
              <a:t>x</a:t>
            </a:r>
            <a:r>
              <a:rPr lang="en-US" altLang="zh-CN" sz="2200" baseline="-25000" smtClean="0">
                <a:solidFill>
                  <a:srgbClr val="0000FF"/>
                </a:solidFill>
                <a:latin typeface="Consolas" pitchFamily="49" charset="0"/>
                <a:ea typeface="仿宋" pitchFamily="49" charset="-122"/>
                <a:cs typeface="Consolas" pitchFamily="49" charset="0"/>
              </a:rPr>
              <a:t>1</a:t>
            </a:r>
            <a:r>
              <a:rPr lang="zh-CN" altLang="zh-CN" sz="2200" smtClean="0">
                <a:solidFill>
                  <a:srgbClr val="0000FF"/>
                </a:solidFill>
                <a:latin typeface="Consolas" pitchFamily="49" charset="0"/>
                <a:ea typeface="仿宋" pitchFamily="49" charset="-122"/>
                <a:cs typeface="Consolas" pitchFamily="49" charset="0"/>
              </a:rPr>
              <a:t>，</a:t>
            </a:r>
            <a:r>
              <a:rPr lang="zh-CN" altLang="zh-CN" sz="2200" smtClean="0">
                <a:solidFill>
                  <a:srgbClr val="0000FF"/>
                </a:solidFill>
                <a:latin typeface="+mj-ea"/>
                <a:ea typeface="+mj-ea"/>
                <a:cs typeface="Consolas" pitchFamily="49" charset="0"/>
              </a:rPr>
              <a:t>…</a:t>
            </a:r>
            <a:r>
              <a:rPr lang="zh-CN" altLang="zh-CN" sz="2200" smtClean="0">
                <a:solidFill>
                  <a:srgbClr val="0000FF"/>
                </a:solidFill>
                <a:latin typeface="Consolas" pitchFamily="49" charset="0"/>
                <a:ea typeface="仿宋" pitchFamily="49" charset="-122"/>
                <a:cs typeface="Consolas" pitchFamily="49" charset="0"/>
              </a:rPr>
              <a:t>，</a:t>
            </a:r>
            <a:r>
              <a:rPr lang="en-US" altLang="zh-CN" sz="2200" i="1" smtClean="0">
                <a:solidFill>
                  <a:srgbClr val="0000FF"/>
                </a:solidFill>
                <a:latin typeface="Consolas" pitchFamily="49" charset="0"/>
                <a:ea typeface="仿宋" pitchFamily="49" charset="-122"/>
                <a:cs typeface="Consolas" pitchFamily="49" charset="0"/>
              </a:rPr>
              <a:t>x</a:t>
            </a:r>
            <a:r>
              <a:rPr lang="en-US" altLang="zh-CN" sz="2200" i="1" baseline="-25000" smtClean="0">
                <a:solidFill>
                  <a:srgbClr val="0000FF"/>
                </a:solidFill>
                <a:latin typeface="Consolas" pitchFamily="49" charset="0"/>
                <a:ea typeface="仿宋" pitchFamily="49" charset="-122"/>
                <a:cs typeface="Consolas" pitchFamily="49" charset="0"/>
              </a:rPr>
              <a:t>n</a:t>
            </a:r>
            <a:r>
              <a:rPr lang="en-US" altLang="zh-CN" sz="2200" baseline="-25000" smtClean="0">
                <a:solidFill>
                  <a:srgbClr val="0000FF"/>
                </a:solidFill>
                <a:latin typeface="Consolas" pitchFamily="49" charset="0"/>
                <a:ea typeface="仿宋" pitchFamily="49" charset="-122"/>
                <a:cs typeface="Consolas" pitchFamily="49" charset="0"/>
              </a:rPr>
              <a:t>-1</a:t>
            </a:r>
            <a:r>
              <a:rPr lang="zh-CN" altLang="zh-CN" sz="2200" smtClean="0">
                <a:solidFill>
                  <a:srgbClr val="0000FF"/>
                </a:solidFill>
                <a:latin typeface="Consolas" pitchFamily="49" charset="0"/>
                <a:ea typeface="仿宋" pitchFamily="49" charset="-122"/>
                <a:cs typeface="Consolas" pitchFamily="49" charset="0"/>
              </a:rPr>
              <a:t>），其中</a:t>
            </a:r>
            <a:r>
              <a:rPr lang="en-US" altLang="zh-CN" sz="2200" i="1" smtClean="0">
                <a:solidFill>
                  <a:srgbClr val="0000FF"/>
                </a:solidFill>
                <a:latin typeface="Consolas" pitchFamily="49" charset="0"/>
                <a:ea typeface="仿宋" pitchFamily="49" charset="-122"/>
                <a:cs typeface="Consolas" pitchFamily="49" charset="0"/>
              </a:rPr>
              <a:t>x</a:t>
            </a:r>
            <a:r>
              <a:rPr lang="en-US" altLang="zh-CN" sz="2200" i="1" baseline="-25000" smtClean="0">
                <a:solidFill>
                  <a:srgbClr val="0000FF"/>
                </a:solidFill>
                <a:latin typeface="Consolas" pitchFamily="49" charset="0"/>
                <a:ea typeface="仿宋" pitchFamily="49" charset="-122"/>
                <a:cs typeface="Consolas" pitchFamily="49" charset="0"/>
              </a:rPr>
              <a:t>i</a:t>
            </a:r>
            <a:r>
              <a:rPr lang="zh-CN" altLang="zh-CN" sz="2200" smtClean="0">
                <a:solidFill>
                  <a:srgbClr val="0000FF"/>
                </a:solidFill>
                <a:latin typeface="Consolas" pitchFamily="49" charset="0"/>
                <a:ea typeface="仿宋" pitchFamily="49" charset="-122"/>
                <a:cs typeface="Consolas" pitchFamily="49" charset="0"/>
              </a:rPr>
              <a:t>表示顶点</a:t>
            </a:r>
            <a:r>
              <a:rPr lang="en-US" altLang="zh-CN" sz="2200" i="1" smtClean="0">
                <a:solidFill>
                  <a:srgbClr val="0000FF"/>
                </a:solidFill>
                <a:latin typeface="Consolas" pitchFamily="49" charset="0"/>
                <a:ea typeface="仿宋" pitchFamily="49" charset="-122"/>
                <a:cs typeface="Consolas" pitchFamily="49" charset="0"/>
              </a:rPr>
              <a:t>i</a:t>
            </a:r>
            <a:r>
              <a:rPr lang="zh-CN" altLang="zh-CN" sz="2200" smtClean="0">
                <a:solidFill>
                  <a:srgbClr val="0000FF"/>
                </a:solidFill>
                <a:latin typeface="Consolas" pitchFamily="49" charset="0"/>
                <a:ea typeface="仿宋" pitchFamily="49" charset="-122"/>
                <a:cs typeface="Consolas" pitchFamily="49" charset="0"/>
              </a:rPr>
              <a:t>的着色（</a:t>
            </a:r>
            <a:r>
              <a:rPr lang="en-US" altLang="zh-CN" sz="2200" smtClean="0">
                <a:solidFill>
                  <a:srgbClr val="0000FF"/>
                </a:solidFill>
                <a:latin typeface="Consolas" pitchFamily="49" charset="0"/>
                <a:ea typeface="仿宋" pitchFamily="49" charset="-122"/>
                <a:cs typeface="Consolas" pitchFamily="49" charset="0"/>
              </a:rPr>
              <a:t>0</a:t>
            </a:r>
            <a:r>
              <a:rPr lang="zh-CN" altLang="zh-CN" sz="2200" smtClean="0">
                <a:solidFill>
                  <a:srgbClr val="0000FF"/>
                </a:solidFill>
                <a:latin typeface="+mn-ea"/>
                <a:cs typeface="Consolas" pitchFamily="49" charset="0"/>
              </a:rPr>
              <a:t>≤</a:t>
            </a:r>
            <a:r>
              <a:rPr lang="en-US" altLang="zh-CN" sz="2200" i="1" smtClean="0">
                <a:solidFill>
                  <a:srgbClr val="0000FF"/>
                </a:solidFill>
                <a:latin typeface="Consolas" pitchFamily="49" charset="0"/>
                <a:ea typeface="仿宋" pitchFamily="49" charset="-122"/>
                <a:cs typeface="Consolas" pitchFamily="49" charset="0"/>
              </a:rPr>
              <a:t>x</a:t>
            </a:r>
            <a:r>
              <a:rPr lang="en-US" altLang="zh-CN" sz="2200" i="1" baseline="-25000" smtClean="0">
                <a:solidFill>
                  <a:srgbClr val="0000FF"/>
                </a:solidFill>
                <a:latin typeface="Consolas" pitchFamily="49" charset="0"/>
                <a:ea typeface="仿宋" pitchFamily="49" charset="-122"/>
                <a:cs typeface="Consolas" pitchFamily="49" charset="0"/>
              </a:rPr>
              <a:t>i</a:t>
            </a:r>
            <a:r>
              <a:rPr lang="zh-CN" altLang="zh-CN" sz="2200" smtClean="0">
                <a:solidFill>
                  <a:srgbClr val="0000FF"/>
                </a:solidFill>
                <a:latin typeface="+mn-ea"/>
                <a:cs typeface="Consolas" pitchFamily="49" charset="0"/>
              </a:rPr>
              <a:t>≤</a:t>
            </a:r>
            <a:r>
              <a:rPr lang="en-US" altLang="zh-CN" sz="2200" i="1" smtClean="0">
                <a:solidFill>
                  <a:srgbClr val="0000FF"/>
                </a:solidFill>
                <a:latin typeface="Consolas" pitchFamily="49" charset="0"/>
                <a:ea typeface="仿宋" pitchFamily="49" charset="-122"/>
                <a:cs typeface="Consolas" pitchFamily="49" charset="0"/>
              </a:rPr>
              <a:t>m</a:t>
            </a:r>
            <a:r>
              <a:rPr lang="en-US" altLang="zh-CN" sz="2200" smtClean="0">
                <a:solidFill>
                  <a:srgbClr val="0000FF"/>
                </a:solidFill>
                <a:latin typeface="Consolas" pitchFamily="49" charset="0"/>
                <a:ea typeface="仿宋" pitchFamily="49" charset="-122"/>
                <a:cs typeface="Consolas" pitchFamily="49" charset="0"/>
              </a:rPr>
              <a:t>-1</a:t>
            </a:r>
            <a:r>
              <a:rPr lang="zh-CN" altLang="zh-CN" sz="2200" smtClean="0">
                <a:solidFill>
                  <a:srgbClr val="0000FF"/>
                </a:solidFill>
                <a:latin typeface="Consolas" pitchFamily="49" charset="0"/>
                <a:ea typeface="仿宋" pitchFamily="49" charset="-122"/>
                <a:cs typeface="Consolas" pitchFamily="49" charset="0"/>
              </a:rPr>
              <a:t>），初始时置</a:t>
            </a:r>
            <a:r>
              <a:rPr lang="en-US" altLang="zh-CN" sz="2200" i="1" smtClean="0">
                <a:solidFill>
                  <a:srgbClr val="0000FF"/>
                </a:solidFill>
                <a:latin typeface="Consolas" pitchFamily="49" charset="0"/>
                <a:ea typeface="仿宋" pitchFamily="49" charset="-122"/>
                <a:cs typeface="Consolas" pitchFamily="49" charset="0"/>
              </a:rPr>
              <a:t>x</a:t>
            </a:r>
            <a:r>
              <a:rPr lang="zh-CN" altLang="zh-CN" sz="2200" smtClean="0">
                <a:solidFill>
                  <a:srgbClr val="0000FF"/>
                </a:solidFill>
                <a:latin typeface="Consolas" pitchFamily="49" charset="0"/>
                <a:ea typeface="仿宋" pitchFamily="49" charset="-122"/>
                <a:cs typeface="Consolas" pitchFamily="49" charset="0"/>
              </a:rPr>
              <a:t>的所有元素为</a:t>
            </a:r>
            <a:r>
              <a:rPr lang="en-US" altLang="zh-CN" sz="2200" smtClean="0">
                <a:solidFill>
                  <a:srgbClr val="0000FF"/>
                </a:solidFill>
                <a:latin typeface="Consolas" pitchFamily="49" charset="0"/>
                <a:ea typeface="仿宋" pitchFamily="49" charset="-122"/>
                <a:cs typeface="Consolas" pitchFamily="49" charset="0"/>
              </a:rPr>
              <a:t>-1</a:t>
            </a:r>
            <a:r>
              <a:rPr lang="zh-CN" altLang="zh-CN" sz="2200" smtClean="0">
                <a:solidFill>
                  <a:srgbClr val="0000FF"/>
                </a:solidFill>
                <a:latin typeface="Consolas" pitchFamily="49" charset="0"/>
                <a:ea typeface="仿宋" pitchFamily="49" charset="-122"/>
                <a:cs typeface="Consolas" pitchFamily="49" charset="0"/>
              </a:rPr>
              <a:t>表示所有顶点均没有着色，用</a:t>
            </a:r>
            <a:r>
              <a:rPr lang="en-US" altLang="zh-CN" sz="2200" smtClean="0">
                <a:solidFill>
                  <a:srgbClr val="0000FF"/>
                </a:solidFill>
                <a:latin typeface="Consolas" pitchFamily="49" charset="0"/>
                <a:ea typeface="仿宋" pitchFamily="49" charset="-122"/>
                <a:cs typeface="Consolas" pitchFamily="49" charset="0"/>
              </a:rPr>
              <a:t>cnt</a:t>
            </a:r>
            <a:r>
              <a:rPr lang="zh-CN" altLang="zh-CN" sz="2200" smtClean="0">
                <a:solidFill>
                  <a:srgbClr val="0000FF"/>
                </a:solidFill>
                <a:latin typeface="Consolas" pitchFamily="49" charset="0"/>
                <a:ea typeface="仿宋" pitchFamily="49" charset="-122"/>
                <a:cs typeface="Consolas" pitchFamily="49" charset="0"/>
              </a:rPr>
              <a:t>累计解个数（初始为</a:t>
            </a:r>
            <a:r>
              <a:rPr lang="en-US" altLang="zh-CN" sz="2200" smtClean="0">
                <a:solidFill>
                  <a:srgbClr val="0000FF"/>
                </a:solidFill>
                <a:latin typeface="Consolas" pitchFamily="49" charset="0"/>
                <a:ea typeface="仿宋" pitchFamily="49" charset="-122"/>
                <a:cs typeface="Consolas" pitchFamily="49" charset="0"/>
              </a:rPr>
              <a:t>0</a:t>
            </a:r>
            <a:r>
              <a:rPr lang="zh-CN" altLang="zh-CN" sz="2200" smtClean="0">
                <a:solidFill>
                  <a:srgbClr val="0000FF"/>
                </a:solidFill>
                <a:latin typeface="Consolas" pitchFamily="49" charset="0"/>
                <a:ea typeface="仿宋" pitchFamily="49" charset="-122"/>
                <a:cs typeface="Consolas" pitchFamily="49" charset="0"/>
              </a:rPr>
              <a:t>）。</a:t>
            </a:r>
            <a:endParaRPr lang="en-US" altLang="zh-CN" sz="2200" smtClean="0">
              <a:solidFill>
                <a:srgbClr val="0000FF"/>
              </a:solidFill>
              <a:latin typeface="Consolas" pitchFamily="49" charset="0"/>
              <a:ea typeface="仿宋" pitchFamily="49" charset="-122"/>
              <a:cs typeface="Consolas" pitchFamily="49" charset="0"/>
            </a:endParaRPr>
          </a:p>
          <a:p>
            <a:pPr marL="457200" indent="-457200" algn="l">
              <a:lnSpc>
                <a:spcPts val="3200"/>
              </a:lnSpc>
              <a:buBlip>
                <a:blip r:embed="rId2"/>
              </a:buBlip>
            </a:pPr>
            <a:r>
              <a:rPr lang="zh-CN" altLang="zh-CN" sz="2200" smtClean="0">
                <a:solidFill>
                  <a:srgbClr val="FF0000"/>
                </a:solidFill>
                <a:latin typeface="Consolas" pitchFamily="49" charset="0"/>
                <a:ea typeface="仿宋" pitchFamily="49" charset="-122"/>
                <a:cs typeface="Consolas" pitchFamily="49" charset="0"/>
              </a:rPr>
              <a:t>顶点</a:t>
            </a:r>
            <a:r>
              <a:rPr lang="en-US" altLang="zh-CN" sz="2200" i="1" smtClean="0">
                <a:solidFill>
                  <a:srgbClr val="FF0000"/>
                </a:solidFill>
                <a:latin typeface="Consolas" pitchFamily="49" charset="0"/>
                <a:ea typeface="仿宋" pitchFamily="49" charset="-122"/>
                <a:cs typeface="Consolas" pitchFamily="49" charset="0"/>
              </a:rPr>
              <a:t>i</a:t>
            </a:r>
            <a:r>
              <a:rPr lang="zh-CN" altLang="en-US" sz="2200" smtClean="0">
                <a:solidFill>
                  <a:srgbClr val="0000FF"/>
                </a:solidFill>
                <a:latin typeface="Consolas" pitchFamily="49" charset="0"/>
                <a:ea typeface="仿宋" pitchFamily="49" charset="-122"/>
                <a:cs typeface="Consolas" pitchFamily="49" charset="0"/>
              </a:rPr>
              <a:t>：</a:t>
            </a:r>
            <a:r>
              <a:rPr lang="zh-CN" altLang="zh-CN" sz="2200" smtClean="0">
                <a:solidFill>
                  <a:srgbClr val="0000FF"/>
                </a:solidFill>
                <a:latin typeface="Consolas" pitchFamily="49" charset="0"/>
                <a:ea typeface="仿宋" pitchFamily="49" charset="-122"/>
                <a:cs typeface="Consolas" pitchFamily="49" charset="0"/>
              </a:rPr>
              <a:t>所有可能的着色</a:t>
            </a:r>
            <a:r>
              <a:rPr lang="en-US" altLang="zh-CN" sz="2200" i="1" smtClean="0">
                <a:solidFill>
                  <a:srgbClr val="0000FF"/>
                </a:solidFill>
                <a:latin typeface="Consolas" pitchFamily="49" charset="0"/>
                <a:ea typeface="仿宋" pitchFamily="49" charset="-122"/>
                <a:cs typeface="Consolas" pitchFamily="49" charset="0"/>
              </a:rPr>
              <a:t>j</a:t>
            </a:r>
            <a:r>
              <a:rPr lang="zh-CN" altLang="zh-CN" sz="2200" smtClean="0">
                <a:solidFill>
                  <a:srgbClr val="0000FF"/>
                </a:solidFill>
                <a:latin typeface="Consolas" pitchFamily="49" charset="0"/>
                <a:ea typeface="仿宋" pitchFamily="49" charset="-122"/>
                <a:cs typeface="Consolas" pitchFamily="49" charset="0"/>
              </a:rPr>
              <a:t>为</a:t>
            </a:r>
            <a:r>
              <a:rPr lang="en-US" altLang="zh-CN" sz="2200" smtClean="0">
                <a:solidFill>
                  <a:srgbClr val="0000FF"/>
                </a:solidFill>
                <a:latin typeface="Consolas" pitchFamily="49" charset="0"/>
                <a:ea typeface="仿宋" pitchFamily="49" charset="-122"/>
                <a:cs typeface="Consolas" pitchFamily="49" charset="0"/>
              </a:rPr>
              <a:t>0</a:t>
            </a:r>
            <a:r>
              <a:rPr lang="zh-CN" altLang="zh-CN" sz="2200" smtClean="0">
                <a:solidFill>
                  <a:srgbClr val="0000FF"/>
                </a:solidFill>
                <a:latin typeface="Consolas" pitchFamily="49" charset="0"/>
                <a:ea typeface="仿宋" pitchFamily="49" charset="-122"/>
                <a:cs typeface="Consolas" pitchFamily="49" charset="0"/>
              </a:rPr>
              <a:t>到</a:t>
            </a:r>
            <a:r>
              <a:rPr lang="en-US" altLang="zh-CN" sz="2200" i="1" smtClean="0">
                <a:solidFill>
                  <a:srgbClr val="0000FF"/>
                </a:solidFill>
                <a:latin typeface="Consolas" pitchFamily="49" charset="0"/>
                <a:ea typeface="仿宋" pitchFamily="49" charset="-122"/>
                <a:cs typeface="Consolas" pitchFamily="49" charset="0"/>
              </a:rPr>
              <a:t>m</a:t>
            </a:r>
            <a:r>
              <a:rPr lang="en-US" altLang="zh-CN" sz="2200" smtClean="0">
                <a:solidFill>
                  <a:srgbClr val="0000FF"/>
                </a:solidFill>
                <a:latin typeface="Consolas" pitchFamily="49" charset="0"/>
                <a:ea typeface="仿宋" pitchFamily="49" charset="-122"/>
                <a:cs typeface="Consolas" pitchFamily="49" charset="0"/>
              </a:rPr>
              <a:t>-1</a:t>
            </a:r>
            <a:r>
              <a:rPr lang="zh-CN" altLang="zh-CN" sz="2200" smtClean="0">
                <a:solidFill>
                  <a:srgbClr val="0000FF"/>
                </a:solidFill>
                <a:latin typeface="Consolas" pitchFamily="49" charset="0"/>
                <a:ea typeface="仿宋" pitchFamily="49" charset="-122"/>
                <a:cs typeface="Consolas" pitchFamily="49" charset="0"/>
              </a:rPr>
              <a:t>中的一种，如果顶点</a:t>
            </a:r>
            <a:r>
              <a:rPr lang="en-US" altLang="zh-CN" sz="2200" i="1" smtClean="0">
                <a:solidFill>
                  <a:srgbClr val="0000FF"/>
                </a:solidFill>
                <a:latin typeface="Consolas" pitchFamily="49" charset="0"/>
                <a:ea typeface="仿宋" pitchFamily="49" charset="-122"/>
                <a:cs typeface="Consolas" pitchFamily="49" charset="0"/>
              </a:rPr>
              <a:t>i</a:t>
            </a:r>
            <a:r>
              <a:rPr lang="zh-CN" altLang="zh-CN" sz="2200" smtClean="0">
                <a:solidFill>
                  <a:srgbClr val="0000FF"/>
                </a:solidFill>
                <a:latin typeface="Consolas" pitchFamily="49" charset="0"/>
                <a:ea typeface="仿宋" pitchFamily="49" charset="-122"/>
                <a:cs typeface="Consolas" pitchFamily="49" charset="0"/>
              </a:rPr>
              <a:t>的所有相邻顶点的颜色均不等于</a:t>
            </a:r>
            <a:r>
              <a:rPr lang="en-US" altLang="zh-CN" sz="2200" i="1" smtClean="0">
                <a:solidFill>
                  <a:srgbClr val="0000FF"/>
                </a:solidFill>
                <a:latin typeface="Consolas" pitchFamily="49" charset="0"/>
                <a:ea typeface="仿宋" pitchFamily="49" charset="-122"/>
                <a:cs typeface="Consolas" pitchFamily="49" charset="0"/>
              </a:rPr>
              <a:t>j</a:t>
            </a:r>
            <a:r>
              <a:rPr lang="zh-CN" altLang="zh-CN" sz="2200" smtClean="0">
                <a:solidFill>
                  <a:srgbClr val="0000FF"/>
                </a:solidFill>
                <a:latin typeface="Consolas" pitchFamily="49" charset="0"/>
                <a:ea typeface="仿宋" pitchFamily="49" charset="-122"/>
                <a:cs typeface="Consolas" pitchFamily="49" charset="0"/>
              </a:rPr>
              <a:t>，说明顶点</a:t>
            </a:r>
            <a:r>
              <a:rPr lang="en-US" altLang="zh-CN" sz="2200" i="1" smtClean="0">
                <a:solidFill>
                  <a:srgbClr val="0000FF"/>
                </a:solidFill>
                <a:latin typeface="Consolas" pitchFamily="49" charset="0"/>
                <a:ea typeface="仿宋" pitchFamily="49" charset="-122"/>
                <a:cs typeface="Consolas" pitchFamily="49" charset="0"/>
              </a:rPr>
              <a:t>i</a:t>
            </a:r>
            <a:r>
              <a:rPr lang="zh-CN" altLang="zh-CN" sz="2200" smtClean="0">
                <a:solidFill>
                  <a:srgbClr val="0000FF"/>
                </a:solidFill>
                <a:latin typeface="Consolas" pitchFamily="49" charset="0"/>
                <a:ea typeface="仿宋" pitchFamily="49" charset="-122"/>
                <a:cs typeface="Consolas" pitchFamily="49" charset="0"/>
              </a:rPr>
              <a:t>着色</a:t>
            </a:r>
            <a:r>
              <a:rPr lang="en-US" altLang="zh-CN" sz="2200" i="1" smtClean="0">
                <a:solidFill>
                  <a:srgbClr val="0000FF"/>
                </a:solidFill>
                <a:latin typeface="Consolas" pitchFamily="49" charset="0"/>
                <a:ea typeface="仿宋" pitchFamily="49" charset="-122"/>
                <a:cs typeface="Consolas" pitchFamily="49" charset="0"/>
              </a:rPr>
              <a:t>j</a:t>
            </a:r>
            <a:r>
              <a:rPr lang="zh-CN" altLang="zh-CN" sz="2200" smtClean="0">
                <a:solidFill>
                  <a:srgbClr val="0000FF"/>
                </a:solidFill>
                <a:latin typeface="Consolas" pitchFamily="49" charset="0"/>
                <a:ea typeface="仿宋" pitchFamily="49" charset="-122"/>
                <a:cs typeface="Consolas" pitchFamily="49" charset="0"/>
              </a:rPr>
              <a:t>是合适的，只要有一个相邻顶点的颜色等于</a:t>
            </a:r>
            <a:r>
              <a:rPr lang="en-US" altLang="zh-CN" sz="2200" i="1" smtClean="0">
                <a:solidFill>
                  <a:srgbClr val="0000FF"/>
                </a:solidFill>
                <a:latin typeface="Consolas" pitchFamily="49" charset="0"/>
                <a:ea typeface="仿宋" pitchFamily="49" charset="-122"/>
                <a:cs typeface="Consolas" pitchFamily="49" charset="0"/>
              </a:rPr>
              <a:t>j</a:t>
            </a:r>
            <a:r>
              <a:rPr lang="zh-CN" altLang="zh-CN" sz="2200" smtClean="0">
                <a:solidFill>
                  <a:srgbClr val="0000FF"/>
                </a:solidFill>
                <a:latin typeface="Consolas" pitchFamily="49" charset="0"/>
                <a:ea typeface="仿宋" pitchFamily="49" charset="-122"/>
                <a:cs typeface="Consolas" pitchFamily="49" charset="0"/>
              </a:rPr>
              <a:t>，则顶点</a:t>
            </a:r>
            <a:r>
              <a:rPr lang="en-US" altLang="zh-CN" sz="2200" i="1" smtClean="0">
                <a:solidFill>
                  <a:srgbClr val="0000FF"/>
                </a:solidFill>
                <a:latin typeface="Consolas" pitchFamily="49" charset="0"/>
                <a:ea typeface="仿宋" pitchFamily="49" charset="-122"/>
                <a:cs typeface="Consolas" pitchFamily="49" charset="0"/>
              </a:rPr>
              <a:t>i</a:t>
            </a:r>
            <a:r>
              <a:rPr lang="zh-CN" altLang="zh-CN" sz="2200" smtClean="0">
                <a:solidFill>
                  <a:srgbClr val="0000FF"/>
                </a:solidFill>
                <a:latin typeface="Consolas" pitchFamily="49" charset="0"/>
                <a:ea typeface="仿宋" pitchFamily="49" charset="-122"/>
                <a:cs typeface="Consolas" pitchFamily="49" charset="0"/>
              </a:rPr>
              <a:t>着色</a:t>
            </a:r>
            <a:r>
              <a:rPr lang="en-US" altLang="zh-CN" sz="2200" i="1" smtClean="0">
                <a:solidFill>
                  <a:srgbClr val="0000FF"/>
                </a:solidFill>
                <a:latin typeface="Consolas" pitchFamily="49" charset="0"/>
                <a:ea typeface="仿宋" pitchFamily="49" charset="-122"/>
                <a:cs typeface="Consolas" pitchFamily="49" charset="0"/>
              </a:rPr>
              <a:t>j</a:t>
            </a:r>
            <a:r>
              <a:rPr lang="zh-CN" altLang="zh-CN" sz="2200" smtClean="0">
                <a:solidFill>
                  <a:srgbClr val="0000FF"/>
                </a:solidFill>
                <a:latin typeface="Consolas" pitchFamily="49" charset="0"/>
                <a:ea typeface="仿宋" pitchFamily="49" charset="-122"/>
                <a:cs typeface="Consolas" pitchFamily="49" charset="0"/>
              </a:rPr>
              <a:t>是不合适的，需要回溯。</a:t>
            </a: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123</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267875"/>
            <a:ext cx="8643998" cy="187664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700"/>
              </a:lnSpc>
              <a:spcBef>
                <a:spcPts val="0"/>
              </a:spcBef>
            </a:pPr>
            <a:r>
              <a:rPr lang="en-US" altLang="zh-CN" sz="2000" smtClean="0">
                <a:solidFill>
                  <a:srgbClr val="0000FF"/>
                </a:solidFill>
                <a:latin typeface="Consolas" pitchFamily="49" charset="0"/>
                <a:ea typeface="仿宋" pitchFamily="49" charset="-122"/>
              </a:rPr>
              <a:t>1	def </a:t>
            </a:r>
            <a:r>
              <a:rPr lang="en-US" altLang="zh-CN" sz="2000" smtClean="0">
                <a:solidFill>
                  <a:srgbClr val="FF0000"/>
                </a:solidFill>
                <a:latin typeface="Consolas" pitchFamily="49" charset="0"/>
                <a:ea typeface="仿宋" pitchFamily="49" charset="-122"/>
              </a:rPr>
              <a:t>judge</a:t>
            </a:r>
            <a:r>
              <a:rPr lang="en-US" altLang="zh-CN" sz="2000" smtClean="0">
                <a:solidFill>
                  <a:srgbClr val="0000FF"/>
                </a:solidFill>
                <a:latin typeface="Consolas" pitchFamily="49" charset="0"/>
                <a:ea typeface="仿宋" pitchFamily="49" charset="-122"/>
              </a:rPr>
              <a:t>(i,j):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判断顶点</a:t>
            </a:r>
            <a:r>
              <a:rPr lang="en-US" altLang="zh-CN" sz="2000" smtClean="0">
                <a:solidFill>
                  <a:srgbClr val="00B050"/>
                </a:solidFill>
                <a:latin typeface="Consolas" pitchFamily="49" charset="0"/>
                <a:ea typeface="仿宋" pitchFamily="49" charset="-122"/>
              </a:rPr>
              <a:t>i</a:t>
            </a:r>
            <a:r>
              <a:rPr lang="zh-CN" altLang="zh-CN" sz="2000" smtClean="0">
                <a:solidFill>
                  <a:srgbClr val="00B050"/>
                </a:solidFill>
                <a:latin typeface="Consolas" pitchFamily="49" charset="0"/>
                <a:ea typeface="仿宋" pitchFamily="49" charset="-122"/>
              </a:rPr>
              <a:t>是否可着色</a:t>
            </a:r>
            <a:r>
              <a:rPr lang="en-US" altLang="zh-CN" sz="2000" smtClean="0">
                <a:solidFill>
                  <a:srgbClr val="00B050"/>
                </a:solidFill>
                <a:latin typeface="Consolas" pitchFamily="49" charset="0"/>
                <a:ea typeface="仿宋" pitchFamily="49" charset="-122"/>
              </a:rPr>
              <a:t>j</a:t>
            </a:r>
            <a:endParaRPr lang="zh-CN" altLang="zh-CN" sz="2000" smtClean="0">
              <a:solidFill>
                <a:srgbClr val="00B050"/>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2 		global A,n,m,x,ans</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3   	for k in range(0,len(A[i])):</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4    		if </a:t>
            </a:r>
            <a:r>
              <a:rPr lang="en-US" altLang="zh-CN" sz="2000" smtClean="0">
                <a:solidFill>
                  <a:srgbClr val="FF00FF"/>
                </a:solidFill>
                <a:latin typeface="Consolas" pitchFamily="49" charset="0"/>
                <a:ea typeface="仿宋" pitchFamily="49" charset="-122"/>
              </a:rPr>
              <a:t>x[A[i][k]]==j</a:t>
            </a:r>
            <a:r>
              <a:rPr lang="en-US" altLang="zh-CN" sz="2000" smtClean="0">
                <a:solidFill>
                  <a:srgbClr val="0000FF"/>
                </a:solidFill>
                <a:latin typeface="Consolas" pitchFamily="49" charset="0"/>
                <a:ea typeface="仿宋" pitchFamily="49" charset="-122"/>
              </a:rPr>
              <a:t>:return False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存在相同颜色的顶点</a:t>
            </a: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5   	return True</a:t>
            </a:r>
            <a:endParaRPr lang="zh-CN" altLang="zh-CN" sz="2000">
              <a:solidFill>
                <a:srgbClr val="0000FF"/>
              </a:solidFill>
              <a:latin typeface="Consolas" pitchFamily="49" charset="0"/>
              <a:ea typeface="仿宋" pitchFamily="49" charset="-122"/>
            </a:endParaRPr>
          </a:p>
        </p:txBody>
      </p:sp>
      <p:grpSp>
        <p:nvGrpSpPr>
          <p:cNvPr id="2" name="组合 15"/>
          <p:cNvGrpSpPr/>
          <p:nvPr/>
        </p:nvGrpSpPr>
        <p:grpSpPr>
          <a:xfrm>
            <a:off x="1357290" y="2571750"/>
            <a:ext cx="3643338" cy="1066269"/>
            <a:chOff x="1500166" y="4714884"/>
            <a:chExt cx="3643338" cy="1421692"/>
          </a:xfrm>
        </p:grpSpPr>
        <p:sp>
          <p:nvSpPr>
            <p:cNvPr id="6" name="Oval 9"/>
            <p:cNvSpPr>
              <a:spLocks noChangeArrowheads="1"/>
            </p:cNvSpPr>
            <p:nvPr/>
          </p:nvSpPr>
          <p:spPr bwMode="auto">
            <a:xfrm>
              <a:off x="2571736" y="5252821"/>
              <a:ext cx="326624" cy="32660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0</a:t>
              </a:r>
              <a:endPar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 name="Oval 8"/>
            <p:cNvSpPr>
              <a:spLocks noChangeArrowheads="1"/>
            </p:cNvSpPr>
            <p:nvPr/>
          </p:nvSpPr>
          <p:spPr bwMode="auto">
            <a:xfrm>
              <a:off x="3186557" y="5809971"/>
              <a:ext cx="325663" cy="32660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2</a:t>
              </a:r>
              <a:endPar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 name="Oval 7"/>
            <p:cNvSpPr>
              <a:spLocks noChangeArrowheads="1"/>
            </p:cNvSpPr>
            <p:nvPr/>
          </p:nvSpPr>
          <p:spPr bwMode="auto">
            <a:xfrm>
              <a:off x="3167344" y="4714884"/>
              <a:ext cx="324702" cy="32660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1</a:t>
              </a:r>
              <a:endPar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0" name="Oval 6"/>
            <p:cNvSpPr>
              <a:spLocks noChangeArrowheads="1"/>
            </p:cNvSpPr>
            <p:nvPr/>
          </p:nvSpPr>
          <p:spPr bwMode="auto">
            <a:xfrm>
              <a:off x="3802339" y="5252821"/>
              <a:ext cx="325663" cy="326605"/>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Times New Roman" pitchFamily="18" charset="0"/>
                </a:rPr>
                <a:t>3</a:t>
              </a:r>
              <a:endParaRPr kumimoji="0" lang="en-US"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1" name="AutoShape 5"/>
            <p:cNvSpPr>
              <a:spLocks noChangeShapeType="1"/>
            </p:cNvSpPr>
            <p:nvPr/>
          </p:nvSpPr>
          <p:spPr bwMode="auto">
            <a:xfrm>
              <a:off x="2898360" y="5416124"/>
              <a:ext cx="903979" cy="96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ndParaRPr>
            </a:p>
          </p:txBody>
        </p:sp>
        <p:sp>
          <p:nvSpPr>
            <p:cNvPr id="12" name="AutoShape 4"/>
            <p:cNvSpPr>
              <a:spLocks noChangeShapeType="1"/>
            </p:cNvSpPr>
            <p:nvPr/>
          </p:nvSpPr>
          <p:spPr bwMode="auto">
            <a:xfrm flipV="1">
              <a:off x="2850327" y="4993459"/>
              <a:ext cx="364089" cy="30739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ndParaRPr>
            </a:p>
          </p:txBody>
        </p:sp>
        <p:sp>
          <p:nvSpPr>
            <p:cNvPr id="13" name="AutoShape 3"/>
            <p:cNvSpPr>
              <a:spLocks noChangeShapeType="1"/>
            </p:cNvSpPr>
            <p:nvPr/>
          </p:nvSpPr>
          <p:spPr bwMode="auto">
            <a:xfrm>
              <a:off x="2850327" y="5531396"/>
              <a:ext cx="384263" cy="32660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ndParaRPr>
            </a:p>
          </p:txBody>
        </p:sp>
        <p:sp>
          <p:nvSpPr>
            <p:cNvPr id="14" name="AutoShape 2"/>
            <p:cNvSpPr>
              <a:spLocks noChangeShapeType="1"/>
            </p:cNvSpPr>
            <p:nvPr/>
          </p:nvSpPr>
          <p:spPr bwMode="auto">
            <a:xfrm flipH="1">
              <a:off x="3464187" y="5531396"/>
              <a:ext cx="386184" cy="32660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600">
                <a:solidFill>
                  <a:srgbClr val="0000FF"/>
                </a:solidFill>
                <a:latin typeface="Consolas" pitchFamily="49" charset="0"/>
              </a:endParaRPr>
            </a:p>
          </p:txBody>
        </p:sp>
        <p:sp>
          <p:nvSpPr>
            <p:cNvPr id="15" name="TextBox 14"/>
            <p:cNvSpPr txBox="1"/>
            <p:nvPr/>
          </p:nvSpPr>
          <p:spPr>
            <a:xfrm>
              <a:off x="4143372" y="5214951"/>
              <a:ext cx="1000132" cy="401991"/>
            </a:xfrm>
            <a:prstGeom prst="rect">
              <a:avLst/>
            </a:prstGeom>
            <a:noFill/>
          </p:spPr>
          <p:txBody>
            <a:bodyPr wrap="square" rtlCol="0">
              <a:spAutoFit/>
            </a:bodyPr>
            <a:lstStyle/>
            <a:p>
              <a:pPr algn="l">
                <a:lnSpc>
                  <a:spcPts val="1600"/>
                </a:lnSpc>
                <a:spcBef>
                  <a:spcPts val="0"/>
                </a:spcBef>
              </a:pPr>
              <a:r>
                <a:rPr lang="en-US" altLang="zh-CN" sz="1800" smtClean="0">
                  <a:solidFill>
                    <a:srgbClr val="0000FF"/>
                  </a:solidFill>
                  <a:latin typeface="Consolas" pitchFamily="49" charset="0"/>
                  <a:ea typeface="楷体" pitchFamily="49" charset="-122"/>
                  <a:cs typeface="Consolas" pitchFamily="49" charset="0"/>
                </a:rPr>
                <a:t>j=1</a:t>
              </a:r>
              <a:r>
                <a:rPr lang="en-US" altLang="zh-CN" sz="1800" smtClean="0">
                  <a:solidFill>
                    <a:srgbClr val="FF0000"/>
                  </a:solidFill>
                  <a:latin typeface="Consolas" pitchFamily="49" charset="0"/>
                  <a:ea typeface="楷体" pitchFamily="49" charset="-122"/>
                  <a:cs typeface="Consolas" pitchFamily="49" charset="0"/>
                </a:rPr>
                <a:t>×</a:t>
              </a:r>
              <a:endParaRPr lang="zh-CN" altLang="en-US" sz="1800" smtClean="0">
                <a:solidFill>
                  <a:srgbClr val="FF0000"/>
                </a:solidFill>
                <a:latin typeface="Consolas" pitchFamily="49" charset="0"/>
                <a:ea typeface="楷体" pitchFamily="49" charset="-122"/>
                <a:cs typeface="Consolas" pitchFamily="49" charset="0"/>
              </a:endParaRPr>
            </a:p>
          </p:txBody>
        </p:sp>
        <p:sp>
          <p:nvSpPr>
            <p:cNvPr id="17" name="TextBox 16"/>
            <p:cNvSpPr txBox="1"/>
            <p:nvPr/>
          </p:nvSpPr>
          <p:spPr>
            <a:xfrm>
              <a:off x="1500166" y="5237528"/>
              <a:ext cx="1214446" cy="401991"/>
            </a:xfrm>
            <a:prstGeom prst="rect">
              <a:avLst/>
            </a:prstGeom>
            <a:noFill/>
          </p:spPr>
          <p:txBody>
            <a:bodyPr wrap="square" rtlCol="0">
              <a:spAutoFit/>
            </a:bodyPr>
            <a:lstStyle/>
            <a:p>
              <a:pPr algn="l">
                <a:lnSpc>
                  <a:spcPts val="1600"/>
                </a:lnSpc>
                <a:spcBef>
                  <a:spcPts val="0"/>
                </a:spcBef>
              </a:pPr>
              <a:r>
                <a:rPr lang="zh-CN" altLang="en-US" sz="1800" smtClean="0">
                  <a:solidFill>
                    <a:srgbClr val="0000FF"/>
                  </a:solidFill>
                  <a:latin typeface="Consolas" pitchFamily="49" charset="0"/>
                  <a:ea typeface="楷体" pitchFamily="49" charset="-122"/>
                  <a:cs typeface="Consolas" pitchFamily="49" charset="0"/>
                </a:rPr>
                <a:t>已着色</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smtClean="0">
                <a:solidFill>
                  <a:srgbClr val="0000FF"/>
                </a:solidFill>
                <a:latin typeface="Consolas" pitchFamily="49" charset="0"/>
                <a:ea typeface="楷体" pitchFamily="49" charset="-122"/>
                <a:cs typeface="Consolas" pitchFamily="49" charset="0"/>
              </a:endParaRPr>
            </a:p>
          </p:txBody>
        </p:sp>
      </p:grpSp>
      <p:sp>
        <p:nvSpPr>
          <p:cNvPr id="18" name="灯片编号占位符 17"/>
          <p:cNvSpPr>
            <a:spLocks noGrp="1"/>
          </p:cNvSpPr>
          <p:nvPr>
            <p:ph type="sldNum" sz="quarter" idx="12"/>
          </p:nvPr>
        </p:nvSpPr>
        <p:spPr/>
        <p:txBody>
          <a:bodyPr/>
          <a:lstStyle/>
          <a:p>
            <a:fld id="{7AF016A1-9F15-429F-9EFD-84004B73C732}" type="slidenum">
              <a:rPr lang="en-US" altLang="zh-CN" smtClean="0"/>
              <a:pPr/>
              <a:t>124</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357158" y="142858"/>
            <a:ext cx="8572560" cy="47620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7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8  	global m,x,ans</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9  	if i&gt;=n:ans+=1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10  	else: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11   		for j in range(0,m):</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12     		x[i]=j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置顶点</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为颜色</a:t>
            </a:r>
            <a:r>
              <a:rPr lang="en-US" altLang="zh-CN" sz="2000" smtClean="0">
                <a:solidFill>
                  <a:srgbClr val="00B0F0"/>
                </a:solidFill>
                <a:latin typeface="Consolas" pitchFamily="49" charset="0"/>
                <a:ea typeface="仿宋" pitchFamily="49" charset="-122"/>
              </a:rPr>
              <a:t>j</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13     		if </a:t>
            </a:r>
            <a:r>
              <a:rPr lang="en-US" altLang="zh-CN" sz="2000" smtClean="0">
                <a:solidFill>
                  <a:srgbClr val="FF0000"/>
                </a:solidFill>
                <a:latin typeface="Consolas" pitchFamily="49" charset="0"/>
                <a:ea typeface="仿宋" pitchFamily="49" charset="-122"/>
              </a:rPr>
              <a:t>judge(i,j)</a:t>
            </a:r>
            <a:r>
              <a:rPr lang="en-US" altLang="zh-CN" sz="2000" smtClean="0">
                <a:solidFill>
                  <a:srgbClr val="0000FF"/>
                </a:solidFill>
                <a:latin typeface="Consolas" pitchFamily="49" charset="0"/>
                <a:ea typeface="仿宋" pitchFamily="49" charset="-122"/>
              </a:rPr>
              <a:t>:</a:t>
            </a:r>
            <a:r>
              <a:rPr lang="en-US" altLang="zh-CN" sz="2000" smtClean="0">
                <a:solidFill>
                  <a:srgbClr val="FF0000"/>
                </a:solidFill>
                <a:latin typeface="Consolas" pitchFamily="49" charset="0"/>
                <a:ea typeface="仿宋" pitchFamily="49" charset="-122"/>
              </a:rPr>
              <a:t>df</a:t>
            </a:r>
            <a:r>
              <a:rPr lang="en-US" altLang="zh-CN" sz="2000" smtClean="0">
                <a:solidFill>
                  <a:srgbClr val="0000FF"/>
                </a:solidFill>
                <a:latin typeface="Consolas" pitchFamily="49" charset="0"/>
                <a:ea typeface="仿宋" pitchFamily="49" charset="-122"/>
              </a:rPr>
              <a:t>s(i+1)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若顶点</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可以着色</a:t>
            </a:r>
            <a:r>
              <a:rPr lang="en-US" altLang="zh-CN" sz="2000" smtClean="0">
                <a:solidFill>
                  <a:srgbClr val="00B0F0"/>
                </a:solidFill>
                <a:latin typeface="Consolas" pitchFamily="49" charset="0"/>
                <a:ea typeface="仿宋" pitchFamily="49" charset="-122"/>
              </a:rPr>
              <a:t>j</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14     		x[i]=-1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回溯</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15</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16	def </a:t>
            </a:r>
            <a:r>
              <a:rPr lang="en-US" altLang="zh-CN" sz="2000" smtClean="0">
                <a:solidFill>
                  <a:srgbClr val="FF0000"/>
                </a:solidFill>
                <a:latin typeface="Consolas" pitchFamily="49" charset="0"/>
                <a:ea typeface="仿宋" pitchFamily="49" charset="-122"/>
              </a:rPr>
              <a:t>colors</a:t>
            </a:r>
            <a:r>
              <a:rPr lang="en-US" altLang="zh-CN" sz="2000" smtClean="0">
                <a:solidFill>
                  <a:srgbClr val="0000FF"/>
                </a:solidFill>
                <a:latin typeface="Consolas" pitchFamily="49" charset="0"/>
                <a:ea typeface="仿宋" pitchFamily="49" charset="-122"/>
              </a:rPr>
              <a:t>(A,n,m):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求图的</a:t>
            </a:r>
            <a:r>
              <a:rPr lang="en-US" altLang="zh-CN" sz="2000" smtClean="0">
                <a:solidFill>
                  <a:srgbClr val="00B050"/>
                </a:solidFill>
                <a:latin typeface="Consolas" pitchFamily="49" charset="0"/>
                <a:ea typeface="仿宋" pitchFamily="49" charset="-122"/>
              </a:rPr>
              <a:t>m</a:t>
            </a:r>
            <a:r>
              <a:rPr lang="zh-CN" altLang="zh-CN" sz="2000" smtClean="0">
                <a:solidFill>
                  <a:srgbClr val="00B050"/>
                </a:solidFill>
                <a:latin typeface="Consolas" pitchFamily="49" charset="0"/>
                <a:ea typeface="仿宋" pitchFamily="49" charset="-122"/>
              </a:rPr>
              <a:t>着色问题</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17		global x,ans</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18  	x=[-1]*n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解向量元素初始化为</a:t>
            </a:r>
            <a:r>
              <a:rPr lang="en-US" altLang="zh-CN" sz="2000" smtClean="0">
                <a:solidFill>
                  <a:srgbClr val="00B0F0"/>
                </a:solidFill>
                <a:latin typeface="Consolas" pitchFamily="49" charset="0"/>
                <a:ea typeface="仿宋" pitchFamily="49" charset="-122"/>
              </a:rPr>
              <a:t>-1</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19  	ans=0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着色方案数</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20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从顶点</a:t>
            </a:r>
            <a:r>
              <a:rPr lang="en-US" altLang="zh-CN" sz="2000" smtClean="0">
                <a:solidFill>
                  <a:srgbClr val="00B0F0"/>
                </a:solidFill>
                <a:latin typeface="Consolas" pitchFamily="49" charset="0"/>
                <a:ea typeface="仿宋" pitchFamily="49" charset="-122"/>
              </a:rPr>
              <a:t>0</a:t>
            </a:r>
            <a:r>
              <a:rPr lang="zh-CN" altLang="zh-CN" sz="2000" smtClean="0">
                <a:solidFill>
                  <a:srgbClr val="00B0F0"/>
                </a:solidFill>
                <a:latin typeface="Consolas" pitchFamily="49" charset="0"/>
                <a:ea typeface="仿宋" pitchFamily="49" charset="-122"/>
              </a:rPr>
              <a:t>开始搜索</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21  	return ans</a:t>
            </a:r>
            <a:endParaRPr lang="zh-CN" altLang="zh-CN" sz="2000">
              <a:solidFill>
                <a:srgbClr val="0000FF"/>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125</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857224" y="1232287"/>
            <a:ext cx="7429552" cy="1785104"/>
          </a:xfrm>
          <a:prstGeom prst="rect">
            <a:avLst/>
          </a:prstGeom>
          <a:solidFill>
            <a:schemeClr val="bg1">
              <a:lumMod val="95000"/>
            </a:schemeClr>
          </a:solidFill>
          <a:ln/>
        </p:spPr>
        <p:style>
          <a:lnRef idx="1">
            <a:schemeClr val="accent2"/>
          </a:lnRef>
          <a:fillRef idx="2">
            <a:schemeClr val="accent2"/>
          </a:fillRef>
          <a:effectRef idx="1">
            <a:schemeClr val="accent2"/>
          </a:effectRef>
          <a:fontRef idx="minor">
            <a:schemeClr val="dk1"/>
          </a:fontRef>
        </p:style>
        <p:txBody>
          <a:bodyPr wrap="square" lIns="144000" rtlCol="0">
            <a:spAutoFit/>
          </a:bodyPr>
          <a:lstStyle/>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解空间中最多生成</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个结点</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每个结点调用</a:t>
            </a:r>
            <a:r>
              <a:rPr lang="en-US" altLang="zh-CN" sz="2000" smtClean="0">
                <a:solidFill>
                  <a:srgbClr val="0000FF"/>
                </a:solidFill>
                <a:latin typeface="Consolas" pitchFamily="49" charset="0"/>
                <a:ea typeface="仿宋" pitchFamily="49" charset="-122"/>
                <a:cs typeface="Consolas" pitchFamily="49" charset="0"/>
              </a:rPr>
              <a:t>judge()</a:t>
            </a:r>
            <a:r>
              <a:rPr lang="zh-CN" altLang="en-US" sz="2000" smtClean="0">
                <a:solidFill>
                  <a:srgbClr val="0000FF"/>
                </a:solidFill>
                <a:latin typeface="Consolas" pitchFamily="49" charset="0"/>
                <a:ea typeface="仿宋" pitchFamily="49" charset="-122"/>
                <a:cs typeface="Consolas" pitchFamily="49" charset="0"/>
              </a:rPr>
              <a:t>算法</a:t>
            </a:r>
            <a:r>
              <a:rPr lang="zh-CN" altLang="zh-CN" sz="2000" smtClean="0">
                <a:solidFill>
                  <a:srgbClr val="0000FF"/>
                </a:solidFill>
                <a:latin typeface="Consolas" pitchFamily="49" charset="0"/>
                <a:ea typeface="仿宋" pitchFamily="49" charset="-122"/>
                <a:cs typeface="Consolas" pitchFamily="49" charset="0"/>
              </a:rPr>
              <a:t>花费</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的时间判断当前颜色是否合适</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所有算法的最坏时间复杂度为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3286116" y="589346"/>
            <a:ext cx="1714512"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nSpc>
                <a:spcPct val="100000"/>
              </a:lnSpc>
              <a:spcBef>
                <a:spcPts val="0"/>
              </a:spcBef>
            </a:pPr>
            <a:r>
              <a:rPr lang="zh-CN" altLang="en-US" sz="2200" smtClean="0">
                <a:solidFill>
                  <a:schemeClr val="bg1"/>
                </a:solidFill>
                <a:latin typeface="微软雅黑" pitchFamily="34" charset="-122"/>
                <a:ea typeface="微软雅黑" pitchFamily="34" charset="-122"/>
                <a:cs typeface="Consolas" pitchFamily="49" charset="0"/>
              </a:rPr>
              <a:t>算法分析</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126</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TextBox 54"/>
          <p:cNvSpPr txBox="1"/>
          <p:nvPr/>
        </p:nvSpPr>
        <p:spPr>
          <a:xfrm>
            <a:off x="428596" y="428610"/>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mj-lt"/>
                <a:ea typeface="微软雅黑" pitchFamily="34" charset="-122"/>
              </a:rPr>
              <a:t>5.1.4   </a:t>
            </a:r>
            <a:r>
              <a:rPr lang="zh-CN" altLang="zh-CN" smtClean="0">
                <a:latin typeface="+mj-lt"/>
                <a:ea typeface="微软雅黑" pitchFamily="34" charset="-122"/>
              </a:rPr>
              <a:t>回溯法算法时间分析</a:t>
            </a:r>
            <a:endParaRPr lang="zh-CN" altLang="zh-CN" smtClean="0">
              <a:ln w="11430"/>
              <a:solidFill>
                <a:schemeClr val="bg1"/>
              </a:solidFill>
              <a:effectLst>
                <a:outerShdw blurRad="50800" dist="39000" dir="5460000" algn="tl">
                  <a:srgbClr val="000000">
                    <a:alpha val="38000"/>
                  </a:srgbClr>
                </a:outerShdw>
              </a:effectLst>
              <a:latin typeface="+mj-lt"/>
              <a:ea typeface="微软雅黑" pitchFamily="34" charset="-122"/>
              <a:cs typeface="Consolas" pitchFamily="49" charset="0"/>
            </a:endParaRPr>
          </a:p>
        </p:txBody>
      </p:sp>
      <p:sp>
        <p:nvSpPr>
          <p:cNvPr id="56" name="TextBox 55"/>
          <p:cNvSpPr txBox="1"/>
          <p:nvPr/>
        </p:nvSpPr>
        <p:spPr>
          <a:xfrm>
            <a:off x="571472" y="1071553"/>
            <a:ext cx="7643866" cy="3757540"/>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解空间树共有</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层（根结点为第</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层，叶子结点为第</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层）</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层有</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个结点，每个结点有</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个子结点</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第</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层有</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个结点，同理，第</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层有</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个结点，依此类推，第</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层有</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个结点</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则采用回溯法求所有解的算法的执行时间为</a:t>
            </a:r>
            <a:r>
              <a:rPr lang="en-US" altLang="zh-CN" sz="2000" smtClean="0">
                <a:solidFill>
                  <a:srgbClr val="0000FF"/>
                </a:solidFill>
                <a:latin typeface="Consolas" pitchFamily="49" charset="0"/>
                <a:ea typeface="仿宋" pitchFamily="49" charset="-122"/>
                <a:cs typeface="Consolas" pitchFamily="49" charset="0"/>
              </a:rPr>
              <a:t>	</a:t>
            </a:r>
            <a:r>
              <a:rPr lang="en-US" altLang="zh-CN" sz="2000" smtClean="0">
                <a:solidFill>
                  <a:srgbClr val="006600"/>
                </a:solidFill>
                <a:latin typeface="Consolas" pitchFamily="49" charset="0"/>
                <a:ea typeface="仿宋" pitchFamily="49" charset="-122"/>
                <a:cs typeface="Consolas" pitchFamily="49" charset="0"/>
              </a:rPr>
              <a:t>T(</a:t>
            </a:r>
            <a:r>
              <a:rPr lang="en-US" altLang="zh-CN" sz="2000" i="1" smtClean="0">
                <a:solidFill>
                  <a:srgbClr val="006600"/>
                </a:solidFill>
                <a:latin typeface="Consolas" pitchFamily="49" charset="0"/>
                <a:ea typeface="仿宋" pitchFamily="49" charset="-122"/>
                <a:cs typeface="Consolas" pitchFamily="49" charset="0"/>
              </a:rPr>
              <a:t>n</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baseline="-25000" smtClean="0">
                <a:solidFill>
                  <a:srgbClr val="006600"/>
                </a:solidFill>
                <a:latin typeface="Consolas" pitchFamily="49" charset="0"/>
                <a:ea typeface="仿宋" pitchFamily="49" charset="-122"/>
                <a:cs typeface="Consolas" pitchFamily="49" charset="0"/>
              </a:rPr>
              <a:t>0</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baseline="-25000" smtClean="0">
                <a:solidFill>
                  <a:srgbClr val="006600"/>
                </a:solidFill>
                <a:latin typeface="Consolas" pitchFamily="49" charset="0"/>
                <a:ea typeface="仿宋" pitchFamily="49" charset="-122"/>
                <a:cs typeface="Consolas" pitchFamily="49" charset="0"/>
              </a:rPr>
              <a:t>0</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baseline="-25000" smtClean="0">
                <a:solidFill>
                  <a:srgbClr val="006600"/>
                </a:solidFill>
                <a:latin typeface="Consolas" pitchFamily="49" charset="0"/>
                <a:ea typeface="仿宋" pitchFamily="49" charset="-122"/>
                <a:cs typeface="Consolas" pitchFamily="49" charset="0"/>
              </a:rPr>
              <a:t>1</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baseline="-25000" smtClean="0">
                <a:solidFill>
                  <a:srgbClr val="006600"/>
                </a:solidFill>
                <a:latin typeface="Consolas" pitchFamily="49" charset="0"/>
                <a:ea typeface="仿宋" pitchFamily="49" charset="-122"/>
                <a:cs typeface="Consolas" pitchFamily="49" charset="0"/>
              </a:rPr>
              <a:t>0</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baseline="-25000" smtClean="0">
                <a:solidFill>
                  <a:srgbClr val="006600"/>
                </a:solidFill>
                <a:latin typeface="Consolas" pitchFamily="49" charset="0"/>
                <a:ea typeface="仿宋" pitchFamily="49" charset="-122"/>
                <a:cs typeface="Consolas" pitchFamily="49" charset="0"/>
              </a:rPr>
              <a:t>1</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baseline="-25000" smtClean="0">
                <a:solidFill>
                  <a:srgbClr val="006600"/>
                </a:solidFill>
                <a:latin typeface="Consolas" pitchFamily="49" charset="0"/>
                <a:ea typeface="仿宋" pitchFamily="49" charset="-122"/>
                <a:cs typeface="Consolas" pitchFamily="49" charset="0"/>
              </a:rPr>
              <a:t>2</a:t>
            </a:r>
            <a:r>
              <a:rPr lang="en-US" altLang="zh-CN" sz="2000" smtClean="0">
                <a:solidFill>
                  <a:srgbClr val="006600"/>
                </a:solidFill>
                <a:latin typeface="Consolas" pitchFamily="49" charset="0"/>
                <a:ea typeface="仿宋" pitchFamily="49" charset="-122"/>
                <a:cs typeface="Consolas" pitchFamily="49" charset="0"/>
              </a:rPr>
              <a:t>+</a:t>
            </a:r>
            <a:r>
              <a:rPr lang="zh-CN" altLang="zh-CN" sz="2000" smtClean="0">
                <a:solidFill>
                  <a:srgbClr val="006600"/>
                </a:solidFill>
                <a:latin typeface="Consolas" pitchFamily="49" charset="0"/>
                <a:ea typeface="仿宋" pitchFamily="49" charset="-122"/>
                <a:cs typeface="Consolas" pitchFamily="49" charset="0"/>
              </a:rPr>
              <a:t>…</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baseline="-25000" smtClean="0">
                <a:solidFill>
                  <a:srgbClr val="006600"/>
                </a:solidFill>
                <a:latin typeface="Consolas" pitchFamily="49" charset="0"/>
                <a:ea typeface="仿宋" pitchFamily="49" charset="-122"/>
                <a:cs typeface="Consolas" pitchFamily="49" charset="0"/>
              </a:rPr>
              <a:t>0</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baseline="-25000" smtClean="0">
                <a:solidFill>
                  <a:srgbClr val="006600"/>
                </a:solidFill>
                <a:latin typeface="Consolas" pitchFamily="49" charset="0"/>
                <a:ea typeface="仿宋" pitchFamily="49" charset="-122"/>
                <a:cs typeface="Consolas" pitchFamily="49" charset="0"/>
              </a:rPr>
              <a:t>1</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baseline="-25000" smtClean="0">
                <a:solidFill>
                  <a:srgbClr val="006600"/>
                </a:solidFill>
                <a:latin typeface="Consolas" pitchFamily="49" charset="0"/>
                <a:ea typeface="仿宋" pitchFamily="49" charset="-122"/>
                <a:cs typeface="Consolas" pitchFamily="49" charset="0"/>
              </a:rPr>
              <a:t>2</a:t>
            </a:r>
            <a:r>
              <a:rPr lang="zh-CN"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m</a:t>
            </a:r>
            <a:r>
              <a:rPr lang="en-US" altLang="zh-CN" sz="2000" i="1" baseline="-25000" smtClean="0">
                <a:solidFill>
                  <a:srgbClr val="006600"/>
                </a:solidFill>
                <a:latin typeface="Consolas" pitchFamily="49" charset="0"/>
                <a:ea typeface="仿宋" pitchFamily="49" charset="-122"/>
                <a:cs typeface="Consolas" pitchFamily="49" charset="0"/>
              </a:rPr>
              <a:t>n</a:t>
            </a:r>
            <a:r>
              <a:rPr lang="en-US" altLang="zh-CN" sz="2000" baseline="-25000" smtClean="0">
                <a:solidFill>
                  <a:srgbClr val="006600"/>
                </a:solidFill>
                <a:latin typeface="Consolas" pitchFamily="49" charset="0"/>
                <a:ea typeface="仿宋" pitchFamily="49" charset="-122"/>
                <a:cs typeface="Consolas" pitchFamily="49" charset="0"/>
              </a:rPr>
              <a:t>-1</a:t>
            </a:r>
            <a:r>
              <a:rPr lang="zh-CN" altLang="zh-CN" sz="2000" smtClean="0">
                <a:solidFill>
                  <a:srgbClr val="006600"/>
                </a:solidFill>
                <a:latin typeface="Consolas" pitchFamily="49" charset="0"/>
                <a:ea typeface="仿宋" pitchFamily="49" charset="-122"/>
                <a:cs typeface="Consolas" pitchFamily="49" charset="0"/>
              </a:rPr>
              <a:t>。</a:t>
            </a:r>
            <a:endParaRPr lang="en-US" altLang="zh-CN" sz="2000" smtClean="0">
              <a:solidFill>
                <a:srgbClr val="006600"/>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例如，在子集树中有</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，对应算法的时间复杂度为</a:t>
            </a:r>
            <a:r>
              <a:rPr lang="en-US" altLang="zh-CN" sz="2000" smtClean="0">
                <a:solidFill>
                  <a:srgbClr val="0000FF"/>
                </a:solidFill>
                <a:latin typeface="Consolas" pitchFamily="49" charset="0"/>
                <a:ea typeface="仿宋" pitchFamily="49" charset="-122"/>
                <a:cs typeface="Consolas" pitchFamily="49" charset="0"/>
              </a:rPr>
              <a:t>O(c</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，在排列树中有</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0</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，对应算法的时间复杂度为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13</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TextBox 29">
            <a:hlinkClick r:id="rId2" action="ppaction://hlinksldjump"/>
          </p:cNvPr>
          <p:cNvSpPr txBox="1"/>
          <p:nvPr/>
        </p:nvSpPr>
        <p:spPr>
          <a:xfrm>
            <a:off x="1928794" y="750081"/>
            <a:ext cx="400052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深度优先搜索</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9" name="TextBox 8"/>
          <p:cNvSpPr txBox="1"/>
          <p:nvPr/>
        </p:nvSpPr>
        <p:spPr>
          <a:xfrm>
            <a:off x="785786" y="1607337"/>
            <a:ext cx="7000924" cy="127054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3"/>
              </a:buBlip>
            </a:pPr>
            <a:r>
              <a:rPr lang="zh-CN" altLang="zh-CN" sz="2000" smtClean="0">
                <a:solidFill>
                  <a:srgbClr val="0000FF"/>
                </a:solidFill>
                <a:latin typeface="楷体" pitchFamily="49" charset="-122"/>
                <a:ea typeface="楷体" pitchFamily="49" charset="-122"/>
              </a:rPr>
              <a:t>深度优先搜索是在访问一个顶点</a:t>
            </a:r>
            <a:r>
              <a:rPr lang="en-US" altLang="zh-CN" sz="2000" i="1" smtClean="0">
                <a:solidFill>
                  <a:srgbClr val="0000FF"/>
                </a:solidFill>
                <a:latin typeface="楷体" pitchFamily="49" charset="-122"/>
                <a:ea typeface="楷体" pitchFamily="49" charset="-122"/>
              </a:rPr>
              <a:t>v</a:t>
            </a:r>
            <a:r>
              <a:rPr lang="zh-CN" altLang="zh-CN" sz="2000" smtClean="0">
                <a:solidFill>
                  <a:srgbClr val="0000FF"/>
                </a:solidFill>
                <a:latin typeface="楷体" pitchFamily="49" charset="-122"/>
                <a:ea typeface="楷体" pitchFamily="49" charset="-122"/>
              </a:rPr>
              <a:t>之后尽可能先对纵深方向进行搜索</a:t>
            </a:r>
            <a:r>
              <a:rPr lang="zh-CN" altLang="en-US" sz="2000" smtClean="0">
                <a:solidFill>
                  <a:srgbClr val="0000FF"/>
                </a:solidFill>
                <a:latin typeface="楷体" pitchFamily="49" charset="-122"/>
                <a:ea typeface="楷体" pitchFamily="49" charset="-122"/>
              </a:rPr>
              <a:t>。</a:t>
            </a:r>
            <a:endParaRPr lang="en-US" altLang="zh-CN" sz="2000" smtClean="0">
              <a:solidFill>
                <a:srgbClr val="0000FF"/>
              </a:solidFill>
              <a:latin typeface="楷体" pitchFamily="49" charset="-122"/>
              <a:ea typeface="楷体" pitchFamily="49" charset="-122"/>
            </a:endParaRPr>
          </a:p>
          <a:p>
            <a:pPr marL="457200" indent="-457200" algn="l">
              <a:lnSpc>
                <a:spcPts val="3000"/>
              </a:lnSpc>
              <a:spcBef>
                <a:spcPts val="600"/>
              </a:spcBef>
              <a:buBlip>
                <a:blip r:embed="rId3"/>
              </a:buBlip>
            </a:pPr>
            <a:r>
              <a:rPr lang="zh-CN" altLang="zh-CN" sz="2000" smtClean="0">
                <a:solidFill>
                  <a:srgbClr val="0000FF"/>
                </a:solidFill>
                <a:latin typeface="楷体" pitchFamily="49" charset="-122"/>
                <a:ea typeface="楷体" pitchFamily="49" charset="-122"/>
              </a:rPr>
              <a:t>在解空间中搜索时类似树的先根遍历方式。</a:t>
            </a:r>
            <a:endParaRPr lang="zh-CN" altLang="en-US" sz="2000" smtClean="0">
              <a:solidFill>
                <a:srgbClr val="0000FF"/>
              </a:solidFill>
              <a:latin typeface="楷体" pitchFamily="49" charset="-122"/>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14</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TextBox 32"/>
          <p:cNvSpPr txBox="1"/>
          <p:nvPr/>
        </p:nvSpPr>
        <p:spPr>
          <a:xfrm>
            <a:off x="285720" y="428610"/>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5.2.1 </a:t>
            </a:r>
            <a:r>
              <a:rPr lang="zh-CN" altLang="zh-CN" smtClean="0">
                <a:latin typeface="Consolas" pitchFamily="49" charset="0"/>
                <a:ea typeface="微软雅黑" pitchFamily="34" charset="-122"/>
                <a:cs typeface="Consolas" pitchFamily="49" charset="0"/>
              </a:rPr>
              <a:t>图的深度优先遍历</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4" name="TextBox 33"/>
          <p:cNvSpPr txBox="1"/>
          <p:nvPr/>
        </p:nvSpPr>
        <p:spPr>
          <a:xfrm>
            <a:off x="642910" y="1178709"/>
            <a:ext cx="7429552" cy="225660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3000"/>
              </a:lnSpc>
              <a:spcBef>
                <a:spcPts val="600"/>
              </a:spcBef>
              <a:buBlip>
                <a:blip r:embed="rId2"/>
              </a:buBlip>
            </a:pPr>
            <a:r>
              <a:rPr lang="zh-CN" altLang="zh-CN" sz="2000" smtClean="0">
                <a:solidFill>
                  <a:srgbClr val="FF0000"/>
                </a:solidFill>
                <a:latin typeface="Consolas" pitchFamily="49" charset="0"/>
                <a:ea typeface="楷体" pitchFamily="49" charset="-122"/>
                <a:cs typeface="Consolas" pitchFamily="49" charset="0"/>
              </a:rPr>
              <a:t>图遍历</a:t>
            </a:r>
            <a:r>
              <a:rPr lang="zh-CN" altLang="zh-CN" sz="2000" smtClean="0">
                <a:solidFill>
                  <a:srgbClr val="0000FF"/>
                </a:solidFill>
                <a:latin typeface="Consolas" pitchFamily="49" charset="0"/>
                <a:ea typeface="楷体" pitchFamily="49" charset="-122"/>
                <a:cs typeface="Consolas" pitchFamily="49" charset="0"/>
              </a:rPr>
              <a:t>是从图中某个起始点出发访问图中所有顶点并且每个顶点仅访问一次的过程，其顶点访问序列称为图遍历序列。</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楷体" pitchFamily="49" charset="-122"/>
                <a:cs typeface="Consolas" pitchFamily="49" charset="0"/>
              </a:rPr>
              <a:t>采用深度优先搜索方法遍历图称为</a:t>
            </a:r>
            <a:r>
              <a:rPr lang="zh-CN" altLang="zh-CN" sz="2000" smtClean="0">
                <a:solidFill>
                  <a:srgbClr val="FF0000"/>
                </a:solidFill>
                <a:latin typeface="Consolas" pitchFamily="49" charset="0"/>
                <a:ea typeface="楷体" pitchFamily="49" charset="-122"/>
                <a:cs typeface="Consolas" pitchFamily="49" charset="0"/>
              </a:rPr>
              <a:t>图的深度优先遍历</a:t>
            </a:r>
            <a:r>
              <a:rPr lang="zh-CN" altLang="zh-CN" sz="2000" smtClean="0">
                <a:solidFill>
                  <a:srgbClr val="0000FF"/>
                </a:solidFill>
                <a:latin typeface="Consolas" pitchFamily="49" charset="0"/>
                <a:ea typeface="楷体" pitchFamily="49" charset="-122"/>
                <a:cs typeface="Consolas" pitchFamily="49" charset="0"/>
              </a:rPr>
              <a:t>，得到遍历序列称为深度优先遍历序列，其过程是从起始点</a:t>
            </a:r>
            <a:r>
              <a:rPr lang="en-US" altLang="zh-CN" sz="2000" i="1" smtClean="0">
                <a:solidFill>
                  <a:srgbClr val="0000FF"/>
                </a:solidFill>
                <a:latin typeface="Consolas" pitchFamily="49" charset="0"/>
                <a:ea typeface="楷体" pitchFamily="49" charset="-122"/>
                <a:cs typeface="Consolas" pitchFamily="49" charset="0"/>
              </a:rPr>
              <a:t>v</a:t>
            </a:r>
            <a:r>
              <a:rPr lang="zh-CN" altLang="zh-CN" sz="2000" smtClean="0">
                <a:solidFill>
                  <a:srgbClr val="0000FF"/>
                </a:solidFill>
                <a:latin typeface="Consolas" pitchFamily="49" charset="0"/>
                <a:ea typeface="楷体" pitchFamily="49" charset="-122"/>
                <a:cs typeface="Consolas" pitchFamily="49" charset="0"/>
              </a:rPr>
              <a:t>出发，以纵向方式一步一步沿着边访问各个顶点。</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15</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285720" y="214296"/>
            <a:ext cx="635798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从顶点</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出发求深度优先遍历序列</a:t>
            </a:r>
            <a:r>
              <a:rPr lang="en-US" altLang="zh-CN" sz="2000" smtClean="0">
                <a:solidFill>
                  <a:srgbClr val="0000FF"/>
                </a:solidFill>
                <a:latin typeface="Consolas" pitchFamily="49" charset="0"/>
                <a:ea typeface="仿宋" pitchFamily="49" charset="-122"/>
                <a:cs typeface="Consolas" pitchFamily="49" charset="0"/>
              </a:rPr>
              <a:t>ans</a:t>
            </a:r>
            <a:r>
              <a:rPr lang="zh-CN" altLang="zh-CN" sz="2000" smtClean="0">
                <a:solidFill>
                  <a:srgbClr val="0000FF"/>
                </a:solidFill>
                <a:latin typeface="Consolas" pitchFamily="49" charset="0"/>
                <a:ea typeface="仿宋" pitchFamily="49" charset="-122"/>
                <a:cs typeface="Consolas" pitchFamily="49" charset="0"/>
              </a:rPr>
              <a:t>的算法如下：</a:t>
            </a:r>
          </a:p>
        </p:txBody>
      </p:sp>
      <p:sp>
        <p:nvSpPr>
          <p:cNvPr id="9" name="TextBox 8"/>
          <p:cNvSpPr txBox="1"/>
          <p:nvPr/>
        </p:nvSpPr>
        <p:spPr>
          <a:xfrm>
            <a:off x="285720" y="642924"/>
            <a:ext cx="8501122" cy="37575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300"/>
              </a:lnSpc>
              <a:spcBef>
                <a:spcPts val="0"/>
              </a:spcBef>
            </a:pPr>
            <a:r>
              <a:rPr lang="en-US" altLang="zh-CN" sz="2000" smtClean="0">
                <a:solidFill>
                  <a:srgbClr val="0000FF"/>
                </a:solidFill>
                <a:latin typeface="Consolas" pitchFamily="49" charset="0"/>
                <a:ea typeface="仿宋" pitchFamily="49" charset="-122"/>
              </a:rPr>
              <a:t>1	def </a:t>
            </a:r>
            <a:r>
              <a:rPr lang="en-US" altLang="zh-CN" sz="2000" smtClean="0">
                <a:solidFill>
                  <a:srgbClr val="FF0000"/>
                </a:solidFill>
                <a:latin typeface="Consolas" pitchFamily="49" charset="0"/>
                <a:ea typeface="仿宋" pitchFamily="49" charset="-122"/>
              </a:rPr>
              <a:t>DFS1</a:t>
            </a:r>
            <a:r>
              <a:rPr lang="en-US" altLang="zh-CN" sz="2000" smtClean="0">
                <a:solidFill>
                  <a:srgbClr val="0000FF"/>
                </a:solidFill>
                <a:latin typeface="Consolas" pitchFamily="49" charset="0"/>
                <a:ea typeface="仿宋" pitchFamily="49" charset="-122"/>
              </a:rPr>
              <a:t>(adj,v):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深度优先遍历</a:t>
            </a: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3   	ans.append(v)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访问顶点</a:t>
            </a:r>
            <a:r>
              <a:rPr lang="en-US" altLang="zh-CN" sz="2000" smtClean="0">
                <a:solidFill>
                  <a:srgbClr val="00B0F0"/>
                </a:solidFill>
                <a:latin typeface="Consolas" pitchFamily="49" charset="0"/>
                <a:ea typeface="仿宋" pitchFamily="49" charset="-122"/>
              </a:rPr>
              <a:t>v</a:t>
            </a:r>
            <a:endParaRPr lang="zh-CN" altLang="zh-CN" sz="2000" smtClean="0">
              <a:solidFill>
                <a:srgbClr val="00B0F0"/>
              </a:solidFill>
              <a:latin typeface="Consolas" pitchFamily="49" charset="0"/>
              <a:ea typeface="仿宋" pitchFamily="49" charset="-122"/>
            </a:endParaRP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4   	visited[v]=1</a:t>
            </a:r>
            <a:endParaRPr lang="zh-CN" altLang="zh-CN" sz="2000" smtClean="0">
              <a:solidFill>
                <a:srgbClr val="0000FF"/>
              </a:solidFill>
              <a:latin typeface="Consolas" pitchFamily="49" charset="0"/>
              <a:ea typeface="仿宋" pitchFamily="49" charset="-122"/>
            </a:endParaRP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5   	for u in adj[v]: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a:t>
            </a:r>
            <a:r>
              <a:rPr lang="en-US" altLang="zh-CN" sz="2000" smtClean="0">
                <a:solidFill>
                  <a:srgbClr val="00B0F0"/>
                </a:solidFill>
                <a:latin typeface="Consolas" pitchFamily="49" charset="0"/>
                <a:ea typeface="仿宋" pitchFamily="49" charset="-122"/>
              </a:rPr>
              <a:t>v</a:t>
            </a:r>
            <a:r>
              <a:rPr lang="zh-CN" altLang="zh-CN" sz="2000" smtClean="0">
                <a:solidFill>
                  <a:srgbClr val="00B0F0"/>
                </a:solidFill>
                <a:latin typeface="Consolas" pitchFamily="49" charset="0"/>
                <a:ea typeface="仿宋" pitchFamily="49" charset="-122"/>
              </a:rPr>
              <a:t>的相邻点</a:t>
            </a:r>
            <a:r>
              <a:rPr lang="en-US" altLang="zh-CN" sz="2000" smtClean="0">
                <a:solidFill>
                  <a:srgbClr val="00B0F0"/>
                </a:solidFill>
                <a:latin typeface="Consolas" pitchFamily="49" charset="0"/>
                <a:ea typeface="仿宋" pitchFamily="49" charset="-122"/>
              </a:rPr>
              <a:t>u</a:t>
            </a:r>
            <a:endParaRPr lang="zh-CN" altLang="zh-CN" sz="2000" smtClean="0">
              <a:solidFill>
                <a:srgbClr val="00B0F0"/>
              </a:solidFill>
              <a:latin typeface="Consolas" pitchFamily="49" charset="0"/>
              <a:ea typeface="仿宋" pitchFamily="49" charset="-122"/>
            </a:endParaRP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6    		if visited[u]==0: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若顶点</a:t>
            </a:r>
            <a:r>
              <a:rPr lang="en-US" altLang="zh-CN" sz="2000" smtClean="0">
                <a:solidFill>
                  <a:srgbClr val="00B0F0"/>
                </a:solidFill>
                <a:latin typeface="Consolas" pitchFamily="49" charset="0"/>
                <a:ea typeface="仿宋" pitchFamily="49" charset="-122"/>
              </a:rPr>
              <a:t>u</a:t>
            </a:r>
            <a:r>
              <a:rPr lang="zh-CN" altLang="zh-CN" sz="2000" smtClean="0">
                <a:solidFill>
                  <a:srgbClr val="00B0F0"/>
                </a:solidFill>
                <a:latin typeface="Consolas" pitchFamily="49" charset="0"/>
                <a:ea typeface="仿宋" pitchFamily="49" charset="-122"/>
              </a:rPr>
              <a:t>尚未访问</a:t>
            </a: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7      		</a:t>
            </a:r>
            <a:r>
              <a:rPr lang="en-US" altLang="zh-CN" sz="2000" smtClean="0">
                <a:solidFill>
                  <a:srgbClr val="FF0000"/>
                </a:solidFill>
                <a:latin typeface="Consolas" pitchFamily="49" charset="0"/>
                <a:ea typeface="仿宋" pitchFamily="49" charset="-122"/>
              </a:rPr>
              <a:t>DFS1</a:t>
            </a:r>
            <a:r>
              <a:rPr lang="en-US" altLang="zh-CN" sz="2000" smtClean="0">
                <a:solidFill>
                  <a:srgbClr val="0000FF"/>
                </a:solidFill>
                <a:latin typeface="Consolas" pitchFamily="49" charset="0"/>
                <a:ea typeface="仿宋" pitchFamily="49" charset="-122"/>
              </a:rPr>
              <a:t>(adj,u)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从</a:t>
            </a:r>
            <a:r>
              <a:rPr lang="en-US" altLang="zh-CN" sz="2000" smtClean="0">
                <a:solidFill>
                  <a:srgbClr val="00B0F0"/>
                </a:solidFill>
                <a:latin typeface="Consolas" pitchFamily="49" charset="0"/>
                <a:ea typeface="仿宋" pitchFamily="49" charset="-122"/>
              </a:rPr>
              <a:t>u</a:t>
            </a:r>
            <a:r>
              <a:rPr lang="zh-CN" altLang="zh-CN" sz="2000" smtClean="0">
                <a:solidFill>
                  <a:srgbClr val="00B0F0"/>
                </a:solidFill>
                <a:latin typeface="Consolas" pitchFamily="49" charset="0"/>
                <a:ea typeface="仿宋" pitchFamily="49" charset="-122"/>
              </a:rPr>
              <a:t>出发继续搜索</a:t>
            </a: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8</a:t>
            </a:r>
            <a:endParaRPr lang="zh-CN" altLang="zh-CN" sz="2000" smtClean="0">
              <a:solidFill>
                <a:srgbClr val="0000FF"/>
              </a:solidFill>
              <a:latin typeface="Consolas" pitchFamily="49" charset="0"/>
              <a:ea typeface="仿宋" pitchFamily="49" charset="-122"/>
            </a:endParaRP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9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(adj,v):</a:t>
            </a:r>
            <a:endParaRPr lang="zh-CN" altLang="zh-CN" sz="2000" smtClean="0">
              <a:solidFill>
                <a:srgbClr val="0000FF"/>
              </a:solidFill>
              <a:latin typeface="Consolas" pitchFamily="49" charset="0"/>
              <a:ea typeface="仿宋" pitchFamily="49" charset="-122"/>
            </a:endParaRP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11  	ans=[]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存放一个</a:t>
            </a:r>
            <a:r>
              <a:rPr lang="en-US" altLang="zh-CN" sz="2000" smtClean="0">
                <a:solidFill>
                  <a:srgbClr val="00B0F0"/>
                </a:solidFill>
                <a:latin typeface="Consolas" pitchFamily="49" charset="0"/>
                <a:ea typeface="仿宋" pitchFamily="49" charset="-122"/>
              </a:rPr>
              <a:t>DFS</a:t>
            </a:r>
            <a:r>
              <a:rPr lang="zh-CN" altLang="zh-CN" sz="2000" smtClean="0">
                <a:solidFill>
                  <a:srgbClr val="00B0F0"/>
                </a:solidFill>
                <a:latin typeface="Consolas" pitchFamily="49" charset="0"/>
                <a:ea typeface="仿宋" pitchFamily="49" charset="-122"/>
              </a:rPr>
              <a:t>序列</a:t>
            </a: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12  	visited=[0]*len(adj</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初始化所有元素为</a:t>
            </a:r>
            <a:r>
              <a:rPr lang="en-US" altLang="zh-CN" sz="2000" smtClean="0">
                <a:solidFill>
                  <a:srgbClr val="00B0F0"/>
                </a:solidFill>
                <a:latin typeface="Consolas" pitchFamily="49" charset="0"/>
                <a:ea typeface="仿宋" pitchFamily="49" charset="-122"/>
              </a:rPr>
              <a:t>0</a:t>
            </a:r>
            <a:endParaRPr lang="zh-CN" altLang="zh-CN" sz="2000" smtClean="0">
              <a:solidFill>
                <a:srgbClr val="00B0F0"/>
              </a:solidFill>
              <a:latin typeface="Consolas" pitchFamily="49" charset="0"/>
              <a:ea typeface="仿宋" pitchFamily="49" charset="-122"/>
            </a:endParaRP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13  	</a:t>
            </a:r>
            <a:r>
              <a:rPr lang="en-US" altLang="zh-CN" sz="2000" smtClean="0">
                <a:solidFill>
                  <a:srgbClr val="FF0000"/>
                </a:solidFill>
                <a:latin typeface="Consolas" pitchFamily="49" charset="0"/>
                <a:ea typeface="仿宋" pitchFamily="49" charset="-122"/>
              </a:rPr>
              <a:t>DFS1</a:t>
            </a:r>
            <a:r>
              <a:rPr lang="en-US" altLang="zh-CN" sz="2000" smtClean="0">
                <a:solidFill>
                  <a:srgbClr val="0000FF"/>
                </a:solidFill>
                <a:latin typeface="Consolas" pitchFamily="49" charset="0"/>
                <a:ea typeface="仿宋" pitchFamily="49" charset="-122"/>
              </a:rPr>
              <a:t>(adj,v)</a:t>
            </a:r>
            <a:endParaRPr lang="zh-CN" altLang="zh-CN" sz="2000" smtClean="0">
              <a:solidFill>
                <a:srgbClr val="0000FF"/>
              </a:solidFill>
              <a:latin typeface="Consolas" pitchFamily="49" charset="0"/>
              <a:ea typeface="仿宋" pitchFamily="49" charset="-122"/>
            </a:endParaRPr>
          </a:p>
          <a:p>
            <a:pPr algn="l" defTabSz="360000">
              <a:lnSpc>
                <a:spcPts val="2300"/>
              </a:lnSpc>
              <a:spcBef>
                <a:spcPts val="0"/>
              </a:spcBef>
            </a:pPr>
            <a:r>
              <a:rPr lang="en-US" altLang="zh-CN" sz="2000" smtClean="0">
                <a:solidFill>
                  <a:srgbClr val="0000FF"/>
                </a:solidFill>
                <a:latin typeface="Consolas" pitchFamily="49" charset="0"/>
                <a:ea typeface="仿宋" pitchFamily="49" charset="-122"/>
              </a:rPr>
              <a:t>14  	return ans</a:t>
            </a:r>
            <a:endParaRPr lang="zh-CN" altLang="zh-CN" sz="2000">
              <a:solidFill>
                <a:srgbClr val="0000FF"/>
              </a:solidFill>
              <a:latin typeface="Consolas" pitchFamily="49" charset="0"/>
              <a:ea typeface="仿宋" pitchFamily="49" charset="-122"/>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16</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TextBox 32"/>
          <p:cNvSpPr txBox="1"/>
          <p:nvPr/>
        </p:nvSpPr>
        <p:spPr>
          <a:xfrm>
            <a:off x="285720" y="428610"/>
            <a:ext cx="550072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5.2.2 </a:t>
            </a:r>
            <a:r>
              <a:rPr lang="zh-CN" altLang="zh-CN" smtClean="0">
                <a:latin typeface="Consolas" pitchFamily="49" charset="0"/>
                <a:ea typeface="微软雅黑" pitchFamily="34" charset="-122"/>
                <a:cs typeface="Consolas" pitchFamily="49" charset="0"/>
              </a:rPr>
              <a:t>深度优先遍历和回溯法的差别</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4" name="TextBox 33"/>
          <p:cNvSpPr txBox="1"/>
          <p:nvPr/>
        </p:nvSpPr>
        <p:spPr>
          <a:xfrm>
            <a:off x="500034" y="1178709"/>
            <a:ext cx="8143932" cy="53703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5-1</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对于图</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的连通图，求从顶点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的所有路径。</a:t>
            </a:r>
            <a:endParaRPr lang="zh-CN" altLang="zh-CN" sz="2000">
              <a:solidFill>
                <a:srgbClr val="0000FF"/>
              </a:solidFill>
              <a:latin typeface="Consolas" pitchFamily="49" charset="0"/>
              <a:ea typeface="楷体" pitchFamily="49" charset="-122"/>
              <a:cs typeface="Consolas" pitchFamily="49" charset="0"/>
            </a:endParaRPr>
          </a:p>
        </p:txBody>
      </p:sp>
      <p:grpSp>
        <p:nvGrpSpPr>
          <p:cNvPr id="7" name="组合 6"/>
          <p:cNvGrpSpPr/>
          <p:nvPr/>
        </p:nvGrpSpPr>
        <p:grpSpPr>
          <a:xfrm>
            <a:off x="2714613" y="1982387"/>
            <a:ext cx="1747773" cy="1206362"/>
            <a:chOff x="510247" y="2905314"/>
            <a:chExt cx="1747773" cy="1608483"/>
          </a:xfrm>
        </p:grpSpPr>
        <p:sp>
          <p:nvSpPr>
            <p:cNvPr id="9" name="Oval 29"/>
            <p:cNvSpPr>
              <a:spLocks noChangeArrowheads="1"/>
            </p:cNvSpPr>
            <p:nvPr/>
          </p:nvSpPr>
          <p:spPr bwMode="auto">
            <a:xfrm>
              <a:off x="510247" y="2905314"/>
              <a:ext cx="361300" cy="41939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0" name="Oval 28"/>
            <p:cNvSpPr>
              <a:spLocks noChangeArrowheads="1"/>
            </p:cNvSpPr>
            <p:nvPr/>
          </p:nvSpPr>
          <p:spPr bwMode="auto">
            <a:xfrm>
              <a:off x="1896720" y="2905314"/>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1" name="Oval 27"/>
            <p:cNvSpPr>
              <a:spLocks noChangeArrowheads="1"/>
            </p:cNvSpPr>
            <p:nvPr/>
          </p:nvSpPr>
          <p:spPr bwMode="auto">
            <a:xfrm>
              <a:off x="1174120" y="3472724"/>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2" name="Oval 26"/>
            <p:cNvSpPr>
              <a:spLocks noChangeArrowheads="1"/>
            </p:cNvSpPr>
            <p:nvPr/>
          </p:nvSpPr>
          <p:spPr bwMode="auto">
            <a:xfrm>
              <a:off x="510247" y="4094407"/>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3" name="Oval 25"/>
            <p:cNvSpPr>
              <a:spLocks noChangeArrowheads="1"/>
            </p:cNvSpPr>
            <p:nvPr/>
          </p:nvSpPr>
          <p:spPr bwMode="auto">
            <a:xfrm>
              <a:off x="1896720" y="4094407"/>
              <a:ext cx="361300" cy="41939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4" name="AutoShape 24"/>
            <p:cNvSpPr>
              <a:spLocks noChangeShapeType="1"/>
            </p:cNvSpPr>
            <p:nvPr/>
          </p:nvSpPr>
          <p:spPr bwMode="auto">
            <a:xfrm>
              <a:off x="871547" y="3115009"/>
              <a:ext cx="1025173" cy="123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5" name="AutoShape 23"/>
            <p:cNvSpPr>
              <a:spLocks noChangeShapeType="1"/>
            </p:cNvSpPr>
            <p:nvPr/>
          </p:nvSpPr>
          <p:spPr bwMode="auto">
            <a:xfrm>
              <a:off x="691536" y="3324704"/>
              <a:ext cx="1277" cy="76970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6" name="AutoShape 22"/>
            <p:cNvSpPr>
              <a:spLocks noChangeShapeType="1"/>
            </p:cNvSpPr>
            <p:nvPr/>
          </p:nvSpPr>
          <p:spPr bwMode="auto">
            <a:xfrm>
              <a:off x="871547" y="4304102"/>
              <a:ext cx="1025173" cy="123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7" name="AutoShape 21"/>
            <p:cNvSpPr>
              <a:spLocks noChangeShapeType="1"/>
            </p:cNvSpPr>
            <p:nvPr/>
          </p:nvSpPr>
          <p:spPr bwMode="auto">
            <a:xfrm flipV="1">
              <a:off x="819204" y="3830439"/>
              <a:ext cx="407260" cy="32564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8" name="AutoShape 20"/>
            <p:cNvSpPr>
              <a:spLocks noChangeShapeType="1"/>
            </p:cNvSpPr>
            <p:nvPr/>
          </p:nvSpPr>
          <p:spPr bwMode="auto">
            <a:xfrm>
              <a:off x="1483076" y="3830439"/>
              <a:ext cx="465988" cy="32564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grpSp>
      <p:sp>
        <p:nvSpPr>
          <p:cNvPr id="19" name="灯片编号占位符 18"/>
          <p:cNvSpPr>
            <a:spLocks noGrp="1"/>
          </p:cNvSpPr>
          <p:nvPr>
            <p:ph type="sldNum" sz="quarter" idx="12"/>
          </p:nvPr>
        </p:nvSpPr>
        <p:spPr/>
        <p:txBody>
          <a:bodyPr/>
          <a:lstStyle/>
          <a:p>
            <a:fld id="{7AF016A1-9F15-429F-9EFD-84004B73C732}" type="slidenum">
              <a:rPr lang="en-US" altLang="zh-CN" smtClean="0"/>
              <a:pPr/>
              <a:t>17</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9" name="TextBox 5"/>
          <p:cNvSpPr txBox="1"/>
          <p:nvPr/>
        </p:nvSpPr>
        <p:spPr>
          <a:xfrm>
            <a:off x="357158" y="1146519"/>
            <a:ext cx="500066" cy="400110"/>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000" smtClean="0">
                <a:solidFill>
                  <a:srgbClr val="FF0000"/>
                </a:solidFill>
                <a:latin typeface="微软雅黑" pitchFamily="34" charset="-122"/>
                <a:ea typeface="微软雅黑" pitchFamily="34" charset="-122"/>
                <a:cs typeface="Consolas" pitchFamily="49" charset="0"/>
              </a:rPr>
              <a:t>解</a:t>
            </a:r>
            <a:endParaRPr lang="zh-CN" altLang="en-US" sz="20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grpSp>
        <p:nvGrpSpPr>
          <p:cNvPr id="20" name="组合 19"/>
          <p:cNvGrpSpPr/>
          <p:nvPr/>
        </p:nvGrpSpPr>
        <p:grpSpPr>
          <a:xfrm>
            <a:off x="2786050" y="3143254"/>
            <a:ext cx="1747773" cy="1206362"/>
            <a:chOff x="510247" y="2905314"/>
            <a:chExt cx="1747773" cy="1608483"/>
          </a:xfrm>
        </p:grpSpPr>
        <p:sp>
          <p:nvSpPr>
            <p:cNvPr id="21" name="Oval 29"/>
            <p:cNvSpPr>
              <a:spLocks noChangeArrowheads="1"/>
            </p:cNvSpPr>
            <p:nvPr/>
          </p:nvSpPr>
          <p:spPr bwMode="auto">
            <a:xfrm>
              <a:off x="510247" y="2905314"/>
              <a:ext cx="361300" cy="41939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2" name="Oval 28"/>
            <p:cNvSpPr>
              <a:spLocks noChangeArrowheads="1"/>
            </p:cNvSpPr>
            <p:nvPr/>
          </p:nvSpPr>
          <p:spPr bwMode="auto">
            <a:xfrm>
              <a:off x="1896720" y="2905314"/>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3" name="Oval 27"/>
            <p:cNvSpPr>
              <a:spLocks noChangeArrowheads="1"/>
            </p:cNvSpPr>
            <p:nvPr/>
          </p:nvSpPr>
          <p:spPr bwMode="auto">
            <a:xfrm>
              <a:off x="1174120" y="3472724"/>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24" name="Oval 26"/>
            <p:cNvSpPr>
              <a:spLocks noChangeArrowheads="1"/>
            </p:cNvSpPr>
            <p:nvPr/>
          </p:nvSpPr>
          <p:spPr bwMode="auto">
            <a:xfrm>
              <a:off x="510247" y="4094407"/>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5" name="Oval 25"/>
            <p:cNvSpPr>
              <a:spLocks noChangeArrowheads="1"/>
            </p:cNvSpPr>
            <p:nvPr/>
          </p:nvSpPr>
          <p:spPr bwMode="auto">
            <a:xfrm>
              <a:off x="1896720" y="4094407"/>
              <a:ext cx="361300" cy="41939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26" name="AutoShape 24"/>
            <p:cNvSpPr>
              <a:spLocks noChangeShapeType="1"/>
            </p:cNvSpPr>
            <p:nvPr/>
          </p:nvSpPr>
          <p:spPr bwMode="auto">
            <a:xfrm>
              <a:off x="871547" y="3115009"/>
              <a:ext cx="1025173" cy="123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7" name="AutoShape 23"/>
            <p:cNvSpPr>
              <a:spLocks noChangeShapeType="1"/>
            </p:cNvSpPr>
            <p:nvPr/>
          </p:nvSpPr>
          <p:spPr bwMode="auto">
            <a:xfrm>
              <a:off x="691536" y="3324704"/>
              <a:ext cx="1277" cy="76970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8" name="AutoShape 22"/>
            <p:cNvSpPr>
              <a:spLocks noChangeShapeType="1"/>
            </p:cNvSpPr>
            <p:nvPr/>
          </p:nvSpPr>
          <p:spPr bwMode="auto">
            <a:xfrm>
              <a:off x="871547" y="4304102"/>
              <a:ext cx="1025173" cy="123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9" name="AutoShape 21"/>
            <p:cNvSpPr>
              <a:spLocks noChangeShapeType="1"/>
            </p:cNvSpPr>
            <p:nvPr/>
          </p:nvSpPr>
          <p:spPr bwMode="auto">
            <a:xfrm flipV="1">
              <a:off x="819204" y="3830439"/>
              <a:ext cx="407260" cy="32564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30" name="AutoShape 20"/>
            <p:cNvSpPr>
              <a:spLocks noChangeShapeType="1"/>
            </p:cNvSpPr>
            <p:nvPr/>
          </p:nvSpPr>
          <p:spPr bwMode="auto">
            <a:xfrm>
              <a:off x="1483076" y="3830439"/>
              <a:ext cx="465988" cy="32564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grpSp>
      <p:sp>
        <p:nvSpPr>
          <p:cNvPr id="31" name="TextBox 30"/>
          <p:cNvSpPr txBox="1"/>
          <p:nvPr/>
        </p:nvSpPr>
        <p:spPr>
          <a:xfrm>
            <a:off x="1000100" y="321453"/>
            <a:ext cx="7858180" cy="251979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采用深度优先遍历求</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到</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的所有路径时是从顶点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出发以纵向方式进行顶点搜索，用</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存放一条路径，用</a:t>
            </a:r>
            <a:r>
              <a:rPr lang="en-US" altLang="zh-CN" sz="2000" smtClean="0">
                <a:solidFill>
                  <a:srgbClr val="0000FF"/>
                </a:solidFill>
                <a:latin typeface="Consolas" pitchFamily="49" charset="0"/>
                <a:ea typeface="仿宋" pitchFamily="49" charset="-122"/>
                <a:cs typeface="Consolas" pitchFamily="49" charset="0"/>
              </a:rPr>
              <a:t>ans</a:t>
            </a:r>
            <a:r>
              <a:rPr lang="zh-CN" altLang="zh-CN" sz="2000" smtClean="0">
                <a:solidFill>
                  <a:srgbClr val="0000FF"/>
                </a:solidFill>
                <a:latin typeface="Consolas" pitchFamily="49" charset="0"/>
                <a:ea typeface="仿宋" pitchFamily="49" charset="-122"/>
                <a:cs typeface="Consolas" pitchFamily="49" charset="0"/>
              </a:rPr>
              <a:t>存放所有的路径</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如果当前访问的顶点</a:t>
            </a:r>
            <a:r>
              <a:rPr lang="en-US" altLang="zh-CN" sz="2000" i="1" smtClean="0">
                <a:solidFill>
                  <a:srgbClr val="0000FF"/>
                </a:solidFill>
                <a:latin typeface="Consolas" pitchFamily="49" charset="0"/>
                <a:ea typeface="仿宋" pitchFamily="49" charset="-122"/>
                <a:cs typeface="Consolas" pitchFamily="49" charset="0"/>
              </a:rPr>
              <a:t>u</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v</a:t>
            </a:r>
            <a:r>
              <a:rPr lang="zh-CN" altLang="zh-CN" sz="2000" smtClean="0">
                <a:solidFill>
                  <a:srgbClr val="0000FF"/>
                </a:solidFill>
                <a:latin typeface="Consolas" pitchFamily="49" charset="0"/>
                <a:ea typeface="仿宋" pitchFamily="49" charset="-122"/>
                <a:cs typeface="Consolas" pitchFamily="49" charset="0"/>
              </a:rPr>
              <a:t>时，将找到的一条路径</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添加到</a:t>
            </a:r>
            <a:r>
              <a:rPr lang="en-US" altLang="zh-CN" sz="2000" smtClean="0">
                <a:solidFill>
                  <a:srgbClr val="0000FF"/>
                </a:solidFill>
                <a:latin typeface="Consolas" pitchFamily="49" charset="0"/>
                <a:ea typeface="仿宋" pitchFamily="49" charset="-122"/>
                <a:cs typeface="Consolas" pitchFamily="49" charset="0"/>
              </a:rPr>
              <a:t>ans</a:t>
            </a:r>
            <a:r>
              <a:rPr lang="zh-CN" altLang="zh-CN" sz="2000" smtClean="0">
                <a:solidFill>
                  <a:srgbClr val="0000FF"/>
                </a:solidFill>
                <a:latin typeface="Consolas" pitchFamily="49" charset="0"/>
                <a:ea typeface="仿宋" pitchFamily="49" charset="-122"/>
                <a:cs typeface="Consolas" pitchFamily="49" charset="0"/>
              </a:rPr>
              <a:t>中，同时从顶点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回退以便找其他路径，否则找到</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的所有相邻点</a:t>
            </a:r>
            <a:r>
              <a:rPr lang="en-US" altLang="zh-CN" sz="2000" i="1" smtClean="0">
                <a:solidFill>
                  <a:srgbClr val="00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，若顶点</a:t>
            </a:r>
            <a:r>
              <a:rPr lang="en-US" altLang="zh-CN" sz="2000" i="1" smtClean="0">
                <a:solidFill>
                  <a:srgbClr val="00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尚未访问则从</a:t>
            </a:r>
            <a:r>
              <a:rPr lang="en-US" altLang="zh-CN" sz="2000" i="1" smtClean="0">
                <a:solidFill>
                  <a:srgbClr val="00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出发继续搜索路径</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当</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出发的所有路径搜索完毕，再从</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回退。</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8" name="灯片编号占位符 17"/>
          <p:cNvSpPr>
            <a:spLocks noGrp="1"/>
          </p:cNvSpPr>
          <p:nvPr>
            <p:ph type="sldNum" sz="quarter" idx="12"/>
          </p:nvPr>
        </p:nvSpPr>
        <p:spPr/>
        <p:txBody>
          <a:bodyPr/>
          <a:lstStyle/>
          <a:p>
            <a:fld id="{7AF016A1-9F15-429F-9EFD-84004B73C732}" type="slidenum">
              <a:rPr lang="en-US" altLang="zh-CN" smtClean="0"/>
              <a:pPr/>
              <a:t>18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TextBox 17"/>
          <p:cNvSpPr txBox="1"/>
          <p:nvPr/>
        </p:nvSpPr>
        <p:spPr>
          <a:xfrm>
            <a:off x="285720" y="569449"/>
            <a:ext cx="8501122" cy="43289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	import copy</a:t>
            </a:r>
            <a:endParaRPr lang="zh-CN" altLang="zh-CN" sz="1800" smtClean="0">
              <a:solidFill>
                <a:srgbClr val="0000FF"/>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2	def </a:t>
            </a:r>
            <a:r>
              <a:rPr lang="en-US" altLang="zh-CN" sz="1800" smtClean="0">
                <a:solidFill>
                  <a:srgbClr val="FF0000"/>
                </a:solidFill>
                <a:latin typeface="Consolas" pitchFamily="49" charset="0"/>
                <a:ea typeface="仿宋" pitchFamily="49" charset="-122"/>
              </a:rPr>
              <a:t>dfs11</a:t>
            </a:r>
            <a:r>
              <a:rPr lang="en-US" altLang="zh-CN" sz="1800" smtClean="0">
                <a:solidFill>
                  <a:srgbClr val="0000FF"/>
                </a:solidFill>
                <a:latin typeface="Consolas" pitchFamily="49" charset="0"/>
                <a:ea typeface="仿宋" pitchFamily="49" charset="-122"/>
              </a:rPr>
              <a:t>(adj,u,v,x):  					</a:t>
            </a:r>
            <a:r>
              <a:rPr lang="en-US" altLang="zh-CN" sz="1800" smtClean="0">
                <a:solidFill>
                  <a:srgbClr val="00B050"/>
                </a:solidFill>
                <a:latin typeface="Consolas" pitchFamily="49" charset="0"/>
                <a:ea typeface="仿宋" pitchFamily="49" charset="-122"/>
              </a:rPr>
              <a:t>#</a:t>
            </a:r>
            <a:r>
              <a:rPr lang="zh-CN" altLang="zh-CN" sz="1800" smtClean="0">
                <a:solidFill>
                  <a:srgbClr val="00B050"/>
                </a:solidFill>
                <a:latin typeface="Consolas" pitchFamily="49" charset="0"/>
                <a:ea typeface="仿宋" pitchFamily="49" charset="-122"/>
              </a:rPr>
              <a:t>深度优先搜索</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4   	x.append(u)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访问顶点</a:t>
            </a:r>
            <a:r>
              <a:rPr lang="en-US" altLang="zh-CN" sz="1800" smtClean="0">
                <a:solidFill>
                  <a:srgbClr val="00B0F0"/>
                </a:solidFill>
                <a:latin typeface="Consolas" pitchFamily="49" charset="0"/>
                <a:ea typeface="仿宋" pitchFamily="49" charset="-122"/>
              </a:rPr>
              <a:t>u</a:t>
            </a:r>
            <a:endParaRPr lang="zh-CN" altLang="zh-CN" sz="1800" smtClean="0">
              <a:solidFill>
                <a:srgbClr val="00B0F0"/>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5   	visited[u]=1</a:t>
            </a:r>
            <a:endParaRPr lang="zh-CN" altLang="zh-CN" sz="1800" smtClean="0">
              <a:solidFill>
                <a:srgbClr val="0000FF"/>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6  	if </a:t>
            </a:r>
            <a:r>
              <a:rPr lang="en-US" altLang="zh-CN" sz="1800" smtClean="0">
                <a:solidFill>
                  <a:srgbClr val="FF00FF"/>
                </a:solidFill>
                <a:latin typeface="Consolas" pitchFamily="49" charset="0"/>
                <a:ea typeface="仿宋" pitchFamily="49" charset="-122"/>
              </a:rPr>
              <a:t>u==v</a:t>
            </a:r>
            <a:r>
              <a:rPr lang="en-US" altLang="zh-CN" sz="1800" smtClean="0">
                <a:solidFill>
                  <a:srgbClr val="0000FF"/>
                </a:solidFill>
                <a:latin typeface="Consolas" pitchFamily="49" charset="0"/>
                <a:ea typeface="仿宋" pitchFamily="49" charset="-122"/>
              </a:rPr>
              <a:t>: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找到一条路径</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7    		ans.append(copy.deepcopy(x))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将路径</a:t>
            </a:r>
            <a:r>
              <a:rPr lang="en-US" altLang="zh-CN" sz="1800" smtClean="0">
                <a:solidFill>
                  <a:srgbClr val="00B0F0"/>
                </a:solidFill>
                <a:latin typeface="Consolas" pitchFamily="49" charset="0"/>
                <a:ea typeface="仿宋" pitchFamily="49" charset="-122"/>
              </a:rPr>
              <a:t>x</a:t>
            </a:r>
            <a:r>
              <a:rPr lang="zh-CN" altLang="zh-CN" sz="1800" smtClean="0">
                <a:solidFill>
                  <a:srgbClr val="00B0F0"/>
                </a:solidFill>
                <a:latin typeface="Consolas" pitchFamily="49" charset="0"/>
                <a:ea typeface="仿宋" pitchFamily="49" charset="-122"/>
              </a:rPr>
              <a:t>的拷贝添加到</a:t>
            </a:r>
            <a:r>
              <a:rPr lang="en-US" altLang="zh-CN" sz="1800" smtClean="0">
                <a:solidFill>
                  <a:srgbClr val="00B0F0"/>
                </a:solidFill>
                <a:latin typeface="Consolas" pitchFamily="49" charset="0"/>
                <a:ea typeface="仿宋" pitchFamily="49" charset="-122"/>
              </a:rPr>
              <a:t>ans</a:t>
            </a:r>
            <a:r>
              <a:rPr lang="zh-CN" altLang="zh-CN" sz="1800" smtClean="0">
                <a:solidFill>
                  <a:srgbClr val="00B0F0"/>
                </a:solidFill>
                <a:latin typeface="Consolas" pitchFamily="49" charset="0"/>
                <a:ea typeface="仿宋" pitchFamily="49" charset="-122"/>
              </a:rPr>
              <a:t>中</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8     	visited[u]=0                  </a:t>
            </a:r>
            <a:r>
              <a:rPr lang="en-US" altLang="zh-CN" sz="1800" smtClean="0">
                <a:solidFill>
                  <a:srgbClr val="00B0F0"/>
                </a:solidFill>
                <a:latin typeface="Consolas" pitchFamily="49" charset="0"/>
                <a:ea typeface="仿宋" pitchFamily="49" charset="-122"/>
              </a:rPr>
              <a:t>	#</a:t>
            </a:r>
            <a:r>
              <a:rPr lang="zh-CN" altLang="zh-CN" sz="1800" smtClean="0">
                <a:solidFill>
                  <a:srgbClr val="00B0F0"/>
                </a:solidFill>
                <a:latin typeface="Consolas" pitchFamily="49" charset="0"/>
                <a:ea typeface="仿宋" pitchFamily="49" charset="-122"/>
              </a:rPr>
              <a:t>置</a:t>
            </a:r>
            <a:r>
              <a:rPr lang="en-US" altLang="zh-CN" sz="1800" smtClean="0">
                <a:solidFill>
                  <a:srgbClr val="00B0F0"/>
                </a:solidFill>
                <a:latin typeface="Consolas" pitchFamily="49" charset="0"/>
                <a:ea typeface="仿宋" pitchFamily="49" charset="-122"/>
              </a:rPr>
              <a:t>u</a:t>
            </a:r>
            <a:r>
              <a:rPr lang="zh-CN" altLang="zh-CN" sz="1800" smtClean="0">
                <a:solidFill>
                  <a:srgbClr val="00B0F0"/>
                </a:solidFill>
                <a:latin typeface="Consolas" pitchFamily="49" charset="0"/>
                <a:ea typeface="仿宋" pitchFamily="49" charset="-122"/>
              </a:rPr>
              <a:t>可以重新访问</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9     	x.pop()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路径回退</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10    	return</a:t>
            </a:r>
            <a:endParaRPr lang="zh-CN" altLang="zh-CN" sz="1800" smtClean="0">
              <a:solidFill>
                <a:srgbClr val="0000FF"/>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11  	for w in adj[u]:                </a:t>
            </a:r>
            <a:r>
              <a:rPr lang="en-US" altLang="zh-CN" sz="1800" smtClean="0">
                <a:solidFill>
                  <a:srgbClr val="00B0F0"/>
                </a:solidFill>
                <a:latin typeface="Consolas" pitchFamily="49" charset="0"/>
                <a:ea typeface="仿宋" pitchFamily="49" charset="-122"/>
              </a:rPr>
              <a:t>	#</a:t>
            </a:r>
            <a:r>
              <a:rPr lang="zh-CN" altLang="zh-CN" sz="1800" smtClean="0">
                <a:solidFill>
                  <a:srgbClr val="00B0F0"/>
                </a:solidFill>
                <a:latin typeface="Consolas" pitchFamily="49" charset="0"/>
                <a:ea typeface="仿宋" pitchFamily="49" charset="-122"/>
              </a:rPr>
              <a:t>找到</a:t>
            </a:r>
            <a:r>
              <a:rPr lang="en-US" altLang="zh-CN" sz="1800" smtClean="0">
                <a:solidFill>
                  <a:srgbClr val="00B0F0"/>
                </a:solidFill>
                <a:latin typeface="Consolas" pitchFamily="49" charset="0"/>
                <a:ea typeface="仿宋" pitchFamily="49" charset="-122"/>
              </a:rPr>
              <a:t>u</a:t>
            </a:r>
            <a:r>
              <a:rPr lang="zh-CN" altLang="zh-CN" sz="1800" smtClean="0">
                <a:solidFill>
                  <a:srgbClr val="00B0F0"/>
                </a:solidFill>
                <a:latin typeface="Consolas" pitchFamily="49" charset="0"/>
                <a:ea typeface="仿宋" pitchFamily="49" charset="-122"/>
              </a:rPr>
              <a:t>的相邻点</a:t>
            </a:r>
            <a:r>
              <a:rPr lang="en-US" altLang="zh-CN" sz="1800" smtClean="0">
                <a:solidFill>
                  <a:srgbClr val="00B0F0"/>
                </a:solidFill>
                <a:latin typeface="Consolas" pitchFamily="49" charset="0"/>
                <a:ea typeface="仿宋" pitchFamily="49" charset="-122"/>
              </a:rPr>
              <a:t>w</a:t>
            </a:r>
            <a:endParaRPr lang="zh-CN" altLang="zh-CN" sz="1800" smtClean="0">
              <a:solidFill>
                <a:srgbClr val="00B0F0"/>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12   		if visited[w]==0: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若顶点</a:t>
            </a:r>
            <a:r>
              <a:rPr lang="en-US" altLang="zh-CN" sz="1800" smtClean="0">
                <a:solidFill>
                  <a:srgbClr val="00B0F0"/>
                </a:solidFill>
                <a:latin typeface="Consolas" pitchFamily="49" charset="0"/>
                <a:ea typeface="仿宋" pitchFamily="49" charset="-122"/>
              </a:rPr>
              <a:t>w</a:t>
            </a:r>
            <a:r>
              <a:rPr lang="zh-CN" altLang="zh-CN" sz="1800" smtClean="0">
                <a:solidFill>
                  <a:srgbClr val="00B0F0"/>
                </a:solidFill>
                <a:latin typeface="Consolas" pitchFamily="49" charset="0"/>
                <a:ea typeface="仿宋" pitchFamily="49" charset="-122"/>
              </a:rPr>
              <a:t>尚未访问</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13     		</a:t>
            </a:r>
            <a:r>
              <a:rPr lang="en-US" altLang="zh-CN" sz="1800" smtClean="0">
                <a:solidFill>
                  <a:srgbClr val="FF0000"/>
                </a:solidFill>
                <a:latin typeface="Consolas" pitchFamily="49" charset="0"/>
                <a:ea typeface="仿宋" pitchFamily="49" charset="-122"/>
              </a:rPr>
              <a:t>dfs11</a:t>
            </a:r>
            <a:r>
              <a:rPr lang="en-US" altLang="zh-CN" sz="1800" smtClean="0">
                <a:solidFill>
                  <a:srgbClr val="0000FF"/>
                </a:solidFill>
                <a:latin typeface="Consolas" pitchFamily="49" charset="0"/>
                <a:ea typeface="仿宋" pitchFamily="49" charset="-122"/>
              </a:rPr>
              <a:t>(adj,w,v,x)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从</a:t>
            </a:r>
            <a:r>
              <a:rPr lang="en-US" altLang="zh-CN" sz="1800" smtClean="0">
                <a:solidFill>
                  <a:srgbClr val="00B0F0"/>
                </a:solidFill>
                <a:latin typeface="Consolas" pitchFamily="49" charset="0"/>
                <a:ea typeface="仿宋" pitchFamily="49" charset="-122"/>
              </a:rPr>
              <a:t>w</a:t>
            </a:r>
            <a:r>
              <a:rPr lang="zh-CN" altLang="zh-CN" sz="1800" smtClean="0">
                <a:solidFill>
                  <a:srgbClr val="00B0F0"/>
                </a:solidFill>
                <a:latin typeface="Consolas" pitchFamily="49" charset="0"/>
                <a:ea typeface="仿宋" pitchFamily="49" charset="-122"/>
              </a:rPr>
              <a:t>出发继续搜索</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14 	visited[u]=0                     </a:t>
            </a:r>
            <a:r>
              <a:rPr lang="en-US" altLang="zh-CN" sz="1800" smtClean="0">
                <a:solidFill>
                  <a:srgbClr val="00B0F0"/>
                </a:solidFill>
                <a:latin typeface="Consolas" pitchFamily="49" charset="0"/>
                <a:ea typeface="仿宋" pitchFamily="49" charset="-122"/>
              </a:rPr>
              <a:t>	#u</a:t>
            </a:r>
            <a:r>
              <a:rPr lang="zh-CN" altLang="zh-CN" sz="1800" smtClean="0">
                <a:solidFill>
                  <a:srgbClr val="00B0F0"/>
                </a:solidFill>
                <a:latin typeface="Consolas" pitchFamily="49" charset="0"/>
                <a:ea typeface="仿宋" pitchFamily="49" charset="-122"/>
              </a:rPr>
              <a:t>出发的所有路径找完后回退</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15  	x.pop()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路径回退</a:t>
            </a:r>
            <a:endParaRPr lang="zh-CN" altLang="zh-CN" sz="1800">
              <a:solidFill>
                <a:srgbClr val="00B0F0"/>
              </a:solidFill>
              <a:latin typeface="Consolas" pitchFamily="49" charset="0"/>
              <a:ea typeface="仿宋" pitchFamily="49" charset="-122"/>
            </a:endParaRPr>
          </a:p>
        </p:txBody>
      </p:sp>
      <p:sp>
        <p:nvSpPr>
          <p:cNvPr id="20" name="TextBox 19"/>
          <p:cNvSpPr txBox="1"/>
          <p:nvPr/>
        </p:nvSpPr>
        <p:spPr>
          <a:xfrm>
            <a:off x="285720" y="142858"/>
            <a:ext cx="357190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基于</a:t>
            </a:r>
            <a:r>
              <a:rPr lang="zh-CN" altLang="zh-CN" sz="2000" smtClean="0">
                <a:solidFill>
                  <a:srgbClr val="0000FF"/>
                </a:solidFill>
                <a:latin typeface="Consolas" pitchFamily="49" charset="0"/>
                <a:ea typeface="仿宋" pitchFamily="49" charset="-122"/>
                <a:cs typeface="Consolas" pitchFamily="49" charset="0"/>
              </a:rPr>
              <a:t>深度优先遍历</a:t>
            </a:r>
            <a:r>
              <a:rPr lang="zh-CN" altLang="en-US" sz="2000" smtClean="0">
                <a:solidFill>
                  <a:srgbClr val="0000FF"/>
                </a:solidFill>
                <a:latin typeface="Consolas" pitchFamily="49" charset="0"/>
                <a:ea typeface="仿宋" pitchFamily="49" charset="-122"/>
                <a:cs typeface="Consolas" pitchFamily="49" charset="0"/>
              </a:rPr>
              <a:t>求解算法</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19</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8596" y="1125131"/>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问题的解空间</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a:hlinkClick r:id="rId3" action="ppaction://hlinksldjump"/>
          </p:cNvPr>
          <p:cNvSpPr txBox="1"/>
          <p:nvPr/>
        </p:nvSpPr>
        <p:spPr>
          <a:xfrm>
            <a:off x="2714612" y="375032"/>
            <a:ext cx="342902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回溯法概述</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00034" y="2414572"/>
            <a:ext cx="7786742" cy="158593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44000" tIns="36000" bIns="36000" rtlCol="0">
            <a:spAutoFit/>
          </a:bodyPr>
          <a:lstStyle/>
          <a:p>
            <a:pPr marL="457200" indent="-457200" algn="l">
              <a:lnSpc>
                <a:spcPts val="2800"/>
              </a:lnSpc>
              <a:spcBef>
                <a:spcPts val="600"/>
              </a:spcBef>
              <a:buBlip>
                <a:blip r:embed="rId4"/>
              </a:buBlip>
            </a:pPr>
            <a:r>
              <a:rPr lang="zh-CN" altLang="zh-CN" sz="2000" smtClean="0">
                <a:solidFill>
                  <a:srgbClr val="FF0000"/>
                </a:solidFill>
                <a:latin typeface="微软雅黑" pitchFamily="34" charset="-122"/>
                <a:ea typeface="微软雅黑" pitchFamily="34" charset="-122"/>
                <a:cs typeface="Consolas" pitchFamily="49" charset="0"/>
              </a:rPr>
              <a:t>求所有解类型</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给定一个</a:t>
            </a:r>
            <a:r>
              <a:rPr lang="zh-CN" altLang="zh-CN" sz="2000" smtClean="0">
                <a:solidFill>
                  <a:srgbClr val="FF00FF"/>
                </a:solidFill>
                <a:latin typeface="Consolas" pitchFamily="49" charset="0"/>
                <a:ea typeface="仿宋" pitchFamily="49" charset="-122"/>
                <a:cs typeface="Consolas" pitchFamily="49" charset="0"/>
              </a:rPr>
              <a:t>约束函数</a:t>
            </a:r>
            <a:r>
              <a:rPr lang="zh-CN" altLang="zh-CN" sz="2000" smtClean="0">
                <a:solidFill>
                  <a:srgbClr val="0000FF"/>
                </a:solidFill>
                <a:latin typeface="Consolas" pitchFamily="49" charset="0"/>
                <a:ea typeface="仿宋" pitchFamily="49" charset="-122"/>
                <a:cs typeface="Consolas" pitchFamily="49" charset="0"/>
              </a:rPr>
              <a:t>，需要求所有满足约束条件的解。</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4"/>
              </a:buBlip>
            </a:pPr>
            <a:r>
              <a:rPr lang="zh-CN" altLang="zh-CN" sz="2000" smtClean="0">
                <a:solidFill>
                  <a:srgbClr val="FF0000"/>
                </a:solidFill>
                <a:latin typeface="微软雅黑" pitchFamily="34" charset="-122"/>
                <a:ea typeface="微软雅黑" pitchFamily="34" charset="-122"/>
                <a:cs typeface="Consolas" pitchFamily="49" charset="0"/>
              </a:rPr>
              <a:t>求最优解类型</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除了约束条件外还包含</a:t>
            </a:r>
            <a:r>
              <a:rPr lang="zh-CN" altLang="zh-CN" sz="2000" smtClean="0">
                <a:solidFill>
                  <a:srgbClr val="FF00FF"/>
                </a:solidFill>
                <a:latin typeface="Consolas" pitchFamily="49" charset="0"/>
                <a:ea typeface="仿宋" pitchFamily="49" charset="-122"/>
                <a:cs typeface="Consolas" pitchFamily="49" charset="0"/>
              </a:rPr>
              <a:t>目标函</a:t>
            </a:r>
            <a:r>
              <a:rPr lang="zh-CN" altLang="zh-CN" sz="2000" smtClean="0">
                <a:solidFill>
                  <a:srgbClr val="0000FF"/>
                </a:solidFill>
                <a:latin typeface="Consolas" pitchFamily="49" charset="0"/>
                <a:ea typeface="仿宋" pitchFamily="49" charset="-122"/>
                <a:cs typeface="Consolas" pitchFamily="49" charset="0"/>
              </a:rPr>
              <a:t>数，最后是求使目标函数最大或者最小的最优解。</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571472" y="1857370"/>
            <a:ext cx="1571636"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mtClean="0">
                <a:solidFill>
                  <a:srgbClr val="FF0000"/>
                </a:solidFill>
                <a:latin typeface="微软雅黑" pitchFamily="34" charset="-122"/>
                <a:ea typeface="微软雅黑" pitchFamily="34" charset="-122"/>
              </a:rPr>
              <a:t>问题类型</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TextBox 17"/>
          <p:cNvSpPr txBox="1"/>
          <p:nvPr/>
        </p:nvSpPr>
        <p:spPr>
          <a:xfrm>
            <a:off x="285720" y="642924"/>
            <a:ext cx="8501122" cy="25281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600"/>
              </a:lnSpc>
              <a:spcBef>
                <a:spcPts val="0"/>
              </a:spcBef>
            </a:pPr>
            <a:r>
              <a:rPr lang="en-US" altLang="zh-CN" sz="1800" smtClean="0">
                <a:solidFill>
                  <a:srgbClr val="0000FF"/>
                </a:solidFill>
                <a:latin typeface="Consolas" pitchFamily="49" charset="0"/>
                <a:ea typeface="仿宋" pitchFamily="49" charset="-122"/>
              </a:rPr>
              <a:t>17	def </a:t>
            </a:r>
            <a:r>
              <a:rPr lang="en-US" altLang="zh-CN" sz="1800" smtClean="0">
                <a:solidFill>
                  <a:srgbClr val="FF0000"/>
                </a:solidFill>
                <a:latin typeface="Consolas" pitchFamily="49" charset="0"/>
                <a:ea typeface="仿宋" pitchFamily="49" charset="-122"/>
              </a:rPr>
              <a:t>dfs1</a:t>
            </a:r>
            <a:r>
              <a:rPr lang="en-US" altLang="zh-CN" sz="1800" smtClean="0">
                <a:solidFill>
                  <a:srgbClr val="0000FF"/>
                </a:solidFill>
                <a:latin typeface="Consolas" pitchFamily="49" charset="0"/>
                <a:ea typeface="仿宋" pitchFamily="49" charset="-122"/>
              </a:rPr>
              <a:t>(adj,u,v):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求</a:t>
            </a:r>
            <a:r>
              <a:rPr lang="en-US" altLang="zh-CN" sz="1800" smtClean="0">
                <a:solidFill>
                  <a:srgbClr val="00B0F0"/>
                </a:solidFill>
                <a:latin typeface="Consolas" pitchFamily="49" charset="0"/>
                <a:ea typeface="仿宋" pitchFamily="49" charset="-122"/>
              </a:rPr>
              <a:t>u</a:t>
            </a:r>
            <a:r>
              <a:rPr lang="zh-CN" altLang="zh-CN" sz="1800" smtClean="0">
                <a:solidFill>
                  <a:srgbClr val="00B0F0"/>
                </a:solidFill>
                <a:latin typeface="Consolas" pitchFamily="49" charset="0"/>
                <a:ea typeface="仿宋" pitchFamily="49" charset="-122"/>
              </a:rPr>
              <a:t>到</a:t>
            </a:r>
            <a:r>
              <a:rPr lang="en-US" altLang="zh-CN" sz="1800" smtClean="0">
                <a:solidFill>
                  <a:srgbClr val="00B0F0"/>
                </a:solidFill>
                <a:latin typeface="Consolas" pitchFamily="49" charset="0"/>
                <a:ea typeface="仿宋" pitchFamily="49" charset="-122"/>
              </a:rPr>
              <a:t>v</a:t>
            </a:r>
            <a:r>
              <a:rPr lang="zh-CN" altLang="zh-CN" sz="1800" smtClean="0">
                <a:solidFill>
                  <a:srgbClr val="00B0F0"/>
                </a:solidFill>
                <a:latin typeface="Consolas" pitchFamily="49" charset="0"/>
                <a:ea typeface="仿宋" pitchFamily="49" charset="-122"/>
              </a:rPr>
              <a:t>的所有路径</a:t>
            </a:r>
          </a:p>
          <a:p>
            <a:pPr algn="l" defTabSz="360000">
              <a:lnSpc>
                <a:spcPts val="2600"/>
              </a:lnSpc>
              <a:spcBef>
                <a:spcPts val="0"/>
              </a:spcBef>
            </a:pPr>
            <a:r>
              <a:rPr lang="en-US" altLang="zh-CN" sz="1800" smtClean="0">
                <a:solidFill>
                  <a:srgbClr val="0000FF"/>
                </a:solidFill>
                <a:latin typeface="Consolas" pitchFamily="49" charset="0"/>
                <a:ea typeface="仿宋" pitchFamily="49" charset="-122"/>
              </a:rPr>
              <a:t>18		global visited,ans</a:t>
            </a:r>
            <a:endParaRPr lang="zh-CN" altLang="zh-CN" sz="18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1800" smtClean="0">
                <a:solidFill>
                  <a:srgbClr val="0000FF"/>
                </a:solidFill>
                <a:latin typeface="Consolas" pitchFamily="49" charset="0"/>
                <a:ea typeface="仿宋" pitchFamily="49" charset="-122"/>
              </a:rPr>
              <a:t>19 	ans=[]</a:t>
            </a:r>
            <a:endParaRPr lang="zh-CN" altLang="zh-CN" sz="18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1800" smtClean="0">
                <a:solidFill>
                  <a:srgbClr val="0000FF"/>
                </a:solidFill>
                <a:latin typeface="Consolas" pitchFamily="49" charset="0"/>
                <a:ea typeface="仿宋" pitchFamily="49" charset="-122"/>
              </a:rPr>
              <a:t>20  	visited=[0]*len(adj)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初始化所有元素为</a:t>
            </a:r>
            <a:r>
              <a:rPr lang="en-US" altLang="zh-CN" sz="1800" smtClean="0">
                <a:solidFill>
                  <a:srgbClr val="00B0F0"/>
                </a:solidFill>
                <a:latin typeface="Consolas" pitchFamily="49" charset="0"/>
                <a:ea typeface="仿宋" pitchFamily="49" charset="-122"/>
              </a:rPr>
              <a:t>0</a:t>
            </a:r>
            <a:endParaRPr lang="zh-CN" altLang="zh-CN" sz="1800" smtClean="0">
              <a:solidFill>
                <a:srgbClr val="00B0F0"/>
              </a:solidFill>
              <a:latin typeface="Consolas" pitchFamily="49" charset="0"/>
              <a:ea typeface="仿宋" pitchFamily="49" charset="-122"/>
            </a:endParaRPr>
          </a:p>
          <a:p>
            <a:pPr algn="l" defTabSz="360000">
              <a:lnSpc>
                <a:spcPts val="2600"/>
              </a:lnSpc>
              <a:spcBef>
                <a:spcPts val="0"/>
              </a:spcBef>
            </a:pPr>
            <a:r>
              <a:rPr lang="en-US" altLang="zh-CN" sz="1800" smtClean="0">
                <a:solidFill>
                  <a:srgbClr val="0000FF"/>
                </a:solidFill>
                <a:latin typeface="Consolas" pitchFamily="49" charset="0"/>
                <a:ea typeface="仿宋" pitchFamily="49" charset="-122"/>
              </a:rPr>
              <a:t>21  	x=[]</a:t>
            </a:r>
            <a:endParaRPr lang="zh-CN" altLang="zh-CN" sz="18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1800" smtClean="0">
                <a:solidFill>
                  <a:srgbClr val="0000FF"/>
                </a:solidFill>
                <a:latin typeface="Consolas" pitchFamily="49" charset="0"/>
                <a:ea typeface="仿宋" pitchFamily="49" charset="-122"/>
              </a:rPr>
              <a:t>22  	</a:t>
            </a:r>
            <a:r>
              <a:rPr lang="en-US" altLang="zh-CN" sz="1800" smtClean="0">
                <a:solidFill>
                  <a:srgbClr val="FF0000"/>
                </a:solidFill>
                <a:latin typeface="Consolas" pitchFamily="49" charset="0"/>
                <a:ea typeface="仿宋" pitchFamily="49" charset="-122"/>
              </a:rPr>
              <a:t>dfs11</a:t>
            </a:r>
            <a:r>
              <a:rPr lang="en-US" altLang="zh-CN" sz="1800" smtClean="0">
                <a:solidFill>
                  <a:srgbClr val="0000FF"/>
                </a:solidFill>
                <a:latin typeface="Consolas" pitchFamily="49" charset="0"/>
                <a:ea typeface="仿宋" pitchFamily="49" charset="-122"/>
              </a:rPr>
              <a:t>(adj,u,v,x)</a:t>
            </a:r>
            <a:endParaRPr lang="zh-CN" altLang="zh-CN" sz="18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1800" smtClean="0">
                <a:solidFill>
                  <a:srgbClr val="0000FF"/>
                </a:solidFill>
                <a:latin typeface="Consolas" pitchFamily="49" charset="0"/>
                <a:ea typeface="仿宋" pitchFamily="49" charset="-122"/>
              </a:rPr>
              <a:t>23  	return ans</a:t>
            </a:r>
            <a:endParaRPr lang="zh-CN" altLang="zh-CN" sz="1800">
              <a:solidFill>
                <a:srgbClr val="0000FF"/>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20</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TextBox 17"/>
          <p:cNvSpPr txBox="1"/>
          <p:nvPr/>
        </p:nvSpPr>
        <p:spPr>
          <a:xfrm>
            <a:off x="214282" y="696503"/>
            <a:ext cx="8501122" cy="346258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	def </a:t>
            </a:r>
            <a:r>
              <a:rPr lang="en-US" altLang="zh-CN" sz="1800" smtClean="0">
                <a:solidFill>
                  <a:srgbClr val="FF0000"/>
                </a:solidFill>
                <a:latin typeface="Consolas" pitchFamily="49" charset="0"/>
                <a:ea typeface="仿宋" pitchFamily="49" charset="-122"/>
              </a:rPr>
              <a:t>dfs21</a:t>
            </a:r>
            <a:r>
              <a:rPr lang="en-US" altLang="zh-CN" sz="1800" smtClean="0">
                <a:solidFill>
                  <a:srgbClr val="0000FF"/>
                </a:solidFill>
                <a:latin typeface="Consolas" pitchFamily="49" charset="0"/>
                <a:ea typeface="仿宋" pitchFamily="49" charset="-122"/>
              </a:rPr>
              <a:t>(adj,u,v,x):    					</a:t>
            </a:r>
            <a:r>
              <a:rPr lang="en-US" altLang="zh-CN" sz="1800" smtClean="0">
                <a:solidFill>
                  <a:srgbClr val="00B050"/>
                </a:solidFill>
                <a:latin typeface="Consolas" pitchFamily="49" charset="0"/>
                <a:ea typeface="仿宋" pitchFamily="49" charset="-122"/>
              </a:rPr>
              <a:t>#</a:t>
            </a:r>
            <a:r>
              <a:rPr lang="zh-CN" altLang="zh-CN" sz="1800" smtClean="0">
                <a:solidFill>
                  <a:srgbClr val="00B050"/>
                </a:solidFill>
                <a:latin typeface="Consolas" pitchFamily="49" charset="0"/>
                <a:ea typeface="仿宋" pitchFamily="49" charset="-122"/>
              </a:rPr>
              <a:t>回溯法</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3   	if </a:t>
            </a:r>
            <a:r>
              <a:rPr lang="en-US" altLang="zh-CN" sz="1800" smtClean="0">
                <a:solidFill>
                  <a:srgbClr val="FF00FF"/>
                </a:solidFill>
                <a:latin typeface="Consolas" pitchFamily="49" charset="0"/>
                <a:ea typeface="仿宋" pitchFamily="49" charset="-122"/>
              </a:rPr>
              <a:t>u==v</a:t>
            </a:r>
            <a:r>
              <a:rPr lang="en-US" altLang="zh-CN" sz="1800" smtClean="0">
                <a:solidFill>
                  <a:srgbClr val="0000FF"/>
                </a:solidFill>
                <a:latin typeface="Consolas" pitchFamily="49" charset="0"/>
                <a:ea typeface="仿宋" pitchFamily="49" charset="-122"/>
              </a:rPr>
              <a:t>: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找到一条路径</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4    		ans.append(copy.deepcopy(x))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将路径</a:t>
            </a:r>
            <a:r>
              <a:rPr lang="en-US" altLang="zh-CN" sz="1800" smtClean="0">
                <a:solidFill>
                  <a:srgbClr val="00B0F0"/>
                </a:solidFill>
                <a:latin typeface="Consolas" pitchFamily="49" charset="0"/>
                <a:ea typeface="仿宋" pitchFamily="49" charset="-122"/>
              </a:rPr>
              <a:t>x</a:t>
            </a:r>
            <a:r>
              <a:rPr lang="zh-CN" altLang="zh-CN" sz="1800" smtClean="0">
                <a:solidFill>
                  <a:srgbClr val="00B0F0"/>
                </a:solidFill>
                <a:latin typeface="Consolas" pitchFamily="49" charset="0"/>
                <a:ea typeface="仿宋" pitchFamily="49" charset="-122"/>
              </a:rPr>
              <a:t>的拷贝添加到</a:t>
            </a:r>
            <a:r>
              <a:rPr lang="en-US" altLang="zh-CN" sz="1800" smtClean="0">
                <a:solidFill>
                  <a:srgbClr val="00B0F0"/>
                </a:solidFill>
                <a:latin typeface="Consolas" pitchFamily="49" charset="0"/>
                <a:ea typeface="仿宋" pitchFamily="49" charset="-122"/>
              </a:rPr>
              <a:t>ans</a:t>
            </a:r>
            <a:r>
              <a:rPr lang="zh-CN" altLang="zh-CN" sz="1800" smtClean="0">
                <a:solidFill>
                  <a:srgbClr val="00B0F0"/>
                </a:solidFill>
                <a:latin typeface="Consolas" pitchFamily="49" charset="0"/>
                <a:ea typeface="仿宋" pitchFamily="49" charset="-122"/>
              </a:rPr>
              <a:t>中</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5   	else:</a:t>
            </a:r>
            <a:endParaRPr lang="zh-CN" altLang="zh-CN" sz="1800" smtClean="0">
              <a:solidFill>
                <a:srgbClr val="0000FF"/>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6    		for w in adj[u]: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找到</a:t>
            </a:r>
            <a:r>
              <a:rPr lang="en-US" altLang="zh-CN" sz="1800" smtClean="0">
                <a:solidFill>
                  <a:srgbClr val="00B0F0"/>
                </a:solidFill>
                <a:latin typeface="Consolas" pitchFamily="49" charset="0"/>
                <a:ea typeface="仿宋" pitchFamily="49" charset="-122"/>
              </a:rPr>
              <a:t>u</a:t>
            </a:r>
            <a:r>
              <a:rPr lang="zh-CN" altLang="zh-CN" sz="1800" smtClean="0">
                <a:solidFill>
                  <a:srgbClr val="00B0F0"/>
                </a:solidFill>
                <a:latin typeface="Consolas" pitchFamily="49" charset="0"/>
                <a:ea typeface="仿宋" pitchFamily="49" charset="-122"/>
              </a:rPr>
              <a:t>的相邻点</a:t>
            </a:r>
            <a:r>
              <a:rPr lang="en-US" altLang="zh-CN" sz="1800" smtClean="0">
                <a:solidFill>
                  <a:srgbClr val="00B0F0"/>
                </a:solidFill>
                <a:latin typeface="Consolas" pitchFamily="49" charset="0"/>
                <a:ea typeface="仿宋" pitchFamily="49" charset="-122"/>
              </a:rPr>
              <a:t>w</a:t>
            </a:r>
            <a:endParaRPr lang="zh-CN" altLang="zh-CN" sz="1800" smtClean="0">
              <a:solidFill>
                <a:srgbClr val="00B0F0"/>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7      		if </a:t>
            </a:r>
            <a:r>
              <a:rPr lang="en-US" altLang="zh-CN" sz="1800" smtClean="0">
                <a:solidFill>
                  <a:srgbClr val="FF00FF"/>
                </a:solidFill>
                <a:latin typeface="Consolas" pitchFamily="49" charset="0"/>
                <a:ea typeface="仿宋" pitchFamily="49" charset="-122"/>
              </a:rPr>
              <a:t>visited[w]==0</a:t>
            </a:r>
            <a:r>
              <a:rPr lang="en-US" altLang="zh-CN" sz="1800" smtClean="0">
                <a:solidFill>
                  <a:srgbClr val="0000FF"/>
                </a:solidFill>
                <a:latin typeface="Consolas" pitchFamily="49" charset="0"/>
                <a:ea typeface="仿宋" pitchFamily="49" charset="-122"/>
              </a:rPr>
              <a:t>: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若顶点</a:t>
            </a:r>
            <a:r>
              <a:rPr lang="en-US" altLang="zh-CN" sz="1800" smtClean="0">
                <a:solidFill>
                  <a:srgbClr val="00B0F0"/>
                </a:solidFill>
                <a:latin typeface="Consolas" pitchFamily="49" charset="0"/>
                <a:ea typeface="仿宋" pitchFamily="49" charset="-122"/>
              </a:rPr>
              <a:t>w</a:t>
            </a:r>
            <a:r>
              <a:rPr lang="zh-CN" altLang="zh-CN" sz="1800" smtClean="0">
                <a:solidFill>
                  <a:srgbClr val="00B0F0"/>
                </a:solidFill>
                <a:latin typeface="Consolas" pitchFamily="49" charset="0"/>
                <a:ea typeface="仿宋" pitchFamily="49" charset="-122"/>
              </a:rPr>
              <a:t>尚未访问</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8        		</a:t>
            </a:r>
            <a:r>
              <a:rPr lang="en-US" altLang="zh-CN" sz="1800" smtClean="0">
                <a:solidFill>
                  <a:srgbClr val="006600"/>
                </a:solidFill>
                <a:latin typeface="Consolas" pitchFamily="49" charset="0"/>
                <a:ea typeface="仿宋" pitchFamily="49" charset="-122"/>
              </a:rPr>
              <a:t>x.append(w)</a:t>
            </a:r>
            <a:r>
              <a:rPr lang="en-US" altLang="zh-CN" sz="1800" smtClean="0">
                <a:solidFill>
                  <a:srgbClr val="0000FF"/>
                </a:solidFill>
                <a:latin typeface="Consolas" pitchFamily="49" charset="0"/>
                <a:ea typeface="仿宋" pitchFamily="49" charset="-122"/>
              </a:rPr>
              <a:t>              </a:t>
            </a:r>
            <a:r>
              <a:rPr lang="en-US" altLang="zh-CN" sz="1800" smtClean="0">
                <a:solidFill>
                  <a:srgbClr val="00B0F0"/>
                </a:solidFill>
                <a:latin typeface="Consolas" pitchFamily="49" charset="0"/>
                <a:ea typeface="仿宋" pitchFamily="49" charset="-122"/>
              </a:rPr>
              <a:t>	#</a:t>
            </a:r>
            <a:r>
              <a:rPr lang="zh-CN" altLang="zh-CN" sz="1800" smtClean="0">
                <a:solidFill>
                  <a:srgbClr val="00B0F0"/>
                </a:solidFill>
                <a:latin typeface="Consolas" pitchFamily="49" charset="0"/>
                <a:ea typeface="仿宋" pitchFamily="49" charset="-122"/>
              </a:rPr>
              <a:t>访问</a:t>
            </a:r>
            <a:r>
              <a:rPr lang="en-US" altLang="zh-CN" sz="1800" smtClean="0">
                <a:solidFill>
                  <a:srgbClr val="00B0F0"/>
                </a:solidFill>
                <a:latin typeface="Consolas" pitchFamily="49" charset="0"/>
                <a:ea typeface="仿宋" pitchFamily="49" charset="-122"/>
              </a:rPr>
              <a:t>v,</a:t>
            </a:r>
            <a:r>
              <a:rPr lang="zh-CN" altLang="zh-CN" sz="1800" smtClean="0">
                <a:solidFill>
                  <a:srgbClr val="00B0F0"/>
                </a:solidFill>
                <a:latin typeface="Consolas" pitchFamily="49" charset="0"/>
                <a:ea typeface="仿宋" pitchFamily="49" charset="-122"/>
              </a:rPr>
              <a:t>将</a:t>
            </a:r>
            <a:r>
              <a:rPr lang="en-US" altLang="zh-CN" sz="1800" smtClean="0">
                <a:solidFill>
                  <a:srgbClr val="00B0F0"/>
                </a:solidFill>
                <a:latin typeface="Consolas" pitchFamily="49" charset="0"/>
                <a:ea typeface="仿宋" pitchFamily="49" charset="-122"/>
              </a:rPr>
              <a:t>v</a:t>
            </a:r>
            <a:r>
              <a:rPr lang="zh-CN" altLang="zh-CN" sz="1800" smtClean="0">
                <a:solidFill>
                  <a:srgbClr val="00B0F0"/>
                </a:solidFill>
                <a:latin typeface="Consolas" pitchFamily="49" charset="0"/>
                <a:ea typeface="仿宋" pitchFamily="49" charset="-122"/>
              </a:rPr>
              <a:t>添加到</a:t>
            </a:r>
            <a:r>
              <a:rPr lang="en-US" altLang="zh-CN" sz="1800" smtClean="0">
                <a:solidFill>
                  <a:srgbClr val="00B0F0"/>
                </a:solidFill>
                <a:latin typeface="Consolas" pitchFamily="49" charset="0"/>
                <a:ea typeface="仿宋" pitchFamily="49" charset="-122"/>
              </a:rPr>
              <a:t>ans</a:t>
            </a:r>
            <a:r>
              <a:rPr lang="zh-CN" altLang="zh-CN" sz="1800" smtClean="0">
                <a:solidFill>
                  <a:srgbClr val="00B0F0"/>
                </a:solidFill>
                <a:latin typeface="Consolas" pitchFamily="49" charset="0"/>
                <a:ea typeface="仿宋" pitchFamily="49" charset="-122"/>
              </a:rPr>
              <a:t>中</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9          		</a:t>
            </a:r>
            <a:r>
              <a:rPr lang="en-US" altLang="zh-CN" sz="1800" smtClean="0">
                <a:solidFill>
                  <a:srgbClr val="006600"/>
                </a:solidFill>
                <a:latin typeface="Consolas" pitchFamily="49" charset="0"/>
                <a:ea typeface="仿宋" pitchFamily="49" charset="-122"/>
              </a:rPr>
              <a:t>visited[w]=1</a:t>
            </a:r>
            <a:endParaRPr lang="zh-CN" altLang="zh-CN" sz="1800" smtClean="0">
              <a:solidFill>
                <a:srgbClr val="006600"/>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10         		</a:t>
            </a:r>
            <a:r>
              <a:rPr lang="en-US" altLang="zh-CN" sz="1800" smtClean="0">
                <a:solidFill>
                  <a:srgbClr val="FF0000"/>
                </a:solidFill>
                <a:latin typeface="Consolas" pitchFamily="49" charset="0"/>
                <a:ea typeface="仿宋" pitchFamily="49" charset="-122"/>
              </a:rPr>
              <a:t>dfs21</a:t>
            </a:r>
            <a:r>
              <a:rPr lang="en-US" altLang="zh-CN" sz="1800" smtClean="0">
                <a:solidFill>
                  <a:srgbClr val="0000FF"/>
                </a:solidFill>
                <a:latin typeface="Consolas" pitchFamily="49" charset="0"/>
                <a:ea typeface="仿宋" pitchFamily="49" charset="-122"/>
              </a:rPr>
              <a:t>(adj,w,v,x)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从</a:t>
            </a:r>
            <a:r>
              <a:rPr lang="en-US" altLang="zh-CN" sz="1800" smtClean="0">
                <a:solidFill>
                  <a:srgbClr val="00B0F0"/>
                </a:solidFill>
                <a:latin typeface="Consolas" pitchFamily="49" charset="0"/>
                <a:ea typeface="仿宋" pitchFamily="49" charset="-122"/>
              </a:rPr>
              <a:t>w</a:t>
            </a:r>
            <a:r>
              <a:rPr lang="zh-CN" altLang="zh-CN" sz="1800" smtClean="0">
                <a:solidFill>
                  <a:srgbClr val="00B0F0"/>
                </a:solidFill>
                <a:latin typeface="Consolas" pitchFamily="49" charset="0"/>
                <a:ea typeface="仿宋" pitchFamily="49" charset="-122"/>
              </a:rPr>
              <a:t>出发继续搜索</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11         		</a:t>
            </a:r>
            <a:r>
              <a:rPr lang="en-US" altLang="zh-CN" sz="1800" smtClean="0">
                <a:solidFill>
                  <a:srgbClr val="006600"/>
                </a:solidFill>
                <a:latin typeface="Consolas" pitchFamily="49" charset="0"/>
                <a:ea typeface="仿宋" pitchFamily="49" charset="-122"/>
              </a:rPr>
              <a:t>visited[w]=0             </a:t>
            </a:r>
            <a:r>
              <a:rPr lang="en-US" altLang="zh-CN" sz="1800" smtClean="0">
                <a:solidFill>
                  <a:srgbClr val="00B0F0"/>
                </a:solidFill>
                <a:latin typeface="Consolas" pitchFamily="49" charset="0"/>
                <a:ea typeface="仿宋" pitchFamily="49" charset="-122"/>
              </a:rPr>
              <a:t>	#</a:t>
            </a:r>
            <a:r>
              <a:rPr lang="zh-CN" altLang="zh-CN" sz="1800" smtClean="0">
                <a:solidFill>
                  <a:srgbClr val="00B0F0"/>
                </a:solidFill>
                <a:latin typeface="Consolas" pitchFamily="49" charset="0"/>
                <a:ea typeface="仿宋" pitchFamily="49" charset="-122"/>
              </a:rPr>
              <a:t>从</a:t>
            </a:r>
            <a:r>
              <a:rPr lang="en-US" altLang="zh-CN" sz="1800" smtClean="0">
                <a:solidFill>
                  <a:srgbClr val="00B0F0"/>
                </a:solidFill>
                <a:latin typeface="Consolas" pitchFamily="49" charset="0"/>
                <a:ea typeface="仿宋" pitchFamily="49" charset="-122"/>
              </a:rPr>
              <a:t>w</a:t>
            </a:r>
            <a:r>
              <a:rPr lang="zh-CN" altLang="zh-CN" sz="1800" smtClean="0">
                <a:solidFill>
                  <a:srgbClr val="00B0F0"/>
                </a:solidFill>
                <a:latin typeface="Consolas" pitchFamily="49" charset="0"/>
                <a:ea typeface="仿宋" pitchFamily="49" charset="-122"/>
              </a:rPr>
              <a:t>回退到</a:t>
            </a:r>
            <a:r>
              <a:rPr lang="en-US" altLang="zh-CN" sz="1800" smtClean="0">
                <a:solidFill>
                  <a:srgbClr val="00B0F0"/>
                </a:solidFill>
                <a:latin typeface="Consolas" pitchFamily="49" charset="0"/>
                <a:ea typeface="仿宋" pitchFamily="49" charset="-122"/>
              </a:rPr>
              <a:t>u</a:t>
            </a:r>
            <a:endParaRPr lang="zh-CN" altLang="zh-CN" sz="1800" smtClean="0">
              <a:solidFill>
                <a:srgbClr val="00B0F0"/>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12         		</a:t>
            </a:r>
            <a:r>
              <a:rPr lang="en-US" altLang="zh-CN" sz="1800" smtClean="0">
                <a:solidFill>
                  <a:srgbClr val="006600"/>
                </a:solidFill>
                <a:latin typeface="Consolas" pitchFamily="49" charset="0"/>
                <a:ea typeface="仿宋" pitchFamily="49" charset="-122"/>
              </a:rPr>
              <a:t>x.pop()</a:t>
            </a:r>
            <a:endParaRPr lang="zh-CN" altLang="zh-CN" sz="1800">
              <a:solidFill>
                <a:srgbClr val="006600"/>
              </a:solidFill>
              <a:latin typeface="Consolas" pitchFamily="49" charset="0"/>
              <a:ea typeface="仿宋" pitchFamily="49" charset="-122"/>
            </a:endParaRPr>
          </a:p>
        </p:txBody>
      </p:sp>
      <p:sp>
        <p:nvSpPr>
          <p:cNvPr id="6" name="TextBox 5"/>
          <p:cNvSpPr txBox="1"/>
          <p:nvPr/>
        </p:nvSpPr>
        <p:spPr>
          <a:xfrm>
            <a:off x="285720" y="267874"/>
            <a:ext cx="3571900"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基于回溯法求解算法</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21</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TextBox 17"/>
          <p:cNvSpPr txBox="1"/>
          <p:nvPr/>
        </p:nvSpPr>
        <p:spPr>
          <a:xfrm>
            <a:off x="214282" y="482188"/>
            <a:ext cx="8501122" cy="30827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500"/>
              </a:lnSpc>
              <a:spcBef>
                <a:spcPts val="0"/>
              </a:spcBef>
            </a:pPr>
            <a:r>
              <a:rPr lang="en-US" altLang="zh-CN" sz="1800" smtClean="0">
                <a:solidFill>
                  <a:srgbClr val="0000FF"/>
                </a:solidFill>
                <a:latin typeface="Consolas" pitchFamily="49" charset="0"/>
                <a:ea typeface="仿宋" pitchFamily="49" charset="-122"/>
              </a:rPr>
              <a:t>14	def </a:t>
            </a:r>
            <a:r>
              <a:rPr lang="en-US" altLang="zh-CN" sz="1800" smtClean="0">
                <a:solidFill>
                  <a:srgbClr val="FF0000"/>
                </a:solidFill>
                <a:latin typeface="Consolas" pitchFamily="49" charset="0"/>
                <a:ea typeface="仿宋" pitchFamily="49" charset="-122"/>
              </a:rPr>
              <a:t>dfs2</a:t>
            </a:r>
            <a:r>
              <a:rPr lang="en-US" altLang="zh-CN" sz="1800" smtClean="0">
                <a:solidFill>
                  <a:srgbClr val="0000FF"/>
                </a:solidFill>
                <a:latin typeface="Consolas" pitchFamily="49" charset="0"/>
                <a:ea typeface="仿宋" pitchFamily="49" charset="-122"/>
              </a:rPr>
              <a:t>(adj,u,v):                  	</a:t>
            </a:r>
            <a:r>
              <a:rPr lang="en-US" altLang="zh-CN" sz="1800" smtClean="0">
                <a:solidFill>
                  <a:srgbClr val="00B050"/>
                </a:solidFill>
                <a:latin typeface="Consolas" pitchFamily="49" charset="0"/>
                <a:ea typeface="仿宋" pitchFamily="49" charset="-122"/>
              </a:rPr>
              <a:t>#</a:t>
            </a:r>
            <a:r>
              <a:rPr lang="zh-CN" altLang="zh-CN" sz="1800" smtClean="0">
                <a:solidFill>
                  <a:srgbClr val="00B050"/>
                </a:solidFill>
                <a:latin typeface="Consolas" pitchFamily="49" charset="0"/>
                <a:ea typeface="仿宋" pitchFamily="49" charset="-122"/>
              </a:rPr>
              <a:t>求</a:t>
            </a:r>
            <a:r>
              <a:rPr lang="en-US" altLang="zh-CN" sz="1800" smtClean="0">
                <a:solidFill>
                  <a:srgbClr val="00B050"/>
                </a:solidFill>
                <a:latin typeface="Consolas" pitchFamily="49" charset="0"/>
                <a:ea typeface="仿宋" pitchFamily="49" charset="-122"/>
              </a:rPr>
              <a:t>u</a:t>
            </a:r>
            <a:r>
              <a:rPr lang="zh-CN" altLang="zh-CN" sz="1800" smtClean="0">
                <a:solidFill>
                  <a:srgbClr val="00B050"/>
                </a:solidFill>
                <a:latin typeface="Consolas" pitchFamily="49" charset="0"/>
                <a:ea typeface="仿宋" pitchFamily="49" charset="-122"/>
              </a:rPr>
              <a:t>到</a:t>
            </a:r>
            <a:r>
              <a:rPr lang="en-US" altLang="zh-CN" sz="1800" smtClean="0">
                <a:solidFill>
                  <a:srgbClr val="00B050"/>
                </a:solidFill>
                <a:latin typeface="Consolas" pitchFamily="49" charset="0"/>
                <a:ea typeface="仿宋" pitchFamily="49" charset="-122"/>
              </a:rPr>
              <a:t>v</a:t>
            </a:r>
            <a:r>
              <a:rPr lang="zh-CN" altLang="zh-CN" sz="1800" smtClean="0">
                <a:solidFill>
                  <a:srgbClr val="00B050"/>
                </a:solidFill>
                <a:latin typeface="Consolas" pitchFamily="49" charset="0"/>
                <a:ea typeface="仿宋" pitchFamily="49" charset="-122"/>
              </a:rPr>
              <a:t>的所有路径</a:t>
            </a:r>
          </a:p>
          <a:p>
            <a:pPr algn="l" defTabSz="360000">
              <a:lnSpc>
                <a:spcPts val="2500"/>
              </a:lnSpc>
              <a:spcBef>
                <a:spcPts val="0"/>
              </a:spcBef>
            </a:pPr>
            <a:r>
              <a:rPr lang="en-US" altLang="zh-CN" sz="1800" smtClean="0">
                <a:solidFill>
                  <a:srgbClr val="0000FF"/>
                </a:solidFill>
                <a:latin typeface="Consolas" pitchFamily="49" charset="0"/>
                <a:ea typeface="仿宋" pitchFamily="49" charset="-122"/>
              </a:rPr>
              <a:t>15 	global visited,ans</a:t>
            </a:r>
            <a:endParaRPr lang="zh-CN" altLang="zh-CN" sz="1800" smtClean="0">
              <a:solidFill>
                <a:srgbClr val="0000FF"/>
              </a:solidFill>
              <a:latin typeface="Consolas" pitchFamily="49" charset="0"/>
              <a:ea typeface="仿宋" pitchFamily="49" charset="-122"/>
            </a:endParaRPr>
          </a:p>
          <a:p>
            <a:pPr algn="l" defTabSz="360000">
              <a:lnSpc>
                <a:spcPts val="2500"/>
              </a:lnSpc>
              <a:spcBef>
                <a:spcPts val="0"/>
              </a:spcBef>
            </a:pPr>
            <a:r>
              <a:rPr lang="en-US" altLang="zh-CN" sz="1800" smtClean="0">
                <a:solidFill>
                  <a:srgbClr val="0000FF"/>
                </a:solidFill>
                <a:latin typeface="Consolas" pitchFamily="49" charset="0"/>
                <a:ea typeface="仿宋" pitchFamily="49" charset="-122"/>
              </a:rPr>
              <a:t>16 	ans=[]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存放所有路径</a:t>
            </a:r>
          </a:p>
          <a:p>
            <a:pPr algn="l" defTabSz="360000">
              <a:lnSpc>
                <a:spcPts val="2500"/>
              </a:lnSpc>
              <a:spcBef>
                <a:spcPts val="0"/>
              </a:spcBef>
            </a:pPr>
            <a:r>
              <a:rPr lang="en-US" altLang="zh-CN" sz="1800" smtClean="0">
                <a:solidFill>
                  <a:srgbClr val="0000FF"/>
                </a:solidFill>
                <a:latin typeface="Consolas" pitchFamily="49" charset="0"/>
                <a:ea typeface="仿宋" pitchFamily="49" charset="-122"/>
              </a:rPr>
              <a:t>17  	visited=[0]*len(adj)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初始化所有元素为</a:t>
            </a:r>
            <a:r>
              <a:rPr lang="en-US" altLang="zh-CN" sz="1800" smtClean="0">
                <a:solidFill>
                  <a:srgbClr val="00B0F0"/>
                </a:solidFill>
                <a:latin typeface="Consolas" pitchFamily="49" charset="0"/>
                <a:ea typeface="仿宋" pitchFamily="49" charset="-122"/>
              </a:rPr>
              <a:t>0</a:t>
            </a:r>
            <a:endParaRPr lang="zh-CN" altLang="zh-CN" sz="1800" smtClean="0">
              <a:solidFill>
                <a:srgbClr val="00B0F0"/>
              </a:solidFill>
              <a:latin typeface="Consolas" pitchFamily="49" charset="0"/>
              <a:ea typeface="仿宋" pitchFamily="49" charset="-122"/>
            </a:endParaRPr>
          </a:p>
          <a:p>
            <a:pPr algn="l" defTabSz="360000">
              <a:lnSpc>
                <a:spcPts val="2500"/>
              </a:lnSpc>
              <a:spcBef>
                <a:spcPts val="0"/>
              </a:spcBef>
            </a:pPr>
            <a:r>
              <a:rPr lang="en-US" altLang="zh-CN" sz="1800" smtClean="0">
                <a:solidFill>
                  <a:srgbClr val="0000FF"/>
                </a:solidFill>
                <a:latin typeface="Consolas" pitchFamily="49" charset="0"/>
                <a:ea typeface="仿宋" pitchFamily="49" charset="-122"/>
              </a:rPr>
              <a:t>18  	</a:t>
            </a:r>
            <a:r>
              <a:rPr lang="en-US" altLang="zh-CN" sz="1800" smtClean="0">
                <a:solidFill>
                  <a:srgbClr val="006600"/>
                </a:solidFill>
                <a:latin typeface="Consolas" pitchFamily="49" charset="0"/>
                <a:ea typeface="仿宋" pitchFamily="49" charset="-122"/>
              </a:rPr>
              <a:t>x=[]</a:t>
            </a:r>
            <a:endParaRPr lang="zh-CN" altLang="zh-CN" sz="1800" smtClean="0">
              <a:solidFill>
                <a:srgbClr val="006600"/>
              </a:solidFill>
              <a:latin typeface="Consolas" pitchFamily="49" charset="0"/>
              <a:ea typeface="仿宋" pitchFamily="49" charset="-122"/>
            </a:endParaRPr>
          </a:p>
          <a:p>
            <a:pPr algn="l" defTabSz="360000">
              <a:lnSpc>
                <a:spcPts val="2500"/>
              </a:lnSpc>
              <a:spcBef>
                <a:spcPts val="0"/>
              </a:spcBef>
            </a:pPr>
            <a:r>
              <a:rPr lang="en-US" altLang="zh-CN" sz="1800" smtClean="0">
                <a:solidFill>
                  <a:srgbClr val="0000FF"/>
                </a:solidFill>
                <a:latin typeface="Consolas" pitchFamily="49" charset="0"/>
                <a:ea typeface="仿宋" pitchFamily="49" charset="-122"/>
              </a:rPr>
              <a:t>19  	</a:t>
            </a:r>
            <a:r>
              <a:rPr lang="en-US" altLang="zh-CN" sz="1800" smtClean="0">
                <a:solidFill>
                  <a:srgbClr val="006600"/>
                </a:solidFill>
                <a:latin typeface="Consolas" pitchFamily="49" charset="0"/>
                <a:ea typeface="仿宋" pitchFamily="49" charset="-122"/>
              </a:rPr>
              <a:t>x.append(u)</a:t>
            </a:r>
            <a:r>
              <a:rPr lang="en-US" altLang="zh-CN" sz="1800" smtClean="0">
                <a:solidFill>
                  <a:srgbClr val="0000FF"/>
                </a:solidFill>
                <a:latin typeface="Consolas" pitchFamily="49" charset="0"/>
                <a:ea typeface="仿宋" pitchFamily="49" charset="-122"/>
              </a:rPr>
              <a:t>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起始点</a:t>
            </a:r>
            <a:r>
              <a:rPr lang="en-US" altLang="zh-CN" sz="1800" smtClean="0">
                <a:solidFill>
                  <a:srgbClr val="00B0F0"/>
                </a:solidFill>
                <a:latin typeface="Consolas" pitchFamily="49" charset="0"/>
                <a:ea typeface="仿宋" pitchFamily="49" charset="-122"/>
              </a:rPr>
              <a:t>u</a:t>
            </a:r>
            <a:r>
              <a:rPr lang="zh-CN" altLang="zh-CN" sz="1800" smtClean="0">
                <a:solidFill>
                  <a:srgbClr val="00B0F0"/>
                </a:solidFill>
                <a:latin typeface="Consolas" pitchFamily="49" charset="0"/>
                <a:ea typeface="仿宋" pitchFamily="49" charset="-122"/>
              </a:rPr>
              <a:t>添加中</a:t>
            </a:r>
            <a:r>
              <a:rPr lang="en-US" altLang="zh-CN" sz="1800" smtClean="0">
                <a:solidFill>
                  <a:srgbClr val="00B0F0"/>
                </a:solidFill>
                <a:latin typeface="Consolas" pitchFamily="49" charset="0"/>
                <a:ea typeface="仿宋" pitchFamily="49" charset="-122"/>
              </a:rPr>
              <a:t>x</a:t>
            </a:r>
            <a:r>
              <a:rPr lang="zh-CN" altLang="zh-CN" sz="1800" smtClean="0">
                <a:solidFill>
                  <a:srgbClr val="00B0F0"/>
                </a:solidFill>
                <a:latin typeface="Consolas" pitchFamily="49" charset="0"/>
                <a:ea typeface="仿宋" pitchFamily="49" charset="-122"/>
              </a:rPr>
              <a:t>中</a:t>
            </a:r>
          </a:p>
          <a:p>
            <a:pPr algn="l" defTabSz="360000">
              <a:lnSpc>
                <a:spcPts val="2500"/>
              </a:lnSpc>
              <a:spcBef>
                <a:spcPts val="0"/>
              </a:spcBef>
            </a:pPr>
            <a:r>
              <a:rPr lang="en-US" altLang="zh-CN" sz="1800" smtClean="0">
                <a:solidFill>
                  <a:srgbClr val="0000FF"/>
                </a:solidFill>
                <a:latin typeface="Consolas" pitchFamily="49" charset="0"/>
                <a:ea typeface="仿宋" pitchFamily="49" charset="-122"/>
              </a:rPr>
              <a:t>20  	</a:t>
            </a:r>
            <a:r>
              <a:rPr lang="en-US" altLang="zh-CN" sz="1800" smtClean="0">
                <a:solidFill>
                  <a:srgbClr val="006600"/>
                </a:solidFill>
                <a:latin typeface="Consolas" pitchFamily="49" charset="0"/>
                <a:ea typeface="仿宋" pitchFamily="49" charset="-122"/>
              </a:rPr>
              <a:t>visited[u]=1</a:t>
            </a:r>
            <a:endParaRPr lang="zh-CN" altLang="zh-CN" sz="1800" smtClean="0">
              <a:solidFill>
                <a:srgbClr val="006600"/>
              </a:solidFill>
              <a:latin typeface="Consolas" pitchFamily="49" charset="0"/>
              <a:ea typeface="仿宋" pitchFamily="49" charset="-122"/>
            </a:endParaRPr>
          </a:p>
          <a:p>
            <a:pPr algn="l" defTabSz="360000">
              <a:lnSpc>
                <a:spcPts val="2500"/>
              </a:lnSpc>
              <a:spcBef>
                <a:spcPts val="0"/>
              </a:spcBef>
            </a:pPr>
            <a:r>
              <a:rPr lang="en-US" altLang="zh-CN" sz="1800" smtClean="0">
                <a:solidFill>
                  <a:srgbClr val="0000FF"/>
                </a:solidFill>
                <a:latin typeface="Consolas" pitchFamily="49" charset="0"/>
                <a:ea typeface="仿宋" pitchFamily="49" charset="-122"/>
              </a:rPr>
              <a:t>21  	</a:t>
            </a:r>
            <a:r>
              <a:rPr lang="en-US" altLang="zh-CN" sz="1800" smtClean="0">
                <a:solidFill>
                  <a:srgbClr val="FF0000"/>
                </a:solidFill>
                <a:latin typeface="Consolas" pitchFamily="49" charset="0"/>
                <a:ea typeface="仿宋" pitchFamily="49" charset="-122"/>
              </a:rPr>
              <a:t>dfs21</a:t>
            </a:r>
            <a:r>
              <a:rPr lang="en-US" altLang="zh-CN" sz="1800" smtClean="0">
                <a:solidFill>
                  <a:srgbClr val="0000FF"/>
                </a:solidFill>
                <a:latin typeface="Consolas" pitchFamily="49" charset="0"/>
                <a:ea typeface="仿宋" pitchFamily="49" charset="-122"/>
              </a:rPr>
              <a:t>(adj,u,v,x)</a:t>
            </a:r>
            <a:endParaRPr lang="zh-CN" altLang="zh-CN" sz="1800" smtClean="0">
              <a:solidFill>
                <a:srgbClr val="0000FF"/>
              </a:solidFill>
              <a:latin typeface="Consolas" pitchFamily="49" charset="0"/>
              <a:ea typeface="仿宋" pitchFamily="49" charset="-122"/>
            </a:endParaRPr>
          </a:p>
          <a:p>
            <a:pPr algn="l" defTabSz="360000">
              <a:lnSpc>
                <a:spcPts val="2500"/>
              </a:lnSpc>
              <a:spcBef>
                <a:spcPts val="0"/>
              </a:spcBef>
            </a:pPr>
            <a:r>
              <a:rPr lang="en-US" altLang="zh-CN" sz="1800" smtClean="0">
                <a:solidFill>
                  <a:srgbClr val="0000FF"/>
                </a:solidFill>
                <a:latin typeface="Consolas" pitchFamily="49" charset="0"/>
                <a:ea typeface="仿宋" pitchFamily="49" charset="-122"/>
              </a:rPr>
              <a:t>22  	return ans</a:t>
            </a:r>
            <a:endParaRPr lang="zh-CN" altLang="zh-CN" sz="1800">
              <a:solidFill>
                <a:srgbClr val="0000FF"/>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22</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214282" y="214296"/>
            <a:ext cx="7429552" cy="23237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深度优先遍历主要考虑顶点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的前进和回退，不需要专门表示回退到哪个顶点</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回溯法主要考虑顶点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扩展的子结点以及从子结点的回退，需要专门处理出发点</a:t>
            </a:r>
            <a:r>
              <a:rPr lang="en-US" altLang="zh-CN" sz="2000" i="1" smtClean="0">
                <a:solidFill>
                  <a:srgbClr val="0000FF"/>
                </a:solidFill>
                <a:latin typeface="Consolas" pitchFamily="49" charset="0"/>
                <a:ea typeface="仿宋" pitchFamily="49" charset="-122"/>
                <a:cs typeface="Consolas" pitchFamily="49" charset="0"/>
              </a:rPr>
              <a:t>u</a:t>
            </a:r>
            <a:r>
              <a:rPr lang="zh-CN" altLang="zh-CN" sz="2000" smtClean="0">
                <a:solidFill>
                  <a:srgbClr val="0000FF"/>
                </a:solidFill>
                <a:latin typeface="Consolas" pitchFamily="49" charset="0"/>
                <a:ea typeface="仿宋" pitchFamily="49" charset="-122"/>
                <a:cs typeface="Consolas" pitchFamily="49" charset="0"/>
              </a:rPr>
              <a:t>和子结点</a:t>
            </a:r>
            <a:r>
              <a:rPr lang="en-US" altLang="zh-CN" sz="2000" i="1" smtClean="0">
                <a:solidFill>
                  <a:srgbClr val="00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之间的扩展和回退关系。尽管都是采用深度优先搜索，但后者解决问题的思路更清晰，特别是对于复杂的问题求解要方便得多。</a:t>
            </a:r>
            <a:endParaRPr lang="zh-CN" altLang="en-US" sz="2000" smtClean="0">
              <a:solidFill>
                <a:srgbClr val="0000FF"/>
              </a:solidFill>
              <a:latin typeface="Consolas" pitchFamily="49" charset="0"/>
              <a:ea typeface="仿宋" pitchFamily="49" charset="-122"/>
              <a:cs typeface="Consolas" pitchFamily="49" charset="0"/>
            </a:endParaRPr>
          </a:p>
        </p:txBody>
      </p:sp>
      <p:pic>
        <p:nvPicPr>
          <p:cNvPr id="7" name="Picture 2" descr="https://timgsa.baidu.com/timg?image&amp;quality=80&amp;size=b9999_10000&amp;sec=1567602893079&amp;di=774b1d37f212e172ecec739ab7bbbc10&amp;imgtype=0&amp;src=http%3A%2F%2Fimgm.gmw.cn%2Fattachement%2Fgif%2Fsite215%2F20190808%2F4962623135790745324.gif"/>
          <p:cNvPicPr>
            <a:picLocks noChangeAspect="1" noChangeArrowheads="1" noCrop="1"/>
          </p:cNvPicPr>
          <p:nvPr/>
        </p:nvPicPr>
        <p:blipFill>
          <a:blip r:embed="rId3" cstate="print"/>
          <a:srcRect/>
          <a:stretch>
            <a:fillRect/>
          </a:stretch>
        </p:blipFill>
        <p:spPr bwMode="auto">
          <a:xfrm>
            <a:off x="7500958" y="589346"/>
            <a:ext cx="1285884" cy="964414"/>
          </a:xfrm>
          <a:prstGeom prst="rect">
            <a:avLst/>
          </a:prstGeom>
          <a:noFill/>
        </p:spPr>
      </p:pic>
      <p:grpSp>
        <p:nvGrpSpPr>
          <p:cNvPr id="9" name="组合 8"/>
          <p:cNvGrpSpPr/>
          <p:nvPr/>
        </p:nvGrpSpPr>
        <p:grpSpPr>
          <a:xfrm>
            <a:off x="1857356" y="2665017"/>
            <a:ext cx="4141545" cy="2121311"/>
            <a:chOff x="4502421" y="2220721"/>
            <a:chExt cx="4141545" cy="2828415"/>
          </a:xfrm>
        </p:grpSpPr>
        <p:sp>
          <p:nvSpPr>
            <p:cNvPr id="10" name="Rectangle 33"/>
            <p:cNvSpPr>
              <a:spLocks noChangeArrowheads="1"/>
            </p:cNvSpPr>
            <p:nvPr/>
          </p:nvSpPr>
          <p:spPr bwMode="auto">
            <a:xfrm>
              <a:off x="4942875" y="4274498"/>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3</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1" name="Rectangle 32"/>
            <p:cNvSpPr>
              <a:spLocks noChangeArrowheads="1"/>
            </p:cNvSpPr>
            <p:nvPr/>
          </p:nvSpPr>
          <p:spPr bwMode="auto">
            <a:xfrm>
              <a:off x="5050116" y="3378978"/>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2</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2" name="Rectangle 31"/>
            <p:cNvSpPr>
              <a:spLocks noChangeArrowheads="1"/>
            </p:cNvSpPr>
            <p:nvPr/>
          </p:nvSpPr>
          <p:spPr bwMode="auto">
            <a:xfrm>
              <a:off x="6348498" y="3323470"/>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2</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3" name="Rectangle 30"/>
            <p:cNvSpPr>
              <a:spLocks noChangeArrowheads="1"/>
            </p:cNvSpPr>
            <p:nvPr/>
          </p:nvSpPr>
          <p:spPr bwMode="auto">
            <a:xfrm>
              <a:off x="4502421" y="2538964"/>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 name="Oval 19"/>
            <p:cNvSpPr>
              <a:spLocks noChangeArrowheads="1"/>
            </p:cNvSpPr>
            <p:nvPr/>
          </p:nvSpPr>
          <p:spPr bwMode="auto">
            <a:xfrm>
              <a:off x="5180337" y="2224422"/>
              <a:ext cx="361300" cy="41939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5" name="Oval 18"/>
            <p:cNvSpPr>
              <a:spLocks noChangeArrowheads="1"/>
            </p:cNvSpPr>
            <p:nvPr/>
          </p:nvSpPr>
          <p:spPr bwMode="auto">
            <a:xfrm>
              <a:off x="4662006" y="2971923"/>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6" name="Oval 17"/>
            <p:cNvSpPr>
              <a:spLocks noChangeArrowheads="1"/>
            </p:cNvSpPr>
            <p:nvPr/>
          </p:nvSpPr>
          <p:spPr bwMode="auto">
            <a:xfrm>
              <a:off x="5314389" y="3788500"/>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7" name="Oval 16"/>
            <p:cNvSpPr>
              <a:spLocks noChangeArrowheads="1"/>
            </p:cNvSpPr>
            <p:nvPr/>
          </p:nvSpPr>
          <p:spPr bwMode="auto">
            <a:xfrm>
              <a:off x="5754843" y="2971923"/>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9" name="Oval 15"/>
            <p:cNvSpPr>
              <a:spLocks noChangeArrowheads="1"/>
            </p:cNvSpPr>
            <p:nvPr/>
          </p:nvSpPr>
          <p:spPr bwMode="auto">
            <a:xfrm>
              <a:off x="6265514" y="3788500"/>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20" name="AutoShape 14"/>
            <p:cNvSpPr>
              <a:spLocks noChangeShapeType="1"/>
            </p:cNvSpPr>
            <p:nvPr/>
          </p:nvSpPr>
          <p:spPr bwMode="auto">
            <a:xfrm flipH="1">
              <a:off x="4843294" y="2582137"/>
              <a:ext cx="389387" cy="38978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1" name="AutoShape 13"/>
            <p:cNvSpPr>
              <a:spLocks noChangeShapeType="1"/>
            </p:cNvSpPr>
            <p:nvPr/>
          </p:nvSpPr>
          <p:spPr bwMode="auto">
            <a:xfrm>
              <a:off x="5489293" y="2582137"/>
              <a:ext cx="446837" cy="38978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2" name="AutoShape 12"/>
            <p:cNvSpPr>
              <a:spLocks noChangeShapeType="1"/>
            </p:cNvSpPr>
            <p:nvPr/>
          </p:nvSpPr>
          <p:spPr bwMode="auto">
            <a:xfrm>
              <a:off x="6063799" y="3329638"/>
              <a:ext cx="383004" cy="45886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3" name="Oval 11"/>
            <p:cNvSpPr>
              <a:spLocks noChangeArrowheads="1"/>
            </p:cNvSpPr>
            <p:nvPr/>
          </p:nvSpPr>
          <p:spPr bwMode="auto">
            <a:xfrm>
              <a:off x="5314389" y="4582873"/>
              <a:ext cx="361300" cy="41939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19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24" name="AutoShape 10"/>
            <p:cNvSpPr>
              <a:spLocks noChangeShapeType="1"/>
            </p:cNvSpPr>
            <p:nvPr/>
          </p:nvSpPr>
          <p:spPr bwMode="auto">
            <a:xfrm flipH="1">
              <a:off x="5495677" y="3329638"/>
              <a:ext cx="311510" cy="45886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5" name="AutoShape 9"/>
            <p:cNvSpPr>
              <a:spLocks noChangeShapeType="1"/>
            </p:cNvSpPr>
            <p:nvPr/>
          </p:nvSpPr>
          <p:spPr bwMode="auto">
            <a:xfrm>
              <a:off x="5495677" y="4207889"/>
              <a:ext cx="1277" cy="37498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900"/>
                </a:lnSpc>
              </a:pPr>
              <a:endParaRPr lang="zh-CN" altLang="en-US" sz="1800">
                <a:solidFill>
                  <a:srgbClr val="0000FF"/>
                </a:solidFill>
                <a:latin typeface="Consolas" pitchFamily="49" charset="0"/>
                <a:ea typeface="仿宋" pitchFamily="49" charset="-122"/>
                <a:cs typeface="Consolas" pitchFamily="49" charset="0"/>
              </a:endParaRPr>
            </a:p>
          </p:txBody>
        </p:sp>
        <p:sp>
          <p:nvSpPr>
            <p:cNvPr id="27" name="Rectangle 6"/>
            <p:cNvSpPr>
              <a:spLocks noChangeArrowheads="1"/>
            </p:cNvSpPr>
            <p:nvPr/>
          </p:nvSpPr>
          <p:spPr bwMode="auto">
            <a:xfrm>
              <a:off x="5754843" y="2483457"/>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8" name="Rectangle 5"/>
            <p:cNvSpPr>
              <a:spLocks noChangeArrowheads="1"/>
            </p:cNvSpPr>
            <p:nvPr/>
          </p:nvSpPr>
          <p:spPr bwMode="auto">
            <a:xfrm>
              <a:off x="7159189" y="2220721"/>
              <a:ext cx="1288169"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根结点</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29" name="Rectangle 4"/>
            <p:cNvSpPr>
              <a:spLocks noChangeArrowheads="1"/>
            </p:cNvSpPr>
            <p:nvPr/>
          </p:nvSpPr>
          <p:spPr bwMode="auto">
            <a:xfrm>
              <a:off x="7159189" y="2927517"/>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30" name="Rectangle 3"/>
            <p:cNvSpPr>
              <a:spLocks noChangeArrowheads="1"/>
            </p:cNvSpPr>
            <p:nvPr/>
          </p:nvSpPr>
          <p:spPr bwMode="auto">
            <a:xfrm>
              <a:off x="7159189" y="3800835"/>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31" name="Rectangle 2"/>
            <p:cNvSpPr>
              <a:spLocks noChangeArrowheads="1"/>
            </p:cNvSpPr>
            <p:nvPr/>
          </p:nvSpPr>
          <p:spPr bwMode="auto">
            <a:xfrm>
              <a:off x="7159189" y="4727193"/>
              <a:ext cx="1484777"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9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叶子结点</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grpSp>
      <p:sp>
        <p:nvSpPr>
          <p:cNvPr id="32" name="灯片编号占位符 31"/>
          <p:cNvSpPr>
            <a:spLocks noGrp="1"/>
          </p:cNvSpPr>
          <p:nvPr>
            <p:ph type="sldNum" sz="quarter" idx="12"/>
          </p:nvPr>
        </p:nvSpPr>
        <p:spPr/>
        <p:txBody>
          <a:bodyPr/>
          <a:lstStyle/>
          <a:p>
            <a:fld id="{7AF016A1-9F15-429F-9EFD-84004B73C732}" type="slidenum">
              <a:rPr lang="en-US" altLang="zh-CN" smtClean="0"/>
              <a:pPr/>
              <a:t>23</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83" name="Rectangle 19"/>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TextBox 43"/>
          <p:cNvSpPr txBox="1"/>
          <p:nvPr/>
        </p:nvSpPr>
        <p:spPr>
          <a:xfrm>
            <a:off x="285720" y="142858"/>
            <a:ext cx="73581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5.2.3 </a:t>
            </a:r>
            <a:r>
              <a:rPr lang="zh-CN" altLang="zh-CN" smtClean="0">
                <a:latin typeface="Consolas" pitchFamily="49" charset="0"/>
                <a:ea typeface="微软雅黑" pitchFamily="34" charset="-122"/>
                <a:cs typeface="Consolas" pitchFamily="49" charset="0"/>
              </a:rPr>
              <a:t>实战</a:t>
            </a:r>
            <a:r>
              <a:rPr lang="en-US" altLang="zh-CN" smtClean="0">
                <a:latin typeface="Consolas" pitchFamily="49" charset="0"/>
                <a:ea typeface="微软雅黑" pitchFamily="34" charset="-122"/>
                <a:cs typeface="Consolas" pitchFamily="49" charset="0"/>
              </a:rPr>
              <a:t>—</a:t>
            </a:r>
            <a:r>
              <a:rPr lang="zh-CN" altLang="zh-CN" smtClean="0">
                <a:latin typeface="Consolas" pitchFamily="49" charset="0"/>
                <a:ea typeface="微软雅黑" pitchFamily="34" charset="-122"/>
                <a:cs typeface="Consolas" pitchFamily="49" charset="0"/>
              </a:rPr>
              <a:t>二叉树的所有路径（</a:t>
            </a:r>
            <a:r>
              <a:rPr lang="en-US" altLang="zh-CN" smtClean="0">
                <a:latin typeface="Consolas" pitchFamily="49" charset="0"/>
                <a:ea typeface="微软雅黑" pitchFamily="34" charset="-122"/>
                <a:cs typeface="Consolas" pitchFamily="49" charset="0"/>
              </a:rPr>
              <a:t>LeetCode257</a:t>
            </a:r>
            <a:r>
              <a:rPr lang="zh-CN" altLang="zh-CN" smtClean="0">
                <a:latin typeface="Consolas" pitchFamily="49" charset="0"/>
                <a:ea typeface="微软雅黑" pitchFamily="34" charset="-122"/>
                <a:cs typeface="Consolas" pitchFamily="49" charset="0"/>
              </a:rPr>
              <a:t>★）</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1" name="TextBox 50"/>
          <p:cNvSpPr txBox="1"/>
          <p:nvPr/>
        </p:nvSpPr>
        <p:spPr>
          <a:xfrm>
            <a:off x="357158" y="732222"/>
            <a:ext cx="8572560" cy="26760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800"/>
              </a:lnSpc>
              <a:spcBef>
                <a:spcPts val="600"/>
              </a:spcBef>
            </a:pPr>
            <a:r>
              <a:rPr lang="zh-CN" altLang="zh-CN" sz="2000" smtClean="0">
                <a:solidFill>
                  <a:srgbClr val="FF0000"/>
                </a:solidFill>
                <a:latin typeface="微软雅黑" pitchFamily="34" charset="-122"/>
                <a:ea typeface="微软雅黑" pitchFamily="34" charset="-122"/>
                <a:cs typeface="Consolas" pitchFamily="49" charset="0"/>
              </a:rPr>
              <a:t>问题描述</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给定一棵含</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mn-ea"/>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100</a:t>
            </a:r>
            <a:r>
              <a:rPr lang="zh-CN" altLang="zh-CN" sz="2000" smtClean="0">
                <a:solidFill>
                  <a:srgbClr val="0000FF"/>
                </a:solidFill>
                <a:latin typeface="Consolas" pitchFamily="49" charset="0"/>
                <a:ea typeface="楷体" pitchFamily="49" charset="-122"/>
                <a:cs typeface="Consolas" pitchFamily="49" charset="0"/>
              </a:rPr>
              <a:t>）个结点的二叉树的根结点</a:t>
            </a:r>
            <a:r>
              <a:rPr lang="en-US" altLang="zh-CN" sz="2000" smtClean="0">
                <a:solidFill>
                  <a:srgbClr val="0000FF"/>
                </a:solidFill>
                <a:latin typeface="Consolas" pitchFamily="49" charset="0"/>
                <a:ea typeface="楷体" pitchFamily="49" charset="-122"/>
                <a:cs typeface="Consolas" pitchFamily="49" charset="0"/>
              </a:rPr>
              <a:t> root</a:t>
            </a:r>
            <a:r>
              <a:rPr lang="zh-CN" altLang="zh-CN" sz="2000" smtClean="0">
                <a:solidFill>
                  <a:srgbClr val="0000FF"/>
                </a:solidFill>
                <a:latin typeface="Consolas" pitchFamily="49" charset="0"/>
                <a:ea typeface="楷体" pitchFamily="49" charset="-122"/>
                <a:cs typeface="Consolas" pitchFamily="49" charset="0"/>
              </a:rPr>
              <a:t>，结点值在</a:t>
            </a:r>
            <a:r>
              <a:rPr lang="en-US" altLang="zh-CN" sz="2000" smtClean="0">
                <a:solidFill>
                  <a:srgbClr val="0000FF"/>
                </a:solidFill>
                <a:latin typeface="Consolas" pitchFamily="49" charset="0"/>
                <a:ea typeface="楷体" pitchFamily="49" charset="-122"/>
                <a:cs typeface="Consolas" pitchFamily="49" charset="0"/>
              </a:rPr>
              <a:t>[-100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100]</a:t>
            </a:r>
            <a:r>
              <a:rPr lang="zh-CN" altLang="zh-CN" sz="2000" smtClean="0">
                <a:solidFill>
                  <a:srgbClr val="0000FF"/>
                </a:solidFill>
                <a:latin typeface="Consolas" pitchFamily="49" charset="0"/>
                <a:ea typeface="楷体" pitchFamily="49" charset="-122"/>
                <a:cs typeface="Consolas" pitchFamily="49" charset="0"/>
              </a:rPr>
              <a:t>内，设计一个算法按任意顺序返回所有从根结点到叶子结点的路径。</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例如，对于如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图的二叉树，返回结果是</a:t>
            </a:r>
            <a:r>
              <a:rPr lang="en-US" altLang="zh-CN" sz="2000" smtClean="0">
                <a:solidFill>
                  <a:srgbClr val="0000FF"/>
                </a:solidFill>
                <a:latin typeface="Consolas" pitchFamily="49" charset="0"/>
                <a:ea typeface="楷体" pitchFamily="49" charset="-122"/>
                <a:cs typeface="Consolas" pitchFamily="49" charset="0"/>
              </a:rPr>
              <a:t>{"1-&gt;2-&gt;5"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"1-&gt;3"}</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8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要求设计如下方法：</a:t>
            </a:r>
          </a:p>
          <a:p>
            <a:pPr algn="l">
              <a:lnSpc>
                <a:spcPts val="28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仿宋" pitchFamily="49" charset="-122"/>
              </a:rPr>
              <a:t>def binaryTreePaths(self, root) -&gt; List[str]:</a:t>
            </a:r>
            <a:endParaRPr lang="zh-CN" altLang="zh-CN" sz="2000">
              <a:solidFill>
                <a:srgbClr val="006600"/>
              </a:solidFill>
              <a:latin typeface="Consolas" pitchFamily="49" charset="0"/>
              <a:ea typeface="楷体" pitchFamily="49" charset="-122"/>
              <a:cs typeface="Consolas" pitchFamily="49" charset="0"/>
            </a:endParaRPr>
          </a:p>
        </p:txBody>
      </p:sp>
      <p:sp>
        <p:nvSpPr>
          <p:cNvPr id="12596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8"/>
          <p:cNvGrpSpPr/>
          <p:nvPr/>
        </p:nvGrpSpPr>
        <p:grpSpPr>
          <a:xfrm>
            <a:off x="3090010" y="3587983"/>
            <a:ext cx="1267676" cy="1341221"/>
            <a:chOff x="2652278" y="4438233"/>
            <a:chExt cx="1267676" cy="1788295"/>
          </a:xfrm>
        </p:grpSpPr>
        <p:sp>
          <p:nvSpPr>
            <p:cNvPr id="125960" name="Oval 8"/>
            <p:cNvSpPr>
              <a:spLocks noChangeArrowheads="1"/>
            </p:cNvSpPr>
            <p:nvPr/>
          </p:nvSpPr>
          <p:spPr bwMode="auto">
            <a:xfrm>
              <a:off x="3105182" y="4438233"/>
              <a:ext cx="322040" cy="3867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1</a:t>
              </a:r>
            </a:p>
          </p:txBody>
        </p:sp>
        <p:sp>
          <p:nvSpPr>
            <p:cNvPr id="125959" name="Oval 7"/>
            <p:cNvSpPr>
              <a:spLocks noChangeArrowheads="1"/>
            </p:cNvSpPr>
            <p:nvPr/>
          </p:nvSpPr>
          <p:spPr bwMode="auto">
            <a:xfrm>
              <a:off x="2652278" y="5167430"/>
              <a:ext cx="322040" cy="3867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2</a:t>
              </a:r>
            </a:p>
          </p:txBody>
        </p:sp>
        <p:sp>
          <p:nvSpPr>
            <p:cNvPr id="125958" name="Oval 6"/>
            <p:cNvSpPr>
              <a:spLocks noChangeArrowheads="1"/>
            </p:cNvSpPr>
            <p:nvPr/>
          </p:nvSpPr>
          <p:spPr bwMode="auto">
            <a:xfrm>
              <a:off x="3597914" y="5167430"/>
              <a:ext cx="322040" cy="3867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3</a:t>
              </a:r>
            </a:p>
          </p:txBody>
        </p:sp>
        <p:sp>
          <p:nvSpPr>
            <p:cNvPr id="125957" name="Oval 5"/>
            <p:cNvSpPr>
              <a:spLocks noChangeArrowheads="1"/>
            </p:cNvSpPr>
            <p:nvPr/>
          </p:nvSpPr>
          <p:spPr bwMode="auto">
            <a:xfrm>
              <a:off x="3165493" y="5839747"/>
              <a:ext cx="322040" cy="3867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5</a:t>
              </a:r>
            </a:p>
          </p:txBody>
        </p:sp>
        <p:sp>
          <p:nvSpPr>
            <p:cNvPr id="125956" name="AutoShape 4"/>
            <p:cNvSpPr>
              <a:spLocks noChangeShapeType="1"/>
            </p:cNvSpPr>
            <p:nvPr/>
          </p:nvSpPr>
          <p:spPr bwMode="auto">
            <a:xfrm flipH="1">
              <a:off x="2813867" y="4768135"/>
              <a:ext cx="337971" cy="39929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800"/>
                </a:lnSpc>
              </a:pPr>
              <a:endParaRPr lang="zh-CN" altLang="en-US" sz="1800">
                <a:latin typeface="Consolas" pitchFamily="49" charset="0"/>
                <a:cs typeface="Consolas" pitchFamily="49" charset="0"/>
              </a:endParaRPr>
            </a:p>
          </p:txBody>
        </p:sp>
        <p:sp>
          <p:nvSpPr>
            <p:cNvPr id="125955" name="AutoShape 3"/>
            <p:cNvSpPr>
              <a:spLocks noChangeShapeType="1"/>
            </p:cNvSpPr>
            <p:nvPr/>
          </p:nvSpPr>
          <p:spPr bwMode="auto">
            <a:xfrm>
              <a:off x="3380566" y="4768135"/>
              <a:ext cx="378937" cy="39929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800"/>
                </a:lnSpc>
              </a:pPr>
              <a:endParaRPr lang="zh-CN" altLang="en-US" sz="1800">
                <a:latin typeface="Consolas" pitchFamily="49" charset="0"/>
                <a:cs typeface="Consolas" pitchFamily="49" charset="0"/>
              </a:endParaRPr>
            </a:p>
          </p:txBody>
        </p:sp>
        <p:sp>
          <p:nvSpPr>
            <p:cNvPr id="125954" name="AutoShape 2"/>
            <p:cNvSpPr>
              <a:spLocks noChangeShapeType="1"/>
            </p:cNvSpPr>
            <p:nvPr/>
          </p:nvSpPr>
          <p:spPr bwMode="auto">
            <a:xfrm>
              <a:off x="2927662" y="5497331"/>
              <a:ext cx="284488" cy="39929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800"/>
                </a:lnSpc>
              </a:pPr>
              <a:endParaRPr lang="zh-CN" altLang="en-US" sz="1800">
                <a:latin typeface="Consolas" pitchFamily="49" charset="0"/>
                <a:cs typeface="Consolas" pitchFamily="49" charset="0"/>
              </a:endParaRPr>
            </a:p>
          </p:txBody>
        </p:sp>
      </p:grpSp>
      <p:sp>
        <p:nvSpPr>
          <p:cNvPr id="18" name="灯片编号占位符 17"/>
          <p:cNvSpPr>
            <a:spLocks noGrp="1"/>
          </p:cNvSpPr>
          <p:nvPr>
            <p:ph type="sldNum" sz="quarter" idx="12"/>
          </p:nvPr>
        </p:nvSpPr>
        <p:spPr/>
        <p:txBody>
          <a:bodyPr/>
          <a:lstStyle/>
          <a:p>
            <a:fld id="{7AF016A1-9F15-429F-9EFD-84004B73C732}" type="slidenum">
              <a:rPr lang="en-US" altLang="zh-CN" smtClean="0"/>
              <a:pPr/>
              <a:t>24</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83" name="Rectangle 19"/>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TextBox 50"/>
          <p:cNvSpPr txBox="1"/>
          <p:nvPr/>
        </p:nvSpPr>
        <p:spPr>
          <a:xfrm>
            <a:off x="428596" y="964396"/>
            <a:ext cx="8072494" cy="159886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3000"/>
              </a:lnSpc>
              <a:buBlip>
                <a:blip r:embed="rId2"/>
              </a:buBlip>
            </a:pPr>
            <a:r>
              <a:rPr lang="zh-CN" altLang="zh-CN" sz="2000" smtClean="0">
                <a:solidFill>
                  <a:srgbClr val="0000FF"/>
                </a:solidFill>
                <a:latin typeface="Consolas" pitchFamily="49" charset="0"/>
                <a:ea typeface="仿宋" pitchFamily="49" charset="-122"/>
                <a:cs typeface="Consolas" pitchFamily="49" charset="0"/>
              </a:rPr>
              <a:t>从根结点</a:t>
            </a:r>
            <a:r>
              <a:rPr lang="en-US" altLang="zh-CN" sz="2000" smtClean="0">
                <a:solidFill>
                  <a:srgbClr val="0000FF"/>
                </a:solidFill>
                <a:latin typeface="Consolas" pitchFamily="49" charset="0"/>
                <a:ea typeface="仿宋" pitchFamily="49" charset="-122"/>
                <a:cs typeface="Consolas" pitchFamily="49" charset="0"/>
              </a:rPr>
              <a:t>root</a:t>
            </a:r>
            <a:r>
              <a:rPr lang="zh-CN" altLang="zh-CN" sz="2000" smtClean="0">
                <a:solidFill>
                  <a:srgbClr val="0000FF"/>
                </a:solidFill>
                <a:latin typeface="Consolas" pitchFamily="49" charset="0"/>
                <a:ea typeface="仿宋" pitchFamily="49" charset="-122"/>
                <a:cs typeface="Consolas" pitchFamily="49" charset="0"/>
              </a:rPr>
              <a:t>出发搜索到每个叶子结点时构成一条路径</a:t>
            </a:r>
            <a:r>
              <a:rPr lang="en-US" altLang="zh-CN" sz="2000"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，将其转换为路径字符串</a:t>
            </a:r>
            <a:r>
              <a:rPr lang="en-US" altLang="zh-CN" sz="2000" smtClean="0">
                <a:solidFill>
                  <a:srgbClr val="0000FF"/>
                </a:solidFill>
                <a:latin typeface="Consolas" pitchFamily="49" charset="0"/>
                <a:ea typeface="仿宋" pitchFamily="49" charset="-122"/>
                <a:cs typeface="Consolas" pitchFamily="49" charset="0"/>
              </a:rPr>
              <a:t>tmp</a:t>
            </a:r>
            <a:r>
              <a:rPr lang="zh-CN" altLang="zh-CN" sz="2000" smtClean="0">
                <a:solidFill>
                  <a:srgbClr val="0000FF"/>
                </a:solidFill>
                <a:latin typeface="Consolas" pitchFamily="49" charset="0"/>
                <a:ea typeface="仿宋" pitchFamily="49" charset="-122"/>
                <a:cs typeface="Consolas" pitchFamily="49" charset="0"/>
              </a:rPr>
              <a:t>后添加的</a:t>
            </a:r>
            <a:r>
              <a:rPr lang="en-US" altLang="zh-CN" sz="2000" smtClean="0">
                <a:solidFill>
                  <a:srgbClr val="0000FF"/>
                </a:solidFill>
                <a:latin typeface="Consolas" pitchFamily="49" charset="0"/>
                <a:ea typeface="仿宋" pitchFamily="49" charset="-122"/>
                <a:cs typeface="Consolas" pitchFamily="49" charset="0"/>
              </a:rPr>
              <a:t>ans</a:t>
            </a:r>
            <a:r>
              <a:rPr lang="zh-CN" altLang="zh-CN" sz="2000" smtClean="0">
                <a:solidFill>
                  <a:srgbClr val="0000FF"/>
                </a:solidFill>
                <a:latin typeface="Consolas" pitchFamily="49" charset="0"/>
                <a:ea typeface="仿宋" pitchFamily="49" charset="-122"/>
                <a:cs typeface="Consolas" pitchFamily="49" charset="0"/>
              </a:rPr>
              <a:t>中</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buBlip>
                <a:blip r:embed="rId2"/>
              </a:buBlip>
            </a:pPr>
            <a:r>
              <a:rPr lang="zh-CN" altLang="zh-CN" sz="2000" smtClean="0">
                <a:solidFill>
                  <a:srgbClr val="0000FF"/>
                </a:solidFill>
                <a:latin typeface="Consolas" pitchFamily="49" charset="0"/>
                <a:ea typeface="仿宋" pitchFamily="49" charset="-122"/>
                <a:cs typeface="Consolas" pitchFamily="49" charset="0"/>
              </a:rPr>
              <a:t>由于是树结构，不会重复访问顶点，不必设置访问标记数组。</a:t>
            </a:r>
            <a:endParaRPr lang="zh-CN" altLang="zh-CN" sz="2000">
              <a:solidFill>
                <a:srgbClr val="0000FF"/>
              </a:solidFill>
              <a:latin typeface="Consolas" pitchFamily="49" charset="0"/>
              <a:ea typeface="仿宋" pitchFamily="49" charset="-122"/>
              <a:cs typeface="Consolas" pitchFamily="49" charset="0"/>
            </a:endParaRPr>
          </a:p>
        </p:txBody>
      </p:sp>
      <p:sp>
        <p:nvSpPr>
          <p:cNvPr id="12596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TextBox 17"/>
          <p:cNvSpPr txBox="1"/>
          <p:nvPr/>
        </p:nvSpPr>
        <p:spPr>
          <a:xfrm>
            <a:off x="357158" y="428610"/>
            <a:ext cx="3714776"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zh-CN" sz="2000" smtClean="0">
                <a:ln w="11430"/>
                <a:solidFill>
                  <a:srgbClr val="FF0000"/>
                </a:solidFill>
                <a:effectLst>
                  <a:outerShdw blurRad="50800" dist="39000" dir="5460000" algn="tl">
                    <a:srgbClr val="000000">
                      <a:alpha val="38000"/>
                    </a:srgbClr>
                  </a:outerShdw>
                </a:effectLst>
                <a:latin typeface="微软雅黑" pitchFamily="34" charset="-122"/>
                <a:ea typeface="微软雅黑" pitchFamily="34" charset="-122"/>
              </a:rPr>
              <a:t>问题求解—深度优先遍历</a:t>
            </a: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25</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83" name="Rectangle 19"/>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596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14282" y="482189"/>
            <a:ext cx="8715404" cy="26418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700"/>
              </a:lnSpc>
              <a:spcBef>
                <a:spcPts val="0"/>
              </a:spcBef>
            </a:pPr>
            <a:r>
              <a:rPr lang="en-US" altLang="zh-CN" sz="2000" smtClean="0">
                <a:solidFill>
                  <a:srgbClr val="0000FF"/>
                </a:solidFill>
                <a:latin typeface="Consolas" pitchFamily="49" charset="0"/>
                <a:ea typeface="仿宋" pitchFamily="49" charset="-122"/>
              </a:rPr>
              <a:t>1	class Solution:</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2    	def </a:t>
            </a:r>
            <a:r>
              <a:rPr lang="en-US" altLang="zh-CN" sz="2000" smtClean="0">
                <a:solidFill>
                  <a:srgbClr val="FF0000"/>
                </a:solidFill>
                <a:latin typeface="Consolas" pitchFamily="49" charset="0"/>
                <a:ea typeface="仿宋" pitchFamily="49" charset="-122"/>
              </a:rPr>
              <a:t>binaryTreePaths</a:t>
            </a:r>
            <a:r>
              <a:rPr lang="en-US" altLang="zh-CN" sz="2000" smtClean="0">
                <a:solidFill>
                  <a:srgbClr val="0000FF"/>
                </a:solidFill>
                <a:latin typeface="Consolas" pitchFamily="49" charset="0"/>
                <a:ea typeface="仿宋" pitchFamily="49" charset="-122"/>
              </a:rPr>
              <a:t>(self, root) -&gt; List[str]:</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3      	if root==None:return []</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4       </a:t>
            </a:r>
            <a:r>
              <a:rPr lang="en-US" altLang="zh-CN" sz="2000" smtClean="0">
                <a:solidFill>
                  <a:srgbClr val="006600"/>
                </a:solidFill>
                <a:latin typeface="Consolas" pitchFamily="49" charset="0"/>
                <a:ea typeface="仿宋" pitchFamily="49" charset="-122"/>
              </a:rPr>
              <a:t>self.ans=[]</a:t>
            </a:r>
            <a:endParaRPr lang="zh-CN" altLang="zh-CN" sz="2000" smtClean="0">
              <a:solidFill>
                <a:srgbClr val="006600"/>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5       x=[]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存放一条路径</a:t>
            </a: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6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(root,x)				</a:t>
            </a:r>
            <a:r>
              <a:rPr lang="en-US" altLang="zh-CN" sz="2000" smtClean="0">
                <a:solidFill>
                  <a:srgbClr val="00B0F0"/>
                </a:solidFill>
                <a:latin typeface="Consolas" pitchFamily="49" charset="0"/>
                <a:ea typeface="仿宋" pitchFamily="49" charset="-122"/>
              </a:rPr>
              <a:t>#dfs</a:t>
            </a:r>
            <a:r>
              <a:rPr lang="zh-CN" altLang="zh-CN" sz="2000" smtClean="0">
                <a:solidFill>
                  <a:srgbClr val="00B0F0"/>
                </a:solidFill>
                <a:latin typeface="Consolas" pitchFamily="49" charset="0"/>
                <a:ea typeface="仿宋" pitchFamily="49" charset="-122"/>
              </a:rPr>
              <a:t>求</a:t>
            </a:r>
            <a:r>
              <a:rPr lang="en-US" altLang="zh-CN" sz="2000" smtClean="0">
                <a:solidFill>
                  <a:srgbClr val="00B0F0"/>
                </a:solidFill>
                <a:latin typeface="Consolas" pitchFamily="49" charset="0"/>
                <a:ea typeface="仿宋" pitchFamily="49" charset="-122"/>
              </a:rPr>
              <a:t>ans</a:t>
            </a:r>
            <a:endParaRPr lang="zh-CN" altLang="zh-CN" sz="2000" smtClean="0">
              <a:solidFill>
                <a:srgbClr val="00B0F0"/>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7       </a:t>
            </a:r>
            <a:r>
              <a:rPr lang="en-US" altLang="zh-CN" sz="2000" smtClean="0">
                <a:solidFill>
                  <a:srgbClr val="006600"/>
                </a:solidFill>
                <a:latin typeface="Consolas" pitchFamily="49" charset="0"/>
                <a:ea typeface="仿宋" pitchFamily="49" charset="-122"/>
              </a:rPr>
              <a:t>return self.ans</a:t>
            </a:r>
            <a:endParaRPr lang="zh-CN" altLang="zh-CN" sz="2000">
              <a:solidFill>
                <a:srgbClr val="006600"/>
              </a:solidFill>
              <a:latin typeface="Consolas" pitchFamily="49" charset="0"/>
              <a:ea typeface="仿宋" pitchFamily="49" charset="-122"/>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26</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83" name="Rectangle 19"/>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596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71406" y="160718"/>
            <a:ext cx="8929718" cy="421920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9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(self,root,x): 									</a:t>
            </a:r>
            <a:r>
              <a:rPr lang="en-US" altLang="zh-CN" sz="2000" smtClean="0">
                <a:solidFill>
                  <a:srgbClr val="00B050"/>
                </a:solidFill>
                <a:latin typeface="Consolas" pitchFamily="49" charset="0"/>
                <a:ea typeface="仿宋" pitchFamily="49" charset="-122"/>
              </a:rPr>
              <a:t>#</a:t>
            </a:r>
            <a:r>
              <a:rPr lang="zh-CN" altLang="en-US" sz="2000" smtClean="0">
                <a:solidFill>
                  <a:srgbClr val="00B050"/>
                </a:solidFill>
                <a:latin typeface="Consolas" pitchFamily="49" charset="0"/>
                <a:ea typeface="仿宋" pitchFamily="49" charset="-122"/>
              </a:rPr>
              <a:t>深度优先遍历</a:t>
            </a:r>
            <a:endParaRPr lang="zh-CN" altLang="zh-CN" sz="2000" smtClean="0">
              <a:solidFill>
                <a:srgbClr val="00B05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10    	</a:t>
            </a:r>
            <a:r>
              <a:rPr lang="en-US" altLang="zh-CN" sz="2000" smtClean="0">
                <a:solidFill>
                  <a:srgbClr val="006600"/>
                </a:solidFill>
                <a:latin typeface="Consolas" pitchFamily="49" charset="0"/>
                <a:ea typeface="仿宋" pitchFamily="49" charset="-122"/>
              </a:rPr>
              <a:t>x.append(root.val)</a:t>
            </a:r>
            <a:endParaRPr lang="zh-CN" altLang="zh-CN" sz="2000" smtClean="0">
              <a:solidFill>
                <a:srgbClr val="00660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11      if </a:t>
            </a:r>
            <a:r>
              <a:rPr lang="en-US" altLang="zh-CN" sz="2000" smtClean="0">
                <a:solidFill>
                  <a:srgbClr val="FF00FF"/>
                </a:solidFill>
                <a:latin typeface="Consolas" pitchFamily="49" charset="0"/>
                <a:ea typeface="仿宋" pitchFamily="49" charset="-122"/>
              </a:rPr>
              <a:t>root.left==None and root.right==None</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a:t>
            </a:r>
            <a:r>
              <a:rPr lang="zh-CN" altLang="en-US" sz="2000" smtClean="0">
                <a:solidFill>
                  <a:srgbClr val="00B0F0"/>
                </a:solidFill>
                <a:latin typeface="Consolas" pitchFamily="49" charset="0"/>
                <a:ea typeface="仿宋" pitchFamily="49" charset="-122"/>
              </a:rPr>
              <a:t>一</a:t>
            </a:r>
            <a:r>
              <a:rPr lang="zh-CN" altLang="zh-CN" sz="2000" smtClean="0">
                <a:solidFill>
                  <a:srgbClr val="00B0F0"/>
                </a:solidFill>
                <a:latin typeface="Consolas" pitchFamily="49" charset="0"/>
                <a:ea typeface="仿宋" pitchFamily="49" charset="-122"/>
              </a:rPr>
              <a:t>路径</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12      	tmp=str(x[0])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路径转换为字符串</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13        	for i in range(1,len(x)):</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14        		tmp+="-&gt;"+str(x[i])</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15        	self.ans.append(tmp)</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16      else: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17        	if root.left!=None: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18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(root.left,x)</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19       	if root.right!=None: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20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(root.right,x)</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21      	x.pop()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从结点</a:t>
            </a:r>
            <a:r>
              <a:rPr lang="en-US" altLang="zh-CN" sz="2000" smtClean="0">
                <a:solidFill>
                  <a:srgbClr val="00B0F0"/>
                </a:solidFill>
                <a:latin typeface="Consolas" pitchFamily="49" charset="0"/>
                <a:ea typeface="仿宋" pitchFamily="49" charset="-122"/>
              </a:rPr>
              <a:t>root</a:t>
            </a:r>
            <a:r>
              <a:rPr lang="zh-CN" altLang="zh-CN" sz="2000" smtClean="0">
                <a:solidFill>
                  <a:srgbClr val="00B0F0"/>
                </a:solidFill>
                <a:latin typeface="Consolas" pitchFamily="49" charset="0"/>
                <a:ea typeface="仿宋" pitchFamily="49" charset="-122"/>
              </a:rPr>
              <a:t>回退</a:t>
            </a:r>
            <a:endParaRPr lang="zh-CN" altLang="zh-CN" sz="2000">
              <a:solidFill>
                <a:srgbClr val="00B0F0"/>
              </a:solidFill>
              <a:latin typeface="Consolas" pitchFamily="49" charset="0"/>
              <a:ea typeface="仿宋" pitchFamily="49" charset="-122"/>
            </a:endParaRPr>
          </a:p>
        </p:txBody>
      </p:sp>
      <p:grpSp>
        <p:nvGrpSpPr>
          <p:cNvPr id="2" name="组合 18"/>
          <p:cNvGrpSpPr/>
          <p:nvPr/>
        </p:nvGrpSpPr>
        <p:grpSpPr>
          <a:xfrm>
            <a:off x="6786578" y="1857370"/>
            <a:ext cx="1267676" cy="1341221"/>
            <a:chOff x="2652278" y="4438233"/>
            <a:chExt cx="1267676" cy="1788295"/>
          </a:xfrm>
        </p:grpSpPr>
        <p:sp>
          <p:nvSpPr>
            <p:cNvPr id="11" name="Oval 8"/>
            <p:cNvSpPr>
              <a:spLocks noChangeArrowheads="1"/>
            </p:cNvSpPr>
            <p:nvPr/>
          </p:nvSpPr>
          <p:spPr bwMode="auto">
            <a:xfrm>
              <a:off x="3105182" y="4438233"/>
              <a:ext cx="322040" cy="3867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1</a:t>
              </a:r>
            </a:p>
          </p:txBody>
        </p:sp>
        <p:sp>
          <p:nvSpPr>
            <p:cNvPr id="12" name="Oval 7"/>
            <p:cNvSpPr>
              <a:spLocks noChangeArrowheads="1"/>
            </p:cNvSpPr>
            <p:nvPr/>
          </p:nvSpPr>
          <p:spPr bwMode="auto">
            <a:xfrm>
              <a:off x="2652278" y="5167430"/>
              <a:ext cx="322040" cy="3867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2</a:t>
              </a:r>
            </a:p>
          </p:txBody>
        </p:sp>
        <p:sp>
          <p:nvSpPr>
            <p:cNvPr id="13" name="Oval 6"/>
            <p:cNvSpPr>
              <a:spLocks noChangeArrowheads="1"/>
            </p:cNvSpPr>
            <p:nvPr/>
          </p:nvSpPr>
          <p:spPr bwMode="auto">
            <a:xfrm>
              <a:off x="3597914" y="5167430"/>
              <a:ext cx="322040" cy="3867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3</a:t>
              </a:r>
            </a:p>
          </p:txBody>
        </p:sp>
        <p:sp>
          <p:nvSpPr>
            <p:cNvPr id="14" name="Oval 5"/>
            <p:cNvSpPr>
              <a:spLocks noChangeArrowheads="1"/>
            </p:cNvSpPr>
            <p:nvPr/>
          </p:nvSpPr>
          <p:spPr bwMode="auto">
            <a:xfrm>
              <a:off x="3165493" y="5839747"/>
              <a:ext cx="322040" cy="38678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5</a:t>
              </a:r>
            </a:p>
          </p:txBody>
        </p:sp>
        <p:sp>
          <p:nvSpPr>
            <p:cNvPr id="15" name="AutoShape 4"/>
            <p:cNvSpPr>
              <a:spLocks noChangeShapeType="1"/>
            </p:cNvSpPr>
            <p:nvPr/>
          </p:nvSpPr>
          <p:spPr bwMode="auto">
            <a:xfrm flipH="1">
              <a:off x="2813867" y="4768135"/>
              <a:ext cx="337971" cy="39929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800"/>
                </a:lnSpc>
              </a:pPr>
              <a:endParaRPr lang="zh-CN" altLang="en-US" sz="1800">
                <a:latin typeface="Consolas" pitchFamily="49" charset="0"/>
                <a:cs typeface="Consolas" pitchFamily="49" charset="0"/>
              </a:endParaRPr>
            </a:p>
          </p:txBody>
        </p:sp>
        <p:sp>
          <p:nvSpPr>
            <p:cNvPr id="16" name="AutoShape 3"/>
            <p:cNvSpPr>
              <a:spLocks noChangeShapeType="1"/>
            </p:cNvSpPr>
            <p:nvPr/>
          </p:nvSpPr>
          <p:spPr bwMode="auto">
            <a:xfrm>
              <a:off x="3380566" y="4768135"/>
              <a:ext cx="378937" cy="39929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800"/>
                </a:lnSpc>
              </a:pPr>
              <a:endParaRPr lang="zh-CN" altLang="en-US" sz="1800">
                <a:latin typeface="Consolas" pitchFamily="49" charset="0"/>
                <a:cs typeface="Consolas" pitchFamily="49" charset="0"/>
              </a:endParaRPr>
            </a:p>
          </p:txBody>
        </p:sp>
        <p:sp>
          <p:nvSpPr>
            <p:cNvPr id="17" name="AutoShape 2"/>
            <p:cNvSpPr>
              <a:spLocks noChangeShapeType="1"/>
            </p:cNvSpPr>
            <p:nvPr/>
          </p:nvSpPr>
          <p:spPr bwMode="auto">
            <a:xfrm>
              <a:off x="2927662" y="5497331"/>
              <a:ext cx="284488" cy="399295"/>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800"/>
                </a:lnSpc>
              </a:pPr>
              <a:endParaRPr lang="zh-CN" altLang="en-US" sz="1800">
                <a:latin typeface="Consolas" pitchFamily="49" charset="0"/>
                <a:cs typeface="Consolas" pitchFamily="49" charset="0"/>
              </a:endParaRPr>
            </a:p>
          </p:txBody>
        </p:sp>
      </p:grpSp>
      <p:sp>
        <p:nvSpPr>
          <p:cNvPr id="18" name="灯片编号占位符 17"/>
          <p:cNvSpPr>
            <a:spLocks noGrp="1"/>
          </p:cNvSpPr>
          <p:nvPr>
            <p:ph type="sldNum" sz="quarter" idx="12"/>
          </p:nvPr>
        </p:nvSpPr>
        <p:spPr/>
        <p:txBody>
          <a:bodyPr/>
          <a:lstStyle/>
          <a:p>
            <a:fld id="{7AF016A1-9F15-429F-9EFD-84004B73C732}" type="slidenum">
              <a:rPr lang="en-US" altLang="zh-CN" smtClean="0"/>
              <a:pPr/>
              <a:t>27</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83" name="Rectangle 19"/>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1" name="TextBox 50"/>
          <p:cNvSpPr txBox="1"/>
          <p:nvPr/>
        </p:nvSpPr>
        <p:spPr>
          <a:xfrm>
            <a:off x="500034" y="964395"/>
            <a:ext cx="7572428" cy="2333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3000"/>
              </a:lnSpc>
              <a:buBlip>
                <a:blip r:embed="rId2"/>
              </a:buBlip>
            </a:pPr>
            <a:r>
              <a:rPr lang="zh-CN" altLang="zh-CN" sz="2000" smtClean="0">
                <a:solidFill>
                  <a:srgbClr val="0000FF"/>
                </a:solidFill>
                <a:latin typeface="Consolas" pitchFamily="49" charset="0"/>
                <a:ea typeface="仿宋" pitchFamily="49" charset="-122"/>
                <a:cs typeface="Consolas" pitchFamily="49" charset="0"/>
              </a:rPr>
              <a:t>将给定的一棵树看成是解空间，存放一条路径的</a:t>
            </a:r>
            <a:r>
              <a:rPr lang="en-US" altLang="zh-CN" sz="2000"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就是一个解向量。</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buBlip>
                <a:blip r:embed="rId2"/>
              </a:buBlip>
            </a:pPr>
            <a:r>
              <a:rPr lang="zh-CN" altLang="zh-CN" sz="2000" smtClean="0">
                <a:solidFill>
                  <a:srgbClr val="0000FF"/>
                </a:solidFill>
                <a:latin typeface="Consolas" pitchFamily="49" charset="0"/>
                <a:ea typeface="仿宋" pitchFamily="49" charset="-122"/>
                <a:cs typeface="Consolas" pitchFamily="49" charset="0"/>
              </a:rPr>
              <a:t>从根结点</a:t>
            </a:r>
            <a:r>
              <a:rPr lang="en-US" altLang="zh-CN" sz="2000" smtClean="0">
                <a:solidFill>
                  <a:srgbClr val="0000FF"/>
                </a:solidFill>
                <a:latin typeface="Consolas" pitchFamily="49" charset="0"/>
                <a:ea typeface="仿宋" pitchFamily="49" charset="-122"/>
                <a:cs typeface="Consolas" pitchFamily="49" charset="0"/>
              </a:rPr>
              <a:t>root</a:t>
            </a:r>
            <a:r>
              <a:rPr lang="zh-CN" altLang="zh-CN" sz="2000" smtClean="0">
                <a:solidFill>
                  <a:srgbClr val="0000FF"/>
                </a:solidFill>
                <a:latin typeface="Consolas" pitchFamily="49" charset="0"/>
                <a:ea typeface="仿宋" pitchFamily="49" charset="-122"/>
                <a:cs typeface="Consolas" pitchFamily="49" charset="0"/>
              </a:rPr>
              <a:t>出发搜索，当到达一个叶子结点时构成一条路径，将解向量</a:t>
            </a:r>
            <a:r>
              <a:rPr lang="en-US" altLang="zh-CN" sz="2000"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转换为路径字符串</a:t>
            </a:r>
            <a:r>
              <a:rPr lang="en-US" altLang="zh-CN" sz="2000" smtClean="0">
                <a:solidFill>
                  <a:srgbClr val="0000FF"/>
                </a:solidFill>
                <a:latin typeface="Consolas" pitchFamily="49" charset="0"/>
                <a:ea typeface="仿宋" pitchFamily="49" charset="-122"/>
                <a:cs typeface="Consolas" pitchFamily="49" charset="0"/>
              </a:rPr>
              <a:t>tmp</a:t>
            </a:r>
            <a:r>
              <a:rPr lang="zh-CN" altLang="zh-CN" sz="2000" smtClean="0">
                <a:solidFill>
                  <a:srgbClr val="0000FF"/>
                </a:solidFill>
                <a:latin typeface="Consolas" pitchFamily="49" charset="0"/>
                <a:ea typeface="仿宋" pitchFamily="49" charset="-122"/>
                <a:cs typeface="Consolas" pitchFamily="49" charset="0"/>
              </a:rPr>
              <a:t>后添加的</a:t>
            </a:r>
            <a:r>
              <a:rPr lang="en-US" altLang="zh-CN" sz="2000" smtClean="0">
                <a:solidFill>
                  <a:srgbClr val="0000FF"/>
                </a:solidFill>
                <a:latin typeface="Consolas" pitchFamily="49" charset="0"/>
                <a:ea typeface="仿宋" pitchFamily="49" charset="-122"/>
                <a:cs typeface="Consolas" pitchFamily="49" charset="0"/>
              </a:rPr>
              <a:t>ans</a:t>
            </a:r>
            <a:r>
              <a:rPr lang="zh-CN" altLang="zh-CN" sz="2000" smtClean="0">
                <a:solidFill>
                  <a:srgbClr val="0000FF"/>
                </a:solidFill>
                <a:latin typeface="Consolas" pitchFamily="49" charset="0"/>
                <a:ea typeface="仿宋" pitchFamily="49" charset="-122"/>
                <a:cs typeface="Consolas" pitchFamily="49" charset="0"/>
              </a:rPr>
              <a:t>中，否则，从</a:t>
            </a:r>
            <a:r>
              <a:rPr lang="en-US" altLang="zh-CN" sz="2000" smtClean="0">
                <a:solidFill>
                  <a:srgbClr val="0000FF"/>
                </a:solidFill>
                <a:latin typeface="Consolas" pitchFamily="49" charset="0"/>
                <a:ea typeface="仿宋" pitchFamily="49" charset="-122"/>
                <a:cs typeface="Consolas" pitchFamily="49" charset="0"/>
              </a:rPr>
              <a:t>root</a:t>
            </a:r>
            <a:r>
              <a:rPr lang="zh-CN" altLang="zh-CN" sz="2000" smtClean="0">
                <a:solidFill>
                  <a:srgbClr val="0000FF"/>
                </a:solidFill>
                <a:latin typeface="Consolas" pitchFamily="49" charset="0"/>
                <a:ea typeface="仿宋" pitchFamily="49" charset="-122"/>
                <a:cs typeface="Consolas" pitchFamily="49" charset="0"/>
              </a:rPr>
              <a:t>扩展出左右孩子结点，并从孩子结点回退的</a:t>
            </a:r>
            <a:r>
              <a:rPr lang="en-US" altLang="zh-CN" sz="2000" smtClean="0">
                <a:solidFill>
                  <a:srgbClr val="0000FF"/>
                </a:solidFill>
                <a:latin typeface="Consolas" pitchFamily="49" charset="0"/>
                <a:ea typeface="仿宋" pitchFamily="49" charset="-122"/>
                <a:cs typeface="Consolas" pitchFamily="49" charset="0"/>
              </a:rPr>
              <a:t>root</a:t>
            </a:r>
            <a:r>
              <a:rPr lang="zh-CN" altLang="zh-CN"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12596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TextBox 17"/>
          <p:cNvSpPr txBox="1"/>
          <p:nvPr/>
        </p:nvSpPr>
        <p:spPr>
          <a:xfrm>
            <a:off x="357158" y="428610"/>
            <a:ext cx="3714776"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zh-CN"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问题求解—</a:t>
            </a:r>
            <a:r>
              <a:rPr lang="zh-CN" altLang="en-US"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回溯法</a:t>
            </a:r>
            <a:endParaRPr lang="zh-CN" altLang="zh-CN" sz="2000" smtClean="0">
              <a:ln w="11430"/>
              <a:solidFill>
                <a:srgbClr val="FF0000"/>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83" name="Rectangle 19"/>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596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214282" y="482188"/>
            <a:ext cx="8786874" cy="298809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700"/>
              </a:lnSpc>
              <a:spcBef>
                <a:spcPts val="0"/>
              </a:spcBef>
            </a:pPr>
            <a:r>
              <a:rPr lang="en-US" altLang="zh-CN" sz="2000" smtClean="0">
                <a:solidFill>
                  <a:srgbClr val="0000FF"/>
                </a:solidFill>
                <a:latin typeface="Consolas" pitchFamily="49" charset="0"/>
                <a:ea typeface="仿宋" pitchFamily="49" charset="-122"/>
              </a:rPr>
              <a:t>1	class Solution:</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2    	def </a:t>
            </a:r>
            <a:r>
              <a:rPr lang="en-US" altLang="zh-CN" sz="2000" smtClean="0">
                <a:solidFill>
                  <a:srgbClr val="FF0000"/>
                </a:solidFill>
                <a:latin typeface="Consolas" pitchFamily="49" charset="0"/>
                <a:ea typeface="仿宋" pitchFamily="49" charset="-122"/>
              </a:rPr>
              <a:t>binaryTreePaths</a:t>
            </a:r>
            <a:r>
              <a:rPr lang="en-US" altLang="zh-CN" sz="2000" smtClean="0">
                <a:solidFill>
                  <a:srgbClr val="0000FF"/>
                </a:solidFill>
                <a:latin typeface="Consolas" pitchFamily="49" charset="0"/>
                <a:ea typeface="仿宋" pitchFamily="49" charset="-122"/>
              </a:rPr>
              <a:t>(self,root) -&gt; List[str]:</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3     	if root==None:return []</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4      	self.ans=[]</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5      	x=[]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存放一条路径</a:t>
            </a: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6      	</a:t>
            </a:r>
            <a:r>
              <a:rPr lang="en-US" altLang="zh-CN" sz="2000" smtClean="0">
                <a:solidFill>
                  <a:srgbClr val="006600"/>
                </a:solidFill>
                <a:latin typeface="Consolas" pitchFamily="49" charset="0"/>
                <a:ea typeface="仿宋" pitchFamily="49" charset="-122"/>
              </a:rPr>
              <a:t>x.append(root.val)</a:t>
            </a:r>
            <a:endParaRPr lang="zh-CN" altLang="zh-CN" sz="2000" smtClean="0">
              <a:solidFill>
                <a:srgbClr val="006600"/>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7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(root,x) 						</a:t>
            </a:r>
            <a:r>
              <a:rPr lang="en-US" altLang="zh-CN" sz="2000" smtClean="0">
                <a:solidFill>
                  <a:srgbClr val="00B0F0"/>
                </a:solidFill>
                <a:latin typeface="Consolas" pitchFamily="49" charset="0"/>
                <a:ea typeface="仿宋" pitchFamily="49" charset="-122"/>
              </a:rPr>
              <a:t>#dfs</a:t>
            </a:r>
            <a:r>
              <a:rPr lang="zh-CN" altLang="zh-CN" sz="2000" smtClean="0">
                <a:solidFill>
                  <a:srgbClr val="00B0F0"/>
                </a:solidFill>
                <a:latin typeface="Consolas" pitchFamily="49" charset="0"/>
                <a:ea typeface="仿宋" pitchFamily="49" charset="-122"/>
              </a:rPr>
              <a:t>求</a:t>
            </a:r>
            <a:r>
              <a:rPr lang="en-US" altLang="zh-CN" sz="2000" smtClean="0">
                <a:solidFill>
                  <a:srgbClr val="00B0F0"/>
                </a:solidFill>
                <a:latin typeface="Consolas" pitchFamily="49" charset="0"/>
                <a:ea typeface="仿宋" pitchFamily="49" charset="-122"/>
              </a:rPr>
              <a:t>ans</a:t>
            </a:r>
            <a:endParaRPr lang="zh-CN" altLang="zh-CN" sz="2000" smtClean="0">
              <a:solidFill>
                <a:srgbClr val="00B0F0"/>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8      	return self.ans</a:t>
            </a:r>
            <a:endParaRPr lang="zh-CN" altLang="zh-CN" sz="2000">
              <a:solidFill>
                <a:srgbClr val="0000FF"/>
              </a:solidFill>
              <a:latin typeface="Consolas" pitchFamily="49" charset="0"/>
              <a:ea typeface="仿宋" pitchFamily="49" charset="-122"/>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29</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017973"/>
            <a:ext cx="7929618" cy="2904513"/>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3"/>
              </a:buBlip>
            </a:pPr>
            <a:r>
              <a:rPr lang="zh-CN" altLang="zh-CN" sz="2000" smtClean="0">
                <a:solidFill>
                  <a:srgbClr val="0000FF"/>
                </a:solidFill>
                <a:latin typeface="Consolas" pitchFamily="49" charset="0"/>
                <a:ea typeface="楷体" pitchFamily="49" charset="-122"/>
                <a:cs typeface="Consolas" pitchFamily="49" charset="0"/>
              </a:rPr>
              <a:t>一个复杂问题的解决方案往往是由若干个小的</a:t>
            </a:r>
            <a:r>
              <a:rPr lang="zh-CN" altLang="zh-CN" sz="2000" smtClean="0">
                <a:solidFill>
                  <a:srgbClr val="FF00FF"/>
                </a:solidFill>
                <a:latin typeface="Consolas" pitchFamily="49" charset="0"/>
                <a:ea typeface="楷体" pitchFamily="49" charset="-122"/>
                <a:cs typeface="Consolas" pitchFamily="49" charset="0"/>
              </a:rPr>
              <a:t>决策</a:t>
            </a:r>
            <a:r>
              <a:rPr lang="zh-CN" altLang="zh-CN" sz="2000" smtClean="0">
                <a:solidFill>
                  <a:srgbClr val="0000FF"/>
                </a:solidFill>
                <a:latin typeface="Consolas" pitchFamily="49" charset="0"/>
                <a:ea typeface="楷体" pitchFamily="49" charset="-122"/>
                <a:cs typeface="Consolas" pitchFamily="49" charset="0"/>
              </a:rPr>
              <a:t>（即选择）步骤组成的决策序列</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600"/>
              </a:spcBef>
              <a:buBlip>
                <a:blip r:embed="rId3"/>
              </a:buBlip>
            </a:pPr>
            <a:r>
              <a:rPr lang="zh-CN" altLang="zh-CN" sz="2000" smtClean="0">
                <a:solidFill>
                  <a:srgbClr val="0000FF"/>
                </a:solidFill>
                <a:latin typeface="Consolas" pitchFamily="49" charset="0"/>
                <a:ea typeface="楷体" pitchFamily="49" charset="-122"/>
                <a:cs typeface="Consolas" pitchFamily="49" charset="0"/>
              </a:rPr>
              <a:t>问题的解可以表示成解向量</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），其中分量</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对应第</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步的选择</a:t>
            </a:r>
            <a:r>
              <a:rPr lang="zh-CN" altLang="en-US"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S</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600"/>
              </a:spcBef>
              <a:buBlip>
                <a:blip r:embed="rId3"/>
              </a:buBlip>
            </a:pP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中各个分量</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所有的取值的组合构成问题的解向量空间，简称为</a:t>
            </a:r>
            <a:r>
              <a:rPr lang="zh-CN" altLang="zh-CN" sz="2000" smtClean="0">
                <a:solidFill>
                  <a:srgbClr val="FF3300"/>
                </a:solidFill>
                <a:latin typeface="Consolas" pitchFamily="49" charset="0"/>
                <a:ea typeface="楷体" pitchFamily="49" charset="-122"/>
                <a:cs typeface="Consolas" pitchFamily="49" charset="0"/>
              </a:rPr>
              <a:t>解空间</a:t>
            </a:r>
            <a:r>
              <a:rPr lang="zh-CN" altLang="zh-CN" sz="2000" smtClean="0">
                <a:solidFill>
                  <a:srgbClr val="0000FF"/>
                </a:solidFill>
                <a:latin typeface="Consolas" pitchFamily="49" charset="0"/>
                <a:ea typeface="楷体" pitchFamily="49" charset="-122"/>
                <a:cs typeface="Consolas" pitchFamily="49" charset="0"/>
              </a:rPr>
              <a:t>，解空间一般用树形式来组织</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也称为解空间树或者状态空间树。</a:t>
            </a:r>
            <a:endParaRPr lang="zh-CN" altLang="zh-CN" sz="2000">
              <a:solidFill>
                <a:srgbClr val="0000FF"/>
              </a:solidFill>
              <a:latin typeface="Consolas" pitchFamily="49" charset="0"/>
              <a:ea typeface="楷体" pitchFamily="49" charset="-122"/>
              <a:cs typeface="Consolas" pitchFamily="49" charset="0"/>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3</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83" name="Rectangle 19"/>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596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142844" y="132456"/>
            <a:ext cx="8786874" cy="48347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10  	def </a:t>
            </a:r>
            <a:r>
              <a:rPr lang="en-US" altLang="zh-CN" sz="1800" smtClean="0">
                <a:solidFill>
                  <a:srgbClr val="FF0000"/>
                </a:solidFill>
                <a:latin typeface="Consolas" pitchFamily="49" charset="0"/>
                <a:ea typeface="仿宋" pitchFamily="49" charset="-122"/>
              </a:rPr>
              <a:t>dfs</a:t>
            </a:r>
            <a:r>
              <a:rPr lang="en-US" altLang="zh-CN" sz="1800" smtClean="0">
                <a:solidFill>
                  <a:srgbClr val="0000FF"/>
                </a:solidFill>
                <a:latin typeface="Consolas" pitchFamily="49" charset="0"/>
                <a:ea typeface="仿宋" pitchFamily="49" charset="-122"/>
              </a:rPr>
              <a:t>(self,root,x):  			</a:t>
            </a:r>
            <a:r>
              <a:rPr lang="en-US" altLang="zh-CN" sz="1800" smtClean="0">
                <a:solidFill>
                  <a:srgbClr val="00B050"/>
                </a:solidFill>
                <a:latin typeface="Consolas" pitchFamily="49" charset="0"/>
                <a:ea typeface="仿宋" pitchFamily="49" charset="-122"/>
              </a:rPr>
              <a:t>#</a:t>
            </a:r>
            <a:r>
              <a:rPr lang="zh-CN" altLang="zh-CN" sz="1800" smtClean="0">
                <a:solidFill>
                  <a:srgbClr val="00B050"/>
                </a:solidFill>
                <a:latin typeface="Consolas" pitchFamily="49" charset="0"/>
                <a:ea typeface="仿宋" pitchFamily="49" charset="-122"/>
              </a:rPr>
              <a:t>回溯算法</a:t>
            </a: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11     	if </a:t>
            </a:r>
            <a:r>
              <a:rPr lang="en-US" altLang="zh-CN" sz="1800" smtClean="0">
                <a:solidFill>
                  <a:srgbClr val="FF00FF"/>
                </a:solidFill>
                <a:latin typeface="Consolas" pitchFamily="49" charset="0"/>
                <a:ea typeface="仿宋" pitchFamily="49" charset="-122"/>
              </a:rPr>
              <a:t>root.left==None and root.right==None</a:t>
            </a:r>
            <a:r>
              <a:rPr lang="en-US" altLang="zh-CN" sz="1800" smtClean="0">
                <a:solidFill>
                  <a:srgbClr val="0000FF"/>
                </a:solidFill>
                <a:latin typeface="Consolas" pitchFamily="49" charset="0"/>
                <a:ea typeface="仿宋" pitchFamily="49" charset="-122"/>
              </a:rPr>
              <a:t>: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找到一路径</a:t>
            </a: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12         	tmp=str(x[0])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路径转换为字符串</a:t>
            </a: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13         	for i in range(1,len(x)):</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14            	tmp+="-&gt;"+str(x[i])</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15         	self.ans.append(tmp)</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16      	else:</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17         	if root.left!=None:</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18            	x.append(root.left.val)</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19            	self.</a:t>
            </a:r>
            <a:r>
              <a:rPr lang="en-US" altLang="zh-CN" sz="1800" smtClean="0">
                <a:solidFill>
                  <a:srgbClr val="FF0000"/>
                </a:solidFill>
                <a:latin typeface="Consolas" pitchFamily="49" charset="0"/>
                <a:ea typeface="仿宋" pitchFamily="49" charset="-122"/>
              </a:rPr>
              <a:t>dfs</a:t>
            </a:r>
            <a:r>
              <a:rPr lang="en-US" altLang="zh-CN" sz="1800" smtClean="0">
                <a:solidFill>
                  <a:srgbClr val="0000FF"/>
                </a:solidFill>
                <a:latin typeface="Consolas" pitchFamily="49" charset="0"/>
                <a:ea typeface="仿宋" pitchFamily="49" charset="-122"/>
              </a:rPr>
              <a:t>(root.left,x)</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20            	x.pop()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回溯</a:t>
            </a: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21         	if root.right!=None:</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22            	x.append(root.right.val)</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23            	self.</a:t>
            </a:r>
            <a:r>
              <a:rPr lang="en-US" altLang="zh-CN" sz="1800" smtClean="0">
                <a:solidFill>
                  <a:srgbClr val="FF0000"/>
                </a:solidFill>
                <a:latin typeface="Consolas" pitchFamily="49" charset="0"/>
                <a:ea typeface="仿宋" pitchFamily="49" charset="-122"/>
              </a:rPr>
              <a:t>dfs</a:t>
            </a:r>
            <a:r>
              <a:rPr lang="en-US" altLang="zh-CN" sz="1800" smtClean="0">
                <a:solidFill>
                  <a:srgbClr val="0000FF"/>
                </a:solidFill>
                <a:latin typeface="Consolas" pitchFamily="49" charset="0"/>
                <a:ea typeface="仿宋" pitchFamily="49" charset="-122"/>
              </a:rPr>
              <a:t>(root.right,x)</a:t>
            </a:r>
            <a:endParaRPr lang="zh-CN" altLang="zh-CN" sz="18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1800" smtClean="0">
                <a:solidFill>
                  <a:srgbClr val="0000FF"/>
                </a:solidFill>
                <a:latin typeface="Consolas" pitchFamily="49" charset="0"/>
                <a:ea typeface="仿宋" pitchFamily="49" charset="-122"/>
              </a:rPr>
              <a:t>24            	x.pop()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回溯</a:t>
            </a:r>
            <a:endParaRPr lang="zh-CN" altLang="zh-CN" sz="1800">
              <a:solidFill>
                <a:srgbClr val="00B0F0"/>
              </a:solidFill>
              <a:latin typeface="Consolas" pitchFamily="49" charset="0"/>
              <a:ea typeface="仿宋" pitchFamily="49" charset="-122"/>
            </a:endParaRPr>
          </a:p>
        </p:txBody>
      </p:sp>
      <p:grpSp>
        <p:nvGrpSpPr>
          <p:cNvPr id="2" name="组合 28"/>
          <p:cNvGrpSpPr/>
          <p:nvPr/>
        </p:nvGrpSpPr>
        <p:grpSpPr>
          <a:xfrm>
            <a:off x="6786578" y="1857370"/>
            <a:ext cx="1267676" cy="1341221"/>
            <a:chOff x="6786578" y="1857370"/>
            <a:chExt cx="1267676" cy="1341221"/>
          </a:xfrm>
        </p:grpSpPr>
        <p:sp>
          <p:nvSpPr>
            <p:cNvPr id="11" name="Oval 8"/>
            <p:cNvSpPr>
              <a:spLocks noChangeArrowheads="1"/>
            </p:cNvSpPr>
            <p:nvPr/>
          </p:nvSpPr>
          <p:spPr bwMode="auto">
            <a:xfrm>
              <a:off x="7239482" y="1857370"/>
              <a:ext cx="322040" cy="29008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1</a:t>
              </a:r>
            </a:p>
          </p:txBody>
        </p:sp>
        <p:sp>
          <p:nvSpPr>
            <p:cNvPr id="12" name="Oval 7"/>
            <p:cNvSpPr>
              <a:spLocks noChangeArrowheads="1"/>
            </p:cNvSpPr>
            <p:nvPr/>
          </p:nvSpPr>
          <p:spPr bwMode="auto">
            <a:xfrm>
              <a:off x="6786578" y="2404268"/>
              <a:ext cx="322040" cy="29008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2</a:t>
              </a:r>
            </a:p>
          </p:txBody>
        </p:sp>
        <p:sp>
          <p:nvSpPr>
            <p:cNvPr id="13" name="Oval 6"/>
            <p:cNvSpPr>
              <a:spLocks noChangeArrowheads="1"/>
            </p:cNvSpPr>
            <p:nvPr/>
          </p:nvSpPr>
          <p:spPr bwMode="auto">
            <a:xfrm>
              <a:off x="7732214" y="2404268"/>
              <a:ext cx="322040" cy="29008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3</a:t>
              </a:r>
            </a:p>
          </p:txBody>
        </p:sp>
        <p:sp>
          <p:nvSpPr>
            <p:cNvPr id="14" name="Oval 5"/>
            <p:cNvSpPr>
              <a:spLocks noChangeArrowheads="1"/>
            </p:cNvSpPr>
            <p:nvPr/>
          </p:nvSpPr>
          <p:spPr bwMode="auto">
            <a:xfrm>
              <a:off x="7299793" y="2908505"/>
              <a:ext cx="322040" cy="29008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tx1"/>
                  </a:solidFill>
                  <a:effectLst/>
                  <a:latin typeface="Consolas" pitchFamily="49" charset="0"/>
                  <a:ea typeface="宋体" pitchFamily="2" charset="-122"/>
                  <a:cs typeface="Consolas" pitchFamily="49" charset="0"/>
                </a:rPr>
                <a:t>5</a:t>
              </a:r>
            </a:p>
          </p:txBody>
        </p:sp>
        <p:sp>
          <p:nvSpPr>
            <p:cNvPr id="15" name="AutoShape 4"/>
            <p:cNvSpPr>
              <a:spLocks noChangeShapeType="1"/>
            </p:cNvSpPr>
            <p:nvPr/>
          </p:nvSpPr>
          <p:spPr bwMode="auto">
            <a:xfrm flipH="1">
              <a:off x="6948167" y="2104796"/>
              <a:ext cx="337971" cy="29947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800"/>
                </a:lnSpc>
              </a:pPr>
              <a:endParaRPr lang="zh-CN" altLang="en-US" sz="1800">
                <a:latin typeface="Consolas" pitchFamily="49" charset="0"/>
                <a:cs typeface="Consolas" pitchFamily="49" charset="0"/>
              </a:endParaRPr>
            </a:p>
          </p:txBody>
        </p:sp>
        <p:sp>
          <p:nvSpPr>
            <p:cNvPr id="16" name="AutoShape 3"/>
            <p:cNvSpPr>
              <a:spLocks noChangeShapeType="1"/>
            </p:cNvSpPr>
            <p:nvPr/>
          </p:nvSpPr>
          <p:spPr bwMode="auto">
            <a:xfrm>
              <a:off x="7514866" y="2104796"/>
              <a:ext cx="378937" cy="29947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800"/>
                </a:lnSpc>
              </a:pPr>
              <a:endParaRPr lang="zh-CN" altLang="en-US" sz="1800">
                <a:latin typeface="Consolas" pitchFamily="49" charset="0"/>
                <a:cs typeface="Consolas" pitchFamily="49" charset="0"/>
              </a:endParaRPr>
            </a:p>
          </p:txBody>
        </p:sp>
        <p:sp>
          <p:nvSpPr>
            <p:cNvPr id="17" name="AutoShape 2"/>
            <p:cNvSpPr>
              <a:spLocks noChangeShapeType="1"/>
            </p:cNvSpPr>
            <p:nvPr/>
          </p:nvSpPr>
          <p:spPr bwMode="auto">
            <a:xfrm>
              <a:off x="7061962" y="2651693"/>
              <a:ext cx="284488" cy="29947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800"/>
                </a:lnSpc>
              </a:pPr>
              <a:endParaRPr lang="zh-CN" altLang="en-US" sz="1800">
                <a:latin typeface="Consolas" pitchFamily="49" charset="0"/>
                <a:cs typeface="Consolas" pitchFamily="49" charset="0"/>
              </a:endParaRPr>
            </a:p>
          </p:txBody>
        </p:sp>
        <p:cxnSp>
          <p:nvCxnSpPr>
            <p:cNvPr id="19" name="直接箭头连接符 18"/>
            <p:cNvCxnSpPr/>
            <p:nvPr/>
          </p:nvCxnSpPr>
          <p:spPr>
            <a:xfrm rot="10800000" flipV="1">
              <a:off x="6929454" y="2071684"/>
              <a:ext cx="285752"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a:stCxn id="12" idx="7"/>
            </p:cNvCxnSpPr>
            <p:nvPr/>
          </p:nvCxnSpPr>
          <p:spPr>
            <a:xfrm rot="5400000" flipH="1" flipV="1">
              <a:off x="7093674" y="2182342"/>
              <a:ext cx="232190" cy="296626"/>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a:off x="7643834" y="2071684"/>
              <a:ext cx="285752"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3" idx="1"/>
            </p:cNvCxnSpPr>
            <p:nvPr/>
          </p:nvCxnSpPr>
          <p:spPr>
            <a:xfrm rot="16200000" flipV="1">
              <a:off x="7524072" y="2191446"/>
              <a:ext cx="232190" cy="278418"/>
            </a:xfrm>
            <a:prstGeom prst="straightConnector1">
              <a:avLst/>
            </a:prstGeom>
            <a:ln w="19050">
              <a:solidFill>
                <a:srgbClr val="FF00FF"/>
              </a:solidFill>
              <a:tailEnd type="arrow"/>
            </a:ln>
          </p:spPr>
          <p:style>
            <a:lnRef idx="2">
              <a:schemeClr val="dk1"/>
            </a:lnRef>
            <a:fillRef idx="0">
              <a:schemeClr val="dk1"/>
            </a:fillRef>
            <a:effectRef idx="1">
              <a:schemeClr val="dk1"/>
            </a:effectRef>
            <a:fontRef idx="minor">
              <a:schemeClr val="tx1"/>
            </a:fontRef>
          </p:style>
        </p:cxnSp>
      </p:grpSp>
      <p:sp>
        <p:nvSpPr>
          <p:cNvPr id="22" name="灯片编号占位符 21"/>
          <p:cNvSpPr>
            <a:spLocks noGrp="1"/>
          </p:cNvSpPr>
          <p:nvPr>
            <p:ph type="sldNum" sz="quarter" idx="12"/>
          </p:nvPr>
        </p:nvSpPr>
        <p:spPr/>
        <p:txBody>
          <a:bodyPr/>
          <a:lstStyle/>
          <a:p>
            <a:fld id="{7AF016A1-9F15-429F-9EFD-84004B73C732}" type="slidenum">
              <a:rPr lang="en-US" altLang="zh-CN" smtClean="0"/>
              <a:pPr/>
              <a:t>30</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8083" name="Rectangle 19"/>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TextBox 43"/>
          <p:cNvSpPr txBox="1"/>
          <p:nvPr/>
        </p:nvSpPr>
        <p:spPr>
          <a:xfrm>
            <a:off x="214282" y="1125131"/>
            <a:ext cx="442915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5.3.1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子集树算法框架概述</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9" name="TextBox 48"/>
          <p:cNvSpPr txBox="1"/>
          <p:nvPr/>
        </p:nvSpPr>
        <p:spPr>
          <a:xfrm>
            <a:off x="500034" y="1768072"/>
            <a:ext cx="2071702"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mtClean="0">
                <a:solidFill>
                  <a:srgbClr val="FF0000"/>
                </a:solidFill>
                <a:latin typeface="微软雅黑" pitchFamily="34" charset="-122"/>
                <a:ea typeface="微软雅黑" pitchFamily="34" charset="-122"/>
              </a:rPr>
              <a:t>解空间类型</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51" name="TextBox 50"/>
          <p:cNvSpPr txBox="1"/>
          <p:nvPr/>
        </p:nvSpPr>
        <p:spPr>
          <a:xfrm>
            <a:off x="642910" y="2331950"/>
            <a:ext cx="7572428" cy="202195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marL="457200" indent="-457200" algn="l">
              <a:lnSpc>
                <a:spcPts val="2800"/>
              </a:lnSpc>
              <a:spcBef>
                <a:spcPts val="1200"/>
              </a:spcBef>
              <a:buBlip>
                <a:blip r:embed="rId2"/>
              </a:buBlip>
            </a:pPr>
            <a:r>
              <a:rPr lang="zh-CN" altLang="zh-CN" sz="2000" smtClean="0">
                <a:solidFill>
                  <a:srgbClr val="FF0000"/>
                </a:solidFill>
                <a:latin typeface="Consolas" pitchFamily="49" charset="0"/>
                <a:ea typeface="楷体" pitchFamily="49" charset="-122"/>
                <a:cs typeface="Consolas" pitchFamily="49" charset="0"/>
              </a:rPr>
              <a:t>子集树</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所给的问题是从</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个元素的集合</a:t>
            </a:r>
            <a:r>
              <a:rPr lang="en-US" altLang="zh-CN" sz="2000" i="1"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中找出满足某种性质的子集。例如在整数数组</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中求和为目标值</a:t>
            </a:r>
            <a:r>
              <a:rPr lang="en-US" altLang="zh-CN" sz="2000" smtClean="0">
                <a:solidFill>
                  <a:srgbClr val="0000FF"/>
                </a:solidFill>
                <a:latin typeface="Consolas" pitchFamily="49" charset="0"/>
                <a:ea typeface="楷体" pitchFamily="49" charset="-122"/>
                <a:cs typeface="Consolas" pitchFamily="49" charset="0"/>
              </a:rPr>
              <a:t>target</a:t>
            </a:r>
            <a:r>
              <a:rPr lang="zh-CN" altLang="zh-CN" sz="2000" smtClean="0">
                <a:solidFill>
                  <a:srgbClr val="0000FF"/>
                </a:solidFill>
                <a:latin typeface="Consolas" pitchFamily="49" charset="0"/>
                <a:ea typeface="楷体" pitchFamily="49" charset="-122"/>
                <a:cs typeface="Consolas" pitchFamily="49" charset="0"/>
              </a:rPr>
              <a:t>的所有解，每个元素</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只有选择和不选择两种方式。</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2800"/>
              </a:lnSpc>
              <a:spcBef>
                <a:spcPts val="1200"/>
              </a:spcBef>
              <a:buBlip>
                <a:blip r:embed="rId2"/>
              </a:buBlip>
            </a:pPr>
            <a:r>
              <a:rPr lang="zh-CN" altLang="zh-CN" sz="2000" smtClean="0">
                <a:solidFill>
                  <a:srgbClr val="FF0000"/>
                </a:solidFill>
                <a:latin typeface="Consolas" pitchFamily="49" charset="0"/>
                <a:ea typeface="楷体" pitchFamily="49" charset="-122"/>
                <a:cs typeface="Consolas" pitchFamily="49" charset="0"/>
              </a:rPr>
              <a:t>排列树</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所给的问题是确定</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个元素满足某种性质的排列</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例如求全排列问题的解空间就是典型的排列树。</a:t>
            </a:r>
          </a:p>
        </p:txBody>
      </p:sp>
      <p:sp>
        <p:nvSpPr>
          <p:cNvPr id="10" name="TextBox 9">
            <a:hlinkClick r:id="rId3" action="ppaction://hlinksldjump"/>
          </p:cNvPr>
          <p:cNvSpPr txBox="1"/>
          <p:nvPr/>
        </p:nvSpPr>
        <p:spPr>
          <a:xfrm>
            <a:off x="2071670" y="321453"/>
            <a:ext cx="540000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5.3 </a:t>
            </a:r>
            <a:r>
              <a:rPr lang="zh-CN" altLang="en-US"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基于子集树框架的问题求解</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31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TextBox 54"/>
          <p:cNvSpPr txBox="1"/>
          <p:nvPr/>
        </p:nvSpPr>
        <p:spPr>
          <a:xfrm>
            <a:off x="214282" y="182106"/>
            <a:ext cx="271464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子集树</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算法框架</a:t>
            </a:r>
            <a:endPar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6" name="TextBox 55"/>
          <p:cNvSpPr txBox="1"/>
          <p:nvPr/>
        </p:nvSpPr>
        <p:spPr>
          <a:xfrm>
            <a:off x="214282" y="730237"/>
            <a:ext cx="8786874" cy="37575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300"/>
              </a:lnSpc>
              <a:spcBef>
                <a:spcPts val="0"/>
              </a:spcBef>
            </a:pPr>
            <a:r>
              <a:rPr lang="en-US" altLang="zh-CN" sz="1800" smtClean="0">
                <a:solidFill>
                  <a:srgbClr val="0000FF"/>
                </a:solidFill>
                <a:latin typeface="Consolas" pitchFamily="49" charset="0"/>
                <a:ea typeface="仿宋" pitchFamily="49" charset="-122"/>
              </a:rPr>
              <a:t>x=[0]*MAXN									</a:t>
            </a:r>
            <a:r>
              <a:rPr lang="en-US" altLang="zh-CN" sz="1800" smtClean="0">
                <a:solidFill>
                  <a:srgbClr val="00B0F0"/>
                </a:solidFill>
                <a:latin typeface="Consolas" pitchFamily="49" charset="0"/>
                <a:ea typeface="仿宋" pitchFamily="49" charset="-122"/>
              </a:rPr>
              <a:t>#x</a:t>
            </a:r>
            <a:r>
              <a:rPr lang="zh-CN" altLang="zh-CN" sz="1800" smtClean="0">
                <a:solidFill>
                  <a:srgbClr val="00B0F0"/>
                </a:solidFill>
                <a:latin typeface="Consolas" pitchFamily="49" charset="0"/>
                <a:ea typeface="仿宋" pitchFamily="49" charset="-122"/>
              </a:rPr>
              <a:t>存放解向量，这里作为全局变量</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def </a:t>
            </a:r>
            <a:r>
              <a:rPr lang="en-US" altLang="zh-CN" sz="1800" smtClean="0">
                <a:solidFill>
                  <a:srgbClr val="FF0000"/>
                </a:solidFill>
                <a:latin typeface="Consolas" pitchFamily="49" charset="0"/>
                <a:ea typeface="仿宋" pitchFamily="49" charset="-122"/>
              </a:rPr>
              <a:t>dfs</a:t>
            </a:r>
            <a:r>
              <a:rPr lang="en-US" altLang="zh-CN" sz="1800" smtClean="0">
                <a:solidFill>
                  <a:srgbClr val="0000FF"/>
                </a:solidFill>
                <a:latin typeface="Consolas" pitchFamily="49" charset="0"/>
                <a:ea typeface="仿宋" pitchFamily="49" charset="-122"/>
              </a:rPr>
              <a:t>(i):									</a:t>
            </a:r>
            <a:r>
              <a:rPr lang="en-US" altLang="zh-CN" sz="1800" smtClean="0">
                <a:solidFill>
                  <a:srgbClr val="00B050"/>
                </a:solidFill>
                <a:latin typeface="Consolas" pitchFamily="49" charset="0"/>
                <a:ea typeface="仿宋" pitchFamily="49" charset="-122"/>
              </a:rPr>
              <a:t>#</a:t>
            </a:r>
            <a:r>
              <a:rPr lang="zh-CN" altLang="zh-CN" sz="1800" smtClean="0">
                <a:solidFill>
                  <a:srgbClr val="00B050"/>
                </a:solidFill>
                <a:latin typeface="Consolas" pitchFamily="49" charset="0"/>
                <a:ea typeface="仿宋" pitchFamily="49" charset="-122"/>
              </a:rPr>
              <a:t>求解子集树的递归框架</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if i&gt;n: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搜索到叶子结点</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输出一个可行解</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a:t>
            </a:r>
            <a:r>
              <a:rPr lang="zh-CN" altLang="zh-CN" sz="1800" smtClean="0">
                <a:solidFill>
                  <a:srgbClr val="0000FF"/>
                </a:solidFill>
                <a:latin typeface="Consolas" pitchFamily="49" charset="0"/>
                <a:ea typeface="仿宋" pitchFamily="49" charset="-122"/>
              </a:rPr>
              <a:t>输出一个解</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else:</a:t>
            </a:r>
            <a:endParaRPr lang="zh-CN" altLang="zh-CN" sz="1800" smtClean="0">
              <a:solidFill>
                <a:srgbClr val="0000FF"/>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forj in range(</a:t>
            </a:r>
            <a:r>
              <a:rPr lang="zh-CN" altLang="zh-CN" sz="1800" smtClean="0">
                <a:solidFill>
                  <a:srgbClr val="0000FF"/>
                </a:solidFill>
                <a:latin typeface="Consolas" pitchFamily="49" charset="0"/>
                <a:ea typeface="仿宋" pitchFamily="49" charset="-122"/>
              </a:rPr>
              <a:t>下界</a:t>
            </a:r>
            <a:r>
              <a:rPr lang="en-US" altLang="zh-CN" sz="1800" smtClean="0">
                <a:solidFill>
                  <a:srgbClr val="0000FF"/>
                </a:solidFill>
                <a:latin typeface="Consolas" pitchFamily="49" charset="0"/>
                <a:ea typeface="仿宋" pitchFamily="49" charset="-122"/>
              </a:rPr>
              <a:t>,</a:t>
            </a:r>
            <a:r>
              <a:rPr lang="zh-CN" altLang="zh-CN" sz="1800" smtClean="0">
                <a:solidFill>
                  <a:srgbClr val="0000FF"/>
                </a:solidFill>
                <a:latin typeface="Consolas" pitchFamily="49" charset="0"/>
                <a:ea typeface="仿宋" pitchFamily="49" charset="-122"/>
              </a:rPr>
              <a:t>上界</a:t>
            </a:r>
            <a:r>
              <a:rPr lang="en-US" altLang="zh-CN" sz="1800" smtClean="0">
                <a:solidFill>
                  <a:srgbClr val="0000FF"/>
                </a:solidFill>
                <a:latin typeface="Consolas" pitchFamily="49" charset="0"/>
                <a:ea typeface="仿宋" pitchFamily="49" charset="-122"/>
              </a:rPr>
              <a:t>+1):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用</a:t>
            </a:r>
            <a:r>
              <a:rPr lang="en-US" altLang="zh-CN" sz="1800" smtClean="0">
                <a:solidFill>
                  <a:srgbClr val="00B0F0"/>
                </a:solidFill>
                <a:latin typeface="Consolas" pitchFamily="49" charset="0"/>
                <a:ea typeface="仿宋" pitchFamily="49" charset="-122"/>
              </a:rPr>
              <a:t>j</a:t>
            </a:r>
            <a:r>
              <a:rPr lang="zh-CN" altLang="zh-CN" sz="1800" smtClean="0">
                <a:solidFill>
                  <a:srgbClr val="00B0F0"/>
                </a:solidFill>
                <a:latin typeface="Consolas" pitchFamily="49" charset="0"/>
                <a:ea typeface="仿宋" pitchFamily="49" charset="-122"/>
              </a:rPr>
              <a:t>表示</a:t>
            </a:r>
            <a:r>
              <a:rPr lang="en-US" altLang="zh-CN" sz="1800" smtClean="0">
                <a:solidFill>
                  <a:srgbClr val="00B0F0"/>
                </a:solidFill>
                <a:latin typeface="Consolas" pitchFamily="49" charset="0"/>
                <a:ea typeface="仿宋" pitchFamily="49" charset="-122"/>
              </a:rPr>
              <a:t>x[i]</a:t>
            </a:r>
            <a:r>
              <a:rPr lang="zh-CN" altLang="zh-CN" sz="1800" smtClean="0">
                <a:solidFill>
                  <a:srgbClr val="00B0F0"/>
                </a:solidFill>
                <a:latin typeface="Consolas" pitchFamily="49" charset="0"/>
                <a:ea typeface="仿宋" pitchFamily="49" charset="-122"/>
              </a:rPr>
              <a:t>的所有可能候选值</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a:t>
            </a:r>
            <a:r>
              <a:rPr lang="en-US" altLang="zh-CN" sz="1800" smtClean="0">
                <a:solidFill>
                  <a:srgbClr val="006600"/>
                </a:solidFill>
                <a:latin typeface="Consolas" pitchFamily="49" charset="0"/>
                <a:ea typeface="仿宋" pitchFamily="49" charset="-122"/>
              </a:rPr>
              <a:t>x[i]=j</a:t>
            </a:r>
            <a:r>
              <a:rPr lang="en-US" altLang="zh-CN" sz="1800" smtClean="0">
                <a:solidFill>
                  <a:srgbClr val="0000FF"/>
                </a:solidFill>
                <a:latin typeface="Consolas" pitchFamily="49" charset="0"/>
                <a:ea typeface="仿宋" pitchFamily="49" charset="-122"/>
              </a:rPr>
              <a:t>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产生一个可能的解分量</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a:t>
            </a:r>
            <a:r>
              <a:rPr lang="zh-CN" altLang="zh-CN" sz="1800" smtClean="0">
                <a:solidFill>
                  <a:srgbClr val="0000FF"/>
                </a:solidFill>
                <a:latin typeface="+mn-ea"/>
              </a:rPr>
              <a:t>…</a:t>
            </a:r>
            <a:r>
              <a:rPr lang="en-US" altLang="zh-CN" sz="1800" smtClean="0">
                <a:solidFill>
                  <a:srgbClr val="0000FF"/>
                </a:solidFill>
                <a:latin typeface="Consolas" pitchFamily="49" charset="0"/>
                <a:ea typeface="仿宋" pitchFamily="49" charset="-122"/>
              </a:rPr>
              <a:t>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其他操作</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if </a:t>
            </a:r>
            <a:r>
              <a:rPr lang="en-US" altLang="zh-CN" sz="1800" smtClean="0">
                <a:solidFill>
                  <a:srgbClr val="FF00FF"/>
                </a:solidFill>
                <a:latin typeface="Consolas" pitchFamily="49" charset="0"/>
                <a:ea typeface="仿宋" pitchFamily="49" charset="-122"/>
              </a:rPr>
              <a:t>constraint(i,j) and bound(i,j):</a:t>
            </a:r>
            <a:endParaRPr lang="zh-CN" altLang="zh-CN" sz="1800" smtClean="0">
              <a:solidFill>
                <a:srgbClr val="FF00FF"/>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a:t>
            </a:r>
            <a:r>
              <a:rPr lang="en-US" altLang="zh-CN" sz="1800" smtClean="0">
                <a:solidFill>
                  <a:srgbClr val="FF0000"/>
                </a:solidFill>
                <a:latin typeface="Consolas" pitchFamily="49" charset="0"/>
                <a:ea typeface="仿宋" pitchFamily="49" charset="-122"/>
              </a:rPr>
              <a:t>dfs</a:t>
            </a:r>
            <a:r>
              <a:rPr lang="en-US" altLang="zh-CN" sz="1800" smtClean="0">
                <a:solidFill>
                  <a:srgbClr val="0000FF"/>
                </a:solidFill>
                <a:latin typeface="Consolas" pitchFamily="49" charset="0"/>
                <a:ea typeface="仿宋" pitchFamily="49" charset="-122"/>
              </a:rPr>
              <a:t>(i+1)						</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满足约束条件和限界函数</a:t>
            </a:r>
            <a:r>
              <a:rPr lang="en-US" altLang="zh-CN" sz="1800" smtClean="0">
                <a:solidFill>
                  <a:srgbClr val="00B0F0"/>
                </a:solidFill>
                <a:latin typeface="Consolas" pitchFamily="49" charset="0"/>
                <a:ea typeface="仿宋" pitchFamily="49" charset="-122"/>
              </a:rPr>
              <a:t>,</a:t>
            </a:r>
            <a:r>
              <a:rPr lang="zh-CN" altLang="zh-CN" sz="1800" smtClean="0">
                <a:solidFill>
                  <a:srgbClr val="00B0F0"/>
                </a:solidFill>
                <a:latin typeface="Consolas" pitchFamily="49" charset="0"/>
                <a:ea typeface="仿宋" pitchFamily="49" charset="-122"/>
              </a:rPr>
              <a:t>继续下一层</a:t>
            </a: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a:t>
            </a:r>
            <a:r>
              <a:rPr lang="zh-CN" altLang="zh-CN" sz="1800" smtClean="0">
                <a:solidFill>
                  <a:srgbClr val="006600"/>
                </a:solidFill>
                <a:latin typeface="Consolas" pitchFamily="49" charset="0"/>
                <a:ea typeface="仿宋" pitchFamily="49" charset="-122"/>
              </a:rPr>
              <a:t>回溯</a:t>
            </a:r>
            <a:r>
              <a:rPr lang="en-US" altLang="zh-CN" sz="1800" smtClean="0">
                <a:solidFill>
                  <a:srgbClr val="006600"/>
                </a:solidFill>
                <a:latin typeface="Consolas" pitchFamily="49" charset="0"/>
                <a:ea typeface="仿宋" pitchFamily="49" charset="-122"/>
              </a:rPr>
              <a:t>x[i]</a:t>
            </a:r>
            <a:endParaRPr lang="zh-CN" altLang="zh-CN" sz="1800" smtClean="0">
              <a:solidFill>
                <a:srgbClr val="006600"/>
              </a:solidFill>
              <a:latin typeface="Consolas" pitchFamily="49" charset="0"/>
              <a:ea typeface="仿宋" pitchFamily="49" charset="-122"/>
            </a:endParaRPr>
          </a:p>
          <a:p>
            <a:pPr algn="l" defTabSz="360000">
              <a:lnSpc>
                <a:spcPts val="2300"/>
              </a:lnSpc>
              <a:spcBef>
                <a:spcPts val="0"/>
              </a:spcBef>
            </a:pPr>
            <a:r>
              <a:rPr lang="en-US" altLang="zh-CN" sz="1800" smtClean="0">
                <a:solidFill>
                  <a:srgbClr val="0000FF"/>
                </a:solidFill>
                <a:latin typeface="Consolas" pitchFamily="49" charset="0"/>
                <a:ea typeface="仿宋" pitchFamily="49" charset="-122"/>
              </a:rPr>
              <a:t>			</a:t>
            </a:r>
            <a:r>
              <a:rPr lang="zh-CN" altLang="zh-CN" sz="1800" smtClean="0">
                <a:solidFill>
                  <a:srgbClr val="0000FF"/>
                </a:solidFill>
                <a:latin typeface="+mj-ea"/>
                <a:ea typeface="+mj-ea"/>
              </a:rPr>
              <a:t>…</a:t>
            </a:r>
            <a:r>
              <a:rPr lang="en-US" altLang="zh-CN" sz="1800" smtClean="0">
                <a:solidFill>
                  <a:srgbClr val="0000FF"/>
                </a:solidFill>
                <a:latin typeface="Consolas" pitchFamily="49" charset="0"/>
                <a:ea typeface="仿宋" pitchFamily="49" charset="-122"/>
              </a:rPr>
              <a:t>	</a:t>
            </a:r>
            <a:endParaRPr lang="zh-CN" altLang="zh-CN" sz="1800">
              <a:solidFill>
                <a:srgbClr val="0000FF"/>
              </a:solidFill>
              <a:latin typeface="Consolas" pitchFamily="49" charset="0"/>
              <a:ea typeface="仿宋"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32</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357158" y="1125131"/>
            <a:ext cx="8286808" cy="2842482"/>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600"/>
              </a:lnSpc>
              <a:spcBef>
                <a:spcPts val="600"/>
              </a:spcBef>
            </a:pPr>
            <a:r>
              <a:rPr lang="zh-CN" altLang="en-US" sz="20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给定一个整数数组</a:t>
            </a:r>
            <a:r>
              <a:rPr lang="en-US" altLang="zh-CN" sz="2000" smtClean="0">
                <a:solidFill>
                  <a:srgbClr val="0000FF"/>
                </a:solidFill>
                <a:latin typeface="Consolas" pitchFamily="49" charset="0"/>
                <a:ea typeface="楷体" pitchFamily="49" charset="-122"/>
                <a:cs typeface="Consolas" pitchFamily="49" charset="0"/>
              </a:rPr>
              <a:t> nums</a:t>
            </a:r>
            <a:r>
              <a:rPr lang="zh-CN" altLang="zh-CN" sz="2000" smtClean="0">
                <a:solidFill>
                  <a:srgbClr val="0000FF"/>
                </a:solidFill>
                <a:latin typeface="Consolas" pitchFamily="49" charset="0"/>
                <a:ea typeface="楷体" pitchFamily="49" charset="-122"/>
                <a:cs typeface="Consolas" pitchFamily="49" charset="0"/>
              </a:rPr>
              <a:t>，长度范围是</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，其中</a:t>
            </a:r>
            <a:r>
              <a:rPr lang="zh-CN" altLang="zh-CN" sz="2000" smtClean="0">
                <a:solidFill>
                  <a:srgbClr val="FF00FF"/>
                </a:solidFill>
                <a:latin typeface="Consolas" pitchFamily="49" charset="0"/>
                <a:ea typeface="楷体" pitchFamily="49" charset="-122"/>
                <a:cs typeface="Consolas" pitchFamily="49" charset="0"/>
              </a:rPr>
              <a:t>所有元素互不相同</a:t>
            </a:r>
            <a:r>
              <a:rPr lang="zh-CN" altLang="zh-CN" sz="2000" smtClean="0">
                <a:solidFill>
                  <a:srgbClr val="0000FF"/>
                </a:solidFill>
                <a:latin typeface="Consolas" pitchFamily="49" charset="0"/>
                <a:ea typeface="楷体" pitchFamily="49" charset="-122"/>
                <a:cs typeface="Consolas" pitchFamily="49" charset="0"/>
              </a:rPr>
              <a:t>。求该数组所有可能的子集（幂集），结果中不能包含重复的子集，可以按任意顺序返回幂集。</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6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 </a:t>
            </a:r>
            <a:r>
              <a:rPr lang="en-US" altLang="zh-CN" sz="2000" smtClean="0">
                <a:solidFill>
                  <a:srgbClr val="0000FF"/>
                </a:solidFill>
                <a:latin typeface="Consolas" pitchFamily="49" charset="0"/>
                <a:ea typeface="楷体" pitchFamily="49" charset="-122"/>
                <a:cs typeface="Consolas" pitchFamily="49" charset="0"/>
              </a:rPr>
              <a:t>nums=[1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，结果为</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600"/>
              </a:lnSpc>
              <a:spcBef>
                <a:spcPts val="600"/>
              </a:spcBef>
              <a:spcAft>
                <a:spcPts val="600"/>
              </a:spcAft>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要求设计如下成员</a:t>
            </a:r>
            <a:r>
              <a:rPr lang="zh-CN" altLang="en-US" sz="2000" smtClean="0">
                <a:solidFill>
                  <a:srgbClr val="0000FF"/>
                </a:solidFill>
                <a:latin typeface="Consolas" pitchFamily="49" charset="0"/>
                <a:ea typeface="楷体" pitchFamily="49" charset="-122"/>
                <a:cs typeface="Consolas" pitchFamily="49" charset="0"/>
              </a:rPr>
              <a:t>方法</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600"/>
              </a:lnSpc>
              <a:spcBef>
                <a:spcPts val="600"/>
              </a:spcBef>
              <a:spcAft>
                <a:spcPts val="600"/>
              </a:spcAft>
            </a:pPr>
            <a:r>
              <a:rPr lang="en-US" altLang="zh-CN" sz="2000" smtClean="0">
                <a:solidFill>
                  <a:srgbClr val="00B0F0"/>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仿宋" pitchFamily="49" charset="-122"/>
              </a:rPr>
              <a:t>	def subsets(self, nums) -&gt; List[List[int]]</a:t>
            </a:r>
            <a:endParaRPr lang="zh-CN" altLang="zh-CN" sz="2000" smtClean="0">
              <a:solidFill>
                <a:srgbClr val="006600"/>
              </a:solidFill>
              <a:latin typeface="Consolas" pitchFamily="49" charset="0"/>
              <a:ea typeface="楷体" pitchFamily="49" charset="-122"/>
              <a:cs typeface="Consolas" pitchFamily="49" charset="0"/>
            </a:endParaRPr>
          </a:p>
        </p:txBody>
      </p:sp>
      <p:sp>
        <p:nvSpPr>
          <p:cNvPr id="9" name="TextBox 8"/>
          <p:cNvSpPr txBox="1"/>
          <p:nvPr/>
        </p:nvSpPr>
        <p:spPr>
          <a:xfrm>
            <a:off x="214282" y="428610"/>
            <a:ext cx="542928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5.3.2 </a:t>
            </a:r>
            <a:r>
              <a:rPr lang="zh-CN" altLang="zh-CN" smtClean="0">
                <a:latin typeface="Consolas" pitchFamily="49" charset="0"/>
                <a:ea typeface="微软雅黑" pitchFamily="34" charset="-122"/>
                <a:cs typeface="Consolas" pitchFamily="49" charset="0"/>
              </a:rPr>
              <a:t>实战—子集（</a:t>
            </a:r>
            <a:r>
              <a:rPr lang="pt-BR" altLang="zh-CN" smtClean="0">
                <a:latin typeface="Consolas" pitchFamily="49" charset="0"/>
                <a:ea typeface="微软雅黑" pitchFamily="34" charset="-122"/>
                <a:cs typeface="Consolas" pitchFamily="49" charset="0"/>
              </a:rPr>
              <a:t>LeetCode78</a:t>
            </a:r>
            <a:r>
              <a:rPr lang="zh-CN" altLang="zh-CN" smtClean="0">
                <a:latin typeface="Consolas" pitchFamily="49" charset="0"/>
                <a:ea typeface="微软雅黑" pitchFamily="34" charset="-122"/>
                <a:cs typeface="Consolas" pitchFamily="49" charset="0"/>
              </a:rPr>
              <a:t>★★）</a:t>
            </a:r>
            <a:endParaRPr lang="zh-CN" altLang="zh-CN">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33</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42" name="Rectangle 6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 name="TextBox 5"/>
          <p:cNvSpPr txBox="1"/>
          <p:nvPr/>
        </p:nvSpPr>
        <p:spPr>
          <a:xfrm>
            <a:off x="500034" y="428610"/>
            <a:ext cx="1143008"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解法</a:t>
            </a:r>
            <a:r>
              <a:rPr lang="en-US" altLang="zh-CN" sz="2200" smtClean="0">
                <a:solidFill>
                  <a:srgbClr val="FF0000"/>
                </a:solidFill>
                <a:latin typeface="微软雅黑" pitchFamily="34" charset="-122"/>
                <a:ea typeface="微软雅黑" pitchFamily="34" charset="-122"/>
                <a:cs typeface="Consolas" pitchFamily="49" charset="0"/>
              </a:rPr>
              <a:t>1</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68" name="TextBox 67"/>
          <p:cNvSpPr txBox="1"/>
          <p:nvPr/>
        </p:nvSpPr>
        <p:spPr>
          <a:xfrm>
            <a:off x="928662" y="3714758"/>
            <a:ext cx="707236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解向量为</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表示选取</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表示不选取</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108"/>
          <p:cNvGrpSpPr/>
          <p:nvPr/>
        </p:nvGrpSpPr>
        <p:grpSpPr>
          <a:xfrm>
            <a:off x="928663" y="929781"/>
            <a:ext cx="7536118" cy="2570663"/>
            <a:chOff x="928663" y="929781"/>
            <a:chExt cx="7536118" cy="2570663"/>
          </a:xfrm>
        </p:grpSpPr>
        <p:sp>
          <p:nvSpPr>
            <p:cNvPr id="71739" name="Oval 59"/>
            <p:cNvSpPr>
              <a:spLocks noChangeArrowheads="1"/>
            </p:cNvSpPr>
            <p:nvPr/>
          </p:nvSpPr>
          <p:spPr bwMode="auto">
            <a:xfrm>
              <a:off x="3160583" y="944724"/>
              <a:ext cx="252000" cy="252000"/>
            </a:xfrm>
            <a:prstGeom prst="ellipse">
              <a:avLst/>
            </a:prstGeom>
            <a:solidFill>
              <a:srgbClr val="FF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40" name="Text Box 60"/>
            <p:cNvSpPr txBox="1">
              <a:spLocks noChangeArrowheads="1"/>
            </p:cNvSpPr>
            <p:nvPr/>
          </p:nvSpPr>
          <p:spPr bwMode="auto">
            <a:xfrm>
              <a:off x="1730268" y="2090633"/>
              <a:ext cx="170383"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71738" name="Text Box 58"/>
            <p:cNvSpPr txBox="1">
              <a:spLocks noChangeArrowheads="1"/>
            </p:cNvSpPr>
            <p:nvPr/>
          </p:nvSpPr>
          <p:spPr bwMode="auto">
            <a:xfrm>
              <a:off x="1095547" y="2074198"/>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71737" name="Oval 57"/>
            <p:cNvSpPr>
              <a:spLocks noChangeArrowheads="1"/>
            </p:cNvSpPr>
            <p:nvPr/>
          </p:nvSpPr>
          <p:spPr bwMode="auto">
            <a:xfrm>
              <a:off x="936634"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36" name="Oval 56"/>
            <p:cNvSpPr>
              <a:spLocks noChangeArrowheads="1"/>
            </p:cNvSpPr>
            <p:nvPr/>
          </p:nvSpPr>
          <p:spPr bwMode="auto">
            <a:xfrm>
              <a:off x="1659529"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35" name="Oval 55"/>
            <p:cNvSpPr>
              <a:spLocks noChangeArrowheads="1"/>
            </p:cNvSpPr>
            <p:nvPr/>
          </p:nvSpPr>
          <p:spPr bwMode="auto">
            <a:xfrm>
              <a:off x="1296332" y="1910062"/>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32" name="Text Box 52"/>
            <p:cNvSpPr txBox="1">
              <a:spLocks noChangeArrowheads="1"/>
            </p:cNvSpPr>
            <p:nvPr/>
          </p:nvSpPr>
          <p:spPr bwMode="auto">
            <a:xfrm>
              <a:off x="2928947" y="2056765"/>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71731" name="Text Box 51"/>
            <p:cNvSpPr txBox="1">
              <a:spLocks noChangeArrowheads="1"/>
            </p:cNvSpPr>
            <p:nvPr/>
          </p:nvSpPr>
          <p:spPr bwMode="auto">
            <a:xfrm>
              <a:off x="2334068" y="2040330"/>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71730" name="Oval 50"/>
            <p:cNvSpPr>
              <a:spLocks noChangeArrowheads="1"/>
            </p:cNvSpPr>
            <p:nvPr/>
          </p:nvSpPr>
          <p:spPr bwMode="auto">
            <a:xfrm>
              <a:off x="2192089"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29" name="Oval 49"/>
            <p:cNvSpPr>
              <a:spLocks noChangeArrowheads="1"/>
            </p:cNvSpPr>
            <p:nvPr/>
          </p:nvSpPr>
          <p:spPr bwMode="auto">
            <a:xfrm>
              <a:off x="2906517" y="2384760"/>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28" name="Oval 48"/>
            <p:cNvSpPr>
              <a:spLocks noChangeArrowheads="1"/>
            </p:cNvSpPr>
            <p:nvPr/>
          </p:nvSpPr>
          <p:spPr bwMode="auto">
            <a:xfrm>
              <a:off x="2550791" y="1910062"/>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25" name="Text Box 45"/>
            <p:cNvSpPr txBox="1">
              <a:spLocks noChangeArrowheads="1"/>
            </p:cNvSpPr>
            <p:nvPr/>
          </p:nvSpPr>
          <p:spPr bwMode="auto">
            <a:xfrm>
              <a:off x="4217511" y="2082166"/>
              <a:ext cx="168390"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71724" name="Text Box 44"/>
            <p:cNvSpPr txBox="1">
              <a:spLocks noChangeArrowheads="1"/>
            </p:cNvSpPr>
            <p:nvPr/>
          </p:nvSpPr>
          <p:spPr bwMode="auto">
            <a:xfrm>
              <a:off x="3597990" y="2040330"/>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71723" name="Oval 43"/>
            <p:cNvSpPr>
              <a:spLocks noChangeArrowheads="1"/>
            </p:cNvSpPr>
            <p:nvPr/>
          </p:nvSpPr>
          <p:spPr bwMode="auto">
            <a:xfrm>
              <a:off x="3447544"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22" name="Oval 42"/>
            <p:cNvSpPr>
              <a:spLocks noChangeArrowheads="1"/>
            </p:cNvSpPr>
            <p:nvPr/>
          </p:nvSpPr>
          <p:spPr bwMode="auto">
            <a:xfrm>
              <a:off x="4170439"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21" name="Oval 41"/>
            <p:cNvSpPr>
              <a:spLocks noChangeArrowheads="1"/>
            </p:cNvSpPr>
            <p:nvPr/>
          </p:nvSpPr>
          <p:spPr bwMode="auto">
            <a:xfrm>
              <a:off x="3807242" y="1910062"/>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18" name="Text Box 38"/>
            <p:cNvSpPr txBox="1">
              <a:spLocks noChangeArrowheads="1"/>
            </p:cNvSpPr>
            <p:nvPr/>
          </p:nvSpPr>
          <p:spPr bwMode="auto">
            <a:xfrm>
              <a:off x="5441354" y="2073699"/>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71717" name="Text Box 37"/>
            <p:cNvSpPr txBox="1">
              <a:spLocks noChangeArrowheads="1"/>
            </p:cNvSpPr>
            <p:nvPr/>
          </p:nvSpPr>
          <p:spPr bwMode="auto">
            <a:xfrm>
              <a:off x="4844978" y="2057264"/>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71716" name="Oval 36"/>
            <p:cNvSpPr>
              <a:spLocks noChangeArrowheads="1"/>
            </p:cNvSpPr>
            <p:nvPr/>
          </p:nvSpPr>
          <p:spPr bwMode="auto">
            <a:xfrm>
              <a:off x="4702999"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15" name="Oval 35"/>
            <p:cNvSpPr>
              <a:spLocks noChangeArrowheads="1"/>
            </p:cNvSpPr>
            <p:nvPr/>
          </p:nvSpPr>
          <p:spPr bwMode="auto">
            <a:xfrm>
              <a:off x="5434361"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14" name="Oval 34"/>
            <p:cNvSpPr>
              <a:spLocks noChangeArrowheads="1"/>
            </p:cNvSpPr>
            <p:nvPr/>
          </p:nvSpPr>
          <p:spPr bwMode="auto">
            <a:xfrm>
              <a:off x="5061701" y="1910062"/>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11" name="Text Box 31"/>
            <p:cNvSpPr txBox="1">
              <a:spLocks noChangeArrowheads="1"/>
            </p:cNvSpPr>
            <p:nvPr/>
          </p:nvSpPr>
          <p:spPr bwMode="auto">
            <a:xfrm>
              <a:off x="2470597" y="1649803"/>
              <a:ext cx="168390"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71710" name="Text Box 30"/>
            <p:cNvSpPr txBox="1">
              <a:spLocks noChangeArrowheads="1"/>
            </p:cNvSpPr>
            <p:nvPr/>
          </p:nvSpPr>
          <p:spPr bwMode="auto">
            <a:xfrm>
              <a:off x="1685647" y="1609866"/>
              <a:ext cx="169387" cy="1277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71709" name="Oval 29"/>
            <p:cNvSpPr>
              <a:spLocks noChangeArrowheads="1"/>
            </p:cNvSpPr>
            <p:nvPr/>
          </p:nvSpPr>
          <p:spPr bwMode="auto">
            <a:xfrm>
              <a:off x="1979857" y="1443831"/>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06" name="Text Box 26"/>
            <p:cNvSpPr txBox="1">
              <a:spLocks noChangeArrowheads="1"/>
            </p:cNvSpPr>
            <p:nvPr/>
          </p:nvSpPr>
          <p:spPr bwMode="auto">
            <a:xfrm>
              <a:off x="5052733" y="1683671"/>
              <a:ext cx="170383"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71705" name="Text Box 25"/>
            <p:cNvSpPr txBox="1">
              <a:spLocks noChangeArrowheads="1"/>
            </p:cNvSpPr>
            <p:nvPr/>
          </p:nvSpPr>
          <p:spPr bwMode="auto">
            <a:xfrm>
              <a:off x="4123962" y="1632621"/>
              <a:ext cx="169387" cy="1277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71704" name="Oval 24"/>
            <p:cNvSpPr>
              <a:spLocks noChangeArrowheads="1"/>
            </p:cNvSpPr>
            <p:nvPr/>
          </p:nvSpPr>
          <p:spPr bwMode="auto">
            <a:xfrm>
              <a:off x="4483793" y="1443831"/>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701" name="Text Box 21"/>
            <p:cNvSpPr txBox="1">
              <a:spLocks noChangeArrowheads="1"/>
            </p:cNvSpPr>
            <p:nvPr/>
          </p:nvSpPr>
          <p:spPr bwMode="auto">
            <a:xfrm>
              <a:off x="3917691" y="1119971"/>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71700" name="Text Box 20"/>
            <p:cNvSpPr txBox="1">
              <a:spLocks noChangeArrowheads="1"/>
            </p:cNvSpPr>
            <p:nvPr/>
          </p:nvSpPr>
          <p:spPr bwMode="auto">
            <a:xfrm>
              <a:off x="2678225" y="1089249"/>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71697" name="Text Box 17"/>
            <p:cNvSpPr txBox="1">
              <a:spLocks noChangeArrowheads="1"/>
            </p:cNvSpPr>
            <p:nvPr/>
          </p:nvSpPr>
          <p:spPr bwMode="auto">
            <a:xfrm>
              <a:off x="6217516" y="929781"/>
              <a:ext cx="621749" cy="1427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第</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层</a:t>
              </a:r>
            </a:p>
            <a:p>
              <a:pPr marL="0" marR="0" lvl="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696" name="Text Box 16"/>
            <p:cNvSpPr txBox="1">
              <a:spLocks noChangeArrowheads="1"/>
            </p:cNvSpPr>
            <p:nvPr/>
          </p:nvSpPr>
          <p:spPr bwMode="auto">
            <a:xfrm>
              <a:off x="6217516" y="1437854"/>
              <a:ext cx="621749" cy="1427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第</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层</a:t>
              </a:r>
            </a:p>
            <a:p>
              <a:pPr marL="0" marR="0" lvl="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695" name="Text Box 15"/>
            <p:cNvSpPr txBox="1">
              <a:spLocks noChangeArrowheads="1"/>
            </p:cNvSpPr>
            <p:nvPr/>
          </p:nvSpPr>
          <p:spPr bwMode="auto">
            <a:xfrm>
              <a:off x="6217516" y="1916039"/>
              <a:ext cx="621749" cy="1427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第</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层</a:t>
              </a:r>
            </a:p>
            <a:p>
              <a:pPr marL="0" marR="0" lvl="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694" name="Text Box 14"/>
            <p:cNvSpPr txBox="1">
              <a:spLocks noChangeArrowheads="1"/>
            </p:cNvSpPr>
            <p:nvPr/>
          </p:nvSpPr>
          <p:spPr bwMode="auto">
            <a:xfrm>
              <a:off x="6252644" y="2348969"/>
              <a:ext cx="2212137" cy="31292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第</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层（叶子结点层）</a:t>
              </a:r>
            </a:p>
            <a:p>
              <a:pPr marL="0" marR="0" lvl="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71693" name="Text Box 13"/>
            <p:cNvSpPr txBox="1">
              <a:spLocks noChangeArrowheads="1"/>
            </p:cNvSpPr>
            <p:nvPr/>
          </p:nvSpPr>
          <p:spPr bwMode="auto">
            <a:xfrm>
              <a:off x="928663" y="2751450"/>
              <a:ext cx="285752" cy="677556"/>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{1,2,3}</a:t>
              </a:r>
            </a:p>
          </p:txBody>
        </p:sp>
        <p:sp>
          <p:nvSpPr>
            <p:cNvPr id="71692" name="Text Box 12"/>
            <p:cNvSpPr txBox="1">
              <a:spLocks noChangeArrowheads="1"/>
            </p:cNvSpPr>
            <p:nvPr/>
          </p:nvSpPr>
          <p:spPr bwMode="auto">
            <a:xfrm>
              <a:off x="1643043" y="2751450"/>
              <a:ext cx="285752" cy="748994"/>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p>
          </p:txBody>
        </p:sp>
        <p:sp>
          <p:nvSpPr>
            <p:cNvPr id="71691" name="Text Box 11"/>
            <p:cNvSpPr txBox="1">
              <a:spLocks noChangeArrowheads="1"/>
            </p:cNvSpPr>
            <p:nvPr/>
          </p:nvSpPr>
          <p:spPr bwMode="auto">
            <a:xfrm>
              <a:off x="2214547" y="2751450"/>
              <a:ext cx="285752" cy="677556"/>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{1,3}</a:t>
              </a:r>
            </a:p>
          </p:txBody>
        </p:sp>
        <p:sp>
          <p:nvSpPr>
            <p:cNvPr id="71690" name="Text Box 10"/>
            <p:cNvSpPr txBox="1">
              <a:spLocks noChangeArrowheads="1"/>
            </p:cNvSpPr>
            <p:nvPr/>
          </p:nvSpPr>
          <p:spPr bwMode="auto">
            <a:xfrm>
              <a:off x="2878124" y="2759917"/>
              <a:ext cx="285753" cy="606118"/>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 }</a:t>
              </a:r>
            </a:p>
          </p:txBody>
        </p:sp>
        <p:sp>
          <p:nvSpPr>
            <p:cNvPr id="71689" name="Text Box 9"/>
            <p:cNvSpPr txBox="1">
              <a:spLocks noChangeArrowheads="1"/>
            </p:cNvSpPr>
            <p:nvPr/>
          </p:nvSpPr>
          <p:spPr bwMode="auto">
            <a:xfrm>
              <a:off x="3500430" y="2751450"/>
              <a:ext cx="285753" cy="606117"/>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p>
          </p:txBody>
        </p:sp>
        <p:sp>
          <p:nvSpPr>
            <p:cNvPr id="71688" name="Text Box 8"/>
            <p:cNvSpPr txBox="1">
              <a:spLocks noChangeArrowheads="1"/>
            </p:cNvSpPr>
            <p:nvPr/>
          </p:nvSpPr>
          <p:spPr bwMode="auto">
            <a:xfrm>
              <a:off x="4172476" y="2751450"/>
              <a:ext cx="285752" cy="463242"/>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71687" name="Text Box 7"/>
            <p:cNvSpPr txBox="1">
              <a:spLocks noChangeArrowheads="1"/>
            </p:cNvSpPr>
            <p:nvPr/>
          </p:nvSpPr>
          <p:spPr bwMode="auto">
            <a:xfrm>
              <a:off x="4786314" y="2751450"/>
              <a:ext cx="285753" cy="463242"/>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71686" name="Text Box 6"/>
            <p:cNvSpPr txBox="1">
              <a:spLocks noChangeArrowheads="1"/>
            </p:cNvSpPr>
            <p:nvPr/>
          </p:nvSpPr>
          <p:spPr bwMode="auto">
            <a:xfrm>
              <a:off x="5466826" y="2751450"/>
              <a:ext cx="285753" cy="463242"/>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 }</a:t>
              </a:r>
            </a:p>
          </p:txBody>
        </p:sp>
        <p:sp>
          <p:nvSpPr>
            <p:cNvPr id="71685" name="AutoShape 5"/>
            <p:cNvSpPr>
              <a:spLocks noChangeShapeType="1"/>
            </p:cNvSpPr>
            <p:nvPr/>
          </p:nvSpPr>
          <p:spPr bwMode="auto">
            <a:xfrm>
              <a:off x="4227720" y="1020188"/>
              <a:ext cx="1952930" cy="747"/>
            </a:xfrm>
            <a:prstGeom prst="straightConnector1">
              <a:avLst/>
            </a:prstGeom>
            <a:noFill/>
            <a:ln w="19050">
              <a:solidFill>
                <a:srgbClr val="00B0F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71684" name="AutoShape 4"/>
            <p:cNvSpPr>
              <a:spLocks noChangeShapeType="1"/>
            </p:cNvSpPr>
            <p:nvPr/>
          </p:nvSpPr>
          <p:spPr bwMode="auto">
            <a:xfrm>
              <a:off x="5320763" y="1513317"/>
              <a:ext cx="859887" cy="747"/>
            </a:xfrm>
            <a:prstGeom prst="straightConnector1">
              <a:avLst/>
            </a:prstGeom>
            <a:noFill/>
            <a:ln w="19050">
              <a:solidFill>
                <a:srgbClr val="00B0F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71683" name="AutoShape 3"/>
            <p:cNvSpPr>
              <a:spLocks noChangeShapeType="1"/>
            </p:cNvSpPr>
            <p:nvPr/>
          </p:nvSpPr>
          <p:spPr bwMode="auto">
            <a:xfrm flipV="1">
              <a:off x="5746223" y="2002711"/>
              <a:ext cx="421474" cy="3736"/>
            </a:xfrm>
            <a:prstGeom prst="straightConnector1">
              <a:avLst/>
            </a:prstGeom>
            <a:noFill/>
            <a:ln w="19050">
              <a:solidFill>
                <a:srgbClr val="00B0F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71682" name="AutoShape 2"/>
            <p:cNvSpPr>
              <a:spLocks noChangeShapeType="1"/>
            </p:cNvSpPr>
            <p:nvPr/>
          </p:nvSpPr>
          <p:spPr bwMode="auto">
            <a:xfrm>
              <a:off x="5961443" y="2507048"/>
              <a:ext cx="236145" cy="747"/>
            </a:xfrm>
            <a:prstGeom prst="straightConnector1">
              <a:avLst/>
            </a:prstGeom>
            <a:noFill/>
            <a:ln w="19050">
              <a:solidFill>
                <a:srgbClr val="00B0F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cxnSp>
          <p:nvCxnSpPr>
            <p:cNvPr id="71" name="直接连接符 70"/>
            <p:cNvCxnSpPr>
              <a:stCxn id="71739" idx="3"/>
              <a:endCxn id="71709" idx="7"/>
            </p:cNvCxnSpPr>
            <p:nvPr/>
          </p:nvCxnSpPr>
          <p:spPr>
            <a:xfrm rot="5400000">
              <a:off x="2535762" y="819009"/>
              <a:ext cx="320917" cy="100253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5" name="直接连接符 74"/>
            <p:cNvCxnSpPr>
              <a:stCxn id="71739" idx="5"/>
              <a:endCxn id="71704" idx="1"/>
            </p:cNvCxnSpPr>
            <p:nvPr/>
          </p:nvCxnSpPr>
          <p:spPr>
            <a:xfrm rot="16200000" flipH="1">
              <a:off x="3787730" y="747767"/>
              <a:ext cx="320917" cy="114502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7" name="直接连接符 76"/>
            <p:cNvCxnSpPr>
              <a:stCxn id="71709" idx="3"/>
              <a:endCxn id="71735" idx="7"/>
            </p:cNvCxnSpPr>
            <p:nvPr/>
          </p:nvCxnSpPr>
          <p:spPr>
            <a:xfrm rot="5400000">
              <a:off x="1620075" y="1550279"/>
              <a:ext cx="288041" cy="50533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79" name="直接连接符 78"/>
            <p:cNvCxnSpPr>
              <a:stCxn id="71709" idx="5"/>
              <a:endCxn id="71728" idx="1"/>
            </p:cNvCxnSpPr>
            <p:nvPr/>
          </p:nvCxnSpPr>
          <p:spPr>
            <a:xfrm rot="16200000" flipH="1">
              <a:off x="2247304" y="1606574"/>
              <a:ext cx="288041" cy="39274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1" name="直接连接符 80"/>
            <p:cNvCxnSpPr>
              <a:stCxn id="71735" idx="3"/>
              <a:endCxn id="71737" idx="0"/>
            </p:cNvCxnSpPr>
            <p:nvPr/>
          </p:nvCxnSpPr>
          <p:spPr>
            <a:xfrm rot="5400000">
              <a:off x="1072368" y="2115424"/>
              <a:ext cx="251136" cy="27060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3" name="直接连接符 82"/>
            <p:cNvCxnSpPr>
              <a:stCxn id="71735" idx="5"/>
              <a:endCxn id="71736" idx="0"/>
            </p:cNvCxnSpPr>
            <p:nvPr/>
          </p:nvCxnSpPr>
          <p:spPr>
            <a:xfrm rot="16200000" flipH="1">
              <a:off x="1522910" y="2113674"/>
              <a:ext cx="251136" cy="27410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5" name="直接连接符 84"/>
            <p:cNvCxnSpPr>
              <a:stCxn id="71728" idx="3"/>
              <a:endCxn id="71730" idx="0"/>
            </p:cNvCxnSpPr>
            <p:nvPr/>
          </p:nvCxnSpPr>
          <p:spPr>
            <a:xfrm rot="5400000">
              <a:off x="2327325" y="2115922"/>
              <a:ext cx="251136" cy="26960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87" name="直接连接符 86"/>
            <p:cNvCxnSpPr>
              <a:stCxn id="71728" idx="5"/>
              <a:endCxn id="71729" idx="0"/>
            </p:cNvCxnSpPr>
            <p:nvPr/>
          </p:nvCxnSpPr>
          <p:spPr>
            <a:xfrm rot="16200000" flipH="1">
              <a:off x="2769400" y="2121642"/>
              <a:ext cx="259603" cy="26663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2" name="直接连接符 91"/>
            <p:cNvCxnSpPr>
              <a:stCxn id="71704" idx="3"/>
              <a:endCxn id="71721" idx="7"/>
            </p:cNvCxnSpPr>
            <p:nvPr/>
          </p:nvCxnSpPr>
          <p:spPr>
            <a:xfrm rot="5400000">
              <a:off x="4127498" y="1553766"/>
              <a:ext cx="288041" cy="49836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5" name="直接连接符 94"/>
            <p:cNvCxnSpPr>
              <a:stCxn id="71704" idx="5"/>
              <a:endCxn id="71714" idx="1"/>
            </p:cNvCxnSpPr>
            <p:nvPr/>
          </p:nvCxnSpPr>
          <p:spPr>
            <a:xfrm rot="16200000" flipH="1">
              <a:off x="4754727" y="1603087"/>
              <a:ext cx="288041" cy="39971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8" name="直接连接符 97"/>
            <p:cNvCxnSpPr>
              <a:stCxn id="71721" idx="3"/>
              <a:endCxn id="71723" idx="0"/>
            </p:cNvCxnSpPr>
            <p:nvPr/>
          </p:nvCxnSpPr>
          <p:spPr>
            <a:xfrm rot="5400000">
              <a:off x="3583278" y="2115424"/>
              <a:ext cx="251136" cy="27060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00" name="直接连接符 99"/>
            <p:cNvCxnSpPr>
              <a:stCxn id="71721" idx="5"/>
              <a:endCxn id="71722" idx="0"/>
            </p:cNvCxnSpPr>
            <p:nvPr/>
          </p:nvCxnSpPr>
          <p:spPr>
            <a:xfrm rot="16200000" flipH="1">
              <a:off x="4033820" y="2113674"/>
              <a:ext cx="251136" cy="27410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03" name="直接连接符 102"/>
            <p:cNvCxnSpPr>
              <a:stCxn id="71714" idx="3"/>
              <a:endCxn id="71716" idx="0"/>
            </p:cNvCxnSpPr>
            <p:nvPr/>
          </p:nvCxnSpPr>
          <p:spPr>
            <a:xfrm rot="5400000">
              <a:off x="4838235" y="2115922"/>
              <a:ext cx="251136" cy="26960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07" name="直接连接符 106"/>
            <p:cNvCxnSpPr>
              <a:stCxn id="71714" idx="5"/>
              <a:endCxn id="71715" idx="0"/>
            </p:cNvCxnSpPr>
            <p:nvPr/>
          </p:nvCxnSpPr>
          <p:spPr>
            <a:xfrm rot="16200000" flipH="1">
              <a:off x="5293010" y="2108942"/>
              <a:ext cx="251136" cy="283565"/>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70" name="灯片编号占位符 69"/>
          <p:cNvSpPr>
            <a:spLocks noGrp="1"/>
          </p:cNvSpPr>
          <p:nvPr>
            <p:ph type="sldNum" sz="quarter" idx="12"/>
          </p:nvPr>
        </p:nvSpPr>
        <p:spPr/>
        <p:txBody>
          <a:bodyPr/>
          <a:lstStyle/>
          <a:p>
            <a:fld id="{7AF016A1-9F15-429F-9EFD-84004B73C732}" type="slidenum">
              <a:rPr lang="en-US" altLang="zh-CN" smtClean="0"/>
              <a:pPr/>
              <a:t>34</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71406" y="538196"/>
            <a:ext cx="8929750" cy="20134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	class Solution:</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    	def </a:t>
            </a:r>
            <a:r>
              <a:rPr lang="en-US" altLang="zh-CN" sz="2000" smtClean="0">
                <a:solidFill>
                  <a:srgbClr val="FF0000"/>
                </a:solidFill>
                <a:latin typeface="Consolas" pitchFamily="49" charset="0"/>
                <a:ea typeface="仿宋" pitchFamily="49" charset="-122"/>
              </a:rPr>
              <a:t>subsets</a:t>
            </a:r>
            <a:r>
              <a:rPr lang="en-US" altLang="zh-CN" sz="2000" smtClean="0">
                <a:solidFill>
                  <a:srgbClr val="0000FF"/>
                </a:solidFill>
                <a:latin typeface="Consolas" pitchFamily="49" charset="0"/>
                <a:ea typeface="仿宋" pitchFamily="49" charset="-122"/>
              </a:rPr>
              <a:t>(self, nums) -&gt; List[List[int]]:</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3     	self.ans,self.x=[],[]</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4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(nums,0)</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5       return self.ans</a:t>
            </a:r>
            <a:endParaRPr lang="zh-CN" altLang="zh-CN" sz="2000">
              <a:solidFill>
                <a:srgbClr val="0000FF"/>
              </a:solidFill>
              <a:latin typeface="Consolas" pitchFamily="49" charset="0"/>
              <a:ea typeface="仿宋"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35</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71406" y="214296"/>
            <a:ext cx="8929750" cy="262902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200"/>
              </a:lnSpc>
              <a:spcBef>
                <a:spcPts val="0"/>
              </a:spcBef>
            </a:pPr>
            <a:r>
              <a:rPr lang="en-US" altLang="zh-CN" sz="2000" smtClean="0">
                <a:solidFill>
                  <a:srgbClr val="0000FF"/>
                </a:solidFill>
                <a:latin typeface="Consolas" pitchFamily="49" charset="0"/>
                <a:ea typeface="仿宋" pitchFamily="49" charset="-122"/>
              </a:rPr>
              <a:t>7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(self,nums,i):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8     	if </a:t>
            </a:r>
            <a:r>
              <a:rPr lang="en-US" altLang="zh-CN" sz="2000" smtClean="0">
                <a:solidFill>
                  <a:srgbClr val="FF00FF"/>
                </a:solidFill>
                <a:latin typeface="Consolas" pitchFamily="49" charset="0"/>
                <a:ea typeface="仿宋" pitchFamily="49" charset="-122"/>
              </a:rPr>
              <a:t>i==len(nums):</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9       	self.ans.append(copy.deepcopy(self.x))</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10    	else:</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11      	self.x.append(nums[i])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选择</a:t>
            </a:r>
            <a:r>
              <a:rPr lang="en-US" altLang="zh-CN" sz="2000" smtClean="0">
                <a:solidFill>
                  <a:srgbClr val="00B0F0"/>
                </a:solidFill>
                <a:latin typeface="Consolas" pitchFamily="49" charset="0"/>
                <a:ea typeface="仿宋" pitchFamily="49" charset="-122"/>
              </a:rPr>
              <a:t>nums[i], x</a:t>
            </a:r>
            <a:r>
              <a:rPr lang="zh-CN" altLang="zh-CN" sz="2000" smtClean="0">
                <a:solidFill>
                  <a:srgbClr val="00B0F0"/>
                </a:solidFill>
                <a:latin typeface="Consolas" pitchFamily="49" charset="0"/>
                <a:ea typeface="仿宋" pitchFamily="49" charset="-122"/>
              </a:rPr>
              <a:t>中添加</a:t>
            </a:r>
            <a:r>
              <a:rPr lang="en-US" altLang="zh-CN" sz="2000" smtClean="0">
                <a:solidFill>
                  <a:srgbClr val="00B0F0"/>
                </a:solidFill>
                <a:latin typeface="Consolas" pitchFamily="49" charset="0"/>
                <a:ea typeface="仿宋" pitchFamily="49" charset="-122"/>
              </a:rPr>
              <a:t>nums[i]</a:t>
            </a:r>
            <a:endParaRPr lang="zh-CN" altLang="zh-CN" sz="2000" smtClean="0">
              <a:solidFill>
                <a:srgbClr val="00B0F0"/>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12       	self.dfs(nums,i+1)</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13       	self.x.pop()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回溯即删除前面添加的</a:t>
            </a:r>
            <a:r>
              <a:rPr lang="en-US" altLang="zh-CN" sz="2000" smtClean="0">
                <a:solidFill>
                  <a:srgbClr val="00B0F0"/>
                </a:solidFill>
                <a:latin typeface="Consolas" pitchFamily="49" charset="0"/>
                <a:ea typeface="仿宋" pitchFamily="49" charset="-122"/>
              </a:rPr>
              <a:t>nums[i]</a:t>
            </a:r>
            <a:endParaRPr lang="zh-CN" altLang="zh-CN" sz="2000" smtClean="0">
              <a:solidFill>
                <a:srgbClr val="00B0F0"/>
              </a:solidFill>
              <a:latin typeface="Consolas" pitchFamily="49" charset="0"/>
              <a:ea typeface="仿宋" pitchFamily="49" charset="-122"/>
            </a:endParaRPr>
          </a:p>
          <a:p>
            <a:pPr algn="l" defTabSz="360000">
              <a:lnSpc>
                <a:spcPts val="2200"/>
              </a:lnSpc>
              <a:spcBef>
                <a:spcPts val="1200"/>
              </a:spcBef>
            </a:pPr>
            <a:r>
              <a:rPr lang="en-US" altLang="zh-CN" sz="2000" smtClean="0">
                <a:solidFill>
                  <a:srgbClr val="0000FF"/>
                </a:solidFill>
                <a:latin typeface="Consolas" pitchFamily="49" charset="0"/>
                <a:ea typeface="仿宋" pitchFamily="49" charset="-122"/>
              </a:rPr>
              <a:t>14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不选择</a:t>
            </a:r>
            <a:r>
              <a:rPr lang="en-US" altLang="zh-CN" sz="2000" smtClean="0">
                <a:solidFill>
                  <a:srgbClr val="00B0F0"/>
                </a:solidFill>
                <a:latin typeface="Consolas" pitchFamily="49" charset="0"/>
                <a:ea typeface="仿宋" pitchFamily="49" charset="-122"/>
              </a:rPr>
              <a:t>nums[i],x</a:t>
            </a:r>
            <a:r>
              <a:rPr lang="zh-CN" altLang="zh-CN" sz="2000" smtClean="0">
                <a:solidFill>
                  <a:srgbClr val="00B0F0"/>
                </a:solidFill>
                <a:latin typeface="Consolas" pitchFamily="49" charset="0"/>
                <a:ea typeface="仿宋" pitchFamily="49" charset="-122"/>
              </a:rPr>
              <a:t>中不添加</a:t>
            </a:r>
            <a:r>
              <a:rPr lang="en-US" altLang="zh-CN" sz="2000" smtClean="0">
                <a:solidFill>
                  <a:srgbClr val="00B0F0"/>
                </a:solidFill>
                <a:latin typeface="Consolas" pitchFamily="49" charset="0"/>
                <a:ea typeface="仿宋" pitchFamily="49" charset="-122"/>
              </a:rPr>
              <a:t>nums[i]</a:t>
            </a:r>
            <a:endParaRPr lang="zh-CN" altLang="zh-CN" sz="2000">
              <a:solidFill>
                <a:srgbClr val="00B0F0"/>
              </a:solidFill>
              <a:latin typeface="Consolas" pitchFamily="49" charset="0"/>
              <a:ea typeface="仿宋" pitchFamily="49" charset="-122"/>
            </a:endParaRPr>
          </a:p>
        </p:txBody>
      </p:sp>
      <p:grpSp>
        <p:nvGrpSpPr>
          <p:cNvPr id="2" name="组合 128"/>
          <p:cNvGrpSpPr/>
          <p:nvPr/>
        </p:nvGrpSpPr>
        <p:grpSpPr>
          <a:xfrm>
            <a:off x="928663" y="2857502"/>
            <a:ext cx="6500857" cy="2142035"/>
            <a:chOff x="928663" y="929781"/>
            <a:chExt cx="7536118" cy="2659354"/>
          </a:xfrm>
        </p:grpSpPr>
        <p:sp>
          <p:nvSpPr>
            <p:cNvPr id="130" name="Oval 59"/>
            <p:cNvSpPr>
              <a:spLocks noChangeArrowheads="1"/>
            </p:cNvSpPr>
            <p:nvPr/>
          </p:nvSpPr>
          <p:spPr bwMode="auto">
            <a:xfrm>
              <a:off x="3160583" y="944724"/>
              <a:ext cx="252000" cy="252000"/>
            </a:xfrm>
            <a:prstGeom prst="ellipse">
              <a:avLst/>
            </a:prstGeom>
            <a:solidFill>
              <a:srgbClr val="FF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31" name="Text Box 60"/>
            <p:cNvSpPr txBox="1">
              <a:spLocks noChangeArrowheads="1"/>
            </p:cNvSpPr>
            <p:nvPr/>
          </p:nvSpPr>
          <p:spPr bwMode="auto">
            <a:xfrm>
              <a:off x="1730268" y="2090633"/>
              <a:ext cx="170383"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132" name="Text Box 58"/>
            <p:cNvSpPr txBox="1">
              <a:spLocks noChangeArrowheads="1"/>
            </p:cNvSpPr>
            <p:nvPr/>
          </p:nvSpPr>
          <p:spPr bwMode="auto">
            <a:xfrm>
              <a:off x="1085732" y="2021639"/>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133" name="Oval 57"/>
            <p:cNvSpPr>
              <a:spLocks noChangeArrowheads="1"/>
            </p:cNvSpPr>
            <p:nvPr/>
          </p:nvSpPr>
          <p:spPr bwMode="auto">
            <a:xfrm>
              <a:off x="936634"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34" name="Oval 56"/>
            <p:cNvSpPr>
              <a:spLocks noChangeArrowheads="1"/>
            </p:cNvSpPr>
            <p:nvPr/>
          </p:nvSpPr>
          <p:spPr bwMode="auto">
            <a:xfrm>
              <a:off x="1659529"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35" name="Oval 55"/>
            <p:cNvSpPr>
              <a:spLocks noChangeArrowheads="1"/>
            </p:cNvSpPr>
            <p:nvPr/>
          </p:nvSpPr>
          <p:spPr bwMode="auto">
            <a:xfrm>
              <a:off x="1296332" y="1910062"/>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36" name="Text Box 52"/>
            <p:cNvSpPr txBox="1">
              <a:spLocks noChangeArrowheads="1"/>
            </p:cNvSpPr>
            <p:nvPr/>
          </p:nvSpPr>
          <p:spPr bwMode="auto">
            <a:xfrm>
              <a:off x="2928947" y="2056765"/>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137" name="Text Box 51"/>
            <p:cNvSpPr txBox="1">
              <a:spLocks noChangeArrowheads="1"/>
            </p:cNvSpPr>
            <p:nvPr/>
          </p:nvSpPr>
          <p:spPr bwMode="auto">
            <a:xfrm>
              <a:off x="2324253" y="1987771"/>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138" name="Oval 50"/>
            <p:cNvSpPr>
              <a:spLocks noChangeArrowheads="1"/>
            </p:cNvSpPr>
            <p:nvPr/>
          </p:nvSpPr>
          <p:spPr bwMode="auto">
            <a:xfrm>
              <a:off x="2192089"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39" name="Oval 49"/>
            <p:cNvSpPr>
              <a:spLocks noChangeArrowheads="1"/>
            </p:cNvSpPr>
            <p:nvPr/>
          </p:nvSpPr>
          <p:spPr bwMode="auto">
            <a:xfrm>
              <a:off x="2906517" y="2384760"/>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40" name="Oval 48"/>
            <p:cNvSpPr>
              <a:spLocks noChangeArrowheads="1"/>
            </p:cNvSpPr>
            <p:nvPr/>
          </p:nvSpPr>
          <p:spPr bwMode="auto">
            <a:xfrm>
              <a:off x="2550791" y="1910062"/>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41" name="Text Box 45"/>
            <p:cNvSpPr txBox="1">
              <a:spLocks noChangeArrowheads="1"/>
            </p:cNvSpPr>
            <p:nvPr/>
          </p:nvSpPr>
          <p:spPr bwMode="auto">
            <a:xfrm>
              <a:off x="4217511" y="2082166"/>
              <a:ext cx="168390"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142" name="Text Box 44"/>
            <p:cNvSpPr txBox="1">
              <a:spLocks noChangeArrowheads="1"/>
            </p:cNvSpPr>
            <p:nvPr/>
          </p:nvSpPr>
          <p:spPr bwMode="auto">
            <a:xfrm>
              <a:off x="3588175" y="2019306"/>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143" name="Oval 43"/>
            <p:cNvSpPr>
              <a:spLocks noChangeArrowheads="1"/>
            </p:cNvSpPr>
            <p:nvPr/>
          </p:nvSpPr>
          <p:spPr bwMode="auto">
            <a:xfrm>
              <a:off x="3447544"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44" name="Oval 42"/>
            <p:cNvSpPr>
              <a:spLocks noChangeArrowheads="1"/>
            </p:cNvSpPr>
            <p:nvPr/>
          </p:nvSpPr>
          <p:spPr bwMode="auto">
            <a:xfrm>
              <a:off x="4170439"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45" name="Oval 41"/>
            <p:cNvSpPr>
              <a:spLocks noChangeArrowheads="1"/>
            </p:cNvSpPr>
            <p:nvPr/>
          </p:nvSpPr>
          <p:spPr bwMode="auto">
            <a:xfrm>
              <a:off x="3807242" y="1910062"/>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46" name="Text Box 38"/>
            <p:cNvSpPr txBox="1">
              <a:spLocks noChangeArrowheads="1"/>
            </p:cNvSpPr>
            <p:nvPr/>
          </p:nvSpPr>
          <p:spPr bwMode="auto">
            <a:xfrm>
              <a:off x="5441354" y="2073699"/>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147" name="Text Box 37"/>
            <p:cNvSpPr txBox="1">
              <a:spLocks noChangeArrowheads="1"/>
            </p:cNvSpPr>
            <p:nvPr/>
          </p:nvSpPr>
          <p:spPr bwMode="auto">
            <a:xfrm>
              <a:off x="4835163" y="2036240"/>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148" name="Oval 36"/>
            <p:cNvSpPr>
              <a:spLocks noChangeArrowheads="1"/>
            </p:cNvSpPr>
            <p:nvPr/>
          </p:nvSpPr>
          <p:spPr bwMode="auto">
            <a:xfrm>
              <a:off x="4702999"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49" name="Oval 35"/>
            <p:cNvSpPr>
              <a:spLocks noChangeArrowheads="1"/>
            </p:cNvSpPr>
            <p:nvPr/>
          </p:nvSpPr>
          <p:spPr bwMode="auto">
            <a:xfrm>
              <a:off x="5434361" y="2376293"/>
              <a:ext cx="252000" cy="252000"/>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50" name="Oval 34"/>
            <p:cNvSpPr>
              <a:spLocks noChangeArrowheads="1"/>
            </p:cNvSpPr>
            <p:nvPr/>
          </p:nvSpPr>
          <p:spPr bwMode="auto">
            <a:xfrm>
              <a:off x="5061701" y="1910062"/>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51" name="Text Box 31"/>
            <p:cNvSpPr txBox="1">
              <a:spLocks noChangeArrowheads="1"/>
            </p:cNvSpPr>
            <p:nvPr/>
          </p:nvSpPr>
          <p:spPr bwMode="auto">
            <a:xfrm>
              <a:off x="2470597" y="1649803"/>
              <a:ext cx="168390"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152" name="Text Box 30"/>
            <p:cNvSpPr txBox="1">
              <a:spLocks noChangeArrowheads="1"/>
            </p:cNvSpPr>
            <p:nvPr/>
          </p:nvSpPr>
          <p:spPr bwMode="auto">
            <a:xfrm>
              <a:off x="1675832" y="1557306"/>
              <a:ext cx="169387" cy="1277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153" name="Oval 29"/>
            <p:cNvSpPr>
              <a:spLocks noChangeArrowheads="1"/>
            </p:cNvSpPr>
            <p:nvPr/>
          </p:nvSpPr>
          <p:spPr bwMode="auto">
            <a:xfrm>
              <a:off x="1979857" y="1443831"/>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54" name="Text Box 26"/>
            <p:cNvSpPr txBox="1">
              <a:spLocks noChangeArrowheads="1"/>
            </p:cNvSpPr>
            <p:nvPr/>
          </p:nvSpPr>
          <p:spPr bwMode="auto">
            <a:xfrm>
              <a:off x="5052733" y="1683671"/>
              <a:ext cx="170383"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155" name="Text Box 25"/>
            <p:cNvSpPr txBox="1">
              <a:spLocks noChangeArrowheads="1"/>
            </p:cNvSpPr>
            <p:nvPr/>
          </p:nvSpPr>
          <p:spPr bwMode="auto">
            <a:xfrm>
              <a:off x="4114146" y="1611597"/>
              <a:ext cx="169387" cy="1277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156" name="Oval 24"/>
            <p:cNvSpPr>
              <a:spLocks noChangeArrowheads="1"/>
            </p:cNvSpPr>
            <p:nvPr/>
          </p:nvSpPr>
          <p:spPr bwMode="auto">
            <a:xfrm>
              <a:off x="4483793" y="1443831"/>
              <a:ext cx="252000" cy="25200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57" name="Text Box 21"/>
            <p:cNvSpPr txBox="1">
              <a:spLocks noChangeArrowheads="1"/>
            </p:cNvSpPr>
            <p:nvPr/>
          </p:nvSpPr>
          <p:spPr bwMode="auto">
            <a:xfrm>
              <a:off x="3947138" y="1077924"/>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158" name="Text Box 20"/>
            <p:cNvSpPr txBox="1">
              <a:spLocks noChangeArrowheads="1"/>
            </p:cNvSpPr>
            <p:nvPr/>
          </p:nvSpPr>
          <p:spPr bwMode="auto">
            <a:xfrm>
              <a:off x="2678225" y="1057713"/>
              <a:ext cx="169387" cy="127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159" name="Text Box 17"/>
            <p:cNvSpPr txBox="1">
              <a:spLocks noChangeArrowheads="1"/>
            </p:cNvSpPr>
            <p:nvPr/>
          </p:nvSpPr>
          <p:spPr bwMode="auto">
            <a:xfrm>
              <a:off x="6217516" y="929781"/>
              <a:ext cx="621749" cy="1427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第</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r>
                <a:rPr kumimoji="0" lang="zh-CN" altLang="en-US"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层</a:t>
              </a:r>
            </a:p>
            <a:p>
              <a:pPr marL="0" marR="0" lvl="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60" name="Text Box 16"/>
            <p:cNvSpPr txBox="1">
              <a:spLocks noChangeArrowheads="1"/>
            </p:cNvSpPr>
            <p:nvPr/>
          </p:nvSpPr>
          <p:spPr bwMode="auto">
            <a:xfrm>
              <a:off x="6217516" y="1437854"/>
              <a:ext cx="621749" cy="1427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第</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r>
                <a:rPr kumimoji="0" lang="zh-CN" altLang="en-US"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层</a:t>
              </a:r>
            </a:p>
            <a:p>
              <a:pPr marL="0" marR="0" lvl="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61" name="Text Box 15"/>
            <p:cNvSpPr txBox="1">
              <a:spLocks noChangeArrowheads="1"/>
            </p:cNvSpPr>
            <p:nvPr/>
          </p:nvSpPr>
          <p:spPr bwMode="auto">
            <a:xfrm>
              <a:off x="6217516" y="1916039"/>
              <a:ext cx="621749" cy="1427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第</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r>
                <a:rPr kumimoji="0" lang="zh-CN" altLang="en-US"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层</a:t>
              </a:r>
            </a:p>
            <a:p>
              <a:pPr marL="0" marR="0" lvl="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62" name="Text Box 14"/>
            <p:cNvSpPr txBox="1">
              <a:spLocks noChangeArrowheads="1"/>
            </p:cNvSpPr>
            <p:nvPr/>
          </p:nvSpPr>
          <p:spPr bwMode="auto">
            <a:xfrm>
              <a:off x="6252644" y="2348969"/>
              <a:ext cx="2212137" cy="31292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ct val="100000"/>
                </a:lnSpc>
                <a:spcBef>
                  <a:spcPct val="0"/>
                </a:spcBef>
                <a:spcAft>
                  <a:spcPct val="0"/>
                </a:spcAft>
                <a:buClrTx/>
                <a:buSzTx/>
                <a:buFontTx/>
                <a:buNone/>
                <a:tabLst/>
              </a:pPr>
              <a:r>
                <a:rPr kumimoji="0" 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第</a:t>
              </a: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r>
                <a:rPr kumimoji="0" lang="zh-CN" altLang="en-US"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层（叶子结点层）</a:t>
              </a:r>
            </a:p>
            <a:p>
              <a:pPr marL="0" marR="0" lvl="0" algn="l" defTabSz="914400" rtl="0" eaLnBrk="0" fontAlgn="base" latinLnBrk="0" hangingPunct="0">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163" name="Text Box 13"/>
            <p:cNvSpPr txBox="1">
              <a:spLocks noChangeArrowheads="1"/>
            </p:cNvSpPr>
            <p:nvPr/>
          </p:nvSpPr>
          <p:spPr bwMode="auto">
            <a:xfrm>
              <a:off x="928663" y="2751450"/>
              <a:ext cx="248442" cy="837685"/>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{1,2,3}</a:t>
              </a:r>
            </a:p>
          </p:txBody>
        </p:sp>
        <p:sp>
          <p:nvSpPr>
            <p:cNvPr id="164" name="Text Box 12"/>
            <p:cNvSpPr txBox="1">
              <a:spLocks noChangeArrowheads="1"/>
            </p:cNvSpPr>
            <p:nvPr/>
          </p:nvSpPr>
          <p:spPr bwMode="auto">
            <a:xfrm>
              <a:off x="1643043" y="2751450"/>
              <a:ext cx="285752" cy="748994"/>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p>
          </p:txBody>
        </p:sp>
        <p:sp>
          <p:nvSpPr>
            <p:cNvPr id="165" name="Text Box 11"/>
            <p:cNvSpPr txBox="1">
              <a:spLocks noChangeArrowheads="1"/>
            </p:cNvSpPr>
            <p:nvPr/>
          </p:nvSpPr>
          <p:spPr bwMode="auto">
            <a:xfrm>
              <a:off x="2214547" y="2751450"/>
              <a:ext cx="285752" cy="677556"/>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{1,3}</a:t>
              </a:r>
            </a:p>
          </p:txBody>
        </p:sp>
        <p:sp>
          <p:nvSpPr>
            <p:cNvPr id="166" name="Text Box 10"/>
            <p:cNvSpPr txBox="1">
              <a:spLocks noChangeArrowheads="1"/>
            </p:cNvSpPr>
            <p:nvPr/>
          </p:nvSpPr>
          <p:spPr bwMode="auto">
            <a:xfrm>
              <a:off x="2878124" y="2759917"/>
              <a:ext cx="285753" cy="606118"/>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 }</a:t>
              </a:r>
            </a:p>
          </p:txBody>
        </p:sp>
        <p:sp>
          <p:nvSpPr>
            <p:cNvPr id="167" name="Text Box 9"/>
            <p:cNvSpPr txBox="1">
              <a:spLocks noChangeArrowheads="1"/>
            </p:cNvSpPr>
            <p:nvPr/>
          </p:nvSpPr>
          <p:spPr bwMode="auto">
            <a:xfrm>
              <a:off x="3500430" y="2751450"/>
              <a:ext cx="285753" cy="606117"/>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p>
          </p:txBody>
        </p:sp>
        <p:sp>
          <p:nvSpPr>
            <p:cNvPr id="168" name="Text Box 8"/>
            <p:cNvSpPr txBox="1">
              <a:spLocks noChangeArrowheads="1"/>
            </p:cNvSpPr>
            <p:nvPr/>
          </p:nvSpPr>
          <p:spPr bwMode="auto">
            <a:xfrm>
              <a:off x="4172476" y="2751450"/>
              <a:ext cx="285752" cy="463242"/>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169" name="Text Box 7"/>
            <p:cNvSpPr txBox="1">
              <a:spLocks noChangeArrowheads="1"/>
            </p:cNvSpPr>
            <p:nvPr/>
          </p:nvSpPr>
          <p:spPr bwMode="auto">
            <a:xfrm>
              <a:off x="4786314" y="2751450"/>
              <a:ext cx="285753" cy="463242"/>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170" name="Text Box 6"/>
            <p:cNvSpPr txBox="1">
              <a:spLocks noChangeArrowheads="1"/>
            </p:cNvSpPr>
            <p:nvPr/>
          </p:nvSpPr>
          <p:spPr bwMode="auto">
            <a:xfrm>
              <a:off x="5466826" y="2751450"/>
              <a:ext cx="285753" cy="463242"/>
            </a:xfrm>
            <a:prstGeom prst="rect">
              <a:avLst/>
            </a:prstGeom>
            <a:solidFill>
              <a:srgbClr val="FFFFFF"/>
            </a:solidFill>
            <a:ln w="9525">
              <a:noFill/>
              <a:miter lim="800000"/>
              <a:headEnd/>
              <a:tailEnd/>
            </a:ln>
          </p:spPr>
          <p:txBody>
            <a:bodyPr vert="eaVert"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 }</a:t>
              </a:r>
            </a:p>
          </p:txBody>
        </p:sp>
        <p:sp>
          <p:nvSpPr>
            <p:cNvPr id="171" name="AutoShape 5"/>
            <p:cNvSpPr>
              <a:spLocks noChangeShapeType="1"/>
            </p:cNvSpPr>
            <p:nvPr/>
          </p:nvSpPr>
          <p:spPr bwMode="auto">
            <a:xfrm>
              <a:off x="4227720" y="1020188"/>
              <a:ext cx="1952930" cy="747"/>
            </a:xfrm>
            <a:prstGeom prst="straightConnector1">
              <a:avLst/>
            </a:prstGeom>
            <a:noFill/>
            <a:ln w="19050">
              <a:solidFill>
                <a:srgbClr val="00B0F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Times New Roman" pitchFamily="18" charset="0"/>
              </a:endParaRPr>
            </a:p>
          </p:txBody>
        </p:sp>
        <p:sp>
          <p:nvSpPr>
            <p:cNvPr id="172" name="AutoShape 4"/>
            <p:cNvSpPr>
              <a:spLocks noChangeShapeType="1"/>
            </p:cNvSpPr>
            <p:nvPr/>
          </p:nvSpPr>
          <p:spPr bwMode="auto">
            <a:xfrm>
              <a:off x="5320763" y="1513317"/>
              <a:ext cx="859887" cy="747"/>
            </a:xfrm>
            <a:prstGeom prst="straightConnector1">
              <a:avLst/>
            </a:prstGeom>
            <a:noFill/>
            <a:ln w="19050">
              <a:solidFill>
                <a:srgbClr val="00B0F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Times New Roman" pitchFamily="18" charset="0"/>
              </a:endParaRPr>
            </a:p>
          </p:txBody>
        </p:sp>
        <p:sp>
          <p:nvSpPr>
            <p:cNvPr id="173" name="AutoShape 3"/>
            <p:cNvSpPr>
              <a:spLocks noChangeShapeType="1"/>
            </p:cNvSpPr>
            <p:nvPr/>
          </p:nvSpPr>
          <p:spPr bwMode="auto">
            <a:xfrm flipV="1">
              <a:off x="5746223" y="2002711"/>
              <a:ext cx="421474" cy="3736"/>
            </a:xfrm>
            <a:prstGeom prst="straightConnector1">
              <a:avLst/>
            </a:prstGeom>
            <a:noFill/>
            <a:ln w="19050">
              <a:solidFill>
                <a:srgbClr val="00B0F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Times New Roman" pitchFamily="18" charset="0"/>
              </a:endParaRPr>
            </a:p>
          </p:txBody>
        </p:sp>
        <p:sp>
          <p:nvSpPr>
            <p:cNvPr id="174" name="AutoShape 2"/>
            <p:cNvSpPr>
              <a:spLocks noChangeShapeType="1"/>
            </p:cNvSpPr>
            <p:nvPr/>
          </p:nvSpPr>
          <p:spPr bwMode="auto">
            <a:xfrm>
              <a:off x="5961443" y="2507048"/>
              <a:ext cx="236145" cy="747"/>
            </a:xfrm>
            <a:prstGeom prst="straightConnector1">
              <a:avLst/>
            </a:prstGeom>
            <a:noFill/>
            <a:ln w="19050">
              <a:solidFill>
                <a:srgbClr val="00B0F0"/>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400">
                <a:solidFill>
                  <a:srgbClr val="0000FF"/>
                </a:solidFill>
                <a:latin typeface="Consolas" pitchFamily="49" charset="0"/>
                <a:ea typeface="仿宋" pitchFamily="49" charset="-122"/>
                <a:cs typeface="Times New Roman" pitchFamily="18" charset="0"/>
              </a:endParaRPr>
            </a:p>
          </p:txBody>
        </p:sp>
        <p:cxnSp>
          <p:nvCxnSpPr>
            <p:cNvPr id="175" name="直接连接符 174"/>
            <p:cNvCxnSpPr>
              <a:stCxn id="130" idx="3"/>
              <a:endCxn id="153" idx="7"/>
            </p:cNvCxnSpPr>
            <p:nvPr/>
          </p:nvCxnSpPr>
          <p:spPr>
            <a:xfrm rot="5400000">
              <a:off x="2535762" y="819009"/>
              <a:ext cx="320917" cy="100253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76" name="直接连接符 175"/>
            <p:cNvCxnSpPr>
              <a:stCxn id="130" idx="5"/>
              <a:endCxn id="156" idx="1"/>
            </p:cNvCxnSpPr>
            <p:nvPr/>
          </p:nvCxnSpPr>
          <p:spPr>
            <a:xfrm rot="16200000" flipH="1">
              <a:off x="3787730" y="747767"/>
              <a:ext cx="320917" cy="1145020"/>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77" name="直接连接符 176"/>
            <p:cNvCxnSpPr>
              <a:stCxn id="153" idx="3"/>
              <a:endCxn id="135" idx="7"/>
            </p:cNvCxnSpPr>
            <p:nvPr/>
          </p:nvCxnSpPr>
          <p:spPr>
            <a:xfrm rot="5400000">
              <a:off x="1620075" y="1550279"/>
              <a:ext cx="288041" cy="50533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78" name="直接连接符 177"/>
            <p:cNvCxnSpPr>
              <a:stCxn id="153" idx="5"/>
              <a:endCxn id="140" idx="1"/>
            </p:cNvCxnSpPr>
            <p:nvPr/>
          </p:nvCxnSpPr>
          <p:spPr>
            <a:xfrm rot="16200000" flipH="1">
              <a:off x="2247304" y="1606574"/>
              <a:ext cx="288041" cy="39274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79" name="直接连接符 178"/>
            <p:cNvCxnSpPr>
              <a:stCxn id="135" idx="3"/>
              <a:endCxn id="133" idx="0"/>
            </p:cNvCxnSpPr>
            <p:nvPr/>
          </p:nvCxnSpPr>
          <p:spPr>
            <a:xfrm rot="5400000">
              <a:off x="1072368" y="2115424"/>
              <a:ext cx="251136" cy="27060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0" name="直接连接符 179"/>
            <p:cNvCxnSpPr>
              <a:stCxn id="135" idx="5"/>
              <a:endCxn id="134" idx="0"/>
            </p:cNvCxnSpPr>
            <p:nvPr/>
          </p:nvCxnSpPr>
          <p:spPr>
            <a:xfrm rot="16200000" flipH="1">
              <a:off x="1522910" y="2113674"/>
              <a:ext cx="251136" cy="27410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1" name="直接连接符 180"/>
            <p:cNvCxnSpPr>
              <a:stCxn id="140" idx="3"/>
              <a:endCxn id="138" idx="0"/>
            </p:cNvCxnSpPr>
            <p:nvPr/>
          </p:nvCxnSpPr>
          <p:spPr>
            <a:xfrm rot="5400000">
              <a:off x="2327325" y="2115922"/>
              <a:ext cx="251136" cy="26960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2" name="直接连接符 181"/>
            <p:cNvCxnSpPr>
              <a:stCxn id="140" idx="5"/>
              <a:endCxn id="139" idx="0"/>
            </p:cNvCxnSpPr>
            <p:nvPr/>
          </p:nvCxnSpPr>
          <p:spPr>
            <a:xfrm rot="16200000" flipH="1">
              <a:off x="2769400" y="2121642"/>
              <a:ext cx="259603" cy="26663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3" name="直接连接符 182"/>
            <p:cNvCxnSpPr>
              <a:stCxn id="156" idx="3"/>
              <a:endCxn id="145" idx="7"/>
            </p:cNvCxnSpPr>
            <p:nvPr/>
          </p:nvCxnSpPr>
          <p:spPr>
            <a:xfrm rot="5400000">
              <a:off x="4127498" y="1553766"/>
              <a:ext cx="288041" cy="49836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4" name="直接连接符 183"/>
            <p:cNvCxnSpPr>
              <a:stCxn id="156" idx="5"/>
              <a:endCxn id="150" idx="1"/>
            </p:cNvCxnSpPr>
            <p:nvPr/>
          </p:nvCxnSpPr>
          <p:spPr>
            <a:xfrm rot="16200000" flipH="1">
              <a:off x="4754727" y="1603087"/>
              <a:ext cx="288041" cy="39971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5" name="直接连接符 184"/>
            <p:cNvCxnSpPr>
              <a:stCxn id="145" idx="3"/>
              <a:endCxn id="143" idx="0"/>
            </p:cNvCxnSpPr>
            <p:nvPr/>
          </p:nvCxnSpPr>
          <p:spPr>
            <a:xfrm rot="5400000">
              <a:off x="3583278" y="2115424"/>
              <a:ext cx="251136" cy="270603"/>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6" name="直接连接符 185"/>
            <p:cNvCxnSpPr>
              <a:stCxn id="145" idx="5"/>
              <a:endCxn id="144" idx="0"/>
            </p:cNvCxnSpPr>
            <p:nvPr/>
          </p:nvCxnSpPr>
          <p:spPr>
            <a:xfrm rot="16200000" flipH="1">
              <a:off x="4033820" y="2113674"/>
              <a:ext cx="251136" cy="27410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7" name="直接连接符 186"/>
            <p:cNvCxnSpPr>
              <a:stCxn id="150" idx="3"/>
              <a:endCxn id="148" idx="0"/>
            </p:cNvCxnSpPr>
            <p:nvPr/>
          </p:nvCxnSpPr>
          <p:spPr>
            <a:xfrm rot="5400000">
              <a:off x="4838235" y="2115922"/>
              <a:ext cx="251136" cy="26960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8" name="直接连接符 187"/>
            <p:cNvCxnSpPr>
              <a:stCxn id="150" idx="5"/>
              <a:endCxn id="149" idx="0"/>
            </p:cNvCxnSpPr>
            <p:nvPr/>
          </p:nvCxnSpPr>
          <p:spPr>
            <a:xfrm rot="16200000" flipH="1">
              <a:off x="5293010" y="2108942"/>
              <a:ext cx="251136" cy="283565"/>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67" name="灯片编号占位符 66"/>
          <p:cNvSpPr>
            <a:spLocks noGrp="1"/>
          </p:cNvSpPr>
          <p:nvPr>
            <p:ph type="sldNum" sz="quarter" idx="12"/>
          </p:nvPr>
        </p:nvSpPr>
        <p:spPr/>
        <p:txBody>
          <a:bodyPr/>
          <a:lstStyle/>
          <a:p>
            <a:fld id="{7AF016A1-9F15-429F-9EFD-84004B73C732}" type="slidenum">
              <a:rPr lang="en-US" altLang="zh-CN" smtClean="0"/>
              <a:pPr/>
              <a:t>36</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42" name="Rectangle 6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 name="TextBox 5"/>
          <p:cNvSpPr txBox="1"/>
          <p:nvPr/>
        </p:nvSpPr>
        <p:spPr>
          <a:xfrm>
            <a:off x="214282" y="214296"/>
            <a:ext cx="1143008"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解法</a:t>
            </a:r>
            <a:r>
              <a:rPr lang="en-US" altLang="zh-CN" sz="2200" smtClean="0">
                <a:solidFill>
                  <a:srgbClr val="FF0000"/>
                </a:solidFill>
                <a:latin typeface="微软雅黑" pitchFamily="34" charset="-122"/>
                <a:ea typeface="微软雅黑" pitchFamily="34" charset="-122"/>
                <a:cs typeface="Consolas" pitchFamily="49" charset="0"/>
              </a:rPr>
              <a:t>2</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70" name="TextBox 69"/>
          <p:cNvSpPr txBox="1"/>
          <p:nvPr/>
        </p:nvSpPr>
        <p:spPr>
          <a:xfrm>
            <a:off x="428596" y="792294"/>
            <a:ext cx="8501122" cy="707886"/>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rPr>
              <a:t>将</a:t>
            </a:r>
            <a:r>
              <a:rPr lang="en-US" altLang="zh-CN" sz="2000" i="1" smtClean="0">
                <a:solidFill>
                  <a:srgbClr val="0000FF"/>
                </a:solidFill>
                <a:latin typeface="Consolas" pitchFamily="49" charset="0"/>
                <a:ea typeface="仿宋" pitchFamily="49" charset="-122"/>
              </a:rPr>
              <a:t>x</a:t>
            </a:r>
            <a:r>
              <a:rPr lang="zh-CN" altLang="zh-CN" sz="2000" smtClean="0">
                <a:solidFill>
                  <a:srgbClr val="0000FF"/>
                </a:solidFill>
                <a:latin typeface="Consolas" pitchFamily="49" charset="0"/>
                <a:ea typeface="仿宋" pitchFamily="49" charset="-122"/>
              </a:rPr>
              <a:t>改为直接存放</a:t>
            </a:r>
            <a:r>
              <a:rPr lang="en-US" altLang="zh-CN" sz="2000" i="1" smtClean="0">
                <a:solidFill>
                  <a:srgbClr val="0000FF"/>
                </a:solidFill>
                <a:latin typeface="Consolas" pitchFamily="49" charset="0"/>
                <a:ea typeface="仿宋" pitchFamily="49" charset="-122"/>
              </a:rPr>
              <a:t>a</a:t>
            </a:r>
            <a:r>
              <a:rPr lang="zh-CN" altLang="zh-CN" sz="2000" smtClean="0">
                <a:solidFill>
                  <a:srgbClr val="0000FF"/>
                </a:solidFill>
                <a:latin typeface="Consolas" pitchFamily="49" charset="0"/>
                <a:ea typeface="仿宋" pitchFamily="49" charset="-122"/>
              </a:rPr>
              <a:t>的一个子集。设解向量</a:t>
            </a:r>
            <a:r>
              <a:rPr lang="en-US" altLang="zh-CN" sz="2000" i="1" smtClean="0">
                <a:solidFill>
                  <a:srgbClr val="0000FF"/>
                </a:solidFill>
                <a:latin typeface="Consolas" pitchFamily="49" charset="0"/>
                <a:ea typeface="仿宋" pitchFamily="49" charset="-122"/>
              </a:rPr>
              <a:t>x</a:t>
            </a:r>
            <a:r>
              <a:rPr lang="en-US"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x</a:t>
            </a:r>
            <a:r>
              <a:rPr lang="en-US" altLang="zh-CN" sz="2000" baseline="-25000" smtClean="0">
                <a:solidFill>
                  <a:srgbClr val="0000FF"/>
                </a:solidFill>
                <a:latin typeface="Consolas" pitchFamily="49" charset="0"/>
                <a:ea typeface="仿宋" pitchFamily="49" charset="-122"/>
              </a:rPr>
              <a:t>0</a:t>
            </a:r>
            <a:r>
              <a:rPr lang="zh-CN" altLang="zh-CN" sz="2000" smtClean="0">
                <a:solidFill>
                  <a:srgbClr val="0000FF"/>
                </a:solidFill>
                <a:latin typeface="Consolas" pitchFamily="49" charset="0"/>
                <a:ea typeface="仿宋" pitchFamily="49" charset="-122"/>
              </a:rPr>
              <a:t>，</a:t>
            </a:r>
            <a:r>
              <a:rPr lang="zh-CN" altLang="zh-CN" sz="2000" smtClean="0">
                <a:solidFill>
                  <a:srgbClr val="0000FF"/>
                </a:solidFill>
                <a:latin typeface="+mn-ea"/>
                <a:ea typeface="+mn-ea"/>
              </a:rPr>
              <a:t>…</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x</a:t>
            </a:r>
            <a:r>
              <a:rPr lang="en-US" altLang="zh-CN" sz="2000" i="1" baseline="-25000"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a:t>
            </a:r>
            <a:r>
              <a:rPr lang="zh-CN" altLang="zh-CN" sz="2000" smtClean="0">
                <a:solidFill>
                  <a:srgbClr val="0000FF"/>
                </a:solidFill>
                <a:latin typeface="+mj-ea"/>
                <a:ea typeface="+mj-ea"/>
              </a:rPr>
              <a:t>…</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x</a:t>
            </a:r>
            <a:r>
              <a:rPr lang="en-US" altLang="zh-CN" sz="2000" i="1" baseline="-25000" smtClean="0">
                <a:solidFill>
                  <a:srgbClr val="0000FF"/>
                </a:solidFill>
                <a:latin typeface="Consolas" pitchFamily="49" charset="0"/>
                <a:ea typeface="仿宋" pitchFamily="49" charset="-122"/>
              </a:rPr>
              <a:t>m</a:t>
            </a:r>
            <a:r>
              <a:rPr lang="en-US" altLang="zh-CN" sz="2000" baseline="-25000" smtClean="0">
                <a:solidFill>
                  <a:srgbClr val="0000FF"/>
                </a:solidFill>
                <a:latin typeface="Consolas" pitchFamily="49" charset="0"/>
                <a:ea typeface="仿宋" pitchFamily="49" charset="-122"/>
              </a:rPr>
              <a:t>-1</a:t>
            </a:r>
            <a:r>
              <a:rPr lang="en-US" altLang="zh-CN" sz="2000" smtClean="0">
                <a:solidFill>
                  <a:srgbClr val="0000FF"/>
                </a:solidFill>
                <a:latin typeface="Consolas" pitchFamily="49" charset="0"/>
                <a:ea typeface="仿宋" pitchFamily="49" charset="-122"/>
              </a:rPr>
              <a:t>}</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m</a:t>
            </a:r>
            <a:r>
              <a:rPr lang="zh-CN" altLang="zh-CN" sz="2000" smtClean="0">
                <a:solidFill>
                  <a:srgbClr val="0000FF"/>
                </a:solidFill>
                <a:latin typeface="Consolas" pitchFamily="49" charset="0"/>
                <a:ea typeface="仿宋" pitchFamily="49" charset="-122"/>
              </a:rPr>
              <a:t>为</a:t>
            </a:r>
            <a:r>
              <a:rPr lang="en-US" altLang="zh-CN" sz="2000" i="1" smtClean="0">
                <a:solidFill>
                  <a:srgbClr val="0000FF"/>
                </a:solidFill>
                <a:latin typeface="Consolas" pitchFamily="49" charset="0"/>
                <a:ea typeface="仿宋" pitchFamily="49" charset="-122"/>
              </a:rPr>
              <a:t>x</a:t>
            </a:r>
            <a:r>
              <a:rPr lang="zh-CN" altLang="zh-CN" sz="2000" smtClean="0">
                <a:solidFill>
                  <a:srgbClr val="0000FF"/>
                </a:solidFill>
                <a:latin typeface="Consolas" pitchFamily="49" charset="0"/>
                <a:ea typeface="仿宋" pitchFamily="49" charset="-122"/>
              </a:rPr>
              <a:t>的长度，</a:t>
            </a:r>
            <a:r>
              <a:rPr lang="en-US" altLang="zh-CN" sz="2000" smtClean="0">
                <a:solidFill>
                  <a:srgbClr val="0000FF"/>
                </a:solidFill>
                <a:latin typeface="Consolas" pitchFamily="49" charset="0"/>
                <a:ea typeface="仿宋" pitchFamily="49" charset="-122"/>
              </a:rPr>
              <a:t>0</a:t>
            </a:r>
            <a:r>
              <a:rPr lang="zh-CN" altLang="zh-CN" sz="2000" smtClean="0">
                <a:solidFill>
                  <a:srgbClr val="0000FF"/>
                </a:solidFill>
                <a:latin typeface="+mj-ea"/>
                <a:ea typeface="+mj-ea"/>
              </a:rPr>
              <a:t>≤</a:t>
            </a:r>
            <a:r>
              <a:rPr lang="en-US" altLang="zh-CN" sz="2000" i="1" smtClean="0">
                <a:solidFill>
                  <a:srgbClr val="0000FF"/>
                </a:solidFill>
                <a:latin typeface="Consolas" pitchFamily="49" charset="0"/>
                <a:ea typeface="仿宋" pitchFamily="49" charset="-122"/>
              </a:rPr>
              <a:t>m</a:t>
            </a:r>
            <a:r>
              <a:rPr lang="zh-CN" altLang="zh-CN" sz="2000" smtClean="0">
                <a:solidFill>
                  <a:srgbClr val="0000FF"/>
                </a:solidFill>
                <a:latin typeface="+mn-ea"/>
                <a:ea typeface="+mn-ea"/>
              </a:rPr>
              <a:t>≤</a:t>
            </a:r>
            <a:r>
              <a:rPr lang="en-US" altLang="zh-CN" sz="2000" i="1" smtClean="0">
                <a:solidFill>
                  <a:srgbClr val="0000FF"/>
                </a:solidFill>
                <a:latin typeface="Consolas" pitchFamily="49" charset="0"/>
                <a:ea typeface="仿宋" pitchFamily="49" charset="-122"/>
              </a:rPr>
              <a:t>n</a:t>
            </a:r>
            <a:r>
              <a:rPr lang="zh-CN" altLang="zh-CN" sz="2000" smtClean="0">
                <a:solidFill>
                  <a:srgbClr val="0000FF"/>
                </a:solidFill>
                <a:latin typeface="Consolas" pitchFamily="49" charset="0"/>
                <a:ea typeface="仿宋" pitchFamily="49" charset="-122"/>
              </a:rPr>
              <a:t>）</a:t>
            </a:r>
            <a:r>
              <a:rPr lang="zh-CN" altLang="en-US" sz="2000" smtClean="0">
                <a:solidFill>
                  <a:srgbClr val="0000FF"/>
                </a:solidFill>
                <a:latin typeface="Consolas" pitchFamily="49" charset="0"/>
                <a:ea typeface="仿宋" pitchFamily="49" charset="-122"/>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5153" name="Rectangle 3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00"/>
          <p:cNvGrpSpPr/>
          <p:nvPr/>
        </p:nvGrpSpPr>
        <p:grpSpPr>
          <a:xfrm>
            <a:off x="500034" y="1714494"/>
            <a:ext cx="7858180" cy="2778201"/>
            <a:chOff x="714348" y="1865251"/>
            <a:chExt cx="7858180" cy="2778201"/>
          </a:xfrm>
        </p:grpSpPr>
        <p:sp>
          <p:nvSpPr>
            <p:cNvPr id="5151" name="Rectangle 31"/>
            <p:cNvSpPr>
              <a:spLocks noChangeArrowheads="1"/>
            </p:cNvSpPr>
            <p:nvPr/>
          </p:nvSpPr>
          <p:spPr bwMode="auto">
            <a:xfrm>
              <a:off x="1666463" y="3985967"/>
              <a:ext cx="1223532" cy="2039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2</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50" name="Rectangle 30"/>
            <p:cNvSpPr>
              <a:spLocks noChangeArrowheads="1"/>
            </p:cNvSpPr>
            <p:nvPr/>
          </p:nvSpPr>
          <p:spPr bwMode="auto">
            <a:xfrm>
              <a:off x="4604664" y="3219870"/>
              <a:ext cx="561504"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49" name="Rectangle 29"/>
            <p:cNvSpPr>
              <a:spLocks noChangeArrowheads="1"/>
            </p:cNvSpPr>
            <p:nvPr/>
          </p:nvSpPr>
          <p:spPr bwMode="auto">
            <a:xfrm>
              <a:off x="714348" y="3226767"/>
              <a:ext cx="1213480"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48" name="Rectangle 28"/>
            <p:cNvSpPr>
              <a:spLocks noChangeArrowheads="1"/>
            </p:cNvSpPr>
            <p:nvPr/>
          </p:nvSpPr>
          <p:spPr bwMode="auto">
            <a:xfrm>
              <a:off x="2753569" y="3209034"/>
              <a:ext cx="136283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47" name="Rectangle 27"/>
            <p:cNvSpPr>
              <a:spLocks noChangeArrowheads="1"/>
            </p:cNvSpPr>
            <p:nvPr/>
          </p:nvSpPr>
          <p:spPr bwMode="auto">
            <a:xfrm>
              <a:off x="2376090" y="2256581"/>
              <a:ext cx="1210608"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46" name="Rectangle 26"/>
            <p:cNvSpPr>
              <a:spLocks noChangeArrowheads="1"/>
            </p:cNvSpPr>
            <p:nvPr/>
          </p:nvSpPr>
          <p:spPr bwMode="auto">
            <a:xfrm>
              <a:off x="4502703" y="2453402"/>
              <a:ext cx="1312569" cy="2068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45" name="Rectangle 25"/>
            <p:cNvSpPr>
              <a:spLocks noChangeArrowheads="1"/>
            </p:cNvSpPr>
            <p:nvPr/>
          </p:nvSpPr>
          <p:spPr bwMode="auto">
            <a:xfrm>
              <a:off x="5800911" y="2308581"/>
              <a:ext cx="1444687"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44" name="Rectangle 24"/>
            <p:cNvSpPr>
              <a:spLocks noChangeArrowheads="1"/>
            </p:cNvSpPr>
            <p:nvPr/>
          </p:nvSpPr>
          <p:spPr bwMode="auto">
            <a:xfrm>
              <a:off x="3958432" y="1865251"/>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0,0,</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5143" name="Rectangle 23"/>
            <p:cNvSpPr>
              <a:spLocks noChangeArrowheads="1"/>
            </p:cNvSpPr>
            <p:nvPr/>
          </p:nvSpPr>
          <p:spPr bwMode="auto">
            <a:xfrm>
              <a:off x="1834483" y="2783437"/>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1,1,</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5142" name="Rectangle 22"/>
            <p:cNvSpPr>
              <a:spLocks noChangeArrowheads="1"/>
            </p:cNvSpPr>
            <p:nvPr/>
          </p:nvSpPr>
          <p:spPr bwMode="auto">
            <a:xfrm>
              <a:off x="1092035" y="3585371"/>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2,2,</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{1,2}</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5141" name="Rectangle 21"/>
            <p:cNvSpPr>
              <a:spLocks noChangeArrowheads="1"/>
            </p:cNvSpPr>
            <p:nvPr/>
          </p:nvSpPr>
          <p:spPr bwMode="auto">
            <a:xfrm>
              <a:off x="1000100" y="4306521"/>
              <a:ext cx="1571635"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{1,2,3}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5140" name="Rectangle 20"/>
            <p:cNvSpPr>
              <a:spLocks noChangeArrowheads="1"/>
            </p:cNvSpPr>
            <p:nvPr/>
          </p:nvSpPr>
          <p:spPr bwMode="auto">
            <a:xfrm>
              <a:off x="2532414" y="3585371"/>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5139" name="Rectangle 19"/>
            <p:cNvSpPr>
              <a:spLocks noChangeArrowheads="1"/>
            </p:cNvSpPr>
            <p:nvPr/>
          </p:nvSpPr>
          <p:spPr bwMode="auto">
            <a:xfrm>
              <a:off x="3945508" y="2783437"/>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{2}</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5138" name="Rectangle 18"/>
            <p:cNvSpPr>
              <a:spLocks noChangeArrowheads="1"/>
            </p:cNvSpPr>
            <p:nvPr/>
          </p:nvSpPr>
          <p:spPr bwMode="auto">
            <a:xfrm>
              <a:off x="6154185" y="2783437"/>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5137" name="Rectangle 17"/>
            <p:cNvSpPr>
              <a:spLocks noChangeArrowheads="1"/>
            </p:cNvSpPr>
            <p:nvPr/>
          </p:nvSpPr>
          <p:spPr bwMode="auto">
            <a:xfrm>
              <a:off x="3945508" y="3585371"/>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5136" name="AutoShape 16"/>
            <p:cNvSpPr>
              <a:spLocks noChangeShapeType="1"/>
            </p:cNvSpPr>
            <p:nvPr/>
          </p:nvSpPr>
          <p:spPr bwMode="auto">
            <a:xfrm>
              <a:off x="1702365" y="3892747"/>
              <a:ext cx="1436" cy="41377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35" name="AutoShape 15"/>
            <p:cNvSpPr>
              <a:spLocks noChangeShapeType="1"/>
            </p:cNvSpPr>
            <p:nvPr/>
          </p:nvSpPr>
          <p:spPr bwMode="auto">
            <a:xfrm>
              <a:off x="2444813" y="3090812"/>
              <a:ext cx="697930" cy="4945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34" name="AutoShape 14"/>
            <p:cNvSpPr>
              <a:spLocks noChangeShapeType="1"/>
            </p:cNvSpPr>
            <p:nvPr/>
          </p:nvSpPr>
          <p:spPr bwMode="auto">
            <a:xfrm>
              <a:off x="4555838" y="3090812"/>
              <a:ext cx="1436" cy="4945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33" name="Rectangle 13"/>
            <p:cNvSpPr>
              <a:spLocks noChangeArrowheads="1"/>
            </p:cNvSpPr>
            <p:nvPr/>
          </p:nvSpPr>
          <p:spPr bwMode="auto">
            <a:xfrm>
              <a:off x="8141707" y="1920421"/>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32" name="Rectangle 12"/>
            <p:cNvSpPr>
              <a:spLocks noChangeArrowheads="1"/>
            </p:cNvSpPr>
            <p:nvPr/>
          </p:nvSpPr>
          <p:spPr bwMode="auto">
            <a:xfrm>
              <a:off x="8141707" y="2812992"/>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31" name="Rectangle 11"/>
            <p:cNvSpPr>
              <a:spLocks noChangeArrowheads="1"/>
            </p:cNvSpPr>
            <p:nvPr/>
          </p:nvSpPr>
          <p:spPr bwMode="auto">
            <a:xfrm>
              <a:off x="8141707" y="3644482"/>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30" name="Rectangle 10"/>
            <p:cNvSpPr>
              <a:spLocks noChangeArrowheads="1"/>
            </p:cNvSpPr>
            <p:nvPr/>
          </p:nvSpPr>
          <p:spPr bwMode="auto">
            <a:xfrm>
              <a:off x="8141707" y="4367602"/>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5129" name="AutoShape 9"/>
            <p:cNvSpPr>
              <a:spLocks noChangeShapeType="1"/>
            </p:cNvSpPr>
            <p:nvPr/>
          </p:nvSpPr>
          <p:spPr bwMode="auto">
            <a:xfrm flipV="1">
              <a:off x="5642943" y="2032732"/>
              <a:ext cx="2279045"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28" name="AutoShape 8"/>
            <p:cNvSpPr>
              <a:spLocks noChangeShapeType="1"/>
            </p:cNvSpPr>
            <p:nvPr/>
          </p:nvSpPr>
          <p:spPr bwMode="auto">
            <a:xfrm flipV="1">
              <a:off x="2826808" y="4479913"/>
              <a:ext cx="5210065"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27" name="AutoShape 7"/>
            <p:cNvSpPr>
              <a:spLocks noChangeShapeType="1"/>
            </p:cNvSpPr>
            <p:nvPr/>
          </p:nvSpPr>
          <p:spPr bwMode="auto">
            <a:xfrm>
              <a:off x="5594117" y="3769600"/>
              <a:ext cx="2442757"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26" name="AutoShape 6"/>
            <p:cNvSpPr>
              <a:spLocks noChangeShapeType="1"/>
            </p:cNvSpPr>
            <p:nvPr/>
          </p:nvSpPr>
          <p:spPr bwMode="auto">
            <a:xfrm flipV="1">
              <a:off x="7623285" y="2928258"/>
              <a:ext cx="488264"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25" name="AutoShape 5"/>
            <p:cNvSpPr>
              <a:spLocks noChangeShapeType="1"/>
            </p:cNvSpPr>
            <p:nvPr/>
          </p:nvSpPr>
          <p:spPr bwMode="auto">
            <a:xfrm flipH="1">
              <a:off x="1702365" y="3090812"/>
              <a:ext cx="742449" cy="4945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24" name="AutoShape 4"/>
            <p:cNvSpPr>
              <a:spLocks noChangeShapeType="1"/>
            </p:cNvSpPr>
            <p:nvPr/>
          </p:nvSpPr>
          <p:spPr bwMode="auto">
            <a:xfrm flipH="1">
              <a:off x="4555838" y="2172627"/>
              <a:ext cx="12925" cy="610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23" name="AutoShape 3"/>
            <p:cNvSpPr>
              <a:spLocks noChangeShapeType="1"/>
            </p:cNvSpPr>
            <p:nvPr/>
          </p:nvSpPr>
          <p:spPr bwMode="auto">
            <a:xfrm flipH="1">
              <a:off x="2444813" y="2172627"/>
              <a:ext cx="2123949" cy="610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5122" name="AutoShape 2"/>
            <p:cNvSpPr>
              <a:spLocks noChangeShapeType="1"/>
            </p:cNvSpPr>
            <p:nvPr/>
          </p:nvSpPr>
          <p:spPr bwMode="auto">
            <a:xfrm>
              <a:off x="4568762" y="2172627"/>
              <a:ext cx="2195752" cy="610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grpSp>
      <p:sp>
        <p:nvSpPr>
          <p:cNvPr id="40" name="灯片编号占位符 39"/>
          <p:cNvSpPr>
            <a:spLocks noGrp="1"/>
          </p:cNvSpPr>
          <p:nvPr>
            <p:ph type="sldNum" sz="quarter" idx="12"/>
          </p:nvPr>
        </p:nvSpPr>
        <p:spPr/>
        <p:txBody>
          <a:bodyPr/>
          <a:lstStyle/>
          <a:p>
            <a:fld id="{7AF016A1-9F15-429F-9EFD-84004B73C732}" type="slidenum">
              <a:rPr lang="en-US" altLang="zh-CN" smtClean="0"/>
              <a:pPr/>
              <a:t>37</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42" name="Rectangle 6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0" name="TextBox 69"/>
          <p:cNvSpPr txBox="1"/>
          <p:nvPr/>
        </p:nvSpPr>
        <p:spPr>
          <a:xfrm>
            <a:off x="357158" y="182247"/>
            <a:ext cx="8501122" cy="1246495"/>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rPr>
              <a:t>每个结点的状态为“</a:t>
            </a:r>
            <a:r>
              <a:rPr lang="en-US" altLang="zh-CN" sz="2000" i="1"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j</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x</a:t>
            </a:r>
            <a:r>
              <a:rPr lang="zh-CN" altLang="zh-CN" sz="2000" smtClean="0">
                <a:solidFill>
                  <a:srgbClr val="0000FF"/>
                </a:solidFill>
                <a:latin typeface="Consolas" pitchFamily="49" charset="0"/>
                <a:ea typeface="仿宋" pitchFamily="49" charset="-122"/>
              </a:rPr>
              <a:t>”，其中</a:t>
            </a:r>
            <a:r>
              <a:rPr lang="en-US" altLang="zh-CN" sz="2000" i="1"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为结点的层次，</a:t>
            </a:r>
            <a:r>
              <a:rPr lang="en-US" altLang="zh-CN" sz="2000" i="1" smtClean="0">
                <a:solidFill>
                  <a:srgbClr val="FF0000"/>
                </a:solidFill>
                <a:latin typeface="Consolas" pitchFamily="49" charset="0"/>
                <a:ea typeface="华文中宋" pitchFamily="2" charset="-122"/>
              </a:rPr>
              <a:t>x</a:t>
            </a:r>
            <a:r>
              <a:rPr lang="en-US" altLang="zh-CN" sz="2000" i="1" baseline="-25000" smtClean="0">
                <a:solidFill>
                  <a:srgbClr val="FF0000"/>
                </a:solidFill>
                <a:latin typeface="Consolas" pitchFamily="49" charset="0"/>
                <a:ea typeface="华文中宋" pitchFamily="2" charset="-122"/>
              </a:rPr>
              <a:t>i</a:t>
            </a:r>
            <a:r>
              <a:rPr lang="zh-CN" altLang="zh-CN" sz="2000" smtClean="0">
                <a:solidFill>
                  <a:srgbClr val="FF0000"/>
                </a:solidFill>
                <a:latin typeface="Consolas" pitchFamily="49" charset="0"/>
                <a:ea typeface="华文中宋" pitchFamily="2" charset="-122"/>
              </a:rPr>
              <a:t>的取值范围为</a:t>
            </a:r>
            <a:r>
              <a:rPr lang="en-US" altLang="zh-CN" sz="2000" i="1" smtClean="0">
                <a:solidFill>
                  <a:srgbClr val="FF0000"/>
                </a:solidFill>
                <a:latin typeface="Consolas" pitchFamily="49" charset="0"/>
                <a:ea typeface="华文中宋" pitchFamily="2" charset="-122"/>
              </a:rPr>
              <a:t>a</a:t>
            </a:r>
            <a:r>
              <a:rPr lang="en-US" altLang="zh-CN" sz="2000" smtClean="0">
                <a:solidFill>
                  <a:srgbClr val="FF0000"/>
                </a:solidFill>
                <a:latin typeface="Consolas" pitchFamily="49" charset="0"/>
                <a:ea typeface="华文中宋" pitchFamily="2" charset="-122"/>
              </a:rPr>
              <a:t>[</a:t>
            </a:r>
            <a:r>
              <a:rPr lang="en-US" altLang="zh-CN" sz="2000" i="1" smtClean="0">
                <a:solidFill>
                  <a:srgbClr val="FF0000"/>
                </a:solidFill>
                <a:latin typeface="Consolas" pitchFamily="49" charset="0"/>
                <a:ea typeface="华文中宋" pitchFamily="2" charset="-122"/>
              </a:rPr>
              <a:t>j</a:t>
            </a:r>
            <a:r>
              <a:rPr lang="en-US" altLang="zh-CN" sz="2000" smtClean="0">
                <a:solidFill>
                  <a:srgbClr val="FF0000"/>
                </a:solidFill>
                <a:latin typeface="Consolas" pitchFamily="49" charset="0"/>
                <a:ea typeface="华文中宋" pitchFamily="2" charset="-122"/>
              </a:rPr>
              <a:t>..</a:t>
            </a:r>
            <a:r>
              <a:rPr lang="en-US" altLang="zh-CN" sz="2000" i="1" smtClean="0">
                <a:solidFill>
                  <a:srgbClr val="FF0000"/>
                </a:solidFill>
                <a:latin typeface="Consolas" pitchFamily="49" charset="0"/>
                <a:ea typeface="华文中宋" pitchFamily="2" charset="-122"/>
              </a:rPr>
              <a:t>n</a:t>
            </a:r>
            <a:r>
              <a:rPr lang="en-US" altLang="zh-CN" sz="2000" smtClean="0">
                <a:solidFill>
                  <a:srgbClr val="FF0000"/>
                </a:solidFill>
                <a:latin typeface="Consolas" pitchFamily="49" charset="0"/>
                <a:ea typeface="华文中宋" pitchFamily="2" charset="-122"/>
              </a:rPr>
              <a:t>-1]</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x</a:t>
            </a:r>
            <a:r>
              <a:rPr lang="zh-CN" altLang="zh-CN" sz="2000" smtClean="0">
                <a:solidFill>
                  <a:srgbClr val="0000FF"/>
                </a:solidFill>
                <a:latin typeface="Consolas" pitchFamily="49" charset="0"/>
                <a:ea typeface="仿宋" pitchFamily="49" charset="-122"/>
              </a:rPr>
              <a:t>为解向量。</a:t>
            </a:r>
            <a:endParaRPr lang="en-US" altLang="zh-CN" sz="2000" smtClean="0">
              <a:solidFill>
                <a:srgbClr val="0000FF"/>
              </a:solidFill>
              <a:latin typeface="Consolas" pitchFamily="49" charset="0"/>
              <a:ea typeface="仿宋" pitchFamily="49" charset="-122"/>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rPr>
              <a:t>解空间中每个结点的</a:t>
            </a:r>
            <a:r>
              <a:rPr lang="en-US" altLang="zh-CN" sz="2000" i="1" smtClean="0">
                <a:solidFill>
                  <a:srgbClr val="0000FF"/>
                </a:solidFill>
                <a:latin typeface="Consolas" pitchFamily="49" charset="0"/>
                <a:ea typeface="仿宋" pitchFamily="49" charset="-122"/>
              </a:rPr>
              <a:t>x</a:t>
            </a:r>
            <a:r>
              <a:rPr lang="zh-CN" altLang="zh-CN" sz="2000" smtClean="0">
                <a:solidFill>
                  <a:srgbClr val="0000FF"/>
                </a:solidFill>
                <a:latin typeface="Consolas" pitchFamily="49" charset="0"/>
                <a:ea typeface="仿宋" pitchFamily="49" charset="-122"/>
              </a:rPr>
              <a:t>都是一个子集</a:t>
            </a:r>
            <a:r>
              <a:rPr lang="zh-CN" altLang="en-US" sz="2000" smtClean="0">
                <a:solidFill>
                  <a:srgbClr val="0000FF"/>
                </a:solidFill>
                <a:latin typeface="Consolas" pitchFamily="49" charset="0"/>
                <a:ea typeface="仿宋" pitchFamily="49" charset="-122"/>
              </a:rPr>
              <a:t>。</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122"/>
          <p:cNvGrpSpPr/>
          <p:nvPr/>
        </p:nvGrpSpPr>
        <p:grpSpPr>
          <a:xfrm>
            <a:off x="428596" y="1429743"/>
            <a:ext cx="7858180" cy="3285147"/>
            <a:chOff x="428596" y="1429743"/>
            <a:chExt cx="7858180" cy="3285147"/>
          </a:xfrm>
        </p:grpSpPr>
        <p:sp>
          <p:nvSpPr>
            <p:cNvPr id="86" name="Rectangle 24"/>
            <p:cNvSpPr>
              <a:spLocks noChangeArrowheads="1"/>
            </p:cNvSpPr>
            <p:nvPr/>
          </p:nvSpPr>
          <p:spPr bwMode="auto">
            <a:xfrm>
              <a:off x="3672680" y="1936689"/>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0,0,</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grpSp>
          <p:nvGrpSpPr>
            <p:cNvPr id="3" name="组合 121"/>
            <p:cNvGrpSpPr/>
            <p:nvPr/>
          </p:nvGrpSpPr>
          <p:grpSpPr>
            <a:xfrm>
              <a:off x="428596" y="1429743"/>
              <a:ext cx="7858180" cy="3285147"/>
              <a:chOff x="428596" y="1429743"/>
              <a:chExt cx="7858180" cy="3285147"/>
            </a:xfrm>
          </p:grpSpPr>
          <p:sp>
            <p:nvSpPr>
              <p:cNvPr id="73" name="Rectangle 31"/>
              <p:cNvSpPr>
                <a:spLocks noChangeArrowheads="1"/>
              </p:cNvSpPr>
              <p:nvPr/>
            </p:nvSpPr>
            <p:spPr bwMode="auto">
              <a:xfrm>
                <a:off x="1380711" y="4057405"/>
                <a:ext cx="1223532" cy="2039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2</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74" name="Rectangle 30"/>
              <p:cNvSpPr>
                <a:spLocks noChangeArrowheads="1"/>
              </p:cNvSpPr>
              <p:nvPr/>
            </p:nvSpPr>
            <p:spPr bwMode="auto">
              <a:xfrm>
                <a:off x="4318912" y="3291308"/>
                <a:ext cx="561504"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76" name="Rectangle 29"/>
              <p:cNvSpPr>
                <a:spLocks noChangeArrowheads="1"/>
              </p:cNvSpPr>
              <p:nvPr/>
            </p:nvSpPr>
            <p:spPr bwMode="auto">
              <a:xfrm>
                <a:off x="428596" y="3298205"/>
                <a:ext cx="1213480"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78" name="Rectangle 28"/>
              <p:cNvSpPr>
                <a:spLocks noChangeArrowheads="1"/>
              </p:cNvSpPr>
              <p:nvPr/>
            </p:nvSpPr>
            <p:spPr bwMode="auto">
              <a:xfrm>
                <a:off x="2467817" y="3280472"/>
                <a:ext cx="136283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80" name="Rectangle 27"/>
              <p:cNvSpPr>
                <a:spLocks noChangeArrowheads="1"/>
              </p:cNvSpPr>
              <p:nvPr/>
            </p:nvSpPr>
            <p:spPr bwMode="auto">
              <a:xfrm>
                <a:off x="2090338" y="2328019"/>
                <a:ext cx="1210608"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82" name="Rectangle 26"/>
              <p:cNvSpPr>
                <a:spLocks noChangeArrowheads="1"/>
              </p:cNvSpPr>
              <p:nvPr/>
            </p:nvSpPr>
            <p:spPr bwMode="auto">
              <a:xfrm>
                <a:off x="4216951" y="2524840"/>
                <a:ext cx="1312569" cy="2068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84" name="Rectangle 25"/>
              <p:cNvSpPr>
                <a:spLocks noChangeArrowheads="1"/>
              </p:cNvSpPr>
              <p:nvPr/>
            </p:nvSpPr>
            <p:spPr bwMode="auto">
              <a:xfrm>
                <a:off x="5515159" y="2380019"/>
                <a:ext cx="1444687"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88" name="Rectangle 23"/>
              <p:cNvSpPr>
                <a:spLocks noChangeArrowheads="1"/>
              </p:cNvSpPr>
              <p:nvPr/>
            </p:nvSpPr>
            <p:spPr bwMode="auto">
              <a:xfrm>
                <a:off x="1548731" y="2854875"/>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1,1,</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89" name="Rectangle 22"/>
              <p:cNvSpPr>
                <a:spLocks noChangeArrowheads="1"/>
              </p:cNvSpPr>
              <p:nvPr/>
            </p:nvSpPr>
            <p:spPr bwMode="auto">
              <a:xfrm>
                <a:off x="806283" y="3656809"/>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2,2,</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{1,2}</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0" name="Rectangle 21"/>
              <p:cNvSpPr>
                <a:spLocks noChangeArrowheads="1"/>
              </p:cNvSpPr>
              <p:nvPr/>
            </p:nvSpPr>
            <p:spPr bwMode="auto">
              <a:xfrm>
                <a:off x="714348" y="4377959"/>
                <a:ext cx="1571635"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{1,2,3}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1" name="Rectangle 20"/>
              <p:cNvSpPr>
                <a:spLocks noChangeArrowheads="1"/>
              </p:cNvSpPr>
              <p:nvPr/>
            </p:nvSpPr>
            <p:spPr bwMode="auto">
              <a:xfrm>
                <a:off x="2246662" y="3656809"/>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3" name="Rectangle 19"/>
              <p:cNvSpPr>
                <a:spLocks noChangeArrowheads="1"/>
              </p:cNvSpPr>
              <p:nvPr/>
            </p:nvSpPr>
            <p:spPr bwMode="auto">
              <a:xfrm>
                <a:off x="3659756" y="2854875"/>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{2}</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4" name="Rectangle 18"/>
              <p:cNvSpPr>
                <a:spLocks noChangeArrowheads="1"/>
              </p:cNvSpPr>
              <p:nvPr/>
            </p:nvSpPr>
            <p:spPr bwMode="auto">
              <a:xfrm>
                <a:off x="5868433" y="2854875"/>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6" name="Rectangle 17"/>
              <p:cNvSpPr>
                <a:spLocks noChangeArrowheads="1"/>
              </p:cNvSpPr>
              <p:nvPr/>
            </p:nvSpPr>
            <p:spPr bwMode="auto">
              <a:xfrm>
                <a:off x="3659756" y="3656809"/>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7" name="AutoShape 16"/>
              <p:cNvSpPr>
                <a:spLocks noChangeShapeType="1"/>
              </p:cNvSpPr>
              <p:nvPr/>
            </p:nvSpPr>
            <p:spPr bwMode="auto">
              <a:xfrm>
                <a:off x="1416613" y="3964185"/>
                <a:ext cx="1436" cy="41377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99" name="AutoShape 15"/>
              <p:cNvSpPr>
                <a:spLocks noChangeShapeType="1"/>
              </p:cNvSpPr>
              <p:nvPr/>
            </p:nvSpPr>
            <p:spPr bwMode="auto">
              <a:xfrm>
                <a:off x="2159061" y="3162250"/>
                <a:ext cx="697930" cy="4945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01" name="AutoShape 14"/>
              <p:cNvSpPr>
                <a:spLocks noChangeShapeType="1"/>
              </p:cNvSpPr>
              <p:nvPr/>
            </p:nvSpPr>
            <p:spPr bwMode="auto">
              <a:xfrm>
                <a:off x="4270086" y="3162250"/>
                <a:ext cx="1436" cy="4945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02" name="Rectangle 13"/>
              <p:cNvSpPr>
                <a:spLocks noChangeArrowheads="1"/>
              </p:cNvSpPr>
              <p:nvPr/>
            </p:nvSpPr>
            <p:spPr bwMode="auto">
              <a:xfrm>
                <a:off x="7855955" y="1991859"/>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04" name="Rectangle 12"/>
              <p:cNvSpPr>
                <a:spLocks noChangeArrowheads="1"/>
              </p:cNvSpPr>
              <p:nvPr/>
            </p:nvSpPr>
            <p:spPr bwMode="auto">
              <a:xfrm>
                <a:off x="7855955" y="2884430"/>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05" name="Rectangle 11"/>
              <p:cNvSpPr>
                <a:spLocks noChangeArrowheads="1"/>
              </p:cNvSpPr>
              <p:nvPr/>
            </p:nvSpPr>
            <p:spPr bwMode="auto">
              <a:xfrm>
                <a:off x="7855955" y="3715920"/>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06" name="Rectangle 10"/>
              <p:cNvSpPr>
                <a:spLocks noChangeArrowheads="1"/>
              </p:cNvSpPr>
              <p:nvPr/>
            </p:nvSpPr>
            <p:spPr bwMode="auto">
              <a:xfrm>
                <a:off x="7855955" y="4439040"/>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08" name="AutoShape 9"/>
              <p:cNvSpPr>
                <a:spLocks noChangeShapeType="1"/>
              </p:cNvSpPr>
              <p:nvPr/>
            </p:nvSpPr>
            <p:spPr bwMode="auto">
              <a:xfrm flipV="1">
                <a:off x="5357191" y="2104170"/>
                <a:ext cx="2279045"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09" name="AutoShape 8"/>
              <p:cNvSpPr>
                <a:spLocks noChangeShapeType="1"/>
              </p:cNvSpPr>
              <p:nvPr/>
            </p:nvSpPr>
            <p:spPr bwMode="auto">
              <a:xfrm flipV="1">
                <a:off x="2541056" y="4551351"/>
                <a:ext cx="5210065"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0" name="AutoShape 7"/>
              <p:cNvSpPr>
                <a:spLocks noChangeShapeType="1"/>
              </p:cNvSpPr>
              <p:nvPr/>
            </p:nvSpPr>
            <p:spPr bwMode="auto">
              <a:xfrm>
                <a:off x="5308365" y="3841038"/>
                <a:ext cx="2442757"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1" name="AutoShape 6"/>
              <p:cNvSpPr>
                <a:spLocks noChangeShapeType="1"/>
              </p:cNvSpPr>
              <p:nvPr/>
            </p:nvSpPr>
            <p:spPr bwMode="auto">
              <a:xfrm flipV="1">
                <a:off x="7337533" y="2999696"/>
                <a:ext cx="488264"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2" name="AutoShape 5"/>
              <p:cNvSpPr>
                <a:spLocks noChangeShapeType="1"/>
              </p:cNvSpPr>
              <p:nvPr/>
            </p:nvSpPr>
            <p:spPr bwMode="auto">
              <a:xfrm flipH="1">
                <a:off x="1416613" y="3162250"/>
                <a:ext cx="742449" cy="4945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3" name="AutoShape 4"/>
              <p:cNvSpPr>
                <a:spLocks noChangeShapeType="1"/>
              </p:cNvSpPr>
              <p:nvPr/>
            </p:nvSpPr>
            <p:spPr bwMode="auto">
              <a:xfrm flipH="1">
                <a:off x="4270086" y="2244065"/>
                <a:ext cx="12925" cy="610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4" name="AutoShape 3"/>
              <p:cNvSpPr>
                <a:spLocks noChangeShapeType="1"/>
              </p:cNvSpPr>
              <p:nvPr/>
            </p:nvSpPr>
            <p:spPr bwMode="auto">
              <a:xfrm flipH="1">
                <a:off x="2159061" y="2244065"/>
                <a:ext cx="2123949" cy="610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5" name="AutoShape 2"/>
              <p:cNvSpPr>
                <a:spLocks noChangeShapeType="1"/>
              </p:cNvSpPr>
              <p:nvPr/>
            </p:nvSpPr>
            <p:spPr bwMode="auto">
              <a:xfrm>
                <a:off x="4283010" y="2244065"/>
                <a:ext cx="2195752" cy="610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6" name="TextBox 115"/>
              <p:cNvSpPr txBox="1"/>
              <p:nvPr/>
            </p:nvSpPr>
            <p:spPr>
              <a:xfrm>
                <a:off x="3815285" y="1441885"/>
                <a:ext cx="28575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楷体" pitchFamily="49" charset="-122"/>
                    <a:cs typeface="Consolas" pitchFamily="49" charset="0"/>
                  </a:rPr>
                  <a:t>i</a:t>
                </a:r>
                <a:endParaRPr lang="zh-CN" altLang="en-US" sz="1800" i="1" smtClean="0">
                  <a:solidFill>
                    <a:srgbClr val="0000FF"/>
                  </a:solidFill>
                  <a:latin typeface="Consolas" pitchFamily="49" charset="0"/>
                  <a:ea typeface="楷体" pitchFamily="49" charset="-122"/>
                  <a:cs typeface="Consolas" pitchFamily="49" charset="0"/>
                </a:endParaRPr>
              </a:p>
            </p:txBody>
          </p:sp>
          <p:sp>
            <p:nvSpPr>
              <p:cNvPr id="117" name="TextBox 116"/>
              <p:cNvSpPr txBox="1"/>
              <p:nvPr/>
            </p:nvSpPr>
            <p:spPr>
              <a:xfrm>
                <a:off x="4101037" y="1429743"/>
                <a:ext cx="28575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楷体" pitchFamily="49" charset="-122"/>
                    <a:cs typeface="Consolas" pitchFamily="49" charset="0"/>
                  </a:rPr>
                  <a:t>j</a:t>
                </a:r>
                <a:endParaRPr lang="zh-CN" altLang="en-US" sz="1800" i="1" smtClean="0">
                  <a:solidFill>
                    <a:srgbClr val="0000FF"/>
                  </a:solidFill>
                  <a:latin typeface="Consolas" pitchFamily="49" charset="0"/>
                  <a:ea typeface="楷体" pitchFamily="49" charset="-122"/>
                  <a:cs typeface="Consolas" pitchFamily="49" charset="0"/>
                </a:endParaRPr>
              </a:p>
            </p:txBody>
          </p:sp>
          <p:cxnSp>
            <p:nvCxnSpPr>
              <p:cNvPr id="119" name="直接箭头连接符 118"/>
              <p:cNvCxnSpPr/>
              <p:nvPr/>
            </p:nvCxnSpPr>
            <p:spPr>
              <a:xfrm rot="5400000">
                <a:off x="3866029" y="1882713"/>
                <a:ext cx="2520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0" name="直接箭头连接符 119"/>
              <p:cNvCxnSpPr/>
              <p:nvPr/>
            </p:nvCxnSpPr>
            <p:spPr>
              <a:xfrm rot="5400000">
                <a:off x="4114211" y="1882713"/>
                <a:ext cx="2520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sp>
        <p:nvSpPr>
          <p:cNvPr id="43" name="灯片编号占位符 42"/>
          <p:cNvSpPr>
            <a:spLocks noGrp="1"/>
          </p:cNvSpPr>
          <p:nvPr>
            <p:ph type="sldNum" sz="quarter" idx="12"/>
          </p:nvPr>
        </p:nvSpPr>
        <p:spPr/>
        <p:txBody>
          <a:bodyPr/>
          <a:lstStyle/>
          <a:p>
            <a:fld id="{7AF016A1-9F15-429F-9EFD-84004B73C732}" type="slidenum">
              <a:rPr lang="en-US" altLang="zh-CN" smtClean="0"/>
              <a:pPr/>
              <a:t>38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71406" y="538196"/>
            <a:ext cx="8929750" cy="20134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	class Solution:</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    	def </a:t>
            </a:r>
            <a:r>
              <a:rPr lang="en-US" altLang="zh-CN" sz="2000" smtClean="0">
                <a:solidFill>
                  <a:srgbClr val="FF0000"/>
                </a:solidFill>
                <a:latin typeface="Consolas" pitchFamily="49" charset="0"/>
                <a:ea typeface="仿宋" pitchFamily="49" charset="-122"/>
              </a:rPr>
              <a:t>subsets</a:t>
            </a:r>
            <a:r>
              <a:rPr lang="en-US" altLang="zh-CN" sz="2000" smtClean="0">
                <a:solidFill>
                  <a:srgbClr val="0000FF"/>
                </a:solidFill>
                <a:latin typeface="Consolas" pitchFamily="49" charset="0"/>
                <a:ea typeface="仿宋" pitchFamily="49" charset="-122"/>
              </a:rPr>
              <a:t>(self, nums) -&gt; List[List[int]]:</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3     	self.ans,x=[],[]</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4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(nums,x,0)</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5       return self.ans</a:t>
            </a:r>
            <a:endParaRPr lang="zh-CN" altLang="zh-CN" sz="2000">
              <a:solidFill>
                <a:srgbClr val="0000FF"/>
              </a:solidFill>
              <a:latin typeface="Consolas" pitchFamily="49" charset="0"/>
              <a:ea typeface="仿宋"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39</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10"/>
            <a:ext cx="2500330"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mtClean="0">
                <a:solidFill>
                  <a:srgbClr val="FF0000"/>
                </a:solidFill>
                <a:latin typeface="微软雅黑" pitchFamily="34" charset="-122"/>
                <a:ea typeface="微软雅黑" pitchFamily="34" charset="-122"/>
              </a:rPr>
              <a:t>解空间的一般结构</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63538" name="Rectangle 5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5" name="组合 54"/>
          <p:cNvGrpSpPr/>
          <p:nvPr/>
        </p:nvGrpSpPr>
        <p:grpSpPr>
          <a:xfrm>
            <a:off x="428596" y="964395"/>
            <a:ext cx="7814996" cy="2617484"/>
            <a:chOff x="428596" y="1714488"/>
            <a:chExt cx="7814996" cy="3489978"/>
          </a:xfrm>
        </p:grpSpPr>
        <p:sp>
          <p:nvSpPr>
            <p:cNvPr id="63536" name="Rectangle 48"/>
            <p:cNvSpPr>
              <a:spLocks noChangeArrowheads="1"/>
            </p:cNvSpPr>
            <p:nvPr/>
          </p:nvSpPr>
          <p:spPr bwMode="auto">
            <a:xfrm>
              <a:off x="3367935" y="2232153"/>
              <a:ext cx="734179" cy="3420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v</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35" name="Rectangle 47"/>
            <p:cNvSpPr>
              <a:spLocks noChangeArrowheads="1"/>
            </p:cNvSpPr>
            <p:nvPr/>
          </p:nvSpPr>
          <p:spPr bwMode="auto">
            <a:xfrm>
              <a:off x="2764859" y="2770786"/>
              <a:ext cx="350046" cy="29749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baseline="-30000" smtClean="0">
                  <a:solidFill>
                    <a:srgbClr val="0000FF"/>
                  </a:solidFill>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34" name="Rectangle 46"/>
            <p:cNvSpPr>
              <a:spLocks noChangeArrowheads="1"/>
            </p:cNvSpPr>
            <p:nvPr/>
          </p:nvSpPr>
          <p:spPr bwMode="auto">
            <a:xfrm>
              <a:off x="428596" y="3643608"/>
              <a:ext cx="814152" cy="29749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结点</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B</a:t>
              </a:r>
              <a:r>
                <a:rPr kumimoji="0" lang="en-US" altLang="zh-CN" sz="1800" b="0" baseline="-30000" smtClean="0">
                  <a:solidFill>
                    <a:srgbClr val="0000FF"/>
                  </a:solidFill>
                  <a:latin typeface="Consolas" pitchFamily="49" charset="0"/>
                  <a:ea typeface="仿宋" pitchFamily="49" charset="-122"/>
                  <a:cs typeface="Times New Roman" pitchFamily="18" charset="0"/>
                </a:rPr>
                <a:t>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33" name="Rectangle 45"/>
            <p:cNvSpPr>
              <a:spLocks noChangeArrowheads="1"/>
            </p:cNvSpPr>
            <p:nvPr/>
          </p:nvSpPr>
          <p:spPr bwMode="auto">
            <a:xfrm>
              <a:off x="821906" y="2715743"/>
              <a:ext cx="814152" cy="29749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结点</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baseline="-30000" smtClean="0">
                  <a:solidFill>
                    <a:srgbClr val="0000FF"/>
                  </a:solidFill>
                  <a:latin typeface="Consolas" pitchFamily="49" charset="0"/>
                  <a:ea typeface="仿宋" pitchFamily="49" charset="-122"/>
                  <a:cs typeface="Times New Roman" pitchFamily="18" charset="0"/>
                </a:rPr>
                <a:t>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32" name="Rectangle 44"/>
            <p:cNvSpPr>
              <a:spLocks noChangeArrowheads="1"/>
            </p:cNvSpPr>
            <p:nvPr/>
          </p:nvSpPr>
          <p:spPr bwMode="auto">
            <a:xfrm>
              <a:off x="714348" y="3082696"/>
              <a:ext cx="811530" cy="3420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x</a:t>
              </a:r>
              <a:r>
                <a:rPr kumimoji="0" lang="en-US" altLang="zh-CN" sz="1800" i="0"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1</a:t>
              </a:r>
              <a:r>
                <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a:t>
              </a: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v</a:t>
              </a:r>
              <a:r>
                <a:rPr kumimoji="0" lang="en-US" altLang="zh-CN" sz="1800" i="0"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1,0</a:t>
              </a:r>
              <a:endPar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endParaRPr>
            </a:p>
          </p:txBody>
        </p:sp>
        <p:sp>
          <p:nvSpPr>
            <p:cNvPr id="63531" name="Rectangle 43"/>
            <p:cNvSpPr>
              <a:spLocks noChangeArrowheads="1"/>
            </p:cNvSpPr>
            <p:nvPr/>
          </p:nvSpPr>
          <p:spPr bwMode="auto">
            <a:xfrm>
              <a:off x="4217485" y="2055229"/>
              <a:ext cx="734179" cy="3420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v</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a</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30" name="Rectangle 42"/>
            <p:cNvSpPr>
              <a:spLocks noChangeArrowheads="1"/>
            </p:cNvSpPr>
            <p:nvPr/>
          </p:nvSpPr>
          <p:spPr bwMode="auto">
            <a:xfrm>
              <a:off x="1928794" y="2035571"/>
              <a:ext cx="734179" cy="3420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x</a:t>
              </a:r>
              <a:r>
                <a:rPr kumimoji="0" lang="en-US" altLang="zh-CN" sz="1800" i="0"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0</a:t>
              </a:r>
              <a:r>
                <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a:t>
              </a: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v</a:t>
              </a:r>
              <a:r>
                <a:rPr kumimoji="0" lang="en-US" altLang="zh-CN" sz="1800" i="0"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0,0</a:t>
              </a:r>
              <a:endPar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endParaRPr>
            </a:p>
          </p:txBody>
        </p:sp>
        <p:sp>
          <p:nvSpPr>
            <p:cNvPr id="63529" name="Oval 41"/>
            <p:cNvSpPr>
              <a:spLocks noChangeArrowheads="1"/>
            </p:cNvSpPr>
            <p:nvPr/>
          </p:nvSpPr>
          <p:spPr bwMode="auto">
            <a:xfrm>
              <a:off x="3249942" y="1816710"/>
              <a:ext cx="297605" cy="297493"/>
            </a:xfrm>
            <a:prstGeom prst="ellipse">
              <a:avLst/>
            </a:prstGeom>
            <a:solidFill>
              <a:srgbClr val="FF0000"/>
            </a:solidFill>
            <a:ln>
              <a:solidFill>
                <a:srgbClr val="FF0000"/>
              </a:solidFill>
              <a:headEnd/>
              <a:tailEnd/>
            </a:ln>
          </p:spPr>
          <p:style>
            <a:lnRef idx="1">
              <a:schemeClr val="accent2"/>
            </a:lnRef>
            <a:fillRef idx="3">
              <a:schemeClr val="accent2"/>
            </a:fillRef>
            <a:effectRef idx="2">
              <a:schemeClr val="accent2"/>
            </a:effectRef>
            <a:fontRef idx="minor">
              <a:schemeClr val="lt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28" name="Rectangle 40"/>
            <p:cNvSpPr>
              <a:spLocks noChangeArrowheads="1"/>
            </p:cNvSpPr>
            <p:nvPr/>
          </p:nvSpPr>
          <p:spPr bwMode="auto">
            <a:xfrm>
              <a:off x="5934940" y="2424803"/>
              <a:ext cx="753845" cy="43613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S</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27" name="Oval 39"/>
            <p:cNvSpPr>
              <a:spLocks noChangeArrowheads="1"/>
            </p:cNvSpPr>
            <p:nvPr/>
          </p:nvSpPr>
          <p:spPr bwMode="auto">
            <a:xfrm>
              <a:off x="1609838" y="2812724"/>
              <a:ext cx="297605" cy="2961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26" name="Oval 38"/>
            <p:cNvSpPr>
              <a:spLocks noChangeArrowheads="1"/>
            </p:cNvSpPr>
            <p:nvPr/>
          </p:nvSpPr>
          <p:spPr bwMode="auto">
            <a:xfrm>
              <a:off x="3053287" y="2812724"/>
              <a:ext cx="298916" cy="29749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25" name="Oval 37"/>
            <p:cNvSpPr>
              <a:spLocks noChangeArrowheads="1"/>
            </p:cNvSpPr>
            <p:nvPr/>
          </p:nvSpPr>
          <p:spPr bwMode="auto">
            <a:xfrm>
              <a:off x="4804829" y="2812724"/>
              <a:ext cx="298916" cy="2961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24" name="Rectangle 36"/>
            <p:cNvSpPr>
              <a:spLocks noChangeArrowheads="1"/>
            </p:cNvSpPr>
            <p:nvPr/>
          </p:nvSpPr>
          <p:spPr bwMode="auto">
            <a:xfrm>
              <a:off x="3971011" y="2803550"/>
              <a:ext cx="294983" cy="3407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7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63523" name="AutoShape 35"/>
            <p:cNvSpPr>
              <a:spLocks noChangeShapeType="1"/>
            </p:cNvSpPr>
            <p:nvPr/>
          </p:nvSpPr>
          <p:spPr bwMode="auto">
            <a:xfrm flipH="1">
              <a:off x="1864179" y="2070956"/>
              <a:ext cx="1429027" cy="785016"/>
            </a:xfrm>
            <a:prstGeom prst="straightConnector1">
              <a:avLst/>
            </a:prstGeom>
            <a:noFill/>
            <a:ln w="28575">
              <a:solidFill>
                <a:srgbClr val="0066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22" name="AutoShape 34"/>
            <p:cNvSpPr>
              <a:spLocks noChangeShapeType="1"/>
            </p:cNvSpPr>
            <p:nvPr/>
          </p:nvSpPr>
          <p:spPr bwMode="auto">
            <a:xfrm flipH="1">
              <a:off x="3202745" y="2114204"/>
              <a:ext cx="196655" cy="698520"/>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21" name="AutoShape 33"/>
            <p:cNvSpPr>
              <a:spLocks noChangeShapeType="1"/>
            </p:cNvSpPr>
            <p:nvPr/>
          </p:nvSpPr>
          <p:spPr bwMode="auto">
            <a:xfrm>
              <a:off x="3504283" y="2070956"/>
              <a:ext cx="1450004" cy="74176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20" name="AutoShape 32"/>
            <p:cNvSpPr>
              <a:spLocks noChangeShapeType="1"/>
            </p:cNvSpPr>
            <p:nvPr/>
          </p:nvSpPr>
          <p:spPr bwMode="auto">
            <a:xfrm>
              <a:off x="1893021" y="2603037"/>
              <a:ext cx="3864929" cy="1311"/>
            </a:xfrm>
            <a:prstGeom prst="straightConnector1">
              <a:avLst/>
            </a:prstGeom>
            <a:noFill/>
            <a:ln w="19050">
              <a:solidFill>
                <a:srgbClr val="FF00FF"/>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19" name="Oval 31"/>
            <p:cNvSpPr>
              <a:spLocks noChangeArrowheads="1"/>
            </p:cNvSpPr>
            <p:nvPr/>
          </p:nvSpPr>
          <p:spPr bwMode="auto">
            <a:xfrm>
              <a:off x="1228327" y="3669819"/>
              <a:ext cx="297605" cy="2961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18" name="Oval 30"/>
            <p:cNvSpPr>
              <a:spLocks noChangeArrowheads="1"/>
            </p:cNvSpPr>
            <p:nvPr/>
          </p:nvSpPr>
          <p:spPr bwMode="auto">
            <a:xfrm>
              <a:off x="1957262" y="3669819"/>
              <a:ext cx="298916" cy="2961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17" name="Rectangle 29"/>
            <p:cNvSpPr>
              <a:spLocks noChangeArrowheads="1"/>
            </p:cNvSpPr>
            <p:nvPr/>
          </p:nvSpPr>
          <p:spPr bwMode="auto">
            <a:xfrm>
              <a:off x="1630815" y="3696030"/>
              <a:ext cx="274006" cy="3407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7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63516" name="AutoShape 28"/>
            <p:cNvSpPr>
              <a:spLocks noChangeShapeType="1"/>
            </p:cNvSpPr>
            <p:nvPr/>
          </p:nvSpPr>
          <p:spPr bwMode="auto">
            <a:xfrm flipH="1">
              <a:off x="1377785" y="3065658"/>
              <a:ext cx="275317" cy="604161"/>
            </a:xfrm>
            <a:prstGeom prst="straightConnector1">
              <a:avLst/>
            </a:prstGeom>
            <a:noFill/>
            <a:ln w="28575">
              <a:solidFill>
                <a:srgbClr val="0066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15" name="AutoShape 27"/>
            <p:cNvSpPr>
              <a:spLocks noChangeShapeType="1"/>
            </p:cNvSpPr>
            <p:nvPr/>
          </p:nvSpPr>
          <p:spPr bwMode="auto">
            <a:xfrm>
              <a:off x="1864179" y="3065658"/>
              <a:ext cx="242541" cy="60416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14" name="Oval 26"/>
            <p:cNvSpPr>
              <a:spLocks noChangeArrowheads="1"/>
            </p:cNvSpPr>
            <p:nvPr/>
          </p:nvSpPr>
          <p:spPr bwMode="auto">
            <a:xfrm>
              <a:off x="980541" y="4908283"/>
              <a:ext cx="297605" cy="29618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13" name="Oval 25"/>
            <p:cNvSpPr>
              <a:spLocks noChangeArrowheads="1"/>
            </p:cNvSpPr>
            <p:nvPr/>
          </p:nvSpPr>
          <p:spPr bwMode="auto">
            <a:xfrm>
              <a:off x="2652110" y="3669819"/>
              <a:ext cx="297605" cy="2961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12" name="Oval 24"/>
            <p:cNvSpPr>
              <a:spLocks noChangeArrowheads="1"/>
            </p:cNvSpPr>
            <p:nvPr/>
          </p:nvSpPr>
          <p:spPr bwMode="auto">
            <a:xfrm>
              <a:off x="3487239" y="3669819"/>
              <a:ext cx="298916" cy="2961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11" name="Rectangle 23"/>
            <p:cNvSpPr>
              <a:spLocks noChangeArrowheads="1"/>
            </p:cNvSpPr>
            <p:nvPr/>
          </p:nvSpPr>
          <p:spPr bwMode="auto">
            <a:xfrm>
              <a:off x="3089996" y="3692098"/>
              <a:ext cx="274006" cy="3407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7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63510" name="AutoShape 22"/>
            <p:cNvSpPr>
              <a:spLocks noChangeShapeType="1"/>
            </p:cNvSpPr>
            <p:nvPr/>
          </p:nvSpPr>
          <p:spPr bwMode="auto">
            <a:xfrm flipH="1">
              <a:off x="2801568" y="3066969"/>
              <a:ext cx="294983" cy="602850"/>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09" name="AutoShape 21"/>
            <p:cNvSpPr>
              <a:spLocks noChangeShapeType="1"/>
            </p:cNvSpPr>
            <p:nvPr/>
          </p:nvSpPr>
          <p:spPr bwMode="auto">
            <a:xfrm>
              <a:off x="3308939" y="3066969"/>
              <a:ext cx="327759" cy="602850"/>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08" name="Oval 20"/>
            <p:cNvSpPr>
              <a:spLocks noChangeArrowheads="1"/>
            </p:cNvSpPr>
            <p:nvPr/>
          </p:nvSpPr>
          <p:spPr bwMode="auto">
            <a:xfrm>
              <a:off x="4453472" y="3669819"/>
              <a:ext cx="297605" cy="2961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07" name="Oval 19"/>
            <p:cNvSpPr>
              <a:spLocks noChangeArrowheads="1"/>
            </p:cNvSpPr>
            <p:nvPr/>
          </p:nvSpPr>
          <p:spPr bwMode="auto">
            <a:xfrm>
              <a:off x="5194206" y="3669819"/>
              <a:ext cx="298916" cy="29618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06" name="Rectangle 18"/>
            <p:cNvSpPr>
              <a:spLocks noChangeArrowheads="1"/>
            </p:cNvSpPr>
            <p:nvPr/>
          </p:nvSpPr>
          <p:spPr bwMode="auto">
            <a:xfrm>
              <a:off x="4820561" y="3688167"/>
              <a:ext cx="274006" cy="3407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7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63505" name="AutoShape 17"/>
            <p:cNvSpPr>
              <a:spLocks noChangeShapeType="1"/>
            </p:cNvSpPr>
            <p:nvPr/>
          </p:nvSpPr>
          <p:spPr bwMode="auto">
            <a:xfrm flipH="1">
              <a:off x="4602929" y="3065658"/>
              <a:ext cx="245163" cy="60416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04" name="AutoShape 16"/>
            <p:cNvSpPr>
              <a:spLocks noChangeShapeType="1"/>
            </p:cNvSpPr>
            <p:nvPr/>
          </p:nvSpPr>
          <p:spPr bwMode="auto">
            <a:xfrm>
              <a:off x="5060481" y="3065658"/>
              <a:ext cx="283183" cy="60416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03" name="AutoShape 15"/>
            <p:cNvSpPr>
              <a:spLocks noChangeShapeType="1"/>
            </p:cNvSpPr>
            <p:nvPr/>
          </p:nvSpPr>
          <p:spPr bwMode="auto">
            <a:xfrm>
              <a:off x="1128688" y="4477114"/>
              <a:ext cx="1311" cy="407579"/>
            </a:xfrm>
            <a:prstGeom prst="straightConnector1">
              <a:avLst/>
            </a:prstGeom>
            <a:noFill/>
            <a:ln w="28575">
              <a:solidFill>
                <a:srgbClr val="0066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02" name="Oval 14"/>
            <p:cNvSpPr>
              <a:spLocks noChangeArrowheads="1"/>
            </p:cNvSpPr>
            <p:nvPr/>
          </p:nvSpPr>
          <p:spPr bwMode="auto">
            <a:xfrm>
              <a:off x="1637370" y="4904351"/>
              <a:ext cx="297605" cy="29618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501" name="AutoShape 13"/>
            <p:cNvSpPr>
              <a:spLocks noChangeShapeType="1"/>
            </p:cNvSpPr>
            <p:nvPr/>
          </p:nvSpPr>
          <p:spPr bwMode="auto">
            <a:xfrm>
              <a:off x="1785517" y="4473182"/>
              <a:ext cx="1311" cy="40757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500" name="Rectangle 12"/>
            <p:cNvSpPr>
              <a:spLocks noChangeArrowheads="1"/>
            </p:cNvSpPr>
            <p:nvPr/>
          </p:nvSpPr>
          <p:spPr bwMode="auto">
            <a:xfrm>
              <a:off x="1265036" y="4100988"/>
              <a:ext cx="274006" cy="3407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7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63499" name="Rectangle 11"/>
            <p:cNvSpPr>
              <a:spLocks noChangeArrowheads="1"/>
            </p:cNvSpPr>
            <p:nvPr/>
          </p:nvSpPr>
          <p:spPr bwMode="auto">
            <a:xfrm>
              <a:off x="5942807" y="3329078"/>
              <a:ext cx="811530" cy="43613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S</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498" name="AutoShape 10"/>
            <p:cNvSpPr>
              <a:spLocks noChangeShapeType="1"/>
            </p:cNvSpPr>
            <p:nvPr/>
          </p:nvSpPr>
          <p:spPr bwMode="auto">
            <a:xfrm>
              <a:off x="1074936" y="3507312"/>
              <a:ext cx="4608286" cy="1311"/>
            </a:xfrm>
            <a:prstGeom prst="straightConnector1">
              <a:avLst/>
            </a:prstGeom>
            <a:noFill/>
            <a:ln w="19050">
              <a:solidFill>
                <a:srgbClr val="FF00FF"/>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497" name="Rectangle 9"/>
            <p:cNvSpPr>
              <a:spLocks noChangeArrowheads="1"/>
            </p:cNvSpPr>
            <p:nvPr/>
          </p:nvSpPr>
          <p:spPr bwMode="auto">
            <a:xfrm>
              <a:off x="2476432" y="4863724"/>
              <a:ext cx="289739" cy="23065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17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63496" name="Rectangle 8"/>
            <p:cNvSpPr>
              <a:spLocks noChangeArrowheads="1"/>
            </p:cNvSpPr>
            <p:nvPr/>
          </p:nvSpPr>
          <p:spPr bwMode="auto">
            <a:xfrm>
              <a:off x="3135882" y="4836203"/>
              <a:ext cx="1118312" cy="3407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叶子结点</a:t>
              </a:r>
            </a:p>
          </p:txBody>
        </p:sp>
        <p:sp>
          <p:nvSpPr>
            <p:cNvPr id="63495" name="Rectangle 7"/>
            <p:cNvSpPr>
              <a:spLocks noChangeArrowheads="1"/>
            </p:cNvSpPr>
            <p:nvPr/>
          </p:nvSpPr>
          <p:spPr bwMode="auto">
            <a:xfrm>
              <a:off x="3624898" y="1714488"/>
              <a:ext cx="881015" cy="3407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根结点</a:t>
              </a:r>
            </a:p>
          </p:txBody>
        </p:sp>
        <p:sp>
          <p:nvSpPr>
            <p:cNvPr id="63494" name="Rectangle 6"/>
            <p:cNvSpPr>
              <a:spLocks noChangeArrowheads="1"/>
            </p:cNvSpPr>
            <p:nvPr/>
          </p:nvSpPr>
          <p:spPr bwMode="auto">
            <a:xfrm>
              <a:off x="2005770" y="3055174"/>
              <a:ext cx="811530" cy="3420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v</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1,b</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493" name="Rectangle 5"/>
            <p:cNvSpPr>
              <a:spLocks noChangeArrowheads="1"/>
            </p:cNvSpPr>
            <p:nvPr/>
          </p:nvSpPr>
          <p:spPr bwMode="auto">
            <a:xfrm>
              <a:off x="5852344" y="4469251"/>
              <a:ext cx="1077109" cy="43613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n</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S</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n</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3492" name="AutoShape 4"/>
            <p:cNvSpPr>
              <a:spLocks noChangeShapeType="1"/>
            </p:cNvSpPr>
            <p:nvPr/>
          </p:nvSpPr>
          <p:spPr bwMode="auto">
            <a:xfrm>
              <a:off x="693425" y="4647485"/>
              <a:ext cx="5054038" cy="1311"/>
            </a:xfrm>
            <a:prstGeom prst="straightConnector1">
              <a:avLst/>
            </a:prstGeom>
            <a:noFill/>
            <a:ln w="19050">
              <a:solidFill>
                <a:srgbClr val="FF00FF"/>
              </a:solidFill>
              <a:prstDash val="dash"/>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491" name="AutoShape 3"/>
            <p:cNvSpPr>
              <a:spLocks/>
            </p:cNvSpPr>
            <p:nvPr/>
          </p:nvSpPr>
          <p:spPr bwMode="auto">
            <a:xfrm>
              <a:off x="6812745" y="2039503"/>
              <a:ext cx="259585" cy="2972313"/>
            </a:xfrm>
            <a:prstGeom prst="rightBrace">
              <a:avLst>
                <a:gd name="adj1" fmla="val 95455"/>
                <a:gd name="adj2" fmla="val 50000"/>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3490" name="Rectangle 2"/>
            <p:cNvSpPr>
              <a:spLocks noChangeArrowheads="1"/>
            </p:cNvSpPr>
            <p:nvPr/>
          </p:nvSpPr>
          <p:spPr bwMode="auto">
            <a:xfrm>
              <a:off x="7125280" y="3357562"/>
              <a:ext cx="1118312" cy="3407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高度为</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grpSp>
      <p:sp>
        <p:nvSpPr>
          <p:cNvPr id="56" name="TextBox 55"/>
          <p:cNvSpPr txBox="1"/>
          <p:nvPr/>
        </p:nvSpPr>
        <p:spPr>
          <a:xfrm>
            <a:off x="3071802" y="4179105"/>
            <a:ext cx="178595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楷体" pitchFamily="49" charset="-122"/>
                <a:cs typeface="Consolas" pitchFamily="49" charset="0"/>
              </a:rPr>
              <a:t>包含问题的解</a:t>
            </a:r>
          </a:p>
        </p:txBody>
      </p:sp>
      <p:sp>
        <p:nvSpPr>
          <p:cNvPr id="57" name="上箭头 56"/>
          <p:cNvSpPr/>
          <p:nvPr/>
        </p:nvSpPr>
        <p:spPr>
          <a:xfrm>
            <a:off x="3714744" y="3750477"/>
            <a:ext cx="285752" cy="267893"/>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endParaRPr>
          </a:p>
        </p:txBody>
      </p:sp>
      <p:sp>
        <p:nvSpPr>
          <p:cNvPr id="59" name="灯片编号占位符 58"/>
          <p:cNvSpPr>
            <a:spLocks noGrp="1"/>
          </p:cNvSpPr>
          <p:nvPr>
            <p:ph type="sldNum" sz="quarter" idx="12"/>
          </p:nvPr>
        </p:nvSpPr>
        <p:spPr/>
        <p:txBody>
          <a:bodyPr/>
          <a:lstStyle/>
          <a:p>
            <a:fld id="{7AF016A1-9F15-429F-9EFD-84004B73C732}" type="slidenum">
              <a:rPr lang="en-US" altLang="zh-CN" smtClean="0"/>
              <a:pPr/>
              <a:t>4</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71406" y="484957"/>
            <a:ext cx="8929750" cy="268032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7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(self,nums,x,i):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800"/>
              </a:lnSpc>
              <a:spcBef>
                <a:spcPts val="1200"/>
              </a:spcBef>
              <a:spcAft>
                <a:spcPts val="1200"/>
              </a:spcAft>
            </a:pPr>
            <a:r>
              <a:rPr lang="en-US" altLang="zh-CN" sz="2000" smtClean="0">
                <a:solidFill>
                  <a:srgbClr val="0000FF"/>
                </a:solidFill>
                <a:latin typeface="Consolas" pitchFamily="49" charset="0"/>
                <a:ea typeface="仿宋" pitchFamily="49" charset="-122"/>
              </a:rPr>
              <a:t>8     	self.ans.append(copy.deepcopy(x))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找到一个解</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9      	for j in range(i,len(nums)):</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10      	x.append(nums[j])</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11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(nums,x,j+1)</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12        	x.pop()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回溯即删除前面添加的</a:t>
            </a:r>
            <a:r>
              <a:rPr lang="en-US" altLang="zh-CN" sz="2000" smtClean="0">
                <a:solidFill>
                  <a:srgbClr val="00B0F0"/>
                </a:solidFill>
                <a:latin typeface="Consolas" pitchFamily="49" charset="0"/>
                <a:ea typeface="仿宋" pitchFamily="49" charset="-122"/>
              </a:rPr>
              <a:t>nums[j]</a:t>
            </a:r>
            <a:endParaRPr lang="zh-CN" altLang="zh-CN" sz="2000">
              <a:solidFill>
                <a:srgbClr val="00B0F0"/>
              </a:solidFill>
              <a:latin typeface="Consolas" pitchFamily="49" charset="0"/>
              <a:ea typeface="仿宋"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40</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68" name="Picture 2"/>
          <p:cNvPicPr>
            <a:picLocks noChangeAspect="1" noChangeArrowheads="1"/>
          </p:cNvPicPr>
          <p:nvPr/>
        </p:nvPicPr>
        <p:blipFill>
          <a:blip r:embed="rId2" cstate="print"/>
          <a:srcRect/>
          <a:stretch>
            <a:fillRect/>
          </a:stretch>
        </p:blipFill>
        <p:spPr bwMode="auto">
          <a:xfrm>
            <a:off x="500034" y="142858"/>
            <a:ext cx="2095503" cy="2514604"/>
          </a:xfrm>
          <a:prstGeom prst="rect">
            <a:avLst/>
          </a:prstGeom>
          <a:noFill/>
          <a:ln w="9525">
            <a:noFill/>
            <a:miter lim="800000"/>
            <a:headEnd/>
            <a:tailEnd/>
          </a:ln>
        </p:spPr>
      </p:pic>
      <p:sp>
        <p:nvSpPr>
          <p:cNvPr id="69" name="TextBox 68"/>
          <p:cNvSpPr txBox="1"/>
          <p:nvPr/>
        </p:nvSpPr>
        <p:spPr>
          <a:xfrm>
            <a:off x="2786050" y="1643056"/>
            <a:ext cx="2428892" cy="430887"/>
          </a:xfrm>
          <a:prstGeom prst="rect">
            <a:avLst/>
          </a:prstGeom>
          <a:noFill/>
        </p:spPr>
        <p:txBody>
          <a:bodyPr wrap="square" rtlCol="0">
            <a:spAutoFit/>
          </a:bodyPr>
          <a:lstStyle/>
          <a:p>
            <a:pPr algn="l">
              <a:lnSpc>
                <a:spcPct val="100000"/>
              </a:lnSpc>
              <a:spcBef>
                <a:spcPts val="0"/>
              </a:spcBef>
            </a:pPr>
            <a:r>
              <a:rPr lang="zh-CN" altLang="en-US" sz="2200" smtClean="0">
                <a:solidFill>
                  <a:srgbClr val="0000FF"/>
                </a:solidFill>
                <a:latin typeface="Consolas" pitchFamily="49" charset="0"/>
                <a:ea typeface="楷体" pitchFamily="49" charset="-122"/>
                <a:cs typeface="Consolas" pitchFamily="49" charset="0"/>
              </a:rPr>
              <a:t>两种解法的比较！</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142844" y="1125131"/>
            <a:ext cx="8786842" cy="311832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3000"/>
              </a:lnSpc>
              <a:spcBef>
                <a:spcPts val="600"/>
              </a:spcBef>
            </a:pPr>
            <a:r>
              <a:rPr lang="zh-CN" altLang="en-US" sz="2000" smtClean="0">
                <a:solidFill>
                  <a:srgbClr val="FF0000"/>
                </a:solidFill>
                <a:latin typeface="Consolas" pitchFamily="49" charset="0"/>
                <a:ea typeface="楷体" pitchFamily="49"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给定</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个整数数组</a:t>
            </a:r>
            <a:r>
              <a:rPr lang="en-US" altLang="zh-CN" sz="2000" smtClean="0">
                <a:solidFill>
                  <a:srgbClr val="0000FF"/>
                </a:solidFill>
                <a:latin typeface="Consolas" pitchFamily="49" charset="0"/>
                <a:ea typeface="楷体" pitchFamily="49" charset="-122"/>
                <a:cs typeface="Consolas" pitchFamily="49" charset="0"/>
              </a:rPr>
              <a:t>nums</a:t>
            </a:r>
            <a:r>
              <a:rPr lang="zh-CN" altLang="zh-CN" sz="2000" smtClean="0">
                <a:solidFill>
                  <a:srgbClr val="0000FF"/>
                </a:solidFill>
                <a:latin typeface="Consolas" pitchFamily="49" charset="0"/>
                <a:ea typeface="楷体" pitchFamily="49" charset="-122"/>
                <a:cs typeface="Consolas" pitchFamily="49" charset="0"/>
              </a:rPr>
              <a:t>，其中</a:t>
            </a:r>
            <a:r>
              <a:rPr lang="zh-CN" altLang="zh-CN" sz="2000" smtClean="0">
                <a:solidFill>
                  <a:srgbClr val="FF00FF"/>
                </a:solidFill>
                <a:latin typeface="Consolas" pitchFamily="49" charset="0"/>
                <a:ea typeface="楷体" pitchFamily="49" charset="-122"/>
                <a:cs typeface="Consolas" pitchFamily="49" charset="0"/>
              </a:rPr>
              <a:t>可能包含重复元素</a:t>
            </a:r>
            <a:r>
              <a:rPr lang="zh-CN" altLang="zh-CN" sz="2000" smtClean="0">
                <a:solidFill>
                  <a:srgbClr val="0000FF"/>
                </a:solidFill>
                <a:latin typeface="Consolas" pitchFamily="49" charset="0"/>
                <a:ea typeface="楷体" pitchFamily="49" charset="-122"/>
                <a:cs typeface="Consolas" pitchFamily="49" charset="0"/>
              </a:rPr>
              <a:t>，请你返回该数组所有可能的子集（幂集）。解集不能包含重复的子集，返回的解集中子集可以按任意顺序排列。</a:t>
            </a:r>
            <a:endParaRPr lang="en-US" altLang="zh-CN" sz="2000" smtClean="0">
              <a:solidFill>
                <a:srgbClr val="0000FF"/>
              </a:solidFill>
              <a:latin typeface="Consolas" pitchFamily="49" charset="0"/>
              <a:ea typeface="楷体" pitchFamily="49" charset="-122"/>
              <a:cs typeface="Consolas" pitchFamily="49" charset="0"/>
            </a:endParaRPr>
          </a:p>
          <a:p>
            <a:pPr algn="l">
              <a:lnSpc>
                <a:spcPts val="30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例如，</a:t>
            </a:r>
            <a:r>
              <a:rPr lang="en-US" altLang="zh-CN" sz="2000" smtClean="0">
                <a:solidFill>
                  <a:srgbClr val="0000FF"/>
                </a:solidFill>
                <a:latin typeface="Consolas" pitchFamily="49" charset="0"/>
                <a:ea typeface="楷体" pitchFamily="49" charset="-122"/>
                <a:cs typeface="Consolas" pitchFamily="49" charset="0"/>
              </a:rPr>
              <a:t>nums={1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，结果为</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ts val="30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要求设计如下方法：</a:t>
            </a:r>
            <a:endParaRPr lang="en-US" altLang="zh-CN" sz="2000" smtClean="0">
              <a:solidFill>
                <a:srgbClr val="0000FF"/>
              </a:solidFill>
              <a:latin typeface="Consolas" pitchFamily="49" charset="0"/>
              <a:ea typeface="楷体" pitchFamily="49" charset="-122"/>
              <a:cs typeface="Consolas" pitchFamily="49" charset="0"/>
            </a:endParaRPr>
          </a:p>
          <a:p>
            <a:pPr algn="l">
              <a:lnSpc>
                <a:spcPts val="3000"/>
              </a:lnSpc>
              <a:spcBef>
                <a:spcPts val="600"/>
              </a:spcBef>
            </a:pPr>
            <a:r>
              <a:rPr lang="en-US" altLang="zh-CN" sz="2000" smtClean="0">
                <a:solidFill>
                  <a:srgbClr val="0000FF"/>
                </a:solidFill>
                <a:latin typeface="Consolas" pitchFamily="49" charset="0"/>
                <a:ea typeface="楷体" pitchFamily="49" charset="-122"/>
              </a:rPr>
              <a:t>	</a:t>
            </a:r>
            <a:r>
              <a:rPr lang="en-US" altLang="zh-CN" sz="2000" smtClean="0">
                <a:solidFill>
                  <a:srgbClr val="0000FF"/>
                </a:solidFill>
                <a:latin typeface="Consolas" pitchFamily="49" charset="0"/>
                <a:ea typeface="仿宋" pitchFamily="49" charset="-122"/>
              </a:rPr>
              <a:t>def subsetsWithDup(self, nums) -&gt; List[List[int]]:</a:t>
            </a:r>
            <a:endParaRPr lang="zh-CN" altLang="zh-CN" sz="2000">
              <a:solidFill>
                <a:srgbClr val="006600"/>
              </a:solidFill>
              <a:latin typeface="Consolas" pitchFamily="49" charset="0"/>
              <a:ea typeface="楷体" pitchFamily="49" charset="-122"/>
              <a:cs typeface="Consolas" pitchFamily="49" charset="0"/>
            </a:endParaRPr>
          </a:p>
        </p:txBody>
      </p:sp>
      <p:sp>
        <p:nvSpPr>
          <p:cNvPr id="8" name="TextBox 7"/>
          <p:cNvSpPr txBox="1"/>
          <p:nvPr/>
        </p:nvSpPr>
        <p:spPr>
          <a:xfrm>
            <a:off x="214282" y="428610"/>
            <a:ext cx="614366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5.3.3 </a:t>
            </a:r>
            <a:r>
              <a:rPr lang="zh-CN" altLang="zh-CN" smtClean="0">
                <a:latin typeface="Consolas" pitchFamily="49" charset="0"/>
                <a:ea typeface="微软雅黑" pitchFamily="34" charset="-122"/>
                <a:cs typeface="Consolas" pitchFamily="49" charset="0"/>
              </a:rPr>
              <a:t>实战—子集Ⅱ（</a:t>
            </a:r>
            <a:r>
              <a:rPr lang="pt-BR" altLang="zh-CN" smtClean="0">
                <a:latin typeface="Consolas" pitchFamily="49" charset="0"/>
                <a:ea typeface="微软雅黑" pitchFamily="34" charset="-122"/>
                <a:cs typeface="Consolas" pitchFamily="49" charset="0"/>
              </a:rPr>
              <a:t>LeetCode90★★</a:t>
            </a:r>
            <a:r>
              <a:rPr lang="zh-CN" altLang="zh-CN" smtClean="0">
                <a:latin typeface="Consolas" pitchFamily="49" charset="0"/>
                <a:ea typeface="微软雅黑" pitchFamily="34" charset="-122"/>
                <a:cs typeface="Consolas" pitchFamily="49" charset="0"/>
              </a:rPr>
              <a:t>）</a:t>
            </a:r>
            <a:endParaRPr lang="zh-CN" altLang="zh-CN">
              <a:latin typeface="Consolas" pitchFamily="49" charset="0"/>
              <a:ea typeface="微软雅黑" pitchFamily="34"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42</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42" name="Rectangle 6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 name="TextBox 5"/>
          <p:cNvSpPr txBox="1"/>
          <p:nvPr/>
        </p:nvSpPr>
        <p:spPr>
          <a:xfrm>
            <a:off x="285720" y="214296"/>
            <a:ext cx="1285884"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解法</a:t>
            </a:r>
            <a:r>
              <a:rPr lang="en-US" altLang="zh-CN" sz="2200" smtClean="0">
                <a:solidFill>
                  <a:srgbClr val="FF0000"/>
                </a:solidFill>
                <a:latin typeface="微软雅黑" pitchFamily="34" charset="-122"/>
                <a:ea typeface="微软雅黑" pitchFamily="34" charset="-122"/>
                <a:cs typeface="Consolas" pitchFamily="49" charset="0"/>
              </a:rPr>
              <a:t>1</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69" name="TextBox 68"/>
          <p:cNvSpPr txBox="1"/>
          <p:nvPr/>
        </p:nvSpPr>
        <p:spPr>
          <a:xfrm>
            <a:off x="357158" y="962275"/>
            <a:ext cx="8429684" cy="332398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rPr>
              <a:t>由于这里</a:t>
            </a:r>
            <a:r>
              <a:rPr lang="en-US" altLang="zh-CN" sz="2000" smtClean="0">
                <a:solidFill>
                  <a:srgbClr val="0000FF"/>
                </a:solidFill>
                <a:latin typeface="Consolas" pitchFamily="49" charset="0"/>
                <a:ea typeface="仿宋" pitchFamily="49" charset="-122"/>
              </a:rPr>
              <a:t>nums</a:t>
            </a:r>
            <a:r>
              <a:rPr lang="zh-CN" altLang="zh-CN" sz="2000" smtClean="0">
                <a:solidFill>
                  <a:srgbClr val="0000FF"/>
                </a:solidFill>
                <a:latin typeface="Consolas" pitchFamily="49" charset="0"/>
                <a:ea typeface="仿宋" pitchFamily="49" charset="-122"/>
              </a:rPr>
              <a:t>中包含重复元素</a:t>
            </a:r>
            <a:r>
              <a:rPr lang="zh-CN" altLang="en-US" sz="2000" smtClean="0">
                <a:solidFill>
                  <a:srgbClr val="0000FF"/>
                </a:solidFill>
                <a:latin typeface="Consolas" pitchFamily="49" charset="0"/>
                <a:ea typeface="仿宋" pitchFamily="49" charset="-122"/>
              </a:rPr>
              <a:t>。</a:t>
            </a:r>
            <a:endParaRPr lang="en-US" altLang="zh-CN" sz="2000" smtClean="0">
              <a:solidFill>
                <a:srgbClr val="0000FF"/>
              </a:solidFill>
              <a:latin typeface="Consolas" pitchFamily="49" charset="0"/>
              <a:ea typeface="仿宋" pitchFamily="49" charset="-122"/>
            </a:endParaRPr>
          </a:p>
          <a:p>
            <a:pPr marL="457200" indent="-4572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rPr>
              <a:t>如果直接采用</a:t>
            </a:r>
            <a:r>
              <a:rPr lang="en-US" altLang="zh-CN" sz="2000" smtClean="0">
                <a:solidFill>
                  <a:srgbClr val="0000FF"/>
                </a:solidFill>
                <a:latin typeface="Consolas" pitchFamily="49" charset="0"/>
                <a:ea typeface="仿宋" pitchFamily="49" charset="-122"/>
              </a:rPr>
              <a:t>5.3.2</a:t>
            </a:r>
            <a:r>
              <a:rPr lang="zh-CN" altLang="zh-CN" sz="2000" smtClean="0">
                <a:solidFill>
                  <a:srgbClr val="0000FF"/>
                </a:solidFill>
                <a:latin typeface="Consolas" pitchFamily="49" charset="0"/>
                <a:ea typeface="仿宋" pitchFamily="49" charset="-122"/>
              </a:rPr>
              <a:t>节的算法</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会得到重复的子集</a:t>
            </a:r>
            <a:r>
              <a:rPr lang="zh-CN" altLang="en-US" sz="2000" smtClean="0">
                <a:solidFill>
                  <a:srgbClr val="0000FF"/>
                </a:solidFill>
                <a:latin typeface="Consolas" pitchFamily="49" charset="0"/>
                <a:ea typeface="仿宋" pitchFamily="49" charset="-122"/>
              </a:rPr>
              <a:t>。</a:t>
            </a:r>
            <a:endParaRPr lang="en-US" altLang="zh-CN" sz="2000" smtClean="0">
              <a:solidFill>
                <a:srgbClr val="0000FF"/>
              </a:solidFill>
              <a:latin typeface="Consolas" pitchFamily="49" charset="0"/>
              <a:ea typeface="仿宋" pitchFamily="49" charset="-122"/>
            </a:endParaRPr>
          </a:p>
          <a:p>
            <a:pPr marL="457200" indent="-4572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rPr>
              <a:t>例如，</a:t>
            </a:r>
            <a:r>
              <a:rPr lang="en-US" altLang="zh-CN" sz="2000" smtClean="0">
                <a:solidFill>
                  <a:srgbClr val="0000FF"/>
                </a:solidFill>
                <a:latin typeface="Consolas" pitchFamily="49" charset="0"/>
                <a:ea typeface="仿宋" pitchFamily="49" charset="-122"/>
              </a:rPr>
              <a:t>nums[]={1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时，求解结果为</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a:t>
            </a:r>
            <a:r>
              <a:rPr lang="zh-CN" altLang="zh-CN" sz="2000" smtClean="0">
                <a:solidFill>
                  <a:srgbClr val="0000FF"/>
                </a:solidFill>
                <a:latin typeface="Consolas" pitchFamily="49" charset="0"/>
                <a:ea typeface="仿宋" pitchFamily="49" charset="-122"/>
              </a:rPr>
              <a:t>，其中</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和</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重复，同时</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出现两次。两个相同的</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容易消除，</a:t>
            </a:r>
            <a:r>
              <a:rPr lang="zh-CN" altLang="zh-CN" sz="2000" smtClean="0">
                <a:solidFill>
                  <a:srgbClr val="FF00FF"/>
                </a:solidFill>
                <a:latin typeface="Consolas" pitchFamily="49" charset="0"/>
                <a:ea typeface="仿宋" pitchFamily="49" charset="-122"/>
              </a:rPr>
              <a:t>但</a:t>
            </a:r>
            <a:r>
              <a:rPr lang="en-US" altLang="zh-CN" sz="2000" smtClean="0">
                <a:solidFill>
                  <a:srgbClr val="FF00FF"/>
                </a:solidFill>
                <a:latin typeface="Consolas" pitchFamily="49" charset="0"/>
                <a:ea typeface="仿宋" pitchFamily="49" charset="-122"/>
              </a:rPr>
              <a:t>{1</a:t>
            </a:r>
            <a:r>
              <a:rPr lang="zh-CN" altLang="zh-CN" sz="2000" smtClean="0">
                <a:solidFill>
                  <a:srgbClr val="FF00FF"/>
                </a:solidFill>
                <a:latin typeface="Consolas" pitchFamily="49" charset="0"/>
                <a:ea typeface="仿宋" pitchFamily="49" charset="-122"/>
              </a:rPr>
              <a:t>，</a:t>
            </a:r>
            <a:r>
              <a:rPr lang="en-US" altLang="zh-CN" sz="2000" smtClean="0">
                <a:solidFill>
                  <a:srgbClr val="FF00FF"/>
                </a:solidFill>
                <a:latin typeface="Consolas" pitchFamily="49" charset="0"/>
                <a:ea typeface="仿宋" pitchFamily="49" charset="-122"/>
              </a:rPr>
              <a:t>2}</a:t>
            </a:r>
            <a:r>
              <a:rPr lang="zh-CN" altLang="zh-CN" sz="2000" smtClean="0">
                <a:solidFill>
                  <a:srgbClr val="FF00FF"/>
                </a:solidFill>
                <a:latin typeface="Consolas" pitchFamily="49" charset="0"/>
                <a:ea typeface="仿宋" pitchFamily="49" charset="-122"/>
              </a:rPr>
              <a:t>和</a:t>
            </a:r>
            <a:r>
              <a:rPr lang="en-US" altLang="zh-CN" sz="2000" smtClean="0">
                <a:solidFill>
                  <a:srgbClr val="FF00FF"/>
                </a:solidFill>
                <a:latin typeface="Consolas" pitchFamily="49" charset="0"/>
                <a:ea typeface="仿宋" pitchFamily="49" charset="-122"/>
              </a:rPr>
              <a:t>{2</a:t>
            </a:r>
            <a:r>
              <a:rPr lang="zh-CN" altLang="zh-CN" sz="2000" smtClean="0">
                <a:solidFill>
                  <a:srgbClr val="FF00FF"/>
                </a:solidFill>
                <a:latin typeface="Consolas" pitchFamily="49" charset="0"/>
                <a:ea typeface="仿宋" pitchFamily="49" charset="-122"/>
              </a:rPr>
              <a:t>，</a:t>
            </a:r>
            <a:r>
              <a:rPr lang="en-US" altLang="zh-CN" sz="2000" smtClean="0">
                <a:solidFill>
                  <a:srgbClr val="FF00FF"/>
                </a:solidFill>
                <a:latin typeface="Consolas" pitchFamily="49" charset="0"/>
                <a:ea typeface="仿宋" pitchFamily="49" charset="-122"/>
              </a:rPr>
              <a:t>1}</a:t>
            </a:r>
            <a:r>
              <a:rPr lang="zh-CN" altLang="zh-CN" sz="2000" smtClean="0">
                <a:solidFill>
                  <a:srgbClr val="FF00FF"/>
                </a:solidFill>
                <a:latin typeface="Consolas" pitchFamily="49" charset="0"/>
                <a:ea typeface="仿宋" pitchFamily="49" charset="-122"/>
              </a:rPr>
              <a:t>如何消除呢</a:t>
            </a:r>
            <a:r>
              <a:rPr lang="zh-CN" altLang="zh-CN" sz="2000" smtClean="0">
                <a:solidFill>
                  <a:srgbClr val="0000FF"/>
                </a:solidFill>
                <a:latin typeface="Consolas" pitchFamily="49" charset="0"/>
                <a:ea typeface="仿宋" pitchFamily="49" charset="-122"/>
              </a:rPr>
              <a:t>？</a:t>
            </a:r>
            <a:endParaRPr lang="en-US" altLang="zh-CN" sz="2000" smtClean="0">
              <a:solidFill>
                <a:srgbClr val="0000FF"/>
              </a:solidFill>
              <a:latin typeface="Consolas" pitchFamily="49" charset="0"/>
              <a:ea typeface="仿宋" pitchFamily="49" charset="-122"/>
            </a:endParaRPr>
          </a:p>
          <a:p>
            <a:pPr marL="457200" indent="-4572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rPr>
              <a:t>可以采用先将</a:t>
            </a:r>
            <a:r>
              <a:rPr lang="en-US" altLang="zh-CN" sz="2000" smtClean="0">
                <a:solidFill>
                  <a:srgbClr val="0000FF"/>
                </a:solidFill>
                <a:latin typeface="Consolas" pitchFamily="49" charset="0"/>
                <a:ea typeface="仿宋" pitchFamily="49" charset="-122"/>
              </a:rPr>
              <a:t>nums</a:t>
            </a:r>
            <a:r>
              <a:rPr lang="zh-CN" altLang="zh-CN" sz="2000" smtClean="0">
                <a:solidFill>
                  <a:srgbClr val="0000FF"/>
                </a:solidFill>
                <a:latin typeface="Consolas" pitchFamily="49" charset="0"/>
                <a:ea typeface="仿宋" pitchFamily="49" charset="-122"/>
              </a:rPr>
              <a:t>排序的方法，如</a:t>
            </a:r>
            <a:r>
              <a:rPr lang="en-US" altLang="zh-CN" sz="2000" smtClean="0">
                <a:solidFill>
                  <a:srgbClr val="0000FF"/>
                </a:solidFill>
                <a:latin typeface="Consolas" pitchFamily="49" charset="0"/>
                <a:ea typeface="仿宋" pitchFamily="49" charset="-122"/>
              </a:rPr>
              <a:t>nums[]={1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，其结果为</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a:t>
            </a:r>
            <a:r>
              <a:rPr lang="en-US" altLang="zh-CN" sz="2000" smtClean="0">
                <a:solidFill>
                  <a:srgbClr val="0000FF"/>
                </a:solidFill>
                <a:latin typeface="Consolas" pitchFamily="49" charset="0"/>
                <a:ea typeface="仿宋" pitchFamily="49" charset="-122"/>
              </a:rPr>
              <a:t>{}}</a:t>
            </a:r>
            <a:r>
              <a:rPr lang="zh-CN" altLang="zh-CN" sz="2000" smtClean="0">
                <a:solidFill>
                  <a:srgbClr val="0000FF"/>
                </a:solidFill>
                <a:latin typeface="Consolas" pitchFamily="49" charset="0"/>
                <a:ea typeface="仿宋" pitchFamily="49" charset="-122"/>
              </a:rPr>
              <a:t>，这样重复的子集的顺序均相同，剩下的问题是消除顺序相同的重复子集。</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43</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42" name="Rectangle 6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0" name="TextBox 69"/>
          <p:cNvSpPr txBox="1"/>
          <p:nvPr/>
        </p:nvSpPr>
        <p:spPr>
          <a:xfrm>
            <a:off x="357158" y="214296"/>
            <a:ext cx="8501122" cy="782137"/>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rPr>
              <a:t>采用</a:t>
            </a:r>
            <a:r>
              <a:rPr lang="en-US" altLang="zh-CN" sz="2000" smtClean="0">
                <a:solidFill>
                  <a:srgbClr val="0000FF"/>
                </a:solidFill>
                <a:latin typeface="Consolas" pitchFamily="49" charset="0"/>
                <a:ea typeface="仿宋" pitchFamily="49" charset="-122"/>
              </a:rPr>
              <a:t>5.3.2</a:t>
            </a:r>
            <a:r>
              <a:rPr lang="zh-CN" altLang="zh-CN" sz="2000" smtClean="0">
                <a:solidFill>
                  <a:srgbClr val="0000FF"/>
                </a:solidFill>
                <a:latin typeface="Consolas" pitchFamily="49" charset="0"/>
                <a:ea typeface="仿宋" pitchFamily="49" charset="-122"/>
              </a:rPr>
              <a:t>节求</a:t>
            </a:r>
            <a:r>
              <a:rPr lang="en-US" altLang="zh-CN" sz="2000" i="1" smtClean="0">
                <a:solidFill>
                  <a:srgbClr val="0000FF"/>
                </a:solidFill>
                <a:latin typeface="Consolas" pitchFamily="49" charset="0"/>
                <a:ea typeface="仿宋" pitchFamily="49" charset="-122"/>
              </a:rPr>
              <a:t>a</a:t>
            </a:r>
            <a:r>
              <a:rPr lang="zh-CN" altLang="zh-CN" sz="2000" smtClean="0">
                <a:solidFill>
                  <a:srgbClr val="0000FF"/>
                </a:solidFill>
                <a:latin typeface="Consolas" pitchFamily="49" charset="0"/>
                <a:ea typeface="仿宋" pitchFamily="49" charset="-122"/>
              </a:rPr>
              <a:t>的幂集的算法</a:t>
            </a:r>
            <a:r>
              <a:rPr lang="en-US" altLang="zh-CN" sz="2000" smtClean="0">
                <a:solidFill>
                  <a:srgbClr val="0000FF"/>
                </a:solidFill>
                <a:latin typeface="Consolas" pitchFamily="49" charset="0"/>
                <a:ea typeface="仿宋" pitchFamily="49" charset="-122"/>
              </a:rPr>
              <a:t>1</a:t>
            </a:r>
            <a:r>
              <a:rPr lang="zh-CN" altLang="zh-CN" sz="2000" smtClean="0">
                <a:solidFill>
                  <a:srgbClr val="0000FF"/>
                </a:solidFill>
                <a:latin typeface="Consolas" pitchFamily="49" charset="0"/>
                <a:ea typeface="仿宋" pitchFamily="49" charset="-122"/>
              </a:rPr>
              <a:t>的思路，利用集合</a:t>
            </a:r>
            <a:r>
              <a:rPr lang="en-US" altLang="zh-CN" sz="2000" smtClean="0">
                <a:solidFill>
                  <a:srgbClr val="0000FF"/>
                </a:solidFill>
                <a:latin typeface="Consolas" pitchFamily="49" charset="0"/>
                <a:ea typeface="仿宋" pitchFamily="49" charset="-122"/>
              </a:rPr>
              <a:t>set</a:t>
            </a:r>
            <a:r>
              <a:rPr lang="zh-CN" altLang="zh-CN" sz="2000" smtClean="0">
                <a:solidFill>
                  <a:srgbClr val="0000FF"/>
                </a:solidFill>
                <a:latin typeface="Consolas" pitchFamily="49" charset="0"/>
                <a:ea typeface="仿宋" pitchFamily="49" charset="-122"/>
              </a:rPr>
              <a:t>实现去重（其元素为由</a:t>
            </a:r>
            <a:r>
              <a:rPr lang="en-US" altLang="zh-CN" sz="2000" i="1" smtClean="0">
                <a:solidFill>
                  <a:srgbClr val="0000FF"/>
                </a:solidFill>
                <a:latin typeface="Consolas" pitchFamily="49" charset="0"/>
                <a:ea typeface="仿宋" pitchFamily="49" charset="-122"/>
              </a:rPr>
              <a:t>x</a:t>
            </a:r>
            <a:r>
              <a:rPr lang="zh-CN" altLang="zh-CN" sz="2000" smtClean="0">
                <a:solidFill>
                  <a:srgbClr val="0000FF"/>
                </a:solidFill>
                <a:latin typeface="Consolas" pitchFamily="49" charset="0"/>
                <a:ea typeface="仿宋" pitchFamily="49" charset="-122"/>
              </a:rPr>
              <a:t>转换的元组）。 </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43" name="TextBox 42"/>
          <p:cNvSpPr txBox="1"/>
          <p:nvPr/>
        </p:nvSpPr>
        <p:spPr>
          <a:xfrm>
            <a:off x="214282" y="1428742"/>
            <a:ext cx="8786874" cy="221865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	class Solution:</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 		def </a:t>
            </a:r>
            <a:r>
              <a:rPr lang="en-US" altLang="zh-CN" sz="2000" smtClean="0">
                <a:solidFill>
                  <a:srgbClr val="FF0000"/>
                </a:solidFill>
                <a:latin typeface="Consolas" pitchFamily="49" charset="0"/>
                <a:ea typeface="仿宋" pitchFamily="49" charset="-122"/>
              </a:rPr>
              <a:t>subsetsWithDup</a:t>
            </a:r>
            <a:r>
              <a:rPr lang="en-US" altLang="zh-CN" sz="2000" smtClean="0">
                <a:solidFill>
                  <a:srgbClr val="0000FF"/>
                </a:solidFill>
                <a:latin typeface="Consolas" pitchFamily="49" charset="0"/>
                <a:ea typeface="仿宋" pitchFamily="49" charset="-122"/>
              </a:rPr>
              <a:t>(self, nums) -&gt; List[List[int]]:</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3    		nums.</a:t>
            </a:r>
            <a:r>
              <a:rPr lang="en-US" altLang="zh-CN" sz="2000" smtClean="0">
                <a:solidFill>
                  <a:srgbClr val="006600"/>
                </a:solidFill>
                <a:latin typeface="Consolas" pitchFamily="49" charset="0"/>
                <a:ea typeface="仿宋" pitchFamily="49" charset="-122"/>
              </a:rPr>
              <a:t>sort</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 #nums</a:t>
            </a:r>
            <a:r>
              <a:rPr lang="zh-CN" altLang="zh-CN" sz="2000" smtClean="0">
                <a:solidFill>
                  <a:srgbClr val="00B0F0"/>
                </a:solidFill>
                <a:latin typeface="Consolas" pitchFamily="49" charset="0"/>
                <a:ea typeface="仿宋" pitchFamily="49" charset="-122"/>
              </a:rPr>
              <a:t>递增排序</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4      	self.</a:t>
            </a:r>
            <a:r>
              <a:rPr lang="en-US" altLang="zh-CN" sz="2000" smtClean="0">
                <a:solidFill>
                  <a:srgbClr val="006600"/>
                </a:solidFill>
                <a:latin typeface="Consolas" pitchFamily="49" charset="0"/>
                <a:ea typeface="仿宋" pitchFamily="49" charset="-122"/>
              </a:rPr>
              <a:t>ans</a:t>
            </a:r>
            <a:r>
              <a:rPr lang="en-US" altLang="zh-CN" sz="2000" smtClean="0">
                <a:solidFill>
                  <a:srgbClr val="0000FF"/>
                </a:solidFill>
                <a:latin typeface="Consolas" pitchFamily="49" charset="0"/>
                <a:ea typeface="仿宋" pitchFamily="49" charset="-122"/>
              </a:rPr>
              <a:t>,self.x=</a:t>
            </a:r>
            <a:r>
              <a:rPr lang="en-US" altLang="zh-CN" sz="2000" smtClean="0">
                <a:solidFill>
                  <a:srgbClr val="006600"/>
                </a:solidFill>
                <a:latin typeface="Consolas" pitchFamily="49" charset="0"/>
                <a:ea typeface="仿宋" pitchFamily="49" charset="-122"/>
              </a:rPr>
              <a:t>set()</a:t>
            </a:r>
            <a:r>
              <a:rPr lang="en-US" altLang="zh-CN" sz="2000" smtClean="0">
                <a:solidFill>
                  <a:srgbClr val="0000FF"/>
                </a:solidFill>
                <a:latin typeface="Consolas" pitchFamily="49" charset="0"/>
                <a:ea typeface="仿宋" pitchFamily="49" charset="-122"/>
              </a:rPr>
              <a:t>,[]</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5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(nums,0)</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6      	return list(self.ans)</a:t>
            </a:r>
            <a:endParaRPr lang="zh-CN" altLang="zh-CN" sz="2000">
              <a:solidFill>
                <a:srgbClr val="0000FF"/>
              </a:solidFill>
              <a:latin typeface="Consolas" pitchFamily="49" charset="0"/>
              <a:ea typeface="仿宋"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44</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142844" y="635629"/>
            <a:ext cx="8786874" cy="28342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8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(self,nums,i):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9    		if </a:t>
            </a:r>
            <a:r>
              <a:rPr lang="en-US" altLang="zh-CN" sz="2000" smtClean="0">
                <a:solidFill>
                  <a:srgbClr val="FF00FF"/>
                </a:solidFill>
                <a:latin typeface="Consolas" pitchFamily="49" charset="0"/>
                <a:ea typeface="仿宋" pitchFamily="49" charset="-122"/>
              </a:rPr>
              <a:t>i==len(nums):</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10       	self.ans.add(tuple(self.x))</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11     	else: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12      	self.x.append(nums[i])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选择</a:t>
            </a:r>
            <a:r>
              <a:rPr lang="en-US" altLang="zh-CN" sz="2000" smtClean="0">
                <a:solidFill>
                  <a:srgbClr val="00B0F0"/>
                </a:solidFill>
                <a:latin typeface="Consolas" pitchFamily="49" charset="0"/>
                <a:ea typeface="仿宋" pitchFamily="49" charset="-122"/>
              </a:rPr>
              <a:t>nums[i], x</a:t>
            </a:r>
            <a:r>
              <a:rPr lang="zh-CN" altLang="zh-CN" sz="2000" smtClean="0">
                <a:solidFill>
                  <a:srgbClr val="00B0F0"/>
                </a:solidFill>
                <a:latin typeface="Consolas" pitchFamily="49" charset="0"/>
                <a:ea typeface="仿宋" pitchFamily="49" charset="-122"/>
              </a:rPr>
              <a:t>中添加</a:t>
            </a:r>
            <a:r>
              <a:rPr lang="en-US" altLang="zh-CN" sz="2000" smtClean="0">
                <a:solidFill>
                  <a:srgbClr val="00B0F0"/>
                </a:solidFill>
                <a:latin typeface="Consolas" pitchFamily="49" charset="0"/>
                <a:ea typeface="仿宋" pitchFamily="49" charset="-122"/>
              </a:rPr>
              <a:t>nums[i]</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13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(nums,i+1)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14       	self.x.pop()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回溯</a:t>
            </a:r>
          </a:p>
          <a:p>
            <a:pPr algn="l" defTabSz="360000">
              <a:lnSpc>
                <a:spcPts val="2400"/>
              </a:lnSpc>
              <a:spcBef>
                <a:spcPts val="1200"/>
              </a:spcBef>
            </a:pPr>
            <a:r>
              <a:rPr lang="en-US" altLang="zh-CN" sz="2000" smtClean="0">
                <a:solidFill>
                  <a:srgbClr val="0000FF"/>
                </a:solidFill>
                <a:latin typeface="Consolas" pitchFamily="49" charset="0"/>
                <a:ea typeface="仿宋" pitchFamily="49" charset="-122"/>
              </a:rPr>
              <a:t>15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不选择</a:t>
            </a:r>
            <a:r>
              <a:rPr lang="en-US" altLang="zh-CN" sz="2000" smtClean="0">
                <a:solidFill>
                  <a:srgbClr val="00B0F0"/>
                </a:solidFill>
                <a:latin typeface="Consolas" pitchFamily="49" charset="0"/>
                <a:ea typeface="仿宋" pitchFamily="49" charset="-122"/>
              </a:rPr>
              <a:t>nums[i],x</a:t>
            </a:r>
            <a:r>
              <a:rPr lang="zh-CN" altLang="zh-CN" sz="2000" smtClean="0">
                <a:solidFill>
                  <a:srgbClr val="00B0F0"/>
                </a:solidFill>
                <a:latin typeface="Consolas" pitchFamily="49" charset="0"/>
                <a:ea typeface="仿宋" pitchFamily="49" charset="-122"/>
              </a:rPr>
              <a:t>不加</a:t>
            </a:r>
            <a:r>
              <a:rPr lang="en-US" altLang="zh-CN" sz="2000" smtClean="0">
                <a:solidFill>
                  <a:srgbClr val="00B0F0"/>
                </a:solidFill>
                <a:latin typeface="Consolas" pitchFamily="49" charset="0"/>
                <a:ea typeface="仿宋" pitchFamily="49" charset="-122"/>
              </a:rPr>
              <a:t>nums[i]</a:t>
            </a:r>
            <a:endParaRPr lang="zh-CN" altLang="zh-CN" sz="2000">
              <a:solidFill>
                <a:srgbClr val="00B0F0"/>
              </a:solidFill>
              <a:latin typeface="Consolas" pitchFamily="49" charset="0"/>
              <a:ea typeface="仿宋" pitchFamily="49" charset="-122"/>
            </a:endParaRPr>
          </a:p>
        </p:txBody>
      </p:sp>
      <p:sp>
        <p:nvSpPr>
          <p:cNvPr id="6" name="TextBox 5"/>
          <p:cNvSpPr txBox="1"/>
          <p:nvPr/>
        </p:nvSpPr>
        <p:spPr>
          <a:xfrm>
            <a:off x="285720" y="3786196"/>
            <a:ext cx="842968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rPr>
              <a:t>上述程序提交时通过，执行用时为</a:t>
            </a:r>
            <a:r>
              <a:rPr lang="en-US" altLang="zh-CN" sz="2000" smtClean="0">
                <a:solidFill>
                  <a:srgbClr val="0000FF"/>
                </a:solidFill>
                <a:latin typeface="Consolas" pitchFamily="49" charset="0"/>
                <a:ea typeface="仿宋" pitchFamily="49" charset="-122"/>
              </a:rPr>
              <a:t>44ms</a:t>
            </a:r>
            <a:r>
              <a:rPr lang="zh-CN" altLang="zh-CN" sz="2000" smtClean="0">
                <a:solidFill>
                  <a:srgbClr val="0000FF"/>
                </a:solidFill>
                <a:latin typeface="Consolas" pitchFamily="49" charset="0"/>
                <a:ea typeface="仿宋" pitchFamily="49" charset="-122"/>
              </a:rPr>
              <a:t>，内存消耗为</a:t>
            </a:r>
            <a:r>
              <a:rPr lang="en-US" altLang="zh-CN" sz="2000" smtClean="0">
                <a:solidFill>
                  <a:srgbClr val="0000FF"/>
                </a:solidFill>
                <a:latin typeface="Consolas" pitchFamily="49" charset="0"/>
                <a:ea typeface="仿宋" pitchFamily="49" charset="-122"/>
              </a:rPr>
              <a:t>16.3MB</a:t>
            </a:r>
            <a:r>
              <a:rPr lang="zh-CN" altLang="zh-CN" sz="2000" smtClean="0">
                <a:solidFill>
                  <a:srgbClr val="0000FF"/>
                </a:solidFill>
                <a:latin typeface="Consolas" pitchFamily="49" charset="0"/>
                <a:ea typeface="仿宋" pitchFamily="49" charset="-122"/>
              </a:rPr>
              <a:t>。</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45</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strips(downRight)">
                                      <p:cBhvr>
                                        <p:cTn id="21"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42" name="Rectangle 6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 name="TextBox 5"/>
          <p:cNvSpPr txBox="1"/>
          <p:nvPr/>
        </p:nvSpPr>
        <p:spPr>
          <a:xfrm>
            <a:off x="285720" y="810600"/>
            <a:ext cx="1285884"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解法</a:t>
            </a:r>
            <a:r>
              <a:rPr lang="en-US" altLang="zh-CN" sz="2200" smtClean="0">
                <a:solidFill>
                  <a:srgbClr val="FF0000"/>
                </a:solidFill>
                <a:latin typeface="微软雅黑" pitchFamily="34" charset="-122"/>
                <a:ea typeface="微软雅黑" pitchFamily="34" charset="-122"/>
                <a:cs typeface="Consolas" pitchFamily="49" charset="0"/>
              </a:rPr>
              <a:t>2</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69" name="TextBox 68"/>
          <p:cNvSpPr txBox="1"/>
          <p:nvPr/>
        </p:nvSpPr>
        <p:spPr>
          <a:xfrm>
            <a:off x="428596" y="1431612"/>
            <a:ext cx="8143932" cy="42575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600"/>
              </a:lnSpc>
              <a:spcBef>
                <a:spcPts val="600"/>
              </a:spcBef>
              <a:buBlip>
                <a:blip r:embed="rId2"/>
              </a:buBlip>
            </a:pPr>
            <a:r>
              <a:rPr lang="zh-CN" altLang="zh-CN" sz="2000" smtClean="0">
                <a:solidFill>
                  <a:srgbClr val="0000FF"/>
                </a:solidFill>
                <a:latin typeface="Consolas" pitchFamily="49" charset="0"/>
                <a:ea typeface="仿宋" pitchFamily="49" charset="-122"/>
              </a:rPr>
              <a:t>采用</a:t>
            </a:r>
            <a:r>
              <a:rPr lang="en-US" altLang="zh-CN" sz="2000" smtClean="0">
                <a:solidFill>
                  <a:srgbClr val="0000FF"/>
                </a:solidFill>
                <a:latin typeface="Consolas" pitchFamily="49" charset="0"/>
                <a:ea typeface="仿宋" pitchFamily="49" charset="-122"/>
              </a:rPr>
              <a:t>5.3.2</a:t>
            </a:r>
            <a:r>
              <a:rPr lang="zh-CN" altLang="zh-CN" sz="2000" smtClean="0">
                <a:solidFill>
                  <a:srgbClr val="0000FF"/>
                </a:solidFill>
                <a:latin typeface="Consolas" pitchFamily="49" charset="0"/>
                <a:ea typeface="仿宋" pitchFamily="49" charset="-122"/>
              </a:rPr>
              <a:t>节求</a:t>
            </a:r>
            <a:r>
              <a:rPr lang="en-US" altLang="zh-CN" sz="2000" i="1" smtClean="0">
                <a:solidFill>
                  <a:srgbClr val="0000FF"/>
                </a:solidFill>
                <a:latin typeface="Consolas" pitchFamily="49" charset="0"/>
                <a:ea typeface="仿宋" pitchFamily="49" charset="-122"/>
              </a:rPr>
              <a:t>a</a:t>
            </a:r>
            <a:r>
              <a:rPr lang="zh-CN" altLang="zh-CN" sz="2000" smtClean="0">
                <a:solidFill>
                  <a:srgbClr val="0000FF"/>
                </a:solidFill>
                <a:latin typeface="Consolas" pitchFamily="49" charset="0"/>
                <a:ea typeface="仿宋" pitchFamily="49" charset="-122"/>
              </a:rPr>
              <a:t>的幂集的算法</a:t>
            </a:r>
            <a:r>
              <a:rPr lang="en-US" altLang="zh-CN" sz="2000" smtClean="0">
                <a:solidFill>
                  <a:srgbClr val="0000FF"/>
                </a:solidFill>
                <a:latin typeface="Consolas" pitchFamily="49" charset="0"/>
                <a:ea typeface="仿宋" pitchFamily="49" charset="-122"/>
              </a:rPr>
              <a:t>2</a:t>
            </a:r>
            <a:r>
              <a:rPr lang="zh-CN" altLang="zh-CN" sz="2000" smtClean="0">
                <a:solidFill>
                  <a:srgbClr val="0000FF"/>
                </a:solidFill>
                <a:latin typeface="Consolas" pitchFamily="49" charset="0"/>
                <a:ea typeface="仿宋" pitchFamily="49" charset="-122"/>
              </a:rPr>
              <a:t>的思路</a:t>
            </a:r>
            <a:r>
              <a:rPr lang="zh-CN" altLang="en-US" sz="2000" smtClean="0">
                <a:solidFill>
                  <a:srgbClr val="0000FF"/>
                </a:solidFill>
                <a:latin typeface="Consolas" pitchFamily="49" charset="0"/>
                <a:ea typeface="仿宋" pitchFamily="49" charset="-122"/>
              </a:rPr>
              <a:t>更方便！</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46</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42" name="Rectangle 6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0" name="TextBox 69"/>
          <p:cNvSpPr txBox="1"/>
          <p:nvPr/>
        </p:nvSpPr>
        <p:spPr>
          <a:xfrm>
            <a:off x="357158" y="214296"/>
            <a:ext cx="8501122" cy="1246495"/>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rPr>
              <a:t>每个结点的状态为“</a:t>
            </a:r>
            <a:r>
              <a:rPr lang="en-US" altLang="zh-CN" sz="2000" i="1"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j</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x</a:t>
            </a:r>
            <a:r>
              <a:rPr lang="zh-CN" altLang="zh-CN" sz="2000" smtClean="0">
                <a:solidFill>
                  <a:srgbClr val="0000FF"/>
                </a:solidFill>
                <a:latin typeface="Consolas" pitchFamily="49" charset="0"/>
                <a:ea typeface="仿宋" pitchFamily="49" charset="-122"/>
              </a:rPr>
              <a:t>”，其中</a:t>
            </a:r>
            <a:r>
              <a:rPr lang="en-US" altLang="zh-CN" sz="2000" i="1" smtClean="0">
                <a:solidFill>
                  <a:srgbClr val="0000FF"/>
                </a:solidFill>
                <a:latin typeface="Consolas" pitchFamily="49" charset="0"/>
                <a:ea typeface="仿宋" pitchFamily="49" charset="-122"/>
              </a:rPr>
              <a:t>i</a:t>
            </a:r>
            <a:r>
              <a:rPr lang="zh-CN" altLang="zh-CN" sz="2000" smtClean="0">
                <a:solidFill>
                  <a:srgbClr val="0000FF"/>
                </a:solidFill>
                <a:latin typeface="Consolas" pitchFamily="49" charset="0"/>
                <a:ea typeface="仿宋" pitchFamily="49" charset="-122"/>
              </a:rPr>
              <a:t>为结点的层次，</a:t>
            </a:r>
            <a:r>
              <a:rPr lang="en-US" altLang="zh-CN" sz="2000" i="1" smtClean="0">
                <a:solidFill>
                  <a:srgbClr val="FF0000"/>
                </a:solidFill>
                <a:latin typeface="Consolas" pitchFamily="49" charset="0"/>
                <a:ea typeface="华文中宋" pitchFamily="2" charset="-122"/>
              </a:rPr>
              <a:t>x</a:t>
            </a:r>
            <a:r>
              <a:rPr lang="en-US" altLang="zh-CN" sz="2000" i="1" baseline="-25000" smtClean="0">
                <a:solidFill>
                  <a:srgbClr val="FF0000"/>
                </a:solidFill>
                <a:latin typeface="Consolas" pitchFamily="49" charset="0"/>
                <a:ea typeface="华文中宋" pitchFamily="2" charset="-122"/>
              </a:rPr>
              <a:t>i</a:t>
            </a:r>
            <a:r>
              <a:rPr lang="zh-CN" altLang="zh-CN" sz="2000" smtClean="0">
                <a:solidFill>
                  <a:srgbClr val="FF0000"/>
                </a:solidFill>
                <a:latin typeface="Consolas" pitchFamily="49" charset="0"/>
                <a:ea typeface="华文中宋" pitchFamily="2" charset="-122"/>
              </a:rPr>
              <a:t>的取值范围为</a:t>
            </a:r>
            <a:r>
              <a:rPr lang="en-US" altLang="zh-CN" sz="2000" i="1" smtClean="0">
                <a:solidFill>
                  <a:srgbClr val="FF0000"/>
                </a:solidFill>
                <a:latin typeface="Consolas" pitchFamily="49" charset="0"/>
                <a:ea typeface="华文中宋" pitchFamily="2" charset="-122"/>
              </a:rPr>
              <a:t>a</a:t>
            </a:r>
            <a:r>
              <a:rPr lang="en-US" altLang="zh-CN" sz="2000" smtClean="0">
                <a:solidFill>
                  <a:srgbClr val="FF0000"/>
                </a:solidFill>
                <a:latin typeface="Consolas" pitchFamily="49" charset="0"/>
                <a:ea typeface="华文中宋" pitchFamily="2" charset="-122"/>
              </a:rPr>
              <a:t>[</a:t>
            </a:r>
            <a:r>
              <a:rPr lang="en-US" altLang="zh-CN" sz="2000" i="1" smtClean="0">
                <a:solidFill>
                  <a:srgbClr val="FF0000"/>
                </a:solidFill>
                <a:latin typeface="Consolas" pitchFamily="49" charset="0"/>
                <a:ea typeface="华文中宋" pitchFamily="2" charset="-122"/>
              </a:rPr>
              <a:t>j</a:t>
            </a:r>
            <a:r>
              <a:rPr lang="en-US" altLang="zh-CN" sz="2000" smtClean="0">
                <a:solidFill>
                  <a:srgbClr val="FF0000"/>
                </a:solidFill>
                <a:latin typeface="Consolas" pitchFamily="49" charset="0"/>
                <a:ea typeface="华文中宋" pitchFamily="2" charset="-122"/>
              </a:rPr>
              <a:t>..</a:t>
            </a:r>
            <a:r>
              <a:rPr lang="en-US" altLang="zh-CN" sz="2000" i="1" smtClean="0">
                <a:solidFill>
                  <a:srgbClr val="FF0000"/>
                </a:solidFill>
                <a:latin typeface="Consolas" pitchFamily="49" charset="0"/>
                <a:ea typeface="华文中宋" pitchFamily="2" charset="-122"/>
              </a:rPr>
              <a:t>n</a:t>
            </a:r>
            <a:r>
              <a:rPr lang="en-US" altLang="zh-CN" sz="2000" smtClean="0">
                <a:solidFill>
                  <a:srgbClr val="FF0000"/>
                </a:solidFill>
                <a:latin typeface="Consolas" pitchFamily="49" charset="0"/>
                <a:ea typeface="华文中宋" pitchFamily="2" charset="-122"/>
              </a:rPr>
              <a:t>-1]</a:t>
            </a:r>
            <a:r>
              <a:rPr lang="zh-CN" altLang="zh-CN" sz="2000" smtClean="0">
                <a:solidFill>
                  <a:srgbClr val="0000FF"/>
                </a:solidFill>
                <a:latin typeface="Consolas" pitchFamily="49" charset="0"/>
                <a:ea typeface="仿宋" pitchFamily="49" charset="-122"/>
              </a:rPr>
              <a:t>，</a:t>
            </a:r>
            <a:r>
              <a:rPr lang="en-US" altLang="zh-CN" sz="2000" i="1" smtClean="0">
                <a:solidFill>
                  <a:srgbClr val="0000FF"/>
                </a:solidFill>
                <a:latin typeface="Consolas" pitchFamily="49" charset="0"/>
                <a:ea typeface="仿宋" pitchFamily="49" charset="-122"/>
              </a:rPr>
              <a:t>x</a:t>
            </a:r>
            <a:r>
              <a:rPr lang="zh-CN" altLang="zh-CN" sz="2000" smtClean="0">
                <a:solidFill>
                  <a:srgbClr val="0000FF"/>
                </a:solidFill>
                <a:latin typeface="Consolas" pitchFamily="49" charset="0"/>
                <a:ea typeface="仿宋" pitchFamily="49" charset="-122"/>
              </a:rPr>
              <a:t>为解向量。</a:t>
            </a:r>
            <a:endParaRPr lang="en-US" altLang="zh-CN" sz="2000" smtClean="0">
              <a:solidFill>
                <a:srgbClr val="0000FF"/>
              </a:solidFill>
              <a:latin typeface="Consolas" pitchFamily="49" charset="0"/>
              <a:ea typeface="仿宋" pitchFamily="49" charset="-122"/>
            </a:endParaRPr>
          </a:p>
          <a:p>
            <a:pPr marL="457200" indent="-4572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rPr>
              <a:t>解空间中每个结点的</a:t>
            </a:r>
            <a:r>
              <a:rPr lang="en-US" altLang="zh-CN" sz="2000" i="1" smtClean="0">
                <a:solidFill>
                  <a:srgbClr val="0000FF"/>
                </a:solidFill>
                <a:latin typeface="Consolas" pitchFamily="49" charset="0"/>
                <a:ea typeface="仿宋" pitchFamily="49" charset="-122"/>
              </a:rPr>
              <a:t>x</a:t>
            </a:r>
            <a:r>
              <a:rPr lang="zh-CN" altLang="zh-CN" sz="2000" smtClean="0">
                <a:solidFill>
                  <a:srgbClr val="0000FF"/>
                </a:solidFill>
                <a:latin typeface="Consolas" pitchFamily="49" charset="0"/>
                <a:ea typeface="仿宋" pitchFamily="49" charset="-122"/>
              </a:rPr>
              <a:t>都是一个子集</a:t>
            </a:r>
            <a:r>
              <a:rPr lang="zh-CN" altLang="en-US" sz="2000" smtClean="0">
                <a:solidFill>
                  <a:srgbClr val="0000FF"/>
                </a:solidFill>
                <a:latin typeface="Consolas" pitchFamily="49" charset="0"/>
                <a:ea typeface="仿宋" pitchFamily="49" charset="-122"/>
              </a:rPr>
              <a:t>。</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122"/>
          <p:cNvGrpSpPr/>
          <p:nvPr/>
        </p:nvGrpSpPr>
        <p:grpSpPr>
          <a:xfrm>
            <a:off x="428596" y="1429743"/>
            <a:ext cx="7858180" cy="3285147"/>
            <a:chOff x="428596" y="1429743"/>
            <a:chExt cx="7858180" cy="3285147"/>
          </a:xfrm>
        </p:grpSpPr>
        <p:sp>
          <p:nvSpPr>
            <p:cNvPr id="86" name="Rectangle 24"/>
            <p:cNvSpPr>
              <a:spLocks noChangeArrowheads="1"/>
            </p:cNvSpPr>
            <p:nvPr/>
          </p:nvSpPr>
          <p:spPr bwMode="auto">
            <a:xfrm>
              <a:off x="3672680" y="1936689"/>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0,0,</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grpSp>
          <p:nvGrpSpPr>
            <p:cNvPr id="3" name="组合 121"/>
            <p:cNvGrpSpPr/>
            <p:nvPr/>
          </p:nvGrpSpPr>
          <p:grpSpPr>
            <a:xfrm>
              <a:off x="428596" y="1429743"/>
              <a:ext cx="7858180" cy="3285147"/>
              <a:chOff x="428596" y="1429743"/>
              <a:chExt cx="7858180" cy="3285147"/>
            </a:xfrm>
          </p:grpSpPr>
          <p:sp>
            <p:nvSpPr>
              <p:cNvPr id="73" name="Rectangle 31"/>
              <p:cNvSpPr>
                <a:spLocks noChangeArrowheads="1"/>
              </p:cNvSpPr>
              <p:nvPr/>
            </p:nvSpPr>
            <p:spPr bwMode="auto">
              <a:xfrm>
                <a:off x="1380711" y="4057405"/>
                <a:ext cx="1223532" cy="2039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2</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74" name="Rectangle 30"/>
              <p:cNvSpPr>
                <a:spLocks noChangeArrowheads="1"/>
              </p:cNvSpPr>
              <p:nvPr/>
            </p:nvSpPr>
            <p:spPr bwMode="auto">
              <a:xfrm>
                <a:off x="4318912" y="3291308"/>
                <a:ext cx="561504"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76" name="Rectangle 29"/>
              <p:cNvSpPr>
                <a:spLocks noChangeArrowheads="1"/>
              </p:cNvSpPr>
              <p:nvPr/>
            </p:nvSpPr>
            <p:spPr bwMode="auto">
              <a:xfrm>
                <a:off x="428596" y="3298205"/>
                <a:ext cx="1213480"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78" name="Rectangle 28"/>
              <p:cNvSpPr>
                <a:spLocks noChangeArrowheads="1"/>
              </p:cNvSpPr>
              <p:nvPr/>
            </p:nvSpPr>
            <p:spPr bwMode="auto">
              <a:xfrm>
                <a:off x="2467817" y="3280472"/>
                <a:ext cx="136283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80" name="Rectangle 27"/>
              <p:cNvSpPr>
                <a:spLocks noChangeArrowheads="1"/>
              </p:cNvSpPr>
              <p:nvPr/>
            </p:nvSpPr>
            <p:spPr bwMode="auto">
              <a:xfrm>
                <a:off x="2090338" y="2328019"/>
                <a:ext cx="1210608"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82" name="Rectangle 26"/>
              <p:cNvSpPr>
                <a:spLocks noChangeArrowheads="1"/>
              </p:cNvSpPr>
              <p:nvPr/>
            </p:nvSpPr>
            <p:spPr bwMode="auto">
              <a:xfrm>
                <a:off x="4216951" y="2524840"/>
                <a:ext cx="1312569" cy="2068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84" name="Rectangle 25"/>
              <p:cNvSpPr>
                <a:spLocks noChangeArrowheads="1"/>
              </p:cNvSpPr>
              <p:nvPr/>
            </p:nvSpPr>
            <p:spPr bwMode="auto">
              <a:xfrm>
                <a:off x="5515159" y="2380019"/>
                <a:ext cx="1444687"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88" name="Rectangle 23"/>
              <p:cNvSpPr>
                <a:spLocks noChangeArrowheads="1"/>
              </p:cNvSpPr>
              <p:nvPr/>
            </p:nvSpPr>
            <p:spPr bwMode="auto">
              <a:xfrm>
                <a:off x="1548731" y="2854875"/>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1,1,</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89" name="Rectangle 22"/>
              <p:cNvSpPr>
                <a:spLocks noChangeArrowheads="1"/>
              </p:cNvSpPr>
              <p:nvPr/>
            </p:nvSpPr>
            <p:spPr bwMode="auto">
              <a:xfrm>
                <a:off x="806283" y="3656809"/>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2,2,</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{1,2}</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0" name="Rectangle 21"/>
              <p:cNvSpPr>
                <a:spLocks noChangeArrowheads="1"/>
              </p:cNvSpPr>
              <p:nvPr/>
            </p:nvSpPr>
            <p:spPr bwMode="auto">
              <a:xfrm>
                <a:off x="714348" y="4377959"/>
                <a:ext cx="1571635"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{1,2,3}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1" name="Rectangle 20"/>
              <p:cNvSpPr>
                <a:spLocks noChangeArrowheads="1"/>
              </p:cNvSpPr>
              <p:nvPr/>
            </p:nvSpPr>
            <p:spPr bwMode="auto">
              <a:xfrm>
                <a:off x="2246662" y="3656809"/>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3" name="Rectangle 19"/>
              <p:cNvSpPr>
                <a:spLocks noChangeArrowheads="1"/>
              </p:cNvSpPr>
              <p:nvPr/>
            </p:nvSpPr>
            <p:spPr bwMode="auto">
              <a:xfrm>
                <a:off x="3659756" y="2854875"/>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{2}</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4" name="Rectangle 18"/>
              <p:cNvSpPr>
                <a:spLocks noChangeArrowheads="1"/>
              </p:cNvSpPr>
              <p:nvPr/>
            </p:nvSpPr>
            <p:spPr bwMode="auto">
              <a:xfrm>
                <a:off x="5868433" y="2854875"/>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6" name="Rectangle 17"/>
              <p:cNvSpPr>
                <a:spLocks noChangeArrowheads="1"/>
              </p:cNvSpPr>
              <p:nvPr/>
            </p:nvSpPr>
            <p:spPr bwMode="auto">
              <a:xfrm>
                <a:off x="3659756" y="3656809"/>
                <a:ext cx="1220660" cy="30737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2,3,</a:t>
                </a:r>
                <a:r>
                  <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{2,3}</a:t>
                </a:r>
                <a:endParaRPr kumimoji="0" lang="en-US" altLang="zh-CN" sz="18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97" name="AutoShape 16"/>
              <p:cNvSpPr>
                <a:spLocks noChangeShapeType="1"/>
              </p:cNvSpPr>
              <p:nvPr/>
            </p:nvSpPr>
            <p:spPr bwMode="auto">
              <a:xfrm>
                <a:off x="1416613" y="3964185"/>
                <a:ext cx="1436" cy="41377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99" name="AutoShape 15"/>
              <p:cNvSpPr>
                <a:spLocks noChangeShapeType="1"/>
              </p:cNvSpPr>
              <p:nvPr/>
            </p:nvSpPr>
            <p:spPr bwMode="auto">
              <a:xfrm>
                <a:off x="2159061" y="3162250"/>
                <a:ext cx="697930" cy="4945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01" name="AutoShape 14"/>
              <p:cNvSpPr>
                <a:spLocks noChangeShapeType="1"/>
              </p:cNvSpPr>
              <p:nvPr/>
            </p:nvSpPr>
            <p:spPr bwMode="auto">
              <a:xfrm>
                <a:off x="4270086" y="3162250"/>
                <a:ext cx="1436" cy="49455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02" name="Rectangle 13"/>
              <p:cNvSpPr>
                <a:spLocks noChangeArrowheads="1"/>
              </p:cNvSpPr>
              <p:nvPr/>
            </p:nvSpPr>
            <p:spPr bwMode="auto">
              <a:xfrm>
                <a:off x="7855955" y="1991859"/>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04" name="Rectangle 12"/>
              <p:cNvSpPr>
                <a:spLocks noChangeArrowheads="1"/>
              </p:cNvSpPr>
              <p:nvPr/>
            </p:nvSpPr>
            <p:spPr bwMode="auto">
              <a:xfrm>
                <a:off x="7855955" y="2884430"/>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05" name="Rectangle 11"/>
              <p:cNvSpPr>
                <a:spLocks noChangeArrowheads="1"/>
              </p:cNvSpPr>
              <p:nvPr/>
            </p:nvSpPr>
            <p:spPr bwMode="auto">
              <a:xfrm>
                <a:off x="7855955" y="3715920"/>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06" name="Rectangle 10"/>
              <p:cNvSpPr>
                <a:spLocks noChangeArrowheads="1"/>
              </p:cNvSpPr>
              <p:nvPr/>
            </p:nvSpPr>
            <p:spPr bwMode="auto">
              <a:xfrm>
                <a:off x="7855955" y="4439040"/>
                <a:ext cx="430821" cy="27585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08" name="AutoShape 9"/>
              <p:cNvSpPr>
                <a:spLocks noChangeShapeType="1"/>
              </p:cNvSpPr>
              <p:nvPr/>
            </p:nvSpPr>
            <p:spPr bwMode="auto">
              <a:xfrm flipV="1">
                <a:off x="5357191" y="2104170"/>
                <a:ext cx="2279045"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09" name="AutoShape 8"/>
              <p:cNvSpPr>
                <a:spLocks noChangeShapeType="1"/>
              </p:cNvSpPr>
              <p:nvPr/>
            </p:nvSpPr>
            <p:spPr bwMode="auto">
              <a:xfrm flipV="1">
                <a:off x="2541056" y="4551351"/>
                <a:ext cx="5210065"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0" name="AutoShape 7"/>
              <p:cNvSpPr>
                <a:spLocks noChangeShapeType="1"/>
              </p:cNvSpPr>
              <p:nvPr/>
            </p:nvSpPr>
            <p:spPr bwMode="auto">
              <a:xfrm>
                <a:off x="5308365" y="3841038"/>
                <a:ext cx="2442757"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1" name="AutoShape 6"/>
              <p:cNvSpPr>
                <a:spLocks noChangeShapeType="1"/>
              </p:cNvSpPr>
              <p:nvPr/>
            </p:nvSpPr>
            <p:spPr bwMode="auto">
              <a:xfrm flipV="1">
                <a:off x="7337533" y="2999696"/>
                <a:ext cx="488264" cy="985"/>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2" name="AutoShape 5"/>
              <p:cNvSpPr>
                <a:spLocks noChangeShapeType="1"/>
              </p:cNvSpPr>
              <p:nvPr/>
            </p:nvSpPr>
            <p:spPr bwMode="auto">
              <a:xfrm flipH="1">
                <a:off x="1416613" y="3162250"/>
                <a:ext cx="742449" cy="49455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3" name="AutoShape 4"/>
              <p:cNvSpPr>
                <a:spLocks noChangeShapeType="1"/>
              </p:cNvSpPr>
              <p:nvPr/>
            </p:nvSpPr>
            <p:spPr bwMode="auto">
              <a:xfrm flipH="1">
                <a:off x="4270086" y="2244065"/>
                <a:ext cx="12925" cy="610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4" name="AutoShape 3"/>
              <p:cNvSpPr>
                <a:spLocks noChangeShapeType="1"/>
              </p:cNvSpPr>
              <p:nvPr/>
            </p:nvSpPr>
            <p:spPr bwMode="auto">
              <a:xfrm flipH="1">
                <a:off x="2159061" y="2244065"/>
                <a:ext cx="2123949" cy="610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5" name="AutoShape 2"/>
              <p:cNvSpPr>
                <a:spLocks noChangeShapeType="1"/>
              </p:cNvSpPr>
              <p:nvPr/>
            </p:nvSpPr>
            <p:spPr bwMode="auto">
              <a:xfrm>
                <a:off x="4283010" y="2244065"/>
                <a:ext cx="2195752" cy="610810"/>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b="0">
                  <a:solidFill>
                    <a:srgbClr val="0000FF"/>
                  </a:solidFill>
                  <a:latin typeface="Consolas" pitchFamily="49" charset="0"/>
                  <a:ea typeface="仿宋" pitchFamily="49" charset="-122"/>
                </a:endParaRPr>
              </a:p>
            </p:txBody>
          </p:sp>
          <p:sp>
            <p:nvSpPr>
              <p:cNvPr id="116" name="TextBox 115"/>
              <p:cNvSpPr txBox="1"/>
              <p:nvPr/>
            </p:nvSpPr>
            <p:spPr>
              <a:xfrm>
                <a:off x="3815285" y="1441885"/>
                <a:ext cx="28575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楷体" pitchFamily="49" charset="-122"/>
                    <a:cs typeface="Consolas" pitchFamily="49" charset="0"/>
                  </a:rPr>
                  <a:t>i</a:t>
                </a:r>
                <a:endParaRPr lang="zh-CN" altLang="en-US" sz="1800" i="1" smtClean="0">
                  <a:solidFill>
                    <a:srgbClr val="0000FF"/>
                  </a:solidFill>
                  <a:latin typeface="Consolas" pitchFamily="49" charset="0"/>
                  <a:ea typeface="楷体" pitchFamily="49" charset="-122"/>
                  <a:cs typeface="Consolas" pitchFamily="49" charset="0"/>
                </a:endParaRPr>
              </a:p>
            </p:txBody>
          </p:sp>
          <p:sp>
            <p:nvSpPr>
              <p:cNvPr id="117" name="TextBox 116"/>
              <p:cNvSpPr txBox="1"/>
              <p:nvPr/>
            </p:nvSpPr>
            <p:spPr>
              <a:xfrm>
                <a:off x="4101037" y="1429743"/>
                <a:ext cx="285752"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0000FF"/>
                    </a:solidFill>
                    <a:latin typeface="Consolas" pitchFamily="49" charset="0"/>
                    <a:ea typeface="楷体" pitchFamily="49" charset="-122"/>
                    <a:cs typeface="Consolas" pitchFamily="49" charset="0"/>
                  </a:rPr>
                  <a:t>j</a:t>
                </a:r>
                <a:endParaRPr lang="zh-CN" altLang="en-US" sz="1800" i="1" smtClean="0">
                  <a:solidFill>
                    <a:srgbClr val="0000FF"/>
                  </a:solidFill>
                  <a:latin typeface="Consolas" pitchFamily="49" charset="0"/>
                  <a:ea typeface="楷体" pitchFamily="49" charset="-122"/>
                  <a:cs typeface="Consolas" pitchFamily="49" charset="0"/>
                </a:endParaRPr>
              </a:p>
            </p:txBody>
          </p:sp>
          <p:cxnSp>
            <p:nvCxnSpPr>
              <p:cNvPr id="119" name="直接箭头连接符 118"/>
              <p:cNvCxnSpPr/>
              <p:nvPr/>
            </p:nvCxnSpPr>
            <p:spPr>
              <a:xfrm rot="5400000">
                <a:off x="3866029" y="1882713"/>
                <a:ext cx="2520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0" name="直接箭头连接符 119"/>
              <p:cNvCxnSpPr/>
              <p:nvPr/>
            </p:nvCxnSpPr>
            <p:spPr>
              <a:xfrm rot="5400000">
                <a:off x="4114211" y="1882713"/>
                <a:ext cx="25200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sp>
        <p:nvSpPr>
          <p:cNvPr id="42" name="灯片编号占位符 41"/>
          <p:cNvSpPr>
            <a:spLocks noGrp="1"/>
          </p:cNvSpPr>
          <p:nvPr>
            <p:ph type="sldNum" sz="quarter" idx="12"/>
          </p:nvPr>
        </p:nvSpPr>
        <p:spPr/>
        <p:txBody>
          <a:bodyPr/>
          <a:lstStyle/>
          <a:p>
            <a:fld id="{7AF016A1-9F15-429F-9EFD-84004B73C732}" type="slidenum">
              <a:rPr lang="en-US" altLang="zh-CN" smtClean="0"/>
              <a:pPr/>
              <a:t>47</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142844" y="635629"/>
            <a:ext cx="8786874" cy="23725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	class Solution:</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   	def </a:t>
            </a:r>
            <a:r>
              <a:rPr lang="en-US" altLang="zh-CN" sz="2000" smtClean="0">
                <a:solidFill>
                  <a:srgbClr val="FF0000"/>
                </a:solidFill>
                <a:latin typeface="Consolas" pitchFamily="49" charset="0"/>
                <a:ea typeface="仿宋" pitchFamily="49" charset="-122"/>
              </a:rPr>
              <a:t>subsetsWithDup</a:t>
            </a:r>
            <a:r>
              <a:rPr lang="en-US" altLang="zh-CN" sz="2000" smtClean="0">
                <a:solidFill>
                  <a:srgbClr val="0000FF"/>
                </a:solidFill>
                <a:latin typeface="Consolas" pitchFamily="49" charset="0"/>
                <a:ea typeface="仿宋" pitchFamily="49" charset="-122"/>
              </a:rPr>
              <a:t>(self, nums) -&gt; List[List[int]]:</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3    		nums.</a:t>
            </a:r>
            <a:r>
              <a:rPr lang="en-US" altLang="zh-CN" sz="2000" smtClean="0">
                <a:solidFill>
                  <a:srgbClr val="006600"/>
                </a:solidFill>
                <a:latin typeface="Consolas" pitchFamily="49" charset="0"/>
                <a:ea typeface="仿宋" pitchFamily="49" charset="-122"/>
              </a:rPr>
              <a:t>sort</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#nums</a:t>
            </a:r>
            <a:r>
              <a:rPr lang="zh-CN" altLang="zh-CN" sz="2000" smtClean="0">
                <a:solidFill>
                  <a:srgbClr val="00B0F0"/>
                </a:solidFill>
                <a:latin typeface="Consolas" pitchFamily="49" charset="0"/>
                <a:ea typeface="仿宋" pitchFamily="49" charset="-122"/>
              </a:rPr>
              <a:t>递增排序</a:t>
            </a:r>
          </a:p>
          <a:p>
            <a:pPr algn="l" defTabSz="360000">
              <a:lnSpc>
                <a:spcPts val="2600"/>
              </a:lnSpc>
              <a:spcBef>
                <a:spcPts val="1200"/>
              </a:spcBef>
            </a:pPr>
            <a:r>
              <a:rPr lang="en-US" altLang="zh-CN" sz="2000" smtClean="0">
                <a:solidFill>
                  <a:srgbClr val="0000FF"/>
                </a:solidFill>
                <a:latin typeface="Consolas" pitchFamily="49" charset="0"/>
                <a:ea typeface="仿宋" pitchFamily="49" charset="-122"/>
              </a:rPr>
              <a:t>4    		self.ans,x=[],[]</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5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(nums,x,0)</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6      	return self.ans</a:t>
            </a:r>
            <a:endParaRPr lang="zh-CN" altLang="zh-CN" sz="2000" smtClean="0">
              <a:solidFill>
                <a:srgbClr val="0000FF"/>
              </a:solidFill>
              <a:latin typeface="Consolas" pitchFamily="49" charset="0"/>
              <a:ea typeface="仿宋"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48</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142844" y="199205"/>
            <a:ext cx="8786874" cy="28342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8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(self,nums,x,i):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400"/>
              </a:lnSpc>
              <a:spcBef>
                <a:spcPts val="1200"/>
              </a:spcBef>
            </a:pPr>
            <a:r>
              <a:rPr lang="en-US" altLang="zh-CN" sz="2000" smtClean="0">
                <a:solidFill>
                  <a:srgbClr val="0000FF"/>
                </a:solidFill>
                <a:latin typeface="Consolas" pitchFamily="49" charset="0"/>
                <a:ea typeface="仿宋" pitchFamily="49" charset="-122"/>
              </a:rPr>
              <a:t>9      	self.ans.append(copy.deepcopy(x))</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1200"/>
              </a:spcBef>
            </a:pPr>
            <a:r>
              <a:rPr lang="en-US" altLang="zh-CN" sz="2000" smtClean="0">
                <a:solidFill>
                  <a:srgbClr val="0000FF"/>
                </a:solidFill>
                <a:latin typeface="Consolas" pitchFamily="49" charset="0"/>
                <a:ea typeface="仿宋" pitchFamily="49" charset="-122"/>
              </a:rPr>
              <a:t>10     	for j in range(i,len(nums)):</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11       	if j&gt;i and </a:t>
            </a:r>
            <a:r>
              <a:rPr lang="en-US" altLang="zh-CN" sz="2000" smtClean="0">
                <a:solidFill>
                  <a:srgbClr val="FF00FF"/>
                </a:solidFill>
                <a:latin typeface="Consolas" pitchFamily="49" charset="0"/>
                <a:ea typeface="仿宋" pitchFamily="49" charset="-122"/>
              </a:rPr>
              <a:t>nums[j]==nums[j-1]</a:t>
            </a:r>
            <a:r>
              <a:rPr lang="en-US" altLang="zh-CN" sz="2000" smtClean="0">
                <a:solidFill>
                  <a:srgbClr val="0000FF"/>
                </a:solidFill>
                <a:latin typeface="Consolas" pitchFamily="49" charset="0"/>
                <a:ea typeface="仿宋" pitchFamily="49" charset="-122"/>
              </a:rPr>
              <a:t>: continue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1200"/>
              </a:spcBef>
            </a:pPr>
            <a:r>
              <a:rPr lang="en-US" altLang="zh-CN" sz="2000" smtClean="0">
                <a:solidFill>
                  <a:srgbClr val="0000FF"/>
                </a:solidFill>
                <a:latin typeface="Consolas" pitchFamily="49" charset="0"/>
                <a:ea typeface="仿宋" pitchFamily="49" charset="-122"/>
              </a:rPr>
              <a:t>13        	x.append(nums[j])</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14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(nums,x,j+1)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15       	x.pop()</a:t>
            </a:r>
            <a:endParaRPr lang="zh-CN" altLang="zh-CN" sz="2000">
              <a:solidFill>
                <a:srgbClr val="0000FF"/>
              </a:solidFill>
              <a:latin typeface="Consolas" pitchFamily="49" charset="0"/>
              <a:ea typeface="仿宋" pitchFamily="49" charset="-122"/>
            </a:endParaRPr>
          </a:p>
        </p:txBody>
      </p:sp>
      <p:grpSp>
        <p:nvGrpSpPr>
          <p:cNvPr id="2" name="组合 57"/>
          <p:cNvGrpSpPr/>
          <p:nvPr/>
        </p:nvGrpSpPr>
        <p:grpSpPr>
          <a:xfrm>
            <a:off x="1406325" y="3000378"/>
            <a:ext cx="5451691" cy="1940529"/>
            <a:chOff x="1406325" y="2501313"/>
            <a:chExt cx="5451691" cy="1940529"/>
          </a:xfrm>
        </p:grpSpPr>
        <p:sp>
          <p:nvSpPr>
            <p:cNvPr id="8" name="Rectangle 24"/>
            <p:cNvSpPr>
              <a:spLocks noChangeArrowheads="1"/>
            </p:cNvSpPr>
            <p:nvPr/>
          </p:nvSpPr>
          <p:spPr bwMode="auto">
            <a:xfrm>
              <a:off x="3124793" y="2898020"/>
              <a:ext cx="987625" cy="24053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0,0,</a:t>
              </a:r>
              <a:r>
                <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endPar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14" name="Rectangle 27"/>
            <p:cNvSpPr>
              <a:spLocks noChangeArrowheads="1"/>
            </p:cNvSpPr>
            <p:nvPr/>
          </p:nvSpPr>
          <p:spPr bwMode="auto">
            <a:xfrm>
              <a:off x="1844534" y="3204252"/>
              <a:ext cx="979492" cy="2158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6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FF00FF"/>
                  </a:solidFill>
                  <a:effectLst/>
                  <a:latin typeface="Consolas" pitchFamily="49" charset="0"/>
                  <a:ea typeface="仿宋" pitchFamily="49" charset="-122"/>
                  <a:cs typeface="Times New Roman" pitchFamily="18" charset="0"/>
                </a:rPr>
                <a:t>a</a:t>
              </a: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Times New Roman" pitchFamily="18" charset="0"/>
                </a:rPr>
                <a:t>[0]</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5" name="Rectangle 26"/>
            <p:cNvSpPr>
              <a:spLocks noChangeArrowheads="1"/>
            </p:cNvSpPr>
            <p:nvPr/>
          </p:nvSpPr>
          <p:spPr bwMode="auto">
            <a:xfrm>
              <a:off x="3590559" y="3375207"/>
              <a:ext cx="1061988" cy="16189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6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FF00FF"/>
                  </a:solidFill>
                  <a:effectLst/>
                  <a:latin typeface="Consolas" pitchFamily="49" charset="0"/>
                  <a:ea typeface="仿宋" pitchFamily="49" charset="-122"/>
                  <a:cs typeface="Times New Roman" pitchFamily="18" charset="0"/>
                </a:rPr>
                <a:t>a</a:t>
              </a:r>
              <a:r>
                <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Times New Roman" pitchFamily="18" charset="0"/>
                </a:rPr>
                <a:t>[1]</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16" name="Rectangle 25"/>
            <p:cNvSpPr>
              <a:spLocks noChangeArrowheads="1"/>
            </p:cNvSpPr>
            <p:nvPr/>
          </p:nvSpPr>
          <p:spPr bwMode="auto">
            <a:xfrm>
              <a:off x="4643438" y="3214692"/>
              <a:ext cx="1168883" cy="2158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x</a:t>
              </a:r>
              <a:r>
                <a:rPr kumimoji="0" lang="en-US" altLang="zh-CN" sz="16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0</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r>
                <a:rPr kumimoji="0" lang="en-US" altLang="zh-CN" sz="1600" b="0" smtClean="0">
                  <a:solidFill>
                    <a:srgbClr val="FF00FF"/>
                  </a:solidFill>
                  <a:latin typeface="Consolas" pitchFamily="49" charset="0"/>
                  <a:ea typeface="仿宋" pitchFamily="49" charset="-122"/>
                  <a:cs typeface="Times New Roman" pitchFamily="18" charset="0"/>
                </a:rPr>
                <a:t>2</a:t>
              </a:r>
              <a:endParaRPr kumimoji="0" lang="en-US" altLang="zh-CN" sz="1600" b="0" i="0" u="none" strike="noStrike" cap="none" normalizeH="0" baseline="0" smtClean="0">
                <a:ln>
                  <a:noFill/>
                </a:ln>
                <a:solidFill>
                  <a:srgbClr val="FF00FF"/>
                </a:solidFill>
                <a:effectLst/>
                <a:latin typeface="Consolas" pitchFamily="49" charset="0"/>
                <a:ea typeface="仿宋" pitchFamily="49" charset="-122"/>
                <a:cs typeface="宋体" pitchFamily="2" charset="-122"/>
              </a:endParaRPr>
            </a:p>
          </p:txBody>
        </p:sp>
        <p:sp>
          <p:nvSpPr>
            <p:cNvPr id="17" name="Rectangle 23"/>
            <p:cNvSpPr>
              <a:spLocks noChangeArrowheads="1"/>
            </p:cNvSpPr>
            <p:nvPr/>
          </p:nvSpPr>
          <p:spPr bwMode="auto">
            <a:xfrm>
              <a:off x="1406325" y="3616539"/>
              <a:ext cx="987625" cy="24053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1,1,</a:t>
              </a:r>
              <a:r>
                <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a:t>
              </a:r>
              <a:endPar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21" name="Rectangle 19"/>
            <p:cNvSpPr>
              <a:spLocks noChangeArrowheads="1"/>
            </p:cNvSpPr>
            <p:nvPr/>
          </p:nvSpPr>
          <p:spPr bwMode="auto">
            <a:xfrm>
              <a:off x="3114336" y="3616539"/>
              <a:ext cx="987625" cy="24053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r>
                <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{1}</a:t>
              </a:r>
              <a:endPar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22" name="Rectangle 18"/>
            <p:cNvSpPr>
              <a:spLocks noChangeArrowheads="1"/>
            </p:cNvSpPr>
            <p:nvPr/>
          </p:nvSpPr>
          <p:spPr bwMode="auto">
            <a:xfrm>
              <a:off x="4901357" y="3616539"/>
              <a:ext cx="987625" cy="24053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1,3,</a:t>
              </a:r>
              <a:r>
                <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{3}</a:t>
              </a:r>
              <a:endPar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宋体" pitchFamily="2" charset="-122"/>
              </a:endParaRPr>
            </a:p>
          </p:txBody>
        </p:sp>
        <p:sp>
          <p:nvSpPr>
            <p:cNvPr id="27" name="Rectangle 13"/>
            <p:cNvSpPr>
              <a:spLocks noChangeArrowheads="1"/>
            </p:cNvSpPr>
            <p:nvPr/>
          </p:nvSpPr>
          <p:spPr bwMode="auto">
            <a:xfrm>
              <a:off x="6509443" y="2941193"/>
              <a:ext cx="348573" cy="2158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28" name="Rectangle 12"/>
            <p:cNvSpPr>
              <a:spLocks noChangeArrowheads="1"/>
            </p:cNvSpPr>
            <p:nvPr/>
          </p:nvSpPr>
          <p:spPr bwMode="auto">
            <a:xfrm>
              <a:off x="6509443" y="3639667"/>
              <a:ext cx="348573" cy="2158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6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宋体" pitchFamily="2" charset="-122"/>
              </a:endParaRPr>
            </a:p>
          </p:txBody>
        </p:sp>
        <p:sp>
          <p:nvSpPr>
            <p:cNvPr id="31" name="AutoShape 9"/>
            <p:cNvSpPr>
              <a:spLocks noChangeShapeType="1"/>
            </p:cNvSpPr>
            <p:nvPr/>
          </p:nvSpPr>
          <p:spPr bwMode="auto">
            <a:xfrm flipV="1">
              <a:off x="4487715" y="3029081"/>
              <a:ext cx="1843955" cy="771"/>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endParaRPr>
            </a:p>
          </p:txBody>
        </p:sp>
        <p:sp>
          <p:nvSpPr>
            <p:cNvPr id="34" name="AutoShape 6"/>
            <p:cNvSpPr>
              <a:spLocks noChangeShapeType="1"/>
            </p:cNvSpPr>
            <p:nvPr/>
          </p:nvSpPr>
          <p:spPr bwMode="auto">
            <a:xfrm flipV="1">
              <a:off x="6089992" y="3729868"/>
              <a:ext cx="395050" cy="771"/>
            </a:xfrm>
            <a:prstGeom prst="straightConnector1">
              <a:avLst/>
            </a:prstGeom>
            <a:noFill/>
            <a:ln w="19050">
              <a:solidFill>
                <a:srgbClr val="000000"/>
              </a:solidFill>
              <a:prstDash val="dash"/>
              <a:round/>
              <a:headEnd/>
              <a:tailEnd/>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endParaRPr>
            </a:p>
          </p:txBody>
        </p:sp>
        <p:sp>
          <p:nvSpPr>
            <p:cNvPr id="36" name="AutoShape 4"/>
            <p:cNvSpPr>
              <a:spLocks noChangeShapeType="1"/>
            </p:cNvSpPr>
            <p:nvPr/>
          </p:nvSpPr>
          <p:spPr bwMode="auto">
            <a:xfrm flipH="1">
              <a:off x="3608149" y="3138555"/>
              <a:ext cx="10458" cy="477985"/>
            </a:xfrm>
            <a:prstGeom prst="straightConnector1">
              <a:avLst/>
            </a:prstGeom>
            <a:noFill/>
            <a:ln w="19050">
              <a:solidFill>
                <a:srgbClr val="FF00FF"/>
              </a:solidFill>
              <a:round/>
              <a:headEn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endParaRPr>
            </a:p>
          </p:txBody>
        </p:sp>
        <p:sp>
          <p:nvSpPr>
            <p:cNvPr id="37" name="AutoShape 3"/>
            <p:cNvSpPr>
              <a:spLocks noChangeShapeType="1"/>
            </p:cNvSpPr>
            <p:nvPr/>
          </p:nvSpPr>
          <p:spPr bwMode="auto">
            <a:xfrm flipH="1">
              <a:off x="1900138" y="3138555"/>
              <a:ext cx="1718468" cy="477985"/>
            </a:xfrm>
            <a:prstGeom prst="straightConnector1">
              <a:avLst/>
            </a:prstGeom>
            <a:noFill/>
            <a:ln w="19050">
              <a:solidFill>
                <a:srgbClr val="FF00FF"/>
              </a:solidFill>
              <a:round/>
              <a:headEn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endParaRPr>
            </a:p>
          </p:txBody>
        </p:sp>
        <p:sp>
          <p:nvSpPr>
            <p:cNvPr id="38" name="AutoShape 2"/>
            <p:cNvSpPr>
              <a:spLocks noChangeShapeType="1"/>
            </p:cNvSpPr>
            <p:nvPr/>
          </p:nvSpPr>
          <p:spPr bwMode="auto">
            <a:xfrm>
              <a:off x="3618605" y="3138555"/>
              <a:ext cx="1776563" cy="477985"/>
            </a:xfrm>
            <a:prstGeom prst="straightConnector1">
              <a:avLst/>
            </a:prstGeom>
            <a:noFill/>
            <a:ln w="19050">
              <a:solidFill>
                <a:srgbClr val="FF00FF"/>
              </a:solidFill>
              <a:round/>
              <a:headEnd/>
              <a:tailEnd type="none" w="sm" len="sm"/>
            </a:ln>
          </p:spPr>
          <p:txBody>
            <a:bodyPr vert="horz" wrap="square" lIns="91440" tIns="45720" rIns="91440" bIns="45720" numCol="1" anchor="t" anchorCtr="0" compatLnSpc="1">
              <a:prstTxWarp prst="textNoShape">
                <a:avLst/>
              </a:prstTxWarp>
            </a:bodyPr>
            <a:lstStyle/>
            <a:p>
              <a:pPr>
                <a:lnSpc>
                  <a:spcPts val="1600"/>
                </a:lnSpc>
              </a:pPr>
              <a:endParaRPr lang="zh-CN" altLang="en-US" sz="1600" b="0">
                <a:solidFill>
                  <a:srgbClr val="0000FF"/>
                </a:solidFill>
                <a:latin typeface="Consolas" pitchFamily="49" charset="0"/>
                <a:ea typeface="仿宋" pitchFamily="49" charset="-122"/>
              </a:endParaRPr>
            </a:p>
          </p:txBody>
        </p:sp>
        <p:sp>
          <p:nvSpPr>
            <p:cNvPr id="39" name="TextBox 38"/>
            <p:cNvSpPr txBox="1"/>
            <p:nvPr/>
          </p:nvSpPr>
          <p:spPr>
            <a:xfrm>
              <a:off x="3240173" y="2510815"/>
              <a:ext cx="231199" cy="298993"/>
            </a:xfrm>
            <a:prstGeom prst="rect">
              <a:avLst/>
            </a:prstGeom>
            <a:noFill/>
          </p:spPr>
          <p:txBody>
            <a:bodyPr wrap="square" rtlCol="0">
              <a:spAutoFit/>
            </a:bodyPr>
            <a:lstStyle/>
            <a:p>
              <a:pPr algn="l">
                <a:lnSpc>
                  <a:spcPts val="1600"/>
                </a:lnSpc>
                <a:spcBef>
                  <a:spcPts val="0"/>
                </a:spcBef>
              </a:pPr>
              <a:r>
                <a:rPr lang="en-US" altLang="zh-CN" sz="1600" i="1" smtClean="0">
                  <a:solidFill>
                    <a:srgbClr val="0000FF"/>
                  </a:solidFill>
                  <a:latin typeface="Consolas" pitchFamily="49" charset="0"/>
                  <a:ea typeface="楷体" pitchFamily="49" charset="-122"/>
                  <a:cs typeface="Consolas" pitchFamily="49" charset="0"/>
                </a:rPr>
                <a:t>i</a:t>
              </a:r>
              <a:endParaRPr lang="zh-CN" altLang="en-US" sz="1600" i="1" smtClean="0">
                <a:solidFill>
                  <a:srgbClr val="0000FF"/>
                </a:solidFill>
                <a:latin typeface="Consolas" pitchFamily="49" charset="0"/>
                <a:ea typeface="楷体" pitchFamily="49" charset="-122"/>
                <a:cs typeface="Consolas" pitchFamily="49" charset="0"/>
              </a:endParaRPr>
            </a:p>
          </p:txBody>
        </p:sp>
        <p:sp>
          <p:nvSpPr>
            <p:cNvPr id="40" name="TextBox 39"/>
            <p:cNvSpPr txBox="1"/>
            <p:nvPr/>
          </p:nvSpPr>
          <p:spPr>
            <a:xfrm>
              <a:off x="3471373" y="2501313"/>
              <a:ext cx="231199" cy="298993"/>
            </a:xfrm>
            <a:prstGeom prst="rect">
              <a:avLst/>
            </a:prstGeom>
            <a:noFill/>
          </p:spPr>
          <p:txBody>
            <a:bodyPr wrap="square" rtlCol="0">
              <a:spAutoFit/>
            </a:bodyPr>
            <a:lstStyle/>
            <a:p>
              <a:pPr algn="l">
                <a:lnSpc>
                  <a:spcPts val="1600"/>
                </a:lnSpc>
                <a:spcBef>
                  <a:spcPts val="0"/>
                </a:spcBef>
              </a:pPr>
              <a:r>
                <a:rPr lang="en-US" altLang="zh-CN" sz="1600" i="1" smtClean="0">
                  <a:solidFill>
                    <a:srgbClr val="0000FF"/>
                  </a:solidFill>
                  <a:latin typeface="Consolas" pitchFamily="49" charset="0"/>
                  <a:ea typeface="楷体" pitchFamily="49" charset="-122"/>
                  <a:cs typeface="Consolas" pitchFamily="49" charset="0"/>
                </a:rPr>
                <a:t>j</a:t>
              </a:r>
              <a:endParaRPr lang="zh-CN" altLang="en-US" sz="1600" i="1" smtClean="0">
                <a:solidFill>
                  <a:srgbClr val="0000FF"/>
                </a:solidFill>
                <a:latin typeface="Consolas" pitchFamily="49" charset="0"/>
                <a:ea typeface="楷体" pitchFamily="49" charset="-122"/>
                <a:cs typeface="Consolas" pitchFamily="49" charset="0"/>
              </a:endParaRPr>
            </a:p>
          </p:txBody>
        </p:sp>
        <p:cxnSp>
          <p:nvCxnSpPr>
            <p:cNvPr id="41" name="直接箭头连接符 40"/>
            <p:cNvCxnSpPr/>
            <p:nvPr/>
          </p:nvCxnSpPr>
          <p:spPr>
            <a:xfrm rot="5400000">
              <a:off x="3284575" y="2855781"/>
              <a:ext cx="197201"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42" name="直接箭头连接符 41"/>
            <p:cNvCxnSpPr/>
            <p:nvPr/>
          </p:nvCxnSpPr>
          <p:spPr>
            <a:xfrm rot="5400000">
              <a:off x="3485377" y="2855781"/>
              <a:ext cx="197201"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1643042" y="4071948"/>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mn-ea"/>
                  <a:ea typeface="+mn-ea"/>
                  <a:cs typeface="Consolas" pitchFamily="49" charset="0"/>
                </a:rPr>
                <a:t>…</a:t>
              </a:r>
              <a:endParaRPr lang="zh-CN" altLang="en-US" sz="1800" smtClean="0">
                <a:solidFill>
                  <a:srgbClr val="0000FF"/>
                </a:solidFill>
                <a:latin typeface="+mn-ea"/>
                <a:ea typeface="+mn-ea"/>
                <a:cs typeface="Consolas" pitchFamily="49" charset="0"/>
              </a:endParaRPr>
            </a:p>
          </p:txBody>
        </p:sp>
        <p:cxnSp>
          <p:nvCxnSpPr>
            <p:cNvPr id="46" name="直接连接符 45"/>
            <p:cNvCxnSpPr>
              <a:stCxn id="17" idx="2"/>
            </p:cNvCxnSpPr>
            <p:nvPr/>
          </p:nvCxnSpPr>
          <p:spPr>
            <a:xfrm rot="5400000">
              <a:off x="1628434" y="3800243"/>
              <a:ext cx="214875" cy="32853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49" name="直接连接符 48"/>
            <p:cNvCxnSpPr>
              <a:stCxn id="17" idx="2"/>
            </p:cNvCxnSpPr>
            <p:nvPr/>
          </p:nvCxnSpPr>
          <p:spPr>
            <a:xfrm rot="16200000" flipH="1">
              <a:off x="1914186" y="3843025"/>
              <a:ext cx="214877" cy="24297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51" name="TextBox 50"/>
            <p:cNvSpPr txBox="1"/>
            <p:nvPr/>
          </p:nvSpPr>
          <p:spPr>
            <a:xfrm>
              <a:off x="3357554" y="4072510"/>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mn-ea"/>
                  <a:ea typeface="+mn-ea"/>
                  <a:cs typeface="Consolas" pitchFamily="49" charset="0"/>
                </a:rPr>
                <a:t>…</a:t>
              </a:r>
              <a:endParaRPr lang="zh-CN" altLang="en-US" sz="1800" smtClean="0">
                <a:solidFill>
                  <a:srgbClr val="0000FF"/>
                </a:solidFill>
                <a:latin typeface="+mn-ea"/>
                <a:ea typeface="+mn-ea"/>
                <a:cs typeface="Consolas" pitchFamily="49" charset="0"/>
              </a:endParaRPr>
            </a:p>
          </p:txBody>
        </p:sp>
        <p:cxnSp>
          <p:nvCxnSpPr>
            <p:cNvPr id="52" name="直接连接符 51"/>
            <p:cNvCxnSpPr/>
            <p:nvPr/>
          </p:nvCxnSpPr>
          <p:spPr>
            <a:xfrm rot="5400000">
              <a:off x="3342946" y="3800805"/>
              <a:ext cx="214875" cy="32853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3" name="直接连接符 52"/>
            <p:cNvCxnSpPr/>
            <p:nvPr/>
          </p:nvCxnSpPr>
          <p:spPr>
            <a:xfrm rot="16200000" flipH="1">
              <a:off x="3628698" y="3843587"/>
              <a:ext cx="214877" cy="24297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54" name="TextBox 53"/>
            <p:cNvSpPr txBox="1"/>
            <p:nvPr/>
          </p:nvSpPr>
          <p:spPr>
            <a:xfrm>
              <a:off x="5143504" y="4072510"/>
              <a:ext cx="50006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mn-ea"/>
                  <a:ea typeface="+mn-ea"/>
                  <a:cs typeface="Consolas" pitchFamily="49" charset="0"/>
                </a:rPr>
                <a:t>…</a:t>
              </a:r>
              <a:endParaRPr lang="zh-CN" altLang="en-US" sz="1800" smtClean="0">
                <a:solidFill>
                  <a:srgbClr val="0000FF"/>
                </a:solidFill>
                <a:latin typeface="+mn-ea"/>
                <a:ea typeface="+mn-ea"/>
                <a:cs typeface="Consolas" pitchFamily="49" charset="0"/>
              </a:endParaRPr>
            </a:p>
          </p:txBody>
        </p:sp>
        <p:cxnSp>
          <p:nvCxnSpPr>
            <p:cNvPr id="55" name="直接连接符 54"/>
            <p:cNvCxnSpPr/>
            <p:nvPr/>
          </p:nvCxnSpPr>
          <p:spPr>
            <a:xfrm rot="5400000">
              <a:off x="5128896" y="3800805"/>
              <a:ext cx="214875" cy="328534"/>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57" name="直接连接符 56"/>
            <p:cNvCxnSpPr/>
            <p:nvPr/>
          </p:nvCxnSpPr>
          <p:spPr>
            <a:xfrm rot="16200000" flipH="1">
              <a:off x="5414648" y="3843587"/>
              <a:ext cx="214877" cy="24297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43" name="灯片编号占位符 42"/>
          <p:cNvSpPr>
            <a:spLocks noGrp="1"/>
          </p:cNvSpPr>
          <p:nvPr>
            <p:ph type="sldNum" sz="quarter" idx="12"/>
          </p:nvPr>
        </p:nvSpPr>
        <p:spPr/>
        <p:txBody>
          <a:bodyPr/>
          <a:lstStyle/>
          <a:p>
            <a:fld id="{7AF016A1-9F15-429F-9EFD-84004B73C732}" type="slidenum">
              <a:rPr lang="en-US" altLang="zh-CN" smtClean="0"/>
              <a:pPr/>
              <a:t>49</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7" name="Rectangle 2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33155" name="Rectangle 3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6" name="组合 65"/>
          <p:cNvGrpSpPr/>
          <p:nvPr/>
        </p:nvGrpSpPr>
        <p:grpSpPr>
          <a:xfrm>
            <a:off x="510248" y="2178985"/>
            <a:ext cx="1857567" cy="2000120"/>
            <a:chOff x="510247" y="2905314"/>
            <a:chExt cx="1857567" cy="2666826"/>
          </a:xfrm>
        </p:grpSpPr>
        <p:sp>
          <p:nvSpPr>
            <p:cNvPr id="133149" name="Oval 29"/>
            <p:cNvSpPr>
              <a:spLocks noChangeArrowheads="1"/>
            </p:cNvSpPr>
            <p:nvPr/>
          </p:nvSpPr>
          <p:spPr bwMode="auto">
            <a:xfrm>
              <a:off x="510247" y="2905314"/>
              <a:ext cx="361300" cy="41939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33148" name="Oval 28"/>
            <p:cNvSpPr>
              <a:spLocks noChangeArrowheads="1"/>
            </p:cNvSpPr>
            <p:nvPr/>
          </p:nvSpPr>
          <p:spPr bwMode="auto">
            <a:xfrm>
              <a:off x="1896720" y="2905314"/>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33147" name="Oval 27"/>
            <p:cNvSpPr>
              <a:spLocks noChangeArrowheads="1"/>
            </p:cNvSpPr>
            <p:nvPr/>
          </p:nvSpPr>
          <p:spPr bwMode="auto">
            <a:xfrm>
              <a:off x="1174120" y="3472724"/>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33146" name="Oval 26"/>
            <p:cNvSpPr>
              <a:spLocks noChangeArrowheads="1"/>
            </p:cNvSpPr>
            <p:nvPr/>
          </p:nvSpPr>
          <p:spPr bwMode="auto">
            <a:xfrm>
              <a:off x="510247" y="4094407"/>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33145" name="Oval 25"/>
            <p:cNvSpPr>
              <a:spLocks noChangeArrowheads="1"/>
            </p:cNvSpPr>
            <p:nvPr/>
          </p:nvSpPr>
          <p:spPr bwMode="auto">
            <a:xfrm>
              <a:off x="1896720" y="4094407"/>
              <a:ext cx="361300" cy="41939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33144" name="AutoShape 24"/>
            <p:cNvSpPr>
              <a:spLocks noChangeShapeType="1"/>
            </p:cNvSpPr>
            <p:nvPr/>
          </p:nvSpPr>
          <p:spPr bwMode="auto">
            <a:xfrm>
              <a:off x="871547" y="3115009"/>
              <a:ext cx="1025173" cy="123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43" name="AutoShape 23"/>
            <p:cNvSpPr>
              <a:spLocks noChangeShapeType="1"/>
            </p:cNvSpPr>
            <p:nvPr/>
          </p:nvSpPr>
          <p:spPr bwMode="auto">
            <a:xfrm>
              <a:off x="691536" y="3324704"/>
              <a:ext cx="1277" cy="76970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42" name="AutoShape 22"/>
            <p:cNvSpPr>
              <a:spLocks noChangeShapeType="1"/>
            </p:cNvSpPr>
            <p:nvPr/>
          </p:nvSpPr>
          <p:spPr bwMode="auto">
            <a:xfrm>
              <a:off x="871547" y="4304102"/>
              <a:ext cx="1025173" cy="1233"/>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41" name="AutoShape 21"/>
            <p:cNvSpPr>
              <a:spLocks noChangeShapeType="1"/>
            </p:cNvSpPr>
            <p:nvPr/>
          </p:nvSpPr>
          <p:spPr bwMode="auto">
            <a:xfrm flipV="1">
              <a:off x="819204" y="3830439"/>
              <a:ext cx="407260" cy="32564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40" name="AutoShape 20"/>
            <p:cNvSpPr>
              <a:spLocks noChangeShapeType="1"/>
            </p:cNvSpPr>
            <p:nvPr/>
          </p:nvSpPr>
          <p:spPr bwMode="auto">
            <a:xfrm>
              <a:off x="1483076" y="3830439"/>
              <a:ext cx="465988" cy="32564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28" name="Rectangle 8"/>
            <p:cNvSpPr>
              <a:spLocks noChangeArrowheads="1"/>
            </p:cNvSpPr>
            <p:nvPr/>
          </p:nvSpPr>
          <p:spPr bwMode="auto">
            <a:xfrm>
              <a:off x="510247" y="5244029"/>
              <a:ext cx="1857567" cy="32811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 </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一个连通图</a:t>
              </a:r>
            </a:p>
          </p:txBody>
        </p:sp>
      </p:grpSp>
      <p:grpSp>
        <p:nvGrpSpPr>
          <p:cNvPr id="67" name="组合 66"/>
          <p:cNvGrpSpPr/>
          <p:nvPr/>
        </p:nvGrpSpPr>
        <p:grpSpPr>
          <a:xfrm>
            <a:off x="4502422" y="1665541"/>
            <a:ext cx="4141545" cy="2513564"/>
            <a:chOff x="4502421" y="2220721"/>
            <a:chExt cx="4141545" cy="3351419"/>
          </a:xfrm>
        </p:grpSpPr>
        <p:sp>
          <p:nvSpPr>
            <p:cNvPr id="133153" name="Rectangle 33"/>
            <p:cNvSpPr>
              <a:spLocks noChangeArrowheads="1"/>
            </p:cNvSpPr>
            <p:nvPr/>
          </p:nvSpPr>
          <p:spPr bwMode="auto">
            <a:xfrm>
              <a:off x="4942875" y="4274498"/>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3</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33152" name="Rectangle 32"/>
            <p:cNvSpPr>
              <a:spLocks noChangeArrowheads="1"/>
            </p:cNvSpPr>
            <p:nvPr/>
          </p:nvSpPr>
          <p:spPr bwMode="auto">
            <a:xfrm>
              <a:off x="5050116" y="3378978"/>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2</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33151" name="Rectangle 31"/>
            <p:cNvSpPr>
              <a:spLocks noChangeArrowheads="1"/>
            </p:cNvSpPr>
            <p:nvPr/>
          </p:nvSpPr>
          <p:spPr bwMode="auto">
            <a:xfrm>
              <a:off x="6348498" y="3323470"/>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2</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33150" name="Rectangle 30"/>
            <p:cNvSpPr>
              <a:spLocks noChangeArrowheads="1"/>
            </p:cNvSpPr>
            <p:nvPr/>
          </p:nvSpPr>
          <p:spPr bwMode="auto">
            <a:xfrm>
              <a:off x="4502421" y="2538964"/>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33139" name="Oval 19"/>
            <p:cNvSpPr>
              <a:spLocks noChangeArrowheads="1"/>
            </p:cNvSpPr>
            <p:nvPr/>
          </p:nvSpPr>
          <p:spPr bwMode="auto">
            <a:xfrm>
              <a:off x="5180337" y="2224422"/>
              <a:ext cx="361300" cy="419390"/>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33138" name="Oval 18"/>
            <p:cNvSpPr>
              <a:spLocks noChangeArrowheads="1"/>
            </p:cNvSpPr>
            <p:nvPr/>
          </p:nvSpPr>
          <p:spPr bwMode="auto">
            <a:xfrm>
              <a:off x="4662006" y="2971923"/>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33137" name="Oval 17"/>
            <p:cNvSpPr>
              <a:spLocks noChangeArrowheads="1"/>
            </p:cNvSpPr>
            <p:nvPr/>
          </p:nvSpPr>
          <p:spPr bwMode="auto">
            <a:xfrm>
              <a:off x="5314389" y="3788500"/>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33136" name="Oval 16"/>
            <p:cNvSpPr>
              <a:spLocks noChangeArrowheads="1"/>
            </p:cNvSpPr>
            <p:nvPr/>
          </p:nvSpPr>
          <p:spPr bwMode="auto">
            <a:xfrm>
              <a:off x="5754843" y="2971923"/>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33135" name="Oval 15"/>
            <p:cNvSpPr>
              <a:spLocks noChangeArrowheads="1"/>
            </p:cNvSpPr>
            <p:nvPr/>
          </p:nvSpPr>
          <p:spPr bwMode="auto">
            <a:xfrm>
              <a:off x="6265514" y="3788500"/>
              <a:ext cx="361300" cy="419390"/>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33134" name="AutoShape 14"/>
            <p:cNvSpPr>
              <a:spLocks noChangeShapeType="1"/>
            </p:cNvSpPr>
            <p:nvPr/>
          </p:nvSpPr>
          <p:spPr bwMode="auto">
            <a:xfrm flipH="1">
              <a:off x="4843294" y="2582137"/>
              <a:ext cx="389387" cy="38978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33" name="AutoShape 13"/>
            <p:cNvSpPr>
              <a:spLocks noChangeShapeType="1"/>
            </p:cNvSpPr>
            <p:nvPr/>
          </p:nvSpPr>
          <p:spPr bwMode="auto">
            <a:xfrm>
              <a:off x="5489293" y="2582137"/>
              <a:ext cx="446837" cy="38978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32" name="AutoShape 12"/>
            <p:cNvSpPr>
              <a:spLocks noChangeShapeType="1"/>
            </p:cNvSpPr>
            <p:nvPr/>
          </p:nvSpPr>
          <p:spPr bwMode="auto">
            <a:xfrm>
              <a:off x="6063799" y="3329638"/>
              <a:ext cx="383004" cy="45886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31" name="Oval 11"/>
            <p:cNvSpPr>
              <a:spLocks noChangeArrowheads="1"/>
            </p:cNvSpPr>
            <p:nvPr/>
          </p:nvSpPr>
          <p:spPr bwMode="auto">
            <a:xfrm>
              <a:off x="5314389" y="4582873"/>
              <a:ext cx="361300" cy="419390"/>
            </a:xfrm>
            <a:prstGeom prst="ellipse">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p>
          </p:txBody>
        </p:sp>
        <p:sp>
          <p:nvSpPr>
            <p:cNvPr id="133130" name="AutoShape 10"/>
            <p:cNvSpPr>
              <a:spLocks noChangeShapeType="1"/>
            </p:cNvSpPr>
            <p:nvPr/>
          </p:nvSpPr>
          <p:spPr bwMode="auto">
            <a:xfrm flipH="1">
              <a:off x="5495677" y="3329638"/>
              <a:ext cx="311510" cy="45886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29" name="AutoShape 9"/>
            <p:cNvSpPr>
              <a:spLocks noChangeShapeType="1"/>
            </p:cNvSpPr>
            <p:nvPr/>
          </p:nvSpPr>
          <p:spPr bwMode="auto">
            <a:xfrm>
              <a:off x="5495677" y="4207889"/>
              <a:ext cx="1277" cy="374984"/>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Consolas" pitchFamily="49" charset="0"/>
              </a:endParaRPr>
            </a:p>
          </p:txBody>
        </p:sp>
        <p:sp>
          <p:nvSpPr>
            <p:cNvPr id="133127" name="Rectangle 7"/>
            <p:cNvSpPr>
              <a:spLocks noChangeArrowheads="1"/>
            </p:cNvSpPr>
            <p:nvPr/>
          </p:nvSpPr>
          <p:spPr bwMode="auto">
            <a:xfrm>
              <a:off x="5127993" y="5244029"/>
              <a:ext cx="1321362" cy="32811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(b) </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解空间</a:t>
              </a:r>
            </a:p>
          </p:txBody>
        </p:sp>
        <p:sp>
          <p:nvSpPr>
            <p:cNvPr id="133126" name="Rectangle 6"/>
            <p:cNvSpPr>
              <a:spLocks noChangeArrowheads="1"/>
            </p:cNvSpPr>
            <p:nvPr/>
          </p:nvSpPr>
          <p:spPr bwMode="auto">
            <a:xfrm>
              <a:off x="5754843" y="2483457"/>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33125" name="Rectangle 5"/>
            <p:cNvSpPr>
              <a:spLocks noChangeArrowheads="1"/>
            </p:cNvSpPr>
            <p:nvPr/>
          </p:nvSpPr>
          <p:spPr bwMode="auto">
            <a:xfrm>
              <a:off x="7159189" y="2220721"/>
              <a:ext cx="1288169"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根结点</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33124" name="Rectangle 4"/>
            <p:cNvSpPr>
              <a:spLocks noChangeArrowheads="1"/>
            </p:cNvSpPr>
            <p:nvPr/>
          </p:nvSpPr>
          <p:spPr bwMode="auto">
            <a:xfrm>
              <a:off x="7159189" y="2927517"/>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33123" name="Rectangle 3"/>
            <p:cNvSpPr>
              <a:spLocks noChangeArrowheads="1"/>
            </p:cNvSpPr>
            <p:nvPr/>
          </p:nvSpPr>
          <p:spPr bwMode="auto">
            <a:xfrm>
              <a:off x="7159189" y="3800835"/>
              <a:ext cx="517055"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33122" name="Rectangle 2"/>
            <p:cNvSpPr>
              <a:spLocks noChangeArrowheads="1"/>
            </p:cNvSpPr>
            <p:nvPr/>
          </p:nvSpPr>
          <p:spPr bwMode="auto">
            <a:xfrm>
              <a:off x="7159189" y="4727193"/>
              <a:ext cx="1484777" cy="32194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=4(</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叶子结点</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grpSp>
      <p:sp>
        <p:nvSpPr>
          <p:cNvPr id="65" name="TextBox 64"/>
          <p:cNvSpPr txBox="1"/>
          <p:nvPr/>
        </p:nvSpPr>
        <p:spPr>
          <a:xfrm>
            <a:off x="428596" y="589345"/>
            <a:ext cx="7858180" cy="707886"/>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例如，对于如图</a:t>
            </a:r>
            <a:r>
              <a:rPr lang="en-US" altLang="zh-CN" sz="2000" smtClean="0">
                <a:solidFill>
                  <a:srgbClr val="0000FF"/>
                </a:solidFill>
                <a:latin typeface="Consolas" pitchFamily="49" charset="0"/>
                <a:ea typeface="楷体" pitchFamily="49" charset="-122"/>
                <a:cs typeface="Consolas" pitchFamily="49" charset="0"/>
              </a:rPr>
              <a:t>5.1(a)</a:t>
            </a:r>
            <a:r>
              <a:rPr lang="zh-CN" altLang="zh-CN" sz="2000" smtClean="0">
                <a:solidFill>
                  <a:srgbClr val="0000FF"/>
                </a:solidFill>
                <a:latin typeface="Consolas" pitchFamily="49" charset="0"/>
                <a:ea typeface="楷体" pitchFamily="49" charset="-122"/>
                <a:cs typeface="Consolas" pitchFamily="49" charset="0"/>
              </a:rPr>
              <a:t>所示的连通图，现在要求从顶点</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到顶点</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的所有路径（默认为简单路径），这是一个求所有解问题</a:t>
            </a:r>
            <a:r>
              <a:rPr lang="zh-CN" altLang="en-US" sz="2000" smtClean="0">
                <a:solidFill>
                  <a:srgbClr val="0000FF"/>
                </a:solidFill>
                <a:latin typeface="Consolas" pitchFamily="49" charset="0"/>
                <a:ea typeface="楷体" pitchFamily="49" charset="-122"/>
                <a:cs typeface="Consolas" pitchFamily="49" charset="0"/>
              </a:rPr>
              <a:t>。</a:t>
            </a:r>
          </a:p>
        </p:txBody>
      </p:sp>
      <p:sp>
        <p:nvSpPr>
          <p:cNvPr id="68" name="右箭头 67"/>
          <p:cNvSpPr/>
          <p:nvPr/>
        </p:nvSpPr>
        <p:spPr>
          <a:xfrm>
            <a:off x="3357554" y="2839643"/>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灯片编号占位符 40"/>
          <p:cNvSpPr>
            <a:spLocks noGrp="1"/>
          </p:cNvSpPr>
          <p:nvPr>
            <p:ph type="sldNum" sz="quarter" idx="12"/>
          </p:nvPr>
        </p:nvSpPr>
        <p:spPr/>
        <p:txBody>
          <a:bodyPr/>
          <a:lstStyle/>
          <a:p>
            <a:fld id="{7AF016A1-9F15-429F-9EFD-84004B73C732}" type="slidenum">
              <a:rPr lang="en-US" altLang="zh-CN" smtClean="0"/>
              <a:pPr/>
              <a:t>5</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00034" y="928676"/>
            <a:ext cx="8072494"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rPr>
              <a:t>上述程序提交时通过，执行用时为</a:t>
            </a:r>
            <a:r>
              <a:rPr lang="en-US" altLang="zh-CN" sz="2000" smtClean="0">
                <a:solidFill>
                  <a:srgbClr val="0000FF"/>
                </a:solidFill>
                <a:latin typeface="Consolas" pitchFamily="49" charset="0"/>
                <a:ea typeface="仿宋" pitchFamily="49" charset="-122"/>
              </a:rPr>
              <a:t>36ms</a:t>
            </a:r>
            <a:r>
              <a:rPr lang="zh-CN" altLang="zh-CN" sz="2000" smtClean="0">
                <a:solidFill>
                  <a:srgbClr val="0000FF"/>
                </a:solidFill>
                <a:latin typeface="Consolas" pitchFamily="49" charset="0"/>
                <a:ea typeface="仿宋" pitchFamily="49" charset="-122"/>
              </a:rPr>
              <a:t>，内存消耗为</a:t>
            </a:r>
            <a:r>
              <a:rPr lang="en-US" altLang="zh-CN" sz="2000" smtClean="0">
                <a:solidFill>
                  <a:srgbClr val="0000FF"/>
                </a:solidFill>
                <a:latin typeface="Consolas" pitchFamily="49" charset="0"/>
                <a:ea typeface="仿宋" pitchFamily="49" charset="-122"/>
              </a:rPr>
              <a:t>15.2MB</a:t>
            </a:r>
            <a:r>
              <a:rPr lang="zh-CN" altLang="zh-CN" sz="2000" smtClean="0">
                <a:solidFill>
                  <a:srgbClr val="0000FF"/>
                </a:solidFill>
                <a:latin typeface="Consolas" pitchFamily="49" charset="0"/>
                <a:ea typeface="仿宋" pitchFamily="49" charset="-122"/>
              </a:rPr>
              <a:t>。</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50</a:t>
            </a:fld>
            <a:r>
              <a:rPr lang="en-US" altLang="zh-CN" smtClean="0"/>
              <a:t>/126</a:t>
            </a:r>
            <a:endParaRPr lang="en-US" altLang="zh-CN"/>
          </a:p>
        </p:txBody>
      </p:sp>
      <p:sp>
        <p:nvSpPr>
          <p:cNvPr id="7" name="TextBox 6"/>
          <p:cNvSpPr txBox="1"/>
          <p:nvPr/>
        </p:nvSpPr>
        <p:spPr>
          <a:xfrm>
            <a:off x="1071538" y="1857370"/>
            <a:ext cx="3714776"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楷体" pitchFamily="49" charset="-122"/>
                <a:cs typeface="Consolas" pitchFamily="49" charset="0"/>
              </a:rPr>
              <a:t>解法</a:t>
            </a:r>
            <a:r>
              <a:rPr lang="en-US" altLang="zh-CN" sz="2000" smtClean="0">
                <a:solidFill>
                  <a:srgbClr val="0000FF"/>
                </a:solidFill>
                <a:latin typeface="Consolas" pitchFamily="49" charset="0"/>
                <a:ea typeface="楷体" pitchFamily="49" charset="-122"/>
                <a:cs typeface="Consolas" pitchFamily="49" charset="0"/>
              </a:rPr>
              <a:t>2</a:t>
            </a:r>
            <a:r>
              <a:rPr lang="zh-CN" altLang="en-US" sz="2000" smtClean="0">
                <a:solidFill>
                  <a:srgbClr val="0000FF"/>
                </a:solidFill>
                <a:latin typeface="Consolas" pitchFamily="49" charset="0"/>
                <a:ea typeface="楷体" pitchFamily="49" charset="-122"/>
                <a:cs typeface="Consolas" pitchFamily="49" charset="0"/>
              </a:rPr>
              <a:t>的时空性能更好，为什么</a:t>
            </a:r>
          </a:p>
        </p:txBody>
      </p:sp>
      <p:sp>
        <p:nvSpPr>
          <p:cNvPr id="9" name="TextBox 8"/>
          <p:cNvSpPr txBox="1"/>
          <p:nvPr/>
        </p:nvSpPr>
        <p:spPr>
          <a:xfrm>
            <a:off x="4714876" y="1714494"/>
            <a:ext cx="571504" cy="646331"/>
          </a:xfrm>
          <a:prstGeom prst="rect">
            <a:avLst/>
          </a:prstGeom>
          <a:noFill/>
        </p:spPr>
        <p:txBody>
          <a:bodyPr wrap="square" rtlCol="0">
            <a:spAutoFit/>
          </a:bodyPr>
          <a:lstStyle/>
          <a:p>
            <a:pPr algn="l">
              <a:lnSpc>
                <a:spcPct val="100000"/>
              </a:lnSpc>
              <a:spcBef>
                <a:spcPts val="0"/>
              </a:spcBef>
            </a:pPr>
            <a:r>
              <a:rPr lang="zh-CN" altLang="en-US" sz="3600" smtClean="0">
                <a:solidFill>
                  <a:srgbClr val="FF0000"/>
                </a:solidFill>
                <a:latin typeface="Consolas" pitchFamily="49" charset="0"/>
                <a:ea typeface="楷体" pitchFamily="49" charset="-122"/>
                <a:cs typeface="Consolas" pitchFamily="49" charset="0"/>
              </a:rPr>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357158" y="1168353"/>
            <a:ext cx="8429684" cy="340366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2900"/>
              </a:lnSpc>
              <a:spcBef>
                <a:spcPts val="600"/>
              </a:spcBef>
            </a:pPr>
            <a:r>
              <a:rPr lang="zh-CN" altLang="en-US" sz="2000" smtClean="0">
                <a:solidFill>
                  <a:srgbClr val="FF0000"/>
                </a:solidFill>
                <a:latin typeface="微软雅黑" pitchFamily="34" charset="-122"/>
                <a:ea typeface="微软雅黑" pitchFamily="34" charset="-122"/>
                <a:cs typeface="Consolas" pitchFamily="49" charset="0"/>
              </a:rPr>
              <a:t>问题描述：</a:t>
            </a:r>
            <a:r>
              <a:rPr lang="zh-CN" altLang="zh-CN" sz="2000" smtClean="0">
                <a:solidFill>
                  <a:srgbClr val="0000FF"/>
                </a:solidFill>
                <a:latin typeface="Consolas" pitchFamily="49" charset="0"/>
                <a:ea typeface="楷体" pitchFamily="49" charset="-122"/>
                <a:cs typeface="Consolas" pitchFamily="49" charset="0"/>
              </a:rPr>
              <a:t>给定</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个整数的数组</a:t>
            </a:r>
            <a:r>
              <a:rPr lang="en-US" altLang="zh-CN" sz="2000" smtClean="0">
                <a:solidFill>
                  <a:srgbClr val="0000FF"/>
                </a:solidFill>
                <a:latin typeface="Consolas" pitchFamily="49" charset="0"/>
                <a:ea typeface="楷体" pitchFamily="49" charset="-122"/>
                <a:cs typeface="Consolas" pitchFamily="49" charset="0"/>
              </a:rPr>
              <a:t>nums</a:t>
            </a:r>
            <a:r>
              <a:rPr lang="zh-CN" altLang="zh-CN" sz="2000" smtClean="0">
                <a:solidFill>
                  <a:srgbClr val="0000FF"/>
                </a:solidFill>
                <a:latin typeface="Consolas" pitchFamily="49" charset="0"/>
                <a:ea typeface="楷体" pitchFamily="49" charset="-122"/>
                <a:cs typeface="Consolas" pitchFamily="49" charset="0"/>
              </a:rPr>
              <a:t>和一个整数</a:t>
            </a:r>
            <a:r>
              <a:rPr lang="en-US" altLang="zh-CN" sz="2000" smtClean="0">
                <a:solidFill>
                  <a:srgbClr val="0000FF"/>
                </a:solidFill>
                <a:latin typeface="Consolas" pitchFamily="49" charset="0"/>
                <a:ea typeface="楷体" pitchFamily="49" charset="-122"/>
                <a:cs typeface="Consolas" pitchFamily="49" charset="0"/>
              </a:rPr>
              <a:t>target</a:t>
            </a:r>
            <a:r>
              <a:rPr lang="zh-CN" altLang="zh-CN" sz="2000" smtClean="0">
                <a:solidFill>
                  <a:srgbClr val="0000FF"/>
                </a:solidFill>
                <a:latin typeface="Consolas" pitchFamily="49" charset="0"/>
                <a:ea typeface="楷体" pitchFamily="49" charset="-122"/>
                <a:cs typeface="Consolas" pitchFamily="49" charset="0"/>
              </a:rPr>
              <a:t>。向数组中的每个整数前添加</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或</a:t>
            </a: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，然后串联起所有整数，可以构造一个表达式，例如，</a:t>
            </a:r>
            <a:r>
              <a:rPr lang="en-US" altLang="zh-CN" sz="2000" smtClean="0">
                <a:solidFill>
                  <a:srgbClr val="0000FF"/>
                </a:solidFill>
                <a:latin typeface="Consolas" pitchFamily="49" charset="0"/>
                <a:ea typeface="楷体" pitchFamily="49" charset="-122"/>
                <a:cs typeface="Consolas" pitchFamily="49" charset="0"/>
              </a:rPr>
              <a:t>nums={2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，可以在</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之前添加</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之前添加</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，然后串联起来得到表达式</a:t>
            </a:r>
            <a:r>
              <a:rPr lang="en-US" altLang="zh-CN" sz="2000" smtClean="0">
                <a:solidFill>
                  <a:srgbClr val="0000FF"/>
                </a:solidFill>
                <a:latin typeface="Consolas" pitchFamily="49" charset="0"/>
                <a:ea typeface="楷体" pitchFamily="49" charset="-122"/>
                <a:cs typeface="Consolas" pitchFamily="49" charset="0"/>
              </a:rPr>
              <a:t> “+2-1”</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9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设计一个算法求可以通过上述方法构造的运算结果等于</a:t>
            </a:r>
            <a:r>
              <a:rPr lang="en-US" altLang="zh-CN" sz="2000" smtClean="0">
                <a:solidFill>
                  <a:srgbClr val="0000FF"/>
                </a:solidFill>
                <a:latin typeface="Consolas" pitchFamily="49" charset="0"/>
                <a:ea typeface="楷体" pitchFamily="49" charset="-122"/>
                <a:cs typeface="Consolas" pitchFamily="49" charset="0"/>
              </a:rPr>
              <a:t>target</a:t>
            </a:r>
            <a:r>
              <a:rPr lang="zh-CN" altLang="zh-CN" sz="2000" smtClean="0">
                <a:solidFill>
                  <a:srgbClr val="0000FF"/>
                </a:solidFill>
                <a:latin typeface="Consolas" pitchFamily="49" charset="0"/>
                <a:ea typeface="楷体" pitchFamily="49" charset="-122"/>
                <a:cs typeface="Consolas" pitchFamily="49" charset="0"/>
              </a:rPr>
              <a:t>的不同表达式的数目。</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9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要求设计如下方法：</a:t>
            </a:r>
          </a:p>
          <a:p>
            <a:pPr algn="l">
              <a:lnSpc>
                <a:spcPts val="2900"/>
              </a:lnSpc>
              <a:spcBef>
                <a:spcPts val="600"/>
              </a:spcBef>
            </a:pPr>
            <a:r>
              <a:rPr lang="en-US" altLang="zh-CN" sz="2000" smtClean="0">
                <a:solidFill>
                  <a:srgbClr val="006600"/>
                </a:solidFill>
                <a:latin typeface="Consolas" pitchFamily="49" charset="0"/>
                <a:ea typeface="楷体" pitchFamily="49" charset="-122"/>
                <a:cs typeface="Consolas" pitchFamily="49" charset="0"/>
              </a:rPr>
              <a:t>     </a:t>
            </a:r>
            <a:r>
              <a:rPr lang="en-US" altLang="zh-CN" sz="2000" smtClean="0">
                <a:solidFill>
                  <a:srgbClr val="0000FF"/>
                </a:solidFill>
                <a:latin typeface="Consolas" pitchFamily="49" charset="0"/>
                <a:ea typeface="仿宋" pitchFamily="49" charset="-122"/>
              </a:rPr>
              <a:t>def findTargetSumWays(self, nums, target) -&gt; int:</a:t>
            </a:r>
            <a:endParaRPr lang="zh-CN" altLang="zh-CN" sz="2000">
              <a:solidFill>
                <a:srgbClr val="006600"/>
              </a:solidFill>
              <a:latin typeface="Consolas" pitchFamily="49" charset="0"/>
              <a:ea typeface="楷体" pitchFamily="49" charset="-122"/>
              <a:cs typeface="Consolas" pitchFamily="49" charset="0"/>
            </a:endParaRPr>
          </a:p>
        </p:txBody>
      </p:sp>
      <p:sp>
        <p:nvSpPr>
          <p:cNvPr id="9" name="TextBox 8"/>
          <p:cNvSpPr txBox="1"/>
          <p:nvPr/>
        </p:nvSpPr>
        <p:spPr>
          <a:xfrm>
            <a:off x="214282" y="428610"/>
            <a:ext cx="614366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5.3.4 </a:t>
            </a:r>
            <a:r>
              <a:rPr lang="zh-CN" altLang="zh-CN" smtClean="0">
                <a:latin typeface="Consolas" pitchFamily="49" charset="0"/>
                <a:ea typeface="微软雅黑" pitchFamily="34" charset="-122"/>
                <a:cs typeface="Consolas" pitchFamily="49" charset="0"/>
              </a:rPr>
              <a:t>实战—目标和（</a:t>
            </a:r>
            <a:r>
              <a:rPr lang="pt-BR" altLang="zh-CN" smtClean="0">
                <a:latin typeface="Consolas" pitchFamily="49" charset="0"/>
                <a:ea typeface="微软雅黑" pitchFamily="34" charset="-122"/>
                <a:cs typeface="Consolas" pitchFamily="49" charset="0"/>
              </a:rPr>
              <a:t>LeetCode494★★</a:t>
            </a:r>
            <a:r>
              <a:rPr lang="zh-CN" altLang="zh-CN" smtClean="0">
                <a:latin typeface="Consolas" pitchFamily="49" charset="0"/>
                <a:ea typeface="微软雅黑" pitchFamily="34" charset="-122"/>
                <a:cs typeface="Consolas" pitchFamily="49" charset="0"/>
              </a:rPr>
              <a:t>）</a:t>
            </a:r>
            <a:endParaRPr lang="zh-CN" altLang="zh-CN">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51</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42" name="Rectangle 6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7" name="TextBox 5"/>
          <p:cNvSpPr txBox="1"/>
          <p:nvPr/>
        </p:nvSpPr>
        <p:spPr>
          <a:xfrm>
            <a:off x="142844" y="1000114"/>
            <a:ext cx="500066"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69" name="TextBox 68"/>
          <p:cNvSpPr txBox="1"/>
          <p:nvPr/>
        </p:nvSpPr>
        <p:spPr>
          <a:xfrm>
            <a:off x="785786" y="571486"/>
            <a:ext cx="8215370" cy="22953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7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用</a:t>
            </a:r>
            <a:r>
              <a:rPr lang="en-US" altLang="zh-CN" sz="2000" smtClean="0">
                <a:solidFill>
                  <a:srgbClr val="0000FF"/>
                </a:solidFill>
                <a:latin typeface="Consolas" pitchFamily="49" charset="0"/>
                <a:ea typeface="仿宋" pitchFamily="49" charset="-122"/>
                <a:cs typeface="Consolas" pitchFamily="49" charset="0"/>
              </a:rPr>
              <a:t>ans</a:t>
            </a:r>
            <a:r>
              <a:rPr lang="zh-CN" altLang="zh-CN" sz="2000" smtClean="0">
                <a:solidFill>
                  <a:srgbClr val="0000FF"/>
                </a:solidFill>
                <a:latin typeface="Consolas" pitchFamily="49" charset="0"/>
                <a:ea typeface="仿宋" pitchFamily="49" charset="-122"/>
                <a:cs typeface="Consolas" pitchFamily="49" charset="0"/>
              </a:rPr>
              <a:t>表示满足要求的解个数（初始为</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），设置解向量</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表示</a:t>
            </a:r>
            <a:r>
              <a:rPr lang="en-US" altLang="zh-CN" sz="2000" smtClean="0">
                <a:solidFill>
                  <a:srgbClr val="0000FF"/>
                </a:solidFill>
                <a:latin typeface="Consolas" pitchFamily="49" charset="0"/>
                <a:ea typeface="仿宋" pitchFamily="49" charset="-122"/>
                <a:cs typeface="Consolas" pitchFamily="49" charset="0"/>
              </a:rPr>
              <a:t>nums[</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）前面添加的符号，</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只能在</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符号在二选一，所以该问题的解空间为子集树。</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7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用</a:t>
            </a:r>
            <a:r>
              <a:rPr lang="en-US" altLang="zh-CN" sz="2000" smtClean="0">
                <a:solidFill>
                  <a:srgbClr val="0000FF"/>
                </a:solidFill>
                <a:latin typeface="Consolas" pitchFamily="49" charset="0"/>
                <a:ea typeface="仿宋" pitchFamily="49" charset="-122"/>
                <a:cs typeface="Consolas" pitchFamily="49" charset="0"/>
              </a:rPr>
              <a:t>expv</a:t>
            </a:r>
            <a:r>
              <a:rPr lang="zh-CN" altLang="zh-CN" sz="2000" smtClean="0">
                <a:solidFill>
                  <a:srgbClr val="0000FF"/>
                </a:solidFill>
                <a:latin typeface="Consolas" pitchFamily="49" charset="0"/>
                <a:ea typeface="仿宋" pitchFamily="49" charset="-122"/>
                <a:cs typeface="Consolas" pitchFamily="49" charset="0"/>
              </a:rPr>
              <a:t>表示当前运算结果（初始为</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）。对于解空间中第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层的结点</a:t>
            </a:r>
            <a:r>
              <a:rPr lang="en-US" altLang="zh-CN" sz="2000"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选择</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，则</a:t>
            </a:r>
            <a:r>
              <a:rPr lang="en-US" altLang="zh-CN" sz="2000" smtClean="0">
                <a:solidFill>
                  <a:srgbClr val="0000FF"/>
                </a:solidFill>
                <a:latin typeface="Consolas" pitchFamily="49" charset="0"/>
                <a:ea typeface="仿宋" pitchFamily="49" charset="-122"/>
                <a:cs typeface="Consolas" pitchFamily="49" charset="0"/>
              </a:rPr>
              <a:t>expv+=nums[</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若</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选择</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，则</a:t>
            </a:r>
            <a:r>
              <a:rPr lang="en-US" altLang="zh-CN" sz="2000" smtClean="0">
                <a:solidFill>
                  <a:srgbClr val="0000FF"/>
                </a:solidFill>
                <a:latin typeface="Consolas" pitchFamily="49" charset="0"/>
                <a:ea typeface="仿宋" pitchFamily="49" charset="-122"/>
                <a:cs typeface="Consolas" pitchFamily="49" charset="0"/>
              </a:rPr>
              <a:t>expv-=nums[</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，在回退到</a:t>
            </a:r>
            <a:r>
              <a:rPr lang="en-US" altLang="zh-CN" sz="2000"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时要恢复</a:t>
            </a:r>
            <a:r>
              <a:rPr lang="en-US" altLang="zh-CN" sz="2000" smtClean="0">
                <a:solidFill>
                  <a:srgbClr val="0000FF"/>
                </a:solidFill>
                <a:latin typeface="Consolas" pitchFamily="49" charset="0"/>
                <a:ea typeface="仿宋" pitchFamily="49" charset="-122"/>
                <a:cs typeface="Consolas" pitchFamily="49" charset="0"/>
              </a:rPr>
              <a:t>expv</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142976" y="3143254"/>
            <a:ext cx="6429420" cy="369332"/>
          </a:xfrm>
          <a:prstGeom prst="rect">
            <a:avLst/>
          </a:prstGeom>
          <a:noFill/>
        </p:spPr>
        <p:txBody>
          <a:bodyPr wrap="square" rtlCol="0">
            <a:spAutoFit/>
          </a:bodyPr>
          <a:lstStyle/>
          <a:p>
            <a:pPr algn="l">
              <a:lnSpc>
                <a:spcPct val="100000"/>
              </a:lnSpc>
              <a:spcBef>
                <a:spcPts val="0"/>
              </a:spcBef>
            </a:pPr>
            <a:r>
              <a:rPr lang="en-US" altLang="zh-CN" sz="1800" smtClean="0">
                <a:solidFill>
                  <a:srgbClr val="FF0000"/>
                </a:solidFill>
                <a:latin typeface="Consolas" pitchFamily="49" charset="0"/>
                <a:ea typeface="楷体" pitchFamily="49" charset="-122"/>
                <a:cs typeface="Consolas" pitchFamily="49" charset="0"/>
              </a:rPr>
              <a:t>x[0]</a:t>
            </a:r>
            <a:r>
              <a:rPr lang="en-US" altLang="zh-CN" sz="1800" smtClean="0">
                <a:solidFill>
                  <a:srgbClr val="0000FF"/>
                </a:solidFill>
                <a:latin typeface="Consolas" pitchFamily="49" charset="0"/>
                <a:ea typeface="楷体" pitchFamily="49" charset="-122"/>
                <a:cs typeface="Consolas" pitchFamily="49" charset="0"/>
              </a:rPr>
              <a:t> nums[0] </a:t>
            </a:r>
            <a:r>
              <a:rPr lang="en-US" altLang="zh-CN" sz="1800" smtClean="0">
                <a:solidFill>
                  <a:srgbClr val="FF0000"/>
                </a:solidFill>
                <a:latin typeface="Consolas" pitchFamily="49" charset="0"/>
                <a:ea typeface="楷体" pitchFamily="49" charset="-122"/>
                <a:cs typeface="Consolas" pitchFamily="49" charset="0"/>
              </a:rPr>
              <a:t>x[1]</a:t>
            </a:r>
            <a:r>
              <a:rPr lang="en-US" altLang="zh-CN" sz="1800" smtClean="0">
                <a:solidFill>
                  <a:srgbClr val="0000FF"/>
                </a:solidFill>
                <a:latin typeface="Consolas" pitchFamily="49" charset="0"/>
                <a:ea typeface="楷体" pitchFamily="49" charset="-122"/>
                <a:cs typeface="Consolas" pitchFamily="49" charset="0"/>
              </a:rPr>
              <a:t> nums[1] </a:t>
            </a:r>
            <a:r>
              <a:rPr lang="en-US" altLang="zh-CN" sz="1800" smtClean="0">
                <a:solidFill>
                  <a:srgbClr val="0000FF"/>
                </a:solidFill>
                <a:latin typeface="+mj-ea"/>
                <a:ea typeface="+mj-ea"/>
                <a:cs typeface="Consolas" pitchFamily="49" charset="0"/>
              </a:rPr>
              <a:t>… </a:t>
            </a:r>
            <a:r>
              <a:rPr lang="en-US" altLang="zh-CN" sz="1800" smtClean="0">
                <a:solidFill>
                  <a:srgbClr val="0000FF"/>
                </a:solidFill>
                <a:latin typeface="Consolas" pitchFamily="49" charset="0"/>
                <a:ea typeface="楷体" pitchFamily="49" charset="-122"/>
                <a:cs typeface="Consolas" pitchFamily="49" charset="0"/>
              </a:rPr>
              <a:t> </a:t>
            </a:r>
            <a:r>
              <a:rPr lang="en-US" altLang="zh-CN" sz="1800" smtClean="0">
                <a:solidFill>
                  <a:srgbClr val="FF0000"/>
                </a:solidFill>
                <a:latin typeface="Consolas" pitchFamily="49" charset="0"/>
                <a:ea typeface="楷体" pitchFamily="49" charset="-122"/>
                <a:cs typeface="Consolas" pitchFamily="49" charset="0"/>
              </a:rPr>
              <a:t>x[n-1]</a:t>
            </a:r>
            <a:r>
              <a:rPr lang="en-US" altLang="zh-CN" sz="1800" smtClean="0">
                <a:solidFill>
                  <a:srgbClr val="0000FF"/>
                </a:solidFill>
                <a:latin typeface="Consolas" pitchFamily="49" charset="0"/>
                <a:ea typeface="楷体" pitchFamily="49" charset="-122"/>
                <a:cs typeface="Consolas" pitchFamily="49" charset="0"/>
              </a:rPr>
              <a:t> nums[n-1]</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52</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742" name="Rectangle 6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9" name="TextBox 68"/>
          <p:cNvSpPr txBox="1"/>
          <p:nvPr/>
        </p:nvSpPr>
        <p:spPr>
          <a:xfrm>
            <a:off x="285720" y="714362"/>
            <a:ext cx="8215370" cy="14157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buBlip>
                <a:blip r:embed="rId2"/>
              </a:buBlip>
            </a:pPr>
            <a:r>
              <a:rPr lang="zh-CN" altLang="zh-CN" sz="2000" smtClean="0">
                <a:solidFill>
                  <a:srgbClr val="0000FF"/>
                </a:solidFill>
                <a:latin typeface="Consolas" pitchFamily="49" charset="0"/>
                <a:ea typeface="仿宋" pitchFamily="49" charset="-122"/>
                <a:cs typeface="Consolas" pitchFamily="49" charset="0"/>
              </a:rPr>
              <a:t>找到一个解，置</a:t>
            </a:r>
            <a:r>
              <a:rPr lang="en-US" altLang="zh-CN" sz="2000" smtClean="0">
                <a:solidFill>
                  <a:srgbClr val="0000FF"/>
                </a:solidFill>
                <a:latin typeface="Consolas" pitchFamily="49" charset="0"/>
                <a:ea typeface="仿宋" pitchFamily="49" charset="-122"/>
                <a:cs typeface="Consolas" pitchFamily="49" charset="0"/>
              </a:rPr>
              <a:t>ans+=1</a:t>
            </a:r>
            <a:r>
              <a:rPr lang="zh-CN" altLang="zh-CN" sz="2000" smtClean="0">
                <a:solidFill>
                  <a:srgbClr val="0000FF"/>
                </a:solidFill>
                <a:latin typeface="Consolas" pitchFamily="49" charset="0"/>
                <a:ea typeface="仿宋" pitchFamily="49" charset="-122"/>
                <a:cs typeface="Consolas" pitchFamily="49" charset="0"/>
              </a:rPr>
              <a:t>。</a:t>
            </a:r>
          </a:p>
          <a:p>
            <a:pPr marL="457200" indent="-457200" algn="l">
              <a:lnSpc>
                <a:spcPts val="3000"/>
              </a:lnSpc>
              <a:buBlip>
                <a:blip r:embed="rId2"/>
              </a:buBlip>
            </a:pPr>
            <a:r>
              <a:rPr lang="zh-CN" altLang="zh-CN" sz="2000" smtClean="0">
                <a:solidFill>
                  <a:srgbClr val="0000FF"/>
                </a:solidFill>
                <a:latin typeface="Consolas" pitchFamily="49" charset="0"/>
                <a:ea typeface="仿宋" pitchFamily="49" charset="-122"/>
                <a:cs typeface="Consolas" pitchFamily="49" charset="0"/>
              </a:rPr>
              <a:t>由于该问题只需要求最后的解个数，所以不必真正设计解向量</a:t>
            </a:r>
            <a:r>
              <a:rPr lang="en-US" altLang="zh-CN" sz="2000"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，仅仅设计</a:t>
            </a:r>
            <a:r>
              <a:rPr lang="en-US" altLang="zh-CN" sz="2000" smtClean="0">
                <a:solidFill>
                  <a:srgbClr val="0000FF"/>
                </a:solidFill>
                <a:latin typeface="Consolas" pitchFamily="49" charset="0"/>
                <a:ea typeface="仿宋" pitchFamily="49" charset="-122"/>
                <a:cs typeface="Consolas" pitchFamily="49" charset="0"/>
              </a:rPr>
              <a:t>expv</a:t>
            </a:r>
            <a:r>
              <a:rPr lang="zh-CN" altLang="zh-CN" sz="2000" smtClean="0">
                <a:solidFill>
                  <a:srgbClr val="0000FF"/>
                </a:solidFill>
                <a:latin typeface="Consolas" pitchFamily="49" charset="0"/>
                <a:ea typeface="仿宋" pitchFamily="49" charset="-122"/>
                <a:cs typeface="Consolas" pitchFamily="49" charset="0"/>
              </a:rPr>
              <a:t>即可。</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53</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142844" y="642924"/>
            <a:ext cx="8786874" cy="198968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	class Solution:</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    	def </a:t>
            </a:r>
            <a:r>
              <a:rPr lang="en-US" altLang="zh-CN" sz="2000" smtClean="0">
                <a:solidFill>
                  <a:srgbClr val="FF0000"/>
                </a:solidFill>
                <a:latin typeface="Consolas" pitchFamily="49" charset="0"/>
                <a:ea typeface="仿宋" pitchFamily="49" charset="-122"/>
              </a:rPr>
              <a:t>findTargetSumWays</a:t>
            </a:r>
            <a:r>
              <a:rPr lang="en-US" altLang="zh-CN" sz="2000" smtClean="0">
                <a:solidFill>
                  <a:srgbClr val="0000FF"/>
                </a:solidFill>
                <a:latin typeface="Consolas" pitchFamily="49" charset="0"/>
                <a:ea typeface="仿宋" pitchFamily="49" charset="-122"/>
              </a:rPr>
              <a:t>(self, nums, target) -&gt; int:</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3      	self.ans=0</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4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(nums,target,0,0)</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5      	return self.ans</a:t>
            </a:r>
            <a:endParaRPr lang="zh-CN" altLang="zh-CN" sz="2000">
              <a:solidFill>
                <a:srgbClr val="0000FF"/>
              </a:solidFill>
              <a:latin typeface="Consolas" pitchFamily="49" charset="0"/>
              <a:ea typeface="仿宋" pitchFamily="49" charset="-122"/>
            </a:endParaRPr>
          </a:p>
        </p:txBody>
      </p:sp>
      <p:sp>
        <p:nvSpPr>
          <p:cNvPr id="6" name="TextBox 5"/>
          <p:cNvSpPr txBox="1"/>
          <p:nvPr/>
        </p:nvSpPr>
        <p:spPr>
          <a:xfrm>
            <a:off x="2285984" y="2928940"/>
            <a:ext cx="3357586"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rPr>
              <a:t>dfs(nums,target,i,expv)</a:t>
            </a:r>
            <a:endParaRPr lang="zh-CN" altLang="en-US" sz="1800" smtClean="0">
              <a:solidFill>
                <a:srgbClr val="0000FF"/>
              </a:solidFill>
              <a:latin typeface="Consolas" pitchFamily="49" charset="0"/>
              <a:ea typeface="楷体" pitchFamily="49" charset="-122"/>
              <a:cs typeface="Consolas" pitchFamily="49" charset="0"/>
            </a:endParaRPr>
          </a:p>
        </p:txBody>
      </p:sp>
      <p:cxnSp>
        <p:nvCxnSpPr>
          <p:cNvPr id="9" name="直接箭头连接符 8"/>
          <p:cNvCxnSpPr/>
          <p:nvPr/>
        </p:nvCxnSpPr>
        <p:spPr>
          <a:xfrm rot="5400000">
            <a:off x="3393273" y="2536031"/>
            <a:ext cx="64294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0" name="灯片编号占位符 9"/>
          <p:cNvSpPr>
            <a:spLocks noGrp="1"/>
          </p:cNvSpPr>
          <p:nvPr>
            <p:ph type="sldNum" sz="quarter" idx="12"/>
          </p:nvPr>
        </p:nvSpPr>
        <p:spPr/>
        <p:txBody>
          <a:bodyPr/>
          <a:lstStyle/>
          <a:p>
            <a:fld id="{7AF016A1-9F15-429F-9EFD-84004B73C732}" type="slidenum">
              <a:rPr lang="en-US" altLang="zh-CN" smtClean="0"/>
              <a:pPr/>
              <a:t>54</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6" name="TextBox 55"/>
          <p:cNvSpPr txBox="1"/>
          <p:nvPr/>
        </p:nvSpPr>
        <p:spPr>
          <a:xfrm>
            <a:off x="71406" y="53561"/>
            <a:ext cx="8786874" cy="388578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600"/>
              </a:lnSpc>
              <a:spcBef>
                <a:spcPts val="0"/>
              </a:spcBef>
            </a:pPr>
            <a:r>
              <a:rPr lang="en-US" altLang="zh-CN" sz="2000" smtClean="0">
                <a:solidFill>
                  <a:srgbClr val="0000FF"/>
                </a:solidFill>
                <a:latin typeface="Consolas" pitchFamily="49" charset="0"/>
                <a:ea typeface="仿宋" pitchFamily="49" charset="-122"/>
              </a:rPr>
              <a:t>7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(self,nums,target,i,expv):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8    	if </a:t>
            </a:r>
            <a:r>
              <a:rPr lang="en-US" altLang="zh-CN" sz="2000" smtClean="0">
                <a:solidFill>
                  <a:srgbClr val="FF00FF"/>
                </a:solidFill>
                <a:latin typeface="Consolas" pitchFamily="49" charset="0"/>
                <a:ea typeface="仿宋" pitchFamily="49" charset="-122"/>
              </a:rPr>
              <a:t>i==len(nums)</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9    		if </a:t>
            </a:r>
            <a:r>
              <a:rPr lang="en-US" altLang="zh-CN" sz="2000" smtClean="0">
                <a:solidFill>
                  <a:srgbClr val="FF00FF"/>
                </a:solidFill>
                <a:latin typeface="Consolas" pitchFamily="49" charset="0"/>
                <a:ea typeface="仿宋" pitchFamily="49" charset="-122"/>
              </a:rPr>
              <a:t>expv==target</a:t>
            </a:r>
            <a:r>
              <a:rPr lang="en-US" altLang="zh-CN" sz="2000" smtClean="0">
                <a:solidFill>
                  <a:srgbClr val="0000FF"/>
                </a:solidFill>
                <a:latin typeface="Consolas" pitchFamily="49" charset="0"/>
                <a:ea typeface="仿宋" pitchFamily="49" charset="-122"/>
              </a:rPr>
              <a:t>:self.</a:t>
            </a:r>
            <a:r>
              <a:rPr lang="en-US" altLang="zh-CN" sz="2000" smtClean="0">
                <a:solidFill>
                  <a:srgbClr val="006600"/>
                </a:solidFill>
                <a:latin typeface="Consolas" pitchFamily="49" charset="0"/>
                <a:ea typeface="仿宋" pitchFamily="49" charset="-122"/>
              </a:rPr>
              <a:t>ans+=1</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找到一个解</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10   	else:</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11    	expv+=nums[i]      					</a:t>
            </a:r>
            <a:r>
              <a:rPr lang="en-US" altLang="zh-CN" sz="2000" smtClean="0">
                <a:solidFill>
                  <a:srgbClr val="00B0F0"/>
                </a:solidFill>
                <a:latin typeface="Consolas" pitchFamily="49" charset="0"/>
                <a:ea typeface="仿宋" pitchFamily="49" charset="-122"/>
              </a:rPr>
              <a:t>#nums[i]</a:t>
            </a:r>
            <a:r>
              <a:rPr lang="zh-CN" altLang="zh-CN" sz="2000" smtClean="0">
                <a:solidFill>
                  <a:srgbClr val="00B0F0"/>
                </a:solidFill>
                <a:latin typeface="Consolas" pitchFamily="49" charset="0"/>
                <a:ea typeface="仿宋" pitchFamily="49" charset="-122"/>
              </a:rPr>
              <a:t>前选择</a:t>
            </a:r>
            <a:r>
              <a:rPr lang="en-US" altLang="zh-CN" sz="2000" smtClean="0">
                <a:solidFill>
                  <a:srgbClr val="00B0F0"/>
                </a:solidFill>
                <a:latin typeface="Consolas" pitchFamily="49" charset="0"/>
                <a:ea typeface="仿宋" pitchFamily="49" charset="-122"/>
              </a:rPr>
              <a:t>'+'</a:t>
            </a:r>
            <a:endParaRPr lang="zh-CN" altLang="zh-CN" sz="2000" smtClean="0">
              <a:solidFill>
                <a:srgbClr val="00B0F0"/>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12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(nums,target,i+1,expv)</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13     	expv-=nums[i]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回溯：恢复</a:t>
            </a:r>
            <a:r>
              <a:rPr lang="en-US" altLang="zh-CN" sz="2000" smtClean="0">
                <a:solidFill>
                  <a:srgbClr val="00B0F0"/>
                </a:solidFill>
                <a:latin typeface="Consolas" pitchFamily="49" charset="0"/>
                <a:ea typeface="仿宋" pitchFamily="49" charset="-122"/>
              </a:rPr>
              <a:t>expv</a:t>
            </a:r>
            <a:endParaRPr lang="zh-CN" altLang="zh-CN" sz="2000" smtClean="0">
              <a:solidFill>
                <a:srgbClr val="00B0F0"/>
              </a:solidFill>
              <a:latin typeface="Consolas" pitchFamily="49" charset="0"/>
              <a:ea typeface="仿宋" pitchFamily="49" charset="-122"/>
            </a:endParaRPr>
          </a:p>
          <a:p>
            <a:pPr algn="l" defTabSz="360000">
              <a:lnSpc>
                <a:spcPts val="2600"/>
              </a:lnSpc>
              <a:spcBef>
                <a:spcPts val="0"/>
              </a:spcBef>
            </a:pPr>
            <a:endParaRPr lang="en-US"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14     	expv-=nums[i]           			</a:t>
            </a:r>
            <a:r>
              <a:rPr lang="en-US" altLang="zh-CN" sz="2000" smtClean="0">
                <a:solidFill>
                  <a:srgbClr val="00B0F0"/>
                </a:solidFill>
                <a:latin typeface="Consolas" pitchFamily="49" charset="0"/>
                <a:ea typeface="仿宋" pitchFamily="49" charset="-122"/>
              </a:rPr>
              <a:t>#nums[i]</a:t>
            </a:r>
            <a:r>
              <a:rPr lang="zh-CN" altLang="zh-CN" sz="2000" smtClean="0">
                <a:solidFill>
                  <a:srgbClr val="00B0F0"/>
                </a:solidFill>
                <a:latin typeface="Consolas" pitchFamily="49" charset="0"/>
                <a:ea typeface="仿宋" pitchFamily="49" charset="-122"/>
              </a:rPr>
              <a:t>前选择</a:t>
            </a:r>
            <a:r>
              <a:rPr lang="en-US" altLang="zh-CN" sz="2000" smtClean="0">
                <a:solidFill>
                  <a:srgbClr val="00B0F0"/>
                </a:solidFill>
                <a:latin typeface="Consolas" pitchFamily="49" charset="0"/>
                <a:ea typeface="仿宋" pitchFamily="49" charset="-122"/>
              </a:rPr>
              <a:t>'-'</a:t>
            </a:r>
            <a:endParaRPr lang="zh-CN" altLang="zh-CN" sz="2000" smtClean="0">
              <a:solidFill>
                <a:srgbClr val="00B0F0"/>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15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(nums,target,i+1,expv)</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16     	expv+=nums[i]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回溯：恢复</a:t>
            </a:r>
            <a:r>
              <a:rPr lang="en-US" altLang="zh-CN" sz="2000" smtClean="0">
                <a:solidFill>
                  <a:srgbClr val="00B0F0"/>
                </a:solidFill>
                <a:latin typeface="Consolas" pitchFamily="49" charset="0"/>
                <a:ea typeface="仿宋" pitchFamily="49" charset="-122"/>
              </a:rPr>
              <a:t>expv</a:t>
            </a:r>
            <a:endParaRPr lang="zh-CN" altLang="zh-CN" sz="2000">
              <a:solidFill>
                <a:srgbClr val="00B0F0"/>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55</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00034" y="1142990"/>
            <a:ext cx="8072494" cy="861774"/>
          </a:xfrm>
          <a:prstGeom prst="rect">
            <a:avLst/>
          </a:prstGeom>
          <a:ln>
            <a:solidFill>
              <a:schemeClr val="accent6">
                <a:lumMod val="40000"/>
                <a:lumOff val="6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600"/>
              </a:spcBef>
            </a:pPr>
            <a:r>
              <a:rPr lang="zh-CN" altLang="zh-CN" sz="2200" smtClean="0">
                <a:solidFill>
                  <a:srgbClr val="FF0000"/>
                </a:solidFill>
                <a:latin typeface="华文中宋" pitchFamily="2" charset="-122"/>
                <a:ea typeface="华文中宋" pitchFamily="2" charset="-122"/>
              </a:rPr>
              <a:t>说明</a:t>
            </a:r>
            <a:r>
              <a:rPr lang="zh-CN" altLang="zh-CN" sz="2000" smtClean="0">
                <a:solidFill>
                  <a:srgbClr val="0000FF"/>
                </a:solidFill>
                <a:latin typeface="Consolas" pitchFamily="49" charset="0"/>
                <a:ea typeface="仿宋" pitchFamily="49" charset="-122"/>
              </a:rPr>
              <a:t>：上述程序提交时出现超时现象，但同样的思路采用</a:t>
            </a:r>
            <a:r>
              <a:rPr lang="en-US" altLang="zh-CN" sz="2000" smtClean="0">
                <a:solidFill>
                  <a:srgbClr val="0000FF"/>
                </a:solidFill>
                <a:latin typeface="Consolas" pitchFamily="49" charset="0"/>
                <a:ea typeface="仿宋" pitchFamily="49" charset="-122"/>
              </a:rPr>
              <a:t>C/C++</a:t>
            </a:r>
            <a:r>
              <a:rPr lang="zh-CN" altLang="zh-CN" sz="2000" smtClean="0">
                <a:solidFill>
                  <a:srgbClr val="0000FF"/>
                </a:solidFill>
                <a:latin typeface="Consolas" pitchFamily="49" charset="0"/>
                <a:ea typeface="仿宋" pitchFamily="49" charset="-122"/>
              </a:rPr>
              <a:t>或者</a:t>
            </a:r>
            <a:r>
              <a:rPr lang="en-US" altLang="zh-CN" sz="2000" smtClean="0">
                <a:solidFill>
                  <a:srgbClr val="0000FF"/>
                </a:solidFill>
                <a:latin typeface="Consolas" pitchFamily="49" charset="0"/>
                <a:ea typeface="仿宋" pitchFamily="49" charset="-122"/>
              </a:rPr>
              <a:t>Java</a:t>
            </a:r>
            <a:r>
              <a:rPr lang="zh-CN" altLang="zh-CN" sz="2000" smtClean="0">
                <a:solidFill>
                  <a:srgbClr val="0000FF"/>
                </a:solidFill>
                <a:latin typeface="Consolas" pitchFamily="49" charset="0"/>
                <a:ea typeface="仿宋" pitchFamily="49" charset="-122"/>
              </a:rPr>
              <a:t>编程时提交通过。</a:t>
            </a:r>
            <a:endParaRPr lang="zh-CN" altLang="zh-CN" sz="2000">
              <a:solidFill>
                <a:srgbClr val="0000FF"/>
              </a:solidFill>
              <a:latin typeface="Consolas" pitchFamily="49" charset="0"/>
              <a:ea typeface="仿宋"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56</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9113"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4" name="TextBox 33"/>
          <p:cNvSpPr txBox="1"/>
          <p:nvPr/>
        </p:nvSpPr>
        <p:spPr>
          <a:xfrm>
            <a:off x="571472" y="1017974"/>
            <a:ext cx="8072494" cy="208617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3200"/>
              </a:lnSpc>
              <a:spcBef>
                <a:spcPts val="1200"/>
              </a:spcBef>
              <a:buBlip>
                <a:blip r:embed="rId2"/>
              </a:buBlip>
            </a:pPr>
            <a:r>
              <a:rPr lang="zh-CN" altLang="zh-CN" sz="2000" smtClean="0">
                <a:solidFill>
                  <a:srgbClr val="0000FF"/>
                </a:solidFill>
                <a:latin typeface="Consolas" pitchFamily="49" charset="0"/>
                <a:ea typeface="楷体" pitchFamily="49" charset="-122"/>
                <a:cs typeface="Consolas" pitchFamily="49" charset="0"/>
              </a:rPr>
              <a:t>给定</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个不同的</a:t>
            </a:r>
            <a:r>
              <a:rPr lang="zh-CN" altLang="zh-CN" sz="2000" smtClean="0">
                <a:solidFill>
                  <a:srgbClr val="FF00FF"/>
                </a:solidFill>
                <a:latin typeface="Consolas" pitchFamily="49" charset="0"/>
                <a:ea typeface="楷体" pitchFamily="49" charset="-122"/>
                <a:cs typeface="Consolas" pitchFamily="49" charset="0"/>
              </a:rPr>
              <a:t>正整数</a:t>
            </a:r>
            <a:r>
              <a:rPr lang="zh-CN" altLang="zh-CN" sz="2000" smtClean="0">
                <a:solidFill>
                  <a:srgbClr val="0000FF"/>
                </a:solidFill>
                <a:latin typeface="Consolas" pitchFamily="49" charset="0"/>
                <a:ea typeface="楷体" pitchFamily="49" charset="-122"/>
                <a:cs typeface="Consolas" pitchFamily="49" charset="0"/>
              </a:rPr>
              <a:t>集合</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）和一个正整数</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，要求找出</a:t>
            </a:r>
            <a:r>
              <a:rPr lang="en-US" altLang="zh-CN" sz="2000" i="1"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的子集</a:t>
            </a:r>
            <a:r>
              <a:rPr lang="en-US" altLang="zh-CN" sz="2000"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，使该子集中所有元素的和为</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200"/>
              </a:lnSpc>
              <a:spcBef>
                <a:spcPts val="1200"/>
              </a:spcBef>
              <a:buBlip>
                <a:blip r:embed="rId2"/>
              </a:buBlip>
            </a:pPr>
            <a:r>
              <a:rPr lang="zh-CN" altLang="zh-CN" sz="2000" smtClean="0">
                <a:solidFill>
                  <a:srgbClr val="0000FF"/>
                </a:solidFill>
                <a:latin typeface="Consolas" pitchFamily="49" charset="0"/>
                <a:ea typeface="楷体" pitchFamily="49" charset="-122"/>
                <a:cs typeface="Consolas" pitchFamily="49" charset="0"/>
              </a:rPr>
              <a:t>例如，当</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时，</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t=8</a:t>
            </a:r>
            <a:r>
              <a:rPr lang="zh-CN" altLang="zh-CN" sz="2000" smtClean="0">
                <a:solidFill>
                  <a:srgbClr val="0000FF"/>
                </a:solidFill>
                <a:latin typeface="Consolas" pitchFamily="49" charset="0"/>
                <a:ea typeface="楷体" pitchFamily="49" charset="-122"/>
                <a:cs typeface="Consolas" pitchFamily="49" charset="0"/>
              </a:rPr>
              <a:t>，则满足要求的子集</a:t>
            </a:r>
            <a:r>
              <a:rPr lang="en-US" altLang="zh-CN" sz="2000" smtClean="0">
                <a:solidFill>
                  <a:srgbClr val="0000FF"/>
                </a:solidFill>
                <a:latin typeface="Consolas" pitchFamily="49" charset="0"/>
                <a:ea typeface="楷体" pitchFamily="49" charset="-122"/>
                <a:cs typeface="Consolas" pitchFamily="49" charset="0"/>
              </a:rPr>
              <a:t>s</a:t>
            </a:r>
            <a:r>
              <a:rPr lang="zh-CN" altLang="zh-CN" sz="2000" smtClean="0">
                <a:solidFill>
                  <a:srgbClr val="0000FF"/>
                </a:solidFill>
                <a:latin typeface="Consolas" pitchFamily="49" charset="0"/>
                <a:ea typeface="楷体" pitchFamily="49" charset="-122"/>
                <a:cs typeface="Consolas" pitchFamily="49" charset="0"/>
              </a:rPr>
              <a:t>为（</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p>
        </p:txBody>
      </p:sp>
      <p:sp>
        <p:nvSpPr>
          <p:cNvPr id="8" name="TextBox 7"/>
          <p:cNvSpPr txBox="1"/>
          <p:nvPr/>
        </p:nvSpPr>
        <p:spPr>
          <a:xfrm>
            <a:off x="214282" y="321453"/>
            <a:ext cx="264320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mj-lt"/>
                <a:ea typeface="微软雅黑" pitchFamily="34" charset="-122"/>
              </a:rPr>
              <a:t>5.3.5   </a:t>
            </a:r>
            <a:r>
              <a:rPr lang="zh-CN" altLang="en-US" smtClean="0">
                <a:latin typeface="+mj-lt"/>
                <a:ea typeface="微软雅黑" pitchFamily="34" charset="-122"/>
              </a:rPr>
              <a:t>子集和问题</a:t>
            </a:r>
            <a:endParaRPr lang="zh-CN" altLang="zh-CN" smtClean="0">
              <a:ln w="11430"/>
              <a:solidFill>
                <a:schemeClr val="bg1"/>
              </a:solidFill>
              <a:effectLst>
                <a:outerShdw blurRad="50800" dist="39000" dir="5460000" algn="tl">
                  <a:srgbClr val="000000">
                    <a:alpha val="38000"/>
                  </a:srgbClr>
                </a:outerShdw>
              </a:effectLst>
              <a:latin typeface="+mj-lt"/>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57</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785786" y="750081"/>
            <a:ext cx="500066"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9" name="TextBox 8"/>
          <p:cNvSpPr txBox="1"/>
          <p:nvPr/>
        </p:nvSpPr>
        <p:spPr>
          <a:xfrm>
            <a:off x="785786" y="1285866"/>
            <a:ext cx="8001056" cy="147326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3000"/>
              </a:lnSpc>
              <a:buBlip>
                <a:blip r:embed="rId2"/>
              </a:buBlip>
            </a:pPr>
            <a:r>
              <a:rPr lang="zh-CN" altLang="zh-CN" sz="2000" smtClean="0">
                <a:solidFill>
                  <a:srgbClr val="0000FF"/>
                </a:solidFill>
                <a:latin typeface="仿宋" pitchFamily="49" charset="-122"/>
                <a:ea typeface="仿宋" pitchFamily="49" charset="-122"/>
                <a:cs typeface="Times New Roman" pitchFamily="18" charset="0"/>
              </a:rPr>
              <a:t>与求幂集问题一样，该问题的解空间是一棵</a:t>
            </a:r>
            <a:r>
              <a:rPr lang="zh-CN" altLang="zh-CN" sz="2000" smtClean="0">
                <a:solidFill>
                  <a:srgbClr val="FF00FF"/>
                </a:solidFill>
                <a:latin typeface="仿宋" pitchFamily="49" charset="-122"/>
                <a:ea typeface="仿宋" pitchFamily="49" charset="-122"/>
                <a:cs typeface="Times New Roman" pitchFamily="18" charset="0"/>
              </a:rPr>
              <a:t>子集树</a:t>
            </a:r>
            <a:r>
              <a:rPr lang="zh-CN" altLang="zh-CN" sz="2000" smtClean="0">
                <a:solidFill>
                  <a:srgbClr val="0000FF"/>
                </a:solidFill>
                <a:latin typeface="仿宋" pitchFamily="49" charset="-122"/>
                <a:ea typeface="仿宋" pitchFamily="49" charset="-122"/>
                <a:cs typeface="Times New Roman" pitchFamily="18" charset="0"/>
              </a:rPr>
              <a:t>（因为每个整数要么选择要么不选择）</a:t>
            </a:r>
            <a:r>
              <a:rPr lang="zh-CN" altLang="en-US" sz="2000" smtClean="0">
                <a:solidFill>
                  <a:srgbClr val="0000FF"/>
                </a:solidFill>
                <a:latin typeface="仿宋" pitchFamily="49" charset="-122"/>
                <a:ea typeface="仿宋" pitchFamily="49" charset="-122"/>
                <a:cs typeface="Times New Roman" pitchFamily="18" charset="0"/>
              </a:rPr>
              <a:t>。</a:t>
            </a:r>
            <a:endParaRPr lang="en-US" altLang="zh-CN" sz="2000" smtClean="0">
              <a:solidFill>
                <a:srgbClr val="0000FF"/>
              </a:solidFill>
              <a:latin typeface="仿宋" pitchFamily="49" charset="-122"/>
              <a:ea typeface="仿宋" pitchFamily="49" charset="-122"/>
              <a:cs typeface="Times New Roman" pitchFamily="18" charset="0"/>
            </a:endParaRPr>
          </a:p>
          <a:p>
            <a:pPr marL="457200" indent="-457200" algn="l">
              <a:lnSpc>
                <a:spcPts val="3000"/>
              </a:lnSpc>
              <a:buBlip>
                <a:blip r:embed="rId2"/>
              </a:buBlip>
            </a:pPr>
            <a:r>
              <a:rPr lang="zh-CN" altLang="zh-CN" sz="2000" smtClean="0">
                <a:solidFill>
                  <a:srgbClr val="0000FF"/>
                </a:solidFill>
                <a:latin typeface="仿宋" pitchFamily="49" charset="-122"/>
                <a:ea typeface="仿宋" pitchFamily="49" charset="-122"/>
                <a:cs typeface="Times New Roman" pitchFamily="18" charset="0"/>
              </a:rPr>
              <a:t>求满足约束函数的</a:t>
            </a:r>
            <a:r>
              <a:rPr lang="zh-CN" altLang="zh-CN" sz="2000" smtClean="0">
                <a:solidFill>
                  <a:srgbClr val="FF00FF"/>
                </a:solidFill>
                <a:latin typeface="仿宋" pitchFamily="49" charset="-122"/>
                <a:ea typeface="仿宋" pitchFamily="49" charset="-122"/>
                <a:cs typeface="Times New Roman" pitchFamily="18" charset="0"/>
              </a:rPr>
              <a:t>所有解</a:t>
            </a:r>
            <a:r>
              <a:rPr lang="zh-CN" altLang="zh-CN" sz="2000" smtClean="0">
                <a:solidFill>
                  <a:srgbClr val="0000FF"/>
                </a:solidFill>
                <a:latin typeface="仿宋" pitchFamily="49" charset="-122"/>
                <a:ea typeface="仿宋" pitchFamily="49" charset="-122"/>
                <a:cs typeface="Times New Roman" pitchFamily="18" charset="0"/>
              </a:rPr>
              <a:t>。</a:t>
            </a:r>
            <a:endParaRPr lang="zh-CN" altLang="zh-CN" sz="2000">
              <a:solidFill>
                <a:srgbClr val="0000FF"/>
              </a:solidFill>
              <a:latin typeface="仿宋" pitchFamily="49" charset="-122"/>
              <a:ea typeface="仿宋" pitchFamily="49"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42910" y="321453"/>
            <a:ext cx="15716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1</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）无剪支</a:t>
            </a:r>
          </a:p>
        </p:txBody>
      </p:sp>
      <p:sp>
        <p:nvSpPr>
          <p:cNvPr id="47203" name="Rectangle 99"/>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103"/>
          <p:cNvGrpSpPr/>
          <p:nvPr/>
        </p:nvGrpSpPr>
        <p:grpSpPr>
          <a:xfrm>
            <a:off x="507619" y="996752"/>
            <a:ext cx="7922033" cy="3432386"/>
            <a:chOff x="507619" y="1000108"/>
            <a:chExt cx="7636281" cy="4576515"/>
          </a:xfrm>
        </p:grpSpPr>
        <p:sp>
          <p:nvSpPr>
            <p:cNvPr id="14" name="TextBox 13"/>
            <p:cNvSpPr txBox="1"/>
            <p:nvPr/>
          </p:nvSpPr>
          <p:spPr>
            <a:xfrm>
              <a:off x="785786" y="1000108"/>
              <a:ext cx="3214710" cy="430887"/>
            </a:xfrm>
            <a:prstGeom prst="rect">
              <a:avLst/>
            </a:prstGeom>
            <a:noFill/>
          </p:spPr>
          <p:txBody>
            <a:bodyPr wrap="square" rtlCol="0">
              <a:spAutoFit/>
            </a:bodyPr>
            <a:lstStyle/>
            <a:p>
              <a:pPr algn="l">
                <a:lnSpc>
                  <a:spcPts val="1800"/>
                </a:lnSpc>
                <a:spcBef>
                  <a:spcPts val="0"/>
                </a:spcBef>
              </a:pPr>
              <a:r>
                <a:rPr lang="en-US" altLang="zh-CN" sz="2000" i="1" smtClean="0">
                  <a:solidFill>
                    <a:srgbClr val="0000FF"/>
                  </a:solidFill>
                  <a:latin typeface="Consolas" pitchFamily="49" charset="0"/>
                  <a:cs typeface="Consolas" pitchFamily="49" charset="0"/>
                </a:rPr>
                <a:t>a</a:t>
              </a:r>
              <a:r>
                <a:rPr lang="en-US" altLang="zh-CN" sz="2000" smtClean="0">
                  <a:solidFill>
                    <a:srgbClr val="0000FF"/>
                  </a:solidFill>
                  <a:latin typeface="Consolas" pitchFamily="49" charset="0"/>
                  <a:cs typeface="Consolas" pitchFamily="49" charset="0"/>
                </a:rPr>
                <a:t>=</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3</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1</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5</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2</a:t>
              </a:r>
              <a:r>
                <a:rPr lang="zh-CN" altLang="zh-CN" sz="2000" smtClean="0">
                  <a:solidFill>
                    <a:srgbClr val="0000FF"/>
                  </a:solidFill>
                  <a:latin typeface="Consolas" pitchFamily="49" charset="0"/>
                  <a:cs typeface="Consolas" pitchFamily="49" charset="0"/>
                </a:rPr>
                <a:t>），</a:t>
              </a:r>
              <a:r>
                <a:rPr lang="en-US" altLang="zh-CN" sz="2000" smtClean="0">
                  <a:solidFill>
                    <a:srgbClr val="0000FF"/>
                  </a:solidFill>
                  <a:latin typeface="Consolas" pitchFamily="49" charset="0"/>
                  <a:cs typeface="Consolas" pitchFamily="49" charset="0"/>
                </a:rPr>
                <a:t>t=8</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47201" name="Rectangle 97"/>
            <p:cNvSpPr>
              <a:spLocks noChangeArrowheads="1"/>
            </p:cNvSpPr>
            <p:nvPr/>
          </p:nvSpPr>
          <p:spPr bwMode="auto">
            <a:xfrm>
              <a:off x="6117041" y="2590921"/>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200" name="Rectangle 96"/>
            <p:cNvSpPr>
              <a:spLocks noChangeArrowheads="1"/>
            </p:cNvSpPr>
            <p:nvPr/>
          </p:nvSpPr>
          <p:spPr bwMode="auto">
            <a:xfrm>
              <a:off x="5002932" y="2590921"/>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99" name="Rectangle 95"/>
            <p:cNvSpPr>
              <a:spLocks noChangeArrowheads="1"/>
            </p:cNvSpPr>
            <p:nvPr/>
          </p:nvSpPr>
          <p:spPr bwMode="auto">
            <a:xfrm>
              <a:off x="2655243" y="2556150"/>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98" name="Rectangle 94"/>
            <p:cNvSpPr>
              <a:spLocks noChangeArrowheads="1"/>
            </p:cNvSpPr>
            <p:nvPr/>
          </p:nvSpPr>
          <p:spPr bwMode="auto">
            <a:xfrm>
              <a:off x="1541134" y="2556150"/>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97" name="Rectangle 93"/>
            <p:cNvSpPr>
              <a:spLocks noChangeArrowheads="1"/>
            </p:cNvSpPr>
            <p:nvPr/>
          </p:nvSpPr>
          <p:spPr bwMode="auto">
            <a:xfrm>
              <a:off x="4666328" y="1960833"/>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96" name="Rectangle 92"/>
            <p:cNvSpPr>
              <a:spLocks noChangeArrowheads="1"/>
            </p:cNvSpPr>
            <p:nvPr/>
          </p:nvSpPr>
          <p:spPr bwMode="auto">
            <a:xfrm>
              <a:off x="6867998" y="3216793"/>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95" name="Rectangle 91"/>
            <p:cNvSpPr>
              <a:spLocks noChangeArrowheads="1"/>
            </p:cNvSpPr>
            <p:nvPr/>
          </p:nvSpPr>
          <p:spPr bwMode="auto">
            <a:xfrm>
              <a:off x="6078166" y="3216793"/>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94" name="Rectangle 90"/>
            <p:cNvSpPr>
              <a:spLocks noChangeArrowheads="1"/>
            </p:cNvSpPr>
            <p:nvPr/>
          </p:nvSpPr>
          <p:spPr bwMode="auto">
            <a:xfrm>
              <a:off x="5147055" y="3210471"/>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93" name="Rectangle 89"/>
            <p:cNvSpPr>
              <a:spLocks noChangeArrowheads="1"/>
            </p:cNvSpPr>
            <p:nvPr/>
          </p:nvSpPr>
          <p:spPr bwMode="auto">
            <a:xfrm>
              <a:off x="4357222" y="3210471"/>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92" name="Rectangle 88"/>
            <p:cNvSpPr>
              <a:spLocks noChangeArrowheads="1"/>
            </p:cNvSpPr>
            <p:nvPr/>
          </p:nvSpPr>
          <p:spPr bwMode="auto">
            <a:xfrm>
              <a:off x="3363532" y="3210471"/>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91" name="Rectangle 87"/>
            <p:cNvSpPr>
              <a:spLocks noChangeArrowheads="1"/>
            </p:cNvSpPr>
            <p:nvPr/>
          </p:nvSpPr>
          <p:spPr bwMode="auto">
            <a:xfrm>
              <a:off x="2573699" y="3210471"/>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90" name="Rectangle 86"/>
            <p:cNvSpPr>
              <a:spLocks noChangeArrowheads="1"/>
            </p:cNvSpPr>
            <p:nvPr/>
          </p:nvSpPr>
          <p:spPr bwMode="auto">
            <a:xfrm>
              <a:off x="1642589" y="3204149"/>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89" name="Rectangle 85"/>
            <p:cNvSpPr>
              <a:spLocks noChangeArrowheads="1"/>
            </p:cNvSpPr>
            <p:nvPr/>
          </p:nvSpPr>
          <p:spPr bwMode="auto">
            <a:xfrm>
              <a:off x="852756" y="3204149"/>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88" name="Rectangle 84"/>
            <p:cNvSpPr>
              <a:spLocks noChangeArrowheads="1"/>
            </p:cNvSpPr>
            <p:nvPr/>
          </p:nvSpPr>
          <p:spPr bwMode="auto">
            <a:xfrm>
              <a:off x="6347448" y="3928012"/>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87" name="Rectangle 83"/>
            <p:cNvSpPr>
              <a:spLocks noChangeArrowheads="1"/>
            </p:cNvSpPr>
            <p:nvPr/>
          </p:nvSpPr>
          <p:spPr bwMode="auto">
            <a:xfrm>
              <a:off x="5813624" y="3928012"/>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86" name="Rectangle 82"/>
            <p:cNvSpPr>
              <a:spLocks noChangeArrowheads="1"/>
            </p:cNvSpPr>
            <p:nvPr/>
          </p:nvSpPr>
          <p:spPr bwMode="auto">
            <a:xfrm>
              <a:off x="7206498" y="3928012"/>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85" name="Rectangle 81"/>
            <p:cNvSpPr>
              <a:spLocks noChangeArrowheads="1"/>
            </p:cNvSpPr>
            <p:nvPr/>
          </p:nvSpPr>
          <p:spPr bwMode="auto">
            <a:xfrm>
              <a:off x="6672673" y="3928012"/>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84" name="Rectangle 80"/>
            <p:cNvSpPr>
              <a:spLocks noChangeArrowheads="1"/>
            </p:cNvSpPr>
            <p:nvPr/>
          </p:nvSpPr>
          <p:spPr bwMode="auto">
            <a:xfrm>
              <a:off x="4617971" y="3940656"/>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83" name="Rectangle 79"/>
            <p:cNvSpPr>
              <a:spLocks noChangeArrowheads="1"/>
            </p:cNvSpPr>
            <p:nvPr/>
          </p:nvSpPr>
          <p:spPr bwMode="auto">
            <a:xfrm>
              <a:off x="4084147" y="3940656"/>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82" name="Rectangle 78"/>
            <p:cNvSpPr>
              <a:spLocks noChangeArrowheads="1"/>
            </p:cNvSpPr>
            <p:nvPr/>
          </p:nvSpPr>
          <p:spPr bwMode="auto">
            <a:xfrm>
              <a:off x="5477021" y="3940656"/>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81" name="Rectangle 77"/>
            <p:cNvSpPr>
              <a:spLocks noChangeArrowheads="1"/>
            </p:cNvSpPr>
            <p:nvPr/>
          </p:nvSpPr>
          <p:spPr bwMode="auto">
            <a:xfrm>
              <a:off x="4943196" y="3940656"/>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80" name="Rectangle 76"/>
            <p:cNvSpPr>
              <a:spLocks noChangeArrowheads="1"/>
            </p:cNvSpPr>
            <p:nvPr/>
          </p:nvSpPr>
          <p:spPr bwMode="auto">
            <a:xfrm>
              <a:off x="2820226" y="3915368"/>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79" name="Rectangle 75"/>
            <p:cNvSpPr>
              <a:spLocks noChangeArrowheads="1"/>
            </p:cNvSpPr>
            <p:nvPr/>
          </p:nvSpPr>
          <p:spPr bwMode="auto">
            <a:xfrm>
              <a:off x="2286401" y="3915368"/>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78" name="Rectangle 74"/>
            <p:cNvSpPr>
              <a:spLocks noChangeArrowheads="1"/>
            </p:cNvSpPr>
            <p:nvPr/>
          </p:nvSpPr>
          <p:spPr bwMode="auto">
            <a:xfrm>
              <a:off x="3679275" y="3915368"/>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77" name="Rectangle 73"/>
            <p:cNvSpPr>
              <a:spLocks noChangeArrowheads="1"/>
            </p:cNvSpPr>
            <p:nvPr/>
          </p:nvSpPr>
          <p:spPr bwMode="auto">
            <a:xfrm>
              <a:off x="3145451" y="3915368"/>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76" name="Rectangle 72"/>
            <p:cNvSpPr>
              <a:spLocks noChangeArrowheads="1"/>
            </p:cNvSpPr>
            <p:nvPr/>
          </p:nvSpPr>
          <p:spPr bwMode="auto">
            <a:xfrm>
              <a:off x="1099283" y="3880598"/>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75" name="Rectangle 71"/>
            <p:cNvSpPr>
              <a:spLocks noChangeArrowheads="1"/>
            </p:cNvSpPr>
            <p:nvPr/>
          </p:nvSpPr>
          <p:spPr bwMode="auto">
            <a:xfrm>
              <a:off x="565458" y="3880598"/>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74" name="Rectangle 70"/>
            <p:cNvSpPr>
              <a:spLocks noChangeArrowheads="1"/>
            </p:cNvSpPr>
            <p:nvPr/>
          </p:nvSpPr>
          <p:spPr bwMode="auto">
            <a:xfrm>
              <a:off x="1958332" y="3880598"/>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73" name="Rectangle 69"/>
            <p:cNvSpPr>
              <a:spLocks noChangeArrowheads="1"/>
            </p:cNvSpPr>
            <p:nvPr/>
          </p:nvSpPr>
          <p:spPr bwMode="auto">
            <a:xfrm>
              <a:off x="1424508" y="3880598"/>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72" name="Rectangle 68"/>
            <p:cNvSpPr>
              <a:spLocks noChangeArrowheads="1"/>
            </p:cNvSpPr>
            <p:nvPr/>
          </p:nvSpPr>
          <p:spPr bwMode="auto">
            <a:xfrm>
              <a:off x="2732993" y="1981906"/>
              <a:ext cx="1839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71" name="Oval 67"/>
            <p:cNvSpPr>
              <a:spLocks noChangeArrowheads="1"/>
            </p:cNvSpPr>
            <p:nvPr/>
          </p:nvSpPr>
          <p:spPr bwMode="auto">
            <a:xfrm>
              <a:off x="3651778" y="1794355"/>
              <a:ext cx="349878" cy="358244"/>
            </a:xfrm>
            <a:prstGeom prst="ellipse">
              <a:avLst/>
            </a:prstGeom>
            <a:solidFill>
              <a:srgbClr val="FF0000"/>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Consolas" pitchFamily="49" charset="0"/>
                  <a:ea typeface="仿宋" pitchFamily="49" charset="-122"/>
                  <a:cs typeface="Times New Roman" pitchFamily="18" charset="0"/>
                </a:rPr>
                <a:t>0</a:t>
              </a:r>
            </a:p>
          </p:txBody>
        </p:sp>
        <p:sp>
          <p:nvSpPr>
            <p:cNvPr id="47170" name="AutoShape 66"/>
            <p:cNvSpPr>
              <a:spLocks noChangeShapeType="1"/>
            </p:cNvSpPr>
            <p:nvPr/>
          </p:nvSpPr>
          <p:spPr bwMode="auto">
            <a:xfrm flipH="1">
              <a:off x="2247526" y="1973477"/>
              <a:ext cx="1404252" cy="52577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69" name="Oval 65"/>
            <p:cNvSpPr>
              <a:spLocks noChangeArrowheads="1"/>
            </p:cNvSpPr>
            <p:nvPr/>
          </p:nvSpPr>
          <p:spPr bwMode="auto">
            <a:xfrm>
              <a:off x="4041479" y="4267290"/>
              <a:ext cx="349878" cy="3582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8</a:t>
              </a:r>
            </a:p>
          </p:txBody>
        </p:sp>
        <p:sp>
          <p:nvSpPr>
            <p:cNvPr id="47168" name="Oval 64"/>
            <p:cNvSpPr>
              <a:spLocks noChangeArrowheads="1"/>
            </p:cNvSpPr>
            <p:nvPr/>
          </p:nvSpPr>
          <p:spPr bwMode="auto">
            <a:xfrm>
              <a:off x="4490916" y="4267290"/>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6</a:t>
              </a:r>
            </a:p>
          </p:txBody>
        </p:sp>
        <p:sp>
          <p:nvSpPr>
            <p:cNvPr id="47167" name="Oval 63"/>
            <p:cNvSpPr>
              <a:spLocks noChangeArrowheads="1"/>
            </p:cNvSpPr>
            <p:nvPr/>
          </p:nvSpPr>
          <p:spPr bwMode="auto">
            <a:xfrm>
              <a:off x="4255767" y="3622452"/>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6</a:t>
              </a:r>
            </a:p>
          </p:txBody>
        </p:sp>
        <p:sp>
          <p:nvSpPr>
            <p:cNvPr id="47166" name="AutoShape 62"/>
            <p:cNvSpPr>
              <a:spLocks noChangeShapeType="1"/>
            </p:cNvSpPr>
            <p:nvPr/>
          </p:nvSpPr>
          <p:spPr bwMode="auto">
            <a:xfrm flipH="1">
              <a:off x="4216892" y="3928012"/>
              <a:ext cx="90077"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65" name="AutoShape 61"/>
            <p:cNvSpPr>
              <a:spLocks noChangeShapeType="1"/>
            </p:cNvSpPr>
            <p:nvPr/>
          </p:nvSpPr>
          <p:spPr bwMode="auto">
            <a:xfrm>
              <a:off x="4554443" y="3928012"/>
              <a:ext cx="111885"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64" name="Oval 60"/>
            <p:cNvSpPr>
              <a:spLocks noChangeArrowheads="1"/>
            </p:cNvSpPr>
            <p:nvPr/>
          </p:nvSpPr>
          <p:spPr bwMode="auto">
            <a:xfrm>
              <a:off x="4928974" y="4267290"/>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7163" name="Oval 59"/>
            <p:cNvSpPr>
              <a:spLocks noChangeArrowheads="1"/>
            </p:cNvSpPr>
            <p:nvPr/>
          </p:nvSpPr>
          <p:spPr bwMode="auto">
            <a:xfrm>
              <a:off x="5352809" y="4267290"/>
              <a:ext cx="348930"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62" name="Oval 58"/>
            <p:cNvSpPr>
              <a:spLocks noChangeArrowheads="1"/>
            </p:cNvSpPr>
            <p:nvPr/>
          </p:nvSpPr>
          <p:spPr bwMode="auto">
            <a:xfrm>
              <a:off x="5125247" y="3622452"/>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61" name="AutoShape 57"/>
            <p:cNvSpPr>
              <a:spLocks noChangeShapeType="1"/>
            </p:cNvSpPr>
            <p:nvPr/>
          </p:nvSpPr>
          <p:spPr bwMode="auto">
            <a:xfrm flipH="1">
              <a:off x="5104387" y="3928012"/>
              <a:ext cx="72062"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60" name="AutoShape 56"/>
            <p:cNvSpPr>
              <a:spLocks noChangeShapeType="1"/>
            </p:cNvSpPr>
            <p:nvPr/>
          </p:nvSpPr>
          <p:spPr bwMode="auto">
            <a:xfrm>
              <a:off x="5423923" y="3928012"/>
              <a:ext cx="103351"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59" name="Oval 55"/>
            <p:cNvSpPr>
              <a:spLocks noChangeArrowheads="1"/>
            </p:cNvSpPr>
            <p:nvPr/>
          </p:nvSpPr>
          <p:spPr bwMode="auto">
            <a:xfrm>
              <a:off x="4659691" y="2962862"/>
              <a:ext cx="348930"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58" name="AutoShape 54"/>
            <p:cNvSpPr>
              <a:spLocks noChangeShapeType="1"/>
            </p:cNvSpPr>
            <p:nvPr/>
          </p:nvSpPr>
          <p:spPr bwMode="auto">
            <a:xfrm flipH="1">
              <a:off x="4431180" y="3268423"/>
              <a:ext cx="279713" cy="35402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57" name="AutoShape 53"/>
            <p:cNvSpPr>
              <a:spLocks noChangeShapeType="1"/>
            </p:cNvSpPr>
            <p:nvPr/>
          </p:nvSpPr>
          <p:spPr bwMode="auto">
            <a:xfrm>
              <a:off x="4957419" y="3268423"/>
              <a:ext cx="343240" cy="35402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56" name="Oval 52"/>
            <p:cNvSpPr>
              <a:spLocks noChangeArrowheads="1"/>
            </p:cNvSpPr>
            <p:nvPr/>
          </p:nvSpPr>
          <p:spPr bwMode="auto">
            <a:xfrm>
              <a:off x="5766215" y="4267290"/>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7</a:t>
              </a:r>
            </a:p>
          </p:txBody>
        </p:sp>
        <p:sp>
          <p:nvSpPr>
            <p:cNvPr id="47155" name="Oval 51"/>
            <p:cNvSpPr>
              <a:spLocks noChangeArrowheads="1"/>
            </p:cNvSpPr>
            <p:nvPr/>
          </p:nvSpPr>
          <p:spPr bwMode="auto">
            <a:xfrm>
              <a:off x="6205221" y="4267290"/>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5</a:t>
              </a:r>
            </a:p>
          </p:txBody>
        </p:sp>
        <p:sp>
          <p:nvSpPr>
            <p:cNvPr id="47154" name="Oval 50"/>
            <p:cNvSpPr>
              <a:spLocks noChangeArrowheads="1"/>
            </p:cNvSpPr>
            <p:nvPr/>
          </p:nvSpPr>
          <p:spPr bwMode="auto">
            <a:xfrm>
              <a:off x="5978607" y="3622452"/>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5</a:t>
              </a:r>
            </a:p>
          </p:txBody>
        </p:sp>
        <p:sp>
          <p:nvSpPr>
            <p:cNvPr id="47153" name="AutoShape 49"/>
            <p:cNvSpPr>
              <a:spLocks noChangeShapeType="1"/>
            </p:cNvSpPr>
            <p:nvPr/>
          </p:nvSpPr>
          <p:spPr bwMode="auto">
            <a:xfrm flipH="1">
              <a:off x="5941628" y="3928012"/>
              <a:ext cx="88181"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52" name="AutoShape 48"/>
            <p:cNvSpPr>
              <a:spLocks noChangeShapeType="1"/>
            </p:cNvSpPr>
            <p:nvPr/>
          </p:nvSpPr>
          <p:spPr bwMode="auto">
            <a:xfrm>
              <a:off x="6277283" y="3928012"/>
              <a:ext cx="103351"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51" name="Oval 47"/>
            <p:cNvSpPr>
              <a:spLocks noChangeArrowheads="1"/>
            </p:cNvSpPr>
            <p:nvPr/>
          </p:nvSpPr>
          <p:spPr bwMode="auto">
            <a:xfrm>
              <a:off x="6643280" y="4267290"/>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47150" name="Oval 46"/>
            <p:cNvSpPr>
              <a:spLocks noChangeArrowheads="1"/>
            </p:cNvSpPr>
            <p:nvPr/>
          </p:nvSpPr>
          <p:spPr bwMode="auto">
            <a:xfrm>
              <a:off x="7092716" y="4276773"/>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49" name="Oval 45"/>
            <p:cNvSpPr>
              <a:spLocks noChangeArrowheads="1"/>
            </p:cNvSpPr>
            <p:nvPr/>
          </p:nvSpPr>
          <p:spPr bwMode="auto">
            <a:xfrm>
              <a:off x="6848086" y="3622452"/>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48" name="AutoShape 44"/>
            <p:cNvSpPr>
              <a:spLocks noChangeShapeType="1"/>
            </p:cNvSpPr>
            <p:nvPr/>
          </p:nvSpPr>
          <p:spPr bwMode="auto">
            <a:xfrm flipH="1">
              <a:off x="6818693" y="3928012"/>
              <a:ext cx="80595"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47" name="AutoShape 43"/>
            <p:cNvSpPr>
              <a:spLocks noChangeShapeType="1"/>
            </p:cNvSpPr>
            <p:nvPr/>
          </p:nvSpPr>
          <p:spPr bwMode="auto">
            <a:xfrm>
              <a:off x="7146762" y="3928012"/>
              <a:ext cx="121367" cy="34876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46" name="Oval 42"/>
            <p:cNvSpPr>
              <a:spLocks noChangeArrowheads="1"/>
            </p:cNvSpPr>
            <p:nvPr/>
          </p:nvSpPr>
          <p:spPr bwMode="auto">
            <a:xfrm>
              <a:off x="6391064" y="2962862"/>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45" name="AutoShape 41"/>
            <p:cNvSpPr>
              <a:spLocks noChangeShapeType="1"/>
            </p:cNvSpPr>
            <p:nvPr/>
          </p:nvSpPr>
          <p:spPr bwMode="auto">
            <a:xfrm flipH="1">
              <a:off x="6154020" y="3268423"/>
              <a:ext cx="288246" cy="35402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44" name="AutoShape 40"/>
            <p:cNvSpPr>
              <a:spLocks noChangeShapeType="1"/>
            </p:cNvSpPr>
            <p:nvPr/>
          </p:nvSpPr>
          <p:spPr bwMode="auto">
            <a:xfrm>
              <a:off x="6689740" y="3268423"/>
              <a:ext cx="333759" cy="35402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43" name="Oval 39"/>
            <p:cNvSpPr>
              <a:spLocks noChangeArrowheads="1"/>
            </p:cNvSpPr>
            <p:nvPr/>
          </p:nvSpPr>
          <p:spPr bwMode="auto">
            <a:xfrm>
              <a:off x="5420130" y="2466589"/>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42" name="AutoShape 38"/>
            <p:cNvSpPr>
              <a:spLocks noChangeShapeType="1"/>
            </p:cNvSpPr>
            <p:nvPr/>
          </p:nvSpPr>
          <p:spPr bwMode="auto">
            <a:xfrm flipH="1">
              <a:off x="4957419" y="2645711"/>
              <a:ext cx="462711" cy="3698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41" name="AutoShape 37"/>
            <p:cNvSpPr>
              <a:spLocks noChangeShapeType="1"/>
            </p:cNvSpPr>
            <p:nvPr/>
          </p:nvSpPr>
          <p:spPr bwMode="auto">
            <a:xfrm>
              <a:off x="5770008" y="2645711"/>
              <a:ext cx="672258" cy="3698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40" name="AutoShape 36"/>
            <p:cNvSpPr>
              <a:spLocks noChangeShapeType="1"/>
            </p:cNvSpPr>
            <p:nvPr/>
          </p:nvSpPr>
          <p:spPr bwMode="auto">
            <a:xfrm>
              <a:off x="4001656" y="1973477"/>
              <a:ext cx="1469676" cy="545795"/>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39" name="Oval 35"/>
            <p:cNvSpPr>
              <a:spLocks noChangeArrowheads="1"/>
            </p:cNvSpPr>
            <p:nvPr/>
          </p:nvSpPr>
          <p:spPr bwMode="auto">
            <a:xfrm>
              <a:off x="507619" y="4247271"/>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11</a:t>
              </a:r>
            </a:p>
          </p:txBody>
        </p:sp>
        <p:sp>
          <p:nvSpPr>
            <p:cNvPr id="47138" name="Oval 34"/>
            <p:cNvSpPr>
              <a:spLocks noChangeArrowheads="1"/>
            </p:cNvSpPr>
            <p:nvPr/>
          </p:nvSpPr>
          <p:spPr bwMode="auto">
            <a:xfrm>
              <a:off x="958952" y="4247271"/>
              <a:ext cx="348930"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9</a:t>
              </a:r>
            </a:p>
          </p:txBody>
        </p:sp>
        <p:sp>
          <p:nvSpPr>
            <p:cNvPr id="47137" name="Oval 33"/>
            <p:cNvSpPr>
              <a:spLocks noChangeArrowheads="1"/>
            </p:cNvSpPr>
            <p:nvPr/>
          </p:nvSpPr>
          <p:spPr bwMode="auto">
            <a:xfrm>
              <a:off x="740871" y="3602432"/>
              <a:ext cx="348930"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9</a:t>
              </a:r>
            </a:p>
          </p:txBody>
        </p:sp>
        <p:sp>
          <p:nvSpPr>
            <p:cNvPr id="47136" name="AutoShape 32"/>
            <p:cNvSpPr>
              <a:spLocks noChangeShapeType="1"/>
            </p:cNvSpPr>
            <p:nvPr/>
          </p:nvSpPr>
          <p:spPr bwMode="auto">
            <a:xfrm flipH="1">
              <a:off x="683032" y="3907993"/>
              <a:ext cx="109040"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35" name="AutoShape 31"/>
            <p:cNvSpPr>
              <a:spLocks noChangeShapeType="1"/>
            </p:cNvSpPr>
            <p:nvPr/>
          </p:nvSpPr>
          <p:spPr bwMode="auto">
            <a:xfrm>
              <a:off x="1038599" y="3907993"/>
              <a:ext cx="94818"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34" name="Oval 30"/>
            <p:cNvSpPr>
              <a:spLocks noChangeArrowheads="1"/>
            </p:cNvSpPr>
            <p:nvPr/>
          </p:nvSpPr>
          <p:spPr bwMode="auto">
            <a:xfrm>
              <a:off x="1397959" y="4247271"/>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6</a:t>
              </a:r>
            </a:p>
          </p:txBody>
        </p:sp>
        <p:sp>
          <p:nvSpPr>
            <p:cNvPr id="47133" name="Oval 29"/>
            <p:cNvSpPr>
              <a:spLocks noChangeArrowheads="1"/>
            </p:cNvSpPr>
            <p:nvPr/>
          </p:nvSpPr>
          <p:spPr bwMode="auto">
            <a:xfrm>
              <a:off x="1838861" y="4247271"/>
              <a:ext cx="350826"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4</a:t>
              </a:r>
            </a:p>
          </p:txBody>
        </p:sp>
        <p:sp>
          <p:nvSpPr>
            <p:cNvPr id="47132" name="Oval 28"/>
            <p:cNvSpPr>
              <a:spLocks noChangeArrowheads="1"/>
            </p:cNvSpPr>
            <p:nvPr/>
          </p:nvSpPr>
          <p:spPr bwMode="auto">
            <a:xfrm>
              <a:off x="1603713" y="3602432"/>
              <a:ext cx="348930"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4</a:t>
              </a:r>
            </a:p>
          </p:txBody>
        </p:sp>
        <p:sp>
          <p:nvSpPr>
            <p:cNvPr id="47131" name="AutoShape 27"/>
            <p:cNvSpPr>
              <a:spLocks noChangeShapeType="1"/>
            </p:cNvSpPr>
            <p:nvPr/>
          </p:nvSpPr>
          <p:spPr bwMode="auto">
            <a:xfrm flipH="1">
              <a:off x="1573372" y="3907993"/>
              <a:ext cx="81543"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30" name="AutoShape 26"/>
            <p:cNvSpPr>
              <a:spLocks noChangeShapeType="1"/>
            </p:cNvSpPr>
            <p:nvPr/>
          </p:nvSpPr>
          <p:spPr bwMode="auto">
            <a:xfrm>
              <a:off x="1901441" y="3907993"/>
              <a:ext cx="112833"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29" name="Oval 25"/>
            <p:cNvSpPr>
              <a:spLocks noChangeArrowheads="1"/>
            </p:cNvSpPr>
            <p:nvPr/>
          </p:nvSpPr>
          <p:spPr bwMode="auto">
            <a:xfrm>
              <a:off x="1137210" y="2942842"/>
              <a:ext cx="350826"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4</a:t>
              </a:r>
            </a:p>
          </p:txBody>
        </p:sp>
        <p:sp>
          <p:nvSpPr>
            <p:cNvPr id="47128" name="AutoShape 24"/>
            <p:cNvSpPr>
              <a:spLocks noChangeShapeType="1"/>
            </p:cNvSpPr>
            <p:nvPr/>
          </p:nvSpPr>
          <p:spPr bwMode="auto">
            <a:xfrm flipH="1">
              <a:off x="915336" y="3248403"/>
              <a:ext cx="273075" cy="35402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27" name="AutoShape 23"/>
            <p:cNvSpPr>
              <a:spLocks noChangeShapeType="1"/>
            </p:cNvSpPr>
            <p:nvPr/>
          </p:nvSpPr>
          <p:spPr bwMode="auto">
            <a:xfrm>
              <a:off x="1436834" y="3248403"/>
              <a:ext cx="341344" cy="35402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26" name="Oval 22"/>
            <p:cNvSpPr>
              <a:spLocks noChangeArrowheads="1"/>
            </p:cNvSpPr>
            <p:nvPr/>
          </p:nvSpPr>
          <p:spPr bwMode="auto">
            <a:xfrm>
              <a:off x="2260801" y="4247271"/>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10</a:t>
              </a:r>
            </a:p>
          </p:txBody>
        </p:sp>
        <p:sp>
          <p:nvSpPr>
            <p:cNvPr id="47125" name="Oval 21"/>
            <p:cNvSpPr>
              <a:spLocks noChangeArrowheads="1"/>
            </p:cNvSpPr>
            <p:nvPr/>
          </p:nvSpPr>
          <p:spPr bwMode="auto">
            <a:xfrm>
              <a:off x="2700755" y="4247271"/>
              <a:ext cx="349878" cy="358244"/>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8</a:t>
              </a:r>
            </a:p>
          </p:txBody>
        </p:sp>
        <p:sp>
          <p:nvSpPr>
            <p:cNvPr id="47124" name="Oval 20"/>
            <p:cNvSpPr>
              <a:spLocks noChangeArrowheads="1"/>
            </p:cNvSpPr>
            <p:nvPr/>
          </p:nvSpPr>
          <p:spPr bwMode="auto">
            <a:xfrm>
              <a:off x="2474141" y="3602432"/>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8</a:t>
              </a:r>
            </a:p>
          </p:txBody>
        </p:sp>
        <p:sp>
          <p:nvSpPr>
            <p:cNvPr id="47123" name="AutoShape 19"/>
            <p:cNvSpPr>
              <a:spLocks noChangeShapeType="1"/>
            </p:cNvSpPr>
            <p:nvPr/>
          </p:nvSpPr>
          <p:spPr bwMode="auto">
            <a:xfrm flipH="1">
              <a:off x="2436214" y="3907993"/>
              <a:ext cx="89129"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22" name="AutoShape 18"/>
            <p:cNvSpPr>
              <a:spLocks noChangeShapeType="1"/>
            </p:cNvSpPr>
            <p:nvPr/>
          </p:nvSpPr>
          <p:spPr bwMode="auto">
            <a:xfrm>
              <a:off x="2772817" y="3907993"/>
              <a:ext cx="103351"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21" name="Oval 17"/>
            <p:cNvSpPr>
              <a:spLocks noChangeArrowheads="1"/>
            </p:cNvSpPr>
            <p:nvPr/>
          </p:nvSpPr>
          <p:spPr bwMode="auto">
            <a:xfrm>
              <a:off x="3113213" y="4247271"/>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5</a:t>
              </a:r>
            </a:p>
          </p:txBody>
        </p:sp>
        <p:sp>
          <p:nvSpPr>
            <p:cNvPr id="47120" name="Oval 16"/>
            <p:cNvSpPr>
              <a:spLocks noChangeArrowheads="1"/>
            </p:cNvSpPr>
            <p:nvPr/>
          </p:nvSpPr>
          <p:spPr bwMode="auto">
            <a:xfrm>
              <a:off x="3553167" y="4256754"/>
              <a:ext cx="349878" cy="358244"/>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7119" name="Oval 15"/>
            <p:cNvSpPr>
              <a:spLocks noChangeArrowheads="1"/>
            </p:cNvSpPr>
            <p:nvPr/>
          </p:nvSpPr>
          <p:spPr bwMode="auto">
            <a:xfrm>
              <a:off x="3318019" y="3602432"/>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7118" name="AutoShape 14"/>
            <p:cNvSpPr>
              <a:spLocks noChangeShapeType="1"/>
            </p:cNvSpPr>
            <p:nvPr/>
          </p:nvSpPr>
          <p:spPr bwMode="auto">
            <a:xfrm flipH="1">
              <a:off x="3288626" y="3907993"/>
              <a:ext cx="80595" cy="33927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17" name="AutoShape 13"/>
            <p:cNvSpPr>
              <a:spLocks noChangeShapeType="1"/>
            </p:cNvSpPr>
            <p:nvPr/>
          </p:nvSpPr>
          <p:spPr bwMode="auto">
            <a:xfrm>
              <a:off x="3616695" y="3907993"/>
              <a:ext cx="111885" cy="34876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16" name="Oval 12"/>
            <p:cNvSpPr>
              <a:spLocks noChangeArrowheads="1"/>
            </p:cNvSpPr>
            <p:nvPr/>
          </p:nvSpPr>
          <p:spPr bwMode="auto">
            <a:xfrm>
              <a:off x="2886598" y="2942842"/>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7115" name="AutoShape 11"/>
            <p:cNvSpPr>
              <a:spLocks noChangeShapeType="1"/>
            </p:cNvSpPr>
            <p:nvPr/>
          </p:nvSpPr>
          <p:spPr bwMode="auto">
            <a:xfrm flipH="1">
              <a:off x="2649554" y="3248403"/>
              <a:ext cx="288246" cy="35402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14" name="AutoShape 10"/>
            <p:cNvSpPr>
              <a:spLocks noChangeShapeType="1"/>
            </p:cNvSpPr>
            <p:nvPr/>
          </p:nvSpPr>
          <p:spPr bwMode="auto">
            <a:xfrm>
              <a:off x="3185274" y="3248403"/>
              <a:ext cx="308158" cy="35402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13" name="Oval 9"/>
            <p:cNvSpPr>
              <a:spLocks noChangeArrowheads="1"/>
            </p:cNvSpPr>
            <p:nvPr/>
          </p:nvSpPr>
          <p:spPr bwMode="auto">
            <a:xfrm>
              <a:off x="1948850" y="2446569"/>
              <a:ext cx="349878" cy="35824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7112" name="AutoShape 8"/>
            <p:cNvSpPr>
              <a:spLocks noChangeShapeType="1"/>
            </p:cNvSpPr>
            <p:nvPr/>
          </p:nvSpPr>
          <p:spPr bwMode="auto">
            <a:xfrm flipH="1">
              <a:off x="1436834" y="2625691"/>
              <a:ext cx="512016" cy="3698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11" name="AutoShape 7"/>
            <p:cNvSpPr>
              <a:spLocks noChangeShapeType="1"/>
            </p:cNvSpPr>
            <p:nvPr/>
          </p:nvSpPr>
          <p:spPr bwMode="auto">
            <a:xfrm>
              <a:off x="2298728" y="2625691"/>
              <a:ext cx="639072" cy="36983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7110" name="Rectangle 6"/>
            <p:cNvSpPr>
              <a:spLocks noChangeArrowheads="1"/>
            </p:cNvSpPr>
            <p:nvPr/>
          </p:nvSpPr>
          <p:spPr bwMode="auto">
            <a:xfrm>
              <a:off x="6681802" y="1820697"/>
              <a:ext cx="1396645"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结点层次</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7109" name="Rectangle 5"/>
            <p:cNvSpPr>
              <a:spLocks noChangeArrowheads="1"/>
            </p:cNvSpPr>
            <p:nvPr/>
          </p:nvSpPr>
          <p:spPr bwMode="auto">
            <a:xfrm>
              <a:off x="7567753" y="2430765"/>
              <a:ext cx="5761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7108" name="Rectangle 4"/>
            <p:cNvSpPr>
              <a:spLocks noChangeArrowheads="1"/>
            </p:cNvSpPr>
            <p:nvPr/>
          </p:nvSpPr>
          <p:spPr bwMode="auto">
            <a:xfrm>
              <a:off x="7567753" y="2975506"/>
              <a:ext cx="5761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47107" name="Rectangle 3"/>
            <p:cNvSpPr>
              <a:spLocks noChangeArrowheads="1"/>
            </p:cNvSpPr>
            <p:nvPr/>
          </p:nvSpPr>
          <p:spPr bwMode="auto">
            <a:xfrm>
              <a:off x="7567753" y="3649847"/>
              <a:ext cx="5761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7106" name="Rectangle 2"/>
            <p:cNvSpPr>
              <a:spLocks noChangeArrowheads="1"/>
            </p:cNvSpPr>
            <p:nvPr/>
          </p:nvSpPr>
          <p:spPr bwMode="auto">
            <a:xfrm>
              <a:off x="7567753" y="4325241"/>
              <a:ext cx="576147" cy="2739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=4</a:t>
              </a:r>
            </a:p>
          </p:txBody>
        </p:sp>
        <p:sp>
          <p:nvSpPr>
            <p:cNvPr id="103" name="TextBox 102"/>
            <p:cNvSpPr txBox="1"/>
            <p:nvPr/>
          </p:nvSpPr>
          <p:spPr>
            <a:xfrm>
              <a:off x="3500430" y="5143512"/>
              <a:ext cx="1143008" cy="433111"/>
            </a:xfrm>
            <a:prstGeom prst="rect">
              <a:avLst/>
            </a:prstGeom>
            <a:noFill/>
          </p:spPr>
          <p:txBody>
            <a:bodyPr wrap="square" rtlCol="0">
              <a:spAutoFit/>
            </a:bodyPr>
            <a:lstStyle/>
            <a:p>
              <a:pPr algn="l">
                <a:lnSpc>
                  <a:spcPts val="1800"/>
                </a:lnSpc>
                <a:spcBef>
                  <a:spcPts val="0"/>
                </a:spcBef>
              </a:pPr>
              <a:r>
                <a:rPr lang="en-US" altLang="zh-CN" sz="1800" smtClean="0">
                  <a:solidFill>
                    <a:srgbClr val="0000FF"/>
                  </a:solidFill>
                  <a:latin typeface="Consolas" pitchFamily="49" charset="0"/>
                  <a:cs typeface="Consolas" pitchFamily="49" charset="0"/>
                </a:rPr>
                <a:t>sum=31</a:t>
              </a:r>
              <a:endParaRPr lang="zh-CN" altLang="zh-CN" sz="1800" smtClean="0">
                <a:solidFill>
                  <a:srgbClr val="0000FF"/>
                </a:solidFill>
                <a:latin typeface="Consolas" pitchFamily="49" charset="0"/>
                <a:cs typeface="Consolas" pitchFamily="49" charset="0"/>
              </a:endParaRPr>
            </a:p>
          </p:txBody>
        </p:sp>
      </p:grpSp>
      <p:sp>
        <p:nvSpPr>
          <p:cNvPr id="105" name="灯片编号占位符 104"/>
          <p:cNvSpPr>
            <a:spLocks noGrp="1"/>
          </p:cNvSpPr>
          <p:nvPr>
            <p:ph type="sldNum" sz="quarter" idx="12"/>
          </p:nvPr>
        </p:nvSpPr>
        <p:spPr/>
        <p:txBody>
          <a:bodyPr/>
          <a:lstStyle/>
          <a:p>
            <a:fld id="{7AF016A1-9F15-429F-9EFD-84004B73C732}" type="slidenum">
              <a:rPr lang="en-US" altLang="zh-CN" smtClean="0"/>
              <a:pPr/>
              <a:t>59</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98" name="Rectangle 58"/>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56" name="Rectangle 52"/>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TextBox 54"/>
          <p:cNvSpPr txBox="1"/>
          <p:nvPr/>
        </p:nvSpPr>
        <p:spPr>
          <a:xfrm>
            <a:off x="500034" y="482189"/>
            <a:ext cx="7858180" cy="2295601"/>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algn="l">
              <a:lnSpc>
                <a:spcPts val="3000"/>
              </a:lnSpc>
              <a:spcBef>
                <a:spcPts val="1200"/>
              </a:spcBef>
            </a:pPr>
            <a:r>
              <a:rPr lang="en-US" altLang="zh-CN" sz="2000" smtClean="0">
                <a:solidFill>
                  <a:srgbClr val="FF0000"/>
                </a:solidFill>
                <a:ea typeface="楷体" pitchFamily="49" charset="-122"/>
                <a:cs typeface="Times New Roman" pitchFamily="18" charset="0"/>
              </a:rPr>
              <a:t>     </a:t>
            </a:r>
            <a:r>
              <a:rPr lang="zh-CN" altLang="zh-CN" sz="2000" smtClean="0">
                <a:solidFill>
                  <a:srgbClr val="FF0000"/>
                </a:solidFill>
                <a:ea typeface="楷体" pitchFamily="49" charset="-122"/>
                <a:cs typeface="Times New Roman" pitchFamily="18" charset="0"/>
              </a:rPr>
              <a:t>【例】</a:t>
            </a:r>
            <a:r>
              <a:rPr lang="zh-CN" altLang="zh-CN" sz="2000" smtClean="0">
                <a:solidFill>
                  <a:srgbClr val="0000FF"/>
                </a:solidFill>
                <a:latin typeface="Times New Roman" pitchFamily="18" charset="0"/>
                <a:ea typeface="楷体" pitchFamily="49" charset="-122"/>
                <a:cs typeface="Times New Roman" pitchFamily="18" charset="0"/>
              </a:rPr>
              <a:t>农夫（人）过河问题是这样的，在河东岸有一个农夫、一只狼、一只鸡和一袋谷子，只有当农夫在现场时，狼不会吃鸡，鸡也不会吃谷子，否则会出现狼吃鸡或者鸡吃谷子的冲突。另有一条小船，该船只能由农夫操作，且最多只能载下农夫和另一样东西。</a:t>
            </a:r>
            <a:endParaRPr lang="en-US" altLang="zh-CN" sz="2000" smtClean="0">
              <a:solidFill>
                <a:srgbClr val="0000FF"/>
              </a:solidFill>
              <a:latin typeface="Times New Roman" pitchFamily="18" charset="0"/>
              <a:ea typeface="楷体" pitchFamily="49" charset="-122"/>
              <a:cs typeface="Times New Roman" pitchFamily="18" charset="0"/>
            </a:endParaRPr>
          </a:p>
          <a:p>
            <a:pPr algn="l">
              <a:lnSpc>
                <a:spcPts val="3000"/>
              </a:lnSpc>
              <a:spcBef>
                <a:spcPts val="1200"/>
              </a:spcBef>
            </a:pPr>
            <a:r>
              <a:rPr lang="en-US" altLang="zh-CN" sz="2000" smtClean="0">
                <a:solidFill>
                  <a:srgbClr val="0000FF"/>
                </a:solidFill>
                <a:latin typeface="Times New Roman" pitchFamily="18" charset="0"/>
                <a:ea typeface="楷体" pitchFamily="49" charset="-122"/>
                <a:cs typeface="Times New Roman" pitchFamily="18" charset="0"/>
              </a:rPr>
              <a:t>    </a:t>
            </a:r>
            <a:r>
              <a:rPr lang="zh-CN" altLang="zh-CN" sz="2000" smtClean="0">
                <a:solidFill>
                  <a:srgbClr val="0000FF"/>
                </a:solidFill>
                <a:latin typeface="Times New Roman" pitchFamily="18" charset="0"/>
                <a:ea typeface="楷体" pitchFamily="49" charset="-122"/>
                <a:cs typeface="Times New Roman" pitchFamily="18" charset="0"/>
              </a:rPr>
              <a:t>设计一种将农夫、狼、鸡和谷子借助小船运到河西岸的过河方案。</a:t>
            </a: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4282" y="375032"/>
            <a:ext cx="8643998" cy="37123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	cnt=0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累计解个数</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	sum=0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累计搜索的结点个数</a:t>
            </a:r>
          </a:p>
          <a:p>
            <a:pPr algn="l" defTabSz="360000">
              <a:lnSpc>
                <a:spcPts val="2800"/>
              </a:lnSpc>
              <a:spcBef>
                <a:spcPts val="0"/>
              </a:spcBef>
            </a:pPr>
            <a:endParaRPr lang="en-US"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3	def </a:t>
            </a:r>
            <a:r>
              <a:rPr lang="en-US" altLang="zh-CN" sz="2000" smtClean="0">
                <a:solidFill>
                  <a:srgbClr val="FF0000"/>
                </a:solidFill>
                <a:latin typeface="Consolas" pitchFamily="49" charset="0"/>
                <a:ea typeface="仿宋" pitchFamily="49" charset="-122"/>
              </a:rPr>
              <a:t>disp</a:t>
            </a:r>
            <a:r>
              <a:rPr lang="en-US" altLang="zh-CN" sz="2000" smtClean="0">
                <a:solidFill>
                  <a:srgbClr val="0000FF"/>
                </a:solidFill>
                <a:latin typeface="Consolas" pitchFamily="49" charset="0"/>
                <a:ea typeface="仿宋" pitchFamily="49" charset="-122"/>
              </a:rPr>
              <a:t>(a):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输出一个解</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4   	global cnt,x</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5   	cnt+=1;print("  </a:t>
            </a:r>
            <a:r>
              <a:rPr lang="zh-CN" altLang="zh-CN" sz="2000" smtClean="0">
                <a:solidFill>
                  <a:srgbClr val="0000FF"/>
                </a:solidFill>
                <a:latin typeface="Consolas" pitchFamily="49" charset="0"/>
                <a:ea typeface="仿宋" pitchFamily="49" charset="-122"/>
              </a:rPr>
              <a:t>第</a:t>
            </a:r>
            <a:r>
              <a:rPr lang="en-US" altLang="zh-CN" sz="2000" smtClean="0">
                <a:solidFill>
                  <a:srgbClr val="0000FF"/>
                </a:solidFill>
                <a:latin typeface="Consolas" pitchFamily="49" charset="0"/>
                <a:ea typeface="仿宋" pitchFamily="49" charset="-122"/>
              </a:rPr>
              <a:t>%d</a:t>
            </a:r>
            <a:r>
              <a:rPr lang="zh-CN" altLang="zh-CN" sz="2000" smtClean="0">
                <a:solidFill>
                  <a:srgbClr val="0000FF"/>
                </a:solidFill>
                <a:latin typeface="Consolas" pitchFamily="49" charset="0"/>
                <a:ea typeface="仿宋" pitchFamily="49" charset="-122"/>
              </a:rPr>
              <a:t>个解</a:t>
            </a:r>
            <a:r>
              <a:rPr lang="en-US" altLang="zh-CN" sz="2000" smtClean="0">
                <a:solidFill>
                  <a:srgbClr val="0000FF"/>
                </a:solidFill>
                <a:latin typeface="Consolas" pitchFamily="49" charset="0"/>
                <a:ea typeface="仿宋" pitchFamily="49" charset="-122"/>
              </a:rPr>
              <a:t>,"%(cnt),end='')</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6  	print("</a:t>
            </a:r>
            <a:r>
              <a:rPr lang="zh-CN" altLang="zh-CN" sz="2000" smtClean="0">
                <a:solidFill>
                  <a:srgbClr val="0000FF"/>
                </a:solidFill>
                <a:latin typeface="Consolas" pitchFamily="49" charset="0"/>
                <a:ea typeface="仿宋" pitchFamily="49" charset="-122"/>
              </a:rPr>
              <a:t>选取的数为</a:t>
            </a:r>
            <a:r>
              <a:rPr lang="en-US" altLang="zh-CN" sz="2000" smtClean="0">
                <a:solidFill>
                  <a:srgbClr val="0000FF"/>
                </a:solidFill>
                <a:latin typeface="Consolas" pitchFamily="49" charset="0"/>
                <a:ea typeface="仿宋" pitchFamily="49" charset="-122"/>
              </a:rPr>
              <a:t>: ",end='')</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7   	for i in range(0,len(x)):</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8    		if x[i]==1:print(a[i],end=' ')</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9   	print()</a:t>
            </a:r>
            <a:endParaRPr lang="zh-CN" altLang="zh-CN" sz="2000">
              <a:solidFill>
                <a:srgbClr val="0000FF"/>
              </a:solidFill>
              <a:latin typeface="Consolas" pitchFamily="49" charset="0"/>
              <a:ea typeface="仿宋"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60</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4282" y="267875"/>
            <a:ext cx="8643998" cy="38900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11	def </a:t>
            </a:r>
            <a:r>
              <a:rPr lang="en-US" altLang="zh-CN" sz="2000" smtClean="0">
                <a:solidFill>
                  <a:srgbClr val="FF0000"/>
                </a:solidFill>
                <a:latin typeface="Consolas" pitchFamily="49" charset="0"/>
                <a:ea typeface="仿宋" pitchFamily="49" charset="-122"/>
              </a:rPr>
              <a:t>dfs1</a:t>
            </a:r>
            <a:r>
              <a:rPr lang="en-US" altLang="zh-CN" sz="2000" smtClean="0">
                <a:solidFill>
                  <a:srgbClr val="0000FF"/>
                </a:solidFill>
                <a:latin typeface="Consolas" pitchFamily="49" charset="0"/>
                <a:ea typeface="仿宋" pitchFamily="49" charset="-122"/>
              </a:rPr>
              <a:t>(a,t,cs,i):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12  	global sum,x</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13 	sum+=1</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14  	if </a:t>
            </a:r>
            <a:r>
              <a:rPr lang="en-US" altLang="zh-CN" sz="2000" smtClean="0">
                <a:solidFill>
                  <a:srgbClr val="FF00FF"/>
                </a:solidFill>
                <a:latin typeface="Consolas" pitchFamily="49" charset="0"/>
                <a:ea typeface="仿宋" pitchFamily="49" charset="-122"/>
              </a:rPr>
              <a:t>i&gt;=len(a):</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15   		if cs==t:</a:t>
            </a:r>
            <a:r>
              <a:rPr lang="en-US" altLang="zh-CN" sz="2000" smtClean="0">
                <a:solidFill>
                  <a:srgbClr val="FF0000"/>
                </a:solidFill>
                <a:latin typeface="Consolas" pitchFamily="49" charset="0"/>
                <a:ea typeface="仿宋" pitchFamily="49" charset="-122"/>
              </a:rPr>
              <a:t>disp</a:t>
            </a:r>
            <a:r>
              <a:rPr lang="en-US" altLang="zh-CN" sz="2000" smtClean="0">
                <a:solidFill>
                  <a:srgbClr val="0000FF"/>
                </a:solidFill>
                <a:latin typeface="Consolas" pitchFamily="49" charset="0"/>
                <a:ea typeface="仿宋" pitchFamily="49" charset="-122"/>
              </a:rPr>
              <a:t>(a)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找到一个满足条件的解</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输出</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16 	else: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没有到达叶子结点</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17   		x[i]=1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选取整数</a:t>
            </a:r>
            <a:r>
              <a:rPr lang="en-US" altLang="zh-CN" sz="2000" smtClean="0">
                <a:solidFill>
                  <a:srgbClr val="00B0F0"/>
                </a:solidFill>
                <a:latin typeface="Consolas" pitchFamily="49" charset="0"/>
                <a:ea typeface="仿宋" pitchFamily="49" charset="-122"/>
              </a:rPr>
              <a:t>a[i]</a:t>
            </a:r>
            <a:endParaRPr lang="zh-CN" altLang="zh-CN" sz="2000" smtClean="0">
              <a:solidFill>
                <a:srgbClr val="00B0F0"/>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18   		</a:t>
            </a:r>
            <a:r>
              <a:rPr lang="en-US" altLang="zh-CN" sz="2000" smtClean="0">
                <a:solidFill>
                  <a:srgbClr val="FF0000"/>
                </a:solidFill>
                <a:latin typeface="Consolas" pitchFamily="49" charset="0"/>
                <a:ea typeface="仿宋" pitchFamily="49" charset="-122"/>
              </a:rPr>
              <a:t>dfs1</a:t>
            </a:r>
            <a:r>
              <a:rPr lang="en-US" altLang="zh-CN" sz="2000" smtClean="0">
                <a:solidFill>
                  <a:srgbClr val="0000FF"/>
                </a:solidFill>
                <a:latin typeface="Consolas" pitchFamily="49" charset="0"/>
                <a:ea typeface="仿宋" pitchFamily="49" charset="-122"/>
              </a:rPr>
              <a:t>(a,t,cs+a[i],i+1)</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1200"/>
              </a:spcBef>
            </a:pPr>
            <a:r>
              <a:rPr lang="en-US" altLang="zh-CN" sz="2000" smtClean="0">
                <a:solidFill>
                  <a:srgbClr val="0000FF"/>
                </a:solidFill>
                <a:latin typeface="Consolas" pitchFamily="49" charset="0"/>
                <a:ea typeface="仿宋" pitchFamily="49" charset="-122"/>
              </a:rPr>
              <a:t>19   		x[i]=0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不选取整数</a:t>
            </a:r>
            <a:r>
              <a:rPr lang="en-US" altLang="zh-CN" sz="2000" smtClean="0">
                <a:solidFill>
                  <a:srgbClr val="00B0F0"/>
                </a:solidFill>
                <a:latin typeface="Consolas" pitchFamily="49" charset="0"/>
                <a:ea typeface="仿宋" pitchFamily="49" charset="-122"/>
              </a:rPr>
              <a:t>a[i]</a:t>
            </a:r>
            <a:endParaRPr lang="zh-CN" altLang="zh-CN" sz="2000" smtClean="0">
              <a:solidFill>
                <a:srgbClr val="00B0F0"/>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20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1(a,t,cs,i+1)</a:t>
            </a:r>
            <a:endParaRPr lang="zh-CN" altLang="zh-CN" sz="2000">
              <a:solidFill>
                <a:srgbClr val="0000FF"/>
              </a:solidFill>
              <a:latin typeface="Consolas" pitchFamily="49" charset="0"/>
              <a:ea typeface="仿宋"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61</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214282" y="267875"/>
            <a:ext cx="8643998" cy="22998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22	def </a:t>
            </a:r>
            <a:r>
              <a:rPr lang="en-US" altLang="zh-CN" sz="2000" smtClean="0">
                <a:solidFill>
                  <a:srgbClr val="FF0000"/>
                </a:solidFill>
                <a:latin typeface="Consolas" pitchFamily="49" charset="0"/>
                <a:ea typeface="仿宋" pitchFamily="49" charset="-122"/>
              </a:rPr>
              <a:t>subs1</a:t>
            </a:r>
            <a:r>
              <a:rPr lang="en-US" altLang="zh-CN" sz="2000" smtClean="0">
                <a:solidFill>
                  <a:srgbClr val="0000FF"/>
                </a:solidFill>
                <a:latin typeface="Consolas" pitchFamily="49" charset="0"/>
                <a:ea typeface="仿宋" pitchFamily="49" charset="-122"/>
              </a:rPr>
              <a:t>(a,t):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求解子集和问题</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23  	global x</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24  	x=[0]*len(a)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解向量</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25  	print("</a:t>
            </a:r>
            <a:r>
              <a:rPr lang="zh-CN" altLang="zh-CN" sz="2000" smtClean="0">
                <a:solidFill>
                  <a:srgbClr val="0000FF"/>
                </a:solidFill>
                <a:latin typeface="Consolas" pitchFamily="49" charset="0"/>
                <a:ea typeface="仿宋" pitchFamily="49" charset="-122"/>
              </a:rPr>
              <a:t>求解结果</a:t>
            </a:r>
            <a:r>
              <a:rPr lang="en-US" altLang="zh-CN" sz="2000" smtClean="0">
                <a:solidFill>
                  <a:srgbClr val="0000FF"/>
                </a:solidFill>
                <a:latin typeface="Consolas" pitchFamily="49" charset="0"/>
                <a:ea typeface="仿宋" pitchFamily="49" charset="-122"/>
              </a:rPr>
              <a:t>")</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26  	</a:t>
            </a:r>
            <a:r>
              <a:rPr lang="en-US" altLang="zh-CN" sz="2000" smtClean="0">
                <a:solidFill>
                  <a:srgbClr val="FF0000"/>
                </a:solidFill>
                <a:latin typeface="Consolas" pitchFamily="49" charset="0"/>
                <a:ea typeface="仿宋" pitchFamily="49" charset="-122"/>
              </a:rPr>
              <a:t>dfs1</a:t>
            </a:r>
            <a:r>
              <a:rPr lang="en-US" altLang="zh-CN" sz="2000" smtClean="0">
                <a:solidFill>
                  <a:srgbClr val="0000FF"/>
                </a:solidFill>
                <a:latin typeface="Consolas" pitchFamily="49" charset="0"/>
                <a:ea typeface="仿宋" pitchFamily="49" charset="-122"/>
              </a:rPr>
              <a:t>(a,t,0,0)        				</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从</a:t>
            </a:r>
            <a:r>
              <a:rPr lang="en-US" altLang="zh-CN" sz="2000" smtClean="0">
                <a:solidFill>
                  <a:srgbClr val="00B0F0"/>
                </a:solidFill>
                <a:latin typeface="Consolas" pitchFamily="49" charset="0"/>
                <a:ea typeface="仿宋" pitchFamily="49" charset="-122"/>
              </a:rPr>
              <a:t>0</a:t>
            </a:r>
            <a:r>
              <a:rPr lang="zh-CN" altLang="zh-CN" sz="2000" smtClean="0">
                <a:solidFill>
                  <a:srgbClr val="00B0F0"/>
                </a:solidFill>
                <a:latin typeface="Consolas" pitchFamily="49" charset="0"/>
                <a:ea typeface="仿宋" pitchFamily="49" charset="-122"/>
              </a:rPr>
              <a:t>开始</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27  	print("sum=",sum)</a:t>
            </a:r>
            <a:endParaRPr lang="zh-CN" altLang="zh-CN" sz="2000">
              <a:solidFill>
                <a:srgbClr val="0000FF"/>
              </a:solidFill>
              <a:latin typeface="Consolas" pitchFamily="49" charset="0"/>
              <a:ea typeface="仿宋"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62</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42844" y="-18"/>
            <a:ext cx="15716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左</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剪支</a:t>
            </a:r>
          </a:p>
        </p:txBody>
      </p:sp>
      <p:sp>
        <p:nvSpPr>
          <p:cNvPr id="46173" name="Rectangle 93"/>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7" name="TextBox 106"/>
          <p:cNvSpPr txBox="1"/>
          <p:nvPr/>
        </p:nvSpPr>
        <p:spPr>
          <a:xfrm>
            <a:off x="285720" y="482189"/>
            <a:ext cx="8501122" cy="179844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700"/>
              </a:lnSpc>
              <a:spcBef>
                <a:spcPts val="0"/>
              </a:spcBef>
            </a:pPr>
            <a:r>
              <a:rPr lang="zh-CN" altLang="zh-CN" sz="2000" smtClean="0">
                <a:solidFill>
                  <a:srgbClr val="0000FF"/>
                </a:solidFill>
                <a:latin typeface="Consolas" pitchFamily="49" charset="0"/>
                <a:ea typeface="仿宋" pitchFamily="49" charset="-122"/>
                <a:cs typeface="Consolas" pitchFamily="49" charset="0"/>
              </a:rPr>
              <a:t>当搜索到第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）层结点时，</a:t>
            </a:r>
            <a:r>
              <a:rPr lang="en-US" altLang="zh-CN" sz="2000" smtClean="0">
                <a:solidFill>
                  <a:srgbClr val="0000FF"/>
                </a:solidFill>
                <a:latin typeface="Consolas" pitchFamily="49" charset="0"/>
                <a:ea typeface="仿宋" pitchFamily="49" charset="-122"/>
                <a:cs typeface="Consolas" pitchFamily="49" charset="0"/>
              </a:rPr>
              <a:t>cs</a:t>
            </a:r>
            <a:r>
              <a:rPr lang="zh-CN" altLang="zh-CN" sz="2000" smtClean="0">
                <a:solidFill>
                  <a:srgbClr val="0000FF"/>
                </a:solidFill>
                <a:latin typeface="Consolas" pitchFamily="49" charset="0"/>
                <a:ea typeface="仿宋" pitchFamily="49" charset="-122"/>
                <a:cs typeface="Consolas" pitchFamily="49" charset="0"/>
              </a:rPr>
              <a:t>表示当前已经选取的整数和（其中不包含</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），判断选择</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是否合适：</a:t>
            </a:r>
          </a:p>
          <a:p>
            <a:pPr marL="914400" lvl="1" indent="-457200" algn="l">
              <a:lnSpc>
                <a:spcPts val="2700"/>
              </a:lnSpc>
              <a:spcBef>
                <a:spcPts val="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smtClean="0">
                <a:solidFill>
                  <a:srgbClr val="FF00FF"/>
                </a:solidFill>
                <a:latin typeface="Consolas" pitchFamily="49" charset="0"/>
                <a:ea typeface="仿宋" pitchFamily="49" charset="-122"/>
                <a:cs typeface="Consolas" pitchFamily="49" charset="0"/>
              </a:rPr>
              <a:t>cs+</a:t>
            </a:r>
            <a:r>
              <a:rPr lang="en-US" altLang="zh-CN" sz="2000" i="1" smtClean="0">
                <a:solidFill>
                  <a:srgbClr val="FF00FF"/>
                </a:solidFill>
                <a:latin typeface="Consolas" pitchFamily="49" charset="0"/>
                <a:ea typeface="仿宋" pitchFamily="49" charset="-122"/>
                <a:cs typeface="Consolas" pitchFamily="49" charset="0"/>
              </a:rPr>
              <a:t>a</a:t>
            </a:r>
            <a:r>
              <a:rPr lang="en-US" altLang="zh-CN" sz="2000" smtClean="0">
                <a:solidFill>
                  <a:srgbClr val="FF00FF"/>
                </a:solidFill>
                <a:latin typeface="Consolas" pitchFamily="49" charset="0"/>
                <a:ea typeface="仿宋" pitchFamily="49" charset="-122"/>
                <a:cs typeface="Consolas" pitchFamily="49" charset="0"/>
              </a:rPr>
              <a:t>[</a:t>
            </a:r>
            <a:r>
              <a:rPr lang="en-US" altLang="zh-CN" sz="2000" i="1" smtClean="0">
                <a:solidFill>
                  <a:srgbClr val="FF00FF"/>
                </a:solidFill>
                <a:latin typeface="Consolas" pitchFamily="49" charset="0"/>
                <a:ea typeface="仿宋" pitchFamily="49" charset="-122"/>
                <a:cs typeface="Consolas" pitchFamily="49" charset="0"/>
              </a:rPr>
              <a:t>i</a:t>
            </a:r>
            <a:r>
              <a:rPr lang="en-US" altLang="zh-CN" sz="2000" smtClean="0">
                <a:solidFill>
                  <a:srgbClr val="FF00FF"/>
                </a:solidFill>
                <a:latin typeface="Consolas" pitchFamily="49" charset="0"/>
                <a:ea typeface="仿宋" pitchFamily="49" charset="-122"/>
                <a:cs typeface="Consolas" pitchFamily="49" charset="0"/>
              </a:rPr>
              <a:t>]&gt;t</a:t>
            </a:r>
            <a:r>
              <a:rPr lang="zh-CN" altLang="zh-CN" sz="2000" smtClean="0">
                <a:solidFill>
                  <a:srgbClr val="0000FF"/>
                </a:solidFill>
                <a:latin typeface="Consolas" pitchFamily="49" charset="0"/>
                <a:ea typeface="仿宋" pitchFamily="49" charset="-122"/>
                <a:cs typeface="Consolas" pitchFamily="49" charset="0"/>
              </a:rPr>
              <a:t>，不必继续该路径，终止搜索，也就是左剪支。</a:t>
            </a:r>
          </a:p>
          <a:p>
            <a:pPr marL="914400" lvl="1" indent="-457200" algn="l">
              <a:lnSpc>
                <a:spcPts val="2700"/>
              </a:lnSpc>
              <a:spcBef>
                <a:spcPts val="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smtClean="0">
                <a:solidFill>
                  <a:srgbClr val="FF00FF"/>
                </a:solidFill>
                <a:latin typeface="Consolas" pitchFamily="49" charset="0"/>
                <a:ea typeface="仿宋" pitchFamily="49" charset="-122"/>
                <a:cs typeface="Consolas" pitchFamily="49" charset="0"/>
              </a:rPr>
              <a:t>cs+</a:t>
            </a:r>
            <a:r>
              <a:rPr lang="en-US" altLang="zh-CN" sz="2000" i="1" smtClean="0">
                <a:solidFill>
                  <a:srgbClr val="FF00FF"/>
                </a:solidFill>
                <a:latin typeface="Consolas" pitchFamily="49" charset="0"/>
                <a:ea typeface="仿宋" pitchFamily="49" charset="-122"/>
                <a:cs typeface="Consolas" pitchFamily="49" charset="0"/>
              </a:rPr>
              <a:t>a</a:t>
            </a:r>
            <a:r>
              <a:rPr lang="en-US" altLang="zh-CN" sz="2000" smtClean="0">
                <a:solidFill>
                  <a:srgbClr val="FF00FF"/>
                </a:solidFill>
                <a:latin typeface="Consolas" pitchFamily="49" charset="0"/>
                <a:ea typeface="仿宋" pitchFamily="49" charset="-122"/>
                <a:cs typeface="Consolas" pitchFamily="49" charset="0"/>
              </a:rPr>
              <a:t>[</a:t>
            </a:r>
            <a:r>
              <a:rPr lang="en-US" altLang="zh-CN" sz="2000" i="1" smtClean="0">
                <a:solidFill>
                  <a:srgbClr val="FF00FF"/>
                </a:solidFill>
                <a:latin typeface="Consolas" pitchFamily="49" charset="0"/>
                <a:ea typeface="仿宋" pitchFamily="49" charset="-122"/>
                <a:cs typeface="Consolas" pitchFamily="49" charset="0"/>
              </a:rPr>
              <a:t>i</a:t>
            </a:r>
            <a:r>
              <a:rPr lang="en-US" altLang="zh-CN" sz="2000" smtClean="0">
                <a:solidFill>
                  <a:srgbClr val="FF00FF"/>
                </a:solidFill>
                <a:latin typeface="Consolas" pitchFamily="49" charset="0"/>
                <a:ea typeface="仿宋" pitchFamily="49" charset="-122"/>
                <a:cs typeface="Consolas" pitchFamily="49" charset="0"/>
              </a:rPr>
              <a:t>]</a:t>
            </a:r>
            <a:r>
              <a:rPr lang="zh-CN" altLang="zh-CN" sz="2000" smtClean="0">
                <a:solidFill>
                  <a:srgbClr val="FF00FF"/>
                </a:solidFill>
                <a:latin typeface="+mn-ea"/>
                <a:cs typeface="Consolas" pitchFamily="49" charset="0"/>
              </a:rPr>
              <a:t>≤</a:t>
            </a:r>
            <a:r>
              <a:rPr lang="en-US" altLang="zh-CN" sz="2000" smtClean="0">
                <a:solidFill>
                  <a:srgbClr val="FF00FF"/>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，沿着该路径继续下去可能会找到解，不能终止。</a:t>
            </a:r>
          </a:p>
          <a:p>
            <a:pPr algn="l">
              <a:lnSpc>
                <a:spcPts val="2700"/>
              </a:lnSpc>
              <a:spcBef>
                <a:spcPts val="0"/>
              </a:spcBef>
            </a:pPr>
            <a:r>
              <a:rPr lang="zh-CN" altLang="zh-CN" sz="2000" smtClean="0">
                <a:solidFill>
                  <a:srgbClr val="0000FF"/>
                </a:solidFill>
                <a:latin typeface="Consolas" pitchFamily="49" charset="0"/>
                <a:ea typeface="仿宋" pitchFamily="49" charset="-122"/>
                <a:cs typeface="Consolas" pitchFamily="49" charset="0"/>
              </a:rPr>
              <a:t>简单地说，仅仅扩展满足</a:t>
            </a:r>
            <a:r>
              <a:rPr lang="en-US" altLang="zh-CN" sz="2000" smtClean="0">
                <a:solidFill>
                  <a:srgbClr val="FF0000"/>
                </a:solidFill>
                <a:latin typeface="Consolas" pitchFamily="49" charset="0"/>
                <a:ea typeface="仿宋" pitchFamily="49" charset="-122"/>
                <a:cs typeface="Consolas" pitchFamily="49" charset="0"/>
              </a:rPr>
              <a:t>cs+</a:t>
            </a:r>
            <a:r>
              <a:rPr lang="en-US" altLang="zh-CN" sz="2000" i="1" smtClean="0">
                <a:solidFill>
                  <a:srgbClr val="FF0000"/>
                </a:solidFill>
                <a:latin typeface="Consolas" pitchFamily="49" charset="0"/>
                <a:ea typeface="仿宋" pitchFamily="49" charset="-122"/>
                <a:cs typeface="Consolas" pitchFamily="49" charset="0"/>
              </a:rPr>
              <a:t>a</a:t>
            </a:r>
            <a:r>
              <a:rPr lang="en-US" altLang="zh-CN" sz="2000" smtClean="0">
                <a:solidFill>
                  <a:srgbClr val="FF0000"/>
                </a:solidFill>
                <a:latin typeface="Consolas" pitchFamily="49" charset="0"/>
                <a:ea typeface="仿宋" pitchFamily="49" charset="-122"/>
                <a:cs typeface="Consolas" pitchFamily="49" charset="0"/>
              </a:rPr>
              <a:t>[</a:t>
            </a:r>
            <a:r>
              <a:rPr lang="en-US" altLang="zh-CN" sz="2000" i="1" smtClean="0">
                <a:solidFill>
                  <a:srgbClr val="FF0000"/>
                </a:solidFill>
                <a:latin typeface="Consolas" pitchFamily="49" charset="0"/>
                <a:ea typeface="仿宋" pitchFamily="49" charset="-122"/>
                <a:cs typeface="Consolas" pitchFamily="49" charset="0"/>
              </a:rPr>
              <a:t>i</a:t>
            </a:r>
            <a:r>
              <a:rPr lang="en-US" altLang="zh-CN" sz="2000" smtClean="0">
                <a:solidFill>
                  <a:srgbClr val="FF0000"/>
                </a:solidFill>
                <a:latin typeface="Consolas" pitchFamily="49" charset="0"/>
                <a:ea typeface="仿宋" pitchFamily="49" charset="-122"/>
                <a:cs typeface="Consolas" pitchFamily="49" charset="0"/>
              </a:rPr>
              <a:t>]</a:t>
            </a:r>
            <a:r>
              <a:rPr lang="zh-CN" altLang="zh-CN" sz="2000" smtClean="0">
                <a:solidFill>
                  <a:srgbClr val="FF0000"/>
                </a:solidFill>
                <a:latin typeface="+mn-ea"/>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的左孩子结点。</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102"/>
          <p:cNvGrpSpPr/>
          <p:nvPr/>
        </p:nvGrpSpPr>
        <p:grpSpPr>
          <a:xfrm>
            <a:off x="214282" y="2428874"/>
            <a:ext cx="8501090" cy="2349077"/>
            <a:chOff x="142876" y="3059668"/>
            <a:chExt cx="8501090" cy="3132103"/>
          </a:xfrm>
        </p:grpSpPr>
        <p:sp>
          <p:nvSpPr>
            <p:cNvPr id="13" name="TextBox 12"/>
            <p:cNvSpPr txBox="1"/>
            <p:nvPr/>
          </p:nvSpPr>
          <p:spPr>
            <a:xfrm>
              <a:off x="142876" y="3059668"/>
              <a:ext cx="2857488" cy="807059"/>
            </a:xfrm>
            <a:prstGeom prst="rect">
              <a:avLst/>
            </a:prstGeom>
            <a:noFill/>
          </p:spPr>
          <p:txBody>
            <a:bodyPr wrap="square" rtlCol="0">
              <a:spAutoFit/>
            </a:bodyPr>
            <a:lstStyle/>
            <a:p>
              <a:pPr algn="l">
                <a:lnSpc>
                  <a:spcPts val="2000"/>
                </a:lnSpc>
                <a:spcBef>
                  <a:spcPts val="0"/>
                </a:spcBef>
              </a:pPr>
              <a:r>
                <a:rPr lang="en-US" altLang="zh-CN" sz="2000" i="1" smtClean="0">
                  <a:solidFill>
                    <a:srgbClr val="0000FF"/>
                  </a:solidFill>
                  <a:latin typeface="Consolas" pitchFamily="49" charset="0"/>
                </a:rPr>
                <a:t>a</a:t>
              </a:r>
              <a:r>
                <a:rPr lang="en-US" altLang="zh-CN" sz="2000" smtClean="0">
                  <a:solidFill>
                    <a:srgbClr val="0000FF"/>
                  </a:solidFill>
                  <a:latin typeface="Consolas" pitchFamily="49" charset="0"/>
                </a:rPr>
                <a:t>=</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3</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1</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5</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2</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t=8</a:t>
              </a:r>
              <a:endParaRPr lang="zh-CN" altLang="en-US" sz="2000" smtClean="0">
                <a:solidFill>
                  <a:srgbClr val="0000FF"/>
                </a:solidFill>
                <a:latin typeface="Consolas" pitchFamily="49" charset="0"/>
                <a:ea typeface="楷体" pitchFamily="49" charset="-122"/>
                <a:cs typeface="Consolas" pitchFamily="49" charset="0"/>
              </a:endParaRPr>
            </a:p>
          </p:txBody>
        </p:sp>
        <p:grpSp>
          <p:nvGrpSpPr>
            <p:cNvPr id="3" name="组合 108"/>
            <p:cNvGrpSpPr/>
            <p:nvPr/>
          </p:nvGrpSpPr>
          <p:grpSpPr>
            <a:xfrm>
              <a:off x="794732" y="3089932"/>
              <a:ext cx="7849234" cy="3053712"/>
              <a:chOff x="794732" y="3304246"/>
              <a:chExt cx="7849234" cy="3053712"/>
            </a:xfrm>
          </p:grpSpPr>
          <p:grpSp>
            <p:nvGrpSpPr>
              <p:cNvPr id="4" name="组合 105"/>
              <p:cNvGrpSpPr/>
              <p:nvPr/>
            </p:nvGrpSpPr>
            <p:grpSpPr>
              <a:xfrm>
                <a:off x="961874" y="3304246"/>
                <a:ext cx="7682092" cy="3053712"/>
                <a:chOff x="676122" y="2437929"/>
                <a:chExt cx="7682092" cy="3053712"/>
              </a:xfrm>
            </p:grpSpPr>
            <p:sp>
              <p:nvSpPr>
                <p:cNvPr id="46171" name="Rectangle 91"/>
                <p:cNvSpPr>
                  <a:spLocks noChangeArrowheads="1"/>
                </p:cNvSpPr>
                <p:nvPr/>
              </p:nvSpPr>
              <p:spPr bwMode="auto">
                <a:xfrm>
                  <a:off x="6201630" y="3294237"/>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70" name="Rectangle 90"/>
                <p:cNvSpPr>
                  <a:spLocks noChangeArrowheads="1"/>
                </p:cNvSpPr>
                <p:nvPr/>
              </p:nvSpPr>
              <p:spPr bwMode="auto">
                <a:xfrm>
                  <a:off x="5056573" y="3294237"/>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69" name="Rectangle 89"/>
                <p:cNvSpPr>
                  <a:spLocks noChangeArrowheads="1"/>
                </p:cNvSpPr>
                <p:nvPr/>
              </p:nvSpPr>
              <p:spPr bwMode="auto">
                <a:xfrm>
                  <a:off x="2643671" y="3256859"/>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68" name="Rectangle 88"/>
                <p:cNvSpPr>
                  <a:spLocks noChangeArrowheads="1"/>
                </p:cNvSpPr>
                <p:nvPr/>
              </p:nvSpPr>
              <p:spPr bwMode="auto">
                <a:xfrm>
                  <a:off x="1498614" y="3256859"/>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67" name="Rectangle 87"/>
                <p:cNvSpPr>
                  <a:spLocks noChangeArrowheads="1"/>
                </p:cNvSpPr>
                <p:nvPr/>
              </p:nvSpPr>
              <p:spPr bwMode="auto">
                <a:xfrm>
                  <a:off x="4710620" y="2616893"/>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66" name="Rectangle 86"/>
                <p:cNvSpPr>
                  <a:spLocks noChangeArrowheads="1"/>
                </p:cNvSpPr>
                <p:nvPr/>
              </p:nvSpPr>
              <p:spPr bwMode="auto">
                <a:xfrm>
                  <a:off x="6973447" y="3967050"/>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65" name="Rectangle 85"/>
                <p:cNvSpPr>
                  <a:spLocks noChangeArrowheads="1"/>
                </p:cNvSpPr>
                <p:nvPr/>
              </p:nvSpPr>
              <p:spPr bwMode="auto">
                <a:xfrm>
                  <a:off x="6161675" y="3967050"/>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64" name="Rectangle 84"/>
                <p:cNvSpPr>
                  <a:spLocks noChangeArrowheads="1"/>
                </p:cNvSpPr>
                <p:nvPr/>
              </p:nvSpPr>
              <p:spPr bwMode="auto">
                <a:xfrm>
                  <a:off x="5204700" y="3960254"/>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63" name="Rectangle 83"/>
                <p:cNvSpPr>
                  <a:spLocks noChangeArrowheads="1"/>
                </p:cNvSpPr>
                <p:nvPr/>
              </p:nvSpPr>
              <p:spPr bwMode="auto">
                <a:xfrm>
                  <a:off x="4392927" y="3960254"/>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62" name="Rectangle 82"/>
                <p:cNvSpPr>
                  <a:spLocks noChangeArrowheads="1"/>
                </p:cNvSpPr>
                <p:nvPr/>
              </p:nvSpPr>
              <p:spPr bwMode="auto">
                <a:xfrm>
                  <a:off x="3371634" y="3960254"/>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61" name="Rectangle 81"/>
                <p:cNvSpPr>
                  <a:spLocks noChangeArrowheads="1"/>
                </p:cNvSpPr>
                <p:nvPr/>
              </p:nvSpPr>
              <p:spPr bwMode="auto">
                <a:xfrm>
                  <a:off x="2559862" y="3960254"/>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60" name="Rectangle 80"/>
                <p:cNvSpPr>
                  <a:spLocks noChangeArrowheads="1"/>
                </p:cNvSpPr>
                <p:nvPr/>
              </p:nvSpPr>
              <p:spPr bwMode="auto">
                <a:xfrm>
                  <a:off x="1602887" y="3953458"/>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59" name="Rectangle 79"/>
                <p:cNvSpPr>
                  <a:spLocks noChangeArrowheads="1"/>
                </p:cNvSpPr>
                <p:nvPr/>
              </p:nvSpPr>
              <p:spPr bwMode="auto">
                <a:xfrm>
                  <a:off x="1033438" y="4125574"/>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58" name="Rectangle 78"/>
                <p:cNvSpPr>
                  <a:spLocks noChangeArrowheads="1"/>
                </p:cNvSpPr>
                <p:nvPr/>
              </p:nvSpPr>
              <p:spPr bwMode="auto">
                <a:xfrm>
                  <a:off x="6438437" y="4731611"/>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57" name="Rectangle 77"/>
                <p:cNvSpPr>
                  <a:spLocks noChangeArrowheads="1"/>
                </p:cNvSpPr>
                <p:nvPr/>
              </p:nvSpPr>
              <p:spPr bwMode="auto">
                <a:xfrm>
                  <a:off x="5889785" y="4731611"/>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56" name="Rectangle 76"/>
                <p:cNvSpPr>
                  <a:spLocks noChangeArrowheads="1"/>
                </p:cNvSpPr>
                <p:nvPr/>
              </p:nvSpPr>
              <p:spPr bwMode="auto">
                <a:xfrm>
                  <a:off x="7321349" y="4731611"/>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55" name="Rectangle 75"/>
                <p:cNvSpPr>
                  <a:spLocks noChangeArrowheads="1"/>
                </p:cNvSpPr>
                <p:nvPr/>
              </p:nvSpPr>
              <p:spPr bwMode="auto">
                <a:xfrm>
                  <a:off x="6772696" y="4731611"/>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54" name="Rectangle 74"/>
                <p:cNvSpPr>
                  <a:spLocks noChangeArrowheads="1"/>
                </p:cNvSpPr>
                <p:nvPr/>
              </p:nvSpPr>
              <p:spPr bwMode="auto">
                <a:xfrm>
                  <a:off x="4660919" y="4745203"/>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53" name="Rectangle 73"/>
                <p:cNvSpPr>
                  <a:spLocks noChangeArrowheads="1"/>
                </p:cNvSpPr>
                <p:nvPr/>
              </p:nvSpPr>
              <p:spPr bwMode="auto">
                <a:xfrm>
                  <a:off x="4112267" y="4745203"/>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52" name="Rectangle 72"/>
                <p:cNvSpPr>
                  <a:spLocks noChangeArrowheads="1"/>
                </p:cNvSpPr>
                <p:nvPr/>
              </p:nvSpPr>
              <p:spPr bwMode="auto">
                <a:xfrm>
                  <a:off x="5543831" y="4745203"/>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51" name="Rectangle 71"/>
                <p:cNvSpPr>
                  <a:spLocks noChangeArrowheads="1"/>
                </p:cNvSpPr>
                <p:nvPr/>
              </p:nvSpPr>
              <p:spPr bwMode="auto">
                <a:xfrm>
                  <a:off x="4995179" y="4745203"/>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50" name="Rectangle 70"/>
                <p:cNvSpPr>
                  <a:spLocks noChangeArrowheads="1"/>
                </p:cNvSpPr>
                <p:nvPr/>
              </p:nvSpPr>
              <p:spPr bwMode="auto">
                <a:xfrm>
                  <a:off x="2813236" y="4718019"/>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49" name="Rectangle 69"/>
                <p:cNvSpPr>
                  <a:spLocks noChangeArrowheads="1"/>
                </p:cNvSpPr>
                <p:nvPr/>
              </p:nvSpPr>
              <p:spPr bwMode="auto">
                <a:xfrm>
                  <a:off x="2264584" y="4718019"/>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48" name="Rectangle 68"/>
                <p:cNvSpPr>
                  <a:spLocks noChangeArrowheads="1"/>
                </p:cNvSpPr>
                <p:nvPr/>
              </p:nvSpPr>
              <p:spPr bwMode="auto">
                <a:xfrm>
                  <a:off x="3696148" y="4718019"/>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47" name="Rectangle 67"/>
                <p:cNvSpPr>
                  <a:spLocks noChangeArrowheads="1"/>
                </p:cNvSpPr>
                <p:nvPr/>
              </p:nvSpPr>
              <p:spPr bwMode="auto">
                <a:xfrm>
                  <a:off x="3147496" y="4718019"/>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46" name="Rectangle 66"/>
                <p:cNvSpPr>
                  <a:spLocks noChangeArrowheads="1"/>
                </p:cNvSpPr>
                <p:nvPr/>
              </p:nvSpPr>
              <p:spPr bwMode="auto">
                <a:xfrm>
                  <a:off x="1927401" y="4680640"/>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45" name="Rectangle 65"/>
                <p:cNvSpPr>
                  <a:spLocks noChangeArrowheads="1"/>
                </p:cNvSpPr>
                <p:nvPr/>
              </p:nvSpPr>
              <p:spPr bwMode="auto">
                <a:xfrm>
                  <a:off x="1378748" y="4680640"/>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44" name="Rectangle 64"/>
                <p:cNvSpPr>
                  <a:spLocks noChangeArrowheads="1"/>
                </p:cNvSpPr>
                <p:nvPr/>
              </p:nvSpPr>
              <p:spPr bwMode="auto">
                <a:xfrm>
                  <a:off x="2723581" y="2639547"/>
                  <a:ext cx="189056"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43" name="Oval 63"/>
                <p:cNvSpPr>
                  <a:spLocks noChangeArrowheads="1"/>
                </p:cNvSpPr>
                <p:nvPr/>
              </p:nvSpPr>
              <p:spPr bwMode="auto">
                <a:xfrm>
                  <a:off x="3667887" y="2437929"/>
                  <a:ext cx="359597" cy="385112"/>
                </a:xfrm>
                <a:prstGeom prst="ellipse">
                  <a:avLst/>
                </a:prstGeom>
                <a:solidFill>
                  <a:srgbClr val="FF0000"/>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chemeClr val="bg1"/>
                      </a:solidFill>
                      <a:effectLst/>
                      <a:latin typeface="Consolas" pitchFamily="49" charset="0"/>
                      <a:ea typeface="仿宋" pitchFamily="49" charset="-122"/>
                      <a:cs typeface="Times New Roman" pitchFamily="18" charset="0"/>
                    </a:rPr>
                    <a:t>0</a:t>
                  </a:r>
                </a:p>
              </p:txBody>
            </p:sp>
            <p:sp>
              <p:nvSpPr>
                <p:cNvPr id="46142" name="AutoShape 62"/>
                <p:cNvSpPr>
                  <a:spLocks noChangeShapeType="1"/>
                </p:cNvSpPr>
                <p:nvPr/>
              </p:nvSpPr>
              <p:spPr bwMode="auto">
                <a:xfrm flipH="1">
                  <a:off x="2224629" y="2630485"/>
                  <a:ext cx="1443259" cy="56520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41" name="Oval 61"/>
                <p:cNvSpPr>
                  <a:spLocks noChangeArrowheads="1"/>
                </p:cNvSpPr>
                <p:nvPr/>
              </p:nvSpPr>
              <p:spPr bwMode="auto">
                <a:xfrm>
                  <a:off x="4068414" y="5096334"/>
                  <a:ext cx="359597" cy="38511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8</a:t>
                  </a:r>
                </a:p>
              </p:txBody>
            </p:sp>
            <p:sp>
              <p:nvSpPr>
                <p:cNvPr id="46140" name="Oval 60"/>
                <p:cNvSpPr>
                  <a:spLocks noChangeArrowheads="1"/>
                </p:cNvSpPr>
                <p:nvPr/>
              </p:nvSpPr>
              <p:spPr bwMode="auto">
                <a:xfrm>
                  <a:off x="4530334" y="5096334"/>
                  <a:ext cx="359597"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6</a:t>
                  </a:r>
                </a:p>
              </p:txBody>
            </p:sp>
            <p:sp>
              <p:nvSpPr>
                <p:cNvPr id="46139" name="Oval 59"/>
                <p:cNvSpPr>
                  <a:spLocks noChangeArrowheads="1"/>
                </p:cNvSpPr>
                <p:nvPr/>
              </p:nvSpPr>
              <p:spPr bwMode="auto">
                <a:xfrm>
                  <a:off x="4288654" y="4403133"/>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6</a:t>
                  </a:r>
                </a:p>
              </p:txBody>
            </p:sp>
            <p:sp>
              <p:nvSpPr>
                <p:cNvPr id="46138" name="AutoShape 58"/>
                <p:cNvSpPr>
                  <a:spLocks noChangeShapeType="1"/>
                </p:cNvSpPr>
                <p:nvPr/>
              </p:nvSpPr>
              <p:spPr bwMode="auto">
                <a:xfrm flipH="1">
                  <a:off x="4248699" y="4731611"/>
                  <a:ext cx="92579"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37" name="AutoShape 57"/>
                <p:cNvSpPr>
                  <a:spLocks noChangeShapeType="1"/>
                </p:cNvSpPr>
                <p:nvPr/>
              </p:nvSpPr>
              <p:spPr bwMode="auto">
                <a:xfrm>
                  <a:off x="4595627" y="4731611"/>
                  <a:ext cx="114993"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36" name="Oval 56"/>
                <p:cNvSpPr>
                  <a:spLocks noChangeArrowheads="1"/>
                </p:cNvSpPr>
                <p:nvPr/>
              </p:nvSpPr>
              <p:spPr bwMode="auto">
                <a:xfrm>
                  <a:off x="4980561" y="5096334"/>
                  <a:ext cx="359597"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6135" name="Oval 55"/>
                <p:cNvSpPr>
                  <a:spLocks noChangeArrowheads="1"/>
                </p:cNvSpPr>
                <p:nvPr/>
              </p:nvSpPr>
              <p:spPr bwMode="auto">
                <a:xfrm>
                  <a:off x="5416170" y="5096334"/>
                  <a:ext cx="358622"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34" name="Oval 54"/>
                <p:cNvSpPr>
                  <a:spLocks noChangeArrowheads="1"/>
                </p:cNvSpPr>
                <p:nvPr/>
              </p:nvSpPr>
              <p:spPr bwMode="auto">
                <a:xfrm>
                  <a:off x="5182286" y="4403133"/>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33" name="AutoShape 53"/>
                <p:cNvSpPr>
                  <a:spLocks noChangeShapeType="1"/>
                </p:cNvSpPr>
                <p:nvPr/>
              </p:nvSpPr>
              <p:spPr bwMode="auto">
                <a:xfrm flipH="1">
                  <a:off x="5160846" y="4731611"/>
                  <a:ext cx="74063"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32" name="AutoShape 52"/>
                <p:cNvSpPr>
                  <a:spLocks noChangeShapeType="1"/>
                </p:cNvSpPr>
                <p:nvPr/>
              </p:nvSpPr>
              <p:spPr bwMode="auto">
                <a:xfrm>
                  <a:off x="5489258" y="4731611"/>
                  <a:ext cx="106222"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31" name="Oval 51"/>
                <p:cNvSpPr>
                  <a:spLocks noChangeArrowheads="1"/>
                </p:cNvSpPr>
                <p:nvPr/>
              </p:nvSpPr>
              <p:spPr bwMode="auto">
                <a:xfrm>
                  <a:off x="4703798" y="3694074"/>
                  <a:ext cx="358622"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130" name="AutoShape 50"/>
                <p:cNvSpPr>
                  <a:spLocks noChangeShapeType="1"/>
                </p:cNvSpPr>
                <p:nvPr/>
              </p:nvSpPr>
              <p:spPr bwMode="auto">
                <a:xfrm flipH="1">
                  <a:off x="4468940" y="4022552"/>
                  <a:ext cx="287482" cy="38058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29" name="AutoShape 49"/>
                <p:cNvSpPr>
                  <a:spLocks noChangeShapeType="1"/>
                </p:cNvSpPr>
                <p:nvPr/>
              </p:nvSpPr>
              <p:spPr bwMode="auto">
                <a:xfrm>
                  <a:off x="5009796" y="4022552"/>
                  <a:ext cx="352775" cy="38058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28" name="Oval 48"/>
                <p:cNvSpPr>
                  <a:spLocks noChangeArrowheads="1"/>
                </p:cNvSpPr>
                <p:nvPr/>
              </p:nvSpPr>
              <p:spPr bwMode="auto">
                <a:xfrm>
                  <a:off x="5841059" y="5096334"/>
                  <a:ext cx="359597"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7</a:t>
                  </a:r>
                </a:p>
              </p:txBody>
            </p:sp>
            <p:sp>
              <p:nvSpPr>
                <p:cNvPr id="46127" name="Oval 47"/>
                <p:cNvSpPr>
                  <a:spLocks noChangeArrowheads="1"/>
                </p:cNvSpPr>
                <p:nvPr/>
              </p:nvSpPr>
              <p:spPr bwMode="auto">
                <a:xfrm>
                  <a:off x="6292260" y="5096334"/>
                  <a:ext cx="359597"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5</a:t>
                  </a:r>
                </a:p>
              </p:txBody>
            </p:sp>
            <p:sp>
              <p:nvSpPr>
                <p:cNvPr id="46126" name="Oval 46"/>
                <p:cNvSpPr>
                  <a:spLocks noChangeArrowheads="1"/>
                </p:cNvSpPr>
                <p:nvPr/>
              </p:nvSpPr>
              <p:spPr bwMode="auto">
                <a:xfrm>
                  <a:off x="6059350" y="4403133"/>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5</a:t>
                  </a:r>
                </a:p>
              </p:txBody>
            </p:sp>
            <p:sp>
              <p:nvSpPr>
                <p:cNvPr id="46125" name="AutoShape 45"/>
                <p:cNvSpPr>
                  <a:spLocks noChangeShapeType="1"/>
                </p:cNvSpPr>
                <p:nvPr/>
              </p:nvSpPr>
              <p:spPr bwMode="auto">
                <a:xfrm flipH="1">
                  <a:off x="6021344" y="4731611"/>
                  <a:ext cx="90630"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24" name="AutoShape 44"/>
                <p:cNvSpPr>
                  <a:spLocks noChangeShapeType="1"/>
                </p:cNvSpPr>
                <p:nvPr/>
              </p:nvSpPr>
              <p:spPr bwMode="auto">
                <a:xfrm>
                  <a:off x="6366323" y="4731611"/>
                  <a:ext cx="106222"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23" name="Oval 43"/>
                <p:cNvSpPr>
                  <a:spLocks noChangeArrowheads="1"/>
                </p:cNvSpPr>
                <p:nvPr/>
              </p:nvSpPr>
              <p:spPr bwMode="auto">
                <a:xfrm>
                  <a:off x="6742486" y="5096334"/>
                  <a:ext cx="359597"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46122" name="Oval 42"/>
                <p:cNvSpPr>
                  <a:spLocks noChangeArrowheads="1"/>
                </p:cNvSpPr>
                <p:nvPr/>
              </p:nvSpPr>
              <p:spPr bwMode="auto">
                <a:xfrm>
                  <a:off x="7204407" y="5106529"/>
                  <a:ext cx="359597"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21" name="Oval 41"/>
                <p:cNvSpPr>
                  <a:spLocks noChangeArrowheads="1"/>
                </p:cNvSpPr>
                <p:nvPr/>
              </p:nvSpPr>
              <p:spPr bwMode="auto">
                <a:xfrm>
                  <a:off x="6952982" y="4403133"/>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20" name="AutoShape 40"/>
                <p:cNvSpPr>
                  <a:spLocks noChangeShapeType="1"/>
                </p:cNvSpPr>
                <p:nvPr/>
              </p:nvSpPr>
              <p:spPr bwMode="auto">
                <a:xfrm flipH="1">
                  <a:off x="6922772" y="4731611"/>
                  <a:ext cx="82834"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19" name="AutoShape 39"/>
                <p:cNvSpPr>
                  <a:spLocks noChangeShapeType="1"/>
                </p:cNvSpPr>
                <p:nvPr/>
              </p:nvSpPr>
              <p:spPr bwMode="auto">
                <a:xfrm>
                  <a:off x="7259955" y="4731611"/>
                  <a:ext cx="124738" cy="37491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18" name="Oval 38"/>
                <p:cNvSpPr>
                  <a:spLocks noChangeArrowheads="1"/>
                </p:cNvSpPr>
                <p:nvPr/>
              </p:nvSpPr>
              <p:spPr bwMode="auto">
                <a:xfrm>
                  <a:off x="6483265" y="3694074"/>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17" name="AutoShape 37"/>
                <p:cNvSpPr>
                  <a:spLocks noChangeShapeType="1"/>
                </p:cNvSpPr>
                <p:nvPr/>
              </p:nvSpPr>
              <p:spPr bwMode="auto">
                <a:xfrm flipH="1">
                  <a:off x="6239636" y="4022552"/>
                  <a:ext cx="296253" cy="38058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16" name="AutoShape 36"/>
                <p:cNvSpPr>
                  <a:spLocks noChangeShapeType="1"/>
                </p:cNvSpPr>
                <p:nvPr/>
              </p:nvSpPr>
              <p:spPr bwMode="auto">
                <a:xfrm>
                  <a:off x="6790238" y="4022552"/>
                  <a:ext cx="343030" cy="38058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15" name="Oval 35"/>
                <p:cNvSpPr>
                  <a:spLocks noChangeArrowheads="1"/>
                </p:cNvSpPr>
                <p:nvPr/>
              </p:nvSpPr>
              <p:spPr bwMode="auto">
                <a:xfrm>
                  <a:off x="5485360" y="3160581"/>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114" name="AutoShape 34"/>
                <p:cNvSpPr>
                  <a:spLocks noChangeShapeType="1"/>
                </p:cNvSpPr>
                <p:nvPr/>
              </p:nvSpPr>
              <p:spPr bwMode="auto">
                <a:xfrm flipH="1">
                  <a:off x="5009796" y="3353137"/>
                  <a:ext cx="475564" cy="39757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13" name="AutoShape 33"/>
                <p:cNvSpPr>
                  <a:spLocks noChangeShapeType="1"/>
                </p:cNvSpPr>
                <p:nvPr/>
              </p:nvSpPr>
              <p:spPr bwMode="auto">
                <a:xfrm>
                  <a:off x="5844957" y="3353137"/>
                  <a:ext cx="690932" cy="39757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12" name="AutoShape 32"/>
                <p:cNvSpPr>
                  <a:spLocks noChangeShapeType="1"/>
                </p:cNvSpPr>
                <p:nvPr/>
              </p:nvSpPr>
              <p:spPr bwMode="auto">
                <a:xfrm>
                  <a:off x="4027484" y="2630485"/>
                  <a:ext cx="1510500" cy="58672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11" name="Oval 31"/>
                <p:cNvSpPr>
                  <a:spLocks noChangeArrowheads="1"/>
                </p:cNvSpPr>
                <p:nvPr/>
              </p:nvSpPr>
              <p:spPr bwMode="auto">
                <a:xfrm>
                  <a:off x="676122" y="4381612"/>
                  <a:ext cx="358622" cy="385112"/>
                </a:xfrm>
                <a:prstGeom prst="ellipse">
                  <a:avLst/>
                </a:prstGeom>
                <a:solidFill>
                  <a:schemeClr val="bg1">
                    <a:lumMod val="6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9</a:t>
                  </a:r>
                </a:p>
              </p:txBody>
            </p:sp>
            <p:sp>
              <p:nvSpPr>
                <p:cNvPr id="46110" name="Oval 30"/>
                <p:cNvSpPr>
                  <a:spLocks noChangeArrowheads="1"/>
                </p:cNvSpPr>
                <p:nvPr/>
              </p:nvSpPr>
              <p:spPr bwMode="auto">
                <a:xfrm>
                  <a:off x="1351462" y="5074814"/>
                  <a:ext cx="359597"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6</a:t>
                  </a:r>
                </a:p>
              </p:txBody>
            </p:sp>
            <p:sp>
              <p:nvSpPr>
                <p:cNvPr id="46109" name="Oval 29"/>
                <p:cNvSpPr>
                  <a:spLocks noChangeArrowheads="1"/>
                </p:cNvSpPr>
                <p:nvPr/>
              </p:nvSpPr>
              <p:spPr bwMode="auto">
                <a:xfrm>
                  <a:off x="1804612" y="5074814"/>
                  <a:ext cx="360571"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4</a:t>
                  </a:r>
                </a:p>
              </p:txBody>
            </p:sp>
            <p:sp>
              <p:nvSpPr>
                <p:cNvPr id="46108" name="Oval 28"/>
                <p:cNvSpPr>
                  <a:spLocks noChangeArrowheads="1"/>
                </p:cNvSpPr>
                <p:nvPr/>
              </p:nvSpPr>
              <p:spPr bwMode="auto">
                <a:xfrm>
                  <a:off x="1562932" y="4381612"/>
                  <a:ext cx="358622"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4</a:t>
                  </a:r>
                </a:p>
              </p:txBody>
            </p:sp>
            <p:sp>
              <p:nvSpPr>
                <p:cNvPr id="46107" name="AutoShape 27"/>
                <p:cNvSpPr>
                  <a:spLocks noChangeShapeType="1"/>
                </p:cNvSpPr>
                <p:nvPr/>
              </p:nvSpPr>
              <p:spPr bwMode="auto">
                <a:xfrm flipH="1">
                  <a:off x="1531747" y="4710090"/>
                  <a:ext cx="83808"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06" name="AutoShape 26"/>
                <p:cNvSpPr>
                  <a:spLocks noChangeShapeType="1"/>
                </p:cNvSpPr>
                <p:nvPr/>
              </p:nvSpPr>
              <p:spPr bwMode="auto">
                <a:xfrm>
                  <a:off x="1868930" y="4710090"/>
                  <a:ext cx="115967"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05" name="Oval 25"/>
                <p:cNvSpPr>
                  <a:spLocks noChangeArrowheads="1"/>
                </p:cNvSpPr>
                <p:nvPr/>
              </p:nvSpPr>
              <p:spPr bwMode="auto">
                <a:xfrm>
                  <a:off x="1083470" y="3672553"/>
                  <a:ext cx="360571" cy="385112"/>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i="0" u="none" strike="noStrike" cap="none" normalizeH="0" baseline="0" smtClean="0">
                      <a:ln>
                        <a:noFill/>
                      </a:ln>
                      <a:solidFill>
                        <a:schemeClr val="bg1"/>
                      </a:solidFill>
                      <a:effectLst/>
                      <a:latin typeface="Consolas" pitchFamily="49" charset="0"/>
                      <a:ea typeface="仿宋" pitchFamily="49" charset="-122"/>
                      <a:cs typeface="Times New Roman" pitchFamily="18" charset="0"/>
                    </a:rPr>
                    <a:t>4</a:t>
                  </a:r>
                </a:p>
              </p:txBody>
            </p:sp>
            <p:sp>
              <p:nvSpPr>
                <p:cNvPr id="46104" name="AutoShape 24"/>
                <p:cNvSpPr>
                  <a:spLocks noChangeShapeType="1"/>
                </p:cNvSpPr>
                <p:nvPr/>
              </p:nvSpPr>
              <p:spPr bwMode="auto">
                <a:xfrm flipH="1">
                  <a:off x="855433" y="4001031"/>
                  <a:ext cx="280661" cy="380581"/>
                </a:xfrm>
                <a:prstGeom prst="straightConnector1">
                  <a:avLst/>
                </a:prstGeom>
                <a:noFill/>
                <a:ln w="38100">
                  <a:solidFill>
                    <a:srgbClr val="FF00FF"/>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03" name="AutoShape 23"/>
                <p:cNvSpPr>
                  <a:spLocks noChangeShapeType="1"/>
                </p:cNvSpPr>
                <p:nvPr/>
              </p:nvSpPr>
              <p:spPr bwMode="auto">
                <a:xfrm>
                  <a:off x="1391417" y="4001031"/>
                  <a:ext cx="350826" cy="38058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102" name="Oval 22"/>
                <p:cNvSpPr>
                  <a:spLocks noChangeArrowheads="1"/>
                </p:cNvSpPr>
                <p:nvPr/>
              </p:nvSpPr>
              <p:spPr bwMode="auto">
                <a:xfrm>
                  <a:off x="2238272" y="5074814"/>
                  <a:ext cx="359597" cy="385112"/>
                </a:xfrm>
                <a:prstGeom prst="ellipse">
                  <a:avLst/>
                </a:prstGeom>
                <a:solidFill>
                  <a:schemeClr val="bg1">
                    <a:lumMod val="6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10</a:t>
                  </a:r>
                </a:p>
              </p:txBody>
            </p:sp>
            <p:sp>
              <p:nvSpPr>
                <p:cNvPr id="46101" name="Oval 21"/>
                <p:cNvSpPr>
                  <a:spLocks noChangeArrowheads="1"/>
                </p:cNvSpPr>
                <p:nvPr/>
              </p:nvSpPr>
              <p:spPr bwMode="auto">
                <a:xfrm>
                  <a:off x="2690447" y="5074814"/>
                  <a:ext cx="359597" cy="385112"/>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8</a:t>
                  </a:r>
                </a:p>
              </p:txBody>
            </p:sp>
            <p:sp>
              <p:nvSpPr>
                <p:cNvPr id="46100" name="Oval 20"/>
                <p:cNvSpPr>
                  <a:spLocks noChangeArrowheads="1"/>
                </p:cNvSpPr>
                <p:nvPr/>
              </p:nvSpPr>
              <p:spPr bwMode="auto">
                <a:xfrm>
                  <a:off x="2457538" y="4381612"/>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8</a:t>
                  </a:r>
                </a:p>
              </p:txBody>
            </p:sp>
            <p:sp>
              <p:nvSpPr>
                <p:cNvPr id="46099" name="AutoShape 19"/>
                <p:cNvSpPr>
                  <a:spLocks noChangeShapeType="1"/>
                </p:cNvSpPr>
                <p:nvPr/>
              </p:nvSpPr>
              <p:spPr bwMode="auto">
                <a:xfrm flipH="1">
                  <a:off x="2418557" y="4710090"/>
                  <a:ext cx="91605"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098" name="AutoShape 18"/>
                <p:cNvSpPr>
                  <a:spLocks noChangeShapeType="1"/>
                </p:cNvSpPr>
                <p:nvPr/>
              </p:nvSpPr>
              <p:spPr bwMode="auto">
                <a:xfrm>
                  <a:off x="2764511" y="4710090"/>
                  <a:ext cx="106222"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097" name="Oval 17"/>
                <p:cNvSpPr>
                  <a:spLocks noChangeArrowheads="1"/>
                </p:cNvSpPr>
                <p:nvPr/>
              </p:nvSpPr>
              <p:spPr bwMode="auto">
                <a:xfrm>
                  <a:off x="3114362" y="5074814"/>
                  <a:ext cx="359597"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5</a:t>
                  </a:r>
                </a:p>
              </p:txBody>
            </p:sp>
            <p:sp>
              <p:nvSpPr>
                <p:cNvPr id="46096" name="Oval 16"/>
                <p:cNvSpPr>
                  <a:spLocks noChangeArrowheads="1"/>
                </p:cNvSpPr>
                <p:nvPr/>
              </p:nvSpPr>
              <p:spPr bwMode="auto">
                <a:xfrm>
                  <a:off x="3566538" y="5085008"/>
                  <a:ext cx="359597" cy="38511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6095" name="Oval 15"/>
                <p:cNvSpPr>
                  <a:spLocks noChangeArrowheads="1"/>
                </p:cNvSpPr>
                <p:nvPr/>
              </p:nvSpPr>
              <p:spPr bwMode="auto">
                <a:xfrm>
                  <a:off x="3324858" y="4381612"/>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6094" name="AutoShape 14"/>
                <p:cNvSpPr>
                  <a:spLocks noChangeShapeType="1"/>
                </p:cNvSpPr>
                <p:nvPr/>
              </p:nvSpPr>
              <p:spPr bwMode="auto">
                <a:xfrm flipH="1">
                  <a:off x="3294648" y="4710090"/>
                  <a:ext cx="82834" cy="36472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093" name="AutoShape 13"/>
                <p:cNvSpPr>
                  <a:spLocks noChangeShapeType="1"/>
                </p:cNvSpPr>
                <p:nvPr/>
              </p:nvSpPr>
              <p:spPr bwMode="auto">
                <a:xfrm>
                  <a:off x="3631830" y="4710090"/>
                  <a:ext cx="114993" cy="374918"/>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092" name="Oval 12"/>
                <p:cNvSpPr>
                  <a:spLocks noChangeArrowheads="1"/>
                </p:cNvSpPr>
                <p:nvPr/>
              </p:nvSpPr>
              <p:spPr bwMode="auto">
                <a:xfrm>
                  <a:off x="2881453" y="3672553"/>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6091" name="AutoShape 11"/>
                <p:cNvSpPr>
                  <a:spLocks noChangeShapeType="1"/>
                </p:cNvSpPr>
                <p:nvPr/>
              </p:nvSpPr>
              <p:spPr bwMode="auto">
                <a:xfrm flipH="1">
                  <a:off x="2637824" y="4001031"/>
                  <a:ext cx="296253" cy="38058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090" name="AutoShape 10"/>
                <p:cNvSpPr>
                  <a:spLocks noChangeShapeType="1"/>
                </p:cNvSpPr>
                <p:nvPr/>
              </p:nvSpPr>
              <p:spPr bwMode="auto">
                <a:xfrm>
                  <a:off x="3188425" y="4001031"/>
                  <a:ext cx="316718" cy="38058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089" name="Oval 9"/>
                <p:cNvSpPr>
                  <a:spLocks noChangeArrowheads="1"/>
                </p:cNvSpPr>
                <p:nvPr/>
              </p:nvSpPr>
              <p:spPr bwMode="auto">
                <a:xfrm>
                  <a:off x="1917656" y="3139060"/>
                  <a:ext cx="359597" cy="385112"/>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6088" name="AutoShape 8"/>
                <p:cNvSpPr>
                  <a:spLocks noChangeShapeType="1"/>
                </p:cNvSpPr>
                <p:nvPr/>
              </p:nvSpPr>
              <p:spPr bwMode="auto">
                <a:xfrm flipH="1">
                  <a:off x="1391417" y="3331616"/>
                  <a:ext cx="526239" cy="39757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087" name="AutoShape 7"/>
                <p:cNvSpPr>
                  <a:spLocks noChangeShapeType="1"/>
                </p:cNvSpPr>
                <p:nvPr/>
              </p:nvSpPr>
              <p:spPr bwMode="auto">
                <a:xfrm>
                  <a:off x="2277252" y="3331616"/>
                  <a:ext cx="656824" cy="39757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20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46086" name="Rectangle 6"/>
                <p:cNvSpPr>
                  <a:spLocks noChangeArrowheads="1"/>
                </p:cNvSpPr>
                <p:nvPr/>
              </p:nvSpPr>
              <p:spPr bwMode="auto">
                <a:xfrm>
                  <a:off x="6753241" y="2466247"/>
                  <a:ext cx="1578318"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结点层次</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6085" name="Rectangle 5"/>
                <p:cNvSpPr>
                  <a:spLocks noChangeArrowheads="1"/>
                </p:cNvSpPr>
                <p:nvPr/>
              </p:nvSpPr>
              <p:spPr bwMode="auto">
                <a:xfrm>
                  <a:off x="7692640" y="3122069"/>
                  <a:ext cx="665574"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6084" name="Rectangle 4"/>
                <p:cNvSpPr>
                  <a:spLocks noChangeArrowheads="1"/>
                </p:cNvSpPr>
                <p:nvPr/>
              </p:nvSpPr>
              <p:spPr bwMode="auto">
                <a:xfrm>
                  <a:off x="7692640" y="3707666"/>
                  <a:ext cx="665574"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46083" name="Rectangle 3"/>
                <p:cNvSpPr>
                  <a:spLocks noChangeArrowheads="1"/>
                </p:cNvSpPr>
                <p:nvPr/>
              </p:nvSpPr>
              <p:spPr bwMode="auto">
                <a:xfrm>
                  <a:off x="7692640" y="4432583"/>
                  <a:ext cx="665574"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a:t>
                  </a:r>
                </a:p>
              </p:txBody>
            </p:sp>
            <p:sp>
              <p:nvSpPr>
                <p:cNvPr id="46082" name="Rectangle 2"/>
                <p:cNvSpPr>
                  <a:spLocks noChangeArrowheads="1"/>
                </p:cNvSpPr>
                <p:nvPr/>
              </p:nvSpPr>
              <p:spPr bwMode="auto">
                <a:xfrm>
                  <a:off x="7692640" y="5158632"/>
                  <a:ext cx="665574" cy="2944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=4</a:t>
                  </a:r>
                </a:p>
              </p:txBody>
            </p:sp>
          </p:grpSp>
          <p:sp>
            <p:nvSpPr>
              <p:cNvPr id="108" name="TextBox 107"/>
              <p:cNvSpPr txBox="1"/>
              <p:nvPr/>
            </p:nvSpPr>
            <p:spPr>
              <a:xfrm>
                <a:off x="794732" y="4530714"/>
                <a:ext cx="785818" cy="465084"/>
              </a:xfrm>
              <a:prstGeom prst="rect">
                <a:avLst/>
              </a:prstGeom>
              <a:noFill/>
            </p:spPr>
            <p:txBody>
              <a:bodyPr wrap="square" rtlCol="0">
                <a:spAutoFit/>
              </a:bodyPr>
              <a:lstStyle/>
              <a:p>
                <a:pPr algn="l">
                  <a:lnSpc>
                    <a:spcPts val="2000"/>
                  </a:lnSpc>
                  <a:spcBef>
                    <a:spcPts val="0"/>
                  </a:spcBef>
                </a:pPr>
                <a:r>
                  <a:rPr lang="en-US" altLang="zh-CN" sz="1800" smtClean="0">
                    <a:solidFill>
                      <a:srgbClr val="FF00FF"/>
                    </a:solidFill>
                    <a:latin typeface="Consolas" pitchFamily="49" charset="0"/>
                    <a:ea typeface="楷体" pitchFamily="49" charset="-122"/>
                    <a:cs typeface="Times New Roman" pitchFamily="18" charset="0"/>
                  </a:rPr>
                  <a:t>cs=4</a:t>
                </a:r>
                <a:endParaRPr lang="zh-CN" altLang="en-US" sz="1800" smtClean="0">
                  <a:solidFill>
                    <a:srgbClr val="FF00FF"/>
                  </a:solidFill>
                  <a:latin typeface="Consolas" pitchFamily="49" charset="0"/>
                  <a:ea typeface="楷体" pitchFamily="49" charset="-122"/>
                  <a:cs typeface="Times New Roman" pitchFamily="18" charset="0"/>
                </a:endParaRPr>
              </a:p>
            </p:txBody>
          </p:sp>
        </p:grpSp>
        <p:sp>
          <p:nvSpPr>
            <p:cNvPr id="101" name="TextBox 100"/>
            <p:cNvSpPr txBox="1"/>
            <p:nvPr/>
          </p:nvSpPr>
          <p:spPr>
            <a:xfrm>
              <a:off x="285720" y="5726687"/>
              <a:ext cx="1143008" cy="465084"/>
            </a:xfrm>
            <a:prstGeom prst="rect">
              <a:avLst/>
            </a:prstGeom>
            <a:noFill/>
          </p:spPr>
          <p:txBody>
            <a:bodyPr wrap="square" rtlCol="0">
              <a:spAutoFit/>
            </a:bodyPr>
            <a:lstStyle/>
            <a:p>
              <a:pPr algn="l">
                <a:lnSpc>
                  <a:spcPts val="2000"/>
                </a:lnSpc>
                <a:spcBef>
                  <a:spcPts val="0"/>
                </a:spcBef>
              </a:pPr>
              <a:r>
                <a:rPr lang="en-US" altLang="zh-CN" sz="1800" smtClean="0">
                  <a:solidFill>
                    <a:srgbClr val="0000FF"/>
                  </a:solidFill>
                  <a:latin typeface="Consolas" pitchFamily="49" charset="0"/>
                  <a:cs typeface="Consolas" pitchFamily="49" charset="0"/>
                </a:rPr>
                <a:t>sum=27</a:t>
              </a:r>
              <a:endParaRPr lang="zh-CN" altLang="zh-CN" sz="1800" smtClean="0">
                <a:solidFill>
                  <a:srgbClr val="0000FF"/>
                </a:solidFill>
                <a:latin typeface="Consolas" pitchFamily="49" charset="0"/>
                <a:cs typeface="Consolas" pitchFamily="49" charset="0"/>
              </a:endParaRPr>
            </a:p>
          </p:txBody>
        </p:sp>
      </p:grpSp>
      <p:sp>
        <p:nvSpPr>
          <p:cNvPr id="102" name="灯片编号占位符 101"/>
          <p:cNvSpPr>
            <a:spLocks noGrp="1"/>
          </p:cNvSpPr>
          <p:nvPr>
            <p:ph type="sldNum" sz="quarter" idx="12"/>
          </p:nvPr>
        </p:nvSpPr>
        <p:spPr/>
        <p:txBody>
          <a:bodyPr/>
          <a:lstStyle/>
          <a:p>
            <a:fld id="{7AF016A1-9F15-429F-9EFD-84004B73C732}" type="slidenum">
              <a:rPr lang="en-US" altLang="zh-CN" smtClean="0"/>
              <a:pPr/>
              <a:t>63</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214296"/>
            <a:ext cx="8786874" cy="424909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	def </a:t>
            </a:r>
            <a:r>
              <a:rPr lang="en-US" altLang="zh-CN" sz="2000" smtClean="0">
                <a:solidFill>
                  <a:srgbClr val="FF0000"/>
                </a:solidFill>
                <a:latin typeface="Consolas" pitchFamily="49" charset="0"/>
                <a:ea typeface="仿宋" pitchFamily="49" charset="-122"/>
              </a:rPr>
              <a:t>dfs2</a:t>
            </a:r>
            <a:r>
              <a:rPr lang="en-US" altLang="zh-CN" sz="2000" smtClean="0">
                <a:solidFill>
                  <a:srgbClr val="0000FF"/>
                </a:solidFill>
                <a:latin typeface="Consolas" pitchFamily="49" charset="0"/>
                <a:ea typeface="仿宋" pitchFamily="49" charset="-122"/>
              </a:rPr>
              <a:t>(a,t,cs,i):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   	global sum,x</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3   	sum+=1</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4   	if </a:t>
            </a:r>
            <a:r>
              <a:rPr lang="en-US" altLang="zh-CN" sz="2000" smtClean="0">
                <a:solidFill>
                  <a:srgbClr val="FF00FF"/>
                </a:solidFill>
                <a:latin typeface="Consolas" pitchFamily="49" charset="0"/>
                <a:ea typeface="仿宋" pitchFamily="49" charset="-122"/>
              </a:rPr>
              <a:t>i&gt;=len(a):</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5    		if cs==t:</a:t>
            </a:r>
            <a:r>
              <a:rPr lang="en-US" altLang="zh-CN" sz="2000" smtClean="0">
                <a:solidFill>
                  <a:srgbClr val="FF0000"/>
                </a:solidFill>
                <a:latin typeface="Consolas" pitchFamily="49" charset="0"/>
                <a:ea typeface="仿宋" pitchFamily="49" charset="-122"/>
              </a:rPr>
              <a:t>disp</a:t>
            </a:r>
            <a:r>
              <a:rPr lang="en-US" altLang="zh-CN" sz="2000" smtClean="0">
                <a:solidFill>
                  <a:srgbClr val="0000FF"/>
                </a:solidFill>
                <a:latin typeface="Consolas" pitchFamily="49" charset="0"/>
                <a:ea typeface="仿宋" pitchFamily="49" charset="-122"/>
              </a:rPr>
              <a:t>(a)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找到一个满足条件的解</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输出</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6   	else: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没有到达叶子结点</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7    		if </a:t>
            </a:r>
            <a:r>
              <a:rPr lang="en-US" altLang="zh-CN" sz="2000" smtClean="0">
                <a:solidFill>
                  <a:srgbClr val="FF00FF"/>
                </a:solidFill>
                <a:latin typeface="Consolas" pitchFamily="49" charset="0"/>
                <a:ea typeface="仿宋" pitchFamily="49" charset="-122"/>
              </a:rPr>
              <a:t>cs+a[i]&lt;=t</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左孩子结点剪支</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8      		x[i]=1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选取整数</a:t>
            </a:r>
            <a:r>
              <a:rPr lang="en-US" altLang="zh-CN" sz="2000" smtClean="0">
                <a:solidFill>
                  <a:srgbClr val="00B0F0"/>
                </a:solidFill>
                <a:latin typeface="Consolas" pitchFamily="49" charset="0"/>
                <a:ea typeface="仿宋" pitchFamily="49" charset="-122"/>
              </a:rPr>
              <a:t>a[i]</a:t>
            </a:r>
            <a:endParaRPr lang="zh-CN" altLang="zh-CN" sz="2000" smtClean="0">
              <a:solidFill>
                <a:srgbClr val="00B0F0"/>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9        	</a:t>
            </a:r>
            <a:r>
              <a:rPr lang="en-US" altLang="zh-CN" sz="2000" smtClean="0">
                <a:solidFill>
                  <a:srgbClr val="FF0000"/>
                </a:solidFill>
                <a:latin typeface="Consolas" pitchFamily="49" charset="0"/>
                <a:ea typeface="仿宋" pitchFamily="49" charset="-122"/>
              </a:rPr>
              <a:t>dfs2</a:t>
            </a:r>
            <a:r>
              <a:rPr lang="en-US" altLang="zh-CN" sz="2000" smtClean="0">
                <a:solidFill>
                  <a:srgbClr val="0000FF"/>
                </a:solidFill>
                <a:latin typeface="Consolas" pitchFamily="49" charset="0"/>
                <a:ea typeface="仿宋" pitchFamily="49" charset="-122"/>
              </a:rPr>
              <a:t>(a,t,cs+a[i],i+1)</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1200"/>
              </a:spcBef>
            </a:pPr>
            <a:r>
              <a:rPr lang="en-US" altLang="zh-CN" sz="2000" smtClean="0">
                <a:solidFill>
                  <a:srgbClr val="0000FF"/>
                </a:solidFill>
                <a:latin typeface="Consolas" pitchFamily="49" charset="0"/>
                <a:ea typeface="仿宋" pitchFamily="49" charset="-122"/>
              </a:rPr>
              <a:t>10      x[i]=0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不选取整数</a:t>
            </a:r>
            <a:r>
              <a:rPr lang="en-US" altLang="zh-CN" sz="2000" smtClean="0">
                <a:solidFill>
                  <a:srgbClr val="00B0F0"/>
                </a:solidFill>
                <a:latin typeface="Consolas" pitchFamily="49" charset="0"/>
                <a:ea typeface="仿宋" pitchFamily="49" charset="-122"/>
              </a:rPr>
              <a:t>a[i]</a:t>
            </a:r>
            <a:endParaRPr lang="zh-CN" altLang="zh-CN" sz="2000" smtClean="0">
              <a:solidFill>
                <a:srgbClr val="00B0F0"/>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11      </a:t>
            </a:r>
            <a:r>
              <a:rPr lang="en-US" altLang="zh-CN" sz="2000" smtClean="0">
                <a:solidFill>
                  <a:srgbClr val="FF0000"/>
                </a:solidFill>
                <a:latin typeface="Consolas" pitchFamily="49" charset="0"/>
                <a:ea typeface="仿宋" pitchFamily="49" charset="-122"/>
              </a:rPr>
              <a:t>dfs2</a:t>
            </a:r>
            <a:r>
              <a:rPr lang="en-US" altLang="zh-CN" sz="2000" smtClean="0">
                <a:solidFill>
                  <a:srgbClr val="0000FF"/>
                </a:solidFill>
                <a:latin typeface="Consolas" pitchFamily="49" charset="0"/>
                <a:ea typeface="仿宋" pitchFamily="49" charset="-122"/>
              </a:rPr>
              <a:t>(a,t,cs,i+1)</a:t>
            </a:r>
            <a:endParaRPr lang="zh-CN" altLang="zh-CN" sz="2000">
              <a:solidFill>
                <a:srgbClr val="0000FF"/>
              </a:solidFill>
              <a:latin typeface="Consolas" pitchFamily="49" charset="0"/>
              <a:ea typeface="仿宋" pitchFamily="49" charset="-122"/>
            </a:endParaRPr>
          </a:p>
        </p:txBody>
      </p:sp>
      <p:sp>
        <p:nvSpPr>
          <p:cNvPr id="8" name="矩形 7"/>
          <p:cNvSpPr/>
          <p:nvPr/>
        </p:nvSpPr>
        <p:spPr>
          <a:xfrm>
            <a:off x="1285852" y="2445808"/>
            <a:ext cx="3643338" cy="1071570"/>
          </a:xfrm>
          <a:prstGeom prst="rect">
            <a:avLst/>
          </a:prstGeom>
          <a:ln w="19050">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64</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28500"/>
            <a:ext cx="15716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3</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右</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剪支</a:t>
            </a:r>
          </a:p>
        </p:txBody>
      </p:sp>
      <p:sp>
        <p:nvSpPr>
          <p:cNvPr id="8" name="TextBox 7"/>
          <p:cNvSpPr txBox="1"/>
          <p:nvPr/>
        </p:nvSpPr>
        <p:spPr>
          <a:xfrm>
            <a:off x="214282" y="511624"/>
            <a:ext cx="8715436" cy="182357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5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考虑是否扩展右孩子结点。当搜索到第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）层的某个结点时，用</a:t>
            </a:r>
            <a:r>
              <a:rPr lang="en-US" altLang="zh-CN" sz="2000" smtClean="0">
                <a:solidFill>
                  <a:srgbClr val="0000FF"/>
                </a:solidFill>
                <a:latin typeface="Consolas" pitchFamily="49" charset="0"/>
                <a:ea typeface="仿宋" pitchFamily="49" charset="-122"/>
                <a:cs typeface="Consolas" pitchFamily="49" charset="0"/>
              </a:rPr>
              <a:t>rs</a:t>
            </a:r>
            <a:r>
              <a:rPr lang="zh-CN" altLang="zh-CN" sz="2000" smtClean="0">
                <a:solidFill>
                  <a:srgbClr val="0000FF"/>
                </a:solidFill>
                <a:latin typeface="Consolas" pitchFamily="49" charset="0"/>
                <a:ea typeface="仿宋" pitchFamily="49" charset="-122"/>
                <a:cs typeface="Consolas" pitchFamily="49" charset="0"/>
              </a:rPr>
              <a:t>表示余下的整数和，即</a:t>
            </a:r>
            <a:r>
              <a:rPr lang="en-US" altLang="zh-CN" sz="2000" smtClean="0">
                <a:solidFill>
                  <a:srgbClr val="0000FF"/>
                </a:solidFill>
                <a:latin typeface="Consolas" pitchFamily="49" charset="0"/>
                <a:ea typeface="仿宋" pitchFamily="49" charset="-122"/>
                <a:cs typeface="Consolas" pitchFamily="49" charset="0"/>
              </a:rPr>
              <a:t>rs=</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（包含</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5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如果不选择</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，此时剩余的所有整数和为</a:t>
            </a:r>
            <a:r>
              <a:rPr lang="en-US" altLang="zh-CN" sz="2000" smtClean="0">
                <a:solidFill>
                  <a:srgbClr val="0000FF"/>
                </a:solidFill>
                <a:latin typeface="Consolas" pitchFamily="49" charset="0"/>
                <a:ea typeface="仿宋" pitchFamily="49" charset="-122"/>
                <a:cs typeface="Consolas" pitchFamily="49" charset="0"/>
              </a:rPr>
              <a:t>rs=rs-</a:t>
            </a:r>
            <a:r>
              <a:rPr lang="en-US" altLang="zh-CN" sz="2000" i="1" smtClean="0">
                <a:solidFill>
                  <a:srgbClr val="0000FF"/>
                </a:solidFill>
                <a:latin typeface="Consolas" pitchFamily="49" charset="0"/>
                <a:ea typeface="仿宋" pitchFamily="49" charset="-122"/>
                <a:cs typeface="Consolas" pitchFamily="49" charset="0"/>
              </a:rPr>
              <a:t>a</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，若</a:t>
            </a:r>
            <a:r>
              <a:rPr lang="en-US" altLang="zh-CN" sz="2000" smtClean="0">
                <a:solidFill>
                  <a:schemeClr val="tx1"/>
                </a:solidFill>
                <a:latin typeface="Consolas" pitchFamily="49" charset="0"/>
                <a:ea typeface="仿宋" pitchFamily="49" charset="-122"/>
                <a:cs typeface="Consolas" pitchFamily="49" charset="0"/>
              </a:rPr>
              <a:t>cs+rs&lt;t</a:t>
            </a:r>
            <a:r>
              <a:rPr lang="zh-CN" altLang="zh-CN" sz="2000" smtClean="0">
                <a:solidFill>
                  <a:srgbClr val="0000FF"/>
                </a:solidFill>
                <a:latin typeface="Consolas" pitchFamily="49" charset="0"/>
                <a:ea typeface="仿宋" pitchFamily="49" charset="-122"/>
                <a:cs typeface="Consolas" pitchFamily="49" charset="0"/>
              </a:rPr>
              <a:t>成立，说明即便选择所有剩余整数其和都不可能达到</a:t>
            </a:r>
            <a:r>
              <a:rPr lang="en-US" altLang="zh-CN" sz="2000" smtClean="0">
                <a:solidFill>
                  <a:srgbClr val="0000FF"/>
                </a:solidFill>
                <a:latin typeface="Consolas" pitchFamily="49" charset="0"/>
                <a:ea typeface="仿宋" pitchFamily="49" charset="-122"/>
                <a:cs typeface="Consolas" pitchFamily="49" charset="0"/>
              </a:rPr>
              <a:t>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5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右剪支</a:t>
            </a:r>
            <a:r>
              <a:rPr lang="zh-CN" altLang="en-US" sz="2000" smtClean="0">
                <a:solidFill>
                  <a:srgbClr val="0000FF"/>
                </a:solidFill>
                <a:latin typeface="Consolas" pitchFamily="49" charset="0"/>
                <a:ea typeface="仿宋" pitchFamily="49" charset="-122"/>
                <a:cs typeface="Consolas" pitchFamily="49" charset="0"/>
              </a:rPr>
              <a:t>就是</a:t>
            </a:r>
            <a:r>
              <a:rPr lang="zh-CN" altLang="zh-CN" sz="2000" smtClean="0">
                <a:solidFill>
                  <a:srgbClr val="0000FF"/>
                </a:solidFill>
                <a:latin typeface="Consolas" pitchFamily="49" charset="0"/>
                <a:ea typeface="仿宋" pitchFamily="49" charset="-122"/>
                <a:cs typeface="Consolas" pitchFamily="49" charset="0"/>
              </a:rPr>
              <a:t>仅仅扩展满足</a:t>
            </a:r>
            <a:r>
              <a:rPr lang="en-US" altLang="zh-CN" sz="2000" smtClean="0">
                <a:solidFill>
                  <a:srgbClr val="FF0000"/>
                </a:solidFill>
                <a:latin typeface="Consolas" pitchFamily="49" charset="0"/>
                <a:ea typeface="仿宋" pitchFamily="49" charset="-122"/>
                <a:cs typeface="Consolas" pitchFamily="49" charset="0"/>
              </a:rPr>
              <a:t>cs+rs</a:t>
            </a:r>
            <a:r>
              <a:rPr lang="zh-CN" altLang="zh-CN" sz="2000" smtClean="0">
                <a:solidFill>
                  <a:srgbClr val="FF0000"/>
                </a:solidFill>
                <a:latin typeface="+mj-ea"/>
                <a:ea typeface="+mj-ea"/>
                <a:cs typeface="Consolas" pitchFamily="49" charset="0"/>
              </a:rPr>
              <a:t>≥</a:t>
            </a:r>
            <a:r>
              <a:rPr lang="en-US" altLang="zh-CN" sz="2000" smtClean="0">
                <a:solidFill>
                  <a:srgbClr val="FF0000"/>
                </a:solidFill>
                <a:latin typeface="Consolas" pitchFamily="49" charset="0"/>
                <a:ea typeface="仿宋" pitchFamily="49" charset="-122"/>
                <a:cs typeface="Consolas" pitchFamily="49" charset="0"/>
              </a:rPr>
              <a:t>t</a:t>
            </a:r>
            <a:r>
              <a:rPr lang="zh-CN" altLang="zh-CN" sz="2000" smtClean="0">
                <a:solidFill>
                  <a:srgbClr val="0000FF"/>
                </a:solidFill>
                <a:latin typeface="Consolas" pitchFamily="49" charset="0"/>
                <a:ea typeface="仿宋" pitchFamily="49" charset="-122"/>
                <a:cs typeface="Consolas" pitchFamily="49" charset="0"/>
              </a:rPr>
              <a:t>的右孩子结点</a:t>
            </a:r>
            <a:r>
              <a:rPr lang="zh-CN" altLang="en-US" sz="2000" smtClean="0">
                <a:solidFill>
                  <a:srgbClr val="0000FF"/>
                </a:solidFill>
                <a:latin typeface="Consolas" pitchFamily="49" charset="0"/>
                <a:ea typeface="仿宋" pitchFamily="49" charset="-122"/>
                <a:cs typeface="Consolas" pitchFamily="49" charset="0"/>
              </a:rPr>
              <a:t>。</a:t>
            </a:r>
          </a:p>
        </p:txBody>
      </p:sp>
      <p:sp>
        <p:nvSpPr>
          <p:cNvPr id="44089" name="Rectangle 5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61"/>
          <p:cNvGrpSpPr/>
          <p:nvPr/>
        </p:nvGrpSpPr>
        <p:grpSpPr>
          <a:xfrm>
            <a:off x="347633" y="2514752"/>
            <a:ext cx="8367771" cy="2200138"/>
            <a:chOff x="490509" y="3243204"/>
            <a:chExt cx="7702097" cy="2933517"/>
          </a:xfrm>
        </p:grpSpPr>
        <p:grpSp>
          <p:nvGrpSpPr>
            <p:cNvPr id="3" name="组合 66"/>
            <p:cNvGrpSpPr/>
            <p:nvPr/>
          </p:nvGrpSpPr>
          <p:grpSpPr>
            <a:xfrm>
              <a:off x="490509" y="3243204"/>
              <a:ext cx="7702097" cy="2933517"/>
              <a:chOff x="357158" y="3386080"/>
              <a:chExt cx="7702097" cy="2933517"/>
            </a:xfrm>
          </p:grpSpPr>
          <p:sp>
            <p:nvSpPr>
              <p:cNvPr id="7" name="TextBox 6"/>
              <p:cNvSpPr txBox="1"/>
              <p:nvPr/>
            </p:nvSpPr>
            <p:spPr>
              <a:xfrm>
                <a:off x="357158" y="3386080"/>
                <a:ext cx="2857488" cy="430887"/>
              </a:xfrm>
              <a:prstGeom prst="rect">
                <a:avLst/>
              </a:prstGeom>
              <a:noFill/>
            </p:spPr>
            <p:txBody>
              <a:bodyPr wrap="square" rtlCol="0">
                <a:spAutoFit/>
              </a:bodyPr>
              <a:lstStyle/>
              <a:p>
                <a:pPr algn="l">
                  <a:lnSpc>
                    <a:spcPts val="1800"/>
                  </a:lnSpc>
                  <a:spcBef>
                    <a:spcPts val="0"/>
                  </a:spcBef>
                </a:pPr>
                <a:r>
                  <a:rPr lang="en-US" altLang="zh-CN" sz="2000" i="1" smtClean="0">
                    <a:solidFill>
                      <a:srgbClr val="0000FF"/>
                    </a:solidFill>
                    <a:latin typeface="Consolas" pitchFamily="49" charset="0"/>
                  </a:rPr>
                  <a:t>a</a:t>
                </a:r>
                <a:r>
                  <a:rPr lang="en-US" altLang="zh-CN" sz="2000" smtClean="0">
                    <a:solidFill>
                      <a:srgbClr val="0000FF"/>
                    </a:solidFill>
                    <a:latin typeface="Consolas" pitchFamily="49" charset="0"/>
                  </a:rPr>
                  <a:t>=</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3</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1</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5</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2</a:t>
                </a:r>
                <a:r>
                  <a:rPr lang="zh-CN" altLang="zh-CN" sz="2000" smtClean="0">
                    <a:solidFill>
                      <a:srgbClr val="0000FF"/>
                    </a:solidFill>
                    <a:latin typeface="Consolas" pitchFamily="49" charset="0"/>
                  </a:rPr>
                  <a:t>），</a:t>
                </a:r>
                <a:r>
                  <a:rPr lang="en-US" altLang="zh-CN" sz="2000" smtClean="0">
                    <a:solidFill>
                      <a:srgbClr val="0000FF"/>
                    </a:solidFill>
                    <a:latin typeface="Consolas" pitchFamily="49" charset="0"/>
                  </a:rPr>
                  <a:t>t=8</a:t>
                </a:r>
                <a:endParaRPr lang="zh-CN" altLang="en-US" sz="2000" smtClean="0">
                  <a:solidFill>
                    <a:srgbClr val="0000FF"/>
                  </a:solidFill>
                  <a:latin typeface="Consolas" pitchFamily="49" charset="0"/>
                  <a:ea typeface="楷体" pitchFamily="49" charset="-122"/>
                  <a:cs typeface="Consolas" pitchFamily="49" charset="0"/>
                </a:endParaRPr>
              </a:p>
            </p:txBody>
          </p:sp>
          <p:grpSp>
            <p:nvGrpSpPr>
              <p:cNvPr id="4" name="组合 65"/>
              <p:cNvGrpSpPr/>
              <p:nvPr/>
            </p:nvGrpSpPr>
            <p:grpSpPr>
              <a:xfrm>
                <a:off x="508811" y="3580033"/>
                <a:ext cx="7550444" cy="2739564"/>
                <a:chOff x="508811" y="3580033"/>
                <a:chExt cx="7550444" cy="2739564"/>
              </a:xfrm>
            </p:grpSpPr>
            <p:sp>
              <p:nvSpPr>
                <p:cNvPr id="44087" name="Rectangle 55"/>
                <p:cNvSpPr>
                  <a:spLocks noChangeArrowheads="1"/>
                </p:cNvSpPr>
                <p:nvPr/>
              </p:nvSpPr>
              <p:spPr bwMode="auto">
                <a:xfrm>
                  <a:off x="5929322" y="4581533"/>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4086" name="Rectangle 54"/>
                <p:cNvSpPr>
                  <a:spLocks noChangeArrowheads="1"/>
                </p:cNvSpPr>
                <p:nvPr/>
              </p:nvSpPr>
              <p:spPr bwMode="auto">
                <a:xfrm>
                  <a:off x="5055487" y="4350822"/>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4085" name="Rectangle 53"/>
                <p:cNvSpPr>
                  <a:spLocks noChangeArrowheads="1"/>
                </p:cNvSpPr>
                <p:nvPr/>
              </p:nvSpPr>
              <p:spPr bwMode="auto">
                <a:xfrm>
                  <a:off x="2506759" y="4317176"/>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4084" name="Rectangle 52"/>
                <p:cNvSpPr>
                  <a:spLocks noChangeArrowheads="1"/>
                </p:cNvSpPr>
                <p:nvPr/>
              </p:nvSpPr>
              <p:spPr bwMode="auto">
                <a:xfrm>
                  <a:off x="1306454" y="4317176"/>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4083" name="Rectangle 51"/>
                <p:cNvSpPr>
                  <a:spLocks noChangeArrowheads="1"/>
                </p:cNvSpPr>
                <p:nvPr/>
              </p:nvSpPr>
              <p:spPr bwMode="auto">
                <a:xfrm>
                  <a:off x="4833858" y="3741123"/>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4082" name="Rectangle 50"/>
                <p:cNvSpPr>
                  <a:spLocks noChangeArrowheads="1"/>
                </p:cNvSpPr>
                <p:nvPr/>
              </p:nvSpPr>
              <p:spPr bwMode="auto">
                <a:xfrm>
                  <a:off x="5222256" y="4950325"/>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4081" name="Rectangle 49"/>
                <p:cNvSpPr>
                  <a:spLocks noChangeArrowheads="1"/>
                </p:cNvSpPr>
                <p:nvPr/>
              </p:nvSpPr>
              <p:spPr bwMode="auto">
                <a:xfrm>
                  <a:off x="4308313" y="4950325"/>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4080" name="Rectangle 48"/>
                <p:cNvSpPr>
                  <a:spLocks noChangeArrowheads="1"/>
                </p:cNvSpPr>
                <p:nvPr/>
              </p:nvSpPr>
              <p:spPr bwMode="auto">
                <a:xfrm>
                  <a:off x="3326346" y="4950325"/>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4079" name="Rectangle 47"/>
                <p:cNvSpPr>
                  <a:spLocks noChangeArrowheads="1"/>
                </p:cNvSpPr>
                <p:nvPr/>
              </p:nvSpPr>
              <p:spPr bwMode="auto">
                <a:xfrm>
                  <a:off x="2412402" y="4950325"/>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4078" name="Rectangle 46"/>
                <p:cNvSpPr>
                  <a:spLocks noChangeArrowheads="1"/>
                </p:cNvSpPr>
                <p:nvPr/>
              </p:nvSpPr>
              <p:spPr bwMode="auto">
                <a:xfrm>
                  <a:off x="1463350" y="4944207"/>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4077" name="Rectangle 45"/>
                <p:cNvSpPr>
                  <a:spLocks noChangeArrowheads="1"/>
                </p:cNvSpPr>
                <p:nvPr/>
              </p:nvSpPr>
              <p:spPr bwMode="auto">
                <a:xfrm>
                  <a:off x="608654" y="4944207"/>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4076" name="Rectangle 44"/>
                <p:cNvSpPr>
                  <a:spLocks noChangeArrowheads="1"/>
                </p:cNvSpPr>
                <p:nvPr/>
              </p:nvSpPr>
              <p:spPr bwMode="auto">
                <a:xfrm>
                  <a:off x="4659408" y="5656882"/>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4075" name="Rectangle 43"/>
                <p:cNvSpPr>
                  <a:spLocks noChangeArrowheads="1"/>
                </p:cNvSpPr>
                <p:nvPr/>
              </p:nvSpPr>
              <p:spPr bwMode="auto">
                <a:xfrm>
                  <a:off x="3992328" y="5656882"/>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4074" name="Rectangle 42"/>
                <p:cNvSpPr>
                  <a:spLocks noChangeArrowheads="1"/>
                </p:cNvSpPr>
                <p:nvPr/>
              </p:nvSpPr>
              <p:spPr bwMode="auto">
                <a:xfrm>
                  <a:off x="2776663" y="5632412"/>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a:t>
                  </a:r>
                </a:p>
              </p:txBody>
            </p:sp>
            <p:sp>
              <p:nvSpPr>
                <p:cNvPr id="44073" name="Rectangle 41"/>
                <p:cNvSpPr>
                  <a:spLocks noChangeArrowheads="1"/>
                </p:cNvSpPr>
                <p:nvPr/>
              </p:nvSpPr>
              <p:spPr bwMode="auto">
                <a:xfrm>
                  <a:off x="2079960" y="5632412"/>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4072" name="Rectangle 40"/>
                <p:cNvSpPr>
                  <a:spLocks noChangeArrowheads="1"/>
                </p:cNvSpPr>
                <p:nvPr/>
              </p:nvSpPr>
              <p:spPr bwMode="auto">
                <a:xfrm>
                  <a:off x="2596727" y="3761515"/>
                  <a:ext cx="212851" cy="265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44071" name="Oval 39"/>
                <p:cNvSpPr>
                  <a:spLocks noChangeArrowheads="1"/>
                </p:cNvSpPr>
                <p:nvPr/>
              </p:nvSpPr>
              <p:spPr bwMode="auto">
                <a:xfrm>
                  <a:off x="3719133" y="3580033"/>
                  <a:ext cx="498115" cy="346651"/>
                </a:xfrm>
                <a:prstGeom prst="ellipse">
                  <a:avLst/>
                </a:prstGeom>
                <a:solidFill>
                  <a:srgbClr val="FF0000"/>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i="0" u="none" strike="noStrike" cap="none" normalizeH="0" baseline="0" smtClean="0">
                      <a:ln>
                        <a:noFill/>
                      </a:ln>
                      <a:solidFill>
                        <a:schemeClr val="bg1"/>
                      </a:solidFill>
                      <a:effectLst/>
                      <a:latin typeface="Consolas" pitchFamily="49" charset="0"/>
                      <a:ea typeface="仿宋" pitchFamily="49" charset="-122"/>
                      <a:cs typeface="Times New Roman" pitchFamily="18" charset="0"/>
                    </a:rPr>
                    <a:t>0,11</a:t>
                  </a:r>
                </a:p>
              </p:txBody>
            </p:sp>
            <p:sp>
              <p:nvSpPr>
                <p:cNvPr id="44070" name="AutoShape 38"/>
                <p:cNvSpPr>
                  <a:spLocks noChangeShapeType="1"/>
                </p:cNvSpPr>
                <p:nvPr/>
              </p:nvSpPr>
              <p:spPr bwMode="auto">
                <a:xfrm flipH="1">
                  <a:off x="2203940" y="3753358"/>
                  <a:ext cx="1515193" cy="508762"/>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69" name="Oval 37"/>
                <p:cNvSpPr>
                  <a:spLocks noChangeArrowheads="1"/>
                </p:cNvSpPr>
                <p:nvPr/>
              </p:nvSpPr>
              <p:spPr bwMode="auto">
                <a:xfrm>
                  <a:off x="3873834" y="5972946"/>
                  <a:ext cx="498115" cy="346651"/>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8,0</a:t>
                  </a:r>
                </a:p>
              </p:txBody>
            </p:sp>
            <p:sp>
              <p:nvSpPr>
                <p:cNvPr id="44068" name="Oval 36"/>
                <p:cNvSpPr>
                  <a:spLocks noChangeArrowheads="1"/>
                </p:cNvSpPr>
                <p:nvPr/>
              </p:nvSpPr>
              <p:spPr bwMode="auto">
                <a:xfrm>
                  <a:off x="4492638" y="5972946"/>
                  <a:ext cx="498115" cy="346651"/>
                </a:xfrm>
                <a:prstGeom prst="ellipse">
                  <a:avLst/>
                </a:prstGeom>
                <a:solidFill>
                  <a:schemeClr val="bg1">
                    <a:lumMod val="6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6,0</a:t>
                  </a:r>
                </a:p>
              </p:txBody>
            </p:sp>
            <p:sp>
              <p:nvSpPr>
                <p:cNvPr id="44067" name="Oval 35"/>
                <p:cNvSpPr>
                  <a:spLocks noChangeArrowheads="1"/>
                </p:cNvSpPr>
                <p:nvPr/>
              </p:nvSpPr>
              <p:spPr bwMode="auto">
                <a:xfrm>
                  <a:off x="4190916" y="5348974"/>
                  <a:ext cx="498115" cy="34665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6,2</a:t>
                  </a:r>
                </a:p>
              </p:txBody>
            </p:sp>
            <p:sp>
              <p:nvSpPr>
                <p:cNvPr id="44066" name="AutoShape 34"/>
                <p:cNvSpPr>
                  <a:spLocks noChangeShapeType="1"/>
                </p:cNvSpPr>
                <p:nvPr/>
              </p:nvSpPr>
              <p:spPr bwMode="auto">
                <a:xfrm flipH="1">
                  <a:off x="4122891" y="5644647"/>
                  <a:ext cx="140438" cy="32829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65" name="AutoShape 33"/>
                <p:cNvSpPr>
                  <a:spLocks noChangeShapeType="1"/>
                </p:cNvSpPr>
                <p:nvPr/>
              </p:nvSpPr>
              <p:spPr bwMode="auto">
                <a:xfrm>
                  <a:off x="4616618" y="5644647"/>
                  <a:ext cx="125077" cy="32829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64" name="Oval 32"/>
                <p:cNvSpPr>
                  <a:spLocks noChangeArrowheads="1"/>
                </p:cNvSpPr>
                <p:nvPr/>
              </p:nvSpPr>
              <p:spPr bwMode="auto">
                <a:xfrm>
                  <a:off x="5147649" y="5348974"/>
                  <a:ext cx="498115" cy="346651"/>
                </a:xfrm>
                <a:prstGeom prst="ellipse">
                  <a:avLst/>
                </a:prstGeom>
                <a:solidFill>
                  <a:schemeClr val="bg1">
                    <a:lumMod val="6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1,2</a:t>
                  </a:r>
                </a:p>
              </p:txBody>
            </p:sp>
            <p:sp>
              <p:nvSpPr>
                <p:cNvPr id="44063" name="Oval 31"/>
                <p:cNvSpPr>
                  <a:spLocks noChangeArrowheads="1"/>
                </p:cNvSpPr>
                <p:nvPr/>
              </p:nvSpPr>
              <p:spPr bwMode="auto">
                <a:xfrm>
                  <a:off x="4658311" y="4710728"/>
                  <a:ext cx="498115" cy="34665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1,7</a:t>
                  </a:r>
                </a:p>
              </p:txBody>
            </p:sp>
            <p:sp>
              <p:nvSpPr>
                <p:cNvPr id="44062" name="AutoShape 30"/>
                <p:cNvSpPr>
                  <a:spLocks noChangeShapeType="1"/>
                </p:cNvSpPr>
                <p:nvPr/>
              </p:nvSpPr>
              <p:spPr bwMode="auto">
                <a:xfrm flipH="1">
                  <a:off x="4439974" y="5006401"/>
                  <a:ext cx="290750" cy="3425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61" name="AutoShape 29"/>
                <p:cNvSpPr>
                  <a:spLocks noChangeShapeType="1"/>
                </p:cNvSpPr>
                <p:nvPr/>
              </p:nvSpPr>
              <p:spPr bwMode="auto">
                <a:xfrm>
                  <a:off x="5084013" y="5006401"/>
                  <a:ext cx="312694" cy="3425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60" name="Oval 28"/>
                <p:cNvSpPr>
                  <a:spLocks noChangeArrowheads="1"/>
                </p:cNvSpPr>
                <p:nvPr/>
              </p:nvSpPr>
              <p:spPr bwMode="auto">
                <a:xfrm>
                  <a:off x="6256888" y="4710728"/>
                  <a:ext cx="498115" cy="346651"/>
                </a:xfrm>
                <a:prstGeom prst="ellipse">
                  <a:avLst/>
                </a:prstGeom>
                <a:solidFill>
                  <a:schemeClr val="bg1">
                    <a:lumMod val="6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0,7</a:t>
                  </a:r>
                </a:p>
              </p:txBody>
            </p:sp>
            <p:sp>
              <p:nvSpPr>
                <p:cNvPr id="44059" name="Oval 27"/>
                <p:cNvSpPr>
                  <a:spLocks noChangeArrowheads="1"/>
                </p:cNvSpPr>
                <p:nvPr/>
              </p:nvSpPr>
              <p:spPr bwMode="auto">
                <a:xfrm>
                  <a:off x="5439496" y="4230514"/>
                  <a:ext cx="498115" cy="346651"/>
                </a:xfrm>
                <a:prstGeom prst="ellipse">
                  <a:avLst/>
                </a:prstGeom>
                <a:ln>
                  <a:headEnd/>
                  <a:tailEnd/>
                </a:ln>
              </p:spPr>
              <p:style>
                <a:lnRef idx="3">
                  <a:schemeClr val="lt1"/>
                </a:lnRef>
                <a:fillRef idx="1">
                  <a:schemeClr val="dk1"/>
                </a:fillRef>
                <a:effectRef idx="1">
                  <a:schemeClr val="dk1"/>
                </a:effectRef>
                <a:fontRef idx="minor">
                  <a:schemeClr val="lt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i="0" u="none" strike="noStrike" cap="none" normalizeH="0" baseline="0" smtClean="0">
                      <a:ln>
                        <a:noFill/>
                      </a:ln>
                      <a:solidFill>
                        <a:schemeClr val="bg1"/>
                      </a:solidFill>
                      <a:effectLst/>
                      <a:latin typeface="Consolas" pitchFamily="49" charset="0"/>
                      <a:ea typeface="仿宋" pitchFamily="49" charset="-122"/>
                      <a:cs typeface="Times New Roman" pitchFamily="18" charset="0"/>
                    </a:rPr>
                    <a:t>0,8</a:t>
                  </a:r>
                </a:p>
              </p:txBody>
            </p:sp>
            <p:sp>
              <p:nvSpPr>
                <p:cNvPr id="44058" name="AutoShape 26"/>
                <p:cNvSpPr>
                  <a:spLocks noChangeShapeType="1"/>
                </p:cNvSpPr>
                <p:nvPr/>
              </p:nvSpPr>
              <p:spPr bwMode="auto">
                <a:xfrm flipH="1">
                  <a:off x="5084013" y="4403839"/>
                  <a:ext cx="355483" cy="357867"/>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57" name="AutoShape 25"/>
                <p:cNvSpPr>
                  <a:spLocks noChangeShapeType="1"/>
                </p:cNvSpPr>
                <p:nvPr/>
              </p:nvSpPr>
              <p:spPr bwMode="auto">
                <a:xfrm>
                  <a:off x="5937612" y="4403839"/>
                  <a:ext cx="391690" cy="357867"/>
                </a:xfrm>
                <a:prstGeom prst="straightConnector1">
                  <a:avLst/>
                </a:prstGeom>
                <a:noFill/>
                <a:ln w="38100">
                  <a:solidFill>
                    <a:srgbClr val="FF00FF"/>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56" name="AutoShape 24"/>
                <p:cNvSpPr>
                  <a:spLocks noChangeShapeType="1"/>
                </p:cNvSpPr>
                <p:nvPr/>
              </p:nvSpPr>
              <p:spPr bwMode="auto">
                <a:xfrm>
                  <a:off x="4217248" y="3753358"/>
                  <a:ext cx="1294661" cy="52813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55" name="Oval 23"/>
                <p:cNvSpPr>
                  <a:spLocks noChangeArrowheads="1"/>
                </p:cNvSpPr>
                <p:nvPr/>
              </p:nvSpPr>
              <p:spPr bwMode="auto">
                <a:xfrm>
                  <a:off x="508811" y="5329602"/>
                  <a:ext cx="498115" cy="346651"/>
                </a:xfrm>
                <a:prstGeom prst="ellipse">
                  <a:avLst/>
                </a:prstGeom>
                <a:solidFill>
                  <a:schemeClr val="bg1">
                    <a:lumMod val="6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9,2</a:t>
                  </a:r>
                </a:p>
              </p:txBody>
            </p:sp>
            <p:sp>
              <p:nvSpPr>
                <p:cNvPr id="44054" name="Oval 22"/>
                <p:cNvSpPr>
                  <a:spLocks noChangeArrowheads="1"/>
                </p:cNvSpPr>
                <p:nvPr/>
              </p:nvSpPr>
              <p:spPr bwMode="auto">
                <a:xfrm>
                  <a:off x="1280122" y="5329602"/>
                  <a:ext cx="498115" cy="346651"/>
                </a:xfrm>
                <a:prstGeom prst="ellipse">
                  <a:avLst/>
                </a:prstGeom>
                <a:solidFill>
                  <a:schemeClr val="bg1">
                    <a:lumMod val="6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4,2</a:t>
                  </a:r>
                </a:p>
              </p:txBody>
            </p:sp>
            <p:sp>
              <p:nvSpPr>
                <p:cNvPr id="44053" name="Oval 21"/>
                <p:cNvSpPr>
                  <a:spLocks noChangeArrowheads="1"/>
                </p:cNvSpPr>
                <p:nvPr/>
              </p:nvSpPr>
              <p:spPr bwMode="auto">
                <a:xfrm>
                  <a:off x="898307" y="4691356"/>
                  <a:ext cx="498115" cy="34665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4,7</a:t>
                  </a:r>
                </a:p>
              </p:txBody>
            </p:sp>
            <p:sp>
              <p:nvSpPr>
                <p:cNvPr id="44052" name="AutoShape 20"/>
                <p:cNvSpPr>
                  <a:spLocks noChangeShapeType="1"/>
                </p:cNvSpPr>
                <p:nvPr/>
              </p:nvSpPr>
              <p:spPr bwMode="auto">
                <a:xfrm flipH="1">
                  <a:off x="757869" y="4987029"/>
                  <a:ext cx="212851" cy="3425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51" name="AutoShape 19"/>
                <p:cNvSpPr>
                  <a:spLocks noChangeShapeType="1"/>
                </p:cNvSpPr>
                <p:nvPr/>
              </p:nvSpPr>
              <p:spPr bwMode="auto">
                <a:xfrm>
                  <a:off x="1324009" y="4987029"/>
                  <a:ext cx="205171" cy="3425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50" name="Oval 18"/>
                <p:cNvSpPr>
                  <a:spLocks noChangeArrowheads="1"/>
                </p:cNvSpPr>
                <p:nvPr/>
              </p:nvSpPr>
              <p:spPr bwMode="auto">
                <a:xfrm>
                  <a:off x="1878289" y="5953574"/>
                  <a:ext cx="621887" cy="346651"/>
                </a:xfrm>
                <a:prstGeom prst="ellipse">
                  <a:avLst/>
                </a:prstGeom>
                <a:solidFill>
                  <a:schemeClr val="bg1">
                    <a:lumMod val="6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10,0</a:t>
                  </a:r>
                </a:p>
              </p:txBody>
            </p:sp>
            <p:sp>
              <p:nvSpPr>
                <p:cNvPr id="44049" name="Oval 17"/>
                <p:cNvSpPr>
                  <a:spLocks noChangeArrowheads="1"/>
                </p:cNvSpPr>
                <p:nvPr/>
              </p:nvSpPr>
              <p:spPr bwMode="auto">
                <a:xfrm>
                  <a:off x="2618671" y="5953574"/>
                  <a:ext cx="498115" cy="346651"/>
                </a:xfrm>
                <a:prstGeom prst="ellipse">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8,0</a:t>
                  </a:r>
                </a:p>
              </p:txBody>
            </p:sp>
            <p:sp>
              <p:nvSpPr>
                <p:cNvPr id="44048" name="Oval 16"/>
                <p:cNvSpPr>
                  <a:spLocks noChangeArrowheads="1"/>
                </p:cNvSpPr>
                <p:nvPr/>
              </p:nvSpPr>
              <p:spPr bwMode="auto">
                <a:xfrm>
                  <a:off x="2297200" y="5329602"/>
                  <a:ext cx="498115" cy="34665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8,2</a:t>
                  </a:r>
                </a:p>
              </p:txBody>
            </p:sp>
            <p:sp>
              <p:nvSpPr>
                <p:cNvPr id="44047" name="AutoShape 15"/>
                <p:cNvSpPr>
                  <a:spLocks noChangeShapeType="1"/>
                </p:cNvSpPr>
                <p:nvPr/>
              </p:nvSpPr>
              <p:spPr bwMode="auto">
                <a:xfrm flipH="1">
                  <a:off x="2235758" y="5625275"/>
                  <a:ext cx="133855" cy="32829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46" name="AutoShape 14"/>
                <p:cNvSpPr>
                  <a:spLocks noChangeShapeType="1"/>
                </p:cNvSpPr>
                <p:nvPr/>
              </p:nvSpPr>
              <p:spPr bwMode="auto">
                <a:xfrm>
                  <a:off x="2722902" y="5625275"/>
                  <a:ext cx="144827" cy="328299"/>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45" name="Oval 13"/>
                <p:cNvSpPr>
                  <a:spLocks noChangeArrowheads="1"/>
                </p:cNvSpPr>
                <p:nvPr/>
              </p:nvSpPr>
              <p:spPr bwMode="auto">
                <a:xfrm>
                  <a:off x="3273681" y="5329602"/>
                  <a:ext cx="498115" cy="346651"/>
                </a:xfrm>
                <a:prstGeom prst="ellipse">
                  <a:avLst/>
                </a:prstGeom>
                <a:solidFill>
                  <a:schemeClr val="bg1">
                    <a:lumMod val="6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3,2</a:t>
                  </a:r>
                </a:p>
              </p:txBody>
            </p:sp>
            <p:sp>
              <p:nvSpPr>
                <p:cNvPr id="44044" name="Oval 12"/>
                <p:cNvSpPr>
                  <a:spLocks noChangeArrowheads="1"/>
                </p:cNvSpPr>
                <p:nvPr/>
              </p:nvSpPr>
              <p:spPr bwMode="auto">
                <a:xfrm>
                  <a:off x="2774469" y="4691356"/>
                  <a:ext cx="498115" cy="34665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3,7</a:t>
                  </a:r>
                </a:p>
              </p:txBody>
            </p:sp>
            <p:sp>
              <p:nvSpPr>
                <p:cNvPr id="44043" name="AutoShape 11"/>
                <p:cNvSpPr>
                  <a:spLocks noChangeShapeType="1"/>
                </p:cNvSpPr>
                <p:nvPr/>
              </p:nvSpPr>
              <p:spPr bwMode="auto">
                <a:xfrm flipH="1">
                  <a:off x="2546257" y="4987029"/>
                  <a:ext cx="300625" cy="3425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42" name="AutoShape 10"/>
                <p:cNvSpPr>
                  <a:spLocks noChangeShapeType="1"/>
                </p:cNvSpPr>
                <p:nvPr/>
              </p:nvSpPr>
              <p:spPr bwMode="auto">
                <a:xfrm>
                  <a:off x="3200171" y="4987029"/>
                  <a:ext cx="322568" cy="34257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41" name="Oval 9"/>
                <p:cNvSpPr>
                  <a:spLocks noChangeArrowheads="1"/>
                </p:cNvSpPr>
                <p:nvPr/>
              </p:nvSpPr>
              <p:spPr bwMode="auto">
                <a:xfrm>
                  <a:off x="1778238" y="4211142"/>
                  <a:ext cx="498115" cy="346651"/>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3,8</a:t>
                  </a:r>
                </a:p>
              </p:txBody>
            </p:sp>
            <p:sp>
              <p:nvSpPr>
                <p:cNvPr id="44040" name="AutoShape 8"/>
                <p:cNvSpPr>
                  <a:spLocks noChangeShapeType="1"/>
                </p:cNvSpPr>
                <p:nvPr/>
              </p:nvSpPr>
              <p:spPr bwMode="auto">
                <a:xfrm flipH="1">
                  <a:off x="1324009" y="4384467"/>
                  <a:ext cx="454229" cy="357867"/>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44039" name="AutoShape 7"/>
                <p:cNvSpPr>
                  <a:spLocks noChangeShapeType="1"/>
                </p:cNvSpPr>
                <p:nvPr/>
              </p:nvSpPr>
              <p:spPr bwMode="auto">
                <a:xfrm>
                  <a:off x="2276353" y="4384467"/>
                  <a:ext cx="570529" cy="357867"/>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a:lnSpc>
                      <a:spcPts val="1800"/>
                    </a:lnSpc>
                  </a:pPr>
                  <a:endParaRPr lang="zh-CN" altLang="en-US" sz="1600">
                    <a:solidFill>
                      <a:srgbClr val="0000FF"/>
                    </a:solidFill>
                    <a:latin typeface="Consolas" pitchFamily="49" charset="0"/>
                    <a:ea typeface="仿宋" pitchFamily="49" charset="-122"/>
                    <a:cs typeface="Times New Roman" pitchFamily="18" charset="0"/>
                  </a:endParaRPr>
                </a:p>
              </p:txBody>
            </p:sp>
            <p:sp>
              <p:nvSpPr>
                <p:cNvPr id="65" name="TextBox 64"/>
                <p:cNvSpPr txBox="1"/>
                <p:nvPr/>
              </p:nvSpPr>
              <p:spPr>
                <a:xfrm>
                  <a:off x="6081723" y="3671832"/>
                  <a:ext cx="1977532" cy="740887"/>
                </a:xfrm>
                <a:prstGeom prst="rect">
                  <a:avLst/>
                </a:prstGeom>
                <a:noFill/>
              </p:spPr>
              <p:txBody>
                <a:bodyPr wrap="square" rtlCol="0">
                  <a:spAutoFit/>
                </a:bodyPr>
                <a:lstStyle/>
                <a:p>
                  <a:pPr algn="l">
                    <a:lnSpc>
                      <a:spcPts val="1800"/>
                    </a:lnSpc>
                    <a:spcBef>
                      <a:spcPts val="0"/>
                    </a:spcBef>
                  </a:pPr>
                  <a:r>
                    <a:rPr lang="en-US" altLang="zh-CN" sz="1800" smtClean="0">
                      <a:solidFill>
                        <a:srgbClr val="FF00FF"/>
                      </a:solidFill>
                      <a:latin typeface="Consolas" pitchFamily="49" charset="0"/>
                      <a:ea typeface="楷体" pitchFamily="49" charset="-122"/>
                      <a:cs typeface="Times New Roman" pitchFamily="18" charset="0"/>
                    </a:rPr>
                    <a:t>rs=8,rs=rs-1=7</a:t>
                  </a:r>
                </a:p>
                <a:p>
                  <a:pPr algn="l">
                    <a:lnSpc>
                      <a:spcPts val="1800"/>
                    </a:lnSpc>
                    <a:spcBef>
                      <a:spcPts val="0"/>
                    </a:spcBef>
                  </a:pPr>
                  <a:r>
                    <a:rPr lang="en-US" altLang="zh-CN" sz="1800" smtClean="0">
                      <a:solidFill>
                        <a:srgbClr val="FF00FF"/>
                      </a:solidFill>
                      <a:latin typeface="Consolas" pitchFamily="49" charset="0"/>
                      <a:ea typeface="楷体" pitchFamily="49" charset="-122"/>
                      <a:cs typeface="Times New Roman" pitchFamily="18" charset="0"/>
                    </a:rPr>
                    <a:t>0+rs=7&lt;t</a:t>
                  </a:r>
                  <a:endParaRPr lang="zh-CN" altLang="en-US" sz="1800" smtClean="0">
                    <a:solidFill>
                      <a:srgbClr val="FF00FF"/>
                    </a:solidFill>
                    <a:latin typeface="Consolas" pitchFamily="49" charset="0"/>
                    <a:ea typeface="楷体" pitchFamily="49" charset="-122"/>
                    <a:cs typeface="Times New Roman" pitchFamily="18" charset="0"/>
                  </a:endParaRPr>
                </a:p>
              </p:txBody>
            </p:sp>
          </p:grpSp>
        </p:grpSp>
        <p:sp>
          <p:nvSpPr>
            <p:cNvPr id="60" name="TextBox 59"/>
            <p:cNvSpPr txBox="1"/>
            <p:nvPr/>
          </p:nvSpPr>
          <p:spPr>
            <a:xfrm>
              <a:off x="6219957" y="5433969"/>
              <a:ext cx="1143008" cy="433111"/>
            </a:xfrm>
            <a:prstGeom prst="rect">
              <a:avLst/>
            </a:prstGeom>
            <a:noFill/>
          </p:spPr>
          <p:txBody>
            <a:bodyPr wrap="square" rtlCol="0">
              <a:spAutoFit/>
            </a:bodyPr>
            <a:lstStyle/>
            <a:p>
              <a:pPr algn="l">
                <a:lnSpc>
                  <a:spcPts val="1800"/>
                </a:lnSpc>
                <a:spcBef>
                  <a:spcPts val="0"/>
                </a:spcBef>
              </a:pPr>
              <a:r>
                <a:rPr lang="en-US" altLang="zh-CN" sz="1800" smtClean="0">
                  <a:solidFill>
                    <a:srgbClr val="0000FF"/>
                  </a:solidFill>
                  <a:latin typeface="Consolas" pitchFamily="49" charset="0"/>
                  <a:cs typeface="Consolas" pitchFamily="49" charset="0"/>
                </a:rPr>
                <a:t>sum=10</a:t>
              </a:r>
              <a:endParaRPr lang="zh-CN" altLang="zh-CN" sz="1800" smtClean="0">
                <a:solidFill>
                  <a:srgbClr val="0000FF"/>
                </a:solidFill>
                <a:latin typeface="Consolas" pitchFamily="49" charset="0"/>
                <a:cs typeface="Consolas" pitchFamily="49" charset="0"/>
              </a:endParaRPr>
            </a:p>
          </p:txBody>
        </p:sp>
      </p:grpSp>
      <p:sp>
        <p:nvSpPr>
          <p:cNvPr id="61" name="灯片编号占位符 60"/>
          <p:cNvSpPr>
            <a:spLocks noGrp="1"/>
          </p:cNvSpPr>
          <p:nvPr>
            <p:ph type="sldNum" sz="quarter" idx="12"/>
          </p:nvPr>
        </p:nvSpPr>
        <p:spPr/>
        <p:txBody>
          <a:bodyPr/>
          <a:lstStyle/>
          <a:p>
            <a:fld id="{7AF016A1-9F15-429F-9EFD-84004B73C732}" type="slidenum">
              <a:rPr lang="en-US" altLang="zh-CN" smtClean="0"/>
              <a:pPr/>
              <a:t>65</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71420"/>
            <a:ext cx="8643998" cy="49159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	def </a:t>
            </a:r>
            <a:r>
              <a:rPr lang="en-US" altLang="zh-CN" sz="2000" smtClean="0">
                <a:solidFill>
                  <a:srgbClr val="FF0000"/>
                </a:solidFill>
                <a:latin typeface="Consolas" pitchFamily="49" charset="0"/>
                <a:ea typeface="仿宋" pitchFamily="49" charset="-122"/>
              </a:rPr>
              <a:t>dfs3</a:t>
            </a:r>
            <a:r>
              <a:rPr lang="en-US" altLang="zh-CN" sz="2000" smtClean="0">
                <a:solidFill>
                  <a:srgbClr val="0000FF"/>
                </a:solidFill>
                <a:latin typeface="Consolas" pitchFamily="49" charset="0"/>
                <a:ea typeface="仿宋" pitchFamily="49" charset="-122"/>
              </a:rPr>
              <a:t>(a,t,cs,rs,i):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  	global sum,x</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3   	sum+=1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4   	if i&gt;=len(a):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5    		if cs==t:</a:t>
            </a:r>
            <a:r>
              <a:rPr lang="en-US" altLang="zh-CN" sz="2000" smtClean="0">
                <a:solidFill>
                  <a:srgbClr val="FF0000"/>
                </a:solidFill>
                <a:latin typeface="Consolas" pitchFamily="49" charset="0"/>
                <a:ea typeface="仿宋" pitchFamily="49" charset="-122"/>
              </a:rPr>
              <a:t>disp</a:t>
            </a:r>
            <a:r>
              <a:rPr lang="en-US" altLang="zh-CN" sz="2000" smtClean="0">
                <a:solidFill>
                  <a:srgbClr val="0000FF"/>
                </a:solidFill>
                <a:latin typeface="Consolas" pitchFamily="49" charset="0"/>
                <a:ea typeface="仿宋" pitchFamily="49" charset="-122"/>
              </a:rPr>
              <a:t>(a)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找到一个解</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输出</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6   	else: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没有到达叶子结点</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7     	rs-=a[i]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求剩余的整数和</a:t>
            </a:r>
          </a:p>
          <a:p>
            <a:pPr algn="l" defTabSz="360000">
              <a:lnSpc>
                <a:spcPts val="2400"/>
              </a:lnSpc>
              <a:spcBef>
                <a:spcPts val="1200"/>
              </a:spcBef>
            </a:pPr>
            <a:r>
              <a:rPr lang="en-US" altLang="zh-CN" sz="2000" smtClean="0">
                <a:solidFill>
                  <a:srgbClr val="0000FF"/>
                </a:solidFill>
                <a:latin typeface="Consolas" pitchFamily="49" charset="0"/>
                <a:ea typeface="仿宋" pitchFamily="49" charset="-122"/>
              </a:rPr>
              <a:t>8     	if </a:t>
            </a:r>
            <a:r>
              <a:rPr lang="en-US" altLang="zh-CN" sz="2000" smtClean="0">
                <a:solidFill>
                  <a:srgbClr val="FF00FF"/>
                </a:solidFill>
                <a:latin typeface="Consolas" pitchFamily="49" charset="0"/>
                <a:ea typeface="仿宋" pitchFamily="49" charset="-122"/>
              </a:rPr>
              <a:t>cs+a[i]&lt;=t</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左孩子结点剪支</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9      		x[i]=1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选取整数</a:t>
            </a:r>
            <a:r>
              <a:rPr lang="en-US" altLang="zh-CN" sz="2000" smtClean="0">
                <a:solidFill>
                  <a:srgbClr val="00B0F0"/>
                </a:solidFill>
                <a:latin typeface="Consolas" pitchFamily="49" charset="0"/>
                <a:ea typeface="仿宋" pitchFamily="49" charset="-122"/>
              </a:rPr>
              <a:t>a[i]</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10     		</a:t>
            </a:r>
            <a:r>
              <a:rPr lang="en-US" altLang="zh-CN" sz="2000" smtClean="0">
                <a:solidFill>
                  <a:srgbClr val="FF0000"/>
                </a:solidFill>
                <a:latin typeface="Consolas" pitchFamily="49" charset="0"/>
                <a:ea typeface="仿宋" pitchFamily="49" charset="-122"/>
              </a:rPr>
              <a:t>dfs3</a:t>
            </a:r>
            <a:r>
              <a:rPr lang="en-US" altLang="zh-CN" sz="2000" smtClean="0">
                <a:solidFill>
                  <a:srgbClr val="0000FF"/>
                </a:solidFill>
                <a:latin typeface="Consolas" pitchFamily="49" charset="0"/>
                <a:ea typeface="仿宋" pitchFamily="49" charset="-122"/>
              </a:rPr>
              <a:t>(a,t,cs+a[i],rs,i+1)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1200"/>
              </a:spcBef>
            </a:pPr>
            <a:r>
              <a:rPr lang="en-US" altLang="zh-CN" sz="2000" smtClean="0">
                <a:solidFill>
                  <a:srgbClr val="0000FF"/>
                </a:solidFill>
                <a:latin typeface="Consolas" pitchFamily="49" charset="0"/>
                <a:ea typeface="仿宋" pitchFamily="49" charset="-122"/>
              </a:rPr>
              <a:t>11    	if </a:t>
            </a:r>
            <a:r>
              <a:rPr lang="en-US" altLang="zh-CN" sz="2000" smtClean="0">
                <a:solidFill>
                  <a:srgbClr val="FF00FF"/>
                </a:solidFill>
                <a:latin typeface="Consolas" pitchFamily="49" charset="0"/>
                <a:ea typeface="仿宋" pitchFamily="49" charset="-122"/>
              </a:rPr>
              <a:t>cs+rs&gt;=t</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右孩子结点剪支</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12     		x[i]=0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不选取整数</a:t>
            </a:r>
            <a:r>
              <a:rPr lang="en-US" altLang="zh-CN" sz="2000" smtClean="0">
                <a:solidFill>
                  <a:srgbClr val="00B0F0"/>
                </a:solidFill>
                <a:latin typeface="Consolas" pitchFamily="49" charset="0"/>
                <a:ea typeface="仿宋" pitchFamily="49" charset="-122"/>
              </a:rPr>
              <a:t>a[i]</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13      	</a:t>
            </a:r>
            <a:r>
              <a:rPr lang="en-US" altLang="zh-CN" sz="2000" smtClean="0">
                <a:solidFill>
                  <a:srgbClr val="FF0000"/>
                </a:solidFill>
                <a:latin typeface="Consolas" pitchFamily="49" charset="0"/>
                <a:ea typeface="仿宋" pitchFamily="49" charset="-122"/>
              </a:rPr>
              <a:t>dfs3</a:t>
            </a:r>
            <a:r>
              <a:rPr lang="en-US" altLang="zh-CN" sz="2000" smtClean="0">
                <a:solidFill>
                  <a:srgbClr val="0000FF"/>
                </a:solidFill>
                <a:latin typeface="Consolas" pitchFamily="49" charset="0"/>
                <a:ea typeface="仿宋" pitchFamily="49" charset="-122"/>
              </a:rPr>
              <a:t>(a,t,cs,rs,i+1)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1200"/>
              </a:spcBef>
            </a:pPr>
            <a:r>
              <a:rPr lang="en-US" altLang="zh-CN" sz="2000" smtClean="0">
                <a:solidFill>
                  <a:srgbClr val="0000FF"/>
                </a:solidFill>
                <a:latin typeface="Consolas" pitchFamily="49" charset="0"/>
                <a:ea typeface="仿宋" pitchFamily="49" charset="-122"/>
              </a:rPr>
              <a:t>14   	rs+=a[i]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恢复剩余整数和</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回溯</a:t>
            </a:r>
            <a:r>
              <a:rPr lang="en-US" altLang="zh-CN" sz="2000" smtClean="0">
                <a:solidFill>
                  <a:srgbClr val="00B0F0"/>
                </a:solidFill>
                <a:latin typeface="Consolas" pitchFamily="49" charset="0"/>
                <a:ea typeface="仿宋" pitchFamily="49" charset="-122"/>
              </a:rPr>
              <a:t>)</a:t>
            </a:r>
            <a:endParaRPr lang="zh-CN" altLang="zh-CN" sz="2000">
              <a:solidFill>
                <a:srgbClr val="00B0F0"/>
              </a:solidFill>
              <a:latin typeface="Consolas" pitchFamily="49" charset="0"/>
              <a:ea typeface="仿宋" pitchFamily="49" charset="-122"/>
            </a:endParaRPr>
          </a:p>
        </p:txBody>
      </p:sp>
      <p:sp>
        <p:nvSpPr>
          <p:cNvPr id="8" name="矩形 7"/>
          <p:cNvSpPr/>
          <p:nvPr/>
        </p:nvSpPr>
        <p:spPr>
          <a:xfrm>
            <a:off x="1357290" y="2428874"/>
            <a:ext cx="4000528" cy="1000132"/>
          </a:xfrm>
          <a:prstGeom prst="rect">
            <a:avLst/>
          </a:prstGeom>
          <a:ln w="19050">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矩形 8"/>
          <p:cNvSpPr/>
          <p:nvPr/>
        </p:nvSpPr>
        <p:spPr>
          <a:xfrm>
            <a:off x="1357290" y="3500444"/>
            <a:ext cx="4000528" cy="928694"/>
          </a:xfrm>
          <a:prstGeom prst="rect">
            <a:avLst/>
          </a:prstGeom>
          <a:ln w="19050">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66</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375032"/>
            <a:ext cx="8643998" cy="2994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16	def </a:t>
            </a:r>
            <a:r>
              <a:rPr lang="en-US" altLang="zh-CN" sz="2000" smtClean="0">
                <a:solidFill>
                  <a:srgbClr val="FF0000"/>
                </a:solidFill>
                <a:latin typeface="Consolas" pitchFamily="49" charset="0"/>
                <a:ea typeface="仿宋" pitchFamily="49" charset="-122"/>
              </a:rPr>
              <a:t>subs3</a:t>
            </a:r>
            <a:r>
              <a:rPr lang="en-US" altLang="zh-CN" sz="2000" smtClean="0">
                <a:solidFill>
                  <a:srgbClr val="0000FF"/>
                </a:solidFill>
                <a:latin typeface="Consolas" pitchFamily="49" charset="0"/>
                <a:ea typeface="仿宋" pitchFamily="49" charset="-122"/>
              </a:rPr>
              <a:t>(a,t):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求解子集和问题</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17 	global x</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18  	x=[0]*len(a)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解向量</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19 	</a:t>
            </a:r>
            <a:r>
              <a:rPr lang="en-US" altLang="zh-CN" sz="2000" smtClean="0">
                <a:solidFill>
                  <a:srgbClr val="006600"/>
                </a:solidFill>
                <a:latin typeface="Consolas" pitchFamily="49" charset="0"/>
                <a:ea typeface="仿宋" pitchFamily="49" charset="-122"/>
              </a:rPr>
              <a:t>rs</a:t>
            </a:r>
            <a:r>
              <a:rPr lang="en-US" altLang="zh-CN" sz="2000" smtClean="0">
                <a:solidFill>
                  <a:srgbClr val="0000FF"/>
                </a:solidFill>
                <a:latin typeface="Consolas" pitchFamily="49" charset="0"/>
                <a:ea typeface="仿宋" pitchFamily="49" charset="-122"/>
              </a:rPr>
              <a:t>=0</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20  	for e in a:</a:t>
            </a:r>
            <a:r>
              <a:rPr lang="en-US" altLang="zh-CN" sz="2000" smtClean="0">
                <a:solidFill>
                  <a:srgbClr val="006600"/>
                </a:solidFill>
                <a:latin typeface="Consolas" pitchFamily="49" charset="0"/>
                <a:ea typeface="仿宋" pitchFamily="49" charset="-122"/>
              </a:rPr>
              <a:t>rs+=e					#</a:t>
            </a:r>
            <a:r>
              <a:rPr lang="zh-CN" altLang="en-US" sz="2000" smtClean="0">
                <a:solidFill>
                  <a:srgbClr val="006600"/>
                </a:solidFill>
                <a:latin typeface="Consolas" pitchFamily="49" charset="0"/>
                <a:ea typeface="仿宋" pitchFamily="49" charset="-122"/>
              </a:rPr>
              <a:t>或者</a:t>
            </a:r>
            <a:r>
              <a:rPr lang="en-US" altLang="zh-CN" sz="2000" smtClean="0">
                <a:solidFill>
                  <a:srgbClr val="006600"/>
                </a:solidFill>
                <a:latin typeface="Consolas" pitchFamily="49" charset="0"/>
                <a:ea typeface="仿宋" pitchFamily="49" charset="-122"/>
              </a:rPr>
              <a:t>rs=sum(a)</a:t>
            </a:r>
            <a:endParaRPr lang="zh-CN" altLang="zh-CN" sz="2000" smtClean="0">
              <a:solidFill>
                <a:srgbClr val="006600"/>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21  	print("</a:t>
            </a:r>
            <a:r>
              <a:rPr lang="zh-CN" altLang="zh-CN" sz="2000" smtClean="0">
                <a:solidFill>
                  <a:srgbClr val="0000FF"/>
                </a:solidFill>
                <a:latin typeface="Consolas" pitchFamily="49" charset="0"/>
                <a:ea typeface="仿宋" pitchFamily="49" charset="-122"/>
              </a:rPr>
              <a:t>求解结果</a:t>
            </a:r>
            <a:r>
              <a:rPr lang="en-US" altLang="zh-CN" sz="2000" smtClean="0">
                <a:solidFill>
                  <a:srgbClr val="0000FF"/>
                </a:solidFill>
                <a:latin typeface="Consolas" pitchFamily="49" charset="0"/>
                <a:ea typeface="仿宋" pitchFamily="49" charset="-122"/>
              </a:rPr>
              <a:t>")</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22  	</a:t>
            </a:r>
            <a:r>
              <a:rPr lang="en-US" altLang="zh-CN" sz="2000" smtClean="0">
                <a:solidFill>
                  <a:srgbClr val="FF0000"/>
                </a:solidFill>
                <a:latin typeface="Consolas" pitchFamily="49" charset="0"/>
                <a:ea typeface="仿宋" pitchFamily="49" charset="-122"/>
              </a:rPr>
              <a:t>dfs3</a:t>
            </a:r>
            <a:r>
              <a:rPr lang="en-US" altLang="zh-CN" sz="2000" smtClean="0">
                <a:solidFill>
                  <a:srgbClr val="0000FF"/>
                </a:solidFill>
                <a:latin typeface="Consolas" pitchFamily="49" charset="0"/>
                <a:ea typeface="仿宋" pitchFamily="49" charset="-122"/>
              </a:rPr>
              <a:t>(a,t,0,rs,0)        		</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从</a:t>
            </a:r>
            <a:r>
              <a:rPr lang="en-US" altLang="zh-CN" sz="2000" smtClean="0">
                <a:solidFill>
                  <a:srgbClr val="00B0F0"/>
                </a:solidFill>
                <a:latin typeface="Consolas" pitchFamily="49" charset="0"/>
                <a:ea typeface="仿宋" pitchFamily="49" charset="-122"/>
              </a:rPr>
              <a:t>0</a:t>
            </a:r>
            <a:r>
              <a:rPr lang="zh-CN" altLang="zh-CN" sz="2000" smtClean="0">
                <a:solidFill>
                  <a:srgbClr val="00B0F0"/>
                </a:solidFill>
                <a:latin typeface="Consolas" pitchFamily="49" charset="0"/>
                <a:ea typeface="仿宋" pitchFamily="49" charset="-122"/>
              </a:rPr>
              <a:t>开始</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23  	print("sum=",sum)</a:t>
            </a:r>
            <a:endParaRPr lang="zh-CN" altLang="zh-CN" sz="2000">
              <a:solidFill>
                <a:srgbClr val="0000FF"/>
              </a:solidFill>
              <a:latin typeface="Consolas" pitchFamily="49" charset="0"/>
              <a:ea typeface="仿宋" pitchFamily="49" charset="-122"/>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67</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5786" y="1232287"/>
            <a:ext cx="7929618" cy="1449216"/>
          </a:xfrm>
          <a:prstGeom prst="rect">
            <a:avLst/>
          </a:prstGeom>
          <a:solidFill>
            <a:schemeClr val="bg1">
              <a:lumMod val="95000"/>
            </a:schemeClr>
          </a:solidFill>
          <a:ln>
            <a:solidFill>
              <a:schemeClr val="accent6">
                <a:lumMod val="20000"/>
                <a:lumOff val="80000"/>
              </a:schemeClr>
            </a:solidFill>
          </a:ln>
          <a:effectLst>
            <a:outerShdw blurRad="76200" dir="13500000" sy="23000" kx="1200000" algn="br" rotWithShape="0">
              <a:prstClr val="black">
                <a:alpha val="20000"/>
              </a:prstClr>
            </a:outerShdw>
          </a:effectLst>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尽管通过剪支提高了算法的性能，但究竟剪去了多少结点与具体的实例数据相关</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上述算法最坏情况下算法的时间复杂度仍然为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3571868" y="696502"/>
            <a:ext cx="1571636"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mtClean="0">
                <a:solidFill>
                  <a:srgbClr val="FF0000"/>
                </a:solidFill>
                <a:latin typeface="微软雅黑" pitchFamily="34" charset="-122"/>
                <a:ea typeface="微软雅黑" pitchFamily="34" charset="-122"/>
              </a:rPr>
              <a:t>算法分析</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 name="TextBox 70"/>
          <p:cNvSpPr txBox="1"/>
          <p:nvPr/>
        </p:nvSpPr>
        <p:spPr>
          <a:xfrm>
            <a:off x="571472" y="1150436"/>
            <a:ext cx="8001056" cy="263149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800"/>
              </a:spcBef>
              <a:buBlip>
                <a:blip r:embed="rId2"/>
              </a:buBlip>
            </a:pP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个集装箱要装上一艘载重量为</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的轮船，其中集装箱</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）的重量为</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。不考虑集装箱的体积限制，现要选出</a:t>
            </a:r>
            <a:r>
              <a:rPr lang="zh-CN" altLang="zh-CN" sz="2000" smtClean="0">
                <a:solidFill>
                  <a:srgbClr val="FF00FF"/>
                </a:solidFill>
                <a:latin typeface="Consolas" pitchFamily="49" charset="0"/>
                <a:ea typeface="楷体" pitchFamily="49" charset="-122"/>
                <a:cs typeface="Consolas" pitchFamily="49" charset="0"/>
              </a:rPr>
              <a:t>重量和小于等于</a:t>
            </a:r>
            <a:r>
              <a:rPr lang="en-US" altLang="zh-CN" sz="2000" smtClean="0">
                <a:solidFill>
                  <a:srgbClr val="FF00FF"/>
                </a:solidFill>
                <a:latin typeface="Consolas" pitchFamily="49" charset="0"/>
                <a:ea typeface="楷体" pitchFamily="49" charset="-122"/>
                <a:cs typeface="Consolas" pitchFamily="49" charset="0"/>
              </a:rPr>
              <a:t>t</a:t>
            </a:r>
            <a:r>
              <a:rPr lang="zh-CN" altLang="zh-CN" sz="2000" smtClean="0">
                <a:solidFill>
                  <a:srgbClr val="FF00FF"/>
                </a:solidFill>
                <a:latin typeface="Consolas" pitchFamily="49" charset="0"/>
                <a:ea typeface="楷体" pitchFamily="49" charset="-122"/>
                <a:cs typeface="Consolas" pitchFamily="49" charset="0"/>
              </a:rPr>
              <a:t>并且尽可能重</a:t>
            </a:r>
            <a:r>
              <a:rPr lang="zh-CN" altLang="zh-CN" sz="2000" smtClean="0">
                <a:solidFill>
                  <a:srgbClr val="0000FF"/>
                </a:solidFill>
                <a:latin typeface="Consolas" pitchFamily="49" charset="0"/>
                <a:ea typeface="楷体" pitchFamily="49" charset="-122"/>
                <a:cs typeface="Consolas" pitchFamily="49" charset="0"/>
              </a:rPr>
              <a:t>的若干集装箱装上轮船。</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000"/>
              </a:lnSpc>
              <a:spcBef>
                <a:spcPts val="1800"/>
              </a:spcBef>
              <a:buBlip>
                <a:blip r:embed="rId2"/>
              </a:buBlip>
            </a:pPr>
            <a:r>
              <a:rPr lang="zh-CN" altLang="zh-CN" sz="2000" smtClean="0">
                <a:solidFill>
                  <a:srgbClr val="0000FF"/>
                </a:solidFill>
                <a:latin typeface="Consolas" pitchFamily="49" charset="0"/>
                <a:ea typeface="楷体" pitchFamily="49" charset="-122"/>
                <a:cs typeface="Consolas" pitchFamily="49" charset="0"/>
              </a:rPr>
              <a:t>例如，</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t=10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时，其最佳装载方案有两种即（</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），对应集装箱重量和达到最大值</a:t>
            </a:r>
            <a:r>
              <a:rPr lang="en-US" altLang="zh-CN" sz="2000" smtClean="0">
                <a:solidFill>
                  <a:srgbClr val="0000FF"/>
                </a:solidFill>
                <a:latin typeface="Consolas" pitchFamily="49" charset="0"/>
                <a:ea typeface="楷体" pitchFamily="49" charset="-122"/>
                <a:cs typeface="Consolas" pitchFamily="49" charset="0"/>
              </a:rPr>
              <a:t>t</a:t>
            </a:r>
            <a:r>
              <a:rPr lang="zh-CN" altLang="zh-CN" sz="2000" smtClean="0">
                <a:solidFill>
                  <a:srgbClr val="0000FF"/>
                </a:solidFill>
                <a:latin typeface="Consolas" pitchFamily="49" charset="0"/>
                <a:ea typeface="楷体" pitchFamily="49" charset="-122"/>
                <a:cs typeface="Consolas" pitchFamily="49" charset="0"/>
              </a:rPr>
              <a:t>。</a:t>
            </a:r>
          </a:p>
        </p:txBody>
      </p:sp>
      <p:sp>
        <p:nvSpPr>
          <p:cNvPr id="9" name="TextBox 8"/>
          <p:cNvSpPr txBox="1"/>
          <p:nvPr/>
        </p:nvSpPr>
        <p:spPr>
          <a:xfrm>
            <a:off x="357158" y="507495"/>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5.3.6  </a:t>
            </a:r>
            <a:r>
              <a:rPr lang="zh-CN" altLang="zh-CN" smtClean="0">
                <a:ea typeface="微软雅黑" pitchFamily="34" charset="-122"/>
              </a:rPr>
              <a:t>简单装载问题</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69</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823" name="Rectangle 4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5"/>
          <p:cNvSpPr txBox="1"/>
          <p:nvPr/>
        </p:nvSpPr>
        <p:spPr>
          <a:xfrm>
            <a:off x="642910" y="375031"/>
            <a:ext cx="500066" cy="348813"/>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ts val="2000"/>
              </a:lnSpc>
              <a:spcBef>
                <a:spcPts val="0"/>
              </a:spcBef>
            </a:pPr>
            <a:r>
              <a:rPr lang="zh-CN" altLang="en-US" sz="2000" smtClean="0">
                <a:solidFill>
                  <a:srgbClr val="FF0000"/>
                </a:solidFill>
                <a:latin typeface="微软雅黑" pitchFamily="34" charset="-122"/>
                <a:ea typeface="微软雅黑" pitchFamily="34" charset="-122"/>
                <a:cs typeface="Consolas" pitchFamily="49" charset="0"/>
              </a:rPr>
              <a:t>解</a:t>
            </a:r>
            <a:endParaRPr lang="zh-CN" altLang="en-US" sz="20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55364" name="Rectangle 68"/>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5362" name="Text Box 66"/>
          <p:cNvSpPr txBox="1">
            <a:spLocks noChangeArrowheads="1"/>
          </p:cNvSpPr>
          <p:nvPr/>
        </p:nvSpPr>
        <p:spPr bwMode="auto">
          <a:xfrm>
            <a:off x="3194222" y="2024324"/>
            <a:ext cx="231254" cy="1613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ea typeface="仿宋" pitchFamily="49" charset="-122"/>
                <a:cs typeface="Times New Roman" pitchFamily="18" charset="0"/>
              </a:rPr>
              <a:t>③</a:t>
            </a:r>
          </a:p>
        </p:txBody>
      </p:sp>
      <p:sp>
        <p:nvSpPr>
          <p:cNvPr id="55361" name="Text Box 65"/>
          <p:cNvSpPr txBox="1">
            <a:spLocks noChangeArrowheads="1"/>
          </p:cNvSpPr>
          <p:nvPr/>
        </p:nvSpPr>
        <p:spPr bwMode="auto">
          <a:xfrm>
            <a:off x="3113742" y="2575357"/>
            <a:ext cx="231254" cy="16211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ea typeface="仿宋" pitchFamily="49" charset="-122"/>
                <a:cs typeface="Times New Roman" pitchFamily="18" charset="0"/>
              </a:rPr>
              <a:t>④</a:t>
            </a:r>
          </a:p>
        </p:txBody>
      </p:sp>
      <p:sp>
        <p:nvSpPr>
          <p:cNvPr id="55360" name="Text Box 64"/>
          <p:cNvSpPr txBox="1">
            <a:spLocks noChangeArrowheads="1"/>
          </p:cNvSpPr>
          <p:nvPr/>
        </p:nvSpPr>
        <p:spPr bwMode="auto">
          <a:xfrm>
            <a:off x="3140229" y="3127102"/>
            <a:ext cx="231254" cy="1606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ea typeface="仿宋" pitchFamily="49" charset="-122"/>
                <a:cs typeface="Times New Roman" pitchFamily="18" charset="0"/>
              </a:rPr>
              <a:t>⑤</a:t>
            </a:r>
          </a:p>
        </p:txBody>
      </p:sp>
      <p:sp>
        <p:nvSpPr>
          <p:cNvPr id="55359" name="Text Box 63"/>
          <p:cNvSpPr txBox="1">
            <a:spLocks noChangeArrowheads="1"/>
          </p:cNvSpPr>
          <p:nvPr/>
        </p:nvSpPr>
        <p:spPr bwMode="auto">
          <a:xfrm>
            <a:off x="2417942" y="3666759"/>
            <a:ext cx="231254" cy="1606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ea typeface="仿宋" pitchFamily="49" charset="-122"/>
                <a:cs typeface="Times New Roman" pitchFamily="18" charset="0"/>
              </a:rPr>
              <a:t>⑥</a:t>
            </a:r>
          </a:p>
        </p:txBody>
      </p:sp>
      <p:sp>
        <p:nvSpPr>
          <p:cNvPr id="55358" name="Text Box 62"/>
          <p:cNvSpPr txBox="1">
            <a:spLocks noChangeArrowheads="1"/>
          </p:cNvSpPr>
          <p:nvPr/>
        </p:nvSpPr>
        <p:spPr bwMode="auto">
          <a:xfrm>
            <a:off x="1674263" y="4275385"/>
            <a:ext cx="230235" cy="16139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ea typeface="仿宋" pitchFamily="49" charset="-122"/>
                <a:cs typeface="Times New Roman" pitchFamily="18" charset="0"/>
              </a:rPr>
              <a:t>⑦</a:t>
            </a:r>
          </a:p>
        </p:txBody>
      </p:sp>
      <p:sp>
        <p:nvSpPr>
          <p:cNvPr id="55357" name="Text Box 61"/>
          <p:cNvSpPr txBox="1">
            <a:spLocks noChangeArrowheads="1"/>
          </p:cNvSpPr>
          <p:nvPr/>
        </p:nvSpPr>
        <p:spPr bwMode="auto">
          <a:xfrm>
            <a:off x="4132481" y="1303360"/>
            <a:ext cx="231254" cy="1606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ea typeface="仿宋" pitchFamily="49" charset="-122"/>
                <a:cs typeface="Times New Roman" pitchFamily="18" charset="0"/>
              </a:rPr>
              <a:t>②</a:t>
            </a:r>
          </a:p>
        </p:txBody>
      </p:sp>
      <p:sp>
        <p:nvSpPr>
          <p:cNvPr id="55356" name="Text Box 60"/>
          <p:cNvSpPr txBox="1">
            <a:spLocks noChangeArrowheads="1"/>
          </p:cNvSpPr>
          <p:nvPr/>
        </p:nvSpPr>
        <p:spPr bwMode="auto">
          <a:xfrm>
            <a:off x="4114144" y="755881"/>
            <a:ext cx="231254" cy="1606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ea typeface="仿宋" pitchFamily="49" charset="-122"/>
                <a:cs typeface="Times New Roman" pitchFamily="18" charset="0"/>
              </a:rPr>
              <a:t>①</a:t>
            </a:r>
          </a:p>
        </p:txBody>
      </p:sp>
      <p:sp>
        <p:nvSpPr>
          <p:cNvPr id="55355" name="Text Box 59"/>
          <p:cNvSpPr txBox="1">
            <a:spLocks noChangeArrowheads="1"/>
          </p:cNvSpPr>
          <p:nvPr/>
        </p:nvSpPr>
        <p:spPr bwMode="auto">
          <a:xfrm>
            <a:off x="3689330" y="327141"/>
            <a:ext cx="1443554" cy="181308"/>
          </a:xfrm>
          <a:prstGeom prst="rect">
            <a:avLst/>
          </a:prstGeom>
          <a:solidFill>
            <a:srgbClr val="FF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i="0" u="none" strike="noStrike" cap="none" normalizeH="0" baseline="0" smtClean="0">
                <a:ln>
                  <a:noFill/>
                </a:ln>
                <a:solidFill>
                  <a:schemeClr val="bg1"/>
                </a:solidFill>
                <a:effectLst/>
                <a:ea typeface="仿宋" pitchFamily="49" charset="-122"/>
                <a:cs typeface="Times New Roman" pitchFamily="18" charset="0"/>
              </a:rPr>
              <a:t>人、狼、鸡、谷</a:t>
            </a:r>
          </a:p>
        </p:txBody>
      </p:sp>
      <p:sp>
        <p:nvSpPr>
          <p:cNvPr id="55354" name="Text Box 58"/>
          <p:cNvSpPr txBox="1">
            <a:spLocks noChangeArrowheads="1"/>
          </p:cNvSpPr>
          <p:nvPr/>
        </p:nvSpPr>
        <p:spPr bwMode="auto">
          <a:xfrm>
            <a:off x="3689330" y="508449"/>
            <a:ext cx="1443554" cy="180597"/>
          </a:xfrm>
          <a:prstGeom prst="rect">
            <a:avLst/>
          </a:prstGeom>
          <a:solidFill>
            <a:srgbClr val="FF0000"/>
          </a:solidFill>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1700"/>
              </a:lnSpc>
              <a:spcBef>
                <a:spcPct val="0"/>
              </a:spcBef>
              <a:spcAft>
                <a:spcPct val="0"/>
              </a:spcAft>
              <a:buClrTx/>
              <a:buSzTx/>
              <a:buFontTx/>
              <a:buNone/>
              <a:tabLst/>
            </a:pPr>
            <a:endParaRPr kumimoji="0" lang="zh-CN" altLang="zh-CN" sz="1600" i="0" u="none" strike="noStrike" cap="none" normalizeH="0" baseline="0" smtClean="0">
              <a:ln>
                <a:noFill/>
              </a:ln>
              <a:solidFill>
                <a:schemeClr val="bg1"/>
              </a:solidFill>
              <a:effectLst/>
              <a:ea typeface="仿宋" pitchFamily="49" charset="-122"/>
              <a:cs typeface="Times New Roman" pitchFamily="18" charset="0"/>
            </a:endParaRPr>
          </a:p>
        </p:txBody>
      </p:sp>
      <p:sp>
        <p:nvSpPr>
          <p:cNvPr id="55353" name="Text Box 57"/>
          <p:cNvSpPr txBox="1">
            <a:spLocks noChangeArrowheads="1"/>
          </p:cNvSpPr>
          <p:nvPr/>
        </p:nvSpPr>
        <p:spPr bwMode="auto">
          <a:xfrm>
            <a:off x="1473571" y="944299"/>
            <a:ext cx="1443554" cy="181308"/>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鸡、谷　</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sym typeface="Wingdings" pitchFamily="2" charset="2"/>
              </a:rPr>
              <a:t></a:t>
            </a:r>
          </a:p>
        </p:txBody>
      </p:sp>
      <p:sp>
        <p:nvSpPr>
          <p:cNvPr id="55352" name="Text Box 56"/>
          <p:cNvSpPr txBox="1">
            <a:spLocks noChangeArrowheads="1"/>
          </p:cNvSpPr>
          <p:nvPr/>
        </p:nvSpPr>
        <p:spPr bwMode="auto">
          <a:xfrm>
            <a:off x="1473571" y="1125606"/>
            <a:ext cx="1443554" cy="182019"/>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人、狼</a:t>
            </a:r>
          </a:p>
        </p:txBody>
      </p:sp>
      <p:sp>
        <p:nvSpPr>
          <p:cNvPr id="55351" name="Text Box 55"/>
          <p:cNvSpPr txBox="1">
            <a:spLocks noChangeArrowheads="1"/>
          </p:cNvSpPr>
          <p:nvPr/>
        </p:nvSpPr>
        <p:spPr bwMode="auto">
          <a:xfrm>
            <a:off x="3674049" y="944299"/>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狼、谷</a:t>
            </a:r>
          </a:p>
        </p:txBody>
      </p:sp>
      <p:sp>
        <p:nvSpPr>
          <p:cNvPr id="55350" name="Text Box 54"/>
          <p:cNvSpPr txBox="1">
            <a:spLocks noChangeArrowheads="1"/>
          </p:cNvSpPr>
          <p:nvPr/>
        </p:nvSpPr>
        <p:spPr bwMode="auto">
          <a:xfrm>
            <a:off x="3674049" y="1125606"/>
            <a:ext cx="1443554" cy="1820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人、鸡</a:t>
            </a:r>
          </a:p>
        </p:txBody>
      </p:sp>
      <p:sp>
        <p:nvSpPr>
          <p:cNvPr id="55349" name="Text Box 53"/>
          <p:cNvSpPr txBox="1">
            <a:spLocks noChangeArrowheads="1"/>
          </p:cNvSpPr>
          <p:nvPr/>
        </p:nvSpPr>
        <p:spPr bwMode="auto">
          <a:xfrm>
            <a:off x="5897957" y="944299"/>
            <a:ext cx="1443554" cy="181308"/>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狼、鸡　</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sym typeface="Wingdings" pitchFamily="2" charset="2"/>
              </a:rPr>
              <a:t></a:t>
            </a:r>
          </a:p>
        </p:txBody>
      </p:sp>
      <p:sp>
        <p:nvSpPr>
          <p:cNvPr id="55348" name="Text Box 52"/>
          <p:cNvSpPr txBox="1">
            <a:spLocks noChangeArrowheads="1"/>
          </p:cNvSpPr>
          <p:nvPr/>
        </p:nvSpPr>
        <p:spPr bwMode="auto">
          <a:xfrm>
            <a:off x="5897957" y="1125606"/>
            <a:ext cx="1443554" cy="182019"/>
          </a:xfrm>
          <a:prstGeom prst="rect">
            <a:avLst/>
          </a:prstGeom>
          <a:ln>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人、谷</a:t>
            </a:r>
          </a:p>
        </p:txBody>
      </p:sp>
      <p:sp>
        <p:nvSpPr>
          <p:cNvPr id="55347" name="Text Box 51"/>
          <p:cNvSpPr txBox="1">
            <a:spLocks noChangeArrowheads="1"/>
          </p:cNvSpPr>
          <p:nvPr/>
        </p:nvSpPr>
        <p:spPr bwMode="auto">
          <a:xfrm>
            <a:off x="3682198" y="1560745"/>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人、狼、谷</a:t>
            </a:r>
          </a:p>
        </p:txBody>
      </p:sp>
      <p:sp>
        <p:nvSpPr>
          <p:cNvPr id="55346" name="Text Box 50"/>
          <p:cNvSpPr txBox="1">
            <a:spLocks noChangeArrowheads="1"/>
          </p:cNvSpPr>
          <p:nvPr/>
        </p:nvSpPr>
        <p:spPr bwMode="auto">
          <a:xfrm>
            <a:off x="3682198" y="1742053"/>
            <a:ext cx="1443554" cy="1820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鸡</a:t>
            </a:r>
          </a:p>
        </p:txBody>
      </p:sp>
      <p:sp>
        <p:nvSpPr>
          <p:cNvPr id="55345" name="Line 49"/>
          <p:cNvSpPr>
            <a:spLocks noChangeShapeType="1"/>
          </p:cNvSpPr>
          <p:nvPr/>
        </p:nvSpPr>
        <p:spPr bwMode="auto">
          <a:xfrm>
            <a:off x="4392261" y="693312"/>
            <a:ext cx="1019" cy="262363"/>
          </a:xfrm>
          <a:prstGeom prst="line">
            <a:avLst/>
          </a:prstGeom>
          <a:noFill/>
          <a:ln w="28575">
            <a:solidFill>
              <a:srgbClr val="0066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44" name="Freeform 48"/>
          <p:cNvSpPr>
            <a:spLocks/>
          </p:cNvSpPr>
          <p:nvPr/>
        </p:nvSpPr>
        <p:spPr bwMode="auto">
          <a:xfrm>
            <a:off x="2902863" y="699711"/>
            <a:ext cx="794617" cy="249565"/>
          </a:xfrm>
          <a:custGeom>
            <a:avLst/>
            <a:gdLst/>
            <a:ahLst/>
            <a:cxnLst>
              <a:cxn ang="0">
                <a:pos x="780" y="0"/>
              </a:cxn>
              <a:cxn ang="0">
                <a:pos x="0" y="352"/>
              </a:cxn>
            </a:cxnLst>
            <a:rect l="0" t="0" r="r" b="b"/>
            <a:pathLst>
              <a:path w="780" h="352">
                <a:moveTo>
                  <a:pt x="780" y="0"/>
                </a:moveTo>
                <a:lnTo>
                  <a:pt x="0" y="352"/>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43" name="Freeform 47"/>
          <p:cNvSpPr>
            <a:spLocks/>
          </p:cNvSpPr>
          <p:nvPr/>
        </p:nvSpPr>
        <p:spPr bwMode="auto">
          <a:xfrm>
            <a:off x="5107415" y="699711"/>
            <a:ext cx="894454" cy="239611"/>
          </a:xfrm>
          <a:custGeom>
            <a:avLst/>
            <a:gdLst/>
            <a:ahLst/>
            <a:cxnLst>
              <a:cxn ang="0">
                <a:pos x="0" y="0"/>
              </a:cxn>
              <a:cxn ang="0">
                <a:pos x="878" y="337"/>
              </a:cxn>
            </a:cxnLst>
            <a:rect l="0" t="0" r="r" b="b"/>
            <a:pathLst>
              <a:path w="878" h="337">
                <a:moveTo>
                  <a:pt x="0" y="0"/>
                </a:moveTo>
                <a:lnTo>
                  <a:pt x="878" y="337"/>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42" name="Line 46"/>
          <p:cNvSpPr>
            <a:spLocks noChangeShapeType="1"/>
          </p:cNvSpPr>
          <p:nvPr/>
        </p:nvSpPr>
        <p:spPr bwMode="auto">
          <a:xfrm>
            <a:off x="4392261" y="1321134"/>
            <a:ext cx="1019" cy="241744"/>
          </a:xfrm>
          <a:prstGeom prst="line">
            <a:avLst/>
          </a:prstGeom>
          <a:noFill/>
          <a:ln w="28575">
            <a:solidFill>
              <a:srgbClr val="0066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41" name="Text Box 45"/>
          <p:cNvSpPr txBox="1">
            <a:spLocks noChangeArrowheads="1"/>
          </p:cNvSpPr>
          <p:nvPr/>
        </p:nvSpPr>
        <p:spPr bwMode="auto">
          <a:xfrm>
            <a:off x="1458289" y="2143774"/>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谷</a:t>
            </a:r>
          </a:p>
        </p:txBody>
      </p:sp>
      <p:sp>
        <p:nvSpPr>
          <p:cNvPr id="55340" name="Text Box 44"/>
          <p:cNvSpPr txBox="1">
            <a:spLocks noChangeArrowheads="1"/>
          </p:cNvSpPr>
          <p:nvPr/>
        </p:nvSpPr>
        <p:spPr bwMode="auto">
          <a:xfrm>
            <a:off x="1458289" y="2325081"/>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人、狼、鸡</a:t>
            </a:r>
          </a:p>
        </p:txBody>
      </p:sp>
      <p:sp>
        <p:nvSpPr>
          <p:cNvPr id="55339" name="Text Box 43"/>
          <p:cNvSpPr txBox="1">
            <a:spLocks noChangeArrowheads="1"/>
          </p:cNvSpPr>
          <p:nvPr/>
        </p:nvSpPr>
        <p:spPr bwMode="auto">
          <a:xfrm>
            <a:off x="5882676" y="2113911"/>
            <a:ext cx="1443554" cy="1820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狼</a:t>
            </a:r>
          </a:p>
        </p:txBody>
      </p:sp>
      <p:sp>
        <p:nvSpPr>
          <p:cNvPr id="55338" name="Text Box 42"/>
          <p:cNvSpPr txBox="1">
            <a:spLocks noChangeArrowheads="1"/>
          </p:cNvSpPr>
          <p:nvPr/>
        </p:nvSpPr>
        <p:spPr bwMode="auto">
          <a:xfrm>
            <a:off x="5882676" y="2295930"/>
            <a:ext cx="1443554" cy="1805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人、鸡、谷</a:t>
            </a:r>
          </a:p>
        </p:txBody>
      </p:sp>
      <p:sp>
        <p:nvSpPr>
          <p:cNvPr id="55337" name="Text Box 41"/>
          <p:cNvSpPr txBox="1">
            <a:spLocks noChangeArrowheads="1"/>
          </p:cNvSpPr>
          <p:nvPr/>
        </p:nvSpPr>
        <p:spPr bwMode="auto">
          <a:xfrm>
            <a:off x="2678740" y="2779417"/>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人、鸡、谷</a:t>
            </a:r>
          </a:p>
        </p:txBody>
      </p:sp>
      <p:sp>
        <p:nvSpPr>
          <p:cNvPr id="55336" name="Text Box 40"/>
          <p:cNvSpPr txBox="1">
            <a:spLocks noChangeArrowheads="1"/>
          </p:cNvSpPr>
          <p:nvPr/>
        </p:nvSpPr>
        <p:spPr bwMode="auto">
          <a:xfrm>
            <a:off x="2678740" y="2960725"/>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狼</a:t>
            </a:r>
          </a:p>
        </p:txBody>
      </p:sp>
      <p:sp>
        <p:nvSpPr>
          <p:cNvPr id="55335" name="Text Box 39"/>
          <p:cNvSpPr txBox="1">
            <a:spLocks noChangeArrowheads="1"/>
          </p:cNvSpPr>
          <p:nvPr/>
        </p:nvSpPr>
        <p:spPr bwMode="auto">
          <a:xfrm>
            <a:off x="293870" y="2779417"/>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人、狼、谷　</a:t>
            </a:r>
            <a:r>
              <a:rPr kumimoji="0" lang="zh-CN" altLang="en-US" sz="1600" b="0" i="0" u="none" strike="noStrike" cap="none" normalizeH="0" baseline="0" smtClean="0">
                <a:ln>
                  <a:noFill/>
                </a:ln>
                <a:solidFill>
                  <a:srgbClr val="0000FF"/>
                </a:solidFill>
                <a:effectLst/>
                <a:ea typeface="仿宋" pitchFamily="49" charset="-122"/>
                <a:cs typeface="Times New Roman" pitchFamily="18" charset="0"/>
                <a:sym typeface="Symbol" pitchFamily="18" charset="2"/>
              </a:rPr>
              <a:t></a:t>
            </a:r>
          </a:p>
        </p:txBody>
      </p:sp>
      <p:sp>
        <p:nvSpPr>
          <p:cNvPr id="55334" name="Text Box 38"/>
          <p:cNvSpPr txBox="1">
            <a:spLocks noChangeArrowheads="1"/>
          </p:cNvSpPr>
          <p:nvPr/>
        </p:nvSpPr>
        <p:spPr bwMode="auto">
          <a:xfrm>
            <a:off x="293870" y="2960725"/>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鸡</a:t>
            </a:r>
          </a:p>
        </p:txBody>
      </p:sp>
      <p:sp>
        <p:nvSpPr>
          <p:cNvPr id="55333" name="Text Box 37"/>
          <p:cNvSpPr txBox="1">
            <a:spLocks noChangeArrowheads="1"/>
          </p:cNvSpPr>
          <p:nvPr/>
        </p:nvSpPr>
        <p:spPr bwMode="auto">
          <a:xfrm>
            <a:off x="2678740" y="3366001"/>
            <a:ext cx="1443554" cy="18059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鸡</a:t>
            </a:r>
          </a:p>
        </p:txBody>
      </p:sp>
      <p:sp>
        <p:nvSpPr>
          <p:cNvPr id="55332" name="Text Box 36"/>
          <p:cNvSpPr txBox="1">
            <a:spLocks noChangeArrowheads="1"/>
          </p:cNvSpPr>
          <p:nvPr/>
        </p:nvSpPr>
        <p:spPr bwMode="auto">
          <a:xfrm>
            <a:off x="2678740" y="3546598"/>
            <a:ext cx="1443554" cy="182019"/>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人、狼、谷</a:t>
            </a:r>
          </a:p>
        </p:txBody>
      </p:sp>
      <p:sp>
        <p:nvSpPr>
          <p:cNvPr id="55331" name="Text Box 35"/>
          <p:cNvSpPr txBox="1">
            <a:spLocks noChangeArrowheads="1"/>
          </p:cNvSpPr>
          <p:nvPr/>
        </p:nvSpPr>
        <p:spPr bwMode="auto">
          <a:xfrm>
            <a:off x="1187305" y="3920589"/>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人、鸡</a:t>
            </a:r>
          </a:p>
        </p:txBody>
      </p:sp>
      <p:sp>
        <p:nvSpPr>
          <p:cNvPr id="55330" name="Text Box 34"/>
          <p:cNvSpPr txBox="1">
            <a:spLocks noChangeArrowheads="1"/>
          </p:cNvSpPr>
          <p:nvPr/>
        </p:nvSpPr>
        <p:spPr bwMode="auto">
          <a:xfrm>
            <a:off x="1187305" y="4101897"/>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狼、谷</a:t>
            </a:r>
          </a:p>
        </p:txBody>
      </p:sp>
      <p:sp>
        <p:nvSpPr>
          <p:cNvPr id="55329" name="Text Box 33"/>
          <p:cNvSpPr txBox="1">
            <a:spLocks noChangeArrowheads="1"/>
          </p:cNvSpPr>
          <p:nvPr/>
        </p:nvSpPr>
        <p:spPr bwMode="auto">
          <a:xfrm>
            <a:off x="1187305" y="4525660"/>
            <a:ext cx="1443554" cy="182019"/>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17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ea typeface="仿宋" pitchFamily="49" charset="-122"/>
              <a:cs typeface="Times New Roman" pitchFamily="18" charset="0"/>
            </a:endParaRPr>
          </a:p>
        </p:txBody>
      </p:sp>
      <p:sp>
        <p:nvSpPr>
          <p:cNvPr id="55328" name="Text Box 32"/>
          <p:cNvSpPr txBox="1">
            <a:spLocks noChangeArrowheads="1"/>
          </p:cNvSpPr>
          <p:nvPr/>
        </p:nvSpPr>
        <p:spPr bwMode="auto">
          <a:xfrm>
            <a:off x="1187305" y="4707678"/>
            <a:ext cx="1443554" cy="181308"/>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ea typeface="仿宋" pitchFamily="49" charset="-122"/>
                <a:cs typeface="Times New Roman" pitchFamily="18" charset="0"/>
              </a:rPr>
              <a:t>人、狼、鸡、谷</a:t>
            </a:r>
          </a:p>
        </p:txBody>
      </p:sp>
      <p:sp>
        <p:nvSpPr>
          <p:cNvPr id="55327" name="Text Box 31"/>
          <p:cNvSpPr txBox="1">
            <a:spLocks noChangeArrowheads="1"/>
          </p:cNvSpPr>
          <p:nvPr/>
        </p:nvSpPr>
        <p:spPr bwMode="auto">
          <a:xfrm>
            <a:off x="4144706" y="3920589"/>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人、狼、鸡</a:t>
            </a:r>
          </a:p>
        </p:txBody>
      </p:sp>
      <p:sp>
        <p:nvSpPr>
          <p:cNvPr id="55326" name="Text Box 30"/>
          <p:cNvSpPr txBox="1">
            <a:spLocks noChangeArrowheads="1"/>
          </p:cNvSpPr>
          <p:nvPr/>
        </p:nvSpPr>
        <p:spPr bwMode="auto">
          <a:xfrm>
            <a:off x="4144706" y="4101897"/>
            <a:ext cx="1443554" cy="18130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谷</a:t>
            </a:r>
          </a:p>
        </p:txBody>
      </p:sp>
      <p:sp>
        <p:nvSpPr>
          <p:cNvPr id="55325" name="Freeform 29"/>
          <p:cNvSpPr>
            <a:spLocks/>
          </p:cNvSpPr>
          <p:nvPr/>
        </p:nvSpPr>
        <p:spPr bwMode="auto">
          <a:xfrm>
            <a:off x="2848869" y="1915539"/>
            <a:ext cx="840460" cy="223969"/>
          </a:xfrm>
          <a:custGeom>
            <a:avLst/>
            <a:gdLst/>
            <a:ahLst/>
            <a:cxnLst>
              <a:cxn ang="0">
                <a:pos x="825" y="0"/>
              </a:cxn>
              <a:cxn ang="0">
                <a:pos x="0" y="315"/>
              </a:cxn>
            </a:cxnLst>
            <a:rect l="0" t="0" r="r" b="b"/>
            <a:pathLst>
              <a:path w="825" h="315">
                <a:moveTo>
                  <a:pt x="825" y="0"/>
                </a:moveTo>
                <a:lnTo>
                  <a:pt x="0" y="315"/>
                </a:lnTo>
              </a:path>
            </a:pathLst>
          </a:custGeom>
          <a:noFill/>
          <a:ln w="28575">
            <a:solidFill>
              <a:srgbClr val="0066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24" name="Freeform 28"/>
          <p:cNvSpPr>
            <a:spLocks/>
          </p:cNvSpPr>
          <p:nvPr/>
        </p:nvSpPr>
        <p:spPr bwMode="auto">
          <a:xfrm>
            <a:off x="5110473" y="1921938"/>
            <a:ext cx="802767" cy="191262"/>
          </a:xfrm>
          <a:custGeom>
            <a:avLst/>
            <a:gdLst/>
            <a:ahLst/>
            <a:cxnLst>
              <a:cxn ang="0">
                <a:pos x="0" y="0"/>
              </a:cxn>
              <a:cxn ang="0">
                <a:pos x="788" y="269"/>
              </a:cxn>
            </a:cxnLst>
            <a:rect l="0" t="0" r="r" b="b"/>
            <a:pathLst>
              <a:path w="788" h="269">
                <a:moveTo>
                  <a:pt x="0" y="0"/>
                </a:moveTo>
                <a:lnTo>
                  <a:pt x="788" y="269"/>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23" name="Freeform 27"/>
          <p:cNvSpPr>
            <a:spLocks/>
          </p:cNvSpPr>
          <p:nvPr/>
        </p:nvSpPr>
        <p:spPr bwMode="auto">
          <a:xfrm>
            <a:off x="1220924" y="2513499"/>
            <a:ext cx="427871" cy="255253"/>
          </a:xfrm>
          <a:custGeom>
            <a:avLst/>
            <a:gdLst/>
            <a:ahLst/>
            <a:cxnLst>
              <a:cxn ang="0">
                <a:pos x="420" y="0"/>
              </a:cxn>
              <a:cxn ang="0">
                <a:pos x="0" y="360"/>
              </a:cxn>
            </a:cxnLst>
            <a:rect l="0" t="0" r="r" b="b"/>
            <a:pathLst>
              <a:path w="420" h="360">
                <a:moveTo>
                  <a:pt x="420" y="0"/>
                </a:moveTo>
                <a:lnTo>
                  <a:pt x="0" y="360"/>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22" name="Freeform 26"/>
          <p:cNvSpPr>
            <a:spLocks/>
          </p:cNvSpPr>
          <p:nvPr/>
        </p:nvSpPr>
        <p:spPr bwMode="auto">
          <a:xfrm>
            <a:off x="2741902" y="2507811"/>
            <a:ext cx="481864" cy="266629"/>
          </a:xfrm>
          <a:custGeom>
            <a:avLst/>
            <a:gdLst/>
            <a:ahLst/>
            <a:cxnLst>
              <a:cxn ang="0">
                <a:pos x="0" y="0"/>
              </a:cxn>
              <a:cxn ang="0">
                <a:pos x="473" y="375"/>
              </a:cxn>
            </a:cxnLst>
            <a:rect l="0" t="0" r="r" b="b"/>
            <a:pathLst>
              <a:path w="473" h="375">
                <a:moveTo>
                  <a:pt x="0" y="0"/>
                </a:moveTo>
                <a:lnTo>
                  <a:pt x="473" y="375"/>
                </a:lnTo>
              </a:path>
            </a:pathLst>
          </a:custGeom>
          <a:noFill/>
          <a:ln w="28575">
            <a:solidFill>
              <a:srgbClr val="0066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21" name="Line 25"/>
          <p:cNvSpPr>
            <a:spLocks noChangeShapeType="1"/>
          </p:cNvSpPr>
          <p:nvPr/>
        </p:nvSpPr>
        <p:spPr bwMode="auto">
          <a:xfrm>
            <a:off x="3387784" y="3142033"/>
            <a:ext cx="1019" cy="241744"/>
          </a:xfrm>
          <a:prstGeom prst="line">
            <a:avLst/>
          </a:prstGeom>
          <a:noFill/>
          <a:ln w="28575">
            <a:solidFill>
              <a:srgbClr val="0066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20" name="Freeform 24"/>
          <p:cNvSpPr>
            <a:spLocks/>
          </p:cNvSpPr>
          <p:nvPr/>
        </p:nvSpPr>
        <p:spPr bwMode="auto">
          <a:xfrm>
            <a:off x="2379231" y="3728617"/>
            <a:ext cx="458433" cy="186996"/>
          </a:xfrm>
          <a:custGeom>
            <a:avLst/>
            <a:gdLst/>
            <a:ahLst/>
            <a:cxnLst>
              <a:cxn ang="0">
                <a:pos x="450" y="0"/>
              </a:cxn>
              <a:cxn ang="0">
                <a:pos x="0" y="263"/>
              </a:cxn>
            </a:cxnLst>
            <a:rect l="0" t="0" r="r" b="b"/>
            <a:pathLst>
              <a:path w="450" h="263">
                <a:moveTo>
                  <a:pt x="450" y="0"/>
                </a:moveTo>
                <a:lnTo>
                  <a:pt x="0" y="263"/>
                </a:lnTo>
              </a:path>
            </a:pathLst>
          </a:custGeom>
          <a:noFill/>
          <a:ln w="28575">
            <a:solidFill>
              <a:srgbClr val="0066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19" name="Freeform 23"/>
          <p:cNvSpPr>
            <a:spLocks/>
          </p:cNvSpPr>
          <p:nvPr/>
        </p:nvSpPr>
        <p:spPr bwMode="auto">
          <a:xfrm>
            <a:off x="3937903" y="3728617"/>
            <a:ext cx="436021" cy="191973"/>
          </a:xfrm>
          <a:custGeom>
            <a:avLst/>
            <a:gdLst/>
            <a:ahLst/>
            <a:cxnLst>
              <a:cxn ang="0">
                <a:pos x="0" y="0"/>
              </a:cxn>
              <a:cxn ang="0">
                <a:pos x="428" y="270"/>
              </a:cxn>
            </a:cxnLst>
            <a:rect l="0" t="0" r="r" b="b"/>
            <a:pathLst>
              <a:path w="428" h="270">
                <a:moveTo>
                  <a:pt x="0" y="0"/>
                </a:moveTo>
                <a:lnTo>
                  <a:pt x="428" y="270"/>
                </a:lnTo>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18" name="Line 22"/>
          <p:cNvSpPr>
            <a:spLocks noChangeShapeType="1"/>
          </p:cNvSpPr>
          <p:nvPr/>
        </p:nvSpPr>
        <p:spPr bwMode="auto">
          <a:xfrm>
            <a:off x="1920798" y="4283205"/>
            <a:ext cx="1019" cy="262363"/>
          </a:xfrm>
          <a:prstGeom prst="line">
            <a:avLst/>
          </a:prstGeom>
          <a:noFill/>
          <a:ln w="28575">
            <a:solidFill>
              <a:srgbClr val="0066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17" name="Text Box 21"/>
          <p:cNvSpPr txBox="1">
            <a:spLocks noChangeArrowheads="1"/>
          </p:cNvSpPr>
          <p:nvPr/>
        </p:nvSpPr>
        <p:spPr bwMode="auto">
          <a:xfrm>
            <a:off x="4488023" y="4545568"/>
            <a:ext cx="733493" cy="1805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mj-ea"/>
                <a:ea typeface="+mj-ea"/>
                <a:cs typeface="Times New Roman" pitchFamily="18" charset="0"/>
              </a:rPr>
              <a:t>……</a:t>
            </a:r>
          </a:p>
        </p:txBody>
      </p:sp>
      <p:sp>
        <p:nvSpPr>
          <p:cNvPr id="55316" name="Line 20"/>
          <p:cNvSpPr>
            <a:spLocks noChangeShapeType="1"/>
          </p:cNvSpPr>
          <p:nvPr/>
        </p:nvSpPr>
        <p:spPr bwMode="auto">
          <a:xfrm>
            <a:off x="4854769" y="4283205"/>
            <a:ext cx="1019" cy="262363"/>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15" name="Text Box 19"/>
          <p:cNvSpPr txBox="1">
            <a:spLocks noChangeArrowheads="1"/>
          </p:cNvSpPr>
          <p:nvPr/>
        </p:nvSpPr>
        <p:spPr bwMode="auto">
          <a:xfrm>
            <a:off x="6275911" y="2687697"/>
            <a:ext cx="733493" cy="18130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mj-ea"/>
                <a:ea typeface="+mj-ea"/>
                <a:cs typeface="Times New Roman" pitchFamily="18" charset="0"/>
              </a:rPr>
              <a:t>……</a:t>
            </a:r>
          </a:p>
        </p:txBody>
      </p:sp>
      <p:sp>
        <p:nvSpPr>
          <p:cNvPr id="55314" name="Line 18"/>
          <p:cNvSpPr>
            <a:spLocks noChangeShapeType="1"/>
          </p:cNvSpPr>
          <p:nvPr/>
        </p:nvSpPr>
        <p:spPr bwMode="auto">
          <a:xfrm>
            <a:off x="6642656" y="2476526"/>
            <a:ext cx="0" cy="201216"/>
          </a:xfrm>
          <a:prstGeom prst="line">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13" name="Text Box 17"/>
          <p:cNvSpPr txBox="1">
            <a:spLocks noChangeArrowheads="1"/>
          </p:cNvSpPr>
          <p:nvPr/>
        </p:nvSpPr>
        <p:spPr bwMode="auto">
          <a:xfrm>
            <a:off x="7070528" y="644963"/>
            <a:ext cx="1279537" cy="1805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从东岸到西岸</a:t>
            </a:r>
          </a:p>
        </p:txBody>
      </p:sp>
      <p:sp>
        <p:nvSpPr>
          <p:cNvPr id="55312" name="Freeform 16"/>
          <p:cNvSpPr>
            <a:spLocks/>
          </p:cNvSpPr>
          <p:nvPr/>
        </p:nvSpPr>
        <p:spPr bwMode="auto">
          <a:xfrm>
            <a:off x="2620672" y="749482"/>
            <a:ext cx="4444762" cy="711"/>
          </a:xfrm>
          <a:custGeom>
            <a:avLst/>
            <a:gdLst/>
            <a:ahLst/>
            <a:cxnLst>
              <a:cxn ang="0">
                <a:pos x="0" y="5"/>
              </a:cxn>
              <a:cxn ang="0">
                <a:pos x="4365" y="0"/>
              </a:cxn>
            </a:cxnLst>
            <a:rect l="0" t="0" r="r" b="b"/>
            <a:pathLst>
              <a:path w="4365" h="5">
                <a:moveTo>
                  <a:pt x="0" y="5"/>
                </a:moveTo>
                <a:lnTo>
                  <a:pt x="4365" y="0"/>
                </a:lnTo>
              </a:path>
            </a:pathLst>
          </a:custGeom>
          <a:noFill/>
          <a:ln w="19050">
            <a:solidFill>
              <a:srgbClr val="FF00FF"/>
            </a:solidFill>
            <a:prstDash val="dash"/>
            <a:round/>
            <a:headEnd/>
            <a:tailEnd type="none"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11" name="Text Box 15"/>
          <p:cNvSpPr txBox="1">
            <a:spLocks noChangeArrowheads="1"/>
          </p:cNvSpPr>
          <p:nvPr/>
        </p:nvSpPr>
        <p:spPr bwMode="auto">
          <a:xfrm>
            <a:off x="7070528" y="1402190"/>
            <a:ext cx="1279537" cy="1805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从西岸到东岸</a:t>
            </a:r>
          </a:p>
        </p:txBody>
      </p:sp>
      <p:sp>
        <p:nvSpPr>
          <p:cNvPr id="55310" name="Freeform 14"/>
          <p:cNvSpPr>
            <a:spLocks/>
          </p:cNvSpPr>
          <p:nvPr/>
        </p:nvSpPr>
        <p:spPr bwMode="auto">
          <a:xfrm>
            <a:off x="2628821" y="1481045"/>
            <a:ext cx="4436612" cy="711"/>
          </a:xfrm>
          <a:custGeom>
            <a:avLst/>
            <a:gdLst/>
            <a:ahLst/>
            <a:cxnLst>
              <a:cxn ang="0">
                <a:pos x="0" y="0"/>
              </a:cxn>
              <a:cxn ang="0">
                <a:pos x="4357" y="1"/>
              </a:cxn>
            </a:cxnLst>
            <a:rect l="0" t="0" r="r" b="b"/>
            <a:pathLst>
              <a:path w="4357" h="1">
                <a:moveTo>
                  <a:pt x="0" y="0"/>
                </a:moveTo>
                <a:lnTo>
                  <a:pt x="4357" y="1"/>
                </a:lnTo>
              </a:path>
            </a:pathLst>
          </a:custGeom>
          <a:noFill/>
          <a:ln w="19050">
            <a:solidFill>
              <a:srgbClr val="FF00FF"/>
            </a:solidFill>
            <a:prstDash val="dash"/>
            <a:round/>
            <a:headEnd/>
            <a:tailEnd type="none"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09" name="Text Box 13"/>
          <p:cNvSpPr txBox="1">
            <a:spLocks noChangeArrowheads="1"/>
          </p:cNvSpPr>
          <p:nvPr/>
        </p:nvSpPr>
        <p:spPr bwMode="auto">
          <a:xfrm>
            <a:off x="7078678" y="1877144"/>
            <a:ext cx="1279537" cy="1805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从东岸到西岸</a:t>
            </a:r>
          </a:p>
        </p:txBody>
      </p:sp>
      <p:sp>
        <p:nvSpPr>
          <p:cNvPr id="55308" name="Freeform 12"/>
          <p:cNvSpPr>
            <a:spLocks/>
          </p:cNvSpPr>
          <p:nvPr/>
        </p:nvSpPr>
        <p:spPr bwMode="auto">
          <a:xfrm>
            <a:off x="2655310" y="1988063"/>
            <a:ext cx="4416237" cy="711"/>
          </a:xfrm>
          <a:custGeom>
            <a:avLst/>
            <a:gdLst/>
            <a:ahLst/>
            <a:cxnLst>
              <a:cxn ang="0">
                <a:pos x="0" y="3"/>
              </a:cxn>
              <a:cxn ang="0">
                <a:pos x="4335" y="0"/>
              </a:cxn>
            </a:cxnLst>
            <a:rect l="0" t="0" r="r" b="b"/>
            <a:pathLst>
              <a:path w="4335" h="3">
                <a:moveTo>
                  <a:pt x="0" y="3"/>
                </a:moveTo>
                <a:lnTo>
                  <a:pt x="4335" y="0"/>
                </a:lnTo>
              </a:path>
            </a:pathLst>
          </a:custGeom>
          <a:noFill/>
          <a:ln w="19050">
            <a:solidFill>
              <a:srgbClr val="FF00FF"/>
            </a:solidFill>
            <a:prstDash val="dash"/>
            <a:round/>
            <a:headEnd/>
            <a:tailEnd type="none"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07" name="Text Box 11"/>
          <p:cNvSpPr txBox="1">
            <a:spLocks noChangeArrowheads="1"/>
          </p:cNvSpPr>
          <p:nvPr/>
        </p:nvSpPr>
        <p:spPr bwMode="auto">
          <a:xfrm>
            <a:off x="7070528" y="2494302"/>
            <a:ext cx="1279537" cy="18130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从西岸到东岸</a:t>
            </a:r>
          </a:p>
        </p:txBody>
      </p:sp>
      <p:sp>
        <p:nvSpPr>
          <p:cNvPr id="55306" name="Freeform 10"/>
          <p:cNvSpPr>
            <a:spLocks/>
          </p:cNvSpPr>
          <p:nvPr/>
        </p:nvSpPr>
        <p:spPr bwMode="auto">
          <a:xfrm>
            <a:off x="1099693" y="2588156"/>
            <a:ext cx="5965740" cy="711"/>
          </a:xfrm>
          <a:custGeom>
            <a:avLst/>
            <a:gdLst/>
            <a:ahLst/>
            <a:cxnLst>
              <a:cxn ang="0">
                <a:pos x="0" y="0"/>
              </a:cxn>
              <a:cxn ang="0">
                <a:pos x="5857" y="28"/>
              </a:cxn>
            </a:cxnLst>
            <a:rect l="0" t="0" r="r" b="b"/>
            <a:pathLst>
              <a:path w="5857" h="28">
                <a:moveTo>
                  <a:pt x="0" y="0"/>
                </a:moveTo>
                <a:lnTo>
                  <a:pt x="5857" y="28"/>
                </a:lnTo>
              </a:path>
            </a:pathLst>
          </a:custGeom>
          <a:noFill/>
          <a:ln w="19050">
            <a:solidFill>
              <a:srgbClr val="FF00FF"/>
            </a:solidFill>
            <a:prstDash val="dash"/>
            <a:round/>
            <a:headEnd/>
            <a:tailEnd type="none"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05" name="Text Box 9"/>
          <p:cNvSpPr txBox="1">
            <a:spLocks noChangeArrowheads="1"/>
          </p:cNvSpPr>
          <p:nvPr/>
        </p:nvSpPr>
        <p:spPr bwMode="auto">
          <a:xfrm>
            <a:off x="7070528" y="3202469"/>
            <a:ext cx="1279537" cy="18130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从东岸到西岸</a:t>
            </a:r>
          </a:p>
        </p:txBody>
      </p:sp>
      <p:sp>
        <p:nvSpPr>
          <p:cNvPr id="55304" name="Freeform 8"/>
          <p:cNvSpPr>
            <a:spLocks/>
          </p:cNvSpPr>
          <p:nvPr/>
        </p:nvSpPr>
        <p:spPr bwMode="auto">
          <a:xfrm>
            <a:off x="1956453" y="3314097"/>
            <a:ext cx="5108980" cy="711"/>
          </a:xfrm>
          <a:custGeom>
            <a:avLst/>
            <a:gdLst/>
            <a:ahLst/>
            <a:cxnLst>
              <a:cxn ang="0">
                <a:pos x="0" y="24"/>
              </a:cxn>
              <a:cxn ang="0">
                <a:pos x="5017" y="0"/>
              </a:cxn>
            </a:cxnLst>
            <a:rect l="0" t="0" r="r" b="b"/>
            <a:pathLst>
              <a:path w="5017" h="24">
                <a:moveTo>
                  <a:pt x="0" y="24"/>
                </a:moveTo>
                <a:lnTo>
                  <a:pt x="5017" y="0"/>
                </a:lnTo>
              </a:path>
            </a:pathLst>
          </a:custGeom>
          <a:noFill/>
          <a:ln w="19050">
            <a:solidFill>
              <a:srgbClr val="FF00FF"/>
            </a:solidFill>
            <a:prstDash val="dash"/>
            <a:round/>
            <a:headEnd/>
            <a:tailEnd type="none"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03" name="Text Box 7"/>
          <p:cNvSpPr txBox="1">
            <a:spLocks noChangeArrowheads="1"/>
          </p:cNvSpPr>
          <p:nvPr/>
        </p:nvSpPr>
        <p:spPr bwMode="auto">
          <a:xfrm>
            <a:off x="7070528" y="4353595"/>
            <a:ext cx="1279537" cy="182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从东岸到西岸</a:t>
            </a:r>
          </a:p>
        </p:txBody>
      </p:sp>
      <p:sp>
        <p:nvSpPr>
          <p:cNvPr id="55302" name="Freeform 6"/>
          <p:cNvSpPr>
            <a:spLocks/>
          </p:cNvSpPr>
          <p:nvPr/>
        </p:nvSpPr>
        <p:spPr bwMode="auto">
          <a:xfrm>
            <a:off x="992725" y="4465934"/>
            <a:ext cx="6072708" cy="711"/>
          </a:xfrm>
          <a:custGeom>
            <a:avLst/>
            <a:gdLst/>
            <a:ahLst/>
            <a:cxnLst>
              <a:cxn ang="0">
                <a:pos x="0" y="14"/>
              </a:cxn>
              <a:cxn ang="0">
                <a:pos x="5962" y="0"/>
              </a:cxn>
            </a:cxnLst>
            <a:rect l="0" t="0" r="r" b="b"/>
            <a:pathLst>
              <a:path w="5962" h="14">
                <a:moveTo>
                  <a:pt x="0" y="14"/>
                </a:moveTo>
                <a:lnTo>
                  <a:pt x="5962" y="0"/>
                </a:lnTo>
              </a:path>
            </a:pathLst>
          </a:custGeom>
          <a:noFill/>
          <a:ln w="19050">
            <a:solidFill>
              <a:srgbClr val="FF00FF"/>
            </a:solidFill>
            <a:prstDash val="dash"/>
            <a:round/>
            <a:headEnd/>
            <a:tailEnd type="none"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301" name="Text Box 5"/>
          <p:cNvSpPr txBox="1">
            <a:spLocks noChangeArrowheads="1"/>
          </p:cNvSpPr>
          <p:nvPr/>
        </p:nvSpPr>
        <p:spPr bwMode="auto">
          <a:xfrm>
            <a:off x="7070528" y="3749236"/>
            <a:ext cx="1279537" cy="18059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从西岸到东岸</a:t>
            </a:r>
          </a:p>
        </p:txBody>
      </p:sp>
      <p:sp>
        <p:nvSpPr>
          <p:cNvPr id="55300" name="Freeform 4"/>
          <p:cNvSpPr>
            <a:spLocks/>
          </p:cNvSpPr>
          <p:nvPr/>
        </p:nvSpPr>
        <p:spPr bwMode="auto">
          <a:xfrm>
            <a:off x="1901441" y="3860864"/>
            <a:ext cx="5163992" cy="711"/>
          </a:xfrm>
          <a:custGeom>
            <a:avLst/>
            <a:gdLst/>
            <a:ahLst/>
            <a:cxnLst>
              <a:cxn ang="0">
                <a:pos x="0" y="6"/>
              </a:cxn>
              <a:cxn ang="0">
                <a:pos x="5070" y="0"/>
              </a:cxn>
            </a:cxnLst>
            <a:rect l="0" t="0" r="r" b="b"/>
            <a:pathLst>
              <a:path w="5070" h="6">
                <a:moveTo>
                  <a:pt x="0" y="6"/>
                </a:moveTo>
                <a:lnTo>
                  <a:pt x="5070" y="0"/>
                </a:lnTo>
              </a:path>
            </a:pathLst>
          </a:custGeom>
          <a:noFill/>
          <a:ln w="19050">
            <a:solidFill>
              <a:srgbClr val="FF00FF"/>
            </a:solidFill>
            <a:prstDash val="dash"/>
            <a:round/>
            <a:headEnd/>
            <a:tailEnd type="none"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600">
              <a:solidFill>
                <a:srgbClr val="0000FF"/>
              </a:solidFill>
              <a:ea typeface="仿宋" pitchFamily="49" charset="-122"/>
              <a:cs typeface="Times New Roman" pitchFamily="18" charset="0"/>
            </a:endParaRPr>
          </a:p>
        </p:txBody>
      </p:sp>
      <p:sp>
        <p:nvSpPr>
          <p:cNvPr id="55299" name="Text Box 3"/>
          <p:cNvSpPr txBox="1">
            <a:spLocks noChangeArrowheads="1"/>
          </p:cNvSpPr>
          <p:nvPr/>
        </p:nvSpPr>
        <p:spPr bwMode="auto">
          <a:xfrm>
            <a:off x="3097443" y="323586"/>
            <a:ext cx="550119" cy="18130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东岸</a:t>
            </a:r>
          </a:p>
        </p:txBody>
      </p:sp>
      <p:sp>
        <p:nvSpPr>
          <p:cNvPr id="55298" name="Text Box 2"/>
          <p:cNvSpPr txBox="1">
            <a:spLocks noChangeArrowheads="1"/>
          </p:cNvSpPr>
          <p:nvPr/>
        </p:nvSpPr>
        <p:spPr bwMode="auto">
          <a:xfrm>
            <a:off x="3089293" y="499917"/>
            <a:ext cx="550119" cy="18201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ea typeface="仿宋" pitchFamily="49" charset="-122"/>
                <a:cs typeface="Times New Roman" pitchFamily="18" charset="0"/>
              </a:rPr>
              <a:t>西岸</a:t>
            </a:r>
          </a:p>
        </p:txBody>
      </p:sp>
      <p:sp>
        <p:nvSpPr>
          <p:cNvPr id="73" name="灯片编号占位符 72"/>
          <p:cNvSpPr>
            <a:spLocks noGrp="1"/>
          </p:cNvSpPr>
          <p:nvPr>
            <p:ph type="sldNum" sz="quarter" idx="12"/>
          </p:nvPr>
        </p:nvSpPr>
        <p:spPr/>
        <p:txBody>
          <a:bodyPr/>
          <a:lstStyle/>
          <a:p>
            <a:fld id="{7AF016A1-9F15-429F-9EFD-84004B73C732}" type="slidenum">
              <a:rPr lang="en-US" altLang="zh-CN" smtClean="0"/>
              <a:pPr/>
              <a:t>7</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60963" y="651633"/>
            <a:ext cx="500066"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10" name="TextBox 9"/>
          <p:cNvSpPr txBox="1"/>
          <p:nvPr/>
        </p:nvSpPr>
        <p:spPr>
          <a:xfrm>
            <a:off x="714348" y="464234"/>
            <a:ext cx="8286808" cy="167340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3"/>
              </a:buBlip>
            </a:pPr>
            <a:r>
              <a:rPr lang="zh-CN" altLang="en-US" sz="2000" smtClean="0">
                <a:solidFill>
                  <a:srgbClr val="0000FF"/>
                </a:solidFill>
                <a:latin typeface="Consolas" pitchFamily="49" charset="0"/>
                <a:ea typeface="仿宋" pitchFamily="49" charset="-122"/>
                <a:cs typeface="Consolas" pitchFamily="49" charset="0"/>
              </a:rPr>
              <a:t>与子集和问题类似。</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当搜索到第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）层的结点时，</a:t>
            </a:r>
            <a:r>
              <a:rPr lang="en-US" altLang="zh-CN" sz="2000" smtClean="0">
                <a:solidFill>
                  <a:srgbClr val="0000FF"/>
                </a:solidFill>
                <a:latin typeface="Consolas" pitchFamily="49" charset="0"/>
                <a:ea typeface="仿宋" pitchFamily="49" charset="-122"/>
                <a:cs typeface="Consolas" pitchFamily="49" charset="0"/>
              </a:rPr>
              <a:t>cw</a:t>
            </a:r>
            <a:r>
              <a:rPr lang="zh-CN" altLang="zh-CN" sz="2000" smtClean="0">
                <a:solidFill>
                  <a:srgbClr val="0000FF"/>
                </a:solidFill>
                <a:latin typeface="Consolas" pitchFamily="49" charset="0"/>
                <a:ea typeface="仿宋" pitchFamily="49" charset="-122"/>
                <a:cs typeface="Consolas" pitchFamily="49" charset="0"/>
              </a:rPr>
              <a:t>表示当前选择的集装箱重量和，</a:t>
            </a:r>
            <a:r>
              <a:rPr lang="en-US" altLang="zh-CN" sz="2000" smtClean="0">
                <a:solidFill>
                  <a:srgbClr val="0000FF"/>
                </a:solidFill>
                <a:latin typeface="Consolas" pitchFamily="49" charset="0"/>
                <a:ea typeface="仿宋" pitchFamily="49" charset="-122"/>
                <a:cs typeface="Consolas" pitchFamily="49" charset="0"/>
              </a:rPr>
              <a:t>rw</a:t>
            </a:r>
            <a:r>
              <a:rPr lang="zh-CN" altLang="zh-CN" sz="2000" smtClean="0">
                <a:solidFill>
                  <a:srgbClr val="0000FF"/>
                </a:solidFill>
                <a:latin typeface="Consolas" pitchFamily="49" charset="0"/>
                <a:ea typeface="仿宋" pitchFamily="49" charset="-122"/>
                <a:cs typeface="Consolas" pitchFamily="49" charset="0"/>
              </a:rPr>
              <a:t>表示余下集装箱的重量和，即</a:t>
            </a:r>
            <a:r>
              <a:rPr lang="en-US" altLang="zh-CN" sz="2000" smtClean="0">
                <a:solidFill>
                  <a:srgbClr val="0000FF"/>
                </a:solidFill>
                <a:latin typeface="Consolas" pitchFamily="49" charset="0"/>
                <a:ea typeface="仿宋" pitchFamily="49" charset="-122"/>
                <a:cs typeface="Consolas" pitchFamily="49" charset="0"/>
              </a:rPr>
              <a:t>	rw=</a:t>
            </a:r>
            <a:r>
              <a:rPr lang="en-US" altLang="zh-CN" sz="2000" i="1" smtClean="0">
                <a:solidFill>
                  <a:srgbClr val="0000FF"/>
                </a:solidFill>
                <a:latin typeface="Consolas" pitchFamily="49" charset="0"/>
                <a:ea typeface="仿宋" pitchFamily="49" charset="-122"/>
                <a:cs typeface="Consolas" pitchFamily="49" charset="0"/>
              </a:rPr>
              <a:t>w</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w</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（含</a:t>
            </a:r>
            <a:r>
              <a:rPr lang="en-US" altLang="zh-CN" sz="2000" i="1" smtClean="0">
                <a:solidFill>
                  <a:srgbClr val="0000FF"/>
                </a:solidFill>
                <a:latin typeface="Consolas" pitchFamily="49" charset="0"/>
                <a:ea typeface="仿宋" pitchFamily="49" charset="-122"/>
                <a:cs typeface="Consolas" pitchFamily="49" charset="0"/>
              </a:rPr>
              <a:t>w</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）此时处理集装箱</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，先从</a:t>
            </a:r>
            <a:r>
              <a:rPr lang="en-US" altLang="zh-CN" sz="2000" smtClean="0">
                <a:solidFill>
                  <a:srgbClr val="0000FF"/>
                </a:solidFill>
                <a:latin typeface="Consolas" pitchFamily="49" charset="0"/>
                <a:ea typeface="仿宋" pitchFamily="49" charset="-122"/>
                <a:cs typeface="Consolas" pitchFamily="49" charset="0"/>
              </a:rPr>
              <a:t>rw</a:t>
            </a:r>
            <a:r>
              <a:rPr lang="zh-CN" altLang="zh-CN" sz="2000" smtClean="0">
                <a:solidFill>
                  <a:srgbClr val="0000FF"/>
                </a:solidFill>
                <a:latin typeface="Consolas" pitchFamily="49" charset="0"/>
                <a:ea typeface="仿宋" pitchFamily="49" charset="-122"/>
                <a:cs typeface="Consolas" pitchFamily="49" charset="0"/>
              </a:rPr>
              <a:t>中减去</a:t>
            </a:r>
            <a:r>
              <a:rPr lang="en-US" altLang="zh-CN" sz="2000" i="1" smtClean="0">
                <a:solidFill>
                  <a:srgbClr val="0000FF"/>
                </a:solidFill>
                <a:latin typeface="Consolas" pitchFamily="49" charset="0"/>
                <a:ea typeface="仿宋" pitchFamily="49" charset="-122"/>
                <a:cs typeface="Consolas" pitchFamily="49" charset="0"/>
              </a:rPr>
              <a:t>w</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即置</a:t>
            </a:r>
            <a:r>
              <a:rPr lang="en-US" altLang="zh-CN" sz="2000" smtClean="0">
                <a:solidFill>
                  <a:srgbClr val="006600"/>
                </a:solidFill>
                <a:latin typeface="Consolas" pitchFamily="49" charset="0"/>
                <a:ea typeface="仿宋" pitchFamily="49" charset="-122"/>
                <a:cs typeface="Consolas" pitchFamily="49" charset="0"/>
              </a:rPr>
              <a:t>rw-=</a:t>
            </a:r>
            <a:r>
              <a:rPr lang="en-US" altLang="zh-CN" sz="2000" i="1" smtClean="0">
                <a:solidFill>
                  <a:srgbClr val="006600"/>
                </a:solidFill>
                <a:latin typeface="Consolas" pitchFamily="49" charset="0"/>
                <a:ea typeface="仿宋" pitchFamily="49" charset="-122"/>
                <a:cs typeface="Consolas" pitchFamily="49" charset="0"/>
              </a:rPr>
              <a:t>w</a:t>
            </a:r>
            <a:r>
              <a:rPr lang="en-US" altLang="zh-CN" sz="2000" smtClean="0">
                <a:solidFill>
                  <a:srgbClr val="006600"/>
                </a:solidFill>
                <a:latin typeface="Consolas" pitchFamily="49" charset="0"/>
                <a:ea typeface="仿宋" pitchFamily="49" charset="-122"/>
                <a:cs typeface="Consolas" pitchFamily="49" charset="0"/>
              </a:rPr>
              <a:t>[</a:t>
            </a:r>
            <a:r>
              <a:rPr lang="en-US" altLang="zh-CN" sz="2000" i="1" smtClean="0">
                <a:solidFill>
                  <a:srgbClr val="006600"/>
                </a:solidFill>
                <a:latin typeface="Consolas" pitchFamily="49" charset="0"/>
                <a:ea typeface="仿宋" pitchFamily="49" charset="-122"/>
                <a:cs typeface="Consolas" pitchFamily="49" charset="0"/>
              </a:rPr>
              <a:t>i</a:t>
            </a:r>
            <a:r>
              <a:rPr lang="en-US" altLang="zh-CN" sz="2000" smtClean="0">
                <a:solidFill>
                  <a:srgbClr val="006600"/>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b="0" smtClean="0">
              <a:solidFill>
                <a:srgbClr val="0000FF"/>
              </a:solidFill>
              <a:latin typeface="Consolas" pitchFamily="49" charset="0"/>
              <a:ea typeface="仿宋" pitchFamily="49" charset="-122"/>
              <a:cs typeface="Consolas" pitchFamily="49" charset="0"/>
            </a:endParaRPr>
          </a:p>
        </p:txBody>
      </p:sp>
      <p:sp>
        <p:nvSpPr>
          <p:cNvPr id="8" name="椭圆 7"/>
          <p:cNvSpPr/>
          <p:nvPr/>
        </p:nvSpPr>
        <p:spPr>
          <a:xfrm>
            <a:off x="3143240" y="2643188"/>
            <a:ext cx="1285884"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latin typeface="Consolas" pitchFamily="49" charset="0"/>
              </a:rPr>
              <a:t>cw,rw</a:t>
            </a:r>
            <a:endParaRPr lang="zh-CN" altLang="en-US" sz="2000">
              <a:latin typeface="Consolas" pitchFamily="49" charset="0"/>
            </a:endParaRPr>
          </a:p>
        </p:txBody>
      </p:sp>
      <p:sp>
        <p:nvSpPr>
          <p:cNvPr id="11" name="TextBox 10"/>
          <p:cNvSpPr txBox="1"/>
          <p:nvPr/>
        </p:nvSpPr>
        <p:spPr>
          <a:xfrm>
            <a:off x="4714876" y="2669315"/>
            <a:ext cx="857256"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楷体" pitchFamily="49" charset="-122"/>
                <a:cs typeface="Consolas" pitchFamily="49" charset="0"/>
              </a:rPr>
              <a:t>第</a:t>
            </a:r>
            <a:r>
              <a:rPr lang="en-US" altLang="zh-CN" sz="1800" i="1" smtClean="0">
                <a:solidFill>
                  <a:srgbClr val="0000FF"/>
                </a:solidFill>
                <a:latin typeface="Consolas" pitchFamily="49" charset="0"/>
                <a:ea typeface="楷体" pitchFamily="49" charset="-122"/>
                <a:cs typeface="Consolas" pitchFamily="49" charset="0"/>
              </a:rPr>
              <a:t>i</a:t>
            </a:r>
            <a:r>
              <a:rPr lang="zh-CN" altLang="en-US" sz="1800" smtClean="0">
                <a:solidFill>
                  <a:srgbClr val="0000FF"/>
                </a:solidFill>
                <a:latin typeface="Consolas" pitchFamily="49" charset="0"/>
                <a:ea typeface="楷体" pitchFamily="49" charset="-122"/>
                <a:cs typeface="Consolas" pitchFamily="49" charset="0"/>
              </a:rPr>
              <a:t>层</a:t>
            </a:r>
          </a:p>
        </p:txBody>
      </p:sp>
      <p:sp>
        <p:nvSpPr>
          <p:cNvPr id="13" name="椭圆 12"/>
          <p:cNvSpPr/>
          <p:nvPr/>
        </p:nvSpPr>
        <p:spPr>
          <a:xfrm>
            <a:off x="3143240" y="3500444"/>
            <a:ext cx="1285884"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2000" smtClean="0">
                <a:latin typeface="Consolas" pitchFamily="49" charset="0"/>
              </a:rPr>
              <a:t>cw</a:t>
            </a:r>
            <a:r>
              <a:rPr lang="en-US" altLang="zh-CN" sz="2000" baseline="-25000" smtClean="0">
                <a:latin typeface="Consolas" pitchFamily="49" charset="0"/>
              </a:rPr>
              <a:t>1</a:t>
            </a:r>
            <a:r>
              <a:rPr lang="en-US" altLang="zh-CN" sz="2000" smtClean="0">
                <a:latin typeface="Consolas" pitchFamily="49" charset="0"/>
              </a:rPr>
              <a:t>,rw</a:t>
            </a:r>
            <a:endParaRPr lang="zh-CN" altLang="en-US" sz="2000">
              <a:latin typeface="Consolas" pitchFamily="49" charset="0"/>
            </a:endParaRPr>
          </a:p>
        </p:txBody>
      </p:sp>
      <p:sp>
        <p:nvSpPr>
          <p:cNvPr id="14" name="TextBox 13"/>
          <p:cNvSpPr txBox="1"/>
          <p:nvPr/>
        </p:nvSpPr>
        <p:spPr>
          <a:xfrm>
            <a:off x="4714876" y="3526571"/>
            <a:ext cx="107157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楷体" pitchFamily="49" charset="-122"/>
                <a:cs typeface="Consolas" pitchFamily="49" charset="0"/>
              </a:rPr>
              <a:t>第</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层</a:t>
            </a:r>
          </a:p>
        </p:txBody>
      </p:sp>
      <p:cxnSp>
        <p:nvCxnSpPr>
          <p:cNvPr id="16" name="直接连接符 15"/>
          <p:cNvCxnSpPr>
            <a:stCxn id="8" idx="4"/>
            <a:endCxn id="13" idx="0"/>
          </p:cNvCxnSpPr>
          <p:nvPr/>
        </p:nvCxnSpPr>
        <p:spPr>
          <a:xfrm rot="5400000">
            <a:off x="3571868" y="3286130"/>
            <a:ext cx="428628" cy="0"/>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3857620" y="3108418"/>
            <a:ext cx="135732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6600"/>
                </a:solidFill>
                <a:latin typeface="Consolas" pitchFamily="49" charset="0"/>
                <a:ea typeface="楷体" pitchFamily="49" charset="-122"/>
                <a:cs typeface="Consolas" pitchFamily="49" charset="0"/>
              </a:rPr>
              <a:t>rw=rw-w[i]</a:t>
            </a:r>
            <a:endParaRPr lang="zh-CN" altLang="en-US" sz="1800" smtClean="0">
              <a:solidFill>
                <a:srgbClr val="006600"/>
              </a:solidFill>
              <a:latin typeface="Consolas" pitchFamily="49" charset="0"/>
              <a:ea typeface="楷体" pitchFamily="49" charset="-122"/>
              <a:cs typeface="Consolas" pitchFamily="49" charset="0"/>
            </a:endParaRPr>
          </a:p>
        </p:txBody>
      </p:sp>
      <p:sp>
        <p:nvSpPr>
          <p:cNvPr id="18" name="灯片编号占位符 17"/>
          <p:cNvSpPr>
            <a:spLocks noGrp="1"/>
          </p:cNvSpPr>
          <p:nvPr>
            <p:ph type="sldNum" sz="quarter" idx="12"/>
          </p:nvPr>
        </p:nvSpPr>
        <p:spPr/>
        <p:txBody>
          <a:bodyPr/>
          <a:lstStyle/>
          <a:p>
            <a:fld id="{7AF016A1-9F15-429F-9EFD-84004B73C732}" type="slidenum">
              <a:rPr lang="en-US" altLang="zh-CN" smtClean="0"/>
              <a:pPr/>
              <a:t>70</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42910" y="255952"/>
            <a:ext cx="8286808" cy="275973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采用的剪支</a:t>
            </a:r>
            <a:r>
              <a:rPr lang="zh-CN" altLang="en-US" sz="2000" smtClean="0">
                <a:solidFill>
                  <a:srgbClr val="0000FF"/>
                </a:solidFill>
                <a:latin typeface="Consolas" pitchFamily="49" charset="0"/>
                <a:ea typeface="仿宋" pitchFamily="49" charset="-122"/>
                <a:cs typeface="Consolas" pitchFamily="49" charset="0"/>
              </a:rPr>
              <a:t>操作</a:t>
            </a:r>
            <a:r>
              <a:rPr lang="zh-CN" altLang="zh-CN" sz="2000" smtClean="0">
                <a:solidFill>
                  <a:srgbClr val="0000FF"/>
                </a:solidFill>
                <a:latin typeface="Consolas" pitchFamily="49" charset="0"/>
                <a:ea typeface="仿宋" pitchFamily="49" charset="-122"/>
                <a:cs typeface="Consolas" pitchFamily="49" charset="0"/>
              </a:rPr>
              <a:t>如下：</a:t>
            </a:r>
          </a:p>
          <a:p>
            <a:pPr marL="914400" lvl="1" indent="-457200" algn="l">
              <a:lnSpc>
                <a:spcPts val="2800"/>
              </a:lnSpc>
              <a:spcBef>
                <a:spcPts val="600"/>
              </a:spcBef>
              <a:buFont typeface="+mj-ea"/>
              <a:buAutoNum type="circleNumDbPlain"/>
            </a:pPr>
            <a:r>
              <a:rPr lang="zh-CN" altLang="zh-CN" sz="2000" b="0" smtClean="0">
                <a:solidFill>
                  <a:srgbClr val="FF0000"/>
                </a:solidFill>
                <a:latin typeface="微软雅黑" pitchFamily="34" charset="-122"/>
                <a:ea typeface="微软雅黑" pitchFamily="34" charset="-122"/>
                <a:cs typeface="Consolas" pitchFamily="49" charset="0"/>
              </a:rPr>
              <a:t>左剪支</a:t>
            </a:r>
            <a:r>
              <a:rPr lang="zh-CN" altLang="zh-CN" sz="2000" b="0" smtClean="0">
                <a:solidFill>
                  <a:srgbClr val="0000FF"/>
                </a:solidFill>
                <a:latin typeface="Consolas" pitchFamily="49" charset="0"/>
                <a:ea typeface="仿宋" pitchFamily="49" charset="-122"/>
                <a:cs typeface="Consolas" pitchFamily="49" charset="0"/>
              </a:rPr>
              <a:t>：检查当前集装箱被选中后总重量是否超过</a:t>
            </a:r>
            <a:r>
              <a:rPr lang="en-US" altLang="zh-CN" sz="2000" b="0" smtClean="0">
                <a:solidFill>
                  <a:srgbClr val="0000FF"/>
                </a:solidFill>
                <a:latin typeface="Consolas" pitchFamily="49" charset="0"/>
                <a:ea typeface="仿宋" pitchFamily="49" charset="-122"/>
                <a:cs typeface="Consolas" pitchFamily="49" charset="0"/>
              </a:rPr>
              <a:t>t</a:t>
            </a:r>
            <a:r>
              <a:rPr lang="zh-CN" altLang="zh-CN" sz="2000" b="0" smtClean="0">
                <a:solidFill>
                  <a:srgbClr val="0000FF"/>
                </a:solidFill>
                <a:latin typeface="Consolas" pitchFamily="49" charset="0"/>
                <a:ea typeface="仿宋" pitchFamily="49" charset="-122"/>
                <a:cs typeface="Consolas" pitchFamily="49" charset="0"/>
              </a:rPr>
              <a:t>，若是则剪支，即仅仅扩展满足</a:t>
            </a:r>
            <a:r>
              <a:rPr lang="en-US" altLang="zh-CN" sz="2000" b="0" smtClean="0">
                <a:solidFill>
                  <a:srgbClr val="FF0000"/>
                </a:solidFill>
                <a:latin typeface="Consolas" pitchFamily="49" charset="0"/>
                <a:ea typeface="仿宋" pitchFamily="49" charset="-122"/>
                <a:cs typeface="Consolas" pitchFamily="49" charset="0"/>
              </a:rPr>
              <a:t>cw+</a:t>
            </a:r>
            <a:r>
              <a:rPr lang="en-US" altLang="zh-CN" sz="2000" b="0" i="1" smtClean="0">
                <a:solidFill>
                  <a:srgbClr val="FF0000"/>
                </a:solidFill>
                <a:latin typeface="Consolas" pitchFamily="49" charset="0"/>
                <a:ea typeface="仿宋" pitchFamily="49" charset="-122"/>
                <a:cs typeface="Consolas" pitchFamily="49" charset="0"/>
              </a:rPr>
              <a:t>w</a:t>
            </a:r>
            <a:r>
              <a:rPr lang="en-US" altLang="zh-CN" sz="2000" b="0" smtClean="0">
                <a:solidFill>
                  <a:srgbClr val="FF0000"/>
                </a:solidFill>
                <a:latin typeface="Consolas" pitchFamily="49" charset="0"/>
                <a:ea typeface="仿宋" pitchFamily="49" charset="-122"/>
                <a:cs typeface="Consolas" pitchFamily="49" charset="0"/>
              </a:rPr>
              <a:t>[</a:t>
            </a:r>
            <a:r>
              <a:rPr lang="en-US" altLang="zh-CN" sz="2000" b="0" i="1" smtClean="0">
                <a:solidFill>
                  <a:srgbClr val="FF0000"/>
                </a:solidFill>
                <a:latin typeface="Consolas" pitchFamily="49" charset="0"/>
                <a:ea typeface="仿宋" pitchFamily="49" charset="-122"/>
                <a:cs typeface="Consolas" pitchFamily="49" charset="0"/>
              </a:rPr>
              <a:t>i</a:t>
            </a:r>
            <a:r>
              <a:rPr lang="en-US" altLang="zh-CN" sz="2000" b="0" smtClean="0">
                <a:solidFill>
                  <a:srgbClr val="FF0000"/>
                </a:solidFill>
                <a:latin typeface="Consolas" pitchFamily="49" charset="0"/>
                <a:ea typeface="仿宋" pitchFamily="49" charset="-122"/>
                <a:cs typeface="Consolas" pitchFamily="49" charset="0"/>
              </a:rPr>
              <a:t>]</a:t>
            </a:r>
            <a:r>
              <a:rPr lang="zh-CN" altLang="zh-CN" sz="2000" b="0" smtClean="0">
                <a:solidFill>
                  <a:srgbClr val="FF0000"/>
                </a:solidFill>
                <a:latin typeface="+mj-ea"/>
                <a:ea typeface="+mj-ea"/>
                <a:cs typeface="Consolas" pitchFamily="49" charset="0"/>
              </a:rPr>
              <a:t>≤</a:t>
            </a:r>
            <a:r>
              <a:rPr lang="en-US" altLang="zh-CN" sz="2000" b="0" smtClean="0">
                <a:solidFill>
                  <a:srgbClr val="FF0000"/>
                </a:solidFill>
                <a:latin typeface="Consolas" pitchFamily="49" charset="0"/>
                <a:ea typeface="仿宋" pitchFamily="49" charset="-122"/>
                <a:cs typeface="Consolas" pitchFamily="49" charset="0"/>
              </a:rPr>
              <a:t>t</a:t>
            </a:r>
            <a:r>
              <a:rPr lang="zh-CN" altLang="zh-CN" sz="2000" b="0" smtClean="0">
                <a:solidFill>
                  <a:srgbClr val="0000FF"/>
                </a:solidFill>
                <a:latin typeface="Consolas" pitchFamily="49" charset="0"/>
                <a:ea typeface="仿宋" pitchFamily="49" charset="-122"/>
                <a:cs typeface="Consolas" pitchFamily="49" charset="0"/>
              </a:rPr>
              <a:t>的左孩子结点。</a:t>
            </a:r>
          </a:p>
          <a:p>
            <a:pPr marL="914400" lvl="1" indent="-457200" algn="l">
              <a:lnSpc>
                <a:spcPts val="2800"/>
              </a:lnSpc>
              <a:spcBef>
                <a:spcPts val="600"/>
              </a:spcBef>
              <a:buFont typeface="+mj-ea"/>
              <a:buAutoNum type="circleNumDbPlain"/>
            </a:pPr>
            <a:r>
              <a:rPr lang="zh-CN" altLang="zh-CN" sz="2000" b="0" smtClean="0">
                <a:solidFill>
                  <a:srgbClr val="FF0000"/>
                </a:solidFill>
                <a:latin typeface="微软雅黑" pitchFamily="34" charset="-122"/>
                <a:ea typeface="微软雅黑" pitchFamily="34" charset="-122"/>
                <a:cs typeface="Consolas" pitchFamily="49" charset="0"/>
              </a:rPr>
              <a:t>右剪支</a:t>
            </a:r>
            <a:r>
              <a:rPr lang="zh-CN" altLang="zh-CN" sz="2000" b="0" smtClean="0">
                <a:solidFill>
                  <a:srgbClr val="0000FF"/>
                </a:solidFill>
                <a:latin typeface="Consolas" pitchFamily="49" charset="0"/>
                <a:ea typeface="仿宋" pitchFamily="49" charset="-122"/>
                <a:cs typeface="Consolas" pitchFamily="49" charset="0"/>
              </a:rPr>
              <a:t>：如果不选择集装箱</a:t>
            </a:r>
            <a:r>
              <a:rPr lang="en-US" altLang="zh-CN" sz="2000" b="0" i="1" smtClean="0">
                <a:solidFill>
                  <a:srgbClr val="0000FF"/>
                </a:solidFill>
                <a:latin typeface="Consolas" pitchFamily="49" charset="0"/>
                <a:ea typeface="仿宋" pitchFamily="49" charset="-122"/>
                <a:cs typeface="Consolas" pitchFamily="49" charset="0"/>
              </a:rPr>
              <a:t>i</a:t>
            </a:r>
            <a:r>
              <a:rPr lang="zh-CN" altLang="zh-CN" sz="2000" b="0" smtClean="0">
                <a:solidFill>
                  <a:srgbClr val="0000FF"/>
                </a:solidFill>
                <a:latin typeface="Consolas" pitchFamily="49" charset="0"/>
                <a:ea typeface="仿宋" pitchFamily="49" charset="-122"/>
                <a:cs typeface="Consolas" pitchFamily="49" charset="0"/>
              </a:rPr>
              <a:t>，此时剩余的所有整数和为</a:t>
            </a:r>
            <a:r>
              <a:rPr lang="en-US" altLang="zh-CN" sz="2000" b="0" smtClean="0">
                <a:solidFill>
                  <a:srgbClr val="0000FF"/>
                </a:solidFill>
                <a:latin typeface="Consolas" pitchFamily="49" charset="0"/>
                <a:ea typeface="仿宋" pitchFamily="49" charset="-122"/>
                <a:cs typeface="Consolas" pitchFamily="49" charset="0"/>
              </a:rPr>
              <a:t>rw</a:t>
            </a:r>
            <a:r>
              <a:rPr lang="zh-CN" altLang="zh-CN" sz="2000" b="0" smtClean="0">
                <a:solidFill>
                  <a:srgbClr val="0000FF"/>
                </a:solidFill>
                <a:latin typeface="Consolas" pitchFamily="49" charset="0"/>
                <a:ea typeface="仿宋" pitchFamily="49" charset="-122"/>
                <a:cs typeface="Consolas" pitchFamily="49" charset="0"/>
              </a:rPr>
              <a:t>，若</a:t>
            </a:r>
            <a:r>
              <a:rPr lang="en-US" altLang="zh-CN" sz="2000" b="0" smtClean="0">
                <a:solidFill>
                  <a:srgbClr val="0000FF"/>
                </a:solidFill>
                <a:latin typeface="Consolas" pitchFamily="49" charset="0"/>
                <a:ea typeface="仿宋" pitchFamily="49" charset="-122"/>
                <a:cs typeface="Consolas" pitchFamily="49" charset="0"/>
              </a:rPr>
              <a:t>cw+rw</a:t>
            </a:r>
            <a:r>
              <a:rPr lang="zh-CN" altLang="zh-CN" sz="2000" b="0" smtClean="0">
                <a:solidFill>
                  <a:srgbClr val="0000FF"/>
                </a:solidFill>
                <a:latin typeface="+mj-ea"/>
                <a:ea typeface="+mj-ea"/>
                <a:cs typeface="Consolas" pitchFamily="49" charset="0"/>
              </a:rPr>
              <a:t>≤</a:t>
            </a:r>
            <a:r>
              <a:rPr lang="en-US" altLang="zh-CN" sz="2000" b="0" smtClean="0">
                <a:solidFill>
                  <a:srgbClr val="0000FF"/>
                </a:solidFill>
                <a:latin typeface="Consolas" pitchFamily="49" charset="0"/>
                <a:ea typeface="仿宋" pitchFamily="49" charset="-122"/>
                <a:cs typeface="Consolas" pitchFamily="49" charset="0"/>
              </a:rPr>
              <a:t>bestw</a:t>
            </a:r>
            <a:r>
              <a:rPr lang="zh-CN" altLang="zh-CN" sz="2000" b="0" smtClean="0">
                <a:solidFill>
                  <a:srgbClr val="0000FF"/>
                </a:solidFill>
                <a:latin typeface="Consolas" pitchFamily="49" charset="0"/>
                <a:ea typeface="仿宋" pitchFamily="49" charset="-122"/>
                <a:cs typeface="Consolas" pitchFamily="49" charset="0"/>
              </a:rPr>
              <a:t>成立（</a:t>
            </a:r>
            <a:r>
              <a:rPr lang="en-US" altLang="zh-CN" sz="2000" b="0" smtClean="0">
                <a:solidFill>
                  <a:srgbClr val="0000FF"/>
                </a:solidFill>
                <a:latin typeface="Consolas" pitchFamily="49" charset="0"/>
                <a:ea typeface="仿宋" pitchFamily="49" charset="-122"/>
                <a:cs typeface="Consolas" pitchFamily="49" charset="0"/>
              </a:rPr>
              <a:t>bestw</a:t>
            </a:r>
            <a:r>
              <a:rPr lang="zh-CN" altLang="zh-CN" sz="2000" b="0" smtClean="0">
                <a:solidFill>
                  <a:srgbClr val="0000FF"/>
                </a:solidFill>
                <a:latin typeface="Consolas" pitchFamily="49" charset="0"/>
                <a:ea typeface="仿宋" pitchFamily="49" charset="-122"/>
                <a:cs typeface="Consolas" pitchFamily="49" charset="0"/>
              </a:rPr>
              <a:t>是当前找到的最优解的重量和），说明即便选择所有剩余集装箱其重量和都不可能达到</a:t>
            </a:r>
            <a:r>
              <a:rPr lang="en-US" altLang="zh-CN" sz="2000" b="0" smtClean="0">
                <a:solidFill>
                  <a:srgbClr val="0000FF"/>
                </a:solidFill>
                <a:latin typeface="Consolas" pitchFamily="49" charset="0"/>
                <a:ea typeface="仿宋" pitchFamily="49" charset="-122"/>
                <a:cs typeface="Consolas" pitchFamily="49" charset="0"/>
              </a:rPr>
              <a:t>bestw</a:t>
            </a:r>
            <a:r>
              <a:rPr lang="zh-CN" altLang="zh-CN" sz="2000" b="0" smtClean="0">
                <a:solidFill>
                  <a:srgbClr val="0000FF"/>
                </a:solidFill>
                <a:latin typeface="Consolas" pitchFamily="49" charset="0"/>
                <a:ea typeface="仿宋" pitchFamily="49" charset="-122"/>
                <a:cs typeface="Consolas" pitchFamily="49" charset="0"/>
              </a:rPr>
              <a:t>，所有仅仅扩展满足</a:t>
            </a:r>
            <a:r>
              <a:rPr lang="en-US" altLang="zh-CN" sz="2000" b="0" smtClean="0">
                <a:solidFill>
                  <a:srgbClr val="FF0000"/>
                </a:solidFill>
                <a:latin typeface="Consolas" pitchFamily="49" charset="0"/>
                <a:ea typeface="仿宋" pitchFamily="49" charset="-122"/>
                <a:cs typeface="Consolas" pitchFamily="49" charset="0"/>
              </a:rPr>
              <a:t>cw+rw&gt;bestw</a:t>
            </a:r>
            <a:r>
              <a:rPr lang="zh-CN" altLang="zh-CN" sz="2000" b="0" smtClean="0">
                <a:solidFill>
                  <a:srgbClr val="0000FF"/>
                </a:solidFill>
                <a:latin typeface="Consolas" pitchFamily="49" charset="0"/>
                <a:ea typeface="仿宋" pitchFamily="49" charset="-122"/>
                <a:cs typeface="Consolas" pitchFamily="49" charset="0"/>
              </a:rPr>
              <a:t>的右孩子结点。</a:t>
            </a:r>
            <a:endParaRPr lang="zh-CN" altLang="en-US" sz="2000" b="0" smtClean="0">
              <a:solidFill>
                <a:srgbClr val="0000FF"/>
              </a:solidFill>
              <a:latin typeface="Consolas" pitchFamily="49" charset="0"/>
              <a:ea typeface="仿宋" pitchFamily="49" charset="-122"/>
              <a:cs typeface="Consolas" pitchFamily="49" charset="0"/>
            </a:endParaRPr>
          </a:p>
        </p:txBody>
      </p:sp>
      <p:sp>
        <p:nvSpPr>
          <p:cNvPr id="8" name="椭圆 7"/>
          <p:cNvSpPr/>
          <p:nvPr/>
        </p:nvSpPr>
        <p:spPr>
          <a:xfrm>
            <a:off x="3067037" y="3286130"/>
            <a:ext cx="1428760"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latin typeface="Consolas" pitchFamily="49" charset="0"/>
              </a:rPr>
              <a:t>cw,rw</a:t>
            </a:r>
            <a:endParaRPr lang="zh-CN" altLang="en-US" sz="2000">
              <a:latin typeface="Consolas" pitchFamily="49" charset="0"/>
            </a:endParaRPr>
          </a:p>
        </p:txBody>
      </p:sp>
      <p:sp>
        <p:nvSpPr>
          <p:cNvPr id="11" name="TextBox 10"/>
          <p:cNvSpPr txBox="1"/>
          <p:nvPr/>
        </p:nvSpPr>
        <p:spPr>
          <a:xfrm>
            <a:off x="6143636" y="3312257"/>
            <a:ext cx="857256"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楷体" pitchFamily="49" charset="-122"/>
                <a:cs typeface="Consolas" pitchFamily="49" charset="0"/>
              </a:rPr>
              <a:t>第</a:t>
            </a:r>
            <a:r>
              <a:rPr lang="en-US" altLang="zh-CN" sz="1800" i="1" smtClean="0">
                <a:solidFill>
                  <a:srgbClr val="0000FF"/>
                </a:solidFill>
                <a:latin typeface="Consolas" pitchFamily="49" charset="0"/>
                <a:ea typeface="楷体" pitchFamily="49" charset="-122"/>
                <a:cs typeface="Consolas" pitchFamily="49" charset="0"/>
              </a:rPr>
              <a:t>i</a:t>
            </a:r>
            <a:r>
              <a:rPr lang="zh-CN" altLang="en-US" sz="1800" smtClean="0">
                <a:solidFill>
                  <a:srgbClr val="0000FF"/>
                </a:solidFill>
                <a:latin typeface="Consolas" pitchFamily="49" charset="0"/>
                <a:ea typeface="楷体" pitchFamily="49" charset="-122"/>
                <a:cs typeface="Consolas" pitchFamily="49" charset="0"/>
              </a:rPr>
              <a:t>层</a:t>
            </a:r>
          </a:p>
        </p:txBody>
      </p:sp>
      <p:sp>
        <p:nvSpPr>
          <p:cNvPr id="12" name="椭圆 11"/>
          <p:cNvSpPr/>
          <p:nvPr/>
        </p:nvSpPr>
        <p:spPr>
          <a:xfrm>
            <a:off x="2000232" y="4143386"/>
            <a:ext cx="1428760"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2000" smtClean="0">
                <a:latin typeface="Consolas" pitchFamily="49" charset="0"/>
              </a:rPr>
              <a:t>cw</a:t>
            </a:r>
            <a:r>
              <a:rPr lang="en-US" altLang="zh-CN" sz="2000" baseline="-25000" smtClean="0">
                <a:latin typeface="Consolas" pitchFamily="49" charset="0"/>
              </a:rPr>
              <a:t>1</a:t>
            </a:r>
            <a:r>
              <a:rPr lang="en-US" altLang="zh-CN" sz="2000" smtClean="0">
                <a:latin typeface="Consolas" pitchFamily="49" charset="0"/>
              </a:rPr>
              <a:t>,rw</a:t>
            </a:r>
            <a:r>
              <a:rPr lang="en-US" altLang="zh-CN" sz="2000" baseline="-25000" smtClean="0">
                <a:latin typeface="Consolas" pitchFamily="49" charset="0"/>
              </a:rPr>
              <a:t>1</a:t>
            </a:r>
            <a:endParaRPr lang="zh-CN" altLang="en-US" sz="2000" baseline="-25000">
              <a:latin typeface="Consolas" pitchFamily="49" charset="0"/>
            </a:endParaRPr>
          </a:p>
        </p:txBody>
      </p:sp>
      <p:sp>
        <p:nvSpPr>
          <p:cNvPr id="13" name="TextBox 12"/>
          <p:cNvSpPr txBox="1"/>
          <p:nvPr/>
        </p:nvSpPr>
        <p:spPr>
          <a:xfrm>
            <a:off x="6143636" y="4169513"/>
            <a:ext cx="1071570" cy="369332"/>
          </a:xfrm>
          <a:prstGeom prst="rect">
            <a:avLst/>
          </a:prstGeom>
          <a:noFill/>
        </p:spPr>
        <p:txBody>
          <a:bodyPr wrap="square" rtlCol="0">
            <a:spAutoFit/>
          </a:bodyPr>
          <a:lstStyle/>
          <a:p>
            <a:pPr algn="l">
              <a:lnSpc>
                <a:spcPct val="100000"/>
              </a:lnSpc>
              <a:spcBef>
                <a:spcPts val="0"/>
              </a:spcBef>
            </a:pPr>
            <a:r>
              <a:rPr lang="zh-CN" altLang="en-US" sz="1800" smtClean="0">
                <a:solidFill>
                  <a:srgbClr val="0000FF"/>
                </a:solidFill>
                <a:latin typeface="Consolas" pitchFamily="49" charset="0"/>
                <a:ea typeface="楷体" pitchFamily="49" charset="-122"/>
                <a:cs typeface="Consolas" pitchFamily="49" charset="0"/>
              </a:rPr>
              <a:t>第</a:t>
            </a:r>
            <a:r>
              <a:rPr lang="en-US" altLang="zh-CN" sz="1800" i="1" smtClean="0">
                <a:solidFill>
                  <a:srgbClr val="0000FF"/>
                </a:solidFill>
                <a:latin typeface="Consolas" pitchFamily="49" charset="0"/>
                <a:ea typeface="楷体" pitchFamily="49" charset="-122"/>
                <a:cs typeface="Consolas" pitchFamily="49" charset="0"/>
              </a:rPr>
              <a:t>i</a:t>
            </a:r>
            <a:r>
              <a:rPr lang="en-US" altLang="zh-CN" sz="1800" smtClean="0">
                <a:solidFill>
                  <a:srgbClr val="0000FF"/>
                </a:solidFill>
                <a:latin typeface="Consolas" pitchFamily="49" charset="0"/>
                <a:ea typeface="楷体" pitchFamily="49" charset="-122"/>
                <a:cs typeface="Consolas" pitchFamily="49" charset="0"/>
              </a:rPr>
              <a:t>+1</a:t>
            </a:r>
            <a:r>
              <a:rPr lang="zh-CN" altLang="en-US" sz="1800" smtClean="0">
                <a:solidFill>
                  <a:srgbClr val="0000FF"/>
                </a:solidFill>
                <a:latin typeface="Consolas" pitchFamily="49" charset="0"/>
                <a:ea typeface="楷体" pitchFamily="49" charset="-122"/>
                <a:cs typeface="Consolas" pitchFamily="49" charset="0"/>
              </a:rPr>
              <a:t>层</a:t>
            </a:r>
          </a:p>
        </p:txBody>
      </p:sp>
      <p:cxnSp>
        <p:nvCxnSpPr>
          <p:cNvPr id="14" name="直接连接符 13"/>
          <p:cNvCxnSpPr>
            <a:stCxn id="8" idx="3"/>
            <a:endCxn id="12" idx="0"/>
          </p:cNvCxnSpPr>
          <p:nvPr/>
        </p:nvCxnSpPr>
        <p:spPr>
          <a:xfrm rot="5400000">
            <a:off x="2749744" y="3616855"/>
            <a:ext cx="491399" cy="56166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1357290" y="3655489"/>
            <a:ext cx="1785950" cy="369332"/>
          </a:xfrm>
          <a:prstGeom prst="rect">
            <a:avLst/>
          </a:prstGeom>
          <a:noFill/>
        </p:spPr>
        <p:txBody>
          <a:bodyPr wrap="square" rtlCol="0">
            <a:spAutoFit/>
          </a:bodyPr>
          <a:lstStyle/>
          <a:p>
            <a:pPr algn="l">
              <a:lnSpc>
                <a:spcPct val="100000"/>
              </a:lnSpc>
              <a:spcBef>
                <a:spcPts val="0"/>
              </a:spcBef>
            </a:pPr>
            <a:r>
              <a:rPr lang="en-US" altLang="zh-CN" sz="1800" b="0" smtClean="0">
                <a:solidFill>
                  <a:srgbClr val="FF0000"/>
                </a:solidFill>
                <a:latin typeface="Consolas" pitchFamily="49" charset="0"/>
                <a:ea typeface="仿宋" pitchFamily="49" charset="-122"/>
                <a:cs typeface="Consolas" pitchFamily="49" charset="0"/>
              </a:rPr>
              <a:t>cw+</a:t>
            </a:r>
            <a:r>
              <a:rPr lang="en-US" altLang="zh-CN" sz="1800" b="0" i="1" smtClean="0">
                <a:solidFill>
                  <a:srgbClr val="FF0000"/>
                </a:solidFill>
                <a:latin typeface="Consolas" pitchFamily="49" charset="0"/>
                <a:ea typeface="仿宋" pitchFamily="49" charset="-122"/>
                <a:cs typeface="Consolas" pitchFamily="49" charset="0"/>
              </a:rPr>
              <a:t>w</a:t>
            </a:r>
            <a:r>
              <a:rPr lang="en-US" altLang="zh-CN" sz="1800" b="0" smtClean="0">
                <a:solidFill>
                  <a:srgbClr val="FF0000"/>
                </a:solidFill>
                <a:latin typeface="Consolas" pitchFamily="49" charset="0"/>
                <a:ea typeface="仿宋" pitchFamily="49" charset="-122"/>
                <a:cs typeface="Consolas" pitchFamily="49" charset="0"/>
              </a:rPr>
              <a:t>[</a:t>
            </a:r>
            <a:r>
              <a:rPr lang="en-US" altLang="zh-CN" sz="1800" b="0" i="1" smtClean="0">
                <a:solidFill>
                  <a:srgbClr val="FF0000"/>
                </a:solidFill>
                <a:latin typeface="Consolas" pitchFamily="49" charset="0"/>
                <a:ea typeface="仿宋" pitchFamily="49" charset="-122"/>
                <a:cs typeface="Consolas" pitchFamily="49" charset="0"/>
              </a:rPr>
              <a:t>i</a:t>
            </a:r>
            <a:r>
              <a:rPr lang="en-US" altLang="zh-CN" sz="1800" b="0" smtClean="0">
                <a:solidFill>
                  <a:srgbClr val="FF0000"/>
                </a:solidFill>
                <a:latin typeface="Consolas" pitchFamily="49" charset="0"/>
                <a:ea typeface="仿宋" pitchFamily="49" charset="-122"/>
                <a:cs typeface="Consolas" pitchFamily="49" charset="0"/>
              </a:rPr>
              <a:t>]</a:t>
            </a:r>
            <a:r>
              <a:rPr lang="zh-CN" altLang="zh-CN" sz="1800" b="0" smtClean="0">
                <a:solidFill>
                  <a:srgbClr val="FF0000"/>
                </a:solidFill>
                <a:latin typeface="+mj-ea"/>
                <a:cs typeface="Consolas" pitchFamily="49" charset="0"/>
              </a:rPr>
              <a:t>≤</a:t>
            </a:r>
            <a:r>
              <a:rPr lang="en-US" altLang="zh-CN" sz="1800" b="0" smtClean="0">
                <a:solidFill>
                  <a:srgbClr val="FF0000"/>
                </a:solidFill>
                <a:latin typeface="Consolas" pitchFamily="49" charset="0"/>
                <a:ea typeface="仿宋" pitchFamily="49" charset="-122"/>
                <a:cs typeface="Consolas" pitchFamily="49" charset="0"/>
              </a:rPr>
              <a:t>t </a:t>
            </a:r>
            <a:r>
              <a:rPr lang="en-US" altLang="zh-CN" sz="1800" smtClean="0">
                <a:solidFill>
                  <a:srgbClr val="0000FF"/>
                </a:solidFill>
                <a:latin typeface="Consolas" pitchFamily="49" charset="0"/>
                <a:ea typeface="楷体" pitchFamily="49" charset="-122"/>
                <a:cs typeface="Consolas" pitchFamily="49" charset="0"/>
              </a:rPr>
              <a:t>1</a:t>
            </a:r>
            <a:endParaRPr lang="zh-CN" altLang="en-US" sz="1800" smtClean="0">
              <a:solidFill>
                <a:srgbClr val="0000FF"/>
              </a:solidFill>
              <a:latin typeface="Consolas" pitchFamily="49" charset="0"/>
              <a:ea typeface="楷体" pitchFamily="49" charset="-122"/>
              <a:cs typeface="Consolas" pitchFamily="49" charset="0"/>
            </a:endParaRPr>
          </a:p>
        </p:txBody>
      </p:sp>
      <p:cxnSp>
        <p:nvCxnSpPr>
          <p:cNvPr id="22" name="直接连接符 21"/>
          <p:cNvCxnSpPr>
            <a:stCxn id="8" idx="5"/>
          </p:cNvCxnSpPr>
          <p:nvPr/>
        </p:nvCxnSpPr>
        <p:spPr>
          <a:xfrm rot="16200000" flipH="1">
            <a:off x="4252636" y="3685910"/>
            <a:ext cx="491399" cy="423551"/>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2" name="椭圆 31"/>
          <p:cNvSpPr/>
          <p:nvPr/>
        </p:nvSpPr>
        <p:spPr>
          <a:xfrm>
            <a:off x="4000496" y="4143386"/>
            <a:ext cx="1428760" cy="428628"/>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lIns="0" rIns="0" rtlCol="0" anchor="ctr"/>
          <a:lstStyle/>
          <a:p>
            <a:pPr algn="ctr"/>
            <a:r>
              <a:rPr lang="en-US" altLang="zh-CN" sz="2000" smtClean="0">
                <a:latin typeface="Consolas" pitchFamily="49" charset="0"/>
              </a:rPr>
              <a:t>cw,rw</a:t>
            </a:r>
            <a:r>
              <a:rPr lang="en-US" altLang="zh-CN" sz="2000" baseline="-25000" smtClean="0">
                <a:latin typeface="Consolas" pitchFamily="49" charset="0"/>
              </a:rPr>
              <a:t>1</a:t>
            </a:r>
            <a:endParaRPr lang="zh-CN" altLang="en-US" sz="2000" baseline="-25000">
              <a:latin typeface="Consolas" pitchFamily="49" charset="0"/>
            </a:endParaRPr>
          </a:p>
        </p:txBody>
      </p:sp>
      <p:sp>
        <p:nvSpPr>
          <p:cNvPr id="33" name="TextBox 32"/>
          <p:cNvSpPr txBox="1"/>
          <p:nvPr/>
        </p:nvSpPr>
        <p:spPr>
          <a:xfrm>
            <a:off x="4475160" y="3648112"/>
            <a:ext cx="1920359"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仿宋" pitchFamily="49" charset="-122"/>
                <a:cs typeface="Consolas" pitchFamily="49" charset="0"/>
              </a:rPr>
              <a:t>0</a:t>
            </a:r>
            <a:r>
              <a:rPr lang="en-US" altLang="zh-CN" sz="1800" b="0" smtClean="0">
                <a:solidFill>
                  <a:srgbClr val="FF0000"/>
                </a:solidFill>
                <a:latin typeface="Consolas" pitchFamily="49" charset="0"/>
                <a:ea typeface="仿宋" pitchFamily="49" charset="-122"/>
                <a:cs typeface="Consolas" pitchFamily="49" charset="0"/>
              </a:rPr>
              <a:t> cw+rw&gt;bestw </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16" name="灯片编号占位符 15"/>
          <p:cNvSpPr>
            <a:spLocks noGrp="1"/>
          </p:cNvSpPr>
          <p:nvPr>
            <p:ph type="sldNum" sz="quarter" idx="12"/>
          </p:nvPr>
        </p:nvSpPr>
        <p:spPr/>
        <p:txBody>
          <a:bodyPr/>
          <a:lstStyle/>
          <a:p>
            <a:fld id="{7AF016A1-9F15-429F-9EFD-84004B73C732}" type="slidenum">
              <a:rPr lang="en-US" altLang="zh-CN" smtClean="0"/>
              <a:pPr/>
              <a:t>71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6626" name="Rectangle 66"/>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357158" y="71420"/>
            <a:ext cx="8429684" cy="48902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200"/>
              </a:lnSpc>
              <a:spcBef>
                <a:spcPts val="0"/>
              </a:spcBef>
            </a:pPr>
            <a:r>
              <a:rPr lang="en-US" altLang="zh-CN" sz="2000" smtClean="0">
                <a:solidFill>
                  <a:srgbClr val="0000FF"/>
                </a:solidFill>
                <a:latin typeface="Consolas" pitchFamily="49" charset="0"/>
                <a:ea typeface="仿宋" pitchFamily="49" charset="-122"/>
              </a:rPr>
              <a:t>2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(w,t,cw,rw,i):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5  	if </a:t>
            </a:r>
            <a:r>
              <a:rPr lang="en-US" altLang="zh-CN" sz="2000" smtClean="0">
                <a:solidFill>
                  <a:srgbClr val="FF00FF"/>
                </a:solidFill>
                <a:latin typeface="Consolas" pitchFamily="49" charset="0"/>
                <a:ea typeface="仿宋" pitchFamily="49" charset="-122"/>
              </a:rPr>
              <a:t>i&gt;=len(w):</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6    		if </a:t>
            </a:r>
            <a:r>
              <a:rPr lang="en-US" altLang="zh-CN" sz="2000" smtClean="0">
                <a:solidFill>
                  <a:srgbClr val="FF00FF"/>
                </a:solidFill>
                <a:latin typeface="Consolas" pitchFamily="49" charset="0"/>
                <a:ea typeface="仿宋" pitchFamily="49" charset="-122"/>
              </a:rPr>
              <a:t>cw&gt;bestw</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找到更优解</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7      		bestw=cw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保存更优解</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8      		bestx=copy.deepcopy(x)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深拷贝</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9  	else: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尚未找完所有集装箱</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10   		</a:t>
            </a:r>
            <a:r>
              <a:rPr lang="en-US" altLang="zh-CN" sz="2000" smtClean="0">
                <a:solidFill>
                  <a:srgbClr val="006600"/>
                </a:solidFill>
                <a:latin typeface="Consolas" pitchFamily="49" charset="0"/>
                <a:ea typeface="仿宋" pitchFamily="49" charset="-122"/>
              </a:rPr>
              <a:t>rw-=w[i]</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求剩余集装箱的重量和</a:t>
            </a:r>
          </a:p>
          <a:p>
            <a:pPr algn="l" defTabSz="360000">
              <a:lnSpc>
                <a:spcPts val="2200"/>
              </a:lnSpc>
              <a:spcBef>
                <a:spcPts val="600"/>
              </a:spcBef>
            </a:pPr>
            <a:r>
              <a:rPr lang="en-US" altLang="zh-CN" sz="2000" smtClean="0">
                <a:solidFill>
                  <a:srgbClr val="0000FF"/>
                </a:solidFill>
                <a:latin typeface="Consolas" pitchFamily="49" charset="0"/>
                <a:ea typeface="仿宋" pitchFamily="49" charset="-122"/>
              </a:rPr>
              <a:t>11    	if </a:t>
            </a:r>
            <a:r>
              <a:rPr lang="en-US" altLang="zh-CN" sz="2000" smtClean="0">
                <a:solidFill>
                  <a:srgbClr val="FF00FF"/>
                </a:solidFill>
                <a:latin typeface="Consolas" pitchFamily="49" charset="0"/>
                <a:ea typeface="仿宋" pitchFamily="49" charset="-122"/>
              </a:rPr>
              <a:t>cw+w[i]&lt;=t:</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左剪支</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12     		x[i]=1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选取集装箱</a:t>
            </a:r>
            <a:r>
              <a:rPr lang="en-US" altLang="zh-CN" sz="2000" smtClean="0">
                <a:solidFill>
                  <a:srgbClr val="00B0F0"/>
                </a:solidFill>
                <a:latin typeface="Consolas" pitchFamily="49" charset="0"/>
                <a:ea typeface="仿宋" pitchFamily="49" charset="-122"/>
              </a:rPr>
              <a:t>i</a:t>
            </a:r>
            <a:endParaRPr lang="zh-CN" altLang="zh-CN" sz="2000" smtClean="0">
              <a:solidFill>
                <a:srgbClr val="00B0F0"/>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13       	cw+=w[i]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累计所选集装箱的重量和</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14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(w,t,cw,rw,i+1)</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15       	cw-=w[i]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回溯</a:t>
            </a:r>
            <a:r>
              <a:rPr lang="en-US" altLang="zh-CN" sz="2000" smtClean="0">
                <a:solidFill>
                  <a:srgbClr val="00B0F0"/>
                </a:solidFill>
                <a:latin typeface="Consolas" pitchFamily="49" charset="0"/>
                <a:ea typeface="仿宋" pitchFamily="49" charset="-122"/>
              </a:rPr>
              <a:t>cw</a:t>
            </a:r>
            <a:endParaRPr lang="zh-CN" altLang="zh-CN" sz="2000" smtClean="0">
              <a:solidFill>
                <a:srgbClr val="00B0F0"/>
              </a:solidFill>
              <a:latin typeface="Consolas" pitchFamily="49" charset="0"/>
              <a:ea typeface="仿宋" pitchFamily="49" charset="-122"/>
            </a:endParaRPr>
          </a:p>
          <a:p>
            <a:pPr algn="l" defTabSz="360000">
              <a:lnSpc>
                <a:spcPts val="2200"/>
              </a:lnSpc>
              <a:spcBef>
                <a:spcPts val="600"/>
              </a:spcBef>
            </a:pPr>
            <a:r>
              <a:rPr lang="en-US" altLang="zh-CN" sz="2000" smtClean="0">
                <a:solidFill>
                  <a:srgbClr val="0000FF"/>
                </a:solidFill>
                <a:latin typeface="Consolas" pitchFamily="49" charset="0"/>
                <a:ea typeface="仿宋" pitchFamily="49" charset="-122"/>
              </a:rPr>
              <a:t>16    	if </a:t>
            </a:r>
            <a:r>
              <a:rPr lang="en-US" altLang="zh-CN" sz="2000" smtClean="0">
                <a:solidFill>
                  <a:srgbClr val="FF00FF"/>
                </a:solidFill>
                <a:latin typeface="Consolas" pitchFamily="49" charset="0"/>
                <a:ea typeface="仿宋" pitchFamily="49" charset="-122"/>
              </a:rPr>
              <a:t>cw+rw&gt;bestw:	</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右剪支</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17     		x[i]=0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不选择集装箱</a:t>
            </a:r>
            <a:r>
              <a:rPr lang="en-US" altLang="zh-CN" sz="2000" smtClean="0">
                <a:solidFill>
                  <a:srgbClr val="00B0F0"/>
                </a:solidFill>
                <a:latin typeface="Consolas" pitchFamily="49" charset="0"/>
                <a:ea typeface="仿宋" pitchFamily="49" charset="-122"/>
              </a:rPr>
              <a:t>i</a:t>
            </a:r>
            <a:endParaRPr lang="zh-CN" altLang="zh-CN" sz="2000" smtClean="0">
              <a:solidFill>
                <a:srgbClr val="00B0F0"/>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18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(w,t,cw,rw,i+1)</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600"/>
              </a:spcBef>
            </a:pPr>
            <a:r>
              <a:rPr lang="en-US" altLang="zh-CN" sz="2000" smtClean="0">
                <a:solidFill>
                  <a:srgbClr val="0000FF"/>
                </a:solidFill>
                <a:latin typeface="Consolas" pitchFamily="49" charset="0"/>
                <a:ea typeface="仿宋" pitchFamily="49" charset="-122"/>
              </a:rPr>
              <a:t>19     	</a:t>
            </a:r>
            <a:r>
              <a:rPr lang="en-US" altLang="zh-CN" sz="2000" smtClean="0">
                <a:solidFill>
                  <a:srgbClr val="006600"/>
                </a:solidFill>
                <a:latin typeface="Consolas" pitchFamily="49" charset="0"/>
                <a:ea typeface="仿宋" pitchFamily="49" charset="-122"/>
              </a:rPr>
              <a:t>rw+=w[i]</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回溯</a:t>
            </a:r>
            <a:r>
              <a:rPr lang="en-US" altLang="zh-CN" sz="2000" smtClean="0">
                <a:solidFill>
                  <a:srgbClr val="00B0F0"/>
                </a:solidFill>
                <a:latin typeface="Consolas" pitchFamily="49" charset="0"/>
                <a:ea typeface="仿宋" pitchFamily="49" charset="-122"/>
              </a:rPr>
              <a:t>rw</a:t>
            </a:r>
            <a:endParaRPr lang="zh-CN" altLang="zh-CN" sz="2000">
              <a:solidFill>
                <a:srgbClr val="00B0F0"/>
              </a:solidFill>
              <a:latin typeface="Consolas" pitchFamily="49" charset="0"/>
              <a:ea typeface="仿宋" pitchFamily="49" charset="-122"/>
            </a:endParaRPr>
          </a:p>
        </p:txBody>
      </p:sp>
      <p:sp>
        <p:nvSpPr>
          <p:cNvPr id="6" name="矩形 5"/>
          <p:cNvSpPr/>
          <p:nvPr/>
        </p:nvSpPr>
        <p:spPr>
          <a:xfrm>
            <a:off x="1500166" y="2160056"/>
            <a:ext cx="3143272" cy="1428760"/>
          </a:xfrm>
          <a:prstGeom prst="rect">
            <a:avLst/>
          </a:prstGeom>
          <a:ln w="19050">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9" name="矩形 8"/>
          <p:cNvSpPr/>
          <p:nvPr/>
        </p:nvSpPr>
        <p:spPr>
          <a:xfrm>
            <a:off x="1500166" y="3651787"/>
            <a:ext cx="3143272" cy="848789"/>
          </a:xfrm>
          <a:prstGeom prst="rect">
            <a:avLst/>
          </a:prstGeom>
          <a:ln w="19050">
            <a:prstDash val="dash"/>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72</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85720" y="214296"/>
            <a:ext cx="8643998" cy="48133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21	def </a:t>
            </a:r>
            <a:r>
              <a:rPr lang="en-US" altLang="zh-CN" sz="2000" smtClean="0">
                <a:solidFill>
                  <a:srgbClr val="FF0000"/>
                </a:solidFill>
                <a:latin typeface="Consolas" pitchFamily="49" charset="0"/>
                <a:ea typeface="仿宋" pitchFamily="49" charset="-122"/>
              </a:rPr>
              <a:t>loading</a:t>
            </a:r>
            <a:r>
              <a:rPr lang="en-US" altLang="zh-CN" sz="2000" smtClean="0">
                <a:solidFill>
                  <a:srgbClr val="0000FF"/>
                </a:solidFill>
                <a:latin typeface="Consolas" pitchFamily="49" charset="0"/>
                <a:ea typeface="仿宋" pitchFamily="49" charset="-122"/>
              </a:rPr>
              <a:t>(w,t):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求解简单装载问题</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22		global x,bestx,bestw,sum</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23  	x=[0]*len(w)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解向量</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24  	bestx=[0]*len(w)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存放最优解向量</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25  	bestw=0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存放最优解的总重量</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26  	sum=0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累计搜索的结点个数</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27  	rw=0</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28  	for e in w:rw+=e</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29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(w,t,0,rw,0)</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30  	print("</a:t>
            </a:r>
            <a:r>
              <a:rPr lang="zh-CN" altLang="zh-CN" sz="2000" smtClean="0">
                <a:solidFill>
                  <a:srgbClr val="0000FF"/>
                </a:solidFill>
                <a:latin typeface="Consolas" pitchFamily="49" charset="0"/>
                <a:ea typeface="仿宋" pitchFamily="49" charset="-122"/>
              </a:rPr>
              <a:t>求解结果</a:t>
            </a:r>
            <a:r>
              <a:rPr lang="en-US" altLang="zh-CN" sz="2000" smtClean="0">
                <a:solidFill>
                  <a:srgbClr val="0000FF"/>
                </a:solidFill>
                <a:latin typeface="Consolas" pitchFamily="49" charset="0"/>
                <a:ea typeface="仿宋" pitchFamily="49" charset="-122"/>
              </a:rPr>
              <a:t>")</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31  	for i in range(0,len(w)):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输出最优解</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32   		if bestx[i]==1:print("  </a:t>
            </a:r>
            <a:r>
              <a:rPr lang="zh-CN" altLang="zh-CN" sz="2000" smtClean="0">
                <a:solidFill>
                  <a:srgbClr val="0000FF"/>
                </a:solidFill>
                <a:latin typeface="Consolas" pitchFamily="49" charset="0"/>
                <a:ea typeface="仿宋" pitchFamily="49" charset="-122"/>
              </a:rPr>
              <a:t>选取第</a:t>
            </a:r>
            <a:r>
              <a:rPr lang="en-US" altLang="zh-CN" sz="2000" smtClean="0">
                <a:solidFill>
                  <a:srgbClr val="0000FF"/>
                </a:solidFill>
                <a:latin typeface="Consolas" pitchFamily="49" charset="0"/>
                <a:ea typeface="仿宋" pitchFamily="49" charset="-122"/>
              </a:rPr>
              <a:t>%d</a:t>
            </a:r>
            <a:r>
              <a:rPr lang="zh-CN" altLang="zh-CN" sz="2000" smtClean="0">
                <a:solidFill>
                  <a:srgbClr val="0000FF"/>
                </a:solidFill>
                <a:latin typeface="Consolas" pitchFamily="49" charset="0"/>
                <a:ea typeface="仿宋" pitchFamily="49" charset="-122"/>
              </a:rPr>
              <a:t>个集装箱</a:t>
            </a:r>
            <a:r>
              <a:rPr lang="en-US" altLang="zh-CN" sz="2000" smtClean="0">
                <a:solidFill>
                  <a:srgbClr val="0000FF"/>
                </a:solidFill>
                <a:latin typeface="Consolas" pitchFamily="49" charset="0"/>
                <a:ea typeface="仿宋" pitchFamily="49" charset="-122"/>
              </a:rPr>
              <a:t>"%(i))</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33 	print("  </a:t>
            </a:r>
            <a:r>
              <a:rPr lang="zh-CN" altLang="zh-CN" sz="2000" smtClean="0">
                <a:solidFill>
                  <a:srgbClr val="0000FF"/>
                </a:solidFill>
                <a:latin typeface="Consolas" pitchFamily="49" charset="0"/>
                <a:ea typeface="仿宋" pitchFamily="49" charset="-122"/>
              </a:rPr>
              <a:t>总重量</a:t>
            </a:r>
            <a:r>
              <a:rPr lang="en-US" altLang="zh-CN" sz="2000" smtClean="0">
                <a:solidFill>
                  <a:srgbClr val="0000FF"/>
                </a:solidFill>
                <a:latin typeface="Consolas" pitchFamily="49" charset="0"/>
                <a:ea typeface="仿宋" pitchFamily="49" charset="-122"/>
              </a:rPr>
              <a:t>=",bestw)</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34 	print("sum=",sum)</a:t>
            </a:r>
            <a:endParaRPr lang="zh-CN" altLang="zh-CN" sz="2000">
              <a:solidFill>
                <a:srgbClr val="0000FF"/>
              </a:solidFill>
              <a:latin typeface="Consolas" pitchFamily="49" charset="0"/>
              <a:ea typeface="仿宋"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73</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1178709"/>
            <a:ext cx="8501122" cy="1323439"/>
          </a:xfrm>
          <a:prstGeom prst="rect">
            <a:avLst/>
          </a:prstGeom>
          <a:solidFill>
            <a:schemeClr val="bg1">
              <a:lumMod val="95000"/>
            </a:schemeClr>
          </a:solid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457200" indent="-457200" algn="l">
              <a:lnSpc>
                <a:spcPts val="32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解空间树中有</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个结点，</a:t>
            </a:r>
            <a:r>
              <a:rPr lang="zh-CN" altLang="en-US" sz="2000" smtClean="0">
                <a:solidFill>
                  <a:srgbClr val="0000FF"/>
                </a:solidFill>
                <a:latin typeface="Consolas" pitchFamily="49" charset="0"/>
                <a:ea typeface="仿宋" pitchFamily="49" charset="-122"/>
                <a:cs typeface="Consolas" pitchFamily="49" charset="0"/>
              </a:rPr>
              <a:t>叶子结点为</a:t>
            </a:r>
            <a:r>
              <a:rPr lang="en-US" altLang="zh-CN" sz="2000" smtClean="0">
                <a:solidFill>
                  <a:srgbClr val="0000FF"/>
                </a:solidFill>
                <a:latin typeface="Consolas" pitchFamily="49" charset="0"/>
                <a:ea typeface="仿宋" pitchFamily="49" charset="-122"/>
                <a:cs typeface="Consolas" pitchFamily="49" charset="0"/>
              </a:rPr>
              <a:t>2</a:t>
            </a:r>
            <a:r>
              <a:rPr lang="en-US" altLang="zh-CN" sz="2000" baseline="30000" smtClean="0">
                <a:solidFill>
                  <a:srgbClr val="0000FF"/>
                </a:solidFill>
                <a:latin typeface="Consolas" pitchFamily="49" charset="0"/>
                <a:ea typeface="仿宋" pitchFamily="49" charset="-122"/>
                <a:cs typeface="Consolas" pitchFamily="49" charset="0"/>
              </a:rPr>
              <a:t>n</a:t>
            </a:r>
            <a:r>
              <a:rPr lang="zh-CN" altLang="en-US" sz="2000" smtClean="0">
                <a:solidFill>
                  <a:srgbClr val="0000FF"/>
                </a:solidFill>
                <a:latin typeface="Consolas" pitchFamily="49" charset="0"/>
                <a:ea typeface="仿宋" pitchFamily="49" charset="-122"/>
                <a:cs typeface="Consolas" pitchFamily="49" charset="0"/>
              </a:rPr>
              <a:t>个。</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2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每找到一个更优解时需要将</a:t>
            </a:r>
            <a:r>
              <a:rPr lang="en-US" altLang="zh-CN" sz="2000" i="1" smtClean="0">
                <a:solidFill>
                  <a:srgbClr val="0000FF"/>
                </a:solidFill>
                <a:latin typeface="Consolas" pitchFamily="49" charset="0"/>
                <a:ea typeface="仿宋" pitchFamily="49" charset="-122"/>
                <a:cs typeface="Consolas" pitchFamily="49" charset="0"/>
              </a:rPr>
              <a:t>x</a:t>
            </a:r>
            <a:r>
              <a:rPr lang="zh-CN" altLang="zh-CN" sz="2000" smtClean="0">
                <a:solidFill>
                  <a:srgbClr val="0000FF"/>
                </a:solidFill>
                <a:latin typeface="Consolas" pitchFamily="49" charset="0"/>
                <a:ea typeface="仿宋" pitchFamily="49" charset="-122"/>
                <a:cs typeface="Consolas" pitchFamily="49" charset="0"/>
              </a:rPr>
              <a:t>复制到</a:t>
            </a:r>
            <a:r>
              <a:rPr lang="en-US" altLang="zh-CN" sz="2000" smtClean="0">
                <a:solidFill>
                  <a:srgbClr val="0000FF"/>
                </a:solidFill>
                <a:latin typeface="Consolas" pitchFamily="49" charset="0"/>
                <a:ea typeface="仿宋" pitchFamily="49" charset="-122"/>
                <a:cs typeface="Consolas" pitchFamily="49" charset="0"/>
              </a:rPr>
              <a:t>bestx</a:t>
            </a:r>
            <a:r>
              <a:rPr lang="zh-CN" altLang="zh-CN" sz="2000" smtClean="0">
                <a:solidFill>
                  <a:srgbClr val="0000FF"/>
                </a:solidFill>
                <a:latin typeface="Consolas" pitchFamily="49" charset="0"/>
                <a:ea typeface="仿宋" pitchFamily="49" charset="-122"/>
                <a:cs typeface="Consolas" pitchFamily="49" charset="0"/>
              </a:rPr>
              <a:t>（执行时间为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200"/>
              </a:lnSpc>
              <a:spcBef>
                <a:spcPts val="0"/>
              </a:spcBef>
              <a:buBlip>
                <a:blip r:embed="rId2"/>
              </a:buBlip>
            </a:pPr>
            <a:r>
              <a:rPr lang="zh-CN" altLang="zh-CN" sz="2000" smtClean="0">
                <a:solidFill>
                  <a:srgbClr val="0000FF"/>
                </a:solidFill>
                <a:latin typeface="Consolas" pitchFamily="49" charset="0"/>
                <a:ea typeface="仿宋" pitchFamily="49" charset="-122"/>
                <a:cs typeface="Consolas" pitchFamily="49" charset="0"/>
              </a:rPr>
              <a:t>所以最坏情况下算法的时间复杂度为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3428992" y="535768"/>
            <a:ext cx="1785950" cy="43088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pPr>
              <a:lnSpc>
                <a:spcPct val="100000"/>
              </a:lnSpc>
              <a:spcBef>
                <a:spcPts val="0"/>
              </a:spcBef>
            </a:pPr>
            <a:r>
              <a:rPr lang="zh-CN" altLang="en-US" sz="2200" smtClean="0">
                <a:solidFill>
                  <a:schemeClr val="bg1"/>
                </a:solidFill>
                <a:latin typeface="微软雅黑" pitchFamily="34" charset="-122"/>
                <a:ea typeface="微软雅黑" pitchFamily="34" charset="-122"/>
                <a:cs typeface="Consolas" pitchFamily="49" charset="0"/>
              </a:rPr>
              <a:t>算法分析</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74</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71472" y="881433"/>
            <a:ext cx="7786742" cy="2134779"/>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楷体" pitchFamily="49" charset="-122"/>
                <a:cs typeface="Consolas" pitchFamily="49" charset="0"/>
              </a:rPr>
              <a:t>有</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个编号为</a:t>
            </a:r>
            <a:r>
              <a:rPr lang="pt-BR"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的物品，重量为</a:t>
            </a:r>
            <a:r>
              <a:rPr lang="pt-BR" altLang="zh-CN" sz="2000" i="1" smtClean="0">
                <a:solidFill>
                  <a:srgbClr val="0000FF"/>
                </a:solidFill>
                <a:latin typeface="Consolas" pitchFamily="49" charset="0"/>
                <a:ea typeface="楷体" pitchFamily="49" charset="-122"/>
                <a:cs typeface="Consolas" pitchFamily="49" charset="0"/>
              </a:rPr>
              <a:t>w</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w</a:t>
            </a:r>
            <a:r>
              <a:rPr lang="pt-BR"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w</a:t>
            </a:r>
            <a:r>
              <a:rPr lang="pt-BR"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w</a:t>
            </a:r>
            <a:r>
              <a:rPr lang="pt-BR" altLang="zh-CN" sz="2000" i="1" baseline="-25000" smtClean="0">
                <a:solidFill>
                  <a:srgbClr val="0000FF"/>
                </a:solidFill>
                <a:latin typeface="Consolas" pitchFamily="49" charset="0"/>
                <a:ea typeface="楷体" pitchFamily="49" charset="-122"/>
                <a:cs typeface="Consolas" pitchFamily="49" charset="0"/>
              </a:rPr>
              <a:t>n</a:t>
            </a:r>
            <a:r>
              <a:rPr lang="pt-BR" altLang="zh-CN" sz="2000" baseline="-25000" smtClean="0">
                <a:solidFill>
                  <a:srgbClr val="0000FF"/>
                </a:solidFill>
                <a:latin typeface="Consolas" pitchFamily="49" charset="0"/>
                <a:ea typeface="楷体" pitchFamily="49" charset="-122"/>
                <a:cs typeface="Consolas" pitchFamily="49" charset="0"/>
              </a:rPr>
              <a:t>-1</a:t>
            </a:r>
            <a:r>
              <a:rPr lang="pt-BR"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，价值为</a:t>
            </a:r>
            <a:r>
              <a:rPr lang="pt-BR" altLang="zh-CN" sz="2000" i="1" smtClean="0">
                <a:solidFill>
                  <a:srgbClr val="0000FF"/>
                </a:solidFill>
                <a:latin typeface="Consolas" pitchFamily="49" charset="0"/>
                <a:ea typeface="楷体" pitchFamily="49" charset="-122"/>
                <a:cs typeface="Consolas" pitchFamily="49" charset="0"/>
              </a:rPr>
              <a:t>v</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v</a:t>
            </a:r>
            <a:r>
              <a:rPr lang="pt-BR"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v</a:t>
            </a:r>
            <a:r>
              <a:rPr lang="pt-BR"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v</a:t>
            </a:r>
            <a:r>
              <a:rPr lang="pt-BR" altLang="zh-CN" sz="2000" i="1" baseline="-25000" smtClean="0">
                <a:solidFill>
                  <a:srgbClr val="0000FF"/>
                </a:solidFill>
                <a:latin typeface="Consolas" pitchFamily="49" charset="0"/>
                <a:ea typeface="楷体" pitchFamily="49" charset="-122"/>
                <a:cs typeface="Consolas" pitchFamily="49" charset="0"/>
              </a:rPr>
              <a:t>n</a:t>
            </a:r>
            <a:r>
              <a:rPr lang="pt-BR" altLang="zh-CN" sz="2000" baseline="-25000" smtClean="0">
                <a:solidFill>
                  <a:srgbClr val="0000FF"/>
                </a:solidFill>
                <a:latin typeface="Consolas" pitchFamily="49" charset="0"/>
                <a:ea typeface="楷体" pitchFamily="49" charset="-122"/>
                <a:cs typeface="Consolas" pitchFamily="49" charset="0"/>
              </a:rPr>
              <a:t>-1</a:t>
            </a:r>
            <a:r>
              <a:rPr lang="pt-BR"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，给定一个容量为</a:t>
            </a:r>
            <a:r>
              <a:rPr lang="pt-BR" altLang="zh-CN" sz="2000"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的背包。</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楷体" pitchFamily="49" charset="-122"/>
                <a:cs typeface="Consolas" pitchFamily="49" charset="0"/>
              </a:rPr>
              <a:t>从这些物品中选取全部或者部分物品装入该背包中，每个物品要么选中要么不选中，即物品不能被分割，找到选中物品不仅能够放到背包中而且</a:t>
            </a:r>
            <a:r>
              <a:rPr lang="zh-CN" altLang="zh-CN" sz="2000" smtClean="0">
                <a:solidFill>
                  <a:srgbClr val="FF0000"/>
                </a:solidFill>
                <a:latin typeface="Consolas" pitchFamily="49" charset="0"/>
                <a:ea typeface="楷体" pitchFamily="49" charset="-122"/>
                <a:cs typeface="Consolas" pitchFamily="49" charset="0"/>
              </a:rPr>
              <a:t>价值最大</a:t>
            </a:r>
            <a:r>
              <a:rPr lang="zh-CN" altLang="zh-CN" sz="2000" smtClean="0">
                <a:solidFill>
                  <a:srgbClr val="0000FF"/>
                </a:solidFill>
                <a:latin typeface="Consolas" pitchFamily="49" charset="0"/>
                <a:ea typeface="楷体" pitchFamily="49" charset="-122"/>
                <a:cs typeface="Consolas" pitchFamily="49" charset="0"/>
              </a:rPr>
              <a:t>的方案</a:t>
            </a:r>
            <a:r>
              <a:rPr lang="zh-CN" altLang="en-US" sz="2000" smtClean="0">
                <a:solidFill>
                  <a:srgbClr val="0000FF"/>
                </a:solidFill>
                <a:latin typeface="Consolas" pitchFamily="49" charset="0"/>
                <a:ea typeface="楷体" pitchFamily="49" charset="-122"/>
                <a:cs typeface="Consolas" pitchFamily="49" charset="0"/>
              </a:rPr>
              <a:t>（</a:t>
            </a:r>
            <a:r>
              <a:rPr lang="zh-CN" altLang="en-US" sz="2000" smtClean="0">
                <a:solidFill>
                  <a:srgbClr val="FF0000"/>
                </a:solidFill>
                <a:latin typeface="Consolas" pitchFamily="49" charset="0"/>
                <a:ea typeface="楷体" pitchFamily="49" charset="-122"/>
                <a:cs typeface="Consolas" pitchFamily="49" charset="0"/>
              </a:rPr>
              <a:t>最大价值</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p>
        </p:txBody>
      </p:sp>
      <p:sp>
        <p:nvSpPr>
          <p:cNvPr id="9" name="TextBox 8"/>
          <p:cNvSpPr txBox="1"/>
          <p:nvPr/>
        </p:nvSpPr>
        <p:spPr>
          <a:xfrm>
            <a:off x="6286512" y="3631796"/>
            <a:ext cx="1214446" cy="707886"/>
          </a:xfrm>
          <a:prstGeom prst="rect">
            <a:avLst/>
          </a:prstGeom>
          <a:noFill/>
        </p:spPr>
        <p:txBody>
          <a:bodyPr wrap="square" rtlCol="0">
            <a:spAutoFit/>
          </a:bodyPr>
          <a:lstStyle/>
          <a:p>
            <a:pPr algn="l">
              <a:lnSpc>
                <a:spcPct val="100000"/>
              </a:lnSpc>
              <a:spcBef>
                <a:spcPts val="0"/>
              </a:spcBef>
            </a:pPr>
            <a:r>
              <a:rPr lang="pt-BR" altLang="zh-CN" sz="2000" b="0" smtClean="0">
                <a:solidFill>
                  <a:srgbClr val="0000FF"/>
                </a:solidFill>
                <a:latin typeface="Consolas" pitchFamily="49" charset="0"/>
                <a:cs typeface="Consolas" pitchFamily="49" charset="0"/>
              </a:rPr>
              <a:t>W=6</a:t>
            </a:r>
          </a:p>
          <a:p>
            <a:pPr algn="l">
              <a:lnSpc>
                <a:spcPct val="100000"/>
              </a:lnSpc>
              <a:spcBef>
                <a:spcPts val="0"/>
              </a:spcBef>
            </a:pPr>
            <a:r>
              <a:rPr lang="zh-CN" altLang="en-US" sz="2000" b="0" smtClean="0">
                <a:solidFill>
                  <a:srgbClr val="0000FF"/>
                </a:solidFill>
                <a:latin typeface="Consolas" pitchFamily="49" charset="0"/>
                <a:ea typeface="楷体" pitchFamily="49" charset="-122"/>
                <a:cs typeface="Consolas" pitchFamily="49" charset="0"/>
              </a:rPr>
              <a:t>结果为</a:t>
            </a:r>
            <a:r>
              <a:rPr lang="en-US" altLang="zh-CN" sz="2000" b="0" smtClean="0">
                <a:solidFill>
                  <a:srgbClr val="0000FF"/>
                </a:solidFill>
                <a:latin typeface="Consolas" pitchFamily="49" charset="0"/>
                <a:ea typeface="楷体" pitchFamily="49" charset="-122"/>
                <a:cs typeface="Consolas" pitchFamily="49" charset="0"/>
              </a:rPr>
              <a:t>8</a:t>
            </a:r>
            <a:endParaRPr lang="zh-CN" altLang="en-US" sz="2000" b="0" smtClean="0">
              <a:solidFill>
                <a:srgbClr val="0000FF"/>
              </a:solidFill>
              <a:latin typeface="Consolas" pitchFamily="49" charset="0"/>
              <a:ea typeface="楷体" pitchFamily="49" charset="-122"/>
              <a:cs typeface="Consolas" pitchFamily="49" charset="0"/>
            </a:endParaRPr>
          </a:p>
        </p:txBody>
      </p:sp>
      <p:graphicFrame>
        <p:nvGraphicFramePr>
          <p:cNvPr id="10" name="表格 9"/>
          <p:cNvGraphicFramePr>
            <a:graphicFrameLocks noGrp="1"/>
          </p:cNvGraphicFramePr>
          <p:nvPr/>
        </p:nvGraphicFramePr>
        <p:xfrm>
          <a:off x="2285984" y="3203169"/>
          <a:ext cx="3786214" cy="1654597"/>
        </p:xfrm>
        <a:graphic>
          <a:graphicData uri="http://schemas.openxmlformats.org/drawingml/2006/table">
            <a:tbl>
              <a:tblPr>
                <a:tableStyleId>{35758FB7-9AC5-4552-8A53-C91805E547FA}</a:tableStyleId>
              </a:tblPr>
              <a:tblGrid>
                <a:gridCol w="1215867"/>
                <a:gridCol w="1244244"/>
                <a:gridCol w="1326103"/>
              </a:tblGrid>
              <a:tr h="333797">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物品编号</a:t>
                      </a: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重</a:t>
                      </a:r>
                      <a:r>
                        <a:rPr lang="zh-CN" sz="1500" b="1" kern="100" smtClean="0">
                          <a:solidFill>
                            <a:srgbClr val="FF0000"/>
                          </a:solidFill>
                          <a:latin typeface="Consolas" pitchFamily="49" charset="0"/>
                          <a:ea typeface="仿宋" pitchFamily="49" charset="-122"/>
                          <a:cs typeface="Consolas" pitchFamily="49" charset="0"/>
                        </a:rPr>
                        <a:t>量</a:t>
                      </a:r>
                      <a:r>
                        <a:rPr lang="en-US" altLang="zh-CN" sz="1500" b="1" kern="100" smtClean="0">
                          <a:solidFill>
                            <a:srgbClr val="FF0000"/>
                          </a:solidFill>
                          <a:latin typeface="Consolas" pitchFamily="49" charset="0"/>
                          <a:ea typeface="仿宋" pitchFamily="49" charset="-122"/>
                          <a:cs typeface="Consolas" pitchFamily="49" charset="0"/>
                        </a:rPr>
                        <a:t>w</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zh-CN" sz="1500" b="1" kern="100">
                          <a:solidFill>
                            <a:srgbClr val="FF0000"/>
                          </a:solidFill>
                          <a:latin typeface="Consolas" pitchFamily="49" charset="0"/>
                          <a:ea typeface="仿宋" pitchFamily="49" charset="-122"/>
                          <a:cs typeface="Consolas" pitchFamily="49" charset="0"/>
                        </a:rPr>
                        <a:t>价</a:t>
                      </a:r>
                      <a:r>
                        <a:rPr lang="zh-CN" sz="1500" b="1" kern="100" smtClean="0">
                          <a:solidFill>
                            <a:srgbClr val="FF0000"/>
                          </a:solidFill>
                          <a:latin typeface="Consolas" pitchFamily="49" charset="0"/>
                          <a:ea typeface="仿宋" pitchFamily="49" charset="-122"/>
                          <a:cs typeface="Consolas" pitchFamily="49" charset="0"/>
                        </a:rPr>
                        <a:t>值</a:t>
                      </a:r>
                      <a:r>
                        <a:rPr lang="en-US" altLang="zh-CN" sz="1500" b="1" kern="100" smtClean="0">
                          <a:solidFill>
                            <a:srgbClr val="FF0000"/>
                          </a:solidFill>
                          <a:latin typeface="Consolas" pitchFamily="49" charset="0"/>
                          <a:ea typeface="仿宋" pitchFamily="49" charset="-122"/>
                          <a:cs typeface="Consolas" pitchFamily="49" charset="0"/>
                        </a:rPr>
                        <a:t>v</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85750">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0</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5</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85750">
                <a:tc>
                  <a:txBody>
                    <a:bodyPr/>
                    <a:lstStyle/>
                    <a:p>
                      <a:pPr algn="ctr">
                        <a:lnSpc>
                          <a:spcPts val="2600"/>
                        </a:lnSpc>
                        <a:spcAft>
                          <a:spcPts val="0"/>
                        </a:spcAft>
                      </a:pPr>
                      <a:r>
                        <a:rPr lang="pt-BR" sz="1500" b="1" kern="100">
                          <a:solidFill>
                            <a:srgbClr val="006600"/>
                          </a:solidFill>
                          <a:latin typeface="Consolas" pitchFamily="49" charset="0"/>
                          <a:ea typeface="仿宋" pitchFamily="49" charset="-122"/>
                          <a:cs typeface="Consolas" pitchFamily="49" charset="0"/>
                        </a:rPr>
                        <a:t>1</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b="1" kern="100">
                          <a:solidFill>
                            <a:srgbClr val="006600"/>
                          </a:solidFill>
                          <a:latin typeface="Consolas" pitchFamily="49" charset="0"/>
                          <a:ea typeface="仿宋" pitchFamily="49" charset="-122"/>
                          <a:cs typeface="Consolas" pitchFamily="49" charset="0"/>
                        </a:rPr>
                        <a:t>3</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b="1" kern="100">
                          <a:solidFill>
                            <a:srgbClr val="006600"/>
                          </a:solidFill>
                          <a:latin typeface="Consolas" pitchFamily="49" charset="0"/>
                          <a:ea typeface="仿宋" pitchFamily="49" charset="-122"/>
                          <a:cs typeface="Consolas" pitchFamily="49" charset="0"/>
                        </a:rPr>
                        <a:t>4</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85750">
                <a:tc>
                  <a:txBody>
                    <a:bodyPr/>
                    <a:lstStyle/>
                    <a:p>
                      <a:pPr algn="ctr">
                        <a:lnSpc>
                          <a:spcPts val="2600"/>
                        </a:lnSpc>
                        <a:spcAft>
                          <a:spcPts val="0"/>
                        </a:spcAft>
                      </a:pPr>
                      <a:r>
                        <a:rPr lang="pt-BR" sz="1500" b="1" kern="100">
                          <a:solidFill>
                            <a:srgbClr val="006600"/>
                          </a:solidFill>
                          <a:latin typeface="Consolas" pitchFamily="49" charset="0"/>
                          <a:ea typeface="仿宋" pitchFamily="49" charset="-122"/>
                          <a:cs typeface="Consolas" pitchFamily="49" charset="0"/>
                        </a:rPr>
                        <a:t>2</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b="1" kern="100">
                          <a:solidFill>
                            <a:srgbClr val="006600"/>
                          </a:solidFill>
                          <a:latin typeface="Consolas" pitchFamily="49" charset="0"/>
                          <a:ea typeface="仿宋" pitchFamily="49" charset="-122"/>
                          <a:cs typeface="Consolas" pitchFamily="49" charset="0"/>
                        </a:rPr>
                        <a:t>2</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b="1" kern="100">
                          <a:solidFill>
                            <a:srgbClr val="006600"/>
                          </a:solidFill>
                          <a:latin typeface="Consolas" pitchFamily="49" charset="0"/>
                          <a:ea typeface="仿宋" pitchFamily="49" charset="-122"/>
                          <a:cs typeface="Consolas" pitchFamily="49" charset="0"/>
                        </a:rPr>
                        <a:t>3</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85750">
                <a:tc>
                  <a:txBody>
                    <a:bodyPr/>
                    <a:lstStyle/>
                    <a:p>
                      <a:pPr algn="ctr">
                        <a:lnSpc>
                          <a:spcPts val="2600"/>
                        </a:lnSpc>
                        <a:spcAft>
                          <a:spcPts val="0"/>
                        </a:spcAft>
                      </a:pPr>
                      <a:r>
                        <a:rPr lang="pt-BR" sz="1500" b="1" kern="100">
                          <a:solidFill>
                            <a:srgbClr val="006600"/>
                          </a:solidFill>
                          <a:latin typeface="Consolas" pitchFamily="49" charset="0"/>
                          <a:ea typeface="仿宋" pitchFamily="49" charset="-122"/>
                          <a:cs typeface="Consolas" pitchFamily="49" charset="0"/>
                        </a:rPr>
                        <a:t>3</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b="1" kern="100">
                          <a:solidFill>
                            <a:srgbClr val="006600"/>
                          </a:solidFill>
                          <a:latin typeface="Consolas" pitchFamily="49" charset="0"/>
                          <a:ea typeface="仿宋" pitchFamily="49" charset="-122"/>
                          <a:cs typeface="Consolas" pitchFamily="49" charset="0"/>
                        </a:rPr>
                        <a:t>1</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600"/>
                        </a:lnSpc>
                        <a:spcAft>
                          <a:spcPts val="0"/>
                        </a:spcAft>
                      </a:pPr>
                      <a:r>
                        <a:rPr lang="pt-BR" sz="1500" b="1" kern="100">
                          <a:solidFill>
                            <a:srgbClr val="006600"/>
                          </a:solidFill>
                          <a:latin typeface="Consolas" pitchFamily="49" charset="0"/>
                          <a:ea typeface="仿宋" pitchFamily="49" charset="-122"/>
                          <a:cs typeface="Consolas" pitchFamily="49" charset="0"/>
                        </a:rPr>
                        <a:t>1</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bl>
          </a:graphicData>
        </a:graphic>
      </p:graphicFrame>
      <p:sp>
        <p:nvSpPr>
          <p:cNvPr id="12" name="TextBox 11"/>
          <p:cNvSpPr txBox="1"/>
          <p:nvPr/>
        </p:nvSpPr>
        <p:spPr>
          <a:xfrm>
            <a:off x="285720" y="285734"/>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5.2.3   0/1</a:t>
            </a:r>
            <a:r>
              <a:rPr lang="zh-CN" altLang="en-US" smtClean="0">
                <a:ea typeface="微软雅黑" pitchFamily="34" charset="-122"/>
              </a:rPr>
              <a:t>背包</a:t>
            </a:r>
            <a:r>
              <a:rPr lang="zh-CN" altLang="zh-CN" smtClean="0">
                <a:ea typeface="微软雅黑" pitchFamily="34" charset="-122"/>
              </a:rPr>
              <a:t>问题</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75</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428596" y="71420"/>
            <a:ext cx="500066"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8" name="TextBox 7"/>
          <p:cNvSpPr txBox="1"/>
          <p:nvPr/>
        </p:nvSpPr>
        <p:spPr>
          <a:xfrm>
            <a:off x="1000100" y="160717"/>
            <a:ext cx="264320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1</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）存储结构设计</a:t>
            </a:r>
          </a:p>
        </p:txBody>
      </p:sp>
      <p:sp>
        <p:nvSpPr>
          <p:cNvPr id="9" name="TextBox 8"/>
          <p:cNvSpPr txBox="1"/>
          <p:nvPr/>
        </p:nvSpPr>
        <p:spPr>
          <a:xfrm>
            <a:off x="500034" y="642924"/>
            <a:ext cx="8358246" cy="22998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	class </a:t>
            </a:r>
            <a:r>
              <a:rPr lang="en-US" altLang="zh-CN" sz="2000" smtClean="0">
                <a:solidFill>
                  <a:srgbClr val="FF0000"/>
                </a:solidFill>
                <a:latin typeface="Consolas" pitchFamily="49" charset="0"/>
                <a:ea typeface="仿宋" pitchFamily="49" charset="-122"/>
              </a:rPr>
              <a:t>Goods</a:t>
            </a:r>
            <a:r>
              <a:rPr lang="en-US" altLang="zh-CN" sz="2000" smtClean="0">
                <a:solidFill>
                  <a:srgbClr val="0000FF"/>
                </a:solidFill>
                <a:latin typeface="Consolas" pitchFamily="49" charset="0"/>
                <a:ea typeface="仿宋" pitchFamily="49" charset="-122"/>
              </a:rPr>
              <a:t>: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物品类</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 		def __init__(self,x,y,z):</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3    		self.no=x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物品的编号</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4     	self.w=y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物品的重量</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5     	self.v=z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物品的价值</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6  	def __</a:t>
            </a:r>
            <a:r>
              <a:rPr lang="en-US" altLang="zh-CN" sz="2000" smtClean="0">
                <a:solidFill>
                  <a:srgbClr val="FF0000"/>
                </a:solidFill>
                <a:latin typeface="Consolas" pitchFamily="49" charset="0"/>
                <a:ea typeface="仿宋" pitchFamily="49" charset="-122"/>
              </a:rPr>
              <a:t>lt</a:t>
            </a:r>
            <a:r>
              <a:rPr lang="en-US" altLang="zh-CN" sz="2000" smtClean="0">
                <a:solidFill>
                  <a:srgbClr val="0000FF"/>
                </a:solidFill>
                <a:latin typeface="Consolas" pitchFamily="49" charset="0"/>
                <a:ea typeface="仿宋" pitchFamily="49" charset="-122"/>
              </a:rPr>
              <a:t>__(self,other):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用于按</a:t>
            </a:r>
            <a:r>
              <a:rPr lang="en-US" altLang="zh-CN" sz="2000" smtClean="0">
                <a:solidFill>
                  <a:srgbClr val="00B0F0"/>
                </a:solidFill>
                <a:latin typeface="Consolas" pitchFamily="49" charset="0"/>
                <a:ea typeface="仿宋" pitchFamily="49" charset="-122"/>
              </a:rPr>
              <a:t>v/w</a:t>
            </a:r>
            <a:r>
              <a:rPr lang="zh-CN" altLang="zh-CN" sz="2000" smtClean="0">
                <a:solidFill>
                  <a:srgbClr val="00B0F0"/>
                </a:solidFill>
                <a:latin typeface="Consolas" pitchFamily="49" charset="0"/>
                <a:ea typeface="仿宋" pitchFamily="49" charset="-122"/>
              </a:rPr>
              <a:t>递减排序</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7     	return 1.0*self.v/self.w&gt;=1.0*other.v/other.w</a:t>
            </a:r>
            <a:endParaRPr lang="zh-CN" altLang="zh-CN" sz="2000">
              <a:solidFill>
                <a:srgbClr val="0000FF"/>
              </a:solidFill>
              <a:latin typeface="Consolas" pitchFamily="49" charset="0"/>
              <a:ea typeface="仿宋" pitchFamily="49" charset="-122"/>
            </a:endParaRPr>
          </a:p>
        </p:txBody>
      </p:sp>
      <p:graphicFrame>
        <p:nvGraphicFramePr>
          <p:cNvPr id="11" name="表格 10"/>
          <p:cNvGraphicFramePr>
            <a:graphicFrameLocks noGrp="1"/>
          </p:cNvGraphicFramePr>
          <p:nvPr/>
        </p:nvGraphicFramePr>
        <p:xfrm>
          <a:off x="1000100" y="3071816"/>
          <a:ext cx="3786214" cy="1524000"/>
        </p:xfrm>
        <a:graphic>
          <a:graphicData uri="http://schemas.openxmlformats.org/drawingml/2006/table">
            <a:tbl>
              <a:tblPr>
                <a:tableStyleId>{35758FB7-9AC5-4552-8A53-C91805E547FA}</a:tableStyleId>
              </a:tblPr>
              <a:tblGrid>
                <a:gridCol w="1215867"/>
                <a:gridCol w="1244244"/>
                <a:gridCol w="1326103"/>
              </a:tblGrid>
              <a:tr h="244492">
                <a:tc>
                  <a:txBody>
                    <a:bodyPr/>
                    <a:lstStyle/>
                    <a:p>
                      <a:pPr algn="ctr">
                        <a:lnSpc>
                          <a:spcPts val="2400"/>
                        </a:lnSpc>
                        <a:spcAft>
                          <a:spcPts val="0"/>
                        </a:spcAft>
                      </a:pPr>
                      <a:r>
                        <a:rPr lang="zh-CN" sz="1500" b="1" kern="100">
                          <a:solidFill>
                            <a:srgbClr val="FF0000"/>
                          </a:solidFill>
                          <a:latin typeface="Consolas" pitchFamily="49" charset="0"/>
                          <a:ea typeface="仿宋" pitchFamily="49" charset="-122"/>
                          <a:cs typeface="Consolas" pitchFamily="49" charset="0"/>
                        </a:rPr>
                        <a:t>物品编号</a:t>
                      </a:r>
                    </a:p>
                  </a:txBody>
                  <a:tcPr marL="68580" marR="68580" marT="0" marB="0">
                    <a:solidFill>
                      <a:schemeClr val="accent6">
                        <a:lumMod val="20000"/>
                        <a:lumOff val="80000"/>
                      </a:schemeClr>
                    </a:solidFill>
                  </a:tcPr>
                </a:tc>
                <a:tc>
                  <a:txBody>
                    <a:bodyPr/>
                    <a:lstStyle/>
                    <a:p>
                      <a:pPr algn="ctr">
                        <a:lnSpc>
                          <a:spcPts val="2400"/>
                        </a:lnSpc>
                        <a:spcAft>
                          <a:spcPts val="0"/>
                        </a:spcAft>
                      </a:pPr>
                      <a:r>
                        <a:rPr lang="zh-CN" sz="1500" b="1" kern="100">
                          <a:solidFill>
                            <a:srgbClr val="FF0000"/>
                          </a:solidFill>
                          <a:latin typeface="Consolas" pitchFamily="49" charset="0"/>
                          <a:ea typeface="仿宋" pitchFamily="49" charset="-122"/>
                          <a:cs typeface="Consolas" pitchFamily="49" charset="0"/>
                        </a:rPr>
                        <a:t>重</a:t>
                      </a:r>
                      <a:r>
                        <a:rPr lang="zh-CN" sz="1500" b="1" kern="100" smtClean="0">
                          <a:solidFill>
                            <a:srgbClr val="FF0000"/>
                          </a:solidFill>
                          <a:latin typeface="Consolas" pitchFamily="49" charset="0"/>
                          <a:ea typeface="仿宋" pitchFamily="49" charset="-122"/>
                          <a:cs typeface="Consolas" pitchFamily="49" charset="0"/>
                        </a:rPr>
                        <a:t>量</a:t>
                      </a:r>
                      <a:r>
                        <a:rPr lang="en-US" altLang="zh-CN" sz="1500" b="1" kern="100" smtClean="0">
                          <a:solidFill>
                            <a:srgbClr val="FF0000"/>
                          </a:solidFill>
                          <a:latin typeface="Consolas" pitchFamily="49" charset="0"/>
                          <a:ea typeface="仿宋" pitchFamily="49" charset="-122"/>
                          <a:cs typeface="Consolas" pitchFamily="49" charset="0"/>
                        </a:rPr>
                        <a:t>w</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zh-CN" sz="1500" b="1" kern="100">
                          <a:solidFill>
                            <a:srgbClr val="FF0000"/>
                          </a:solidFill>
                          <a:latin typeface="Consolas" pitchFamily="49" charset="0"/>
                          <a:ea typeface="仿宋" pitchFamily="49" charset="-122"/>
                          <a:cs typeface="Consolas" pitchFamily="49" charset="0"/>
                        </a:rPr>
                        <a:t>价</a:t>
                      </a:r>
                      <a:r>
                        <a:rPr lang="zh-CN" sz="1500" b="1" kern="100" smtClean="0">
                          <a:solidFill>
                            <a:srgbClr val="FF0000"/>
                          </a:solidFill>
                          <a:latin typeface="Consolas" pitchFamily="49" charset="0"/>
                          <a:ea typeface="仿宋" pitchFamily="49" charset="-122"/>
                          <a:cs typeface="Consolas" pitchFamily="49" charset="0"/>
                        </a:rPr>
                        <a:t>值</a:t>
                      </a:r>
                      <a:r>
                        <a:rPr lang="en-US" altLang="zh-CN" sz="1500" b="1" kern="100" smtClean="0">
                          <a:solidFill>
                            <a:srgbClr val="FF0000"/>
                          </a:solidFill>
                          <a:latin typeface="Consolas" pitchFamily="49" charset="0"/>
                          <a:ea typeface="仿宋" pitchFamily="49" charset="-122"/>
                          <a:cs typeface="Consolas" pitchFamily="49" charset="0"/>
                        </a:rPr>
                        <a:t>v</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28600">
                <a:tc>
                  <a:txBody>
                    <a:bodyPr/>
                    <a:lstStyle/>
                    <a:p>
                      <a:pPr algn="ctr">
                        <a:lnSpc>
                          <a:spcPts val="2400"/>
                        </a:lnSpc>
                        <a:spcAft>
                          <a:spcPts val="0"/>
                        </a:spcAft>
                      </a:pPr>
                      <a:r>
                        <a:rPr lang="pt-BR" sz="1500" kern="100">
                          <a:solidFill>
                            <a:srgbClr val="0000FF"/>
                          </a:solidFill>
                          <a:latin typeface="Consolas" pitchFamily="49" charset="0"/>
                          <a:ea typeface="仿宋" pitchFamily="49" charset="-122"/>
                          <a:cs typeface="Consolas" pitchFamily="49" charset="0"/>
                        </a:rPr>
                        <a:t>0</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500" kern="100">
                          <a:solidFill>
                            <a:srgbClr val="0000FF"/>
                          </a:solidFill>
                          <a:latin typeface="Consolas" pitchFamily="49" charset="0"/>
                          <a:ea typeface="仿宋" pitchFamily="49" charset="-122"/>
                          <a:cs typeface="Consolas" pitchFamily="49" charset="0"/>
                        </a:rPr>
                        <a:t>5</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28600">
                <a:tc>
                  <a:txBody>
                    <a:bodyPr/>
                    <a:lstStyle/>
                    <a:p>
                      <a:pPr algn="ctr">
                        <a:lnSpc>
                          <a:spcPts val="2400"/>
                        </a:lnSpc>
                        <a:spcAft>
                          <a:spcPts val="0"/>
                        </a:spcAft>
                      </a:pPr>
                      <a:r>
                        <a:rPr lang="pt-BR" sz="1500" b="1" kern="100">
                          <a:solidFill>
                            <a:srgbClr val="006600"/>
                          </a:solidFill>
                          <a:latin typeface="Consolas" pitchFamily="49" charset="0"/>
                          <a:ea typeface="仿宋" pitchFamily="49" charset="-122"/>
                          <a:cs typeface="Consolas" pitchFamily="49" charset="0"/>
                        </a:rPr>
                        <a:t>1</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500" b="1" kern="100">
                          <a:solidFill>
                            <a:srgbClr val="006600"/>
                          </a:solidFill>
                          <a:latin typeface="Consolas" pitchFamily="49" charset="0"/>
                          <a:ea typeface="仿宋" pitchFamily="49" charset="-122"/>
                          <a:cs typeface="Consolas" pitchFamily="49" charset="0"/>
                        </a:rPr>
                        <a:t>3</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500" b="1" kern="100">
                          <a:solidFill>
                            <a:srgbClr val="006600"/>
                          </a:solidFill>
                          <a:latin typeface="Consolas" pitchFamily="49" charset="0"/>
                          <a:ea typeface="仿宋" pitchFamily="49" charset="-122"/>
                          <a:cs typeface="Consolas" pitchFamily="49" charset="0"/>
                        </a:rPr>
                        <a:t>4</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28600">
                <a:tc>
                  <a:txBody>
                    <a:bodyPr/>
                    <a:lstStyle/>
                    <a:p>
                      <a:pPr algn="ctr">
                        <a:lnSpc>
                          <a:spcPts val="2400"/>
                        </a:lnSpc>
                        <a:spcAft>
                          <a:spcPts val="0"/>
                        </a:spcAft>
                      </a:pPr>
                      <a:r>
                        <a:rPr lang="pt-BR" sz="1500" b="1" kern="100">
                          <a:solidFill>
                            <a:srgbClr val="006600"/>
                          </a:solidFill>
                          <a:latin typeface="Consolas" pitchFamily="49" charset="0"/>
                          <a:ea typeface="仿宋" pitchFamily="49" charset="-122"/>
                          <a:cs typeface="Consolas" pitchFamily="49" charset="0"/>
                        </a:rPr>
                        <a:t>2</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500" b="1" kern="100">
                          <a:solidFill>
                            <a:srgbClr val="006600"/>
                          </a:solidFill>
                          <a:latin typeface="Consolas" pitchFamily="49" charset="0"/>
                          <a:ea typeface="仿宋" pitchFamily="49" charset="-122"/>
                          <a:cs typeface="Consolas" pitchFamily="49" charset="0"/>
                        </a:rPr>
                        <a:t>2</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500" b="1" kern="100">
                          <a:solidFill>
                            <a:srgbClr val="006600"/>
                          </a:solidFill>
                          <a:latin typeface="Consolas" pitchFamily="49" charset="0"/>
                          <a:ea typeface="仿宋" pitchFamily="49" charset="-122"/>
                          <a:cs typeface="Consolas" pitchFamily="49" charset="0"/>
                        </a:rPr>
                        <a:t>3</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r h="228600">
                <a:tc>
                  <a:txBody>
                    <a:bodyPr/>
                    <a:lstStyle/>
                    <a:p>
                      <a:pPr algn="ctr">
                        <a:lnSpc>
                          <a:spcPts val="2400"/>
                        </a:lnSpc>
                        <a:spcAft>
                          <a:spcPts val="0"/>
                        </a:spcAft>
                      </a:pPr>
                      <a:r>
                        <a:rPr lang="pt-BR" sz="1500" b="1" kern="100">
                          <a:solidFill>
                            <a:srgbClr val="006600"/>
                          </a:solidFill>
                          <a:latin typeface="Consolas" pitchFamily="49" charset="0"/>
                          <a:ea typeface="仿宋" pitchFamily="49" charset="-122"/>
                          <a:cs typeface="Consolas" pitchFamily="49" charset="0"/>
                        </a:rPr>
                        <a:t>3</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500" b="1" kern="100">
                          <a:solidFill>
                            <a:srgbClr val="006600"/>
                          </a:solidFill>
                          <a:latin typeface="Consolas" pitchFamily="49" charset="0"/>
                          <a:ea typeface="仿宋" pitchFamily="49" charset="-122"/>
                          <a:cs typeface="Consolas" pitchFamily="49" charset="0"/>
                        </a:rPr>
                        <a:t>1</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algn="ctr">
                        <a:lnSpc>
                          <a:spcPts val="2400"/>
                        </a:lnSpc>
                        <a:spcAft>
                          <a:spcPts val="0"/>
                        </a:spcAft>
                      </a:pPr>
                      <a:r>
                        <a:rPr lang="pt-BR" sz="1500" b="1" kern="100">
                          <a:solidFill>
                            <a:srgbClr val="006600"/>
                          </a:solidFill>
                          <a:latin typeface="Consolas" pitchFamily="49" charset="0"/>
                          <a:ea typeface="仿宋" pitchFamily="49" charset="-122"/>
                          <a:cs typeface="Consolas" pitchFamily="49" charset="0"/>
                        </a:rPr>
                        <a:t>1</a:t>
                      </a:r>
                      <a:endParaRPr lang="zh-CN" sz="1500" b="1" kern="100">
                        <a:solidFill>
                          <a:srgbClr val="006600"/>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r>
            </a:tbl>
          </a:graphicData>
        </a:graphic>
      </p:graphicFrame>
      <p:sp>
        <p:nvSpPr>
          <p:cNvPr id="13" name="TextBox 12"/>
          <p:cNvSpPr txBox="1"/>
          <p:nvPr/>
        </p:nvSpPr>
        <p:spPr>
          <a:xfrm>
            <a:off x="428596" y="4714890"/>
            <a:ext cx="8001056" cy="338554"/>
          </a:xfrm>
          <a:prstGeom prst="rect">
            <a:avLst/>
          </a:prstGeom>
          <a:noFill/>
        </p:spPr>
        <p:txBody>
          <a:bodyPr wrap="square" rtlCol="0">
            <a:spAutoFit/>
          </a:bodyPr>
          <a:lstStyle/>
          <a:p>
            <a:pPr algn="l"/>
            <a:r>
              <a:rPr lang="en-US" altLang="zh-CN" sz="2000" smtClean="0">
                <a:solidFill>
                  <a:srgbClr val="0000FF"/>
                </a:solidFill>
                <a:latin typeface="Consolas" pitchFamily="49" charset="0"/>
                <a:ea typeface="仿宋" pitchFamily="49" charset="-122"/>
              </a:rPr>
              <a:t>g=[Goods(0,5,4),Goods(1,3,4),Goods(2,2,3),Goods(3,1,1)]</a:t>
            </a:r>
            <a:endParaRPr lang="zh-CN" altLang="zh-CN" sz="2000">
              <a:solidFill>
                <a:srgbClr val="0000FF"/>
              </a:solidFill>
              <a:latin typeface="Consolas" pitchFamily="49" charset="0"/>
              <a:ea typeface="仿宋" pitchFamily="49" charset="-122"/>
            </a:endParaRPr>
          </a:p>
        </p:txBody>
      </p:sp>
      <p:sp>
        <p:nvSpPr>
          <p:cNvPr id="14" name="左弧形箭头 13"/>
          <p:cNvSpPr/>
          <p:nvPr/>
        </p:nvSpPr>
        <p:spPr>
          <a:xfrm>
            <a:off x="428596" y="4000510"/>
            <a:ext cx="428628" cy="696521"/>
          </a:xfrm>
          <a:prstGeom prst="curved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chemeClr val="tx1"/>
              </a:solidFill>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76</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TextBox 9"/>
          <p:cNvSpPr txBox="1"/>
          <p:nvPr/>
        </p:nvSpPr>
        <p:spPr>
          <a:xfrm>
            <a:off x="642910" y="857238"/>
            <a:ext cx="8001056" cy="136563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解向量</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25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i="1" baseline="-25000" smtClean="0">
                <a:solidFill>
                  <a:srgbClr val="0000FF"/>
                </a:solidFill>
                <a:latin typeface="Consolas" pitchFamily="49" charset="0"/>
                <a:ea typeface="仿宋" pitchFamily="49" charset="-122"/>
                <a:cs typeface="Consolas" pitchFamily="49" charset="0"/>
              </a:rPr>
              <a:t>n</a:t>
            </a:r>
            <a:r>
              <a:rPr lang="en-US" altLang="zh-CN" sz="2000" baseline="-25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表示选择物品</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表示不选择物品</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30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最优解向量用</a:t>
            </a:r>
            <a:r>
              <a:rPr lang="en-US" altLang="zh-CN" sz="2000" smtClean="0">
                <a:solidFill>
                  <a:srgbClr val="006600"/>
                </a:solidFill>
                <a:latin typeface="Consolas" pitchFamily="49" charset="0"/>
                <a:ea typeface="仿宋" pitchFamily="49" charset="-122"/>
                <a:cs typeface="Consolas" pitchFamily="49" charset="0"/>
              </a:rPr>
              <a:t>bestx</a:t>
            </a:r>
            <a:r>
              <a:rPr lang="zh-CN" altLang="zh-CN" sz="2000" smtClean="0">
                <a:solidFill>
                  <a:srgbClr val="0000FF"/>
                </a:solidFill>
                <a:latin typeface="Consolas" pitchFamily="49" charset="0"/>
                <a:ea typeface="仿宋" pitchFamily="49" charset="-122"/>
                <a:cs typeface="Consolas" pitchFamily="49" charset="0"/>
              </a:rPr>
              <a:t>表示，最大价值用</a:t>
            </a:r>
            <a:r>
              <a:rPr lang="en-US" altLang="zh-CN" sz="2000" smtClean="0">
                <a:solidFill>
                  <a:srgbClr val="006600"/>
                </a:solidFill>
                <a:latin typeface="Consolas" pitchFamily="49" charset="0"/>
                <a:ea typeface="仿宋" pitchFamily="49" charset="-122"/>
                <a:cs typeface="Consolas" pitchFamily="49" charset="0"/>
              </a:rPr>
              <a:t>bestv</a:t>
            </a:r>
            <a:r>
              <a:rPr lang="zh-CN" altLang="zh-CN" sz="2000" smtClean="0">
                <a:solidFill>
                  <a:srgbClr val="0000FF"/>
                </a:solidFill>
                <a:latin typeface="Consolas" pitchFamily="49" charset="0"/>
                <a:ea typeface="仿宋" pitchFamily="49" charset="-122"/>
                <a:cs typeface="Consolas" pitchFamily="49" charset="0"/>
              </a:rPr>
              <a:t>表示（初始为</a:t>
            </a:r>
            <a:r>
              <a:rPr lang="en-US" altLang="zh-CN" sz="2000" smtClean="0">
                <a:solidFill>
                  <a:srgbClr val="0000FF"/>
                </a:solidFill>
                <a:latin typeface="Consolas" pitchFamily="49" charset="0"/>
                <a:ea typeface="仿宋" pitchFamily="49" charset="-122"/>
                <a:cs typeface="Consolas" pitchFamily="49" charset="0"/>
              </a:rPr>
              <a:t>0</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77</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85720" y="321453"/>
            <a:ext cx="15716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2</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左</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剪支</a:t>
            </a:r>
          </a:p>
        </p:txBody>
      </p:sp>
      <p:sp>
        <p:nvSpPr>
          <p:cNvPr id="46173" name="Rectangle 93"/>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7" name="TextBox 106"/>
          <p:cNvSpPr txBox="1"/>
          <p:nvPr/>
        </p:nvSpPr>
        <p:spPr>
          <a:xfrm>
            <a:off x="285720" y="857238"/>
            <a:ext cx="8501122" cy="214517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左剪支与子集和问题的类似。</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当搜索到第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&lt;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）层的某个结点时，</a:t>
            </a:r>
            <a:r>
              <a:rPr lang="en-US" altLang="zh-CN" sz="2000" smtClean="0">
                <a:solidFill>
                  <a:srgbClr val="0000FF"/>
                </a:solidFill>
                <a:latin typeface="Consolas" pitchFamily="49" charset="0"/>
                <a:ea typeface="仿宋" pitchFamily="49" charset="-122"/>
                <a:cs typeface="Consolas" pitchFamily="49" charset="0"/>
              </a:rPr>
              <a:t>cw</a:t>
            </a:r>
            <a:r>
              <a:rPr lang="zh-CN" altLang="zh-CN" sz="2000" smtClean="0">
                <a:solidFill>
                  <a:srgbClr val="0000FF"/>
                </a:solidFill>
                <a:latin typeface="Consolas" pitchFamily="49" charset="0"/>
                <a:ea typeface="仿宋" pitchFamily="49" charset="-122"/>
                <a:cs typeface="Consolas" pitchFamily="49" charset="0"/>
              </a:rPr>
              <a:t>表示当前选择的物品重量和（其中不包含</a:t>
            </a:r>
            <a:r>
              <a:rPr lang="en-US" altLang="zh-CN" sz="2000" i="1" smtClean="0">
                <a:solidFill>
                  <a:srgbClr val="0000FF"/>
                </a:solidFill>
                <a:latin typeface="Consolas" pitchFamily="49" charset="0"/>
                <a:ea typeface="仿宋" pitchFamily="49" charset="-122"/>
                <a:cs typeface="Consolas" pitchFamily="49" charset="0"/>
              </a:rPr>
              <a:t>w</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检查当前物品被选中后总重量是否超过</a:t>
            </a:r>
            <a:r>
              <a:rPr lang="en-US" altLang="zh-CN" sz="2000" smtClean="0">
                <a:solidFill>
                  <a:srgbClr val="00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，若超过则剪支，即仅仅扩展满足</a:t>
            </a:r>
            <a:r>
              <a:rPr lang="en-US" altLang="zh-CN" sz="2000" smtClean="0">
                <a:solidFill>
                  <a:srgbClr val="FF00FF"/>
                </a:solidFill>
                <a:latin typeface="Consolas" pitchFamily="49" charset="0"/>
                <a:ea typeface="仿宋" pitchFamily="49" charset="-122"/>
                <a:cs typeface="Consolas" pitchFamily="49" charset="0"/>
              </a:rPr>
              <a:t>cw+</a:t>
            </a:r>
            <a:r>
              <a:rPr lang="en-US" altLang="zh-CN" sz="2000" i="1" smtClean="0">
                <a:solidFill>
                  <a:srgbClr val="FF00FF"/>
                </a:solidFill>
                <a:latin typeface="Consolas" pitchFamily="49" charset="0"/>
                <a:ea typeface="仿宋" pitchFamily="49" charset="-122"/>
                <a:cs typeface="Consolas" pitchFamily="49" charset="0"/>
              </a:rPr>
              <a:t>w</a:t>
            </a:r>
            <a:r>
              <a:rPr lang="en-US" altLang="zh-CN" sz="2000" smtClean="0">
                <a:solidFill>
                  <a:srgbClr val="FF00FF"/>
                </a:solidFill>
                <a:latin typeface="Consolas" pitchFamily="49" charset="0"/>
                <a:ea typeface="仿宋" pitchFamily="49" charset="-122"/>
                <a:cs typeface="Consolas" pitchFamily="49" charset="0"/>
              </a:rPr>
              <a:t>[</a:t>
            </a:r>
            <a:r>
              <a:rPr lang="en-US" altLang="zh-CN" sz="2000" i="1" smtClean="0">
                <a:solidFill>
                  <a:srgbClr val="FF00FF"/>
                </a:solidFill>
                <a:latin typeface="Consolas" pitchFamily="49" charset="0"/>
                <a:ea typeface="仿宋" pitchFamily="49" charset="-122"/>
                <a:cs typeface="Consolas" pitchFamily="49" charset="0"/>
              </a:rPr>
              <a:t>i</a:t>
            </a:r>
            <a:r>
              <a:rPr lang="en-US" altLang="zh-CN" sz="2000" smtClean="0">
                <a:solidFill>
                  <a:srgbClr val="FF00FF"/>
                </a:solidFill>
                <a:latin typeface="Consolas" pitchFamily="49" charset="0"/>
                <a:ea typeface="仿宋" pitchFamily="49" charset="-122"/>
                <a:cs typeface="Consolas" pitchFamily="49" charset="0"/>
              </a:rPr>
              <a:t>]</a:t>
            </a:r>
            <a:r>
              <a:rPr lang="zh-CN" altLang="zh-CN" sz="2000" smtClean="0">
                <a:solidFill>
                  <a:srgbClr val="FF00FF"/>
                </a:solidFill>
                <a:latin typeface="+mj-ea"/>
                <a:ea typeface="+mj-ea"/>
                <a:cs typeface="Consolas" pitchFamily="49" charset="0"/>
              </a:rPr>
              <a:t>≤</a:t>
            </a:r>
            <a:r>
              <a:rPr lang="en-US" altLang="zh-CN" sz="2000" smtClean="0">
                <a:solidFill>
                  <a:srgbClr val="FF00FF"/>
                </a:solidFill>
                <a:latin typeface="Consolas" pitchFamily="49" charset="0"/>
                <a:cs typeface="Consolas" pitchFamily="49" charset="0"/>
              </a:rPr>
              <a:t>W </a:t>
            </a:r>
            <a:r>
              <a:rPr lang="zh-CN" altLang="zh-CN" sz="2000" smtClean="0">
                <a:solidFill>
                  <a:srgbClr val="0000FF"/>
                </a:solidFill>
                <a:latin typeface="Consolas" pitchFamily="49" charset="0"/>
                <a:ea typeface="仿宋" pitchFamily="49" charset="-122"/>
                <a:cs typeface="Consolas" pitchFamily="49" charset="0"/>
              </a:rPr>
              <a:t>的左孩子结点。</a:t>
            </a:r>
            <a:endParaRPr lang="zh-CN" altLang="zh-CN" sz="2000">
              <a:solidFill>
                <a:srgbClr val="0000FF"/>
              </a:solidFill>
              <a:latin typeface="Consolas" pitchFamily="49" charset="0"/>
              <a:ea typeface="仿宋" pitchFamily="49" charset="-122"/>
              <a:cs typeface="Consolas" pitchFamily="49" charset="0"/>
            </a:endParaRPr>
          </a:p>
        </p:txBody>
      </p:sp>
      <p:grpSp>
        <p:nvGrpSpPr>
          <p:cNvPr id="2" name="组合 13"/>
          <p:cNvGrpSpPr/>
          <p:nvPr/>
        </p:nvGrpSpPr>
        <p:grpSpPr>
          <a:xfrm>
            <a:off x="1928794" y="3286130"/>
            <a:ext cx="2857520" cy="1017992"/>
            <a:chOff x="1928794" y="3857628"/>
            <a:chExt cx="2857520" cy="1357322"/>
          </a:xfrm>
        </p:grpSpPr>
        <p:sp>
          <p:nvSpPr>
            <p:cNvPr id="7" name="椭圆 6"/>
            <p:cNvSpPr/>
            <p:nvPr/>
          </p:nvSpPr>
          <p:spPr>
            <a:xfrm>
              <a:off x="3428992" y="3929066"/>
              <a:ext cx="357190"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椭圆 7"/>
            <p:cNvSpPr/>
            <p:nvPr/>
          </p:nvSpPr>
          <p:spPr>
            <a:xfrm>
              <a:off x="2857488" y="4857760"/>
              <a:ext cx="357190"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cxnSp>
          <p:nvCxnSpPr>
            <p:cNvPr id="10" name="直接连接符 9"/>
            <p:cNvCxnSpPr>
              <a:stCxn id="7" idx="3"/>
              <a:endCxn id="8" idx="0"/>
            </p:cNvCxnSpPr>
            <p:nvPr/>
          </p:nvCxnSpPr>
          <p:spPr>
            <a:xfrm rot="5400000">
              <a:off x="2946786" y="4323244"/>
              <a:ext cx="623813" cy="445218"/>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1928794" y="4143380"/>
              <a:ext cx="1428760" cy="53348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选择物品</a:t>
              </a:r>
              <a:r>
                <a:rPr lang="en-US" altLang="zh-CN" sz="2000" i="1" smtClean="0">
                  <a:solidFill>
                    <a:srgbClr val="0000FF"/>
                  </a:solidFill>
                  <a:latin typeface="Consolas" pitchFamily="49" charset="0"/>
                  <a:ea typeface="仿宋" pitchFamily="49" charset="-122"/>
                  <a:cs typeface="Consolas" pitchFamily="49" charset="0"/>
                </a:rPr>
                <a:t>i</a:t>
              </a:r>
              <a:endParaRPr lang="zh-CN" altLang="en-US" sz="2000" i="1" smtClean="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3857620" y="3857628"/>
              <a:ext cx="928694" cy="53348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仿宋" pitchFamily="49" charset="-122"/>
                  <a:cs typeface="Consolas" pitchFamily="49" charset="0"/>
                </a:rPr>
                <a:t>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层</a:t>
              </a:r>
              <a:endParaRPr lang="zh-CN" altLang="en-US" sz="2000" smtClean="0">
                <a:solidFill>
                  <a:srgbClr val="0000FF"/>
                </a:solidFill>
                <a:latin typeface="Consolas" pitchFamily="49" charset="0"/>
                <a:ea typeface="楷体" pitchFamily="49" charset="-122"/>
                <a:cs typeface="Consolas" pitchFamily="49" charset="0"/>
              </a:endParaRPr>
            </a:p>
          </p:txBody>
        </p:sp>
      </p:grpSp>
      <p:sp>
        <p:nvSpPr>
          <p:cNvPr id="15" name="灯片编号占位符 14"/>
          <p:cNvSpPr>
            <a:spLocks noGrp="1"/>
          </p:cNvSpPr>
          <p:nvPr>
            <p:ph type="sldNum" sz="quarter" idx="12"/>
          </p:nvPr>
        </p:nvSpPr>
        <p:spPr/>
        <p:txBody>
          <a:bodyPr/>
          <a:lstStyle/>
          <a:p>
            <a:fld id="{7AF016A1-9F15-429F-9EFD-84004B73C732}" type="slidenum">
              <a:rPr lang="en-US" altLang="zh-CN" smtClean="0"/>
              <a:pPr/>
              <a:t>78</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14282" y="375031"/>
            <a:ext cx="15716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3</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右</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剪支</a:t>
            </a:r>
          </a:p>
        </p:txBody>
      </p:sp>
      <p:sp>
        <p:nvSpPr>
          <p:cNvPr id="8" name="TextBox 7"/>
          <p:cNvSpPr txBox="1"/>
          <p:nvPr/>
        </p:nvSpPr>
        <p:spPr>
          <a:xfrm>
            <a:off x="285720" y="857238"/>
            <a:ext cx="8501122" cy="178610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800"/>
              </a:lnSpc>
              <a:spcBef>
                <a:spcPts val="600"/>
              </a:spcBef>
              <a:buBlip>
                <a:blip r:embed="rId3"/>
              </a:buBlip>
            </a:pPr>
            <a:r>
              <a:rPr lang="zh-CN" altLang="en-US" sz="2000" smtClean="0">
                <a:solidFill>
                  <a:srgbClr val="0000FF"/>
                </a:solidFill>
                <a:latin typeface="Consolas" pitchFamily="49" charset="0"/>
                <a:ea typeface="仿宋" pitchFamily="49" charset="-122"/>
                <a:cs typeface="Consolas" pitchFamily="49" charset="0"/>
              </a:rPr>
              <a:t>采用限界函数（上界函数）。</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将</a:t>
            </a:r>
            <a:r>
              <a:rPr lang="zh-CN" altLang="en-US" sz="2000" smtClean="0">
                <a:solidFill>
                  <a:srgbClr val="0000FF"/>
                </a:solidFill>
                <a:latin typeface="Consolas" pitchFamily="49" charset="0"/>
                <a:ea typeface="仿宋" pitchFamily="49" charset="-122"/>
                <a:cs typeface="Consolas" pitchFamily="49" charset="0"/>
              </a:rPr>
              <a:t>所有物品</a:t>
            </a:r>
            <a:r>
              <a:rPr lang="en-US" altLang="zh-CN" sz="2000" smtClean="0">
                <a:solidFill>
                  <a:srgbClr val="0000FF"/>
                </a:solidFill>
                <a:latin typeface="Consolas" pitchFamily="49" charset="0"/>
                <a:ea typeface="仿宋" pitchFamily="49" charset="-122"/>
                <a:cs typeface="Consolas" pitchFamily="49" charset="0"/>
              </a:rPr>
              <a:t>g</a:t>
            </a:r>
            <a:r>
              <a:rPr lang="zh-CN" altLang="zh-CN" sz="2000" smtClean="0">
                <a:solidFill>
                  <a:srgbClr val="0000FF"/>
                </a:solidFill>
                <a:latin typeface="Consolas" pitchFamily="49" charset="0"/>
                <a:ea typeface="仿宋" pitchFamily="49" charset="-122"/>
                <a:cs typeface="Consolas" pitchFamily="49" charset="0"/>
              </a:rPr>
              <a:t>按</a:t>
            </a:r>
            <a:r>
              <a:rPr lang="zh-CN" altLang="zh-CN" sz="2000" smtClean="0">
                <a:solidFill>
                  <a:srgbClr val="FF00FF"/>
                </a:solidFill>
                <a:latin typeface="Consolas" pitchFamily="49" charset="0"/>
                <a:ea typeface="仿宋" pitchFamily="49" charset="-122"/>
                <a:cs typeface="Consolas" pitchFamily="49" charset="0"/>
              </a:rPr>
              <a:t>单位重量价值</a:t>
            </a:r>
            <a:r>
              <a:rPr lang="zh-CN" altLang="zh-CN" sz="2000" smtClean="0">
                <a:solidFill>
                  <a:srgbClr val="0000FF"/>
                </a:solidFill>
                <a:latin typeface="Consolas" pitchFamily="49" charset="0"/>
                <a:ea typeface="仿宋" pitchFamily="49" charset="-122"/>
                <a:cs typeface="Consolas" pitchFamily="49" charset="0"/>
              </a:rPr>
              <a:t>递减排序</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例如</a:t>
            </a:r>
            <a:r>
              <a:rPr lang="zh-CN" altLang="en-US" sz="2000" smtClean="0">
                <a:solidFill>
                  <a:srgbClr val="0000FF"/>
                </a:solidFill>
                <a:latin typeface="Consolas" pitchFamily="49" charset="0"/>
                <a:ea typeface="仿宋" pitchFamily="49" charset="-122"/>
                <a:cs typeface="Consolas" pitchFamily="49" charset="0"/>
              </a:rPr>
              <a:t>前面</a:t>
            </a:r>
            <a:r>
              <a:rPr lang="zh-CN" altLang="zh-CN" sz="2000" smtClean="0">
                <a:solidFill>
                  <a:srgbClr val="0000FF"/>
                </a:solidFill>
                <a:latin typeface="Consolas" pitchFamily="49" charset="0"/>
                <a:ea typeface="仿宋" pitchFamily="49" charset="-122"/>
                <a:cs typeface="Consolas" pitchFamily="49" charset="0"/>
              </a:rPr>
              <a:t>表排序后的结果如</a:t>
            </a:r>
            <a:r>
              <a:rPr lang="zh-CN" altLang="en-US" sz="2000" smtClean="0">
                <a:solidFill>
                  <a:srgbClr val="0000FF"/>
                </a:solidFill>
                <a:latin typeface="Consolas" pitchFamily="49" charset="0"/>
                <a:ea typeface="仿宋" pitchFamily="49" charset="-122"/>
                <a:cs typeface="Consolas" pitchFamily="49" charset="0"/>
              </a:rPr>
              <a:t>下</a:t>
            </a:r>
            <a:r>
              <a:rPr lang="zh-CN" altLang="zh-CN" sz="2000" smtClean="0">
                <a:solidFill>
                  <a:srgbClr val="0000FF"/>
                </a:solidFill>
                <a:latin typeface="Consolas" pitchFamily="49" charset="0"/>
                <a:ea typeface="仿宋" pitchFamily="49" charset="-122"/>
                <a:cs typeface="Consolas" pitchFamily="49" charset="0"/>
              </a:rPr>
              <a:t>，序号</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发生了改变，后面改为按</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而不是物品编号</a:t>
            </a:r>
            <a:r>
              <a:rPr lang="en-US" altLang="zh-CN" sz="2000" smtClean="0">
                <a:solidFill>
                  <a:srgbClr val="0000FF"/>
                </a:solidFill>
                <a:latin typeface="Consolas" pitchFamily="49" charset="0"/>
                <a:ea typeface="仿宋" pitchFamily="49" charset="-122"/>
                <a:cs typeface="Consolas" pitchFamily="49" charset="0"/>
              </a:rPr>
              <a:t>no</a:t>
            </a:r>
            <a:r>
              <a:rPr lang="zh-CN" altLang="zh-CN" sz="2000" smtClean="0">
                <a:solidFill>
                  <a:srgbClr val="0000FF"/>
                </a:solidFill>
                <a:latin typeface="Consolas" pitchFamily="49" charset="0"/>
                <a:ea typeface="仿宋" pitchFamily="49" charset="-122"/>
                <a:cs typeface="Consolas" pitchFamily="49" charset="0"/>
              </a:rPr>
              <a:t>的顺序搜索。</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44089" name="Rectangle 5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9" name="表格 58"/>
          <p:cNvGraphicFramePr>
            <a:graphicFrameLocks noGrp="1"/>
          </p:cNvGraphicFramePr>
          <p:nvPr/>
        </p:nvGraphicFramePr>
        <p:xfrm>
          <a:off x="1357291" y="2738448"/>
          <a:ext cx="5572165" cy="1955800"/>
        </p:xfrm>
        <a:graphic>
          <a:graphicData uri="http://schemas.openxmlformats.org/drawingml/2006/table">
            <a:tbl>
              <a:tblPr>
                <a:tableStyleId>{35758FB7-9AC5-4552-8A53-C91805E547FA}</a:tableStyleId>
              </a:tblPr>
              <a:tblGrid>
                <a:gridCol w="1139506"/>
                <a:gridCol w="1300545"/>
                <a:gridCol w="1161930"/>
                <a:gridCol w="959101"/>
                <a:gridCol w="1011083"/>
              </a:tblGrid>
              <a:tr h="533400">
                <a:tc>
                  <a:txBody>
                    <a:bodyPr/>
                    <a:lstStyle/>
                    <a:p>
                      <a:pPr algn="ctr">
                        <a:lnSpc>
                          <a:spcPts val="2800"/>
                        </a:lnSpc>
                        <a:spcAft>
                          <a:spcPts val="0"/>
                        </a:spcAft>
                      </a:pPr>
                      <a:r>
                        <a:rPr lang="zh-CN" sz="1500" b="1" kern="100">
                          <a:solidFill>
                            <a:srgbClr val="FF0000"/>
                          </a:solidFill>
                          <a:latin typeface="Consolas" pitchFamily="49" charset="0"/>
                          <a:ea typeface="仿宋" pitchFamily="49" charset="-122"/>
                          <a:cs typeface="Consolas" pitchFamily="49" charset="0"/>
                        </a:rPr>
                        <a:t>序号</a:t>
                      </a:r>
                      <a:r>
                        <a:rPr lang="pt-BR" sz="1500" b="1" i="1" kern="100">
                          <a:solidFill>
                            <a:srgbClr val="FF0000"/>
                          </a:solidFill>
                          <a:latin typeface="Consolas" pitchFamily="49" charset="0"/>
                          <a:ea typeface="仿宋" pitchFamily="49" charset="-122"/>
                          <a:cs typeface="Consolas" pitchFamily="49" charset="0"/>
                        </a:rPr>
                        <a:t>i</a:t>
                      </a:r>
                      <a:endParaRPr lang="zh-CN" sz="1500" b="1" i="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algn="ctr">
                        <a:lnSpc>
                          <a:spcPts val="2800"/>
                        </a:lnSpc>
                        <a:spcAft>
                          <a:spcPts val="0"/>
                        </a:spcAft>
                      </a:pPr>
                      <a:r>
                        <a:rPr lang="zh-CN" sz="1500" b="1" kern="100">
                          <a:solidFill>
                            <a:srgbClr val="FF0000"/>
                          </a:solidFill>
                          <a:latin typeface="Consolas" pitchFamily="49" charset="0"/>
                          <a:ea typeface="仿宋" pitchFamily="49" charset="-122"/>
                          <a:cs typeface="Consolas" pitchFamily="49" charset="0"/>
                        </a:rPr>
                        <a:t>物品编号</a:t>
                      </a:r>
                      <a:r>
                        <a:rPr lang="pt-BR" sz="1500" b="1" kern="100">
                          <a:solidFill>
                            <a:srgbClr val="FF0000"/>
                          </a:solidFill>
                          <a:latin typeface="Consolas" pitchFamily="49" charset="0"/>
                          <a:ea typeface="仿宋" pitchFamily="49" charset="-122"/>
                          <a:cs typeface="Consolas" pitchFamily="49" charset="0"/>
                        </a:rPr>
                        <a:t>no</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algn="ctr">
                        <a:lnSpc>
                          <a:spcPts val="2800"/>
                        </a:lnSpc>
                        <a:spcAft>
                          <a:spcPts val="0"/>
                        </a:spcAft>
                      </a:pPr>
                      <a:r>
                        <a:rPr lang="zh-CN" sz="1500" b="1" kern="100">
                          <a:solidFill>
                            <a:srgbClr val="FF0000"/>
                          </a:solidFill>
                          <a:latin typeface="Consolas" pitchFamily="49" charset="0"/>
                          <a:ea typeface="仿宋" pitchFamily="49" charset="-122"/>
                          <a:cs typeface="Consolas" pitchFamily="49" charset="0"/>
                        </a:rPr>
                        <a:t>重量</a:t>
                      </a:r>
                      <a:r>
                        <a:rPr lang="pt-BR" sz="1500" b="1" kern="100">
                          <a:solidFill>
                            <a:srgbClr val="FF0000"/>
                          </a:solidFill>
                          <a:latin typeface="Consolas" pitchFamily="49" charset="0"/>
                          <a:ea typeface="仿宋" pitchFamily="49" charset="-122"/>
                          <a:cs typeface="Consolas" pitchFamily="49" charset="0"/>
                        </a:rPr>
                        <a:t>w</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algn="ctr">
                        <a:lnSpc>
                          <a:spcPts val="2800"/>
                        </a:lnSpc>
                        <a:spcAft>
                          <a:spcPts val="0"/>
                        </a:spcAft>
                      </a:pPr>
                      <a:r>
                        <a:rPr lang="zh-CN" sz="1500" b="1" kern="100">
                          <a:solidFill>
                            <a:srgbClr val="FF0000"/>
                          </a:solidFill>
                          <a:latin typeface="Consolas" pitchFamily="49" charset="0"/>
                          <a:ea typeface="仿宋" pitchFamily="49" charset="-122"/>
                          <a:cs typeface="Consolas" pitchFamily="49" charset="0"/>
                        </a:rPr>
                        <a:t>价值</a:t>
                      </a:r>
                      <a:r>
                        <a:rPr lang="pt-BR" sz="1500" b="1" kern="100">
                          <a:solidFill>
                            <a:srgbClr val="FF0000"/>
                          </a:solidFill>
                          <a:latin typeface="Consolas" pitchFamily="49" charset="0"/>
                          <a:ea typeface="仿宋" pitchFamily="49" charset="-122"/>
                          <a:cs typeface="Consolas" pitchFamily="49" charset="0"/>
                        </a:rPr>
                        <a:t>v</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algn="ctr">
                        <a:lnSpc>
                          <a:spcPts val="2800"/>
                        </a:lnSpc>
                        <a:spcAft>
                          <a:spcPts val="0"/>
                        </a:spcAft>
                      </a:pPr>
                      <a:r>
                        <a:rPr lang="pt-BR" sz="1500" b="1" kern="100">
                          <a:solidFill>
                            <a:srgbClr val="FF0000"/>
                          </a:solidFill>
                          <a:latin typeface="Consolas" pitchFamily="49" charset="0"/>
                          <a:ea typeface="仿宋" pitchFamily="49" charset="-122"/>
                          <a:cs typeface="Consolas" pitchFamily="49" charset="0"/>
                        </a:rPr>
                        <a:t>v/w</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266700">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0</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FF00FF"/>
                          </a:solidFill>
                          <a:latin typeface="Consolas" pitchFamily="49" charset="0"/>
                          <a:ea typeface="仿宋" pitchFamily="49" charset="-122"/>
                          <a:cs typeface="Consolas" pitchFamily="49" charset="0"/>
                        </a:rPr>
                        <a:t>1.5</a:t>
                      </a:r>
                      <a:endParaRPr lang="zh-CN" sz="15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266700">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FF00FF"/>
                          </a:solidFill>
                          <a:latin typeface="Consolas" pitchFamily="49" charset="0"/>
                          <a:ea typeface="仿宋" pitchFamily="49" charset="-122"/>
                          <a:cs typeface="Consolas" pitchFamily="49" charset="0"/>
                        </a:rPr>
                        <a:t>1.3</a:t>
                      </a:r>
                      <a:endParaRPr lang="zh-CN" sz="15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266700">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FF00FF"/>
                          </a:solidFill>
                          <a:latin typeface="Consolas" pitchFamily="49" charset="0"/>
                          <a:ea typeface="仿宋" pitchFamily="49" charset="-122"/>
                          <a:cs typeface="Consolas" pitchFamily="49" charset="0"/>
                        </a:rPr>
                        <a:t>1</a:t>
                      </a:r>
                      <a:endParaRPr lang="zh-CN" sz="15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266700">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0</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5</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800"/>
                        </a:lnSpc>
                        <a:spcAft>
                          <a:spcPts val="0"/>
                        </a:spcAft>
                      </a:pPr>
                      <a:r>
                        <a:rPr lang="pt-BR" sz="1500" kern="100">
                          <a:solidFill>
                            <a:srgbClr val="FF00FF"/>
                          </a:solidFill>
                          <a:latin typeface="Consolas" pitchFamily="49" charset="0"/>
                          <a:ea typeface="仿宋" pitchFamily="49" charset="-122"/>
                          <a:cs typeface="Consolas" pitchFamily="49" charset="0"/>
                        </a:rPr>
                        <a:t>0.8</a:t>
                      </a:r>
                      <a:endParaRPr lang="zh-CN" sz="15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bl>
          </a:graphicData>
        </a:graphic>
      </p:graphicFrame>
      <p:sp>
        <p:nvSpPr>
          <p:cNvPr id="7" name="灯片编号占位符 6"/>
          <p:cNvSpPr>
            <a:spLocks noGrp="1"/>
          </p:cNvSpPr>
          <p:nvPr>
            <p:ph type="sldNum" sz="quarter" idx="12"/>
          </p:nvPr>
        </p:nvSpPr>
        <p:spPr/>
        <p:txBody>
          <a:bodyPr/>
          <a:lstStyle/>
          <a:p>
            <a:fld id="{7AF016A1-9F15-429F-9EFD-84004B73C732}" type="slidenum">
              <a:rPr lang="en-US" altLang="zh-CN" smtClean="0"/>
              <a:pPr/>
              <a:t>79</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985783"/>
            <a:ext cx="785818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FF0000"/>
                </a:solidFill>
                <a:latin typeface="楷体" pitchFamily="49" charset="-122"/>
                <a:ea typeface="楷体" pitchFamily="49" charset="-122"/>
              </a:rPr>
              <a:t>回溯法</a:t>
            </a:r>
            <a:r>
              <a:rPr lang="zh-CN" altLang="zh-CN" sz="2000" smtClean="0">
                <a:solidFill>
                  <a:srgbClr val="0000FF"/>
                </a:solidFill>
                <a:latin typeface="楷体" pitchFamily="49" charset="-122"/>
                <a:ea typeface="楷体" pitchFamily="49" charset="-122"/>
              </a:rPr>
              <a:t>是在解空间树中按照深度优先搜索方法从根结点出发搜索解</a:t>
            </a:r>
            <a:r>
              <a:rPr lang="zh-CN" altLang="en-US" sz="2000" smtClean="0">
                <a:solidFill>
                  <a:srgbClr val="0000FF"/>
                </a:solidFill>
                <a:latin typeface="楷体" pitchFamily="49" charset="-122"/>
                <a:ea typeface="楷体" pitchFamily="49" charset="-122"/>
              </a:rPr>
              <a:t>。</a:t>
            </a:r>
            <a:endParaRPr lang="zh-CN" altLang="en-US" sz="2000" smtClean="0">
              <a:solidFill>
                <a:srgbClr val="0000FF"/>
              </a:solidFill>
              <a:latin typeface="楷体" pitchFamily="49" charset="-122"/>
              <a:ea typeface="楷体" pitchFamily="49" charset="-122"/>
              <a:cs typeface="Consolas" pitchFamily="49" charset="0"/>
            </a:endParaRPr>
          </a:p>
        </p:txBody>
      </p:sp>
      <p:sp>
        <p:nvSpPr>
          <p:cNvPr id="61467" name="Rectangle 2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2" name="组合 31"/>
          <p:cNvGrpSpPr/>
          <p:nvPr/>
        </p:nvGrpSpPr>
        <p:grpSpPr>
          <a:xfrm>
            <a:off x="1511021" y="1500179"/>
            <a:ext cx="3632484" cy="2802276"/>
            <a:chOff x="1511021" y="1500179"/>
            <a:chExt cx="3632484" cy="2802276"/>
          </a:xfrm>
        </p:grpSpPr>
        <p:sp>
          <p:nvSpPr>
            <p:cNvPr id="61465" name="Rectangle 25"/>
            <p:cNvSpPr>
              <a:spLocks noChangeArrowheads="1"/>
            </p:cNvSpPr>
            <p:nvPr/>
          </p:nvSpPr>
          <p:spPr bwMode="auto">
            <a:xfrm>
              <a:off x="1949307" y="1875639"/>
              <a:ext cx="640468" cy="26556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x</a:t>
              </a:r>
              <a:r>
                <a:rPr kumimoji="0" lang="en-US" altLang="zh-CN" sz="1800" i="0"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0</a:t>
              </a:r>
              <a:r>
                <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a:t>
              </a: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a</a:t>
              </a:r>
              <a:r>
                <a:rPr kumimoji="0" lang="en-US" altLang="zh-CN" sz="1800" baseline="-30000" smtClean="0">
                  <a:solidFill>
                    <a:srgbClr val="006600"/>
                  </a:solidFill>
                  <a:latin typeface="Consolas" pitchFamily="49" charset="0"/>
                  <a:ea typeface="仿宋" pitchFamily="49" charset="-122"/>
                  <a:cs typeface="Times New Roman" pitchFamily="18" charset="0"/>
                </a:rPr>
                <a:t>0</a:t>
              </a:r>
              <a:endPar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endParaRPr>
            </a:p>
          </p:txBody>
        </p:sp>
        <p:sp>
          <p:nvSpPr>
            <p:cNvPr id="61464" name="Rectangle 24"/>
            <p:cNvSpPr>
              <a:spLocks noChangeArrowheads="1"/>
            </p:cNvSpPr>
            <p:nvPr/>
          </p:nvSpPr>
          <p:spPr bwMode="auto">
            <a:xfrm>
              <a:off x="1961520" y="3705116"/>
              <a:ext cx="967406" cy="26556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x</a:t>
              </a:r>
              <a:r>
                <a:rPr kumimoji="0" lang="en-US" altLang="zh-CN" sz="1800" i="1"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n</a:t>
              </a:r>
              <a:r>
                <a:rPr kumimoji="0" lang="en-US" altLang="zh-CN" sz="1800" i="0"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-1</a:t>
              </a:r>
              <a:r>
                <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a:t>
              </a: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a</a:t>
              </a:r>
              <a:r>
                <a:rPr kumimoji="0" lang="en-US" altLang="zh-CN" sz="1800" i="1"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n</a:t>
              </a:r>
              <a:r>
                <a:rPr kumimoji="0" lang="en-US" altLang="zh-CN" sz="1800" i="0"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-1</a:t>
              </a:r>
              <a:endPar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endParaRPr>
            </a:p>
          </p:txBody>
        </p:sp>
        <p:sp>
          <p:nvSpPr>
            <p:cNvPr id="61463" name="Oval 23"/>
            <p:cNvSpPr>
              <a:spLocks noChangeArrowheads="1"/>
            </p:cNvSpPr>
            <p:nvPr/>
          </p:nvSpPr>
          <p:spPr bwMode="auto">
            <a:xfrm>
              <a:off x="1722702" y="1518495"/>
              <a:ext cx="308021" cy="230974"/>
            </a:xfrm>
            <a:prstGeom prst="ellipse">
              <a:avLst/>
            </a:prstGeom>
            <a:solidFill>
              <a:srgbClr val="FF0000"/>
            </a:solidFill>
            <a:ln w="9525">
              <a:solidFill>
                <a:srgbClr val="FF0000"/>
              </a:solidFill>
              <a:round/>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1462" name="Oval 22"/>
            <p:cNvSpPr>
              <a:spLocks noChangeArrowheads="1"/>
            </p:cNvSpPr>
            <p:nvPr/>
          </p:nvSpPr>
          <p:spPr bwMode="auto">
            <a:xfrm>
              <a:off x="1722701" y="2145279"/>
              <a:ext cx="309378" cy="230974"/>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1461" name="AutoShape 21"/>
            <p:cNvSpPr>
              <a:spLocks noChangeShapeType="1"/>
            </p:cNvSpPr>
            <p:nvPr/>
          </p:nvSpPr>
          <p:spPr bwMode="auto">
            <a:xfrm>
              <a:off x="1877392" y="1749469"/>
              <a:ext cx="1357" cy="395810"/>
            </a:xfrm>
            <a:prstGeom prst="straightConnector1">
              <a:avLst/>
            </a:prstGeom>
            <a:noFill/>
            <a:ln w="28575">
              <a:solidFill>
                <a:srgbClr val="0066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60" name="Oval 20"/>
            <p:cNvSpPr>
              <a:spLocks noChangeArrowheads="1"/>
            </p:cNvSpPr>
            <p:nvPr/>
          </p:nvSpPr>
          <p:spPr bwMode="auto">
            <a:xfrm>
              <a:off x="1722701" y="2810728"/>
              <a:ext cx="309378" cy="22995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1459" name="AutoShape 19"/>
            <p:cNvSpPr>
              <a:spLocks noChangeShapeType="1"/>
            </p:cNvSpPr>
            <p:nvPr/>
          </p:nvSpPr>
          <p:spPr bwMode="auto">
            <a:xfrm>
              <a:off x="1877392" y="2376252"/>
              <a:ext cx="1357" cy="434475"/>
            </a:xfrm>
            <a:prstGeom prst="straightConnector1">
              <a:avLst/>
            </a:prstGeom>
            <a:noFill/>
            <a:ln w="28575">
              <a:solidFill>
                <a:srgbClr val="0066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58" name="Oval 18"/>
            <p:cNvSpPr>
              <a:spLocks noChangeArrowheads="1"/>
            </p:cNvSpPr>
            <p:nvPr/>
          </p:nvSpPr>
          <p:spPr bwMode="auto">
            <a:xfrm>
              <a:off x="1722702" y="4016472"/>
              <a:ext cx="308021" cy="229957"/>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1457" name="AutoShape 17"/>
            <p:cNvSpPr>
              <a:spLocks noChangeShapeType="1"/>
            </p:cNvSpPr>
            <p:nvPr/>
          </p:nvSpPr>
          <p:spPr bwMode="auto">
            <a:xfrm>
              <a:off x="1877392" y="3650170"/>
              <a:ext cx="1357" cy="366302"/>
            </a:xfrm>
            <a:prstGeom prst="straightConnector1">
              <a:avLst/>
            </a:prstGeom>
            <a:noFill/>
            <a:ln w="28575">
              <a:solidFill>
                <a:srgbClr val="0066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56" name="Rectangle 16"/>
            <p:cNvSpPr>
              <a:spLocks noChangeArrowheads="1"/>
            </p:cNvSpPr>
            <p:nvPr/>
          </p:nvSpPr>
          <p:spPr bwMode="auto">
            <a:xfrm>
              <a:off x="2265472" y="4037903"/>
              <a:ext cx="1157455" cy="2645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叶子结点</a:t>
              </a:r>
            </a:p>
          </p:txBody>
        </p:sp>
        <p:sp>
          <p:nvSpPr>
            <p:cNvPr id="61455" name="Rectangle 15"/>
            <p:cNvSpPr>
              <a:spLocks noChangeArrowheads="1"/>
            </p:cNvSpPr>
            <p:nvPr/>
          </p:nvSpPr>
          <p:spPr bwMode="auto">
            <a:xfrm>
              <a:off x="2228834" y="1500179"/>
              <a:ext cx="911852" cy="2645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根结点</a:t>
              </a:r>
            </a:p>
          </p:txBody>
        </p:sp>
        <p:sp>
          <p:nvSpPr>
            <p:cNvPr id="61454" name="AutoShape 14"/>
            <p:cNvSpPr>
              <a:spLocks/>
            </p:cNvSpPr>
            <p:nvPr/>
          </p:nvSpPr>
          <p:spPr bwMode="auto">
            <a:xfrm>
              <a:off x="3562690" y="1682314"/>
              <a:ext cx="308021" cy="2422682"/>
            </a:xfrm>
            <a:prstGeom prst="rightBrace">
              <a:avLst>
                <a:gd name="adj1" fmla="val 87408"/>
                <a:gd name="adj2" fmla="val 50000"/>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53" name="Rectangle 13"/>
            <p:cNvSpPr>
              <a:spLocks noChangeArrowheads="1"/>
            </p:cNvSpPr>
            <p:nvPr/>
          </p:nvSpPr>
          <p:spPr bwMode="auto">
            <a:xfrm>
              <a:off x="3986050" y="2795465"/>
              <a:ext cx="1157455" cy="2645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高度为</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n</a:t>
              </a:r>
              <a:r>
                <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61452" name="Rectangle 12"/>
            <p:cNvSpPr>
              <a:spLocks noChangeArrowheads="1"/>
            </p:cNvSpPr>
            <p:nvPr/>
          </p:nvSpPr>
          <p:spPr bwMode="auto">
            <a:xfrm>
              <a:off x="1961520" y="2465793"/>
              <a:ext cx="640468" cy="26556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x</a:t>
              </a:r>
              <a:r>
                <a:rPr kumimoji="0" lang="en-US" altLang="zh-CN" sz="1800" i="0" u="none" strike="noStrike" cap="none" normalizeH="0" baseline="-30000" smtClean="0">
                  <a:ln>
                    <a:noFill/>
                  </a:ln>
                  <a:solidFill>
                    <a:srgbClr val="006600"/>
                  </a:solidFill>
                  <a:effectLst/>
                  <a:latin typeface="Consolas" pitchFamily="49" charset="0"/>
                  <a:ea typeface="仿宋" pitchFamily="49" charset="-122"/>
                  <a:cs typeface="Times New Roman" pitchFamily="18" charset="0"/>
                </a:rPr>
                <a:t>1</a:t>
              </a:r>
              <a:r>
                <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rPr>
                <a:t>=</a:t>
              </a:r>
              <a:r>
                <a:rPr kumimoji="0" lang="en-US" altLang="zh-CN" sz="1800" i="1" u="none" strike="noStrike" cap="none" normalizeH="0" baseline="0" smtClean="0">
                  <a:ln>
                    <a:noFill/>
                  </a:ln>
                  <a:solidFill>
                    <a:srgbClr val="006600"/>
                  </a:solidFill>
                  <a:effectLst/>
                  <a:latin typeface="Consolas" pitchFamily="49" charset="0"/>
                  <a:ea typeface="仿宋" pitchFamily="49" charset="-122"/>
                  <a:cs typeface="Times New Roman" pitchFamily="18" charset="0"/>
                </a:rPr>
                <a:t>a</a:t>
              </a:r>
              <a:r>
                <a:rPr kumimoji="0" lang="en-US" altLang="zh-CN" sz="1800" baseline="-30000" smtClean="0">
                  <a:solidFill>
                    <a:srgbClr val="006600"/>
                  </a:solidFill>
                  <a:latin typeface="Consolas" pitchFamily="49" charset="0"/>
                  <a:ea typeface="仿宋" pitchFamily="49" charset="-122"/>
                  <a:cs typeface="Times New Roman" pitchFamily="18" charset="0"/>
                </a:rPr>
                <a:t>1</a:t>
              </a:r>
              <a:endParaRPr kumimoji="0" lang="en-US" altLang="zh-CN" sz="1800" i="0" u="none" strike="noStrike" cap="none" normalizeH="0" baseline="0" smtClean="0">
                <a:ln>
                  <a:noFill/>
                </a:ln>
                <a:solidFill>
                  <a:srgbClr val="006600"/>
                </a:solidFill>
                <a:effectLst/>
                <a:latin typeface="Consolas" pitchFamily="49" charset="0"/>
                <a:ea typeface="仿宋" pitchFamily="49" charset="-122"/>
                <a:cs typeface="Times New Roman" pitchFamily="18" charset="0"/>
              </a:endParaRPr>
            </a:p>
          </p:txBody>
        </p:sp>
        <p:sp>
          <p:nvSpPr>
            <p:cNvPr id="61451" name="Oval 11"/>
            <p:cNvSpPr>
              <a:spLocks noChangeArrowheads="1"/>
            </p:cNvSpPr>
            <p:nvPr/>
          </p:nvSpPr>
          <p:spPr bwMode="auto">
            <a:xfrm>
              <a:off x="1722701" y="3420214"/>
              <a:ext cx="309378" cy="229957"/>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1450" name="AutoShape 10"/>
            <p:cNvSpPr>
              <a:spLocks noChangeShapeType="1"/>
            </p:cNvSpPr>
            <p:nvPr/>
          </p:nvSpPr>
          <p:spPr bwMode="auto">
            <a:xfrm>
              <a:off x="1877392" y="3040684"/>
              <a:ext cx="1357" cy="379530"/>
            </a:xfrm>
            <a:prstGeom prst="straightConnector1">
              <a:avLst/>
            </a:prstGeom>
            <a:noFill/>
            <a:ln w="28575">
              <a:solidFill>
                <a:srgbClr val="0066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49" name="AutoShape 9"/>
            <p:cNvSpPr>
              <a:spLocks noChangeShapeType="1"/>
            </p:cNvSpPr>
            <p:nvPr/>
          </p:nvSpPr>
          <p:spPr bwMode="auto">
            <a:xfrm flipH="1">
              <a:off x="1515092" y="1715891"/>
              <a:ext cx="252388" cy="23300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48" name="AutoShape 8"/>
            <p:cNvSpPr>
              <a:spLocks noChangeShapeType="1"/>
            </p:cNvSpPr>
            <p:nvPr/>
          </p:nvSpPr>
          <p:spPr bwMode="auto">
            <a:xfrm>
              <a:off x="1985945" y="1715890"/>
              <a:ext cx="283597" cy="159749"/>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47" name="AutoShape 7"/>
            <p:cNvSpPr>
              <a:spLocks noChangeShapeType="1"/>
            </p:cNvSpPr>
            <p:nvPr/>
          </p:nvSpPr>
          <p:spPr bwMode="auto">
            <a:xfrm flipH="1">
              <a:off x="1511021" y="2342674"/>
              <a:ext cx="256458" cy="20757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46" name="AutoShape 6"/>
            <p:cNvSpPr>
              <a:spLocks noChangeShapeType="1"/>
            </p:cNvSpPr>
            <p:nvPr/>
          </p:nvSpPr>
          <p:spPr bwMode="auto">
            <a:xfrm>
              <a:off x="1987302" y="2342675"/>
              <a:ext cx="278169" cy="13431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45" name="AutoShape 5"/>
            <p:cNvSpPr>
              <a:spLocks noChangeShapeType="1"/>
            </p:cNvSpPr>
            <p:nvPr/>
          </p:nvSpPr>
          <p:spPr bwMode="auto">
            <a:xfrm flipH="1">
              <a:off x="1519164" y="3007107"/>
              <a:ext cx="248317" cy="236062"/>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44" name="AutoShape 4"/>
            <p:cNvSpPr>
              <a:spLocks noChangeShapeType="1"/>
            </p:cNvSpPr>
            <p:nvPr/>
          </p:nvSpPr>
          <p:spPr bwMode="auto">
            <a:xfrm>
              <a:off x="1987302" y="3007106"/>
              <a:ext cx="286311" cy="162801"/>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43" name="AutoShape 3"/>
            <p:cNvSpPr>
              <a:spLocks noChangeShapeType="1"/>
            </p:cNvSpPr>
            <p:nvPr/>
          </p:nvSpPr>
          <p:spPr bwMode="auto">
            <a:xfrm flipH="1">
              <a:off x="1515092" y="3616593"/>
              <a:ext cx="252388" cy="20960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sp>
          <p:nvSpPr>
            <p:cNvPr id="61442" name="AutoShape 2"/>
            <p:cNvSpPr>
              <a:spLocks noChangeShapeType="1"/>
            </p:cNvSpPr>
            <p:nvPr/>
          </p:nvSpPr>
          <p:spPr bwMode="auto">
            <a:xfrm>
              <a:off x="1987301" y="3616592"/>
              <a:ext cx="282240" cy="136346"/>
            </a:xfrm>
            <a:prstGeom prst="straightConnector1">
              <a:avLst/>
            </a:prstGeom>
            <a:noFill/>
            <a:ln w="1905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Times New Roman" pitchFamily="18" charset="0"/>
              </a:endParaRPr>
            </a:p>
          </p:txBody>
        </p:sp>
      </p:grpSp>
      <p:sp>
        <p:nvSpPr>
          <p:cNvPr id="30" name="TextBox 29"/>
          <p:cNvSpPr txBox="1"/>
          <p:nvPr/>
        </p:nvSpPr>
        <p:spPr>
          <a:xfrm>
            <a:off x="285720" y="296676"/>
            <a:ext cx="321471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5.1.2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什么是回溯法</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1" name="灯片编号占位符 30"/>
          <p:cNvSpPr>
            <a:spLocks noGrp="1"/>
          </p:cNvSpPr>
          <p:nvPr>
            <p:ph type="sldNum" sz="quarter" idx="12"/>
          </p:nvPr>
        </p:nvSpPr>
        <p:spPr/>
        <p:txBody>
          <a:bodyPr/>
          <a:lstStyle/>
          <a:p>
            <a:fld id="{7AF016A1-9F15-429F-9EFD-84004B73C732}" type="slidenum">
              <a:rPr lang="en-US" altLang="zh-CN" smtClean="0"/>
              <a:pPr/>
              <a:t>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5720" y="344041"/>
            <a:ext cx="8501122" cy="194245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smtClean="0">
                <a:solidFill>
                  <a:srgbClr val="FF0000"/>
                </a:solidFill>
                <a:latin typeface="Consolas" pitchFamily="49" charset="0"/>
                <a:ea typeface="仿宋" pitchFamily="49" charset="-122"/>
                <a:cs typeface="Consolas" pitchFamily="49" charset="0"/>
              </a:rPr>
              <a:t>第</a:t>
            </a:r>
            <a:r>
              <a:rPr lang="en-US" altLang="zh-CN" sz="2000" i="1" smtClean="0">
                <a:solidFill>
                  <a:srgbClr val="FF0000"/>
                </a:solidFill>
                <a:latin typeface="Consolas" pitchFamily="49" charset="0"/>
                <a:ea typeface="仿宋" pitchFamily="49" charset="-122"/>
                <a:cs typeface="Consolas" pitchFamily="49" charset="0"/>
              </a:rPr>
              <a:t>i</a:t>
            </a:r>
            <a:r>
              <a:rPr lang="zh-CN" altLang="zh-CN" sz="2000" smtClean="0">
                <a:solidFill>
                  <a:srgbClr val="FF0000"/>
                </a:solidFill>
                <a:latin typeface="Consolas" pitchFamily="49" charset="0"/>
                <a:ea typeface="仿宋" pitchFamily="49" charset="-122"/>
                <a:cs typeface="Consolas" pitchFamily="49" charset="0"/>
              </a:rPr>
              <a:t>层结点</a:t>
            </a:r>
            <a:r>
              <a:rPr lang="zh-CN" altLang="en-US" sz="2000" smtClean="0">
                <a:solidFill>
                  <a:srgbClr val="FF0000"/>
                </a:solidFill>
                <a:latin typeface="Consolas" pitchFamily="49" charset="0"/>
                <a:ea typeface="仿宋" pitchFamily="49" charset="-122"/>
                <a:cs typeface="Consolas" pitchFamily="49" charset="0"/>
              </a:rPr>
              <a:t>出发的最大可能价值</a:t>
            </a: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cw</a:t>
            </a:r>
            <a:r>
              <a:rPr lang="zh-CN" altLang="zh-CN" sz="2000" smtClean="0">
                <a:solidFill>
                  <a:srgbClr val="0000FF"/>
                </a:solidFill>
                <a:latin typeface="Consolas" pitchFamily="49" charset="0"/>
                <a:ea typeface="仿宋" pitchFamily="49" charset="-122"/>
                <a:cs typeface="Consolas" pitchFamily="49" charset="0"/>
              </a:rPr>
              <a:t>表示当前选择的物品重量和（不含</a:t>
            </a:r>
            <a:r>
              <a:rPr lang="en-US" altLang="zh-CN" sz="2000" i="1" smtClean="0">
                <a:solidFill>
                  <a:srgbClr val="0000FF"/>
                </a:solidFill>
                <a:latin typeface="Consolas" pitchFamily="49" charset="0"/>
                <a:ea typeface="仿宋" pitchFamily="49" charset="-122"/>
                <a:cs typeface="Consolas" pitchFamily="49" charset="0"/>
              </a:rPr>
              <a:t>w</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cv</a:t>
            </a:r>
            <a:r>
              <a:rPr lang="zh-CN" altLang="zh-CN" sz="2000" smtClean="0">
                <a:solidFill>
                  <a:srgbClr val="0000FF"/>
                </a:solidFill>
                <a:latin typeface="Consolas" pitchFamily="49" charset="0"/>
                <a:ea typeface="仿宋" pitchFamily="49" charset="-122"/>
                <a:cs typeface="Consolas" pitchFamily="49" charset="0"/>
              </a:rPr>
              <a:t>表示当前选择的物品价值和（不含</a:t>
            </a:r>
            <a:r>
              <a:rPr lang="en-US" altLang="zh-CN" sz="2000" i="1" smtClean="0">
                <a:solidFill>
                  <a:srgbClr val="0000FF"/>
                </a:solidFill>
                <a:latin typeface="Consolas" pitchFamily="49" charset="0"/>
                <a:ea typeface="仿宋" pitchFamily="49" charset="-122"/>
                <a:cs typeface="Consolas" pitchFamily="49" charset="0"/>
              </a:rPr>
              <a:t>v</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algn="l">
              <a:lnSpc>
                <a:spcPts val="2800"/>
              </a:lnSpc>
              <a:spcBef>
                <a:spcPts val="600"/>
              </a:spcBef>
            </a:pPr>
            <a:r>
              <a:rPr lang="zh-CN" altLang="zh-CN" sz="2000" smtClean="0">
                <a:solidFill>
                  <a:srgbClr val="0000FF"/>
                </a:solidFill>
                <a:latin typeface="Consolas" pitchFamily="49" charset="0"/>
                <a:ea typeface="仿宋" pitchFamily="49" charset="-122"/>
                <a:cs typeface="Consolas" pitchFamily="49" charset="0"/>
              </a:rPr>
              <a:t>此时背包剩余容量为</a:t>
            </a:r>
            <a:r>
              <a:rPr lang="en-US" altLang="zh-CN" sz="2000" smtClean="0">
                <a:solidFill>
                  <a:srgbClr val="0000FF"/>
                </a:solidFill>
                <a:latin typeface="Consolas" pitchFamily="49" charset="0"/>
                <a:ea typeface="仿宋" pitchFamily="49" charset="-122"/>
                <a:cs typeface="Consolas" pitchFamily="49" charset="0"/>
              </a:rPr>
              <a:t>rw=W-cw</a:t>
            </a:r>
            <a:r>
              <a:rPr lang="zh-CN" altLang="en-US" sz="2000" smtClean="0">
                <a:solidFill>
                  <a:srgbClr val="0000FF"/>
                </a:solidFill>
                <a:latin typeface="Consolas" pitchFamily="49" charset="0"/>
                <a:ea typeface="仿宋" pitchFamily="49" charset="-122"/>
                <a:cs typeface="Consolas" pitchFamily="49" charset="0"/>
              </a:rPr>
              <a:t>，如果按背包容量连续</a:t>
            </a:r>
            <a:r>
              <a:rPr lang="zh-CN" altLang="zh-CN" sz="2000" smtClean="0">
                <a:solidFill>
                  <a:srgbClr val="0000FF"/>
                </a:solidFill>
                <a:latin typeface="Consolas" pitchFamily="49" charset="0"/>
                <a:ea typeface="仿宋" pitchFamily="49" charset="-122"/>
                <a:cs typeface="Consolas" pitchFamily="49" charset="0"/>
              </a:rPr>
              <a:t>选择物品</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及其后面的物品，直到装满，其价值一定是最大的（因为物品按</a:t>
            </a:r>
            <a:r>
              <a:rPr lang="en-US" altLang="zh-CN" sz="2000" smtClean="0">
                <a:solidFill>
                  <a:srgbClr val="0000FF"/>
                </a:solidFill>
                <a:latin typeface="Consolas" pitchFamily="49" charset="0"/>
                <a:ea typeface="仿宋" pitchFamily="49" charset="-122"/>
                <a:cs typeface="Consolas" pitchFamily="49" charset="0"/>
              </a:rPr>
              <a:t>v/w</a:t>
            </a:r>
            <a:r>
              <a:rPr lang="zh-CN" altLang="en-US" sz="2000" smtClean="0">
                <a:solidFill>
                  <a:srgbClr val="0000FF"/>
                </a:solidFill>
                <a:latin typeface="Consolas" pitchFamily="49" charset="0"/>
                <a:ea typeface="仿宋" pitchFamily="49" charset="-122"/>
                <a:cs typeface="Consolas" pitchFamily="49" charset="0"/>
              </a:rPr>
              <a:t>递减排序），</a:t>
            </a:r>
            <a:r>
              <a:rPr lang="zh-CN" altLang="zh-CN" sz="2000" smtClean="0">
                <a:solidFill>
                  <a:srgbClr val="FF00FF"/>
                </a:solidFill>
                <a:latin typeface="Consolas" pitchFamily="49" charset="0"/>
                <a:ea typeface="仿宋" pitchFamily="49" charset="-122"/>
                <a:cs typeface="Consolas" pitchFamily="49" charset="0"/>
              </a:rPr>
              <a:t>最大价值</a:t>
            </a:r>
            <a:r>
              <a:rPr lang="zh-CN" altLang="en-US" sz="2000" smtClean="0">
                <a:solidFill>
                  <a:srgbClr val="FF00FF"/>
                </a:solidFill>
                <a:latin typeface="Consolas" pitchFamily="49" charset="0"/>
                <a:ea typeface="仿宋" pitchFamily="49" charset="-122"/>
                <a:cs typeface="Consolas" pitchFamily="49" charset="0"/>
              </a:rPr>
              <a:t>为</a:t>
            </a:r>
            <a:r>
              <a:rPr lang="en-US" altLang="zh-CN" sz="2000" i="1" smtClean="0">
                <a:solidFill>
                  <a:srgbClr val="FF00FF"/>
                </a:solidFill>
                <a:latin typeface="Consolas" pitchFamily="49" charset="0"/>
                <a:ea typeface="仿宋" pitchFamily="49" charset="-122"/>
                <a:cs typeface="Consolas" pitchFamily="49" charset="0"/>
              </a:rPr>
              <a:t>r</a:t>
            </a:r>
            <a:r>
              <a:rPr lang="en-US" altLang="zh-CN" sz="2000" smtClean="0">
                <a:solidFill>
                  <a:srgbClr val="FF00FF"/>
                </a:solidFill>
                <a:latin typeface="Consolas" pitchFamily="49" charset="0"/>
                <a:ea typeface="仿宋" pitchFamily="49" charset="-122"/>
                <a:cs typeface="Consolas" pitchFamily="49" charset="0"/>
              </a:rPr>
              <a:t>(</a:t>
            </a:r>
            <a:r>
              <a:rPr lang="en-US" altLang="zh-CN" sz="2000" i="1" smtClean="0">
                <a:solidFill>
                  <a:srgbClr val="FF00FF"/>
                </a:solidFill>
                <a:latin typeface="Consolas" pitchFamily="49" charset="0"/>
                <a:ea typeface="仿宋" pitchFamily="49" charset="-122"/>
                <a:cs typeface="Consolas" pitchFamily="49" charset="0"/>
              </a:rPr>
              <a:t>i</a:t>
            </a:r>
            <a:r>
              <a:rPr lang="en-US" altLang="zh-CN" sz="2000" smtClean="0">
                <a:solidFill>
                  <a:srgbClr val="FF00FF"/>
                </a:solidFill>
                <a:latin typeface="Consolas" pitchFamily="49" charset="0"/>
                <a:ea typeface="仿宋" pitchFamily="49" charset="-122"/>
                <a:cs typeface="Consolas" pitchFamily="49" charset="0"/>
              </a:rPr>
              <a:t>)</a:t>
            </a:r>
            <a:r>
              <a:rPr lang="zh-CN" altLang="en-US" sz="2000" smtClean="0">
                <a:solidFill>
                  <a:srgbClr val="FF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44089" name="Rectangle 5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42"/>
          <p:cNvGrpSpPr/>
          <p:nvPr/>
        </p:nvGrpSpPr>
        <p:grpSpPr>
          <a:xfrm>
            <a:off x="1214442" y="2343153"/>
            <a:ext cx="6643706" cy="2371737"/>
            <a:chOff x="357158" y="2928934"/>
            <a:chExt cx="6643706" cy="3162314"/>
          </a:xfrm>
        </p:grpSpPr>
        <p:sp>
          <p:nvSpPr>
            <p:cNvPr id="10" name="Oval 13"/>
            <p:cNvSpPr>
              <a:spLocks noChangeArrowheads="1"/>
            </p:cNvSpPr>
            <p:nvPr/>
          </p:nvSpPr>
          <p:spPr bwMode="auto">
            <a:xfrm>
              <a:off x="1393390" y="3333837"/>
              <a:ext cx="381055" cy="380915"/>
            </a:xfrm>
            <a:prstGeom prst="ellipse">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 name="Rectangle 12"/>
            <p:cNvSpPr>
              <a:spLocks noChangeArrowheads="1"/>
            </p:cNvSpPr>
            <p:nvPr/>
          </p:nvSpPr>
          <p:spPr bwMode="auto">
            <a:xfrm>
              <a:off x="1822018" y="3357562"/>
              <a:ext cx="674278" cy="2912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12" name="Oval 11"/>
            <p:cNvSpPr>
              <a:spLocks noChangeArrowheads="1"/>
            </p:cNvSpPr>
            <p:nvPr/>
          </p:nvSpPr>
          <p:spPr bwMode="auto">
            <a:xfrm>
              <a:off x="1019314" y="4033610"/>
              <a:ext cx="379934" cy="38315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 name="Rectangle 8"/>
            <p:cNvSpPr>
              <a:spLocks noChangeArrowheads="1"/>
            </p:cNvSpPr>
            <p:nvPr/>
          </p:nvSpPr>
          <p:spPr bwMode="auto">
            <a:xfrm>
              <a:off x="1495404" y="4137844"/>
              <a:ext cx="1004866" cy="2912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cxnSp>
          <p:nvCxnSpPr>
            <p:cNvPr id="22" name="直接连接符 21"/>
            <p:cNvCxnSpPr>
              <a:stCxn id="10" idx="3"/>
              <a:endCxn id="12" idx="0"/>
            </p:cNvCxnSpPr>
            <p:nvPr/>
          </p:nvCxnSpPr>
          <p:spPr>
            <a:xfrm rot="5400000">
              <a:off x="1141917" y="3726333"/>
              <a:ext cx="374642" cy="239913"/>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5" name="Oval 11"/>
            <p:cNvSpPr>
              <a:spLocks noChangeArrowheads="1"/>
            </p:cNvSpPr>
            <p:nvPr/>
          </p:nvSpPr>
          <p:spPr bwMode="auto">
            <a:xfrm>
              <a:off x="686842" y="4712732"/>
              <a:ext cx="379934" cy="38315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27" name="直接连接符 26"/>
            <p:cNvCxnSpPr>
              <a:stCxn id="12" idx="3"/>
              <a:endCxn id="25" idx="0"/>
            </p:cNvCxnSpPr>
            <p:nvPr/>
          </p:nvCxnSpPr>
          <p:spPr>
            <a:xfrm rot="5400000">
              <a:off x="799843" y="4437620"/>
              <a:ext cx="352079" cy="198145"/>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sp>
          <p:nvSpPr>
            <p:cNvPr id="28" name="Rectangle 8"/>
            <p:cNvSpPr>
              <a:spLocks noChangeArrowheads="1"/>
            </p:cNvSpPr>
            <p:nvPr/>
          </p:nvSpPr>
          <p:spPr bwMode="auto">
            <a:xfrm>
              <a:off x="1142948" y="4786322"/>
              <a:ext cx="928694" cy="2912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smtClean="0">
                  <a:solidFill>
                    <a:srgbClr val="006600"/>
                  </a:solidFill>
                  <a:latin typeface="Consolas" pitchFamily="49" charset="0"/>
                  <a:ea typeface="仿宋" pitchFamily="49" charset="-122"/>
                  <a:cs typeface="Consolas" pitchFamily="49" charset="0"/>
                </a:rPr>
                <a:t>k</a:t>
              </a:r>
              <a:r>
                <a:rPr kumimoji="0" lang="en-US" altLang="zh-CN" sz="1800" b="0" smtClean="0">
                  <a:solidFill>
                    <a:srgbClr val="006600"/>
                  </a:solidFill>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29" name="Oval 11"/>
            <p:cNvSpPr>
              <a:spLocks noChangeArrowheads="1"/>
            </p:cNvSpPr>
            <p:nvPr/>
          </p:nvSpPr>
          <p:spPr bwMode="auto">
            <a:xfrm>
              <a:off x="357158" y="5403299"/>
              <a:ext cx="379934" cy="38315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31" name="直接连接符 30"/>
            <p:cNvCxnSpPr>
              <a:stCxn id="25" idx="3"/>
              <a:endCxn id="29" idx="0"/>
            </p:cNvCxnSpPr>
            <p:nvPr/>
          </p:nvCxnSpPr>
          <p:spPr>
            <a:xfrm rot="5400000">
              <a:off x="463042" y="5123859"/>
              <a:ext cx="363524" cy="195357"/>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5" name="Rectangle 8"/>
            <p:cNvSpPr>
              <a:spLocks noChangeArrowheads="1"/>
            </p:cNvSpPr>
            <p:nvPr/>
          </p:nvSpPr>
          <p:spPr bwMode="auto">
            <a:xfrm>
              <a:off x="781025" y="5476116"/>
              <a:ext cx="714380" cy="2912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smtClean="0">
                  <a:solidFill>
                    <a:srgbClr val="006600"/>
                  </a:solidFill>
                  <a:latin typeface="Consolas" pitchFamily="49" charset="0"/>
                  <a:ea typeface="仿宋" pitchFamily="49" charset="-122"/>
                  <a:cs typeface="Consolas" pitchFamily="49" charset="0"/>
                </a:rPr>
                <a:t>k</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36" name="Rectangle 8"/>
            <p:cNvSpPr>
              <a:spLocks noChangeArrowheads="1"/>
            </p:cNvSpPr>
            <p:nvPr/>
          </p:nvSpPr>
          <p:spPr bwMode="auto">
            <a:xfrm>
              <a:off x="1250514" y="2928934"/>
              <a:ext cx="857256" cy="2912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cv</a:t>
              </a:r>
              <a:r>
                <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cw</a:t>
              </a:r>
              <a:endPar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3000364" y="5119698"/>
              <a:ext cx="4000500" cy="971550"/>
            </a:xfrm>
            <a:prstGeom prst="rect">
              <a:avLst/>
            </a:prstGeom>
            <a:noFill/>
            <a:ln w="9525">
              <a:noFill/>
              <a:miter lim="800000"/>
              <a:headEnd/>
              <a:tailEnd/>
            </a:ln>
          </p:spPr>
        </p:pic>
        <p:sp>
          <p:nvSpPr>
            <p:cNvPr id="41" name="TextBox 40"/>
            <p:cNvSpPr txBox="1"/>
            <p:nvPr/>
          </p:nvSpPr>
          <p:spPr>
            <a:xfrm>
              <a:off x="2928926" y="4214818"/>
              <a:ext cx="3786186" cy="943848"/>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Consolas" pitchFamily="49" charset="0"/>
                  <a:ea typeface="楷体" pitchFamily="49" charset="-122"/>
                  <a:cs typeface="Consolas" pitchFamily="49" charset="0"/>
                </a:rPr>
                <a:t>试探</a:t>
              </a:r>
              <a:r>
                <a:rPr lang="zh-CN" altLang="en-US" sz="2000" smtClean="0">
                  <a:solidFill>
                    <a:srgbClr val="0000FF"/>
                  </a:solidFill>
                  <a:latin typeface="Consolas" pitchFamily="49" charset="0"/>
                  <a:ea typeface="仿宋" pitchFamily="49" charset="-122"/>
                  <a:cs typeface="Consolas" pitchFamily="49" charset="0"/>
                </a:rPr>
                <a:t>：物品</a:t>
              </a:r>
              <a:r>
                <a:rPr lang="en-US" altLang="zh-CN" sz="2000" i="1" smtClean="0">
                  <a:solidFill>
                    <a:srgbClr val="0000FF"/>
                  </a:solidFill>
                  <a:latin typeface="Consolas" pitchFamily="49" charset="0"/>
                  <a:ea typeface="仿宋" pitchFamily="49" charset="-122"/>
                  <a:cs typeface="Consolas" pitchFamily="49" charset="0"/>
                </a:rPr>
                <a:t>i</a:t>
              </a:r>
              <a:r>
                <a:rPr lang="zh-CN" altLang="en-US"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可以整个装入，物品</a:t>
              </a:r>
              <a:r>
                <a:rPr lang="en-US" altLang="zh-CN" sz="2000" i="1" smtClean="0">
                  <a:solidFill>
                    <a:srgbClr val="0000FF"/>
                  </a:solidFill>
                  <a:latin typeface="Consolas" pitchFamily="49" charset="0"/>
                  <a:ea typeface="仿宋" pitchFamily="49" charset="-122"/>
                  <a:cs typeface="Consolas" pitchFamily="49" charset="0"/>
                </a:rPr>
                <a:t>k</a:t>
              </a:r>
              <a:r>
                <a:rPr lang="zh-CN" altLang="en-US" sz="2000" smtClean="0">
                  <a:solidFill>
                    <a:srgbClr val="0000FF"/>
                  </a:solidFill>
                  <a:latin typeface="Consolas" pitchFamily="49" charset="0"/>
                  <a:ea typeface="仿宋" pitchFamily="49" charset="-122"/>
                  <a:cs typeface="Consolas" pitchFamily="49" charset="0"/>
                </a:rPr>
                <a:t>只能部分装入</a:t>
              </a:r>
            </a:p>
          </p:txBody>
        </p:sp>
        <p:sp>
          <p:nvSpPr>
            <p:cNvPr id="42" name="右大括号 41"/>
            <p:cNvSpPr/>
            <p:nvPr/>
          </p:nvSpPr>
          <p:spPr>
            <a:xfrm>
              <a:off x="2571736" y="3429000"/>
              <a:ext cx="214314" cy="2286016"/>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grpSp>
      <p:sp>
        <p:nvSpPr>
          <p:cNvPr id="21" name="灯片编号占位符 20"/>
          <p:cNvSpPr>
            <a:spLocks noGrp="1"/>
          </p:cNvSpPr>
          <p:nvPr>
            <p:ph type="sldNum" sz="quarter" idx="12"/>
          </p:nvPr>
        </p:nvSpPr>
        <p:spPr/>
        <p:txBody>
          <a:bodyPr/>
          <a:lstStyle/>
          <a:p>
            <a:fld id="{7AF016A1-9F15-429F-9EFD-84004B73C732}" type="slidenum">
              <a:rPr lang="en-US" altLang="zh-CN" smtClean="0"/>
              <a:pPr/>
              <a:t>80</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85720" y="214296"/>
            <a:ext cx="8501122" cy="81047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pPr>
            <a:r>
              <a:rPr lang="zh-CN" altLang="zh-CN" sz="2000" smtClean="0">
                <a:solidFill>
                  <a:srgbClr val="FF0000"/>
                </a:solidFill>
                <a:latin typeface="Consolas" pitchFamily="49" charset="0"/>
                <a:ea typeface="仿宋" pitchFamily="49" charset="-122"/>
                <a:cs typeface="Consolas" pitchFamily="49" charset="0"/>
              </a:rPr>
              <a:t>第</a:t>
            </a:r>
            <a:r>
              <a:rPr lang="en-US" altLang="zh-CN" sz="2000" i="1" smtClean="0">
                <a:solidFill>
                  <a:srgbClr val="FF0000"/>
                </a:solidFill>
                <a:latin typeface="Consolas" pitchFamily="49" charset="0"/>
                <a:ea typeface="仿宋" pitchFamily="49" charset="-122"/>
                <a:cs typeface="Consolas" pitchFamily="49" charset="0"/>
              </a:rPr>
              <a:t>i</a:t>
            </a:r>
            <a:r>
              <a:rPr lang="zh-CN" altLang="zh-CN" sz="2000" smtClean="0">
                <a:solidFill>
                  <a:srgbClr val="FF0000"/>
                </a:solidFill>
                <a:latin typeface="Consolas" pitchFamily="49" charset="0"/>
                <a:ea typeface="仿宋" pitchFamily="49" charset="-122"/>
                <a:cs typeface="Consolas" pitchFamily="49" charset="0"/>
              </a:rPr>
              <a:t>层结点</a:t>
            </a:r>
            <a:r>
              <a:rPr lang="zh-CN" altLang="en-US" sz="2000" smtClean="0">
                <a:solidFill>
                  <a:srgbClr val="0000FF"/>
                </a:solidFill>
                <a:latin typeface="Consolas" pitchFamily="49" charset="0"/>
                <a:ea typeface="仿宋" pitchFamily="49" charset="-122"/>
                <a:cs typeface="Consolas" pitchFamily="49" charset="0"/>
              </a:rPr>
              <a:t>：如果</a:t>
            </a:r>
            <a:r>
              <a:rPr lang="zh-CN" altLang="zh-CN" sz="2000" smtClean="0">
                <a:solidFill>
                  <a:srgbClr val="0000FF"/>
                </a:solidFill>
                <a:latin typeface="Consolas" pitchFamily="49" charset="0"/>
                <a:ea typeface="仿宋" pitchFamily="49" charset="-122"/>
                <a:cs typeface="Consolas" pitchFamily="49" charset="0"/>
              </a:rPr>
              <a:t>不选择物品</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时，此时背包剩余容量为</a:t>
            </a:r>
            <a:r>
              <a:rPr lang="en-US" altLang="zh-CN" sz="2000" smtClean="0">
                <a:solidFill>
                  <a:srgbClr val="0000FF"/>
                </a:solidFill>
                <a:latin typeface="Consolas" pitchFamily="49" charset="0"/>
                <a:ea typeface="仿宋" pitchFamily="49" charset="-122"/>
                <a:cs typeface="Consolas" pitchFamily="49" charset="0"/>
              </a:rPr>
              <a:t>rw=W-cw</a:t>
            </a:r>
            <a:r>
              <a:rPr lang="zh-CN"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FF00FF"/>
                </a:solidFill>
                <a:latin typeface="Consolas" pitchFamily="49" charset="0"/>
                <a:ea typeface="仿宋" pitchFamily="49" charset="-122"/>
                <a:cs typeface="Consolas" pitchFamily="49" charset="0"/>
              </a:rPr>
              <a:t>余下重量的物品的最大价值</a:t>
            </a:r>
            <a:r>
              <a:rPr lang="en-US" altLang="zh-CN" sz="2000" i="1" smtClean="0">
                <a:solidFill>
                  <a:srgbClr val="FF00FF"/>
                </a:solidFill>
                <a:latin typeface="Consolas" pitchFamily="49" charset="0"/>
                <a:ea typeface="仿宋" pitchFamily="49" charset="-122"/>
                <a:cs typeface="Consolas" pitchFamily="49" charset="0"/>
              </a:rPr>
              <a:t>r</a:t>
            </a:r>
            <a:r>
              <a:rPr lang="en-US" altLang="zh-CN" sz="2000" smtClean="0">
                <a:solidFill>
                  <a:srgbClr val="FF00FF"/>
                </a:solidFill>
                <a:latin typeface="Consolas" pitchFamily="49" charset="0"/>
                <a:ea typeface="仿宋" pitchFamily="49" charset="-122"/>
                <a:cs typeface="Consolas" pitchFamily="49" charset="0"/>
              </a:rPr>
              <a:t>(</a:t>
            </a:r>
            <a:r>
              <a:rPr lang="en-US" altLang="zh-CN" sz="2000" i="1" smtClean="0">
                <a:solidFill>
                  <a:srgbClr val="FF00FF"/>
                </a:solidFill>
                <a:latin typeface="Consolas" pitchFamily="49" charset="0"/>
                <a:ea typeface="仿宋" pitchFamily="49" charset="-122"/>
                <a:cs typeface="Consolas" pitchFamily="49" charset="0"/>
              </a:rPr>
              <a:t>i</a:t>
            </a:r>
            <a:r>
              <a:rPr lang="en-US" altLang="zh-CN" sz="2000" smtClean="0">
                <a:solidFill>
                  <a:srgbClr val="FF00FF"/>
                </a:solidFill>
                <a:latin typeface="Consolas" pitchFamily="49" charset="0"/>
                <a:ea typeface="仿宋" pitchFamily="49" charset="-122"/>
                <a:cs typeface="Consolas" pitchFamily="49" charset="0"/>
              </a:rPr>
              <a:t>+1)</a:t>
            </a:r>
            <a:r>
              <a:rPr lang="zh-CN" altLang="en-US" sz="2000" smtClean="0">
                <a:solidFill>
                  <a:srgbClr val="FF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44089" name="Rectangle 5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4"/>
          <p:cNvSpPr>
            <a:spLocks noChangeArrowheads="1"/>
          </p:cNvSpPr>
          <p:nvPr/>
        </p:nvSpPr>
        <p:spPr bwMode="auto">
          <a:xfrm>
            <a:off x="3397656" y="1553758"/>
            <a:ext cx="960030" cy="26789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x</a:t>
            </a:r>
            <a:r>
              <a:rPr kumimoji="0" lang="en-US" altLang="zh-CN" sz="1800" b="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800" b="0" i="1" smtClean="0">
                <a:solidFill>
                  <a:srgbClr val="0000FF"/>
                </a:solidFill>
                <a:latin typeface="Consolas" pitchFamily="49" charset="0"/>
                <a:ea typeface="仿宋" pitchFamily="49" charset="-122"/>
                <a:cs typeface="Consolas" pitchFamily="49" charset="0"/>
              </a:rPr>
              <a:t>i</a:t>
            </a:r>
            <a:r>
              <a:rPr kumimoji="0" lang="en-US" altLang="zh-CN" sz="1800" b="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 name="Oval 13"/>
          <p:cNvSpPr>
            <a:spLocks noChangeArrowheads="1"/>
          </p:cNvSpPr>
          <p:nvPr/>
        </p:nvSpPr>
        <p:spPr bwMode="auto">
          <a:xfrm>
            <a:off x="2768177" y="1335096"/>
            <a:ext cx="381055" cy="285686"/>
          </a:xfrm>
          <a:prstGeom prst="ellipse">
            <a:avLst/>
          </a:prstGeom>
          <a:solidFill>
            <a:srgbClr val="FF0000"/>
          </a:solidFill>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 name="Rectangle 12"/>
          <p:cNvSpPr>
            <a:spLocks noChangeArrowheads="1"/>
          </p:cNvSpPr>
          <p:nvPr/>
        </p:nvSpPr>
        <p:spPr bwMode="auto">
          <a:xfrm>
            <a:off x="3254780" y="1335293"/>
            <a:ext cx="969556" cy="2184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12" name="Oval 11"/>
          <p:cNvSpPr>
            <a:spLocks noChangeArrowheads="1"/>
          </p:cNvSpPr>
          <p:nvPr/>
        </p:nvSpPr>
        <p:spPr bwMode="auto">
          <a:xfrm>
            <a:off x="3340668" y="1989356"/>
            <a:ext cx="379934" cy="28736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 name="Rectangle 8"/>
          <p:cNvSpPr>
            <a:spLocks noChangeArrowheads="1"/>
          </p:cNvSpPr>
          <p:nvPr/>
        </p:nvSpPr>
        <p:spPr bwMode="auto">
          <a:xfrm>
            <a:off x="3816758" y="1985378"/>
            <a:ext cx="969556" cy="2184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u="none" strike="noStrike" cap="none" normalizeH="0" baseline="0" smtClean="0">
                <a:ln>
                  <a:noFill/>
                </a:ln>
                <a:solidFill>
                  <a:srgbClr val="006600"/>
                </a:solidFill>
                <a:effectLst/>
                <a:latin typeface="Consolas" pitchFamily="49" charset="0"/>
                <a:ea typeface="仿宋" pitchFamily="49" charset="-122"/>
                <a:cs typeface="Consolas" pitchFamily="49" charset="0"/>
              </a:rPr>
              <a:t>i</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20" name="Rectangle 2"/>
          <p:cNvSpPr>
            <a:spLocks noChangeArrowheads="1"/>
          </p:cNvSpPr>
          <p:nvPr/>
        </p:nvSpPr>
        <p:spPr bwMode="auto">
          <a:xfrm>
            <a:off x="2143109" y="2056553"/>
            <a:ext cx="401229" cy="2184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Consolas" pitchFamily="49" charset="0"/>
              </a:rPr>
              <a:t>…</a:t>
            </a:r>
          </a:p>
        </p:txBody>
      </p:sp>
      <p:cxnSp>
        <p:nvCxnSpPr>
          <p:cNvPr id="22" name="直接连接符 21"/>
          <p:cNvCxnSpPr>
            <a:stCxn id="10" idx="5"/>
            <a:endCxn id="12" idx="0"/>
          </p:cNvCxnSpPr>
          <p:nvPr/>
        </p:nvCxnSpPr>
        <p:spPr>
          <a:xfrm rot="16200000" flipH="1">
            <a:off x="3106825" y="1565546"/>
            <a:ext cx="410412" cy="43720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4" name="直接连接符 23"/>
          <p:cNvCxnSpPr>
            <a:stCxn id="10" idx="3"/>
          </p:cNvCxnSpPr>
          <p:nvPr/>
        </p:nvCxnSpPr>
        <p:spPr>
          <a:xfrm rot="5400000">
            <a:off x="2364391" y="1482663"/>
            <a:ext cx="363309" cy="555870"/>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25" name="Oval 11"/>
          <p:cNvSpPr>
            <a:spLocks noChangeArrowheads="1"/>
          </p:cNvSpPr>
          <p:nvPr/>
        </p:nvSpPr>
        <p:spPr bwMode="auto">
          <a:xfrm>
            <a:off x="3008196" y="2498698"/>
            <a:ext cx="379934" cy="28736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27" name="直接连接符 26"/>
          <p:cNvCxnSpPr>
            <a:stCxn id="12" idx="3"/>
            <a:endCxn id="25" idx="0"/>
          </p:cNvCxnSpPr>
          <p:nvPr/>
        </p:nvCxnSpPr>
        <p:spPr>
          <a:xfrm rot="5400000">
            <a:off x="3165208" y="2267595"/>
            <a:ext cx="264059" cy="198145"/>
          </a:xfrm>
          <a:prstGeom prst="line">
            <a:avLst/>
          </a:prstGeom>
          <a:ln w="19050">
            <a:prstDash val="dash"/>
            <a:tailEnd type="none"/>
          </a:ln>
        </p:spPr>
        <p:style>
          <a:lnRef idx="2">
            <a:schemeClr val="dk1"/>
          </a:lnRef>
          <a:fillRef idx="0">
            <a:schemeClr val="dk1"/>
          </a:fillRef>
          <a:effectRef idx="1">
            <a:schemeClr val="dk1"/>
          </a:effectRef>
          <a:fontRef idx="minor">
            <a:schemeClr val="tx1"/>
          </a:fontRef>
        </p:style>
      </p:cxnSp>
      <p:sp>
        <p:nvSpPr>
          <p:cNvPr id="28" name="Rectangle 8"/>
          <p:cNvSpPr>
            <a:spLocks noChangeArrowheads="1"/>
          </p:cNvSpPr>
          <p:nvPr/>
        </p:nvSpPr>
        <p:spPr bwMode="auto">
          <a:xfrm>
            <a:off x="3531006" y="2525315"/>
            <a:ext cx="969556" cy="2184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smtClean="0">
                <a:solidFill>
                  <a:srgbClr val="006600"/>
                </a:solidFill>
                <a:latin typeface="Consolas" pitchFamily="49" charset="0"/>
                <a:ea typeface="仿宋" pitchFamily="49" charset="-122"/>
                <a:cs typeface="Consolas" pitchFamily="49" charset="0"/>
              </a:rPr>
              <a:t>k</a:t>
            </a:r>
            <a:r>
              <a:rPr kumimoji="0" lang="en-US" altLang="zh-CN" sz="1800" b="0" smtClean="0">
                <a:solidFill>
                  <a:srgbClr val="006600"/>
                </a:solidFill>
                <a:latin typeface="Consolas" pitchFamily="49" charset="0"/>
                <a:ea typeface="仿宋" pitchFamily="49" charset="-122"/>
                <a:cs typeface="Consolas" pitchFamily="49" charset="0"/>
              </a:rPr>
              <a:t>-</a:t>
            </a:r>
            <a:r>
              <a:rPr kumimoji="0" lang="en-US" alt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1</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29" name="Oval 11"/>
          <p:cNvSpPr>
            <a:spLocks noChangeArrowheads="1"/>
          </p:cNvSpPr>
          <p:nvPr/>
        </p:nvSpPr>
        <p:spPr bwMode="auto">
          <a:xfrm>
            <a:off x="2678512" y="3016623"/>
            <a:ext cx="379934" cy="287366"/>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31" name="直接连接符 30"/>
          <p:cNvCxnSpPr>
            <a:stCxn id="25" idx="3"/>
            <a:endCxn id="29" idx="0"/>
          </p:cNvCxnSpPr>
          <p:nvPr/>
        </p:nvCxnSpPr>
        <p:spPr>
          <a:xfrm rot="5400000">
            <a:off x="2829837" y="2782623"/>
            <a:ext cx="272643" cy="195357"/>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35" name="Rectangle 8"/>
          <p:cNvSpPr>
            <a:spLocks noChangeArrowheads="1"/>
          </p:cNvSpPr>
          <p:nvPr/>
        </p:nvSpPr>
        <p:spPr bwMode="auto">
          <a:xfrm>
            <a:off x="3102379" y="3071235"/>
            <a:ext cx="714380" cy="2184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第</a:t>
            </a:r>
            <a:r>
              <a:rPr kumimoji="0" lang="en-US" altLang="zh-CN" sz="1800" b="0" i="1" smtClean="0">
                <a:solidFill>
                  <a:srgbClr val="006600"/>
                </a:solidFill>
                <a:latin typeface="Consolas" pitchFamily="49" charset="0"/>
                <a:ea typeface="仿宋" pitchFamily="49" charset="-122"/>
                <a:cs typeface="Consolas" pitchFamily="49" charset="0"/>
              </a:rPr>
              <a:t>k</a:t>
            </a:r>
            <a:r>
              <a:rPr kumimoji="0" lang="zh-CN" altLang="en-US" sz="1800" b="0" i="0" u="none" strike="noStrike" cap="none" normalizeH="0" baseline="0" smtClean="0">
                <a:ln>
                  <a:noFill/>
                </a:ln>
                <a:solidFill>
                  <a:srgbClr val="006600"/>
                </a:solidFill>
                <a:effectLst/>
                <a:latin typeface="Consolas" pitchFamily="49" charset="0"/>
                <a:ea typeface="仿宋" pitchFamily="49" charset="-122"/>
                <a:cs typeface="Consolas" pitchFamily="49" charset="0"/>
              </a:rPr>
              <a:t>层</a:t>
            </a:r>
          </a:p>
        </p:txBody>
      </p:sp>
      <p:sp>
        <p:nvSpPr>
          <p:cNvPr id="36" name="Rectangle 8"/>
          <p:cNvSpPr>
            <a:spLocks noChangeArrowheads="1"/>
          </p:cNvSpPr>
          <p:nvPr/>
        </p:nvSpPr>
        <p:spPr bwMode="auto">
          <a:xfrm>
            <a:off x="2683276" y="1125131"/>
            <a:ext cx="285752" cy="2184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cv</a:t>
            </a:r>
            <a:endParaRPr kumimoji="0" lang="zh-CN" altLang="en-US" sz="18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8" name="右大括号 37"/>
          <p:cNvSpPr/>
          <p:nvPr/>
        </p:nvSpPr>
        <p:spPr>
          <a:xfrm>
            <a:off x="4714876" y="2071683"/>
            <a:ext cx="285752" cy="1178727"/>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23" name="TextBox 22"/>
          <p:cNvSpPr txBox="1"/>
          <p:nvPr/>
        </p:nvSpPr>
        <p:spPr>
          <a:xfrm>
            <a:off x="5072066" y="2500311"/>
            <a:ext cx="1071570" cy="369332"/>
          </a:xfrm>
          <a:prstGeom prst="rect">
            <a:avLst/>
          </a:prstGeom>
          <a:noFill/>
        </p:spPr>
        <p:txBody>
          <a:bodyPr wrap="square" rtlCol="0">
            <a:spAutoFit/>
          </a:bodyPr>
          <a:lstStyle/>
          <a:p>
            <a:pPr algn="l">
              <a:lnSpc>
                <a:spcPct val="100000"/>
              </a:lnSpc>
              <a:spcBef>
                <a:spcPts val="0"/>
              </a:spcBef>
            </a:pPr>
            <a:r>
              <a:rPr lang="en-US" altLang="zh-CN" sz="1800" i="1" smtClean="0">
                <a:solidFill>
                  <a:srgbClr val="FF00FF"/>
                </a:solidFill>
                <a:latin typeface="Consolas" pitchFamily="49" charset="0"/>
                <a:ea typeface="楷体" pitchFamily="49" charset="-122"/>
                <a:cs typeface="Consolas" pitchFamily="49" charset="0"/>
              </a:rPr>
              <a:t>r</a:t>
            </a:r>
            <a:r>
              <a:rPr lang="en-US" altLang="zh-CN" sz="1800" smtClean="0">
                <a:solidFill>
                  <a:srgbClr val="FF00FF"/>
                </a:solidFill>
                <a:latin typeface="Consolas" pitchFamily="49" charset="0"/>
                <a:ea typeface="楷体" pitchFamily="49" charset="-122"/>
                <a:cs typeface="Consolas" pitchFamily="49" charset="0"/>
              </a:rPr>
              <a:t>(</a:t>
            </a:r>
            <a:r>
              <a:rPr lang="en-US" altLang="zh-CN" sz="1800" i="1" smtClean="0">
                <a:solidFill>
                  <a:srgbClr val="FF00FF"/>
                </a:solidFill>
                <a:latin typeface="Consolas" pitchFamily="49" charset="0"/>
                <a:ea typeface="楷体" pitchFamily="49" charset="-122"/>
                <a:cs typeface="Consolas" pitchFamily="49" charset="0"/>
              </a:rPr>
              <a:t>i</a:t>
            </a:r>
            <a:r>
              <a:rPr lang="en-US" altLang="zh-CN" sz="1800" smtClean="0">
                <a:solidFill>
                  <a:srgbClr val="FF00FF"/>
                </a:solidFill>
                <a:latin typeface="Consolas" pitchFamily="49" charset="0"/>
                <a:ea typeface="楷体" pitchFamily="49" charset="-122"/>
                <a:cs typeface="Consolas" pitchFamily="49" charset="0"/>
              </a:rPr>
              <a:t>+1)</a:t>
            </a:r>
            <a:endParaRPr lang="zh-CN" altLang="en-US" sz="1800" smtClean="0">
              <a:solidFill>
                <a:srgbClr val="FF00FF"/>
              </a:solidFill>
              <a:latin typeface="Consolas" pitchFamily="49" charset="0"/>
              <a:ea typeface="楷体" pitchFamily="49" charset="-122"/>
              <a:cs typeface="Consolas" pitchFamily="49" charset="0"/>
            </a:endParaRPr>
          </a:p>
        </p:txBody>
      </p:sp>
      <p:pic>
        <p:nvPicPr>
          <p:cNvPr id="26" name="Picture 2"/>
          <p:cNvPicPr>
            <a:picLocks noChangeAspect="1" noChangeArrowheads="1"/>
          </p:cNvPicPr>
          <p:nvPr/>
        </p:nvPicPr>
        <p:blipFill>
          <a:blip r:embed="rId3" cstate="print"/>
          <a:srcRect/>
          <a:stretch>
            <a:fillRect/>
          </a:stretch>
        </p:blipFill>
        <p:spPr bwMode="auto">
          <a:xfrm>
            <a:off x="3857620" y="3321849"/>
            <a:ext cx="4000500" cy="728663"/>
          </a:xfrm>
          <a:prstGeom prst="rect">
            <a:avLst/>
          </a:prstGeom>
          <a:noFill/>
          <a:ln w="9525">
            <a:noFill/>
            <a:miter lim="800000"/>
            <a:headEnd/>
            <a:tailEnd/>
          </a:ln>
        </p:spPr>
      </p:pic>
      <p:sp>
        <p:nvSpPr>
          <p:cNvPr id="32" name="灯片编号占位符 31"/>
          <p:cNvSpPr>
            <a:spLocks noGrp="1"/>
          </p:cNvSpPr>
          <p:nvPr>
            <p:ph type="sldNum" sz="quarter" idx="12"/>
          </p:nvPr>
        </p:nvSpPr>
        <p:spPr/>
        <p:txBody>
          <a:bodyPr/>
          <a:lstStyle/>
          <a:p>
            <a:fld id="{7AF016A1-9F15-429F-9EFD-84004B73C732}" type="slidenum">
              <a:rPr lang="en-US" altLang="zh-CN" smtClean="0"/>
              <a:pPr/>
              <a:t>81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TextBox 8"/>
          <p:cNvSpPr txBox="1"/>
          <p:nvPr/>
        </p:nvSpPr>
        <p:spPr>
          <a:xfrm>
            <a:off x="357158" y="1071552"/>
            <a:ext cx="8501122" cy="353094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	def </a:t>
            </a:r>
            <a:r>
              <a:rPr lang="en-US" altLang="zh-CN" sz="2000" smtClean="0">
                <a:solidFill>
                  <a:srgbClr val="FF0000"/>
                </a:solidFill>
                <a:latin typeface="Consolas" pitchFamily="49" charset="0"/>
                <a:ea typeface="仿宋" pitchFamily="49" charset="-122"/>
              </a:rPr>
              <a:t>bound</a:t>
            </a:r>
            <a:r>
              <a:rPr lang="en-US" altLang="zh-CN" sz="2000" smtClean="0">
                <a:solidFill>
                  <a:srgbClr val="0000FF"/>
                </a:solidFill>
                <a:latin typeface="Consolas" pitchFamily="49" charset="0"/>
                <a:ea typeface="仿宋" pitchFamily="49" charset="-122"/>
              </a:rPr>
              <a:t>(cw,cv,i):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计算第</a:t>
            </a:r>
            <a:r>
              <a:rPr lang="en-US" altLang="zh-CN" sz="2000" smtClean="0">
                <a:solidFill>
                  <a:srgbClr val="00B050"/>
                </a:solidFill>
                <a:latin typeface="Consolas" pitchFamily="49" charset="0"/>
                <a:ea typeface="仿宋" pitchFamily="49" charset="-122"/>
              </a:rPr>
              <a:t>i</a:t>
            </a:r>
            <a:r>
              <a:rPr lang="zh-CN" altLang="zh-CN" sz="2000" smtClean="0">
                <a:solidFill>
                  <a:srgbClr val="00B050"/>
                </a:solidFill>
                <a:latin typeface="Consolas" pitchFamily="49" charset="0"/>
                <a:ea typeface="仿宋" pitchFamily="49" charset="-122"/>
              </a:rPr>
              <a:t>层结点的上界函数值</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2 		global g,W,n</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3  	rw=W-cw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背包的剩余容量</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4  	b=cv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表示物品价值的上界值</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5  	j=i</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6  	while j&lt;n and g[j].w&lt;=rw:</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7   		rw-=g[j].w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选择物品</a:t>
            </a:r>
            <a:r>
              <a:rPr lang="en-US" altLang="zh-CN" sz="2000" smtClean="0">
                <a:solidFill>
                  <a:srgbClr val="00B0F0"/>
                </a:solidFill>
                <a:latin typeface="Consolas" pitchFamily="49" charset="0"/>
                <a:ea typeface="仿宋" pitchFamily="49" charset="-122"/>
              </a:rPr>
              <a:t>j</a:t>
            </a:r>
            <a:endParaRPr lang="zh-CN" altLang="zh-CN" sz="2000" smtClean="0">
              <a:solidFill>
                <a:srgbClr val="00B0F0"/>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8    		b+=g[j].v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累计价值</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9    		j+=1</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10 	if j&lt;n: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最后物品</a:t>
            </a:r>
            <a:r>
              <a:rPr lang="en-US" altLang="zh-CN" sz="2000" smtClean="0">
                <a:solidFill>
                  <a:srgbClr val="00B0F0"/>
                </a:solidFill>
                <a:latin typeface="Consolas" pitchFamily="49" charset="0"/>
                <a:ea typeface="仿宋" pitchFamily="49" charset="-122"/>
              </a:rPr>
              <a:t>k=j+1</a:t>
            </a:r>
            <a:r>
              <a:rPr lang="zh-CN" altLang="zh-CN" sz="2000" smtClean="0">
                <a:solidFill>
                  <a:srgbClr val="00B0F0"/>
                </a:solidFill>
                <a:latin typeface="Consolas" pitchFamily="49" charset="0"/>
                <a:ea typeface="仿宋" pitchFamily="49" charset="-122"/>
              </a:rPr>
              <a:t>只能部分装入</a:t>
            </a: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11   		b+=1.0*g[j].v/g[j].w*rw</a:t>
            </a:r>
            <a:endParaRPr lang="zh-CN" altLang="zh-CN" sz="2000" smtClean="0">
              <a:solidFill>
                <a:srgbClr val="0000FF"/>
              </a:solidFill>
              <a:latin typeface="Consolas" pitchFamily="49" charset="0"/>
              <a:ea typeface="仿宋" pitchFamily="49" charset="-122"/>
            </a:endParaRPr>
          </a:p>
          <a:p>
            <a:pPr algn="l" defTabSz="360000">
              <a:lnSpc>
                <a:spcPts val="2200"/>
              </a:lnSpc>
              <a:spcBef>
                <a:spcPts val="0"/>
              </a:spcBef>
            </a:pPr>
            <a:r>
              <a:rPr lang="en-US" altLang="zh-CN" sz="2000" smtClean="0">
                <a:solidFill>
                  <a:srgbClr val="0000FF"/>
                </a:solidFill>
                <a:latin typeface="Consolas" pitchFamily="49" charset="0"/>
                <a:ea typeface="仿宋" pitchFamily="49" charset="-122"/>
              </a:rPr>
              <a:t>12 	return b</a:t>
            </a:r>
            <a:endParaRPr lang="zh-CN" altLang="zh-CN" sz="2000">
              <a:solidFill>
                <a:srgbClr val="0000FF"/>
              </a:solidFill>
              <a:latin typeface="Consolas" pitchFamily="49" charset="0"/>
              <a:ea typeface="仿宋" pitchFamily="49" charset="-122"/>
            </a:endParaRPr>
          </a:p>
        </p:txBody>
      </p:sp>
      <p:sp>
        <p:nvSpPr>
          <p:cNvPr id="10" name="TextBox 9"/>
          <p:cNvSpPr txBox="1"/>
          <p:nvPr/>
        </p:nvSpPr>
        <p:spPr>
          <a:xfrm>
            <a:off x="71406" y="107140"/>
            <a:ext cx="1357322" cy="453183"/>
          </a:xfrm>
          <a:prstGeom prst="rect">
            <a:avLst/>
          </a:prstGeom>
        </p:spPr>
        <p:style>
          <a:lnRef idx="1">
            <a:schemeClr val="accent3"/>
          </a:lnRef>
          <a:fillRef idx="2">
            <a:schemeClr val="accent3"/>
          </a:fillRef>
          <a:effectRef idx="1">
            <a:schemeClr val="accent3"/>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Times New Roman" pitchFamily="18" charset="0"/>
              </a:rPr>
              <a:t>限</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Times New Roman" pitchFamily="18" charset="0"/>
              </a:rPr>
              <a:t>界函数</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华文中宋" pitchFamily="2" charset="-122"/>
              <a:ea typeface="华文中宋" pitchFamily="2" charset="-122"/>
              <a:cs typeface="Consolas" pitchFamily="49" charset="0"/>
            </a:endParaRPr>
          </a:p>
        </p:txBody>
      </p:sp>
      <p:sp>
        <p:nvSpPr>
          <p:cNvPr id="14" name="TextBox 13"/>
          <p:cNvSpPr txBox="1"/>
          <p:nvPr/>
        </p:nvSpPr>
        <p:spPr>
          <a:xfrm>
            <a:off x="1571636" y="71420"/>
            <a:ext cx="7643834" cy="733534"/>
          </a:xfrm>
          <a:prstGeom prst="rect">
            <a:avLst/>
          </a:prstGeom>
          <a:noFill/>
        </p:spPr>
        <p:txBody>
          <a:bodyPr wrap="square" rtlCol="0">
            <a:spAutoFit/>
          </a:bodyPr>
          <a:lstStyle/>
          <a:p>
            <a:pPr algn="l">
              <a:lnSpc>
                <a:spcPts val="2500"/>
              </a:lnSpc>
              <a:spcBef>
                <a:spcPts val="0"/>
              </a:spcBef>
            </a:pPr>
            <a:r>
              <a:rPr lang="zh-CN" altLang="zh-CN" sz="2000" smtClean="0">
                <a:solidFill>
                  <a:srgbClr val="0000FF"/>
                </a:solidFill>
                <a:latin typeface="Consolas" pitchFamily="49" charset="0"/>
                <a:ea typeface="仿宋" pitchFamily="49" charset="-122"/>
                <a:cs typeface="Consolas" pitchFamily="49" charset="0"/>
              </a:rPr>
              <a:t>不选择物品</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时这条路径走下去能够选择物品的最大价值为</a:t>
            </a:r>
            <a:r>
              <a:rPr lang="en-US" altLang="zh-CN" sz="2000" smtClean="0">
                <a:solidFill>
                  <a:srgbClr val="0000FF"/>
                </a:solidFill>
                <a:latin typeface="Consolas" pitchFamily="49" charset="0"/>
                <a:ea typeface="仿宋" pitchFamily="49" charset="-122"/>
                <a:cs typeface="Consolas" pitchFamily="49" charset="0"/>
              </a:rPr>
              <a:t>bound(cw,cv,i+1)</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cxnSp>
        <p:nvCxnSpPr>
          <p:cNvPr id="16" name="直接箭头连接符 15"/>
          <p:cNvCxnSpPr>
            <a:stCxn id="17" idx="1"/>
          </p:cNvCxnSpPr>
          <p:nvPr/>
        </p:nvCxnSpPr>
        <p:spPr>
          <a:xfrm rot="10800000" flipV="1">
            <a:off x="3250392" y="886886"/>
            <a:ext cx="750104" cy="32754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4000496" y="702220"/>
            <a:ext cx="3000396" cy="369332"/>
          </a:xfrm>
          <a:prstGeom prst="rect">
            <a:avLst/>
          </a:prstGeom>
          <a:noFill/>
        </p:spPr>
        <p:txBody>
          <a:bodyPr wrap="square" rtlCol="0">
            <a:spAutoFit/>
          </a:bodyPr>
          <a:lstStyle/>
          <a:p>
            <a:pPr algn="l">
              <a:lnSpc>
                <a:spcPct val="100000"/>
              </a:lnSpc>
              <a:spcBef>
                <a:spcPts val="0"/>
              </a:spcBef>
            </a:pPr>
            <a:r>
              <a:rPr lang="zh-CN" altLang="en-US" sz="1800" smtClean="0">
                <a:solidFill>
                  <a:srgbClr val="FF00FF"/>
                </a:solidFill>
                <a:latin typeface="Consolas" pitchFamily="49" charset="0"/>
                <a:ea typeface="仿宋" pitchFamily="49" charset="-122"/>
                <a:cs typeface="Consolas" pitchFamily="49" charset="0"/>
              </a:rPr>
              <a:t>对于第</a:t>
            </a:r>
            <a:r>
              <a:rPr lang="en-US" altLang="zh-CN" sz="1800" i="1" smtClean="0">
                <a:solidFill>
                  <a:srgbClr val="FF00FF"/>
                </a:solidFill>
                <a:latin typeface="Consolas" pitchFamily="49" charset="0"/>
                <a:ea typeface="仿宋" pitchFamily="49" charset="-122"/>
                <a:cs typeface="Consolas" pitchFamily="49" charset="0"/>
              </a:rPr>
              <a:t>i</a:t>
            </a:r>
            <a:r>
              <a:rPr lang="zh-CN" altLang="en-US" sz="1800" smtClean="0">
                <a:solidFill>
                  <a:srgbClr val="FF00FF"/>
                </a:solidFill>
                <a:latin typeface="Consolas" pitchFamily="49" charset="0"/>
                <a:ea typeface="仿宋" pitchFamily="49" charset="-122"/>
                <a:cs typeface="Consolas" pitchFamily="49" charset="0"/>
              </a:rPr>
              <a:t>层结点实参为</a:t>
            </a:r>
            <a:r>
              <a:rPr lang="en-US" altLang="zh-CN" sz="1800" i="1" smtClean="0">
                <a:solidFill>
                  <a:srgbClr val="FF00FF"/>
                </a:solidFill>
                <a:latin typeface="Consolas" pitchFamily="49" charset="0"/>
                <a:ea typeface="仿宋" pitchFamily="49" charset="-122"/>
                <a:cs typeface="Consolas" pitchFamily="49" charset="0"/>
              </a:rPr>
              <a:t>i</a:t>
            </a:r>
            <a:r>
              <a:rPr lang="en-US" altLang="zh-CN" sz="1800" smtClean="0">
                <a:solidFill>
                  <a:srgbClr val="FF00FF"/>
                </a:solidFill>
                <a:latin typeface="Consolas" pitchFamily="49" charset="0"/>
                <a:ea typeface="仿宋" pitchFamily="49" charset="-122"/>
                <a:cs typeface="Consolas" pitchFamily="49" charset="0"/>
              </a:rPr>
              <a:t>+1</a:t>
            </a:r>
            <a:endParaRPr lang="zh-CN" altLang="en-US" sz="1800" smtClean="0">
              <a:solidFill>
                <a:srgbClr val="FF00FF"/>
              </a:solidFill>
              <a:latin typeface="Consolas" pitchFamily="49" charset="0"/>
              <a:ea typeface="仿宋" pitchFamily="49" charset="-122"/>
              <a:cs typeface="Consolas" pitchFamily="49" charset="0"/>
            </a:endParaRPr>
          </a:p>
        </p:txBody>
      </p:sp>
      <p:sp>
        <p:nvSpPr>
          <p:cNvPr id="18" name="TextBox 17"/>
          <p:cNvSpPr txBox="1"/>
          <p:nvPr/>
        </p:nvSpPr>
        <p:spPr>
          <a:xfrm>
            <a:off x="428596" y="4661311"/>
            <a:ext cx="7000924" cy="4001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ct val="100000"/>
              </a:lnSpc>
              <a:spcBef>
                <a:spcPts val="0"/>
              </a:spcBef>
              <a:buBlip>
                <a:blip r:embed="rId3"/>
              </a:buBlip>
            </a:pPr>
            <a:r>
              <a:rPr lang="zh-CN" altLang="zh-CN" sz="2000" smtClean="0">
                <a:solidFill>
                  <a:srgbClr val="FF0000"/>
                </a:solidFill>
                <a:latin typeface="Consolas" pitchFamily="49" charset="0"/>
                <a:ea typeface="楷体" pitchFamily="49" charset="-122"/>
                <a:cs typeface="Consolas" pitchFamily="49" charset="0"/>
              </a:rPr>
              <a:t>剪支</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仅仅扩展</a:t>
            </a:r>
            <a:r>
              <a:rPr lang="pt-BR" altLang="zh-CN" sz="2000" smtClean="0">
                <a:solidFill>
                  <a:srgbClr val="006600"/>
                </a:solidFill>
                <a:latin typeface="Consolas" pitchFamily="49" charset="0"/>
                <a:ea typeface="仿宋" pitchFamily="49" charset="-122"/>
                <a:cs typeface="Consolas" pitchFamily="49" charset="0"/>
              </a:rPr>
              <a:t>bound(cw,cv,i+1)&gt;</a:t>
            </a:r>
            <a:r>
              <a:rPr lang="en-US" altLang="zh-CN" sz="2000" smtClean="0">
                <a:solidFill>
                  <a:srgbClr val="006600"/>
                </a:solidFill>
                <a:latin typeface="Consolas" pitchFamily="49" charset="0"/>
                <a:ea typeface="楷体" pitchFamily="49" charset="-122"/>
                <a:cs typeface="Consolas" pitchFamily="49" charset="0"/>
              </a:rPr>
              <a:t>bestv</a:t>
            </a:r>
            <a:r>
              <a:rPr lang="zh-CN" altLang="zh-CN" sz="2000" smtClean="0">
                <a:solidFill>
                  <a:srgbClr val="0000FF"/>
                </a:solidFill>
                <a:latin typeface="Consolas" pitchFamily="49" charset="0"/>
                <a:ea typeface="楷体" pitchFamily="49" charset="-122"/>
                <a:cs typeface="Consolas" pitchFamily="49" charset="0"/>
              </a:rPr>
              <a:t>的</a:t>
            </a:r>
            <a:r>
              <a:rPr lang="zh-CN" altLang="en-US" sz="2000" smtClean="0">
                <a:solidFill>
                  <a:srgbClr val="0000FF"/>
                </a:solidFill>
                <a:latin typeface="Consolas" pitchFamily="49" charset="0"/>
                <a:ea typeface="楷体" pitchFamily="49" charset="-122"/>
                <a:cs typeface="Consolas" pitchFamily="49" charset="0"/>
              </a:rPr>
              <a:t>右</a:t>
            </a:r>
            <a:r>
              <a:rPr lang="zh-CN" altLang="zh-CN" sz="2000" smtClean="0">
                <a:solidFill>
                  <a:srgbClr val="0000FF"/>
                </a:solidFill>
                <a:latin typeface="Consolas" pitchFamily="49" charset="0"/>
                <a:ea typeface="楷体" pitchFamily="49" charset="-122"/>
                <a:cs typeface="Consolas" pitchFamily="49" charset="0"/>
              </a:rPr>
              <a:t>孩子结点。</a:t>
            </a:r>
            <a:endParaRPr lang="zh-CN" altLang="en-US" sz="2000" smtClean="0">
              <a:solidFill>
                <a:srgbClr val="0000FF"/>
              </a:solidFill>
              <a:latin typeface="Consolas" pitchFamily="49" charset="0"/>
              <a:ea typeface="楷体"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82</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9" name="Rectangle 57"/>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3449" name="Rectangle 2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2" name="表格 31"/>
          <p:cNvGraphicFramePr>
            <a:graphicFrameLocks noGrp="1"/>
          </p:cNvGraphicFramePr>
          <p:nvPr/>
        </p:nvGraphicFramePr>
        <p:xfrm>
          <a:off x="1214414" y="535767"/>
          <a:ext cx="6357982" cy="1587500"/>
        </p:xfrm>
        <a:graphic>
          <a:graphicData uri="http://schemas.openxmlformats.org/drawingml/2006/table">
            <a:tbl>
              <a:tblPr>
                <a:tableStyleId>{35758FB7-9AC5-4552-8A53-C91805E547FA}</a:tableStyleId>
              </a:tblPr>
              <a:tblGrid>
                <a:gridCol w="1300205"/>
                <a:gridCol w="1483955"/>
                <a:gridCol w="1325792"/>
                <a:gridCol w="1094359"/>
                <a:gridCol w="1153671"/>
              </a:tblGrid>
              <a:tr h="266700">
                <a:tc>
                  <a:txBody>
                    <a:bodyPr/>
                    <a:lstStyle/>
                    <a:p>
                      <a:pPr algn="ctr">
                        <a:lnSpc>
                          <a:spcPts val="2500"/>
                        </a:lnSpc>
                        <a:spcAft>
                          <a:spcPts val="0"/>
                        </a:spcAft>
                      </a:pPr>
                      <a:r>
                        <a:rPr lang="zh-CN" sz="1500" b="1" kern="100">
                          <a:solidFill>
                            <a:srgbClr val="FF0000"/>
                          </a:solidFill>
                          <a:latin typeface="Consolas" pitchFamily="49" charset="0"/>
                          <a:ea typeface="仿宋" pitchFamily="49" charset="-122"/>
                          <a:cs typeface="Consolas" pitchFamily="49" charset="0"/>
                        </a:rPr>
                        <a:t>序号</a:t>
                      </a:r>
                      <a:r>
                        <a:rPr lang="pt-BR" sz="1500" b="1" kern="100">
                          <a:solidFill>
                            <a:srgbClr val="FF0000"/>
                          </a:solidFill>
                          <a:latin typeface="Consolas" pitchFamily="49" charset="0"/>
                          <a:ea typeface="仿宋" pitchFamily="49" charset="-122"/>
                          <a:cs typeface="Consolas" pitchFamily="49" charset="0"/>
                        </a:rPr>
                        <a:t>i</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algn="ctr">
                        <a:lnSpc>
                          <a:spcPts val="2500"/>
                        </a:lnSpc>
                        <a:spcAft>
                          <a:spcPts val="0"/>
                        </a:spcAft>
                      </a:pPr>
                      <a:r>
                        <a:rPr lang="zh-CN" sz="1500" b="1" kern="100">
                          <a:solidFill>
                            <a:srgbClr val="FF0000"/>
                          </a:solidFill>
                          <a:latin typeface="Consolas" pitchFamily="49" charset="0"/>
                          <a:ea typeface="仿宋" pitchFamily="49" charset="-122"/>
                          <a:cs typeface="Consolas" pitchFamily="49" charset="0"/>
                        </a:rPr>
                        <a:t>物品编号</a:t>
                      </a:r>
                      <a:r>
                        <a:rPr lang="pt-BR" sz="1500" b="1" kern="100">
                          <a:solidFill>
                            <a:srgbClr val="FF0000"/>
                          </a:solidFill>
                          <a:latin typeface="Consolas" pitchFamily="49" charset="0"/>
                          <a:ea typeface="仿宋" pitchFamily="49" charset="-122"/>
                          <a:cs typeface="Consolas" pitchFamily="49" charset="0"/>
                        </a:rPr>
                        <a:t>no</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algn="ctr">
                        <a:lnSpc>
                          <a:spcPts val="2500"/>
                        </a:lnSpc>
                        <a:spcAft>
                          <a:spcPts val="0"/>
                        </a:spcAft>
                      </a:pPr>
                      <a:r>
                        <a:rPr lang="zh-CN" sz="1500" b="1" kern="100">
                          <a:solidFill>
                            <a:srgbClr val="FF0000"/>
                          </a:solidFill>
                          <a:latin typeface="Consolas" pitchFamily="49" charset="0"/>
                          <a:ea typeface="仿宋" pitchFamily="49" charset="-122"/>
                          <a:cs typeface="Consolas" pitchFamily="49" charset="0"/>
                        </a:rPr>
                        <a:t>重量</a:t>
                      </a:r>
                      <a:r>
                        <a:rPr lang="pt-BR" sz="1500" b="1" kern="100">
                          <a:solidFill>
                            <a:srgbClr val="FF0000"/>
                          </a:solidFill>
                          <a:latin typeface="Consolas" pitchFamily="49" charset="0"/>
                          <a:ea typeface="仿宋" pitchFamily="49" charset="-122"/>
                          <a:cs typeface="Consolas" pitchFamily="49" charset="0"/>
                        </a:rPr>
                        <a:t>w</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algn="ctr">
                        <a:lnSpc>
                          <a:spcPts val="2500"/>
                        </a:lnSpc>
                        <a:spcAft>
                          <a:spcPts val="0"/>
                        </a:spcAft>
                      </a:pPr>
                      <a:r>
                        <a:rPr lang="zh-CN" sz="1500" b="1" kern="100">
                          <a:solidFill>
                            <a:srgbClr val="FF0000"/>
                          </a:solidFill>
                          <a:latin typeface="Consolas" pitchFamily="49" charset="0"/>
                          <a:ea typeface="仿宋" pitchFamily="49" charset="-122"/>
                          <a:cs typeface="Consolas" pitchFamily="49" charset="0"/>
                        </a:rPr>
                        <a:t>价值</a:t>
                      </a:r>
                      <a:r>
                        <a:rPr lang="pt-BR" sz="1500" b="1" kern="100">
                          <a:solidFill>
                            <a:srgbClr val="FF0000"/>
                          </a:solidFill>
                          <a:latin typeface="Consolas" pitchFamily="49" charset="0"/>
                          <a:ea typeface="仿宋" pitchFamily="49" charset="-122"/>
                          <a:cs typeface="Consolas" pitchFamily="49" charset="0"/>
                        </a:rPr>
                        <a:t>v</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algn="ctr">
                        <a:lnSpc>
                          <a:spcPts val="2500"/>
                        </a:lnSpc>
                        <a:spcAft>
                          <a:spcPts val="0"/>
                        </a:spcAft>
                      </a:pPr>
                      <a:r>
                        <a:rPr lang="pt-BR" sz="1500" b="1" kern="100">
                          <a:solidFill>
                            <a:srgbClr val="FF0000"/>
                          </a:solidFill>
                          <a:latin typeface="Consolas" pitchFamily="49" charset="0"/>
                          <a:ea typeface="仿宋" pitchFamily="49" charset="-122"/>
                          <a:cs typeface="Consolas" pitchFamily="49" charset="0"/>
                        </a:rPr>
                        <a:t>v/w</a:t>
                      </a:r>
                      <a:endParaRPr lang="zh-CN" sz="1500" b="1"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r>
              <a:tr h="266700">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0</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FF00FF"/>
                          </a:solidFill>
                          <a:latin typeface="Consolas" pitchFamily="49" charset="0"/>
                          <a:ea typeface="仿宋" pitchFamily="49" charset="-122"/>
                          <a:cs typeface="Consolas" pitchFamily="49" charset="0"/>
                        </a:rPr>
                        <a:t>1.5</a:t>
                      </a:r>
                      <a:endParaRPr lang="zh-CN" sz="15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266700">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FF00FF"/>
                          </a:solidFill>
                          <a:latin typeface="Consolas" pitchFamily="49" charset="0"/>
                          <a:ea typeface="仿宋" pitchFamily="49" charset="-122"/>
                          <a:cs typeface="Consolas" pitchFamily="49" charset="0"/>
                        </a:rPr>
                        <a:t>1.3</a:t>
                      </a:r>
                      <a:endParaRPr lang="zh-CN" sz="15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266700">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2</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1</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FF00FF"/>
                          </a:solidFill>
                          <a:latin typeface="Consolas" pitchFamily="49" charset="0"/>
                          <a:ea typeface="仿宋" pitchFamily="49" charset="-122"/>
                          <a:cs typeface="Consolas" pitchFamily="49" charset="0"/>
                        </a:rPr>
                        <a:t>1</a:t>
                      </a:r>
                      <a:endParaRPr lang="zh-CN" sz="15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r h="266700">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3</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0</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5</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0000FF"/>
                          </a:solidFill>
                          <a:latin typeface="Consolas" pitchFamily="49" charset="0"/>
                          <a:ea typeface="仿宋" pitchFamily="49" charset="-122"/>
                          <a:cs typeface="Consolas" pitchFamily="49" charset="0"/>
                        </a:rPr>
                        <a:t>4</a:t>
                      </a:r>
                      <a:endParaRPr lang="zh-CN" sz="15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algn="ctr">
                        <a:lnSpc>
                          <a:spcPts val="2500"/>
                        </a:lnSpc>
                        <a:spcAft>
                          <a:spcPts val="0"/>
                        </a:spcAft>
                      </a:pPr>
                      <a:r>
                        <a:rPr lang="pt-BR" sz="1500" kern="100">
                          <a:solidFill>
                            <a:srgbClr val="FF00FF"/>
                          </a:solidFill>
                          <a:latin typeface="Consolas" pitchFamily="49" charset="0"/>
                          <a:ea typeface="仿宋" pitchFamily="49" charset="-122"/>
                          <a:cs typeface="Consolas" pitchFamily="49" charset="0"/>
                        </a:rPr>
                        <a:t>0.8</a:t>
                      </a:r>
                      <a:endParaRPr lang="zh-CN" sz="1500" kern="100">
                        <a:solidFill>
                          <a:srgbClr val="FF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r>
            </a:tbl>
          </a:graphicData>
        </a:graphic>
      </p:graphicFrame>
      <p:sp>
        <p:nvSpPr>
          <p:cNvPr id="35" name="TextBox 34"/>
          <p:cNvSpPr txBox="1"/>
          <p:nvPr/>
        </p:nvSpPr>
        <p:spPr>
          <a:xfrm>
            <a:off x="285720" y="99938"/>
            <a:ext cx="1643074" cy="400110"/>
          </a:xfrm>
          <a:prstGeom prst="rect">
            <a:avLst/>
          </a:prstGeom>
          <a:noFill/>
        </p:spPr>
        <p:txBody>
          <a:bodyPr wrap="square" rtlCol="0">
            <a:spAutoFit/>
          </a:bodyPr>
          <a:lstStyle/>
          <a:p>
            <a:pPr algn="l">
              <a:lnSpc>
                <a:spcPct val="100000"/>
              </a:lnSpc>
              <a:spcBef>
                <a:spcPts val="0"/>
              </a:spcBef>
            </a:pPr>
            <a:r>
              <a:rPr lang="zh-CN" altLang="en-US" sz="2000" smtClean="0">
                <a:solidFill>
                  <a:srgbClr val="FF0000"/>
                </a:solidFill>
                <a:latin typeface="微软雅黑" pitchFamily="34" charset="-122"/>
                <a:ea typeface="微软雅黑" pitchFamily="34" charset="-122"/>
                <a:cs typeface="Consolas" pitchFamily="49" charset="0"/>
              </a:rPr>
              <a:t>右</a:t>
            </a:r>
            <a:r>
              <a:rPr lang="zh-CN" altLang="zh-CN" sz="2000" smtClean="0">
                <a:solidFill>
                  <a:srgbClr val="FF0000"/>
                </a:solidFill>
                <a:latin typeface="微软雅黑" pitchFamily="34" charset="-122"/>
                <a:ea typeface="微软雅黑" pitchFamily="34" charset="-122"/>
                <a:cs typeface="Consolas" pitchFamily="49" charset="0"/>
              </a:rPr>
              <a:t>剪支</a:t>
            </a:r>
            <a:r>
              <a:rPr lang="zh-CN" altLang="en-US" sz="2000" smtClean="0">
                <a:solidFill>
                  <a:srgbClr val="FF0000"/>
                </a:solidFill>
                <a:latin typeface="微软雅黑" pitchFamily="34" charset="-122"/>
                <a:ea typeface="微软雅黑" pitchFamily="34" charset="-122"/>
                <a:cs typeface="Consolas" pitchFamily="49" charset="0"/>
              </a:rPr>
              <a:t>实例</a:t>
            </a:r>
            <a:endParaRPr lang="zh-CN" altLang="en-US" sz="2000" smtClean="0">
              <a:solidFill>
                <a:srgbClr val="0000FF"/>
              </a:solidFill>
              <a:latin typeface="微软雅黑" pitchFamily="34" charset="-122"/>
              <a:ea typeface="微软雅黑" pitchFamily="34" charset="-122"/>
              <a:cs typeface="Consolas" pitchFamily="49" charset="0"/>
            </a:endParaRPr>
          </a:p>
        </p:txBody>
      </p:sp>
      <p:grpSp>
        <p:nvGrpSpPr>
          <p:cNvPr id="2" name="组合 29"/>
          <p:cNvGrpSpPr/>
          <p:nvPr/>
        </p:nvGrpSpPr>
        <p:grpSpPr>
          <a:xfrm>
            <a:off x="785786" y="2108179"/>
            <a:ext cx="7429552" cy="2664662"/>
            <a:chOff x="857224" y="2928934"/>
            <a:chExt cx="7429552" cy="3552882"/>
          </a:xfrm>
        </p:grpSpPr>
        <p:grpSp>
          <p:nvGrpSpPr>
            <p:cNvPr id="3" name="组合 36"/>
            <p:cNvGrpSpPr/>
            <p:nvPr/>
          </p:nvGrpSpPr>
          <p:grpSpPr>
            <a:xfrm>
              <a:off x="857224" y="2928934"/>
              <a:ext cx="6523655" cy="3552882"/>
              <a:chOff x="1285852" y="2928934"/>
              <a:chExt cx="6183882" cy="3552882"/>
            </a:xfrm>
          </p:grpSpPr>
          <p:sp>
            <p:nvSpPr>
              <p:cNvPr id="103447" name="Oval 23"/>
              <p:cNvSpPr>
                <a:spLocks noChangeArrowheads="1"/>
              </p:cNvSpPr>
              <p:nvPr/>
            </p:nvSpPr>
            <p:spPr bwMode="auto">
              <a:xfrm>
                <a:off x="4187397" y="2928934"/>
                <a:ext cx="832410" cy="454065"/>
              </a:xfrm>
              <a:prstGeom prst="ellipse">
                <a:avLst/>
              </a:prstGeom>
              <a:solidFill>
                <a:srgbClr val="FF0000"/>
              </a:solidFill>
              <a:ln w="9525">
                <a:solidFill>
                  <a:srgbClr val="000000"/>
                </a:solidFill>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chemeClr val="bg1"/>
                    </a:solidFill>
                    <a:effectLst/>
                    <a:latin typeface="Consolas" pitchFamily="49" charset="0"/>
                    <a:ea typeface="仿宋" pitchFamily="49" charset="-122"/>
                    <a:cs typeface="Consolas" pitchFamily="49" charset="0"/>
                  </a:rPr>
                  <a:t>0,0</a:t>
                </a:r>
              </a:p>
            </p:txBody>
          </p:sp>
          <p:sp>
            <p:nvSpPr>
              <p:cNvPr id="103446" name="Oval 22"/>
              <p:cNvSpPr>
                <a:spLocks noChangeArrowheads="1"/>
              </p:cNvSpPr>
              <p:nvPr/>
            </p:nvSpPr>
            <p:spPr bwMode="auto">
              <a:xfrm>
                <a:off x="1957376" y="5303861"/>
                <a:ext cx="793238" cy="4386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6,8</a:t>
                </a:r>
              </a:p>
            </p:txBody>
          </p:sp>
          <p:sp>
            <p:nvSpPr>
              <p:cNvPr id="103445" name="Oval 21"/>
              <p:cNvSpPr>
                <a:spLocks noChangeArrowheads="1"/>
              </p:cNvSpPr>
              <p:nvPr/>
            </p:nvSpPr>
            <p:spPr bwMode="auto">
              <a:xfrm>
                <a:off x="2623305" y="4464673"/>
                <a:ext cx="793238" cy="4386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5,7</a:t>
                </a:r>
              </a:p>
            </p:txBody>
          </p:sp>
          <p:sp>
            <p:nvSpPr>
              <p:cNvPr id="103444" name="AutoShape 20"/>
              <p:cNvSpPr>
                <a:spLocks noChangeShapeType="1"/>
              </p:cNvSpPr>
              <p:nvPr/>
            </p:nvSpPr>
            <p:spPr bwMode="auto">
              <a:xfrm flipH="1">
                <a:off x="2354695" y="4839098"/>
                <a:ext cx="384727" cy="464763"/>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3443" name="Oval 19"/>
              <p:cNvSpPr>
                <a:spLocks noChangeArrowheads="1"/>
              </p:cNvSpPr>
              <p:nvPr/>
            </p:nvSpPr>
            <p:spPr bwMode="auto">
              <a:xfrm>
                <a:off x="3238869" y="3712256"/>
                <a:ext cx="793238" cy="4386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2,3</a:t>
                </a:r>
              </a:p>
            </p:txBody>
          </p:sp>
          <p:sp>
            <p:nvSpPr>
              <p:cNvPr id="103442" name="Oval 18"/>
              <p:cNvSpPr>
                <a:spLocks noChangeArrowheads="1"/>
              </p:cNvSpPr>
              <p:nvPr/>
            </p:nvSpPr>
            <p:spPr bwMode="auto">
              <a:xfrm>
                <a:off x="2487601" y="6030128"/>
                <a:ext cx="1031070" cy="438613"/>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r>
                  <a:rPr kumimoji="0" lang="en-US" altLang="zh-CN" sz="1800" i="0" u="none" strike="noStrike" cap="none" normalizeH="0" baseline="0" smtClean="0">
                    <a:ln>
                      <a:noFill/>
                    </a:ln>
                    <a:solidFill>
                      <a:srgbClr val="FF0000"/>
                    </a:solidFill>
                    <a:effectLst/>
                    <a:latin typeface="Consolas" pitchFamily="49" charset="0"/>
                    <a:ea typeface="仿宋" pitchFamily="49" charset="-122"/>
                    <a:cs typeface="Consolas" pitchFamily="49" charset="0"/>
                  </a:rPr>
                  <a:t>8</a:t>
                </a: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103441" name="Oval 17"/>
              <p:cNvSpPr>
                <a:spLocks noChangeArrowheads="1"/>
              </p:cNvSpPr>
              <p:nvPr/>
            </p:nvSpPr>
            <p:spPr bwMode="auto">
              <a:xfrm>
                <a:off x="3255003" y="5288409"/>
                <a:ext cx="1213561" cy="438613"/>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FF00FF"/>
                    </a:solidFill>
                    <a:effectLst/>
                    <a:latin typeface="Consolas" pitchFamily="49" charset="0"/>
                    <a:ea typeface="仿宋" pitchFamily="49" charset="-122"/>
                    <a:cs typeface="Consolas" pitchFamily="49" charset="0"/>
                  </a:rPr>
                  <a:t>5,7,7.8</a:t>
                </a:r>
              </a:p>
            </p:txBody>
          </p:sp>
          <p:sp>
            <p:nvSpPr>
              <p:cNvPr id="103440" name="Oval 16"/>
              <p:cNvSpPr>
                <a:spLocks noChangeArrowheads="1"/>
              </p:cNvSpPr>
              <p:nvPr/>
            </p:nvSpPr>
            <p:spPr bwMode="auto">
              <a:xfrm>
                <a:off x="1285852" y="6043203"/>
                <a:ext cx="949927" cy="438613"/>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smtClean="0">
                    <a:ln>
                      <a:noFill/>
                    </a:ln>
                    <a:solidFill>
                      <a:srgbClr val="0000FF"/>
                    </a:solidFill>
                    <a:effectLst/>
                    <a:latin typeface="Consolas" pitchFamily="49" charset="0"/>
                    <a:ea typeface="仿宋" pitchFamily="49" charset="-122"/>
                    <a:cs typeface="Consolas" pitchFamily="49" charset="0"/>
                  </a:rPr>
                  <a:t>11,12</a:t>
                </a:r>
              </a:p>
            </p:txBody>
          </p:sp>
          <p:sp>
            <p:nvSpPr>
              <p:cNvPr id="103439" name="AutoShape 15"/>
              <p:cNvSpPr>
                <a:spLocks noChangeShapeType="1"/>
              </p:cNvSpPr>
              <p:nvPr/>
            </p:nvSpPr>
            <p:spPr bwMode="auto">
              <a:xfrm flipH="1">
                <a:off x="1761515" y="5678287"/>
                <a:ext cx="311979" cy="364916"/>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3438" name="Oval 14"/>
              <p:cNvSpPr>
                <a:spLocks noChangeArrowheads="1"/>
              </p:cNvSpPr>
              <p:nvPr/>
            </p:nvSpPr>
            <p:spPr bwMode="auto">
              <a:xfrm>
                <a:off x="3886609" y="4453975"/>
                <a:ext cx="1123692" cy="438613"/>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2,3,</a:t>
                </a:r>
                <a:r>
                  <a:rPr kumimoji="0" lang="en-US" altLang="zh-CN" sz="1600" i="0" u="none" strike="noStrike" cap="none" normalizeH="0" baseline="0" smtClean="0">
                    <a:ln>
                      <a:noFill/>
                    </a:ln>
                    <a:solidFill>
                      <a:srgbClr val="FF00FF"/>
                    </a:solidFill>
                    <a:effectLst/>
                    <a:latin typeface="Consolas" pitchFamily="49" charset="0"/>
                    <a:ea typeface="仿宋" pitchFamily="49" charset="-122"/>
                    <a:cs typeface="Consolas" pitchFamily="49" charset="0"/>
                  </a:rPr>
                  <a:t>6.4</a:t>
                </a:r>
              </a:p>
            </p:txBody>
          </p:sp>
          <p:sp>
            <p:nvSpPr>
              <p:cNvPr id="103437" name="Oval 13"/>
              <p:cNvSpPr>
                <a:spLocks noChangeArrowheads="1"/>
              </p:cNvSpPr>
              <p:nvPr/>
            </p:nvSpPr>
            <p:spPr bwMode="auto">
              <a:xfrm>
                <a:off x="5147117" y="3642126"/>
                <a:ext cx="1082096" cy="438613"/>
              </a:xfrm>
              <a:prstGeom prst="ellipse">
                <a:avLst/>
              </a:prstGeom>
              <a:solidFill>
                <a:schemeClr val="bg1">
                  <a:lumMod val="75000"/>
                </a:schemeClr>
              </a:solidFill>
              <a:ln w="9525">
                <a:solidFill>
                  <a:srgbClr val="000000"/>
                </a:solidFill>
                <a:prstDash val="dash"/>
                <a:round/>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0,0,</a:t>
                </a:r>
                <a:r>
                  <a:rPr kumimoji="0" lang="en-US" altLang="zh-CN" sz="1600" i="0" u="none" strike="noStrike" cap="none" normalizeH="0" baseline="0" smtClean="0">
                    <a:ln>
                      <a:noFill/>
                    </a:ln>
                    <a:solidFill>
                      <a:srgbClr val="FF00FF"/>
                    </a:solidFill>
                    <a:effectLst/>
                    <a:latin typeface="Consolas" pitchFamily="49" charset="0"/>
                    <a:ea typeface="仿宋" pitchFamily="49" charset="-122"/>
                    <a:cs typeface="Consolas" pitchFamily="49" charset="0"/>
                  </a:rPr>
                  <a:t>6.6</a:t>
                </a:r>
              </a:p>
            </p:txBody>
          </p:sp>
          <p:sp>
            <p:nvSpPr>
              <p:cNvPr id="103436" name="AutoShape 12"/>
              <p:cNvSpPr>
                <a:spLocks noChangeShapeType="1"/>
              </p:cNvSpPr>
              <p:nvPr/>
            </p:nvSpPr>
            <p:spPr bwMode="auto">
              <a:xfrm flipH="1">
                <a:off x="3636187" y="3316435"/>
                <a:ext cx="672923" cy="39582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3435" name="AutoShape 11"/>
              <p:cNvSpPr>
                <a:spLocks noChangeShapeType="1"/>
              </p:cNvSpPr>
              <p:nvPr/>
            </p:nvSpPr>
            <p:spPr bwMode="auto">
              <a:xfrm>
                <a:off x="2634497" y="5678287"/>
                <a:ext cx="369338" cy="35184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3434" name="AutoShape 10"/>
              <p:cNvSpPr>
                <a:spLocks noChangeShapeType="1"/>
              </p:cNvSpPr>
              <p:nvPr/>
            </p:nvSpPr>
            <p:spPr bwMode="auto">
              <a:xfrm flipH="1">
                <a:off x="3020623" y="4086682"/>
                <a:ext cx="334363" cy="37799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3433" name="AutoShape 9"/>
              <p:cNvSpPr>
                <a:spLocks noChangeShapeType="1"/>
              </p:cNvSpPr>
              <p:nvPr/>
            </p:nvSpPr>
            <p:spPr bwMode="auto">
              <a:xfrm>
                <a:off x="3915989" y="4086682"/>
                <a:ext cx="486855" cy="367294"/>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3432" name="AutoShape 8"/>
              <p:cNvSpPr>
                <a:spLocks noChangeShapeType="1"/>
              </p:cNvSpPr>
              <p:nvPr/>
            </p:nvSpPr>
            <p:spPr bwMode="auto">
              <a:xfrm>
                <a:off x="4898093" y="3316435"/>
                <a:ext cx="765258" cy="325691"/>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3431" name="AutoShape 7"/>
              <p:cNvSpPr>
                <a:spLocks noChangeShapeType="1"/>
              </p:cNvSpPr>
              <p:nvPr/>
            </p:nvSpPr>
            <p:spPr bwMode="auto">
              <a:xfrm>
                <a:off x="3300425" y="4839099"/>
                <a:ext cx="414319" cy="447290"/>
              </a:xfrm>
              <a:prstGeom prst="straightConnector1">
                <a:avLst/>
              </a:pr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33" name="TextBox 32"/>
              <p:cNvSpPr txBox="1"/>
              <p:nvPr/>
            </p:nvSpPr>
            <p:spPr>
              <a:xfrm>
                <a:off x="2509280" y="3306434"/>
                <a:ext cx="1000132" cy="492443"/>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cs typeface="Consolas" pitchFamily="49" charset="0"/>
                  </a:rPr>
                  <a:t>(cw,cv)</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34" name="TextBox 33"/>
              <p:cNvSpPr txBox="1"/>
              <p:nvPr/>
            </p:nvSpPr>
            <p:spPr>
              <a:xfrm>
                <a:off x="5958344" y="3261277"/>
                <a:ext cx="1511390" cy="492443"/>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cs typeface="Consolas" pitchFamily="49" charset="0"/>
                  </a:rPr>
                  <a:t>(cw,cv,ub)</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36" name="TextBox 35"/>
              <p:cNvSpPr txBox="1"/>
              <p:nvPr/>
            </p:nvSpPr>
            <p:spPr>
              <a:xfrm>
                <a:off x="3452805" y="6012256"/>
                <a:ext cx="1000132" cy="451405"/>
              </a:xfrm>
              <a:prstGeom prst="rect">
                <a:avLst/>
              </a:prstGeom>
              <a:noFill/>
            </p:spPr>
            <p:txBody>
              <a:bodyPr wrap="square" rtlCol="0">
                <a:spAutoFit/>
              </a:bodyPr>
              <a:lstStyle/>
              <a:p>
                <a:pPr algn="l">
                  <a:lnSpc>
                    <a:spcPct val="100000"/>
                  </a:lnSpc>
                  <a:spcBef>
                    <a:spcPts val="0"/>
                  </a:spcBef>
                </a:pPr>
                <a:r>
                  <a:rPr lang="en-US" altLang="zh-CN" sz="1600" smtClean="0">
                    <a:solidFill>
                      <a:srgbClr val="FF00FF"/>
                    </a:solidFill>
                    <a:latin typeface="Consolas" pitchFamily="49" charset="0"/>
                    <a:ea typeface="楷体" pitchFamily="49" charset="-122"/>
                    <a:cs typeface="Consolas" pitchFamily="49" charset="0"/>
                  </a:rPr>
                  <a:t>bestv=8</a:t>
                </a:r>
                <a:endParaRPr lang="zh-CN" altLang="en-US" sz="1600" smtClean="0">
                  <a:solidFill>
                    <a:srgbClr val="FF00FF"/>
                  </a:solidFill>
                  <a:latin typeface="Consolas" pitchFamily="49" charset="0"/>
                  <a:ea typeface="楷体" pitchFamily="49" charset="-122"/>
                  <a:cs typeface="Consolas" pitchFamily="49" charset="0"/>
                </a:endParaRPr>
              </a:p>
            </p:txBody>
          </p:sp>
        </p:grpSp>
        <p:sp>
          <p:nvSpPr>
            <p:cNvPr id="29" name="TextBox 28"/>
            <p:cNvSpPr txBox="1"/>
            <p:nvPr/>
          </p:nvSpPr>
          <p:spPr>
            <a:xfrm>
              <a:off x="5072066" y="4286257"/>
              <a:ext cx="3214710" cy="492443"/>
            </a:xfrm>
            <a:prstGeom prst="rect">
              <a:avLst/>
            </a:prstGeom>
            <a:noFill/>
          </p:spPr>
          <p:txBody>
            <a:bodyPr wrap="square" rtlCol="0">
              <a:spAutoFit/>
            </a:bodyPr>
            <a:lstStyle/>
            <a:p>
              <a:pPr algn="l">
                <a:lnSpc>
                  <a:spcPct val="100000"/>
                </a:lnSpc>
                <a:spcBef>
                  <a:spcPts val="0"/>
                </a:spcBef>
              </a:pPr>
              <a:r>
                <a:rPr lang="pt-BR" altLang="zh-CN" sz="1800" smtClean="0">
                  <a:solidFill>
                    <a:srgbClr val="006600"/>
                  </a:solidFill>
                  <a:latin typeface="Consolas" pitchFamily="49" charset="0"/>
                  <a:ea typeface="仿宋" pitchFamily="49" charset="-122"/>
                  <a:cs typeface="Consolas" pitchFamily="49" charset="0"/>
                </a:rPr>
                <a:t>bound(cw,cv,i+1)</a:t>
              </a:r>
              <a:r>
                <a:rPr lang="pt-BR" altLang="zh-CN" sz="1800" smtClean="0">
                  <a:solidFill>
                    <a:srgbClr val="006600"/>
                  </a:solidFill>
                  <a:latin typeface="+mn-ea"/>
                  <a:ea typeface="+mn-ea"/>
                  <a:cs typeface="Consolas" pitchFamily="49" charset="0"/>
                </a:rPr>
                <a:t>≤</a:t>
              </a:r>
              <a:r>
                <a:rPr lang="en-US" altLang="zh-CN" sz="1800" smtClean="0">
                  <a:solidFill>
                    <a:srgbClr val="006600"/>
                  </a:solidFill>
                  <a:latin typeface="Consolas" pitchFamily="49" charset="0"/>
                  <a:ea typeface="楷体" pitchFamily="49" charset="-122"/>
                  <a:cs typeface="Consolas" pitchFamily="49" charset="0"/>
                </a:rPr>
                <a:t>bestv</a:t>
              </a:r>
              <a:endParaRPr lang="zh-CN" altLang="en-US" sz="1800" smtClean="0">
                <a:solidFill>
                  <a:srgbClr val="0000FF"/>
                </a:solidFill>
                <a:latin typeface="Consolas" pitchFamily="49" charset="0"/>
                <a:ea typeface="楷体" pitchFamily="49" charset="-122"/>
                <a:cs typeface="Consolas" pitchFamily="49" charset="0"/>
              </a:endParaRPr>
            </a:p>
          </p:txBody>
        </p:sp>
        <p:cxnSp>
          <p:nvCxnSpPr>
            <p:cNvPr id="31" name="直接箭头连接符 30"/>
            <p:cNvCxnSpPr/>
            <p:nvPr/>
          </p:nvCxnSpPr>
          <p:spPr>
            <a:xfrm rot="5400000" flipH="1" flipV="1">
              <a:off x="5501488" y="4142586"/>
              <a:ext cx="428628"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8" name="灯片编号占位符 37"/>
          <p:cNvSpPr>
            <a:spLocks noGrp="1"/>
          </p:cNvSpPr>
          <p:nvPr>
            <p:ph type="sldNum" sz="quarter" idx="12"/>
          </p:nvPr>
        </p:nvSpPr>
        <p:spPr/>
        <p:txBody>
          <a:bodyPr/>
          <a:lstStyle/>
          <a:p>
            <a:fld id="{7AF016A1-9F15-429F-9EFD-84004B73C732}" type="slidenum">
              <a:rPr lang="en-US" altLang="zh-CN" smtClean="0"/>
              <a:pPr/>
              <a:t>83</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42858"/>
            <a:ext cx="8643998" cy="47620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(cw,cv,i):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		global g,W,n,x,bestx,bestv,sum</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3		sum+=1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4 		if i&gt;=n: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到达一个叶子结点</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5   		if cw&lt;=W and cv&gt;bestv: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找到一个更优解</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保存它</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6     		bestv=cv</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7     		bestx=copy.deepcopy(x)</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8  	else: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没有到达叶子结点</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9   		if </a:t>
            </a:r>
            <a:r>
              <a:rPr lang="en-US" altLang="zh-CN" sz="2000" smtClean="0">
                <a:solidFill>
                  <a:srgbClr val="FF00FF"/>
                </a:solidFill>
                <a:latin typeface="Consolas" pitchFamily="49" charset="0"/>
                <a:ea typeface="仿宋" pitchFamily="49" charset="-122"/>
              </a:rPr>
              <a:t>cw+g[i].w&lt;=W:</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左剪支</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10      	x[i]=1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选取物品</a:t>
            </a:r>
            <a:r>
              <a:rPr lang="en-US" altLang="zh-CN" sz="2000" smtClean="0">
                <a:solidFill>
                  <a:srgbClr val="00B0F0"/>
                </a:solidFill>
                <a:latin typeface="Consolas" pitchFamily="49" charset="0"/>
                <a:ea typeface="仿宋" pitchFamily="49" charset="-122"/>
              </a:rPr>
              <a:t>i</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11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(cw+g[i].w,cv+g[i].v,i+1)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12   		b=bound(cw,cv,i+1)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计算限界函数值</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13    	if </a:t>
            </a:r>
            <a:r>
              <a:rPr lang="en-US" altLang="zh-CN" sz="2000" smtClean="0">
                <a:solidFill>
                  <a:srgbClr val="FF00FF"/>
                </a:solidFill>
                <a:latin typeface="Consolas" pitchFamily="49" charset="0"/>
                <a:ea typeface="仿宋" pitchFamily="49" charset="-122"/>
              </a:rPr>
              <a:t>b&gt;bestv:</a:t>
            </a:r>
            <a:r>
              <a:rPr lang="en-US" altLang="zh-CN" sz="2000" smtClean="0">
                <a:solidFill>
                  <a:srgbClr val="0000FF"/>
                </a:solidFill>
                <a:latin typeface="Consolas" pitchFamily="49" charset="0"/>
                <a:ea typeface="仿宋" pitchFamily="49" charset="-122"/>
              </a:rPr>
              <a:t>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右剪支</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14     		x[i]=0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不选取物品</a:t>
            </a:r>
            <a:r>
              <a:rPr lang="en-US" altLang="zh-CN" sz="2000" smtClean="0">
                <a:solidFill>
                  <a:srgbClr val="00B0F0"/>
                </a:solidFill>
                <a:latin typeface="Consolas" pitchFamily="49" charset="0"/>
                <a:ea typeface="仿宋" pitchFamily="49" charset="-122"/>
              </a:rPr>
              <a:t>i</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15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(cw,cv,i+1)</a:t>
            </a:r>
            <a:endParaRPr lang="zh-CN" altLang="zh-CN" sz="2000">
              <a:solidFill>
                <a:srgbClr val="0000FF"/>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84</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6" y="107139"/>
            <a:ext cx="8929718" cy="44542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17	def </a:t>
            </a:r>
            <a:r>
              <a:rPr lang="en-US" altLang="zh-CN" sz="2000" smtClean="0">
                <a:solidFill>
                  <a:srgbClr val="FF0000"/>
                </a:solidFill>
                <a:latin typeface="Consolas" pitchFamily="49" charset="0"/>
                <a:ea typeface="仿宋" pitchFamily="49" charset="-122"/>
              </a:rPr>
              <a:t>knap</a:t>
            </a:r>
            <a:r>
              <a:rPr lang="en-US" altLang="zh-CN" sz="2000" smtClean="0">
                <a:solidFill>
                  <a:srgbClr val="0000FF"/>
                </a:solidFill>
                <a:latin typeface="Consolas" pitchFamily="49" charset="0"/>
                <a:ea typeface="仿宋" pitchFamily="49" charset="-122"/>
              </a:rPr>
              <a:t>(g,W):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求</a:t>
            </a:r>
            <a:r>
              <a:rPr lang="en-US" altLang="zh-CN" sz="2000" smtClean="0">
                <a:solidFill>
                  <a:srgbClr val="00B050"/>
                </a:solidFill>
                <a:latin typeface="Consolas" pitchFamily="49" charset="0"/>
                <a:ea typeface="仿宋" pitchFamily="49" charset="-122"/>
              </a:rPr>
              <a:t>0/1</a:t>
            </a:r>
            <a:r>
              <a:rPr lang="zh-CN" altLang="zh-CN" sz="2000" smtClean="0">
                <a:solidFill>
                  <a:srgbClr val="00B050"/>
                </a:solidFill>
                <a:latin typeface="Consolas" pitchFamily="49" charset="0"/>
                <a:ea typeface="仿宋" pitchFamily="49" charset="-122"/>
              </a:rPr>
              <a:t>背包问题</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18  	global n,x,bestx,bestv,sum</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19  	n=len(g)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物品个数</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20  	x=[0]*n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解向量</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21  	bestx=[0]*n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存放最优解向量</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22  	bestv=0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存放最大价值</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初始为</a:t>
            </a:r>
            <a:r>
              <a:rPr lang="en-US" altLang="zh-CN" sz="2000" smtClean="0">
                <a:solidFill>
                  <a:srgbClr val="00B0F0"/>
                </a:solidFill>
                <a:latin typeface="Consolas" pitchFamily="49" charset="0"/>
                <a:ea typeface="仿宋" pitchFamily="49" charset="-122"/>
              </a:rPr>
              <a:t>0</a:t>
            </a:r>
            <a:endParaRPr lang="zh-CN" altLang="zh-CN" sz="2000" smtClean="0">
              <a:solidFill>
                <a:srgbClr val="00B0F0"/>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23  	sum=0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累计搜索的结点个数 </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24  	print("</a:t>
            </a:r>
            <a:r>
              <a:rPr lang="zh-CN" altLang="zh-CN" sz="2000" smtClean="0">
                <a:solidFill>
                  <a:srgbClr val="0000FF"/>
                </a:solidFill>
                <a:latin typeface="Consolas" pitchFamily="49" charset="0"/>
                <a:ea typeface="仿宋" pitchFamily="49" charset="-122"/>
              </a:rPr>
              <a:t>求解结果</a:t>
            </a:r>
            <a:r>
              <a:rPr lang="en-US" altLang="zh-CN" sz="2000" smtClean="0">
                <a:solidFill>
                  <a:srgbClr val="0000FF"/>
                </a:solidFill>
                <a:latin typeface="Consolas" pitchFamily="49" charset="0"/>
                <a:ea typeface="仿宋" pitchFamily="49" charset="-122"/>
              </a:rPr>
              <a:t>")</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25  	g.</a:t>
            </a:r>
            <a:r>
              <a:rPr lang="en-US" altLang="zh-CN" sz="2000" smtClean="0">
                <a:solidFill>
                  <a:srgbClr val="006600"/>
                </a:solidFill>
                <a:latin typeface="Consolas" pitchFamily="49" charset="0"/>
                <a:ea typeface="仿宋" pitchFamily="49" charset="-122"/>
              </a:rPr>
              <a:t>sort</a:t>
            </a:r>
            <a:r>
              <a:rPr lang="en-US" altLang="zh-CN" sz="2000" smtClean="0">
                <a:solidFill>
                  <a:srgbClr val="0000FF"/>
                </a:solidFill>
                <a:latin typeface="Consolas" pitchFamily="49" charset="0"/>
                <a:ea typeface="仿宋" pitchFamily="49" charset="-122"/>
              </a:rPr>
              <a:t>()</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26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(0,0,0)				             		</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从</a:t>
            </a:r>
            <a:r>
              <a:rPr lang="en-US" altLang="zh-CN" sz="2000" smtClean="0">
                <a:solidFill>
                  <a:srgbClr val="00B0F0"/>
                </a:solidFill>
                <a:latin typeface="Consolas" pitchFamily="49" charset="0"/>
                <a:ea typeface="仿宋" pitchFamily="49" charset="-122"/>
              </a:rPr>
              <a:t>0</a:t>
            </a:r>
            <a:r>
              <a:rPr lang="zh-CN" altLang="zh-CN" sz="2000" smtClean="0">
                <a:solidFill>
                  <a:srgbClr val="00B0F0"/>
                </a:solidFill>
                <a:latin typeface="Consolas" pitchFamily="49" charset="0"/>
                <a:ea typeface="仿宋" pitchFamily="49" charset="-122"/>
              </a:rPr>
              <a:t>开始</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27  	for i in range(0,n):</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28   		if bestx[i]==1:print("  </a:t>
            </a:r>
            <a:r>
              <a:rPr lang="zh-CN" altLang="zh-CN" sz="2000" smtClean="0">
                <a:solidFill>
                  <a:srgbClr val="0000FF"/>
                </a:solidFill>
                <a:latin typeface="Consolas" pitchFamily="49" charset="0"/>
                <a:ea typeface="仿宋" pitchFamily="49" charset="-122"/>
              </a:rPr>
              <a:t>选取第</a:t>
            </a:r>
            <a:r>
              <a:rPr lang="en-US" altLang="zh-CN" sz="2000" smtClean="0">
                <a:solidFill>
                  <a:srgbClr val="0000FF"/>
                </a:solidFill>
                <a:latin typeface="Consolas" pitchFamily="49" charset="0"/>
                <a:ea typeface="仿宋" pitchFamily="49" charset="-122"/>
              </a:rPr>
              <a:t>%d</a:t>
            </a:r>
            <a:r>
              <a:rPr lang="zh-CN" altLang="zh-CN" sz="2000" smtClean="0">
                <a:solidFill>
                  <a:srgbClr val="0000FF"/>
                </a:solidFill>
                <a:latin typeface="Consolas" pitchFamily="49" charset="0"/>
                <a:ea typeface="仿宋" pitchFamily="49" charset="-122"/>
              </a:rPr>
              <a:t>个物品</a:t>
            </a:r>
            <a:r>
              <a:rPr lang="en-US" altLang="zh-CN" sz="2000" smtClean="0">
                <a:solidFill>
                  <a:srgbClr val="0000FF"/>
                </a:solidFill>
                <a:latin typeface="Consolas" pitchFamily="49" charset="0"/>
                <a:ea typeface="仿宋" pitchFamily="49" charset="-122"/>
              </a:rPr>
              <a:t>"%(g[i].no))</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29  	print("  </a:t>
            </a:r>
            <a:r>
              <a:rPr lang="zh-CN" altLang="zh-CN" sz="2000" smtClean="0">
                <a:solidFill>
                  <a:srgbClr val="0000FF"/>
                </a:solidFill>
                <a:latin typeface="Consolas" pitchFamily="49" charset="0"/>
                <a:ea typeface="仿宋" pitchFamily="49" charset="-122"/>
              </a:rPr>
              <a:t>总重量</a:t>
            </a:r>
            <a:r>
              <a:rPr lang="en-US" altLang="zh-CN" sz="2000" smtClean="0">
                <a:solidFill>
                  <a:srgbClr val="0000FF"/>
                </a:solidFill>
                <a:latin typeface="Consolas" pitchFamily="49" charset="0"/>
                <a:ea typeface="仿宋" pitchFamily="49" charset="-122"/>
              </a:rPr>
              <a:t>=%d,</a:t>
            </a:r>
            <a:r>
              <a:rPr lang="zh-CN" altLang="zh-CN" sz="2000" smtClean="0">
                <a:solidFill>
                  <a:srgbClr val="0000FF"/>
                </a:solidFill>
                <a:latin typeface="Consolas" pitchFamily="49" charset="0"/>
                <a:ea typeface="仿宋" pitchFamily="49" charset="-122"/>
              </a:rPr>
              <a:t>总价值</a:t>
            </a:r>
            <a:r>
              <a:rPr lang="en-US" altLang="zh-CN" sz="2000" smtClean="0">
                <a:solidFill>
                  <a:srgbClr val="0000FF"/>
                </a:solidFill>
                <a:latin typeface="Consolas" pitchFamily="49" charset="0"/>
                <a:ea typeface="仿宋" pitchFamily="49" charset="-122"/>
              </a:rPr>
              <a:t>=%d"%(W,bestv))</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30  	print("sum=",sum)</a:t>
            </a:r>
            <a:endParaRPr lang="zh-CN" altLang="zh-CN" sz="2000">
              <a:solidFill>
                <a:srgbClr val="0000FF"/>
              </a:solidFill>
              <a:latin typeface="Consolas" pitchFamily="49" charset="0"/>
              <a:ea typeface="仿宋" pitchFamily="49" charset="-122"/>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pPr/>
              <a:t>85</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3071816"/>
            <a:ext cx="8358246" cy="1015663"/>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ea typeface="仿宋" pitchFamily="49" charset="-122"/>
                <a:cs typeface="Times New Roman" pitchFamily="18" charset="0"/>
              </a:rPr>
              <a:t>【</a:t>
            </a:r>
            <a:r>
              <a:rPr lang="zh-CN" altLang="en-US" sz="2000" smtClean="0">
                <a:solidFill>
                  <a:srgbClr val="FF0000"/>
                </a:solidFill>
                <a:latin typeface="微软雅黑" pitchFamily="34" charset="-122"/>
                <a:ea typeface="微软雅黑" pitchFamily="34" charset="-122"/>
                <a:cs typeface="Times New Roman" pitchFamily="18" charset="0"/>
              </a:rPr>
              <a:t>算法分析</a:t>
            </a:r>
            <a:r>
              <a:rPr lang="en-US" altLang="zh-CN" sz="2000" smtClean="0">
                <a:solidFill>
                  <a:srgbClr val="FF0000"/>
                </a:solidFill>
                <a:ea typeface="仿宋" pitchFamily="49" charset="-122"/>
                <a:cs typeface="Times New Roman" pitchFamily="18" charset="0"/>
              </a:rPr>
              <a:t>】</a:t>
            </a:r>
            <a:r>
              <a:rPr lang="zh-CN" altLang="zh-CN" sz="2000" smtClean="0">
                <a:solidFill>
                  <a:srgbClr val="0000FF"/>
                </a:solidFill>
                <a:latin typeface="Consolas" pitchFamily="49" charset="0"/>
                <a:ea typeface="仿宋" pitchFamily="49" charset="-122"/>
                <a:cs typeface="Consolas" pitchFamily="49" charset="0"/>
              </a:rPr>
              <a:t>上述算法在不考虑剪支时解空间树中有</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baseline="30000" smtClean="0">
                <a:solidFill>
                  <a:srgbClr val="0000FF"/>
                </a:solidFill>
                <a:latin typeface="Consolas" pitchFamily="49" charset="0"/>
                <a:ea typeface="仿宋" pitchFamily="49" charset="-122"/>
                <a:cs typeface="Consolas" pitchFamily="49" charset="0"/>
              </a:rPr>
              <a:t>+1</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个结点，求上界函数值和保存最优解的时间为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，所以最坏情况下算法的时间复杂度为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baseline="30000"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7" name="TextBox 5"/>
          <p:cNvSpPr txBox="1"/>
          <p:nvPr/>
        </p:nvSpPr>
        <p:spPr>
          <a:xfrm>
            <a:off x="285720" y="214296"/>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pic>
        <p:nvPicPr>
          <p:cNvPr id="2" name="Picture 2"/>
          <p:cNvPicPr>
            <a:picLocks noChangeAspect="1" noChangeArrowheads="1"/>
          </p:cNvPicPr>
          <p:nvPr/>
        </p:nvPicPr>
        <p:blipFill>
          <a:blip r:embed="rId4" cstate="print"/>
          <a:srcRect/>
          <a:stretch>
            <a:fillRect/>
          </a:stretch>
        </p:blipFill>
        <p:spPr bwMode="auto">
          <a:xfrm>
            <a:off x="1928794" y="285734"/>
            <a:ext cx="4076700" cy="2324100"/>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7AF016A1-9F15-429F-9EFD-84004B73C732}" type="slidenum">
              <a:rPr lang="en-US" altLang="zh-CN" smtClean="0"/>
              <a:pPr/>
              <a:t>86</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5" y="-193899"/>
            <a:ext cx="184730"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TextBox 7"/>
          <p:cNvSpPr txBox="1"/>
          <p:nvPr/>
        </p:nvSpPr>
        <p:spPr>
          <a:xfrm>
            <a:off x="571472" y="1017974"/>
            <a:ext cx="7786742" cy="2086176"/>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3200"/>
              </a:lnSpc>
              <a:buBlip>
                <a:blip r:embed="rId3"/>
              </a:buBlip>
            </a:pPr>
            <a:r>
              <a:rPr lang="zh-CN" altLang="zh-CN" sz="2000" smtClean="0">
                <a:solidFill>
                  <a:srgbClr val="0000FF"/>
                </a:solidFill>
                <a:latin typeface="Consolas" pitchFamily="49" charset="0"/>
                <a:ea typeface="楷体" pitchFamily="49" charset="-122"/>
                <a:cs typeface="Consolas" pitchFamily="49" charset="0"/>
              </a:rPr>
              <a:t>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种重量和价值分别为</a:t>
            </a:r>
            <a:r>
              <a:rPr lang="en-US" altLang="zh-CN" sz="2000" i="1" smtClean="0">
                <a:solidFill>
                  <a:srgbClr val="0000FF"/>
                </a:solidFill>
                <a:latin typeface="Consolas" pitchFamily="49" charset="0"/>
                <a:ea typeface="楷体" pitchFamily="49" charset="-122"/>
                <a:cs typeface="Consolas" pitchFamily="49" charset="0"/>
              </a:rPr>
              <a:t>w</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v</a:t>
            </a:r>
            <a:r>
              <a:rPr lang="en-US" altLang="zh-CN" sz="2000" i="1" baseline="-25000" smtClean="0">
                <a:solidFill>
                  <a:srgbClr val="0000FF"/>
                </a:solidFill>
                <a:latin typeface="Consolas" pitchFamily="49" charset="0"/>
                <a:ea typeface="楷体" pitchFamily="49" charset="-122"/>
                <a:cs typeface="Consolas" pitchFamily="49" charset="0"/>
              </a:rPr>
              <a:t>i</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i</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）的物品，从这些物品中挑选总重量不超过</a:t>
            </a:r>
            <a:r>
              <a:rPr lang="en-US" altLang="zh-CN" sz="2000" smtClean="0">
                <a:solidFill>
                  <a:srgbClr val="0000FF"/>
                </a:solidFill>
                <a:latin typeface="Consolas" pitchFamily="49" charset="0"/>
                <a:ea typeface="楷体" pitchFamily="49" charset="-122"/>
                <a:cs typeface="Consolas" pitchFamily="49" charset="0"/>
              </a:rPr>
              <a:t>W</a:t>
            </a:r>
            <a:r>
              <a:rPr lang="zh-CN" altLang="zh-CN" sz="2000" smtClean="0">
                <a:solidFill>
                  <a:srgbClr val="0000FF"/>
                </a:solidFill>
                <a:latin typeface="Consolas" pitchFamily="49" charset="0"/>
                <a:ea typeface="楷体" pitchFamily="49" charset="-122"/>
                <a:cs typeface="Consolas" pitchFamily="49" charset="0"/>
              </a:rPr>
              <a:t>的物品，每种物品可以</a:t>
            </a:r>
            <a:r>
              <a:rPr lang="zh-CN" altLang="zh-CN" sz="2000" smtClean="0">
                <a:solidFill>
                  <a:srgbClr val="FF00FF"/>
                </a:solidFill>
                <a:latin typeface="Consolas" pitchFamily="49" charset="0"/>
                <a:ea typeface="楷体" pitchFamily="49" charset="-122"/>
                <a:cs typeface="Consolas" pitchFamily="49" charset="0"/>
              </a:rPr>
              <a:t>挑选任意多件</a:t>
            </a:r>
            <a:r>
              <a:rPr lang="zh-CN" altLang="zh-CN" sz="2000" smtClean="0">
                <a:solidFill>
                  <a:srgbClr val="0000FF"/>
                </a:solidFill>
                <a:latin typeface="Consolas" pitchFamily="49" charset="0"/>
                <a:ea typeface="楷体" pitchFamily="49" charset="-122"/>
                <a:cs typeface="Consolas" pitchFamily="49" charset="0"/>
              </a:rPr>
              <a:t>，求挑选物品的最大价值。</a:t>
            </a:r>
            <a:endParaRPr lang="en-US" altLang="zh-CN" sz="2000" smtClean="0">
              <a:solidFill>
                <a:srgbClr val="0000FF"/>
              </a:solidFill>
              <a:latin typeface="Consolas" pitchFamily="49" charset="0"/>
              <a:ea typeface="楷体" pitchFamily="49" charset="-122"/>
              <a:cs typeface="Consolas" pitchFamily="49" charset="0"/>
            </a:endParaRPr>
          </a:p>
          <a:p>
            <a:pPr marL="457200" indent="-457200" algn="l">
              <a:lnSpc>
                <a:spcPts val="3200"/>
              </a:lnSpc>
              <a:buBlip>
                <a:blip r:embed="rId3"/>
              </a:buBlip>
            </a:pPr>
            <a:r>
              <a:rPr lang="zh-CN" altLang="zh-CN" sz="2000" smtClean="0">
                <a:solidFill>
                  <a:srgbClr val="0000FF"/>
                </a:solidFill>
                <a:latin typeface="Consolas" pitchFamily="49" charset="0"/>
                <a:ea typeface="楷体" pitchFamily="49" charset="-122"/>
                <a:cs typeface="Consolas" pitchFamily="49" charset="0"/>
              </a:rPr>
              <a:t>该问题称为</a:t>
            </a:r>
            <a:r>
              <a:rPr lang="zh-CN" altLang="zh-CN" sz="2000" smtClean="0">
                <a:solidFill>
                  <a:srgbClr val="FF0000"/>
                </a:solidFill>
                <a:latin typeface="微软雅黑" pitchFamily="34" charset="-122"/>
                <a:ea typeface="微软雅黑" pitchFamily="34" charset="-122"/>
                <a:cs typeface="Consolas" pitchFamily="49" charset="0"/>
              </a:rPr>
              <a:t>完全背包问题</a:t>
            </a:r>
            <a:r>
              <a:rPr lang="zh-CN" altLang="zh-CN" sz="2000" smtClean="0">
                <a:solidFill>
                  <a:srgbClr val="0000FF"/>
                </a:solidFill>
                <a:latin typeface="Consolas" pitchFamily="49" charset="0"/>
                <a:ea typeface="楷体" pitchFamily="49" charset="-122"/>
                <a:cs typeface="Consolas" pitchFamily="49" charset="0"/>
              </a:rPr>
              <a:t>。</a:t>
            </a:r>
          </a:p>
        </p:txBody>
      </p:sp>
      <p:sp>
        <p:nvSpPr>
          <p:cNvPr id="9" name="TextBox 8"/>
          <p:cNvSpPr txBox="1"/>
          <p:nvPr/>
        </p:nvSpPr>
        <p:spPr>
          <a:xfrm>
            <a:off x="285720" y="375032"/>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ea typeface="微软雅黑" pitchFamily="34" charset="-122"/>
              </a:rPr>
              <a:t>5.2.4   </a:t>
            </a:r>
            <a:r>
              <a:rPr lang="zh-CN" altLang="en-US" smtClean="0">
                <a:ea typeface="微软雅黑" pitchFamily="34" charset="-122"/>
              </a:rPr>
              <a:t>完全背包</a:t>
            </a:r>
            <a:r>
              <a:rPr lang="zh-CN" altLang="zh-CN" smtClean="0">
                <a:ea typeface="微软雅黑" pitchFamily="34" charset="-122"/>
              </a:rPr>
              <a:t>问题</a:t>
            </a:r>
            <a:endParaRPr lang="zh-CN" altLang="zh-CN" smtClean="0">
              <a:ln w="11430"/>
              <a:solidFill>
                <a:schemeClr val="bg1"/>
              </a:solidFill>
              <a:effectLst>
                <a:outerShdw blurRad="50800" dist="39000" dir="5460000" algn="tl">
                  <a:srgbClr val="000000">
                    <a:alpha val="38000"/>
                  </a:srgbClr>
                </a:outerShdw>
              </a:effectLst>
              <a:ea typeface="微软雅黑" pitchFamily="34"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87</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5" y="-193899"/>
            <a:ext cx="184730"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357158" y="285734"/>
            <a:ext cx="500066"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10" name="TextBox 9"/>
          <p:cNvSpPr txBox="1"/>
          <p:nvPr/>
        </p:nvSpPr>
        <p:spPr>
          <a:xfrm>
            <a:off x="500034" y="785800"/>
            <a:ext cx="8286808" cy="247760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与</a:t>
            </a:r>
            <a:r>
              <a:rPr lang="en-US" altLang="zh-CN" sz="2000" smtClean="0">
                <a:solidFill>
                  <a:srgbClr val="0000FF"/>
                </a:solidFill>
                <a:latin typeface="Consolas" pitchFamily="49" charset="0"/>
                <a:ea typeface="仿宋" pitchFamily="49" charset="-122"/>
                <a:cs typeface="Consolas" pitchFamily="49" charset="0"/>
              </a:rPr>
              <a:t>0/1</a:t>
            </a:r>
            <a:r>
              <a:rPr lang="zh-CN" altLang="zh-CN" sz="2000" smtClean="0">
                <a:solidFill>
                  <a:srgbClr val="0000FF"/>
                </a:solidFill>
                <a:latin typeface="Consolas" pitchFamily="49" charset="0"/>
                <a:ea typeface="仿宋" pitchFamily="49" charset="-122"/>
                <a:cs typeface="Consolas" pitchFamily="49" charset="0"/>
              </a:rPr>
              <a:t>背包问题不同，完全背包问题中物品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指的是第</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种物品，每种物品可以取任意多件。对于解空间中第</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层的结点，用</a:t>
            </a:r>
            <a:r>
              <a:rPr lang="nb-NO" altLang="zh-CN" sz="2000" smtClean="0">
                <a:solidFill>
                  <a:srgbClr val="0000FF"/>
                </a:solidFill>
                <a:latin typeface="Consolas" pitchFamily="49" charset="0"/>
                <a:ea typeface="仿宋" pitchFamily="49" charset="-122"/>
                <a:cs typeface="Consolas" pitchFamily="49" charset="0"/>
              </a:rPr>
              <a:t>cw</a:t>
            </a:r>
            <a:r>
              <a:rPr lang="zh-CN" altLang="zh-CN" sz="2000" smtClean="0">
                <a:solidFill>
                  <a:srgbClr val="0000FF"/>
                </a:solidFill>
                <a:latin typeface="Consolas" pitchFamily="49" charset="0"/>
                <a:ea typeface="仿宋" pitchFamily="49" charset="-122"/>
                <a:cs typeface="Consolas" pitchFamily="49" charset="0"/>
              </a:rPr>
              <a:t>、</a:t>
            </a:r>
            <a:r>
              <a:rPr lang="nb-NO" altLang="zh-CN" sz="2000" smtClean="0">
                <a:solidFill>
                  <a:srgbClr val="0000FF"/>
                </a:solidFill>
                <a:latin typeface="Consolas" pitchFamily="49" charset="0"/>
                <a:ea typeface="仿宋" pitchFamily="49" charset="-122"/>
                <a:cs typeface="Consolas" pitchFamily="49" charset="0"/>
              </a:rPr>
              <a:t>cv</a:t>
            </a:r>
            <a:r>
              <a:rPr lang="zh-CN" altLang="zh-CN" sz="2000" smtClean="0">
                <a:solidFill>
                  <a:srgbClr val="0000FF"/>
                </a:solidFill>
                <a:latin typeface="Consolas" pitchFamily="49" charset="0"/>
                <a:ea typeface="仿宋" pitchFamily="49" charset="-122"/>
                <a:cs typeface="Consolas" pitchFamily="49" charset="0"/>
              </a:rPr>
              <a:t>表示选择物品的总重量和总价值，这样处理物品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的方式如下：</a:t>
            </a:r>
          </a:p>
          <a:p>
            <a:pPr marL="914400" lvl="1" indent="-457200" algn="l">
              <a:lnSpc>
                <a:spcPts val="2800"/>
              </a:lnSpc>
              <a:spcBef>
                <a:spcPts val="6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不选择物品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p>
          <a:p>
            <a:pPr marL="914400" lvl="1" indent="-457200" algn="l">
              <a:lnSpc>
                <a:spcPts val="2800"/>
              </a:lnSpc>
              <a:spcBef>
                <a:spcPts val="6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当</a:t>
            </a:r>
            <a:r>
              <a:rPr lang="nb-NO" altLang="zh-CN" sz="2000" smtClean="0">
                <a:solidFill>
                  <a:srgbClr val="FF00FF"/>
                </a:solidFill>
                <a:latin typeface="Consolas" pitchFamily="49" charset="0"/>
                <a:ea typeface="仿宋" pitchFamily="49" charset="-122"/>
                <a:cs typeface="Consolas" pitchFamily="49" charset="0"/>
              </a:rPr>
              <a:t>cw+w[</a:t>
            </a:r>
            <a:r>
              <a:rPr lang="nb-NO" altLang="zh-CN" sz="2000" i="1" smtClean="0">
                <a:solidFill>
                  <a:srgbClr val="FF00FF"/>
                </a:solidFill>
                <a:latin typeface="Consolas" pitchFamily="49" charset="0"/>
                <a:ea typeface="仿宋" pitchFamily="49" charset="-122"/>
                <a:cs typeface="Consolas" pitchFamily="49" charset="0"/>
              </a:rPr>
              <a:t>i</a:t>
            </a:r>
            <a:r>
              <a:rPr lang="nb-NO" altLang="zh-CN" sz="2000" smtClean="0">
                <a:solidFill>
                  <a:srgbClr val="FF00FF"/>
                </a:solidFill>
                <a:latin typeface="Consolas" pitchFamily="49" charset="0"/>
                <a:ea typeface="仿宋" pitchFamily="49" charset="-122"/>
                <a:cs typeface="Consolas" pitchFamily="49" charset="0"/>
              </a:rPr>
              <a:t>]</a:t>
            </a:r>
            <a:r>
              <a:rPr lang="zh-CN" altLang="zh-CN" sz="2000" smtClean="0">
                <a:solidFill>
                  <a:srgbClr val="FF00FF"/>
                </a:solidFill>
                <a:latin typeface="+mj-ea"/>
                <a:ea typeface="+mj-ea"/>
                <a:cs typeface="Consolas" pitchFamily="49" charset="0"/>
              </a:rPr>
              <a:t>≤</a:t>
            </a:r>
            <a:r>
              <a:rPr lang="nb-NO" altLang="zh-CN" sz="2000" smtClean="0">
                <a:solidFill>
                  <a:srgbClr val="FF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时，选择物品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一件，下一步继续选择物品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p>
          <a:p>
            <a:pPr marL="914400" lvl="1" indent="-457200" algn="l">
              <a:lnSpc>
                <a:spcPts val="2800"/>
              </a:lnSpc>
              <a:spcBef>
                <a:spcPts val="6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当</a:t>
            </a:r>
            <a:r>
              <a:rPr lang="nb-NO" altLang="zh-CN" sz="2000" smtClean="0">
                <a:solidFill>
                  <a:srgbClr val="FF00FF"/>
                </a:solidFill>
                <a:latin typeface="Consolas" pitchFamily="49" charset="0"/>
                <a:ea typeface="仿宋" pitchFamily="49" charset="-122"/>
                <a:cs typeface="Consolas" pitchFamily="49" charset="0"/>
              </a:rPr>
              <a:t>cw+w[</a:t>
            </a:r>
            <a:r>
              <a:rPr lang="nb-NO" altLang="zh-CN" sz="2000" i="1" smtClean="0">
                <a:solidFill>
                  <a:srgbClr val="FF00FF"/>
                </a:solidFill>
                <a:latin typeface="Consolas" pitchFamily="49" charset="0"/>
                <a:ea typeface="仿宋" pitchFamily="49" charset="-122"/>
                <a:cs typeface="Consolas" pitchFamily="49" charset="0"/>
              </a:rPr>
              <a:t>i</a:t>
            </a:r>
            <a:r>
              <a:rPr lang="nb-NO" altLang="zh-CN" sz="2000" smtClean="0">
                <a:solidFill>
                  <a:srgbClr val="FF00FF"/>
                </a:solidFill>
                <a:latin typeface="Consolas" pitchFamily="49" charset="0"/>
                <a:ea typeface="仿宋" pitchFamily="49" charset="-122"/>
                <a:cs typeface="Consolas" pitchFamily="49" charset="0"/>
              </a:rPr>
              <a:t>]</a:t>
            </a:r>
            <a:r>
              <a:rPr lang="zh-CN" altLang="zh-CN" sz="2000" smtClean="0">
                <a:solidFill>
                  <a:srgbClr val="FF00FF"/>
                </a:solidFill>
                <a:latin typeface="+mj-ea"/>
                <a:ea typeface="+mj-ea"/>
                <a:cs typeface="Consolas" pitchFamily="49" charset="0"/>
              </a:rPr>
              <a:t>≤</a:t>
            </a:r>
            <a:r>
              <a:rPr lang="nb-NO" altLang="zh-CN" sz="2000" smtClean="0">
                <a:solidFill>
                  <a:srgbClr val="FF00FF"/>
                </a:solidFill>
                <a:latin typeface="Consolas" pitchFamily="49" charset="0"/>
                <a:ea typeface="仿宋" pitchFamily="49" charset="-122"/>
                <a:cs typeface="Consolas" pitchFamily="49" charset="0"/>
              </a:rPr>
              <a:t>W</a:t>
            </a:r>
            <a:r>
              <a:rPr lang="zh-CN" altLang="zh-CN" sz="2000" smtClean="0">
                <a:solidFill>
                  <a:srgbClr val="0000FF"/>
                </a:solidFill>
                <a:latin typeface="Consolas" pitchFamily="49" charset="0"/>
                <a:ea typeface="仿宋" pitchFamily="49" charset="-122"/>
                <a:cs typeface="Consolas" pitchFamily="49" charset="0"/>
              </a:rPr>
              <a:t>时，选择物品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一件，下一步开始选择物品</a:t>
            </a:r>
            <a:r>
              <a:rPr lang="nb-NO" altLang="zh-CN" sz="2000" i="1" smtClean="0">
                <a:solidFill>
                  <a:srgbClr val="0000FF"/>
                </a:solidFill>
                <a:latin typeface="Consolas" pitchFamily="49" charset="0"/>
                <a:ea typeface="仿宋" pitchFamily="49" charset="-122"/>
                <a:cs typeface="Consolas" pitchFamily="49" charset="0"/>
              </a:rPr>
              <a:t>i</a:t>
            </a:r>
            <a:r>
              <a:rPr lang="nb-NO"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2714612" y="3786196"/>
            <a:ext cx="135732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3</a:t>
            </a:r>
            <a:r>
              <a:rPr lang="zh-CN" altLang="en-US" sz="1800" smtClean="0">
                <a:solidFill>
                  <a:srgbClr val="0000FF"/>
                </a:solidFill>
                <a:latin typeface="Consolas" pitchFamily="49" charset="0"/>
                <a:ea typeface="楷体" pitchFamily="49" charset="-122"/>
                <a:cs typeface="Consolas" pitchFamily="49" charset="0"/>
              </a:rPr>
              <a:t>种选择</a:t>
            </a:r>
          </a:p>
        </p:txBody>
      </p:sp>
      <p:sp>
        <p:nvSpPr>
          <p:cNvPr id="17" name="上箭头 16"/>
          <p:cNvSpPr/>
          <p:nvPr/>
        </p:nvSpPr>
        <p:spPr>
          <a:xfrm>
            <a:off x="3143240" y="3429006"/>
            <a:ext cx="214314" cy="267893"/>
          </a:xfrm>
          <a:prstGeom prst="up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88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5" y="-193899"/>
            <a:ext cx="184730"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TextBox 6"/>
          <p:cNvSpPr txBox="1"/>
          <p:nvPr/>
        </p:nvSpPr>
        <p:spPr>
          <a:xfrm>
            <a:off x="214282" y="214296"/>
            <a:ext cx="8643998"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W=2</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w</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v</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5</a:t>
            </a:r>
            <a:r>
              <a:rPr lang="zh-CN" altLang="zh-CN" sz="2000" smtClean="0">
                <a:solidFill>
                  <a:srgbClr val="0000FF"/>
                </a:solidFill>
                <a:latin typeface="Consolas" pitchFamily="49" charset="0"/>
                <a:ea typeface="仿宋" pitchFamily="49" charset="-122"/>
                <a:cs typeface="Consolas" pitchFamily="49" charset="0"/>
              </a:rPr>
              <a:t>），结点对应状态是“</a:t>
            </a:r>
            <a:r>
              <a:rPr lang="en-US" altLang="zh-CN" sz="2000" smtClean="0">
                <a:solidFill>
                  <a:srgbClr val="0000FF"/>
                </a:solidFill>
                <a:latin typeface="Consolas" pitchFamily="49" charset="0"/>
                <a:ea typeface="仿宋" pitchFamily="49" charset="-122"/>
                <a:cs typeface="Consolas" pitchFamily="49" charset="0"/>
              </a:rPr>
              <a:t>(cw</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cv</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smtClean="0">
              <a:solidFill>
                <a:srgbClr val="0000FF"/>
              </a:solidFill>
              <a:latin typeface="Consolas" pitchFamily="49" charset="0"/>
              <a:ea typeface="仿宋" pitchFamily="49" charset="-122"/>
              <a:cs typeface="Consolas" pitchFamily="49" charset="0"/>
            </a:endParaRPr>
          </a:p>
        </p:txBody>
      </p:sp>
      <p:sp>
        <p:nvSpPr>
          <p:cNvPr id="101434" name="Rectangle 58"/>
          <p:cNvSpPr>
            <a:spLocks noChangeArrowheads="1"/>
          </p:cNvSpPr>
          <p:nvPr/>
        </p:nvSpPr>
        <p:spPr bwMode="auto">
          <a:xfrm>
            <a:off x="4479635" y="-193899"/>
            <a:ext cx="184730"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 name="组合 64"/>
          <p:cNvGrpSpPr/>
          <p:nvPr/>
        </p:nvGrpSpPr>
        <p:grpSpPr>
          <a:xfrm>
            <a:off x="293608" y="803659"/>
            <a:ext cx="8369549" cy="3043545"/>
            <a:chOff x="293608" y="1721441"/>
            <a:chExt cx="8369549" cy="4058060"/>
          </a:xfrm>
        </p:grpSpPr>
        <p:sp>
          <p:nvSpPr>
            <p:cNvPr id="101432" name="Oval 56"/>
            <p:cNvSpPr>
              <a:spLocks noChangeArrowheads="1"/>
            </p:cNvSpPr>
            <p:nvPr/>
          </p:nvSpPr>
          <p:spPr bwMode="auto">
            <a:xfrm>
              <a:off x="4639070" y="1721441"/>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0,0,0</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31" name="Oval 55"/>
            <p:cNvSpPr>
              <a:spLocks noChangeArrowheads="1"/>
            </p:cNvSpPr>
            <p:nvPr/>
          </p:nvSpPr>
          <p:spPr bwMode="auto">
            <a:xfrm>
              <a:off x="1007336" y="284090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0,0,1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30" name="Oval 54"/>
            <p:cNvSpPr>
              <a:spLocks noChangeArrowheads="1"/>
            </p:cNvSpPr>
            <p:nvPr/>
          </p:nvSpPr>
          <p:spPr bwMode="auto">
            <a:xfrm>
              <a:off x="293608" y="379175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0,0,2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29" name="Oval 53"/>
            <p:cNvSpPr>
              <a:spLocks noChangeArrowheads="1"/>
            </p:cNvSpPr>
            <p:nvPr/>
          </p:nvSpPr>
          <p:spPr bwMode="auto">
            <a:xfrm>
              <a:off x="1018180" y="379175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2,5,1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28" name="Oval 52"/>
            <p:cNvSpPr>
              <a:spLocks noChangeArrowheads="1"/>
            </p:cNvSpPr>
            <p:nvPr/>
          </p:nvSpPr>
          <p:spPr bwMode="auto">
            <a:xfrm>
              <a:off x="408948" y="466003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2,5,2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27" name="Oval 51"/>
            <p:cNvSpPr>
              <a:spLocks noChangeArrowheads="1"/>
            </p:cNvSpPr>
            <p:nvPr/>
          </p:nvSpPr>
          <p:spPr bwMode="auto">
            <a:xfrm>
              <a:off x="976776" y="4660036"/>
              <a:ext cx="642750"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4,10,1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26" name="Oval 50"/>
            <p:cNvSpPr>
              <a:spLocks noChangeArrowheads="1"/>
            </p:cNvSpPr>
            <p:nvPr/>
          </p:nvSpPr>
          <p:spPr bwMode="auto">
            <a:xfrm>
              <a:off x="1665859" y="4659167"/>
              <a:ext cx="642750" cy="332884"/>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4,10,2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25" name="Oval 49"/>
            <p:cNvSpPr>
              <a:spLocks noChangeArrowheads="1"/>
            </p:cNvSpPr>
            <p:nvPr/>
          </p:nvSpPr>
          <p:spPr bwMode="auto">
            <a:xfrm>
              <a:off x="1741766" y="3791756"/>
              <a:ext cx="531353" cy="332015"/>
            </a:xfrm>
            <a:prstGeom prst="ellipse">
              <a:avLst/>
            </a:prstGeom>
            <a:solidFill>
              <a:srgbClr val="FF0000"/>
            </a:solidFill>
            <a:ln>
              <a:headEnd/>
              <a:tailEnd/>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chemeClr val="bg1"/>
                  </a:solidFill>
                  <a:effectLst/>
                  <a:latin typeface="Times New Roman" pitchFamily="18" charset="0"/>
                  <a:ea typeface="宋体" pitchFamily="2" charset="-122"/>
                  <a:cs typeface="Times New Roman" pitchFamily="18" charset="0"/>
                </a:rPr>
                <a:t>2,5,2</a:t>
              </a:r>
              <a:endParaRPr kumimoji="0" lang="en-US" altLang="zh-CN" sz="1400" i="0" u="none" strike="noStrike" cap="none" normalizeH="0" baseline="0" smtClean="0">
                <a:ln>
                  <a:noFill/>
                </a:ln>
                <a:solidFill>
                  <a:schemeClr val="bg1"/>
                </a:solidFill>
                <a:effectLst/>
                <a:latin typeface="Arial" pitchFamily="34" charset="0"/>
                <a:ea typeface="宋体" pitchFamily="2" charset="-122"/>
                <a:cs typeface="宋体" pitchFamily="2" charset="-122"/>
              </a:endParaRPr>
            </a:p>
          </p:txBody>
        </p:sp>
        <p:sp>
          <p:nvSpPr>
            <p:cNvPr id="101424" name="Oval 48"/>
            <p:cNvSpPr>
              <a:spLocks noChangeArrowheads="1"/>
            </p:cNvSpPr>
            <p:nvPr/>
          </p:nvSpPr>
          <p:spPr bwMode="auto">
            <a:xfrm>
              <a:off x="4644985" y="284090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1,2,0</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23" name="Oval 47"/>
            <p:cNvSpPr>
              <a:spLocks noChangeArrowheads="1"/>
            </p:cNvSpPr>
            <p:nvPr/>
          </p:nvSpPr>
          <p:spPr bwMode="auto">
            <a:xfrm>
              <a:off x="2990791" y="379175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1,2,1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22" name="Oval 46"/>
            <p:cNvSpPr>
              <a:spLocks noChangeArrowheads="1"/>
            </p:cNvSpPr>
            <p:nvPr/>
          </p:nvSpPr>
          <p:spPr bwMode="auto">
            <a:xfrm>
              <a:off x="2370715" y="4660036"/>
              <a:ext cx="586559"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1,2,2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21" name="Oval 45"/>
            <p:cNvSpPr>
              <a:spLocks noChangeArrowheads="1"/>
            </p:cNvSpPr>
            <p:nvPr/>
          </p:nvSpPr>
          <p:spPr bwMode="auto">
            <a:xfrm>
              <a:off x="2998677" y="466003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3,7,1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20" name="Oval 44"/>
            <p:cNvSpPr>
              <a:spLocks noChangeArrowheads="1"/>
            </p:cNvSpPr>
            <p:nvPr/>
          </p:nvSpPr>
          <p:spPr bwMode="auto">
            <a:xfrm>
              <a:off x="3587208" y="466003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3,7,2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19" name="Oval 43"/>
            <p:cNvSpPr>
              <a:spLocks noChangeArrowheads="1"/>
            </p:cNvSpPr>
            <p:nvPr/>
          </p:nvSpPr>
          <p:spPr bwMode="auto">
            <a:xfrm>
              <a:off x="4665687" y="379175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2,4,0</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18" name="Oval 42"/>
            <p:cNvSpPr>
              <a:spLocks noChangeArrowheads="1"/>
            </p:cNvSpPr>
            <p:nvPr/>
          </p:nvSpPr>
          <p:spPr bwMode="auto">
            <a:xfrm>
              <a:off x="4162922" y="466003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2,4,1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17" name="Oval 41"/>
            <p:cNvSpPr>
              <a:spLocks noChangeArrowheads="1"/>
            </p:cNvSpPr>
            <p:nvPr/>
          </p:nvSpPr>
          <p:spPr bwMode="auto">
            <a:xfrm>
              <a:off x="4735679" y="466003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3,6,0</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16" name="Oval 40"/>
            <p:cNvSpPr>
              <a:spLocks noChangeArrowheads="1"/>
            </p:cNvSpPr>
            <p:nvPr/>
          </p:nvSpPr>
          <p:spPr bwMode="auto">
            <a:xfrm>
              <a:off x="5310408" y="466003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3,6,1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15" name="Oval 39"/>
            <p:cNvSpPr>
              <a:spLocks noChangeArrowheads="1"/>
            </p:cNvSpPr>
            <p:nvPr/>
          </p:nvSpPr>
          <p:spPr bwMode="auto">
            <a:xfrm>
              <a:off x="3601009" y="544748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2,4,2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14" name="Oval 38"/>
            <p:cNvSpPr>
              <a:spLocks noChangeArrowheads="1"/>
            </p:cNvSpPr>
            <p:nvPr/>
          </p:nvSpPr>
          <p:spPr bwMode="auto">
            <a:xfrm>
              <a:off x="4182638" y="544748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4,9,1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13" name="Oval 37"/>
            <p:cNvSpPr>
              <a:spLocks noChangeArrowheads="1"/>
            </p:cNvSpPr>
            <p:nvPr/>
          </p:nvSpPr>
          <p:spPr bwMode="auto">
            <a:xfrm>
              <a:off x="4748495" y="544748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4,9,2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12" name="AutoShape 36"/>
            <p:cNvSpPr>
              <a:spLocks noChangeShapeType="1"/>
            </p:cNvSpPr>
            <p:nvPr/>
          </p:nvSpPr>
          <p:spPr bwMode="auto">
            <a:xfrm>
              <a:off x="4429092" y="4992051"/>
              <a:ext cx="19716" cy="45543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11" name="AutoShape 35"/>
            <p:cNvSpPr>
              <a:spLocks noChangeShapeType="1"/>
            </p:cNvSpPr>
            <p:nvPr/>
          </p:nvSpPr>
          <p:spPr bwMode="auto">
            <a:xfrm flipH="1">
              <a:off x="3867178" y="4943379"/>
              <a:ext cx="373623" cy="504107"/>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10" name="AutoShape 34"/>
            <p:cNvSpPr>
              <a:spLocks noChangeShapeType="1"/>
            </p:cNvSpPr>
            <p:nvPr/>
          </p:nvSpPr>
          <p:spPr bwMode="auto">
            <a:xfrm>
              <a:off x="4616396" y="4943379"/>
              <a:ext cx="398268" cy="504107"/>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09" name="AutoShape 33"/>
            <p:cNvSpPr>
              <a:spLocks noChangeShapeType="1"/>
            </p:cNvSpPr>
            <p:nvPr/>
          </p:nvSpPr>
          <p:spPr bwMode="auto">
            <a:xfrm flipH="1">
              <a:off x="2664487" y="4075098"/>
              <a:ext cx="404183" cy="58493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08" name="AutoShape 32"/>
            <p:cNvSpPr>
              <a:spLocks noChangeShapeType="1"/>
            </p:cNvSpPr>
            <p:nvPr/>
          </p:nvSpPr>
          <p:spPr bwMode="auto">
            <a:xfrm>
              <a:off x="3256960" y="4123771"/>
              <a:ext cx="7887" cy="53626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07" name="AutoShape 31"/>
            <p:cNvSpPr>
              <a:spLocks noChangeShapeType="1"/>
            </p:cNvSpPr>
            <p:nvPr/>
          </p:nvSpPr>
          <p:spPr bwMode="auto">
            <a:xfrm>
              <a:off x="3444265" y="4075098"/>
              <a:ext cx="409112" cy="58493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06" name="Oval 30"/>
            <p:cNvSpPr>
              <a:spLocks noChangeArrowheads="1"/>
            </p:cNvSpPr>
            <p:nvPr/>
          </p:nvSpPr>
          <p:spPr bwMode="auto">
            <a:xfrm>
              <a:off x="6416490" y="379175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2,4,1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405" name="AutoShape 29"/>
            <p:cNvSpPr>
              <a:spLocks noChangeShapeType="1"/>
            </p:cNvSpPr>
            <p:nvPr/>
          </p:nvSpPr>
          <p:spPr bwMode="auto">
            <a:xfrm>
              <a:off x="4931856" y="4123771"/>
              <a:ext cx="69993" cy="53626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04" name="AutoShape 28"/>
            <p:cNvSpPr>
              <a:spLocks noChangeShapeType="1"/>
            </p:cNvSpPr>
            <p:nvPr/>
          </p:nvSpPr>
          <p:spPr bwMode="auto">
            <a:xfrm flipH="1">
              <a:off x="4429092" y="4075098"/>
              <a:ext cx="314474" cy="58493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03" name="AutoShape 27"/>
            <p:cNvSpPr>
              <a:spLocks noChangeShapeType="1"/>
            </p:cNvSpPr>
            <p:nvPr/>
          </p:nvSpPr>
          <p:spPr bwMode="auto">
            <a:xfrm>
              <a:off x="5119160" y="4075098"/>
              <a:ext cx="457417" cy="58493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02" name="AutoShape 26"/>
            <p:cNvSpPr>
              <a:spLocks noChangeShapeType="1"/>
            </p:cNvSpPr>
            <p:nvPr/>
          </p:nvSpPr>
          <p:spPr bwMode="auto">
            <a:xfrm>
              <a:off x="1284349" y="4123771"/>
              <a:ext cx="13801" cy="53626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01" name="AutoShape 25"/>
            <p:cNvSpPr>
              <a:spLocks noChangeShapeType="1"/>
            </p:cNvSpPr>
            <p:nvPr/>
          </p:nvSpPr>
          <p:spPr bwMode="auto">
            <a:xfrm flipH="1">
              <a:off x="675117" y="4075098"/>
              <a:ext cx="420942" cy="58493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400" name="AutoShape 24"/>
            <p:cNvSpPr>
              <a:spLocks noChangeShapeType="1"/>
            </p:cNvSpPr>
            <p:nvPr/>
          </p:nvSpPr>
          <p:spPr bwMode="auto">
            <a:xfrm>
              <a:off x="1471654" y="4075098"/>
              <a:ext cx="515580" cy="584069"/>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99" name="AutoShape 23"/>
            <p:cNvSpPr>
              <a:spLocks noChangeShapeType="1"/>
            </p:cNvSpPr>
            <p:nvPr/>
          </p:nvSpPr>
          <p:spPr bwMode="auto">
            <a:xfrm>
              <a:off x="1273505" y="3172921"/>
              <a:ext cx="10844" cy="61883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98" name="AutoShape 22"/>
            <p:cNvSpPr>
              <a:spLocks noChangeShapeType="1"/>
            </p:cNvSpPr>
            <p:nvPr/>
          </p:nvSpPr>
          <p:spPr bwMode="auto">
            <a:xfrm flipH="1">
              <a:off x="559777" y="3124249"/>
              <a:ext cx="525438" cy="667507"/>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97" name="AutoShape 21"/>
            <p:cNvSpPr>
              <a:spLocks noChangeShapeType="1"/>
            </p:cNvSpPr>
            <p:nvPr/>
          </p:nvSpPr>
          <p:spPr bwMode="auto">
            <a:xfrm>
              <a:off x="1460810" y="3124249"/>
              <a:ext cx="547126" cy="667507"/>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96" name="Oval 20"/>
            <p:cNvSpPr>
              <a:spLocks noChangeArrowheads="1"/>
            </p:cNvSpPr>
            <p:nvPr/>
          </p:nvSpPr>
          <p:spPr bwMode="auto">
            <a:xfrm>
              <a:off x="5872321" y="466003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2,4,2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395" name="Oval 19"/>
            <p:cNvSpPr>
              <a:spLocks noChangeArrowheads="1"/>
            </p:cNvSpPr>
            <p:nvPr/>
          </p:nvSpPr>
          <p:spPr bwMode="auto">
            <a:xfrm>
              <a:off x="6445078" y="466003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4,9,1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394" name="Oval 18"/>
            <p:cNvSpPr>
              <a:spLocks noChangeArrowheads="1"/>
            </p:cNvSpPr>
            <p:nvPr/>
          </p:nvSpPr>
          <p:spPr bwMode="auto">
            <a:xfrm>
              <a:off x="7019807" y="466003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4,9,2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393" name="AutoShape 17"/>
            <p:cNvSpPr>
              <a:spLocks noChangeShapeType="1"/>
            </p:cNvSpPr>
            <p:nvPr/>
          </p:nvSpPr>
          <p:spPr bwMode="auto">
            <a:xfrm>
              <a:off x="6682659" y="4123771"/>
              <a:ext cx="28589" cy="53626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92" name="AutoShape 16"/>
            <p:cNvSpPr>
              <a:spLocks noChangeShapeType="1"/>
            </p:cNvSpPr>
            <p:nvPr/>
          </p:nvSpPr>
          <p:spPr bwMode="auto">
            <a:xfrm flipH="1">
              <a:off x="6138491" y="4075098"/>
              <a:ext cx="355878" cy="58493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91" name="AutoShape 15"/>
            <p:cNvSpPr>
              <a:spLocks noChangeShapeType="1"/>
            </p:cNvSpPr>
            <p:nvPr/>
          </p:nvSpPr>
          <p:spPr bwMode="auto">
            <a:xfrm>
              <a:off x="6869964" y="4075098"/>
              <a:ext cx="416013" cy="584938"/>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90" name="AutoShape 14"/>
            <p:cNvSpPr>
              <a:spLocks noChangeShapeType="1"/>
            </p:cNvSpPr>
            <p:nvPr/>
          </p:nvSpPr>
          <p:spPr bwMode="auto">
            <a:xfrm>
              <a:off x="4911154" y="3172921"/>
              <a:ext cx="20702" cy="618835"/>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89" name="AutoShape 13"/>
            <p:cNvSpPr>
              <a:spLocks noChangeShapeType="1"/>
            </p:cNvSpPr>
            <p:nvPr/>
          </p:nvSpPr>
          <p:spPr bwMode="auto">
            <a:xfrm flipH="1">
              <a:off x="3256960" y="3124249"/>
              <a:ext cx="1465903" cy="667507"/>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88" name="AutoShape 12"/>
            <p:cNvSpPr>
              <a:spLocks noChangeShapeType="1"/>
            </p:cNvSpPr>
            <p:nvPr/>
          </p:nvSpPr>
          <p:spPr bwMode="auto">
            <a:xfrm>
              <a:off x="5098458" y="3124249"/>
              <a:ext cx="1584201" cy="667507"/>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87" name="Oval 11"/>
            <p:cNvSpPr>
              <a:spLocks noChangeArrowheads="1"/>
            </p:cNvSpPr>
            <p:nvPr/>
          </p:nvSpPr>
          <p:spPr bwMode="auto">
            <a:xfrm>
              <a:off x="7528487" y="2792234"/>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1,2,1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386" name="Oval 10"/>
            <p:cNvSpPr>
              <a:spLocks noChangeArrowheads="1"/>
            </p:cNvSpPr>
            <p:nvPr/>
          </p:nvSpPr>
          <p:spPr bwMode="auto">
            <a:xfrm>
              <a:off x="6984318" y="3791756"/>
              <a:ext cx="531353" cy="332015"/>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1,2,2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385" name="Oval 9"/>
            <p:cNvSpPr>
              <a:spLocks noChangeArrowheads="1"/>
            </p:cNvSpPr>
            <p:nvPr/>
          </p:nvSpPr>
          <p:spPr bwMode="auto">
            <a:xfrm>
              <a:off x="7557075" y="379175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3,7,1</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384" name="Oval 8"/>
            <p:cNvSpPr>
              <a:spLocks noChangeArrowheads="1"/>
            </p:cNvSpPr>
            <p:nvPr/>
          </p:nvSpPr>
          <p:spPr bwMode="auto">
            <a:xfrm>
              <a:off x="8131804" y="3791756"/>
              <a:ext cx="531353" cy="332015"/>
            </a:xfrm>
            <a:prstGeom prst="ellipse">
              <a:avLst/>
            </a:prstGeom>
            <a:ln>
              <a:prstDash val="dash"/>
              <a:headEnd/>
              <a:tailEnd/>
            </a:ln>
          </p:spPr>
          <p:style>
            <a:lnRef idx="1">
              <a:schemeClr val="dk1"/>
            </a:lnRef>
            <a:fillRef idx="2">
              <a:schemeClr val="dk1"/>
            </a:fillRef>
            <a:effectRef idx="1">
              <a:schemeClr val="dk1"/>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5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Times New Roman" pitchFamily="18" charset="0"/>
                  <a:ea typeface="宋体" pitchFamily="2" charset="-122"/>
                  <a:cs typeface="Times New Roman" pitchFamily="18" charset="0"/>
                </a:rPr>
                <a:t>3,7,2</a:t>
              </a:r>
              <a:endParaRPr kumimoji="0" lang="en-US" altLang="zh-CN" sz="1400" i="0" u="none" strike="noStrike" cap="none" normalizeH="0" baseline="0" smtClean="0">
                <a:ln>
                  <a:noFill/>
                </a:ln>
                <a:solidFill>
                  <a:srgbClr val="0000FF"/>
                </a:solidFill>
                <a:effectLst/>
                <a:latin typeface="Arial" pitchFamily="34" charset="0"/>
                <a:ea typeface="宋体" pitchFamily="2" charset="-122"/>
                <a:cs typeface="宋体" pitchFamily="2" charset="-122"/>
              </a:endParaRPr>
            </a:p>
          </p:txBody>
        </p:sp>
        <p:sp>
          <p:nvSpPr>
            <p:cNvPr id="101383" name="AutoShape 7"/>
            <p:cNvSpPr>
              <a:spLocks noChangeShapeType="1"/>
            </p:cNvSpPr>
            <p:nvPr/>
          </p:nvSpPr>
          <p:spPr bwMode="auto">
            <a:xfrm>
              <a:off x="7794656" y="3124249"/>
              <a:ext cx="28589" cy="667507"/>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82" name="AutoShape 6"/>
            <p:cNvSpPr>
              <a:spLocks noChangeShapeType="1"/>
            </p:cNvSpPr>
            <p:nvPr/>
          </p:nvSpPr>
          <p:spPr bwMode="auto">
            <a:xfrm flipH="1">
              <a:off x="7250487" y="3075576"/>
              <a:ext cx="355878" cy="716179"/>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81" name="AutoShape 5"/>
            <p:cNvSpPr>
              <a:spLocks noChangeShapeType="1"/>
            </p:cNvSpPr>
            <p:nvPr/>
          </p:nvSpPr>
          <p:spPr bwMode="auto">
            <a:xfrm>
              <a:off x="7981960" y="3075576"/>
              <a:ext cx="416013" cy="716179"/>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80" name="AutoShape 4"/>
            <p:cNvSpPr>
              <a:spLocks noChangeShapeType="1"/>
            </p:cNvSpPr>
            <p:nvPr/>
          </p:nvSpPr>
          <p:spPr bwMode="auto">
            <a:xfrm>
              <a:off x="4905239" y="2053456"/>
              <a:ext cx="5915" cy="787450"/>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79" name="AutoShape 3"/>
            <p:cNvSpPr>
              <a:spLocks noChangeShapeType="1"/>
            </p:cNvSpPr>
            <p:nvPr/>
          </p:nvSpPr>
          <p:spPr bwMode="auto">
            <a:xfrm flipH="1">
              <a:off x="1460810" y="2004784"/>
              <a:ext cx="3256139" cy="884794"/>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sp>
          <p:nvSpPr>
            <p:cNvPr id="101378" name="AutoShape 2"/>
            <p:cNvSpPr>
              <a:spLocks noChangeShapeType="1"/>
            </p:cNvSpPr>
            <p:nvPr/>
          </p:nvSpPr>
          <p:spPr bwMode="auto">
            <a:xfrm>
              <a:off x="5092543" y="2004784"/>
              <a:ext cx="2513822" cy="836122"/>
            </a:xfrm>
            <a:prstGeom prst="straightConnector1">
              <a:avLst/>
            </a:prstGeom>
            <a:noFill/>
            <a:ln w="12700">
              <a:solidFill>
                <a:srgbClr val="000000"/>
              </a:solidFill>
              <a:round/>
              <a:headEnd/>
              <a:tailEnd type="none" w="sm" len="sm"/>
            </a:ln>
          </p:spPr>
          <p:txBody>
            <a:bodyPr vert="horz" wrap="square" lIns="91440" tIns="45720" rIns="91440" bIns="45720" numCol="1" anchor="t" anchorCtr="0" compatLnSpc="1">
              <a:prstTxWarp prst="textNoShape">
                <a:avLst/>
              </a:prstTxWarp>
            </a:bodyPr>
            <a:lstStyle/>
            <a:p>
              <a:pPr>
                <a:lnSpc>
                  <a:spcPts val="1500"/>
                </a:lnSpc>
              </a:pPr>
              <a:endParaRPr lang="zh-CN" altLang="en-US" sz="1400">
                <a:solidFill>
                  <a:srgbClr val="0000FF"/>
                </a:solidFill>
              </a:endParaRPr>
            </a:p>
          </p:txBody>
        </p:sp>
      </p:grpSp>
      <p:sp>
        <p:nvSpPr>
          <p:cNvPr id="62" name="TextBox 61"/>
          <p:cNvSpPr txBox="1"/>
          <p:nvPr/>
        </p:nvSpPr>
        <p:spPr>
          <a:xfrm>
            <a:off x="1643042" y="4071950"/>
            <a:ext cx="6072230" cy="938719"/>
          </a:xfrm>
          <a:prstGeom prst="rect">
            <a:avLst/>
          </a:prstGeom>
          <a:noFill/>
        </p:spPr>
        <p:txBody>
          <a:bodyPr wrap="square" rtlCol="0">
            <a:spAutoFit/>
          </a:bodyPr>
          <a:lstStyle/>
          <a:p>
            <a:pPr marL="0" lvl="1" indent="-360000" algn="l">
              <a:lnSpc>
                <a:spcPts val="2200"/>
              </a:lnSpc>
              <a:spcBef>
                <a:spcPts val="0"/>
              </a:spcBef>
              <a:buBlip>
                <a:blip r:embed="rId3"/>
              </a:buBlip>
            </a:pPr>
            <a:r>
              <a:rPr lang="zh-CN" altLang="zh-CN" sz="2000" smtClean="0">
                <a:solidFill>
                  <a:srgbClr val="0000FF"/>
                </a:solidFill>
                <a:latin typeface="Consolas" pitchFamily="49" charset="0"/>
                <a:ea typeface="仿宋" pitchFamily="49" charset="-122"/>
                <a:cs typeface="Consolas" pitchFamily="49" charset="0"/>
              </a:rPr>
              <a:t>不选择物品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p>
          <a:p>
            <a:pPr marL="0" lvl="1" indent="-360000" algn="l">
              <a:lnSpc>
                <a:spcPts val="2200"/>
              </a:lnSpc>
              <a:spcBef>
                <a:spcPts val="0"/>
              </a:spcBef>
              <a:buBlip>
                <a:blip r:embed="rId3"/>
              </a:buBlip>
            </a:pPr>
            <a:r>
              <a:rPr lang="zh-CN" altLang="zh-CN" sz="2000" smtClean="0">
                <a:solidFill>
                  <a:srgbClr val="0000FF"/>
                </a:solidFill>
                <a:latin typeface="Consolas" pitchFamily="49" charset="0"/>
                <a:ea typeface="仿宋" pitchFamily="49" charset="-122"/>
                <a:cs typeface="Consolas" pitchFamily="49" charset="0"/>
              </a:rPr>
              <a:t>选择物品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一件，下一步继续选择物品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p>
          <a:p>
            <a:pPr marL="0" lvl="1" indent="-360000" algn="l">
              <a:lnSpc>
                <a:spcPts val="2200"/>
              </a:lnSpc>
              <a:spcBef>
                <a:spcPts val="0"/>
              </a:spcBef>
              <a:buBlip>
                <a:blip r:embed="rId3"/>
              </a:buBlip>
            </a:pPr>
            <a:r>
              <a:rPr lang="zh-CN" altLang="zh-CN" sz="2000" smtClean="0">
                <a:solidFill>
                  <a:srgbClr val="0000FF"/>
                </a:solidFill>
                <a:latin typeface="Consolas" pitchFamily="49" charset="0"/>
                <a:ea typeface="仿宋" pitchFamily="49" charset="-122"/>
                <a:cs typeface="Consolas" pitchFamily="49" charset="0"/>
              </a:rPr>
              <a:t>选择物品</a:t>
            </a:r>
            <a:r>
              <a:rPr lang="nb-NO"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一件，下一步开始选择物品</a:t>
            </a:r>
            <a:r>
              <a:rPr lang="nb-NO" altLang="zh-CN" sz="2000" i="1" smtClean="0">
                <a:solidFill>
                  <a:srgbClr val="0000FF"/>
                </a:solidFill>
                <a:latin typeface="Consolas" pitchFamily="49" charset="0"/>
                <a:ea typeface="仿宋" pitchFamily="49" charset="-122"/>
                <a:cs typeface="Consolas" pitchFamily="49" charset="0"/>
              </a:rPr>
              <a:t>i</a:t>
            </a:r>
            <a:r>
              <a:rPr lang="nb-NO"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endParaRPr lang="zh-CN" altLang="en-US" sz="1800" smtClean="0">
              <a:solidFill>
                <a:srgbClr val="0000FF"/>
              </a:solidFill>
              <a:latin typeface="Consolas" pitchFamily="49" charset="0"/>
              <a:ea typeface="楷体" pitchFamily="49" charset="-122"/>
              <a:cs typeface="Consolas" pitchFamily="49" charset="0"/>
            </a:endParaRPr>
          </a:p>
        </p:txBody>
      </p:sp>
      <p:sp>
        <p:nvSpPr>
          <p:cNvPr id="63" name="灯片编号占位符 62"/>
          <p:cNvSpPr>
            <a:spLocks noGrp="1"/>
          </p:cNvSpPr>
          <p:nvPr>
            <p:ph type="sldNum" sz="quarter" idx="12"/>
          </p:nvPr>
        </p:nvSpPr>
        <p:spPr/>
        <p:txBody>
          <a:bodyPr/>
          <a:lstStyle/>
          <a:p>
            <a:fld id="{7AF016A1-9F15-429F-9EFD-84004B73C732}" type="slidenum">
              <a:rPr lang="en-US" altLang="zh-CN" smtClean="0"/>
              <a:pPr/>
              <a:t>89</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34" name="Rectangle 7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5791" name="Rectangle 15"/>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TextBox 25"/>
          <p:cNvSpPr txBox="1"/>
          <p:nvPr/>
        </p:nvSpPr>
        <p:spPr>
          <a:xfrm>
            <a:off x="428596" y="2357436"/>
            <a:ext cx="1571636"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mtClean="0">
                <a:solidFill>
                  <a:srgbClr val="FF0000"/>
                </a:solidFill>
                <a:latin typeface="微软雅黑" pitchFamily="34" charset="-122"/>
                <a:ea typeface="微软雅黑" pitchFamily="34" charset="-122"/>
              </a:rPr>
              <a:t>几个概念</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27" name="TextBox 26"/>
          <p:cNvSpPr txBox="1"/>
          <p:nvPr/>
        </p:nvSpPr>
        <p:spPr>
          <a:xfrm>
            <a:off x="1000100" y="2928940"/>
            <a:ext cx="7643866" cy="168251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2"/>
              </a:buBlip>
            </a:pPr>
            <a:r>
              <a:rPr lang="zh-CN" altLang="zh-CN" sz="2000" smtClean="0">
                <a:solidFill>
                  <a:srgbClr val="FF0000"/>
                </a:solidFill>
                <a:latin typeface="Times New Roman" pitchFamily="18" charset="0"/>
                <a:ea typeface="仿宋" pitchFamily="49" charset="-122"/>
                <a:cs typeface="Times New Roman" pitchFamily="18" charset="0"/>
              </a:rPr>
              <a:t>活结点</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指自身已生成但其孩子结点没有全部生成的结点</a:t>
            </a:r>
            <a:r>
              <a:rPr lang="zh-CN" altLang="en-US" sz="2000" smtClean="0">
                <a:solidFill>
                  <a:srgbClr val="0000FF"/>
                </a:solidFill>
                <a:latin typeface="Times New Roman" pitchFamily="18" charset="0"/>
                <a:ea typeface="仿宋" pitchFamily="49" charset="-122"/>
                <a:cs typeface="Times New Roman" pitchFamily="18" charset="0"/>
              </a:rPr>
              <a:t>。</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FF0000"/>
                </a:solidFill>
                <a:latin typeface="Times New Roman" pitchFamily="18" charset="0"/>
                <a:ea typeface="仿宋" pitchFamily="49" charset="-122"/>
                <a:cs typeface="Times New Roman" pitchFamily="18" charset="0"/>
              </a:rPr>
              <a:t>扩展结点</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指正在产生孩子结点的结点。</a:t>
            </a:r>
            <a:endParaRPr lang="en-US" altLang="zh-CN" sz="2000" smtClean="0">
              <a:solidFill>
                <a:srgbClr val="0000FF"/>
              </a:solidFill>
              <a:latin typeface="Times New Roman" pitchFamily="18" charset="0"/>
              <a:ea typeface="仿宋" pitchFamily="49" charset="-122"/>
              <a:cs typeface="Times New Roman" pitchFamily="18" charset="0"/>
            </a:endParaRPr>
          </a:p>
          <a:p>
            <a:pPr marL="457200" indent="-457200" algn="l">
              <a:lnSpc>
                <a:spcPts val="2800"/>
              </a:lnSpc>
              <a:spcBef>
                <a:spcPts val="600"/>
              </a:spcBef>
              <a:buBlip>
                <a:blip r:embed="rId2"/>
              </a:buBlip>
            </a:pPr>
            <a:r>
              <a:rPr lang="zh-CN" altLang="zh-CN" sz="2000" smtClean="0">
                <a:solidFill>
                  <a:srgbClr val="FF0000"/>
                </a:solidFill>
                <a:latin typeface="Times New Roman" pitchFamily="18" charset="0"/>
                <a:ea typeface="仿宋" pitchFamily="49" charset="-122"/>
                <a:cs typeface="Times New Roman" pitchFamily="18" charset="0"/>
              </a:rPr>
              <a:t>死结点</a:t>
            </a:r>
            <a:r>
              <a:rPr lang="zh-CN" altLang="en-US" sz="2000" smtClean="0">
                <a:solidFill>
                  <a:srgbClr val="0000FF"/>
                </a:solidFill>
                <a:latin typeface="Times New Roman" pitchFamily="18" charset="0"/>
                <a:ea typeface="仿宋" pitchFamily="49" charset="-122"/>
                <a:cs typeface="Times New Roman" pitchFamily="18" charset="0"/>
              </a:rPr>
              <a:t>：</a:t>
            </a:r>
            <a:r>
              <a:rPr lang="zh-CN" altLang="zh-CN" sz="2000" smtClean="0">
                <a:solidFill>
                  <a:srgbClr val="0000FF"/>
                </a:solidFill>
                <a:latin typeface="Times New Roman" pitchFamily="18" charset="0"/>
                <a:ea typeface="仿宋" pitchFamily="49" charset="-122"/>
                <a:cs typeface="Times New Roman" pitchFamily="18" charset="0"/>
              </a:rPr>
              <a:t>指其所有子结点均已产生的结点，此时应往回移动（回溯）至最近的一个活结点处。</a:t>
            </a:r>
            <a:endParaRPr lang="zh-CN" altLang="en-US" sz="2000" smtClean="0">
              <a:solidFill>
                <a:srgbClr val="0000FF"/>
              </a:solidFill>
              <a:latin typeface="Times New Roman" pitchFamily="18" charset="0"/>
              <a:ea typeface="仿宋" pitchFamily="49" charset="-122"/>
              <a:cs typeface="Times New Roman" pitchFamily="18" charset="0"/>
            </a:endParaRPr>
          </a:p>
        </p:txBody>
      </p:sp>
      <p:sp>
        <p:nvSpPr>
          <p:cNvPr id="28" name="TextBox 27"/>
          <p:cNvSpPr txBox="1"/>
          <p:nvPr/>
        </p:nvSpPr>
        <p:spPr>
          <a:xfrm>
            <a:off x="357158" y="428610"/>
            <a:ext cx="1571636" cy="400110"/>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mtClean="0">
                <a:solidFill>
                  <a:srgbClr val="FF0000"/>
                </a:solidFill>
                <a:latin typeface="微软雅黑" pitchFamily="34" charset="-122"/>
                <a:ea typeface="微软雅黑" pitchFamily="34" charset="-122"/>
              </a:rPr>
              <a:t>回溯过程</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sp>
        <p:nvSpPr>
          <p:cNvPr id="60432" name="Rectangle 16"/>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41" name="组合 40"/>
          <p:cNvGrpSpPr/>
          <p:nvPr/>
        </p:nvGrpSpPr>
        <p:grpSpPr>
          <a:xfrm>
            <a:off x="1152410" y="1025052"/>
            <a:ext cx="3706652" cy="957335"/>
            <a:chOff x="1152410" y="1366736"/>
            <a:chExt cx="3706652" cy="1276446"/>
          </a:xfrm>
        </p:grpSpPr>
        <p:sp>
          <p:nvSpPr>
            <p:cNvPr id="60430" name="Text Box 14"/>
            <p:cNvSpPr txBox="1">
              <a:spLocks noChangeArrowheads="1"/>
            </p:cNvSpPr>
            <p:nvPr/>
          </p:nvSpPr>
          <p:spPr bwMode="auto">
            <a:xfrm>
              <a:off x="4467523" y="1462292"/>
              <a:ext cx="391539" cy="2618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80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p>
          </p:txBody>
        </p:sp>
        <p:sp>
          <p:nvSpPr>
            <p:cNvPr id="60429" name="Oval 13"/>
            <p:cNvSpPr>
              <a:spLocks noChangeArrowheads="1"/>
            </p:cNvSpPr>
            <p:nvPr/>
          </p:nvSpPr>
          <p:spPr bwMode="auto">
            <a:xfrm>
              <a:off x="1152410" y="1391510"/>
              <a:ext cx="400974" cy="4353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s</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0428" name="Oval 12"/>
            <p:cNvSpPr>
              <a:spLocks noChangeArrowheads="1"/>
            </p:cNvSpPr>
            <p:nvPr/>
          </p:nvSpPr>
          <p:spPr bwMode="auto">
            <a:xfrm>
              <a:off x="2546385" y="1366736"/>
              <a:ext cx="400974" cy="4353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s</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i</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0427" name="Text Box 11"/>
            <p:cNvSpPr txBox="1">
              <a:spLocks noChangeArrowheads="1"/>
            </p:cNvSpPr>
            <p:nvPr/>
          </p:nvSpPr>
          <p:spPr bwMode="auto">
            <a:xfrm>
              <a:off x="1890674" y="1463128"/>
              <a:ext cx="333752" cy="2005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altLang="zh-CN" sz="1800" b="0" i="0" u="none" strike="noStrike" cap="none" normalizeH="0" baseline="0" smtClean="0">
                  <a:ln>
                    <a:noFill/>
                  </a:ln>
                  <a:solidFill>
                    <a:srgbClr val="0000FF"/>
                  </a:solidFill>
                  <a:effectLst/>
                  <a:latin typeface="+mj-ea"/>
                  <a:ea typeface="+mj-ea"/>
                  <a:cs typeface="Times New Roman" pitchFamily="18" charset="0"/>
                </a:rPr>
                <a:t>…</a:t>
              </a:r>
            </a:p>
          </p:txBody>
        </p:sp>
        <p:sp>
          <p:nvSpPr>
            <p:cNvPr id="60426" name="Line 10"/>
            <p:cNvSpPr>
              <a:spLocks noChangeShapeType="1"/>
            </p:cNvSpPr>
            <p:nvPr/>
          </p:nvSpPr>
          <p:spPr bwMode="auto">
            <a:xfrm>
              <a:off x="1559281" y="1589701"/>
              <a:ext cx="267709" cy="1180"/>
            </a:xfrm>
            <a:prstGeom prst="line">
              <a:avLst/>
            </a:prstGeom>
            <a:noFill/>
            <a:ln w="19050">
              <a:solidFill>
                <a:srgbClr val="006600"/>
              </a:solidFill>
              <a:round/>
              <a:headEnd/>
              <a:tailEnd type="arrow"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60425" name="Line 9"/>
            <p:cNvSpPr>
              <a:spLocks noChangeShapeType="1"/>
            </p:cNvSpPr>
            <p:nvPr/>
          </p:nvSpPr>
          <p:spPr bwMode="auto">
            <a:xfrm>
              <a:off x="2271599" y="1589701"/>
              <a:ext cx="267709" cy="1180"/>
            </a:xfrm>
            <a:prstGeom prst="line">
              <a:avLst/>
            </a:prstGeom>
            <a:noFill/>
            <a:ln w="19050">
              <a:solidFill>
                <a:srgbClr val="006600"/>
              </a:solidFill>
              <a:round/>
              <a:headEnd/>
              <a:tailEnd type="arrow"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60424" name="Oval 8"/>
            <p:cNvSpPr>
              <a:spLocks noChangeArrowheads="1"/>
            </p:cNvSpPr>
            <p:nvPr/>
          </p:nvSpPr>
          <p:spPr bwMode="auto">
            <a:xfrm>
              <a:off x="3690340" y="1367915"/>
              <a:ext cx="535418" cy="435313"/>
            </a:xfrm>
            <a:prstGeom prst="ellipse">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s</a:t>
              </a:r>
              <a:r>
                <a:rPr kumimoji="0" lang="en-US" altLang="zh-CN" sz="1800" b="0" i="1"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i</a:t>
              </a:r>
              <a:r>
                <a:rPr kumimoji="0" lang="en-US" altLang="zh-CN" sz="1800" b="0" i="0" u="none" strike="noStrike" cap="none" normalizeH="0" baseline="-30000" smtClean="0">
                  <a:ln>
                    <a:noFill/>
                  </a:ln>
                  <a:solidFill>
                    <a:srgbClr val="0000FF"/>
                  </a:solidFill>
                  <a:effectLst/>
                  <a:latin typeface="Consolas" pitchFamily="49" charset="0"/>
                  <a:ea typeface="仿宋" pitchFamily="49" charset="-122"/>
                  <a:cs typeface="Times New Roman" pitchFamily="18" charset="0"/>
                </a:rPr>
                <a:t>+1</a:t>
              </a:r>
              <a:endParaRPr kumimoji="0" lang="en-US" alt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60423" name="Freeform 7"/>
            <p:cNvSpPr>
              <a:spLocks/>
            </p:cNvSpPr>
            <p:nvPr/>
          </p:nvSpPr>
          <p:spPr bwMode="auto">
            <a:xfrm>
              <a:off x="2974483" y="1589701"/>
              <a:ext cx="735906" cy="2359"/>
            </a:xfrm>
            <a:custGeom>
              <a:avLst/>
              <a:gdLst/>
              <a:ahLst/>
              <a:cxnLst>
                <a:cxn ang="0">
                  <a:pos x="0" y="2"/>
                </a:cxn>
                <a:cxn ang="0">
                  <a:pos x="535" y="0"/>
                </a:cxn>
              </a:cxnLst>
              <a:rect l="0" t="0" r="r" b="b"/>
              <a:pathLst>
                <a:path w="535" h="2">
                  <a:moveTo>
                    <a:pt x="0" y="2"/>
                  </a:moveTo>
                  <a:lnTo>
                    <a:pt x="535" y="0"/>
                  </a:lnTo>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60422" name="Line 6"/>
            <p:cNvSpPr>
              <a:spLocks noChangeShapeType="1"/>
            </p:cNvSpPr>
            <p:nvPr/>
          </p:nvSpPr>
          <p:spPr bwMode="auto">
            <a:xfrm>
              <a:off x="4238731" y="1589701"/>
              <a:ext cx="267709" cy="1180"/>
            </a:xfrm>
            <a:prstGeom prst="line">
              <a:avLst/>
            </a:pr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60421" name="Freeform 5"/>
            <p:cNvSpPr>
              <a:spLocks/>
            </p:cNvSpPr>
            <p:nvPr/>
          </p:nvSpPr>
          <p:spPr bwMode="auto">
            <a:xfrm>
              <a:off x="2926131" y="1656944"/>
              <a:ext cx="750058" cy="155722"/>
            </a:xfrm>
            <a:custGeom>
              <a:avLst/>
              <a:gdLst/>
              <a:ahLst/>
              <a:cxnLst>
                <a:cxn ang="0">
                  <a:pos x="636" y="0"/>
                </a:cxn>
                <a:cxn ang="0">
                  <a:pos x="552" y="66"/>
                </a:cxn>
                <a:cxn ang="0">
                  <a:pos x="456" y="114"/>
                </a:cxn>
                <a:cxn ang="0">
                  <a:pos x="339" y="132"/>
                </a:cxn>
                <a:cxn ang="0">
                  <a:pos x="216" y="129"/>
                </a:cxn>
                <a:cxn ang="0">
                  <a:pos x="102" y="99"/>
                </a:cxn>
                <a:cxn ang="0">
                  <a:pos x="0" y="39"/>
                </a:cxn>
              </a:cxnLst>
              <a:rect l="0" t="0" r="r" b="b"/>
              <a:pathLst>
                <a:path w="636" h="132">
                  <a:moveTo>
                    <a:pt x="636" y="0"/>
                  </a:moveTo>
                  <a:lnTo>
                    <a:pt x="552" y="66"/>
                  </a:lnTo>
                  <a:lnTo>
                    <a:pt x="456" y="114"/>
                  </a:lnTo>
                  <a:lnTo>
                    <a:pt x="339" y="132"/>
                  </a:lnTo>
                  <a:lnTo>
                    <a:pt x="216" y="129"/>
                  </a:lnTo>
                  <a:lnTo>
                    <a:pt x="102" y="99"/>
                  </a:lnTo>
                  <a:lnTo>
                    <a:pt x="0" y="39"/>
                  </a:lnTo>
                </a:path>
              </a:pathLst>
            </a:custGeom>
            <a:noFill/>
            <a:ln w="19050">
              <a:solidFill>
                <a:srgbClr val="FF00FF"/>
              </a:solidFill>
              <a:round/>
              <a:headEnd/>
              <a:tailEnd type="arrow"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60420" name="Text Box 4"/>
            <p:cNvSpPr txBox="1">
              <a:spLocks noChangeArrowheads="1"/>
            </p:cNvSpPr>
            <p:nvPr/>
          </p:nvSpPr>
          <p:spPr bwMode="auto">
            <a:xfrm>
              <a:off x="3151172" y="1882837"/>
              <a:ext cx="477631" cy="3079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回溯</a:t>
              </a:r>
            </a:p>
          </p:txBody>
        </p:sp>
        <p:sp>
          <p:nvSpPr>
            <p:cNvPr id="60419" name="Line 3"/>
            <p:cNvSpPr>
              <a:spLocks noChangeShapeType="1"/>
            </p:cNvSpPr>
            <p:nvPr/>
          </p:nvSpPr>
          <p:spPr bwMode="auto">
            <a:xfrm>
              <a:off x="2752768" y="1798510"/>
              <a:ext cx="1179" cy="500197"/>
            </a:xfrm>
            <a:prstGeom prst="line">
              <a:avLst/>
            </a:prstGeom>
            <a:noFill/>
            <a:ln w="19050">
              <a:solidFill>
                <a:srgbClr val="006600"/>
              </a:solidFill>
              <a:round/>
              <a:headEnd/>
              <a:tailEnd type="arrow" w="sm" len="sm"/>
            </a:ln>
          </p:spPr>
          <p:txBody>
            <a:bodyPr vert="horz" wrap="square" lIns="91440" tIns="45720" rIns="91440" bIns="45720" numCol="1" anchor="t" anchorCtr="0" compatLnSpc="1">
              <a:prstTxWarp prst="textNoShape">
                <a:avLst/>
              </a:prstTxWarp>
            </a:bodyPr>
            <a:lstStyle/>
            <a:p>
              <a:pPr>
                <a:lnSpc>
                  <a:spcPts val="1700"/>
                </a:lnSpc>
              </a:pPr>
              <a:endParaRPr lang="zh-CN" altLang="en-US" sz="1800">
                <a:solidFill>
                  <a:srgbClr val="0000FF"/>
                </a:solidFill>
                <a:latin typeface="Consolas" pitchFamily="49" charset="0"/>
                <a:ea typeface="仿宋" pitchFamily="49" charset="-122"/>
                <a:cs typeface="Times New Roman" pitchFamily="18" charset="0"/>
              </a:endParaRPr>
            </a:p>
          </p:txBody>
        </p:sp>
        <p:sp>
          <p:nvSpPr>
            <p:cNvPr id="60418" name="Text Box 2"/>
            <p:cNvSpPr txBox="1">
              <a:spLocks noChangeArrowheads="1"/>
            </p:cNvSpPr>
            <p:nvPr/>
          </p:nvSpPr>
          <p:spPr bwMode="auto">
            <a:xfrm>
              <a:off x="2073471" y="2336457"/>
              <a:ext cx="1569835" cy="3067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7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再找其他路径</a:t>
              </a:r>
            </a:p>
            <a:p>
              <a:pPr marL="0" marR="0" lvl="0" indent="0" algn="l" defTabSz="914400" rtl="0" eaLnBrk="0" fontAlgn="base" latinLnBrk="0" hangingPunct="0">
                <a:lnSpc>
                  <a:spcPts val="1700"/>
                </a:lnSpc>
                <a:spcBef>
                  <a:spcPct val="0"/>
                </a:spcBef>
                <a:spcAft>
                  <a:spcPct val="0"/>
                </a:spcAft>
                <a:buClrTx/>
                <a:buSzTx/>
                <a:buFontTx/>
                <a:buNone/>
                <a:tabLst/>
              </a:pPr>
              <a:endParaRPr kumimoji="0" lang="zh-CN" sz="18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grpSp>
      <p:sp>
        <p:nvSpPr>
          <p:cNvPr id="24" name="灯片编号占位符 23"/>
          <p:cNvSpPr>
            <a:spLocks noGrp="1"/>
          </p:cNvSpPr>
          <p:nvPr>
            <p:ph type="sldNum" sz="quarter" idx="12"/>
          </p:nvPr>
        </p:nvSpPr>
        <p:spPr/>
        <p:txBody>
          <a:bodyPr/>
          <a:lstStyle/>
          <a:p>
            <a:fld id="{7AF016A1-9F15-429F-9EFD-84004B73C732}" type="slidenum">
              <a:rPr lang="en-US" altLang="zh-CN" smtClean="0"/>
              <a:pPr/>
              <a:t>9</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5" y="-193899"/>
            <a:ext cx="184730"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357172"/>
            <a:ext cx="8643998" cy="412085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(cw,cv,i):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2  	global w,v,n,W,bestv</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3   	if i&gt;=n:</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4    		if cw&lt;=W and cv&gt;bestv: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找到一个更优解</a:t>
            </a: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5      		bestv=cv</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6  	else:</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7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(cw,cv,i+1)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不选择物品</a:t>
            </a:r>
            <a:r>
              <a:rPr lang="en-US" altLang="zh-CN" sz="2000" smtClean="0">
                <a:solidFill>
                  <a:srgbClr val="00B0F0"/>
                </a:solidFill>
                <a:latin typeface="Consolas" pitchFamily="49" charset="0"/>
                <a:ea typeface="仿宋" pitchFamily="49" charset="-122"/>
              </a:rPr>
              <a:t>i</a:t>
            </a:r>
            <a:endParaRPr lang="zh-CN" altLang="zh-CN" sz="2000" smtClean="0">
              <a:solidFill>
                <a:srgbClr val="00B0F0"/>
              </a:solidFill>
              <a:latin typeface="Consolas" pitchFamily="49" charset="0"/>
              <a:ea typeface="仿宋" pitchFamily="49" charset="-122"/>
            </a:endParaRPr>
          </a:p>
          <a:p>
            <a:pPr algn="l" defTabSz="360000">
              <a:lnSpc>
                <a:spcPts val="2600"/>
              </a:lnSpc>
              <a:spcBef>
                <a:spcPts val="1200"/>
              </a:spcBef>
            </a:pPr>
            <a:r>
              <a:rPr lang="en-US" altLang="zh-CN" sz="2000" smtClean="0">
                <a:solidFill>
                  <a:srgbClr val="0000FF"/>
                </a:solidFill>
                <a:latin typeface="Consolas" pitchFamily="49" charset="0"/>
                <a:ea typeface="仿宋" pitchFamily="49" charset="-122"/>
              </a:rPr>
              <a:t>8     	if </a:t>
            </a:r>
            <a:r>
              <a:rPr lang="en-US" altLang="zh-CN" sz="2000" smtClean="0">
                <a:solidFill>
                  <a:srgbClr val="FF00FF"/>
                </a:solidFill>
                <a:latin typeface="Consolas" pitchFamily="49" charset="0"/>
                <a:ea typeface="仿宋" pitchFamily="49" charset="-122"/>
              </a:rPr>
              <a:t>cw+w[i]&lt;=W</a:t>
            </a:r>
            <a:r>
              <a:rPr lang="en-US" altLang="zh-CN" sz="2000" smtClean="0">
                <a:solidFill>
                  <a:srgbClr val="0000FF"/>
                </a:solidFill>
                <a:latin typeface="Consolas" pitchFamily="49" charset="0"/>
                <a:ea typeface="仿宋" pitchFamily="49" charset="-122"/>
              </a:rPr>
              <a:t>:</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9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(cw+w[i],cv+v[i],i)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剪支</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选物品</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继续选物品</a:t>
            </a:r>
            <a:r>
              <a:rPr lang="en-US" altLang="zh-CN" sz="2000" smtClean="0">
                <a:solidFill>
                  <a:srgbClr val="00B0F0"/>
                </a:solidFill>
                <a:latin typeface="Consolas" pitchFamily="49" charset="0"/>
                <a:ea typeface="仿宋" pitchFamily="49" charset="-122"/>
              </a:rPr>
              <a:t>i</a:t>
            </a:r>
            <a:endParaRPr lang="zh-CN" altLang="zh-CN" sz="2000" smtClean="0">
              <a:solidFill>
                <a:srgbClr val="00B0F0"/>
              </a:solidFill>
              <a:latin typeface="Consolas" pitchFamily="49" charset="0"/>
              <a:ea typeface="仿宋" pitchFamily="49" charset="-122"/>
            </a:endParaRPr>
          </a:p>
          <a:p>
            <a:pPr algn="l" defTabSz="360000">
              <a:lnSpc>
                <a:spcPts val="2600"/>
              </a:lnSpc>
              <a:spcBef>
                <a:spcPts val="1200"/>
              </a:spcBef>
            </a:pPr>
            <a:r>
              <a:rPr lang="en-US" altLang="zh-CN" sz="2000" smtClean="0">
                <a:solidFill>
                  <a:srgbClr val="0000FF"/>
                </a:solidFill>
                <a:latin typeface="Consolas" pitchFamily="49" charset="0"/>
                <a:ea typeface="仿宋" pitchFamily="49" charset="-122"/>
              </a:rPr>
              <a:t>10   		if </a:t>
            </a:r>
            <a:r>
              <a:rPr lang="en-US" altLang="zh-CN" sz="2000" smtClean="0">
                <a:solidFill>
                  <a:srgbClr val="FF00FF"/>
                </a:solidFill>
                <a:latin typeface="Consolas" pitchFamily="49" charset="0"/>
                <a:ea typeface="仿宋" pitchFamily="49" charset="-122"/>
              </a:rPr>
              <a:t>cw+w[i]&lt;=W</a:t>
            </a:r>
            <a:r>
              <a:rPr lang="en-US" altLang="zh-CN" sz="2000" smtClean="0">
                <a:solidFill>
                  <a:srgbClr val="0000FF"/>
                </a:solidFill>
                <a:latin typeface="Consolas" pitchFamily="49" charset="0"/>
                <a:ea typeface="仿宋" pitchFamily="49" charset="-122"/>
              </a:rPr>
              <a:t>:</a:t>
            </a:r>
            <a:endParaRPr lang="zh-CN" altLang="zh-CN" sz="2000" smtClean="0">
              <a:solidFill>
                <a:srgbClr val="0000FF"/>
              </a:solidFill>
              <a:latin typeface="Consolas" pitchFamily="49" charset="0"/>
              <a:ea typeface="仿宋" pitchFamily="49" charset="-122"/>
            </a:endParaRPr>
          </a:p>
          <a:p>
            <a:pPr algn="l" defTabSz="360000">
              <a:lnSpc>
                <a:spcPts val="2600"/>
              </a:lnSpc>
              <a:spcBef>
                <a:spcPts val="0"/>
              </a:spcBef>
            </a:pPr>
            <a:r>
              <a:rPr lang="en-US" altLang="zh-CN" sz="2000" smtClean="0">
                <a:solidFill>
                  <a:srgbClr val="0000FF"/>
                </a:solidFill>
                <a:latin typeface="Consolas" pitchFamily="49" charset="0"/>
                <a:ea typeface="仿宋" pitchFamily="49" charset="-122"/>
              </a:rPr>
              <a:t>11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(cw+w[i],cv+v[i],i+1)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剪支</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选物品</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选下一件</a:t>
            </a:r>
            <a:endParaRPr lang="zh-CN" altLang="zh-CN" sz="2000">
              <a:solidFill>
                <a:srgbClr val="00B0F0"/>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90</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5" y="-193899"/>
            <a:ext cx="184730"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535767"/>
            <a:ext cx="8858280" cy="194077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13	def </a:t>
            </a:r>
            <a:r>
              <a:rPr lang="en-US" altLang="zh-CN" sz="2000" smtClean="0">
                <a:solidFill>
                  <a:srgbClr val="FF0000"/>
                </a:solidFill>
                <a:latin typeface="Consolas" pitchFamily="49" charset="0"/>
                <a:ea typeface="仿宋" pitchFamily="49" charset="-122"/>
              </a:rPr>
              <a:t>compknap</a:t>
            </a:r>
            <a:r>
              <a:rPr lang="en-US" altLang="zh-CN" sz="2000" smtClean="0">
                <a:solidFill>
                  <a:srgbClr val="0000FF"/>
                </a:solidFill>
                <a:latin typeface="Consolas" pitchFamily="49" charset="0"/>
                <a:ea typeface="仿宋" pitchFamily="49" charset="-122"/>
              </a:rPr>
              <a:t>(w,v,n,W):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求解完全背包问题</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14 	global bestv</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15  	bestv=0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存放最大价值</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初始为</a:t>
            </a:r>
            <a:r>
              <a:rPr lang="en-US" altLang="zh-CN" sz="2000" smtClean="0">
                <a:solidFill>
                  <a:srgbClr val="00B0F0"/>
                </a:solidFill>
                <a:latin typeface="Consolas" pitchFamily="49" charset="0"/>
                <a:ea typeface="仿宋" pitchFamily="49" charset="-122"/>
              </a:rPr>
              <a:t>0</a:t>
            </a:r>
            <a:endParaRPr lang="zh-CN" altLang="zh-CN" sz="2000" smtClean="0">
              <a:solidFill>
                <a:srgbClr val="00B0F0"/>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16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(0,0,0)</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17  	print("</a:t>
            </a:r>
            <a:r>
              <a:rPr lang="zh-CN" altLang="zh-CN" sz="2000" smtClean="0">
                <a:solidFill>
                  <a:srgbClr val="0000FF"/>
                </a:solidFill>
                <a:latin typeface="Consolas" pitchFamily="49" charset="0"/>
                <a:ea typeface="仿宋" pitchFamily="49" charset="-122"/>
              </a:rPr>
              <a:t>最大价值</a:t>
            </a:r>
            <a:r>
              <a:rPr lang="en-US" altLang="zh-CN" sz="2000" smtClean="0">
                <a:solidFill>
                  <a:srgbClr val="0000FF"/>
                </a:solidFill>
                <a:latin typeface="Consolas" pitchFamily="49" charset="0"/>
                <a:ea typeface="仿宋" pitchFamily="49" charset="-122"/>
              </a:rPr>
              <a:t>=",bestv)</a:t>
            </a:r>
            <a:endParaRPr lang="zh-CN" altLang="zh-CN" sz="2000">
              <a:solidFill>
                <a:srgbClr val="0000FF"/>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91</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5" y="-193899"/>
            <a:ext cx="184730"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500034" y="214298"/>
            <a:ext cx="714380" cy="646331"/>
          </a:xfrm>
          <a:prstGeom prst="rect">
            <a:avLst/>
          </a:prstGeom>
          <a:blipFill>
            <a:blip r:embed="rId3" cstate="print"/>
            <a:tile tx="0" ty="0" sx="100000" sy="100000" flip="none" algn="tl"/>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1800" b="0" smtClean="0">
                <a:ln w="18415" cmpd="sng">
                  <a:solidFill>
                    <a:srgbClr val="FFFFFF"/>
                  </a:solidFill>
                  <a:prstDash val="solid"/>
                </a:ln>
                <a:solidFill>
                  <a:srgbClr val="FF00FF"/>
                </a:solidFill>
                <a:effectLst>
                  <a:outerShdw blurRad="63500" dir="3600000" algn="tl" rotWithShape="0">
                    <a:srgbClr val="000000">
                      <a:alpha val="70000"/>
                    </a:srgbClr>
                  </a:outerShdw>
                </a:effectLst>
                <a:latin typeface="Consolas" pitchFamily="49" charset="0"/>
                <a:ea typeface="仿宋" pitchFamily="49" charset="-122"/>
                <a:cs typeface="Consolas" pitchFamily="49" charset="0"/>
              </a:rPr>
              <a:t>程序验证</a:t>
            </a:r>
          </a:p>
        </p:txBody>
      </p:sp>
      <p:sp>
        <p:nvSpPr>
          <p:cNvPr id="7" name="TextBox 6"/>
          <p:cNvSpPr txBox="1"/>
          <p:nvPr/>
        </p:nvSpPr>
        <p:spPr>
          <a:xfrm>
            <a:off x="214282" y="1071552"/>
            <a:ext cx="2428892" cy="1200329"/>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int n=2; </a:t>
            </a:r>
          </a:p>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int w[]={1,2};</a:t>
            </a:r>
          </a:p>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int v[]={2,5};</a:t>
            </a:r>
          </a:p>
          <a:p>
            <a:pPr algn="l">
              <a:lnSpc>
                <a:spcPct val="100000"/>
              </a:lnSpc>
              <a:spcBef>
                <a:spcPts val="0"/>
              </a:spcBef>
            </a:pPr>
            <a:r>
              <a:rPr lang="en-US" altLang="zh-CN" sz="1800" smtClean="0">
                <a:solidFill>
                  <a:srgbClr val="0000FF"/>
                </a:solidFill>
                <a:latin typeface="Consolas" pitchFamily="49" charset="0"/>
                <a:ea typeface="楷体" pitchFamily="49" charset="-122"/>
                <a:cs typeface="Consolas" pitchFamily="49" charset="0"/>
              </a:rPr>
              <a:t>int W=2;</a:t>
            </a:r>
            <a:endParaRPr lang="zh-CN" altLang="en-US" sz="1800" smtClean="0">
              <a:solidFill>
                <a:srgbClr val="0000FF"/>
              </a:solidFill>
              <a:latin typeface="Consolas" pitchFamily="49" charset="0"/>
              <a:ea typeface="楷体" pitchFamily="49" charset="-122"/>
              <a:cs typeface="Consolas" pitchFamily="49" charset="0"/>
            </a:endParaRPr>
          </a:p>
        </p:txBody>
      </p:sp>
      <p:pic>
        <p:nvPicPr>
          <p:cNvPr id="1027" name="Picture 3"/>
          <p:cNvPicPr>
            <a:picLocks noChangeAspect="1" noChangeArrowheads="1"/>
          </p:cNvPicPr>
          <p:nvPr/>
        </p:nvPicPr>
        <p:blipFill>
          <a:blip r:embed="rId4" cstate="print"/>
          <a:srcRect/>
          <a:stretch>
            <a:fillRect/>
          </a:stretch>
        </p:blipFill>
        <p:spPr bwMode="auto">
          <a:xfrm>
            <a:off x="2357422" y="142858"/>
            <a:ext cx="5562600" cy="4752987"/>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7AF016A1-9F15-429F-9EFD-84004B73C732}" type="slidenum">
              <a:rPr lang="en-US" altLang="zh-CN" smtClean="0"/>
              <a:pPr/>
              <a:t>92</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TextBox 4"/>
          <p:cNvSpPr txBox="1"/>
          <p:nvPr/>
        </p:nvSpPr>
        <p:spPr>
          <a:xfrm>
            <a:off x="142844" y="831183"/>
            <a:ext cx="8786874" cy="1717897"/>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600"/>
              </a:lnSpc>
              <a:spcBef>
                <a:spcPts val="0"/>
              </a:spcBef>
            </a:pPr>
            <a:r>
              <a:rPr lang="zh-CN" altLang="zh-CN" sz="2000" smtClean="0">
                <a:solidFill>
                  <a:srgbClr val="FF0000"/>
                </a:solidFill>
                <a:latin typeface="微软雅黑" pitchFamily="34" charset="-122"/>
                <a:ea typeface="微软雅黑" pitchFamily="34" charset="-122"/>
                <a:cs typeface="Consolas" pitchFamily="49" charset="0"/>
              </a:rPr>
              <a:t>问题描述</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在</a:t>
            </a:r>
            <a:r>
              <a:rPr lang="pt-BR" altLang="zh-CN" sz="2000" i="1" smtClean="0">
                <a:solidFill>
                  <a:srgbClr val="0000FF"/>
                </a:solidFill>
                <a:latin typeface="Consolas" pitchFamily="49" charset="0"/>
                <a:ea typeface="楷体" pitchFamily="49" charset="-122"/>
                <a:cs typeface="Consolas" pitchFamily="49" charset="0"/>
              </a:rPr>
              <a:t>n</a:t>
            </a:r>
            <a:r>
              <a:rPr lang="pt-BR" altLang="zh-CN" sz="2000" smtClean="0">
                <a:solidFill>
                  <a:srgbClr val="0000FF"/>
                </a:solidFill>
                <a:latin typeface="Consolas" pitchFamily="49" charset="0"/>
                <a:ea typeface="楷体" pitchFamily="49" charset="-122"/>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mj-ea"/>
                <a:ea typeface="+mj-ea"/>
                <a:cs typeface="Consolas" pitchFamily="49" charset="0"/>
              </a:rPr>
              <a:t>≤</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mn-ea"/>
                <a:cs typeface="Consolas" pitchFamily="49" charset="0"/>
              </a:rPr>
              <a:t>≤</a:t>
            </a:r>
            <a:r>
              <a:rPr lang="pt-BR" altLang="zh-CN" sz="2000" smtClean="0">
                <a:solidFill>
                  <a:srgbClr val="0000FF"/>
                </a:solidFill>
                <a:latin typeface="Consolas" pitchFamily="49" charset="0"/>
                <a:ea typeface="楷体" pitchFamily="49" charset="-122"/>
                <a:cs typeface="Consolas" pitchFamily="49" charset="0"/>
              </a:rPr>
              <a:t>9</a:t>
            </a:r>
            <a:r>
              <a:rPr lang="zh-CN" altLang="zh-CN" sz="2000" smtClean="0">
                <a:solidFill>
                  <a:srgbClr val="0000FF"/>
                </a:solidFill>
                <a:latin typeface="Consolas" pitchFamily="49" charset="0"/>
                <a:ea typeface="楷体" pitchFamily="49" charset="-122"/>
                <a:cs typeface="Consolas" pitchFamily="49" charset="0"/>
              </a:rPr>
              <a:t>）的方格棋盘上放置</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个皇后，并且每个皇后不同行、不同列、不同左右对角线（否则称为有冲突）。如</a:t>
            </a:r>
            <a:r>
              <a:rPr lang="zh-CN" altLang="en-US" sz="2000" smtClean="0">
                <a:solidFill>
                  <a:srgbClr val="0000FF"/>
                </a:solidFill>
                <a:latin typeface="Consolas" pitchFamily="49" charset="0"/>
                <a:ea typeface="楷体" pitchFamily="49" charset="-122"/>
                <a:cs typeface="Consolas" pitchFamily="49" charset="0"/>
              </a:rPr>
              <a:t>下</a:t>
            </a:r>
            <a:r>
              <a:rPr lang="zh-CN" altLang="zh-CN" sz="2000" smtClean="0">
                <a:solidFill>
                  <a:srgbClr val="0000FF"/>
                </a:solidFill>
                <a:latin typeface="Consolas" pitchFamily="49" charset="0"/>
                <a:ea typeface="楷体" pitchFamily="49" charset="-122"/>
                <a:cs typeface="Consolas" pitchFamily="49" charset="0"/>
              </a:rPr>
              <a:t>图所示是</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皇后问题的一个解。</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6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en-US" sz="2000" smtClean="0">
                <a:solidFill>
                  <a:srgbClr val="0000FF"/>
                </a:solidFill>
                <a:latin typeface="Consolas" pitchFamily="49" charset="0"/>
                <a:ea typeface="楷体" pitchFamily="49" charset="-122"/>
                <a:cs typeface="Consolas" pitchFamily="49" charset="0"/>
              </a:rPr>
              <a:t>设计一个算法</a:t>
            </a:r>
            <a:r>
              <a:rPr lang="zh-CN" altLang="zh-CN" sz="2000" smtClean="0">
                <a:solidFill>
                  <a:srgbClr val="0000FF"/>
                </a:solidFill>
                <a:latin typeface="Consolas" pitchFamily="49" charset="0"/>
                <a:ea typeface="楷体" pitchFamily="49" charset="-122"/>
                <a:cs typeface="Consolas" pitchFamily="49" charset="0"/>
              </a:rPr>
              <a:t>求</a:t>
            </a:r>
            <a:r>
              <a:rPr lang="pt-BR"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个皇后的解个数，例如</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时</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皇后问题有</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个解，因此返回结果为</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p:txBody>
      </p:sp>
      <p:grpSp>
        <p:nvGrpSpPr>
          <p:cNvPr id="2" name="组合 58"/>
          <p:cNvGrpSpPr/>
          <p:nvPr/>
        </p:nvGrpSpPr>
        <p:grpSpPr>
          <a:xfrm>
            <a:off x="4714876" y="2643188"/>
            <a:ext cx="2000264" cy="1488029"/>
            <a:chOff x="2643174" y="2551363"/>
            <a:chExt cx="2571768" cy="2581866"/>
          </a:xfrm>
        </p:grpSpPr>
        <p:sp>
          <p:nvSpPr>
            <p:cNvPr id="44" name="Rectangle 13"/>
            <p:cNvSpPr>
              <a:spLocks noChangeArrowheads="1"/>
            </p:cNvSpPr>
            <p:nvPr/>
          </p:nvSpPr>
          <p:spPr bwMode="auto">
            <a:xfrm>
              <a:off x="3405317" y="2551363"/>
              <a:ext cx="348337"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45" name="Rectangle 12"/>
            <p:cNvSpPr>
              <a:spLocks noChangeArrowheads="1"/>
            </p:cNvSpPr>
            <p:nvPr/>
          </p:nvSpPr>
          <p:spPr bwMode="auto">
            <a:xfrm>
              <a:off x="3037215" y="2551363"/>
              <a:ext cx="350808"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46" name="Rectangle 11"/>
            <p:cNvSpPr>
              <a:spLocks noChangeArrowheads="1"/>
            </p:cNvSpPr>
            <p:nvPr/>
          </p:nvSpPr>
          <p:spPr bwMode="auto">
            <a:xfrm>
              <a:off x="4135343" y="2551363"/>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47" name="Rectangle 10"/>
            <p:cNvSpPr>
              <a:spLocks noChangeArrowheads="1"/>
            </p:cNvSpPr>
            <p:nvPr/>
          </p:nvSpPr>
          <p:spPr bwMode="auto">
            <a:xfrm>
              <a:off x="3763536" y="2551363"/>
              <a:ext cx="350808"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48" name="Rectangle 9"/>
            <p:cNvSpPr>
              <a:spLocks noChangeArrowheads="1"/>
            </p:cNvSpPr>
            <p:nvPr/>
          </p:nvSpPr>
          <p:spPr bwMode="auto">
            <a:xfrm>
              <a:off x="4865369" y="2551363"/>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49" name="Rectangle 8"/>
            <p:cNvSpPr>
              <a:spLocks noChangeArrowheads="1"/>
            </p:cNvSpPr>
            <p:nvPr/>
          </p:nvSpPr>
          <p:spPr bwMode="auto">
            <a:xfrm>
              <a:off x="4498503" y="2551363"/>
              <a:ext cx="350808"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8" name="Rectangle 49"/>
            <p:cNvSpPr>
              <a:spLocks noChangeArrowheads="1"/>
            </p:cNvSpPr>
            <p:nvPr/>
          </p:nvSpPr>
          <p:spPr bwMode="auto">
            <a:xfrm>
              <a:off x="3392964" y="4778797"/>
              <a:ext cx="348337"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 name="Rectangle 48"/>
            <p:cNvSpPr>
              <a:spLocks noChangeArrowheads="1"/>
            </p:cNvSpPr>
            <p:nvPr/>
          </p:nvSpPr>
          <p:spPr bwMode="auto">
            <a:xfrm>
              <a:off x="3037215" y="4778797"/>
              <a:ext cx="350808"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0" name="Rectangle 47"/>
            <p:cNvSpPr>
              <a:spLocks noChangeArrowheads="1"/>
            </p:cNvSpPr>
            <p:nvPr/>
          </p:nvSpPr>
          <p:spPr bwMode="auto">
            <a:xfrm>
              <a:off x="4098286" y="4778797"/>
              <a:ext cx="349573"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1" name="Rectangle 46"/>
            <p:cNvSpPr>
              <a:spLocks noChangeArrowheads="1"/>
            </p:cNvSpPr>
            <p:nvPr/>
          </p:nvSpPr>
          <p:spPr bwMode="auto">
            <a:xfrm>
              <a:off x="3738831" y="4778797"/>
              <a:ext cx="350808"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2" name="Rectangle 45"/>
            <p:cNvSpPr>
              <a:spLocks noChangeArrowheads="1"/>
            </p:cNvSpPr>
            <p:nvPr/>
          </p:nvSpPr>
          <p:spPr bwMode="auto">
            <a:xfrm>
              <a:off x="4803607" y="4778797"/>
              <a:ext cx="349573"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3" name="Rectangle 44"/>
            <p:cNvSpPr>
              <a:spLocks noChangeArrowheads="1"/>
            </p:cNvSpPr>
            <p:nvPr/>
          </p:nvSpPr>
          <p:spPr bwMode="auto">
            <a:xfrm>
              <a:off x="4449094" y="4778797"/>
              <a:ext cx="350808" cy="350727"/>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4" name="Rectangle 43"/>
            <p:cNvSpPr>
              <a:spLocks noChangeArrowheads="1"/>
            </p:cNvSpPr>
            <p:nvPr/>
          </p:nvSpPr>
          <p:spPr bwMode="auto">
            <a:xfrm>
              <a:off x="3392964" y="4416955"/>
              <a:ext cx="348337"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5" name="Rectangle 42"/>
            <p:cNvSpPr>
              <a:spLocks noChangeArrowheads="1"/>
            </p:cNvSpPr>
            <p:nvPr/>
          </p:nvSpPr>
          <p:spPr bwMode="auto">
            <a:xfrm>
              <a:off x="3037215" y="4416955"/>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6" name="Rectangle 41"/>
            <p:cNvSpPr>
              <a:spLocks noChangeArrowheads="1"/>
            </p:cNvSpPr>
            <p:nvPr/>
          </p:nvSpPr>
          <p:spPr bwMode="auto">
            <a:xfrm>
              <a:off x="4098286" y="4416955"/>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7" name="Rectangle 40"/>
            <p:cNvSpPr>
              <a:spLocks noChangeArrowheads="1"/>
            </p:cNvSpPr>
            <p:nvPr/>
          </p:nvSpPr>
          <p:spPr bwMode="auto">
            <a:xfrm>
              <a:off x="3738831" y="4416955"/>
              <a:ext cx="350808"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8" name="Rectangle 39"/>
            <p:cNvSpPr>
              <a:spLocks noChangeArrowheads="1"/>
            </p:cNvSpPr>
            <p:nvPr/>
          </p:nvSpPr>
          <p:spPr bwMode="auto">
            <a:xfrm>
              <a:off x="4803607" y="4416955"/>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9" name="Rectangle 38"/>
            <p:cNvSpPr>
              <a:spLocks noChangeArrowheads="1"/>
            </p:cNvSpPr>
            <p:nvPr/>
          </p:nvSpPr>
          <p:spPr bwMode="auto">
            <a:xfrm>
              <a:off x="4449094" y="4416955"/>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0" name="Rectangle 37"/>
            <p:cNvSpPr>
              <a:spLocks noChangeArrowheads="1"/>
            </p:cNvSpPr>
            <p:nvPr/>
          </p:nvSpPr>
          <p:spPr bwMode="auto">
            <a:xfrm>
              <a:off x="3392964" y="4057584"/>
              <a:ext cx="348337"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1" name="Rectangle 36"/>
            <p:cNvSpPr>
              <a:spLocks noChangeArrowheads="1"/>
            </p:cNvSpPr>
            <p:nvPr/>
          </p:nvSpPr>
          <p:spPr bwMode="auto">
            <a:xfrm>
              <a:off x="3037215" y="4057584"/>
              <a:ext cx="350808"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2" name="Rectangle 35"/>
            <p:cNvSpPr>
              <a:spLocks noChangeArrowheads="1"/>
            </p:cNvSpPr>
            <p:nvPr/>
          </p:nvSpPr>
          <p:spPr bwMode="auto">
            <a:xfrm>
              <a:off x="4098286" y="4057584"/>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3" name="Rectangle 34"/>
            <p:cNvSpPr>
              <a:spLocks noChangeArrowheads="1"/>
            </p:cNvSpPr>
            <p:nvPr/>
          </p:nvSpPr>
          <p:spPr bwMode="auto">
            <a:xfrm>
              <a:off x="3738831" y="405758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4" name="Rectangle 33"/>
            <p:cNvSpPr>
              <a:spLocks noChangeArrowheads="1"/>
            </p:cNvSpPr>
            <p:nvPr/>
          </p:nvSpPr>
          <p:spPr bwMode="auto">
            <a:xfrm>
              <a:off x="4803607" y="4057584"/>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5" name="Rectangle 32"/>
            <p:cNvSpPr>
              <a:spLocks noChangeArrowheads="1"/>
            </p:cNvSpPr>
            <p:nvPr/>
          </p:nvSpPr>
          <p:spPr bwMode="auto">
            <a:xfrm>
              <a:off x="4449094" y="405758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6" name="Rectangle 31"/>
            <p:cNvSpPr>
              <a:spLocks noChangeArrowheads="1"/>
            </p:cNvSpPr>
            <p:nvPr/>
          </p:nvSpPr>
          <p:spPr bwMode="auto">
            <a:xfrm>
              <a:off x="3392964" y="3690802"/>
              <a:ext cx="348337"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7" name="Rectangle 30"/>
            <p:cNvSpPr>
              <a:spLocks noChangeArrowheads="1"/>
            </p:cNvSpPr>
            <p:nvPr/>
          </p:nvSpPr>
          <p:spPr bwMode="auto">
            <a:xfrm>
              <a:off x="3037215" y="3690802"/>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8" name="Rectangle 29"/>
            <p:cNvSpPr>
              <a:spLocks noChangeArrowheads="1"/>
            </p:cNvSpPr>
            <p:nvPr/>
          </p:nvSpPr>
          <p:spPr bwMode="auto">
            <a:xfrm>
              <a:off x="4098286" y="3690802"/>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29" name="Rectangle 28"/>
            <p:cNvSpPr>
              <a:spLocks noChangeArrowheads="1"/>
            </p:cNvSpPr>
            <p:nvPr/>
          </p:nvSpPr>
          <p:spPr bwMode="auto">
            <a:xfrm>
              <a:off x="3738831" y="3690802"/>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0" name="Rectangle 27"/>
            <p:cNvSpPr>
              <a:spLocks noChangeArrowheads="1"/>
            </p:cNvSpPr>
            <p:nvPr/>
          </p:nvSpPr>
          <p:spPr bwMode="auto">
            <a:xfrm>
              <a:off x="4803607" y="3690802"/>
              <a:ext cx="349573"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1" name="Rectangle 26"/>
            <p:cNvSpPr>
              <a:spLocks noChangeArrowheads="1"/>
            </p:cNvSpPr>
            <p:nvPr/>
          </p:nvSpPr>
          <p:spPr bwMode="auto">
            <a:xfrm>
              <a:off x="4449094" y="3690802"/>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2" name="Rectangle 25"/>
            <p:cNvSpPr>
              <a:spLocks noChangeArrowheads="1"/>
            </p:cNvSpPr>
            <p:nvPr/>
          </p:nvSpPr>
          <p:spPr bwMode="auto">
            <a:xfrm>
              <a:off x="3392964" y="3331430"/>
              <a:ext cx="348337"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3" name="Rectangle 24"/>
            <p:cNvSpPr>
              <a:spLocks noChangeArrowheads="1"/>
            </p:cNvSpPr>
            <p:nvPr/>
          </p:nvSpPr>
          <p:spPr bwMode="auto">
            <a:xfrm>
              <a:off x="3037215" y="3331430"/>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4" name="Rectangle 23"/>
            <p:cNvSpPr>
              <a:spLocks noChangeArrowheads="1"/>
            </p:cNvSpPr>
            <p:nvPr/>
          </p:nvSpPr>
          <p:spPr bwMode="auto">
            <a:xfrm>
              <a:off x="4098286" y="3331430"/>
              <a:ext cx="349573"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5" name="Rectangle 22"/>
            <p:cNvSpPr>
              <a:spLocks noChangeArrowheads="1"/>
            </p:cNvSpPr>
            <p:nvPr/>
          </p:nvSpPr>
          <p:spPr bwMode="auto">
            <a:xfrm>
              <a:off x="3738831" y="3331430"/>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6" name="Rectangle 21"/>
            <p:cNvSpPr>
              <a:spLocks noChangeArrowheads="1"/>
            </p:cNvSpPr>
            <p:nvPr/>
          </p:nvSpPr>
          <p:spPr bwMode="auto">
            <a:xfrm>
              <a:off x="4803607" y="3331430"/>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7" name="Rectangle 20"/>
            <p:cNvSpPr>
              <a:spLocks noChangeArrowheads="1"/>
            </p:cNvSpPr>
            <p:nvPr/>
          </p:nvSpPr>
          <p:spPr bwMode="auto">
            <a:xfrm>
              <a:off x="4449094" y="3331430"/>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8" name="Rectangle 19"/>
            <p:cNvSpPr>
              <a:spLocks noChangeArrowheads="1"/>
            </p:cNvSpPr>
            <p:nvPr/>
          </p:nvSpPr>
          <p:spPr bwMode="auto">
            <a:xfrm>
              <a:off x="3392964" y="2968354"/>
              <a:ext cx="348337"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39" name="Rectangle 18"/>
            <p:cNvSpPr>
              <a:spLocks noChangeArrowheads="1"/>
            </p:cNvSpPr>
            <p:nvPr/>
          </p:nvSpPr>
          <p:spPr bwMode="auto">
            <a:xfrm>
              <a:off x="3037215" y="296835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40" name="Rectangle 17"/>
            <p:cNvSpPr>
              <a:spLocks noChangeArrowheads="1"/>
            </p:cNvSpPr>
            <p:nvPr/>
          </p:nvSpPr>
          <p:spPr bwMode="auto">
            <a:xfrm>
              <a:off x="4098286" y="2968354"/>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41" name="Rectangle 16"/>
            <p:cNvSpPr>
              <a:spLocks noChangeArrowheads="1"/>
            </p:cNvSpPr>
            <p:nvPr/>
          </p:nvSpPr>
          <p:spPr bwMode="auto">
            <a:xfrm>
              <a:off x="3738831" y="296835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42" name="Rectangle 15"/>
            <p:cNvSpPr>
              <a:spLocks noChangeArrowheads="1"/>
            </p:cNvSpPr>
            <p:nvPr/>
          </p:nvSpPr>
          <p:spPr bwMode="auto">
            <a:xfrm>
              <a:off x="4803607" y="2968354"/>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43" name="Rectangle 14"/>
            <p:cNvSpPr>
              <a:spLocks noChangeArrowheads="1"/>
            </p:cNvSpPr>
            <p:nvPr/>
          </p:nvSpPr>
          <p:spPr bwMode="auto">
            <a:xfrm>
              <a:off x="4449094" y="296835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50" name="Rectangle 7"/>
            <p:cNvSpPr>
              <a:spLocks noChangeArrowheads="1"/>
            </p:cNvSpPr>
            <p:nvPr/>
          </p:nvSpPr>
          <p:spPr bwMode="auto">
            <a:xfrm>
              <a:off x="2643174" y="4783737"/>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51" name="Rectangle 6"/>
            <p:cNvSpPr>
              <a:spLocks noChangeArrowheads="1"/>
            </p:cNvSpPr>
            <p:nvPr/>
          </p:nvSpPr>
          <p:spPr bwMode="auto">
            <a:xfrm>
              <a:off x="2643174" y="4420660"/>
              <a:ext cx="349573" cy="348257"/>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52" name="Rectangle 5"/>
            <p:cNvSpPr>
              <a:spLocks noChangeArrowheads="1"/>
            </p:cNvSpPr>
            <p:nvPr/>
          </p:nvSpPr>
          <p:spPr bwMode="auto">
            <a:xfrm>
              <a:off x="2643174" y="4061288"/>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53" name="Rectangle 4"/>
            <p:cNvSpPr>
              <a:spLocks noChangeArrowheads="1"/>
            </p:cNvSpPr>
            <p:nvPr/>
          </p:nvSpPr>
          <p:spPr bwMode="auto">
            <a:xfrm>
              <a:off x="2643174" y="3694507"/>
              <a:ext cx="349573" cy="350727"/>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54" name="Rectangle 3"/>
            <p:cNvSpPr>
              <a:spLocks noChangeArrowheads="1"/>
            </p:cNvSpPr>
            <p:nvPr/>
          </p:nvSpPr>
          <p:spPr bwMode="auto">
            <a:xfrm>
              <a:off x="2643174" y="3335135"/>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55" name="Rectangle 2"/>
            <p:cNvSpPr>
              <a:spLocks noChangeArrowheads="1"/>
            </p:cNvSpPr>
            <p:nvPr/>
          </p:nvSpPr>
          <p:spPr bwMode="auto">
            <a:xfrm>
              <a:off x="2643174" y="2972059"/>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grpSp>
      <p:sp>
        <p:nvSpPr>
          <p:cNvPr id="56" name="TextBox 55"/>
          <p:cNvSpPr txBox="1"/>
          <p:nvPr/>
        </p:nvSpPr>
        <p:spPr>
          <a:xfrm>
            <a:off x="285720" y="4214824"/>
            <a:ext cx="8572560" cy="713904"/>
          </a:xfrm>
          <a:prstGeom prst="rect">
            <a:avLst/>
          </a:prstGeom>
          <a:ln>
            <a:solidFill>
              <a:schemeClr val="accent6">
                <a:lumMod val="20000"/>
                <a:lumOff val="8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lIns="180000" tIns="36000" bIns="36000" rtlCol="0">
            <a:spAutoFit/>
          </a:bodyPr>
          <a:lstStyle/>
          <a:p>
            <a:pPr algn="l">
              <a:lnSpc>
                <a:spcPts val="2500"/>
              </a:lnSpc>
              <a:spcBef>
                <a:spcPts val="0"/>
              </a:spcBef>
            </a:pPr>
            <a:r>
              <a:rPr lang="zh-CN" altLang="zh-CN" sz="2000" smtClean="0">
                <a:solidFill>
                  <a:srgbClr val="0000FF"/>
                </a:solidFill>
                <a:latin typeface="Consolas" pitchFamily="49" charset="0"/>
                <a:ea typeface="楷体" pitchFamily="49" charset="-122"/>
                <a:cs typeface="Consolas" pitchFamily="49" charset="0"/>
              </a:rPr>
              <a:t>要求设计如下方法：</a:t>
            </a:r>
          </a:p>
          <a:p>
            <a:pPr algn="l">
              <a:lnSpc>
                <a:spcPts val="2500"/>
              </a:lnSpc>
              <a:spcBef>
                <a:spcPts val="0"/>
              </a:spcBef>
            </a:pPr>
            <a:r>
              <a:rPr lang="en-US" altLang="zh-CN" sz="1800" smtClean="0">
                <a:solidFill>
                  <a:srgbClr val="0000FF"/>
                </a:solidFill>
                <a:latin typeface="Consolas" pitchFamily="49" charset="0"/>
                <a:ea typeface="仿宋" pitchFamily="49" charset="-122"/>
              </a:rPr>
              <a:t>   def </a:t>
            </a:r>
            <a:r>
              <a:rPr lang="en-US" altLang="zh-CN" sz="1800" smtClean="0">
                <a:solidFill>
                  <a:srgbClr val="FF0000"/>
                </a:solidFill>
                <a:latin typeface="Consolas" pitchFamily="49" charset="0"/>
                <a:ea typeface="仿宋" pitchFamily="49" charset="-122"/>
              </a:rPr>
              <a:t>totalNQueens</a:t>
            </a:r>
            <a:r>
              <a:rPr lang="en-US" altLang="zh-CN" sz="1800" smtClean="0">
                <a:solidFill>
                  <a:srgbClr val="0000FF"/>
                </a:solidFill>
                <a:latin typeface="Consolas" pitchFamily="49" charset="0"/>
                <a:ea typeface="仿宋" pitchFamily="49" charset="-122"/>
              </a:rPr>
              <a:t>(self, n: int) -&gt; int:</a:t>
            </a:r>
            <a:endParaRPr lang="zh-CN" altLang="zh-CN" sz="2000">
              <a:solidFill>
                <a:srgbClr val="006600"/>
              </a:solidFill>
              <a:latin typeface="Consolas" pitchFamily="49" charset="0"/>
              <a:ea typeface="楷体" pitchFamily="49" charset="-122"/>
              <a:cs typeface="Consolas" pitchFamily="49" charset="0"/>
            </a:endParaRPr>
          </a:p>
        </p:txBody>
      </p:sp>
      <p:sp>
        <p:nvSpPr>
          <p:cNvPr id="58" name="TextBox 57"/>
          <p:cNvSpPr txBox="1"/>
          <p:nvPr/>
        </p:nvSpPr>
        <p:spPr>
          <a:xfrm>
            <a:off x="285720" y="214296"/>
            <a:ext cx="607223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itchFamily="49" charset="0"/>
                <a:ea typeface="微软雅黑" pitchFamily="34" charset="-122"/>
                <a:cs typeface="Consolas" pitchFamily="49" charset="0"/>
              </a:rPr>
              <a:t>5.3.9 </a:t>
            </a:r>
            <a:r>
              <a:rPr lang="zh-CN" altLang="zh-CN" smtClean="0">
                <a:latin typeface="Consolas" pitchFamily="49" charset="0"/>
                <a:ea typeface="微软雅黑" pitchFamily="34" charset="-122"/>
                <a:cs typeface="Consolas" pitchFamily="49" charset="0"/>
              </a:rPr>
              <a:t>实战—皇后Ⅱ（</a:t>
            </a:r>
            <a:r>
              <a:rPr lang="pt-BR" altLang="zh-CN" smtClean="0">
                <a:latin typeface="Consolas" pitchFamily="49" charset="0"/>
                <a:ea typeface="微软雅黑" pitchFamily="34" charset="-122"/>
                <a:cs typeface="Consolas" pitchFamily="49" charset="0"/>
              </a:rPr>
              <a:t>LeetCode52</a:t>
            </a:r>
            <a:r>
              <a:rPr lang="zh-CN" altLang="zh-CN" smtClean="0">
                <a:latin typeface="Consolas" pitchFamily="49" charset="0"/>
                <a:ea typeface="微软雅黑" pitchFamily="34" charset="-122"/>
                <a:cs typeface="Consolas" pitchFamily="49" charset="0"/>
              </a:rPr>
              <a:t>★★★）</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7" name="灯片编号占位符 56"/>
          <p:cNvSpPr>
            <a:spLocks noGrp="1"/>
          </p:cNvSpPr>
          <p:nvPr>
            <p:ph type="sldNum" sz="quarter" idx="12"/>
          </p:nvPr>
        </p:nvSpPr>
        <p:spPr/>
        <p:txBody>
          <a:bodyPr/>
          <a:lstStyle/>
          <a:p>
            <a:fld id="{7AF016A1-9F15-429F-9EFD-84004B73C732}" type="slidenum">
              <a:rPr lang="en-US" altLang="zh-CN" smtClean="0"/>
              <a:pPr/>
              <a:t>93</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750081"/>
            <a:ext cx="500066" cy="430887"/>
          </a:xfrm>
          <a:prstGeom prst="rect">
            <a:avLst/>
          </a:prstGeom>
          <a:solidFill>
            <a:schemeClr val="accent5">
              <a:lumMod val="20000"/>
              <a:lumOff val="80000"/>
            </a:schemeClr>
          </a:solidFill>
          <a:ln/>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itchFamily="34" charset="-122"/>
                <a:ea typeface="微软雅黑" pitchFamily="34" charset="-122"/>
                <a:cs typeface="Consolas"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itchFamily="34" charset="-122"/>
              <a:ea typeface="微软雅黑" pitchFamily="34" charset="-122"/>
              <a:cs typeface="Consolas" pitchFamily="49" charset="0"/>
            </a:endParaRPr>
          </a:p>
        </p:txBody>
      </p:sp>
      <p:sp>
        <p:nvSpPr>
          <p:cNvPr id="8" name="TextBox 7"/>
          <p:cNvSpPr txBox="1"/>
          <p:nvPr/>
        </p:nvSpPr>
        <p:spPr>
          <a:xfrm>
            <a:off x="714348" y="403161"/>
            <a:ext cx="8143932" cy="150297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6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解空间是一棵</a:t>
            </a:r>
            <a:r>
              <a:rPr lang="zh-CN" altLang="zh-CN" sz="2000" smtClean="0">
                <a:solidFill>
                  <a:srgbClr val="FF0000"/>
                </a:solidFill>
                <a:latin typeface="Consolas" pitchFamily="49" charset="0"/>
                <a:ea typeface="仿宋" pitchFamily="49" charset="-122"/>
                <a:cs typeface="Consolas" pitchFamily="49" charset="0"/>
              </a:rPr>
              <a:t>子集树</a:t>
            </a:r>
            <a:r>
              <a:rPr lang="zh-CN" altLang="zh-CN" sz="2000" smtClean="0">
                <a:solidFill>
                  <a:srgbClr val="0000FF"/>
                </a:solidFill>
                <a:latin typeface="Consolas" pitchFamily="49" charset="0"/>
                <a:ea typeface="仿宋" pitchFamily="49" charset="-122"/>
                <a:cs typeface="Consolas" pitchFamily="49" charset="0"/>
              </a:rPr>
              <a:t>（每个皇后在</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列中找到一个适合的列号，即</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选一），并且要求所有解。</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6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用整数数组</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存放</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皇后的解，因为每行只能放一个皇后，</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mn-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mj-ea"/>
                <a:ea typeface="+mj-ea"/>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）的值表示第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个皇后所在的列号</a:t>
            </a:r>
            <a:r>
              <a:rPr lang="zh-CN" altLang="en-US" sz="2000" smtClean="0">
                <a:solidFill>
                  <a:srgbClr val="0000FF"/>
                </a:solidFill>
                <a:latin typeface="Consolas" pitchFamily="49" charset="0"/>
                <a:ea typeface="仿宋" pitchFamily="49" charset="-122"/>
                <a:cs typeface="Consolas" pitchFamily="49" charset="0"/>
              </a:rPr>
              <a:t>。</a:t>
            </a:r>
          </a:p>
        </p:txBody>
      </p:sp>
      <p:sp>
        <p:nvSpPr>
          <p:cNvPr id="97331" name="Rectangle 51"/>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58" name="TextBox 57"/>
          <p:cNvSpPr txBox="1"/>
          <p:nvPr/>
        </p:nvSpPr>
        <p:spPr>
          <a:xfrm>
            <a:off x="2500298" y="4179105"/>
            <a:ext cx="3929090" cy="400110"/>
          </a:xfrm>
          <a:prstGeom prst="rect">
            <a:avLst/>
          </a:prstGeom>
          <a:noFill/>
        </p:spPr>
        <p:txBody>
          <a:bodyPr wrap="square" rtlCol="0">
            <a:spAutoFit/>
          </a:bodyPr>
          <a:lstStyle/>
          <a:p>
            <a:pPr algn="l">
              <a:lnSpc>
                <a:spcPct val="100000"/>
              </a:lnSpc>
              <a:spcBef>
                <a:spcPts val="0"/>
              </a:spcBef>
            </a:pPr>
            <a:r>
              <a:rPr lang="en-US" altLang="zh-CN" sz="2000" i="1" smtClean="0">
                <a:solidFill>
                  <a:srgbClr val="0000FF"/>
                </a:solidFill>
                <a:latin typeface="Consolas" pitchFamily="49" charset="0"/>
                <a:ea typeface="仿宋" pitchFamily="49" charset="-122"/>
                <a:cs typeface="Consolas" pitchFamily="49" charset="0"/>
              </a:rPr>
              <a:t>q</a:t>
            </a:r>
            <a:r>
              <a:rPr lang="en-US" altLang="zh-CN" sz="2000" smtClean="0">
                <a:solidFill>
                  <a:srgbClr val="0000FF"/>
                </a:solidFill>
                <a:latin typeface="Consolas" pitchFamily="49" charset="0"/>
                <a:ea typeface="仿宋" pitchFamily="49" charset="-122"/>
                <a:cs typeface="Consolas" pitchFamily="49" charset="0"/>
              </a:rPr>
              <a:t>[1..6]={2</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4</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6</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3</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5}</a:t>
            </a:r>
            <a:endParaRPr lang="zh-CN" altLang="en-US" sz="2000" smtClean="0">
              <a:solidFill>
                <a:srgbClr val="0000FF"/>
              </a:solidFill>
              <a:latin typeface="Consolas" pitchFamily="49" charset="0"/>
              <a:ea typeface="仿宋" pitchFamily="49" charset="-122"/>
              <a:cs typeface="Consolas" pitchFamily="49" charset="0"/>
            </a:endParaRPr>
          </a:p>
        </p:txBody>
      </p:sp>
      <p:grpSp>
        <p:nvGrpSpPr>
          <p:cNvPr id="2" name="组合 58"/>
          <p:cNvGrpSpPr/>
          <p:nvPr/>
        </p:nvGrpSpPr>
        <p:grpSpPr>
          <a:xfrm>
            <a:off x="3000364" y="2143122"/>
            <a:ext cx="2571768" cy="1867535"/>
            <a:chOff x="2643174" y="2643182"/>
            <a:chExt cx="2571768" cy="2490047"/>
          </a:xfrm>
        </p:grpSpPr>
        <p:sp>
          <p:nvSpPr>
            <p:cNvPr id="59" name="Rectangle 13"/>
            <p:cNvSpPr>
              <a:spLocks noChangeArrowheads="1"/>
            </p:cNvSpPr>
            <p:nvPr/>
          </p:nvSpPr>
          <p:spPr bwMode="auto">
            <a:xfrm>
              <a:off x="3405317" y="2643182"/>
              <a:ext cx="348337"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60" name="Rectangle 12"/>
            <p:cNvSpPr>
              <a:spLocks noChangeArrowheads="1"/>
            </p:cNvSpPr>
            <p:nvPr/>
          </p:nvSpPr>
          <p:spPr bwMode="auto">
            <a:xfrm>
              <a:off x="3037215" y="2643182"/>
              <a:ext cx="350808"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61" name="Rectangle 11"/>
            <p:cNvSpPr>
              <a:spLocks noChangeArrowheads="1"/>
            </p:cNvSpPr>
            <p:nvPr/>
          </p:nvSpPr>
          <p:spPr bwMode="auto">
            <a:xfrm>
              <a:off x="4135343" y="2643182"/>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62" name="Rectangle 10"/>
            <p:cNvSpPr>
              <a:spLocks noChangeArrowheads="1"/>
            </p:cNvSpPr>
            <p:nvPr/>
          </p:nvSpPr>
          <p:spPr bwMode="auto">
            <a:xfrm>
              <a:off x="3763536" y="2643182"/>
              <a:ext cx="350808"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63" name="Rectangle 9"/>
            <p:cNvSpPr>
              <a:spLocks noChangeArrowheads="1"/>
            </p:cNvSpPr>
            <p:nvPr/>
          </p:nvSpPr>
          <p:spPr bwMode="auto">
            <a:xfrm>
              <a:off x="4865369" y="2643182"/>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64" name="Rectangle 8"/>
            <p:cNvSpPr>
              <a:spLocks noChangeArrowheads="1"/>
            </p:cNvSpPr>
            <p:nvPr/>
          </p:nvSpPr>
          <p:spPr bwMode="auto">
            <a:xfrm>
              <a:off x="4498503" y="2643182"/>
              <a:ext cx="350808"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65" name="Rectangle 49"/>
            <p:cNvSpPr>
              <a:spLocks noChangeArrowheads="1"/>
            </p:cNvSpPr>
            <p:nvPr/>
          </p:nvSpPr>
          <p:spPr bwMode="auto">
            <a:xfrm>
              <a:off x="3392964" y="4778797"/>
              <a:ext cx="348337"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6" name="Rectangle 48"/>
            <p:cNvSpPr>
              <a:spLocks noChangeArrowheads="1"/>
            </p:cNvSpPr>
            <p:nvPr/>
          </p:nvSpPr>
          <p:spPr bwMode="auto">
            <a:xfrm>
              <a:off x="3037215" y="4778797"/>
              <a:ext cx="350808"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7" name="Rectangle 47"/>
            <p:cNvSpPr>
              <a:spLocks noChangeArrowheads="1"/>
            </p:cNvSpPr>
            <p:nvPr/>
          </p:nvSpPr>
          <p:spPr bwMode="auto">
            <a:xfrm>
              <a:off x="4098286" y="4778797"/>
              <a:ext cx="349573"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8" name="Rectangle 46"/>
            <p:cNvSpPr>
              <a:spLocks noChangeArrowheads="1"/>
            </p:cNvSpPr>
            <p:nvPr/>
          </p:nvSpPr>
          <p:spPr bwMode="auto">
            <a:xfrm>
              <a:off x="3738831" y="4778797"/>
              <a:ext cx="350808"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69" name="Rectangle 45"/>
            <p:cNvSpPr>
              <a:spLocks noChangeArrowheads="1"/>
            </p:cNvSpPr>
            <p:nvPr/>
          </p:nvSpPr>
          <p:spPr bwMode="auto">
            <a:xfrm>
              <a:off x="4803607" y="4778797"/>
              <a:ext cx="349573" cy="350727"/>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0" name="Rectangle 44"/>
            <p:cNvSpPr>
              <a:spLocks noChangeArrowheads="1"/>
            </p:cNvSpPr>
            <p:nvPr/>
          </p:nvSpPr>
          <p:spPr bwMode="auto">
            <a:xfrm>
              <a:off x="4449094" y="4778797"/>
              <a:ext cx="350808" cy="350727"/>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1" name="Rectangle 43"/>
            <p:cNvSpPr>
              <a:spLocks noChangeArrowheads="1"/>
            </p:cNvSpPr>
            <p:nvPr/>
          </p:nvSpPr>
          <p:spPr bwMode="auto">
            <a:xfrm>
              <a:off x="3392964" y="4416955"/>
              <a:ext cx="348337"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2" name="Rectangle 42"/>
            <p:cNvSpPr>
              <a:spLocks noChangeArrowheads="1"/>
            </p:cNvSpPr>
            <p:nvPr/>
          </p:nvSpPr>
          <p:spPr bwMode="auto">
            <a:xfrm>
              <a:off x="3037215" y="4416955"/>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3" name="Rectangle 41"/>
            <p:cNvSpPr>
              <a:spLocks noChangeArrowheads="1"/>
            </p:cNvSpPr>
            <p:nvPr/>
          </p:nvSpPr>
          <p:spPr bwMode="auto">
            <a:xfrm>
              <a:off x="4098286" y="4416955"/>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4" name="Rectangle 40"/>
            <p:cNvSpPr>
              <a:spLocks noChangeArrowheads="1"/>
            </p:cNvSpPr>
            <p:nvPr/>
          </p:nvSpPr>
          <p:spPr bwMode="auto">
            <a:xfrm>
              <a:off x="3738831" y="4416955"/>
              <a:ext cx="350808"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5" name="Rectangle 39"/>
            <p:cNvSpPr>
              <a:spLocks noChangeArrowheads="1"/>
            </p:cNvSpPr>
            <p:nvPr/>
          </p:nvSpPr>
          <p:spPr bwMode="auto">
            <a:xfrm>
              <a:off x="4803607" y="4416955"/>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6" name="Rectangle 38"/>
            <p:cNvSpPr>
              <a:spLocks noChangeArrowheads="1"/>
            </p:cNvSpPr>
            <p:nvPr/>
          </p:nvSpPr>
          <p:spPr bwMode="auto">
            <a:xfrm>
              <a:off x="4449094" y="4416955"/>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7" name="Rectangle 37"/>
            <p:cNvSpPr>
              <a:spLocks noChangeArrowheads="1"/>
            </p:cNvSpPr>
            <p:nvPr/>
          </p:nvSpPr>
          <p:spPr bwMode="auto">
            <a:xfrm>
              <a:off x="3392964" y="4057584"/>
              <a:ext cx="348337"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8" name="Rectangle 36"/>
            <p:cNvSpPr>
              <a:spLocks noChangeArrowheads="1"/>
            </p:cNvSpPr>
            <p:nvPr/>
          </p:nvSpPr>
          <p:spPr bwMode="auto">
            <a:xfrm>
              <a:off x="3037215" y="4057584"/>
              <a:ext cx="350808"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79" name="Rectangle 35"/>
            <p:cNvSpPr>
              <a:spLocks noChangeArrowheads="1"/>
            </p:cNvSpPr>
            <p:nvPr/>
          </p:nvSpPr>
          <p:spPr bwMode="auto">
            <a:xfrm>
              <a:off x="4098286" y="4057584"/>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0" name="Rectangle 34"/>
            <p:cNvSpPr>
              <a:spLocks noChangeArrowheads="1"/>
            </p:cNvSpPr>
            <p:nvPr/>
          </p:nvSpPr>
          <p:spPr bwMode="auto">
            <a:xfrm>
              <a:off x="3738831" y="405758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1" name="Rectangle 33"/>
            <p:cNvSpPr>
              <a:spLocks noChangeArrowheads="1"/>
            </p:cNvSpPr>
            <p:nvPr/>
          </p:nvSpPr>
          <p:spPr bwMode="auto">
            <a:xfrm>
              <a:off x="4803607" y="4057584"/>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2" name="Rectangle 32"/>
            <p:cNvSpPr>
              <a:spLocks noChangeArrowheads="1"/>
            </p:cNvSpPr>
            <p:nvPr/>
          </p:nvSpPr>
          <p:spPr bwMode="auto">
            <a:xfrm>
              <a:off x="4449094" y="405758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3" name="Rectangle 31"/>
            <p:cNvSpPr>
              <a:spLocks noChangeArrowheads="1"/>
            </p:cNvSpPr>
            <p:nvPr/>
          </p:nvSpPr>
          <p:spPr bwMode="auto">
            <a:xfrm>
              <a:off x="3392964" y="3690802"/>
              <a:ext cx="348337"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4" name="Rectangle 30"/>
            <p:cNvSpPr>
              <a:spLocks noChangeArrowheads="1"/>
            </p:cNvSpPr>
            <p:nvPr/>
          </p:nvSpPr>
          <p:spPr bwMode="auto">
            <a:xfrm>
              <a:off x="3037215" y="3690802"/>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5" name="Rectangle 29"/>
            <p:cNvSpPr>
              <a:spLocks noChangeArrowheads="1"/>
            </p:cNvSpPr>
            <p:nvPr/>
          </p:nvSpPr>
          <p:spPr bwMode="auto">
            <a:xfrm>
              <a:off x="4098286" y="3690802"/>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6" name="Rectangle 28"/>
            <p:cNvSpPr>
              <a:spLocks noChangeArrowheads="1"/>
            </p:cNvSpPr>
            <p:nvPr/>
          </p:nvSpPr>
          <p:spPr bwMode="auto">
            <a:xfrm>
              <a:off x="3738831" y="3690802"/>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7" name="Rectangle 27"/>
            <p:cNvSpPr>
              <a:spLocks noChangeArrowheads="1"/>
            </p:cNvSpPr>
            <p:nvPr/>
          </p:nvSpPr>
          <p:spPr bwMode="auto">
            <a:xfrm>
              <a:off x="4803607" y="3690802"/>
              <a:ext cx="349573"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8" name="Rectangle 26"/>
            <p:cNvSpPr>
              <a:spLocks noChangeArrowheads="1"/>
            </p:cNvSpPr>
            <p:nvPr/>
          </p:nvSpPr>
          <p:spPr bwMode="auto">
            <a:xfrm>
              <a:off x="4449094" y="3690802"/>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89" name="Rectangle 25"/>
            <p:cNvSpPr>
              <a:spLocks noChangeArrowheads="1"/>
            </p:cNvSpPr>
            <p:nvPr/>
          </p:nvSpPr>
          <p:spPr bwMode="auto">
            <a:xfrm>
              <a:off x="3392964" y="3331430"/>
              <a:ext cx="348337"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0" name="Rectangle 24"/>
            <p:cNvSpPr>
              <a:spLocks noChangeArrowheads="1"/>
            </p:cNvSpPr>
            <p:nvPr/>
          </p:nvSpPr>
          <p:spPr bwMode="auto">
            <a:xfrm>
              <a:off x="3037215" y="3331430"/>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1" name="Rectangle 23"/>
            <p:cNvSpPr>
              <a:spLocks noChangeArrowheads="1"/>
            </p:cNvSpPr>
            <p:nvPr/>
          </p:nvSpPr>
          <p:spPr bwMode="auto">
            <a:xfrm>
              <a:off x="4098286" y="3331430"/>
              <a:ext cx="349573"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2" name="Rectangle 22"/>
            <p:cNvSpPr>
              <a:spLocks noChangeArrowheads="1"/>
            </p:cNvSpPr>
            <p:nvPr/>
          </p:nvSpPr>
          <p:spPr bwMode="auto">
            <a:xfrm>
              <a:off x="3738831" y="3331430"/>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3" name="Rectangle 21"/>
            <p:cNvSpPr>
              <a:spLocks noChangeArrowheads="1"/>
            </p:cNvSpPr>
            <p:nvPr/>
          </p:nvSpPr>
          <p:spPr bwMode="auto">
            <a:xfrm>
              <a:off x="4803607" y="3331430"/>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4" name="Rectangle 20"/>
            <p:cNvSpPr>
              <a:spLocks noChangeArrowheads="1"/>
            </p:cNvSpPr>
            <p:nvPr/>
          </p:nvSpPr>
          <p:spPr bwMode="auto">
            <a:xfrm>
              <a:off x="4449094" y="3331430"/>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5" name="Rectangle 19"/>
            <p:cNvSpPr>
              <a:spLocks noChangeArrowheads="1"/>
            </p:cNvSpPr>
            <p:nvPr/>
          </p:nvSpPr>
          <p:spPr bwMode="auto">
            <a:xfrm>
              <a:off x="3392964" y="2968354"/>
              <a:ext cx="348337" cy="349492"/>
            </a:xfrm>
            <a:prstGeom prst="rect">
              <a:avLst/>
            </a:prstGeom>
            <a:solidFill>
              <a:srgbClr val="FF00FF"/>
            </a:solidFill>
            <a:ln>
              <a:headEnd/>
              <a:tailEnd/>
            </a:ln>
          </p:spPr>
          <p:style>
            <a:lnRef idx="1">
              <a:schemeClr val="accent6"/>
            </a:lnRef>
            <a:fillRef idx="2">
              <a:schemeClr val="accent6"/>
            </a:fillRef>
            <a:effectRef idx="1">
              <a:schemeClr val="accent6"/>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6" name="Rectangle 18"/>
            <p:cNvSpPr>
              <a:spLocks noChangeArrowheads="1"/>
            </p:cNvSpPr>
            <p:nvPr/>
          </p:nvSpPr>
          <p:spPr bwMode="auto">
            <a:xfrm>
              <a:off x="3037215" y="296835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7" name="Rectangle 17"/>
            <p:cNvSpPr>
              <a:spLocks noChangeArrowheads="1"/>
            </p:cNvSpPr>
            <p:nvPr/>
          </p:nvSpPr>
          <p:spPr bwMode="auto">
            <a:xfrm>
              <a:off x="4098286" y="2968354"/>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8" name="Rectangle 16"/>
            <p:cNvSpPr>
              <a:spLocks noChangeArrowheads="1"/>
            </p:cNvSpPr>
            <p:nvPr/>
          </p:nvSpPr>
          <p:spPr bwMode="auto">
            <a:xfrm>
              <a:off x="3738831" y="296835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99" name="Rectangle 15"/>
            <p:cNvSpPr>
              <a:spLocks noChangeArrowheads="1"/>
            </p:cNvSpPr>
            <p:nvPr/>
          </p:nvSpPr>
          <p:spPr bwMode="auto">
            <a:xfrm>
              <a:off x="4803607" y="2968354"/>
              <a:ext cx="349573"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00" name="Rectangle 14"/>
            <p:cNvSpPr>
              <a:spLocks noChangeArrowheads="1"/>
            </p:cNvSpPr>
            <p:nvPr/>
          </p:nvSpPr>
          <p:spPr bwMode="auto">
            <a:xfrm>
              <a:off x="4449094" y="2968354"/>
              <a:ext cx="350808" cy="349492"/>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宋体" pitchFamily="2" charset="-122"/>
                <a:cs typeface="宋体" pitchFamily="2" charset="-122"/>
              </a:endParaRPr>
            </a:p>
          </p:txBody>
        </p:sp>
        <p:sp>
          <p:nvSpPr>
            <p:cNvPr id="101" name="Rectangle 7"/>
            <p:cNvSpPr>
              <a:spLocks noChangeArrowheads="1"/>
            </p:cNvSpPr>
            <p:nvPr/>
          </p:nvSpPr>
          <p:spPr bwMode="auto">
            <a:xfrm>
              <a:off x="2643174" y="4783737"/>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6</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102" name="Rectangle 6"/>
            <p:cNvSpPr>
              <a:spLocks noChangeArrowheads="1"/>
            </p:cNvSpPr>
            <p:nvPr/>
          </p:nvSpPr>
          <p:spPr bwMode="auto">
            <a:xfrm>
              <a:off x="2643174" y="4420660"/>
              <a:ext cx="349573" cy="348257"/>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5</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103" name="Rectangle 5"/>
            <p:cNvSpPr>
              <a:spLocks noChangeArrowheads="1"/>
            </p:cNvSpPr>
            <p:nvPr/>
          </p:nvSpPr>
          <p:spPr bwMode="auto">
            <a:xfrm>
              <a:off x="2643174" y="4061288"/>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4</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104" name="Rectangle 4"/>
            <p:cNvSpPr>
              <a:spLocks noChangeArrowheads="1"/>
            </p:cNvSpPr>
            <p:nvPr/>
          </p:nvSpPr>
          <p:spPr bwMode="auto">
            <a:xfrm>
              <a:off x="2643174" y="3694507"/>
              <a:ext cx="349573" cy="350727"/>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3</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105" name="Rectangle 3"/>
            <p:cNvSpPr>
              <a:spLocks noChangeArrowheads="1"/>
            </p:cNvSpPr>
            <p:nvPr/>
          </p:nvSpPr>
          <p:spPr bwMode="auto">
            <a:xfrm>
              <a:off x="2643174" y="3335135"/>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2</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sp>
          <p:nvSpPr>
            <p:cNvPr id="106" name="Rectangle 2"/>
            <p:cNvSpPr>
              <a:spLocks noChangeArrowheads="1"/>
            </p:cNvSpPr>
            <p:nvPr/>
          </p:nvSpPr>
          <p:spPr bwMode="auto">
            <a:xfrm>
              <a:off x="2643174" y="2972059"/>
              <a:ext cx="349573" cy="349492"/>
            </a:xfrm>
            <a:prstGeom prst="rect">
              <a:avLst/>
            </a:prstGeom>
            <a:solidFill>
              <a:srgbClr val="FFFFFF"/>
            </a:solidFill>
            <a:ln w="19050">
              <a:noFill/>
              <a:miter lim="800000"/>
              <a:headEnd/>
              <a:tailEnd/>
            </a:ln>
          </p:spPr>
          <p:txBody>
            <a:bodyPr vert="horz" wrap="square" lIns="0" tIns="0" rIns="0" bIns="0" numCol="1" anchor="t" anchorCtr="0" compatLnSpc="1">
              <a:prstTxWarp prst="textNoShape">
                <a:avLst/>
              </a:prstTxWarp>
            </a:bodyPr>
            <a:lstStyle/>
            <a:p>
              <a:pPr marL="0" marR="0" lvl="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Times New Roman" pitchFamily="18" charset="0"/>
                </a:rPr>
                <a:t>1</a:t>
              </a:r>
              <a:endParaRPr kumimoji="0" lang="en-US" altLang="zh-CN" sz="1600" b="0" i="0" u="none" strike="noStrike" cap="none" normalizeH="0" baseline="0" smtClean="0">
                <a:ln>
                  <a:noFill/>
                </a:ln>
                <a:solidFill>
                  <a:schemeClr val="tx1">
                    <a:lumMod val="75000"/>
                    <a:lumOff val="25000"/>
                  </a:schemeClr>
                </a:solidFill>
                <a:effectLst/>
                <a:latin typeface="Consolas" pitchFamily="49" charset="0"/>
                <a:ea typeface="宋体" pitchFamily="2" charset="-122"/>
                <a:cs typeface="宋体" pitchFamily="2" charset="-122"/>
              </a:endParaRPr>
            </a:p>
          </p:txBody>
        </p:sp>
      </p:grpSp>
      <p:sp>
        <p:nvSpPr>
          <p:cNvPr id="56" name="灯片编号占位符 55"/>
          <p:cNvSpPr>
            <a:spLocks noGrp="1"/>
          </p:cNvSpPr>
          <p:nvPr>
            <p:ph type="sldNum" sz="quarter" idx="12"/>
          </p:nvPr>
        </p:nvSpPr>
        <p:spPr/>
        <p:txBody>
          <a:bodyPr/>
          <a:lstStyle/>
          <a:p>
            <a:fld id="{7AF016A1-9F15-429F-9EFD-84004B73C732}" type="slidenum">
              <a:rPr lang="en-US" altLang="zh-CN" smtClean="0"/>
              <a:pPr/>
              <a:t>94</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000100" y="309699"/>
            <a:ext cx="8001056" cy="186551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若在</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位置上放第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个的皇后，是否与已放好的</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个皇后</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 有冲突呢？</a:t>
            </a:r>
          </a:p>
          <a:p>
            <a:pPr marL="457200" indent="-457200" algn="l">
              <a:lnSpc>
                <a:spcPts val="2800"/>
              </a:lnSpc>
              <a:spcBef>
                <a:spcPts val="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如果</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位置与前面某个皇后</a:t>
            </a:r>
            <a:r>
              <a:rPr lang="zh-CN" altLang="zh-CN" sz="2000" smtClean="0">
                <a:solidFill>
                  <a:srgbClr val="FF0000"/>
                </a:solidFill>
                <a:latin typeface="Consolas" pitchFamily="49" charset="0"/>
                <a:ea typeface="仿宋" pitchFamily="49" charset="-122"/>
                <a:cs typeface="Consolas" pitchFamily="49" charset="0"/>
              </a:rPr>
              <a:t>同列</a:t>
            </a:r>
            <a:r>
              <a:rPr lang="zh-CN" altLang="zh-CN" sz="2000" smtClean="0">
                <a:solidFill>
                  <a:srgbClr val="0000FF"/>
                </a:solidFill>
                <a:latin typeface="Consolas" pitchFamily="49" charset="0"/>
                <a:ea typeface="仿宋" pitchFamily="49" charset="-122"/>
                <a:cs typeface="Consolas" pitchFamily="49" charset="0"/>
              </a:rPr>
              <a:t>，则有</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zh-CN" altLang="zh-CN" sz="2000" smtClean="0">
                <a:solidFill>
                  <a:srgbClr val="0000FF"/>
                </a:solidFill>
                <a:latin typeface="Consolas" pitchFamily="49" charset="0"/>
                <a:ea typeface="仿宋" pitchFamily="49" charset="-122"/>
                <a:cs typeface="Consolas" pitchFamily="49" charset="0"/>
              </a:rPr>
              <a:t>成立。</a:t>
            </a:r>
          </a:p>
          <a:p>
            <a:pPr marL="457200" indent="-457200" algn="l">
              <a:lnSpc>
                <a:spcPts val="2800"/>
              </a:lnSpc>
              <a:spcBef>
                <a:spcPts val="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如果</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位置与前面某个皇后</a:t>
            </a:r>
            <a:r>
              <a:rPr lang="zh-CN" altLang="zh-CN" sz="2000" smtClean="0">
                <a:solidFill>
                  <a:srgbClr val="FF0000"/>
                </a:solidFill>
                <a:latin typeface="Consolas" pitchFamily="49" charset="0"/>
                <a:ea typeface="仿宋" pitchFamily="49" charset="-122"/>
                <a:cs typeface="Consolas" pitchFamily="49" charset="0"/>
              </a:rPr>
              <a:t>同对角线</a:t>
            </a:r>
            <a:r>
              <a:rPr lang="zh-CN" altLang="zh-CN" sz="2000" smtClean="0">
                <a:solidFill>
                  <a:srgbClr val="0000FF"/>
                </a:solidFill>
                <a:latin typeface="Consolas" pitchFamily="49" charset="0"/>
                <a:ea typeface="仿宋" pitchFamily="49" charset="-122"/>
                <a:cs typeface="Consolas" pitchFamily="49" charset="0"/>
              </a:rPr>
              <a:t>，则恰好构成一个等腰直角三角形，即有</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k</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成立。</a:t>
            </a:r>
          </a:p>
        </p:txBody>
      </p:sp>
      <p:sp>
        <p:nvSpPr>
          <p:cNvPr id="91159" name="Rectangle 23"/>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TextBox 27"/>
          <p:cNvSpPr txBox="1"/>
          <p:nvPr/>
        </p:nvSpPr>
        <p:spPr>
          <a:xfrm>
            <a:off x="714348" y="4144374"/>
            <a:ext cx="8215370" cy="784830"/>
          </a:xfrm>
          <a:prstGeom prst="rect">
            <a:avLst/>
          </a:prstGeom>
          <a:noFill/>
        </p:spPr>
        <p:txBody>
          <a:bodyPr wrap="square" rtlCol="0">
            <a:spAutoFit/>
          </a:bodyPr>
          <a:lstStyle/>
          <a:p>
            <a:pPr algn="l">
              <a:lnSpc>
                <a:spcPct val="100000"/>
              </a:lnSpc>
              <a:spcBef>
                <a:spcPts val="600"/>
              </a:spcBef>
            </a:pPr>
            <a:r>
              <a:rPr lang="zh-CN" altLang="zh-CN" sz="2000" smtClean="0">
                <a:solidFill>
                  <a:srgbClr val="0000FF"/>
                </a:solidFill>
                <a:latin typeface="Consolas" pitchFamily="49" charset="0"/>
                <a:ea typeface="仿宋" pitchFamily="49" charset="-122"/>
                <a:cs typeface="Consolas" pitchFamily="49" charset="0"/>
              </a:rPr>
              <a:t>归纳起来只要</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位置满足以下条件，则存在冲突，否则不冲突：</a:t>
            </a:r>
          </a:p>
          <a:p>
            <a:pPr algn="l">
              <a:lnSpc>
                <a:spcPct val="100000"/>
              </a:lnSpc>
              <a:spcBef>
                <a:spcPts val="600"/>
              </a:spcBef>
            </a:pPr>
            <a:r>
              <a:rPr lang="nb-NO" altLang="zh-CN" sz="2000" smtClean="0">
                <a:solidFill>
                  <a:srgbClr val="006600"/>
                </a:solidFill>
                <a:latin typeface="Consolas" pitchFamily="49" charset="0"/>
                <a:ea typeface="仿宋" pitchFamily="49" charset="-122"/>
                <a:cs typeface="Consolas" pitchFamily="49" charset="0"/>
              </a:rPr>
              <a:t> (</a:t>
            </a:r>
            <a:r>
              <a:rPr lang="nb-NO" altLang="zh-CN" sz="2000" i="1" smtClean="0">
                <a:solidFill>
                  <a:srgbClr val="006600"/>
                </a:solidFill>
                <a:latin typeface="Consolas" pitchFamily="49" charset="0"/>
                <a:ea typeface="仿宋" pitchFamily="49" charset="-122"/>
                <a:cs typeface="Consolas" pitchFamily="49" charset="0"/>
              </a:rPr>
              <a:t>q</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k</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j</a:t>
            </a:r>
            <a:r>
              <a:rPr lang="nb-NO" altLang="zh-CN" sz="2000" smtClean="0">
                <a:solidFill>
                  <a:srgbClr val="006600"/>
                </a:solidFill>
                <a:latin typeface="Consolas" pitchFamily="49" charset="0"/>
                <a:ea typeface="仿宋" pitchFamily="49" charset="-122"/>
                <a:cs typeface="Consolas" pitchFamily="49" charset="0"/>
              </a:rPr>
              <a:t>) || (abs(</a:t>
            </a:r>
            <a:r>
              <a:rPr lang="nb-NO" altLang="zh-CN" sz="2000" i="1" smtClean="0">
                <a:solidFill>
                  <a:srgbClr val="006600"/>
                </a:solidFill>
                <a:latin typeface="Consolas" pitchFamily="49" charset="0"/>
                <a:ea typeface="仿宋" pitchFamily="49" charset="-122"/>
                <a:cs typeface="Consolas" pitchFamily="49" charset="0"/>
              </a:rPr>
              <a:t>q</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k</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j</a:t>
            </a:r>
            <a:r>
              <a:rPr lang="nb-NO" altLang="zh-CN" sz="2000" smtClean="0">
                <a:solidFill>
                  <a:srgbClr val="006600"/>
                </a:solidFill>
                <a:latin typeface="Consolas" pitchFamily="49" charset="0"/>
                <a:ea typeface="仿宋" pitchFamily="49" charset="-122"/>
                <a:cs typeface="Consolas" pitchFamily="49" charset="0"/>
              </a:rPr>
              <a:t>)==abs(</a:t>
            </a:r>
            <a:r>
              <a:rPr lang="nb-NO" altLang="zh-CN" sz="2000" i="1" smtClean="0">
                <a:solidFill>
                  <a:srgbClr val="006600"/>
                </a:solidFill>
                <a:latin typeface="Consolas" pitchFamily="49" charset="0"/>
                <a:ea typeface="仿宋" pitchFamily="49" charset="-122"/>
                <a:cs typeface="Consolas" pitchFamily="49" charset="0"/>
              </a:rPr>
              <a:t>i</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k</a:t>
            </a:r>
            <a:r>
              <a:rPr lang="nb-NO" altLang="zh-CN" sz="2000" smtClean="0">
                <a:solidFill>
                  <a:srgbClr val="006600"/>
                </a:solidFill>
                <a:latin typeface="Consolas" pitchFamily="49" charset="0"/>
                <a:ea typeface="仿宋" pitchFamily="49" charset="-122"/>
                <a:cs typeface="Consolas" pitchFamily="49" charset="0"/>
              </a:rPr>
              <a:t>)) </a:t>
            </a:r>
            <a:r>
              <a:rPr lang="en-US" altLang="zh-CN" sz="2000" smtClean="0">
                <a:solidFill>
                  <a:srgbClr val="0000FF"/>
                </a:solidFill>
                <a:latin typeface="Consolas" pitchFamily="49" charset="0"/>
                <a:ea typeface="仿宋" pitchFamily="49" charset="-122"/>
                <a:cs typeface="Consolas" pitchFamily="49" charset="0"/>
              </a:rPr>
              <a:t>	  </a:t>
            </a:r>
            <a:r>
              <a:rPr lang="en-US" altLang="zh-CN" sz="2000" smtClean="0">
                <a:solidFill>
                  <a:srgbClr val="00B0F0"/>
                </a:solidFill>
                <a:latin typeface="Consolas" pitchFamily="49" charset="0"/>
                <a:ea typeface="仿宋" pitchFamily="49" charset="-122"/>
                <a:cs typeface="Consolas" pitchFamily="49" charset="0"/>
              </a:rPr>
              <a:t>1</a:t>
            </a:r>
            <a:r>
              <a:rPr lang="zh-CN" altLang="zh-CN" sz="2000" smtClean="0">
                <a:solidFill>
                  <a:srgbClr val="00B0F0"/>
                </a:solidFill>
                <a:latin typeface="+mj-ea"/>
                <a:ea typeface="+mj-ea"/>
                <a:cs typeface="Consolas" pitchFamily="49" charset="0"/>
              </a:rPr>
              <a:t>≤</a:t>
            </a:r>
            <a:r>
              <a:rPr lang="en-US" altLang="zh-CN" sz="2000" i="1" smtClean="0">
                <a:solidFill>
                  <a:srgbClr val="00B0F0"/>
                </a:solidFill>
                <a:latin typeface="Consolas" pitchFamily="49" charset="0"/>
                <a:ea typeface="仿宋" pitchFamily="49" charset="-122"/>
                <a:cs typeface="Consolas" pitchFamily="49" charset="0"/>
              </a:rPr>
              <a:t>k</a:t>
            </a:r>
            <a:r>
              <a:rPr lang="zh-CN" altLang="zh-CN" sz="2000" smtClean="0">
                <a:solidFill>
                  <a:srgbClr val="00B0F0"/>
                </a:solidFill>
                <a:latin typeface="+mn-ea"/>
                <a:ea typeface="+mn-ea"/>
                <a:cs typeface="Consolas" pitchFamily="49" charset="0"/>
              </a:rPr>
              <a:t>≤</a:t>
            </a:r>
            <a:r>
              <a:rPr lang="en-US" altLang="zh-CN" sz="2000" i="1" smtClean="0">
                <a:solidFill>
                  <a:srgbClr val="00B0F0"/>
                </a:solidFill>
                <a:latin typeface="Consolas" pitchFamily="49" charset="0"/>
                <a:ea typeface="仿宋" pitchFamily="49" charset="-122"/>
                <a:cs typeface="Consolas" pitchFamily="49" charset="0"/>
              </a:rPr>
              <a:t>i</a:t>
            </a:r>
            <a:r>
              <a:rPr lang="en-US" altLang="zh-CN" sz="2000" smtClean="0">
                <a:solidFill>
                  <a:srgbClr val="00B0F0"/>
                </a:solidFill>
                <a:latin typeface="Consolas" pitchFamily="49" charset="0"/>
                <a:ea typeface="仿宋" pitchFamily="49" charset="-122"/>
                <a:cs typeface="Consolas" pitchFamily="49" charset="0"/>
              </a:rPr>
              <a:t>-1</a:t>
            </a:r>
            <a:endParaRPr lang="zh-CN" altLang="zh-CN" sz="2000" smtClean="0">
              <a:solidFill>
                <a:srgbClr val="00B0F0"/>
              </a:solidFill>
              <a:latin typeface="Consolas" pitchFamily="49" charset="0"/>
              <a:ea typeface="仿宋" pitchFamily="49" charset="-122"/>
              <a:cs typeface="Consolas" pitchFamily="49" charset="0"/>
            </a:endParaRPr>
          </a:p>
        </p:txBody>
      </p:sp>
      <p:sp>
        <p:nvSpPr>
          <p:cNvPr id="29" name="TextBox 28"/>
          <p:cNvSpPr txBox="1"/>
          <p:nvPr/>
        </p:nvSpPr>
        <p:spPr>
          <a:xfrm>
            <a:off x="214282" y="642925"/>
            <a:ext cx="642910" cy="1323439"/>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1"/>
          </a:fillRef>
          <a:effectRef idx="1">
            <a:schemeClr val="accent1"/>
          </a:effectRef>
          <a:fontRef idx="minor">
            <a:schemeClr val="lt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zh-CN" altLang="en-US" sz="2000" smtClean="0">
                <a:solidFill>
                  <a:srgbClr val="FF0000"/>
                </a:solidFill>
                <a:latin typeface="微软雅黑" pitchFamily="34" charset="-122"/>
                <a:ea typeface="微软雅黑" pitchFamily="34" charset="-122"/>
              </a:rPr>
              <a:t>冲突判断</a:t>
            </a:r>
            <a:endParaRPr lang="zh-CN" altLang="zh-CN" sz="2000" spc="50">
              <a:ln w="11430"/>
              <a:solidFill>
                <a:srgbClr val="FF0000"/>
              </a:solidFill>
              <a:effectLst>
                <a:outerShdw blurRad="76200" dist="50800" dir="5400000" algn="tl" rotWithShape="0">
                  <a:srgbClr val="000000">
                    <a:alpha val="65000"/>
                  </a:srgbClr>
                </a:outerShdw>
              </a:effectLst>
              <a:latin typeface="微软雅黑" pitchFamily="34" charset="-122"/>
              <a:ea typeface="微软雅黑" pitchFamily="34" charset="-122"/>
              <a:cs typeface="Times New Roman" pitchFamily="18" charset="0"/>
            </a:endParaRPr>
          </a:p>
        </p:txBody>
      </p:sp>
      <p:grpSp>
        <p:nvGrpSpPr>
          <p:cNvPr id="2" name="组合 30"/>
          <p:cNvGrpSpPr/>
          <p:nvPr/>
        </p:nvGrpSpPr>
        <p:grpSpPr>
          <a:xfrm>
            <a:off x="1571605" y="2292109"/>
            <a:ext cx="5643601" cy="1691530"/>
            <a:chOff x="1571605" y="2292109"/>
            <a:chExt cx="5643601" cy="1691530"/>
          </a:xfrm>
        </p:grpSpPr>
        <p:sp>
          <p:nvSpPr>
            <p:cNvPr id="91157" name="Text Box 21"/>
            <p:cNvSpPr txBox="1">
              <a:spLocks noChangeArrowheads="1"/>
            </p:cNvSpPr>
            <p:nvPr/>
          </p:nvSpPr>
          <p:spPr bwMode="auto">
            <a:xfrm>
              <a:off x="4587511" y="2989109"/>
              <a:ext cx="775072" cy="27964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q</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k</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j</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91156" name="Text Box 20"/>
            <p:cNvSpPr txBox="1">
              <a:spLocks noChangeArrowheads="1"/>
            </p:cNvSpPr>
            <p:nvPr/>
          </p:nvSpPr>
          <p:spPr bwMode="auto">
            <a:xfrm>
              <a:off x="1571605" y="3382637"/>
              <a:ext cx="730758" cy="27964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FF0000"/>
                  </a:solidFill>
                  <a:effectLst/>
                  <a:latin typeface="Consolas" pitchFamily="49" charset="0"/>
                  <a:ea typeface="仿宋" pitchFamily="49" charset="-122"/>
                  <a:cs typeface="Times New Roman" pitchFamily="18" charset="0"/>
                </a:rPr>
                <a:t>i</a:t>
              </a:r>
              <a:r>
                <a:rPr kumimoji="0" lang="zh-CN" altLang="en-US"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FF0000"/>
                  </a:solidFill>
                  <a:effectLst/>
                  <a:latin typeface="Consolas" pitchFamily="49" charset="0"/>
                  <a:ea typeface="仿宋" pitchFamily="49" charset="-122"/>
                  <a:cs typeface="Times New Roman" pitchFamily="18" charset="0"/>
                </a:rPr>
                <a:t>j</a:t>
              </a:r>
              <a:r>
                <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p>
          </p:txBody>
        </p:sp>
        <p:sp>
          <p:nvSpPr>
            <p:cNvPr id="91154" name="Text Box 18"/>
            <p:cNvSpPr txBox="1">
              <a:spLocks noChangeArrowheads="1"/>
            </p:cNvSpPr>
            <p:nvPr/>
          </p:nvSpPr>
          <p:spPr bwMode="auto">
            <a:xfrm>
              <a:off x="2832868" y="3278898"/>
              <a:ext cx="389889" cy="27851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k</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91153" name="Line 17"/>
            <p:cNvSpPr>
              <a:spLocks noChangeShapeType="1"/>
            </p:cNvSpPr>
            <p:nvPr/>
          </p:nvSpPr>
          <p:spPr bwMode="auto">
            <a:xfrm flipH="1">
              <a:off x="2356052" y="2556116"/>
              <a:ext cx="1141545" cy="1008062"/>
            </a:xfrm>
            <a:prstGeom prst="line">
              <a:avLst/>
            </a:prstGeom>
            <a:noFill/>
            <a:ln w="28575">
              <a:solidFill>
                <a:srgbClr val="FF00FF"/>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91152" name="AutoShape 16"/>
            <p:cNvSpPr>
              <a:spLocks noChangeArrowheads="1"/>
            </p:cNvSpPr>
            <p:nvPr/>
          </p:nvSpPr>
          <p:spPr bwMode="auto">
            <a:xfrm>
              <a:off x="3403000" y="2527926"/>
              <a:ext cx="126554" cy="111631"/>
            </a:xfrm>
            <a:prstGeom prst="flowChartConnector">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91151" name="Text Box 15"/>
            <p:cNvSpPr txBox="1">
              <a:spLocks noChangeArrowheads="1"/>
            </p:cNvSpPr>
            <p:nvPr/>
          </p:nvSpPr>
          <p:spPr bwMode="auto">
            <a:xfrm>
              <a:off x="3619036" y="2343002"/>
              <a:ext cx="952963" cy="283024"/>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k</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q</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k</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p>
          </p:txBody>
        </p:sp>
        <p:sp>
          <p:nvSpPr>
            <p:cNvPr id="91150" name="Line 14"/>
            <p:cNvSpPr>
              <a:spLocks noChangeShapeType="1"/>
            </p:cNvSpPr>
            <p:nvPr/>
          </p:nvSpPr>
          <p:spPr bwMode="auto">
            <a:xfrm>
              <a:off x="2459596" y="3575453"/>
              <a:ext cx="1007320" cy="0"/>
            </a:xfrm>
            <a:prstGeom prst="line">
              <a:avLst/>
            </a:prstGeom>
            <a:noFill/>
            <a:ln w="28575" cap="rnd">
              <a:solidFill>
                <a:srgbClr val="00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91149" name="Line 13"/>
            <p:cNvSpPr>
              <a:spLocks noChangeShapeType="1"/>
            </p:cNvSpPr>
            <p:nvPr/>
          </p:nvSpPr>
          <p:spPr bwMode="auto">
            <a:xfrm>
              <a:off x="3466916" y="2651961"/>
              <a:ext cx="0" cy="923492"/>
            </a:xfrm>
            <a:prstGeom prst="line">
              <a:avLst/>
            </a:prstGeom>
            <a:noFill/>
            <a:ln w="28575" cap="rnd">
              <a:solidFill>
                <a:srgbClr val="00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91148" name="Text Box 12"/>
            <p:cNvSpPr txBox="1">
              <a:spLocks noChangeArrowheads="1"/>
            </p:cNvSpPr>
            <p:nvPr/>
          </p:nvSpPr>
          <p:spPr bwMode="auto">
            <a:xfrm>
              <a:off x="3556399" y="2974451"/>
              <a:ext cx="604648" cy="279641"/>
            </a:xfrm>
            <a:prstGeom prst="rect">
              <a:avLst/>
            </a:prstGeom>
            <a:solidFill>
              <a:srgbClr val="FFFFFF"/>
            </a:solidFill>
            <a:ln w="9525">
              <a:noFill/>
              <a:miter lim="800000"/>
              <a:headEnd/>
              <a:tailEnd type="none" w="sm" len="sm"/>
            </a:ln>
          </p:spPr>
          <p:txBody>
            <a:bodyPr vert="horz" wrap="square" lIns="36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j</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q</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k</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p>
          </p:txBody>
        </p:sp>
        <p:sp>
          <p:nvSpPr>
            <p:cNvPr id="91147" name="Text Box 11"/>
            <p:cNvSpPr txBox="1">
              <a:spLocks noChangeArrowheads="1"/>
            </p:cNvSpPr>
            <p:nvPr/>
          </p:nvSpPr>
          <p:spPr bwMode="auto">
            <a:xfrm>
              <a:off x="5668880" y="3257475"/>
              <a:ext cx="356653" cy="27964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i</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k</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endParaRPr>
            </a:p>
          </p:txBody>
        </p:sp>
        <p:sp>
          <p:nvSpPr>
            <p:cNvPr id="91146" name="Text Box 10"/>
            <p:cNvSpPr txBox="1">
              <a:spLocks noChangeArrowheads="1"/>
            </p:cNvSpPr>
            <p:nvPr/>
          </p:nvSpPr>
          <p:spPr bwMode="auto">
            <a:xfrm>
              <a:off x="6521521" y="3333023"/>
              <a:ext cx="693685" cy="27964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FF0000"/>
                  </a:solidFill>
                  <a:effectLst/>
                  <a:latin typeface="Consolas" pitchFamily="49" charset="0"/>
                  <a:ea typeface="仿宋" pitchFamily="49" charset="-122"/>
                  <a:cs typeface="Times New Roman" pitchFamily="18" charset="0"/>
                </a:rPr>
                <a:t>i</a:t>
              </a:r>
              <a:r>
                <a:rPr kumimoji="0" lang="zh-CN" altLang="en-US"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FF0000"/>
                  </a:solidFill>
                  <a:effectLst/>
                  <a:latin typeface="Consolas" pitchFamily="49" charset="0"/>
                  <a:ea typeface="仿宋" pitchFamily="49" charset="-122"/>
                  <a:cs typeface="Times New Roman" pitchFamily="18" charset="0"/>
                </a:rPr>
                <a:t>j</a:t>
              </a:r>
              <a:r>
                <a:rPr kumimoji="0" lang="en-US" altLang="zh-CN" sz="1600" b="0" i="0" u="none" strike="noStrike" cap="none" normalizeH="0" baseline="0" smtClean="0">
                  <a:ln>
                    <a:noFill/>
                  </a:ln>
                  <a:solidFill>
                    <a:srgbClr val="FF0000"/>
                  </a:solidFill>
                  <a:effectLst/>
                  <a:latin typeface="Consolas" pitchFamily="49" charset="0"/>
                  <a:ea typeface="仿宋" pitchFamily="49" charset="-122"/>
                  <a:cs typeface="Times New Roman" pitchFamily="18" charset="0"/>
                </a:rPr>
                <a:t>)</a:t>
              </a:r>
            </a:p>
          </p:txBody>
        </p:sp>
        <p:sp>
          <p:nvSpPr>
            <p:cNvPr id="91144" name="AutoShape 8"/>
            <p:cNvSpPr>
              <a:spLocks noChangeArrowheads="1"/>
            </p:cNvSpPr>
            <p:nvPr/>
          </p:nvSpPr>
          <p:spPr bwMode="auto">
            <a:xfrm>
              <a:off x="5250866" y="2491844"/>
              <a:ext cx="126554" cy="111631"/>
            </a:xfrm>
            <a:prstGeom prst="flowChartConnector">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91143" name="Text Box 7"/>
            <p:cNvSpPr txBox="1">
              <a:spLocks noChangeArrowheads="1"/>
            </p:cNvSpPr>
            <p:nvPr/>
          </p:nvSpPr>
          <p:spPr bwMode="auto">
            <a:xfrm>
              <a:off x="5357819" y="2292109"/>
              <a:ext cx="1000132" cy="27964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k</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q</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Times New Roman" pitchFamily="18" charset="0"/>
                </a:rPr>
                <a:t>k</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p>
          </p:txBody>
        </p:sp>
        <p:sp>
          <p:nvSpPr>
            <p:cNvPr id="91142" name="Line 6"/>
            <p:cNvSpPr>
              <a:spLocks noChangeShapeType="1"/>
            </p:cNvSpPr>
            <p:nvPr/>
          </p:nvSpPr>
          <p:spPr bwMode="auto">
            <a:xfrm>
              <a:off x="5330124" y="3555157"/>
              <a:ext cx="1034165" cy="0"/>
            </a:xfrm>
            <a:prstGeom prst="line">
              <a:avLst/>
            </a:prstGeom>
            <a:noFill/>
            <a:ln w="28575" cap="rnd">
              <a:solidFill>
                <a:srgbClr val="00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91141" name="Line 5"/>
            <p:cNvSpPr>
              <a:spLocks noChangeShapeType="1"/>
            </p:cNvSpPr>
            <p:nvPr/>
          </p:nvSpPr>
          <p:spPr bwMode="auto">
            <a:xfrm>
              <a:off x="5316061" y="2636175"/>
              <a:ext cx="0" cy="924620"/>
            </a:xfrm>
            <a:prstGeom prst="line">
              <a:avLst/>
            </a:prstGeom>
            <a:noFill/>
            <a:ln w="28575" cap="rnd">
              <a:solidFill>
                <a:srgbClr val="000000"/>
              </a:solidFill>
              <a:prstDash val="dash"/>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91140" name="Freeform 4"/>
            <p:cNvSpPr>
              <a:spLocks/>
            </p:cNvSpPr>
            <p:nvPr/>
          </p:nvSpPr>
          <p:spPr bwMode="auto">
            <a:xfrm>
              <a:off x="5363360" y="2584305"/>
              <a:ext cx="1066123" cy="925748"/>
            </a:xfrm>
            <a:custGeom>
              <a:avLst/>
              <a:gdLst/>
              <a:ahLst/>
              <a:cxnLst>
                <a:cxn ang="0">
                  <a:pos x="0" y="0"/>
                </a:cxn>
                <a:cxn ang="0">
                  <a:pos x="952" y="938"/>
                </a:cxn>
              </a:cxnLst>
              <a:rect l="0" t="0" r="r" b="b"/>
              <a:pathLst>
                <a:path w="952" h="938">
                  <a:moveTo>
                    <a:pt x="0" y="0"/>
                  </a:moveTo>
                  <a:lnTo>
                    <a:pt x="952" y="938"/>
                  </a:lnTo>
                </a:path>
              </a:pathLst>
            </a:custGeom>
            <a:noFill/>
            <a:ln w="28575">
              <a:solidFill>
                <a:srgbClr val="FF00FF"/>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91139" name="Text Box 3"/>
            <p:cNvSpPr txBox="1">
              <a:spLocks noChangeArrowheads="1"/>
            </p:cNvSpPr>
            <p:nvPr/>
          </p:nvSpPr>
          <p:spPr bwMode="auto">
            <a:xfrm>
              <a:off x="2229498" y="3703998"/>
              <a:ext cx="1292387" cy="27964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）对角线</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1</a:t>
              </a:r>
            </a:p>
          </p:txBody>
        </p:sp>
        <p:sp>
          <p:nvSpPr>
            <p:cNvPr id="91138" name="Text Box 2"/>
            <p:cNvSpPr txBox="1">
              <a:spLocks noChangeArrowheads="1"/>
            </p:cNvSpPr>
            <p:nvPr/>
          </p:nvSpPr>
          <p:spPr bwMode="auto">
            <a:xfrm>
              <a:off x="5203569" y="3703998"/>
              <a:ext cx="1292387" cy="27964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b</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）对角线</a:t>
              </a: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Times New Roman" pitchFamily="18" charset="0"/>
                </a:rPr>
                <a:t>2</a:t>
              </a:r>
            </a:p>
          </p:txBody>
        </p:sp>
        <p:sp>
          <p:nvSpPr>
            <p:cNvPr id="91155" name="AutoShape 19"/>
            <p:cNvSpPr>
              <a:spLocks noChangeArrowheads="1"/>
            </p:cNvSpPr>
            <p:nvPr/>
          </p:nvSpPr>
          <p:spPr bwMode="auto">
            <a:xfrm>
              <a:off x="2303640" y="3512309"/>
              <a:ext cx="126554" cy="111631"/>
            </a:xfrm>
            <a:prstGeom prst="flowChartConnector">
              <a:avLst/>
            </a:prstGeom>
            <a:solidFill>
              <a:srgbClr val="FF0000"/>
            </a:solidFill>
            <a:ln w="952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sp>
          <p:nvSpPr>
            <p:cNvPr id="91145" name="AutoShape 9"/>
            <p:cNvSpPr>
              <a:spLocks noChangeArrowheads="1"/>
            </p:cNvSpPr>
            <p:nvPr/>
          </p:nvSpPr>
          <p:spPr bwMode="auto">
            <a:xfrm>
              <a:off x="6361731" y="3476226"/>
              <a:ext cx="126554" cy="111631"/>
            </a:xfrm>
            <a:prstGeom prst="flowChartConnector">
              <a:avLst/>
            </a:prstGeom>
            <a:solidFill>
              <a:srgbClr val="FF0000"/>
            </a:solidFill>
            <a:ln w="9525">
              <a:solidFill>
                <a:srgbClr val="FF0000"/>
              </a:solidFill>
              <a:round/>
              <a:headEnd/>
              <a:tailEnd type="none"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Times New Roman" pitchFamily="18" charset="0"/>
              </a:endParaRPr>
            </a:p>
          </p:txBody>
        </p:sp>
      </p:grpSp>
      <p:sp>
        <p:nvSpPr>
          <p:cNvPr id="30" name="灯片编号占位符 29"/>
          <p:cNvSpPr>
            <a:spLocks noGrp="1"/>
          </p:cNvSpPr>
          <p:nvPr>
            <p:ph type="sldNum" sz="quarter" idx="12"/>
          </p:nvPr>
        </p:nvSpPr>
        <p:spPr/>
        <p:txBody>
          <a:bodyPr/>
          <a:lstStyle/>
          <a:p>
            <a:fld id="{7AF016A1-9F15-429F-9EFD-84004B73C732}" type="slidenum">
              <a:rPr lang="en-US" altLang="zh-CN" smtClean="0"/>
              <a:pPr/>
              <a:t>95</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714348" y="642925"/>
            <a:ext cx="457203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itchFamily="49" charset="-122"/>
                <a:cs typeface="Times New Roman" pitchFamily="18" charset="0"/>
              </a:rPr>
              <a:t>求解皇后问题所有解的递归模型</a:t>
            </a:r>
            <a:r>
              <a:rPr lang="zh-CN" altLang="en-US" sz="2000" smtClean="0">
                <a:solidFill>
                  <a:srgbClr val="0000FF"/>
                </a:solidFill>
                <a:ea typeface="仿宋" pitchFamily="49" charset="-122"/>
                <a:cs typeface="Times New Roman" pitchFamily="18" charset="0"/>
              </a:rPr>
              <a:t>：</a:t>
            </a:r>
          </a:p>
        </p:txBody>
      </p:sp>
      <p:sp>
        <p:nvSpPr>
          <p:cNvPr id="5" name="TextBox 4"/>
          <p:cNvSpPr txBox="1"/>
          <p:nvPr/>
        </p:nvSpPr>
        <p:spPr>
          <a:xfrm>
            <a:off x="714348" y="1285866"/>
            <a:ext cx="8143932" cy="17826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defTabSz="360000">
              <a:lnSpc>
                <a:spcPts val="2600"/>
              </a:lnSpc>
              <a:spcBef>
                <a:spcPts val="600"/>
              </a:spcBef>
            </a:pPr>
            <a:r>
              <a:rPr lang="en-US" altLang="zh-CN" sz="2000" smtClean="0">
                <a:solidFill>
                  <a:srgbClr val="0000FF"/>
                </a:solidFill>
                <a:latin typeface="Consolas" pitchFamily="49" charset="0"/>
                <a:ea typeface="仿宋" pitchFamily="49" charset="-122"/>
                <a:cs typeface="Consolas" pitchFamily="49" charset="0"/>
              </a:rPr>
              <a:t>queen(</a:t>
            </a:r>
            <a:r>
              <a:rPr lang="en-US" altLang="zh-CN" sz="2000" i="1" smtClean="0">
                <a:solidFill>
                  <a:srgbClr val="FF0000"/>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 </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个皇后放置完毕，输出一个解</a:t>
            </a: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B0F0"/>
                </a:solidFill>
                <a:latin typeface="Consolas" pitchFamily="49" charset="0"/>
                <a:ea typeface="仿宋" pitchFamily="49" charset="-122"/>
                <a:cs typeface="Consolas" pitchFamily="49" charset="0"/>
              </a:rPr>
              <a:t>若</a:t>
            </a:r>
            <a:r>
              <a:rPr lang="en-US" altLang="zh-CN" sz="2000" i="1" smtClean="0">
                <a:solidFill>
                  <a:srgbClr val="00B0F0"/>
                </a:solidFill>
                <a:latin typeface="Consolas" pitchFamily="49" charset="0"/>
                <a:ea typeface="仿宋" pitchFamily="49" charset="-122"/>
                <a:cs typeface="Consolas" pitchFamily="49" charset="0"/>
              </a:rPr>
              <a:t>i</a:t>
            </a:r>
            <a:r>
              <a:rPr lang="en-US" altLang="zh-CN" sz="2000" smtClean="0">
                <a:solidFill>
                  <a:srgbClr val="00B0F0"/>
                </a:solidFill>
                <a:latin typeface="Consolas" pitchFamily="49" charset="0"/>
                <a:ea typeface="仿宋" pitchFamily="49" charset="-122"/>
                <a:cs typeface="Consolas" pitchFamily="49" charset="0"/>
              </a:rPr>
              <a:t>&gt;</a:t>
            </a:r>
            <a:r>
              <a:rPr lang="en-US" altLang="zh-CN" sz="2000" i="1" smtClean="0">
                <a:solidFill>
                  <a:srgbClr val="00B0F0"/>
                </a:solidFill>
                <a:latin typeface="Consolas" pitchFamily="49" charset="0"/>
                <a:ea typeface="仿宋" pitchFamily="49" charset="-122"/>
                <a:cs typeface="Consolas" pitchFamily="49" charset="0"/>
              </a:rPr>
              <a:t>n</a:t>
            </a:r>
            <a:endParaRPr lang="zh-CN" altLang="zh-CN" sz="2000" smtClean="0">
              <a:solidFill>
                <a:srgbClr val="00B0F0"/>
              </a:solidFill>
              <a:latin typeface="Consolas" pitchFamily="49" charset="0"/>
              <a:ea typeface="仿宋" pitchFamily="49" charset="-122"/>
              <a:cs typeface="Consolas" pitchFamily="49" charset="0"/>
            </a:endParaRPr>
          </a:p>
          <a:p>
            <a:pPr algn="l" defTabSz="360000">
              <a:lnSpc>
                <a:spcPts val="2600"/>
              </a:lnSpc>
              <a:spcBef>
                <a:spcPts val="600"/>
              </a:spcBef>
            </a:pPr>
            <a:r>
              <a:rPr lang="en-US" altLang="zh-CN" sz="2000" smtClean="0">
                <a:solidFill>
                  <a:srgbClr val="0000FF"/>
                </a:solidFill>
                <a:latin typeface="Consolas" pitchFamily="49" charset="0"/>
                <a:ea typeface="仿宋" pitchFamily="49" charset="-122"/>
                <a:cs typeface="Consolas" pitchFamily="49" charset="0"/>
              </a:rPr>
              <a:t>queen(</a:t>
            </a:r>
            <a:r>
              <a:rPr lang="en-US" altLang="zh-CN" sz="2000" i="1" smtClean="0">
                <a:solidFill>
                  <a:srgbClr val="FF0000"/>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 在第</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行找到一个合适的位置</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j</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algn="l" defTabSz="360000">
              <a:lnSpc>
                <a:spcPts val="2600"/>
              </a:lnSpc>
              <a:spcBef>
                <a:spcPts val="60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放置一个皇后</a:t>
            </a: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B0F0"/>
                </a:solidFill>
                <a:latin typeface="Consolas" pitchFamily="49" charset="0"/>
                <a:ea typeface="仿宋" pitchFamily="49" charset="-122"/>
                <a:cs typeface="Consolas" pitchFamily="49" charset="0"/>
              </a:rPr>
              <a:t>其他</a:t>
            </a:r>
          </a:p>
          <a:p>
            <a:pPr algn="l" defTabSz="360000">
              <a:lnSpc>
                <a:spcPts val="2600"/>
              </a:lnSpc>
              <a:spcBef>
                <a:spcPts val="600"/>
              </a:spcBef>
            </a:pPr>
            <a:r>
              <a:rPr lang="en-US" altLang="zh-CN" sz="2000" smtClean="0">
                <a:solidFill>
                  <a:srgbClr val="0000FF"/>
                </a:solidFill>
                <a:latin typeface="Consolas" pitchFamily="49" charset="0"/>
                <a:ea typeface="仿宋" pitchFamily="49" charset="-122"/>
                <a:cs typeface="Consolas" pitchFamily="49" charset="0"/>
              </a:rPr>
              <a:t>           		 queen(</a:t>
            </a:r>
            <a:r>
              <a:rPr lang="en-US" altLang="zh-CN" sz="2000" i="1" smtClean="0">
                <a:solidFill>
                  <a:srgbClr val="FF0000"/>
                </a:solidFill>
                <a:latin typeface="Consolas" pitchFamily="49" charset="0"/>
                <a:ea typeface="仿宋" pitchFamily="49" charset="-122"/>
                <a:cs typeface="Consolas" pitchFamily="49" charset="0"/>
              </a:rPr>
              <a:t>i</a:t>
            </a:r>
            <a:r>
              <a:rPr lang="en-US" altLang="zh-CN" sz="2000" smtClean="0">
                <a:solidFill>
                  <a:srgbClr val="FF0000"/>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96</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642924"/>
            <a:ext cx="8643998" cy="29153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700"/>
              </a:lnSpc>
              <a:spcBef>
                <a:spcPts val="0"/>
              </a:spcBef>
            </a:pPr>
            <a:r>
              <a:rPr lang="en-US" altLang="zh-CN" sz="2000" smtClean="0">
                <a:solidFill>
                  <a:srgbClr val="0000FF"/>
                </a:solidFill>
                <a:latin typeface="Consolas" pitchFamily="49" charset="0"/>
                <a:ea typeface="仿宋" pitchFamily="49" charset="-122"/>
              </a:rPr>
              <a:t>1	MAXN=20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最多皇后个数</a:t>
            </a: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2	q=[0]*MAXN                  </a:t>
            </a:r>
            <a:r>
              <a:rPr lang="en-US" altLang="zh-CN" sz="2000" smtClean="0">
                <a:solidFill>
                  <a:srgbClr val="00B0F0"/>
                </a:solidFill>
                <a:latin typeface="Consolas" pitchFamily="49" charset="0"/>
                <a:ea typeface="仿宋" pitchFamily="49" charset="-122"/>
              </a:rPr>
              <a:t>	#q[i]</a:t>
            </a:r>
            <a:r>
              <a:rPr lang="zh-CN" altLang="zh-CN" sz="2000" smtClean="0">
                <a:solidFill>
                  <a:srgbClr val="00B0F0"/>
                </a:solidFill>
                <a:latin typeface="Consolas" pitchFamily="49" charset="0"/>
                <a:ea typeface="仿宋" pitchFamily="49" charset="-122"/>
              </a:rPr>
              <a:t>存放第</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个皇后的列号</a:t>
            </a:r>
          </a:p>
          <a:p>
            <a:pPr algn="l" defTabSz="360000">
              <a:lnSpc>
                <a:spcPts val="2700"/>
              </a:lnSpc>
              <a:spcBef>
                <a:spcPts val="0"/>
              </a:spcBef>
            </a:pPr>
            <a:endParaRPr lang="en-US"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3	class Solution:</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4    	def </a:t>
            </a:r>
            <a:r>
              <a:rPr lang="en-US" altLang="zh-CN" sz="2000" smtClean="0">
                <a:solidFill>
                  <a:srgbClr val="FF0000"/>
                </a:solidFill>
                <a:latin typeface="Consolas" pitchFamily="49" charset="0"/>
                <a:ea typeface="仿宋" pitchFamily="49" charset="-122"/>
              </a:rPr>
              <a:t>totalNQueens</a:t>
            </a:r>
            <a:r>
              <a:rPr lang="en-US" altLang="zh-CN" sz="2000" smtClean="0">
                <a:solidFill>
                  <a:srgbClr val="0000FF"/>
                </a:solidFill>
                <a:latin typeface="Consolas" pitchFamily="49" charset="0"/>
                <a:ea typeface="仿宋" pitchFamily="49" charset="-122"/>
              </a:rPr>
              <a:t>(self, n: int) -&gt; int:</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5    		self.cnt=0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累计解个数</a:t>
            </a: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6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(1,n)</a:t>
            </a:r>
            <a:endParaRPr lang="zh-CN" altLang="zh-CN" sz="2000" smtClean="0">
              <a:solidFill>
                <a:srgbClr val="0000FF"/>
              </a:solidFill>
              <a:latin typeface="Consolas" pitchFamily="49" charset="0"/>
              <a:ea typeface="仿宋" pitchFamily="49" charset="-122"/>
            </a:endParaRPr>
          </a:p>
          <a:p>
            <a:pPr algn="l" defTabSz="360000">
              <a:lnSpc>
                <a:spcPts val="2700"/>
              </a:lnSpc>
              <a:spcBef>
                <a:spcPts val="0"/>
              </a:spcBef>
            </a:pPr>
            <a:r>
              <a:rPr lang="en-US" altLang="zh-CN" sz="2000" smtClean="0">
                <a:solidFill>
                  <a:srgbClr val="0000FF"/>
                </a:solidFill>
                <a:latin typeface="Consolas" pitchFamily="49" charset="0"/>
                <a:ea typeface="仿宋" pitchFamily="49" charset="-122"/>
              </a:rPr>
              <a:t>7      	return self.cnt</a:t>
            </a:r>
            <a:endParaRPr lang="zh-CN" altLang="zh-CN" sz="2000">
              <a:solidFill>
                <a:srgbClr val="0000FF"/>
              </a:solidFill>
              <a:latin typeface="Consolas" pitchFamily="49" charset="0"/>
              <a:ea typeface="仿宋"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pPr/>
              <a:t>97</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214282" y="1017974"/>
            <a:ext cx="8786874" cy="26076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400"/>
              </a:lnSpc>
              <a:spcBef>
                <a:spcPts val="0"/>
              </a:spcBef>
            </a:pPr>
            <a:r>
              <a:rPr lang="en-US" altLang="zh-CN" sz="2000" smtClean="0">
                <a:solidFill>
                  <a:srgbClr val="0000FF"/>
                </a:solidFill>
                <a:latin typeface="Consolas" pitchFamily="49" charset="0"/>
                <a:ea typeface="仿宋" pitchFamily="49" charset="-122"/>
              </a:rPr>
              <a:t>9    	def </a:t>
            </a:r>
            <a:r>
              <a:rPr lang="en-US" altLang="zh-CN" sz="2000" smtClean="0">
                <a:solidFill>
                  <a:srgbClr val="FF0000"/>
                </a:solidFill>
                <a:latin typeface="Consolas" pitchFamily="49" charset="0"/>
                <a:ea typeface="仿宋" pitchFamily="49" charset="-122"/>
              </a:rPr>
              <a:t>place</a:t>
            </a:r>
            <a:r>
              <a:rPr lang="en-US" altLang="zh-CN" sz="2000" smtClean="0">
                <a:solidFill>
                  <a:srgbClr val="0000FF"/>
                </a:solidFill>
                <a:latin typeface="Consolas" pitchFamily="49" charset="0"/>
                <a:ea typeface="仿宋" pitchFamily="49" charset="-122"/>
              </a:rPr>
              <a:t>(self,i,j):          </a:t>
            </a:r>
            <a:r>
              <a:rPr lang="en-US" altLang="zh-CN" sz="2000" smtClean="0">
                <a:solidFill>
                  <a:srgbClr val="00B050"/>
                </a:solidFill>
                <a:latin typeface="Consolas" pitchFamily="49" charset="0"/>
                <a:ea typeface="仿宋" pitchFamily="49" charset="-122"/>
              </a:rPr>
              <a:t>	#</a:t>
            </a:r>
            <a:r>
              <a:rPr lang="zh-CN" altLang="zh-CN" sz="2000" smtClean="0">
                <a:solidFill>
                  <a:srgbClr val="00B050"/>
                </a:solidFill>
                <a:latin typeface="Consolas" pitchFamily="49" charset="0"/>
                <a:ea typeface="仿宋" pitchFamily="49" charset="-122"/>
              </a:rPr>
              <a:t>测试</a:t>
            </a:r>
            <a:r>
              <a:rPr lang="en-US" altLang="zh-CN" sz="2000" smtClean="0">
                <a:solidFill>
                  <a:srgbClr val="00B050"/>
                </a:solidFill>
                <a:latin typeface="Consolas" pitchFamily="49" charset="0"/>
                <a:ea typeface="仿宋" pitchFamily="49" charset="-122"/>
              </a:rPr>
              <a:t>(i,j)</a:t>
            </a:r>
            <a:r>
              <a:rPr lang="zh-CN" altLang="zh-CN" sz="2000" smtClean="0">
                <a:solidFill>
                  <a:srgbClr val="00B050"/>
                </a:solidFill>
                <a:latin typeface="Consolas" pitchFamily="49" charset="0"/>
                <a:ea typeface="仿宋" pitchFamily="49" charset="-122"/>
              </a:rPr>
              <a:t>位置能否放皇后</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10   		if i==1: return True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第一个皇后总是可以放置</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11    	k=1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12     	while k&lt;i:                  </a:t>
            </a:r>
            <a:r>
              <a:rPr lang="en-US" altLang="zh-CN" sz="2000" smtClean="0">
                <a:solidFill>
                  <a:srgbClr val="00B0F0"/>
                </a:solidFill>
                <a:latin typeface="Consolas" pitchFamily="49" charset="0"/>
                <a:ea typeface="仿宋" pitchFamily="49" charset="-122"/>
              </a:rPr>
              <a:t>	#k=1</a:t>
            </a:r>
            <a:r>
              <a:rPr lang="zh-CN" altLang="zh-CN" sz="2000" smtClean="0">
                <a:solidFill>
                  <a:srgbClr val="00B0F0"/>
                </a:solidFill>
                <a:latin typeface="Consolas" pitchFamily="49" charset="0"/>
                <a:ea typeface="仿宋" pitchFamily="49" charset="-122"/>
              </a:rPr>
              <a:t>～</a:t>
            </a:r>
            <a:r>
              <a:rPr lang="en-US" altLang="zh-CN" sz="2000" smtClean="0">
                <a:solidFill>
                  <a:srgbClr val="00B0F0"/>
                </a:solidFill>
                <a:latin typeface="Consolas" pitchFamily="49" charset="0"/>
                <a:ea typeface="仿宋" pitchFamily="49" charset="-122"/>
              </a:rPr>
              <a:t>i-1</a:t>
            </a:r>
            <a:r>
              <a:rPr lang="zh-CN" altLang="en-US" sz="2000" smtClean="0">
                <a:solidFill>
                  <a:srgbClr val="00B0F0"/>
                </a:solidFill>
                <a:latin typeface="Consolas" pitchFamily="49" charset="0"/>
                <a:ea typeface="仿宋" pitchFamily="49" charset="-122"/>
              </a:rPr>
              <a:t>行</a:t>
            </a:r>
            <a:r>
              <a:rPr lang="zh-CN" altLang="zh-CN" sz="2000" smtClean="0">
                <a:solidFill>
                  <a:srgbClr val="00B0F0"/>
                </a:solidFill>
                <a:latin typeface="Consolas" pitchFamily="49" charset="0"/>
                <a:ea typeface="仿宋" pitchFamily="49" charset="-122"/>
              </a:rPr>
              <a:t>已放置皇后</a:t>
            </a: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13        	if </a:t>
            </a:r>
            <a:r>
              <a:rPr lang="en-US" altLang="zh-CN" sz="2000" smtClean="0">
                <a:solidFill>
                  <a:srgbClr val="FF00FF"/>
                </a:solidFill>
                <a:latin typeface="Consolas" pitchFamily="49" charset="0"/>
                <a:ea typeface="仿宋" pitchFamily="49" charset="-122"/>
              </a:rPr>
              <a:t>q[k]==j or (abs(q[k]-j)==abs(i-k)):</a:t>
            </a:r>
            <a:endParaRPr lang="zh-CN" altLang="zh-CN" sz="2000" smtClean="0">
              <a:solidFill>
                <a:srgbClr val="FF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14        		return False</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15        	k+=1</a:t>
            </a:r>
            <a:endParaRPr lang="zh-CN" altLang="zh-CN" sz="2000" smtClean="0">
              <a:solidFill>
                <a:srgbClr val="0000FF"/>
              </a:solidFill>
              <a:latin typeface="Consolas" pitchFamily="49" charset="0"/>
              <a:ea typeface="仿宋" pitchFamily="49" charset="-122"/>
            </a:endParaRPr>
          </a:p>
          <a:p>
            <a:pPr algn="l" defTabSz="360000">
              <a:lnSpc>
                <a:spcPts val="2400"/>
              </a:lnSpc>
              <a:spcBef>
                <a:spcPts val="0"/>
              </a:spcBef>
            </a:pPr>
            <a:r>
              <a:rPr lang="en-US" altLang="zh-CN" sz="2000" smtClean="0">
                <a:solidFill>
                  <a:srgbClr val="0000FF"/>
                </a:solidFill>
                <a:latin typeface="Consolas" pitchFamily="49" charset="0"/>
                <a:ea typeface="仿宋" pitchFamily="49" charset="-122"/>
              </a:rPr>
              <a:t>16    	return True</a:t>
            </a:r>
            <a:endParaRPr lang="zh-CN" altLang="zh-CN" sz="2000">
              <a:solidFill>
                <a:srgbClr val="0000FF"/>
              </a:solidFill>
              <a:latin typeface="Consolas" pitchFamily="49" charset="0"/>
              <a:ea typeface="仿宋" pitchFamily="49" charset="-122"/>
            </a:endParaRPr>
          </a:p>
        </p:txBody>
      </p:sp>
      <p:sp>
        <p:nvSpPr>
          <p:cNvPr id="5" name="TextBox 4"/>
          <p:cNvSpPr txBox="1"/>
          <p:nvPr/>
        </p:nvSpPr>
        <p:spPr>
          <a:xfrm>
            <a:off x="214282" y="428610"/>
            <a:ext cx="8643998"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仿宋" pitchFamily="49" charset="-122"/>
                <a:cs typeface="Consolas" pitchFamily="49" charset="0"/>
              </a:rPr>
              <a:t>冲突</a:t>
            </a:r>
            <a:r>
              <a:rPr lang="zh-CN" altLang="en-US" sz="2000" smtClean="0">
                <a:solidFill>
                  <a:srgbClr val="FF0000"/>
                </a:solidFill>
                <a:latin typeface="Consolas" pitchFamily="49" charset="0"/>
                <a:ea typeface="仿宋" pitchFamily="49" charset="-122"/>
                <a:cs typeface="Consolas" pitchFamily="49" charset="0"/>
              </a:rPr>
              <a:t>条件</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 </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q</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k</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j</a:t>
            </a:r>
            <a:r>
              <a:rPr lang="nb-NO" altLang="zh-CN" sz="2000" smtClean="0">
                <a:solidFill>
                  <a:srgbClr val="006600"/>
                </a:solidFill>
                <a:latin typeface="Consolas" pitchFamily="49" charset="0"/>
                <a:ea typeface="仿宋" pitchFamily="49" charset="-122"/>
                <a:cs typeface="Consolas" pitchFamily="49" charset="0"/>
              </a:rPr>
              <a:t>) || (abs(</a:t>
            </a:r>
            <a:r>
              <a:rPr lang="nb-NO" altLang="zh-CN" sz="2000" i="1" smtClean="0">
                <a:solidFill>
                  <a:srgbClr val="006600"/>
                </a:solidFill>
                <a:latin typeface="Consolas" pitchFamily="49" charset="0"/>
                <a:ea typeface="仿宋" pitchFamily="49" charset="-122"/>
                <a:cs typeface="Consolas" pitchFamily="49" charset="0"/>
              </a:rPr>
              <a:t>q</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k</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j</a:t>
            </a:r>
            <a:r>
              <a:rPr lang="nb-NO" altLang="zh-CN" sz="2000" smtClean="0">
                <a:solidFill>
                  <a:srgbClr val="006600"/>
                </a:solidFill>
                <a:latin typeface="Consolas" pitchFamily="49" charset="0"/>
                <a:ea typeface="仿宋" pitchFamily="49" charset="-122"/>
                <a:cs typeface="Consolas" pitchFamily="49" charset="0"/>
              </a:rPr>
              <a:t>)==abs(</a:t>
            </a:r>
            <a:r>
              <a:rPr lang="nb-NO" altLang="zh-CN" sz="2000" i="1" smtClean="0">
                <a:solidFill>
                  <a:srgbClr val="006600"/>
                </a:solidFill>
                <a:latin typeface="Consolas" pitchFamily="49" charset="0"/>
                <a:ea typeface="仿宋" pitchFamily="49" charset="-122"/>
                <a:cs typeface="Consolas" pitchFamily="49" charset="0"/>
              </a:rPr>
              <a:t>i</a:t>
            </a:r>
            <a:r>
              <a:rPr lang="nb-NO" altLang="zh-CN" sz="2000" smtClean="0">
                <a:solidFill>
                  <a:srgbClr val="006600"/>
                </a:solidFill>
                <a:latin typeface="Consolas" pitchFamily="49" charset="0"/>
                <a:ea typeface="仿宋" pitchFamily="49" charset="-122"/>
                <a:cs typeface="Consolas" pitchFamily="49" charset="0"/>
              </a:rPr>
              <a:t>-</a:t>
            </a:r>
            <a:r>
              <a:rPr lang="nb-NO" altLang="zh-CN" sz="2000" i="1" smtClean="0">
                <a:solidFill>
                  <a:srgbClr val="006600"/>
                </a:solidFill>
                <a:latin typeface="Consolas" pitchFamily="49" charset="0"/>
                <a:ea typeface="仿宋" pitchFamily="49" charset="-122"/>
                <a:cs typeface="Consolas" pitchFamily="49" charset="0"/>
              </a:rPr>
              <a:t>k</a:t>
            </a:r>
            <a:r>
              <a:rPr lang="nb-NO" altLang="zh-CN" sz="2000" smtClean="0">
                <a:solidFill>
                  <a:srgbClr val="006600"/>
                </a:solidFill>
                <a:latin typeface="Consolas" pitchFamily="49" charset="0"/>
                <a:ea typeface="仿宋" pitchFamily="49" charset="-122"/>
                <a:cs typeface="Consolas" pitchFamily="49" charset="0"/>
              </a:rPr>
              <a:t>))   </a:t>
            </a:r>
            <a:r>
              <a:rPr lang="en-US" altLang="zh-CN" sz="2000" smtClean="0">
                <a:solidFill>
                  <a:srgbClr val="00B0F0"/>
                </a:solidFill>
                <a:latin typeface="Consolas" pitchFamily="49" charset="0"/>
                <a:ea typeface="仿宋" pitchFamily="49" charset="-122"/>
                <a:cs typeface="Consolas" pitchFamily="49" charset="0"/>
              </a:rPr>
              <a:t>1</a:t>
            </a:r>
            <a:r>
              <a:rPr lang="zh-CN" altLang="zh-CN" sz="2000" smtClean="0">
                <a:solidFill>
                  <a:srgbClr val="00B0F0"/>
                </a:solidFill>
                <a:latin typeface="+mj-ea"/>
                <a:ea typeface="+mj-ea"/>
                <a:cs typeface="Consolas" pitchFamily="49" charset="0"/>
              </a:rPr>
              <a:t>≤</a:t>
            </a:r>
            <a:r>
              <a:rPr lang="en-US" altLang="zh-CN" sz="2000" i="1" smtClean="0">
                <a:solidFill>
                  <a:srgbClr val="00B0F0"/>
                </a:solidFill>
                <a:latin typeface="Consolas" pitchFamily="49" charset="0"/>
                <a:ea typeface="仿宋" pitchFamily="49" charset="-122"/>
                <a:cs typeface="Consolas" pitchFamily="49" charset="0"/>
              </a:rPr>
              <a:t>k</a:t>
            </a:r>
            <a:r>
              <a:rPr lang="zh-CN" altLang="zh-CN" sz="2000" smtClean="0">
                <a:solidFill>
                  <a:srgbClr val="00B0F0"/>
                </a:solidFill>
                <a:latin typeface="+mn-ea"/>
                <a:ea typeface="+mn-ea"/>
                <a:cs typeface="Consolas" pitchFamily="49" charset="0"/>
              </a:rPr>
              <a:t>≤</a:t>
            </a:r>
            <a:r>
              <a:rPr lang="en-US" altLang="zh-CN" sz="2000" i="1" smtClean="0">
                <a:solidFill>
                  <a:srgbClr val="00B0F0"/>
                </a:solidFill>
                <a:latin typeface="Consolas" pitchFamily="49" charset="0"/>
                <a:ea typeface="仿宋" pitchFamily="49" charset="-122"/>
                <a:cs typeface="Consolas" pitchFamily="49" charset="0"/>
              </a:rPr>
              <a:t>i</a:t>
            </a:r>
            <a:r>
              <a:rPr lang="en-US" altLang="zh-CN" sz="2000" smtClean="0">
                <a:solidFill>
                  <a:srgbClr val="00B0F0"/>
                </a:solidFill>
                <a:latin typeface="Consolas" pitchFamily="49" charset="0"/>
                <a:ea typeface="仿宋" pitchFamily="49" charset="-122"/>
                <a:cs typeface="Consolas" pitchFamily="49" charset="0"/>
              </a:rPr>
              <a:t>-1</a:t>
            </a:r>
            <a:endParaRPr lang="zh-CN" altLang="zh-CN" sz="2000" smtClean="0">
              <a:solidFill>
                <a:srgbClr val="00B0F0"/>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98</a:t>
            </a:fld>
            <a:r>
              <a:rPr lang="en-US" altLang="zh-CN" smtClean="0"/>
              <a:t>/126</a:t>
            </a:r>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2" name="Rectangle 10"/>
          <p:cNvSpPr>
            <a:spLocks noChangeArrowheads="1"/>
          </p:cNvSpPr>
          <p:nvPr/>
        </p:nvSpPr>
        <p:spPr bwMode="auto">
          <a:xfrm>
            <a:off x="4479634" y="-193899"/>
            <a:ext cx="184731" cy="38779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TextBox 3"/>
          <p:cNvSpPr txBox="1"/>
          <p:nvPr/>
        </p:nvSpPr>
        <p:spPr>
          <a:xfrm>
            <a:off x="142844" y="214296"/>
            <a:ext cx="8929718" cy="2994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72000" bIns="72000" rtlCol="0">
            <a:spAutoFit/>
          </a:bodyPr>
          <a:lstStyle/>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18   	def </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(self,i,n):              	</a:t>
            </a:r>
            <a:r>
              <a:rPr lang="en-US" altLang="zh-CN" sz="2000" smtClean="0">
                <a:solidFill>
                  <a:srgbClr val="00B050"/>
                </a:solidFill>
                <a:latin typeface="Consolas" pitchFamily="49" charset="0"/>
                <a:ea typeface="仿宋" pitchFamily="49" charset="-122"/>
              </a:rPr>
              <a:t>#</a:t>
            </a:r>
            <a:r>
              <a:rPr lang="zh-CN" altLang="zh-CN" sz="2000" smtClean="0">
                <a:solidFill>
                  <a:srgbClr val="00B050"/>
                </a:solidFill>
                <a:latin typeface="Consolas" pitchFamily="49" charset="0"/>
                <a:ea typeface="仿宋" pitchFamily="49" charset="-122"/>
              </a:rPr>
              <a:t>回溯算法</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19    	if i&gt;n: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所有皇后放置结束</a:t>
            </a: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20        	self.cnt+=1</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21    	else:</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22      	for j in range(1,n+1):      </a:t>
            </a:r>
            <a:r>
              <a:rPr lang="en-US" altLang="zh-CN" sz="2000" smtClean="0">
                <a:solidFill>
                  <a:srgbClr val="00B0F0"/>
                </a:solidFill>
                <a:latin typeface="Consolas" pitchFamily="49" charset="0"/>
                <a:ea typeface="仿宋" pitchFamily="49" charset="-122"/>
              </a:rPr>
              <a:t>	#</a:t>
            </a:r>
            <a:r>
              <a:rPr lang="zh-CN" altLang="zh-CN" sz="2000" smtClean="0">
                <a:solidFill>
                  <a:srgbClr val="00B0F0"/>
                </a:solidFill>
                <a:latin typeface="Consolas" pitchFamily="49" charset="0"/>
                <a:ea typeface="仿宋" pitchFamily="49" charset="-122"/>
              </a:rPr>
              <a:t>在第</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行上试探每一个列</a:t>
            </a:r>
            <a:r>
              <a:rPr lang="en-US" altLang="zh-CN" sz="2000" smtClean="0">
                <a:solidFill>
                  <a:srgbClr val="00B0F0"/>
                </a:solidFill>
                <a:latin typeface="Consolas" pitchFamily="49" charset="0"/>
                <a:ea typeface="仿宋" pitchFamily="49" charset="-122"/>
              </a:rPr>
              <a:t>j</a:t>
            </a:r>
            <a:endParaRPr lang="zh-CN" altLang="zh-CN" sz="2000" smtClean="0">
              <a:solidFill>
                <a:srgbClr val="00B0F0"/>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23         	if self.</a:t>
            </a:r>
            <a:r>
              <a:rPr lang="en-US" altLang="zh-CN" sz="2000" smtClean="0">
                <a:solidFill>
                  <a:srgbClr val="FF0000"/>
                </a:solidFill>
                <a:latin typeface="Consolas" pitchFamily="49" charset="0"/>
                <a:ea typeface="仿宋" pitchFamily="49" charset="-122"/>
              </a:rPr>
              <a:t>plac</a:t>
            </a:r>
            <a:r>
              <a:rPr lang="en-US" altLang="zh-CN" sz="2000" smtClean="0">
                <a:solidFill>
                  <a:srgbClr val="0000FF"/>
                </a:solidFill>
                <a:latin typeface="Consolas" pitchFamily="49" charset="0"/>
                <a:ea typeface="仿宋" pitchFamily="49" charset="-122"/>
              </a:rPr>
              <a:t>e(i,j):     	</a:t>
            </a:r>
            <a:r>
              <a:rPr lang="en-US" altLang="zh-CN" sz="2000" smtClean="0">
                <a:solidFill>
                  <a:srgbClr val="00B0F0"/>
                </a:solidFill>
                <a:latin typeface="Consolas" pitchFamily="49" charset="0"/>
                <a:ea typeface="仿宋" pitchFamily="49" charset="-122"/>
              </a:rPr>
              <a:t>#</a:t>
            </a:r>
            <a:r>
              <a:rPr lang="zh-CN" altLang="zh-CN" sz="2000" smtClean="0">
                <a:solidFill>
                  <a:srgbClr val="00B0F0"/>
                </a:solidFill>
                <a:latin typeface="Consolas" pitchFamily="49" charset="0"/>
                <a:ea typeface="仿宋" pitchFamily="49" charset="-122"/>
              </a:rPr>
              <a:t>第</a:t>
            </a:r>
            <a:r>
              <a:rPr lang="en-US" altLang="zh-CN" sz="2000" smtClean="0">
                <a:solidFill>
                  <a:srgbClr val="00B0F0"/>
                </a:solidFill>
                <a:latin typeface="Consolas" pitchFamily="49" charset="0"/>
                <a:ea typeface="仿宋" pitchFamily="49" charset="-122"/>
              </a:rPr>
              <a:t>i</a:t>
            </a:r>
            <a:r>
              <a:rPr lang="zh-CN" altLang="zh-CN" sz="2000" smtClean="0">
                <a:solidFill>
                  <a:srgbClr val="00B0F0"/>
                </a:solidFill>
                <a:latin typeface="Consolas" pitchFamily="49" charset="0"/>
                <a:ea typeface="仿宋" pitchFamily="49" charset="-122"/>
              </a:rPr>
              <a:t>行找到合适位置</a:t>
            </a:r>
            <a:r>
              <a:rPr lang="en-US" altLang="zh-CN" sz="2000" smtClean="0">
                <a:solidFill>
                  <a:srgbClr val="00B0F0"/>
                </a:solidFill>
                <a:latin typeface="Consolas" pitchFamily="49" charset="0"/>
                <a:ea typeface="仿宋" pitchFamily="49" charset="-122"/>
              </a:rPr>
              <a:t>(i,j)</a:t>
            </a:r>
            <a:endParaRPr lang="zh-CN" altLang="zh-CN" sz="2000" smtClean="0">
              <a:solidFill>
                <a:srgbClr val="00B0F0"/>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24            	q[i]=j</a:t>
            </a:r>
            <a:endParaRPr lang="zh-CN" altLang="zh-CN" sz="2000" smtClean="0">
              <a:solidFill>
                <a:srgbClr val="0000FF"/>
              </a:solidFill>
              <a:latin typeface="Consolas" pitchFamily="49" charset="0"/>
              <a:ea typeface="仿宋" pitchFamily="49" charset="-122"/>
            </a:endParaRPr>
          </a:p>
          <a:p>
            <a:pPr algn="l" defTabSz="360000">
              <a:lnSpc>
                <a:spcPts val="2800"/>
              </a:lnSpc>
              <a:spcBef>
                <a:spcPts val="0"/>
              </a:spcBef>
            </a:pPr>
            <a:r>
              <a:rPr lang="en-US" altLang="zh-CN" sz="2000" smtClean="0">
                <a:solidFill>
                  <a:srgbClr val="0000FF"/>
                </a:solidFill>
                <a:latin typeface="Consolas" pitchFamily="49" charset="0"/>
                <a:ea typeface="仿宋" pitchFamily="49" charset="-122"/>
              </a:rPr>
              <a:t>25             	self.</a:t>
            </a:r>
            <a:r>
              <a:rPr lang="en-US" altLang="zh-CN" sz="2000" smtClean="0">
                <a:solidFill>
                  <a:srgbClr val="FF0000"/>
                </a:solidFill>
                <a:latin typeface="Consolas" pitchFamily="49" charset="0"/>
                <a:ea typeface="仿宋" pitchFamily="49" charset="-122"/>
              </a:rPr>
              <a:t>dfs</a:t>
            </a:r>
            <a:r>
              <a:rPr lang="en-US" altLang="zh-CN" sz="2000" smtClean="0">
                <a:solidFill>
                  <a:srgbClr val="0000FF"/>
                </a:solidFill>
                <a:latin typeface="Consolas" pitchFamily="49" charset="0"/>
                <a:ea typeface="仿宋" pitchFamily="49" charset="-122"/>
              </a:rPr>
              <a:t>(i+1,n)</a:t>
            </a:r>
            <a:endParaRPr lang="zh-CN" altLang="zh-CN" sz="2000">
              <a:solidFill>
                <a:srgbClr val="0000FF"/>
              </a:solidFill>
              <a:latin typeface="Consolas" pitchFamily="49" charset="0"/>
              <a:ea typeface="仿宋"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pPr/>
              <a:t>99</a:t>
            </a:fld>
            <a:r>
              <a:rPr lang="en-US" altLang="zh-CN" smtClean="0"/>
              <a:t>/126</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楷体"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6020</TotalTime>
  <Words>9285</Words>
  <Application>Microsoft Office PowerPoint</Application>
  <PresentationFormat>全屏显示(16:9)</PresentationFormat>
  <Paragraphs>1727</Paragraphs>
  <Slides>126</Slides>
  <Notes>35</Notes>
  <HiddenSlides>0</HiddenSlides>
  <MMClips>0</MMClips>
  <ScaleCrop>false</ScaleCrop>
  <HeadingPairs>
    <vt:vector size="4" baseType="variant">
      <vt:variant>
        <vt:lpstr>主题</vt:lpstr>
      </vt:variant>
      <vt:variant>
        <vt:i4>1</vt:i4>
      </vt:variant>
      <vt:variant>
        <vt:lpstr>幻灯片标题</vt:lpstr>
      </vt:variant>
      <vt:variant>
        <vt:i4>126</vt:i4>
      </vt:variant>
    </vt:vector>
  </HeadingPairs>
  <TitlesOfParts>
    <vt:vector size="127"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lpstr>幻灯片 102</vt:lpstr>
      <vt:lpstr>幻灯片 103</vt:lpstr>
      <vt:lpstr>幻灯片 104</vt:lpstr>
      <vt:lpstr>幻灯片 105</vt:lpstr>
      <vt:lpstr>幻灯片 106</vt:lpstr>
      <vt:lpstr>幻灯片 107</vt:lpstr>
      <vt:lpstr>幻灯片 108</vt:lpstr>
      <vt:lpstr>幻灯片 109</vt:lpstr>
      <vt:lpstr>幻灯片 110</vt:lpstr>
      <vt:lpstr>幻灯片 111</vt:lpstr>
      <vt:lpstr>幻灯片 112</vt:lpstr>
      <vt:lpstr>幻灯片 113</vt:lpstr>
      <vt:lpstr>幻灯片 114</vt:lpstr>
      <vt:lpstr>幻灯片 115</vt:lpstr>
      <vt:lpstr>幻灯片 116</vt:lpstr>
      <vt:lpstr>幻灯片 117</vt:lpstr>
      <vt:lpstr>幻灯片 118</vt:lpstr>
      <vt:lpstr>幻灯片 119</vt:lpstr>
      <vt:lpstr>幻灯片 120</vt:lpstr>
      <vt:lpstr>幻灯片 121</vt:lpstr>
      <vt:lpstr>幻灯片 122</vt:lpstr>
      <vt:lpstr>幻灯片 123</vt:lpstr>
      <vt:lpstr>幻灯片 124</vt:lpstr>
      <vt:lpstr>幻灯片 125</vt:lpstr>
      <vt:lpstr>幻灯片 126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2352</cp:revision>
  <dcterms:created xsi:type="dcterms:W3CDTF">2004-03-31T23:50:14Z</dcterms:created>
  <dcterms:modified xsi:type="dcterms:W3CDTF">2023-05-12T02:19:14Z</dcterms:modified>
</cp:coreProperties>
</file>