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9"/>
  </p:handoutMasterIdLst>
  <p:sldIdLst>
    <p:sldId id="522" r:id="rId3"/>
    <p:sldId id="365" r:id="rId5"/>
    <p:sldId id="366" r:id="rId6"/>
    <p:sldId id="655" r:id="rId7"/>
    <p:sldId id="615" r:id="rId8"/>
    <p:sldId id="858" r:id="rId9"/>
    <p:sldId id="372" r:id="rId10"/>
    <p:sldId id="859" r:id="rId11"/>
    <p:sldId id="656" r:id="rId12"/>
    <p:sldId id="660" r:id="rId13"/>
    <p:sldId id="886" r:id="rId14"/>
    <p:sldId id="730" r:id="rId15"/>
    <p:sldId id="887" r:id="rId16"/>
    <p:sldId id="864" r:id="rId17"/>
    <p:sldId id="862" r:id="rId18"/>
    <p:sldId id="863" r:id="rId19"/>
    <p:sldId id="865" r:id="rId20"/>
    <p:sldId id="866" r:id="rId21"/>
    <p:sldId id="914" r:id="rId22"/>
    <p:sldId id="915" r:id="rId23"/>
    <p:sldId id="916" r:id="rId24"/>
    <p:sldId id="917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3" r:id="rId51"/>
    <p:sldId id="944" r:id="rId52"/>
    <p:sldId id="945" r:id="rId53"/>
    <p:sldId id="946" r:id="rId54"/>
    <p:sldId id="947" r:id="rId55"/>
    <p:sldId id="948" r:id="rId56"/>
    <p:sldId id="949" r:id="rId57"/>
    <p:sldId id="950" r:id="rId58"/>
    <p:sldId id="951" r:id="rId59"/>
    <p:sldId id="952" r:id="rId60"/>
    <p:sldId id="953" r:id="rId61"/>
    <p:sldId id="954" r:id="rId62"/>
    <p:sldId id="955" r:id="rId63"/>
    <p:sldId id="956" r:id="rId64"/>
    <p:sldId id="957" r:id="rId65"/>
    <p:sldId id="958" r:id="rId66"/>
    <p:sldId id="959" r:id="rId67"/>
    <p:sldId id="960" r:id="rId68"/>
    <p:sldId id="961" r:id="rId69"/>
    <p:sldId id="962" r:id="rId70"/>
    <p:sldId id="963" r:id="rId71"/>
    <p:sldId id="964" r:id="rId72"/>
    <p:sldId id="965" r:id="rId73"/>
    <p:sldId id="966" r:id="rId74"/>
    <p:sldId id="967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6" r:id="rId86"/>
    <p:sldId id="987" r:id="rId87"/>
    <p:sldId id="988" r:id="rId88"/>
    <p:sldId id="989" r:id="rId89"/>
    <p:sldId id="990" r:id="rId90"/>
    <p:sldId id="991" r:id="rId91"/>
    <p:sldId id="992" r:id="rId92"/>
    <p:sldId id="993" r:id="rId93"/>
    <p:sldId id="994" r:id="rId94"/>
    <p:sldId id="995" r:id="rId95"/>
    <p:sldId id="996" r:id="rId96"/>
    <p:sldId id="997" r:id="rId97"/>
    <p:sldId id="998" r:id="rId98"/>
    <p:sldId id="999" r:id="rId99"/>
    <p:sldId id="1000" r:id="rId100"/>
    <p:sldId id="1001" r:id="rId101"/>
    <p:sldId id="1002" r:id="rId102"/>
    <p:sldId id="1003" r:id="rId103"/>
    <p:sldId id="1004" r:id="rId104"/>
    <p:sldId id="1005" r:id="rId105"/>
    <p:sldId id="1006" r:id="rId106"/>
    <p:sldId id="1007" r:id="rId107"/>
    <p:sldId id="1008" r:id="rId108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6600"/>
    <a:srgbClr val="FF3300"/>
    <a:srgbClr val="FF3399"/>
    <a:srgbClr val="339933"/>
    <a:srgbClr val="000000"/>
    <a:srgbClr val="3333FF"/>
    <a:srgbClr val="66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38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1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8.xml"/><Relationship Id="rId109" Type="http://schemas.openxmlformats.org/officeDocument/2006/relationships/handoutMaster" Target="handoutMasters/handoutMaster1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2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GIF"/><Relationship Id="rId1" Type="http://schemas.openxmlformats.org/officeDocument/2006/relationships/image" Target="../media/image1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slide" Target="slide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24" y="321453"/>
            <a:ext cx="757242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zh-CN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朝最优解方向前进—</a:t>
            </a:r>
            <a:r>
              <a:rPr lang="zh-CN" altLang="en-US" sz="32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分支限界法</a:t>
            </a:r>
            <a:endParaRPr lang="zh-CN" altLang="en-US" sz="32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hlinkClick r:id="rId1" action="ppaction://hlinksldjump"/>
          </p:cNvPr>
          <p:cNvSpPr txBox="1"/>
          <p:nvPr/>
        </p:nvSpPr>
        <p:spPr>
          <a:xfrm>
            <a:off x="3143240" y="1429236"/>
            <a:ext cx="4860000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6.1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分支限界法概述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143240" y="2118344"/>
            <a:ext cx="4860000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6.2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广度优先搜索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79"/>
          <p:cNvGrpSpPr/>
          <p:nvPr/>
        </p:nvGrpSpPr>
        <p:grpSpPr bwMode="auto">
          <a:xfrm>
            <a:off x="714348" y="1768072"/>
            <a:ext cx="2160000" cy="1633499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965871" y="2600405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109887" y="2090398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3143240" y="2822277"/>
            <a:ext cx="4860000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6.3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队列式分支限界法</a:t>
            </a:r>
            <a:endParaRPr lang="zh-CN" altLang="en-US" sz="28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143240" y="3572376"/>
            <a:ext cx="4860000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6.4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优先队列式分支限界法</a:t>
            </a:r>
            <a:endParaRPr lang="zh-CN" altLang="en-US" sz="2800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28596" y="214296"/>
            <a:ext cx="421484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anose="020B0503020204020204" pitchFamily="34" charset="-122"/>
              </a:rPr>
              <a:t>6.1.3  </a:t>
            </a:r>
            <a:r>
              <a:rPr lang="zh-CN" altLang="zh-CN" smtClean="0">
                <a:latin typeface="+mj-lt"/>
                <a:ea typeface="微软雅黑" panose="020B0503020204020204" pitchFamily="34" charset="-122"/>
              </a:rPr>
              <a:t>分支限界法</a:t>
            </a:r>
            <a:r>
              <a:rPr lang="zh-CN" altLang="en-US" smtClean="0">
                <a:latin typeface="+mj-lt"/>
                <a:ea typeface="微软雅黑" panose="020B0503020204020204" pitchFamily="34" charset="-122"/>
              </a:rPr>
              <a:t>的</a:t>
            </a:r>
            <a:r>
              <a:rPr lang="zh-CN" altLang="zh-CN" smtClean="0">
                <a:latin typeface="+mj-lt"/>
                <a:ea typeface="微软雅黑" panose="020B0503020204020204" pitchFamily="34" charset="-122"/>
              </a:rPr>
              <a:t>时间分析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1472" y="803660"/>
            <a:ext cx="7643866" cy="375754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解空间树共有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层（根结点为第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层，叶子结点为第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个结点，每个结点有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个子结点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个结点，同理，第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个结点，依此类推，第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则采用分支限界法求所有解的算法的执行时间为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例如，在子集树中有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O(c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，在排列树中有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，对应算法的时间复杂度为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1125131"/>
            <a:ext cx="8429684" cy="149140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其他设计思路与任务分配问题类似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稍有一点不同，任务分配问题中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是按照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的顺序搜索的，而这里是按邻接点搜索的，根结点对应起点，每个分支对应一条边的选择。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495256"/>
            <a:ext cx="8715436" cy="279087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(s):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优先队列式分支限界算法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global A,n,bestd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pqu=[]                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定义一个优先队列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	e=QNode()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e.i,e.vno=0,s       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根结点层次为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e.used,e.length=0,0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e.used=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addj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(e.used,s)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heapq.heappush(pqu,e)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142858"/>
            <a:ext cx="8786874" cy="44542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	while pqu:						   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	e=heapq.heappop(pqu)	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	for j in range(0,n):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if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inset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(e.used,j):continue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在路径中时跳过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   	e1=QNode()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 	e1.i=e.i+1						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扩展下一层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e1.vno=j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#e1.i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层选择顶点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  	e1.used=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addj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(e.used,j)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添加已访问的顶点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   	e1.length=e.length+A[e.vno][e1.vno]	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累计路径长度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e1.i==n-1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#e1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为叶子结点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  		bestd[e1.vno]=min(bestd[e1.vno],e1.length)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e1.i&lt;n-1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#e1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为非叶子结点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   		if e1.length&lt;bestd[e1.vno]: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        		heapq.heappush(pqu,e1)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非叶子结点进队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447583"/>
            <a:ext cx="8786874" cy="31242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TSP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(A,n,s):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TSP(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起始点为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s)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25  	global bestd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  	bestd=[INF]*n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bestd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所有元素为∞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  	bestd[s]=0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  	ans=INF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  	for i in range(0,n):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31   		if i!=s:ans=min(ans,bestd[i]+A[i][s])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  	print("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为起点的最短路径长度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=%d"%(s,ans))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00034" y="446470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98"/>
          <p:cNvGrpSpPr/>
          <p:nvPr/>
        </p:nvGrpSpPr>
        <p:grpSpPr>
          <a:xfrm>
            <a:off x="1857356" y="267874"/>
            <a:ext cx="2402906" cy="1446620"/>
            <a:chOff x="1214414" y="3500438"/>
            <a:chExt cx="2402906" cy="1928826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1940597" y="4749139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745503" y="4536871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774767" y="4223883"/>
              <a:ext cx="247119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056569" y="3941220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1498384" y="4328934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1214414" y="433218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485776" y="3789599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485776" y="3500438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1318464" y="3652058"/>
              <a:ext cx="368511" cy="36822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1318464" y="4978735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65353" y="3620651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3165353" y="4947328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1704316" y="3836169"/>
              <a:ext cx="1475126" cy="10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0" y="6"/>
                </a:cxn>
              </a:cxnLst>
              <a:rect l="0" t="0" r="r" b="b"/>
              <a:pathLst>
                <a:path w="1270" h="6">
                  <a:moveTo>
                    <a:pt x="0" y="0"/>
                  </a:moveTo>
                  <a:lnTo>
                    <a:pt x="1270" y="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1684807" y="3758192"/>
              <a:ext cx="1475126" cy="1083"/>
            </a:xfrm>
            <a:custGeom>
              <a:avLst/>
              <a:gdLst/>
              <a:ahLst/>
              <a:cxnLst>
                <a:cxn ang="0">
                  <a:pos x="1267" y="14"/>
                </a:cxn>
                <a:cxn ang="0">
                  <a:pos x="0" y="0"/>
                </a:cxn>
              </a:cxnLst>
              <a:rect l="0" t="0" r="r" b="b"/>
              <a:pathLst>
                <a:path w="1267" h="14">
                  <a:moveTo>
                    <a:pt x="1267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2274424" y="518342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274424" y="485527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1689142" y="5204000"/>
              <a:ext cx="1475126" cy="216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41" y="0"/>
                </a:cxn>
              </a:cxnLst>
              <a:rect l="0" t="0" r="r" b="b"/>
              <a:pathLst>
                <a:path w="1341" h="2">
                  <a:moveTo>
                    <a:pt x="0" y="2"/>
                  </a:moveTo>
                  <a:lnTo>
                    <a:pt x="134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1679388" y="5118443"/>
              <a:ext cx="1475126" cy="1083"/>
            </a:xfrm>
            <a:custGeom>
              <a:avLst/>
              <a:gdLst/>
              <a:ahLst/>
              <a:cxnLst>
                <a:cxn ang="0">
                  <a:pos x="1344" y="3"/>
                </a:cxn>
                <a:cxn ang="0">
                  <a:pos x="0" y="0"/>
                </a:cxn>
              </a:cxnLst>
              <a:rect l="0" t="0" r="r" b="b"/>
              <a:pathLst>
                <a:path w="1344" h="3">
                  <a:moveTo>
                    <a:pt x="1344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442023" y="4023528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1531983" y="3995370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0201" y="429969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068889" y="4304025"/>
              <a:ext cx="244951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3316008" y="3974793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3394046" y="3971544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1669633" y="3919560"/>
              <a:ext cx="1549912" cy="1066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0" y="985"/>
                </a:cxn>
              </a:cxnLst>
              <a:rect l="0" t="0" r="r" b="b"/>
              <a:pathLst>
                <a:path w="1430" h="985">
                  <a:moveTo>
                    <a:pt x="0" y="0"/>
                  </a:moveTo>
                  <a:lnTo>
                    <a:pt x="1430" y="9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4"/>
            <p:cNvSpPr/>
            <p:nvPr/>
          </p:nvSpPr>
          <p:spPr bwMode="auto">
            <a:xfrm>
              <a:off x="1581841" y="3997536"/>
              <a:ext cx="1585680" cy="1060259"/>
            </a:xfrm>
            <a:custGeom>
              <a:avLst/>
              <a:gdLst/>
              <a:ahLst/>
              <a:cxnLst>
                <a:cxn ang="0">
                  <a:pos x="1463" y="979"/>
                </a:cxn>
                <a:cxn ang="0">
                  <a:pos x="0" y="0"/>
                </a:cxn>
              </a:cxnLst>
              <a:rect l="0" t="0" r="r" b="b"/>
              <a:pathLst>
                <a:path w="1463" h="979">
                  <a:moveTo>
                    <a:pt x="1463" y="9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"/>
            <p:cNvSpPr/>
            <p:nvPr/>
          </p:nvSpPr>
          <p:spPr bwMode="auto">
            <a:xfrm>
              <a:off x="1564499" y="3907647"/>
              <a:ext cx="1629034" cy="1080836"/>
            </a:xfrm>
            <a:custGeom>
              <a:avLst/>
              <a:gdLst/>
              <a:ahLst/>
              <a:cxnLst>
                <a:cxn ang="0">
                  <a:pos x="0" y="998"/>
                </a:cxn>
                <a:cxn ang="0">
                  <a:pos x="1503" y="0"/>
                </a:cxn>
              </a:cxnLst>
              <a:rect l="0" t="0" r="r" b="b"/>
              <a:pathLst>
                <a:path w="1503" h="998">
                  <a:moveTo>
                    <a:pt x="0" y="998"/>
                  </a:moveTo>
                  <a:lnTo>
                    <a:pt x="150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2"/>
            <p:cNvSpPr/>
            <p:nvPr/>
          </p:nvSpPr>
          <p:spPr bwMode="auto">
            <a:xfrm>
              <a:off x="1633866" y="3959631"/>
              <a:ext cx="1611692" cy="106784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986"/>
                </a:cxn>
              </a:cxnLst>
              <a:rect l="0" t="0" r="r" b="b"/>
              <a:pathLst>
                <a:path w="1487" h="986">
                  <a:moveTo>
                    <a:pt x="1487" y="0"/>
                  </a:moveTo>
                  <a:lnTo>
                    <a:pt x="0" y="9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22"/>
            <a:ext cx="39528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32288"/>
            <a:ext cx="8001056" cy="99179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由于通过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去重，算法的解空间本质上是一棵排列树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最坏的时间复杂度为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-1)!)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571486"/>
            <a:ext cx="185738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" name="TextBox 29">
            <a:hlinkClick r:id="rId1" action="ppaction://hlinksldjump"/>
          </p:cNvPr>
          <p:cNvSpPr txBox="1"/>
          <p:nvPr/>
        </p:nvSpPr>
        <p:spPr>
          <a:xfrm>
            <a:off x="2000232" y="428610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广度优先搜索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7224" y="1285866"/>
            <a:ext cx="6858048" cy="14144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广度优先搜索是在访问一个顶点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之后横向搜索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的所有相邻点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.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在解空间中搜索时类似树的层次遍历方式。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428610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anose="020B0503020204020204" pitchFamily="34" charset="-122"/>
              </a:rPr>
              <a:t>6.2.1   </a:t>
            </a:r>
            <a:r>
              <a:rPr lang="zh-CN" altLang="en-US" smtClean="0">
                <a:latin typeface="+mj-lt"/>
                <a:ea typeface="微软雅黑" panose="020B0503020204020204" pitchFamily="34" charset="-122"/>
              </a:rPr>
              <a:t>图的广度优先遍历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32287"/>
            <a:ext cx="8001056" cy="2680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采用广度优先搜索方法遍历图称为图的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广度优先遍历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，其过程是从起始点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出发，以横向方式一步一步沿着边访问各个顶点，得到遍历序列称为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广度优先遍历序列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广度优先遍历采用队列存储活结点，先进队的结点先扩展。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同样广度优先遍历特指图的一种遍历方式，而广度优先搜索是一种通用的搜索方式，前者是后者的一种应用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428610"/>
            <a:ext cx="442915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+mj-lt"/>
                <a:ea typeface="微软雅黑" panose="020B0503020204020204" pitchFamily="34" charset="-122"/>
              </a:rPr>
              <a:t>6.2.2   </a:t>
            </a:r>
            <a:r>
              <a:rPr lang="zh-CN" altLang="en-US" smtClean="0">
                <a:latin typeface="+mj-lt"/>
                <a:ea typeface="微软雅黑" panose="020B0503020204020204" pitchFamily="34" charset="-122"/>
              </a:rPr>
              <a:t>广度优先搜索算法框架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6554" y="1933432"/>
            <a:ext cx="18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广度优先搜索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14678" y="1374607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基本广度优先搜索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1910392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分层次广度优先搜索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2446177"/>
            <a:ext cx="2500330" cy="4531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多起点广度优先搜索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2995601" y="1531771"/>
            <a:ext cx="142876" cy="1125149"/>
          </a:xfrm>
          <a:prstGeom prst="leftBrace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142858"/>
            <a:ext cx="300039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基本广度优先搜索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714362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假设起始搜索点为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，目标点为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出发找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1187565"/>
            <a:ext cx="8143932" cy="32014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基本广度优先搜索算法框架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和访问标记数组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置起始点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起始点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while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		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e==t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:return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第一次遇到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便返回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	for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1125131"/>
            <a:ext cx="5929354" cy="5985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利用其特性</a:t>
            </a:r>
            <a:r>
              <a:rPr lang="zh-CN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快速找最优解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82188"/>
            <a:ext cx="385765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广度优先搜索算法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的主要应用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5786" y="1125131"/>
            <a:ext cx="7286676" cy="22117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在解空间中搜索时需要扩展结点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如果每次扩展的代价都计为相同的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，则第一次找到目标点的代价就一定是最小代价。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如果每次扩展的代价不同，则第一次找到目标点的代价就不一定是最小代价。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10"/>
            <a:ext cx="61436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任何情况下利用广度优先搜索都可以找到最优解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46865"/>
            <a:ext cx="321471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分层次广度优先搜索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557155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求不带权图中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962544"/>
            <a:ext cx="8215370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分层次的广度优先搜索算法框架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和访问标记数组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置起始点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起始点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ans=0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表示最短路径长度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while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外循环的次数是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的层次数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		cnt=len(qu)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当前层的结点个数为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	for i in range(0,cnt):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次扩展每个结点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		if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e==t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return ans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找到目标点返回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				for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	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	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	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ans+=1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		return -1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71420"/>
            <a:ext cx="3214710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多起点广度优先搜索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537033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求不带权图中多个顶点（用顶点集合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表示）到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008029"/>
            <a:ext cx="8358246" cy="39926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多起点的广度优先搜索算法框架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和访问标记数组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中所有的起始点已经访问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中所有的起始点进入队列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ans=1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表示最短路径长度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while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外循环的次数就是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的层次数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cnt=len(qu)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当前层的结点个数为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cnt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	for i in range(0,cnt)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循环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cnt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次扩展每个结点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		if 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e==t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return ans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找到目标点返回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				for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	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置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已经访问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					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将结点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进入队列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	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ans+=1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		return -1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表示没有找到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85720" y="1125131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6.3.1  </a:t>
            </a:r>
            <a:r>
              <a:rPr lang="zh-CN" altLang="zh-CN" smtClean="0">
                <a:ea typeface="微软雅黑" panose="020B0503020204020204" pitchFamily="34" charset="-122"/>
              </a:rPr>
              <a:t>队列式分支限界法概述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0" name="TextBox 59">
            <a:hlinkClick r:id="rId1" action="ppaction://hlinksldjump"/>
          </p:cNvPr>
          <p:cNvSpPr txBox="1"/>
          <p:nvPr/>
        </p:nvSpPr>
        <p:spPr>
          <a:xfrm>
            <a:off x="2357422" y="375032"/>
            <a:ext cx="442915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6.3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队列式分支限界法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348" y="1875230"/>
            <a:ext cx="7500990" cy="169857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在解空间中搜索解时，队列式分支限界法与广度优先搜索相同，也是采用普通队列存储活结点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从根结点开始一层一层地扩展和搜索结点，同时利用</a:t>
            </a:r>
            <a:r>
              <a:rPr lang="zh-CN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剪支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以提高搜索性能。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768073"/>
            <a:ext cx="5929354" cy="47705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分支限界法</a:t>
            </a:r>
            <a:r>
              <a:rPr lang="en-US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广度优先搜索</a:t>
            </a:r>
            <a:r>
              <a:rPr lang="en-US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+ 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剪支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720" y="1125131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什么是分支限界法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714612" y="375032"/>
            <a:ext cx="38576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分支限界法概述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42911" y="2357436"/>
          <a:ext cx="7500991" cy="22210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9202"/>
                <a:gridCol w="1260245"/>
                <a:gridCol w="1386536"/>
                <a:gridCol w="2231933"/>
                <a:gridCol w="1643075"/>
              </a:tblGrid>
              <a:tr h="557125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算法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解空间搜索方式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存储结点的数据结构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结点存储特性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常用应用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3008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回溯法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深度优先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栈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400" kern="1200" smtClean="0">
                          <a:solidFill>
                            <a:srgbClr val="00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只保存从根结点到当前扩展结点的</a:t>
                      </a:r>
                      <a:r>
                        <a:rPr lang="zh-CN" altLang="en-US" sz="1400" kern="1200" smtClean="0">
                          <a:solidFill>
                            <a:srgbClr val="0000FF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路径</a:t>
                      </a:r>
                      <a:endParaRPr lang="zh-CN" sz="1400" kern="100">
                        <a:solidFill>
                          <a:srgbClr val="00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找出满足约束条件的所有解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3008"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分支限界法</a:t>
                      </a:r>
                      <a:endParaRPr lang="zh-CN" sz="14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广度优先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队列，优先队列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每个结点只有一次成为活结点的机会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找</a:t>
                      </a:r>
                      <a:r>
                        <a:rPr lang="zh-CN" sz="1400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出</a:t>
                      </a:r>
                      <a:r>
                        <a:rPr lang="zh-CN" altLang="en-US" sz="1400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一个解或</a:t>
                      </a:r>
                      <a:r>
                        <a:rPr lang="zh-CN" sz="1400" kern="10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最</a:t>
                      </a:r>
                      <a:r>
                        <a:rPr lang="zh-CN" sz="1400" kern="1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优解</a:t>
                      </a:r>
                      <a:endParaRPr lang="zh-CN" sz="1400" kern="1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428610"/>
            <a:ext cx="7643866" cy="36532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队列式分支限界法算法框架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根结点进队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while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队不空时循环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	for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产生结点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	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满足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constraint() and bound()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	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是叶子结点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		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比较得到一个更优解或者直接返回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		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			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1071552"/>
            <a:ext cx="7572428" cy="23723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出队时判断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，也就是在结点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扩展出子结点之前对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进行判断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出队的结点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扩展出子结点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后再对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进行判断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前者的优点是算法设计简单，后者的优点是节省队列空间，因为一般情况下解空间中叶子结点可能非常多，而叶子结点是不会扩展的，前者仍然将叶子结点进队了。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428610"/>
            <a:ext cx="428628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判断是否为叶子结点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1017974"/>
            <a:ext cx="7858180" cy="172710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给定一个带权有向图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），其中每条边的权是一个正整数。另外给定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中的一个顶点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源点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。计算从源点到其他所有其他各顶点的最短路径及其长度。这里的路径长度是指路上各边权之和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6"/>
          <p:cNvGrpSpPr/>
          <p:nvPr/>
        </p:nvGrpSpPr>
        <p:grpSpPr>
          <a:xfrm>
            <a:off x="2661440" y="3058836"/>
            <a:ext cx="2696379" cy="1513178"/>
            <a:chOff x="1937927" y="3357562"/>
            <a:chExt cx="2696379" cy="2017570"/>
          </a:xfrm>
        </p:grpSpPr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3984214" y="4732190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7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5720" y="375032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6.3.2    </a:t>
            </a:r>
            <a:r>
              <a:rPr lang="zh-CN" altLang="zh-CN" smtClean="0">
                <a:ea typeface="微软雅黑" panose="020B0503020204020204" pitchFamily="34" charset="-122"/>
              </a:rPr>
              <a:t>图的单源最短路径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71472" y="428610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000233" y="267874"/>
            <a:ext cx="2696379" cy="1513178"/>
            <a:chOff x="1937927" y="3357562"/>
            <a:chExt cx="2696379" cy="2017570"/>
          </a:xfrm>
        </p:grpSpPr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958498" y="4787764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8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14414" y="2428874"/>
            <a:ext cx="557216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A=[[[2,10],[4,30],[5,100]],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[[2,4]],		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[[3,50]],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[[5,10]],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[[3,20],[5,60]],		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[] ]		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286116" y="1982387"/>
            <a:ext cx="285752" cy="321471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857238"/>
            <a:ext cx="8572560" cy="222625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队列式分支限界法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其中每个结点存放一个进队的顶点编号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数组存放源点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出发的最短路径长度，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的最短路径长度，初始时所有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值为∞。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数组存放最短路径，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prev[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的最短路径中顶点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的前驱顶点。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1714480" y="1339444"/>
            <a:ext cx="4286280" cy="1125149"/>
            <a:chOff x="1714480" y="1785926"/>
            <a:chExt cx="4286280" cy="1500198"/>
          </a:xfrm>
        </p:grpSpPr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3357554" y="3009962"/>
              <a:ext cx="428628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4930430" y="2821614"/>
              <a:ext cx="1070330" cy="3216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dist[v]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21" name="Oval 9"/>
            <p:cNvSpPr>
              <a:spLocks noChangeArrowheads="1"/>
            </p:cNvSpPr>
            <p:nvPr/>
          </p:nvSpPr>
          <p:spPr bwMode="auto">
            <a:xfrm>
              <a:off x="2649436" y="2766160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20" name="Oval 8"/>
            <p:cNvSpPr>
              <a:spLocks noChangeArrowheads="1"/>
            </p:cNvSpPr>
            <p:nvPr/>
          </p:nvSpPr>
          <p:spPr bwMode="auto">
            <a:xfrm>
              <a:off x="4521569" y="2766160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9" name="AutoShape 7"/>
            <p:cNvSpPr>
              <a:spLocks noChangeShapeType="1"/>
            </p:cNvSpPr>
            <p:nvPr/>
          </p:nvSpPr>
          <p:spPr bwMode="auto">
            <a:xfrm>
              <a:off x="2994361" y="2954704"/>
              <a:ext cx="1527208" cy="110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8" name="Oval 6"/>
            <p:cNvSpPr>
              <a:spLocks noChangeArrowheads="1"/>
            </p:cNvSpPr>
            <p:nvPr/>
          </p:nvSpPr>
          <p:spPr bwMode="auto">
            <a:xfrm>
              <a:off x="2274566" y="1946548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1745860" y="1785926"/>
              <a:ext cx="540124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源点</a:t>
              </a:r>
              <a:endPara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1714480" y="2851558"/>
              <a:ext cx="934956" cy="2916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dist[u]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5" name="AutoShape 3"/>
            <p:cNvSpPr>
              <a:spLocks noChangeShapeType="1"/>
            </p:cNvSpPr>
            <p:nvPr/>
          </p:nvSpPr>
          <p:spPr bwMode="auto">
            <a:xfrm>
              <a:off x="2447583" y="2323636"/>
              <a:ext cx="252871" cy="4979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314" name="AutoShape 2"/>
            <p:cNvSpPr>
              <a:spLocks noChangeShapeType="1"/>
            </p:cNvSpPr>
            <p:nvPr/>
          </p:nvSpPr>
          <p:spPr bwMode="auto">
            <a:xfrm>
              <a:off x="2619491" y="2135092"/>
              <a:ext cx="1953095" cy="68652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24"/>
            <a:ext cx="17859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边松驰操作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3500430" y="2678907"/>
            <a:ext cx="214314" cy="267893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14480" y="3161113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dist[v]=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{dist[v]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dist[u]+w}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-32" y="25377"/>
            <a:ext cx="2071702" cy="1528382"/>
            <a:chOff x="4357686" y="1891224"/>
            <a:chExt cx="2571768" cy="2680784"/>
          </a:xfrm>
        </p:grpSpPr>
        <p:sp>
          <p:nvSpPr>
            <p:cNvPr id="6" name="椭圆 5"/>
            <p:cNvSpPr/>
            <p:nvPr/>
          </p:nvSpPr>
          <p:spPr>
            <a:xfrm>
              <a:off x="4357686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57818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5781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00826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57818" y="414338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500826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4723543" y="2437535"/>
              <a:ext cx="697046" cy="69704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643438" y="2428867"/>
              <a:ext cx="68974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直接箭头连接符 13"/>
            <p:cNvCxnSpPr>
              <a:stCxn id="6" idx="5"/>
              <a:endCxn id="10" idx="1"/>
            </p:cNvCxnSpPr>
            <p:nvPr/>
          </p:nvCxnSpPr>
          <p:spPr>
            <a:xfrm rot="16200000" flipH="1">
              <a:off x="4687824" y="3473386"/>
              <a:ext cx="768484" cy="69704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6"/>
              <a:endCxn id="8" idx="2"/>
            </p:cNvCxnSpPr>
            <p:nvPr/>
          </p:nvCxnSpPr>
          <p:spPr>
            <a:xfrm>
              <a:off x="4786314" y="3286124"/>
              <a:ext cx="571504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5"/>
              <a:endCxn id="9" idx="1"/>
            </p:cNvCxnSpPr>
            <p:nvPr/>
          </p:nvCxnSpPr>
          <p:spPr>
            <a:xfrm rot="16200000" flipH="1">
              <a:off x="5795113" y="2366097"/>
              <a:ext cx="697046" cy="839922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6"/>
              <a:endCxn id="9" idx="2"/>
            </p:cNvCxnSpPr>
            <p:nvPr/>
          </p:nvCxnSpPr>
          <p:spPr>
            <a:xfrm>
              <a:off x="5786446" y="3286124"/>
              <a:ext cx="714380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3"/>
              <a:endCxn id="10" idx="7"/>
            </p:cNvCxnSpPr>
            <p:nvPr/>
          </p:nvCxnSpPr>
          <p:spPr>
            <a:xfrm rot="5400000">
              <a:off x="5759394" y="3401948"/>
              <a:ext cx="768484" cy="839922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2"/>
              <a:endCxn id="7" idx="6"/>
            </p:cNvCxnSpPr>
            <p:nvPr/>
          </p:nvCxnSpPr>
          <p:spPr>
            <a:xfrm rot="10800000">
              <a:off x="5786446" y="2285992"/>
              <a:ext cx="714380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10" idx="0"/>
            </p:cNvCxnSpPr>
            <p:nvPr/>
          </p:nvCxnSpPr>
          <p:spPr>
            <a:xfrm rot="5400000">
              <a:off x="5250661" y="3821909"/>
              <a:ext cx="642942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57752" y="2916792"/>
              <a:ext cx="50006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3438" y="3702609"/>
              <a:ext cx="500066" cy="46426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5746" y="3534683"/>
              <a:ext cx="50006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2096" y="2718748"/>
              <a:ext cx="500066" cy="46426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54374" y="1891224"/>
              <a:ext cx="50006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43636" y="3774050"/>
              <a:ext cx="50006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01969" y="3302393"/>
              <a:ext cx="500066" cy="464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smtClean="0">
                  <a:solidFill>
                    <a:srgbClr val="FF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endParaRPr lang="zh-CN" altLang="en-US" sz="1400" b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9684" name="Rectangle 5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5391444" y="2374087"/>
            <a:ext cx="254890" cy="2708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1633994" y="3389930"/>
            <a:ext cx="324518" cy="2708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⑧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6944409" y="1203802"/>
            <a:ext cx="261107" cy="2708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④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9664" name="Oval 32"/>
          <p:cNvSpPr>
            <a:spLocks noChangeArrowheads="1"/>
          </p:cNvSpPr>
          <p:nvPr/>
        </p:nvSpPr>
        <p:spPr bwMode="auto">
          <a:xfrm>
            <a:off x="5102984" y="450078"/>
            <a:ext cx="422744" cy="3697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5582923" y="375032"/>
            <a:ext cx="1974464" cy="263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dist[0]=0,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其他为∞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78"/>
          <p:cNvGrpSpPr/>
          <p:nvPr/>
        </p:nvGrpSpPr>
        <p:grpSpPr>
          <a:xfrm>
            <a:off x="1071538" y="1191838"/>
            <a:ext cx="2484699" cy="1785881"/>
            <a:chOff x="1071538" y="1589118"/>
            <a:chExt cx="2484699" cy="2381174"/>
          </a:xfrm>
        </p:grpSpPr>
        <p:sp>
          <p:nvSpPr>
            <p:cNvPr id="69675" name="Rectangle 43"/>
            <p:cNvSpPr>
              <a:spLocks noChangeArrowheads="1"/>
            </p:cNvSpPr>
            <p:nvPr/>
          </p:nvSpPr>
          <p:spPr bwMode="auto">
            <a:xfrm>
              <a:off x="3343622" y="1589118"/>
              <a:ext cx="212615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②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679665" y="2627437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2427261" y="3330768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3" name="AutoShape 21"/>
            <p:cNvSpPr>
              <a:spLocks noChangeShapeType="1"/>
            </p:cNvSpPr>
            <p:nvPr/>
          </p:nvSpPr>
          <p:spPr bwMode="auto">
            <a:xfrm flipH="1">
              <a:off x="2638633" y="2373658"/>
              <a:ext cx="569461" cy="9571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1071538" y="2978378"/>
              <a:ext cx="1305989" cy="9919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10+50&lt;∞: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prev[3]=2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dist[3]=60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3428992" y="1350632"/>
            <a:ext cx="3902102" cy="1766304"/>
            <a:chOff x="3428992" y="1800842"/>
            <a:chExt cx="3902102" cy="2355072"/>
          </a:xfrm>
        </p:grpSpPr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3428992" y="3184302"/>
              <a:ext cx="1213947" cy="9716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30+20&lt;60: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prev[3]=4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dist[3]=50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5579193" y="1800842"/>
              <a:ext cx="222562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③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5727153" y="2617286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4655372" y="2646290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1" name="Oval 19"/>
            <p:cNvSpPr>
              <a:spLocks noChangeArrowheads="1"/>
            </p:cNvSpPr>
            <p:nvPr/>
          </p:nvSpPr>
          <p:spPr bwMode="auto">
            <a:xfrm>
              <a:off x="4600664" y="3330768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5590383" y="3345270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6075295" y="3098742"/>
              <a:ext cx="1255799" cy="9107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30+60&lt;100: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prev[5]=4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dist[5]=90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6" name="AutoShape 14"/>
            <p:cNvSpPr>
              <a:spLocks noChangeShapeType="1"/>
            </p:cNvSpPr>
            <p:nvPr/>
          </p:nvSpPr>
          <p:spPr bwMode="auto">
            <a:xfrm flipH="1">
              <a:off x="4812036" y="2373658"/>
              <a:ext cx="348142" cy="9571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645" name="AutoShape 13"/>
            <p:cNvSpPr>
              <a:spLocks noChangeShapeType="1"/>
            </p:cNvSpPr>
            <p:nvPr/>
          </p:nvSpPr>
          <p:spPr bwMode="auto">
            <a:xfrm>
              <a:off x="5458586" y="2373658"/>
              <a:ext cx="343169" cy="97161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80"/>
          <p:cNvGrpSpPr/>
          <p:nvPr/>
        </p:nvGrpSpPr>
        <p:grpSpPr>
          <a:xfrm>
            <a:off x="1891372" y="2446959"/>
            <a:ext cx="1751935" cy="1592723"/>
            <a:chOff x="1891371" y="3262611"/>
            <a:chExt cx="1751935" cy="2123631"/>
          </a:xfrm>
        </p:grpSpPr>
        <p:sp>
          <p:nvSpPr>
            <p:cNvPr id="69680" name="Rectangle 48"/>
            <p:cNvSpPr>
              <a:spLocks noChangeArrowheads="1"/>
            </p:cNvSpPr>
            <p:nvPr/>
          </p:nvSpPr>
          <p:spPr bwMode="auto">
            <a:xfrm>
              <a:off x="2866169" y="3262611"/>
              <a:ext cx="223806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⑤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2031871" y="4052952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1891371" y="4608366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357422" y="4429132"/>
              <a:ext cx="1285884" cy="9571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50+10&lt;90: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prev[5]=3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dist[5]=60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2" name="AutoShape 10"/>
            <p:cNvSpPr>
              <a:spLocks noChangeShapeType="1"/>
            </p:cNvSpPr>
            <p:nvPr/>
          </p:nvSpPr>
          <p:spPr bwMode="auto">
            <a:xfrm flipH="1">
              <a:off x="2102743" y="3751317"/>
              <a:ext cx="386687" cy="85704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8" name="组合 81"/>
          <p:cNvGrpSpPr/>
          <p:nvPr/>
        </p:nvGrpSpPr>
        <p:grpSpPr>
          <a:xfrm>
            <a:off x="4120725" y="2374087"/>
            <a:ext cx="1681030" cy="1505274"/>
            <a:chOff x="4120725" y="3165449"/>
            <a:chExt cx="1681030" cy="2007032"/>
          </a:xfrm>
        </p:grpSpPr>
        <p:sp>
          <p:nvSpPr>
            <p:cNvPr id="69679" name="Rectangle 47"/>
            <p:cNvSpPr>
              <a:spLocks noChangeArrowheads="1"/>
            </p:cNvSpPr>
            <p:nvPr/>
          </p:nvSpPr>
          <p:spPr bwMode="auto">
            <a:xfrm>
              <a:off x="4997298" y="3165449"/>
              <a:ext cx="267324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⑥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4560876" y="4096457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120725" y="4608366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610611" y="4595314"/>
              <a:ext cx="1191144" cy="577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没有修改，不进队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9641" name="AutoShape 9"/>
            <p:cNvSpPr>
              <a:spLocks noChangeShapeType="1"/>
            </p:cNvSpPr>
            <p:nvPr/>
          </p:nvSpPr>
          <p:spPr bwMode="auto">
            <a:xfrm flipH="1">
              <a:off x="4332097" y="3751317"/>
              <a:ext cx="330735" cy="85704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9" name="组合 75"/>
          <p:cNvGrpSpPr/>
          <p:nvPr/>
        </p:nvGrpSpPr>
        <p:grpSpPr>
          <a:xfrm>
            <a:off x="714348" y="3804055"/>
            <a:ext cx="7856626" cy="1125149"/>
            <a:chOff x="714348" y="5072074"/>
            <a:chExt cx="7856626" cy="1500198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1006306" y="5704796"/>
              <a:ext cx="1209794" cy="420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最终结果：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2214546" y="5549904"/>
              <a:ext cx="6356428" cy="10223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dist[1]=∞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， 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prev[1]=*     dist[4]=30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prev[4]=0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dist[2]=10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prev[2]=0     dist[5]=60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prev[5]=3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dist[3]=50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prev[3]=4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>
              <a:off x="714348" y="5072074"/>
              <a:ext cx="273540" cy="1015117"/>
            </a:xfrm>
            <a:prstGeom prst="curvedRightArrow">
              <a:avLst>
                <a:gd name="adj1" fmla="val 63636"/>
                <a:gd name="adj2" fmla="val 127273"/>
                <a:gd name="adj3" fmla="val 33333"/>
              </a:avLst>
            </a:prstGeom>
            <a:ln>
              <a:tailEnd type="none" w="sm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8490811" y="430501"/>
            <a:ext cx="394147" cy="2838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30" name="组合 77"/>
          <p:cNvGrpSpPr/>
          <p:nvPr/>
        </p:nvGrpSpPr>
        <p:grpSpPr>
          <a:xfrm>
            <a:off x="1785918" y="395697"/>
            <a:ext cx="7143800" cy="1533112"/>
            <a:chOff x="1785918" y="527595"/>
            <a:chExt cx="7143800" cy="2044149"/>
          </a:xfrm>
        </p:grpSpPr>
        <p:sp>
          <p:nvSpPr>
            <p:cNvPr id="69682" name="Rectangle 50"/>
            <p:cNvSpPr>
              <a:spLocks noChangeArrowheads="1"/>
            </p:cNvSpPr>
            <p:nvPr/>
          </p:nvSpPr>
          <p:spPr bwMode="auto">
            <a:xfrm>
              <a:off x="1785918" y="1714488"/>
              <a:ext cx="1328047" cy="7910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0+10&lt;</a:t>
              </a:r>
              <a:r>
                <a:rPr kumimoji="0"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∞: 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prev[2]=0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dist[2]=10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76" name="Rectangle 44"/>
            <p:cNvSpPr>
              <a:spLocks noChangeArrowheads="1"/>
            </p:cNvSpPr>
            <p:nvPr/>
          </p:nvSpPr>
          <p:spPr bwMode="auto">
            <a:xfrm>
              <a:off x="4821983" y="527595"/>
              <a:ext cx="252403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①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6215074" y="1123614"/>
              <a:ext cx="514753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3883902" y="1759167"/>
              <a:ext cx="1214446" cy="7411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0+30&lt;∞: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prev[4]=0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dist[4]=30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096579" y="1123614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3" name="Oval 31"/>
            <p:cNvSpPr>
              <a:spLocks noChangeArrowheads="1"/>
            </p:cNvSpPr>
            <p:nvPr/>
          </p:nvSpPr>
          <p:spPr bwMode="auto">
            <a:xfrm>
              <a:off x="3145927" y="1953110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61" name="AutoShape 29"/>
            <p:cNvSpPr>
              <a:spLocks noChangeShapeType="1"/>
            </p:cNvSpPr>
            <p:nvPr/>
          </p:nvSpPr>
          <p:spPr bwMode="auto">
            <a:xfrm flipH="1">
              <a:off x="3506503" y="846632"/>
              <a:ext cx="1596481" cy="11789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660" name="Oval 28"/>
            <p:cNvSpPr>
              <a:spLocks noChangeArrowheads="1"/>
            </p:cNvSpPr>
            <p:nvPr/>
          </p:nvSpPr>
          <p:spPr bwMode="auto">
            <a:xfrm>
              <a:off x="5098010" y="1953110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9" name="Oval 27"/>
            <p:cNvSpPr>
              <a:spLocks noChangeArrowheads="1"/>
            </p:cNvSpPr>
            <p:nvPr/>
          </p:nvSpPr>
          <p:spPr bwMode="auto">
            <a:xfrm>
              <a:off x="6749199" y="1953110"/>
              <a:ext cx="422744" cy="49305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7206869" y="1830605"/>
              <a:ext cx="1365659" cy="7411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0+100&lt;∞: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prev[5]=0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dist[5]=100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57" name="AutoShape 25"/>
            <p:cNvSpPr>
              <a:spLocks noChangeShapeType="1"/>
            </p:cNvSpPr>
            <p:nvPr/>
          </p:nvSpPr>
          <p:spPr bwMode="auto">
            <a:xfrm flipH="1">
              <a:off x="5309382" y="1093160"/>
              <a:ext cx="4973" cy="85994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656" name="AutoShape 24"/>
            <p:cNvSpPr>
              <a:spLocks noChangeShapeType="1"/>
            </p:cNvSpPr>
            <p:nvPr/>
          </p:nvSpPr>
          <p:spPr bwMode="auto">
            <a:xfrm>
              <a:off x="5525728" y="846632"/>
              <a:ext cx="1285640" cy="11789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5017191" y="1283132"/>
              <a:ext cx="261107" cy="3610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8535571" y="2018367"/>
              <a:ext cx="394147" cy="3784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=1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8535572" y="2522004"/>
            <a:ext cx="394147" cy="2838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=2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8535572" y="3409507"/>
            <a:ext cx="394147" cy="2838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=3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8" grpId="0" bldLvl="0" animBg="1"/>
      <p:bldP spid="69677" grpId="0" bldLvl="0" animBg="1"/>
      <p:bldP spid="6967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06" y="788492"/>
            <a:ext cx="8929750" cy="20690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(s):	            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dist=[INF]*n       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#dist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初始化所有元素为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∞ 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prev=[-1]*n        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#prev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初始化所有元素为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dist[s]=0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	qu=deque()  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qu.append(s)        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06" y="142858"/>
            <a:ext cx="8929750" cy="271021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	while qu: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		u=qu.popleft()	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	for edj in A[u]: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	v,w=edj[0],edj[1]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相邻顶点为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dist[u]+w&lt;dist[v]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：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路径长度更短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    		dist[v]=dist[u]+w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      		prev[v]=u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     		qu.append(v)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1214414" y="3089675"/>
            <a:ext cx="4286280" cy="1125149"/>
            <a:chOff x="1714480" y="1785926"/>
            <a:chExt cx="4286280" cy="1500198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357554" y="3009962"/>
              <a:ext cx="428628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30430" y="2821614"/>
              <a:ext cx="1070330" cy="3216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dist[v]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49436" y="2766160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521569" y="2766160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7"/>
            <p:cNvSpPr>
              <a:spLocks noChangeShapeType="1"/>
            </p:cNvSpPr>
            <p:nvPr/>
          </p:nvSpPr>
          <p:spPr bwMode="auto">
            <a:xfrm>
              <a:off x="2994361" y="2954704"/>
              <a:ext cx="1527208" cy="110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274566" y="1946548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745860" y="1785926"/>
              <a:ext cx="540124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源点</a:t>
              </a:r>
              <a:endPara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714480" y="2851558"/>
              <a:ext cx="934956" cy="2916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dist[u]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3"/>
            <p:cNvSpPr>
              <a:spLocks noChangeShapeType="1"/>
            </p:cNvSpPr>
            <p:nvPr/>
          </p:nvSpPr>
          <p:spPr bwMode="auto">
            <a:xfrm>
              <a:off x="2447583" y="2323636"/>
              <a:ext cx="252871" cy="4979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2"/>
            <p:cNvSpPr>
              <a:spLocks noChangeShapeType="1"/>
            </p:cNvSpPr>
            <p:nvPr/>
          </p:nvSpPr>
          <p:spPr bwMode="auto">
            <a:xfrm>
              <a:off x="2619491" y="2135092"/>
              <a:ext cx="1953095" cy="68652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800"/>
                </a:lnSpc>
              </a:pP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71538" y="4572014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dist[v]=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{dist[v]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dist[u]+w}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071802" y="4357700"/>
            <a:ext cx="214314" cy="214314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06" y="71420"/>
            <a:ext cx="8929750" cy="49415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dispapath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(s,i):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输出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的一条最短路径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  	path=[]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  	if s==i:return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25 	if dist[i]==INF: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   		print("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没有路径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"%(s,i))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  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    	path.append(i)		   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添加目标顶点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   		k=prev[i]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    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k!=s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    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添加中间顶点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31     		path.append(k)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      	k=prev[k]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33    	path.append(s)		   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添加源点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34    	print("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的最短路径长度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%d, \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路径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"%(s,i,dist[i]),end='')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35    	for j in range(len(path)-1,-1,-1):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反向输出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36     		print(path[j],end= ' ')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37    	print()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1472" y="1108840"/>
            <a:ext cx="7929618" cy="14122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求迷宫问题的所有解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应该采用回溯法，不适合采用分支限界法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求迷宫问题的一条最短路径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属于最优解问题，适合采用分支限界法。</a:t>
            </a:r>
            <a:endParaRPr lang="zh-CN" altLang="en-US" sz="200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25" y="321453"/>
            <a:ext cx="896901" cy="672676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1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876" y="557660"/>
            <a:ext cx="8858280" cy="229984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39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solve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(A,n,s):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求源点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出发的所有最短路径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40 	global 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41  	sum=0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42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43  	print("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求解结果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44  	for i in range(0,n):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dispapath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(s,i)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45  	print("sum=",sum)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>
          <a:xfrm>
            <a:off x="3643307" y="375031"/>
            <a:ext cx="2696379" cy="1513178"/>
            <a:chOff x="1937927" y="3357562"/>
            <a:chExt cx="2696379" cy="2017570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22"/>
            <p:cNvSpPr>
              <a:spLocks noChangeArrowheads="1"/>
            </p:cNvSpPr>
            <p:nvPr/>
          </p:nvSpPr>
          <p:spPr bwMode="auto">
            <a:xfrm>
              <a:off x="3958498" y="4787764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1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2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3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4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5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6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7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9" name="TextBox 5"/>
          <p:cNvSpPr txBox="1"/>
          <p:nvPr/>
        </p:nvSpPr>
        <p:spPr>
          <a:xfrm>
            <a:off x="1214414" y="1125131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143122"/>
            <a:ext cx="48291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386937"/>
            <a:ext cx="8358246" cy="24980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在图中搜索路径时需要解决的一个重要问题是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路径判重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，即判断路径上是否出现重复的顶点，因为含重复顶点的路径是没有意义的。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上述算法没有路径判重，通过边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松驰操作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总是能够找到源点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到其他顶点的最短路径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不仅仅适合权为正数的图，也适合含负权的图，但不适合含负权回路的图。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7" name="Picture 2" descr="https://timgsa.baidu.com/timg?image&amp;quality=80&amp;size=b9999_10000&amp;sec=1567602893079&amp;di=774b1d37f212e172ecec739ab7bbbc10&amp;imgtype=0&amp;src=http%3A%2F%2Fimgm.gmw.cn%2Fattachement%2Fgif%2Fsite215%2F20190808%2F4962623135790745324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368963"/>
            <a:ext cx="1285884" cy="964414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071552"/>
            <a:ext cx="7786742" cy="1932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给定一个带权有向图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），其中每条边的权是一个整数（可能是负整数）。另外给定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中的一个顶点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源点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。计算从源点到其他所有其他各顶点的最短路径及其长度。这里的路径长度是指路上各边权之和。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375032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6.3.3 SPFA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算法</a:t>
            </a:r>
            <a:endParaRPr lang="zh-CN" altLang="zh-CN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7744" y="1960980"/>
            <a:ext cx="7053280" cy="2968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8662" y="231929"/>
            <a:ext cx="7858180" cy="13396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算法也是一个求单源最短路径的算法，全称是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Shortest Path Faster Algorithm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），是由西南交通大学段凡丁老师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1994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年发明的。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642924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285734"/>
            <a:ext cx="8786874" cy="208617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6.3.2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节求单源最短路径算法的改进，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6.3.2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的算法中，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当出队结点（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）时，考虑某个相邻点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，若满足条件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dist[u]+w&lt;dist[v]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，修改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dist[v]=dist[u]+w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（边松驰），如果顶点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已经在队列中，后面会出队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并对其所有出边松驰的，此时再将（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）进队就重复了，所以改为仅将不在队列中的（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）进队。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714348" y="2632521"/>
            <a:ext cx="3286148" cy="1296552"/>
            <a:chOff x="857224" y="4714884"/>
            <a:chExt cx="3286148" cy="1728735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500298" y="5938920"/>
              <a:ext cx="428628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71802" y="6143644"/>
              <a:ext cx="1071570" cy="2999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dist[v]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760800" y="5695118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632933" y="5695118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v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>
              <a:off x="2105725" y="5929330"/>
              <a:ext cx="1527208" cy="1109"/>
            </a:xfrm>
            <a:prstGeom prst="straightConnector1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1385930" y="4875506"/>
              <a:ext cx="344925" cy="377088"/>
            </a:xfrm>
            <a:prstGeom prst="ellipse">
              <a:avLst/>
            </a:prstGeom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857224" y="4714884"/>
              <a:ext cx="540124" cy="2761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源点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357290" y="6143642"/>
              <a:ext cx="856016" cy="2999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dist[u]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3"/>
            <p:cNvSpPr>
              <a:spLocks noChangeShapeType="1"/>
            </p:cNvSpPr>
            <p:nvPr/>
          </p:nvSpPr>
          <p:spPr bwMode="auto">
            <a:xfrm>
              <a:off x="1558947" y="5252594"/>
              <a:ext cx="252871" cy="4979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AutoShape 2"/>
            <p:cNvSpPr>
              <a:spLocks noChangeShapeType="1"/>
            </p:cNvSpPr>
            <p:nvPr/>
          </p:nvSpPr>
          <p:spPr bwMode="auto">
            <a:xfrm>
              <a:off x="1730855" y="5064050"/>
              <a:ext cx="1953095" cy="68652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429124" y="2973703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dist[v]=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{dist[v]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dist[u]+w}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29058" y="3061149"/>
            <a:ext cx="357190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673811" y="4268687"/>
            <a:ext cx="359175" cy="2456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⑥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6054" name="Rectangle 38"/>
          <p:cNvSpPr>
            <a:spLocks noChangeArrowheads="1"/>
          </p:cNvSpPr>
          <p:nvPr/>
        </p:nvSpPr>
        <p:spPr bwMode="auto">
          <a:xfrm>
            <a:off x="6551339" y="2099632"/>
            <a:ext cx="288991" cy="2456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④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288489" y="2088781"/>
            <a:ext cx="2512846" cy="1708415"/>
            <a:chOff x="288489" y="3070794"/>
            <a:chExt cx="2512846" cy="2277886"/>
          </a:xfrm>
        </p:grpSpPr>
        <p:sp>
          <p:nvSpPr>
            <p:cNvPr id="86055" name="Rectangle 39"/>
            <p:cNvSpPr>
              <a:spLocks noChangeArrowheads="1"/>
            </p:cNvSpPr>
            <p:nvPr/>
          </p:nvSpPr>
          <p:spPr bwMode="auto">
            <a:xfrm>
              <a:off x="2566014" y="3070794"/>
              <a:ext cx="235321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②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831151" y="4012460"/>
              <a:ext cx="288991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5" name="Oval 19"/>
            <p:cNvSpPr>
              <a:spLocks noChangeArrowheads="1"/>
            </p:cNvSpPr>
            <p:nvPr/>
          </p:nvSpPr>
          <p:spPr bwMode="auto">
            <a:xfrm>
              <a:off x="1551793" y="4768687"/>
              <a:ext cx="396000" cy="44716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4" name="AutoShape 18"/>
            <p:cNvSpPr>
              <a:spLocks noChangeShapeType="1"/>
            </p:cNvSpPr>
            <p:nvPr/>
          </p:nvSpPr>
          <p:spPr bwMode="auto">
            <a:xfrm flipH="1">
              <a:off x="1785738" y="3782304"/>
              <a:ext cx="630276" cy="98638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>
              <a:off x="288489" y="4449099"/>
              <a:ext cx="1208258" cy="8995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10+50&lt;∞: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prev[3]=2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dist[3]=60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组合 81"/>
          <p:cNvGrpSpPr/>
          <p:nvPr/>
        </p:nvGrpSpPr>
        <p:grpSpPr>
          <a:xfrm>
            <a:off x="958674" y="3315841"/>
            <a:ext cx="1749083" cy="1506206"/>
            <a:chOff x="958673" y="4706873"/>
            <a:chExt cx="1749083" cy="2008275"/>
          </a:xfrm>
        </p:grpSpPr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2037573" y="4706873"/>
              <a:ext cx="247707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⑤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1114178" y="5423645"/>
              <a:ext cx="288991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7" name="Oval 11"/>
            <p:cNvSpPr>
              <a:spLocks noChangeArrowheads="1"/>
            </p:cNvSpPr>
            <p:nvPr/>
          </p:nvSpPr>
          <p:spPr bwMode="auto">
            <a:xfrm>
              <a:off x="958673" y="6057560"/>
              <a:ext cx="396000" cy="44716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492618" y="5847131"/>
              <a:ext cx="1215138" cy="8680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50+10&lt;90: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prev[5]=3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dist[5]=60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5" name="AutoShape 9"/>
            <p:cNvSpPr>
              <a:spLocks noChangeShapeType="1"/>
            </p:cNvSpPr>
            <p:nvPr/>
          </p:nvSpPr>
          <p:spPr bwMode="auto">
            <a:xfrm flipH="1">
              <a:off x="1192618" y="5150088"/>
              <a:ext cx="427982" cy="9074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74"/>
          <p:cNvGrpSpPr/>
          <p:nvPr/>
        </p:nvGrpSpPr>
        <p:grpSpPr>
          <a:xfrm>
            <a:off x="4513263" y="1285866"/>
            <a:ext cx="4081162" cy="509960"/>
            <a:chOff x="4513263" y="2000240"/>
            <a:chExt cx="4081162" cy="679946"/>
          </a:xfrm>
        </p:grpSpPr>
        <p:sp>
          <p:nvSpPr>
            <p:cNvPr id="86045" name="Oval 29"/>
            <p:cNvSpPr>
              <a:spLocks noChangeArrowheads="1"/>
            </p:cNvSpPr>
            <p:nvPr/>
          </p:nvSpPr>
          <p:spPr bwMode="auto">
            <a:xfrm>
              <a:off x="4513263" y="2233026"/>
              <a:ext cx="396000" cy="44716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5000628" y="2000240"/>
              <a:ext cx="2185323" cy="3182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dist[0]=0,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其他为∞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8158186" y="2209353"/>
              <a:ext cx="436239" cy="343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82"/>
          <p:cNvGrpSpPr/>
          <p:nvPr/>
        </p:nvGrpSpPr>
        <p:grpSpPr>
          <a:xfrm>
            <a:off x="8207728" y="2380750"/>
            <a:ext cx="436239" cy="2163137"/>
            <a:chOff x="8207727" y="3460086"/>
            <a:chExt cx="436239" cy="2884182"/>
          </a:xfrm>
        </p:grpSpPr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8207727" y="3460086"/>
              <a:ext cx="436239" cy="343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8207727" y="4797621"/>
              <a:ext cx="436239" cy="343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8207727" y="6001007"/>
              <a:ext cx="436239" cy="3432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66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组合 80"/>
          <p:cNvGrpSpPr/>
          <p:nvPr/>
        </p:nvGrpSpPr>
        <p:grpSpPr>
          <a:xfrm>
            <a:off x="4088033" y="3648252"/>
            <a:ext cx="1432570" cy="732882"/>
            <a:chOff x="4088033" y="5150088"/>
            <a:chExt cx="1432570" cy="977176"/>
          </a:xfrm>
        </p:grpSpPr>
        <p:sp>
          <p:nvSpPr>
            <p:cNvPr id="86020" name="Rectangle 4"/>
            <p:cNvSpPr>
              <a:spLocks noChangeArrowheads="1"/>
            </p:cNvSpPr>
            <p:nvPr/>
          </p:nvSpPr>
          <p:spPr bwMode="auto">
            <a:xfrm>
              <a:off x="4088033" y="5603824"/>
              <a:ext cx="1432570" cy="5234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(3)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和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(5)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在队中，均不进队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19" name="AutoShape 3"/>
            <p:cNvSpPr>
              <a:spLocks noChangeShapeType="1"/>
            </p:cNvSpPr>
            <p:nvPr/>
          </p:nvSpPr>
          <p:spPr bwMode="auto">
            <a:xfrm>
              <a:off x="4356382" y="5150088"/>
              <a:ext cx="448624" cy="4537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18" name="AutoShape 2"/>
            <p:cNvSpPr>
              <a:spLocks noChangeShapeType="1"/>
            </p:cNvSpPr>
            <p:nvPr/>
          </p:nvSpPr>
          <p:spPr bwMode="auto">
            <a:xfrm flipH="1">
              <a:off x="4805006" y="5163240"/>
              <a:ext cx="316514" cy="4405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2844" y="142858"/>
            <a:ext cx="2696379" cy="1513178"/>
            <a:chOff x="1937927" y="3357562"/>
            <a:chExt cx="2696379" cy="2017570"/>
          </a:xfrm>
        </p:grpSpPr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3958498" y="4787764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3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4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6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8"/>
          <p:cNvGrpSpPr/>
          <p:nvPr/>
        </p:nvGrpSpPr>
        <p:grpSpPr>
          <a:xfrm>
            <a:off x="1071538" y="1375627"/>
            <a:ext cx="6998986" cy="1419404"/>
            <a:chOff x="1071538" y="2119921"/>
            <a:chExt cx="6998986" cy="1892539"/>
          </a:xfrm>
        </p:grpSpPr>
        <p:grpSp>
          <p:nvGrpSpPr>
            <p:cNvPr id="9" name="组合 76"/>
            <p:cNvGrpSpPr/>
            <p:nvPr/>
          </p:nvGrpSpPr>
          <p:grpSpPr>
            <a:xfrm>
              <a:off x="1071538" y="2119921"/>
              <a:ext cx="6998986" cy="1892539"/>
              <a:chOff x="1071538" y="2119921"/>
              <a:chExt cx="6998986" cy="1892539"/>
            </a:xfrm>
          </p:grpSpPr>
          <p:sp>
            <p:nvSpPr>
              <p:cNvPr id="86060" name="Rectangle 44"/>
              <p:cNvSpPr>
                <a:spLocks noChangeArrowheads="1"/>
              </p:cNvSpPr>
              <p:nvPr/>
            </p:nvSpPr>
            <p:spPr bwMode="auto">
              <a:xfrm>
                <a:off x="1071538" y="3001089"/>
                <a:ext cx="1243085" cy="8469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lvl="0"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0+10&lt;</a:t>
                </a:r>
                <a:r>
                  <a:rPr kumimoji="0" lang="en-US" altLang="zh-CN" sz="1600" b="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∞</a:t>
                </a: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: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prev[2]=0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dist[2]=10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56" name="Rectangle 40"/>
              <p:cNvSpPr>
                <a:spLocks noChangeArrowheads="1"/>
              </p:cNvSpPr>
              <p:nvPr/>
            </p:nvSpPr>
            <p:spPr bwMode="auto">
              <a:xfrm>
                <a:off x="4202253" y="2119921"/>
                <a:ext cx="279358" cy="3274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①</a:t>
                </a: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52" name="Rectangle 36"/>
              <p:cNvSpPr>
                <a:spLocks noChangeArrowheads="1"/>
              </p:cNvSpPr>
              <p:nvPr/>
            </p:nvSpPr>
            <p:spPr bwMode="auto">
              <a:xfrm>
                <a:off x="5715008" y="2648622"/>
                <a:ext cx="569725" cy="3274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100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51" name="Rectangle 35"/>
              <p:cNvSpPr>
                <a:spLocks noChangeArrowheads="1"/>
              </p:cNvSpPr>
              <p:nvPr/>
            </p:nvSpPr>
            <p:spPr bwMode="auto">
              <a:xfrm>
                <a:off x="3316014" y="3160226"/>
                <a:ext cx="1285322" cy="85223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0+30&lt;∞: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prev[4]=0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dist[4]=30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46" name="Rectangle 30"/>
              <p:cNvSpPr>
                <a:spLocks noChangeArrowheads="1"/>
              </p:cNvSpPr>
              <p:nvPr/>
            </p:nvSpPr>
            <p:spPr bwMode="auto">
              <a:xfrm>
                <a:off x="3288491" y="2648622"/>
                <a:ext cx="288991" cy="3274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FF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10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44" name="Oval 28"/>
              <p:cNvSpPr>
                <a:spLocks noChangeArrowheads="1"/>
              </p:cNvSpPr>
              <p:nvPr/>
            </p:nvSpPr>
            <p:spPr bwMode="auto">
              <a:xfrm>
                <a:off x="2347206" y="3400903"/>
                <a:ext cx="396000" cy="44716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2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42" name="AutoShape 26"/>
              <p:cNvSpPr>
                <a:spLocks noChangeShapeType="1"/>
              </p:cNvSpPr>
              <p:nvPr/>
            </p:nvSpPr>
            <p:spPr bwMode="auto">
              <a:xfrm flipH="1">
                <a:off x="2746289" y="2456606"/>
                <a:ext cx="1766974" cy="101005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endParaRPr lang="zh-CN" altLang="en-US" sz="1600" b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40" name="Oval 24"/>
              <p:cNvSpPr>
                <a:spLocks noChangeArrowheads="1"/>
              </p:cNvSpPr>
              <p:nvPr/>
            </p:nvSpPr>
            <p:spPr bwMode="auto">
              <a:xfrm>
                <a:off x="6335282" y="3400903"/>
                <a:ext cx="396000" cy="44716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5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39" name="Rectangle 23"/>
              <p:cNvSpPr>
                <a:spLocks noChangeArrowheads="1"/>
              </p:cNvSpPr>
              <p:nvPr/>
            </p:nvSpPr>
            <p:spPr bwMode="auto">
              <a:xfrm>
                <a:off x="6786578" y="3160226"/>
                <a:ext cx="1283946" cy="85223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0+100&lt;∞: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prev[5]=0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dist[5]=100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38" name="AutoShape 22"/>
              <p:cNvSpPr>
                <a:spLocks noChangeShapeType="1"/>
              </p:cNvSpPr>
              <p:nvPr/>
            </p:nvSpPr>
            <p:spPr bwMode="auto">
              <a:xfrm flipH="1">
                <a:off x="4741703" y="2680186"/>
                <a:ext cx="5505" cy="72071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endParaRPr lang="zh-CN" altLang="en-US" sz="1600" b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37" name="AutoShape 21"/>
              <p:cNvSpPr>
                <a:spLocks noChangeShapeType="1"/>
              </p:cNvSpPr>
              <p:nvPr/>
            </p:nvSpPr>
            <p:spPr bwMode="auto">
              <a:xfrm>
                <a:off x="4929191" y="2476492"/>
                <a:ext cx="1474900" cy="99017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endParaRPr lang="zh-CN" altLang="en-US" sz="1600" b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6036" name="Rectangle 20"/>
              <p:cNvSpPr>
                <a:spLocks noChangeArrowheads="1"/>
              </p:cNvSpPr>
              <p:nvPr/>
            </p:nvSpPr>
            <p:spPr bwMode="auto">
              <a:xfrm>
                <a:off x="4418309" y="2793291"/>
                <a:ext cx="288991" cy="32747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30</a:t>
                </a:r>
                <a:endPara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6041" name="Oval 25"/>
            <p:cNvSpPr>
              <a:spLocks noChangeArrowheads="1"/>
            </p:cNvSpPr>
            <p:nvPr/>
          </p:nvSpPr>
          <p:spPr bwMode="auto">
            <a:xfrm>
              <a:off x="4507758" y="3400903"/>
              <a:ext cx="396000" cy="44716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组合 79"/>
          <p:cNvGrpSpPr/>
          <p:nvPr/>
        </p:nvGrpSpPr>
        <p:grpSpPr>
          <a:xfrm>
            <a:off x="2788951" y="2232794"/>
            <a:ext cx="4190369" cy="1690659"/>
            <a:chOff x="2788950" y="3262810"/>
            <a:chExt cx="4190369" cy="2254212"/>
          </a:xfrm>
        </p:grpSpPr>
        <p:sp>
          <p:nvSpPr>
            <p:cNvPr id="86059" name="Rectangle 43"/>
            <p:cNvSpPr>
              <a:spLocks noChangeArrowheads="1"/>
            </p:cNvSpPr>
            <p:nvPr/>
          </p:nvSpPr>
          <p:spPr bwMode="auto">
            <a:xfrm>
              <a:off x="2788950" y="4635854"/>
              <a:ext cx="1215138" cy="8811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30+20&lt;60: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prev[3]=4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dist[3]=50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5040327" y="3262810"/>
              <a:ext cx="246330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③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5204089" y="4121620"/>
              <a:ext cx="288991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4017849" y="4147923"/>
              <a:ext cx="288991" cy="327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2" name="Oval 16"/>
            <p:cNvSpPr>
              <a:spLocks noChangeArrowheads="1"/>
            </p:cNvSpPr>
            <p:nvPr/>
          </p:nvSpPr>
          <p:spPr bwMode="auto">
            <a:xfrm>
              <a:off x="3957299" y="4768687"/>
              <a:ext cx="396000" cy="44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1" name="Oval 15"/>
            <p:cNvSpPr>
              <a:spLocks noChangeArrowheads="1"/>
            </p:cNvSpPr>
            <p:nvPr/>
          </p:nvSpPr>
          <p:spPr bwMode="auto">
            <a:xfrm>
              <a:off x="5052713" y="4781838"/>
              <a:ext cx="396000" cy="44716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5589410" y="4558258"/>
              <a:ext cx="1389909" cy="8259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30+60&lt;100: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prev[5]=4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dist[5]=90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8" name="AutoShape 12"/>
            <p:cNvSpPr>
              <a:spLocks noChangeShapeType="1"/>
            </p:cNvSpPr>
            <p:nvPr/>
          </p:nvSpPr>
          <p:spPr bwMode="auto">
            <a:xfrm>
              <a:off x="4857752" y="3857628"/>
              <a:ext cx="428906" cy="9242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029" name="AutoShape 13"/>
            <p:cNvSpPr>
              <a:spLocks noChangeShapeType="1"/>
            </p:cNvSpPr>
            <p:nvPr/>
          </p:nvSpPr>
          <p:spPr bwMode="auto">
            <a:xfrm flipH="1">
              <a:off x="4191243" y="3857628"/>
              <a:ext cx="452194" cy="91105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7" grpId="0" bldLvl="0" animBg="1"/>
      <p:bldP spid="8605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282" y="214296"/>
            <a:ext cx="878687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布尔数组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visited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标记一个顶点是否在队列中（初始时所有元素为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进队时置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，出队时恢复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visited[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1182034"/>
            <a:ext cx="8858280" cy="31288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SPFA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(s):				       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#SPFA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global A,n,dist,prev,sum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dist=[INF]*n      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#dist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初始化所有元素为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∞ 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prev=[-1]*n       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#prev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初始化所有元素为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dist[s]=0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visited=[False]*n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#visited[i]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是否在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qu=deque()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qu.append(s)    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	visited[s]=True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160717"/>
            <a:ext cx="8858312" cy="38130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while qu: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	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u=qu.popleft()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visited[u]=False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	for edj in A[u]: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	v,w=edj[0],edj[1]	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#u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的相邻顶点为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dist[u]+w&lt;dist[v]: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剪支：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路径长度更短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     		dist[v]=dist[u]+w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       	prev[v]=u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 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not visited[v]: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不在队中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       	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qu.append(v)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     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visited[v]=True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1500180"/>
            <a:ext cx="8143932" cy="183393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的时间复杂度是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，但一般来说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算法性能优于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6.3.2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节的算法。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不仅仅适合权为正数的图，也适合含负权的图，但不适合含负权回路的图。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750082"/>
            <a:ext cx="185738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428610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分支限界法设计要点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596" y="1071553"/>
            <a:ext cx="3143272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设计合适的限界函数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14414" y="1768072"/>
            <a:ext cx="5286412" cy="1339463"/>
            <a:chOff x="1295609" y="2725991"/>
            <a:chExt cx="4367708" cy="1620332"/>
          </a:xfrm>
        </p:grpSpPr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2761675" y="2808429"/>
              <a:ext cx="761086" cy="2800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活结点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8" name="Freeform 22"/>
            <p:cNvSpPr/>
            <p:nvPr/>
          </p:nvSpPr>
          <p:spPr bwMode="auto">
            <a:xfrm>
              <a:off x="1548084" y="3068535"/>
              <a:ext cx="753768" cy="899711"/>
            </a:xfrm>
            <a:custGeom>
              <a:avLst/>
              <a:gdLst/>
              <a:ahLst/>
              <a:cxnLst>
                <a:cxn ang="0">
                  <a:pos x="618" y="0"/>
                </a:cxn>
                <a:cxn ang="0">
                  <a:pos x="0" y="633"/>
                </a:cxn>
              </a:cxnLst>
              <a:rect l="0" t="0" r="r" b="b"/>
              <a:pathLst>
                <a:path w="618" h="633">
                  <a:moveTo>
                    <a:pt x="618" y="0"/>
                  </a:moveTo>
                  <a:lnTo>
                    <a:pt x="0" y="63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7" name="Oval 21"/>
            <p:cNvSpPr>
              <a:spLocks noChangeArrowheads="1"/>
            </p:cNvSpPr>
            <p:nvPr/>
          </p:nvSpPr>
          <p:spPr bwMode="auto">
            <a:xfrm>
              <a:off x="1295609" y="3945504"/>
              <a:ext cx="345172" cy="40081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1954241" y="3945504"/>
              <a:ext cx="345172" cy="40081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5" name="Oval 19"/>
            <p:cNvSpPr>
              <a:spLocks noChangeArrowheads="1"/>
            </p:cNvSpPr>
            <p:nvPr/>
          </p:nvSpPr>
          <p:spPr bwMode="auto">
            <a:xfrm>
              <a:off x="3253210" y="3945504"/>
              <a:ext cx="345172" cy="40081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4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4" name="Freeform 18"/>
            <p:cNvSpPr/>
            <p:nvPr/>
          </p:nvSpPr>
          <p:spPr bwMode="auto">
            <a:xfrm>
              <a:off x="2159149" y="3162343"/>
              <a:ext cx="221984" cy="780318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0" y="549"/>
                </a:cxn>
              </a:cxnLst>
              <a:rect l="0" t="0" r="r" b="b"/>
              <a:pathLst>
                <a:path w="183" h="549">
                  <a:moveTo>
                    <a:pt x="183" y="0"/>
                  </a:moveTo>
                  <a:lnTo>
                    <a:pt x="0" y="54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3" name="Freeform 17"/>
            <p:cNvSpPr/>
            <p:nvPr/>
          </p:nvSpPr>
          <p:spPr bwMode="auto">
            <a:xfrm>
              <a:off x="2605555" y="3094119"/>
              <a:ext cx="750109" cy="8883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5" y="624"/>
                </a:cxn>
              </a:cxnLst>
              <a:rect l="0" t="0" r="r" b="b"/>
              <a:pathLst>
                <a:path w="615" h="624">
                  <a:moveTo>
                    <a:pt x="0" y="0"/>
                  </a:moveTo>
                  <a:lnTo>
                    <a:pt x="615" y="6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2594578" y="3941240"/>
              <a:ext cx="345172" cy="40224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1" name="Freeform 15"/>
            <p:cNvSpPr/>
            <p:nvPr/>
          </p:nvSpPr>
          <p:spPr bwMode="auto">
            <a:xfrm>
              <a:off x="2528715" y="3166607"/>
              <a:ext cx="212226" cy="776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546"/>
                </a:cxn>
              </a:cxnLst>
              <a:rect l="0" t="0" r="r" b="b"/>
              <a:pathLst>
                <a:path w="174" h="546">
                  <a:moveTo>
                    <a:pt x="0" y="0"/>
                  </a:moveTo>
                  <a:lnTo>
                    <a:pt x="174" y="5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90" name="AutoShape 14"/>
            <p:cNvSpPr>
              <a:spLocks noChangeArrowheads="1"/>
            </p:cNvSpPr>
            <p:nvPr/>
          </p:nvSpPr>
          <p:spPr bwMode="auto">
            <a:xfrm>
              <a:off x="3471535" y="3435242"/>
              <a:ext cx="659852" cy="221730"/>
            </a:xfrm>
            <a:prstGeom prst="rightArrow">
              <a:avLst>
                <a:gd name="adj1" fmla="val 50000"/>
                <a:gd name="adj2" fmla="val 86699"/>
              </a:avLst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902231" y="2808429"/>
              <a:ext cx="761086" cy="2800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活结点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8" name="Oval 12"/>
            <p:cNvSpPr>
              <a:spLocks noChangeArrowheads="1"/>
            </p:cNvSpPr>
            <p:nvPr/>
          </p:nvSpPr>
          <p:spPr bwMode="auto">
            <a:xfrm>
              <a:off x="4131387" y="3945504"/>
              <a:ext cx="345172" cy="40081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7" name="Freeform 11"/>
            <p:cNvSpPr/>
            <p:nvPr/>
          </p:nvSpPr>
          <p:spPr bwMode="auto">
            <a:xfrm>
              <a:off x="4337514" y="3162343"/>
              <a:ext cx="221984" cy="780318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0" y="549"/>
                </a:cxn>
              </a:cxnLst>
              <a:rect l="0" t="0" r="r" b="b"/>
              <a:pathLst>
                <a:path w="183" h="549">
                  <a:moveTo>
                    <a:pt x="183" y="0"/>
                  </a:moveTo>
                  <a:lnTo>
                    <a:pt x="0" y="549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6" name="Oval 10"/>
            <p:cNvSpPr>
              <a:spLocks noChangeArrowheads="1"/>
            </p:cNvSpPr>
            <p:nvPr/>
          </p:nvSpPr>
          <p:spPr bwMode="auto">
            <a:xfrm>
              <a:off x="4771724" y="3941240"/>
              <a:ext cx="345172" cy="40224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5" name="Freeform 9"/>
            <p:cNvSpPr/>
            <p:nvPr/>
          </p:nvSpPr>
          <p:spPr bwMode="auto">
            <a:xfrm>
              <a:off x="4705861" y="3166607"/>
              <a:ext cx="212226" cy="7760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4" y="546"/>
                </a:cxn>
              </a:cxnLst>
              <a:rect l="0" t="0" r="r" b="b"/>
              <a:pathLst>
                <a:path w="174" h="546">
                  <a:moveTo>
                    <a:pt x="0" y="0"/>
                  </a:moveTo>
                  <a:lnTo>
                    <a:pt x="174" y="5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4" name="Freeform 8"/>
            <p:cNvSpPr/>
            <p:nvPr/>
          </p:nvSpPr>
          <p:spPr bwMode="auto">
            <a:xfrm>
              <a:off x="1928627" y="3413921"/>
              <a:ext cx="10977" cy="21746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53"/>
                </a:cxn>
              </a:cxnLst>
              <a:rect l="0" t="0" r="r" b="b"/>
              <a:pathLst>
                <a:path w="9" h="153">
                  <a:moveTo>
                    <a:pt x="9" y="0"/>
                  </a:moveTo>
                  <a:lnTo>
                    <a:pt x="0" y="15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935946" y="343524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2" name="Freeform 6"/>
            <p:cNvSpPr/>
            <p:nvPr/>
          </p:nvSpPr>
          <p:spPr bwMode="auto">
            <a:xfrm>
              <a:off x="1833492" y="3490674"/>
              <a:ext cx="186613" cy="4264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53" y="0"/>
                </a:cxn>
              </a:cxnLst>
              <a:rect l="0" t="0" r="r" b="b"/>
              <a:pathLst>
                <a:path w="153" h="30">
                  <a:moveTo>
                    <a:pt x="0" y="30"/>
                  </a:moveTo>
                  <a:lnTo>
                    <a:pt x="15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1" name="Freeform 5"/>
            <p:cNvSpPr/>
            <p:nvPr/>
          </p:nvSpPr>
          <p:spPr bwMode="auto">
            <a:xfrm>
              <a:off x="2928773" y="3388337"/>
              <a:ext cx="12197" cy="2259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159"/>
                </a:cxn>
              </a:cxnLst>
              <a:rect l="0" t="0" r="r" b="b"/>
              <a:pathLst>
                <a:path w="11" h="159">
                  <a:moveTo>
                    <a:pt x="11" y="0"/>
                  </a:moveTo>
                  <a:lnTo>
                    <a:pt x="0" y="15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80" name="Freeform 4"/>
            <p:cNvSpPr/>
            <p:nvPr/>
          </p:nvSpPr>
          <p:spPr bwMode="auto">
            <a:xfrm>
              <a:off x="2854372" y="3479303"/>
              <a:ext cx="168317" cy="19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15"/>
                </a:cxn>
              </a:cxnLst>
              <a:rect l="0" t="0" r="r" b="b"/>
              <a:pathLst>
                <a:path w="138" h="15">
                  <a:moveTo>
                    <a:pt x="0" y="0"/>
                  </a:moveTo>
                  <a:lnTo>
                    <a:pt x="138" y="1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79" name="Oval 3"/>
            <p:cNvSpPr>
              <a:spLocks noChangeArrowheads="1"/>
            </p:cNvSpPr>
            <p:nvPr/>
          </p:nvSpPr>
          <p:spPr bwMode="auto">
            <a:xfrm>
              <a:off x="4426552" y="2768631"/>
              <a:ext cx="414694" cy="483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1378" name="Oval 2"/>
            <p:cNvSpPr>
              <a:spLocks noChangeArrowheads="1"/>
            </p:cNvSpPr>
            <p:nvPr/>
          </p:nvSpPr>
          <p:spPr bwMode="auto">
            <a:xfrm>
              <a:off x="2237209" y="2725991"/>
              <a:ext cx="414694" cy="483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00166" y="3536163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为什么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分支限界法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比回溯法设计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限界函数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更重要？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3321849"/>
            <a:ext cx="571504" cy="74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158" y="1071553"/>
            <a:ext cx="8643998" cy="349848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个网络结点，标记为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。给定一个列表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times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，表示信号经过有向边的传递时间，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times[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是源结点，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是目标结点，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是一个信号从源结点传递到目标结点的时间。现在从某个结点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）发出一个信号，设计一个算法求需要多久才能使所有结点都收到信号？如果不能使所有结点收到信号，返回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-1 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times={{2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1}}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，结果为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要求设计如下方法：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lvl="1"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def networkDelayTime(self,times,n,k)-&gt;int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375032"/>
            <a:ext cx="678661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6.3.4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实战</a:t>
            </a: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—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网络延迟时间（</a:t>
            </a: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LeetCode743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★★）</a:t>
            </a:r>
            <a:endParaRPr lang="zh-CN" altLang="zh-CN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773736"/>
            <a:ext cx="8643998" cy="40840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传递信号到某个结点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的时间就是从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的最短路径长度，这样该问题转换为求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单源最短路径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问题，在所有的最大连接长度中求最大值就是题目的答案。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times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建立图的邻接表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（见第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2.9.1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节图的邻接表存储结构），每个网络结点对应图中一个顶点。为了简便，通过减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将顶点编号改为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6.3.2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节的队列式分支限界法求出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源点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到其他所有所有顶点的最短路径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数组中求最大值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ans=INF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说明不能使所有结点收到信号，返回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，否则返回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85734"/>
            <a:ext cx="92869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267875"/>
            <a:ext cx="8429684" cy="21285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networkDelayTime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(self,times,n,k)-&gt;int: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	INF=0x3f3f3f3f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	adj=[[] for i in range(n)] 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图的邻接表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	for x in times:     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遍历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times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建立邻接表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 	adj[x[0]-1].append([x[1]-1,x[2]])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785786" y="2702484"/>
            <a:ext cx="6215106" cy="1059208"/>
            <a:chOff x="1857356" y="4817759"/>
            <a:chExt cx="6215106" cy="1412278"/>
          </a:xfrm>
        </p:grpSpPr>
        <p:sp>
          <p:nvSpPr>
            <p:cNvPr id="7" name="矩形 6"/>
            <p:cNvSpPr/>
            <p:nvPr/>
          </p:nvSpPr>
          <p:spPr>
            <a:xfrm>
              <a:off x="3500430" y="5737594"/>
              <a:ext cx="928694" cy="428628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7356" y="5737594"/>
              <a:ext cx="17145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adj[x[0]-1]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00694" y="5715016"/>
              <a:ext cx="1285884" cy="500066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anose="020B0609020204030204" pitchFamily="49" charset="0"/>
                </a:rPr>
                <a:t>x[1]-1</a:t>
              </a:r>
              <a:endParaRPr lang="zh-CN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86578" y="5715016"/>
              <a:ext cx="1285884" cy="500066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anose="020B0609020204030204" pitchFamily="49" charset="0"/>
                </a:rPr>
                <a:t>x[2]</a:t>
              </a:r>
              <a:endParaRPr lang="zh-CN" altLang="en-US" sz="1800">
                <a:latin typeface="Consolas" panose="020B0609020204030204" pitchFamily="49" charset="0"/>
              </a:endParaRPr>
            </a:p>
          </p:txBody>
        </p:sp>
        <p:cxnSp>
          <p:nvCxnSpPr>
            <p:cNvPr id="11" name="直接箭头连接符 10"/>
            <p:cNvCxnSpPr>
              <a:stCxn id="7" idx="3"/>
              <a:endCxn id="9" idx="1"/>
            </p:cNvCxnSpPr>
            <p:nvPr/>
          </p:nvCxnSpPr>
          <p:spPr>
            <a:xfrm>
              <a:off x="4429124" y="5951908"/>
              <a:ext cx="1071570" cy="1314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43306" y="4817759"/>
              <a:ext cx="23574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(x[0],x[1],x[2])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4572000" y="5357826"/>
              <a:ext cx="285752" cy="357190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614508"/>
            <a:ext cx="8429684" cy="14571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       s=k-1              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    dist[s]=0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10     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qu=deque() 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      qu.append(s)       	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267874"/>
            <a:ext cx="8858280" cy="33770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 	while qu:   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     	u=qu.popleft()    		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     	for e in adj[u]: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        	v,w=e[0],e[1]  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相邻顶点为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dist[u]+w&lt;dist[v]: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边松驰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          	dist[v]=dist[u]+w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          	qu.append(v)     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  	ans=max(dist)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  	if ans==INF:return -1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   	else: return ans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910817"/>
            <a:ext cx="8786874" cy="11248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1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算法求源点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到其他所有所有顶点的最短路径长度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1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其他与解法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相同。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28610"/>
            <a:ext cx="92869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214296"/>
            <a:ext cx="8858280" cy="4462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 Solution: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    	def 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networkDelayTime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(self,times,n,k)-&gt;int: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      	INF=0x3f3f3f3f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       adj=[[] for i in range(n)]   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图的邻接表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      	for x in times:        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遍历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times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建立邻接表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       	adj[x[0]-1].append([x[1]-1,x[2]])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      	dist=[INF]*n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     	visited=[False]*n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      	s=k-1                  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    	dist[s]=0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     	qu=deque() 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12     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qu.append(s)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         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13    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visited[s]=True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404055"/>
            <a:ext cx="8858280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   	while qu:   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   		u=qu.popleft()       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     	visited[u]=False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     	for e in adj[u]: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        	v,w=e[0],e[1]    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相邻顶点为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dist[u]+w&lt;dist[v]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     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          	dist[v]=dist[u]+w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         	if 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not visited[v]: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若顶点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不在队中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22             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qu.append(v)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  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23             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visited[v]=True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   	ans=max(dist)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25   	if ans==INF:return -1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   	else: return ans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5786" y="1446602"/>
            <a:ext cx="7786742" cy="1882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程序提交结果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通过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92ms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运行时间为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72ms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消耗空间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几乎相同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从运行时间看出，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SPFA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算法的性能略好。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857225" y="482189"/>
            <a:ext cx="896901" cy="672676"/>
            <a:chOff x="388951" y="5103867"/>
            <a:chExt cx="896901" cy="896901"/>
          </a:xfrm>
        </p:grpSpPr>
        <p:sp>
          <p:nvSpPr>
            <p:cNvPr id="14" name="椭圆 13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6" name="文本框 14"/>
            <p:cNvSpPr txBox="1"/>
            <p:nvPr/>
          </p:nvSpPr>
          <p:spPr>
            <a:xfrm>
              <a:off x="525185" y="5431228"/>
              <a:ext cx="646331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982664"/>
            <a:ext cx="7786742" cy="20177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36000" bIns="36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个编号为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的物品，重量为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，价值为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，给定一个容量为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的背包。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从这些物品中选取全部或者部分物品装入该背包中，每个物品要么选中要么不选中，即物品不能被分割，找到选中物品不仅能够放到背包中而且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价值最大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的方案。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3643319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2000" b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W=6</a:t>
            </a:r>
            <a:endParaRPr lang="zh-CN" altLang="en-US" sz="2000" b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5984" y="3214692"/>
          <a:ext cx="3786214" cy="16545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867"/>
                <a:gridCol w="1244244"/>
                <a:gridCol w="1326103"/>
              </a:tblGrid>
              <a:tr h="333797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重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量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价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值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4282" y="285734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6.3.5   0/1</a:t>
            </a:r>
            <a:r>
              <a:rPr lang="zh-CN" altLang="en-US" smtClean="0">
                <a:ea typeface="微软雅黑" panose="020B0503020204020204" pitchFamily="34" charset="-122"/>
              </a:rPr>
              <a:t>背包</a:t>
            </a:r>
            <a:r>
              <a:rPr lang="zh-CN" altLang="zh-CN" smtClean="0">
                <a:ea typeface="微软雅黑" panose="020B0503020204020204" pitchFamily="34" charset="-122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458106"/>
            <a:ext cx="6072230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上界限界函数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的分支向下搜索所得到的部分解是（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），则应该满足：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ub(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…≥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所以根结点的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值应该大于或等于最优解的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值。如果从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结点扩展到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结点，应满足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将所有小于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的结点剪支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96" y="321453"/>
            <a:ext cx="25717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限界函数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</a:t>
            </a:r>
            <a:endParaRPr lang="zh-CN" altLang="zh-CN" sz="20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58" y="922321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），如果目标函数是求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最大值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7358082" y="1466393"/>
            <a:ext cx="345172" cy="301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358082" y="2182704"/>
            <a:ext cx="345172" cy="3016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358082" y="3716690"/>
            <a:ext cx="345172" cy="3016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stCxn id="31" idx="4"/>
            <a:endCxn id="32" idx="0"/>
          </p:cNvCxnSpPr>
          <p:nvPr/>
        </p:nvCxnSpPr>
        <p:spPr>
          <a:xfrm rot="5400000">
            <a:off x="7323352" y="1975190"/>
            <a:ext cx="41463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4"/>
            <a:endCxn id="39" idx="0"/>
          </p:cNvCxnSpPr>
          <p:nvPr/>
        </p:nvCxnSpPr>
        <p:spPr>
          <a:xfrm rot="5400000">
            <a:off x="7182408" y="2832446"/>
            <a:ext cx="696521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43834" y="18414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7358082" y="3180905"/>
            <a:ext cx="345172" cy="3016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39" idx="4"/>
            <a:endCxn id="33" idx="0"/>
          </p:cNvCxnSpPr>
          <p:nvPr/>
        </p:nvCxnSpPr>
        <p:spPr>
          <a:xfrm rot="5400000">
            <a:off x="7413616" y="3599439"/>
            <a:ext cx="234105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43834" y="24843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5272" y="3448797"/>
            <a:ext cx="50006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流程图: 合并 46"/>
          <p:cNvSpPr/>
          <p:nvPr/>
        </p:nvSpPr>
        <p:spPr>
          <a:xfrm>
            <a:off x="8072462" y="1768072"/>
            <a:ext cx="285752" cy="2196719"/>
          </a:xfrm>
          <a:prstGeom prst="flowChartMerg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001024" y="14466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ub</a:t>
            </a:r>
            <a:endParaRPr lang="zh-CN" altLang="en-US" sz="18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375032"/>
            <a:ext cx="7643866" cy="173134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解空间与用回溯法求解的解空间相同，根结点层次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层表示对物品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的决策，只有选择和不选择两种情况，每次二选一，叶子结点的层次是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表示解向量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397754" y="2585663"/>
            <a:ext cx="1031502" cy="271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endParaRPr kumimoji="0" lang="en-US" altLang="zh-CN" sz="20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357422" y="2585663"/>
            <a:ext cx="960065" cy="271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</a:t>
            </a:r>
            <a:endParaRPr kumimoji="0" lang="en-US" altLang="zh-CN" sz="20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3778975" y="2238945"/>
            <a:ext cx="324000" cy="288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968958" y="2232063"/>
            <a:ext cx="1388993" cy="2325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20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967329" y="2996046"/>
            <a:ext cx="324000" cy="28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532792" y="2996046"/>
            <a:ext cx="324000" cy="288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5" name="AutoShape 7"/>
          <p:cNvSpPr>
            <a:spLocks noChangeShapeType="1"/>
          </p:cNvSpPr>
          <p:nvPr/>
        </p:nvSpPr>
        <p:spPr bwMode="auto">
          <a:xfrm flipH="1">
            <a:off x="3162490" y="2487584"/>
            <a:ext cx="673884" cy="50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tailEnd type="none" w="sm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4" name="AutoShape 6"/>
          <p:cNvSpPr>
            <a:spLocks noChangeShapeType="1"/>
          </p:cNvSpPr>
          <p:nvPr/>
        </p:nvSpPr>
        <p:spPr bwMode="auto">
          <a:xfrm>
            <a:off x="4071935" y="2500312"/>
            <a:ext cx="596752" cy="49573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tailEnd type="none" w="sm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428860" y="3571526"/>
            <a:ext cx="1428760" cy="643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选择物品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的子结点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endParaRPr kumimoji="0" lang="en-US" altLang="zh-CN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143372" y="3571526"/>
            <a:ext cx="1500198" cy="643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不选择物品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的子结点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e2</a:t>
            </a:r>
            <a:endParaRPr kumimoji="0" lang="en-US" altLang="zh-CN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1" name="AutoShape 3"/>
          <p:cNvSpPr>
            <a:spLocks noChangeShapeType="1"/>
          </p:cNvSpPr>
          <p:nvPr/>
        </p:nvSpPr>
        <p:spPr bwMode="auto">
          <a:xfrm flipV="1">
            <a:off x="3161342" y="3286842"/>
            <a:ext cx="1148" cy="24347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0" name="AutoShape 2"/>
          <p:cNvSpPr>
            <a:spLocks noChangeShapeType="1"/>
          </p:cNvSpPr>
          <p:nvPr/>
        </p:nvSpPr>
        <p:spPr bwMode="auto">
          <a:xfrm flipV="1">
            <a:off x="4726805" y="3286842"/>
            <a:ext cx="1148" cy="24347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696502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375032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另外用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（初始设置为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）分别表示最优解向量和最大总价值。设计队列结点类型如下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339445"/>
            <a:ext cx="7643866" cy="24574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队列中结点类型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def __init__(self):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	self.i=0   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当前层次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物品序号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self.cw=0 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当前总重量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self.cv=0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当前总价值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		self.x=[]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当前解向量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		self.ub=0.0		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上界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406" y="214297"/>
            <a:ext cx="5286412" cy="41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限界函数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先按单位重量价值递减排序</a:t>
            </a:r>
            <a:r>
              <a:rPr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0034" y="1553758"/>
            <a:ext cx="8143932" cy="35309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求结点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的上界函数值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rw=W-e.cw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背包的剩余容量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b=e.cv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表示物品价值的上界值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	j=e.i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while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j&lt;n and g[j].w&lt;=rw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		rw-=g[j].w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	b+=g[j].v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累计价值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j+=1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j&lt;n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最后物品只能部分装入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 	b+=1.0*g[j].v/g[j].w*rw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	e.ub=b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642924"/>
            <a:ext cx="4000500" cy="78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857884" y="42861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同回溯法求解的限界函数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5500694" y="507590"/>
            <a:ext cx="357190" cy="214314"/>
          </a:xfrm>
          <a:prstGeom prst="lef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1472" y="375032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层的结点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，求出结点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的上界函数值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，其剪支如下：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910817"/>
            <a:ext cx="8143932" cy="244524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8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左剪支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：终止选择物品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超重的分支，也就是仅仅扩展满足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e.cw+w[i]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条件的子结点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，即满足该条件时将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8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右剪支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：终止在不选择物品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时即使选择剩余所有满足限重的物品有不可能得到更优解的分支，也就是仅仅扩展满足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e.ub&gt;bestv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条件的子结点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，即满足该条件时将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进队。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491" name="Rectangle 9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572000" y="2142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2000" b="0" smtClean="0">
                <a:solidFill>
                  <a:srgbClr val="0000FF"/>
                </a:solidFill>
                <a:latin typeface="Consolas" panose="020B0609020204030204" pitchFamily="49" charset="0"/>
              </a:rPr>
              <a:t>W=6</a:t>
            </a:r>
            <a:endParaRPr lang="zh-CN" altLang="en-US" sz="2000" b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428597" y="214296"/>
          <a:ext cx="4000527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55823"/>
                <a:gridCol w="1273002"/>
                <a:gridCol w="714380"/>
                <a:gridCol w="714380"/>
                <a:gridCol w="642942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序号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r>
                        <a:rPr lang="pt-BR" sz="1500" b="1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no</a:t>
                      </a:r>
                      <a:endParaRPr lang="zh-CN" sz="1500" b="1" kern="1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重量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价值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v/w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1.5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1.3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0.8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4214810" y="1665786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(cw,cv,ub)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81656" y="1665786"/>
            <a:ext cx="3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仅扩展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e.ub&gt;bestv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的右结点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9651" name="Rectangle 25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621" name="Oval 229"/>
          <p:cNvSpPr>
            <a:spLocks noChangeArrowheads="1"/>
          </p:cNvSpPr>
          <p:nvPr/>
        </p:nvSpPr>
        <p:spPr bwMode="auto">
          <a:xfrm>
            <a:off x="4009290" y="2041628"/>
            <a:ext cx="754090" cy="2406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0,0,8</a:t>
            </a: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09"/>
          <p:cNvGrpSpPr/>
          <p:nvPr/>
        </p:nvGrpSpPr>
        <p:grpSpPr>
          <a:xfrm>
            <a:off x="917214" y="2826649"/>
            <a:ext cx="2910240" cy="652650"/>
            <a:chOff x="917213" y="3768865"/>
            <a:chExt cx="2910240" cy="870200"/>
          </a:xfrm>
        </p:grpSpPr>
        <p:sp>
          <p:nvSpPr>
            <p:cNvPr id="59623" name="Rectangle 231"/>
            <p:cNvSpPr>
              <a:spLocks noChangeArrowheads="1"/>
            </p:cNvSpPr>
            <p:nvPr/>
          </p:nvSpPr>
          <p:spPr bwMode="auto">
            <a:xfrm>
              <a:off x="1513732" y="381605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22" name="Rectangle 230"/>
            <p:cNvSpPr>
              <a:spLocks noChangeArrowheads="1"/>
            </p:cNvSpPr>
            <p:nvPr/>
          </p:nvSpPr>
          <p:spPr bwMode="auto">
            <a:xfrm>
              <a:off x="2970679" y="3871741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9" name="Oval 227"/>
            <p:cNvSpPr>
              <a:spLocks noChangeArrowheads="1"/>
            </p:cNvSpPr>
            <p:nvPr/>
          </p:nvSpPr>
          <p:spPr bwMode="auto">
            <a:xfrm>
              <a:off x="917213" y="4318167"/>
              <a:ext cx="754090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5,7,8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8" name="Oval 226"/>
            <p:cNvSpPr>
              <a:spLocks noChangeArrowheads="1"/>
            </p:cNvSpPr>
            <p:nvPr/>
          </p:nvSpPr>
          <p:spPr bwMode="auto">
            <a:xfrm>
              <a:off x="2795627" y="4318165"/>
              <a:ext cx="1031826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2,3,6.4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2" name="AutoShape 220"/>
            <p:cNvSpPr>
              <a:spLocks noChangeShapeType="1"/>
            </p:cNvSpPr>
            <p:nvPr/>
          </p:nvSpPr>
          <p:spPr bwMode="auto">
            <a:xfrm flipH="1">
              <a:off x="1294770" y="3768865"/>
              <a:ext cx="747951" cy="5493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11" name="AutoShape 219"/>
            <p:cNvSpPr>
              <a:spLocks noChangeShapeType="1"/>
            </p:cNvSpPr>
            <p:nvPr/>
          </p:nvSpPr>
          <p:spPr bwMode="auto">
            <a:xfrm>
              <a:off x="2575802" y="3768865"/>
              <a:ext cx="756137" cy="5493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组合 111"/>
          <p:cNvGrpSpPr/>
          <p:nvPr/>
        </p:nvGrpSpPr>
        <p:grpSpPr>
          <a:xfrm>
            <a:off x="333996" y="3443906"/>
            <a:ext cx="2069463" cy="596729"/>
            <a:chOff x="333995" y="4591874"/>
            <a:chExt cx="2069463" cy="795639"/>
          </a:xfrm>
        </p:grpSpPr>
        <p:sp>
          <p:nvSpPr>
            <p:cNvPr id="59647" name="Rectangle 255"/>
            <p:cNvSpPr>
              <a:spLocks noChangeArrowheads="1"/>
            </p:cNvSpPr>
            <p:nvPr/>
          </p:nvSpPr>
          <p:spPr bwMode="auto">
            <a:xfrm>
              <a:off x="714621" y="4639065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46" name="Rectangle 254"/>
            <p:cNvSpPr>
              <a:spLocks noChangeArrowheads="1"/>
            </p:cNvSpPr>
            <p:nvPr/>
          </p:nvSpPr>
          <p:spPr bwMode="auto">
            <a:xfrm>
              <a:off x="1674224" y="4648590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7" name="Oval 225"/>
            <p:cNvSpPr>
              <a:spLocks noChangeArrowheads="1"/>
            </p:cNvSpPr>
            <p:nvPr/>
          </p:nvSpPr>
          <p:spPr bwMode="auto">
            <a:xfrm>
              <a:off x="333995" y="5066615"/>
              <a:ext cx="754090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6,8,8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6" name="Oval 224"/>
            <p:cNvSpPr>
              <a:spLocks noChangeArrowheads="1"/>
            </p:cNvSpPr>
            <p:nvPr/>
          </p:nvSpPr>
          <p:spPr bwMode="auto">
            <a:xfrm>
              <a:off x="1367742" y="5066616"/>
              <a:ext cx="1035716" cy="32089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5,7,7.8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0" name="AutoShape 218"/>
            <p:cNvSpPr>
              <a:spLocks noChangeShapeType="1"/>
            </p:cNvSpPr>
            <p:nvPr/>
          </p:nvSpPr>
          <p:spPr bwMode="auto">
            <a:xfrm flipH="1">
              <a:off x="711552" y="4591874"/>
              <a:ext cx="316165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09" name="AutoShape 217"/>
            <p:cNvSpPr>
              <a:spLocks noChangeShapeType="1"/>
            </p:cNvSpPr>
            <p:nvPr/>
          </p:nvSpPr>
          <p:spPr bwMode="auto">
            <a:xfrm>
              <a:off x="1560799" y="4591874"/>
              <a:ext cx="267052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" name="组合 118"/>
          <p:cNvGrpSpPr/>
          <p:nvPr/>
        </p:nvGrpSpPr>
        <p:grpSpPr>
          <a:xfrm>
            <a:off x="222468" y="4024354"/>
            <a:ext cx="1134822" cy="559212"/>
            <a:chOff x="222468" y="5365805"/>
            <a:chExt cx="1134822" cy="745616"/>
          </a:xfrm>
        </p:grpSpPr>
        <p:grpSp>
          <p:nvGrpSpPr>
            <p:cNvPr id="5" name="组合 115"/>
            <p:cNvGrpSpPr/>
            <p:nvPr/>
          </p:nvGrpSpPr>
          <p:grpSpPr>
            <a:xfrm>
              <a:off x="222468" y="5365805"/>
              <a:ext cx="1134822" cy="745616"/>
              <a:chOff x="222468" y="5365805"/>
              <a:chExt cx="1134822" cy="745616"/>
            </a:xfrm>
          </p:grpSpPr>
          <p:sp>
            <p:nvSpPr>
              <p:cNvPr id="59624" name="Rectangle 232"/>
              <p:cNvSpPr>
                <a:spLocks noChangeArrowheads="1"/>
              </p:cNvSpPr>
              <p:nvPr/>
            </p:nvSpPr>
            <p:spPr bwMode="auto">
              <a:xfrm>
                <a:off x="936579" y="5452636"/>
                <a:ext cx="210777" cy="1963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607" name="AutoShape 215"/>
              <p:cNvSpPr>
                <a:spLocks noChangeShapeType="1"/>
              </p:cNvSpPr>
              <p:nvPr/>
            </p:nvSpPr>
            <p:spPr bwMode="auto">
              <a:xfrm>
                <a:off x="885494" y="5365805"/>
                <a:ext cx="113574" cy="42471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1600"/>
                  </a:lnSpc>
                </a:pPr>
                <a:endParaRPr lang="zh-CN" altLang="en-US" sz="14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625" name="Rectangle 233"/>
              <p:cNvSpPr>
                <a:spLocks noChangeArrowheads="1"/>
              </p:cNvSpPr>
              <p:nvPr/>
            </p:nvSpPr>
            <p:spPr bwMode="auto">
              <a:xfrm>
                <a:off x="282203" y="5452636"/>
                <a:ext cx="210777" cy="1963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615" name="Oval 223"/>
              <p:cNvSpPr>
                <a:spLocks noChangeArrowheads="1"/>
              </p:cNvSpPr>
              <p:nvPr/>
            </p:nvSpPr>
            <p:spPr bwMode="auto">
              <a:xfrm>
                <a:off x="222468" y="5790523"/>
                <a:ext cx="347884" cy="3208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  <a:prstDash val="dash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endPara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614" name="Oval 222"/>
              <p:cNvSpPr>
                <a:spLocks noChangeArrowheads="1"/>
              </p:cNvSpPr>
              <p:nvPr/>
            </p:nvSpPr>
            <p:spPr bwMode="auto">
              <a:xfrm>
                <a:off x="565606" y="5790518"/>
                <a:ext cx="791684" cy="32089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6,8,8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9608" name="AutoShape 216"/>
            <p:cNvSpPr>
              <a:spLocks noChangeShapeType="1"/>
            </p:cNvSpPr>
            <p:nvPr/>
          </p:nvSpPr>
          <p:spPr bwMode="auto">
            <a:xfrm flipH="1">
              <a:off x="396410" y="5382794"/>
              <a:ext cx="149386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组合 112"/>
          <p:cNvGrpSpPr/>
          <p:nvPr/>
        </p:nvGrpSpPr>
        <p:grpSpPr>
          <a:xfrm>
            <a:off x="2432556" y="3443906"/>
            <a:ext cx="1996568" cy="596729"/>
            <a:chOff x="2432556" y="4591874"/>
            <a:chExt cx="1996568" cy="795639"/>
          </a:xfrm>
        </p:grpSpPr>
        <p:sp>
          <p:nvSpPr>
            <p:cNvPr id="59645" name="Rectangle 253"/>
            <p:cNvSpPr>
              <a:spLocks noChangeArrowheads="1"/>
            </p:cNvSpPr>
            <p:nvPr/>
          </p:nvSpPr>
          <p:spPr bwMode="auto">
            <a:xfrm>
              <a:off x="2755884" y="4690031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80" name="AutoShape 188"/>
            <p:cNvSpPr>
              <a:spLocks noChangeShapeType="1"/>
            </p:cNvSpPr>
            <p:nvPr/>
          </p:nvSpPr>
          <p:spPr bwMode="auto">
            <a:xfrm flipH="1">
              <a:off x="2810113" y="4591874"/>
              <a:ext cx="254774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42" name="Rectangle 250"/>
            <p:cNvSpPr>
              <a:spLocks noChangeArrowheads="1"/>
            </p:cNvSpPr>
            <p:nvPr/>
          </p:nvSpPr>
          <p:spPr bwMode="auto">
            <a:xfrm>
              <a:off x="3716658" y="4690031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4" name="Oval 202"/>
            <p:cNvSpPr>
              <a:spLocks noChangeArrowheads="1"/>
            </p:cNvSpPr>
            <p:nvPr/>
          </p:nvSpPr>
          <p:spPr bwMode="auto">
            <a:xfrm>
              <a:off x="2432556" y="5066616"/>
              <a:ext cx="996436" cy="32089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3,4,6.4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3" name="Oval 201"/>
            <p:cNvSpPr>
              <a:spLocks noChangeArrowheads="1"/>
            </p:cNvSpPr>
            <p:nvPr/>
          </p:nvSpPr>
          <p:spPr bwMode="auto">
            <a:xfrm>
              <a:off x="3451652" y="5066616"/>
              <a:ext cx="977472" cy="32089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2,3,6.2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79" name="AutoShape 187"/>
            <p:cNvSpPr>
              <a:spLocks noChangeShapeType="1"/>
            </p:cNvSpPr>
            <p:nvPr/>
          </p:nvSpPr>
          <p:spPr bwMode="auto">
            <a:xfrm>
              <a:off x="3597968" y="4591874"/>
              <a:ext cx="231241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组合 113"/>
          <p:cNvGrpSpPr/>
          <p:nvPr/>
        </p:nvGrpSpPr>
        <p:grpSpPr>
          <a:xfrm>
            <a:off x="4436982" y="3443906"/>
            <a:ext cx="2038442" cy="596729"/>
            <a:chOff x="4436982" y="4591874"/>
            <a:chExt cx="2038442" cy="795639"/>
          </a:xfrm>
        </p:grpSpPr>
        <p:sp>
          <p:nvSpPr>
            <p:cNvPr id="59640" name="Rectangle 248"/>
            <p:cNvSpPr>
              <a:spLocks noChangeArrowheads="1"/>
            </p:cNvSpPr>
            <p:nvPr/>
          </p:nvSpPr>
          <p:spPr bwMode="auto">
            <a:xfrm>
              <a:off x="5714946" y="4639065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76" name="AutoShape 184"/>
            <p:cNvSpPr>
              <a:spLocks noChangeShapeType="1"/>
            </p:cNvSpPr>
            <p:nvPr/>
          </p:nvSpPr>
          <p:spPr bwMode="auto">
            <a:xfrm>
              <a:off x="5622859" y="4591874"/>
              <a:ext cx="256820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43" name="Rectangle 251"/>
            <p:cNvSpPr>
              <a:spLocks noChangeArrowheads="1"/>
            </p:cNvSpPr>
            <p:nvPr/>
          </p:nvSpPr>
          <p:spPr bwMode="auto">
            <a:xfrm>
              <a:off x="4800215" y="4639065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86" name="Oval 194"/>
            <p:cNvSpPr>
              <a:spLocks noChangeArrowheads="1"/>
            </p:cNvSpPr>
            <p:nvPr/>
          </p:nvSpPr>
          <p:spPr bwMode="auto">
            <a:xfrm>
              <a:off x="4436982" y="5066616"/>
              <a:ext cx="992273" cy="32089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4,5,6.6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85" name="Oval 193"/>
            <p:cNvSpPr>
              <a:spLocks noChangeArrowheads="1"/>
            </p:cNvSpPr>
            <p:nvPr/>
          </p:nvSpPr>
          <p:spPr bwMode="auto">
            <a:xfrm>
              <a:off x="5476721" y="5066616"/>
              <a:ext cx="998703" cy="32089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3,4,6.4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77" name="AutoShape 185"/>
            <p:cNvSpPr>
              <a:spLocks noChangeShapeType="1"/>
            </p:cNvSpPr>
            <p:nvPr/>
          </p:nvSpPr>
          <p:spPr bwMode="auto">
            <a:xfrm flipH="1">
              <a:off x="4814540" y="4591874"/>
              <a:ext cx="275238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组合 116"/>
          <p:cNvGrpSpPr/>
          <p:nvPr/>
        </p:nvGrpSpPr>
        <p:grpSpPr>
          <a:xfrm>
            <a:off x="1385834" y="4024352"/>
            <a:ext cx="7107071" cy="559220"/>
            <a:chOff x="1385833" y="5365797"/>
            <a:chExt cx="7107071" cy="745626"/>
          </a:xfrm>
        </p:grpSpPr>
        <p:sp>
          <p:nvSpPr>
            <p:cNvPr id="59639" name="Rectangle 247"/>
            <p:cNvSpPr>
              <a:spLocks noChangeArrowheads="1"/>
            </p:cNvSpPr>
            <p:nvPr/>
          </p:nvSpPr>
          <p:spPr bwMode="auto">
            <a:xfrm>
              <a:off x="5097146" y="5452630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0" name="Rectangle 238"/>
            <p:cNvSpPr>
              <a:spLocks noChangeArrowheads="1"/>
            </p:cNvSpPr>
            <p:nvPr/>
          </p:nvSpPr>
          <p:spPr bwMode="auto">
            <a:xfrm>
              <a:off x="4047781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29" name="Rectangle 237"/>
            <p:cNvSpPr>
              <a:spLocks noChangeArrowheads="1"/>
            </p:cNvSpPr>
            <p:nvPr/>
          </p:nvSpPr>
          <p:spPr bwMode="auto">
            <a:xfrm>
              <a:off x="2034145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26" name="Rectangle 234"/>
            <p:cNvSpPr>
              <a:spLocks noChangeArrowheads="1"/>
            </p:cNvSpPr>
            <p:nvPr/>
          </p:nvSpPr>
          <p:spPr bwMode="auto">
            <a:xfrm>
              <a:off x="3005542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1" name="AutoShape 199"/>
            <p:cNvSpPr>
              <a:spLocks noChangeShapeType="1"/>
            </p:cNvSpPr>
            <p:nvPr/>
          </p:nvSpPr>
          <p:spPr bwMode="auto">
            <a:xfrm>
              <a:off x="1974167" y="5374299"/>
              <a:ext cx="141200" cy="4162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89" name="AutoShape 197"/>
            <p:cNvSpPr>
              <a:spLocks noChangeShapeType="1"/>
            </p:cNvSpPr>
            <p:nvPr/>
          </p:nvSpPr>
          <p:spPr bwMode="auto">
            <a:xfrm>
              <a:off x="2974846" y="5374299"/>
              <a:ext cx="95157" cy="4162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87" name="AutoShape 195"/>
            <p:cNvSpPr>
              <a:spLocks noChangeShapeType="1"/>
            </p:cNvSpPr>
            <p:nvPr/>
          </p:nvSpPr>
          <p:spPr bwMode="auto">
            <a:xfrm>
              <a:off x="3984734" y="5374299"/>
              <a:ext cx="135061" cy="4162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81" name="AutoShape 189"/>
            <p:cNvSpPr>
              <a:spLocks noChangeShapeType="1"/>
            </p:cNvSpPr>
            <p:nvPr/>
          </p:nvSpPr>
          <p:spPr bwMode="auto">
            <a:xfrm>
              <a:off x="5056218" y="5365797"/>
              <a:ext cx="85948" cy="42471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638" name="Rectangle 246"/>
            <p:cNvSpPr>
              <a:spLocks noChangeArrowheads="1"/>
            </p:cNvSpPr>
            <p:nvPr/>
          </p:nvSpPr>
          <p:spPr bwMode="auto">
            <a:xfrm>
              <a:off x="1423691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7" name="Rectangle 245"/>
            <p:cNvSpPr>
              <a:spLocks noChangeArrowheads="1"/>
            </p:cNvSpPr>
            <p:nvPr/>
          </p:nvSpPr>
          <p:spPr bwMode="auto">
            <a:xfrm>
              <a:off x="4496534" y="5452628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6" name="Rectangle 244"/>
            <p:cNvSpPr>
              <a:spLocks noChangeArrowheads="1"/>
            </p:cNvSpPr>
            <p:nvPr/>
          </p:nvSpPr>
          <p:spPr bwMode="auto">
            <a:xfrm>
              <a:off x="3397423" y="5444142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5" name="Rectangle 243"/>
            <p:cNvSpPr>
              <a:spLocks noChangeArrowheads="1"/>
            </p:cNvSpPr>
            <p:nvPr/>
          </p:nvSpPr>
          <p:spPr bwMode="auto">
            <a:xfrm>
              <a:off x="2406902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4" name="Rectangle 242"/>
            <p:cNvSpPr>
              <a:spLocks noChangeArrowheads="1"/>
            </p:cNvSpPr>
            <p:nvPr/>
          </p:nvSpPr>
          <p:spPr bwMode="auto">
            <a:xfrm>
              <a:off x="7582266" y="5478119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3" name="Rectangle 241"/>
            <p:cNvSpPr>
              <a:spLocks noChangeArrowheads="1"/>
            </p:cNvSpPr>
            <p:nvPr/>
          </p:nvSpPr>
          <p:spPr bwMode="auto">
            <a:xfrm>
              <a:off x="6546799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2" name="Rectangle 240"/>
            <p:cNvSpPr>
              <a:spLocks noChangeArrowheads="1"/>
            </p:cNvSpPr>
            <p:nvPr/>
          </p:nvSpPr>
          <p:spPr bwMode="auto">
            <a:xfrm>
              <a:off x="5493937" y="5478119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31" name="Rectangle 239"/>
            <p:cNvSpPr>
              <a:spLocks noChangeArrowheads="1"/>
            </p:cNvSpPr>
            <p:nvPr/>
          </p:nvSpPr>
          <p:spPr bwMode="auto">
            <a:xfrm>
              <a:off x="6076132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28" name="Rectangle 236"/>
            <p:cNvSpPr>
              <a:spLocks noChangeArrowheads="1"/>
            </p:cNvSpPr>
            <p:nvPr/>
          </p:nvSpPr>
          <p:spPr bwMode="auto">
            <a:xfrm>
              <a:off x="8246316" y="5452636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27" name="Rectangle 235"/>
            <p:cNvSpPr>
              <a:spLocks noChangeArrowheads="1"/>
            </p:cNvSpPr>
            <p:nvPr/>
          </p:nvSpPr>
          <p:spPr bwMode="auto">
            <a:xfrm>
              <a:off x="7151113" y="5444142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6" name="Oval 214"/>
            <p:cNvSpPr>
              <a:spLocks noChangeArrowheads="1"/>
            </p:cNvSpPr>
            <p:nvPr/>
          </p:nvSpPr>
          <p:spPr bwMode="auto">
            <a:xfrm>
              <a:off x="1385833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5" name="Oval 213"/>
            <p:cNvSpPr>
              <a:spLocks noChangeArrowheads="1"/>
            </p:cNvSpPr>
            <p:nvPr/>
          </p:nvSpPr>
          <p:spPr bwMode="auto">
            <a:xfrm>
              <a:off x="1941425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4" name="Oval 212"/>
            <p:cNvSpPr>
              <a:spLocks noChangeArrowheads="1"/>
            </p:cNvSpPr>
            <p:nvPr/>
          </p:nvSpPr>
          <p:spPr bwMode="auto">
            <a:xfrm>
              <a:off x="2358886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3" name="Oval 211"/>
            <p:cNvSpPr>
              <a:spLocks noChangeArrowheads="1"/>
            </p:cNvSpPr>
            <p:nvPr/>
          </p:nvSpPr>
          <p:spPr bwMode="auto">
            <a:xfrm>
              <a:off x="2896060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2" name="Oval 210"/>
            <p:cNvSpPr>
              <a:spLocks noChangeArrowheads="1"/>
            </p:cNvSpPr>
            <p:nvPr/>
          </p:nvSpPr>
          <p:spPr bwMode="auto">
            <a:xfrm>
              <a:off x="3390261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1" name="Oval 209"/>
            <p:cNvSpPr>
              <a:spLocks noChangeArrowheads="1"/>
            </p:cNvSpPr>
            <p:nvPr/>
          </p:nvSpPr>
          <p:spPr bwMode="auto">
            <a:xfrm>
              <a:off x="3945852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00" name="Oval 208"/>
            <p:cNvSpPr>
              <a:spLocks noChangeArrowheads="1"/>
            </p:cNvSpPr>
            <p:nvPr/>
          </p:nvSpPr>
          <p:spPr bwMode="auto">
            <a:xfrm>
              <a:off x="4449467" y="5790515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9" name="Oval 207"/>
            <p:cNvSpPr>
              <a:spLocks noChangeArrowheads="1"/>
            </p:cNvSpPr>
            <p:nvPr/>
          </p:nvSpPr>
          <p:spPr bwMode="auto">
            <a:xfrm>
              <a:off x="4968224" y="5790518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8" name="Oval 206"/>
            <p:cNvSpPr>
              <a:spLocks noChangeArrowheads="1"/>
            </p:cNvSpPr>
            <p:nvPr/>
          </p:nvSpPr>
          <p:spPr bwMode="auto">
            <a:xfrm>
              <a:off x="7061463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7" name="Oval 205"/>
            <p:cNvSpPr>
              <a:spLocks noChangeArrowheads="1"/>
            </p:cNvSpPr>
            <p:nvPr/>
          </p:nvSpPr>
          <p:spPr bwMode="auto">
            <a:xfrm>
              <a:off x="8145020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6" name="Oval 204"/>
            <p:cNvSpPr>
              <a:spLocks noChangeArrowheads="1"/>
            </p:cNvSpPr>
            <p:nvPr/>
          </p:nvSpPr>
          <p:spPr bwMode="auto">
            <a:xfrm>
              <a:off x="6347352" y="5790518"/>
              <a:ext cx="737145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6,5,5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5" name="Oval 203"/>
            <p:cNvSpPr>
              <a:spLocks noChangeArrowheads="1"/>
            </p:cNvSpPr>
            <p:nvPr/>
          </p:nvSpPr>
          <p:spPr bwMode="auto">
            <a:xfrm>
              <a:off x="7423288" y="5790524"/>
              <a:ext cx="749714" cy="32089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5,4,4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92" name="AutoShape 200"/>
            <p:cNvSpPr>
              <a:spLocks noChangeShapeType="1"/>
            </p:cNvSpPr>
            <p:nvPr/>
          </p:nvSpPr>
          <p:spPr bwMode="auto">
            <a:xfrm flipH="1">
              <a:off x="1559776" y="5391288"/>
              <a:ext cx="148362" cy="39923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90" name="AutoShape 198"/>
            <p:cNvSpPr>
              <a:spLocks noChangeShapeType="1"/>
            </p:cNvSpPr>
            <p:nvPr/>
          </p:nvSpPr>
          <p:spPr bwMode="auto">
            <a:xfrm flipH="1">
              <a:off x="2532828" y="5382794"/>
              <a:ext cx="129945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88" name="AutoShape 196"/>
            <p:cNvSpPr>
              <a:spLocks noChangeShapeType="1"/>
            </p:cNvSpPr>
            <p:nvPr/>
          </p:nvSpPr>
          <p:spPr bwMode="auto">
            <a:xfrm flipH="1">
              <a:off x="3564203" y="5382794"/>
              <a:ext cx="163710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84" name="Oval 192"/>
            <p:cNvSpPr>
              <a:spLocks noChangeArrowheads="1"/>
            </p:cNvSpPr>
            <p:nvPr/>
          </p:nvSpPr>
          <p:spPr bwMode="auto">
            <a:xfrm>
              <a:off x="5456079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83" name="Oval 191"/>
            <p:cNvSpPr>
              <a:spLocks noChangeArrowheads="1"/>
            </p:cNvSpPr>
            <p:nvPr/>
          </p:nvSpPr>
          <p:spPr bwMode="auto">
            <a:xfrm>
              <a:off x="5993254" y="5790523"/>
              <a:ext cx="347884" cy="3208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82" name="AutoShape 190"/>
            <p:cNvSpPr>
              <a:spLocks noChangeShapeType="1"/>
            </p:cNvSpPr>
            <p:nvPr/>
          </p:nvSpPr>
          <p:spPr bwMode="auto">
            <a:xfrm flipH="1">
              <a:off x="4623409" y="5382787"/>
              <a:ext cx="111528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75" name="AutoShape 183"/>
            <p:cNvSpPr>
              <a:spLocks noChangeShapeType="1"/>
            </p:cNvSpPr>
            <p:nvPr/>
          </p:nvSpPr>
          <p:spPr bwMode="auto">
            <a:xfrm flipH="1">
              <a:off x="5630022" y="5379019"/>
              <a:ext cx="148362" cy="4115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74" name="AutoShape 182"/>
            <p:cNvSpPr>
              <a:spLocks noChangeShapeType="1"/>
            </p:cNvSpPr>
            <p:nvPr/>
          </p:nvSpPr>
          <p:spPr bwMode="auto">
            <a:xfrm>
              <a:off x="6016787" y="5382794"/>
              <a:ext cx="150409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70" name="AutoShape 178"/>
            <p:cNvSpPr>
              <a:spLocks noChangeShapeType="1"/>
            </p:cNvSpPr>
            <p:nvPr/>
          </p:nvSpPr>
          <p:spPr bwMode="auto">
            <a:xfrm flipH="1">
              <a:off x="6697208" y="5391288"/>
              <a:ext cx="140177" cy="39923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9" name="AutoShape 177"/>
            <p:cNvSpPr>
              <a:spLocks noChangeShapeType="1"/>
            </p:cNvSpPr>
            <p:nvPr/>
          </p:nvSpPr>
          <p:spPr bwMode="auto">
            <a:xfrm>
              <a:off x="7084996" y="5382794"/>
              <a:ext cx="150409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8" name="AutoShape 176"/>
            <p:cNvSpPr>
              <a:spLocks noChangeShapeType="1"/>
            </p:cNvSpPr>
            <p:nvPr/>
          </p:nvSpPr>
          <p:spPr bwMode="auto">
            <a:xfrm flipH="1">
              <a:off x="7756208" y="5382794"/>
              <a:ext cx="103342" cy="407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7" name="AutoShape 175"/>
            <p:cNvSpPr>
              <a:spLocks noChangeShapeType="1"/>
            </p:cNvSpPr>
            <p:nvPr/>
          </p:nvSpPr>
          <p:spPr bwMode="auto">
            <a:xfrm>
              <a:off x="8159345" y="5365805"/>
              <a:ext cx="159617" cy="42471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114"/>
          <p:cNvGrpSpPr/>
          <p:nvPr/>
        </p:nvGrpSpPr>
        <p:grpSpPr>
          <a:xfrm>
            <a:off x="6579541" y="3443906"/>
            <a:ext cx="1791604" cy="596729"/>
            <a:chOff x="6579541" y="4591874"/>
            <a:chExt cx="1791604" cy="795639"/>
          </a:xfrm>
        </p:grpSpPr>
        <p:sp>
          <p:nvSpPr>
            <p:cNvPr id="59644" name="Rectangle 252"/>
            <p:cNvSpPr>
              <a:spLocks noChangeArrowheads="1"/>
            </p:cNvSpPr>
            <p:nvPr/>
          </p:nvSpPr>
          <p:spPr bwMode="auto">
            <a:xfrm>
              <a:off x="6820623" y="4711739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41" name="Rectangle 249"/>
            <p:cNvSpPr>
              <a:spLocks noChangeArrowheads="1"/>
            </p:cNvSpPr>
            <p:nvPr/>
          </p:nvSpPr>
          <p:spPr bwMode="auto">
            <a:xfrm>
              <a:off x="7837040" y="4669267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73" name="Oval 181"/>
            <p:cNvSpPr>
              <a:spLocks noChangeArrowheads="1"/>
            </p:cNvSpPr>
            <p:nvPr/>
          </p:nvSpPr>
          <p:spPr bwMode="auto">
            <a:xfrm>
              <a:off x="6579541" y="5066615"/>
              <a:ext cx="754090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1,1,5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72" name="Oval 180"/>
            <p:cNvSpPr>
              <a:spLocks noChangeArrowheads="1"/>
            </p:cNvSpPr>
            <p:nvPr/>
          </p:nvSpPr>
          <p:spPr bwMode="auto">
            <a:xfrm>
              <a:off x="7617055" y="5066615"/>
              <a:ext cx="754090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0,0,4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66" name="AutoShape 174"/>
            <p:cNvSpPr>
              <a:spLocks noChangeShapeType="1"/>
            </p:cNvSpPr>
            <p:nvPr/>
          </p:nvSpPr>
          <p:spPr bwMode="auto">
            <a:xfrm flipH="1">
              <a:off x="6957098" y="4591874"/>
              <a:ext cx="201568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5" name="AutoShape 173"/>
            <p:cNvSpPr>
              <a:spLocks noChangeShapeType="1"/>
            </p:cNvSpPr>
            <p:nvPr/>
          </p:nvSpPr>
          <p:spPr bwMode="auto">
            <a:xfrm>
              <a:off x="7691747" y="4591874"/>
              <a:ext cx="302864" cy="4747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117"/>
          <p:cNvGrpSpPr/>
          <p:nvPr/>
        </p:nvGrpSpPr>
        <p:grpSpPr>
          <a:xfrm>
            <a:off x="4929190" y="2826651"/>
            <a:ext cx="2822980" cy="652652"/>
            <a:chOff x="4929189" y="3768865"/>
            <a:chExt cx="2822980" cy="870202"/>
          </a:xfrm>
        </p:grpSpPr>
        <p:grpSp>
          <p:nvGrpSpPr>
            <p:cNvPr id="11" name="组合 110"/>
            <p:cNvGrpSpPr/>
            <p:nvPr/>
          </p:nvGrpSpPr>
          <p:grpSpPr>
            <a:xfrm>
              <a:off x="4929189" y="3768865"/>
              <a:ext cx="2822980" cy="870202"/>
              <a:chOff x="4979272" y="3768865"/>
              <a:chExt cx="2822980" cy="870202"/>
            </a:xfrm>
          </p:grpSpPr>
          <p:sp>
            <p:nvSpPr>
              <p:cNvPr id="59561" name="AutoShape 169"/>
              <p:cNvSpPr>
                <a:spLocks noChangeShapeType="1"/>
              </p:cNvSpPr>
              <p:nvPr/>
            </p:nvSpPr>
            <p:spPr bwMode="auto">
              <a:xfrm>
                <a:off x="6635816" y="3768865"/>
                <a:ext cx="789902" cy="549302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1600"/>
                  </a:lnSpc>
                </a:pPr>
                <a:endParaRPr lang="zh-CN" altLang="en-US" sz="140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649" name="Rectangle 257"/>
              <p:cNvSpPr>
                <a:spLocks noChangeArrowheads="1"/>
              </p:cNvSpPr>
              <p:nvPr/>
            </p:nvSpPr>
            <p:spPr bwMode="auto">
              <a:xfrm>
                <a:off x="5509043" y="3871741"/>
                <a:ext cx="210777" cy="1963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648" name="Rectangle 256"/>
              <p:cNvSpPr>
                <a:spLocks noChangeArrowheads="1"/>
              </p:cNvSpPr>
              <p:nvPr/>
            </p:nvSpPr>
            <p:spPr bwMode="auto">
              <a:xfrm>
                <a:off x="7068235" y="3871741"/>
                <a:ext cx="210777" cy="1963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578" name="Oval 186"/>
              <p:cNvSpPr>
                <a:spLocks noChangeArrowheads="1"/>
              </p:cNvSpPr>
              <p:nvPr/>
            </p:nvSpPr>
            <p:spPr bwMode="auto">
              <a:xfrm>
                <a:off x="4979272" y="4318168"/>
                <a:ext cx="1000131" cy="320899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3,4,6.6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571" name="Oval 179"/>
              <p:cNvSpPr>
                <a:spLocks noChangeArrowheads="1"/>
              </p:cNvSpPr>
              <p:nvPr/>
            </p:nvSpPr>
            <p:spPr bwMode="auto">
              <a:xfrm>
                <a:off x="7048162" y="4318167"/>
                <a:ext cx="754090" cy="32089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0,0,5</a:t>
                </a:r>
                <a:endPara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59562" name="AutoShape 170"/>
            <p:cNvSpPr>
              <a:spLocks noChangeShapeType="1"/>
            </p:cNvSpPr>
            <p:nvPr/>
          </p:nvSpPr>
          <p:spPr bwMode="auto">
            <a:xfrm flipH="1">
              <a:off x="5356830" y="3768865"/>
              <a:ext cx="745905" cy="54930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05"/>
          <p:cNvGrpSpPr/>
          <p:nvPr/>
        </p:nvGrpSpPr>
        <p:grpSpPr>
          <a:xfrm>
            <a:off x="1932216" y="2246908"/>
            <a:ext cx="4899336" cy="615134"/>
            <a:chOff x="1932216" y="2995878"/>
            <a:chExt cx="4899336" cy="820178"/>
          </a:xfrm>
        </p:grpSpPr>
        <p:sp>
          <p:nvSpPr>
            <p:cNvPr id="59620" name="Oval 228"/>
            <p:cNvSpPr>
              <a:spLocks noChangeArrowheads="1"/>
            </p:cNvSpPr>
            <p:nvPr/>
          </p:nvSpPr>
          <p:spPr bwMode="auto">
            <a:xfrm>
              <a:off x="1932216" y="3495158"/>
              <a:ext cx="754090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2,3,8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613" name="AutoShape 221"/>
            <p:cNvSpPr>
              <a:spLocks noChangeShapeType="1"/>
            </p:cNvSpPr>
            <p:nvPr/>
          </p:nvSpPr>
          <p:spPr bwMode="auto">
            <a:xfrm flipH="1">
              <a:off x="2575802" y="2995878"/>
              <a:ext cx="1543992" cy="5464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4" name="Oval 172"/>
            <p:cNvSpPr>
              <a:spLocks noChangeArrowheads="1"/>
            </p:cNvSpPr>
            <p:nvPr/>
          </p:nvSpPr>
          <p:spPr bwMode="auto">
            <a:xfrm>
              <a:off x="5822890" y="3495158"/>
              <a:ext cx="1008662" cy="3208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0,0,6.6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63" name="AutoShape 171"/>
            <p:cNvSpPr>
              <a:spLocks noChangeShapeType="1"/>
            </p:cNvSpPr>
            <p:nvPr/>
          </p:nvSpPr>
          <p:spPr bwMode="auto">
            <a:xfrm>
              <a:off x="4652877" y="2995878"/>
              <a:ext cx="1419322" cy="52837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600"/>
                </a:lnSpc>
              </a:pP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560" name="Rectangle 168"/>
            <p:cNvSpPr>
              <a:spLocks noChangeArrowheads="1"/>
            </p:cNvSpPr>
            <p:nvPr/>
          </p:nvSpPr>
          <p:spPr bwMode="auto">
            <a:xfrm>
              <a:off x="3243945" y="2995878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9559" name="Rectangle 167"/>
            <p:cNvSpPr>
              <a:spLocks noChangeArrowheads="1"/>
            </p:cNvSpPr>
            <p:nvPr/>
          </p:nvSpPr>
          <p:spPr bwMode="auto">
            <a:xfrm>
              <a:off x="5191073" y="2995878"/>
              <a:ext cx="210777" cy="1963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500034" y="4607733"/>
            <a:ext cx="1214446" cy="31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bestv=8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28992" y="4768469"/>
            <a:ext cx="20002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结果：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bestv=8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21" grpId="0" bldLvl="0" animBg="1"/>
      <p:bldP spid="203" grpId="0"/>
      <p:bldP spid="1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699828"/>
            <a:ext cx="8643998" cy="298964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(e,qu):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结点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进队操作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	global n,bestv,bestx,bestw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e.i==n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到达叶子结点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e.cv&gt;bestv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比较更新最优解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   		bestv=e.cv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     		bestx=copy.deepcopy(e.x)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       	bestw=e.cw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  	else:qu.append(e)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非叶子结点进队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7158" y="535767"/>
            <a:ext cx="8643998" cy="24574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0/1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背包最优解的算法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  	global g,n,W,bextx,bestw,sum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qu=deque()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定义一个队列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  	e=QNode()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  	e.i,e.cw,e.cv=0,0,0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根结点层次为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31  	e.x=[-1]*n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  	qu.append(e)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844" y="142858"/>
            <a:ext cx="8858280" cy="486464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33  	while qu: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34   		e=qu.popleft()		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36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e.cw+g[e.i].w&lt;=W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37     		e1=QNode()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38      	e1.cw=e.cw+g[e.i].w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39      	e1.cv=e.cv+g[e.i].v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40      	e1.x=copy.deepcopy(e.x); e1.x[e.i]=1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41      	e1.i=e.i+1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左子结点的层次加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42 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(e1,qu)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43     	e2=QNode()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44     	e2.cw,e2.cv=e.cw,e.cv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45     	e2.x=copy.deepcopy(e.x); e2.x[e.i]=0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46      e2.i=e.i+1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右子结点的层次加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47     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(e2)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求出不选择物品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的上界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48      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e2.ub&gt;bestv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49 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(e2,qu)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214296"/>
            <a:ext cx="8643998" cy="43003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knap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(g,n,W):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0/1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背包问题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52  	global bestx,bestv,bestw,sum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53  	g.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sort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v/w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递减排序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54  	bestx=[-1]*n	     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存放最优解向量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55  	bestv=0			    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存放最大价值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56  	bestw=0          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最优解总重量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57  	sum=0				        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累计搜索的结点个数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58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				          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开始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59  	print("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求解结果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60  	for i in range(0,n):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61    	if bestx[i]==1:print("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选取第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个物品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"%(g[i].no))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62 	print("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总重量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=%d,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总价值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=%d"%(bestw,bestv))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63  	print("sum=",sum)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42910" y="782411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36" y="2285998"/>
            <a:ext cx="4152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43636" y="714361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2000" b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W=6</a:t>
            </a:r>
            <a:endParaRPr lang="zh-CN" altLang="en-US" sz="2000" b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08" y="285734"/>
          <a:ext cx="3786214" cy="16545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867"/>
                <a:gridCol w="1244244"/>
                <a:gridCol w="1326103"/>
              </a:tblGrid>
              <a:tr h="333797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重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量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价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值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596" y="1458106"/>
            <a:ext cx="6072230" cy="29136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界限界函数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，若从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的分支向下搜索所得到的部分解是（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，…，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），则应该满足：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所以根结点的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值应该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于或等于最优解的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值。如果从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结点扩展到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结点，应满足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将所有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于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的结点剪支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7158" y="922321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），如果目标函数是求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值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7358082" y="1466393"/>
            <a:ext cx="345172" cy="301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358082" y="2182704"/>
            <a:ext cx="345172" cy="3016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7358082" y="3716690"/>
            <a:ext cx="345172" cy="30168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stCxn id="31" idx="4"/>
            <a:endCxn id="32" idx="0"/>
          </p:cNvCxnSpPr>
          <p:nvPr/>
        </p:nvCxnSpPr>
        <p:spPr>
          <a:xfrm rot="5400000">
            <a:off x="7323352" y="1975190"/>
            <a:ext cx="414632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4"/>
            <a:endCxn id="39" idx="0"/>
          </p:cNvCxnSpPr>
          <p:nvPr/>
        </p:nvCxnSpPr>
        <p:spPr>
          <a:xfrm rot="5400000">
            <a:off x="7182408" y="2832446"/>
            <a:ext cx="696521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43834" y="18414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7358082" y="3180905"/>
            <a:ext cx="345172" cy="3016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39" idx="4"/>
            <a:endCxn id="33" idx="0"/>
          </p:cNvCxnSpPr>
          <p:nvPr/>
        </p:nvCxnSpPr>
        <p:spPr>
          <a:xfrm rot="5400000">
            <a:off x="7413616" y="3599439"/>
            <a:ext cx="234105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43834" y="24843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5272" y="3448797"/>
            <a:ext cx="50006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zh-CN" altLang="en-US" sz="1800" baseline="-25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流程图: 合并 46"/>
          <p:cNvSpPr/>
          <p:nvPr/>
        </p:nvSpPr>
        <p:spPr>
          <a:xfrm rot="10800000">
            <a:off x="8072462" y="1768072"/>
            <a:ext cx="285752" cy="2196719"/>
          </a:xfrm>
          <a:prstGeom prst="flowChartMerge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001024" y="144660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lb</a:t>
            </a:r>
            <a:endParaRPr lang="zh-CN" altLang="en-US" sz="18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48" y="1607338"/>
            <a:ext cx="7929618" cy="1246495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背包问题的解空间是一棵高度为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的满二叉树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bound()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最坏时间复杂度仍然为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964396"/>
            <a:ext cx="185738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375032"/>
            <a:ext cx="7643866" cy="173134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解空间与用回溯法求解的解空间相同，根结点层次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层表示对物品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的决策，只有选择和不选择两种情况，每次二选一，叶子结点的层次是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表示解向量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4397754" y="2371350"/>
            <a:ext cx="960065" cy="178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786659" y="2371350"/>
            <a:ext cx="960065" cy="178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66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3778975" y="2024632"/>
            <a:ext cx="390325" cy="2916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4968958" y="2017750"/>
            <a:ext cx="1103241" cy="1789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</a:t>
            </a: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967329" y="2781733"/>
            <a:ext cx="390325" cy="2907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473523" y="2781733"/>
            <a:ext cx="390325" cy="29079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5" name="AutoShape 7"/>
          <p:cNvSpPr>
            <a:spLocks noChangeShapeType="1"/>
          </p:cNvSpPr>
          <p:nvPr/>
        </p:nvSpPr>
        <p:spPr bwMode="auto">
          <a:xfrm flipH="1">
            <a:off x="3162490" y="2273271"/>
            <a:ext cx="673884" cy="50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tailEnd type="none" w="sm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4" name="AutoShape 6"/>
          <p:cNvSpPr>
            <a:spLocks noChangeShapeType="1"/>
          </p:cNvSpPr>
          <p:nvPr/>
        </p:nvSpPr>
        <p:spPr bwMode="auto">
          <a:xfrm>
            <a:off x="4111899" y="2273271"/>
            <a:ext cx="556787" cy="5084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tailEnd type="none" w="sm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428860" y="3357213"/>
            <a:ext cx="1357322" cy="3932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选择物品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的子结点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e1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143373" y="3357213"/>
            <a:ext cx="1449799" cy="446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不选择物品</a:t>
            </a:r>
            <a:r>
              <a:rPr kumimoji="0" lang="en-US" altLang="zh-CN" sz="18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的子结点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e2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491" name="AutoShape 3"/>
          <p:cNvSpPr>
            <a:spLocks noChangeShapeType="1"/>
          </p:cNvSpPr>
          <p:nvPr/>
        </p:nvSpPr>
        <p:spPr bwMode="auto">
          <a:xfrm flipV="1">
            <a:off x="3161342" y="3072529"/>
            <a:ext cx="1148" cy="24347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0" name="AutoShape 2"/>
          <p:cNvSpPr>
            <a:spLocks noChangeShapeType="1"/>
          </p:cNvSpPr>
          <p:nvPr/>
        </p:nvSpPr>
        <p:spPr bwMode="auto">
          <a:xfrm flipV="1">
            <a:off x="4667536" y="3072529"/>
            <a:ext cx="1148" cy="243476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696502"/>
            <a:ext cx="50006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2910" y="375032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另外用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（初始设置为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）分别表示最优解向量和最大总价值。设计队列结点类型如下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1339445"/>
            <a:ext cx="7358114" cy="23896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QNode</a:t>
            </a: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{					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队列中结点类型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int i;						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当前层次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物品序号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int cw;						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当前总重量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int cv;						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当前总价值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int x[];			        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当前解向量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double ub;					</a:t>
            </a:r>
            <a:r>
              <a:rPr lang="en-US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b="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上界</a:t>
            </a:r>
            <a:endParaRPr lang="zh-CN" altLang="zh-CN" sz="1800" b="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1800" b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b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1017974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6.4.1  </a:t>
            </a:r>
            <a:r>
              <a:rPr lang="zh-CN" altLang="zh-CN" smtClean="0">
                <a:ea typeface="微软雅黑" panose="020B0503020204020204" pitchFamily="34" charset="-122"/>
              </a:rPr>
              <a:t>队列式分支限界法概述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>
            <a:hlinkClick r:id="rId1" action="ppaction://hlinksldjump"/>
          </p:cNvPr>
          <p:cNvSpPr txBox="1"/>
          <p:nvPr/>
        </p:nvSpPr>
        <p:spPr>
          <a:xfrm>
            <a:off x="2214546" y="304088"/>
            <a:ext cx="48577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6.4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优先队列式分支限界法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71070"/>
            <a:ext cx="8215370" cy="23723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采用优先队列存储活结点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PriorityQueue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根据需要设计相应的限界函数，求最大值问题设计上界函数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，求最小值问题设计下界函数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不同于队列式分支限界法中结点一层一层地出队，优先队列式分支限界法中结点出队（扩展结点）是跳跃式，这样有助于快速地找到一个解，并以此为基础进行剪支，所以通常算法的时间性能更好。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544314"/>
            <a:ext cx="8643998" cy="36532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优先队列式分支限界法框架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定义一个优先队列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根结点进队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	while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不空时循环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		for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扩展结点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产生结点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		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满足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constraint() and bound():</a:t>
            </a:r>
            <a:endParaRPr lang="zh-CN" altLang="zh-CN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			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是叶子结点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endParaRPr lang="zh-CN" altLang="zh-CN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		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比较得到一个更优解或者直接返回最优解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			else: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						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将结点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1071552"/>
            <a:ext cx="8001056" cy="172710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给定一个带权有向图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），其中每条边的权是一个正整数。另外给定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中的一个顶点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，称为源点。计算从源点到其他所有其他各顶点的最短路径及其长度。这里的路径长度是指路上各边权之和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2786050" y="3143254"/>
            <a:ext cx="2696379" cy="1513178"/>
            <a:chOff x="1937927" y="3357562"/>
            <a:chExt cx="2696379" cy="2017570"/>
          </a:xfrm>
        </p:grpSpPr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6" name="Rectangle 22"/>
            <p:cNvSpPr>
              <a:spLocks noChangeArrowheads="1"/>
            </p:cNvSpPr>
            <p:nvPr/>
          </p:nvSpPr>
          <p:spPr bwMode="auto">
            <a:xfrm>
              <a:off x="3958498" y="486702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5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2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1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40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8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5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29034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33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32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31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30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29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28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27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26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5720" y="375032"/>
            <a:ext cx="435771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ea typeface="微软雅黑" panose="020B0503020204020204" pitchFamily="34" charset="-122"/>
              </a:rPr>
              <a:t>6.4.2    </a:t>
            </a:r>
            <a:r>
              <a:rPr lang="zh-CN" altLang="zh-CN" smtClean="0">
                <a:ea typeface="微软雅黑" panose="020B0503020204020204" pitchFamily="34" charset="-122"/>
              </a:rPr>
              <a:t>图的单源最短路径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71472" y="428610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000233" y="267874"/>
            <a:ext cx="2696379" cy="1513178"/>
            <a:chOff x="1937927" y="3357562"/>
            <a:chExt cx="2696379" cy="2017570"/>
          </a:xfrm>
        </p:grpSpPr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3843200" y="3357562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958498" y="4787764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3936809" y="3773179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707354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2383137" y="3679551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2622866" y="4067765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2298661" y="4779110"/>
              <a:ext cx="433795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1937927" y="4143124"/>
              <a:ext cx="365301" cy="4110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173101" y="3431779"/>
              <a:ext cx="364160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3183375" y="4143124"/>
              <a:ext cx="365301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3183375" y="4965224"/>
              <a:ext cx="364160" cy="40990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267863" y="4143124"/>
              <a:ext cx="366443" cy="41105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4267863" y="3430638"/>
              <a:ext cx="365301" cy="4121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8" name="AutoShape 10"/>
            <p:cNvSpPr>
              <a:spLocks noChangeShapeType="1"/>
            </p:cNvSpPr>
            <p:nvPr/>
          </p:nvSpPr>
          <p:spPr bwMode="auto">
            <a:xfrm flipV="1">
              <a:off x="2249574" y="3637304"/>
              <a:ext cx="923527" cy="56633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AutoShape 9"/>
            <p:cNvSpPr>
              <a:spLocks noChangeShapeType="1"/>
            </p:cNvSpPr>
            <p:nvPr/>
          </p:nvSpPr>
          <p:spPr bwMode="auto">
            <a:xfrm>
              <a:off x="2249574" y="4493659"/>
              <a:ext cx="933801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AutoShape 8"/>
            <p:cNvSpPr>
              <a:spLocks noChangeShapeType="1"/>
            </p:cNvSpPr>
            <p:nvPr/>
          </p:nvSpPr>
          <p:spPr bwMode="auto">
            <a:xfrm>
              <a:off x="2303228" y="4348649"/>
              <a:ext cx="88014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AutoShape 7"/>
            <p:cNvSpPr>
              <a:spLocks noChangeShapeType="1"/>
            </p:cNvSpPr>
            <p:nvPr/>
          </p:nvSpPr>
          <p:spPr bwMode="auto">
            <a:xfrm>
              <a:off x="3366026" y="4553032"/>
              <a:ext cx="1142" cy="41219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AutoShape 6"/>
            <p:cNvSpPr>
              <a:spLocks noChangeShapeType="1"/>
            </p:cNvSpPr>
            <p:nvPr/>
          </p:nvSpPr>
          <p:spPr bwMode="auto">
            <a:xfrm flipV="1">
              <a:off x="3547535" y="4493659"/>
              <a:ext cx="773982" cy="67709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AutoShape 5"/>
            <p:cNvSpPr>
              <a:spLocks noChangeShapeType="1"/>
            </p:cNvSpPr>
            <p:nvPr/>
          </p:nvSpPr>
          <p:spPr bwMode="auto">
            <a:xfrm>
              <a:off x="3548676" y="4348649"/>
              <a:ext cx="719187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AutoShape 4"/>
            <p:cNvSpPr>
              <a:spLocks noChangeShapeType="1"/>
            </p:cNvSpPr>
            <p:nvPr/>
          </p:nvSpPr>
          <p:spPr bwMode="auto">
            <a:xfrm>
              <a:off x="3483607" y="3782314"/>
              <a:ext cx="837909" cy="42132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AutoShape 3"/>
            <p:cNvSpPr>
              <a:spLocks noChangeShapeType="1"/>
            </p:cNvSpPr>
            <p:nvPr/>
          </p:nvSpPr>
          <p:spPr bwMode="auto">
            <a:xfrm flipH="1">
              <a:off x="3537261" y="3637304"/>
              <a:ext cx="730602" cy="114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900"/>
                </a:lnSpc>
              </a:pP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Rectangle 2"/>
            <p:cNvSpPr>
              <a:spLocks noChangeArrowheads="1"/>
            </p:cNvSpPr>
            <p:nvPr/>
          </p:nvSpPr>
          <p:spPr bwMode="auto">
            <a:xfrm>
              <a:off x="3439086" y="4650086"/>
              <a:ext cx="239729" cy="2843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214414" y="2428874"/>
            <a:ext cx="5572164" cy="1938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A=[[[2,10],[4,30],[5,100]],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[[2,4]],		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[[3,50]],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[[5,10]],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	[[3,20],[5,60]],		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[] ]		 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3286116" y="1982387"/>
            <a:ext cx="285752" cy="321471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47485"/>
            <a:ext cx="8286808" cy="2753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优先队列结点类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def __init__(self,i,vno,length):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构造方法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self.i=i			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结点的层次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self.vno=vno		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顶点编号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self.length=length		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路径长度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def __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__(self,other):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length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越小越优先出队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		return self.length&lt;other.length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525449"/>
            <a:ext cx="7224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优先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队列式分支限界法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求解。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队列结点类型声明如下：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533105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00048"/>
            <a:ext cx="8429652" cy="165417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数组所有元素为∞，定义元素类型为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QNode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的优先队列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pqu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先将根结点进队，队不空时循环，出队一个结点，对相应顶点的所有出边做松驰操作，直到队列为空，最后的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dist[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源点到顶点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857884" y="375032"/>
            <a:ext cx="714380" cy="3214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,0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488" y="26787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顶点编号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length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5140" y="375032"/>
            <a:ext cx="150019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dist[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∞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214282" y="107139"/>
            <a:ext cx="2071702" cy="1528382"/>
            <a:chOff x="4357686" y="1891224"/>
            <a:chExt cx="2571768" cy="2680784"/>
          </a:xfrm>
        </p:grpSpPr>
        <p:sp>
          <p:nvSpPr>
            <p:cNvPr id="10" name="椭圆 9"/>
            <p:cNvSpPr/>
            <p:nvPr/>
          </p:nvSpPr>
          <p:spPr>
            <a:xfrm>
              <a:off x="4357686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357818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357818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500826" y="307181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357818" y="4143380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00826" y="2071678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ts val="1900"/>
                </a:lnSpc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10" idx="7"/>
              <a:endCxn id="13" idx="3"/>
            </p:cNvCxnSpPr>
            <p:nvPr/>
          </p:nvCxnSpPr>
          <p:spPr>
            <a:xfrm rot="5400000" flipH="1" flipV="1">
              <a:off x="4723543" y="2437535"/>
              <a:ext cx="697046" cy="69704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43438" y="2428867"/>
              <a:ext cx="68974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10" idx="5"/>
              <a:endCxn id="16" idx="1"/>
            </p:cNvCxnSpPr>
            <p:nvPr/>
          </p:nvCxnSpPr>
          <p:spPr>
            <a:xfrm rot="16200000" flipH="1">
              <a:off x="4687824" y="3473386"/>
              <a:ext cx="768484" cy="69704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6"/>
              <a:endCxn id="14" idx="2"/>
            </p:cNvCxnSpPr>
            <p:nvPr/>
          </p:nvCxnSpPr>
          <p:spPr>
            <a:xfrm>
              <a:off x="4786314" y="3286124"/>
              <a:ext cx="571504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5"/>
              <a:endCxn id="15" idx="1"/>
            </p:cNvCxnSpPr>
            <p:nvPr/>
          </p:nvCxnSpPr>
          <p:spPr>
            <a:xfrm rot="16200000" flipH="1">
              <a:off x="5795113" y="2366097"/>
              <a:ext cx="697046" cy="839922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6"/>
              <a:endCxn id="15" idx="2"/>
            </p:cNvCxnSpPr>
            <p:nvPr/>
          </p:nvCxnSpPr>
          <p:spPr>
            <a:xfrm>
              <a:off x="5786446" y="3286124"/>
              <a:ext cx="714380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5" idx="3"/>
              <a:endCxn id="16" idx="7"/>
            </p:cNvCxnSpPr>
            <p:nvPr/>
          </p:nvCxnSpPr>
          <p:spPr>
            <a:xfrm rot="5400000">
              <a:off x="5759394" y="3401948"/>
              <a:ext cx="768484" cy="839922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2"/>
              <a:endCxn id="13" idx="6"/>
            </p:cNvCxnSpPr>
            <p:nvPr/>
          </p:nvCxnSpPr>
          <p:spPr>
            <a:xfrm rot="10800000">
              <a:off x="5786446" y="2285992"/>
              <a:ext cx="714380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4" idx="4"/>
              <a:endCxn id="16" idx="0"/>
            </p:cNvCxnSpPr>
            <p:nvPr/>
          </p:nvCxnSpPr>
          <p:spPr>
            <a:xfrm rot="5400000">
              <a:off x="5250661" y="3821909"/>
              <a:ext cx="642942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57752" y="2842536"/>
              <a:ext cx="475432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3702609"/>
              <a:ext cx="500066" cy="5893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25746" y="3534683"/>
              <a:ext cx="50006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62096" y="2557706"/>
              <a:ext cx="50006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54374" y="1891224"/>
              <a:ext cx="50006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8528" y="3684943"/>
              <a:ext cx="50006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3793" y="3203077"/>
              <a:ext cx="500066" cy="58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altLang="zh-CN" sz="14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20</a:t>
              </a:r>
              <a:endParaRPr lang="zh-CN" altLang="en-US" sz="14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任意多边形 33"/>
          <p:cNvSpPr/>
          <p:nvPr/>
        </p:nvSpPr>
        <p:spPr>
          <a:xfrm>
            <a:off x="4185462" y="67328"/>
            <a:ext cx="2004165" cy="355426"/>
          </a:xfrm>
          <a:custGeom>
            <a:avLst/>
            <a:gdLst>
              <a:gd name="connsiteX0" fmla="*/ 0 w 2004165"/>
              <a:gd name="connsiteY0" fmla="*/ 311063 h 473901"/>
              <a:gd name="connsiteX1" fmla="*/ 576197 w 2004165"/>
              <a:gd name="connsiteY1" fmla="*/ 35490 h 473901"/>
              <a:gd name="connsiteX2" fmla="*/ 1753644 w 2004165"/>
              <a:gd name="connsiteY2" fmla="*/ 98120 h 473901"/>
              <a:gd name="connsiteX3" fmla="*/ 2004165 w 2004165"/>
              <a:gd name="connsiteY3" fmla="*/ 473901 h 47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165" h="473901">
                <a:moveTo>
                  <a:pt x="0" y="311063"/>
                </a:moveTo>
                <a:cubicBezTo>
                  <a:pt x="141961" y="191022"/>
                  <a:pt x="283923" y="70981"/>
                  <a:pt x="576197" y="35490"/>
                </a:cubicBezTo>
                <a:cubicBezTo>
                  <a:pt x="868471" y="0"/>
                  <a:pt x="1515649" y="25052"/>
                  <a:pt x="1753644" y="98120"/>
                </a:cubicBezTo>
                <a:cubicBezTo>
                  <a:pt x="1991639" y="171189"/>
                  <a:pt x="1997902" y="322545"/>
                  <a:pt x="2004165" y="473901"/>
                </a:cubicBezTo>
              </a:path>
            </a:pathLst>
          </a:cu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71"/>
          <p:cNvGrpSpPr/>
          <p:nvPr/>
        </p:nvGrpSpPr>
        <p:grpSpPr>
          <a:xfrm>
            <a:off x="2769115" y="696502"/>
            <a:ext cx="3445961" cy="1199254"/>
            <a:chOff x="2769114" y="928669"/>
            <a:chExt cx="3445961" cy="1599004"/>
          </a:xfrm>
        </p:grpSpPr>
        <p:sp>
          <p:nvSpPr>
            <p:cNvPr id="36" name="TextBox 35"/>
            <p:cNvSpPr txBox="1"/>
            <p:nvPr/>
          </p:nvSpPr>
          <p:spPr>
            <a:xfrm>
              <a:off x="2769114" y="1378642"/>
              <a:ext cx="1428761" cy="1149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0+10&lt;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prev[2]=0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dist[2]=10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929058" y="1812185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6" idx="2"/>
              <a:endCxn id="37" idx="0"/>
            </p:cNvCxnSpPr>
            <p:nvPr/>
          </p:nvCxnSpPr>
          <p:spPr>
            <a:xfrm rot="5400000">
              <a:off x="4808904" y="406014"/>
              <a:ext cx="883515" cy="192882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71999" y="1048968"/>
              <a:ext cx="785817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0→2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72"/>
          <p:cNvGrpSpPr/>
          <p:nvPr/>
        </p:nvGrpSpPr>
        <p:grpSpPr>
          <a:xfrm>
            <a:off x="4706409" y="697098"/>
            <a:ext cx="2294483" cy="1270096"/>
            <a:chOff x="4706409" y="929463"/>
            <a:chExt cx="2294483" cy="1693460"/>
          </a:xfrm>
        </p:grpSpPr>
        <p:sp>
          <p:nvSpPr>
            <p:cNvPr id="41" name="圆角矩形 40"/>
            <p:cNvSpPr/>
            <p:nvPr/>
          </p:nvSpPr>
          <p:spPr>
            <a:xfrm>
              <a:off x="5857884" y="1812185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l"/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,30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6409" y="1473892"/>
              <a:ext cx="1357322" cy="1149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0+30&lt;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prev[4]=0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dist[4]=30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6" idx="2"/>
              <a:endCxn id="41" idx="0"/>
            </p:cNvCxnSpPr>
            <p:nvPr/>
          </p:nvCxnSpPr>
          <p:spPr>
            <a:xfrm rot="5400000">
              <a:off x="5773317" y="1370427"/>
              <a:ext cx="883515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215074" y="1273718"/>
              <a:ext cx="785818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0→4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73"/>
          <p:cNvGrpSpPr/>
          <p:nvPr/>
        </p:nvGrpSpPr>
        <p:grpSpPr>
          <a:xfrm>
            <a:off x="6215076" y="696502"/>
            <a:ext cx="2643205" cy="1274394"/>
            <a:chOff x="6215075" y="928669"/>
            <a:chExt cx="2643205" cy="1699192"/>
          </a:xfrm>
        </p:grpSpPr>
        <p:sp>
          <p:nvSpPr>
            <p:cNvPr id="46" name="圆角矩形 45"/>
            <p:cNvSpPr/>
            <p:nvPr/>
          </p:nvSpPr>
          <p:spPr>
            <a:xfrm>
              <a:off x="8143900" y="1812185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,100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16926" y="1478829"/>
              <a:ext cx="1441287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0+100&lt;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prev[5]=0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dist[5]=100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/>
            <p:cNvCxnSpPr>
              <a:stCxn id="6" idx="2"/>
              <a:endCxn id="46" idx="0"/>
            </p:cNvCxnSpPr>
            <p:nvPr/>
          </p:nvCxnSpPr>
          <p:spPr>
            <a:xfrm rot="16200000" flipH="1">
              <a:off x="6916325" y="227419"/>
              <a:ext cx="883515" cy="2286016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572395" y="1130842"/>
              <a:ext cx="785817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0→5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74"/>
          <p:cNvGrpSpPr/>
          <p:nvPr/>
        </p:nvGrpSpPr>
        <p:grpSpPr>
          <a:xfrm>
            <a:off x="1857356" y="1680610"/>
            <a:ext cx="2857520" cy="1361840"/>
            <a:chOff x="1857356" y="2240813"/>
            <a:chExt cx="2857520" cy="1815787"/>
          </a:xfrm>
        </p:grpSpPr>
        <p:sp>
          <p:nvSpPr>
            <p:cNvPr id="51" name="圆角矩形 50"/>
            <p:cNvSpPr/>
            <p:nvPr/>
          </p:nvSpPr>
          <p:spPr>
            <a:xfrm>
              <a:off x="3286116" y="3098069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,60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57356" y="2907568"/>
              <a:ext cx="1428760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10+50&lt;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∞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prev[3]=2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dist[3]=60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>
              <a:stCxn id="37" idx="2"/>
              <a:endCxn id="51" idx="0"/>
            </p:cNvCxnSpPr>
            <p:nvPr/>
          </p:nvCxnSpPr>
          <p:spPr>
            <a:xfrm rot="5400000">
              <a:off x="3536149" y="2347970"/>
              <a:ext cx="857256" cy="642942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29058" y="2607226"/>
              <a:ext cx="785818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2→3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75"/>
          <p:cNvGrpSpPr/>
          <p:nvPr/>
        </p:nvGrpSpPr>
        <p:grpSpPr>
          <a:xfrm>
            <a:off x="4143372" y="1680609"/>
            <a:ext cx="2071704" cy="1377866"/>
            <a:chOff x="4143371" y="2240812"/>
            <a:chExt cx="2071704" cy="1837153"/>
          </a:xfrm>
        </p:grpSpPr>
        <p:sp>
          <p:nvSpPr>
            <p:cNvPr id="56" name="圆角矩形 55"/>
            <p:cNvSpPr/>
            <p:nvPr/>
          </p:nvSpPr>
          <p:spPr>
            <a:xfrm>
              <a:off x="5429256" y="3071810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,50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3371" y="2928934"/>
              <a:ext cx="1428760" cy="1149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30+20&lt;60: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prev[3]=4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dist[3]=50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/>
            <p:cNvCxnSpPr>
              <a:stCxn id="41" idx="2"/>
              <a:endCxn id="56" idx="0"/>
            </p:cNvCxnSpPr>
            <p:nvPr/>
          </p:nvCxnSpPr>
          <p:spPr>
            <a:xfrm rot="5400000">
              <a:off x="5585262" y="2441997"/>
              <a:ext cx="830997" cy="42862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294846" y="2571744"/>
              <a:ext cx="785817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4→3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76"/>
          <p:cNvGrpSpPr/>
          <p:nvPr/>
        </p:nvGrpSpPr>
        <p:grpSpPr>
          <a:xfrm>
            <a:off x="6215074" y="1680609"/>
            <a:ext cx="2403491" cy="1293630"/>
            <a:chOff x="6215074" y="2240812"/>
            <a:chExt cx="2403491" cy="1724840"/>
          </a:xfrm>
        </p:grpSpPr>
        <p:sp>
          <p:nvSpPr>
            <p:cNvPr id="61" name="圆角矩形 60"/>
            <p:cNvSpPr/>
            <p:nvPr/>
          </p:nvSpPr>
          <p:spPr>
            <a:xfrm>
              <a:off x="6362713" y="3071810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,90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18367" y="2816620"/>
              <a:ext cx="1500198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30+60&lt;100: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prev[5]=4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dist[5]=90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/>
            <p:cNvCxnSpPr>
              <a:stCxn id="41" idx="2"/>
              <a:endCxn id="61" idx="0"/>
            </p:cNvCxnSpPr>
            <p:nvPr/>
          </p:nvCxnSpPr>
          <p:spPr>
            <a:xfrm rot="16200000" flipH="1">
              <a:off x="6051990" y="2403896"/>
              <a:ext cx="830997" cy="504829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429388" y="2438920"/>
              <a:ext cx="785818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4→5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44" name="组合 78"/>
          <p:cNvGrpSpPr/>
          <p:nvPr/>
        </p:nvGrpSpPr>
        <p:grpSpPr>
          <a:xfrm>
            <a:off x="4143372" y="2634723"/>
            <a:ext cx="2428892" cy="1370305"/>
            <a:chOff x="4143372" y="3512964"/>
            <a:chExt cx="2428892" cy="1827073"/>
          </a:xfrm>
        </p:grpSpPr>
        <p:sp>
          <p:nvSpPr>
            <p:cNvPr id="66" name="圆角矩形 65"/>
            <p:cNvSpPr/>
            <p:nvPr/>
          </p:nvSpPr>
          <p:spPr>
            <a:xfrm>
              <a:off x="5441782" y="4583740"/>
              <a:ext cx="714380" cy="4286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,60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43372" y="4191005"/>
              <a:ext cx="1428760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50+10&lt;90</a:t>
              </a:r>
              <a:endPara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prev[5]=3</a:t>
              </a:r>
              <a:endPara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6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dist[5]=60</a:t>
              </a:r>
              <a:endParaRPr lang="zh-CN" altLang="zh-CN" sz="160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>
              <a:endCxn id="66" idx="0"/>
            </p:cNvCxnSpPr>
            <p:nvPr/>
          </p:nvCxnSpPr>
          <p:spPr>
            <a:xfrm rot="5400000">
              <a:off x="5263187" y="4047955"/>
              <a:ext cx="1071570" cy="1588"/>
            </a:xfrm>
            <a:prstGeom prst="straightConnector1">
              <a:avLst/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86446" y="3905253"/>
              <a:ext cx="785818" cy="418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3→5</a:t>
              </a:r>
              <a:endParaRPr lang="zh-CN" altLang="en-US" sz="18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45" name="组合 83"/>
          <p:cNvGrpSpPr/>
          <p:nvPr/>
        </p:nvGrpSpPr>
        <p:grpSpPr>
          <a:xfrm>
            <a:off x="1071538" y="3053958"/>
            <a:ext cx="5786478" cy="1976716"/>
            <a:chOff x="1071538" y="4071942"/>
            <a:chExt cx="5786478" cy="2635620"/>
          </a:xfrm>
        </p:grpSpPr>
        <p:sp>
          <p:nvSpPr>
            <p:cNvPr id="71" name="TextBox 70"/>
            <p:cNvSpPr txBox="1"/>
            <p:nvPr/>
          </p:nvSpPr>
          <p:spPr>
            <a:xfrm>
              <a:off x="1071538" y="5429264"/>
              <a:ext cx="5786478" cy="12782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dist[1]=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∞，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prev[1]=*	dist[2]=10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prev[2]=0</a:t>
              </a:r>
              <a:endPara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dist[3]=50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prev[3]=4	dist[4]=30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prev[4]=0</a:t>
              </a:r>
              <a:endPara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23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dist[5]=60</a:t>
              </a:r>
              <a:r>
                <a:rPr lang="zh-CN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prev[5]=3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2" name="左弧形箭头 71"/>
            <p:cNvSpPr/>
            <p:nvPr/>
          </p:nvSpPr>
          <p:spPr>
            <a:xfrm>
              <a:off x="1071538" y="4071942"/>
              <a:ext cx="428628" cy="1285884"/>
            </a:xfrm>
            <a:prstGeom prst="curv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146" name="组合 84"/>
          <p:cNvGrpSpPr/>
          <p:nvPr/>
        </p:nvGrpSpPr>
        <p:grpSpPr>
          <a:xfrm>
            <a:off x="7000892" y="4193395"/>
            <a:ext cx="1928826" cy="584775"/>
            <a:chOff x="7000892" y="5591190"/>
            <a:chExt cx="1928826" cy="779700"/>
          </a:xfrm>
        </p:grpSpPr>
        <p:sp>
          <p:nvSpPr>
            <p:cNvPr id="74" name="TextBox 73"/>
            <p:cNvSpPr txBox="1"/>
            <p:nvPr/>
          </p:nvSpPr>
          <p:spPr>
            <a:xfrm>
              <a:off x="7286644" y="5591190"/>
              <a:ext cx="1643074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求顶点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出发的最短路径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5" name="右箭头 74"/>
            <p:cNvSpPr/>
            <p:nvPr/>
          </p:nvSpPr>
          <p:spPr>
            <a:xfrm>
              <a:off x="7000892" y="5715016"/>
              <a:ext cx="285752" cy="28575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72" y="375032"/>
            <a:ext cx="2571768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组织活结点表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1125130"/>
            <a:ext cx="8072494" cy="25740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7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）队列式分支限界法</a:t>
            </a:r>
            <a:endParaRPr lang="zh-CN" altLang="zh-CN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活结点表组织成一个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，并按照队列先进先出原则选取下一个结点为扩展结点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与广度优先搜索相同。队列通常采用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deque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实现。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）优先队列式分支限界法</a:t>
            </a:r>
            <a:endParaRPr lang="zh-CN" altLang="zh-CN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7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活结点表组组成一个优先队列，并选取优先级最高的活结点成为当前扩展结点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（跳跃式扩展）。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优先队列通常采用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heapq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实现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642924"/>
            <a:ext cx="8501122" cy="24574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(s):	            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优先队列式分支限界算法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		global A,n,dist,prev,sum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	dist=[INF]*n        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#dist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初始化为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∞ 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prev=[-1]*n         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#prev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初始化为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-1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dist[s]=0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pqu=[]                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定义一个优先队列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heapq.heappush(pqu,QNode(0,s,0))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214297"/>
            <a:ext cx="8643998" cy="34577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	while pqu: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队列不空循环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		e=heapq.heappop(pqu)	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u=e.vno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 	for edj in A[u]: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	v,w=edj[0],edj[1]  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相邻顶点为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dist[u]+w&lt;dist[v]: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     		dist[v]=dist[u]+w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       	e1=QNode(e.i+1,v,dist[v])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建立相邻点的结点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      	prev[v]=u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      	heapq.heappush(pqu,e1)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顶点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5" y="-193899"/>
            <a:ext cx="184730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1558551"/>
            <a:ext cx="7786742" cy="101319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上述算法中理论上所有边都需要做一次松驰操作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最坏时间复杂度为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O(e)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为图的边数。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857239"/>
            <a:ext cx="1785950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1000114"/>
            <a:ext cx="7786742" cy="20177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36000" bIns="36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个编号为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的物品，重量为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，价值为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，给定一个容量为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的背包。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从这些物品中选取全部或者部分物品装入该背包中，每个物品要么选中要么不选中，即物品不能被分割，找到选中物品不仅能够放到背包中而且价值最大的方案。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366672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2000" b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W=6</a:t>
            </a:r>
            <a:endParaRPr lang="zh-CN" altLang="en-US" sz="2000" b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5984" y="3238093"/>
          <a:ext cx="3786214" cy="15529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15867"/>
                <a:gridCol w="1244244"/>
                <a:gridCol w="1326103"/>
              </a:tblGrid>
              <a:tr h="33379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重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量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价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值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5720" y="375032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6.4.5 0/1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背包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357172"/>
            <a:ext cx="7643866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采用优先队列式分支限界法求解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背包问题时，按结点的限界函数值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越大越优先出队，所以每个结点都有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85720" y="464329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1428742"/>
            <a:ext cx="7786742" cy="32231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    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优先队列中结点类型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	def __init__(self):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self.i=0        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当前层次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物品序号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 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 	self.cw=0      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当前总重量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self.cv=0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当前总价值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self.x=[]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当前解向量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self.ub=0.0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上界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	def __lt__(self,other):	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越大越优先出队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		return self.ub&gt;other.ub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491" name="Rectangle 9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43438" y="78580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z="2000" b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W=6</a:t>
            </a:r>
            <a:endParaRPr lang="zh-CN" altLang="en-US" sz="2000" b="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214282" y="142858"/>
          <a:ext cx="4286279" cy="15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14380"/>
                <a:gridCol w="1162582"/>
                <a:gridCol w="893792"/>
                <a:gridCol w="737770"/>
                <a:gridCol w="777755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序号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物品编号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no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重量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价值</a:t>
                      </a: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v/w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1.5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1.3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FF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0.8</a:t>
                      </a:r>
                      <a:endParaRPr lang="zh-CN" sz="1500" kern="100">
                        <a:solidFill>
                          <a:srgbClr val="FF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651" name="Rectangle 259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714348" y="4714890"/>
            <a:ext cx="1143008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bestv=8</a:t>
            </a:r>
            <a:endParaRPr lang="zh-CN" altLang="en-US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9" name="Oval 53"/>
          <p:cNvSpPr>
            <a:spLocks noChangeArrowheads="1"/>
          </p:cNvSpPr>
          <p:nvPr/>
        </p:nvSpPr>
        <p:spPr bwMode="auto">
          <a:xfrm>
            <a:off x="4221264" y="1787784"/>
            <a:ext cx="850802" cy="2711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0,0,8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85"/>
          <p:cNvGrpSpPr/>
          <p:nvPr/>
        </p:nvGrpSpPr>
        <p:grpSpPr>
          <a:xfrm>
            <a:off x="1713427" y="3671644"/>
            <a:ext cx="1058524" cy="989667"/>
            <a:chOff x="1713427" y="4895526"/>
            <a:chExt cx="1058524" cy="1319556"/>
          </a:xfrm>
        </p:grpSpPr>
        <p:sp>
          <p:nvSpPr>
            <p:cNvPr id="186" name="Rectangle 74"/>
            <p:cNvSpPr>
              <a:spLocks noChangeArrowheads="1"/>
            </p:cNvSpPr>
            <p:nvPr/>
          </p:nvSpPr>
          <p:spPr bwMode="auto">
            <a:xfrm>
              <a:off x="2546454" y="5468645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1788958" y="5516494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55"/>
            <p:cNvSpPr>
              <a:spLocks noChangeArrowheads="1"/>
            </p:cNvSpPr>
            <p:nvPr/>
          </p:nvSpPr>
          <p:spPr bwMode="auto">
            <a:xfrm>
              <a:off x="1713427" y="4895526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" name="Oval 37"/>
            <p:cNvSpPr>
              <a:spLocks noChangeArrowheads="1"/>
            </p:cNvSpPr>
            <p:nvPr/>
          </p:nvSpPr>
          <p:spPr bwMode="auto">
            <a:xfrm>
              <a:off x="1739698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Oval 36"/>
            <p:cNvSpPr>
              <a:spLocks noChangeArrowheads="1"/>
            </p:cNvSpPr>
            <p:nvPr/>
          </p:nvSpPr>
          <p:spPr bwMode="auto">
            <a:xfrm>
              <a:off x="2363647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AutoShape 29"/>
            <p:cNvSpPr>
              <a:spLocks noChangeShapeType="1"/>
            </p:cNvSpPr>
            <p:nvPr/>
          </p:nvSpPr>
          <p:spPr bwMode="auto">
            <a:xfrm flipH="1">
              <a:off x="1925788" y="5394214"/>
              <a:ext cx="143399" cy="45934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AutoShape 28"/>
            <p:cNvSpPr>
              <a:spLocks noChangeShapeType="1"/>
            </p:cNvSpPr>
            <p:nvPr/>
          </p:nvSpPr>
          <p:spPr bwMode="auto">
            <a:xfrm>
              <a:off x="2434800" y="5375075"/>
              <a:ext cx="114938" cy="47848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87"/>
          <p:cNvGrpSpPr/>
          <p:nvPr/>
        </p:nvGrpSpPr>
        <p:grpSpPr>
          <a:xfrm>
            <a:off x="4714876" y="2992197"/>
            <a:ext cx="1727429" cy="1057454"/>
            <a:chOff x="4714875" y="3989595"/>
            <a:chExt cx="1727429" cy="1409938"/>
          </a:xfrm>
        </p:grpSpPr>
        <p:sp>
          <p:nvSpPr>
            <p:cNvPr id="191" name="Rectangle 69"/>
            <p:cNvSpPr>
              <a:spLocks noChangeArrowheads="1"/>
            </p:cNvSpPr>
            <p:nvPr/>
          </p:nvSpPr>
          <p:spPr bwMode="auto">
            <a:xfrm>
              <a:off x="6106247" y="4568030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67"/>
            <p:cNvSpPr>
              <a:spLocks noChangeArrowheads="1"/>
            </p:cNvSpPr>
            <p:nvPr/>
          </p:nvSpPr>
          <p:spPr bwMode="auto">
            <a:xfrm>
              <a:off x="5185649" y="4599929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Rectangle 54"/>
            <p:cNvSpPr>
              <a:spLocks noChangeArrowheads="1"/>
            </p:cNvSpPr>
            <p:nvPr/>
          </p:nvSpPr>
          <p:spPr bwMode="auto">
            <a:xfrm>
              <a:off x="5321385" y="3989595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" name="Oval 25"/>
            <p:cNvSpPr>
              <a:spLocks noChangeArrowheads="1"/>
            </p:cNvSpPr>
            <p:nvPr/>
          </p:nvSpPr>
          <p:spPr bwMode="auto">
            <a:xfrm>
              <a:off x="4714875" y="5038010"/>
              <a:ext cx="1115044" cy="36152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4,5,6.6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Oval 24"/>
            <p:cNvSpPr>
              <a:spLocks noChangeArrowheads="1"/>
            </p:cNvSpPr>
            <p:nvPr/>
          </p:nvSpPr>
          <p:spPr bwMode="auto">
            <a:xfrm>
              <a:off x="6070124" y="5018869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AutoShape 19"/>
            <p:cNvSpPr>
              <a:spLocks noChangeShapeType="1"/>
            </p:cNvSpPr>
            <p:nvPr/>
          </p:nvSpPr>
          <p:spPr bwMode="auto">
            <a:xfrm flipH="1">
              <a:off x="5304965" y="4503169"/>
              <a:ext cx="165292" cy="5348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AutoShape 18"/>
            <p:cNvSpPr>
              <a:spLocks noChangeShapeType="1"/>
            </p:cNvSpPr>
            <p:nvPr/>
          </p:nvSpPr>
          <p:spPr bwMode="auto">
            <a:xfrm>
              <a:off x="6062462" y="4503169"/>
              <a:ext cx="193753" cy="5157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81"/>
          <p:cNvGrpSpPr/>
          <p:nvPr/>
        </p:nvGrpSpPr>
        <p:grpSpPr>
          <a:xfrm>
            <a:off x="2366259" y="1774453"/>
            <a:ext cx="4777510" cy="947402"/>
            <a:chOff x="2366259" y="2365936"/>
            <a:chExt cx="4777510" cy="1263202"/>
          </a:xfrm>
        </p:grpSpPr>
        <p:sp>
          <p:nvSpPr>
            <p:cNvPr id="201" name="Rectangle 59"/>
            <p:cNvSpPr>
              <a:spLocks noChangeArrowheads="1"/>
            </p:cNvSpPr>
            <p:nvPr/>
          </p:nvSpPr>
          <p:spPr bwMode="auto">
            <a:xfrm>
              <a:off x="5497623" y="2767863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8"/>
            <p:cNvSpPr>
              <a:spLocks noChangeArrowheads="1"/>
            </p:cNvSpPr>
            <p:nvPr/>
          </p:nvSpPr>
          <p:spPr bwMode="auto">
            <a:xfrm>
              <a:off x="3545867" y="2767863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Oval 51"/>
            <p:cNvSpPr>
              <a:spLocks noChangeArrowheads="1"/>
            </p:cNvSpPr>
            <p:nvPr/>
          </p:nvSpPr>
          <p:spPr bwMode="auto">
            <a:xfrm>
              <a:off x="2366259" y="3267613"/>
              <a:ext cx="915092" cy="3615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2,3,8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AutoShape 44"/>
            <p:cNvSpPr>
              <a:spLocks noChangeShapeType="1"/>
            </p:cNvSpPr>
            <p:nvPr/>
          </p:nvSpPr>
          <p:spPr bwMode="auto">
            <a:xfrm flipH="1">
              <a:off x="3052181" y="2705129"/>
              <a:ext cx="1273075" cy="61565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4" name="Oval 17"/>
            <p:cNvSpPr>
              <a:spLocks noChangeArrowheads="1"/>
            </p:cNvSpPr>
            <p:nvPr/>
          </p:nvSpPr>
          <p:spPr bwMode="auto">
            <a:xfrm>
              <a:off x="6000761" y="3267615"/>
              <a:ext cx="1143008" cy="36152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0,0,6.6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" name="AutoShape 16"/>
            <p:cNvSpPr>
              <a:spLocks noChangeShapeType="1"/>
            </p:cNvSpPr>
            <p:nvPr/>
          </p:nvSpPr>
          <p:spPr bwMode="auto">
            <a:xfrm>
              <a:off x="4830983" y="2705129"/>
              <a:ext cx="1397865" cy="61565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Rectangle 9"/>
            <p:cNvSpPr>
              <a:spLocks noChangeArrowheads="1"/>
            </p:cNvSpPr>
            <p:nvPr/>
          </p:nvSpPr>
          <p:spPr bwMode="auto">
            <a:xfrm>
              <a:off x="3994672" y="2365936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82"/>
          <p:cNvGrpSpPr/>
          <p:nvPr/>
        </p:nvGrpSpPr>
        <p:grpSpPr>
          <a:xfrm>
            <a:off x="1267904" y="2408445"/>
            <a:ext cx="3304096" cy="1008806"/>
            <a:chOff x="1267904" y="3211259"/>
            <a:chExt cx="3304096" cy="1345075"/>
          </a:xfrm>
        </p:grpSpPr>
        <p:sp>
          <p:nvSpPr>
            <p:cNvPr id="198" name="Rectangle 62"/>
            <p:cNvSpPr>
              <a:spLocks noChangeArrowheads="1"/>
            </p:cNvSpPr>
            <p:nvPr/>
          </p:nvSpPr>
          <p:spPr bwMode="auto">
            <a:xfrm>
              <a:off x="3515217" y="3686554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1886381" y="3641396"/>
              <a:ext cx="225497" cy="2211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Oval 50"/>
            <p:cNvSpPr>
              <a:spLocks noChangeArrowheads="1"/>
            </p:cNvSpPr>
            <p:nvPr/>
          </p:nvSpPr>
          <p:spPr bwMode="auto">
            <a:xfrm>
              <a:off x="1267904" y="4194813"/>
              <a:ext cx="803765" cy="3615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5,7,8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Oval 49"/>
            <p:cNvSpPr>
              <a:spLocks noChangeArrowheads="1"/>
            </p:cNvSpPr>
            <p:nvPr/>
          </p:nvSpPr>
          <p:spPr bwMode="auto">
            <a:xfrm>
              <a:off x="3402991" y="4194813"/>
              <a:ext cx="1169009" cy="3615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2,3,6.4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8" name="AutoShape 43"/>
            <p:cNvSpPr>
              <a:spLocks noChangeShapeType="1"/>
            </p:cNvSpPr>
            <p:nvPr/>
          </p:nvSpPr>
          <p:spPr bwMode="auto">
            <a:xfrm flipH="1">
              <a:off x="1624760" y="3575971"/>
              <a:ext cx="921693" cy="6188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" name="AutoShape 42"/>
            <p:cNvSpPr>
              <a:spLocks noChangeShapeType="1"/>
            </p:cNvSpPr>
            <p:nvPr/>
          </p:nvSpPr>
          <p:spPr bwMode="auto">
            <a:xfrm>
              <a:off x="3052181" y="3575971"/>
              <a:ext cx="912936" cy="6188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Rectangle 8"/>
            <p:cNvSpPr>
              <a:spLocks noChangeArrowheads="1"/>
            </p:cNvSpPr>
            <p:nvPr/>
          </p:nvSpPr>
          <p:spPr bwMode="auto">
            <a:xfrm>
              <a:off x="2215870" y="3211259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83"/>
          <p:cNvGrpSpPr/>
          <p:nvPr/>
        </p:nvGrpSpPr>
        <p:grpSpPr>
          <a:xfrm>
            <a:off x="472005" y="2992198"/>
            <a:ext cx="2385484" cy="1057452"/>
            <a:chOff x="472005" y="3989595"/>
            <a:chExt cx="2385484" cy="1409935"/>
          </a:xfrm>
        </p:grpSpPr>
        <p:sp>
          <p:nvSpPr>
            <p:cNvPr id="195" name="Rectangle 65"/>
            <p:cNvSpPr>
              <a:spLocks noChangeArrowheads="1"/>
            </p:cNvSpPr>
            <p:nvPr/>
          </p:nvSpPr>
          <p:spPr bwMode="auto">
            <a:xfrm>
              <a:off x="2084512" y="4599929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Rectangle 64"/>
            <p:cNvSpPr>
              <a:spLocks noChangeArrowheads="1"/>
            </p:cNvSpPr>
            <p:nvPr/>
          </p:nvSpPr>
          <p:spPr bwMode="auto">
            <a:xfrm>
              <a:off x="981688" y="4545448"/>
              <a:ext cx="225497" cy="221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Oval 48"/>
            <p:cNvSpPr>
              <a:spLocks noChangeArrowheads="1"/>
            </p:cNvSpPr>
            <p:nvPr/>
          </p:nvSpPr>
          <p:spPr bwMode="auto">
            <a:xfrm>
              <a:off x="472005" y="5038006"/>
              <a:ext cx="863586" cy="3615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6,8,8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Oval 47"/>
            <p:cNvSpPr>
              <a:spLocks noChangeArrowheads="1"/>
            </p:cNvSpPr>
            <p:nvPr/>
          </p:nvSpPr>
          <p:spPr bwMode="auto">
            <a:xfrm>
              <a:off x="1714481" y="5038008"/>
              <a:ext cx="1143008" cy="36152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5,7,7.8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AutoShape 41"/>
            <p:cNvSpPr>
              <a:spLocks noChangeShapeType="1"/>
            </p:cNvSpPr>
            <p:nvPr/>
          </p:nvSpPr>
          <p:spPr bwMode="auto">
            <a:xfrm flipH="1">
              <a:off x="921997" y="4503169"/>
              <a:ext cx="449900" cy="5348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" name="AutoShape 40"/>
            <p:cNvSpPr>
              <a:spLocks noChangeShapeType="1"/>
            </p:cNvSpPr>
            <p:nvPr/>
          </p:nvSpPr>
          <p:spPr bwMode="auto">
            <a:xfrm>
              <a:off x="1877624" y="4503169"/>
              <a:ext cx="350287" cy="5348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Rectangle 7"/>
            <p:cNvSpPr>
              <a:spLocks noChangeArrowheads="1"/>
            </p:cNvSpPr>
            <p:nvPr/>
          </p:nvSpPr>
          <p:spPr bwMode="auto">
            <a:xfrm>
              <a:off x="1174860" y="3989595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84"/>
          <p:cNvGrpSpPr/>
          <p:nvPr/>
        </p:nvGrpSpPr>
        <p:grpSpPr>
          <a:xfrm>
            <a:off x="357158" y="3582328"/>
            <a:ext cx="1285884" cy="1078984"/>
            <a:chOff x="357158" y="4776437"/>
            <a:chExt cx="1285884" cy="1438645"/>
          </a:xfrm>
        </p:grpSpPr>
        <p:sp>
          <p:nvSpPr>
            <p:cNvPr id="185" name="Rectangle 75"/>
            <p:cNvSpPr>
              <a:spLocks noChangeArrowheads="1"/>
            </p:cNvSpPr>
            <p:nvPr/>
          </p:nvSpPr>
          <p:spPr bwMode="auto">
            <a:xfrm>
              <a:off x="417364" y="5468645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Rectangle 73"/>
            <p:cNvSpPr>
              <a:spLocks noChangeArrowheads="1"/>
            </p:cNvSpPr>
            <p:nvPr/>
          </p:nvSpPr>
          <p:spPr bwMode="auto">
            <a:xfrm>
              <a:off x="1146399" y="5540949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Oval 46"/>
            <p:cNvSpPr>
              <a:spLocks noChangeArrowheads="1"/>
            </p:cNvSpPr>
            <p:nvPr/>
          </p:nvSpPr>
          <p:spPr bwMode="auto">
            <a:xfrm>
              <a:off x="357158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6" name="Oval 45"/>
            <p:cNvSpPr>
              <a:spLocks noChangeArrowheads="1"/>
            </p:cNvSpPr>
            <p:nvPr/>
          </p:nvSpPr>
          <p:spPr bwMode="auto">
            <a:xfrm>
              <a:off x="785786" y="5853559"/>
              <a:ext cx="857256" cy="36152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6,8,8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2" name="AutoShape 39"/>
            <p:cNvSpPr>
              <a:spLocks noChangeShapeType="1"/>
            </p:cNvSpPr>
            <p:nvPr/>
          </p:nvSpPr>
          <p:spPr bwMode="auto">
            <a:xfrm flipH="1">
              <a:off x="543249" y="5384644"/>
              <a:ext cx="214551" cy="468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AutoShape 38"/>
            <p:cNvSpPr>
              <a:spLocks noChangeShapeType="1"/>
            </p:cNvSpPr>
            <p:nvPr/>
          </p:nvSpPr>
          <p:spPr bwMode="auto">
            <a:xfrm>
              <a:off x="1046786" y="5375075"/>
              <a:ext cx="177333" cy="47848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Rectangle 6"/>
            <p:cNvSpPr>
              <a:spLocks noChangeArrowheads="1"/>
            </p:cNvSpPr>
            <p:nvPr/>
          </p:nvSpPr>
          <p:spPr bwMode="auto">
            <a:xfrm>
              <a:off x="565142" y="4776437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86"/>
          <p:cNvGrpSpPr/>
          <p:nvPr/>
        </p:nvGrpSpPr>
        <p:grpSpPr>
          <a:xfrm>
            <a:off x="5204781" y="2293608"/>
            <a:ext cx="2316846" cy="1132415"/>
            <a:chOff x="5204781" y="3058144"/>
            <a:chExt cx="2316846" cy="1509886"/>
          </a:xfrm>
        </p:grpSpPr>
        <p:sp>
          <p:nvSpPr>
            <p:cNvPr id="197" name="Rectangle 63"/>
            <p:cNvSpPr>
              <a:spLocks noChangeArrowheads="1"/>
            </p:cNvSpPr>
            <p:nvPr/>
          </p:nvSpPr>
          <p:spPr bwMode="auto">
            <a:xfrm>
              <a:off x="7026846" y="3629136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60"/>
            <p:cNvSpPr>
              <a:spLocks noChangeArrowheads="1"/>
            </p:cNvSpPr>
            <p:nvPr/>
          </p:nvSpPr>
          <p:spPr bwMode="auto">
            <a:xfrm>
              <a:off x="5799522" y="3672076"/>
              <a:ext cx="225497" cy="22116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57"/>
            <p:cNvSpPr>
              <a:spLocks noChangeArrowheads="1"/>
            </p:cNvSpPr>
            <p:nvPr/>
          </p:nvSpPr>
          <p:spPr bwMode="auto">
            <a:xfrm>
              <a:off x="6721439" y="3058144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Oval 20"/>
            <p:cNvSpPr>
              <a:spLocks noChangeArrowheads="1"/>
            </p:cNvSpPr>
            <p:nvPr/>
          </p:nvSpPr>
          <p:spPr bwMode="auto">
            <a:xfrm>
              <a:off x="5204781" y="4194811"/>
              <a:ext cx="1153169" cy="36152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3,4,6.6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" name="AutoShape 15"/>
            <p:cNvSpPr>
              <a:spLocks noChangeShapeType="1"/>
            </p:cNvSpPr>
            <p:nvPr/>
          </p:nvSpPr>
          <p:spPr bwMode="auto">
            <a:xfrm flipH="1">
              <a:off x="5766907" y="3575971"/>
              <a:ext cx="461941" cy="61884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AutoShape 14"/>
            <p:cNvSpPr>
              <a:spLocks noChangeShapeType="1"/>
            </p:cNvSpPr>
            <p:nvPr/>
          </p:nvSpPr>
          <p:spPr bwMode="auto">
            <a:xfrm>
              <a:off x="6821052" y="3575971"/>
              <a:ext cx="514484" cy="63053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Oval 5"/>
            <p:cNvSpPr>
              <a:spLocks noChangeArrowheads="1"/>
            </p:cNvSpPr>
            <p:nvPr/>
          </p:nvSpPr>
          <p:spPr bwMode="auto">
            <a:xfrm>
              <a:off x="7149447" y="4206508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8"/>
          <p:cNvGrpSpPr/>
          <p:nvPr/>
        </p:nvGrpSpPr>
        <p:grpSpPr>
          <a:xfrm>
            <a:off x="4836457" y="3582328"/>
            <a:ext cx="1035537" cy="1078984"/>
            <a:chOff x="4836456" y="4776437"/>
            <a:chExt cx="1035537" cy="1438645"/>
          </a:xfrm>
        </p:grpSpPr>
        <p:sp>
          <p:nvSpPr>
            <p:cNvPr id="184" name="Rectangle 76"/>
            <p:cNvSpPr>
              <a:spLocks noChangeArrowheads="1"/>
            </p:cNvSpPr>
            <p:nvPr/>
          </p:nvSpPr>
          <p:spPr bwMode="auto">
            <a:xfrm>
              <a:off x="5646496" y="5468645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72"/>
            <p:cNvSpPr>
              <a:spLocks noChangeArrowheads="1"/>
            </p:cNvSpPr>
            <p:nvPr/>
          </p:nvSpPr>
          <p:spPr bwMode="auto">
            <a:xfrm>
              <a:off x="4895567" y="5516494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Oval 32"/>
            <p:cNvSpPr>
              <a:spLocks noChangeArrowheads="1"/>
            </p:cNvSpPr>
            <p:nvPr/>
          </p:nvSpPr>
          <p:spPr bwMode="auto">
            <a:xfrm>
              <a:off x="4836456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0" name="Oval 31"/>
            <p:cNvSpPr>
              <a:spLocks noChangeArrowheads="1"/>
            </p:cNvSpPr>
            <p:nvPr/>
          </p:nvSpPr>
          <p:spPr bwMode="auto">
            <a:xfrm>
              <a:off x="5499813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8" name="AutoShape 23"/>
            <p:cNvSpPr>
              <a:spLocks noChangeShapeType="1"/>
            </p:cNvSpPr>
            <p:nvPr/>
          </p:nvSpPr>
          <p:spPr bwMode="auto">
            <a:xfrm flipH="1">
              <a:off x="5022546" y="5403784"/>
              <a:ext cx="163102" cy="4497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AutoShape 22"/>
            <p:cNvSpPr>
              <a:spLocks noChangeShapeType="1"/>
            </p:cNvSpPr>
            <p:nvPr/>
          </p:nvSpPr>
          <p:spPr bwMode="auto">
            <a:xfrm>
              <a:off x="5502002" y="5384644"/>
              <a:ext cx="183901" cy="46891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Rectangle 4"/>
            <p:cNvSpPr>
              <a:spLocks noChangeArrowheads="1"/>
            </p:cNvSpPr>
            <p:nvPr/>
          </p:nvSpPr>
          <p:spPr bwMode="auto">
            <a:xfrm>
              <a:off x="4845213" y="4776437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89"/>
          <p:cNvGrpSpPr/>
          <p:nvPr/>
        </p:nvGrpSpPr>
        <p:grpSpPr>
          <a:xfrm>
            <a:off x="2928926" y="3146110"/>
            <a:ext cx="1671087" cy="903539"/>
            <a:chOff x="2928925" y="4194812"/>
            <a:chExt cx="1671087" cy="1204719"/>
          </a:xfrm>
        </p:grpSpPr>
        <p:sp>
          <p:nvSpPr>
            <p:cNvPr id="192" name="Rectangle 68"/>
            <p:cNvSpPr>
              <a:spLocks noChangeArrowheads="1"/>
            </p:cNvSpPr>
            <p:nvPr/>
          </p:nvSpPr>
          <p:spPr bwMode="auto">
            <a:xfrm>
              <a:off x="4309931" y="4609499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Rectangle 66"/>
            <p:cNvSpPr>
              <a:spLocks noChangeArrowheads="1"/>
            </p:cNvSpPr>
            <p:nvPr/>
          </p:nvSpPr>
          <p:spPr bwMode="auto">
            <a:xfrm>
              <a:off x="3409036" y="4599929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 56"/>
            <p:cNvSpPr>
              <a:spLocks noChangeArrowheads="1"/>
            </p:cNvSpPr>
            <p:nvPr/>
          </p:nvSpPr>
          <p:spPr bwMode="auto">
            <a:xfrm>
              <a:off x="3130961" y="4194812"/>
              <a:ext cx="226592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Oval 33"/>
            <p:cNvSpPr>
              <a:spLocks noChangeArrowheads="1"/>
            </p:cNvSpPr>
            <p:nvPr/>
          </p:nvSpPr>
          <p:spPr bwMode="auto">
            <a:xfrm>
              <a:off x="4227832" y="5038009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1" name="Oval 30"/>
            <p:cNvSpPr>
              <a:spLocks noChangeArrowheads="1"/>
            </p:cNvSpPr>
            <p:nvPr/>
          </p:nvSpPr>
          <p:spPr bwMode="auto">
            <a:xfrm>
              <a:off x="2928925" y="5038010"/>
              <a:ext cx="1118842" cy="3615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3,4,6.4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AutoShape 21"/>
            <p:cNvSpPr>
              <a:spLocks noChangeShapeType="1"/>
            </p:cNvSpPr>
            <p:nvPr/>
          </p:nvSpPr>
          <p:spPr bwMode="auto">
            <a:xfrm flipH="1">
              <a:off x="3515217" y="4503169"/>
              <a:ext cx="153251" cy="5348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AutoShape 3"/>
            <p:cNvSpPr>
              <a:spLocks noChangeShapeType="1"/>
            </p:cNvSpPr>
            <p:nvPr/>
          </p:nvSpPr>
          <p:spPr bwMode="auto">
            <a:xfrm>
              <a:off x="4260672" y="4503169"/>
              <a:ext cx="153251" cy="53484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90"/>
          <p:cNvGrpSpPr/>
          <p:nvPr/>
        </p:nvGrpSpPr>
        <p:grpSpPr>
          <a:xfrm>
            <a:off x="2987597" y="3615822"/>
            <a:ext cx="1048672" cy="1045490"/>
            <a:chOff x="2987597" y="4821095"/>
            <a:chExt cx="1048672" cy="1393987"/>
          </a:xfrm>
        </p:grpSpPr>
        <p:sp>
          <p:nvSpPr>
            <p:cNvPr id="183" name="Rectangle 77"/>
            <p:cNvSpPr>
              <a:spLocks noChangeArrowheads="1"/>
            </p:cNvSpPr>
            <p:nvPr/>
          </p:nvSpPr>
          <p:spPr bwMode="auto">
            <a:xfrm>
              <a:off x="3810772" y="5468645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71"/>
            <p:cNvSpPr>
              <a:spLocks noChangeArrowheads="1"/>
            </p:cNvSpPr>
            <p:nvPr/>
          </p:nvSpPr>
          <p:spPr bwMode="auto">
            <a:xfrm>
              <a:off x="3059843" y="5468645"/>
              <a:ext cx="225497" cy="2211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Oval 35"/>
            <p:cNvSpPr>
              <a:spLocks noChangeArrowheads="1"/>
            </p:cNvSpPr>
            <p:nvPr/>
          </p:nvSpPr>
          <p:spPr bwMode="auto">
            <a:xfrm>
              <a:off x="2987597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Oval 34"/>
            <p:cNvSpPr>
              <a:spLocks noChangeArrowheads="1"/>
            </p:cNvSpPr>
            <p:nvPr/>
          </p:nvSpPr>
          <p:spPr bwMode="auto">
            <a:xfrm>
              <a:off x="3641101" y="5853560"/>
              <a:ext cx="372180" cy="36152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×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" name="AutoShape 27"/>
            <p:cNvSpPr>
              <a:spLocks noChangeShapeType="1"/>
            </p:cNvSpPr>
            <p:nvPr/>
          </p:nvSpPr>
          <p:spPr bwMode="auto">
            <a:xfrm flipH="1">
              <a:off x="3173687" y="5403784"/>
              <a:ext cx="172954" cy="4497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" name="AutoShape 26"/>
            <p:cNvSpPr>
              <a:spLocks noChangeShapeType="1"/>
            </p:cNvSpPr>
            <p:nvPr/>
          </p:nvSpPr>
          <p:spPr bwMode="auto">
            <a:xfrm>
              <a:off x="3662994" y="5403784"/>
              <a:ext cx="183901" cy="45934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" name="Rectangle 2"/>
            <p:cNvSpPr>
              <a:spLocks noChangeArrowheads="1"/>
            </p:cNvSpPr>
            <p:nvPr/>
          </p:nvSpPr>
          <p:spPr bwMode="auto">
            <a:xfrm>
              <a:off x="3094872" y="4821095"/>
              <a:ext cx="314164" cy="2169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929454" y="4822047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end</a:t>
            </a:r>
            <a:endParaRPr lang="zh-CN" altLang="en-US" sz="180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  <p:bldP spid="203" grpId="1"/>
      <p:bldP spid="209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642924"/>
            <a:ext cx="8643998" cy="26076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(e,pqu):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结点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进队操作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global n,bestv,bestx,bestw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e.i==n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到达叶子结点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e.cv&gt;bestv: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比较更新最优解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 		bestv=e.cv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  	bestx=copy.deepcopy(e.x) 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  	bestw=e.cw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else:heapq.heappush(pqu,e)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非叶子结点进队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7158" y="535767"/>
            <a:ext cx="8572560" cy="26076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优先队列式分支限界法求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0/1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背包问题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	global g,n,W,bextx,bestw,sum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pqu=[]                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定义一个优先队列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	e=QNode()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	e.i,e.cw,e.cv=0,0,0     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根结点层次为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	e.x=[-1]*n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	bound(e)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  	heapq.heappush(pqu,e)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71420"/>
            <a:ext cx="8786874" cy="49415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  	while pqu: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   		e=heapq.heappop(pqu)	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e.cw+g[e.i].w&lt;=W: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     		e1=QNode()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      	e1.cw=e.cw+g[e.i].w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      	e1.cv=e.cv+g[e.i].v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       	e1.x=copy.deepcopy(e.x);e1.x[e.i]=1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31       	e1.i=e.i+1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左孩子结点的层次加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  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(e1)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33   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(e1,pqu)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34    	e2=QNode()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35    	e2.cw,e2.cv=e.cw,e.cv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不选择物品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36    	e2.x=copy.deepcopy(e.x); e2.x[e.i]=0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37    	e2.i=e.i+1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右孩子结点的层次加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38  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(e2)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求出不选择物品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的价值上界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39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e2.ub&gt;bestv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右剪支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40     	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(e2,pqu)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14282" y="247859"/>
            <a:ext cx="8786874" cy="39669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42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knap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(g,n,W):									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0/1</a:t>
            </a:r>
            <a:r>
              <a:rPr lang="zh-CN" altLang="zh-CN" sz="18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背包问题</a:t>
            </a:r>
            <a:endParaRPr lang="zh-CN" altLang="zh-CN" sz="18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43  	global bestx,bestv,bestw,sum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44  	g.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sort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				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v/w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递减排序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45  	bestx=[-1]*n	      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存放最优解向量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46  	bestv=0			    	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存放最大价值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47  	bestw=0              	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最优解总重量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48  	sum=0				                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累计搜索的结点个数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49  	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				                   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开始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50  	print("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求解结果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51  	for i in range(0,n):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52   	if bestx[i]==1:print("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选取第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个物品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"%(g[i].no))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53  		print("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总重量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总价值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=%d"%(bestw,bestv))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16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54  	print("sum=",sum)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0034" y="267875"/>
            <a:ext cx="3000396" cy="4531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求最优解的解向量</a:t>
            </a:r>
            <a:endParaRPr lang="zh-CN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28596" y="814318"/>
            <a:ext cx="807249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对每个扩展结点保存从根结点到该结点的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径（解向量）。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　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42844" y="1285866"/>
            <a:ext cx="8737221" cy="3444816"/>
            <a:chOff x="142844" y="1285866"/>
            <a:chExt cx="8737221" cy="3444816"/>
          </a:xfrm>
        </p:grpSpPr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970491" y="1735833"/>
              <a:ext cx="169564" cy="143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5270648" y="3490932"/>
              <a:ext cx="169564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7763609" y="2697594"/>
              <a:ext cx="169564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6333290" y="2697594"/>
              <a:ext cx="169564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218373" y="3490932"/>
              <a:ext cx="170561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897329" y="3490932"/>
              <a:ext cx="169564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282517" y="2603480"/>
              <a:ext cx="169564" cy="143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1124975" y="2620534"/>
              <a:ext cx="169564" cy="1440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5789224" y="1798260"/>
              <a:ext cx="169564" cy="1433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3630537" y="1285866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170312" y="2094508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:[1,0,0]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42844" y="2981329"/>
              <a:ext cx="1440000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 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:[1,1,0]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950193" y="2981329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:[1,0,0]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040534" y="3805618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8: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:[1,0,1]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838906" y="3805618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9: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:[1,0,0]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5421260" y="2997623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:[0,1,0]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4440784" y="3821912"/>
              <a:ext cx="1440000" cy="468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:[0,1,1]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495496" y="3821911"/>
              <a:ext cx="1440000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11: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:[0,1,0]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7440065" y="2997623"/>
              <a:ext cx="1440000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7: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6463578" y="2209338"/>
              <a:ext cx="1440000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解向量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:[0,0,0]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6743302" y="3490932"/>
              <a:ext cx="169564" cy="14275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连接符 46"/>
            <p:cNvCxnSpPr>
              <a:stCxn id="26" idx="2"/>
              <a:endCxn id="27" idx="0"/>
            </p:cNvCxnSpPr>
            <p:nvPr/>
          </p:nvCxnSpPr>
          <p:spPr>
            <a:xfrm rot="5400000">
              <a:off x="2037220" y="3172644"/>
              <a:ext cx="356289" cy="909659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6" idx="2"/>
              <a:endCxn id="28" idx="0"/>
            </p:cNvCxnSpPr>
            <p:nvPr/>
          </p:nvCxnSpPr>
          <p:spPr>
            <a:xfrm rot="16200000" flipH="1">
              <a:off x="2936405" y="3183116"/>
              <a:ext cx="356289" cy="88871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1" idx="2"/>
              <a:endCxn id="25" idx="0"/>
            </p:cNvCxnSpPr>
            <p:nvPr/>
          </p:nvCxnSpPr>
          <p:spPr>
            <a:xfrm rot="5400000">
              <a:off x="1167168" y="2258184"/>
              <a:ext cx="418821" cy="1027468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1" idx="2"/>
              <a:endCxn id="26" idx="0"/>
            </p:cNvCxnSpPr>
            <p:nvPr/>
          </p:nvCxnSpPr>
          <p:spPr>
            <a:xfrm rot="16200000" flipH="1">
              <a:off x="2070842" y="2381977"/>
              <a:ext cx="418821" cy="77988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0" idx="2"/>
              <a:endCxn id="21" idx="0"/>
            </p:cNvCxnSpPr>
            <p:nvPr/>
          </p:nvCxnSpPr>
          <p:spPr>
            <a:xfrm rot="5400000">
              <a:off x="2950104" y="694075"/>
              <a:ext cx="340642" cy="246022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20" idx="2"/>
              <a:endCxn id="33" idx="0"/>
            </p:cNvCxnSpPr>
            <p:nvPr/>
          </p:nvCxnSpPr>
          <p:spPr>
            <a:xfrm rot="16200000" flipH="1">
              <a:off x="5539321" y="565081"/>
              <a:ext cx="455472" cy="2833041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33" idx="2"/>
              <a:endCxn id="29" idx="0"/>
            </p:cNvCxnSpPr>
            <p:nvPr/>
          </p:nvCxnSpPr>
          <p:spPr>
            <a:xfrm rot="5400000">
              <a:off x="6502277" y="2316321"/>
              <a:ext cx="320285" cy="1042318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33" idx="2"/>
              <a:endCxn id="32" idx="0"/>
            </p:cNvCxnSpPr>
            <p:nvPr/>
          </p:nvCxnSpPr>
          <p:spPr>
            <a:xfrm rot="16200000" flipH="1">
              <a:off x="7511679" y="2349236"/>
              <a:ext cx="320285" cy="97648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9" idx="2"/>
              <a:endCxn id="30" idx="0"/>
            </p:cNvCxnSpPr>
            <p:nvPr/>
          </p:nvCxnSpPr>
          <p:spPr>
            <a:xfrm rot="5400000">
              <a:off x="5472878" y="3153529"/>
              <a:ext cx="356289" cy="980476"/>
            </a:xfrm>
            <a:prstGeom prst="line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9" idx="2"/>
              <a:endCxn id="31" idx="0"/>
            </p:cNvCxnSpPr>
            <p:nvPr/>
          </p:nvCxnSpPr>
          <p:spPr>
            <a:xfrm rot="16200000" flipH="1">
              <a:off x="6500234" y="3106649"/>
              <a:ext cx="356288" cy="1074236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421145" y="436135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答案：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011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1396693"/>
            <a:ext cx="764386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无论采用队列式分支限界法还是优先队列式分支限界法求解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背包问题，最坏情况下要搜索整个解空间树，所以最坏时间复杂度均为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589346"/>
            <a:ext cx="185738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1125131"/>
            <a:ext cx="7572428" cy="1654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问题描述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）个任务需要分配给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个人执行，每个任务只能分配给一个人，每个人只能执行一个任务。第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个人执行第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个任务的成本是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）。求出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总成本最小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的一种分配方案。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1670" y="3068206"/>
          <a:ext cx="4643470" cy="15875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3443"/>
                <a:gridCol w="954445"/>
                <a:gridCol w="955194"/>
                <a:gridCol w="955194"/>
                <a:gridCol w="955194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人员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pt-BR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20" y="375032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6.4.6 </a:t>
            </a:r>
            <a:r>
              <a:rPr lang="zh-CN" altLang="en-US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任务分配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642924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642925"/>
            <a:ext cx="3214710" cy="45140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优先队列结点类型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227991"/>
            <a:ext cx="8429684" cy="301664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优先队列结点类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def __init__(self):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self.i=0			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人员编号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</a:t>
            </a:r>
            <a:r>
              <a:rPr lang="zh-CN" altLang="en-US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层次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)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self.cost=0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已经分配任务所需要的成本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self.x=[]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当前解向量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		self.used=[]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#used[i]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为真表示任务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已经分配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		self.lb=0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下界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	def __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__(self,other):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lb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越小越优先出队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		return self.lb&lt;other.lb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38815"/>
            <a:ext cx="8215402" cy="20732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36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为当前结点对应分配方案的成本下界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层的某个结点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，当搜索到该结点时表示已经为人员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分配好了任务（人员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尚未分配任务），余下分配的成本下界是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数组中第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行～第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行各行的最小元素和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minsum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，显然这样的分配方案的最小成本为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e.cost+minsum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500298" y="2500312"/>
            <a:ext cx="3643338" cy="2289950"/>
            <a:chOff x="2500298" y="2500312"/>
            <a:chExt cx="3643338" cy="2289950"/>
          </a:xfrm>
        </p:grpSpPr>
        <p:sp>
          <p:nvSpPr>
            <p:cNvPr id="19" name="椭圆 18"/>
            <p:cNvSpPr/>
            <p:nvPr/>
          </p:nvSpPr>
          <p:spPr>
            <a:xfrm>
              <a:off x="3714744" y="2542647"/>
              <a:ext cx="357190" cy="267893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628" y="254264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zh-CN" altLang="en-US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层</a:t>
              </a:r>
              <a:endParaRPr lang="zh-CN" altLang="en-US" sz="1800" b="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14744" y="3233097"/>
              <a:ext cx="357190" cy="267893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0628" y="333721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i+1</a:t>
              </a:r>
              <a:r>
                <a:rPr lang="zh-CN" altLang="en-US" sz="1800" b="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层</a:t>
              </a:r>
              <a:endParaRPr lang="zh-CN" altLang="en-US" sz="1800" b="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3" name="直接连接符 22"/>
            <p:cNvCxnSpPr>
              <a:stCxn id="19" idx="4"/>
              <a:endCxn id="21" idx="0"/>
            </p:cNvCxnSpPr>
            <p:nvPr/>
          </p:nvCxnSpPr>
          <p:spPr>
            <a:xfrm rot="5400000">
              <a:off x="3682061" y="3021818"/>
              <a:ext cx="422557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000496" y="284929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=j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8992" y="250031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1800" b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7554" y="306360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e1</a:t>
              </a:r>
              <a:endParaRPr lang="zh-CN" altLang="en-US" sz="1800" b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714744" y="4074345"/>
              <a:ext cx="357190" cy="267893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1" idx="4"/>
              <a:endCxn id="27" idx="0"/>
            </p:cNvCxnSpPr>
            <p:nvPr/>
          </p:nvCxnSpPr>
          <p:spPr>
            <a:xfrm rot="5400000">
              <a:off x="3606662" y="3787667"/>
              <a:ext cx="573355" cy="0"/>
            </a:xfrm>
            <a:prstGeom prst="line">
              <a:avLst/>
            </a:prstGeom>
            <a:ln w="19050">
              <a:prstDash val="dash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左大括号 28"/>
            <p:cNvSpPr/>
            <p:nvPr/>
          </p:nvSpPr>
          <p:spPr>
            <a:xfrm>
              <a:off x="3428992" y="3492236"/>
              <a:ext cx="142876" cy="714380"/>
            </a:xfrm>
            <a:prstGeom prst="lef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0298" y="3635112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minsum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0298" y="4420930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e1.lb=e1.cost+</a:t>
              </a: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仿宋" panose="02010609060101010101" pitchFamily="49" charset="-122"/>
                </a:rPr>
                <a:t>minsum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2844" y="142858"/>
            <a:ext cx="8786874" cy="40343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36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最小成本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的限界函数如下（同回溯法）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642924"/>
            <a:ext cx="8858312" cy="25050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(e):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求结点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的下界值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minsum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for i1 in range(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,n):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c[e.i..n-1]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行中最小元素和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		minc=INF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for j1 in range(0,n):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not e.used[j1] and c[i1][j1]&lt;minc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:minc=c[i1][j1]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   minsum+=minc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	e.lb=e.cost+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minsum</a:t>
            </a:r>
            <a:endParaRPr lang="zh-CN" altLang="zh-CN" sz="20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214678" y="3300247"/>
          <a:ext cx="3214709" cy="14323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0076"/>
                <a:gridCol w="660769"/>
                <a:gridCol w="661288"/>
                <a:gridCol w="661288"/>
                <a:gridCol w="661288"/>
              </a:tblGrid>
              <a:tr h="28647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人员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pt-BR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647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647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647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  <a:tr h="286474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8"/>
          <p:cNvGrpSpPr/>
          <p:nvPr/>
        </p:nvGrpSpPr>
        <p:grpSpPr>
          <a:xfrm>
            <a:off x="642910" y="3585999"/>
            <a:ext cx="7786742" cy="1200329"/>
            <a:chOff x="214282" y="3357568"/>
            <a:chExt cx="7786742" cy="1200329"/>
          </a:xfrm>
        </p:grpSpPr>
        <p:sp>
          <p:nvSpPr>
            <p:cNvPr id="10" name="TextBox 9"/>
            <p:cNvSpPr txBox="1"/>
            <p:nvPr/>
          </p:nvSpPr>
          <p:spPr>
            <a:xfrm>
              <a:off x="214282" y="3357568"/>
              <a:ext cx="2428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例如：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e.i=2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人员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已分配任务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0"/>
                </a:spcBef>
                <a:buBlip>
                  <a:blip r:embed="rId1"/>
                </a:buBlip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人员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已分配任务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15074" y="3357568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66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minsum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=1+4=5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090057" y="3588805"/>
              <a:ext cx="2184400" cy="458262"/>
            </a:xfrm>
            <a:custGeom>
              <a:avLst/>
              <a:gdLst>
                <a:gd name="connsiteX0" fmla="*/ 2184400 w 2184400"/>
                <a:gd name="connsiteY0" fmla="*/ 0 h 372534"/>
                <a:gd name="connsiteX1" fmla="*/ 2015066 w 2184400"/>
                <a:gd name="connsiteY1" fmla="*/ 254000 h 372534"/>
                <a:gd name="connsiteX2" fmla="*/ 1549400 w 2184400"/>
                <a:gd name="connsiteY2" fmla="*/ 296334 h 372534"/>
                <a:gd name="connsiteX3" fmla="*/ 838200 w 2184400"/>
                <a:gd name="connsiteY3" fmla="*/ 160867 h 372534"/>
                <a:gd name="connsiteX4" fmla="*/ 211666 w 2184400"/>
                <a:gd name="connsiteY4" fmla="*/ 50800 h 372534"/>
                <a:gd name="connsiteX5" fmla="*/ 0 w 2184400"/>
                <a:gd name="connsiteY5" fmla="*/ 372534 h 372534"/>
                <a:gd name="connsiteX0-1" fmla="*/ 2184400 w 2184400"/>
                <a:gd name="connsiteY0-2" fmla="*/ 0 h 372534"/>
                <a:gd name="connsiteX1-3" fmla="*/ 2015066 w 2184400"/>
                <a:gd name="connsiteY1-4" fmla="*/ 254000 h 372534"/>
                <a:gd name="connsiteX2-5" fmla="*/ 1549400 w 2184400"/>
                <a:gd name="connsiteY2-6" fmla="*/ 296334 h 372534"/>
                <a:gd name="connsiteX3-7" fmla="*/ 838200 w 2184400"/>
                <a:gd name="connsiteY3-8" fmla="*/ 160867 h 372534"/>
                <a:gd name="connsiteX4-9" fmla="*/ 211666 w 2184400"/>
                <a:gd name="connsiteY4-10" fmla="*/ 50800 h 372534"/>
                <a:gd name="connsiteX5-11" fmla="*/ 53447 w 2184400"/>
                <a:gd name="connsiteY5-12" fmla="*/ 183101 h 372534"/>
                <a:gd name="connsiteX6" fmla="*/ 0 w 2184400"/>
                <a:gd name="connsiteY6" fmla="*/ 372534 h 372534"/>
                <a:gd name="connsiteX0-13" fmla="*/ 2184400 w 2184400"/>
                <a:gd name="connsiteY0-14" fmla="*/ 0 h 372534"/>
                <a:gd name="connsiteX1-15" fmla="*/ 2015066 w 2184400"/>
                <a:gd name="connsiteY1-16" fmla="*/ 254000 h 372534"/>
                <a:gd name="connsiteX2-17" fmla="*/ 1549400 w 2184400"/>
                <a:gd name="connsiteY2-18" fmla="*/ 296334 h 372534"/>
                <a:gd name="connsiteX3-19" fmla="*/ 838200 w 2184400"/>
                <a:gd name="connsiteY3-20" fmla="*/ 160867 h 372534"/>
                <a:gd name="connsiteX4-21" fmla="*/ 410637 w 2184400"/>
                <a:gd name="connsiteY4-22" fmla="*/ 40225 h 372534"/>
                <a:gd name="connsiteX5-23" fmla="*/ 211666 w 2184400"/>
                <a:gd name="connsiteY5-24" fmla="*/ 50800 h 372534"/>
                <a:gd name="connsiteX6-25" fmla="*/ 53447 w 2184400"/>
                <a:gd name="connsiteY6-26" fmla="*/ 183101 h 372534"/>
                <a:gd name="connsiteX7" fmla="*/ 0 w 2184400"/>
                <a:gd name="connsiteY7" fmla="*/ 372534 h 372534"/>
                <a:gd name="connsiteX0-27" fmla="*/ 2184400 w 2184400"/>
                <a:gd name="connsiteY0-28" fmla="*/ 14290 h 386824"/>
                <a:gd name="connsiteX1-29" fmla="*/ 2015066 w 2184400"/>
                <a:gd name="connsiteY1-30" fmla="*/ 268290 h 386824"/>
                <a:gd name="connsiteX2-31" fmla="*/ 1549400 w 2184400"/>
                <a:gd name="connsiteY2-32" fmla="*/ 310624 h 386824"/>
                <a:gd name="connsiteX3-33" fmla="*/ 838200 w 2184400"/>
                <a:gd name="connsiteY3-34" fmla="*/ 175157 h 386824"/>
                <a:gd name="connsiteX4-35" fmla="*/ 410637 w 2184400"/>
                <a:gd name="connsiteY4-36" fmla="*/ 54515 h 386824"/>
                <a:gd name="connsiteX5-37" fmla="*/ 211666 w 2184400"/>
                <a:gd name="connsiteY5-38" fmla="*/ 65090 h 386824"/>
                <a:gd name="connsiteX6-39" fmla="*/ 53447 w 2184400"/>
                <a:gd name="connsiteY6-40" fmla="*/ 197391 h 386824"/>
                <a:gd name="connsiteX7-41" fmla="*/ 0 w 2184400"/>
                <a:gd name="connsiteY7-42" fmla="*/ 386824 h 386824"/>
                <a:gd name="connsiteX0-43" fmla="*/ 2184400 w 2184400"/>
                <a:gd name="connsiteY0-44" fmla="*/ 14290 h 386824"/>
                <a:gd name="connsiteX1-45" fmla="*/ 2015066 w 2184400"/>
                <a:gd name="connsiteY1-46" fmla="*/ 268290 h 386824"/>
                <a:gd name="connsiteX2-47" fmla="*/ 1549400 w 2184400"/>
                <a:gd name="connsiteY2-48" fmla="*/ 310624 h 386824"/>
                <a:gd name="connsiteX3-49" fmla="*/ 839265 w 2184400"/>
                <a:gd name="connsiteY3-50" fmla="*/ 125953 h 386824"/>
                <a:gd name="connsiteX4-51" fmla="*/ 410637 w 2184400"/>
                <a:gd name="connsiteY4-52" fmla="*/ 54515 h 386824"/>
                <a:gd name="connsiteX5-53" fmla="*/ 211666 w 2184400"/>
                <a:gd name="connsiteY5-54" fmla="*/ 65090 h 386824"/>
                <a:gd name="connsiteX6-55" fmla="*/ 53447 w 2184400"/>
                <a:gd name="connsiteY6-56" fmla="*/ 197391 h 386824"/>
                <a:gd name="connsiteX7-57" fmla="*/ 0 w 2184400"/>
                <a:gd name="connsiteY7-58" fmla="*/ 386824 h 386824"/>
                <a:gd name="connsiteX0-59" fmla="*/ 2184400 w 2184400"/>
                <a:gd name="connsiteY0-60" fmla="*/ 14290 h 386824"/>
                <a:gd name="connsiteX1-61" fmla="*/ 2015066 w 2184400"/>
                <a:gd name="connsiteY1-62" fmla="*/ 268290 h 386824"/>
                <a:gd name="connsiteX2-63" fmla="*/ 1410769 w 2184400"/>
                <a:gd name="connsiteY2-64" fmla="*/ 268829 h 386824"/>
                <a:gd name="connsiteX3-65" fmla="*/ 839265 w 2184400"/>
                <a:gd name="connsiteY3-66" fmla="*/ 125953 h 386824"/>
                <a:gd name="connsiteX4-67" fmla="*/ 410637 w 2184400"/>
                <a:gd name="connsiteY4-68" fmla="*/ 54515 h 386824"/>
                <a:gd name="connsiteX5-69" fmla="*/ 211666 w 2184400"/>
                <a:gd name="connsiteY5-70" fmla="*/ 65090 h 386824"/>
                <a:gd name="connsiteX6-71" fmla="*/ 53447 w 2184400"/>
                <a:gd name="connsiteY6-72" fmla="*/ 197391 h 386824"/>
                <a:gd name="connsiteX7-73" fmla="*/ 0 w 2184400"/>
                <a:gd name="connsiteY7-74" fmla="*/ 386824 h 386824"/>
                <a:gd name="connsiteX0-75" fmla="*/ 2184400 w 2184400"/>
                <a:gd name="connsiteY0-76" fmla="*/ 14290 h 386824"/>
                <a:gd name="connsiteX1-77" fmla="*/ 1910835 w 2184400"/>
                <a:gd name="connsiteY1-78" fmla="*/ 268829 h 386824"/>
                <a:gd name="connsiteX2-79" fmla="*/ 1410769 w 2184400"/>
                <a:gd name="connsiteY2-80" fmla="*/ 268829 h 386824"/>
                <a:gd name="connsiteX3-81" fmla="*/ 839265 w 2184400"/>
                <a:gd name="connsiteY3-82" fmla="*/ 125953 h 386824"/>
                <a:gd name="connsiteX4-83" fmla="*/ 410637 w 2184400"/>
                <a:gd name="connsiteY4-84" fmla="*/ 54515 h 386824"/>
                <a:gd name="connsiteX5-85" fmla="*/ 211666 w 2184400"/>
                <a:gd name="connsiteY5-86" fmla="*/ 65090 h 386824"/>
                <a:gd name="connsiteX6-87" fmla="*/ 53447 w 2184400"/>
                <a:gd name="connsiteY6-88" fmla="*/ 197391 h 386824"/>
                <a:gd name="connsiteX7-89" fmla="*/ 0 w 2184400"/>
                <a:gd name="connsiteY7-90" fmla="*/ 386824 h 386824"/>
                <a:gd name="connsiteX0-91" fmla="*/ 2184400 w 2184400"/>
                <a:gd name="connsiteY0-92" fmla="*/ 85728 h 458262"/>
                <a:gd name="connsiteX1-93" fmla="*/ 1910835 w 2184400"/>
                <a:gd name="connsiteY1-94" fmla="*/ 340267 h 458262"/>
                <a:gd name="connsiteX2-95" fmla="*/ 1410769 w 2184400"/>
                <a:gd name="connsiteY2-96" fmla="*/ 340267 h 458262"/>
                <a:gd name="connsiteX3-97" fmla="*/ 839265 w 2184400"/>
                <a:gd name="connsiteY3-98" fmla="*/ 197391 h 458262"/>
                <a:gd name="connsiteX4-99" fmla="*/ 339199 w 2184400"/>
                <a:gd name="connsiteY4-100" fmla="*/ 54515 h 458262"/>
                <a:gd name="connsiteX5-101" fmla="*/ 211666 w 2184400"/>
                <a:gd name="connsiteY5-102" fmla="*/ 136528 h 458262"/>
                <a:gd name="connsiteX6-103" fmla="*/ 53447 w 2184400"/>
                <a:gd name="connsiteY6-104" fmla="*/ 268829 h 458262"/>
                <a:gd name="connsiteX7-105" fmla="*/ 0 w 2184400"/>
                <a:gd name="connsiteY7-106" fmla="*/ 458262 h 458262"/>
                <a:gd name="connsiteX0-107" fmla="*/ 2184400 w 2184400"/>
                <a:gd name="connsiteY0-108" fmla="*/ 85728 h 458262"/>
                <a:gd name="connsiteX1-109" fmla="*/ 2053711 w 2184400"/>
                <a:gd name="connsiteY1-110" fmla="*/ 268829 h 458262"/>
                <a:gd name="connsiteX2-111" fmla="*/ 1910835 w 2184400"/>
                <a:gd name="connsiteY2-112" fmla="*/ 340267 h 458262"/>
                <a:gd name="connsiteX3-113" fmla="*/ 1410769 w 2184400"/>
                <a:gd name="connsiteY3-114" fmla="*/ 340267 h 458262"/>
                <a:gd name="connsiteX4-115" fmla="*/ 839265 w 2184400"/>
                <a:gd name="connsiteY4-116" fmla="*/ 197391 h 458262"/>
                <a:gd name="connsiteX5-117" fmla="*/ 339199 w 2184400"/>
                <a:gd name="connsiteY5-118" fmla="*/ 54515 h 458262"/>
                <a:gd name="connsiteX6-119" fmla="*/ 211666 w 2184400"/>
                <a:gd name="connsiteY6-120" fmla="*/ 136528 h 458262"/>
                <a:gd name="connsiteX7-121" fmla="*/ 53447 w 2184400"/>
                <a:gd name="connsiteY7-122" fmla="*/ 268829 h 458262"/>
                <a:gd name="connsiteX8" fmla="*/ 0 w 2184400"/>
                <a:gd name="connsiteY8" fmla="*/ 458262 h 4582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  <a:cxn ang="0">
                  <a:pos x="connsiteX7-41" y="connsiteY7-42"/>
                </a:cxn>
                <a:cxn ang="0">
                  <a:pos x="connsiteX8" y="connsiteY8"/>
                </a:cxn>
              </a:cxnLst>
              <a:rect l="l" t="t" r="r" b="b"/>
              <a:pathLst>
                <a:path w="2184400" h="458262">
                  <a:moveTo>
                    <a:pt x="2184400" y="85728"/>
                  </a:moveTo>
                  <a:lnTo>
                    <a:pt x="2053711" y="268829"/>
                  </a:lnTo>
                  <a:lnTo>
                    <a:pt x="1910835" y="340267"/>
                  </a:lnTo>
                  <a:lnTo>
                    <a:pt x="1410769" y="340267"/>
                  </a:lnTo>
                  <a:lnTo>
                    <a:pt x="839265" y="197391"/>
                  </a:lnTo>
                  <a:cubicBezTo>
                    <a:pt x="696744" y="157177"/>
                    <a:pt x="588607" y="0"/>
                    <a:pt x="339199" y="54515"/>
                  </a:cubicBezTo>
                  <a:lnTo>
                    <a:pt x="211666" y="136528"/>
                  </a:lnTo>
                  <a:lnTo>
                    <a:pt x="53447" y="268829"/>
                  </a:lnTo>
                  <a:lnTo>
                    <a:pt x="0" y="458262"/>
                  </a:lnTo>
                </a:path>
              </a:pathLst>
            </a:custGeom>
            <a:ln w="28575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786446" y="3683000"/>
              <a:ext cx="1691211" cy="674700"/>
            </a:xfrm>
            <a:custGeom>
              <a:avLst/>
              <a:gdLst>
                <a:gd name="connsiteX0" fmla="*/ 0 w 1583267"/>
                <a:gd name="connsiteY0" fmla="*/ 711200 h 711200"/>
                <a:gd name="connsiteX1" fmla="*/ 524933 w 1583267"/>
                <a:gd name="connsiteY1" fmla="*/ 609600 h 711200"/>
                <a:gd name="connsiteX2" fmla="*/ 1278467 w 1583267"/>
                <a:gd name="connsiteY2" fmla="*/ 423333 h 711200"/>
                <a:gd name="connsiteX3" fmla="*/ 1583267 w 1583267"/>
                <a:gd name="connsiteY3" fmla="*/ 0 h 711200"/>
                <a:gd name="connsiteX0-1" fmla="*/ 0 w 1583267"/>
                <a:gd name="connsiteY0-2" fmla="*/ 711200 h 711200"/>
                <a:gd name="connsiteX1-3" fmla="*/ 524933 w 1583267"/>
                <a:gd name="connsiteY1-4" fmla="*/ 609600 h 711200"/>
                <a:gd name="connsiteX2-5" fmla="*/ 1278467 w 1583267"/>
                <a:gd name="connsiteY2-6" fmla="*/ 423333 h 711200"/>
                <a:gd name="connsiteX3-7" fmla="*/ 1463692 w 1583267"/>
                <a:gd name="connsiteY3-8" fmla="*/ 246072 h 711200"/>
                <a:gd name="connsiteX4" fmla="*/ 1583267 w 1583267"/>
                <a:gd name="connsiteY4" fmla="*/ 0 h 711200"/>
                <a:gd name="connsiteX0-9" fmla="*/ 0 w 1583267"/>
                <a:gd name="connsiteY0-10" fmla="*/ 711200 h 711200"/>
                <a:gd name="connsiteX1-11" fmla="*/ 524933 w 1583267"/>
                <a:gd name="connsiteY1-12" fmla="*/ 609600 h 711200"/>
                <a:gd name="connsiteX2-13" fmla="*/ 963626 w 1583267"/>
                <a:gd name="connsiteY2-14" fmla="*/ 603262 h 711200"/>
                <a:gd name="connsiteX3-15" fmla="*/ 1278467 w 1583267"/>
                <a:gd name="connsiteY3-16" fmla="*/ 423333 h 711200"/>
                <a:gd name="connsiteX4-17" fmla="*/ 1463692 w 1583267"/>
                <a:gd name="connsiteY4-18" fmla="*/ 246072 h 711200"/>
                <a:gd name="connsiteX5" fmla="*/ 1583267 w 1583267"/>
                <a:gd name="connsiteY5" fmla="*/ 0 h 711200"/>
                <a:gd name="connsiteX0-19" fmla="*/ 0 w 1583267"/>
                <a:gd name="connsiteY0-20" fmla="*/ 711200 h 711200"/>
                <a:gd name="connsiteX1-21" fmla="*/ 463560 w 1583267"/>
                <a:gd name="connsiteY1-22" fmla="*/ 674700 h 711200"/>
                <a:gd name="connsiteX2-23" fmla="*/ 963626 w 1583267"/>
                <a:gd name="connsiteY2-24" fmla="*/ 603262 h 711200"/>
                <a:gd name="connsiteX3-25" fmla="*/ 1278467 w 1583267"/>
                <a:gd name="connsiteY3-26" fmla="*/ 423333 h 711200"/>
                <a:gd name="connsiteX4-27" fmla="*/ 1463692 w 1583267"/>
                <a:gd name="connsiteY4-28" fmla="*/ 246072 h 711200"/>
                <a:gd name="connsiteX5-29" fmla="*/ 1583267 w 1583267"/>
                <a:gd name="connsiteY5-30" fmla="*/ 0 h 711200"/>
                <a:gd name="connsiteX0-31" fmla="*/ 0 w 1691211"/>
                <a:gd name="connsiteY0-32" fmla="*/ 674700 h 674700"/>
                <a:gd name="connsiteX1-33" fmla="*/ 571504 w 1691211"/>
                <a:gd name="connsiteY1-34" fmla="*/ 674700 h 674700"/>
                <a:gd name="connsiteX2-35" fmla="*/ 1071570 w 1691211"/>
                <a:gd name="connsiteY2-36" fmla="*/ 603262 h 674700"/>
                <a:gd name="connsiteX3-37" fmla="*/ 1386411 w 1691211"/>
                <a:gd name="connsiteY3-38" fmla="*/ 423333 h 674700"/>
                <a:gd name="connsiteX4-39" fmla="*/ 1571636 w 1691211"/>
                <a:gd name="connsiteY4-40" fmla="*/ 246072 h 674700"/>
                <a:gd name="connsiteX5-41" fmla="*/ 1691211 w 1691211"/>
                <a:gd name="connsiteY5-42" fmla="*/ 0 h 674700"/>
                <a:gd name="connsiteX0-43" fmla="*/ 0 w 1691211"/>
                <a:gd name="connsiteY0-44" fmla="*/ 674700 h 674700"/>
                <a:gd name="connsiteX1-45" fmla="*/ 571504 w 1691211"/>
                <a:gd name="connsiteY1-46" fmla="*/ 674700 h 674700"/>
                <a:gd name="connsiteX2-47" fmla="*/ 1071570 w 1691211"/>
                <a:gd name="connsiteY2-48" fmla="*/ 603262 h 674700"/>
                <a:gd name="connsiteX3-49" fmla="*/ 1428760 w 1691211"/>
                <a:gd name="connsiteY3-50" fmla="*/ 460386 h 674700"/>
                <a:gd name="connsiteX4-51" fmla="*/ 1571636 w 1691211"/>
                <a:gd name="connsiteY4-52" fmla="*/ 246072 h 674700"/>
                <a:gd name="connsiteX5-53" fmla="*/ 1691211 w 1691211"/>
                <a:gd name="connsiteY5-54" fmla="*/ 0 h 674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  <a:cxn ang="0">
                  <a:pos x="connsiteX5-29" y="connsiteY5-30"/>
                </a:cxn>
              </a:cxnLst>
              <a:rect l="l" t="t" r="r" b="b"/>
              <a:pathLst>
                <a:path w="1691211" h="674700">
                  <a:moveTo>
                    <a:pt x="0" y="674700"/>
                  </a:moveTo>
                  <a:lnTo>
                    <a:pt x="571504" y="674700"/>
                  </a:lnTo>
                  <a:lnTo>
                    <a:pt x="1071570" y="603262"/>
                  </a:lnTo>
                  <a:lnTo>
                    <a:pt x="1428760" y="460386"/>
                  </a:lnTo>
                  <a:lnTo>
                    <a:pt x="1571636" y="246072"/>
                  </a:lnTo>
                  <a:lnTo>
                    <a:pt x="1691211" y="0"/>
                  </a:lnTo>
                </a:path>
              </a:pathLst>
            </a:custGeom>
            <a:ln w="28575">
              <a:solidFill>
                <a:srgbClr val="FF00FF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8596" y="785800"/>
            <a:ext cx="8143932" cy="18963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数组存放最优分配方案，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（初始值为∞）存放最优成本。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若一个结点的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则该路径走下去不可能找到最优解，将其剪支，也就是仅仅扩展满足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lb&lt;bestc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的结点。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4500563" y="135025"/>
            <a:ext cx="1500197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non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cost=0</a:t>
            </a: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lb=10</a:t>
            </a: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[]={0,0,0,0}</a:t>
            </a:r>
            <a:endParaRPr kumimoji="0" lang="en-US" altLang="zh-CN" sz="14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1479623" y="1096524"/>
            <a:ext cx="234858" cy="179812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7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6455141" y="1104991"/>
            <a:ext cx="216142" cy="239081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8284949" y="1104991"/>
            <a:ext cx="216142" cy="239081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4013819" y="2088638"/>
            <a:ext cx="129554" cy="18783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5526446" y="2219187"/>
            <a:ext cx="260001" cy="141731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49"/>
          <p:cNvGrpSpPr/>
          <p:nvPr/>
        </p:nvGrpSpPr>
        <p:grpSpPr>
          <a:xfrm>
            <a:off x="1479621" y="135025"/>
            <a:ext cx="7383490" cy="1754390"/>
            <a:chOff x="1479621" y="292927"/>
            <a:chExt cx="7383490" cy="2339186"/>
          </a:xfrm>
        </p:grpSpPr>
        <p:sp>
          <p:nvSpPr>
            <p:cNvPr id="54313" name="Rectangle 41"/>
            <p:cNvSpPr>
              <a:spLocks noChangeArrowheads="1"/>
            </p:cNvSpPr>
            <p:nvPr/>
          </p:nvSpPr>
          <p:spPr bwMode="auto">
            <a:xfrm>
              <a:off x="4341785" y="292927"/>
              <a:ext cx="260001" cy="188974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5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4" name="Rectangle 42"/>
            <p:cNvSpPr>
              <a:spLocks noChangeArrowheads="1"/>
            </p:cNvSpPr>
            <p:nvPr/>
          </p:nvSpPr>
          <p:spPr bwMode="auto">
            <a:xfrm>
              <a:off x="1479621" y="1864113"/>
              <a:ext cx="1563262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cost=9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lb=17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[]={0,0,0,0}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11" name="Rectangle 39"/>
            <p:cNvSpPr>
              <a:spLocks noChangeArrowheads="1"/>
            </p:cNvSpPr>
            <p:nvPr/>
          </p:nvSpPr>
          <p:spPr bwMode="auto">
            <a:xfrm>
              <a:off x="3753817" y="1864113"/>
              <a:ext cx="1318249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[]={1,0,0,0}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5592161" y="1864113"/>
              <a:ext cx="1318249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cost=7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lb=20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[]={2,0,0,0}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7544862" y="1864113"/>
              <a:ext cx="1318249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=1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[]={3,0,0,0}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383350" y="950344"/>
              <a:ext cx="1117080" cy="601156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c[0][0]=9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3731964" y="1235096"/>
              <a:ext cx="982911" cy="479391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c[0][1]=2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4944857" y="1283691"/>
              <a:ext cx="1055903" cy="526047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c[0][2]=7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6897240" y="946237"/>
              <a:ext cx="1032346" cy="577749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c[0][3]=8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2" name="AutoShape 20"/>
            <p:cNvSpPr>
              <a:spLocks noChangeShapeType="1"/>
            </p:cNvSpPr>
            <p:nvPr/>
          </p:nvSpPr>
          <p:spPr bwMode="auto">
            <a:xfrm flipH="1">
              <a:off x="4335312" y="1047733"/>
              <a:ext cx="522440" cy="81637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1" name="AutoShape 19"/>
            <p:cNvSpPr>
              <a:spLocks noChangeShapeType="1"/>
            </p:cNvSpPr>
            <p:nvPr/>
          </p:nvSpPr>
          <p:spPr bwMode="auto">
            <a:xfrm>
              <a:off x="5357818" y="1047733"/>
              <a:ext cx="815837" cy="81637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0" name="AutoShape 18"/>
            <p:cNvSpPr>
              <a:spLocks noChangeShapeType="1"/>
            </p:cNvSpPr>
            <p:nvPr/>
          </p:nvSpPr>
          <p:spPr bwMode="auto">
            <a:xfrm>
              <a:off x="6000760" y="1047732"/>
              <a:ext cx="2125597" cy="81638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9" name="AutoShape 17"/>
            <p:cNvSpPr>
              <a:spLocks noChangeShapeType="1"/>
            </p:cNvSpPr>
            <p:nvPr/>
          </p:nvSpPr>
          <p:spPr bwMode="auto">
            <a:xfrm flipH="1">
              <a:off x="2061116" y="952483"/>
              <a:ext cx="2439446" cy="9116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1436468" y="1164260"/>
            <a:ext cx="5702891" cy="1730768"/>
            <a:chOff x="1436468" y="1665240"/>
            <a:chExt cx="5702891" cy="2307690"/>
          </a:xfrm>
        </p:grpSpPr>
        <p:sp>
          <p:nvSpPr>
            <p:cNvPr id="54310" name="Rectangle 38"/>
            <p:cNvSpPr>
              <a:spLocks noChangeArrowheads="1"/>
            </p:cNvSpPr>
            <p:nvPr/>
          </p:nvSpPr>
          <p:spPr bwMode="auto">
            <a:xfrm>
              <a:off x="3559627" y="1665240"/>
              <a:ext cx="155118" cy="33500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5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1436468" y="3204930"/>
              <a:ext cx="1403712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[]={1,0,0,0}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300" name="Rectangle 28"/>
            <p:cNvSpPr>
              <a:spLocks noChangeArrowheads="1"/>
            </p:cNvSpPr>
            <p:nvPr/>
          </p:nvSpPr>
          <p:spPr bwMode="auto">
            <a:xfrm>
              <a:off x="3739792" y="3204930"/>
              <a:ext cx="1403712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[]={1,2,0,0}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5735647" y="3204930"/>
              <a:ext cx="1403712" cy="76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cost=9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lb=17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[]={1,3,0,0}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5" name="Rectangle 23"/>
            <p:cNvSpPr>
              <a:spLocks noChangeArrowheads="1"/>
            </p:cNvSpPr>
            <p:nvPr/>
          </p:nvSpPr>
          <p:spPr bwMode="auto">
            <a:xfrm>
              <a:off x="2792570" y="2891961"/>
              <a:ext cx="993612" cy="470720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c[1][0]=6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4378793" y="2700098"/>
              <a:ext cx="1033529" cy="443149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c[1][2]=3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5993490" y="2686845"/>
              <a:ext cx="1078840" cy="524137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c[1][3]=7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8" name="AutoShape 16"/>
            <p:cNvSpPr>
              <a:spLocks noChangeShapeType="1"/>
            </p:cNvSpPr>
            <p:nvPr/>
          </p:nvSpPr>
          <p:spPr bwMode="auto">
            <a:xfrm flipH="1">
              <a:off x="4346687" y="2669485"/>
              <a:ext cx="0" cy="55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7" name="AutoShape 15"/>
            <p:cNvSpPr>
              <a:spLocks noChangeShapeType="1"/>
            </p:cNvSpPr>
            <p:nvPr/>
          </p:nvSpPr>
          <p:spPr bwMode="auto">
            <a:xfrm flipH="1">
              <a:off x="2017962" y="2476493"/>
              <a:ext cx="1696782" cy="728437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6" name="AutoShape 14"/>
            <p:cNvSpPr>
              <a:spLocks noChangeShapeType="1"/>
            </p:cNvSpPr>
            <p:nvPr/>
          </p:nvSpPr>
          <p:spPr bwMode="auto">
            <a:xfrm>
              <a:off x="5072066" y="2571744"/>
              <a:ext cx="1245074" cy="6331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145229" y="3090938"/>
            <a:ext cx="310095" cy="202596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endParaRPr kumimoji="0" lang="en-US" altLang="zh-CN" sz="1500" i="0" u="none" strike="noStrike" cap="none" normalizeH="0" baseline="0" smtClean="0">
              <a:ln>
                <a:noFill/>
              </a:ln>
              <a:solidFill>
                <a:srgbClr val="FF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519454" y="2142876"/>
            <a:ext cx="3051529" cy="1772963"/>
            <a:chOff x="519453" y="2970062"/>
            <a:chExt cx="3051529" cy="2363950"/>
          </a:xfrm>
        </p:grpSpPr>
        <p:sp>
          <p:nvSpPr>
            <p:cNvPr id="54297" name="Rectangle 25"/>
            <p:cNvSpPr>
              <a:spLocks noChangeArrowheads="1"/>
            </p:cNvSpPr>
            <p:nvPr/>
          </p:nvSpPr>
          <p:spPr bwMode="auto">
            <a:xfrm>
              <a:off x="1436468" y="2970062"/>
              <a:ext cx="260001" cy="188974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5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519453" y="4536747"/>
              <a:ext cx="1344140" cy="797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cost=9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[]={1,0,2,0}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084851" y="4536747"/>
              <a:ext cx="1344140" cy="7972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tailEnd type="none" w="sm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cost=16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lb=25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[]={1,0,3,0}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8" name="AutoShape 6"/>
            <p:cNvSpPr>
              <a:spLocks noChangeShapeType="1"/>
            </p:cNvSpPr>
            <p:nvPr/>
          </p:nvSpPr>
          <p:spPr bwMode="auto">
            <a:xfrm>
              <a:off x="2285982" y="4000503"/>
              <a:ext cx="380363" cy="53624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642909" y="3899715"/>
              <a:ext cx="1071569" cy="504369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c[2][2]=1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2534727" y="3978003"/>
              <a:ext cx="1036255" cy="504369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c[2][3]=8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4" name="AutoShape 2"/>
            <p:cNvSpPr>
              <a:spLocks noChangeShapeType="1"/>
            </p:cNvSpPr>
            <p:nvPr/>
          </p:nvSpPr>
          <p:spPr bwMode="auto">
            <a:xfrm flipH="1">
              <a:off x="1208832" y="4000503"/>
              <a:ext cx="434209" cy="536244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54"/>
          <p:cNvGrpSpPr/>
          <p:nvPr/>
        </p:nvGrpSpPr>
        <p:grpSpPr>
          <a:xfrm>
            <a:off x="508665" y="3065538"/>
            <a:ext cx="2563137" cy="1881993"/>
            <a:chOff x="508665" y="4200274"/>
            <a:chExt cx="2563137" cy="2509321"/>
          </a:xfrm>
        </p:grpSpPr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527920" y="4200274"/>
              <a:ext cx="194895" cy="270128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500" i="0" u="none" strike="noStrike" cap="none" normalizeH="0" baseline="0" smtClean="0">
                  <a:ln>
                    <a:noFill/>
                  </a:ln>
                  <a:solidFill>
                    <a:srgbClr val="FF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en-US" altLang="zh-CN" sz="1500" i="0" u="none" strike="noStrike" cap="none" normalizeH="0" baseline="0" smtClean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508665" y="5893596"/>
              <a:ext cx="1348691" cy="815999"/>
            </a:xfrm>
            <a:prstGeom prst="rect">
              <a:avLst/>
            </a:prstGeom>
            <a:solidFill>
              <a:srgbClr val="FF0000"/>
            </a:solidFill>
            <a:ln>
              <a:tailEnd type="none" w="sm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=4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cost=13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lb=13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[]={1,0,2,3}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9" name="AutoShape 7"/>
            <p:cNvSpPr>
              <a:spLocks noChangeShapeType="1"/>
            </p:cNvSpPr>
            <p:nvPr/>
          </p:nvSpPr>
          <p:spPr bwMode="auto">
            <a:xfrm>
              <a:off x="1052908" y="5334010"/>
              <a:ext cx="0" cy="575999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tailEnd type="none" w="sm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5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1165678" y="5409135"/>
              <a:ext cx="1120306" cy="514023"/>
            </a:xfrm>
            <a:prstGeom prst="rect">
              <a:avLst/>
            </a:prstGeom>
            <a:noFill/>
            <a:ln w="9525">
              <a:noFill/>
              <a:miter lim="800000"/>
              <a:tailEnd type="none" w="sm" len="med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c[3][3]=4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57356" y="6002216"/>
              <a:ext cx="121444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bestc=13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/>
      <p:bldP spid="54308" grpId="0"/>
      <p:bldP spid="54306" grpId="0"/>
      <p:bldP spid="54298" grpId="0"/>
      <p:bldP spid="54296" grpId="0"/>
      <p:bldP spid="5428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76444"/>
            <a:ext cx="8643998" cy="245744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(e,pqu):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结点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进队操作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 global n,bestx,bestc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e.i==n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到达叶子结点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e.cost&lt;bestc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比较更新最优解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 		bestc=e.cost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  	bestx=copy.deepcopy(e.x)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	else:heapq.heappush(pqu,e)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非叶子结点进队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476444"/>
            <a:ext cx="8643998" cy="312429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优先队列式分支限界算法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		global c,n,bextx,bestc,sum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pqu=[]                   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定义一个优先队列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pqu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	e=QNode()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e.i,e.cost=0,0           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根结点层次为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0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	e.x=[-1]*n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	e.used=[False]*n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	heapq.heappush(pqu,e)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源点结点进队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6" y="135211"/>
            <a:ext cx="8929718" cy="42990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18  	while pqu: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队不空循环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19   		e=heapq.heappop(pqu)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出队结点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20    	sum+=1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21    	for j in range(0,n):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共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个任务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22 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e.used[j]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:continue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任务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已分配时跳过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23     		e1=QNode()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24     		e1.i=e.i+1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子结点的层次加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25     		e1.cost=e.cost+c[e.i][j]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26     		e1.x=copy.deepcopy(e.x);e1.x[e.i]=j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人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e.i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分任务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27     		e1.used=copy.deepcopy(e.used);e1.used[j]=True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28     	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bound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(e1)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的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lb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29   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e1.lb&lt;bestc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剪支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30      	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EnQueu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e(e1,pqu)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14282" y="71420"/>
            <a:ext cx="850112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在每个结点中保存搜索路径中的前驱结点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，反推搜索路径（解向量）。       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493693" y="748720"/>
            <a:ext cx="7854701" cy="3323228"/>
            <a:chOff x="493693" y="714362"/>
            <a:chExt cx="7854701" cy="3323228"/>
          </a:xfrm>
        </p:grpSpPr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5661171" y="3342233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7207573" y="2391038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6552264" y="2407972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2901399" y="3299898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2165065" y="3337612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2063157" y="2389052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1408885" y="2415515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5565479" y="1447419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3113561" y="1477312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3929058" y="714362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1323156" y="1760725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493693" y="2663104"/>
              <a:ext cx="1026637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:2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2128977" y="2663104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1274277" y="3569590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8: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2953301" y="3569590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9: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:5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5547775" y="2663104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4671175" y="3569590"/>
              <a:ext cx="1026637" cy="468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490192" y="3569590"/>
              <a:ext cx="1026637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11: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:6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321757" y="2663104"/>
              <a:ext cx="1026637" cy="4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7: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6448120" y="1760725"/>
              <a:ext cx="1026637" cy="468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3:</a:t>
              </a: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状态值</a:t>
              </a:r>
              <a:endParaRPr kumimoji="0" lang="zh-CN" altLang="en-US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双亲指针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algn="l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6409617" y="3308365"/>
              <a:ext cx="178062" cy="1458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8" name="直接连接符 57"/>
            <p:cNvCxnSpPr>
              <a:stCxn id="20" idx="2"/>
              <a:endCxn id="21" idx="0"/>
            </p:cNvCxnSpPr>
            <p:nvPr/>
          </p:nvCxnSpPr>
          <p:spPr>
            <a:xfrm rot="5400000">
              <a:off x="2850245" y="168592"/>
              <a:ext cx="578363" cy="260590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20" idx="2"/>
              <a:endCxn id="30" idx="0"/>
            </p:cNvCxnSpPr>
            <p:nvPr/>
          </p:nvCxnSpPr>
          <p:spPr>
            <a:xfrm rot="16200000" flipH="1">
              <a:off x="5412727" y="212012"/>
              <a:ext cx="578363" cy="2519062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21" idx="2"/>
              <a:endCxn id="22" idx="0"/>
            </p:cNvCxnSpPr>
            <p:nvPr/>
          </p:nvCxnSpPr>
          <p:spPr>
            <a:xfrm rot="5400000">
              <a:off x="1204555" y="2031183"/>
              <a:ext cx="434379" cy="829463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1" idx="2"/>
              <a:endCxn id="23" idx="0"/>
            </p:cNvCxnSpPr>
            <p:nvPr/>
          </p:nvCxnSpPr>
          <p:spPr>
            <a:xfrm rot="16200000" flipH="1">
              <a:off x="2022196" y="2043003"/>
              <a:ext cx="434379" cy="805821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23" idx="2"/>
              <a:endCxn id="24" idx="0"/>
            </p:cNvCxnSpPr>
            <p:nvPr/>
          </p:nvCxnSpPr>
          <p:spPr>
            <a:xfrm rot="5400000">
              <a:off x="1995703" y="2922997"/>
              <a:ext cx="438486" cy="85470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3" idx="2"/>
              <a:endCxn id="25" idx="0"/>
            </p:cNvCxnSpPr>
            <p:nvPr/>
          </p:nvCxnSpPr>
          <p:spPr>
            <a:xfrm rot="16200000" flipH="1">
              <a:off x="2835215" y="2938185"/>
              <a:ext cx="438486" cy="824324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0" idx="2"/>
              <a:endCxn id="26" idx="0"/>
            </p:cNvCxnSpPr>
            <p:nvPr/>
          </p:nvCxnSpPr>
          <p:spPr>
            <a:xfrm rot="5400000">
              <a:off x="6294078" y="1995742"/>
              <a:ext cx="434379" cy="900345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0" idx="2"/>
              <a:endCxn id="29" idx="0"/>
            </p:cNvCxnSpPr>
            <p:nvPr/>
          </p:nvCxnSpPr>
          <p:spPr>
            <a:xfrm rot="16200000" flipH="1">
              <a:off x="7181068" y="2009095"/>
              <a:ext cx="434379" cy="87363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26" idx="2"/>
              <a:endCxn id="27" idx="0"/>
            </p:cNvCxnSpPr>
            <p:nvPr/>
          </p:nvCxnSpPr>
          <p:spPr>
            <a:xfrm rot="5400000">
              <a:off x="5403551" y="2912047"/>
              <a:ext cx="438486" cy="87660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26" idx="2"/>
              <a:endCxn id="28" idx="0"/>
            </p:cNvCxnSpPr>
            <p:nvPr/>
          </p:nvCxnSpPr>
          <p:spPr>
            <a:xfrm rot="16200000" flipH="1">
              <a:off x="6313059" y="2879138"/>
              <a:ext cx="438486" cy="942417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5400000" flipH="1" flipV="1">
              <a:off x="1784028" y="2922997"/>
              <a:ext cx="438486" cy="854700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16200000" flipV="1">
              <a:off x="2996088" y="2938185"/>
              <a:ext cx="438486" cy="824324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5400000" flipH="1" flipV="1">
              <a:off x="1018280" y="2031184"/>
              <a:ext cx="434379" cy="829463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 flipV="1">
              <a:off x="2200004" y="2059938"/>
              <a:ext cx="434379" cy="805821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rot="5400000" flipH="1" flipV="1">
              <a:off x="5217277" y="2928981"/>
              <a:ext cx="438486" cy="87660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rot="16200000" flipV="1">
              <a:off x="6499334" y="2896072"/>
              <a:ext cx="438486" cy="942417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5400000" flipH="1" flipV="1">
              <a:off x="2545433" y="177060"/>
              <a:ext cx="578363" cy="2605902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rot="16200000" flipV="1">
              <a:off x="5709072" y="212013"/>
              <a:ext cx="578363" cy="2519062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rot="5400000" flipH="1" flipV="1">
              <a:off x="6099336" y="2004210"/>
              <a:ext cx="434379" cy="900345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V="1">
              <a:off x="7384277" y="2026030"/>
              <a:ext cx="434379" cy="873637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072066" y="78580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答案：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011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/37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876" y="750582"/>
            <a:ext cx="8929718" cy="36578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32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allocate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(c,n):     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求解任务分配问题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33 	global bestx,bestc,sum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34  	sum=0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累计搜索结点个数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35  	bestx=[-1]*n	      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最优解向量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36  	bestc=INF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最优解的成本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37  	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bfs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38  	print("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求解结果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")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39  	for k in range(0,n):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40   		print("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人员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分配任务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%d"%(k,bestx[k]))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41  	print("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总成本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=%d"%(bestc))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42  	print("sum=",sum)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642924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84" y="357172"/>
          <a:ext cx="3643338" cy="1397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46086"/>
                <a:gridCol w="748872"/>
                <a:gridCol w="749460"/>
                <a:gridCol w="749460"/>
                <a:gridCol w="749460"/>
              </a:tblGrid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人员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pt-BR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5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任</a:t>
                      </a:r>
                      <a:r>
                        <a:rPr 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务</a:t>
                      </a:r>
                      <a:r>
                        <a:rPr lang="en-US" altLang="zh-CN" sz="1500" b="1" kern="1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pt-BR" sz="15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500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143122"/>
            <a:ext cx="4143404" cy="204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1339445"/>
            <a:ext cx="7143832" cy="4531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算法的解空间是排列树，最坏的时间复杂度为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642924"/>
            <a:ext cx="185738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0034" y="895066"/>
            <a:ext cx="8072494" cy="129532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问题描述：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假设有一个货郎担要拜访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个城市，他必须选择所要走的路径，路径的限制是每个城市只能拜访一次，而且最后要回到原来出发的城市，要求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路径长度最短的路径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98"/>
          <p:cNvGrpSpPr/>
          <p:nvPr/>
        </p:nvGrpSpPr>
        <p:grpSpPr>
          <a:xfrm>
            <a:off x="714348" y="2466702"/>
            <a:ext cx="7500990" cy="2176750"/>
            <a:chOff x="1214414" y="3429000"/>
            <a:chExt cx="7500990" cy="2902332"/>
          </a:xfrm>
        </p:grpSpPr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1940597" y="4749139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745503" y="4536871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1774767" y="4223883"/>
              <a:ext cx="247119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2056569" y="3941220"/>
              <a:ext cx="246035" cy="2469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1498384" y="4328934"/>
              <a:ext cx="244951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214414" y="433218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2485776" y="3789599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485776" y="3500438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318464" y="3652058"/>
              <a:ext cx="368511" cy="36822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1318464" y="4978735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3165353" y="3620651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18"/>
            <p:cNvSpPr>
              <a:spLocks noChangeArrowheads="1"/>
            </p:cNvSpPr>
            <p:nvPr/>
          </p:nvSpPr>
          <p:spPr bwMode="auto">
            <a:xfrm>
              <a:off x="3165353" y="4947328"/>
              <a:ext cx="368511" cy="36822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1704316" y="3836169"/>
              <a:ext cx="1475126" cy="10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0" y="6"/>
                </a:cxn>
              </a:cxnLst>
              <a:rect l="0" t="0" r="r" b="b"/>
              <a:pathLst>
                <a:path w="1270" h="6">
                  <a:moveTo>
                    <a:pt x="0" y="0"/>
                  </a:moveTo>
                  <a:lnTo>
                    <a:pt x="1270" y="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1684807" y="3758192"/>
              <a:ext cx="1475126" cy="1083"/>
            </a:xfrm>
            <a:custGeom>
              <a:avLst/>
              <a:gdLst/>
              <a:ahLst/>
              <a:cxnLst>
                <a:cxn ang="0">
                  <a:pos x="1267" y="14"/>
                </a:cxn>
                <a:cxn ang="0">
                  <a:pos x="0" y="0"/>
                </a:cxn>
              </a:cxnLst>
              <a:rect l="0" t="0" r="r" b="b"/>
              <a:pathLst>
                <a:path w="1267" h="14">
                  <a:moveTo>
                    <a:pt x="1267" y="14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2274424" y="518342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2274424" y="4855273"/>
              <a:ext cx="246035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3"/>
            <p:cNvSpPr/>
            <p:nvPr/>
          </p:nvSpPr>
          <p:spPr bwMode="auto">
            <a:xfrm>
              <a:off x="1689142" y="5204000"/>
              <a:ext cx="1475126" cy="216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41" y="0"/>
                </a:cxn>
              </a:cxnLst>
              <a:rect l="0" t="0" r="r" b="b"/>
              <a:pathLst>
                <a:path w="1341" h="2">
                  <a:moveTo>
                    <a:pt x="0" y="2"/>
                  </a:moveTo>
                  <a:lnTo>
                    <a:pt x="134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2"/>
            <p:cNvSpPr/>
            <p:nvPr/>
          </p:nvSpPr>
          <p:spPr bwMode="auto">
            <a:xfrm>
              <a:off x="1679388" y="5118443"/>
              <a:ext cx="1475126" cy="1083"/>
            </a:xfrm>
            <a:custGeom>
              <a:avLst/>
              <a:gdLst/>
              <a:ahLst/>
              <a:cxnLst>
                <a:cxn ang="0">
                  <a:pos x="1344" y="3"/>
                </a:cxn>
                <a:cxn ang="0">
                  <a:pos x="0" y="0"/>
                </a:cxn>
              </a:cxnLst>
              <a:rect l="0" t="0" r="r" b="b"/>
              <a:pathLst>
                <a:path w="1344" h="3">
                  <a:moveTo>
                    <a:pt x="1344" y="3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442023" y="4023528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V="1">
              <a:off x="1531983" y="3995370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370201" y="4299693"/>
              <a:ext cx="247119" cy="2458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068889" y="4304025"/>
              <a:ext cx="244951" cy="2447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3316008" y="3974793"/>
              <a:ext cx="1084" cy="98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V="1">
              <a:off x="3394046" y="3971544"/>
              <a:ext cx="1084" cy="982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1669633" y="3919560"/>
              <a:ext cx="1549912" cy="1066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0" y="985"/>
                </a:cxn>
              </a:cxnLst>
              <a:rect l="0" t="0" r="r" b="b"/>
              <a:pathLst>
                <a:path w="1430" h="985">
                  <a:moveTo>
                    <a:pt x="0" y="0"/>
                  </a:moveTo>
                  <a:lnTo>
                    <a:pt x="1430" y="98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4"/>
            <p:cNvSpPr/>
            <p:nvPr/>
          </p:nvSpPr>
          <p:spPr bwMode="auto">
            <a:xfrm>
              <a:off x="1581841" y="3997536"/>
              <a:ext cx="1585680" cy="1060259"/>
            </a:xfrm>
            <a:custGeom>
              <a:avLst/>
              <a:gdLst/>
              <a:ahLst/>
              <a:cxnLst>
                <a:cxn ang="0">
                  <a:pos x="1463" y="979"/>
                </a:cxn>
                <a:cxn ang="0">
                  <a:pos x="0" y="0"/>
                </a:cxn>
              </a:cxnLst>
              <a:rect l="0" t="0" r="r" b="b"/>
              <a:pathLst>
                <a:path w="1463" h="979">
                  <a:moveTo>
                    <a:pt x="1463" y="97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3"/>
            <p:cNvSpPr/>
            <p:nvPr/>
          </p:nvSpPr>
          <p:spPr bwMode="auto">
            <a:xfrm>
              <a:off x="1564499" y="3907647"/>
              <a:ext cx="1629034" cy="1080836"/>
            </a:xfrm>
            <a:custGeom>
              <a:avLst/>
              <a:gdLst/>
              <a:ahLst/>
              <a:cxnLst>
                <a:cxn ang="0">
                  <a:pos x="0" y="998"/>
                </a:cxn>
                <a:cxn ang="0">
                  <a:pos x="1503" y="0"/>
                </a:cxn>
              </a:cxnLst>
              <a:rect l="0" t="0" r="r" b="b"/>
              <a:pathLst>
                <a:path w="1503" h="998">
                  <a:moveTo>
                    <a:pt x="0" y="998"/>
                  </a:moveTo>
                  <a:lnTo>
                    <a:pt x="150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2"/>
            <p:cNvSpPr/>
            <p:nvPr/>
          </p:nvSpPr>
          <p:spPr bwMode="auto">
            <a:xfrm>
              <a:off x="1633866" y="3959631"/>
              <a:ext cx="1611692" cy="106784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986"/>
                </a:cxn>
              </a:cxnLst>
              <a:rect l="0" t="0" r="r" b="b"/>
              <a:pathLst>
                <a:path w="1487" h="986">
                  <a:moveTo>
                    <a:pt x="1487" y="0"/>
                  </a:moveTo>
                  <a:lnTo>
                    <a:pt x="0" y="98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17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14810" y="3429000"/>
              <a:ext cx="4500594" cy="290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28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29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26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FF33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23</a:t>
              </a:r>
              <a:endParaRPr lang="zh-CN" altLang="zh-CN" sz="2000" smtClean="0">
                <a:solidFill>
                  <a:srgbClr val="FF33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59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17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路径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→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59</a:t>
              </a:r>
              <a:endPara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85720" y="214296"/>
            <a:ext cx="314327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pt-BR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6.4.7  </a:t>
            </a:r>
            <a:r>
              <a:rPr lang="zh-CN" altLang="zh-CN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货郎担问题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017973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1071538" y="642924"/>
            <a:ext cx="7643866" cy="255454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仅仅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为起点经过图中所有其他顶点回到起点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TSP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路径长度）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先不考虑回边，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bestd[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经过所有其他顶点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到顶点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bestd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数组求出后，最短路径长度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	=min(bestd[i]+A[i][s])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071670" y="3528963"/>
            <a:ext cx="4286280" cy="614423"/>
            <a:chOff x="2071670" y="3243211"/>
            <a:chExt cx="4286280" cy="614423"/>
          </a:xfrm>
        </p:grpSpPr>
        <p:sp>
          <p:nvSpPr>
            <p:cNvPr id="20" name="椭圆 19"/>
            <p:cNvSpPr/>
            <p:nvPr/>
          </p:nvSpPr>
          <p:spPr>
            <a:xfrm>
              <a:off x="2071670" y="3243211"/>
              <a:ext cx="428628" cy="321471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s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429124" y="3243211"/>
              <a:ext cx="428628" cy="321471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i="1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i</a:t>
              </a:r>
              <a:endParaRPr lang="zh-CN" altLang="en-US" sz="1800" b="0" i="1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29322" y="3243211"/>
              <a:ext cx="428628" cy="321471"/>
            </a:xfrm>
            <a:prstGeom prst="ellipse">
              <a:avLst/>
            </a:prstGeom>
            <a:ln>
              <a:tailEnd type="non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  <a:spcBef>
                  <a:spcPts val="0"/>
                </a:spcBef>
              </a:pPr>
              <a:r>
                <a:rPr lang="en-US" altLang="zh-CN" sz="1800" b="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Consolas" panose="020B0609020204030204" pitchFamily="49" charset="0"/>
                </a:rPr>
                <a:t>s</a:t>
              </a:r>
              <a:endParaRPr lang="zh-CN" altLang="en-US" sz="1800" b="0">
                <a:solidFill>
                  <a:srgbClr val="0000FF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>
              <a:off x="2500298" y="3403946"/>
              <a:ext cx="1928826" cy="1191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1" idx="6"/>
              <a:endCxn id="22" idx="2"/>
            </p:cNvCxnSpPr>
            <p:nvPr/>
          </p:nvCxnSpPr>
          <p:spPr>
            <a:xfrm>
              <a:off x="4857752" y="3403946"/>
              <a:ext cx="1071570" cy="119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14612" y="3457524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bestd[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8272" y="3440882"/>
              <a:ext cx="104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][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47570"/>
            <a:ext cx="4643470" cy="38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36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设计以下优先队列的结点类型如下：</a:t>
            </a:r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67923"/>
            <a:ext cx="8429684" cy="23896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优先队列结点类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def __init__(self):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self.i=0			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解空间的层次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	self.vno=0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当前顶点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self.used=[0]*n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用于路径中顶点判重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self.length=0  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当前路径长度</a:t>
            </a:r>
            <a:endParaRPr lang="en-US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5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</a:rPr>
              <a:t>…</a:t>
            </a:r>
            <a:endParaRPr lang="zh-CN" altLang="zh-CN" sz="200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584332"/>
            <a:ext cx="8358246" cy="165417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由于路径上的顶点是不能重复的，设计一个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数组来判重，但由于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存放在队列结点中，当队列结点个数较多时非常浪费空间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一般来说这类问题的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不会很大，假设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&lt;32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，可以将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数组改为一个整形变量表示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状态压缩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1071552"/>
            <a:ext cx="8358246" cy="11890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7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假设总的顶点编号为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pt-BR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7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子集合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二进制位表示，顶点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对应二进制位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，对应的十进制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357172"/>
            <a:ext cx="1500198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状态压缩</a:t>
            </a:r>
            <a:endParaRPr lang="zh-CN" altLang="en-US" sz="2200" smtClean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1571604" y="3357568"/>
            <a:ext cx="4286280" cy="642942"/>
            <a:chOff x="1285852" y="3357568"/>
            <a:chExt cx="4286280" cy="642942"/>
          </a:xfrm>
        </p:grpSpPr>
        <p:sp>
          <p:nvSpPr>
            <p:cNvPr id="20" name="TextBox 19"/>
            <p:cNvSpPr txBox="1"/>
            <p:nvPr/>
          </p:nvSpPr>
          <p:spPr>
            <a:xfrm>
              <a:off x="1285852" y="3631178"/>
              <a:ext cx="4286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表示存在顶点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，不存在顶点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214678" y="3357568"/>
              <a:ext cx="214314" cy="285752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4723343" y="2571750"/>
            <a:ext cx="2991929" cy="400110"/>
            <a:chOff x="4437591" y="2571750"/>
            <a:chExt cx="2991929" cy="400110"/>
          </a:xfrm>
        </p:grpSpPr>
        <p:sp>
          <p:nvSpPr>
            <p:cNvPr id="22" name="右箭头 21"/>
            <p:cNvSpPr/>
            <p:nvPr/>
          </p:nvSpPr>
          <p:spPr>
            <a:xfrm>
              <a:off x="4437591" y="2651655"/>
              <a:ext cx="285752" cy="214314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57752" y="257175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+2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=10(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十进制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组合 27"/>
          <p:cNvGrpSpPr/>
          <p:nvPr/>
        </p:nvGrpSpPr>
        <p:grpSpPr>
          <a:xfrm>
            <a:off x="714348" y="2571750"/>
            <a:ext cx="3643338" cy="785818"/>
            <a:chOff x="428596" y="2571750"/>
            <a:chExt cx="3643338" cy="785818"/>
          </a:xfrm>
        </p:grpSpPr>
        <p:sp>
          <p:nvSpPr>
            <p:cNvPr id="10" name="TextBox 9"/>
            <p:cNvSpPr txBox="1"/>
            <p:nvPr/>
          </p:nvSpPr>
          <p:spPr>
            <a:xfrm>
              <a:off x="857224" y="2571750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359410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二进制数：</a:t>
              </a:r>
              <a:endParaRPr lang="en-US" altLang="zh-CN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43174" y="257175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57175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7554" y="257175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14744" y="2571750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3174" y="29882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29882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7554" y="29882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9343" y="298823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endParaRPr lang="zh-CN" alt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7224" y="2988236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359410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onsolas" panose="020B0609020204030204" pitchFamily="49" charset="0"/>
                </a:rPr>
                <a:t>二进制位序：</a:t>
              </a:r>
              <a:endPara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8596" y="2643188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例如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57290" y="4214824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：用十进制数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used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表示顶点集合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{1,3}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47570"/>
            <a:ext cx="4643470" cy="41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36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主要的运算</a:t>
            </a:r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67923"/>
            <a:ext cx="8429684" cy="181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pt-BR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inset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(used,j):							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判断顶点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是否在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used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return (used&amp;(1&lt;&lt;j))!=0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	def </a:t>
            </a:r>
            <a:r>
              <a:rPr lang="pt-BR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addj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(used,j):							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在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used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中添加顶点</a:t>
            </a:r>
            <a:r>
              <a:rPr lang="pt-BR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j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	return used|(1&lt;&lt;j)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447570"/>
            <a:ext cx="4643470" cy="38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36000" bIns="36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设计以下优先队列的结点类型如下：</a:t>
            </a:r>
            <a:endParaRPr lang="zh-CN" altLang="zh-CN" sz="20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00114"/>
            <a:ext cx="8429684" cy="29153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QNode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		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优先队列结点类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def __init__(self):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 		self.i=0			    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解空间的层次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 	self.vno=0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当前顶点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self.used=0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   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用于路径中顶点判重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  	self.length=0       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当前路径长度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  def __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__(self,other):	    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length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越小越优先出队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		return self.length&lt;other.length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/96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prstDash val="dash"/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anose="020B0609020204030204" pitchFamily="49" charset="0"/>
            <a:ea typeface="楷体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22568</Words>
  <Application>WPS 演示</Application>
  <PresentationFormat>全屏显示(16:9)</PresentationFormat>
  <Paragraphs>2552</Paragraphs>
  <Slides>105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20" baseType="lpstr">
      <vt:lpstr>Arial</vt:lpstr>
      <vt:lpstr>宋体</vt:lpstr>
      <vt:lpstr>Wingdings</vt:lpstr>
      <vt:lpstr>Times New Roman</vt:lpstr>
      <vt:lpstr>楷体_GB2312</vt:lpstr>
      <vt:lpstr>Consolas</vt:lpstr>
      <vt:lpstr>楷体</vt:lpstr>
      <vt:lpstr>微软雅黑</vt:lpstr>
      <vt:lpstr>Arial</vt:lpstr>
      <vt:lpstr>仿宋</vt:lpstr>
      <vt:lpstr>Calibri</vt:lpstr>
      <vt:lpstr>Arial Unicode MS</vt:lpstr>
      <vt:lpstr>新宋体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wang</cp:lastModifiedBy>
  <cp:revision>2338</cp:revision>
  <dcterms:created xsi:type="dcterms:W3CDTF">2004-03-31T23:50:00Z</dcterms:created>
  <dcterms:modified xsi:type="dcterms:W3CDTF">2025-10-23T14:18:23Z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