
<file path=[Content_Types].xml><?xml version="1.0" encoding="utf-8"?>
<Types xmlns="http://schemas.openxmlformats.org/package/2006/content-types">
  <Default Extension="jpeg" ContentType="image/jpe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90"/>
  </p:handoutMasterIdLst>
  <p:sldIdLst>
    <p:sldId id="522" r:id="rId3"/>
    <p:sldId id="365" r:id="rId5"/>
    <p:sldId id="366" r:id="rId6"/>
    <p:sldId id="655" r:id="rId7"/>
    <p:sldId id="886" r:id="rId8"/>
    <p:sldId id="963" r:id="rId9"/>
    <p:sldId id="964" r:id="rId10"/>
    <p:sldId id="965" r:id="rId11"/>
    <p:sldId id="966" r:id="rId12"/>
    <p:sldId id="967" r:id="rId13"/>
    <p:sldId id="968" r:id="rId14"/>
    <p:sldId id="865" r:id="rId15"/>
    <p:sldId id="866" r:id="rId16"/>
    <p:sldId id="969" r:id="rId17"/>
    <p:sldId id="970" r:id="rId18"/>
    <p:sldId id="971" r:id="rId19"/>
    <p:sldId id="972" r:id="rId20"/>
    <p:sldId id="973" r:id="rId21"/>
    <p:sldId id="974" r:id="rId22"/>
    <p:sldId id="975" r:id="rId23"/>
    <p:sldId id="976" r:id="rId24"/>
    <p:sldId id="977" r:id="rId25"/>
    <p:sldId id="978" r:id="rId26"/>
    <p:sldId id="979" r:id="rId27"/>
    <p:sldId id="869" r:id="rId28"/>
    <p:sldId id="980" r:id="rId29"/>
    <p:sldId id="889" r:id="rId30"/>
    <p:sldId id="981" r:id="rId31"/>
    <p:sldId id="982" r:id="rId32"/>
    <p:sldId id="983" r:id="rId33"/>
    <p:sldId id="984" r:id="rId34"/>
    <p:sldId id="985" r:id="rId35"/>
    <p:sldId id="986" r:id="rId36"/>
    <p:sldId id="987" r:id="rId37"/>
    <p:sldId id="988" r:id="rId38"/>
    <p:sldId id="989" r:id="rId39"/>
    <p:sldId id="990" r:id="rId40"/>
    <p:sldId id="991" r:id="rId41"/>
    <p:sldId id="992" r:id="rId42"/>
    <p:sldId id="993" r:id="rId43"/>
    <p:sldId id="994" r:id="rId44"/>
    <p:sldId id="995" r:id="rId45"/>
    <p:sldId id="996" r:id="rId46"/>
    <p:sldId id="997" r:id="rId47"/>
    <p:sldId id="998" r:id="rId48"/>
    <p:sldId id="999" r:id="rId49"/>
    <p:sldId id="1000" r:id="rId50"/>
    <p:sldId id="1001" r:id="rId51"/>
    <p:sldId id="1002" r:id="rId52"/>
    <p:sldId id="1003" r:id="rId53"/>
    <p:sldId id="1004" r:id="rId54"/>
    <p:sldId id="663" r:id="rId55"/>
    <p:sldId id="745" r:id="rId56"/>
    <p:sldId id="894" r:id="rId57"/>
    <p:sldId id="893" r:id="rId58"/>
    <p:sldId id="746" r:id="rId59"/>
    <p:sldId id="883" r:id="rId60"/>
    <p:sldId id="884" r:id="rId61"/>
    <p:sldId id="885" r:id="rId62"/>
    <p:sldId id="895" r:id="rId63"/>
    <p:sldId id="897" r:id="rId64"/>
    <p:sldId id="1005" r:id="rId65"/>
    <p:sldId id="898" r:id="rId66"/>
    <p:sldId id="899" r:id="rId67"/>
    <p:sldId id="907" r:id="rId68"/>
    <p:sldId id="908" r:id="rId69"/>
    <p:sldId id="900" r:id="rId70"/>
    <p:sldId id="901" r:id="rId71"/>
    <p:sldId id="909" r:id="rId72"/>
    <p:sldId id="902" r:id="rId73"/>
    <p:sldId id="1006" r:id="rId74"/>
    <p:sldId id="1007" r:id="rId75"/>
    <p:sldId id="921" r:id="rId76"/>
    <p:sldId id="930" r:id="rId77"/>
    <p:sldId id="925" r:id="rId78"/>
    <p:sldId id="923" r:id="rId79"/>
    <p:sldId id="962" r:id="rId80"/>
    <p:sldId id="926" r:id="rId81"/>
    <p:sldId id="927" r:id="rId82"/>
    <p:sldId id="1008" r:id="rId83"/>
    <p:sldId id="1009" r:id="rId84"/>
    <p:sldId id="1010" r:id="rId85"/>
    <p:sldId id="1011" r:id="rId86"/>
    <p:sldId id="1012" r:id="rId87"/>
    <p:sldId id="1013" r:id="rId88"/>
    <p:sldId id="1014" r:id="rId89"/>
  </p:sldIdLst>
  <p:sldSz cx="9144000" cy="5143500" type="screen16x9"/>
  <p:notesSz cx="6858000" cy="9144000"/>
  <p:defaultTex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clrMru>
    <a:srgbClr val="FF00FF"/>
    <a:srgbClr val="0000FF"/>
    <a:srgbClr val="006600"/>
    <a:srgbClr val="FF3300"/>
    <a:srgbClr val="FF3399"/>
    <a:srgbClr val="339933"/>
    <a:srgbClr val="000000"/>
    <a:srgbClr val="3333FF"/>
    <a:srgbClr val="6600CC"/>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581" autoAdjust="0"/>
  </p:normalViewPr>
  <p:slideViewPr>
    <p:cSldViewPr>
      <p:cViewPr varScale="1">
        <p:scale>
          <a:sx n="112" d="100"/>
          <a:sy n="112" d="100"/>
        </p:scale>
        <p:origin x="-744" y="-7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36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3" Type="http://schemas.openxmlformats.org/officeDocument/2006/relationships/tableStyles" Target="tableStyles.xml"/><Relationship Id="rId92" Type="http://schemas.openxmlformats.org/officeDocument/2006/relationships/viewProps" Target="viewProps.xml"/><Relationship Id="rId91" Type="http://schemas.openxmlformats.org/officeDocument/2006/relationships/presProps" Target="presProps.xml"/><Relationship Id="rId90" Type="http://schemas.openxmlformats.org/officeDocument/2006/relationships/handoutMaster" Target="handoutMasters/handoutMaster1.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348C81-2EE0-4ADC-AD51-9DC87E0EF38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F0761C-5A44-4BA0-B4C5-00F13EA65E0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lnSpc>
                <a:spcPct val="100000"/>
              </a:lnSpc>
              <a:spcBef>
                <a:spcPct val="0"/>
              </a:spcBef>
              <a:defRPr sz="1200" b="0">
                <a:solidFill>
                  <a:schemeClr val="tx1"/>
                </a:solidFill>
                <a:ea typeface="宋体" panose="02010600030101010101" pitchFamily="2" charset="-122"/>
              </a:defRPr>
            </a:lvl1pPr>
          </a:lstStyle>
          <a:p>
            <a:endParaRPr lang="en-US" altLang="zh-CN"/>
          </a:p>
        </p:txBody>
      </p:sp>
      <p:sp>
        <p:nvSpPr>
          <p:cNvPr id="21504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lnSpc>
                <a:spcPct val="100000"/>
              </a:lnSpc>
              <a:spcBef>
                <a:spcPct val="0"/>
              </a:spcBef>
              <a:defRPr sz="1200" b="0">
                <a:solidFill>
                  <a:schemeClr val="tx1"/>
                </a:solidFill>
                <a:ea typeface="宋体" panose="02010600030101010101" pitchFamily="2" charset="-122"/>
              </a:defRPr>
            </a:lvl1pPr>
          </a:lstStyle>
          <a:p>
            <a:endParaRPr lang="en-US" altLang="zh-CN"/>
          </a:p>
        </p:txBody>
      </p:sp>
      <p:sp>
        <p:nvSpPr>
          <p:cNvPr id="21504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ffectLst/>
        </p:spPr>
      </p:sp>
      <p:sp>
        <p:nvSpPr>
          <p:cNvPr id="21504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21504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lnSpc>
                <a:spcPct val="100000"/>
              </a:lnSpc>
              <a:spcBef>
                <a:spcPct val="0"/>
              </a:spcBef>
              <a:defRPr sz="1200" b="0">
                <a:solidFill>
                  <a:schemeClr val="tx1"/>
                </a:solidFill>
                <a:ea typeface="宋体" panose="02010600030101010101" pitchFamily="2" charset="-122"/>
              </a:defRPr>
            </a:lvl1pPr>
          </a:lstStyle>
          <a:p>
            <a:endParaRPr lang="en-US" altLang="zh-CN"/>
          </a:p>
        </p:txBody>
      </p:sp>
      <p:sp>
        <p:nvSpPr>
          <p:cNvPr id="21504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lnSpc>
                <a:spcPct val="100000"/>
              </a:lnSpc>
              <a:spcBef>
                <a:spcPct val="0"/>
              </a:spcBef>
              <a:defRPr sz="1200" b="0">
                <a:solidFill>
                  <a:schemeClr val="tx1"/>
                </a:solidFill>
                <a:ea typeface="宋体" panose="02010600030101010101" pitchFamily="2" charset="-122"/>
              </a:defRPr>
            </a:lvl1pPr>
          </a:lstStyle>
          <a:p>
            <a:fld id="{0D1E2EF4-146E-47B5-A412-FFD548A1AB6A}"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a:xfrm>
            <a:off x="6553200" y="4835364"/>
            <a:ext cx="2133600" cy="273844"/>
          </a:xfrm>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slide" Target="slide14.xml"/><Relationship Id="rId1" Type="http://schemas.openxmlformats.org/officeDocument/2006/relationships/slide" Target="slide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slide" Target="slide14.xml"/><Relationship Id="rId1" Type="http://schemas.openxmlformats.org/officeDocument/2006/relationships/image" Target="../media/image1.GI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1.GIF"/><Relationship Id="rId1" Type="http://schemas.openxmlformats.org/officeDocument/2006/relationships/slide" Target="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5.jpeg"/><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GIF"/><Relationship Id="rId1" Type="http://schemas.openxmlformats.org/officeDocument/2006/relationships/image" Target="../media/image1.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1.GI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jpeg"/><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xml"/><Relationship Id="rId2" Type="http://schemas.openxmlformats.org/officeDocument/2006/relationships/image" Target="../media/image5.jpeg"/><Relationship Id="rId1" Type="http://schemas.openxmlformats.org/officeDocument/2006/relationships/image" Target="../media/image8.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GIF"/><Relationship Id="rId1" Type="http://schemas.openxmlformats.org/officeDocument/2006/relationships/slide" Target="slide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857224" y="214296"/>
            <a:ext cx="7286676" cy="756718"/>
          </a:xfrm>
          <a:prstGeom prst="rect">
            <a:avLst/>
          </a:prstGeom>
          <a:ln>
            <a:noFill/>
          </a:ln>
          <a:effectLst>
            <a:outerShdw blurRad="76200" dist="12700" dir="8100000" sy="-23000" kx="800400" algn="br" rotWithShape="0">
              <a:prstClr val="black">
                <a:alpha val="20000"/>
              </a:prst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tIns="216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zh-CN" altLang="en-US" sz="32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第</a:t>
            </a:r>
            <a:r>
              <a:rPr lang="en-US" altLang="zh-CN" sz="32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7</a:t>
            </a:r>
            <a:r>
              <a:rPr lang="zh-CN" altLang="en-US" sz="32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章 </a:t>
            </a:r>
            <a:r>
              <a:rPr lang="zh-CN" altLang="zh-CN" sz="32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每一步局部最优—</a:t>
            </a:r>
            <a:r>
              <a:rPr lang="zh-CN" altLang="en-US" sz="3200" smtClean="0">
                <a:ln w="11430"/>
                <a:solidFill>
                  <a:srgbClr val="FF0000"/>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贪心法</a:t>
            </a:r>
            <a:endParaRPr lang="zh-CN" altLang="en-US" sz="3200">
              <a:ln w="11430"/>
              <a:solidFill>
                <a:srgbClr val="FF0000"/>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a:hlinkClick r:id="rId1" action="ppaction://hlinksldjump"/>
          </p:cNvPr>
          <p:cNvSpPr txBox="1"/>
          <p:nvPr/>
        </p:nvSpPr>
        <p:spPr>
          <a:xfrm>
            <a:off x="3543768" y="1285866"/>
            <a:ext cx="3600000" cy="46800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ea typeface="楷体" panose="02010609060101010101" pitchFamily="49" charset="-122"/>
                <a:cs typeface="Consolas" panose="020B0609020204030204" pitchFamily="49" charset="0"/>
              </a:rPr>
              <a:t>7.1 </a:t>
            </a:r>
            <a:r>
              <a:rPr lang="zh-CN" altLang="en-US" sz="2800" spc="50" smtClean="0">
                <a:ln w="11430"/>
                <a:solidFill>
                  <a:srgbClr val="FF0000"/>
                </a:solidFill>
                <a:effectLst>
                  <a:outerShdw blurRad="76200" dist="50800" dir="5400000" algn="tl" rotWithShape="0">
                    <a:srgbClr val="000000">
                      <a:alpha val="65000"/>
                    </a:srgbClr>
                  </a:outerShdw>
                </a:effectLst>
                <a:ea typeface="楷体" panose="02010609060101010101" pitchFamily="49" charset="-122"/>
                <a:cs typeface="Consolas" panose="020B0609020204030204" pitchFamily="49" charset="0"/>
              </a:rPr>
              <a:t>贪心法概述</a:t>
            </a:r>
            <a:endParaRPr lang="zh-CN" altLang="en-US" sz="2800" spc="50">
              <a:ln w="11430"/>
              <a:solidFill>
                <a:srgbClr val="FF0000"/>
              </a:solidFill>
              <a:effectLst>
                <a:outerShdw blurRad="76200" dist="50800" dir="5400000" algn="tl" rotWithShape="0">
                  <a:srgbClr val="000000">
                    <a:alpha val="65000"/>
                  </a:srgbClr>
                </a:outerShdw>
              </a:effectLst>
              <a:ea typeface="楷体" panose="02010609060101010101" pitchFamily="49" charset="-122"/>
              <a:cs typeface="Consolas" panose="020B0609020204030204" pitchFamily="49" charset="0"/>
            </a:endParaRPr>
          </a:p>
        </p:txBody>
      </p:sp>
      <p:sp>
        <p:nvSpPr>
          <p:cNvPr id="9" name="TextBox 8">
            <a:hlinkClick r:id="rId2" action="ppaction://hlinksldjump"/>
          </p:cNvPr>
          <p:cNvSpPr txBox="1"/>
          <p:nvPr/>
        </p:nvSpPr>
        <p:spPr>
          <a:xfrm>
            <a:off x="3543768" y="1987538"/>
            <a:ext cx="3600000" cy="46800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ea typeface="楷体" panose="02010609060101010101" pitchFamily="49" charset="-122"/>
                <a:cs typeface="Consolas" panose="020B0609020204030204" pitchFamily="49" charset="0"/>
              </a:rPr>
              <a:t>7.2 </a:t>
            </a:r>
            <a:r>
              <a:rPr lang="zh-CN" altLang="en-US" sz="2800" spc="50" smtClean="0">
                <a:ln w="11430"/>
                <a:solidFill>
                  <a:srgbClr val="FF0000"/>
                </a:solidFill>
                <a:effectLst>
                  <a:outerShdw blurRad="76200" dist="50800" dir="5400000" algn="tl" rotWithShape="0">
                    <a:srgbClr val="000000">
                      <a:alpha val="65000"/>
                    </a:srgbClr>
                  </a:outerShdw>
                </a:effectLst>
                <a:ea typeface="楷体" panose="02010609060101010101" pitchFamily="49" charset="-122"/>
                <a:cs typeface="Consolas" panose="020B0609020204030204" pitchFamily="49" charset="0"/>
              </a:rPr>
              <a:t>求解组合问题</a:t>
            </a:r>
            <a:endParaRPr lang="zh-CN" altLang="en-US" sz="2800" spc="50">
              <a:ln w="11430"/>
              <a:solidFill>
                <a:srgbClr val="FF0000"/>
              </a:solidFill>
              <a:effectLst>
                <a:outerShdw blurRad="76200" dist="50800" dir="5400000" algn="tl" rotWithShape="0">
                  <a:srgbClr val="000000">
                    <a:alpha val="65000"/>
                  </a:srgbClr>
                </a:outerShdw>
              </a:effectLst>
              <a:ea typeface="楷体" panose="02010609060101010101" pitchFamily="49" charset="-122"/>
              <a:cs typeface="Consolas" panose="020B0609020204030204" pitchFamily="49" charset="0"/>
            </a:endParaRPr>
          </a:p>
        </p:txBody>
      </p:sp>
      <p:sp>
        <p:nvSpPr>
          <p:cNvPr id="15" name="TextBox 14">
            <a:hlinkClick r:id="rId2" action="ppaction://hlinksldjump"/>
          </p:cNvPr>
          <p:cNvSpPr txBox="1"/>
          <p:nvPr/>
        </p:nvSpPr>
        <p:spPr>
          <a:xfrm>
            <a:off x="3543768" y="2708343"/>
            <a:ext cx="3600000" cy="46800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ea typeface="楷体" panose="02010609060101010101" pitchFamily="49" charset="-122"/>
                <a:cs typeface="Consolas" panose="020B0609020204030204" pitchFamily="49" charset="0"/>
              </a:rPr>
              <a:t>7.3 </a:t>
            </a:r>
            <a:r>
              <a:rPr lang="zh-CN" altLang="en-US" sz="2800" spc="50" smtClean="0">
                <a:ln w="11430"/>
                <a:solidFill>
                  <a:srgbClr val="FF0000"/>
                </a:solidFill>
                <a:effectLst>
                  <a:outerShdw blurRad="76200" dist="50800" dir="5400000" algn="tl" rotWithShape="0">
                    <a:srgbClr val="000000">
                      <a:alpha val="65000"/>
                    </a:srgbClr>
                  </a:outerShdw>
                </a:effectLst>
                <a:ea typeface="楷体" panose="02010609060101010101" pitchFamily="49" charset="-122"/>
                <a:cs typeface="Consolas" panose="020B0609020204030204" pitchFamily="49" charset="0"/>
              </a:rPr>
              <a:t>求解图问题</a:t>
            </a:r>
            <a:endParaRPr lang="zh-CN" altLang="en-US" sz="2800" spc="50">
              <a:ln w="11430"/>
              <a:solidFill>
                <a:srgbClr val="FF0000"/>
              </a:solidFill>
              <a:effectLst>
                <a:outerShdw blurRad="76200" dist="50800" dir="5400000" algn="tl" rotWithShape="0">
                  <a:srgbClr val="000000">
                    <a:alpha val="65000"/>
                  </a:srgbClr>
                </a:outerShdw>
              </a:effectLst>
              <a:ea typeface="楷体" panose="02010609060101010101" pitchFamily="49" charset="-122"/>
              <a:cs typeface="Consolas" panose="020B0609020204030204" pitchFamily="49" charset="0"/>
            </a:endParaRPr>
          </a:p>
        </p:txBody>
      </p:sp>
      <p:sp>
        <p:nvSpPr>
          <p:cNvPr id="21" name="任意多边形 83"/>
          <p:cNvSpPr/>
          <p:nvPr/>
        </p:nvSpPr>
        <p:spPr bwMode="auto">
          <a:xfrm rot="16377237">
            <a:off x="821955" y="2171368"/>
            <a:ext cx="1446878" cy="1883239"/>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outerShdw blurRad="76200" dir="13500000" sy="23000" kx="1200000" algn="br" rotWithShape="0">
              <a:prstClr val="black">
                <a:alpha val="20000"/>
              </a:prstClr>
            </a:outerShdw>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smtClean="0">
              <a:solidFill>
                <a:srgbClr val="FFFFFF"/>
              </a:solidFill>
            </a:endParaRPr>
          </a:p>
        </p:txBody>
      </p:sp>
      <p:sp>
        <p:nvSpPr>
          <p:cNvPr id="23" name="文本框 20"/>
          <p:cNvSpPr txBox="1">
            <a:spLocks noChangeArrowheads="1"/>
          </p:cNvSpPr>
          <p:nvPr/>
        </p:nvSpPr>
        <p:spPr bwMode="auto">
          <a:xfrm>
            <a:off x="670310" y="3122049"/>
            <a:ext cx="16787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ctr" eaLnBrk="1" hangingPunct="1">
              <a:lnSpc>
                <a:spcPct val="100000"/>
              </a:lnSpc>
            </a:pPr>
            <a:r>
              <a:rPr lang="en-US" altLang="zh-CN" sz="2000" b="1" dirty="0">
                <a:solidFill>
                  <a:srgbClr val="9900FF"/>
                </a:solidFill>
              </a:rPr>
              <a:t>CONTENTS</a:t>
            </a:r>
            <a:endParaRPr lang="zh-CN" altLang="en-US" sz="2000" b="1" dirty="0">
              <a:solidFill>
                <a:srgbClr val="9900FF"/>
              </a:solidFill>
            </a:endParaRPr>
          </a:p>
        </p:txBody>
      </p:sp>
      <p:sp>
        <p:nvSpPr>
          <p:cNvPr id="24" name="文本框 20"/>
          <p:cNvSpPr txBox="1">
            <a:spLocks noChangeArrowheads="1"/>
          </p:cNvSpPr>
          <p:nvPr/>
        </p:nvSpPr>
        <p:spPr bwMode="auto">
          <a:xfrm>
            <a:off x="994709" y="2680500"/>
            <a:ext cx="9437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ctr" eaLnBrk="1" hangingPunct="1">
              <a:lnSpc>
                <a:spcPct val="100000"/>
              </a:lnSpc>
            </a:pPr>
            <a:r>
              <a:rPr lang="zh-CN" altLang="en-US" b="1" dirty="0" smtClean="0">
                <a:solidFill>
                  <a:srgbClr val="008000"/>
                </a:solidFill>
              </a:rPr>
              <a:t>提纲</a:t>
            </a:r>
            <a:endParaRPr lang="zh-CN" altLang="en-US" b="1" dirty="0">
              <a:solidFill>
                <a:srgbClr val="008000"/>
              </a:solidFill>
            </a:endParaRP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89113" name="Rectangle 25"/>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 name="TextBox 9"/>
          <p:cNvSpPr txBox="1"/>
          <p:nvPr/>
        </p:nvSpPr>
        <p:spPr>
          <a:xfrm>
            <a:off x="214282" y="428610"/>
            <a:ext cx="8786874" cy="335989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0" bIns="0" rtlCol="0">
            <a:spAutoFit/>
          </a:bodyPr>
          <a:lstStyle/>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	class Solution:</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  	def </a:t>
            </a:r>
            <a:r>
              <a:rPr lang="en-US" altLang="zh-CN" sz="2000" smtClean="0">
                <a:solidFill>
                  <a:srgbClr val="FF0000"/>
                </a:solidFill>
                <a:latin typeface="Consolas" panose="020B0609020204030204" pitchFamily="49" charset="0"/>
                <a:ea typeface="仿宋" panose="02010609060101010101" pitchFamily="49" charset="-122"/>
              </a:rPr>
              <a:t>findContentChildren</a:t>
            </a:r>
            <a:r>
              <a:rPr lang="en-US" altLang="zh-CN" sz="2000" smtClean="0">
                <a:solidFill>
                  <a:srgbClr val="0000FF"/>
                </a:solidFill>
                <a:latin typeface="Consolas" panose="020B0609020204030204" pitchFamily="49" charset="0"/>
                <a:ea typeface="仿宋" panose="02010609060101010101" pitchFamily="49" charset="-122"/>
              </a:rPr>
              <a:t>(self, g,s) -&gt; int:</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3     	g.</a:t>
            </a:r>
            <a:r>
              <a:rPr lang="en-US" altLang="zh-CN" sz="2000" smtClean="0">
                <a:solidFill>
                  <a:srgbClr val="006600"/>
                </a:solidFill>
                <a:latin typeface="Consolas" panose="020B0609020204030204" pitchFamily="49" charset="0"/>
                <a:ea typeface="仿宋" panose="02010609060101010101" pitchFamily="49" charset="-122"/>
              </a:rPr>
              <a:t>sort</a:t>
            </a:r>
            <a:r>
              <a:rPr lang="en-US" altLang="zh-CN" sz="2000" smtClean="0">
                <a:solidFill>
                  <a:srgbClr val="0000FF"/>
                </a:solidFill>
                <a:latin typeface="Consolas" panose="020B0609020204030204" pitchFamily="49" charset="0"/>
                <a:ea typeface="仿宋" panose="02010609060101010101" pitchFamily="49" charset="-122"/>
              </a:rPr>
              <a:t>()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默认为递增排序</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4     	s.</a:t>
            </a:r>
            <a:r>
              <a:rPr lang="en-US" altLang="zh-CN" sz="2000" smtClean="0">
                <a:solidFill>
                  <a:srgbClr val="006600"/>
                </a:solidFill>
                <a:latin typeface="Consolas" panose="020B0609020204030204" pitchFamily="49" charset="0"/>
                <a:ea typeface="仿宋" panose="02010609060101010101" pitchFamily="49" charset="-122"/>
              </a:rPr>
              <a:t>sort</a:t>
            </a:r>
            <a:r>
              <a:rPr lang="en-US" altLang="zh-CN" sz="2000" smtClean="0">
                <a:solidFill>
                  <a:srgbClr val="0000FF"/>
                </a:solidFill>
                <a:latin typeface="Consolas" panose="020B0609020204030204" pitchFamily="49" charset="0"/>
                <a:ea typeface="仿宋" panose="02010609060101010101" pitchFamily="49" charset="-122"/>
              </a:rPr>
              <a:t>()</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5     	ans=0</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500"/>
              </a:lnSpc>
              <a:spcBef>
                <a:spcPts val="1200"/>
              </a:spcBef>
            </a:pPr>
            <a:r>
              <a:rPr lang="en-US" altLang="zh-CN" sz="2000" smtClean="0">
                <a:solidFill>
                  <a:srgbClr val="0000FF"/>
                </a:solidFill>
                <a:latin typeface="Consolas" panose="020B0609020204030204" pitchFamily="49" charset="0"/>
                <a:ea typeface="仿宋" panose="02010609060101010101" pitchFamily="49" charset="-122"/>
              </a:rPr>
              <a:t>6      	i,j=0,0</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7      	while i&lt;len(g) and j&lt;len(s):</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8        	if </a:t>
            </a:r>
            <a:r>
              <a:rPr lang="en-US" altLang="zh-CN" sz="2000" smtClean="0">
                <a:solidFill>
                  <a:srgbClr val="FF00FF"/>
                </a:solidFill>
                <a:latin typeface="Consolas" panose="020B0609020204030204" pitchFamily="49" charset="0"/>
                <a:ea typeface="仿宋" panose="02010609060101010101" pitchFamily="49" charset="-122"/>
              </a:rPr>
              <a:t>g[i]&lt;=s[j]</a:t>
            </a:r>
            <a:r>
              <a:rPr lang="en-US" altLang="zh-CN" sz="2000" smtClean="0">
                <a:solidFill>
                  <a:srgbClr val="0000FF"/>
                </a:solidFill>
                <a:latin typeface="Consolas" panose="020B0609020204030204" pitchFamily="49" charset="0"/>
                <a:ea typeface="仿宋" panose="02010609060101010101" pitchFamily="49" charset="-122"/>
              </a:rPr>
              <a:t>:i,ans=i+1,ans+1	</a:t>
            </a:r>
            <a:r>
              <a:rPr lang="en-US" altLang="zh-CN" sz="2000" smtClean="0">
                <a:solidFill>
                  <a:srgbClr val="00B0F0"/>
                </a:solidFill>
                <a:latin typeface="Consolas" panose="020B0609020204030204" pitchFamily="49" charset="0"/>
                <a:ea typeface="仿宋" panose="02010609060101010101" pitchFamily="49" charset="-122"/>
              </a:rPr>
              <a:t>#i</a:t>
            </a:r>
            <a:r>
              <a:rPr lang="zh-CN" altLang="zh-CN" sz="2000" smtClean="0">
                <a:solidFill>
                  <a:srgbClr val="00B0F0"/>
                </a:solidFill>
                <a:latin typeface="Consolas" panose="020B0609020204030204" pitchFamily="49" charset="0"/>
                <a:ea typeface="仿宋" panose="02010609060101010101" pitchFamily="49" charset="-122"/>
              </a:rPr>
              <a:t>只有在满足时增</a:t>
            </a:r>
            <a:r>
              <a:rPr lang="en-US" altLang="zh-CN" sz="2000" smtClean="0">
                <a:solidFill>
                  <a:srgbClr val="00B0F0"/>
                </a:solidFill>
                <a:latin typeface="Consolas" panose="020B0609020204030204" pitchFamily="49" charset="0"/>
                <a:ea typeface="仿宋" panose="02010609060101010101" pitchFamily="49" charset="-122"/>
              </a:rPr>
              <a:t>1</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9        	j+=1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每次循环</a:t>
            </a:r>
            <a:r>
              <a:rPr lang="en-US" altLang="zh-CN" sz="2000" smtClean="0">
                <a:solidFill>
                  <a:srgbClr val="00B0F0"/>
                </a:solidFill>
                <a:latin typeface="Consolas" panose="020B0609020204030204" pitchFamily="49" charset="0"/>
                <a:ea typeface="仿宋" panose="02010609060101010101" pitchFamily="49" charset="-122"/>
              </a:rPr>
              <a:t>j</a:t>
            </a:r>
            <a:r>
              <a:rPr lang="zh-CN" altLang="zh-CN" sz="2000" smtClean="0">
                <a:solidFill>
                  <a:srgbClr val="00B0F0"/>
                </a:solidFill>
                <a:latin typeface="Consolas" panose="020B0609020204030204" pitchFamily="49" charset="0"/>
                <a:ea typeface="仿宋" panose="02010609060101010101" pitchFamily="49" charset="-122"/>
              </a:rPr>
              <a:t>增</a:t>
            </a:r>
            <a:r>
              <a:rPr lang="en-US" altLang="zh-CN" sz="2000" smtClean="0">
                <a:solidFill>
                  <a:srgbClr val="00B0F0"/>
                </a:solidFill>
                <a:latin typeface="Consolas" panose="020B0609020204030204" pitchFamily="49" charset="0"/>
                <a:ea typeface="仿宋" panose="02010609060101010101" pitchFamily="49" charset="-122"/>
              </a:rPr>
              <a:t>1</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10    	return ans</a:t>
            </a:r>
            <a:endParaRPr lang="zh-CN" altLang="zh-CN" sz="2000">
              <a:solidFill>
                <a:srgbClr val="0000FF"/>
              </a:solidFill>
              <a:latin typeface="Consolas" panose="020B0609020204030204" pitchFamily="49" charset="0"/>
              <a:ea typeface="仿宋" panose="02010609060101010101" pitchFamily="49" charset="-122"/>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89113" name="Rectangle 25"/>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9" name="TextBox 8"/>
          <p:cNvSpPr txBox="1"/>
          <p:nvPr/>
        </p:nvSpPr>
        <p:spPr>
          <a:xfrm>
            <a:off x="928662" y="1785932"/>
            <a:ext cx="7072362" cy="997682"/>
          </a:xfrm>
          <a:prstGeom prst="rect">
            <a:avLst/>
          </a:prstGeom>
          <a:ln>
            <a:solidFill>
              <a:schemeClr val="accent6">
                <a:lumMod val="40000"/>
                <a:lumOff val="60000"/>
              </a:schemeClr>
            </a:solidFill>
          </a:ln>
          <a:effectLst>
            <a:outerShdw blurRad="76200" dir="18900000" sy="23000" kx="-12000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lIns="180000" tIns="108000" rIns="108000" bIns="108000" rtlCol="0">
            <a:spAutoFit/>
          </a:bodyPr>
          <a:lstStyle/>
          <a:p>
            <a:pPr algn="l">
              <a:lnSpc>
                <a:spcPts val="3200"/>
              </a:lnSpc>
              <a:spcBef>
                <a:spcPts val="0"/>
              </a:spcBef>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如果将贪心选择策略改为每个孩子</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分发得到满足的饼干</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（不一定是最小尺寸的饼干），结果是否正确呢</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p:txBody>
      </p:sp>
      <p:pic>
        <p:nvPicPr>
          <p:cNvPr id="11" name="Picture 2"/>
          <p:cNvPicPr>
            <a:picLocks noChangeAspect="1" noChangeArrowheads="1"/>
          </p:cNvPicPr>
          <p:nvPr/>
        </p:nvPicPr>
        <p:blipFill>
          <a:blip r:embed="rId1" cstate="print"/>
          <a:srcRect/>
          <a:stretch>
            <a:fillRect/>
          </a:stretch>
        </p:blipFill>
        <p:spPr bwMode="auto">
          <a:xfrm>
            <a:off x="714348" y="321453"/>
            <a:ext cx="1309696" cy="1178727"/>
          </a:xfrm>
          <a:prstGeom prst="rect">
            <a:avLst/>
          </a:prstGeom>
          <a:noFill/>
          <a:ln w="9525">
            <a:noFill/>
            <a:miter lim="800000"/>
            <a:headEnd/>
            <a:tailEnd/>
          </a:ln>
        </p:spPr>
      </p:pic>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89113" name="Rectangle 25"/>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2" name="TextBox 11"/>
          <p:cNvSpPr txBox="1"/>
          <p:nvPr/>
        </p:nvSpPr>
        <p:spPr>
          <a:xfrm>
            <a:off x="285720" y="375032"/>
            <a:ext cx="414340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ea typeface="微软雅黑" panose="020B0503020204020204" pitchFamily="34" charset="-122"/>
              </a:rPr>
              <a:t>7.1.4  </a:t>
            </a:r>
            <a:r>
              <a:rPr lang="zh-CN" altLang="zh-CN" smtClean="0">
                <a:ea typeface="微软雅黑" panose="020B0503020204020204" pitchFamily="34" charset="-122"/>
              </a:rPr>
              <a:t>贪心法的一般求解过程</a:t>
            </a:r>
            <a:endParaRPr lang="zh-CN" altLang="zh-CN" smtClean="0">
              <a:ln w="11430"/>
              <a:solidFill>
                <a:schemeClr val="bg1"/>
              </a:solidFill>
              <a:effectLst>
                <a:outerShdw blurRad="50800" dist="39000" dir="5460000" algn="tl">
                  <a:srgbClr val="000000">
                    <a:alpha val="38000"/>
                  </a:srgbClr>
                </a:outerShdw>
              </a:effectLst>
              <a:ea typeface="微软雅黑" panose="020B0503020204020204" pitchFamily="34" charset="-122"/>
              <a:cs typeface="Consolas" panose="020B0609020204030204" pitchFamily="49" charset="0"/>
            </a:endParaRPr>
          </a:p>
        </p:txBody>
      </p:sp>
      <p:sp>
        <p:nvSpPr>
          <p:cNvPr id="13" name="TextBox 12"/>
          <p:cNvSpPr txBox="1"/>
          <p:nvPr/>
        </p:nvSpPr>
        <p:spPr>
          <a:xfrm>
            <a:off x="571472" y="1125131"/>
            <a:ext cx="7000924" cy="1983584"/>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ct val="100000"/>
              </a:lnSpc>
            </a:pPr>
            <a:r>
              <a:rPr lang="zh-CN"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① 建立数学模型来描述问题。</a:t>
            </a:r>
            <a:endParaRPr lang="zh-CN"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ct val="100000"/>
              </a:lnSpc>
            </a:pPr>
            <a:r>
              <a:rPr lang="zh-CN"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② 把求解的问题分成若干个子问题。</a:t>
            </a:r>
            <a:endParaRPr lang="zh-CN"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ct val="100000"/>
              </a:lnSpc>
            </a:pPr>
            <a:r>
              <a:rPr lang="zh-CN"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③ 对每一子问题求解，得到子问题的局部最优解。</a:t>
            </a:r>
            <a:endParaRPr lang="zh-CN"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ct val="100000"/>
              </a:lnSpc>
            </a:pPr>
            <a:r>
              <a:rPr lang="zh-CN"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④ 把子问题的解局部最优解合成原问题的一个最优解。</a:t>
            </a:r>
            <a:endParaRPr lang="zh-CN"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89113" name="Rectangle 25"/>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 name="TextBox 9"/>
          <p:cNvSpPr txBox="1"/>
          <p:nvPr/>
        </p:nvSpPr>
        <p:spPr>
          <a:xfrm>
            <a:off x="214282" y="1017974"/>
            <a:ext cx="8786874" cy="245744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	def </a:t>
            </a:r>
            <a:r>
              <a:rPr lang="en-US" altLang="zh-CN" sz="2000" smtClean="0">
                <a:solidFill>
                  <a:srgbClr val="FF0000"/>
                </a:solidFill>
                <a:latin typeface="Consolas" panose="020B0609020204030204" pitchFamily="49" charset="0"/>
                <a:ea typeface="仿宋" panose="02010609060101010101" pitchFamily="49" charset="-122"/>
              </a:rPr>
              <a:t>greedy</a:t>
            </a:r>
            <a:r>
              <a:rPr lang="en-US" altLang="zh-CN" sz="2000" smtClean="0">
                <a:solidFill>
                  <a:srgbClr val="0000FF"/>
                </a:solidFill>
                <a:latin typeface="Consolas" panose="020B0609020204030204" pitchFamily="49" charset="0"/>
                <a:ea typeface="仿宋" panose="02010609060101010101" pitchFamily="49" charset="-122"/>
              </a:rPr>
              <a:t>(a,n):					</a:t>
            </a:r>
            <a:r>
              <a:rPr lang="en-US" altLang="zh-CN" sz="2000" smtClean="0">
                <a:solidFill>
                  <a:srgbClr val="00B050"/>
                </a:solidFill>
                <a:latin typeface="Consolas" panose="020B0609020204030204" pitchFamily="49" charset="0"/>
                <a:ea typeface="仿宋" panose="02010609060101010101" pitchFamily="49" charset="-122"/>
              </a:rPr>
              <a:t>#</a:t>
            </a:r>
            <a:r>
              <a:rPr lang="zh-CN" altLang="zh-CN" sz="2000" smtClean="0">
                <a:solidFill>
                  <a:srgbClr val="00B050"/>
                </a:solidFill>
                <a:latin typeface="Consolas" panose="020B0609020204030204" pitchFamily="49" charset="0"/>
                <a:ea typeface="仿宋" panose="02010609060101010101" pitchFamily="49" charset="-122"/>
              </a:rPr>
              <a:t>贪心算法框架</a:t>
            </a:r>
            <a:endParaRPr lang="zh-CN" altLang="zh-CN" sz="2000" smtClean="0">
              <a:solidFill>
                <a:srgbClr val="00B050"/>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		x=[]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初始时，解向量为空</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3		for i in range(0,n):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执行</a:t>
            </a:r>
            <a:r>
              <a:rPr lang="en-US" altLang="zh-CN" sz="2000" smtClean="0">
                <a:solidFill>
                  <a:srgbClr val="00B0F0"/>
                </a:solidFill>
                <a:latin typeface="Consolas" panose="020B0609020204030204" pitchFamily="49" charset="0"/>
                <a:ea typeface="仿宋" panose="02010609060101010101" pitchFamily="49" charset="-122"/>
              </a:rPr>
              <a:t>n</a:t>
            </a:r>
            <a:r>
              <a:rPr lang="zh-CN" altLang="zh-CN" sz="2000" smtClean="0">
                <a:solidFill>
                  <a:srgbClr val="00B0F0"/>
                </a:solidFill>
                <a:latin typeface="Consolas" panose="020B0609020204030204" pitchFamily="49" charset="0"/>
                <a:ea typeface="仿宋" panose="02010609060101010101" pitchFamily="49" charset="-122"/>
              </a:rPr>
              <a:t>步操作</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4			xi=</a:t>
            </a:r>
            <a:r>
              <a:rPr lang="en-US" altLang="zh-CN" sz="2000" smtClean="0">
                <a:solidFill>
                  <a:srgbClr val="FF0000"/>
                </a:solidFill>
                <a:latin typeface="Consolas" panose="020B0609020204030204" pitchFamily="49" charset="0"/>
                <a:ea typeface="仿宋" panose="02010609060101010101" pitchFamily="49" charset="-122"/>
              </a:rPr>
              <a:t>Select</a:t>
            </a:r>
            <a:r>
              <a:rPr lang="en-US" altLang="zh-CN" sz="2000" smtClean="0">
                <a:solidFill>
                  <a:srgbClr val="0000FF"/>
                </a:solidFill>
                <a:latin typeface="Consolas" panose="020B0609020204030204" pitchFamily="49" charset="0"/>
                <a:ea typeface="仿宋" panose="02010609060101010101" pitchFamily="49" charset="-122"/>
              </a:rPr>
              <a:t>(a)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从输入</a:t>
            </a:r>
            <a:r>
              <a:rPr lang="en-US" altLang="zh-CN" sz="2000" smtClean="0">
                <a:solidFill>
                  <a:srgbClr val="00B0F0"/>
                </a:solidFill>
                <a:latin typeface="Consolas" panose="020B0609020204030204" pitchFamily="49" charset="0"/>
                <a:ea typeface="仿宋" panose="02010609060101010101" pitchFamily="49" charset="-122"/>
              </a:rPr>
              <a:t>a</a:t>
            </a:r>
            <a:r>
              <a:rPr lang="zh-CN" altLang="zh-CN" sz="2000" smtClean="0">
                <a:solidFill>
                  <a:srgbClr val="00B0F0"/>
                </a:solidFill>
                <a:latin typeface="Consolas" panose="020B0609020204030204" pitchFamily="49" charset="0"/>
                <a:ea typeface="仿宋" panose="02010609060101010101" pitchFamily="49" charset="-122"/>
              </a:rPr>
              <a:t>中选择一个当前最好的分量</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5			if </a:t>
            </a:r>
            <a:r>
              <a:rPr lang="en-US" altLang="zh-CN" sz="2000" smtClean="0">
                <a:solidFill>
                  <a:srgbClr val="FF0000"/>
                </a:solidFill>
                <a:latin typeface="Consolas" panose="020B0609020204030204" pitchFamily="49" charset="0"/>
                <a:ea typeface="仿宋" panose="02010609060101010101" pitchFamily="49" charset="-122"/>
              </a:rPr>
              <a:t>Feasiable</a:t>
            </a:r>
            <a:r>
              <a:rPr lang="en-US" altLang="zh-CN" sz="2000" smtClean="0">
                <a:solidFill>
                  <a:srgbClr val="0000FF"/>
                </a:solidFill>
                <a:latin typeface="Consolas" panose="020B0609020204030204" pitchFamily="49" charset="0"/>
                <a:ea typeface="仿宋" panose="02010609060101010101" pitchFamily="49" charset="-122"/>
              </a:rPr>
              <a:t>(xi):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判断</a:t>
            </a:r>
            <a:r>
              <a:rPr lang="en-US" altLang="zh-CN" sz="2000" smtClean="0">
                <a:solidFill>
                  <a:srgbClr val="00B0F0"/>
                </a:solidFill>
                <a:latin typeface="Consolas" panose="020B0609020204030204" pitchFamily="49" charset="0"/>
                <a:ea typeface="仿宋" panose="02010609060101010101" pitchFamily="49" charset="-122"/>
              </a:rPr>
              <a:t>xi</a:t>
            </a:r>
            <a:r>
              <a:rPr lang="zh-CN" altLang="zh-CN" sz="2000" smtClean="0">
                <a:solidFill>
                  <a:srgbClr val="00B0F0"/>
                </a:solidFill>
                <a:latin typeface="Consolas" panose="020B0609020204030204" pitchFamily="49" charset="0"/>
                <a:ea typeface="仿宋" panose="02010609060101010101" pitchFamily="49" charset="-122"/>
              </a:rPr>
              <a:t>是否包含在当前解中</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6				x=</a:t>
            </a:r>
            <a:r>
              <a:rPr lang="en-US" altLang="zh-CN" sz="2000" smtClean="0">
                <a:solidFill>
                  <a:srgbClr val="FF0000"/>
                </a:solidFill>
                <a:latin typeface="Consolas" panose="020B0609020204030204" pitchFamily="49" charset="0"/>
                <a:ea typeface="仿宋" panose="02010609060101010101" pitchFamily="49" charset="-122"/>
              </a:rPr>
              <a:t>Union</a:t>
            </a:r>
            <a:r>
              <a:rPr lang="en-US" altLang="zh-CN" sz="2000" smtClean="0">
                <a:solidFill>
                  <a:srgbClr val="0000FF"/>
                </a:solidFill>
                <a:latin typeface="Consolas" panose="020B0609020204030204" pitchFamily="49" charset="0"/>
                <a:ea typeface="仿宋" panose="02010609060101010101" pitchFamily="49" charset="-122"/>
              </a:rPr>
              <a:t>(xi)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将</a:t>
            </a:r>
            <a:r>
              <a:rPr lang="en-US" altLang="zh-CN" sz="2000" smtClean="0">
                <a:solidFill>
                  <a:srgbClr val="00B0F0"/>
                </a:solidFill>
                <a:latin typeface="Consolas" panose="020B0609020204030204" pitchFamily="49" charset="0"/>
                <a:ea typeface="仿宋" panose="02010609060101010101" pitchFamily="49" charset="-122"/>
              </a:rPr>
              <a:t>xi</a:t>
            </a:r>
            <a:r>
              <a:rPr lang="zh-CN" altLang="zh-CN" sz="2000" smtClean="0">
                <a:solidFill>
                  <a:srgbClr val="00B0F0"/>
                </a:solidFill>
                <a:latin typeface="Consolas" panose="020B0609020204030204" pitchFamily="49" charset="0"/>
                <a:ea typeface="仿宋" panose="02010609060101010101" pitchFamily="49" charset="-122"/>
              </a:rPr>
              <a:t>分量合并形成</a:t>
            </a:r>
            <a:r>
              <a:rPr lang="en-US" altLang="zh-CN" sz="2000" smtClean="0">
                <a:solidFill>
                  <a:srgbClr val="00B0F0"/>
                </a:solidFill>
                <a:latin typeface="Consolas" panose="020B0609020204030204" pitchFamily="49" charset="0"/>
                <a:ea typeface="仿宋" panose="02010609060101010101" pitchFamily="49" charset="-122"/>
              </a:rPr>
              <a:t>x</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7		return x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返回生成的最优解</a:t>
            </a:r>
            <a:endParaRPr lang="zh-CN" altLang="zh-CN" sz="2000">
              <a:solidFill>
                <a:srgbClr val="00B0F0"/>
              </a:solidFill>
              <a:latin typeface="Consolas" panose="020B0609020204030204" pitchFamily="49" charset="0"/>
              <a:ea typeface="仿宋" panose="02010609060101010101" pitchFamily="49" charset="-122"/>
            </a:endParaRPr>
          </a:p>
        </p:txBody>
      </p:sp>
      <p:sp>
        <p:nvSpPr>
          <p:cNvPr id="12" name="TextBox 11"/>
          <p:cNvSpPr txBox="1"/>
          <p:nvPr/>
        </p:nvSpPr>
        <p:spPr>
          <a:xfrm>
            <a:off x="500034" y="428610"/>
            <a:ext cx="4929222"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ea typeface="仿宋" panose="02010609060101010101" pitchFamily="49" charset="-122"/>
                <a:cs typeface="Times New Roman" panose="02020603050405020304" pitchFamily="18" charset="0"/>
              </a:rPr>
              <a:t>贪心法求解问题的算法框架</a:t>
            </a:r>
            <a:endParaRPr lang="zh-CN" altLang="en-US" sz="2000" smtClean="0">
              <a:solidFill>
                <a:srgbClr val="0000FF"/>
              </a:solidFill>
              <a:ea typeface="仿宋" panose="02010609060101010101" pitchFamily="49" charset="-122"/>
              <a:cs typeface="Times New Roman" panose="02020603050405020304" pitchFamily="18"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9" name="TextBox 8"/>
          <p:cNvSpPr txBox="1"/>
          <p:nvPr/>
        </p:nvSpPr>
        <p:spPr>
          <a:xfrm>
            <a:off x="642910" y="1986290"/>
            <a:ext cx="7858180" cy="2442848"/>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600"/>
              </a:spcBef>
              <a:buBlip>
                <a:blip r:embed="rId1"/>
              </a:buBlip>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假设有</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个活动</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mj-ea"/>
                <a:ea typeface="+mj-ea"/>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），有一个资源，每个活动执行时都要占用该资源，并且该资源任何时刻只能被一个活动所占用，一旦某个活动开始执行，中间不能被打断，直到其执行完毕。每个活动</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有一个开始时间</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和结束时间</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），它是一个半开半</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闭</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时间区间</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），假设最早活动执行时间为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gn="l">
              <a:lnSpc>
                <a:spcPts val="3000"/>
              </a:lnSpc>
              <a:spcBef>
                <a:spcPts val="600"/>
              </a:spcBef>
              <a:buBlip>
                <a:blip r:embed="rId1"/>
              </a:buBlip>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求一种最优活动安排方案，使得</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安排的活动个数最多</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TextBox 5"/>
          <p:cNvSpPr txBox="1"/>
          <p:nvPr/>
        </p:nvSpPr>
        <p:spPr>
          <a:xfrm>
            <a:off x="642910" y="1178709"/>
            <a:ext cx="3357586"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ea typeface="微软雅黑" panose="020B0503020204020204" pitchFamily="34" charset="-122"/>
              </a:rPr>
              <a:t>7.2.1   </a:t>
            </a:r>
            <a:r>
              <a:rPr lang="zh-CN" altLang="zh-CN" smtClean="0">
                <a:ea typeface="微软雅黑" panose="020B0503020204020204" pitchFamily="34" charset="-122"/>
              </a:rPr>
              <a:t>活动安排问题Ⅰ</a:t>
            </a:r>
            <a:endParaRPr lang="zh-CN" altLang="zh-CN" smtClean="0">
              <a:ln w="11430"/>
              <a:solidFill>
                <a:schemeClr val="bg1"/>
              </a:solidFill>
              <a:effectLst>
                <a:outerShdw blurRad="50800" dist="39000" dir="5460000" algn="tl">
                  <a:srgbClr val="000000">
                    <a:alpha val="38000"/>
                  </a:srgbClr>
                </a:outerShdw>
              </a:effectLst>
              <a:ea typeface="微软雅黑" panose="020B0503020204020204" pitchFamily="34" charset="-122"/>
              <a:cs typeface="Consolas" panose="020B0609020204030204" pitchFamily="49" charset="0"/>
            </a:endParaRPr>
          </a:p>
        </p:txBody>
      </p:sp>
      <p:sp>
        <p:nvSpPr>
          <p:cNvPr id="10" name="TextBox 9">
            <a:hlinkClick r:id="rId2" action="ppaction://hlinksldjump"/>
          </p:cNvPr>
          <p:cNvSpPr txBox="1"/>
          <p:nvPr/>
        </p:nvSpPr>
        <p:spPr>
          <a:xfrm>
            <a:off x="2500298" y="321453"/>
            <a:ext cx="357190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7.2 </a:t>
            </a:r>
            <a:r>
              <a:rPr lang="zh-CN" altLang="en-US"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求解组合问题</a:t>
            </a:r>
            <a:endParaRPr lang="zh-CN" altLang="en-US"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11" name="灯片编号占位符 10"/>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Rectangle 9"/>
          <p:cNvSpPr>
            <a:spLocks noChangeArrowheads="1"/>
          </p:cNvSpPr>
          <p:nvPr/>
        </p:nvSpPr>
        <p:spPr bwMode="auto">
          <a:xfrm>
            <a:off x="3623745" y="1666248"/>
            <a:ext cx="376751" cy="354634"/>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e</a:t>
            </a:r>
            <a:r>
              <a:rPr kumimoji="0" lang="en-US" altLang="zh-CN" sz="1800" b="0" i="1"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j</a:t>
            </a:r>
            <a:endPar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宋体" panose="02010600030101010101" pitchFamily="2" charset="-122"/>
            </a:endParaRPr>
          </a:p>
        </p:txBody>
      </p:sp>
      <p:sp>
        <p:nvSpPr>
          <p:cNvPr id="28678" name="Rectangle 6"/>
          <p:cNvSpPr>
            <a:spLocks noChangeArrowheads="1"/>
          </p:cNvSpPr>
          <p:nvPr/>
        </p:nvSpPr>
        <p:spPr bwMode="auto">
          <a:xfrm>
            <a:off x="4653186" y="1663692"/>
            <a:ext cx="347442" cy="35719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b</a:t>
            </a:r>
            <a:r>
              <a:rPr kumimoji="0" lang="en-US" altLang="zh-CN" sz="1800" b="0" i="1"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j</a:t>
            </a:r>
            <a:endPar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宋体" panose="02010600030101010101" pitchFamily="2" charset="-122"/>
            </a:endParaRPr>
          </a:p>
        </p:txBody>
      </p:sp>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 name="TextBox 5"/>
          <p:cNvSpPr txBox="1"/>
          <p:nvPr/>
        </p:nvSpPr>
        <p:spPr>
          <a:xfrm>
            <a:off x="285720" y="803659"/>
            <a:ext cx="500066" cy="430887"/>
          </a:xfrm>
          <a:prstGeom prst="rect">
            <a:avLst/>
          </a:prstGeom>
          <a:solidFill>
            <a:schemeClr val="accent5">
              <a:lumMod val="20000"/>
              <a:lumOff val="80000"/>
            </a:schemeClr>
          </a:solidFill>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a:lstStyle>
          <a:p>
            <a:pPr>
              <a:lnSpc>
                <a:spcPct val="100000"/>
              </a:lnSpc>
              <a:spcBef>
                <a:spcPts val="0"/>
              </a:spcBef>
            </a:pPr>
            <a:r>
              <a:rPr lang="zh-CN" altLang="en-US"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解</a:t>
            </a:r>
            <a:endParaRPr lang="zh-CN" altLang="en-US" sz="220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28689" name="Rectangle 17"/>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8687" name="Rectangle 15"/>
          <p:cNvSpPr>
            <a:spLocks noChangeArrowheads="1"/>
          </p:cNvSpPr>
          <p:nvPr/>
        </p:nvSpPr>
        <p:spPr bwMode="auto">
          <a:xfrm>
            <a:off x="1561457" y="2018674"/>
            <a:ext cx="1080517" cy="301624"/>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ndParaRPr>
          </a:p>
        </p:txBody>
      </p:sp>
      <p:sp>
        <p:nvSpPr>
          <p:cNvPr id="28686" name="Rectangle 14"/>
          <p:cNvSpPr>
            <a:spLocks noChangeArrowheads="1"/>
          </p:cNvSpPr>
          <p:nvPr/>
        </p:nvSpPr>
        <p:spPr bwMode="auto">
          <a:xfrm>
            <a:off x="1500166" y="1666248"/>
            <a:ext cx="357190" cy="28319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b</a:t>
            </a:r>
            <a:r>
              <a:rPr kumimoji="0" lang="en-US" altLang="zh-CN" sz="1800" b="0" i="1"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i</a:t>
            </a:r>
            <a:endPar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宋体" panose="02010600030101010101" pitchFamily="2" charset="-122"/>
            </a:endParaRPr>
          </a:p>
        </p:txBody>
      </p:sp>
      <p:sp>
        <p:nvSpPr>
          <p:cNvPr id="28685" name="Rectangle 13"/>
          <p:cNvSpPr>
            <a:spLocks noChangeArrowheads="1"/>
          </p:cNvSpPr>
          <p:nvPr/>
        </p:nvSpPr>
        <p:spPr bwMode="auto">
          <a:xfrm>
            <a:off x="2391139" y="1666248"/>
            <a:ext cx="323473" cy="28319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e</a:t>
            </a:r>
            <a:r>
              <a:rPr kumimoji="0" lang="en-US" altLang="zh-CN" sz="1800" b="0" i="1"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i</a:t>
            </a:r>
            <a:endPar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宋体" panose="02010600030101010101" pitchFamily="2" charset="-122"/>
            </a:endParaRPr>
          </a:p>
        </p:txBody>
      </p:sp>
      <p:sp>
        <p:nvSpPr>
          <p:cNvPr id="28684" name="Rectangle 12"/>
          <p:cNvSpPr>
            <a:spLocks noChangeArrowheads="1"/>
          </p:cNvSpPr>
          <p:nvPr/>
        </p:nvSpPr>
        <p:spPr bwMode="auto">
          <a:xfrm>
            <a:off x="5233168" y="2421690"/>
            <a:ext cx="1267657" cy="29293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(b) </a:t>
            </a:r>
            <a:r>
              <a:rPr kumimoji="0" lang="en-US" altLang="zh-CN" sz="1800" b="0"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b</a:t>
            </a:r>
            <a:r>
              <a:rPr kumimoji="0" lang="en-US" altLang="zh-CN" sz="1800" b="0" i="1"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i</a:t>
            </a:r>
            <a:r>
              <a:rPr kumimoji="0" lang="en-US" altLang="zh-CN" sz="1800" b="0" i="0" u="none" strike="noStrike" cap="none" normalizeH="0" baseline="0" smtClean="0">
                <a:ln>
                  <a:noFill/>
                </a:ln>
                <a:solidFill>
                  <a:srgbClr val="0000FF"/>
                </a:solidFill>
                <a:effectLst/>
                <a:latin typeface="+mj-ea"/>
                <a:ea typeface="+mj-ea"/>
                <a:cs typeface="Times New Roman" panose="02020603050405020304" pitchFamily="18" charset="0"/>
              </a:rPr>
              <a:t>≥</a:t>
            </a:r>
            <a:r>
              <a:rPr kumimoji="0" lang="en-US" altLang="zh-CN" sz="1800" b="0"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e</a:t>
            </a:r>
            <a:r>
              <a:rPr kumimoji="0" lang="en-US" altLang="zh-CN" sz="1800" b="0" i="1"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j</a:t>
            </a:r>
            <a:endPar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宋体" panose="02010600030101010101" pitchFamily="2" charset="-122"/>
            </a:endParaRPr>
          </a:p>
        </p:txBody>
      </p:sp>
      <p:sp>
        <p:nvSpPr>
          <p:cNvPr id="28683" name="Rectangle 11"/>
          <p:cNvSpPr>
            <a:spLocks noChangeArrowheads="1"/>
          </p:cNvSpPr>
          <p:nvPr/>
        </p:nvSpPr>
        <p:spPr bwMode="auto">
          <a:xfrm>
            <a:off x="2794063" y="2018674"/>
            <a:ext cx="1080517" cy="301624"/>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ndParaRPr>
          </a:p>
        </p:txBody>
      </p:sp>
      <p:sp>
        <p:nvSpPr>
          <p:cNvPr id="28682" name="Rectangle 10"/>
          <p:cNvSpPr>
            <a:spLocks noChangeArrowheads="1"/>
          </p:cNvSpPr>
          <p:nvPr/>
        </p:nvSpPr>
        <p:spPr bwMode="auto">
          <a:xfrm>
            <a:off x="2733908" y="1666248"/>
            <a:ext cx="409332" cy="28319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b</a:t>
            </a:r>
            <a:r>
              <a:rPr kumimoji="0" lang="en-US" altLang="zh-CN" sz="1800" b="0" i="1"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j</a:t>
            </a:r>
            <a:endPar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宋体" panose="02010600030101010101" pitchFamily="2" charset="-122"/>
            </a:endParaRPr>
          </a:p>
        </p:txBody>
      </p:sp>
      <p:sp>
        <p:nvSpPr>
          <p:cNvPr id="28680" name="Rectangle 8"/>
          <p:cNvSpPr>
            <a:spLocks noChangeArrowheads="1"/>
          </p:cNvSpPr>
          <p:nvPr/>
        </p:nvSpPr>
        <p:spPr bwMode="auto">
          <a:xfrm>
            <a:off x="2144844" y="2421690"/>
            <a:ext cx="1284148" cy="29293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(a) </a:t>
            </a:r>
            <a:r>
              <a:rPr kumimoji="0" lang="en-US" altLang="zh-CN" sz="1800" b="0"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b</a:t>
            </a:r>
            <a:r>
              <a:rPr kumimoji="0" lang="en-US" altLang="zh-CN" sz="1800" b="0" i="1"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j</a:t>
            </a:r>
            <a:r>
              <a:rPr kumimoji="0" lang="en-US" altLang="zh-CN" sz="1800" b="0" i="0" u="none" strike="noStrike" cap="none" normalizeH="0" baseline="0" smtClean="0">
                <a:ln>
                  <a:noFill/>
                </a:ln>
                <a:solidFill>
                  <a:srgbClr val="0000FF"/>
                </a:solidFill>
                <a:effectLst/>
                <a:latin typeface="+mn-ea"/>
                <a:ea typeface="+mn-ea"/>
                <a:cs typeface="Times New Roman" panose="02020603050405020304" pitchFamily="18" charset="0"/>
              </a:rPr>
              <a:t>≥</a:t>
            </a:r>
            <a:r>
              <a:rPr kumimoji="0" lang="en-US" altLang="zh-CN" sz="1800" b="0"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e</a:t>
            </a:r>
            <a:r>
              <a:rPr kumimoji="0" lang="en-US" altLang="zh-CN" sz="1800" b="0" i="1"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i</a:t>
            </a:r>
            <a:endPar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宋体" panose="02010600030101010101" pitchFamily="2" charset="-122"/>
            </a:endParaRPr>
          </a:p>
        </p:txBody>
      </p:sp>
      <p:sp>
        <p:nvSpPr>
          <p:cNvPr id="28679" name="Rectangle 7"/>
          <p:cNvSpPr>
            <a:spLocks noChangeArrowheads="1"/>
          </p:cNvSpPr>
          <p:nvPr/>
        </p:nvSpPr>
        <p:spPr bwMode="auto">
          <a:xfrm>
            <a:off x="4714477" y="2016118"/>
            <a:ext cx="1080517" cy="301624"/>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ndParaRPr>
          </a:p>
        </p:txBody>
      </p:sp>
      <p:sp>
        <p:nvSpPr>
          <p:cNvPr id="28677" name="Rectangle 5"/>
          <p:cNvSpPr>
            <a:spLocks noChangeArrowheads="1"/>
          </p:cNvSpPr>
          <p:nvPr/>
        </p:nvSpPr>
        <p:spPr bwMode="auto">
          <a:xfrm>
            <a:off x="5544159" y="1663692"/>
            <a:ext cx="313725" cy="285752"/>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e</a:t>
            </a:r>
            <a:r>
              <a:rPr kumimoji="0" lang="en-US" altLang="zh-CN" sz="1800" b="0" i="1"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j</a:t>
            </a:r>
            <a:endPar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宋体" panose="02010600030101010101" pitchFamily="2" charset="-122"/>
            </a:endParaRPr>
          </a:p>
        </p:txBody>
      </p:sp>
      <p:sp>
        <p:nvSpPr>
          <p:cNvPr id="28676" name="Rectangle 4"/>
          <p:cNvSpPr>
            <a:spLocks noChangeArrowheads="1"/>
          </p:cNvSpPr>
          <p:nvPr/>
        </p:nvSpPr>
        <p:spPr bwMode="auto">
          <a:xfrm>
            <a:off x="5947083" y="2016118"/>
            <a:ext cx="1080517" cy="301624"/>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ndParaRPr>
          </a:p>
        </p:txBody>
      </p:sp>
      <p:sp>
        <p:nvSpPr>
          <p:cNvPr id="28675" name="Rectangle 3"/>
          <p:cNvSpPr>
            <a:spLocks noChangeArrowheads="1"/>
          </p:cNvSpPr>
          <p:nvPr/>
        </p:nvSpPr>
        <p:spPr bwMode="auto">
          <a:xfrm>
            <a:off x="5903862" y="1663692"/>
            <a:ext cx="328146" cy="336554"/>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b</a:t>
            </a:r>
            <a:r>
              <a:rPr kumimoji="0" lang="en-US" altLang="zh-CN" sz="1800" b="0" i="1"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i</a:t>
            </a:r>
            <a:endPar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宋体" panose="02010600030101010101" pitchFamily="2" charset="-122"/>
            </a:endParaRPr>
          </a:p>
        </p:txBody>
      </p:sp>
      <p:sp>
        <p:nvSpPr>
          <p:cNvPr id="28674" name="Rectangle 2"/>
          <p:cNvSpPr>
            <a:spLocks noChangeArrowheads="1"/>
          </p:cNvSpPr>
          <p:nvPr/>
        </p:nvSpPr>
        <p:spPr bwMode="auto">
          <a:xfrm>
            <a:off x="6776765" y="1663692"/>
            <a:ext cx="295565" cy="285752"/>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e</a:t>
            </a:r>
            <a:r>
              <a:rPr kumimoji="0" lang="en-US" altLang="zh-CN" sz="1800" b="0" i="1" u="none" strike="noStrike" cap="none" normalizeH="0" baseline="-30000" smtClean="0">
                <a:ln>
                  <a:noFill/>
                </a:ln>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i</a:t>
            </a:r>
            <a:endPar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宋体" panose="02010600030101010101" pitchFamily="2" charset="-122"/>
            </a:endParaRPr>
          </a:p>
        </p:txBody>
      </p:sp>
      <p:sp>
        <p:nvSpPr>
          <p:cNvPr id="25" name="TextBox 24"/>
          <p:cNvSpPr txBox="1"/>
          <p:nvPr/>
        </p:nvSpPr>
        <p:spPr>
          <a:xfrm>
            <a:off x="1214414" y="702581"/>
            <a:ext cx="7143800" cy="810478"/>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对于两个活动</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，若满足</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2000" smtClean="0">
                <a:solidFill>
                  <a:srgbClr val="0000FF"/>
                </a:solidFill>
                <a:latin typeface="+mn-ea"/>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或</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smtClean="0">
                <a:solidFill>
                  <a:srgbClr val="0000FF"/>
                </a:solidFill>
                <a:latin typeface="+mj-ea"/>
                <a:ea typeface="+mj-ea"/>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，则它们是不重叠的，称为两个</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兼容活动</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6" name="TextBox 25"/>
          <p:cNvSpPr txBox="1"/>
          <p:nvPr/>
        </p:nvSpPr>
        <p:spPr>
          <a:xfrm>
            <a:off x="1214414" y="3143254"/>
            <a:ext cx="7143800" cy="810478"/>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本问题就是在</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个活动中选择最多的兼容活动即求最多兼容活动的个数。</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2" name="灯片编号占位符 21"/>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 name="TextBox 5"/>
          <p:cNvSpPr txBox="1"/>
          <p:nvPr/>
        </p:nvSpPr>
        <p:spPr>
          <a:xfrm>
            <a:off x="500034" y="535767"/>
            <a:ext cx="8072494" cy="3093154"/>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12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用数组</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存放所有的活动，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mj-ea"/>
                <a:ea typeface="+mj-ea"/>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smtClean="0">
                <a:solidFill>
                  <a:srgbClr val="0000FF"/>
                </a:solidFill>
                <a:latin typeface="+mj-ea"/>
                <a:ea typeface="+mj-ea"/>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）存放活动起始时间，</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存放活动结束时间。</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3000"/>
              </a:lnSpc>
              <a:spcBef>
                <a:spcPts val="1200"/>
              </a:spcBef>
              <a:buBlip>
                <a:blip r:embed="rId1"/>
              </a:buBlip>
            </a:pPr>
            <a:r>
              <a:rPr lang="zh-CN" altLang="zh-CN"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贪心策略</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：每一步总是选择执行这样的一个活动，它能够使得余下的活动的时间最大化即余下活动中兼容活动尽可能多。</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3000"/>
              </a:lnSpc>
              <a:spcBef>
                <a:spcPts val="12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为此先</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按活动结束时间递增排序</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，再从头开始依次选择兼容活动（用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集合表示），从而得到最大兼容活动子集即包含兼容活动个数最多的子集。</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6" name="表格 5"/>
          <p:cNvGraphicFramePr>
            <a:graphicFrameLocks noGrp="1"/>
          </p:cNvGraphicFramePr>
          <p:nvPr/>
        </p:nvGraphicFramePr>
        <p:xfrm>
          <a:off x="428595" y="250015"/>
          <a:ext cx="7929621" cy="990600"/>
        </p:xfrm>
        <a:graphic>
          <a:graphicData uri="http://schemas.openxmlformats.org/drawingml/2006/table">
            <a:tbl>
              <a:tblPr>
                <a:tableStyleId>{35758FB7-9AC5-4552-8A53-C91805E547FA}</a:tableStyleId>
              </a:tblPr>
              <a:tblGrid>
                <a:gridCol w="1345989"/>
                <a:gridCol w="598512"/>
                <a:gridCol w="598512"/>
                <a:gridCol w="598512"/>
                <a:gridCol w="598512"/>
                <a:gridCol w="598512"/>
                <a:gridCol w="598512"/>
                <a:gridCol w="598512"/>
                <a:gridCol w="598512"/>
                <a:gridCol w="598512"/>
                <a:gridCol w="598512"/>
                <a:gridCol w="598512"/>
              </a:tblGrid>
              <a:tr h="321471">
                <a:tc>
                  <a:txBody>
                    <a:bodyPr/>
                    <a:lstStyle/>
                    <a:p>
                      <a:pPr algn="ctr">
                        <a:lnSpc>
                          <a:spcPts val="2600"/>
                        </a:lnSpc>
                        <a:spcAft>
                          <a:spcPts val="0"/>
                        </a:spcAft>
                      </a:pPr>
                      <a:r>
                        <a:rPr lang="en-US" sz="1500" i="1"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rPr>
                        <a:t>i</a:t>
                      </a:r>
                      <a:endParaRPr lang="zh-CN" sz="1500" i="1"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rPr>
                        <a:t>1</a:t>
                      </a:r>
                      <a:endParaRPr lang="zh-CN"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rPr>
                        <a:t>2</a:t>
                      </a:r>
                      <a:endParaRPr lang="zh-CN"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rPr>
                        <a:t>3</a:t>
                      </a:r>
                      <a:endParaRPr lang="zh-CN"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rPr>
                        <a:t>4</a:t>
                      </a:r>
                      <a:endParaRPr lang="zh-CN"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rPr>
                        <a:t>5</a:t>
                      </a:r>
                      <a:endParaRPr lang="zh-CN"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rPr>
                        <a:t>6</a:t>
                      </a:r>
                      <a:endParaRPr lang="zh-CN"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rPr>
                        <a:t>7</a:t>
                      </a:r>
                      <a:endParaRPr lang="zh-CN"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rPr>
                        <a:t>8</a:t>
                      </a:r>
                      <a:endParaRPr lang="zh-CN"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rPr>
                        <a:t>9</a:t>
                      </a:r>
                      <a:endParaRPr lang="zh-CN"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rPr>
                        <a:t>10</a:t>
                      </a:r>
                      <a:endParaRPr lang="zh-CN"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rPr>
                        <a:t>11</a:t>
                      </a:r>
                      <a:endParaRPr lang="zh-CN"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r>
              <a:tr h="321471">
                <a:tc>
                  <a:txBody>
                    <a:bodyPr/>
                    <a:lstStyle/>
                    <a:p>
                      <a:pPr algn="just">
                        <a:lnSpc>
                          <a:spcPts val="2600"/>
                        </a:lnSpc>
                        <a:spcAft>
                          <a:spcPts val="0"/>
                        </a:spcAft>
                      </a:pPr>
                      <a:r>
                        <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开始时</a:t>
                      </a:r>
                      <a:r>
                        <a:rPr lang="zh-CN" sz="1500" kern="100"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间</a:t>
                      </a:r>
                      <a:r>
                        <a:rPr lang="en-US" altLang="zh-CN" sz="1500" kern="100"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b</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1</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3</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0</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5</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3</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5</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6</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8</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8</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2</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12</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r>
              <a:tr h="321471">
                <a:tc>
                  <a:txBody>
                    <a:bodyPr/>
                    <a:lstStyle/>
                    <a:p>
                      <a:pPr algn="just">
                        <a:lnSpc>
                          <a:spcPts val="2600"/>
                        </a:lnSpc>
                        <a:spcAft>
                          <a:spcPts val="0"/>
                        </a:spcAft>
                      </a:pPr>
                      <a:r>
                        <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结束时</a:t>
                      </a:r>
                      <a:r>
                        <a:rPr lang="zh-CN" sz="1500" kern="100"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间</a:t>
                      </a:r>
                      <a:r>
                        <a:rPr lang="en-US" altLang="zh-CN" sz="1500" kern="100"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e</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4</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5</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6</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7</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8</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9</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10</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11</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12</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13</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15</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r>
            </a:tbl>
          </a:graphicData>
        </a:graphic>
      </p:graphicFrame>
      <p:sp>
        <p:nvSpPr>
          <p:cNvPr id="7" name="TextBox 6"/>
          <p:cNvSpPr txBox="1"/>
          <p:nvPr/>
        </p:nvSpPr>
        <p:spPr>
          <a:xfrm>
            <a:off x="500034" y="1428742"/>
            <a:ext cx="5286412"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求最大兼容活动集</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的过程</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TextBox 7"/>
          <p:cNvSpPr txBox="1"/>
          <p:nvPr/>
        </p:nvSpPr>
        <p:spPr>
          <a:xfrm>
            <a:off x="642910" y="1910948"/>
            <a:ext cx="7929618" cy="2913618"/>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600"/>
              </a:spcBef>
              <a:buBlip>
                <a:blip r:embed="rId1"/>
              </a:buBlip>
            </a:pP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preend=0</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，活动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的开始时间大于</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，选择它，</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preend=</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活动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的结束时间</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B={1}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800"/>
              </a:lnSpc>
              <a:spcBef>
                <a:spcPts val="600"/>
              </a:spcBef>
              <a:buBlip>
                <a:blip r:embed="rId1"/>
              </a:buBlip>
            </a:pP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：活动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2[3</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的开始时间小于</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preend</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，不选取。</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800"/>
              </a:lnSpc>
              <a:spcBef>
                <a:spcPts val="600"/>
              </a:spcBef>
              <a:buBlip>
                <a:blip r:embed="rId1"/>
              </a:buBlip>
            </a:pP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：活动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3[0</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6)</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的开始时间小于</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preend</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，不选取。</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800"/>
              </a:lnSpc>
              <a:spcBef>
                <a:spcPts val="600"/>
              </a:spcBef>
              <a:buBlip>
                <a:blip r:embed="rId1"/>
              </a:buBlip>
            </a:pP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：活动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4[5</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7)</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的开始时间大于</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preend</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，选择它，</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preend=7</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B={1</a:t>
            </a:r>
            <a:r>
              <a:rPr lang="zh-CN"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800"/>
              </a:lnSpc>
              <a:spcBef>
                <a:spcPts val="600"/>
              </a:spcBef>
              <a:buBlip>
                <a:blip r:embed="rId1"/>
              </a:buBlip>
            </a:pP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：活动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5[3</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8)</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的开始时间小于</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preend</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，不选取。</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圆角矩形 9"/>
          <p:cNvSpPr/>
          <p:nvPr/>
        </p:nvSpPr>
        <p:spPr>
          <a:xfrm>
            <a:off x="1903393" y="260333"/>
            <a:ext cx="357190" cy="928694"/>
          </a:xfrm>
          <a:prstGeom prst="roundRect">
            <a:avLst/>
          </a:prstGeom>
          <a:ln w="12700">
            <a:solidFill>
              <a:srgbClr val="FF0000"/>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1" name="圆角矩形 10"/>
          <p:cNvSpPr/>
          <p:nvPr/>
        </p:nvSpPr>
        <p:spPr>
          <a:xfrm>
            <a:off x="2500298" y="268800"/>
            <a:ext cx="357190" cy="928694"/>
          </a:xfrm>
          <a:prstGeom prst="roundRect">
            <a:avLst/>
          </a:prstGeom>
          <a:ln w="12700">
            <a:solidFill>
              <a:srgbClr val="FF0000"/>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2" name="圆角矩形 11"/>
          <p:cNvSpPr/>
          <p:nvPr/>
        </p:nvSpPr>
        <p:spPr>
          <a:xfrm>
            <a:off x="3071802" y="285734"/>
            <a:ext cx="357190" cy="928694"/>
          </a:xfrm>
          <a:prstGeom prst="roundRect">
            <a:avLst/>
          </a:prstGeom>
          <a:ln w="12700">
            <a:solidFill>
              <a:srgbClr val="FF0000"/>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圆角矩形 12"/>
          <p:cNvSpPr/>
          <p:nvPr/>
        </p:nvSpPr>
        <p:spPr>
          <a:xfrm>
            <a:off x="3660240" y="285734"/>
            <a:ext cx="357190" cy="928694"/>
          </a:xfrm>
          <a:prstGeom prst="roundRect">
            <a:avLst/>
          </a:prstGeom>
          <a:ln w="12700">
            <a:solidFill>
              <a:srgbClr val="FF0000"/>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4" name="圆角矩形 13"/>
          <p:cNvSpPr/>
          <p:nvPr/>
        </p:nvSpPr>
        <p:spPr>
          <a:xfrm>
            <a:off x="4286248" y="285734"/>
            <a:ext cx="357190" cy="928694"/>
          </a:xfrm>
          <a:prstGeom prst="roundRect">
            <a:avLst/>
          </a:prstGeom>
          <a:ln w="12700">
            <a:solidFill>
              <a:srgbClr val="FF0000"/>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灯片编号占位符 15"/>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xit" presetSubtype="4" fill="hold" grpId="1" nodeType="clickEffect">
                                  <p:stCondLst>
                                    <p:cond delay="0"/>
                                  </p:stCondLst>
                                  <p:childTnLst>
                                    <p:animEffect transition="out" filter="wipe(down)">
                                      <p:cBhvr>
                                        <p:cTn id="18" dur="500"/>
                                        <p:tgtEl>
                                          <p:spTgt spid="11"/>
                                        </p:tgtEl>
                                      </p:cBhvr>
                                    </p:animEffect>
                                    <p:set>
                                      <p:cBhvr>
                                        <p:cTn id="19" dur="1" fill="hold">
                                          <p:stCondLst>
                                            <p:cond delay="499"/>
                                          </p:stCondLst>
                                        </p:cTn>
                                        <p:tgtEl>
                                          <p:spTgt spid="11"/>
                                        </p:tgtEl>
                                        <p:attrNameLst>
                                          <p:attrName>style.visibility</p:attrName>
                                        </p:attrNameLst>
                                      </p:cBhvr>
                                      <p:to>
                                        <p:strVal val="hidden"/>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xit" presetSubtype="4" fill="hold" grpId="1" nodeType="clickEffect">
                                  <p:stCondLst>
                                    <p:cond delay="0"/>
                                  </p:stCondLst>
                                  <p:childTnLst>
                                    <p:animEffect transition="out" filter="wipe(down)">
                                      <p:cBhvr>
                                        <p:cTn id="30" dur="500"/>
                                        <p:tgtEl>
                                          <p:spTgt spid="12"/>
                                        </p:tgtEl>
                                      </p:cBhvr>
                                    </p:animEffect>
                                    <p:set>
                                      <p:cBhvr>
                                        <p:cTn id="31" dur="1" fill="hold">
                                          <p:stCondLst>
                                            <p:cond delay="499"/>
                                          </p:stCondLst>
                                        </p:cTn>
                                        <p:tgtEl>
                                          <p:spTgt spid="12"/>
                                        </p:tgtEl>
                                        <p:attrNameLst>
                                          <p:attrName>style.visibility</p:attrName>
                                        </p:attrNameLst>
                                      </p:cBhvr>
                                      <p:to>
                                        <p:strVal val="hidden"/>
                                      </p:to>
                                    </p:se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xit" presetSubtype="4" fill="hold" grpId="1" nodeType="clickEffect">
                                  <p:stCondLst>
                                    <p:cond delay="0"/>
                                  </p:stCondLst>
                                  <p:childTnLst>
                                    <p:animEffect transition="out" filter="wipe(down)">
                                      <p:cBhvr>
                                        <p:cTn id="42" dur="500"/>
                                        <p:tgtEl>
                                          <p:spTgt spid="13"/>
                                        </p:tgtEl>
                                      </p:cBhvr>
                                    </p:animEffect>
                                    <p:set>
                                      <p:cBhvr>
                                        <p:cTn id="43" dur="1" fill="hold">
                                          <p:stCondLst>
                                            <p:cond delay="499"/>
                                          </p:stCondLst>
                                        </p:cTn>
                                        <p:tgtEl>
                                          <p:spTgt spid="13"/>
                                        </p:tgtEl>
                                        <p:attrNameLst>
                                          <p:attrName>style.visibility</p:attrName>
                                        </p:attrNameLst>
                                      </p:cBhvr>
                                      <p:to>
                                        <p:strVal val="hidden"/>
                                      </p:to>
                                    </p:se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1" grpId="1" animBg="1"/>
      <p:bldP spid="12" grpId="0" animBg="1"/>
      <p:bldP spid="12" grpId="1" animBg="1"/>
      <p:bldP spid="13" grpId="0" animBg="1"/>
      <p:bldP spid="13" grpId="1"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6" name="表格 5"/>
          <p:cNvGraphicFramePr>
            <a:graphicFrameLocks noGrp="1"/>
          </p:cNvGraphicFramePr>
          <p:nvPr/>
        </p:nvGraphicFramePr>
        <p:xfrm>
          <a:off x="428594" y="250015"/>
          <a:ext cx="8072497" cy="990600"/>
        </p:xfrm>
        <a:graphic>
          <a:graphicData uri="http://schemas.openxmlformats.org/drawingml/2006/table">
            <a:tbl>
              <a:tblPr>
                <a:tableStyleId>{35758FB7-9AC5-4552-8A53-C91805E547FA}</a:tableStyleId>
              </a:tblPr>
              <a:tblGrid>
                <a:gridCol w="1370241"/>
                <a:gridCol w="609296"/>
                <a:gridCol w="609296"/>
                <a:gridCol w="609296"/>
                <a:gridCol w="609296"/>
                <a:gridCol w="609296"/>
                <a:gridCol w="609296"/>
                <a:gridCol w="609296"/>
                <a:gridCol w="609296"/>
                <a:gridCol w="609296"/>
                <a:gridCol w="609296"/>
                <a:gridCol w="609296"/>
              </a:tblGrid>
              <a:tr h="321471">
                <a:tc>
                  <a:txBody>
                    <a:bodyPr/>
                    <a:lstStyle/>
                    <a:p>
                      <a:pPr algn="ctr">
                        <a:lnSpc>
                          <a:spcPts val="2600"/>
                        </a:lnSpc>
                        <a:spcAft>
                          <a:spcPts val="0"/>
                        </a:spcAft>
                      </a:pPr>
                      <a:r>
                        <a:rPr lang="en-US" sz="1500" i="1"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rPr>
                        <a:t>i</a:t>
                      </a:r>
                      <a:endParaRPr lang="zh-CN" sz="1500" i="1"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rPr>
                        <a:t>1</a:t>
                      </a:r>
                      <a:endParaRPr lang="zh-CN"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accent6">
                        <a:lumMod val="20000"/>
                        <a:lumOff val="80000"/>
                      </a:schemeClr>
                    </a:solidFill>
                  </a:tcPr>
                </a:tc>
                <a:tc>
                  <a:txBody>
                    <a:bodyPr/>
                    <a:lstStyle/>
                    <a:p>
                      <a:pPr algn="ctr">
                        <a:lnSpc>
                          <a:spcPts val="2600"/>
                        </a:lnSpc>
                        <a:spcAft>
                          <a:spcPts val="0"/>
                        </a:spcAft>
                      </a:pPr>
                      <a:r>
                        <a:rPr lang="en-US"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rPr>
                        <a:t>2</a:t>
                      </a:r>
                      <a:endParaRPr lang="zh-CN"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rPr>
                        <a:t>3</a:t>
                      </a:r>
                      <a:endParaRPr lang="zh-CN"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rPr>
                        <a:t>4</a:t>
                      </a:r>
                      <a:endParaRPr lang="zh-CN"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accent6">
                        <a:lumMod val="20000"/>
                        <a:lumOff val="80000"/>
                      </a:schemeClr>
                    </a:solidFill>
                  </a:tcPr>
                </a:tc>
                <a:tc>
                  <a:txBody>
                    <a:bodyPr/>
                    <a:lstStyle/>
                    <a:p>
                      <a:pPr algn="ctr">
                        <a:lnSpc>
                          <a:spcPts val="2600"/>
                        </a:lnSpc>
                        <a:spcAft>
                          <a:spcPts val="0"/>
                        </a:spcAft>
                      </a:pPr>
                      <a:r>
                        <a:rPr lang="en-US"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rPr>
                        <a:t>5</a:t>
                      </a:r>
                      <a:endParaRPr lang="zh-CN"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rPr>
                        <a:t>6</a:t>
                      </a:r>
                      <a:endParaRPr lang="zh-CN"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rPr>
                        <a:t>7</a:t>
                      </a:r>
                      <a:endParaRPr lang="zh-CN"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rPr>
                        <a:t>8</a:t>
                      </a:r>
                      <a:endParaRPr lang="zh-CN"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accent6">
                        <a:lumMod val="20000"/>
                        <a:lumOff val="80000"/>
                      </a:schemeClr>
                    </a:solidFill>
                  </a:tcPr>
                </a:tc>
                <a:tc>
                  <a:txBody>
                    <a:bodyPr/>
                    <a:lstStyle/>
                    <a:p>
                      <a:pPr algn="ctr">
                        <a:lnSpc>
                          <a:spcPts val="2600"/>
                        </a:lnSpc>
                        <a:spcAft>
                          <a:spcPts val="0"/>
                        </a:spcAft>
                      </a:pPr>
                      <a:r>
                        <a:rPr lang="en-US"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rPr>
                        <a:t>9</a:t>
                      </a:r>
                      <a:endParaRPr lang="zh-CN"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rPr>
                        <a:t>10</a:t>
                      </a:r>
                      <a:endParaRPr lang="zh-CN"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rPr>
                        <a:t>11</a:t>
                      </a:r>
                      <a:endParaRPr lang="zh-CN"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accent6">
                        <a:lumMod val="20000"/>
                        <a:lumOff val="80000"/>
                      </a:schemeClr>
                    </a:solidFill>
                  </a:tcPr>
                </a:tc>
              </a:tr>
              <a:tr h="321471">
                <a:tc>
                  <a:txBody>
                    <a:bodyPr/>
                    <a:lstStyle/>
                    <a:p>
                      <a:pPr algn="just">
                        <a:lnSpc>
                          <a:spcPts val="2600"/>
                        </a:lnSpc>
                        <a:spcAft>
                          <a:spcPts val="0"/>
                        </a:spcAft>
                      </a:pPr>
                      <a:r>
                        <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开始时</a:t>
                      </a:r>
                      <a:r>
                        <a:rPr lang="zh-CN" sz="1500" kern="100"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间</a:t>
                      </a:r>
                      <a:r>
                        <a:rPr lang="en-US" altLang="zh-CN" sz="1500" kern="100"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b</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1</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accent6">
                        <a:lumMod val="20000"/>
                        <a:lumOff val="80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3</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0</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5</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accent6">
                        <a:lumMod val="20000"/>
                        <a:lumOff val="80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3</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5</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6</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8</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accent6">
                        <a:lumMod val="20000"/>
                        <a:lumOff val="80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8</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2</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12</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accent6">
                        <a:lumMod val="20000"/>
                        <a:lumOff val="80000"/>
                      </a:schemeClr>
                    </a:solidFill>
                  </a:tcPr>
                </a:tc>
              </a:tr>
              <a:tr h="321471">
                <a:tc>
                  <a:txBody>
                    <a:bodyPr/>
                    <a:lstStyle/>
                    <a:p>
                      <a:pPr algn="just">
                        <a:lnSpc>
                          <a:spcPts val="2600"/>
                        </a:lnSpc>
                        <a:spcAft>
                          <a:spcPts val="0"/>
                        </a:spcAft>
                      </a:pPr>
                      <a:r>
                        <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结束时</a:t>
                      </a:r>
                      <a:r>
                        <a:rPr lang="zh-CN" sz="1500" kern="100"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间</a:t>
                      </a:r>
                      <a:r>
                        <a:rPr lang="en-US" altLang="zh-CN" sz="1500" kern="100"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e</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4</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accent6">
                        <a:lumMod val="20000"/>
                        <a:lumOff val="80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5</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6</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7</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accent6">
                        <a:lumMod val="20000"/>
                        <a:lumOff val="80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8</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9</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10</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11</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accent6">
                        <a:lumMod val="20000"/>
                        <a:lumOff val="80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12</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13</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15</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accent6">
                        <a:lumMod val="20000"/>
                        <a:lumOff val="80000"/>
                      </a:schemeClr>
                    </a:solidFill>
                  </a:tcPr>
                </a:tc>
              </a:tr>
            </a:tbl>
          </a:graphicData>
        </a:graphic>
      </p:graphicFrame>
      <p:sp>
        <p:nvSpPr>
          <p:cNvPr id="8" name="TextBox 7"/>
          <p:cNvSpPr txBox="1"/>
          <p:nvPr/>
        </p:nvSpPr>
        <p:spPr>
          <a:xfrm>
            <a:off x="571472" y="1500180"/>
            <a:ext cx="7929618" cy="3349635"/>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600"/>
              </a:spcBef>
              <a:buBlip>
                <a:blip r:embed="rId1"/>
              </a:buBlip>
            </a:pP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=6</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：活动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6[5</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9)</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的开始时间小于</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preend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，不选取。</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800"/>
              </a:lnSpc>
              <a:spcBef>
                <a:spcPts val="600"/>
              </a:spcBef>
              <a:buBlip>
                <a:blip r:embed="rId1"/>
              </a:buBlip>
            </a:pP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=7</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：活动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7[6</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10)</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的开始时间小于</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preend</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，不选取。</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800"/>
              </a:lnSpc>
              <a:spcBef>
                <a:spcPts val="600"/>
              </a:spcBef>
              <a:buBlip>
                <a:blip r:embed="rId1"/>
              </a:buBlip>
            </a:pP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=8</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：活动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8[8</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的开始时间大于</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preend</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，选择它，</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preend=11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B={1</a:t>
            </a:r>
            <a:r>
              <a:rPr lang="zh-CN"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4</a:t>
            </a:r>
            <a:r>
              <a:rPr lang="zh-CN"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8}</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800"/>
              </a:lnSpc>
              <a:spcBef>
                <a:spcPts val="600"/>
              </a:spcBef>
              <a:buBlip>
                <a:blip r:embed="rId1"/>
              </a:buBlip>
            </a:pP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=9</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：活动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9[8</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12)</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的开始时间小于</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preend</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，不选取。</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800"/>
              </a:lnSpc>
              <a:spcBef>
                <a:spcPts val="600"/>
              </a:spcBef>
              <a:buBlip>
                <a:blip r:embed="rId1"/>
              </a:buBlip>
            </a:pP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=10</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：活动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10[2</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13)</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的开始时间小于</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preend</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，不选取。</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800"/>
              </a:lnSpc>
              <a:spcBef>
                <a:spcPts val="600"/>
              </a:spcBef>
              <a:buBlip>
                <a:blip r:embed="rId1"/>
              </a:buBlip>
            </a:pP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：活动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11[12</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14)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的开始时间大于</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preend</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，选择它，</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preend=14</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B={1</a:t>
            </a:r>
            <a:r>
              <a:rPr lang="zh-CN"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4</a:t>
            </a:r>
            <a:r>
              <a:rPr lang="zh-CN"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8</a:t>
            </a:r>
            <a:r>
              <a:rPr lang="zh-CN"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11}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圆角矩形 8"/>
          <p:cNvSpPr/>
          <p:nvPr/>
        </p:nvSpPr>
        <p:spPr>
          <a:xfrm>
            <a:off x="4972635" y="276403"/>
            <a:ext cx="357190" cy="928694"/>
          </a:xfrm>
          <a:prstGeom prst="roundRect">
            <a:avLst/>
          </a:prstGeom>
          <a:ln w="12700">
            <a:solidFill>
              <a:srgbClr val="FF0000"/>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圆角矩形 9"/>
          <p:cNvSpPr/>
          <p:nvPr/>
        </p:nvSpPr>
        <p:spPr>
          <a:xfrm>
            <a:off x="5572132" y="285734"/>
            <a:ext cx="357190" cy="928694"/>
          </a:xfrm>
          <a:prstGeom prst="roundRect">
            <a:avLst/>
          </a:prstGeom>
          <a:ln w="12700">
            <a:solidFill>
              <a:srgbClr val="FF0000"/>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1" name="圆角矩形 10"/>
          <p:cNvSpPr/>
          <p:nvPr/>
        </p:nvSpPr>
        <p:spPr>
          <a:xfrm>
            <a:off x="6196412" y="285734"/>
            <a:ext cx="357190" cy="928694"/>
          </a:xfrm>
          <a:prstGeom prst="roundRect">
            <a:avLst/>
          </a:prstGeom>
          <a:ln w="12700">
            <a:solidFill>
              <a:srgbClr val="FF0000"/>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2" name="圆角矩形 11"/>
          <p:cNvSpPr/>
          <p:nvPr/>
        </p:nvSpPr>
        <p:spPr>
          <a:xfrm>
            <a:off x="6786578" y="285734"/>
            <a:ext cx="357190" cy="928694"/>
          </a:xfrm>
          <a:prstGeom prst="roundRect">
            <a:avLst/>
          </a:prstGeom>
          <a:ln w="12700">
            <a:solidFill>
              <a:srgbClr val="FF0000"/>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圆角矩形 12"/>
          <p:cNvSpPr/>
          <p:nvPr/>
        </p:nvSpPr>
        <p:spPr>
          <a:xfrm>
            <a:off x="7429520" y="285734"/>
            <a:ext cx="357190" cy="928694"/>
          </a:xfrm>
          <a:prstGeom prst="roundRect">
            <a:avLst/>
          </a:prstGeom>
          <a:ln w="12700">
            <a:solidFill>
              <a:srgbClr val="FF0000"/>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4" name="圆角矩形 13"/>
          <p:cNvSpPr/>
          <p:nvPr/>
        </p:nvSpPr>
        <p:spPr>
          <a:xfrm>
            <a:off x="8001024" y="285734"/>
            <a:ext cx="357190" cy="928694"/>
          </a:xfrm>
          <a:prstGeom prst="roundRect">
            <a:avLst/>
          </a:prstGeom>
          <a:ln w="12700">
            <a:solidFill>
              <a:srgbClr val="FF0000"/>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灯片编号占位符 15"/>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xit" presetSubtype="4" fill="hold" grpId="1" nodeType="clickEffect">
                                  <p:stCondLst>
                                    <p:cond delay="0"/>
                                  </p:stCondLst>
                                  <p:childTnLst>
                                    <p:animEffect transition="out" filter="wipe(down)">
                                      <p:cBhvr>
                                        <p:cTn id="18" dur="500"/>
                                        <p:tgtEl>
                                          <p:spTgt spid="10"/>
                                        </p:tgtEl>
                                      </p:cBhvr>
                                    </p:animEffect>
                                    <p:set>
                                      <p:cBhvr>
                                        <p:cTn id="19" dur="1" fill="hold">
                                          <p:stCondLst>
                                            <p:cond delay="499"/>
                                          </p:stCondLst>
                                        </p:cTn>
                                        <p:tgtEl>
                                          <p:spTgt spid="10"/>
                                        </p:tgtEl>
                                        <p:attrNameLst>
                                          <p:attrName>style.visibility</p:attrName>
                                        </p:attrNameLst>
                                      </p:cBhvr>
                                      <p:to>
                                        <p:strVal val="hidden"/>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xit" presetSubtype="4" fill="hold" grpId="1" nodeType="clickEffect">
                                  <p:stCondLst>
                                    <p:cond delay="0"/>
                                  </p:stCondLst>
                                  <p:childTnLst>
                                    <p:animEffect transition="out" filter="wipe(down)">
                                      <p:cBhvr>
                                        <p:cTn id="30" dur="500"/>
                                        <p:tgtEl>
                                          <p:spTgt spid="11"/>
                                        </p:tgtEl>
                                      </p:cBhvr>
                                    </p:animEffect>
                                    <p:set>
                                      <p:cBhvr>
                                        <p:cTn id="31" dur="1" fill="hold">
                                          <p:stCondLst>
                                            <p:cond delay="499"/>
                                          </p:stCondLst>
                                        </p:cTn>
                                        <p:tgtEl>
                                          <p:spTgt spid="11"/>
                                        </p:tgtEl>
                                        <p:attrNameLst>
                                          <p:attrName>style.visibility</p:attrName>
                                        </p:attrNameLst>
                                      </p:cBhvr>
                                      <p:to>
                                        <p:strVal val="hidden"/>
                                      </p:to>
                                    </p:se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xit" presetSubtype="4" fill="hold" grpId="1" nodeType="clickEffect">
                                  <p:stCondLst>
                                    <p:cond delay="0"/>
                                  </p:stCondLst>
                                  <p:childTnLst>
                                    <p:animEffect transition="out" filter="wipe(down)">
                                      <p:cBhvr>
                                        <p:cTn id="42" dur="500"/>
                                        <p:tgtEl>
                                          <p:spTgt spid="12"/>
                                        </p:tgtEl>
                                      </p:cBhvr>
                                    </p:animEffect>
                                    <p:set>
                                      <p:cBhvr>
                                        <p:cTn id="43" dur="1" fill="hold">
                                          <p:stCondLst>
                                            <p:cond delay="499"/>
                                          </p:stCondLst>
                                        </p:cTn>
                                        <p:tgtEl>
                                          <p:spTgt spid="12"/>
                                        </p:tgtEl>
                                        <p:attrNameLst>
                                          <p:attrName>style.visibility</p:attrName>
                                        </p:attrNameLst>
                                      </p:cBhvr>
                                      <p:to>
                                        <p:strVal val="hidden"/>
                                      </p:to>
                                    </p:se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xit" presetSubtype="4" fill="hold" grpId="1" nodeType="clickEffect">
                                  <p:stCondLst>
                                    <p:cond delay="0"/>
                                  </p:stCondLst>
                                  <p:childTnLst>
                                    <p:animEffect transition="out" filter="wipe(down)">
                                      <p:cBhvr>
                                        <p:cTn id="54" dur="500"/>
                                        <p:tgtEl>
                                          <p:spTgt spid="13"/>
                                        </p:tgtEl>
                                      </p:cBhvr>
                                    </p:animEffect>
                                    <p:set>
                                      <p:cBhvr>
                                        <p:cTn id="55" dur="1" fill="hold">
                                          <p:stCondLst>
                                            <p:cond delay="499"/>
                                          </p:stCondLst>
                                        </p:cTn>
                                        <p:tgtEl>
                                          <p:spTgt spid="13"/>
                                        </p:tgtEl>
                                        <p:attrNameLst>
                                          <p:attrName>style.visibility</p:attrName>
                                        </p:attrNameLst>
                                      </p:cBhvr>
                                      <p:to>
                                        <p:strVal val="hidden"/>
                                      </p:to>
                                    </p:set>
                                  </p:childTnLst>
                                </p:cTn>
                              </p:par>
                            </p:childTnLst>
                          </p:cTn>
                        </p:par>
                        <p:par>
                          <p:cTn id="56" fill="hold">
                            <p:stCondLst>
                              <p:cond delay="500"/>
                            </p:stCondLst>
                            <p:childTnLst>
                              <p:par>
                                <p:cTn id="57" presetID="1" presetClass="entr" presetSubtype="0"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0" grpId="1" animBg="1"/>
      <p:bldP spid="11" grpId="0" animBg="1"/>
      <p:bldP spid="11" grpId="1" animBg="1"/>
      <p:bldP spid="12" grpId="0" animBg="1"/>
      <p:bldP spid="12" grpId="1" animBg="1"/>
      <p:bldP spid="13" grpId="0" animBg="1"/>
      <p:bldP spid="13" grpId="1"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41" name="Rectangle 6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39" name="AutoShape 59"/>
          <p:cNvSpPr>
            <a:spLocks noChangeShapeType="1"/>
          </p:cNvSpPr>
          <p:nvPr/>
        </p:nvSpPr>
        <p:spPr bwMode="auto">
          <a:xfrm flipV="1">
            <a:off x="3171861" y="1419964"/>
            <a:ext cx="2481" cy="2969598"/>
          </a:xfrm>
          <a:prstGeom prst="straightConnector1">
            <a:avLst/>
          </a:prstGeom>
          <a:noFill/>
          <a:ln w="9525">
            <a:solidFill>
              <a:srgbClr val="000000"/>
            </a:solidFill>
            <a:prstDash val="dash"/>
            <a:round/>
            <a:tailEnd type="none"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71738" name="AutoShape 58"/>
          <p:cNvSpPr>
            <a:spLocks noChangeShapeType="1"/>
          </p:cNvSpPr>
          <p:nvPr/>
        </p:nvSpPr>
        <p:spPr bwMode="auto">
          <a:xfrm flipV="1">
            <a:off x="4998974" y="1419964"/>
            <a:ext cx="2481" cy="2969598"/>
          </a:xfrm>
          <a:prstGeom prst="straightConnector1">
            <a:avLst/>
          </a:prstGeom>
          <a:noFill/>
          <a:ln w="9525">
            <a:solidFill>
              <a:srgbClr val="000000"/>
            </a:solidFill>
            <a:prstDash val="dash"/>
            <a:round/>
            <a:tailEnd type="none"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71737" name="AutoShape 57"/>
          <p:cNvSpPr>
            <a:spLocks noChangeShapeType="1"/>
          </p:cNvSpPr>
          <p:nvPr/>
        </p:nvSpPr>
        <p:spPr bwMode="auto">
          <a:xfrm flipV="1">
            <a:off x="5452961" y="1419964"/>
            <a:ext cx="2481" cy="2969598"/>
          </a:xfrm>
          <a:prstGeom prst="straightConnector1">
            <a:avLst/>
          </a:prstGeom>
          <a:noFill/>
          <a:ln w="9525">
            <a:solidFill>
              <a:srgbClr val="000000"/>
            </a:solidFill>
            <a:prstDash val="dash"/>
            <a:round/>
            <a:tailEnd type="none"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71736" name="AutoShape 56"/>
          <p:cNvSpPr>
            <a:spLocks noChangeShapeType="1"/>
          </p:cNvSpPr>
          <p:nvPr/>
        </p:nvSpPr>
        <p:spPr bwMode="auto">
          <a:xfrm flipV="1">
            <a:off x="5906949" y="1419964"/>
            <a:ext cx="2481" cy="2969598"/>
          </a:xfrm>
          <a:prstGeom prst="straightConnector1">
            <a:avLst/>
          </a:prstGeom>
          <a:noFill/>
          <a:ln w="9525">
            <a:solidFill>
              <a:srgbClr val="000000"/>
            </a:solidFill>
            <a:prstDash val="dash"/>
            <a:round/>
            <a:tailEnd type="none"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71735" name="AutoShape 55"/>
          <p:cNvSpPr>
            <a:spLocks noChangeShapeType="1"/>
          </p:cNvSpPr>
          <p:nvPr/>
        </p:nvSpPr>
        <p:spPr bwMode="auto">
          <a:xfrm flipV="1">
            <a:off x="6372100" y="1419964"/>
            <a:ext cx="2481" cy="2969598"/>
          </a:xfrm>
          <a:prstGeom prst="straightConnector1">
            <a:avLst/>
          </a:prstGeom>
          <a:noFill/>
          <a:ln w="9525">
            <a:solidFill>
              <a:srgbClr val="000000"/>
            </a:solidFill>
            <a:prstDash val="dash"/>
            <a:round/>
            <a:tailEnd type="none"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71734" name="AutoShape 54"/>
          <p:cNvSpPr>
            <a:spLocks noChangeShapeType="1"/>
          </p:cNvSpPr>
          <p:nvPr/>
        </p:nvSpPr>
        <p:spPr bwMode="auto">
          <a:xfrm flipV="1">
            <a:off x="6826087" y="1419964"/>
            <a:ext cx="2481" cy="2969598"/>
          </a:xfrm>
          <a:prstGeom prst="straightConnector1">
            <a:avLst/>
          </a:prstGeom>
          <a:noFill/>
          <a:ln w="9525">
            <a:solidFill>
              <a:srgbClr val="000000"/>
            </a:solidFill>
            <a:prstDash val="dash"/>
            <a:round/>
            <a:tailEnd type="none"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71733" name="AutoShape 53"/>
          <p:cNvSpPr>
            <a:spLocks noChangeShapeType="1"/>
          </p:cNvSpPr>
          <p:nvPr/>
        </p:nvSpPr>
        <p:spPr bwMode="auto">
          <a:xfrm flipV="1">
            <a:off x="7280074" y="1419964"/>
            <a:ext cx="2481" cy="2969598"/>
          </a:xfrm>
          <a:prstGeom prst="straightConnector1">
            <a:avLst/>
          </a:prstGeom>
          <a:noFill/>
          <a:ln w="9525">
            <a:solidFill>
              <a:srgbClr val="000000"/>
            </a:solidFill>
            <a:prstDash val="dash"/>
            <a:round/>
            <a:tailEnd type="none"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71732" name="AutoShape 52"/>
          <p:cNvSpPr>
            <a:spLocks noChangeShapeType="1"/>
          </p:cNvSpPr>
          <p:nvPr/>
        </p:nvSpPr>
        <p:spPr bwMode="auto">
          <a:xfrm flipV="1">
            <a:off x="7734062" y="1419964"/>
            <a:ext cx="2481" cy="2969598"/>
          </a:xfrm>
          <a:prstGeom prst="straightConnector1">
            <a:avLst/>
          </a:prstGeom>
          <a:noFill/>
          <a:ln w="9525">
            <a:solidFill>
              <a:srgbClr val="000000"/>
            </a:solidFill>
            <a:prstDash val="dash"/>
            <a:round/>
            <a:tailEnd type="none"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71731" name="AutoShape 51"/>
          <p:cNvSpPr>
            <a:spLocks noChangeShapeType="1"/>
          </p:cNvSpPr>
          <p:nvPr/>
        </p:nvSpPr>
        <p:spPr bwMode="auto">
          <a:xfrm flipV="1">
            <a:off x="2717874" y="1419964"/>
            <a:ext cx="2481" cy="2969598"/>
          </a:xfrm>
          <a:prstGeom prst="straightConnector1">
            <a:avLst/>
          </a:prstGeom>
          <a:noFill/>
          <a:ln w="9525">
            <a:solidFill>
              <a:srgbClr val="000000"/>
            </a:solidFill>
            <a:prstDash val="dash"/>
            <a:round/>
            <a:tailEnd type="none"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71730" name="AutoShape 50"/>
          <p:cNvSpPr>
            <a:spLocks noChangeShapeType="1"/>
          </p:cNvSpPr>
          <p:nvPr/>
        </p:nvSpPr>
        <p:spPr bwMode="auto">
          <a:xfrm flipV="1">
            <a:off x="3625848" y="1419964"/>
            <a:ext cx="2481" cy="2969598"/>
          </a:xfrm>
          <a:prstGeom prst="straightConnector1">
            <a:avLst/>
          </a:prstGeom>
          <a:noFill/>
          <a:ln w="9525">
            <a:solidFill>
              <a:srgbClr val="000000"/>
            </a:solidFill>
            <a:prstDash val="dash"/>
            <a:round/>
            <a:tailEnd type="none"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71729" name="AutoShape 49"/>
          <p:cNvSpPr>
            <a:spLocks noChangeShapeType="1"/>
          </p:cNvSpPr>
          <p:nvPr/>
        </p:nvSpPr>
        <p:spPr bwMode="auto">
          <a:xfrm flipV="1">
            <a:off x="890761" y="1334019"/>
            <a:ext cx="2481" cy="3062910"/>
          </a:xfrm>
          <a:prstGeom prst="straightConnector1">
            <a:avLst/>
          </a:prstGeom>
          <a:noFill/>
          <a:ln w="28575">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71728" name="AutoShape 48"/>
          <p:cNvSpPr>
            <a:spLocks noChangeShapeType="1"/>
          </p:cNvSpPr>
          <p:nvPr/>
        </p:nvSpPr>
        <p:spPr bwMode="auto">
          <a:xfrm flipV="1">
            <a:off x="890761" y="4396110"/>
            <a:ext cx="7313414" cy="818"/>
          </a:xfrm>
          <a:prstGeom prst="straightConnector1">
            <a:avLst/>
          </a:prstGeom>
          <a:noFill/>
          <a:ln w="28575">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71727" name="Rectangle 47"/>
          <p:cNvSpPr>
            <a:spLocks noChangeArrowheads="1"/>
          </p:cNvSpPr>
          <p:nvPr/>
        </p:nvSpPr>
        <p:spPr bwMode="auto">
          <a:xfrm>
            <a:off x="771682" y="4473052"/>
            <a:ext cx="219551" cy="18826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0</a:t>
            </a:r>
            <a:endPar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71726" name="Rectangle 46"/>
          <p:cNvSpPr>
            <a:spLocks noChangeArrowheads="1"/>
          </p:cNvSpPr>
          <p:nvPr/>
        </p:nvSpPr>
        <p:spPr bwMode="auto">
          <a:xfrm>
            <a:off x="1225670" y="4473052"/>
            <a:ext cx="219551" cy="18826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71725" name="Rectangle 45"/>
          <p:cNvSpPr>
            <a:spLocks noChangeArrowheads="1"/>
          </p:cNvSpPr>
          <p:nvPr/>
        </p:nvSpPr>
        <p:spPr bwMode="auto">
          <a:xfrm>
            <a:off x="1700744" y="4473052"/>
            <a:ext cx="219551" cy="18826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71724" name="Rectangle 44"/>
          <p:cNvSpPr>
            <a:spLocks noChangeArrowheads="1"/>
          </p:cNvSpPr>
          <p:nvPr/>
        </p:nvSpPr>
        <p:spPr bwMode="auto">
          <a:xfrm>
            <a:off x="2141087" y="4473052"/>
            <a:ext cx="219551" cy="18826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3</a:t>
            </a:r>
            <a:endPar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71723" name="Rectangle 43"/>
          <p:cNvSpPr>
            <a:spLocks noChangeArrowheads="1"/>
          </p:cNvSpPr>
          <p:nvPr/>
        </p:nvSpPr>
        <p:spPr bwMode="auto">
          <a:xfrm>
            <a:off x="2606238" y="4473052"/>
            <a:ext cx="219551" cy="18826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4</a:t>
            </a:r>
            <a:endPar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71722" name="Rectangle 42"/>
          <p:cNvSpPr>
            <a:spLocks noChangeArrowheads="1"/>
          </p:cNvSpPr>
          <p:nvPr/>
        </p:nvSpPr>
        <p:spPr bwMode="auto">
          <a:xfrm>
            <a:off x="3058985" y="4473052"/>
            <a:ext cx="219551" cy="18826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5</a:t>
            </a:r>
            <a:endPar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71721" name="Rectangle 41"/>
          <p:cNvSpPr>
            <a:spLocks noChangeArrowheads="1"/>
          </p:cNvSpPr>
          <p:nvPr/>
        </p:nvSpPr>
        <p:spPr bwMode="auto">
          <a:xfrm>
            <a:off x="3536539" y="4473052"/>
            <a:ext cx="219551" cy="18826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6</a:t>
            </a:r>
            <a:endPar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71720" name="Rectangle 40"/>
          <p:cNvSpPr>
            <a:spLocks noChangeArrowheads="1"/>
          </p:cNvSpPr>
          <p:nvPr/>
        </p:nvSpPr>
        <p:spPr bwMode="auto">
          <a:xfrm>
            <a:off x="3968200" y="4473052"/>
            <a:ext cx="219551" cy="18826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7</a:t>
            </a:r>
            <a:endPar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71719" name="Rectangle 39"/>
          <p:cNvSpPr>
            <a:spLocks noChangeArrowheads="1"/>
          </p:cNvSpPr>
          <p:nvPr/>
        </p:nvSpPr>
        <p:spPr bwMode="auto">
          <a:xfrm>
            <a:off x="4432110" y="4473052"/>
            <a:ext cx="219551" cy="18826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8</a:t>
            </a:r>
            <a:endPar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71718" name="Rectangle 38"/>
          <p:cNvSpPr>
            <a:spLocks noChangeArrowheads="1"/>
          </p:cNvSpPr>
          <p:nvPr/>
        </p:nvSpPr>
        <p:spPr bwMode="auto">
          <a:xfrm>
            <a:off x="4905944" y="4473052"/>
            <a:ext cx="219551" cy="18826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9</a:t>
            </a:r>
            <a:endPar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71717" name="Rectangle 37"/>
          <p:cNvSpPr>
            <a:spLocks noChangeArrowheads="1"/>
          </p:cNvSpPr>
          <p:nvPr/>
        </p:nvSpPr>
        <p:spPr bwMode="auto">
          <a:xfrm>
            <a:off x="5304113" y="4473052"/>
            <a:ext cx="316303" cy="18826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10</a:t>
            </a:r>
            <a:endPar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71716" name="Rectangle 36"/>
          <p:cNvSpPr>
            <a:spLocks noChangeArrowheads="1"/>
          </p:cNvSpPr>
          <p:nvPr/>
        </p:nvSpPr>
        <p:spPr bwMode="auto">
          <a:xfrm>
            <a:off x="500034" y="1523098"/>
            <a:ext cx="219551" cy="18826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71715" name="Rectangle 35"/>
          <p:cNvSpPr>
            <a:spLocks noChangeArrowheads="1"/>
          </p:cNvSpPr>
          <p:nvPr/>
        </p:nvSpPr>
        <p:spPr bwMode="auto">
          <a:xfrm>
            <a:off x="5769264" y="4473052"/>
            <a:ext cx="316303" cy="18826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11</a:t>
            </a:r>
            <a:endPar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71714" name="Rectangle 34"/>
          <p:cNvSpPr>
            <a:spLocks noChangeArrowheads="1"/>
          </p:cNvSpPr>
          <p:nvPr/>
        </p:nvSpPr>
        <p:spPr bwMode="auto">
          <a:xfrm>
            <a:off x="6226973" y="4473052"/>
            <a:ext cx="316303" cy="18826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12</a:t>
            </a:r>
            <a:endPar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71713" name="Rectangle 33"/>
          <p:cNvSpPr>
            <a:spLocks noChangeArrowheads="1"/>
          </p:cNvSpPr>
          <p:nvPr/>
        </p:nvSpPr>
        <p:spPr bwMode="auto">
          <a:xfrm>
            <a:off x="6692124" y="4473052"/>
            <a:ext cx="316303" cy="18826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13</a:t>
            </a:r>
            <a:endPar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71712" name="Rectangle 32"/>
          <p:cNvSpPr>
            <a:spLocks noChangeArrowheads="1"/>
          </p:cNvSpPr>
          <p:nvPr/>
        </p:nvSpPr>
        <p:spPr bwMode="auto">
          <a:xfrm>
            <a:off x="7138669" y="4473052"/>
            <a:ext cx="316303" cy="18826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14</a:t>
            </a:r>
            <a:endPar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71711" name="Rectangle 31"/>
          <p:cNvSpPr>
            <a:spLocks noChangeArrowheads="1"/>
          </p:cNvSpPr>
          <p:nvPr/>
        </p:nvSpPr>
        <p:spPr bwMode="auto">
          <a:xfrm>
            <a:off x="7603820" y="4473052"/>
            <a:ext cx="316303" cy="18826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15</a:t>
            </a:r>
            <a:endPar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71710" name="Rectangle 30"/>
          <p:cNvSpPr>
            <a:spLocks noChangeArrowheads="1"/>
          </p:cNvSpPr>
          <p:nvPr/>
        </p:nvSpPr>
        <p:spPr bwMode="auto">
          <a:xfrm>
            <a:off x="500034" y="1778477"/>
            <a:ext cx="219551" cy="18826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71709" name="Rectangle 29"/>
          <p:cNvSpPr>
            <a:spLocks noChangeArrowheads="1"/>
          </p:cNvSpPr>
          <p:nvPr/>
        </p:nvSpPr>
        <p:spPr bwMode="auto">
          <a:xfrm>
            <a:off x="500034" y="2058411"/>
            <a:ext cx="219551" cy="18826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3</a:t>
            </a:r>
            <a:endPar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71708" name="Rectangle 28"/>
          <p:cNvSpPr>
            <a:spLocks noChangeArrowheads="1"/>
          </p:cNvSpPr>
          <p:nvPr/>
        </p:nvSpPr>
        <p:spPr bwMode="auto">
          <a:xfrm>
            <a:off x="500034" y="2313791"/>
            <a:ext cx="219551" cy="18826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4</a:t>
            </a:r>
            <a:endPar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71707" name="Rectangle 27"/>
          <p:cNvSpPr>
            <a:spLocks noChangeArrowheads="1"/>
          </p:cNvSpPr>
          <p:nvPr/>
        </p:nvSpPr>
        <p:spPr bwMode="auto">
          <a:xfrm>
            <a:off x="500034" y="2588813"/>
            <a:ext cx="219551" cy="18826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5</a:t>
            </a:r>
            <a:endPar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71706" name="Rectangle 26"/>
          <p:cNvSpPr>
            <a:spLocks noChangeArrowheads="1"/>
          </p:cNvSpPr>
          <p:nvPr/>
        </p:nvSpPr>
        <p:spPr bwMode="auto">
          <a:xfrm>
            <a:off x="500034" y="2844193"/>
            <a:ext cx="219551" cy="18826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6</a:t>
            </a:r>
            <a:endPar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71705" name="Rectangle 25"/>
          <p:cNvSpPr>
            <a:spLocks noChangeArrowheads="1"/>
          </p:cNvSpPr>
          <p:nvPr/>
        </p:nvSpPr>
        <p:spPr bwMode="auto">
          <a:xfrm>
            <a:off x="500034" y="3124128"/>
            <a:ext cx="219551" cy="18826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7</a:t>
            </a:r>
            <a:endPar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71704" name="Rectangle 24"/>
          <p:cNvSpPr>
            <a:spLocks noChangeArrowheads="1"/>
          </p:cNvSpPr>
          <p:nvPr/>
        </p:nvSpPr>
        <p:spPr bwMode="auto">
          <a:xfrm>
            <a:off x="500034" y="3379506"/>
            <a:ext cx="219551" cy="18826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8</a:t>
            </a:r>
            <a:endPar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71703" name="Rectangle 23"/>
          <p:cNvSpPr>
            <a:spLocks noChangeArrowheads="1"/>
          </p:cNvSpPr>
          <p:nvPr/>
        </p:nvSpPr>
        <p:spPr bwMode="auto">
          <a:xfrm>
            <a:off x="500034" y="3622608"/>
            <a:ext cx="219551" cy="18826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9</a:t>
            </a:r>
            <a:endPar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71702" name="Rectangle 22"/>
          <p:cNvSpPr>
            <a:spLocks noChangeArrowheads="1"/>
          </p:cNvSpPr>
          <p:nvPr/>
        </p:nvSpPr>
        <p:spPr bwMode="auto">
          <a:xfrm>
            <a:off x="500034" y="3902542"/>
            <a:ext cx="316303" cy="18826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10</a:t>
            </a:r>
            <a:endPar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71701" name="Rectangle 21"/>
          <p:cNvSpPr>
            <a:spLocks noChangeArrowheads="1"/>
          </p:cNvSpPr>
          <p:nvPr/>
        </p:nvSpPr>
        <p:spPr bwMode="auto">
          <a:xfrm>
            <a:off x="500034" y="4157921"/>
            <a:ext cx="316303" cy="18826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11</a:t>
            </a:r>
            <a:endPar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71700" name="AutoShape 20"/>
          <p:cNvSpPr>
            <a:spLocks noChangeShapeType="1"/>
          </p:cNvSpPr>
          <p:nvPr/>
        </p:nvSpPr>
        <p:spPr bwMode="auto">
          <a:xfrm flipV="1">
            <a:off x="1344748" y="1419964"/>
            <a:ext cx="2481" cy="2969598"/>
          </a:xfrm>
          <a:prstGeom prst="straightConnector1">
            <a:avLst/>
          </a:prstGeom>
          <a:noFill/>
          <a:ln w="9525">
            <a:solidFill>
              <a:srgbClr val="000000"/>
            </a:solidFill>
            <a:prstDash val="dash"/>
            <a:round/>
            <a:tailEnd type="none"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71699" name="AutoShape 19"/>
          <p:cNvSpPr>
            <a:spLocks noChangeShapeType="1"/>
          </p:cNvSpPr>
          <p:nvPr/>
        </p:nvSpPr>
        <p:spPr bwMode="auto">
          <a:xfrm flipV="1">
            <a:off x="1798735" y="1419964"/>
            <a:ext cx="2481" cy="2969598"/>
          </a:xfrm>
          <a:prstGeom prst="straightConnector1">
            <a:avLst/>
          </a:prstGeom>
          <a:noFill/>
          <a:ln w="9525">
            <a:solidFill>
              <a:srgbClr val="000000"/>
            </a:solidFill>
            <a:prstDash val="dash"/>
            <a:round/>
            <a:tailEnd type="none"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71698" name="AutoShape 18"/>
          <p:cNvSpPr>
            <a:spLocks noChangeShapeType="1"/>
          </p:cNvSpPr>
          <p:nvPr/>
        </p:nvSpPr>
        <p:spPr bwMode="auto">
          <a:xfrm flipV="1">
            <a:off x="2252723" y="1419964"/>
            <a:ext cx="2481" cy="2969598"/>
          </a:xfrm>
          <a:prstGeom prst="straightConnector1">
            <a:avLst/>
          </a:prstGeom>
          <a:noFill/>
          <a:ln w="9525">
            <a:solidFill>
              <a:srgbClr val="000000"/>
            </a:solidFill>
            <a:prstDash val="dash"/>
            <a:round/>
            <a:tailEnd type="none"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71697" name="Rectangle 17"/>
          <p:cNvSpPr>
            <a:spLocks noChangeArrowheads="1"/>
          </p:cNvSpPr>
          <p:nvPr/>
        </p:nvSpPr>
        <p:spPr bwMode="auto">
          <a:xfrm>
            <a:off x="1348469" y="1534557"/>
            <a:ext cx="1376847" cy="175982"/>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71696" name="Rectangle 16"/>
          <p:cNvSpPr>
            <a:spLocks noChangeArrowheads="1"/>
          </p:cNvSpPr>
          <p:nvPr/>
        </p:nvSpPr>
        <p:spPr bwMode="auto">
          <a:xfrm>
            <a:off x="2252723" y="1790755"/>
            <a:ext cx="922860" cy="175982"/>
          </a:xfrm>
          <a:prstGeom prst="rect">
            <a:avLst/>
          </a:prstGeom>
          <a:ln>
            <a:tailEnd type="none" w="sm" len="s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71695" name="Rectangle 15"/>
          <p:cNvSpPr>
            <a:spLocks noChangeArrowheads="1"/>
          </p:cNvSpPr>
          <p:nvPr/>
        </p:nvSpPr>
        <p:spPr bwMode="auto">
          <a:xfrm>
            <a:off x="890761" y="2058411"/>
            <a:ext cx="2728886" cy="175982"/>
          </a:xfrm>
          <a:prstGeom prst="rect">
            <a:avLst/>
          </a:prstGeom>
          <a:ln>
            <a:tailEnd type="none" w="sm" len="s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71694" name="Rectangle 14"/>
          <p:cNvSpPr>
            <a:spLocks noChangeArrowheads="1"/>
          </p:cNvSpPr>
          <p:nvPr/>
        </p:nvSpPr>
        <p:spPr bwMode="auto">
          <a:xfrm>
            <a:off x="3175582" y="2313791"/>
            <a:ext cx="904253" cy="175982"/>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71693" name="AutoShape 13"/>
          <p:cNvSpPr>
            <a:spLocks noChangeShapeType="1"/>
          </p:cNvSpPr>
          <p:nvPr/>
        </p:nvSpPr>
        <p:spPr bwMode="auto">
          <a:xfrm flipV="1">
            <a:off x="4079836" y="1419964"/>
            <a:ext cx="2481" cy="2969598"/>
          </a:xfrm>
          <a:prstGeom prst="straightConnector1">
            <a:avLst/>
          </a:prstGeom>
          <a:noFill/>
          <a:ln w="9525">
            <a:solidFill>
              <a:srgbClr val="000000"/>
            </a:solidFill>
            <a:prstDash val="dash"/>
            <a:round/>
            <a:tailEnd type="none"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71692" name="AutoShape 12"/>
          <p:cNvSpPr>
            <a:spLocks noChangeShapeType="1"/>
          </p:cNvSpPr>
          <p:nvPr/>
        </p:nvSpPr>
        <p:spPr bwMode="auto">
          <a:xfrm flipV="1">
            <a:off x="4544987" y="1419964"/>
            <a:ext cx="2481" cy="2969598"/>
          </a:xfrm>
          <a:prstGeom prst="straightConnector1">
            <a:avLst/>
          </a:prstGeom>
          <a:noFill/>
          <a:ln w="9525">
            <a:solidFill>
              <a:srgbClr val="000000"/>
            </a:solidFill>
            <a:prstDash val="dash"/>
            <a:round/>
            <a:tailEnd type="none"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71691" name="Rectangle 11"/>
          <p:cNvSpPr>
            <a:spLocks noChangeArrowheads="1"/>
          </p:cNvSpPr>
          <p:nvPr/>
        </p:nvSpPr>
        <p:spPr bwMode="auto">
          <a:xfrm>
            <a:off x="2252723" y="2543795"/>
            <a:ext cx="2288543" cy="175982"/>
          </a:xfrm>
          <a:prstGeom prst="rect">
            <a:avLst/>
          </a:prstGeom>
          <a:ln>
            <a:tailEnd type="none" w="sm" len="s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71690" name="Rectangle 10"/>
          <p:cNvSpPr>
            <a:spLocks noChangeArrowheads="1"/>
          </p:cNvSpPr>
          <p:nvPr/>
        </p:nvSpPr>
        <p:spPr bwMode="auto">
          <a:xfrm>
            <a:off x="3171861" y="2799174"/>
            <a:ext cx="1830834" cy="175982"/>
          </a:xfrm>
          <a:prstGeom prst="rect">
            <a:avLst/>
          </a:prstGeom>
          <a:ln>
            <a:tailEnd type="none" w="sm" len="s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71689" name="Rectangle 9"/>
          <p:cNvSpPr>
            <a:spLocks noChangeArrowheads="1"/>
          </p:cNvSpPr>
          <p:nvPr/>
        </p:nvSpPr>
        <p:spPr bwMode="auto">
          <a:xfrm>
            <a:off x="3628329" y="3061920"/>
            <a:ext cx="1824632" cy="175982"/>
          </a:xfrm>
          <a:prstGeom prst="rect">
            <a:avLst/>
          </a:prstGeom>
          <a:ln>
            <a:tailEnd type="none" w="sm" len="s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71688" name="Rectangle 8"/>
          <p:cNvSpPr>
            <a:spLocks noChangeArrowheads="1"/>
          </p:cNvSpPr>
          <p:nvPr/>
        </p:nvSpPr>
        <p:spPr bwMode="auto">
          <a:xfrm>
            <a:off x="4541266" y="3327121"/>
            <a:ext cx="1365683" cy="175982"/>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71687" name="Rectangle 7"/>
          <p:cNvSpPr>
            <a:spLocks noChangeArrowheads="1"/>
          </p:cNvSpPr>
          <p:nvPr/>
        </p:nvSpPr>
        <p:spPr bwMode="auto">
          <a:xfrm>
            <a:off x="4541266" y="3611967"/>
            <a:ext cx="1827113" cy="175982"/>
          </a:xfrm>
          <a:prstGeom prst="rect">
            <a:avLst/>
          </a:prstGeom>
          <a:ln>
            <a:tailEnd type="none" w="sm" len="s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71686" name="Rectangle 6"/>
          <p:cNvSpPr>
            <a:spLocks noChangeArrowheads="1"/>
          </p:cNvSpPr>
          <p:nvPr/>
        </p:nvSpPr>
        <p:spPr bwMode="auto">
          <a:xfrm>
            <a:off x="1801216" y="3914820"/>
            <a:ext cx="5024871" cy="175982"/>
          </a:xfrm>
          <a:prstGeom prst="rect">
            <a:avLst/>
          </a:prstGeom>
          <a:ln>
            <a:tailEnd type="none" w="sm" len="s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71685" name="Rectangle 5"/>
          <p:cNvSpPr>
            <a:spLocks noChangeArrowheads="1"/>
          </p:cNvSpPr>
          <p:nvPr/>
        </p:nvSpPr>
        <p:spPr bwMode="auto">
          <a:xfrm>
            <a:off x="6368379" y="4157921"/>
            <a:ext cx="1365683" cy="175982"/>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71684" name="AutoShape 4"/>
          <p:cNvSpPr>
            <a:spLocks noChangeShapeType="1"/>
          </p:cNvSpPr>
          <p:nvPr/>
        </p:nvSpPr>
        <p:spPr bwMode="auto">
          <a:xfrm>
            <a:off x="2725316" y="1622957"/>
            <a:ext cx="450266" cy="779233"/>
          </a:xfrm>
          <a:prstGeom prst="straightConnector1">
            <a:avLst/>
          </a:prstGeom>
          <a:noFill/>
          <a:ln w="28575">
            <a:solidFill>
              <a:srgbClr val="FF00FF"/>
            </a:solidFill>
            <a:round/>
            <a:headEnd type="none" w="med" len="med"/>
            <a:tailEnd type="arrow" w="med" len="me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71683" name="AutoShape 3"/>
          <p:cNvSpPr>
            <a:spLocks noChangeShapeType="1"/>
          </p:cNvSpPr>
          <p:nvPr/>
        </p:nvSpPr>
        <p:spPr bwMode="auto">
          <a:xfrm>
            <a:off x="4079836" y="2402191"/>
            <a:ext cx="461430" cy="1013330"/>
          </a:xfrm>
          <a:prstGeom prst="straightConnector1">
            <a:avLst/>
          </a:prstGeom>
          <a:noFill/>
          <a:ln w="28575">
            <a:solidFill>
              <a:srgbClr val="FF00FF"/>
            </a:solidFill>
            <a:round/>
            <a:headEnd type="none" w="med" len="med"/>
            <a:tailEnd type="arrow" w="med" len="me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cs typeface="Consolas" panose="020B0609020204030204" pitchFamily="49" charset="0"/>
            </a:endParaRPr>
          </a:p>
        </p:txBody>
      </p:sp>
      <p:sp>
        <p:nvSpPr>
          <p:cNvPr id="71682" name="AutoShape 2"/>
          <p:cNvSpPr>
            <a:spLocks noChangeShapeType="1"/>
          </p:cNvSpPr>
          <p:nvPr/>
        </p:nvSpPr>
        <p:spPr bwMode="auto">
          <a:xfrm>
            <a:off x="5906949" y="3415521"/>
            <a:ext cx="461430" cy="830800"/>
          </a:xfrm>
          <a:prstGeom prst="straightConnector1">
            <a:avLst/>
          </a:prstGeom>
          <a:noFill/>
          <a:ln w="28575">
            <a:solidFill>
              <a:srgbClr val="FF00FF"/>
            </a:solidFill>
            <a:round/>
            <a:headEnd type="none" w="med" len="med"/>
            <a:tailEnd type="arrow" w="med" len="me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cs typeface="Consolas" panose="020B0609020204030204" pitchFamily="49" charset="0"/>
            </a:endParaRPr>
          </a:p>
        </p:txBody>
      </p:sp>
      <p:graphicFrame>
        <p:nvGraphicFramePr>
          <p:cNvPr id="67" name="表格 66"/>
          <p:cNvGraphicFramePr>
            <a:graphicFrameLocks noGrp="1"/>
          </p:cNvGraphicFramePr>
          <p:nvPr/>
        </p:nvGraphicFramePr>
        <p:xfrm>
          <a:off x="714349" y="160717"/>
          <a:ext cx="8072497" cy="990600"/>
        </p:xfrm>
        <a:graphic>
          <a:graphicData uri="http://schemas.openxmlformats.org/drawingml/2006/table">
            <a:tbl>
              <a:tblPr>
                <a:tableStyleId>{35758FB7-9AC5-4552-8A53-C91805E547FA}</a:tableStyleId>
              </a:tblPr>
              <a:tblGrid>
                <a:gridCol w="1370241"/>
                <a:gridCol w="609296"/>
                <a:gridCol w="609296"/>
                <a:gridCol w="609296"/>
                <a:gridCol w="609296"/>
                <a:gridCol w="609296"/>
                <a:gridCol w="609296"/>
                <a:gridCol w="609296"/>
                <a:gridCol w="609296"/>
                <a:gridCol w="609296"/>
                <a:gridCol w="609296"/>
                <a:gridCol w="609296"/>
              </a:tblGrid>
              <a:tr h="321471">
                <a:tc>
                  <a:txBody>
                    <a:bodyPr/>
                    <a:lstStyle/>
                    <a:p>
                      <a:pPr algn="ctr">
                        <a:lnSpc>
                          <a:spcPts val="2600"/>
                        </a:lnSpc>
                        <a:spcAft>
                          <a:spcPts val="0"/>
                        </a:spcAft>
                      </a:pPr>
                      <a:r>
                        <a:rPr lang="en-US" sz="1500" i="1"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rPr>
                        <a:t>i</a:t>
                      </a:r>
                      <a:endParaRPr lang="zh-CN" sz="1500" i="1"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rPr>
                        <a:t>1</a:t>
                      </a:r>
                      <a:endParaRPr lang="zh-CN"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C000"/>
                    </a:solidFill>
                  </a:tcPr>
                </a:tc>
                <a:tc>
                  <a:txBody>
                    <a:bodyPr/>
                    <a:lstStyle/>
                    <a:p>
                      <a:pPr algn="ctr">
                        <a:lnSpc>
                          <a:spcPts val="2600"/>
                        </a:lnSpc>
                        <a:spcAft>
                          <a:spcPts val="0"/>
                        </a:spcAft>
                      </a:pPr>
                      <a:r>
                        <a:rPr lang="en-US"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rPr>
                        <a:t>2</a:t>
                      </a:r>
                      <a:endParaRPr lang="zh-CN"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rPr>
                        <a:t>3</a:t>
                      </a:r>
                      <a:endParaRPr lang="zh-CN"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rPr>
                        <a:t>4</a:t>
                      </a:r>
                      <a:endParaRPr lang="zh-CN"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C000"/>
                    </a:solidFill>
                  </a:tcPr>
                </a:tc>
                <a:tc>
                  <a:txBody>
                    <a:bodyPr/>
                    <a:lstStyle/>
                    <a:p>
                      <a:pPr algn="ctr">
                        <a:lnSpc>
                          <a:spcPts val="2600"/>
                        </a:lnSpc>
                        <a:spcAft>
                          <a:spcPts val="0"/>
                        </a:spcAft>
                      </a:pPr>
                      <a:r>
                        <a:rPr lang="en-US"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rPr>
                        <a:t>5</a:t>
                      </a:r>
                      <a:endParaRPr lang="zh-CN"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rPr>
                        <a:t>6</a:t>
                      </a:r>
                      <a:endParaRPr lang="zh-CN"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rPr>
                        <a:t>7</a:t>
                      </a:r>
                      <a:endParaRPr lang="zh-CN"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rPr>
                        <a:t>8</a:t>
                      </a:r>
                      <a:endParaRPr lang="zh-CN"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C000"/>
                    </a:solidFill>
                  </a:tcPr>
                </a:tc>
                <a:tc>
                  <a:txBody>
                    <a:bodyPr/>
                    <a:lstStyle/>
                    <a:p>
                      <a:pPr algn="ctr">
                        <a:lnSpc>
                          <a:spcPts val="2600"/>
                        </a:lnSpc>
                        <a:spcAft>
                          <a:spcPts val="0"/>
                        </a:spcAft>
                      </a:pPr>
                      <a:r>
                        <a:rPr lang="en-US"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rPr>
                        <a:t>9</a:t>
                      </a:r>
                      <a:endParaRPr lang="zh-CN"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rPr>
                        <a:t>10</a:t>
                      </a:r>
                      <a:endParaRPr lang="zh-CN"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rPr>
                        <a:t>11</a:t>
                      </a:r>
                      <a:endParaRPr lang="zh-CN" sz="1500"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C000"/>
                    </a:solidFill>
                  </a:tcPr>
                </a:tc>
              </a:tr>
              <a:tr h="321471">
                <a:tc>
                  <a:txBody>
                    <a:bodyPr/>
                    <a:lstStyle/>
                    <a:p>
                      <a:pPr algn="just">
                        <a:lnSpc>
                          <a:spcPts val="2600"/>
                        </a:lnSpc>
                        <a:spcAft>
                          <a:spcPts val="0"/>
                        </a:spcAft>
                      </a:pPr>
                      <a:r>
                        <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开始时</a:t>
                      </a:r>
                      <a:r>
                        <a:rPr lang="zh-CN" sz="1500" kern="100"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间</a:t>
                      </a:r>
                      <a:r>
                        <a:rPr lang="en-US" altLang="zh-CN" sz="1500" kern="100"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b</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1</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C000"/>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3</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0</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5</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C000"/>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3</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5</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6</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8</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C000"/>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8</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2</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12</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C000"/>
                    </a:solidFill>
                  </a:tcPr>
                </a:tc>
              </a:tr>
              <a:tr h="321471">
                <a:tc>
                  <a:txBody>
                    <a:bodyPr/>
                    <a:lstStyle/>
                    <a:p>
                      <a:pPr algn="just">
                        <a:lnSpc>
                          <a:spcPts val="2600"/>
                        </a:lnSpc>
                        <a:spcAft>
                          <a:spcPts val="0"/>
                        </a:spcAft>
                      </a:pPr>
                      <a:r>
                        <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结束时</a:t>
                      </a:r>
                      <a:r>
                        <a:rPr lang="zh-CN" sz="1500" kern="100"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间</a:t>
                      </a:r>
                      <a:r>
                        <a:rPr lang="en-US" altLang="zh-CN" sz="1500" kern="100"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e</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4</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C000"/>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5</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6</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7</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C000"/>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8</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9</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10</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11</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C000"/>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12</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13</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15</a:t>
                      </a:r>
                      <a:endParaRPr lang="zh-CN" sz="15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rgbClr val="FFC000"/>
                    </a:solidFill>
                  </a:tcPr>
                </a:tc>
              </a:tr>
            </a:tbl>
          </a:graphicData>
        </a:graphic>
      </p:graphicFrame>
      <p:sp>
        <p:nvSpPr>
          <p:cNvPr id="64" name="灯片编号占位符 63"/>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1684"/>
                                        </p:tgtEl>
                                        <p:attrNameLst>
                                          <p:attrName>style.visibility</p:attrName>
                                        </p:attrNameLst>
                                      </p:cBhvr>
                                      <p:to>
                                        <p:strVal val="visible"/>
                                      </p:to>
                                    </p:set>
                                    <p:animEffect transition="in" filter="strips(downRight)">
                                      <p:cBhvr>
                                        <p:cTn id="7" dur="1000"/>
                                        <p:tgtEl>
                                          <p:spTgt spid="7168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1683"/>
                                        </p:tgtEl>
                                        <p:attrNameLst>
                                          <p:attrName>style.visibility</p:attrName>
                                        </p:attrNameLst>
                                      </p:cBhvr>
                                      <p:to>
                                        <p:strVal val="visible"/>
                                      </p:to>
                                    </p:set>
                                    <p:animEffect transition="in" filter="strips(downRight)">
                                      <p:cBhvr>
                                        <p:cTn id="12" dur="1000"/>
                                        <p:tgtEl>
                                          <p:spTgt spid="7168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71682"/>
                                        </p:tgtEl>
                                        <p:attrNameLst>
                                          <p:attrName>style.visibility</p:attrName>
                                        </p:attrNameLst>
                                      </p:cBhvr>
                                      <p:to>
                                        <p:strVal val="visible"/>
                                      </p:to>
                                    </p:set>
                                    <p:animEffect transition="in" filter="strips(downRight)">
                                      <p:cBhvr>
                                        <p:cTn id="17" dur="1000"/>
                                        <p:tgtEl>
                                          <p:spTgt spid="71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animBg="1"/>
      <p:bldP spid="71683" grpId="0" animBg="1"/>
      <p:bldP spid="7168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85720" y="1071552"/>
            <a:ext cx="314327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7.1.1 </a:t>
            </a:r>
            <a:r>
              <a:rPr lang="zh-CN" altLang="en-US"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什么是贪心法</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15" name="TextBox 14">
            <a:hlinkClick r:id="rId1" action="ppaction://hlinksldjump"/>
          </p:cNvPr>
          <p:cNvSpPr txBox="1"/>
          <p:nvPr/>
        </p:nvSpPr>
        <p:spPr>
          <a:xfrm>
            <a:off x="2714612" y="375032"/>
            <a:ext cx="385765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7.1 </a:t>
            </a:r>
            <a:r>
              <a:rPr lang="zh-CN" altLang="en-US"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贪心法概述</a:t>
            </a:r>
            <a:endParaRPr lang="zh-CN" altLang="en-US"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9" name="TextBox 8"/>
          <p:cNvSpPr txBox="1"/>
          <p:nvPr/>
        </p:nvSpPr>
        <p:spPr>
          <a:xfrm>
            <a:off x="785786" y="3356933"/>
            <a:ext cx="7500990" cy="1295327"/>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08000" tIns="108000" bIns="108000" rtlCol="0">
            <a:spAutoFit/>
          </a:bodyPr>
          <a:lstStyle/>
          <a:p>
            <a:pPr marL="457200" indent="-457200" algn="l">
              <a:lnSpc>
                <a:spcPts val="2800"/>
              </a:lnSpc>
              <a:spcBef>
                <a:spcPts val="0"/>
              </a:spcBef>
              <a:buBlip>
                <a:blip r:embed="rId2"/>
              </a:buBlip>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每一步</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总是</a:t>
            </a:r>
            <a:r>
              <a:rPr lang="zh-CN"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做出在当前看来是最好的选择</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，也就是说贪心法不从整体最优上考虑，所做出的仅是在某种意义上的局部最优解。</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0" name="TextBox 9"/>
          <p:cNvSpPr txBox="1"/>
          <p:nvPr/>
        </p:nvSpPr>
        <p:spPr>
          <a:xfrm>
            <a:off x="785786" y="1768072"/>
            <a:ext cx="5143536" cy="525886"/>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08000" tIns="108000" bIns="108000" rtlCol="0">
            <a:spAutoFit/>
          </a:bodyPr>
          <a:lstStyle/>
          <a:p>
            <a:pPr marL="457200" indent="-457200" algn="l">
              <a:lnSpc>
                <a:spcPct val="100000"/>
              </a:lnSpc>
              <a:spcBef>
                <a:spcPts val="0"/>
              </a:spcBef>
              <a:buBlip>
                <a:blip r:embed="rId2"/>
              </a:buBlip>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解向量</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mj-ea"/>
                <a:ea typeface="+mj-ea"/>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1" name="椭圆 10"/>
          <p:cNvSpPr/>
          <p:nvPr/>
        </p:nvSpPr>
        <p:spPr>
          <a:xfrm>
            <a:off x="5429256" y="2417579"/>
            <a:ext cx="428628" cy="321471"/>
          </a:xfrm>
          <a:prstGeom prst="ellipse">
            <a:avLst/>
          </a:prstGeom>
          <a:ln>
            <a:tailEnd type="none"/>
          </a:ln>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b="0" smtClean="0">
                <a:solidFill>
                  <a:srgbClr val="FF0000"/>
                </a:solidFill>
              </a:rPr>
              <a:t>s</a:t>
            </a:r>
            <a:r>
              <a:rPr lang="en-US" altLang="zh-CN" sz="1800" b="0" i="1" baseline="-25000" smtClean="0">
                <a:solidFill>
                  <a:srgbClr val="FF0000"/>
                </a:solidFill>
              </a:rPr>
              <a:t>n</a:t>
            </a:r>
            <a:r>
              <a:rPr lang="en-US" altLang="zh-CN" sz="1800" b="0" baseline="-25000" smtClean="0">
                <a:solidFill>
                  <a:srgbClr val="FF0000"/>
                </a:solidFill>
              </a:rPr>
              <a:t>-1</a:t>
            </a:r>
            <a:endParaRPr lang="zh-CN" altLang="en-US" sz="1800" b="0" baseline="-25000">
              <a:solidFill>
                <a:srgbClr val="FF0000"/>
              </a:solidFill>
            </a:endParaRPr>
          </a:p>
        </p:txBody>
      </p:sp>
      <p:sp>
        <p:nvSpPr>
          <p:cNvPr id="12" name="椭圆 11"/>
          <p:cNvSpPr/>
          <p:nvPr/>
        </p:nvSpPr>
        <p:spPr>
          <a:xfrm>
            <a:off x="1357290" y="2417579"/>
            <a:ext cx="428628" cy="321471"/>
          </a:xfrm>
          <a:prstGeom prst="ellipse">
            <a:avLst/>
          </a:prstGeom>
          <a:ln>
            <a:tailEnd type="none"/>
          </a:ln>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0" smtClean="0">
                <a:solidFill>
                  <a:srgbClr val="FF0000"/>
                </a:solidFill>
              </a:rPr>
              <a:t>s</a:t>
            </a:r>
            <a:r>
              <a:rPr lang="en-US" altLang="zh-CN" sz="1800" b="0" baseline="-25000" smtClean="0">
                <a:solidFill>
                  <a:srgbClr val="FF0000"/>
                </a:solidFill>
              </a:rPr>
              <a:t>0</a:t>
            </a:r>
            <a:endParaRPr lang="zh-CN" altLang="en-US" sz="1800" b="0" baseline="-25000">
              <a:solidFill>
                <a:srgbClr val="FF0000"/>
              </a:solidFill>
            </a:endParaRPr>
          </a:p>
        </p:txBody>
      </p:sp>
      <p:sp>
        <p:nvSpPr>
          <p:cNvPr id="13" name="椭圆 12"/>
          <p:cNvSpPr/>
          <p:nvPr/>
        </p:nvSpPr>
        <p:spPr>
          <a:xfrm>
            <a:off x="2357422" y="2417579"/>
            <a:ext cx="428628" cy="321471"/>
          </a:xfrm>
          <a:prstGeom prst="ellipse">
            <a:avLst/>
          </a:prstGeom>
          <a:ln>
            <a:tailEnd type="none"/>
          </a:ln>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b="0" smtClean="0">
                <a:solidFill>
                  <a:srgbClr val="FF0000"/>
                </a:solidFill>
              </a:rPr>
              <a:t>s</a:t>
            </a:r>
            <a:r>
              <a:rPr lang="en-US" altLang="zh-CN" sz="1800" b="0" baseline="-25000" smtClean="0">
                <a:solidFill>
                  <a:srgbClr val="FF0000"/>
                </a:solidFill>
              </a:rPr>
              <a:t>1</a:t>
            </a:r>
            <a:endParaRPr lang="zh-CN" altLang="en-US" sz="1800" b="0" baseline="-25000">
              <a:solidFill>
                <a:srgbClr val="FF0000"/>
              </a:solidFill>
            </a:endParaRPr>
          </a:p>
        </p:txBody>
      </p:sp>
      <p:sp>
        <p:nvSpPr>
          <p:cNvPr id="16" name="椭圆 15"/>
          <p:cNvSpPr/>
          <p:nvPr/>
        </p:nvSpPr>
        <p:spPr>
          <a:xfrm>
            <a:off x="3357554" y="2417579"/>
            <a:ext cx="428628" cy="321471"/>
          </a:xfrm>
          <a:prstGeom prst="ellipse">
            <a:avLst/>
          </a:prstGeom>
          <a:ln>
            <a:tailEnd type="none"/>
          </a:ln>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1800" b="0" smtClean="0">
                <a:solidFill>
                  <a:srgbClr val="FF0000"/>
                </a:solidFill>
              </a:rPr>
              <a:t>s</a:t>
            </a:r>
            <a:r>
              <a:rPr lang="en-US" altLang="zh-CN" sz="1800" b="0" baseline="-25000" smtClean="0">
                <a:solidFill>
                  <a:srgbClr val="FF0000"/>
                </a:solidFill>
              </a:rPr>
              <a:t>2</a:t>
            </a:r>
            <a:endParaRPr lang="zh-CN" altLang="en-US" sz="1800" b="0" baseline="-25000">
              <a:solidFill>
                <a:srgbClr val="FF0000"/>
              </a:solidFill>
            </a:endParaRPr>
          </a:p>
        </p:txBody>
      </p:sp>
      <p:cxnSp>
        <p:nvCxnSpPr>
          <p:cNvPr id="18" name="直接箭头连接符 17"/>
          <p:cNvCxnSpPr>
            <a:stCxn id="12" idx="6"/>
            <a:endCxn id="13" idx="2"/>
          </p:cNvCxnSpPr>
          <p:nvPr/>
        </p:nvCxnSpPr>
        <p:spPr>
          <a:xfrm>
            <a:off x="1785918" y="2578315"/>
            <a:ext cx="571504" cy="1191"/>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13" idx="6"/>
            <a:endCxn id="16" idx="2"/>
          </p:cNvCxnSpPr>
          <p:nvPr/>
        </p:nvCxnSpPr>
        <p:spPr>
          <a:xfrm>
            <a:off x="2786050" y="2578315"/>
            <a:ext cx="571504" cy="1191"/>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1928794" y="2310423"/>
            <a:ext cx="285752" cy="276999"/>
          </a:xfrm>
          <a:prstGeom prst="rect">
            <a:avLst/>
          </a:prstGeom>
          <a:noFill/>
        </p:spPr>
        <p:txBody>
          <a:bodyPr wrap="square" lIns="0" tIns="0" rIns="0" bIns="0" rtlCol="0">
            <a:spAutoFit/>
          </a:bodyPr>
          <a:lstStyle/>
          <a:p>
            <a:pPr algn="l">
              <a:lnSpc>
                <a:spcPct val="100000"/>
              </a:lnSpc>
              <a:spcBef>
                <a:spcPts val="0"/>
              </a:spcBef>
            </a:pPr>
            <a:r>
              <a:rPr lang="en-US" altLang="zh-CN" sz="1800" b="0" i="1" smtClean="0">
                <a:solidFill>
                  <a:srgbClr val="0000FF"/>
                </a:solidFill>
                <a:ea typeface="楷体" panose="02010609060101010101" pitchFamily="49" charset="-122"/>
                <a:cs typeface="Times New Roman" panose="02020603050405020304" pitchFamily="18" charset="0"/>
              </a:rPr>
              <a:t>x</a:t>
            </a:r>
            <a:r>
              <a:rPr lang="en-US" altLang="zh-CN" sz="1800" b="0" baseline="-25000" smtClean="0">
                <a:solidFill>
                  <a:srgbClr val="0000FF"/>
                </a:solidFill>
                <a:ea typeface="楷体" panose="02010609060101010101" pitchFamily="49" charset="-122"/>
                <a:cs typeface="Times New Roman" panose="02020603050405020304" pitchFamily="18" charset="0"/>
              </a:rPr>
              <a:t>0</a:t>
            </a:r>
            <a:endParaRPr lang="zh-CN" altLang="en-US" sz="1800" b="0" baseline="-25000" smtClean="0">
              <a:solidFill>
                <a:srgbClr val="0000FF"/>
              </a:solidFill>
              <a:ea typeface="楷体" panose="02010609060101010101" pitchFamily="49" charset="-122"/>
              <a:cs typeface="Times New Roman" panose="02020603050405020304" pitchFamily="18" charset="0"/>
            </a:endParaRPr>
          </a:p>
        </p:txBody>
      </p:sp>
      <p:sp>
        <p:nvSpPr>
          <p:cNvPr id="23" name="TextBox 22"/>
          <p:cNvSpPr txBox="1"/>
          <p:nvPr/>
        </p:nvSpPr>
        <p:spPr>
          <a:xfrm>
            <a:off x="3000364" y="2310423"/>
            <a:ext cx="285752" cy="276999"/>
          </a:xfrm>
          <a:prstGeom prst="rect">
            <a:avLst/>
          </a:prstGeom>
          <a:noFill/>
        </p:spPr>
        <p:txBody>
          <a:bodyPr wrap="square" lIns="0" tIns="0" rIns="0" bIns="0" rtlCol="0">
            <a:spAutoFit/>
          </a:bodyPr>
          <a:lstStyle/>
          <a:p>
            <a:pPr algn="l">
              <a:lnSpc>
                <a:spcPct val="100000"/>
              </a:lnSpc>
              <a:spcBef>
                <a:spcPts val="0"/>
              </a:spcBef>
            </a:pPr>
            <a:r>
              <a:rPr lang="en-US" altLang="zh-CN" sz="1800" b="0" i="1" smtClean="0">
                <a:solidFill>
                  <a:srgbClr val="0000FF"/>
                </a:solidFill>
                <a:ea typeface="楷体" panose="02010609060101010101" pitchFamily="49" charset="-122"/>
                <a:cs typeface="Times New Roman" panose="02020603050405020304" pitchFamily="18" charset="0"/>
              </a:rPr>
              <a:t>x</a:t>
            </a:r>
            <a:r>
              <a:rPr lang="en-US" altLang="zh-CN" sz="1800" b="0" baseline="-25000" smtClean="0">
                <a:solidFill>
                  <a:srgbClr val="0000FF"/>
                </a:solidFill>
                <a:ea typeface="楷体" panose="02010609060101010101" pitchFamily="49" charset="-122"/>
                <a:cs typeface="Times New Roman" panose="02020603050405020304" pitchFamily="18" charset="0"/>
              </a:rPr>
              <a:t>1</a:t>
            </a:r>
            <a:endParaRPr lang="zh-CN" altLang="en-US" sz="1800" b="0" baseline="-25000" smtClean="0">
              <a:solidFill>
                <a:srgbClr val="0000FF"/>
              </a:solidFill>
              <a:ea typeface="楷体" panose="02010609060101010101" pitchFamily="49" charset="-122"/>
              <a:cs typeface="Times New Roman" panose="02020603050405020304" pitchFamily="18" charset="0"/>
            </a:endParaRPr>
          </a:p>
        </p:txBody>
      </p:sp>
      <p:sp>
        <p:nvSpPr>
          <p:cNvPr id="24" name="TextBox 23"/>
          <p:cNvSpPr txBox="1"/>
          <p:nvPr/>
        </p:nvSpPr>
        <p:spPr>
          <a:xfrm>
            <a:off x="1071538" y="2846208"/>
            <a:ext cx="1071570" cy="276999"/>
          </a:xfrm>
          <a:prstGeom prst="rect">
            <a:avLst/>
          </a:prstGeom>
          <a:noFill/>
        </p:spPr>
        <p:txBody>
          <a:bodyPr wrap="square" lIns="0" tIns="0" rIns="0" bIns="0" rtlCol="0">
            <a:spAutoFit/>
          </a:bodyPr>
          <a:lstStyle/>
          <a:p>
            <a:pPr algn="l">
              <a:lnSpc>
                <a:spcPct val="100000"/>
              </a:lnSpc>
              <a:spcBef>
                <a:spcPts val="0"/>
              </a:spcBef>
            </a:pPr>
            <a:r>
              <a:rPr lang="zh-CN" altLang="en-US" sz="1800" b="0" smtClean="0">
                <a:solidFill>
                  <a:srgbClr val="0000FF"/>
                </a:solidFill>
                <a:ea typeface="楷体" panose="02010609060101010101" pitchFamily="49" charset="-122"/>
                <a:cs typeface="Times New Roman" panose="02020603050405020304" pitchFamily="18" charset="0"/>
              </a:rPr>
              <a:t>起始状态</a:t>
            </a:r>
            <a:endParaRPr lang="zh-CN" altLang="en-US" sz="1800" b="0" baseline="-25000" smtClean="0">
              <a:solidFill>
                <a:srgbClr val="0000FF"/>
              </a:solidFill>
              <a:ea typeface="楷体" panose="02010609060101010101" pitchFamily="49" charset="-122"/>
              <a:cs typeface="Times New Roman" panose="02020603050405020304" pitchFamily="18" charset="0"/>
            </a:endParaRPr>
          </a:p>
        </p:txBody>
      </p:sp>
      <p:sp>
        <p:nvSpPr>
          <p:cNvPr id="25" name="TextBox 24"/>
          <p:cNvSpPr txBox="1"/>
          <p:nvPr/>
        </p:nvSpPr>
        <p:spPr>
          <a:xfrm>
            <a:off x="4500562" y="2467587"/>
            <a:ext cx="285752" cy="276999"/>
          </a:xfrm>
          <a:prstGeom prst="rect">
            <a:avLst/>
          </a:prstGeom>
          <a:noFill/>
        </p:spPr>
        <p:txBody>
          <a:bodyPr wrap="square" lIns="0" tIns="0" rIns="0" bIns="0" rtlCol="0">
            <a:spAutoFit/>
          </a:bodyPr>
          <a:lstStyle/>
          <a:p>
            <a:pPr algn="l">
              <a:lnSpc>
                <a:spcPct val="100000"/>
              </a:lnSpc>
              <a:spcBef>
                <a:spcPts val="0"/>
              </a:spcBef>
            </a:pPr>
            <a:r>
              <a:rPr lang="en-US" altLang="zh-CN" sz="1800" b="0" i="1" smtClean="0">
                <a:solidFill>
                  <a:srgbClr val="0000FF"/>
                </a:solidFill>
                <a:latin typeface="+mj-ea"/>
                <a:ea typeface="+mj-ea"/>
                <a:cs typeface="Times New Roman" panose="02020603050405020304" pitchFamily="18" charset="0"/>
              </a:rPr>
              <a:t>… </a:t>
            </a:r>
            <a:endParaRPr lang="zh-CN" altLang="en-US" sz="1800" b="0" baseline="-25000" smtClean="0">
              <a:solidFill>
                <a:srgbClr val="0000FF"/>
              </a:solidFill>
              <a:latin typeface="+mj-ea"/>
              <a:ea typeface="+mj-ea"/>
              <a:cs typeface="Times New Roman" panose="02020603050405020304" pitchFamily="18" charset="0"/>
            </a:endParaRPr>
          </a:p>
        </p:txBody>
      </p:sp>
      <p:cxnSp>
        <p:nvCxnSpPr>
          <p:cNvPr id="27" name="直接箭头连接符 26"/>
          <p:cNvCxnSpPr>
            <a:stCxn id="16" idx="6"/>
          </p:cNvCxnSpPr>
          <p:nvPr/>
        </p:nvCxnSpPr>
        <p:spPr>
          <a:xfrm>
            <a:off x="3786182" y="2578315"/>
            <a:ext cx="642942" cy="1191"/>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8" name="TextBox 27"/>
          <p:cNvSpPr txBox="1"/>
          <p:nvPr/>
        </p:nvSpPr>
        <p:spPr>
          <a:xfrm>
            <a:off x="3929058" y="2316988"/>
            <a:ext cx="285752" cy="276999"/>
          </a:xfrm>
          <a:prstGeom prst="rect">
            <a:avLst/>
          </a:prstGeom>
          <a:noFill/>
        </p:spPr>
        <p:txBody>
          <a:bodyPr wrap="square" lIns="0" tIns="0" rIns="0" bIns="0" rtlCol="0">
            <a:spAutoFit/>
          </a:bodyPr>
          <a:lstStyle/>
          <a:p>
            <a:pPr algn="l">
              <a:lnSpc>
                <a:spcPct val="100000"/>
              </a:lnSpc>
              <a:spcBef>
                <a:spcPts val="0"/>
              </a:spcBef>
            </a:pPr>
            <a:r>
              <a:rPr lang="en-US" altLang="zh-CN" sz="1800" b="0" i="1" smtClean="0">
                <a:solidFill>
                  <a:srgbClr val="0000FF"/>
                </a:solidFill>
                <a:ea typeface="楷体" panose="02010609060101010101" pitchFamily="49" charset="-122"/>
                <a:cs typeface="Times New Roman" panose="02020603050405020304" pitchFamily="18" charset="0"/>
              </a:rPr>
              <a:t>x</a:t>
            </a:r>
            <a:r>
              <a:rPr lang="en-US" altLang="zh-CN" sz="1800" b="0" baseline="-25000" smtClean="0">
                <a:solidFill>
                  <a:srgbClr val="0000FF"/>
                </a:solidFill>
                <a:ea typeface="楷体" panose="02010609060101010101" pitchFamily="49" charset="-122"/>
                <a:cs typeface="Times New Roman" panose="02020603050405020304" pitchFamily="18" charset="0"/>
              </a:rPr>
              <a:t>2</a:t>
            </a:r>
            <a:endParaRPr lang="zh-CN" altLang="en-US" sz="1800" b="0" baseline="-25000" smtClean="0">
              <a:solidFill>
                <a:srgbClr val="0000FF"/>
              </a:solidFill>
              <a:ea typeface="楷体" panose="02010609060101010101" pitchFamily="49" charset="-122"/>
              <a:cs typeface="Times New Roman" panose="02020603050405020304" pitchFamily="18" charset="0"/>
            </a:endParaRPr>
          </a:p>
        </p:txBody>
      </p:sp>
      <p:sp>
        <p:nvSpPr>
          <p:cNvPr id="29" name="椭圆 28"/>
          <p:cNvSpPr/>
          <p:nvPr/>
        </p:nvSpPr>
        <p:spPr>
          <a:xfrm>
            <a:off x="6643702" y="2417579"/>
            <a:ext cx="428628" cy="321471"/>
          </a:xfrm>
          <a:prstGeom prst="ellipse">
            <a:avLst/>
          </a:prstGeom>
          <a:ln>
            <a:tailEnd type="none"/>
          </a:ln>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b="0" smtClean="0">
                <a:solidFill>
                  <a:srgbClr val="FF0000"/>
                </a:solidFill>
              </a:rPr>
              <a:t>s</a:t>
            </a:r>
            <a:r>
              <a:rPr lang="en-US" altLang="zh-CN" sz="1800" b="0" i="1" baseline="-25000" smtClean="0">
                <a:solidFill>
                  <a:srgbClr val="FF0000"/>
                </a:solidFill>
              </a:rPr>
              <a:t>n</a:t>
            </a:r>
            <a:endParaRPr lang="zh-CN" altLang="en-US" sz="1800" b="0" i="1" baseline="-25000">
              <a:solidFill>
                <a:srgbClr val="FF0000"/>
              </a:solidFill>
            </a:endParaRPr>
          </a:p>
        </p:txBody>
      </p:sp>
      <p:cxnSp>
        <p:nvCxnSpPr>
          <p:cNvPr id="31" name="直接箭头连接符 30"/>
          <p:cNvCxnSpPr/>
          <p:nvPr/>
        </p:nvCxnSpPr>
        <p:spPr>
          <a:xfrm>
            <a:off x="4857752" y="2578315"/>
            <a:ext cx="571504" cy="1191"/>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32" name="直接箭头连接符 31"/>
          <p:cNvCxnSpPr>
            <a:stCxn id="11" idx="6"/>
            <a:endCxn id="29" idx="2"/>
          </p:cNvCxnSpPr>
          <p:nvPr/>
        </p:nvCxnSpPr>
        <p:spPr>
          <a:xfrm>
            <a:off x="5857884" y="2578315"/>
            <a:ext cx="785818" cy="1191"/>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3" name="TextBox 32"/>
          <p:cNvSpPr txBox="1"/>
          <p:nvPr/>
        </p:nvSpPr>
        <p:spPr>
          <a:xfrm>
            <a:off x="6143636" y="2310423"/>
            <a:ext cx="428628" cy="276999"/>
          </a:xfrm>
          <a:prstGeom prst="rect">
            <a:avLst/>
          </a:prstGeom>
          <a:noFill/>
        </p:spPr>
        <p:txBody>
          <a:bodyPr wrap="square" lIns="0" tIns="0" rIns="0" bIns="0" rtlCol="0">
            <a:spAutoFit/>
          </a:bodyPr>
          <a:lstStyle/>
          <a:p>
            <a:pPr algn="l">
              <a:lnSpc>
                <a:spcPct val="100000"/>
              </a:lnSpc>
              <a:spcBef>
                <a:spcPts val="0"/>
              </a:spcBef>
            </a:pPr>
            <a:r>
              <a:rPr lang="en-US" altLang="zh-CN" sz="1800" b="0" i="1" smtClean="0">
                <a:solidFill>
                  <a:srgbClr val="0000FF"/>
                </a:solidFill>
                <a:ea typeface="楷体" panose="02010609060101010101" pitchFamily="49" charset="-122"/>
                <a:cs typeface="Times New Roman" panose="02020603050405020304" pitchFamily="18" charset="0"/>
              </a:rPr>
              <a:t>x</a:t>
            </a:r>
            <a:r>
              <a:rPr lang="en-US" altLang="zh-CN" sz="1800" b="0" i="1" baseline="-25000" smtClean="0">
                <a:solidFill>
                  <a:srgbClr val="0000FF"/>
                </a:solidFill>
                <a:ea typeface="楷体" panose="02010609060101010101" pitchFamily="49" charset="-122"/>
                <a:cs typeface="Times New Roman" panose="02020603050405020304" pitchFamily="18" charset="0"/>
              </a:rPr>
              <a:t>n</a:t>
            </a:r>
            <a:r>
              <a:rPr lang="en-US" altLang="zh-CN" sz="1800" b="0" baseline="-25000" smtClean="0">
                <a:solidFill>
                  <a:srgbClr val="0000FF"/>
                </a:solidFill>
                <a:ea typeface="楷体" panose="02010609060101010101" pitchFamily="49" charset="-122"/>
                <a:cs typeface="Times New Roman" panose="02020603050405020304" pitchFamily="18" charset="0"/>
              </a:rPr>
              <a:t>-1</a:t>
            </a:r>
            <a:endParaRPr lang="zh-CN" altLang="en-US" sz="1800" b="0" baseline="-25000" smtClean="0">
              <a:solidFill>
                <a:srgbClr val="0000FF"/>
              </a:solidFill>
              <a:ea typeface="楷体" panose="02010609060101010101" pitchFamily="49" charset="-122"/>
              <a:cs typeface="Times New Roman" panose="02020603050405020304" pitchFamily="18" charset="0"/>
            </a:endParaRPr>
          </a:p>
        </p:txBody>
      </p:sp>
      <p:sp>
        <p:nvSpPr>
          <p:cNvPr id="36" name="TextBox 35"/>
          <p:cNvSpPr txBox="1"/>
          <p:nvPr/>
        </p:nvSpPr>
        <p:spPr>
          <a:xfrm>
            <a:off x="6429388" y="2846208"/>
            <a:ext cx="1071570" cy="276999"/>
          </a:xfrm>
          <a:prstGeom prst="rect">
            <a:avLst/>
          </a:prstGeom>
          <a:noFill/>
        </p:spPr>
        <p:txBody>
          <a:bodyPr wrap="square" lIns="0" tIns="0" rIns="0" bIns="0" rtlCol="0">
            <a:spAutoFit/>
          </a:bodyPr>
          <a:lstStyle/>
          <a:p>
            <a:pPr algn="l">
              <a:lnSpc>
                <a:spcPct val="100000"/>
              </a:lnSpc>
              <a:spcBef>
                <a:spcPts val="0"/>
              </a:spcBef>
            </a:pPr>
            <a:r>
              <a:rPr lang="zh-CN" altLang="en-US" sz="1800" b="0" smtClean="0">
                <a:solidFill>
                  <a:srgbClr val="0000FF"/>
                </a:solidFill>
                <a:ea typeface="楷体" panose="02010609060101010101" pitchFamily="49" charset="-122"/>
                <a:cs typeface="Times New Roman" panose="02020603050405020304" pitchFamily="18" charset="0"/>
              </a:rPr>
              <a:t>目标状态</a:t>
            </a:r>
            <a:endParaRPr lang="zh-CN" altLang="en-US" sz="1800" b="0" baseline="-25000" smtClean="0">
              <a:solidFill>
                <a:srgbClr val="0000FF"/>
              </a:solidFill>
              <a:ea typeface="楷体" panose="02010609060101010101" pitchFamily="49" charset="-122"/>
              <a:cs typeface="Times New Roman" panose="02020603050405020304" pitchFamily="18" charset="0"/>
            </a:endParaRPr>
          </a:p>
        </p:txBody>
      </p:sp>
      <p:sp>
        <p:nvSpPr>
          <p:cNvPr id="26" name="灯片编号占位符 25"/>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214282" y="375032"/>
            <a:ext cx="8643998" cy="317187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	class </a:t>
            </a:r>
            <a:r>
              <a:rPr lang="en-US" altLang="zh-CN" sz="2000" smtClean="0">
                <a:solidFill>
                  <a:srgbClr val="FF0000"/>
                </a:solidFill>
                <a:latin typeface="Consolas" panose="020B0609020204030204" pitchFamily="49" charset="0"/>
                <a:ea typeface="仿宋" panose="02010609060101010101" pitchFamily="49" charset="-122"/>
              </a:rPr>
              <a:t>Action</a:t>
            </a:r>
            <a:r>
              <a:rPr lang="en-US" altLang="zh-CN" sz="2000" smtClean="0">
                <a:solidFill>
                  <a:srgbClr val="0000FF"/>
                </a:solidFill>
                <a:latin typeface="Consolas" panose="020B0609020204030204" pitchFamily="49" charset="0"/>
                <a:ea typeface="仿宋" panose="02010609060101010101" pitchFamily="49" charset="-122"/>
              </a:rPr>
              <a:t>:		            			</a:t>
            </a:r>
            <a:r>
              <a:rPr lang="en-US" altLang="zh-CN" sz="2000" smtClean="0">
                <a:solidFill>
                  <a:srgbClr val="00B050"/>
                </a:solidFill>
                <a:latin typeface="Consolas" panose="020B0609020204030204" pitchFamily="49" charset="0"/>
                <a:ea typeface="仿宋" panose="02010609060101010101" pitchFamily="49" charset="-122"/>
              </a:rPr>
              <a:t>#</a:t>
            </a:r>
            <a:r>
              <a:rPr lang="zh-CN" altLang="zh-CN" sz="2000" smtClean="0">
                <a:solidFill>
                  <a:srgbClr val="00B050"/>
                </a:solidFill>
                <a:latin typeface="Consolas" panose="020B0609020204030204" pitchFamily="49" charset="0"/>
                <a:ea typeface="仿宋" panose="02010609060101010101" pitchFamily="49" charset="-122"/>
              </a:rPr>
              <a:t>活动类</a:t>
            </a:r>
            <a:endParaRPr lang="zh-CN" altLang="zh-CN" sz="2000" smtClean="0">
              <a:solidFill>
                <a:srgbClr val="00B05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 		</a:t>
            </a:r>
            <a:r>
              <a:rPr lang="en-US" altLang="zh-CN" sz="2000" smtClean="0">
                <a:solidFill>
                  <a:srgbClr val="006600"/>
                </a:solidFill>
                <a:latin typeface="Consolas" panose="020B0609020204030204" pitchFamily="49" charset="0"/>
                <a:ea typeface="仿宋" panose="02010609060101010101" pitchFamily="49" charset="-122"/>
              </a:rPr>
              <a:t>def __init__(self,b,e):</a:t>
            </a:r>
            <a:endParaRPr lang="zh-CN" altLang="zh-CN" sz="2000" smtClean="0">
              <a:solidFill>
                <a:srgbClr val="00660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3    		self.b=b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活动起始时间</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4     	self.e=e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活动结束时间</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800"/>
              </a:lnSpc>
              <a:spcBef>
                <a:spcPts val="1200"/>
              </a:spcBef>
            </a:pPr>
            <a:r>
              <a:rPr lang="en-US" altLang="zh-CN" sz="2000" smtClean="0">
                <a:solidFill>
                  <a:srgbClr val="0000FF"/>
                </a:solidFill>
                <a:latin typeface="Consolas" panose="020B0609020204030204" pitchFamily="49" charset="0"/>
                <a:ea typeface="仿宋" panose="02010609060101010101" pitchFamily="49" charset="-122"/>
              </a:rPr>
              <a:t>5  	</a:t>
            </a:r>
            <a:r>
              <a:rPr lang="en-US" altLang="zh-CN" sz="2000" smtClean="0">
                <a:solidFill>
                  <a:srgbClr val="006600"/>
                </a:solidFill>
                <a:latin typeface="Consolas" panose="020B0609020204030204" pitchFamily="49" charset="0"/>
                <a:ea typeface="仿宋" panose="02010609060101010101" pitchFamily="49" charset="-122"/>
              </a:rPr>
              <a:t>def __lt__(self,other):</a:t>
            </a:r>
            <a:r>
              <a:rPr lang="en-US" altLang="zh-CN" sz="2000" smtClean="0">
                <a:solidFill>
                  <a:srgbClr val="0000FF"/>
                </a:solidFill>
                <a:latin typeface="Consolas" panose="020B0609020204030204" pitchFamily="49" charset="0"/>
                <a:ea typeface="仿宋" panose="02010609060101010101" pitchFamily="49" charset="-122"/>
              </a:rPr>
              <a:t>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用于按</a:t>
            </a:r>
            <a:r>
              <a:rPr lang="en-US" altLang="zh-CN" sz="2000" smtClean="0">
                <a:solidFill>
                  <a:srgbClr val="00B0F0"/>
                </a:solidFill>
                <a:latin typeface="Consolas" panose="020B0609020204030204" pitchFamily="49" charset="0"/>
                <a:ea typeface="仿宋" panose="02010609060101010101" pitchFamily="49" charset="-122"/>
              </a:rPr>
              <a:t>e</a:t>
            </a:r>
            <a:r>
              <a:rPr lang="zh-CN" altLang="zh-CN" sz="2000" smtClean="0">
                <a:solidFill>
                  <a:srgbClr val="00B0F0"/>
                </a:solidFill>
                <a:latin typeface="Consolas" panose="020B0609020204030204" pitchFamily="49" charset="0"/>
                <a:ea typeface="仿宋" panose="02010609060101010101" pitchFamily="49" charset="-122"/>
              </a:rPr>
              <a:t>递增排序</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6    		if self.e&lt;other.e:return True</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7     	else:return False</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8</a:t>
            </a:r>
            <a:endParaRPr lang="zh-CN" altLang="zh-CN" sz="2000">
              <a:solidFill>
                <a:srgbClr val="0000FF"/>
              </a:solidFill>
              <a:latin typeface="Consolas" panose="020B0609020204030204" pitchFamily="49" charset="0"/>
              <a:ea typeface="仿宋" panose="02010609060101010101" pitchFamily="49" charset="-122"/>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3" name="Rectangle 99"/>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4" name="TextBox 103"/>
          <p:cNvSpPr txBox="1"/>
          <p:nvPr/>
        </p:nvSpPr>
        <p:spPr>
          <a:xfrm>
            <a:off x="214282" y="107139"/>
            <a:ext cx="8715436" cy="424909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9	def </a:t>
            </a:r>
            <a:r>
              <a:rPr lang="en-US" altLang="zh-CN" sz="2000" smtClean="0">
                <a:solidFill>
                  <a:srgbClr val="FF0000"/>
                </a:solidFill>
                <a:latin typeface="Consolas" panose="020B0609020204030204" pitchFamily="49" charset="0"/>
                <a:ea typeface="仿宋" panose="02010609060101010101" pitchFamily="49" charset="-122"/>
              </a:rPr>
              <a:t>greedl</a:t>
            </a:r>
            <a:r>
              <a:rPr lang="en-US" altLang="zh-CN" sz="2000" smtClean="0">
                <a:solidFill>
                  <a:srgbClr val="0000FF"/>
                </a:solidFill>
                <a:latin typeface="Consolas" panose="020B0609020204030204" pitchFamily="49" charset="0"/>
                <a:ea typeface="仿宋" panose="02010609060101010101" pitchFamily="49" charset="-122"/>
              </a:rPr>
              <a:t>y(A):		             	</a:t>
            </a:r>
            <a:r>
              <a:rPr lang="en-US" altLang="zh-CN" sz="2000" smtClean="0">
                <a:solidFill>
                  <a:srgbClr val="00B050"/>
                </a:solidFill>
                <a:latin typeface="Consolas" panose="020B0609020204030204" pitchFamily="49" charset="0"/>
                <a:ea typeface="仿宋" panose="02010609060101010101" pitchFamily="49" charset="-122"/>
              </a:rPr>
              <a:t>#</a:t>
            </a:r>
            <a:r>
              <a:rPr lang="zh-CN" altLang="zh-CN" sz="2000" smtClean="0">
                <a:solidFill>
                  <a:srgbClr val="00B050"/>
                </a:solidFill>
                <a:latin typeface="Consolas" panose="020B0609020204030204" pitchFamily="49" charset="0"/>
                <a:ea typeface="仿宋" panose="02010609060101010101" pitchFamily="49" charset="-122"/>
              </a:rPr>
              <a:t>贪心算法</a:t>
            </a:r>
            <a:endParaRPr lang="zh-CN" altLang="zh-CN" sz="2000" smtClean="0">
              <a:solidFill>
                <a:srgbClr val="00B05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10  	global flag</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11  	n=len(A)</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12  	flag=[False]*n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初始化为</a:t>
            </a:r>
            <a:r>
              <a:rPr lang="en-US" altLang="zh-CN" sz="2000" smtClean="0">
                <a:solidFill>
                  <a:srgbClr val="00B0F0"/>
                </a:solidFill>
                <a:latin typeface="Consolas" panose="020B0609020204030204" pitchFamily="49" charset="0"/>
                <a:ea typeface="仿宋" panose="02010609060101010101" pitchFamily="49" charset="-122"/>
              </a:rPr>
              <a:t>False</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13  	A.sort()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按</a:t>
            </a:r>
            <a:r>
              <a:rPr lang="en-US" altLang="zh-CN" sz="2000" smtClean="0">
                <a:solidFill>
                  <a:srgbClr val="00B0F0"/>
                </a:solidFill>
                <a:latin typeface="Consolas" panose="020B0609020204030204" pitchFamily="49" charset="0"/>
                <a:ea typeface="仿宋" panose="02010609060101010101" pitchFamily="49" charset="-122"/>
              </a:rPr>
              <a:t>e</a:t>
            </a:r>
            <a:r>
              <a:rPr lang="zh-CN" altLang="zh-CN" sz="2000" smtClean="0">
                <a:solidFill>
                  <a:srgbClr val="00B0F0"/>
                </a:solidFill>
                <a:latin typeface="Consolas" panose="020B0609020204030204" pitchFamily="49" charset="0"/>
                <a:ea typeface="仿宋" panose="02010609060101010101" pitchFamily="49" charset="-122"/>
              </a:rPr>
              <a:t>递增排序</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800"/>
              </a:lnSpc>
              <a:spcBef>
                <a:spcPts val="1200"/>
              </a:spcBef>
            </a:pPr>
            <a:r>
              <a:rPr lang="en-US" altLang="zh-CN" sz="2000" smtClean="0">
                <a:solidFill>
                  <a:srgbClr val="0000FF"/>
                </a:solidFill>
                <a:latin typeface="Consolas" panose="020B0609020204030204" pitchFamily="49" charset="0"/>
                <a:ea typeface="仿宋" panose="02010609060101010101" pitchFamily="49" charset="-122"/>
              </a:rPr>
              <a:t>14  	preend=0;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前一个兼容活动的结束时间</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15  	for i in range(0,n):</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16    	if </a:t>
            </a:r>
            <a:r>
              <a:rPr lang="en-US" altLang="zh-CN" sz="2000" smtClean="0">
                <a:solidFill>
                  <a:srgbClr val="FF00FF"/>
                </a:solidFill>
                <a:latin typeface="Consolas" panose="020B0609020204030204" pitchFamily="49" charset="0"/>
                <a:ea typeface="仿宋" panose="02010609060101010101" pitchFamily="49" charset="-122"/>
              </a:rPr>
              <a:t>A[i].b&gt;=preend</a:t>
            </a:r>
            <a:r>
              <a:rPr lang="en-US" altLang="zh-CN" sz="2000" smtClean="0">
                <a:solidFill>
                  <a:srgbClr val="0000FF"/>
                </a:solidFill>
                <a:latin typeface="Consolas" panose="020B0609020204030204" pitchFamily="49" charset="0"/>
                <a:ea typeface="仿宋" panose="02010609060101010101" pitchFamily="49" charset="-122"/>
              </a:rPr>
              <a:t>:</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17      	flag[i]=True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选择</a:t>
            </a:r>
            <a:r>
              <a:rPr lang="en-US" altLang="zh-CN" sz="2000" smtClean="0">
                <a:solidFill>
                  <a:srgbClr val="00B0F0"/>
                </a:solidFill>
                <a:latin typeface="Consolas" panose="020B0609020204030204" pitchFamily="49" charset="0"/>
                <a:ea typeface="仿宋" panose="02010609060101010101" pitchFamily="49" charset="-122"/>
              </a:rPr>
              <a:t>A[i]</a:t>
            </a:r>
            <a:r>
              <a:rPr lang="zh-CN" altLang="zh-CN" sz="2000" smtClean="0">
                <a:solidFill>
                  <a:srgbClr val="00B0F0"/>
                </a:solidFill>
                <a:latin typeface="Consolas" panose="020B0609020204030204" pitchFamily="49" charset="0"/>
                <a:ea typeface="仿宋" panose="02010609060101010101" pitchFamily="49" charset="-122"/>
              </a:rPr>
              <a:t>活动</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18      	preend=A[i].e</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19</a:t>
            </a:r>
            <a:endParaRPr lang="zh-CN" altLang="zh-CN" sz="2000">
              <a:solidFill>
                <a:srgbClr val="0000FF"/>
              </a:solidFill>
              <a:latin typeface="Consolas" panose="020B0609020204030204" pitchFamily="49" charset="0"/>
              <a:ea typeface="仿宋" panose="02010609060101010101" pitchFamily="49" charset="-122"/>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4">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4">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4">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3" name="Rectangle 99"/>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4" name="TextBox 103"/>
          <p:cNvSpPr txBox="1"/>
          <p:nvPr/>
        </p:nvSpPr>
        <p:spPr>
          <a:xfrm>
            <a:off x="285720" y="321453"/>
            <a:ext cx="8429684" cy="370779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20	def </a:t>
            </a:r>
            <a:r>
              <a:rPr lang="en-US" altLang="zh-CN" sz="2000" smtClean="0">
                <a:solidFill>
                  <a:srgbClr val="FF0000"/>
                </a:solidFill>
                <a:latin typeface="Consolas" panose="020B0609020204030204" pitchFamily="49" charset="0"/>
                <a:ea typeface="仿宋" panose="02010609060101010101" pitchFamily="49" charset="-122"/>
              </a:rPr>
              <a:t>action</a:t>
            </a:r>
            <a:r>
              <a:rPr lang="en-US" altLang="zh-CN" sz="2000" smtClean="0">
                <a:solidFill>
                  <a:srgbClr val="0000FF"/>
                </a:solidFill>
                <a:latin typeface="Consolas" panose="020B0609020204030204" pitchFamily="49" charset="0"/>
                <a:ea typeface="仿宋" panose="02010609060101010101" pitchFamily="49" charset="-122"/>
              </a:rPr>
              <a:t>(A):								</a:t>
            </a:r>
            <a:r>
              <a:rPr lang="en-US" altLang="zh-CN" sz="2000" smtClean="0">
                <a:solidFill>
                  <a:srgbClr val="00B050"/>
                </a:solidFill>
                <a:latin typeface="Consolas" panose="020B0609020204030204" pitchFamily="49" charset="0"/>
                <a:ea typeface="仿宋" panose="02010609060101010101" pitchFamily="49" charset="-122"/>
              </a:rPr>
              <a:t>#</a:t>
            </a:r>
            <a:r>
              <a:rPr lang="zh-CN" altLang="zh-CN" sz="2000" smtClean="0">
                <a:solidFill>
                  <a:srgbClr val="00B050"/>
                </a:solidFill>
                <a:latin typeface="Consolas" panose="020B0609020204030204" pitchFamily="49" charset="0"/>
                <a:ea typeface="仿宋" panose="02010609060101010101" pitchFamily="49" charset="-122"/>
              </a:rPr>
              <a:t>求解活动安排问题Ⅰ</a:t>
            </a:r>
            <a:endParaRPr lang="zh-CN" altLang="zh-CN" sz="2000" smtClean="0">
              <a:solidFill>
                <a:srgbClr val="00B05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22 	</a:t>
            </a:r>
            <a:r>
              <a:rPr lang="en-US" altLang="zh-CN" sz="2000" smtClean="0">
                <a:solidFill>
                  <a:srgbClr val="FF0000"/>
                </a:solidFill>
                <a:latin typeface="Consolas" panose="020B0609020204030204" pitchFamily="49" charset="0"/>
                <a:ea typeface="仿宋" panose="02010609060101010101" pitchFamily="49" charset="-122"/>
              </a:rPr>
              <a:t>greedly</a:t>
            </a:r>
            <a:r>
              <a:rPr lang="en-US" altLang="zh-CN" sz="2000" smtClean="0">
                <a:solidFill>
                  <a:srgbClr val="0000FF"/>
                </a:solidFill>
                <a:latin typeface="Consolas" panose="020B0609020204030204" pitchFamily="49" charset="0"/>
                <a:ea typeface="仿宋" panose="02010609060101010101" pitchFamily="49" charset="-122"/>
              </a:rPr>
              <a:t>(A)</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23 	print("</a:t>
            </a:r>
            <a:r>
              <a:rPr lang="zh-CN" altLang="zh-CN" sz="2000" smtClean="0">
                <a:solidFill>
                  <a:srgbClr val="0000FF"/>
                </a:solidFill>
                <a:latin typeface="Consolas" panose="020B0609020204030204" pitchFamily="49" charset="0"/>
                <a:ea typeface="仿宋" panose="02010609060101010101" pitchFamily="49" charset="-122"/>
              </a:rPr>
              <a:t>求解结果</a:t>
            </a:r>
            <a:r>
              <a:rPr lang="en-US" altLang="zh-CN" sz="2000" smtClean="0">
                <a:solidFill>
                  <a:srgbClr val="0000FF"/>
                </a:solidFill>
                <a:latin typeface="Consolas" panose="020B0609020204030204" pitchFamily="49" charset="0"/>
                <a:ea typeface="仿宋" panose="02010609060101010101" pitchFamily="49" charset="-122"/>
              </a:rPr>
              <a:t>");</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24  	print("  </a:t>
            </a:r>
            <a:r>
              <a:rPr lang="zh-CN" altLang="zh-CN" sz="2000" smtClean="0">
                <a:solidFill>
                  <a:srgbClr val="0000FF"/>
                </a:solidFill>
                <a:latin typeface="Consolas" panose="020B0609020204030204" pitchFamily="49" charset="0"/>
                <a:ea typeface="仿宋" panose="02010609060101010101" pitchFamily="49" charset="-122"/>
              </a:rPr>
              <a:t>选取的活动</a:t>
            </a:r>
            <a:r>
              <a:rPr lang="en-US" altLang="zh-CN" sz="2000" smtClean="0">
                <a:solidFill>
                  <a:srgbClr val="0000FF"/>
                </a:solidFill>
                <a:latin typeface="Consolas" panose="020B0609020204030204" pitchFamily="49" charset="0"/>
                <a:ea typeface="仿宋" panose="02010609060101010101" pitchFamily="49" charset="-122"/>
              </a:rPr>
              <a:t>:",end='')</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25  	cnt=0</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26  	for i in range(0,len(A)):</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27   	if </a:t>
            </a:r>
            <a:r>
              <a:rPr lang="en-US" altLang="zh-CN" sz="2000" smtClean="0">
                <a:solidFill>
                  <a:srgbClr val="FF00FF"/>
                </a:solidFill>
                <a:latin typeface="Consolas" panose="020B0609020204030204" pitchFamily="49" charset="0"/>
                <a:ea typeface="仿宋" panose="02010609060101010101" pitchFamily="49" charset="-122"/>
              </a:rPr>
              <a:t>flag[i]</a:t>
            </a:r>
            <a:r>
              <a:rPr lang="en-US" altLang="zh-CN" sz="2000" smtClean="0">
                <a:solidFill>
                  <a:srgbClr val="0000FF"/>
                </a:solidFill>
                <a:latin typeface="Consolas" panose="020B0609020204030204" pitchFamily="49" charset="0"/>
                <a:ea typeface="仿宋" panose="02010609060101010101" pitchFamily="49" charset="-122"/>
              </a:rPr>
              <a:t>:</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28     	print("[%d,%d] "%(A[i].b,A[i].e),end='')</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29     	cnt+=1</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30 	print("\n  </a:t>
            </a:r>
            <a:r>
              <a:rPr lang="zh-CN" altLang="zh-CN" sz="2000" smtClean="0">
                <a:solidFill>
                  <a:srgbClr val="0000FF"/>
                </a:solidFill>
                <a:latin typeface="Consolas" panose="020B0609020204030204" pitchFamily="49" charset="0"/>
                <a:ea typeface="仿宋" panose="02010609060101010101" pitchFamily="49" charset="-122"/>
              </a:rPr>
              <a:t>共</a:t>
            </a:r>
            <a:r>
              <a:rPr lang="en-US" altLang="zh-CN" sz="2000" smtClean="0">
                <a:solidFill>
                  <a:srgbClr val="0000FF"/>
                </a:solidFill>
                <a:latin typeface="Consolas" panose="020B0609020204030204" pitchFamily="49" charset="0"/>
                <a:ea typeface="仿宋" panose="02010609060101010101" pitchFamily="49" charset="-122"/>
              </a:rPr>
              <a:t>%d</a:t>
            </a:r>
            <a:r>
              <a:rPr lang="zh-CN" altLang="zh-CN" sz="2000" smtClean="0">
                <a:solidFill>
                  <a:srgbClr val="0000FF"/>
                </a:solidFill>
                <a:latin typeface="Consolas" panose="020B0609020204030204" pitchFamily="49" charset="0"/>
                <a:ea typeface="仿宋" panose="02010609060101010101" pitchFamily="49" charset="-122"/>
              </a:rPr>
              <a:t>个活动</a:t>
            </a:r>
            <a:r>
              <a:rPr lang="en-US" altLang="zh-CN" sz="2000" smtClean="0">
                <a:solidFill>
                  <a:srgbClr val="0000FF"/>
                </a:solidFill>
                <a:latin typeface="Consolas" panose="020B0609020204030204" pitchFamily="49" charset="0"/>
                <a:ea typeface="仿宋" panose="02010609060101010101" pitchFamily="49" charset="-122"/>
              </a:rPr>
              <a:t>"%(cnt))</a:t>
            </a:r>
            <a:endParaRPr lang="zh-CN" altLang="zh-CN" sz="2000">
              <a:solidFill>
                <a:srgbClr val="0000FF"/>
              </a:solidFill>
              <a:latin typeface="Consolas" panose="020B0609020204030204" pitchFamily="49" charset="0"/>
              <a:ea typeface="仿宋" panose="02010609060101010101" pitchFamily="49" charset="-122"/>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3" name="Rectangle 99"/>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1026" name="Picture 2"/>
          <p:cNvPicPr>
            <a:picLocks noChangeAspect="1" noChangeArrowheads="1"/>
          </p:cNvPicPr>
          <p:nvPr/>
        </p:nvPicPr>
        <p:blipFill>
          <a:blip r:embed="rId1" cstate="print"/>
          <a:srcRect/>
          <a:stretch>
            <a:fillRect/>
          </a:stretch>
        </p:blipFill>
        <p:spPr bwMode="auto">
          <a:xfrm>
            <a:off x="2000232" y="2714626"/>
            <a:ext cx="4254474" cy="1571636"/>
          </a:xfrm>
          <a:prstGeom prst="rect">
            <a:avLst/>
          </a:prstGeom>
          <a:noFill/>
          <a:ln w="9525">
            <a:noFill/>
            <a:miter lim="800000"/>
            <a:headEnd/>
            <a:tailEnd/>
          </a:ln>
        </p:spPr>
      </p:pic>
      <p:sp>
        <p:nvSpPr>
          <p:cNvPr id="5" name="TextBox 5"/>
          <p:cNvSpPr txBox="1"/>
          <p:nvPr/>
        </p:nvSpPr>
        <p:spPr>
          <a:xfrm>
            <a:off x="857224" y="428610"/>
            <a:ext cx="714380" cy="646331"/>
          </a:xfrm>
          <a:prstGeom prst="rect">
            <a:avLst/>
          </a:prstGeom>
          <a:blipFill>
            <a:blip r:embed="rId2" cstate="print"/>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a:lstStyle>
          <a:p>
            <a:pPr>
              <a:lnSpc>
                <a:spcPct val="100000"/>
              </a:lnSpc>
              <a:spcBef>
                <a:spcPts val="0"/>
              </a:spcBef>
            </a:pPr>
            <a:r>
              <a:rPr lang="zh-CN" altLang="en-US" sz="1800" b="0" smtClean="0">
                <a:ln w="18415" cmpd="sng">
                  <a:solidFill>
                    <a:srgbClr val="FFFFFF"/>
                  </a:solidFill>
                  <a:prstDash val="solid"/>
                </a:ln>
                <a:solidFill>
                  <a:srgbClr val="FF00FF"/>
                </a:solidFill>
                <a:effectLst>
                  <a:outerShdw blurRad="63500" dir="3600000" algn="tl" rotWithShape="0">
                    <a:srgbClr val="000000">
                      <a:alpha val="70000"/>
                    </a:srgbClr>
                  </a:outerShdw>
                </a:effectLst>
                <a:latin typeface="Consolas" panose="020B0609020204030204" pitchFamily="49" charset="0"/>
                <a:ea typeface="仿宋" panose="02010609060101010101" pitchFamily="49" charset="-122"/>
                <a:cs typeface="Consolas" panose="020B0609020204030204" pitchFamily="49" charset="0"/>
              </a:rPr>
              <a:t>程序验证</a:t>
            </a:r>
            <a:endParaRPr lang="zh-CN" altLang="en-US" sz="1800" b="0" smtClean="0">
              <a:ln w="18415" cmpd="sng">
                <a:solidFill>
                  <a:srgbClr val="FFFFFF"/>
                </a:solidFill>
                <a:prstDash val="solid"/>
              </a:ln>
              <a:solidFill>
                <a:srgbClr val="FF00FF"/>
              </a:solidFill>
              <a:effectLst>
                <a:outerShdw blurRad="63500" dir="3600000" algn="tl" rotWithShape="0">
                  <a:srgbClr val="000000">
                    <a:alpha val="70000"/>
                  </a:srgbClr>
                </a:outerShdw>
              </a:effectLst>
              <a:latin typeface="Consolas" panose="020B0609020204030204" pitchFamily="49" charset="0"/>
              <a:ea typeface="仿宋" panose="02010609060101010101" pitchFamily="49" charset="-122"/>
              <a:cs typeface="Consolas" panose="020B0609020204030204" pitchFamily="49" charset="0"/>
            </a:endParaRPr>
          </a:p>
        </p:txBody>
      </p:sp>
      <p:sp>
        <p:nvSpPr>
          <p:cNvPr id="7" name="TextBox 6"/>
          <p:cNvSpPr txBox="1"/>
          <p:nvPr/>
        </p:nvSpPr>
        <p:spPr>
          <a:xfrm>
            <a:off x="785786" y="1285866"/>
            <a:ext cx="7929618" cy="1200329"/>
          </a:xfrm>
          <a:prstGeom prst="rect">
            <a:avLst/>
          </a:prstGeom>
          <a:solidFill>
            <a:schemeClr val="bg1">
              <a:lumMod val="95000"/>
            </a:schemeClr>
          </a:solidFill>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ct val="100000"/>
              </a:lnSpc>
              <a:spcBef>
                <a:spcPts val="0"/>
              </a:spcBef>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A=[Action(1,4),Action(3,5),Action(0,6),Action(5,7),\</a:t>
            </a:r>
            <a:endPar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ct val="100000"/>
              </a:lnSpc>
              <a:spcBef>
                <a:spcPts val="0"/>
              </a:spcBef>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Action(3,8),Action(5,9),Action(6,10),Action(8,11),\</a:t>
            </a:r>
            <a:endPar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ct val="100000"/>
              </a:lnSpc>
              <a:spcBef>
                <a:spcPts val="0"/>
              </a:spcBef>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Action(8,12),Action(2,13),Action(12,15)]</a:t>
            </a:r>
            <a:endPar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ct val="100000"/>
              </a:lnSpc>
              <a:spcBef>
                <a:spcPts val="0"/>
              </a:spcBef>
            </a:pP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rPr>
              <a:t>action</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endPar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3" name="Rectangle 99"/>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TextBox 6"/>
          <p:cNvSpPr txBox="1"/>
          <p:nvPr/>
        </p:nvSpPr>
        <p:spPr>
          <a:xfrm>
            <a:off x="714348" y="1178710"/>
            <a:ext cx="8072494" cy="1064495"/>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30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算法的主要时间花费在排序上，排序时间为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log</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30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所以整个算法的时间复杂度为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log</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TextBox 7"/>
          <p:cNvSpPr txBox="1"/>
          <p:nvPr/>
        </p:nvSpPr>
        <p:spPr>
          <a:xfrm>
            <a:off x="3214678" y="428611"/>
            <a:ext cx="2071702" cy="430887"/>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nSpc>
                <a:spcPct val="100000"/>
              </a:lnSpc>
              <a:spcBef>
                <a:spcPts val="0"/>
              </a:spcBef>
            </a:pPr>
            <a:r>
              <a:rPr lang="zh-CN" altLang="en-US" sz="2200" smtClean="0">
                <a:solidFill>
                  <a:schemeClr val="bg1"/>
                </a:solidFill>
                <a:latin typeface="微软雅黑" panose="020B0503020204020204" pitchFamily="34" charset="-122"/>
                <a:ea typeface="微软雅黑" panose="020B0503020204020204" pitchFamily="34" charset="-122"/>
                <a:cs typeface="Consolas" panose="020B0609020204030204" pitchFamily="49" charset="0"/>
              </a:rPr>
              <a:t>算法分析</a:t>
            </a:r>
            <a:endParaRPr lang="zh-CN" altLang="en-US" sz="2200" smtClean="0">
              <a:solidFill>
                <a:schemeClr val="bg1"/>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9" name="灯片编号占位符 8"/>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3" name="Rectangle 99"/>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TextBox 6"/>
          <p:cNvSpPr txBox="1"/>
          <p:nvPr/>
        </p:nvSpPr>
        <p:spPr>
          <a:xfrm>
            <a:off x="357158" y="214297"/>
            <a:ext cx="1928826" cy="453183"/>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pPr>
            <a:r>
              <a:rPr lang="zh-CN" altLang="en-US" sz="2000" smtClean="0">
                <a:ea typeface="微软雅黑" panose="020B0503020204020204" pitchFamily="34" charset="-122"/>
              </a:rPr>
              <a:t>算法证明</a:t>
            </a:r>
            <a:endParaRPr lang="zh-CN" altLang="zh-CN" sz="2000">
              <a:solidFill>
                <a:schemeClr val="bg1"/>
              </a:solidFill>
              <a:ea typeface="微软雅黑" panose="020B0503020204020204" pitchFamily="34" charset="-122"/>
              <a:cs typeface="Times New Roman" panose="02020603050405020304" pitchFamily="18" charset="0"/>
            </a:endParaRPr>
          </a:p>
        </p:txBody>
      </p:sp>
      <p:sp>
        <p:nvSpPr>
          <p:cNvPr id="8" name="TextBox 7"/>
          <p:cNvSpPr txBox="1"/>
          <p:nvPr/>
        </p:nvSpPr>
        <p:spPr>
          <a:xfrm>
            <a:off x="571472" y="1232288"/>
            <a:ext cx="8001056" cy="2759730"/>
          </a:xfrm>
          <a:prstGeom prst="rect">
            <a:avLst/>
          </a:prstGeom>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所有活动按结束时间递增排序，这里就是要证明</a:t>
            </a:r>
            <a:r>
              <a:rPr lang="zh-CN"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若</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X</a:t>
            </a:r>
            <a:r>
              <a:rPr lang="zh-CN"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是</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A</a:t>
            </a:r>
            <a:r>
              <a:rPr lang="zh-CN"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的最优解，</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X=X'</a:t>
            </a:r>
            <a:r>
              <a:rPr lang="zh-CN"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，则</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X'</a:t>
            </a:r>
            <a:r>
              <a:rPr lang="zh-CN"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是</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i="1" smtClean="0">
                <a:solidFill>
                  <a:srgbClr val="FF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A</a:t>
            </a:r>
            <a:r>
              <a:rPr lang="zh-CN"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FF00FF"/>
                </a:solidFill>
                <a:latin typeface="Consolas" panose="020B0609020204030204" pitchFamily="49" charset="0"/>
                <a:ea typeface="仿宋" panose="02010609060101010101" pitchFamily="49" charset="-122"/>
                <a:cs typeface="Consolas" panose="020B0609020204030204" pitchFamily="49" charset="0"/>
              </a:rPr>
              <a:t>e</a:t>
            </a:r>
            <a:r>
              <a:rPr lang="en-US" altLang="zh-CN" sz="2000" i="1" baseline="-25000" smtClean="0">
                <a:solidFill>
                  <a:srgbClr val="FF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smtClean="0">
                <a:solidFill>
                  <a:srgbClr val="FF00FF"/>
                </a:solidFill>
                <a:latin typeface="Consolas" panose="020B0609020204030204" pitchFamily="49" charset="0"/>
                <a:cs typeface="Consolas" panose="020B0609020204030204" pitchFamily="49" charset="0"/>
              </a:rPr>
              <a:t>≥</a:t>
            </a:r>
            <a:r>
              <a:rPr lang="en-US" altLang="zh-CN" sz="2000" i="1" smtClean="0">
                <a:solidFill>
                  <a:srgbClr val="FF00FF"/>
                </a:solidFill>
                <a:latin typeface="Consolas" panose="020B0609020204030204" pitchFamily="49" charset="0"/>
                <a:ea typeface="仿宋" panose="02010609060101010101" pitchFamily="49" charset="-122"/>
                <a:cs typeface="Consolas" panose="020B0609020204030204" pitchFamily="49" charset="0"/>
              </a:rPr>
              <a:t>b</a:t>
            </a:r>
            <a:r>
              <a:rPr lang="en-US" altLang="zh-CN" sz="2000" baseline="-25000" smtClean="0">
                <a:solidFill>
                  <a:srgbClr val="FF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的最优解</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800"/>
              </a:lnSpc>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那么</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是不是</a:t>
            </a:r>
            <a:r>
              <a:rPr lang="zh-CN"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总存在一个以活动</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开始的最优解</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。如果第一个选择的活动为</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mj-ea"/>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），可以构造另一个最优解</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Y</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Y</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与</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的活动数相同。那么在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Y</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中用活动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取代活动</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得到</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Y'</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，因为</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，所以</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Y</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中活动也是兼容的，即</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Y</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也是最优解，这就说明</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总存在一个以活动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开始的最优解。</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TextBox 8"/>
          <p:cNvSpPr txBox="1"/>
          <p:nvPr/>
        </p:nvSpPr>
        <p:spPr>
          <a:xfrm>
            <a:off x="642910" y="803659"/>
            <a:ext cx="2714644" cy="400110"/>
          </a:xfrm>
          <a:prstGeom prst="rect">
            <a:avLst/>
          </a:prstGeom>
          <a:noFill/>
        </p:spPr>
        <p:txBody>
          <a:bodyPr wrap="square" rtlCol="0">
            <a:spAutoFit/>
          </a:bodyPr>
          <a:lstStyle/>
          <a:p>
            <a:pPr algn="l">
              <a:lnSpc>
                <a:spcPct val="100000"/>
              </a:lnSpc>
              <a:spcBef>
                <a:spcPts val="0"/>
              </a:spcBef>
            </a:pPr>
            <a:r>
              <a:rPr lang="zh-CN" altLang="zh-CN" sz="2000" smtClean="0">
                <a:solidFill>
                  <a:srgbClr val="FF0000"/>
                </a:solidFill>
                <a:latin typeface="楷体" panose="02010609060101010101" pitchFamily="49" charset="-122"/>
                <a:ea typeface="楷体" panose="02010609060101010101" pitchFamily="49" charset="-122"/>
              </a:rPr>
              <a:t>最优子结构性质</a:t>
            </a:r>
            <a:endParaRPr lang="zh-CN" altLang="en-US" sz="2000" smtClean="0">
              <a:solidFill>
                <a:srgbClr val="FF0000"/>
              </a:solidFill>
              <a:latin typeface="楷体" panose="02010609060101010101" pitchFamily="49" charset="-122"/>
              <a:ea typeface="楷体" panose="02010609060101010101" pitchFamily="49" charset="-122"/>
              <a:cs typeface="Consolas" panose="020B0609020204030204" pitchFamily="49" charset="0"/>
            </a:endParaRPr>
          </a:p>
        </p:txBody>
      </p:sp>
      <p:sp>
        <p:nvSpPr>
          <p:cNvPr id="10" name="灯片编号占位符 9"/>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3" name="Rectangle 99"/>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8" name="TextBox 7"/>
          <p:cNvSpPr txBox="1"/>
          <p:nvPr/>
        </p:nvSpPr>
        <p:spPr>
          <a:xfrm>
            <a:off x="571472" y="642924"/>
            <a:ext cx="8001056" cy="1859355"/>
          </a:xfrm>
          <a:prstGeom prst="rect">
            <a:avLst/>
          </a:prstGeom>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当选择活动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后，原问题就变成了在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中找兼容活动的子问题。如果</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为原问题的一个最优解，而</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X'=X-{1}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不是</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的一个最优解，说明</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能够找到的一个更优解</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Y'</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Y'</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中的兼容活动个数多于</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，这样将活动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加入</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Y'</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后就得到</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的一个更有解</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Y</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Y</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中兼容活动个数多于</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，这就与</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是最优解的假设相矛盾。</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灯片编号占位符 9"/>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3" name="Rectangle 99"/>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714348" y="535767"/>
            <a:ext cx="3071834" cy="400110"/>
          </a:xfrm>
          <a:prstGeom prst="rect">
            <a:avLst/>
          </a:prstGeom>
          <a:noFill/>
        </p:spPr>
        <p:txBody>
          <a:bodyPr wrap="square" rtlCol="0">
            <a:spAutoFit/>
          </a:bodyPr>
          <a:lstStyle/>
          <a:p>
            <a:pPr algn="l">
              <a:lnSpc>
                <a:spcPct val="100000"/>
              </a:lnSpc>
              <a:spcBef>
                <a:spcPts val="0"/>
              </a:spcBef>
            </a:pPr>
            <a:r>
              <a:rPr lang="zh-CN" altLang="zh-CN" sz="2000" smtClean="0">
                <a:solidFill>
                  <a:srgbClr val="FF0000"/>
                </a:solidFill>
                <a:latin typeface="楷体" panose="02010609060101010101" pitchFamily="49" charset="-122"/>
                <a:ea typeface="楷体" panose="02010609060101010101" pitchFamily="49" charset="-122"/>
              </a:rPr>
              <a:t>贪心选择性质</a:t>
            </a:r>
            <a:endParaRPr lang="zh-CN" altLang="en-US" sz="2000" smtClean="0">
              <a:solidFill>
                <a:srgbClr val="FF0000"/>
              </a:solidFill>
              <a:latin typeface="楷体" panose="02010609060101010101" pitchFamily="49" charset="-122"/>
              <a:ea typeface="楷体" panose="02010609060101010101" pitchFamily="49" charset="-122"/>
              <a:cs typeface="Consolas" panose="020B0609020204030204" pitchFamily="49" charset="0"/>
            </a:endParaRPr>
          </a:p>
        </p:txBody>
      </p:sp>
      <p:sp>
        <p:nvSpPr>
          <p:cNvPr id="5" name="TextBox 4"/>
          <p:cNvSpPr txBox="1"/>
          <p:nvPr/>
        </p:nvSpPr>
        <p:spPr>
          <a:xfrm>
            <a:off x="714348" y="1071552"/>
            <a:ext cx="7786742" cy="1323439"/>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200"/>
              </a:lnSpc>
              <a:spcBef>
                <a:spcPts val="0"/>
              </a:spcBef>
            </a:pPr>
            <a:r>
              <a:rPr lang="zh-CN" altLang="zh-CN" sz="2000"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从前面最优子结构性质证明可以看出，每一步所做的贪心选择都将问题简化为一个更小的与原问题具有相同形式的子问题，可以对贪心选择次数用</a:t>
            </a:r>
            <a:r>
              <a:rPr lang="zh-CN" altLang="zh-CN" sz="2000" smtClean="0">
                <a:solidFill>
                  <a:srgbClr val="FF00FF"/>
                </a:solidFill>
                <a:latin typeface="Times New Roman" panose="02020603050405020304" pitchFamily="18" charset="0"/>
                <a:ea typeface="仿宋" panose="02010609060101010101" pitchFamily="49" charset="-122"/>
                <a:cs typeface="Times New Roman" panose="02020603050405020304" pitchFamily="18" charset="0"/>
              </a:rPr>
              <a:t>数学归纳法证明</a:t>
            </a:r>
            <a:r>
              <a:rPr lang="zh-CN" altLang="zh-CN" sz="2000"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，这里不再详述。</a:t>
            </a:r>
            <a:endParaRPr lang="zh-CN" altLang="en-US" sz="2000"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 name="TextBox 9"/>
          <p:cNvSpPr txBox="1"/>
          <p:nvPr/>
        </p:nvSpPr>
        <p:spPr>
          <a:xfrm>
            <a:off x="357158" y="1178709"/>
            <a:ext cx="8429684" cy="3016210"/>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defTabSz="359410">
              <a:lnSpc>
                <a:spcPts val="3000"/>
              </a:lnSpc>
              <a:spcBef>
                <a:spcPts val="600"/>
              </a:spcBef>
            </a:pPr>
            <a:r>
              <a:rPr lang="zh-CN" altLang="zh-CN"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问题描述</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：给定一个含</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个区间的集合</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intervals</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，每个区间的终点总是大于它的起点，找到需</a:t>
            </a:r>
            <a:r>
              <a:rPr lang="zh-CN"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要移除区间的最小数量</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，使剩余区间互不重叠，如区间</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的边界相互接触，但没有相互重叠。</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defTabSz="359410">
              <a:lnSpc>
                <a:spcPts val="3000"/>
              </a:lnSpc>
              <a:spcBef>
                <a:spcPts val="60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例如，</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intervals={{1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，移除区间</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后剩下的区间没有重叠，所以答案为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defTabSz="359410">
              <a:lnSpc>
                <a:spcPts val="3000"/>
              </a:lnSpc>
              <a:spcBef>
                <a:spcPts val="60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要求设计如下方法：</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lvl="1" algn="l" defTabSz="359410">
              <a:lnSpc>
                <a:spcPts val="3000"/>
              </a:lnSpc>
              <a:spcBef>
                <a:spcPts val="600"/>
              </a:spcBef>
            </a:pPr>
            <a:r>
              <a:rPr lang="en-US" altLang="zh-CN" sz="2000" smtClean="0">
                <a:solidFill>
                  <a:srgbClr val="0000FF"/>
                </a:solidFill>
                <a:latin typeface="Consolas" panose="020B0609020204030204" pitchFamily="49" charset="0"/>
                <a:ea typeface="仿宋" panose="02010609060101010101" pitchFamily="49" charset="-122"/>
              </a:rPr>
              <a:t>  def </a:t>
            </a:r>
            <a:r>
              <a:rPr lang="en-US" altLang="zh-CN" sz="2000" smtClean="0">
                <a:solidFill>
                  <a:srgbClr val="FF0000"/>
                </a:solidFill>
                <a:latin typeface="Consolas" panose="020B0609020204030204" pitchFamily="49" charset="0"/>
                <a:ea typeface="仿宋" panose="02010609060101010101" pitchFamily="49" charset="-122"/>
              </a:rPr>
              <a:t>eraseOverlapIntervals</a:t>
            </a:r>
            <a:r>
              <a:rPr lang="en-US" altLang="zh-CN" sz="2000" smtClean="0">
                <a:solidFill>
                  <a:srgbClr val="0000FF"/>
                </a:solidFill>
                <a:latin typeface="Consolas" panose="020B0609020204030204" pitchFamily="49" charset="0"/>
                <a:ea typeface="仿宋" panose="02010609060101010101" pitchFamily="49" charset="-122"/>
              </a:rPr>
              <a:t>(self,intervals):</a:t>
            </a:r>
            <a:endParaRPr lang="zh-CN" altLang="zh-CN" sz="2000">
              <a:solidFill>
                <a:srgbClr val="006600"/>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TextBox 5"/>
          <p:cNvSpPr txBox="1"/>
          <p:nvPr/>
        </p:nvSpPr>
        <p:spPr>
          <a:xfrm>
            <a:off x="285720" y="267875"/>
            <a:ext cx="6572296"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anose="020B0609020204030204" pitchFamily="49" charset="0"/>
                <a:ea typeface="微软雅黑" panose="020B0503020204020204" pitchFamily="34" charset="-122"/>
                <a:cs typeface="Consolas" panose="020B0609020204030204" pitchFamily="49" charset="0"/>
              </a:rPr>
              <a:t>7.2.2 </a:t>
            </a:r>
            <a:r>
              <a:rPr lang="zh-CN" altLang="zh-CN" smtClean="0">
                <a:latin typeface="Consolas" panose="020B0609020204030204" pitchFamily="49" charset="0"/>
                <a:ea typeface="微软雅黑" panose="020B0503020204020204" pitchFamily="34" charset="-122"/>
                <a:cs typeface="Consolas" panose="020B0609020204030204" pitchFamily="49" charset="0"/>
              </a:rPr>
              <a:t>实战—无重叠区间（</a:t>
            </a:r>
            <a:r>
              <a:rPr lang="en-US" altLang="zh-CN" smtClean="0">
                <a:latin typeface="Consolas" panose="020B0609020204030204" pitchFamily="49" charset="0"/>
                <a:ea typeface="微软雅黑" panose="020B0503020204020204" pitchFamily="34" charset="-122"/>
                <a:cs typeface="Consolas" panose="020B0609020204030204" pitchFamily="49" charset="0"/>
              </a:rPr>
              <a:t>LeetCode435</a:t>
            </a:r>
            <a:r>
              <a:rPr lang="zh-CN" altLang="zh-CN" smtClean="0">
                <a:latin typeface="Consolas" panose="020B0609020204030204" pitchFamily="49" charset="0"/>
                <a:ea typeface="微软雅黑" panose="020B0503020204020204" pitchFamily="34" charset="-122"/>
                <a:cs typeface="Consolas" panose="020B0609020204030204" pitchFamily="49" charset="0"/>
              </a:rPr>
              <a:t>★★）</a:t>
            </a:r>
            <a:endParaRPr lang="zh-CN" altLang="zh-CN">
              <a:latin typeface="Consolas" panose="020B0609020204030204" pitchFamily="49" charset="0"/>
              <a:ea typeface="微软雅黑" panose="020B0503020204020204" pitchFamily="34" charset="-122"/>
              <a:cs typeface="Consolas" panose="020B0609020204030204" pitchFamily="49" charset="0"/>
            </a:endParaRPr>
          </a:p>
        </p:txBody>
      </p:sp>
      <p:sp>
        <p:nvSpPr>
          <p:cNvPr id="9" name="灯片编号占位符 8"/>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 name="TextBox 5"/>
          <p:cNvSpPr txBox="1"/>
          <p:nvPr/>
        </p:nvSpPr>
        <p:spPr>
          <a:xfrm>
            <a:off x="642910" y="428610"/>
            <a:ext cx="928694" cy="430887"/>
          </a:xfrm>
          <a:prstGeom prst="rect">
            <a:avLst/>
          </a:prstGeom>
          <a:solidFill>
            <a:schemeClr val="accent5">
              <a:lumMod val="20000"/>
              <a:lumOff val="80000"/>
            </a:schemeClr>
          </a:solidFill>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a:lstStyle>
          <a:p>
            <a:pPr>
              <a:lnSpc>
                <a:spcPct val="100000"/>
              </a:lnSpc>
              <a:spcBef>
                <a:spcPts val="0"/>
              </a:spcBef>
            </a:pPr>
            <a:r>
              <a:rPr lang="zh-CN" altLang="en-US" sz="22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解法</a:t>
            </a:r>
            <a:r>
              <a:rPr lang="en-US" altLang="zh-CN" sz="22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1</a:t>
            </a:r>
            <a:endParaRPr lang="zh-CN" altLang="en-US" sz="220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9" name="TextBox 8"/>
          <p:cNvSpPr txBox="1"/>
          <p:nvPr/>
        </p:nvSpPr>
        <p:spPr>
          <a:xfrm>
            <a:off x="571472" y="1125131"/>
            <a:ext cx="7715304" cy="2337792"/>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3000"/>
              </a:lnSpc>
              <a:spcBef>
                <a:spcPts val="18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两个相互不相交的区间就是兼容区间，采用前面活动安排问题Ⅰ的贪心方法求出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intervals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中最多兼容区间的个数</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ans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，那么</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n-ans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就是使剩余区间互不重叠需要移除区间的最小数量。</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3000"/>
              </a:lnSpc>
              <a:spcBef>
                <a:spcPts val="18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稍有不同的是这里的区间起点和终点可能为负数，所以表示终点的</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preend</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初始值应该设置为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∞而不是</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38" name="Rectangle 5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8" name="TextBox 57"/>
          <p:cNvSpPr txBox="1"/>
          <p:nvPr/>
        </p:nvSpPr>
        <p:spPr>
          <a:xfrm>
            <a:off x="571472" y="1108840"/>
            <a:ext cx="7715304" cy="2599137"/>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marL="457200" indent="-457200" algn="l">
              <a:lnSpc>
                <a:spcPts val="2800"/>
              </a:lnSpc>
              <a:spcBef>
                <a:spcPts val="600"/>
              </a:spcBef>
              <a:buBlip>
                <a:blip r:embed="rId1"/>
              </a:buBlip>
            </a:pP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每一步的</a:t>
            </a:r>
            <a:r>
              <a:rPr lang="zh-CN" altLang="zh-CN"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局部最优选择</a:t>
            </a:r>
            <a:r>
              <a:rPr lang="zh-CN"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仅依赖以前的决策，且不依赖于以后的决策。</a:t>
            </a:r>
            <a:endPar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457200" indent="-457200" algn="l">
              <a:lnSpc>
                <a:spcPts val="2800"/>
              </a:lnSpc>
              <a:spcBef>
                <a:spcPts val="600"/>
              </a:spcBef>
              <a:buBlip>
                <a:blip r:embed="rId1"/>
              </a:buBlip>
            </a:pPr>
            <a:r>
              <a:rPr lang="zh-CN"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所有局部最优解合起来</a:t>
            </a:r>
            <a:r>
              <a:rPr lang="zh-CN" altLang="zh-CN"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不一定构成整体最优解</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所以贪心法不能保证对所有问题都得到整体最优解。</a:t>
            </a:r>
            <a:endPar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457200" indent="-457200" algn="l">
              <a:lnSpc>
                <a:spcPts val="2800"/>
              </a:lnSpc>
              <a:spcBef>
                <a:spcPts val="600"/>
              </a:spcBef>
              <a:buBlip>
                <a:blip r:embed="rId1"/>
              </a:buBlip>
            </a:pPr>
            <a:r>
              <a:rPr lang="zh-CN"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因此采用贪心法求最优解时，必须</a:t>
            </a:r>
            <a:r>
              <a:rPr lang="zh-CN" altLang="zh-CN"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证明该算法</a:t>
            </a:r>
            <a:r>
              <a:rPr lang="zh-CN"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的每一步上做出的选择都必然得到整体最优解。</a:t>
            </a:r>
            <a:endParaRPr lang="zh-CN"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11" name="Picture 2" descr="https://timgsa.baidu.com/timg?image&amp;quality=80&amp;size=b9999_10000&amp;sec=1567602893079&amp;di=774b1d37f212e172ecec739ab7bbbc10&amp;imgtype=0&amp;src=http%3A%2F%2Fimgm.gmw.cn%2Fattachement%2Fgif%2Fsite215%2F20190808%2F4962623135790745324.gif"/>
          <p:cNvPicPr>
            <a:picLocks noChangeAspect="1" noChangeArrowheads="1" noCrop="1"/>
          </p:cNvPicPr>
          <p:nvPr/>
        </p:nvPicPr>
        <p:blipFill>
          <a:blip r:embed="rId2" cstate="print"/>
          <a:srcRect/>
          <a:stretch>
            <a:fillRect/>
          </a:stretch>
        </p:blipFill>
        <p:spPr bwMode="auto">
          <a:xfrm>
            <a:off x="1857356" y="107139"/>
            <a:ext cx="1285884" cy="964414"/>
          </a:xfrm>
          <a:prstGeom prst="rect">
            <a:avLst/>
          </a:prstGeom>
          <a:noFill/>
        </p:spPr>
      </p:pic>
      <p:sp>
        <p:nvSpPr>
          <p:cNvPr id="6" name="灯片编号占位符 5"/>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142844" y="104841"/>
            <a:ext cx="8858312" cy="496723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	class Solution:</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 		def </a:t>
            </a:r>
            <a:r>
              <a:rPr lang="en-US" altLang="zh-CN" sz="2000" smtClean="0">
                <a:solidFill>
                  <a:srgbClr val="FF0000"/>
                </a:solidFill>
                <a:latin typeface="Consolas" panose="020B0609020204030204" pitchFamily="49" charset="0"/>
                <a:ea typeface="仿宋" panose="02010609060101010101" pitchFamily="49" charset="-122"/>
              </a:rPr>
              <a:t>eraseOverlapIntervals</a:t>
            </a:r>
            <a:r>
              <a:rPr lang="en-US" altLang="zh-CN" sz="2000" smtClean="0">
                <a:solidFill>
                  <a:srgbClr val="0000FF"/>
                </a:solidFill>
                <a:latin typeface="Consolas" panose="020B0609020204030204" pitchFamily="49" charset="0"/>
                <a:ea typeface="仿宋" panose="02010609060101010101" pitchFamily="49" charset="-122"/>
              </a:rPr>
              <a:t>(self,intervals):</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3      	INF=0x3f3f3f3f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表示</a:t>
            </a:r>
            <a:r>
              <a:rPr lang="en-US" altLang="zh-CN" sz="2000" smtClean="0">
                <a:solidFill>
                  <a:srgbClr val="00B0F0"/>
                </a:solidFill>
                <a:latin typeface="Consolas" panose="020B0609020204030204" pitchFamily="49" charset="0"/>
                <a:ea typeface="仿宋" panose="02010609060101010101" pitchFamily="49" charset="-122"/>
              </a:rPr>
              <a:t>∞</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4      	n=len(intervals)</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5      	if n&lt;=1:return 0</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6      	intervals.sort(key=itemgetter(1))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按区间终点递增排序</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700"/>
              </a:lnSpc>
              <a:spcBef>
                <a:spcPts val="1200"/>
              </a:spcBef>
            </a:pPr>
            <a:r>
              <a:rPr lang="en-US" altLang="zh-CN" sz="2000" smtClean="0">
                <a:solidFill>
                  <a:srgbClr val="0000FF"/>
                </a:solidFill>
                <a:latin typeface="Consolas" panose="020B0609020204030204" pitchFamily="49" charset="0"/>
                <a:ea typeface="仿宋" panose="02010609060101010101" pitchFamily="49" charset="-122"/>
              </a:rPr>
              <a:t>7       ans=0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表示兼容区间的个数</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8     	preend=-INF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初始化为</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9      	for i in range(0,n):</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10      	if </a:t>
            </a:r>
            <a:r>
              <a:rPr lang="en-US" altLang="zh-CN" sz="2000" smtClean="0">
                <a:solidFill>
                  <a:srgbClr val="FF00FF"/>
                </a:solidFill>
                <a:latin typeface="Consolas" panose="020B0609020204030204" pitchFamily="49" charset="0"/>
                <a:ea typeface="仿宋" panose="02010609060101010101" pitchFamily="49" charset="-122"/>
              </a:rPr>
              <a:t>intervals[i][0]&gt;=preend</a:t>
            </a:r>
            <a:r>
              <a:rPr lang="en-US" altLang="zh-CN" sz="2000" smtClean="0">
                <a:solidFill>
                  <a:srgbClr val="0000FF"/>
                </a:solidFill>
                <a:latin typeface="Consolas" panose="020B0609020204030204" pitchFamily="49" charset="0"/>
                <a:ea typeface="仿宋" panose="02010609060101010101" pitchFamily="49" charset="-122"/>
              </a:rPr>
              <a:t>:</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11        		ans+=1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兼容区间的个数增</a:t>
            </a:r>
            <a:r>
              <a:rPr lang="en-US" altLang="zh-CN" sz="2000" smtClean="0">
                <a:solidFill>
                  <a:srgbClr val="00B0F0"/>
                </a:solidFill>
                <a:latin typeface="Consolas" panose="020B0609020204030204" pitchFamily="49" charset="0"/>
                <a:ea typeface="仿宋" panose="02010609060101010101" pitchFamily="49" charset="-122"/>
              </a:rPr>
              <a:t>1</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12          	preend=intervals[i][1]</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13     	return n-ans</a:t>
            </a:r>
            <a:endParaRPr lang="zh-CN" altLang="zh-CN" sz="2000">
              <a:solidFill>
                <a:srgbClr val="0000FF"/>
              </a:solidFill>
              <a:latin typeface="Consolas" panose="020B0609020204030204" pitchFamily="49" charset="0"/>
              <a:ea typeface="仿宋" panose="02010609060101010101" pitchFamily="49" charset="-122"/>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 name="TextBox 5"/>
          <p:cNvSpPr txBox="1"/>
          <p:nvPr/>
        </p:nvSpPr>
        <p:spPr>
          <a:xfrm>
            <a:off x="571472" y="357172"/>
            <a:ext cx="928694" cy="430887"/>
          </a:xfrm>
          <a:prstGeom prst="rect">
            <a:avLst/>
          </a:prstGeom>
          <a:solidFill>
            <a:schemeClr val="accent5">
              <a:lumMod val="20000"/>
              <a:lumOff val="80000"/>
            </a:schemeClr>
          </a:solidFill>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a:lstStyle>
          <a:p>
            <a:pPr>
              <a:lnSpc>
                <a:spcPct val="100000"/>
              </a:lnSpc>
              <a:spcBef>
                <a:spcPts val="0"/>
              </a:spcBef>
            </a:pPr>
            <a:r>
              <a:rPr lang="zh-CN" altLang="en-US" sz="22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解法</a:t>
            </a:r>
            <a:r>
              <a:rPr lang="en-US" altLang="zh-CN" sz="22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2</a:t>
            </a:r>
            <a:endParaRPr lang="zh-CN" altLang="en-US" sz="220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9" name="TextBox 8"/>
          <p:cNvSpPr txBox="1"/>
          <p:nvPr/>
        </p:nvSpPr>
        <p:spPr>
          <a:xfrm>
            <a:off x="428596" y="928676"/>
            <a:ext cx="8072494" cy="3030289"/>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3000"/>
              </a:lnSpc>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同样两个相互不相交的区间就是保留的区间，为了使保留的区间最多，</a:t>
            </a:r>
            <a:r>
              <a:rPr lang="zh-CN"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每次选择的区间结尾越小，留给其他区间的空间就越大</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，就越能保留更多的区间，这样采用的贪心选择策略是</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优先保留结尾小且不相交的区间</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3000"/>
              </a:lnSpc>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为此先将</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intervals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按区间终点递增排序，</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ans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表示最少相交区间的个数（初始为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），每次选择结尾最小且和前一个选择的区间不相交的区间，一旦找不到这样的区间时</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ans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增</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，最后返回</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ans</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142844" y="142858"/>
            <a:ext cx="8858312" cy="496723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	class Solution:</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  	def </a:t>
            </a:r>
            <a:r>
              <a:rPr lang="en-US" altLang="zh-CN" sz="2000" smtClean="0">
                <a:solidFill>
                  <a:srgbClr val="FF0000"/>
                </a:solidFill>
                <a:latin typeface="Consolas" panose="020B0609020204030204" pitchFamily="49" charset="0"/>
                <a:ea typeface="仿宋" panose="02010609060101010101" pitchFamily="49" charset="-122"/>
              </a:rPr>
              <a:t>eraseOverlapIntervals</a:t>
            </a:r>
            <a:r>
              <a:rPr lang="en-US" altLang="zh-CN" sz="2000" smtClean="0">
                <a:solidFill>
                  <a:srgbClr val="0000FF"/>
                </a:solidFill>
                <a:latin typeface="Consolas" panose="020B0609020204030204" pitchFamily="49" charset="0"/>
                <a:ea typeface="仿宋" panose="02010609060101010101" pitchFamily="49" charset="-122"/>
              </a:rPr>
              <a:t>(self,intervals)-&gt;int:</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3    		INF=0x3f3f3f3f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表示</a:t>
            </a:r>
            <a:r>
              <a:rPr lang="en-US" altLang="zh-CN" sz="2000" smtClean="0">
                <a:solidFill>
                  <a:srgbClr val="00B0F0"/>
                </a:solidFill>
                <a:latin typeface="Consolas" panose="020B0609020204030204" pitchFamily="49" charset="0"/>
                <a:ea typeface="仿宋" panose="02010609060101010101" pitchFamily="49" charset="-122"/>
              </a:rPr>
              <a:t>∞</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4      	n=len(intervals)</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5      	if n&lt;=1:return 0</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6       intervals.sort(key=itemgetter(1))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按区间终点递增排序</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600"/>
              </a:lnSpc>
              <a:spcBef>
                <a:spcPts val="1200"/>
              </a:spcBef>
            </a:pPr>
            <a:r>
              <a:rPr lang="en-US" altLang="zh-CN" sz="2000" smtClean="0">
                <a:solidFill>
                  <a:srgbClr val="0000FF"/>
                </a:solidFill>
                <a:latin typeface="Consolas" panose="020B0609020204030204" pitchFamily="49" charset="0"/>
                <a:ea typeface="仿宋" panose="02010609060101010101" pitchFamily="49" charset="-122"/>
              </a:rPr>
              <a:t>7       ans=0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表示兼容区间的个数</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8      	preend=-INF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初始化为</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9       for i in range(0,n):</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10      	if </a:t>
            </a:r>
            <a:r>
              <a:rPr lang="en-US" altLang="zh-CN" sz="2000" smtClean="0">
                <a:solidFill>
                  <a:srgbClr val="FF00FF"/>
                </a:solidFill>
                <a:latin typeface="Consolas" panose="020B0609020204030204" pitchFamily="49" charset="0"/>
                <a:ea typeface="仿宋" panose="02010609060101010101" pitchFamily="49" charset="-122"/>
              </a:rPr>
              <a:t>intervals[i][0]&lt;preend</a:t>
            </a:r>
            <a:r>
              <a:rPr lang="en-US" altLang="zh-CN" sz="2000" smtClean="0">
                <a:solidFill>
                  <a:srgbClr val="0000FF"/>
                </a:solidFill>
                <a:latin typeface="Consolas" panose="020B0609020204030204" pitchFamily="49" charset="0"/>
                <a:ea typeface="仿宋" panose="02010609060101010101" pitchFamily="49" charset="-122"/>
              </a:rPr>
              <a:t>:       </a:t>
            </a:r>
            <a:r>
              <a:rPr lang="en-US" altLang="zh-CN" sz="2000" smtClean="0">
                <a:solidFill>
                  <a:srgbClr val="00B0F0"/>
                </a:solidFill>
                <a:latin typeface="Consolas" panose="020B0609020204030204" pitchFamily="49" charset="0"/>
                <a:ea typeface="仿宋" panose="02010609060101010101" pitchFamily="49" charset="-122"/>
              </a:rPr>
              <a:t>	#</a:t>
            </a:r>
            <a:r>
              <a:rPr lang="zh-CN" altLang="zh-CN" sz="2000" smtClean="0">
                <a:solidFill>
                  <a:srgbClr val="00B0F0"/>
                </a:solidFill>
                <a:latin typeface="Consolas" panose="020B0609020204030204" pitchFamily="49" charset="0"/>
                <a:ea typeface="仿宋" panose="02010609060101010101" pitchFamily="49" charset="-122"/>
              </a:rPr>
              <a:t>找到一个相交区间</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11          	ans+=1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移除该区间</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12       	else:</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13        		preend=intervals[i][1]        </a:t>
            </a:r>
            <a:r>
              <a:rPr lang="en-US" altLang="zh-CN" sz="2000" smtClean="0">
                <a:solidFill>
                  <a:srgbClr val="00B0F0"/>
                </a:solidFill>
                <a:latin typeface="Consolas" panose="020B0609020204030204" pitchFamily="49" charset="0"/>
                <a:ea typeface="仿宋" panose="02010609060101010101" pitchFamily="49" charset="-122"/>
              </a:rPr>
              <a:t>	#</a:t>
            </a:r>
            <a:r>
              <a:rPr lang="zh-CN" altLang="zh-CN" sz="2000" smtClean="0">
                <a:solidFill>
                  <a:srgbClr val="00B0F0"/>
                </a:solidFill>
                <a:latin typeface="Consolas" panose="020B0609020204030204" pitchFamily="49" charset="0"/>
                <a:ea typeface="仿宋" panose="02010609060101010101" pitchFamily="49" charset="-122"/>
              </a:rPr>
              <a:t>重置</a:t>
            </a:r>
            <a:r>
              <a:rPr lang="en-US" altLang="zh-CN" sz="2000" smtClean="0">
                <a:solidFill>
                  <a:srgbClr val="00B0F0"/>
                </a:solidFill>
                <a:latin typeface="Consolas" panose="020B0609020204030204" pitchFamily="49" charset="0"/>
                <a:ea typeface="仿宋" panose="02010609060101010101" pitchFamily="49" charset="-122"/>
              </a:rPr>
              <a:t>preend</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14     	return ans</a:t>
            </a:r>
            <a:endParaRPr lang="zh-CN" altLang="zh-CN" sz="2000">
              <a:solidFill>
                <a:srgbClr val="0000FF"/>
              </a:solidFill>
              <a:latin typeface="Consolas" panose="020B0609020204030204" pitchFamily="49" charset="0"/>
              <a:ea typeface="仿宋" panose="02010609060101010101" pitchFamily="49" charset="-122"/>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 name="TextBox 5"/>
          <p:cNvSpPr txBox="1"/>
          <p:nvPr/>
        </p:nvSpPr>
        <p:spPr>
          <a:xfrm>
            <a:off x="714348" y="1178709"/>
            <a:ext cx="7786742" cy="1087450"/>
          </a:xfrm>
          <a:prstGeom prst="rect">
            <a:avLst/>
          </a:prstGeom>
          <a:ln>
            <a:solidFill>
              <a:schemeClr val="accent6">
                <a:lumMod val="40000"/>
                <a:lumOff val="60000"/>
              </a:schemeClr>
            </a:solidFill>
          </a:ln>
          <a:effectLst>
            <a:outerShdw blurRad="76200" dir="13500000" sy="23000" kx="1200000" algn="br"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ct val="150000"/>
              </a:lnSpc>
              <a:spcBef>
                <a:spcPts val="0"/>
              </a:spcBef>
            </a:pPr>
            <a:r>
              <a:rPr lang="zh-CN" altLang="en-US" sz="2000" smtClean="0">
                <a:solidFill>
                  <a:srgbClr val="FF0000"/>
                </a:solidFill>
                <a:latin typeface="楷体" panose="02010609060101010101" pitchFamily="49" charset="-122"/>
                <a:ea typeface="楷体" panose="02010609060101010101" pitchFamily="49" charset="-122"/>
              </a:rPr>
              <a:t>解法</a:t>
            </a:r>
            <a:r>
              <a:rPr lang="en-US" altLang="zh-CN" sz="2000" smtClean="0">
                <a:solidFill>
                  <a:srgbClr val="FF0000"/>
                </a:solidFill>
                <a:latin typeface="楷体" panose="02010609060101010101" pitchFamily="49" charset="-122"/>
                <a:ea typeface="楷体" panose="02010609060101010101" pitchFamily="49" charset="-122"/>
              </a:rPr>
              <a:t>1</a:t>
            </a:r>
            <a:r>
              <a:rPr lang="zh-CN" altLang="en-US" sz="2000" smtClean="0">
                <a:solidFill>
                  <a:srgbClr val="0000FF"/>
                </a:solidFill>
                <a:latin typeface="Consolas" panose="020B0609020204030204" pitchFamily="49" charset="0"/>
                <a:ea typeface="仿宋" panose="02010609060101010101" pitchFamily="49" charset="-122"/>
              </a:rPr>
              <a:t>：</a:t>
            </a:r>
            <a:r>
              <a:rPr lang="zh-CN" altLang="zh-CN" sz="2000" smtClean="0">
                <a:solidFill>
                  <a:srgbClr val="0000FF"/>
                </a:solidFill>
                <a:latin typeface="Consolas" panose="020B0609020204030204" pitchFamily="49" charset="0"/>
                <a:ea typeface="仿宋" panose="02010609060101010101" pitchFamily="49" charset="-122"/>
              </a:rPr>
              <a:t>通过，执行用时为</a:t>
            </a:r>
            <a:r>
              <a:rPr lang="en-US" altLang="zh-CN" sz="2000" smtClean="0">
                <a:solidFill>
                  <a:srgbClr val="0000FF"/>
                </a:solidFill>
                <a:latin typeface="Consolas" panose="020B0609020204030204" pitchFamily="49" charset="0"/>
                <a:ea typeface="仿宋" panose="02010609060101010101" pitchFamily="49" charset="-122"/>
              </a:rPr>
              <a:t>168ms</a:t>
            </a:r>
            <a:r>
              <a:rPr lang="zh-CN" altLang="zh-CN" sz="2000" smtClean="0">
                <a:solidFill>
                  <a:srgbClr val="0000FF"/>
                </a:solidFill>
                <a:latin typeface="Consolas" panose="020B0609020204030204" pitchFamily="49" charset="0"/>
                <a:ea typeface="仿宋" panose="02010609060101010101" pitchFamily="49" charset="-122"/>
              </a:rPr>
              <a:t>，内存消耗为</a:t>
            </a:r>
            <a:r>
              <a:rPr lang="en-US" altLang="zh-CN" sz="2000" smtClean="0">
                <a:solidFill>
                  <a:srgbClr val="0000FF"/>
                </a:solidFill>
                <a:latin typeface="Consolas" panose="020B0609020204030204" pitchFamily="49" charset="0"/>
                <a:ea typeface="仿宋" panose="02010609060101010101" pitchFamily="49" charset="-122"/>
              </a:rPr>
              <a:t>44.9MB</a:t>
            </a:r>
            <a:r>
              <a:rPr lang="zh-CN" altLang="zh-CN" sz="2000" smtClean="0">
                <a:solidFill>
                  <a:srgbClr val="0000FF"/>
                </a:solidFill>
                <a:latin typeface="Consolas" panose="020B0609020204030204" pitchFamily="49" charset="0"/>
                <a:ea typeface="仿宋" panose="02010609060101010101" pitchFamily="49" charset="-122"/>
              </a:rPr>
              <a:t>。</a:t>
            </a:r>
            <a:endParaRPr lang="zh-CN" altLang="zh-CN" sz="2000" smtClean="0">
              <a:solidFill>
                <a:srgbClr val="0000FF"/>
              </a:solidFill>
              <a:latin typeface="Consolas" panose="020B0609020204030204" pitchFamily="49" charset="0"/>
              <a:ea typeface="仿宋" panose="02010609060101010101" pitchFamily="49" charset="-122"/>
            </a:endParaRPr>
          </a:p>
          <a:p>
            <a:pPr algn="l">
              <a:lnSpc>
                <a:spcPct val="150000"/>
              </a:lnSpc>
              <a:spcBef>
                <a:spcPts val="0"/>
              </a:spcBef>
            </a:pPr>
            <a:r>
              <a:rPr lang="zh-CN" altLang="en-US" sz="2000" smtClean="0">
                <a:solidFill>
                  <a:srgbClr val="FF0000"/>
                </a:solidFill>
                <a:latin typeface="楷体" panose="02010609060101010101" pitchFamily="49" charset="-122"/>
                <a:ea typeface="楷体" panose="02010609060101010101" pitchFamily="49" charset="-122"/>
              </a:rPr>
              <a:t>解法</a:t>
            </a:r>
            <a:r>
              <a:rPr lang="en-US" altLang="zh-CN" sz="2000" smtClean="0">
                <a:solidFill>
                  <a:srgbClr val="FF0000"/>
                </a:solidFill>
                <a:latin typeface="楷体" panose="02010609060101010101" pitchFamily="49" charset="-122"/>
                <a:ea typeface="楷体" panose="02010609060101010101" pitchFamily="49" charset="-122"/>
              </a:rPr>
              <a:t>2</a:t>
            </a:r>
            <a:r>
              <a:rPr lang="zh-CN" altLang="en-US" sz="2000" smtClean="0">
                <a:solidFill>
                  <a:srgbClr val="0000FF"/>
                </a:solidFill>
                <a:latin typeface="Consolas" panose="020B0609020204030204" pitchFamily="49" charset="0"/>
                <a:ea typeface="仿宋" panose="02010609060101010101" pitchFamily="49" charset="-122"/>
              </a:rPr>
              <a:t>：</a:t>
            </a:r>
            <a:r>
              <a:rPr lang="zh-CN" altLang="zh-CN" sz="2000" smtClean="0">
                <a:solidFill>
                  <a:srgbClr val="0000FF"/>
                </a:solidFill>
                <a:latin typeface="Consolas" panose="020B0609020204030204" pitchFamily="49" charset="0"/>
                <a:ea typeface="仿宋" panose="02010609060101010101" pitchFamily="49" charset="-122"/>
              </a:rPr>
              <a:t>通过，执行用时为</a:t>
            </a:r>
            <a:r>
              <a:rPr lang="en-US" altLang="zh-CN" sz="2000" smtClean="0">
                <a:solidFill>
                  <a:srgbClr val="0000FF"/>
                </a:solidFill>
                <a:latin typeface="Consolas" panose="020B0609020204030204" pitchFamily="49" charset="0"/>
                <a:ea typeface="仿宋" panose="02010609060101010101" pitchFamily="49" charset="-122"/>
              </a:rPr>
              <a:t>176ms</a:t>
            </a:r>
            <a:r>
              <a:rPr lang="zh-CN" altLang="zh-CN" sz="2000" smtClean="0">
                <a:solidFill>
                  <a:srgbClr val="0000FF"/>
                </a:solidFill>
                <a:latin typeface="Consolas" panose="020B0609020204030204" pitchFamily="49" charset="0"/>
                <a:ea typeface="仿宋" panose="02010609060101010101" pitchFamily="49" charset="-122"/>
              </a:rPr>
              <a:t>，内存消耗为</a:t>
            </a:r>
            <a:r>
              <a:rPr lang="en-US" altLang="zh-CN" sz="2000" smtClean="0">
                <a:solidFill>
                  <a:srgbClr val="0000FF"/>
                </a:solidFill>
                <a:latin typeface="Consolas" panose="020B0609020204030204" pitchFamily="49" charset="0"/>
                <a:ea typeface="仿宋" panose="02010609060101010101" pitchFamily="49" charset="-122"/>
              </a:rPr>
              <a:t>44.8MB</a:t>
            </a:r>
            <a:r>
              <a:rPr lang="zh-CN" altLang="zh-CN" sz="2000" smtClean="0">
                <a:solidFill>
                  <a:srgbClr val="0000FF"/>
                </a:solidFill>
                <a:latin typeface="Consolas" panose="020B0609020204030204" pitchFamily="49" charset="0"/>
                <a:ea typeface="仿宋" panose="02010609060101010101" pitchFamily="49" charset="-122"/>
              </a:rPr>
              <a:t>。</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10607" name="Rectangle 15"/>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1" name="TextBox 20"/>
          <p:cNvSpPr txBox="1"/>
          <p:nvPr/>
        </p:nvSpPr>
        <p:spPr>
          <a:xfrm>
            <a:off x="642910" y="857238"/>
            <a:ext cx="8072494" cy="2333551"/>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457200" indent="-457200" algn="l">
              <a:lnSpc>
                <a:spcPts val="3000"/>
              </a:lnSpc>
              <a:spcBef>
                <a:spcPts val="600"/>
              </a:spcBef>
              <a:buBlip>
                <a:blip r:embed="rId1"/>
              </a:buBlip>
            </a:pPr>
            <a:r>
              <a:rPr lang="zh-CN"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有</a:t>
            </a:r>
            <a:r>
              <a:rPr lang="pt-BR" altLang="zh-CN" sz="2000" i="1"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n</a:t>
            </a:r>
            <a:r>
              <a:rPr lang="zh-CN"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个编号为</a:t>
            </a:r>
            <a:r>
              <a:rPr lang="pt-BR"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0</a:t>
            </a:r>
            <a:r>
              <a:rPr lang="zh-CN"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a:t>
            </a:r>
            <a:r>
              <a:rPr lang="pt-BR" altLang="zh-CN" sz="2000" i="1"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n</a:t>
            </a:r>
            <a:r>
              <a:rPr lang="pt-BR"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-1</a:t>
            </a:r>
            <a:r>
              <a:rPr lang="zh-CN"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的物品，重量为</a:t>
            </a:r>
            <a:r>
              <a:rPr lang="pt-BR" altLang="zh-CN" sz="2000" i="1"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w</a:t>
            </a:r>
            <a:r>
              <a:rPr lang="pt-BR"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a:t>
            </a:r>
            <a:r>
              <a:rPr lang="pt-BR" altLang="zh-CN" sz="2000" i="1"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w</a:t>
            </a:r>
            <a:r>
              <a:rPr lang="pt-BR" altLang="zh-CN" sz="2000" baseline="-25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0</a:t>
            </a:r>
            <a:r>
              <a:rPr lang="zh-CN"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a:t>
            </a:r>
            <a:r>
              <a:rPr lang="pt-BR" altLang="zh-CN" sz="2000" i="1"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w</a:t>
            </a:r>
            <a:r>
              <a:rPr lang="pt-BR" altLang="zh-CN" sz="2000" baseline="-25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1</a:t>
            </a:r>
            <a:r>
              <a:rPr lang="zh-CN"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a:t>
            </a:r>
            <a:r>
              <a:rPr lang="zh-CN" altLang="zh-CN" sz="2000" smtClean="0">
                <a:solidFill>
                  <a:srgbClr val="0000FF"/>
                </a:solidFill>
                <a:latin typeface="+mn-ea"/>
                <a:cs typeface="Times New Roman" panose="02020603050405020304" pitchFamily="18" charset="0"/>
              </a:rPr>
              <a:t>…</a:t>
            </a:r>
            <a:r>
              <a:rPr lang="zh-CN"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a:t>
            </a:r>
            <a:r>
              <a:rPr lang="pt-BR" altLang="zh-CN" sz="2000" i="1"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w</a:t>
            </a:r>
            <a:r>
              <a:rPr lang="pt-BR" altLang="zh-CN" sz="2000" i="1" baseline="-25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n</a:t>
            </a:r>
            <a:r>
              <a:rPr lang="pt-BR" altLang="zh-CN" sz="2000" baseline="-25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-1</a:t>
            </a:r>
            <a:r>
              <a:rPr lang="pt-BR"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a:t>
            </a:r>
            <a:r>
              <a:rPr lang="zh-CN"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，价值为</a:t>
            </a:r>
            <a:r>
              <a:rPr lang="pt-BR" altLang="zh-CN" sz="2000" i="1"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v</a:t>
            </a:r>
            <a:r>
              <a:rPr lang="pt-BR"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a:t>
            </a:r>
            <a:r>
              <a:rPr lang="pt-BR" altLang="zh-CN" sz="2000" i="1"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v</a:t>
            </a:r>
            <a:r>
              <a:rPr lang="pt-BR" altLang="zh-CN" sz="2000" baseline="-25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0</a:t>
            </a:r>
            <a:r>
              <a:rPr lang="zh-CN"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a:t>
            </a:r>
            <a:r>
              <a:rPr lang="pt-BR" altLang="zh-CN" sz="2000" i="1"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v</a:t>
            </a:r>
            <a:r>
              <a:rPr lang="pt-BR" altLang="zh-CN" sz="2000" baseline="-25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1</a:t>
            </a:r>
            <a:r>
              <a:rPr lang="zh-CN"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a:t>
            </a:r>
            <a:r>
              <a:rPr lang="zh-CN" altLang="zh-CN" sz="2000" smtClean="0">
                <a:solidFill>
                  <a:srgbClr val="0000FF"/>
                </a:solidFill>
                <a:latin typeface="+mj-ea"/>
                <a:ea typeface="+mj-ea"/>
                <a:cs typeface="Times New Roman" panose="02020603050405020304" pitchFamily="18" charset="0"/>
              </a:rPr>
              <a:t>…</a:t>
            </a:r>
            <a:r>
              <a:rPr lang="zh-CN"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a:t>
            </a:r>
            <a:r>
              <a:rPr lang="pt-BR" altLang="zh-CN" sz="2000" i="1"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v</a:t>
            </a:r>
            <a:r>
              <a:rPr lang="pt-BR" altLang="zh-CN" sz="2000" i="1" baseline="-25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n</a:t>
            </a:r>
            <a:r>
              <a:rPr lang="pt-BR" altLang="zh-CN" sz="2000" baseline="-25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-1</a:t>
            </a:r>
            <a:r>
              <a:rPr lang="pt-BR"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a:t>
            </a:r>
            <a:r>
              <a:rPr lang="zh-CN"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，给定一个容量为</a:t>
            </a:r>
            <a:r>
              <a:rPr lang="pt-BR"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W</a:t>
            </a:r>
            <a:r>
              <a:rPr lang="zh-CN"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的背包。</a:t>
            </a:r>
            <a:endParaRPr lang="en-US"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endParaRPr>
          </a:p>
          <a:p>
            <a:pPr marL="457200" indent="-457200" algn="l">
              <a:lnSpc>
                <a:spcPts val="3000"/>
              </a:lnSpc>
              <a:spcBef>
                <a:spcPts val="600"/>
              </a:spcBef>
              <a:buBlip>
                <a:blip r:embed="rId1"/>
              </a:buBlip>
            </a:pPr>
            <a:r>
              <a:rPr lang="zh-CN"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从这些物品中选取全部或者部分物品装入该背包中，找到选中物品不仅能够放到背包中而且价值最大的方案。</a:t>
            </a:r>
            <a:endParaRPr lang="en-US"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endParaRPr>
          </a:p>
          <a:p>
            <a:pPr marL="457200" indent="-457200" algn="l">
              <a:lnSpc>
                <a:spcPts val="3000"/>
              </a:lnSpc>
              <a:spcBef>
                <a:spcPts val="600"/>
              </a:spcBef>
              <a:buBlip>
                <a:blip r:embed="rId1"/>
              </a:buBlip>
            </a:pPr>
            <a:r>
              <a:rPr lang="zh-CN"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与</a:t>
            </a:r>
            <a:r>
              <a:rPr lang="en-US"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0/1</a:t>
            </a:r>
            <a:r>
              <a:rPr lang="zh-CN"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背包问题的区别是这里的每个物品</a:t>
            </a:r>
            <a:r>
              <a:rPr lang="zh-CN" altLang="zh-CN" sz="2000" smtClean="0">
                <a:solidFill>
                  <a:srgbClr val="FF00FF"/>
                </a:solidFill>
                <a:latin typeface="Consolas" panose="020B0609020204030204" pitchFamily="49" charset="0"/>
                <a:ea typeface="楷体" panose="02010609060101010101" pitchFamily="49" charset="-122"/>
                <a:cs typeface="Times New Roman" panose="02020603050405020304" pitchFamily="18" charset="0"/>
              </a:rPr>
              <a:t>可以取一部分装入背包</a:t>
            </a:r>
            <a:r>
              <a:rPr lang="zh-CN"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a:t>
            </a:r>
            <a:endParaRPr lang="en-US"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endParaRPr>
          </a:p>
        </p:txBody>
      </p:sp>
      <p:graphicFrame>
        <p:nvGraphicFramePr>
          <p:cNvPr id="22" name="表格 21"/>
          <p:cNvGraphicFramePr>
            <a:graphicFrameLocks noGrp="1"/>
          </p:cNvGraphicFramePr>
          <p:nvPr/>
        </p:nvGraphicFramePr>
        <p:xfrm>
          <a:off x="1214415" y="3495116"/>
          <a:ext cx="5643601" cy="1071570"/>
        </p:xfrm>
        <a:graphic>
          <a:graphicData uri="http://schemas.openxmlformats.org/drawingml/2006/table">
            <a:tbl>
              <a:tblPr>
                <a:tableStyleId>{35758FB7-9AC5-4552-8A53-C91805E547FA}</a:tableStyleId>
              </a:tblPr>
              <a:tblGrid>
                <a:gridCol w="1785951"/>
                <a:gridCol w="785818"/>
                <a:gridCol w="714380"/>
                <a:gridCol w="857256"/>
                <a:gridCol w="785818"/>
                <a:gridCol w="714378"/>
              </a:tblGrid>
              <a:tr h="357190">
                <a:tc>
                  <a:txBody>
                    <a:bodyPr/>
                    <a:lstStyle/>
                    <a:p>
                      <a:pPr algn="ctr">
                        <a:lnSpc>
                          <a:spcPts val="2600"/>
                        </a:lnSpc>
                        <a:spcAft>
                          <a:spcPts val="0"/>
                        </a:spcAft>
                      </a:pPr>
                      <a:r>
                        <a:rPr lang="zh-CN" sz="1800" b="1" kern="100">
                          <a:solidFill>
                            <a:srgbClr val="FF00FF"/>
                          </a:solidFill>
                          <a:latin typeface="Consolas" panose="020B0609020204030204" pitchFamily="49" charset="0"/>
                          <a:ea typeface="仿宋" panose="02010609060101010101" pitchFamily="49" charset="-122"/>
                          <a:cs typeface="Times New Roman" panose="02020603050405020304" pitchFamily="18" charset="0"/>
                        </a:rPr>
                        <a:t>物品编号</a:t>
                      </a:r>
                      <a:r>
                        <a:rPr lang="en-US" sz="1800" b="1" kern="100">
                          <a:solidFill>
                            <a:srgbClr val="FF00FF"/>
                          </a:solidFill>
                          <a:latin typeface="Consolas" panose="020B0609020204030204" pitchFamily="49" charset="0"/>
                          <a:ea typeface="仿宋" panose="02010609060101010101" pitchFamily="49" charset="-122"/>
                          <a:cs typeface="Times New Roman" panose="02020603050405020304" pitchFamily="18" charset="0"/>
                        </a:rPr>
                        <a:t>no</a:t>
                      </a:r>
                      <a:endParaRPr lang="zh-CN" sz="1800" b="1" kern="100">
                        <a:solidFill>
                          <a:srgbClr val="FF00FF"/>
                        </a:solidFill>
                        <a:latin typeface="Consolas" panose="020B0609020204030204" pitchFamily="49"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800" b="1" kern="100">
                          <a:solidFill>
                            <a:srgbClr val="FF00FF"/>
                          </a:solidFill>
                          <a:latin typeface="Consolas" panose="020B0609020204030204" pitchFamily="49" charset="0"/>
                          <a:ea typeface="仿宋" panose="02010609060101010101" pitchFamily="49" charset="-122"/>
                          <a:cs typeface="Times New Roman" panose="02020603050405020304" pitchFamily="18" charset="0"/>
                        </a:rPr>
                        <a:t>0</a:t>
                      </a:r>
                      <a:endParaRPr lang="zh-CN" sz="1800" b="1" kern="100">
                        <a:solidFill>
                          <a:srgbClr val="FF00FF"/>
                        </a:solidFill>
                        <a:latin typeface="Consolas" panose="020B0609020204030204" pitchFamily="49"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800" b="1" kern="100">
                          <a:solidFill>
                            <a:srgbClr val="FF00FF"/>
                          </a:solidFill>
                          <a:latin typeface="Consolas" panose="020B0609020204030204" pitchFamily="49" charset="0"/>
                          <a:ea typeface="仿宋" panose="02010609060101010101" pitchFamily="49" charset="-122"/>
                          <a:cs typeface="Times New Roman" panose="02020603050405020304" pitchFamily="18" charset="0"/>
                        </a:rPr>
                        <a:t>1</a:t>
                      </a:r>
                      <a:endParaRPr lang="zh-CN" sz="1800" b="1" kern="100">
                        <a:solidFill>
                          <a:srgbClr val="FF00FF"/>
                        </a:solidFill>
                        <a:latin typeface="Consolas" panose="020B0609020204030204" pitchFamily="49"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800" b="1" kern="100">
                          <a:solidFill>
                            <a:srgbClr val="FF00FF"/>
                          </a:solidFill>
                          <a:latin typeface="Consolas" panose="020B0609020204030204" pitchFamily="49" charset="0"/>
                          <a:ea typeface="仿宋" panose="02010609060101010101" pitchFamily="49" charset="-122"/>
                          <a:cs typeface="Times New Roman" panose="02020603050405020304" pitchFamily="18" charset="0"/>
                        </a:rPr>
                        <a:t>2</a:t>
                      </a:r>
                      <a:endParaRPr lang="zh-CN" sz="1800" b="1" kern="100">
                        <a:solidFill>
                          <a:srgbClr val="FF00FF"/>
                        </a:solidFill>
                        <a:latin typeface="Consolas" panose="020B0609020204030204" pitchFamily="49"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800" b="1" kern="100">
                          <a:solidFill>
                            <a:srgbClr val="FF00FF"/>
                          </a:solidFill>
                          <a:latin typeface="Consolas" panose="020B0609020204030204" pitchFamily="49" charset="0"/>
                          <a:ea typeface="仿宋" panose="02010609060101010101" pitchFamily="49" charset="-122"/>
                          <a:cs typeface="Times New Roman" panose="02020603050405020304" pitchFamily="18" charset="0"/>
                        </a:rPr>
                        <a:t>3</a:t>
                      </a:r>
                      <a:endParaRPr lang="zh-CN" sz="1800" b="1" kern="100">
                        <a:solidFill>
                          <a:srgbClr val="FF00FF"/>
                        </a:solidFill>
                        <a:latin typeface="Consolas" panose="020B0609020204030204" pitchFamily="49"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800" b="1" kern="100">
                          <a:solidFill>
                            <a:srgbClr val="FF00FF"/>
                          </a:solidFill>
                          <a:latin typeface="Consolas" panose="020B0609020204030204" pitchFamily="49" charset="0"/>
                          <a:ea typeface="仿宋" panose="02010609060101010101" pitchFamily="49" charset="-122"/>
                          <a:cs typeface="Times New Roman" panose="02020603050405020304" pitchFamily="18" charset="0"/>
                        </a:rPr>
                        <a:t>4</a:t>
                      </a:r>
                      <a:endParaRPr lang="zh-CN" sz="1800" b="1" kern="100">
                        <a:solidFill>
                          <a:srgbClr val="FF00FF"/>
                        </a:solidFill>
                        <a:latin typeface="Consolas" panose="020B0609020204030204" pitchFamily="49"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r>
              <a:tr h="357190">
                <a:tc>
                  <a:txBody>
                    <a:bodyPr/>
                    <a:lstStyle/>
                    <a:p>
                      <a:pPr algn="ctr">
                        <a:lnSpc>
                          <a:spcPts val="2600"/>
                        </a:lnSpc>
                        <a:spcAft>
                          <a:spcPts val="0"/>
                        </a:spcAft>
                      </a:pPr>
                      <a:r>
                        <a:rPr lang="en-US" sz="1800" i="1" kern="100">
                          <a:solidFill>
                            <a:srgbClr val="0000FF"/>
                          </a:solidFill>
                          <a:latin typeface="Consolas" panose="020B0609020204030204" pitchFamily="49" charset="0"/>
                          <a:ea typeface="仿宋" panose="02010609060101010101" pitchFamily="49" charset="-122"/>
                          <a:cs typeface="Times New Roman" panose="02020603050405020304" pitchFamily="18" charset="0"/>
                        </a:rPr>
                        <a:t>w</a:t>
                      </a:r>
                      <a:endParaRPr lang="zh-CN" sz="1800" i="1" kern="1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800" kern="100">
                          <a:solidFill>
                            <a:srgbClr val="0000FF"/>
                          </a:solidFill>
                          <a:latin typeface="Consolas" panose="020B0609020204030204" pitchFamily="49" charset="0"/>
                          <a:ea typeface="仿宋" panose="02010609060101010101" pitchFamily="49" charset="-122"/>
                          <a:cs typeface="Times New Roman" panose="02020603050405020304" pitchFamily="18" charset="0"/>
                        </a:rPr>
                        <a:t>10</a:t>
                      </a:r>
                      <a:endParaRPr lang="zh-CN" sz="1800" kern="1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800" kern="100">
                          <a:solidFill>
                            <a:srgbClr val="0000FF"/>
                          </a:solidFill>
                          <a:latin typeface="Consolas" panose="020B0609020204030204" pitchFamily="49" charset="0"/>
                          <a:ea typeface="仿宋" panose="02010609060101010101" pitchFamily="49" charset="-122"/>
                          <a:cs typeface="Times New Roman" panose="02020603050405020304" pitchFamily="18" charset="0"/>
                        </a:rPr>
                        <a:t>20</a:t>
                      </a:r>
                      <a:endParaRPr lang="zh-CN" sz="1800" kern="1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800" kern="100">
                          <a:solidFill>
                            <a:srgbClr val="0000FF"/>
                          </a:solidFill>
                          <a:latin typeface="Consolas" panose="020B0609020204030204" pitchFamily="49" charset="0"/>
                          <a:ea typeface="仿宋" panose="02010609060101010101" pitchFamily="49" charset="-122"/>
                          <a:cs typeface="Times New Roman" panose="02020603050405020304" pitchFamily="18" charset="0"/>
                        </a:rPr>
                        <a:t>30</a:t>
                      </a:r>
                      <a:endParaRPr lang="zh-CN" sz="1800" kern="1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800" kern="100">
                          <a:solidFill>
                            <a:srgbClr val="0000FF"/>
                          </a:solidFill>
                          <a:latin typeface="Consolas" panose="020B0609020204030204" pitchFamily="49" charset="0"/>
                          <a:ea typeface="仿宋" panose="02010609060101010101" pitchFamily="49" charset="-122"/>
                          <a:cs typeface="Times New Roman" panose="02020603050405020304" pitchFamily="18" charset="0"/>
                        </a:rPr>
                        <a:t>40</a:t>
                      </a:r>
                      <a:endParaRPr lang="zh-CN" sz="1800" kern="1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800" kern="100">
                          <a:solidFill>
                            <a:srgbClr val="0000FF"/>
                          </a:solidFill>
                          <a:latin typeface="Consolas" panose="020B0609020204030204" pitchFamily="49" charset="0"/>
                          <a:ea typeface="仿宋" panose="02010609060101010101" pitchFamily="49" charset="-122"/>
                          <a:cs typeface="Times New Roman" panose="02020603050405020304" pitchFamily="18" charset="0"/>
                        </a:rPr>
                        <a:t>50</a:t>
                      </a:r>
                      <a:endParaRPr lang="zh-CN" sz="1800" kern="1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r>
              <a:tr h="357190">
                <a:tc>
                  <a:txBody>
                    <a:bodyPr/>
                    <a:lstStyle/>
                    <a:p>
                      <a:pPr algn="ctr">
                        <a:lnSpc>
                          <a:spcPts val="2600"/>
                        </a:lnSpc>
                        <a:spcAft>
                          <a:spcPts val="0"/>
                        </a:spcAft>
                      </a:pPr>
                      <a:r>
                        <a:rPr lang="en-US" sz="1800" i="1" kern="100">
                          <a:solidFill>
                            <a:srgbClr val="0000FF"/>
                          </a:solidFill>
                          <a:latin typeface="Consolas" panose="020B0609020204030204" pitchFamily="49" charset="0"/>
                          <a:ea typeface="仿宋" panose="02010609060101010101" pitchFamily="49" charset="-122"/>
                          <a:cs typeface="Times New Roman" panose="02020603050405020304" pitchFamily="18" charset="0"/>
                        </a:rPr>
                        <a:t>v</a:t>
                      </a:r>
                      <a:endParaRPr lang="zh-CN" sz="1800" i="1" kern="1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800" kern="100">
                          <a:solidFill>
                            <a:srgbClr val="0000FF"/>
                          </a:solidFill>
                          <a:latin typeface="Consolas" panose="020B0609020204030204" pitchFamily="49" charset="0"/>
                          <a:ea typeface="仿宋" panose="02010609060101010101" pitchFamily="49" charset="-122"/>
                          <a:cs typeface="Times New Roman" panose="02020603050405020304" pitchFamily="18" charset="0"/>
                        </a:rPr>
                        <a:t>20</a:t>
                      </a:r>
                      <a:endParaRPr lang="zh-CN" sz="1800" kern="1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800" kern="100">
                          <a:solidFill>
                            <a:srgbClr val="0000FF"/>
                          </a:solidFill>
                          <a:latin typeface="Consolas" panose="020B0609020204030204" pitchFamily="49" charset="0"/>
                          <a:ea typeface="仿宋" panose="02010609060101010101" pitchFamily="49" charset="-122"/>
                          <a:cs typeface="Times New Roman" panose="02020603050405020304" pitchFamily="18" charset="0"/>
                        </a:rPr>
                        <a:t>30</a:t>
                      </a:r>
                      <a:endParaRPr lang="zh-CN" sz="1800" kern="1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800" kern="100">
                          <a:solidFill>
                            <a:srgbClr val="0000FF"/>
                          </a:solidFill>
                          <a:latin typeface="Consolas" panose="020B0609020204030204" pitchFamily="49" charset="0"/>
                          <a:ea typeface="仿宋" panose="02010609060101010101" pitchFamily="49" charset="-122"/>
                          <a:cs typeface="Times New Roman" panose="02020603050405020304" pitchFamily="18" charset="0"/>
                        </a:rPr>
                        <a:t>66</a:t>
                      </a:r>
                      <a:endParaRPr lang="zh-CN" sz="1800" kern="1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800" kern="100">
                          <a:solidFill>
                            <a:srgbClr val="0000FF"/>
                          </a:solidFill>
                          <a:latin typeface="Consolas" panose="020B0609020204030204" pitchFamily="49" charset="0"/>
                          <a:ea typeface="仿宋" panose="02010609060101010101" pitchFamily="49" charset="-122"/>
                          <a:cs typeface="Times New Roman" panose="02020603050405020304" pitchFamily="18" charset="0"/>
                        </a:rPr>
                        <a:t>40</a:t>
                      </a:r>
                      <a:endParaRPr lang="zh-CN" sz="1800" kern="1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600"/>
                        </a:lnSpc>
                        <a:spcAft>
                          <a:spcPts val="0"/>
                        </a:spcAft>
                      </a:pPr>
                      <a:r>
                        <a:rPr lang="en-US" sz="1800" kern="100">
                          <a:solidFill>
                            <a:srgbClr val="0000FF"/>
                          </a:solidFill>
                          <a:latin typeface="Consolas" panose="020B0609020204030204" pitchFamily="49" charset="0"/>
                          <a:ea typeface="仿宋" panose="02010609060101010101" pitchFamily="49" charset="-122"/>
                          <a:cs typeface="Times New Roman" panose="02020603050405020304" pitchFamily="18" charset="0"/>
                        </a:rPr>
                        <a:t>60</a:t>
                      </a:r>
                      <a:endParaRPr lang="zh-CN" sz="1800" kern="1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r>
            </a:tbl>
          </a:graphicData>
        </a:graphic>
      </p:graphicFrame>
      <p:sp>
        <p:nvSpPr>
          <p:cNvPr id="24" name="TextBox 23"/>
          <p:cNvSpPr txBox="1"/>
          <p:nvPr/>
        </p:nvSpPr>
        <p:spPr>
          <a:xfrm>
            <a:off x="7143768" y="3816586"/>
            <a:ext cx="1428760" cy="374461"/>
          </a:xfrm>
          <a:prstGeom prst="rect">
            <a:avLst/>
          </a:prstGeom>
          <a:noFill/>
        </p:spPr>
        <p:txBody>
          <a:bodyPr wrap="square" rtlCol="0">
            <a:spAutoFit/>
          </a:bodyPr>
          <a:lstStyle/>
          <a:p>
            <a:pPr algn="l">
              <a:lnSpc>
                <a:spcPts val="22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W=100</a:t>
            </a:r>
            <a:endParaRPr lang="zh-CN" altLang="en-US"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endParaRPr>
          </a:p>
        </p:txBody>
      </p:sp>
      <p:sp>
        <p:nvSpPr>
          <p:cNvPr id="9" name="TextBox 8"/>
          <p:cNvSpPr txBox="1"/>
          <p:nvPr/>
        </p:nvSpPr>
        <p:spPr>
          <a:xfrm>
            <a:off x="285720" y="267875"/>
            <a:ext cx="328614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ea typeface="微软雅黑" panose="020B0503020204020204" pitchFamily="34" charset="-122"/>
              </a:rPr>
              <a:t>7.2.3    </a:t>
            </a:r>
            <a:r>
              <a:rPr lang="zh-CN" altLang="zh-CN" smtClean="0">
                <a:ea typeface="微软雅黑" panose="020B0503020204020204" pitchFamily="34" charset="-122"/>
              </a:rPr>
              <a:t>求解背包问题</a:t>
            </a:r>
            <a:endParaRPr lang="zh-CN" altLang="zh-CN">
              <a:ea typeface="微软雅黑" panose="020B0503020204020204" pitchFamily="34" charset="-122"/>
            </a:endParaRPr>
          </a:p>
        </p:txBody>
      </p:sp>
      <p:sp>
        <p:nvSpPr>
          <p:cNvPr id="11" name="灯片编号占位符 10"/>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10607" name="Rectangle 15"/>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4" name="TextBox 33"/>
          <p:cNvSpPr txBox="1"/>
          <p:nvPr/>
        </p:nvSpPr>
        <p:spPr>
          <a:xfrm>
            <a:off x="1142976" y="285734"/>
            <a:ext cx="6572296" cy="577182"/>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2800"/>
              </a:lnSpc>
              <a:buBlip>
                <a:blip r:embed="rId1"/>
              </a:buBlip>
            </a:pPr>
            <a:r>
              <a:rPr lang="zh-CN" altLang="zh-CN" sz="2200" smtClean="0">
                <a:solidFill>
                  <a:srgbClr val="FF0000"/>
                </a:solidFill>
                <a:latin typeface="仿宋" panose="02010609060101010101" pitchFamily="49" charset="-122"/>
                <a:ea typeface="仿宋" panose="02010609060101010101" pitchFamily="49" charset="-122"/>
                <a:cs typeface="Times New Roman" panose="02020603050405020304" pitchFamily="18" charset="0"/>
              </a:rPr>
              <a:t>贪心策略</a:t>
            </a:r>
            <a:r>
              <a:rPr lang="zh-CN" altLang="en-US" sz="2200" smtClean="0">
                <a:solidFill>
                  <a:srgbClr val="0000FF"/>
                </a:solidFill>
                <a:latin typeface="仿宋" panose="02010609060101010101" pitchFamily="49" charset="-122"/>
                <a:ea typeface="仿宋" panose="02010609060101010101" pitchFamily="49" charset="-122"/>
                <a:cs typeface="Times New Roman" panose="02020603050405020304" pitchFamily="18" charset="0"/>
              </a:rPr>
              <a:t>：</a:t>
            </a:r>
            <a:r>
              <a:rPr lang="zh-CN" altLang="zh-CN" sz="2200" smtClean="0">
                <a:solidFill>
                  <a:srgbClr val="0000FF"/>
                </a:solidFill>
                <a:latin typeface="仿宋" panose="02010609060101010101" pitchFamily="49" charset="-122"/>
                <a:ea typeface="仿宋" panose="02010609060101010101" pitchFamily="49" charset="-122"/>
                <a:cs typeface="Times New Roman" panose="02020603050405020304" pitchFamily="18" charset="0"/>
              </a:rPr>
              <a:t>每次选择单位重量价值最大的物品</a:t>
            </a:r>
            <a:r>
              <a:rPr lang="zh-CN" altLang="en-US" sz="2200" smtClean="0">
                <a:solidFill>
                  <a:srgbClr val="0000FF"/>
                </a:solidFill>
                <a:latin typeface="仿宋" panose="02010609060101010101" pitchFamily="49" charset="-122"/>
                <a:ea typeface="仿宋" panose="02010609060101010101" pitchFamily="49" charset="-122"/>
                <a:cs typeface="Times New Roman" panose="02020603050405020304" pitchFamily="18" charset="0"/>
              </a:rPr>
              <a:t>。</a:t>
            </a:r>
            <a:endParaRPr lang="zh-CN" altLang="zh-CN" sz="2200">
              <a:solidFill>
                <a:srgbClr val="0000FF"/>
              </a:solidFill>
              <a:latin typeface="仿宋" panose="02010609060101010101" pitchFamily="49" charset="-122"/>
              <a:ea typeface="仿宋" panose="02010609060101010101" pitchFamily="49" charset="-122"/>
              <a:cs typeface="Times New Roman" panose="02020603050405020304" pitchFamily="18" charset="0"/>
            </a:endParaRPr>
          </a:p>
        </p:txBody>
      </p:sp>
      <p:graphicFrame>
        <p:nvGraphicFramePr>
          <p:cNvPr id="35" name="表格 34"/>
          <p:cNvGraphicFramePr>
            <a:graphicFrameLocks noGrp="1"/>
          </p:cNvGraphicFramePr>
          <p:nvPr/>
        </p:nvGraphicFramePr>
        <p:xfrm>
          <a:off x="428597" y="1125130"/>
          <a:ext cx="6715169" cy="1778000"/>
        </p:xfrm>
        <a:graphic>
          <a:graphicData uri="http://schemas.openxmlformats.org/drawingml/2006/table">
            <a:tbl>
              <a:tblPr>
                <a:tableStyleId>{35758FB7-9AC5-4552-8A53-C91805E547FA}</a:tableStyleId>
              </a:tblPr>
              <a:tblGrid>
                <a:gridCol w="1928824"/>
                <a:gridCol w="1000132"/>
                <a:gridCol w="928694"/>
                <a:gridCol w="857256"/>
                <a:gridCol w="785818"/>
                <a:gridCol w="1214445"/>
              </a:tblGrid>
              <a:tr h="351713">
                <a:tc>
                  <a:txBody>
                    <a:bodyPr/>
                    <a:lstStyle/>
                    <a:p>
                      <a:pPr algn="ctr">
                        <a:lnSpc>
                          <a:spcPts val="2800"/>
                        </a:lnSpc>
                        <a:spcAft>
                          <a:spcPts val="0"/>
                        </a:spcAft>
                      </a:pPr>
                      <a:r>
                        <a:rPr lang="zh-CN" sz="1800" b="1" kern="100">
                          <a:solidFill>
                            <a:srgbClr val="FF00FF"/>
                          </a:solidFill>
                          <a:latin typeface="Consolas" panose="020B0609020204030204" pitchFamily="49" charset="0"/>
                          <a:ea typeface="仿宋" panose="02010609060101010101" pitchFamily="49" charset="-122"/>
                          <a:cs typeface="Times New Roman" panose="02020603050405020304" pitchFamily="18" charset="0"/>
                        </a:rPr>
                        <a:t>序号</a:t>
                      </a:r>
                      <a:r>
                        <a:rPr lang="en-US" sz="1800" b="1" i="1" kern="100">
                          <a:solidFill>
                            <a:srgbClr val="FF00FF"/>
                          </a:solidFill>
                          <a:latin typeface="Consolas" panose="020B0609020204030204" pitchFamily="49" charset="0"/>
                          <a:ea typeface="仿宋" panose="02010609060101010101" pitchFamily="49" charset="-122"/>
                          <a:cs typeface="Times New Roman" panose="02020603050405020304" pitchFamily="18" charset="0"/>
                        </a:rPr>
                        <a:t>i</a:t>
                      </a:r>
                      <a:endParaRPr lang="zh-CN" sz="1800" b="1" i="1" kern="100">
                        <a:solidFill>
                          <a:srgbClr val="FF00FF"/>
                        </a:solidFill>
                        <a:latin typeface="Consolas" panose="020B0609020204030204" pitchFamily="49"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b="1" kern="100">
                          <a:solidFill>
                            <a:srgbClr val="FF00FF"/>
                          </a:solidFill>
                          <a:latin typeface="Consolas" panose="020B0609020204030204" pitchFamily="49" charset="0"/>
                          <a:ea typeface="仿宋" panose="02010609060101010101" pitchFamily="49" charset="-122"/>
                          <a:cs typeface="Times New Roman" panose="02020603050405020304" pitchFamily="18" charset="0"/>
                        </a:rPr>
                        <a:t>0</a:t>
                      </a:r>
                      <a:endParaRPr lang="zh-CN" sz="1800" b="1" kern="100">
                        <a:solidFill>
                          <a:srgbClr val="FF00FF"/>
                        </a:solidFill>
                        <a:latin typeface="Consolas" panose="020B0609020204030204" pitchFamily="49"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b="1" kern="100">
                          <a:solidFill>
                            <a:srgbClr val="FF00FF"/>
                          </a:solidFill>
                          <a:latin typeface="Consolas" panose="020B0609020204030204" pitchFamily="49" charset="0"/>
                          <a:ea typeface="仿宋" panose="02010609060101010101" pitchFamily="49" charset="-122"/>
                          <a:cs typeface="Times New Roman" panose="02020603050405020304" pitchFamily="18" charset="0"/>
                        </a:rPr>
                        <a:t>1</a:t>
                      </a:r>
                      <a:endParaRPr lang="zh-CN" sz="1800" b="1" kern="100">
                        <a:solidFill>
                          <a:srgbClr val="FF00FF"/>
                        </a:solidFill>
                        <a:latin typeface="Consolas" panose="020B0609020204030204" pitchFamily="49"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b="1" kern="100">
                          <a:solidFill>
                            <a:srgbClr val="FF00FF"/>
                          </a:solidFill>
                          <a:latin typeface="Consolas" panose="020B0609020204030204" pitchFamily="49" charset="0"/>
                          <a:ea typeface="仿宋" panose="02010609060101010101" pitchFamily="49" charset="-122"/>
                          <a:cs typeface="Times New Roman" panose="02020603050405020304" pitchFamily="18" charset="0"/>
                        </a:rPr>
                        <a:t>2</a:t>
                      </a:r>
                      <a:endParaRPr lang="zh-CN" sz="1800" b="1" kern="100">
                        <a:solidFill>
                          <a:srgbClr val="FF00FF"/>
                        </a:solidFill>
                        <a:latin typeface="Consolas" panose="020B0609020204030204" pitchFamily="49"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b="1" kern="100">
                          <a:solidFill>
                            <a:srgbClr val="FF00FF"/>
                          </a:solidFill>
                          <a:latin typeface="Consolas" panose="020B0609020204030204" pitchFamily="49" charset="0"/>
                          <a:ea typeface="仿宋" panose="02010609060101010101" pitchFamily="49" charset="-122"/>
                          <a:cs typeface="Times New Roman" panose="02020603050405020304" pitchFamily="18" charset="0"/>
                        </a:rPr>
                        <a:t>3</a:t>
                      </a:r>
                      <a:endParaRPr lang="zh-CN" sz="1800" b="1" kern="100">
                        <a:solidFill>
                          <a:srgbClr val="FF00FF"/>
                        </a:solidFill>
                        <a:latin typeface="Consolas" panose="020B0609020204030204" pitchFamily="49"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b="1" kern="100">
                          <a:solidFill>
                            <a:srgbClr val="FF00FF"/>
                          </a:solidFill>
                          <a:latin typeface="Consolas" panose="020B0609020204030204" pitchFamily="49" charset="0"/>
                          <a:ea typeface="仿宋" panose="02010609060101010101" pitchFamily="49" charset="-122"/>
                          <a:cs typeface="Times New Roman" panose="02020603050405020304" pitchFamily="18" charset="0"/>
                        </a:rPr>
                        <a:t>4</a:t>
                      </a:r>
                      <a:endParaRPr lang="zh-CN" sz="1800" b="1" kern="100">
                        <a:solidFill>
                          <a:srgbClr val="FF00FF"/>
                        </a:solidFill>
                        <a:latin typeface="Consolas" panose="020B0609020204030204" pitchFamily="49"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r>
              <a:tr h="351713">
                <a:tc>
                  <a:txBody>
                    <a:bodyPr/>
                    <a:lstStyle/>
                    <a:p>
                      <a:pPr algn="ctr">
                        <a:lnSpc>
                          <a:spcPts val="2800"/>
                        </a:lnSpc>
                        <a:spcAft>
                          <a:spcPts val="0"/>
                        </a:spcAft>
                      </a:pPr>
                      <a:r>
                        <a:rPr lang="zh-CN" sz="1800" b="1" kern="100">
                          <a:solidFill>
                            <a:srgbClr val="0000FF"/>
                          </a:solidFill>
                          <a:latin typeface="Consolas" panose="020B0609020204030204" pitchFamily="49" charset="0"/>
                          <a:ea typeface="仿宋" panose="02010609060101010101" pitchFamily="49" charset="-122"/>
                          <a:cs typeface="Times New Roman" panose="02020603050405020304" pitchFamily="18" charset="0"/>
                        </a:rPr>
                        <a:t>物品编号</a:t>
                      </a:r>
                      <a:r>
                        <a:rPr lang="en-US" sz="1800" b="1" kern="100">
                          <a:solidFill>
                            <a:srgbClr val="0000FF"/>
                          </a:solidFill>
                          <a:latin typeface="Consolas" panose="020B0609020204030204" pitchFamily="49" charset="0"/>
                          <a:ea typeface="仿宋" panose="02010609060101010101" pitchFamily="49" charset="-122"/>
                          <a:cs typeface="Times New Roman" panose="02020603050405020304" pitchFamily="18" charset="0"/>
                        </a:rPr>
                        <a:t>no</a:t>
                      </a:r>
                      <a:endParaRPr lang="zh-CN" sz="1800" b="1" kern="1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b="1" kern="100">
                          <a:solidFill>
                            <a:srgbClr val="0000FF"/>
                          </a:solidFill>
                          <a:latin typeface="Consolas" panose="020B0609020204030204" pitchFamily="49" charset="0"/>
                          <a:ea typeface="仿宋" panose="02010609060101010101" pitchFamily="49" charset="-122"/>
                          <a:cs typeface="Times New Roman" panose="02020603050405020304" pitchFamily="18" charset="0"/>
                        </a:rPr>
                        <a:t>3</a:t>
                      </a:r>
                      <a:endParaRPr lang="zh-CN" sz="1800" b="1" kern="1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b="1" kern="100">
                          <a:solidFill>
                            <a:srgbClr val="0000FF"/>
                          </a:solidFill>
                          <a:latin typeface="Consolas" panose="020B0609020204030204" pitchFamily="49" charset="0"/>
                          <a:ea typeface="仿宋" panose="02010609060101010101" pitchFamily="49" charset="-122"/>
                          <a:cs typeface="Times New Roman" panose="02020603050405020304" pitchFamily="18" charset="0"/>
                        </a:rPr>
                        <a:t>1</a:t>
                      </a:r>
                      <a:endParaRPr lang="zh-CN" sz="1800" b="1" kern="1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b="1" kern="100">
                          <a:solidFill>
                            <a:srgbClr val="0000FF"/>
                          </a:solidFill>
                          <a:latin typeface="Consolas" panose="020B0609020204030204" pitchFamily="49" charset="0"/>
                          <a:ea typeface="仿宋" panose="02010609060101010101" pitchFamily="49" charset="-122"/>
                          <a:cs typeface="Times New Roman" panose="02020603050405020304" pitchFamily="18" charset="0"/>
                        </a:rPr>
                        <a:t>2</a:t>
                      </a:r>
                      <a:endParaRPr lang="zh-CN" sz="1800" b="1" kern="1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b="1" kern="100">
                          <a:solidFill>
                            <a:srgbClr val="0000FF"/>
                          </a:solidFill>
                          <a:latin typeface="Consolas" panose="020B0609020204030204" pitchFamily="49" charset="0"/>
                          <a:ea typeface="仿宋" panose="02010609060101010101" pitchFamily="49" charset="-122"/>
                          <a:cs typeface="Times New Roman" panose="02020603050405020304" pitchFamily="18" charset="0"/>
                        </a:rPr>
                        <a:t>5</a:t>
                      </a:r>
                      <a:endParaRPr lang="zh-CN" sz="1800" b="1" kern="1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b="1" kern="100">
                          <a:solidFill>
                            <a:srgbClr val="0000FF"/>
                          </a:solidFill>
                          <a:latin typeface="Consolas" panose="020B0609020204030204" pitchFamily="49" charset="0"/>
                          <a:ea typeface="仿宋" panose="02010609060101010101" pitchFamily="49" charset="-122"/>
                          <a:cs typeface="Times New Roman" panose="02020603050405020304" pitchFamily="18" charset="0"/>
                        </a:rPr>
                        <a:t>4</a:t>
                      </a:r>
                      <a:endParaRPr lang="zh-CN" sz="1800" b="1" kern="1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r>
              <a:tr h="351713">
                <a:tc>
                  <a:txBody>
                    <a:bodyPr/>
                    <a:lstStyle/>
                    <a:p>
                      <a:pPr algn="ctr">
                        <a:lnSpc>
                          <a:spcPts val="2800"/>
                        </a:lnSpc>
                        <a:spcAft>
                          <a:spcPts val="0"/>
                        </a:spcAft>
                      </a:pPr>
                      <a:r>
                        <a:rPr lang="en-US" sz="1800" b="1" i="1" kern="100">
                          <a:solidFill>
                            <a:srgbClr val="0000FF"/>
                          </a:solidFill>
                          <a:latin typeface="Consolas" panose="020B0609020204030204" pitchFamily="49" charset="0"/>
                          <a:ea typeface="仿宋" panose="02010609060101010101" pitchFamily="49" charset="-122"/>
                          <a:cs typeface="Times New Roman" panose="02020603050405020304" pitchFamily="18" charset="0"/>
                        </a:rPr>
                        <a:t>w</a:t>
                      </a:r>
                      <a:endParaRPr lang="zh-CN" sz="1800" b="1" i="1" kern="1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b="1" kern="100">
                          <a:solidFill>
                            <a:srgbClr val="0000FF"/>
                          </a:solidFill>
                          <a:latin typeface="Consolas" panose="020B0609020204030204" pitchFamily="49" charset="0"/>
                          <a:ea typeface="仿宋" panose="02010609060101010101" pitchFamily="49" charset="-122"/>
                          <a:cs typeface="Times New Roman" panose="02020603050405020304" pitchFamily="18" charset="0"/>
                        </a:rPr>
                        <a:t>30</a:t>
                      </a:r>
                      <a:endParaRPr lang="zh-CN" sz="1800" b="1" kern="1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b="1" kern="100">
                          <a:solidFill>
                            <a:srgbClr val="0000FF"/>
                          </a:solidFill>
                          <a:latin typeface="Consolas" panose="020B0609020204030204" pitchFamily="49" charset="0"/>
                          <a:ea typeface="仿宋" panose="02010609060101010101" pitchFamily="49" charset="-122"/>
                          <a:cs typeface="Times New Roman" panose="02020603050405020304" pitchFamily="18" charset="0"/>
                        </a:rPr>
                        <a:t>10</a:t>
                      </a:r>
                      <a:endParaRPr lang="zh-CN" sz="1800" b="1" kern="1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b="1" kern="100">
                          <a:solidFill>
                            <a:srgbClr val="0000FF"/>
                          </a:solidFill>
                          <a:latin typeface="Consolas" panose="020B0609020204030204" pitchFamily="49" charset="0"/>
                          <a:ea typeface="仿宋" panose="02010609060101010101" pitchFamily="49" charset="-122"/>
                          <a:cs typeface="Times New Roman" panose="02020603050405020304" pitchFamily="18" charset="0"/>
                        </a:rPr>
                        <a:t>20</a:t>
                      </a:r>
                      <a:endParaRPr lang="zh-CN" sz="1800" b="1" kern="1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b="1" kern="100">
                          <a:solidFill>
                            <a:srgbClr val="0000FF"/>
                          </a:solidFill>
                          <a:latin typeface="Consolas" panose="020B0609020204030204" pitchFamily="49" charset="0"/>
                          <a:ea typeface="仿宋" panose="02010609060101010101" pitchFamily="49" charset="-122"/>
                          <a:cs typeface="Times New Roman" panose="02020603050405020304" pitchFamily="18" charset="0"/>
                        </a:rPr>
                        <a:t>50</a:t>
                      </a:r>
                      <a:endParaRPr lang="zh-CN" sz="1800" b="1" kern="1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b="1" kern="100">
                          <a:solidFill>
                            <a:srgbClr val="0000FF"/>
                          </a:solidFill>
                          <a:latin typeface="Consolas" panose="020B0609020204030204" pitchFamily="49" charset="0"/>
                          <a:ea typeface="仿宋" panose="02010609060101010101" pitchFamily="49" charset="-122"/>
                          <a:cs typeface="Times New Roman" panose="02020603050405020304" pitchFamily="18" charset="0"/>
                        </a:rPr>
                        <a:t>40</a:t>
                      </a:r>
                      <a:endParaRPr lang="zh-CN" sz="1800" b="1" kern="1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r>
              <a:tr h="351713">
                <a:tc>
                  <a:txBody>
                    <a:bodyPr/>
                    <a:lstStyle/>
                    <a:p>
                      <a:pPr algn="ctr">
                        <a:lnSpc>
                          <a:spcPts val="2800"/>
                        </a:lnSpc>
                        <a:spcAft>
                          <a:spcPts val="0"/>
                        </a:spcAft>
                      </a:pPr>
                      <a:r>
                        <a:rPr lang="en-US" sz="1800" b="1" i="1" kern="100">
                          <a:solidFill>
                            <a:srgbClr val="0000FF"/>
                          </a:solidFill>
                          <a:latin typeface="Consolas" panose="020B0609020204030204" pitchFamily="49" charset="0"/>
                          <a:ea typeface="仿宋" panose="02010609060101010101" pitchFamily="49" charset="-122"/>
                          <a:cs typeface="Times New Roman" panose="02020603050405020304" pitchFamily="18" charset="0"/>
                        </a:rPr>
                        <a:t>v</a:t>
                      </a:r>
                      <a:endParaRPr lang="zh-CN" sz="1800" b="1" i="1" kern="1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b="1" kern="100">
                          <a:solidFill>
                            <a:srgbClr val="0000FF"/>
                          </a:solidFill>
                          <a:latin typeface="Consolas" panose="020B0609020204030204" pitchFamily="49" charset="0"/>
                          <a:ea typeface="仿宋" panose="02010609060101010101" pitchFamily="49" charset="-122"/>
                          <a:cs typeface="Times New Roman" panose="02020603050405020304" pitchFamily="18" charset="0"/>
                        </a:rPr>
                        <a:t>66</a:t>
                      </a:r>
                      <a:endParaRPr lang="zh-CN" sz="1800" b="1" kern="1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b="1" kern="100">
                          <a:solidFill>
                            <a:srgbClr val="0000FF"/>
                          </a:solidFill>
                          <a:latin typeface="Consolas" panose="020B0609020204030204" pitchFamily="49" charset="0"/>
                          <a:ea typeface="仿宋" panose="02010609060101010101" pitchFamily="49" charset="-122"/>
                          <a:cs typeface="Times New Roman" panose="02020603050405020304" pitchFamily="18" charset="0"/>
                        </a:rPr>
                        <a:t>20</a:t>
                      </a:r>
                      <a:endParaRPr lang="zh-CN" sz="1800" b="1" kern="1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b="1" kern="100">
                          <a:solidFill>
                            <a:srgbClr val="0000FF"/>
                          </a:solidFill>
                          <a:latin typeface="Consolas" panose="020B0609020204030204" pitchFamily="49" charset="0"/>
                          <a:ea typeface="仿宋" panose="02010609060101010101" pitchFamily="49" charset="-122"/>
                          <a:cs typeface="Times New Roman" panose="02020603050405020304" pitchFamily="18" charset="0"/>
                        </a:rPr>
                        <a:t>30</a:t>
                      </a:r>
                      <a:endParaRPr lang="zh-CN" sz="1800" b="1" kern="1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b="1" kern="100">
                          <a:solidFill>
                            <a:srgbClr val="0000FF"/>
                          </a:solidFill>
                          <a:latin typeface="Consolas" panose="020B0609020204030204" pitchFamily="49" charset="0"/>
                          <a:ea typeface="仿宋" panose="02010609060101010101" pitchFamily="49" charset="-122"/>
                          <a:cs typeface="Times New Roman" panose="02020603050405020304" pitchFamily="18" charset="0"/>
                        </a:rPr>
                        <a:t>60</a:t>
                      </a:r>
                      <a:endParaRPr lang="zh-CN" sz="1800" b="1" kern="1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b="1" kern="100">
                          <a:solidFill>
                            <a:srgbClr val="0000FF"/>
                          </a:solidFill>
                          <a:latin typeface="Consolas" panose="020B0609020204030204" pitchFamily="49" charset="0"/>
                          <a:ea typeface="仿宋" panose="02010609060101010101" pitchFamily="49" charset="-122"/>
                          <a:cs typeface="Times New Roman" panose="02020603050405020304" pitchFamily="18" charset="0"/>
                        </a:rPr>
                        <a:t>40</a:t>
                      </a:r>
                      <a:endParaRPr lang="zh-CN" sz="1800" b="1" kern="1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r>
              <a:tr h="351713">
                <a:tc>
                  <a:txBody>
                    <a:bodyPr/>
                    <a:lstStyle/>
                    <a:p>
                      <a:pPr algn="ctr">
                        <a:lnSpc>
                          <a:spcPts val="2800"/>
                        </a:lnSpc>
                        <a:spcAft>
                          <a:spcPts val="0"/>
                        </a:spcAft>
                      </a:pPr>
                      <a:r>
                        <a:rPr lang="en-US" sz="1800" b="1" i="1" kern="100">
                          <a:solidFill>
                            <a:srgbClr val="006600"/>
                          </a:solidFill>
                          <a:latin typeface="Consolas" panose="020B0609020204030204" pitchFamily="49" charset="0"/>
                          <a:ea typeface="仿宋" panose="02010609060101010101" pitchFamily="49" charset="-122"/>
                          <a:cs typeface="Times New Roman" panose="02020603050405020304" pitchFamily="18" charset="0"/>
                        </a:rPr>
                        <a:t>v</a:t>
                      </a:r>
                      <a:r>
                        <a:rPr lang="en-US" sz="1800" b="1" i="0" kern="100">
                          <a:solidFill>
                            <a:srgbClr val="006600"/>
                          </a:solidFill>
                          <a:latin typeface="Consolas" panose="020B0609020204030204" pitchFamily="49" charset="0"/>
                          <a:ea typeface="仿宋" panose="02010609060101010101" pitchFamily="49" charset="-122"/>
                          <a:cs typeface="Times New Roman" panose="02020603050405020304" pitchFamily="18" charset="0"/>
                        </a:rPr>
                        <a:t>/</a:t>
                      </a:r>
                      <a:r>
                        <a:rPr lang="en-US" sz="1800" b="1" i="1" kern="100">
                          <a:solidFill>
                            <a:srgbClr val="006600"/>
                          </a:solidFill>
                          <a:latin typeface="Consolas" panose="020B0609020204030204" pitchFamily="49" charset="0"/>
                          <a:ea typeface="仿宋" panose="02010609060101010101" pitchFamily="49" charset="-122"/>
                          <a:cs typeface="Times New Roman" panose="02020603050405020304" pitchFamily="18" charset="0"/>
                        </a:rPr>
                        <a:t>w</a:t>
                      </a:r>
                      <a:endParaRPr lang="zh-CN" sz="1800" b="1" i="1" kern="100">
                        <a:solidFill>
                          <a:srgbClr val="006600"/>
                        </a:solidFill>
                        <a:latin typeface="Consolas" panose="020B0609020204030204" pitchFamily="49"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b="1" kern="100">
                          <a:solidFill>
                            <a:srgbClr val="006600"/>
                          </a:solidFill>
                          <a:latin typeface="Consolas" panose="020B0609020204030204" pitchFamily="49" charset="0"/>
                          <a:ea typeface="仿宋" panose="02010609060101010101" pitchFamily="49" charset="-122"/>
                          <a:cs typeface="Times New Roman" panose="02020603050405020304" pitchFamily="18" charset="0"/>
                        </a:rPr>
                        <a:t>2.2</a:t>
                      </a:r>
                      <a:endParaRPr lang="zh-CN" sz="1800" b="1" kern="100">
                        <a:solidFill>
                          <a:srgbClr val="006600"/>
                        </a:solidFill>
                        <a:latin typeface="Consolas" panose="020B0609020204030204" pitchFamily="49"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b="1" kern="100">
                          <a:solidFill>
                            <a:srgbClr val="006600"/>
                          </a:solidFill>
                          <a:latin typeface="Consolas" panose="020B0609020204030204" pitchFamily="49" charset="0"/>
                          <a:ea typeface="仿宋" panose="02010609060101010101" pitchFamily="49" charset="-122"/>
                          <a:cs typeface="Times New Roman" panose="02020603050405020304" pitchFamily="18" charset="0"/>
                        </a:rPr>
                        <a:t>2.0</a:t>
                      </a:r>
                      <a:endParaRPr lang="zh-CN" sz="1800" b="1" kern="100">
                        <a:solidFill>
                          <a:srgbClr val="006600"/>
                        </a:solidFill>
                        <a:latin typeface="Consolas" panose="020B0609020204030204" pitchFamily="49"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b="1" kern="100">
                          <a:solidFill>
                            <a:srgbClr val="006600"/>
                          </a:solidFill>
                          <a:latin typeface="Consolas" panose="020B0609020204030204" pitchFamily="49" charset="0"/>
                          <a:ea typeface="仿宋" panose="02010609060101010101" pitchFamily="49" charset="-122"/>
                          <a:cs typeface="Times New Roman" panose="02020603050405020304" pitchFamily="18" charset="0"/>
                        </a:rPr>
                        <a:t>1.5</a:t>
                      </a:r>
                      <a:endParaRPr lang="zh-CN" sz="1800" b="1" kern="100">
                        <a:solidFill>
                          <a:srgbClr val="006600"/>
                        </a:solidFill>
                        <a:latin typeface="Consolas" panose="020B0609020204030204" pitchFamily="49"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b="1" kern="100">
                          <a:solidFill>
                            <a:srgbClr val="006600"/>
                          </a:solidFill>
                          <a:latin typeface="Consolas" panose="020B0609020204030204" pitchFamily="49" charset="0"/>
                          <a:ea typeface="仿宋" panose="02010609060101010101" pitchFamily="49" charset="-122"/>
                          <a:cs typeface="Times New Roman" panose="02020603050405020304" pitchFamily="18" charset="0"/>
                        </a:rPr>
                        <a:t>1.2</a:t>
                      </a:r>
                      <a:endParaRPr lang="zh-CN" sz="1800" b="1" kern="100">
                        <a:solidFill>
                          <a:srgbClr val="006600"/>
                        </a:solidFill>
                        <a:latin typeface="Consolas" panose="020B0609020204030204" pitchFamily="49"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b="1" kern="100">
                          <a:solidFill>
                            <a:srgbClr val="006600"/>
                          </a:solidFill>
                          <a:latin typeface="Consolas" panose="020B0609020204030204" pitchFamily="49" charset="0"/>
                          <a:ea typeface="仿宋" panose="02010609060101010101" pitchFamily="49" charset="-122"/>
                          <a:cs typeface="Times New Roman" panose="02020603050405020304" pitchFamily="18" charset="0"/>
                        </a:rPr>
                        <a:t>1.0</a:t>
                      </a:r>
                      <a:endParaRPr lang="zh-CN" sz="1800" b="1" kern="100">
                        <a:solidFill>
                          <a:srgbClr val="006600"/>
                        </a:solidFill>
                        <a:latin typeface="Consolas" panose="020B0609020204030204" pitchFamily="49"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r>
            </a:tbl>
          </a:graphicData>
        </a:graphic>
      </p:graphicFrame>
      <p:sp>
        <p:nvSpPr>
          <p:cNvPr id="36" name="TextBox 35"/>
          <p:cNvSpPr txBox="1"/>
          <p:nvPr/>
        </p:nvSpPr>
        <p:spPr>
          <a:xfrm>
            <a:off x="642910" y="3218715"/>
            <a:ext cx="2000261" cy="923330"/>
          </a:xfrm>
          <a:prstGeom prst="rect">
            <a:avLst/>
          </a:prstGeom>
          <a:noFill/>
        </p:spPr>
        <p:txBody>
          <a:bodyPr wrap="square" rtlCol="0">
            <a:spAutoFit/>
          </a:bodyPr>
          <a:lstStyle/>
          <a:p>
            <a:pPr algn="l">
              <a:lnSpc>
                <a:spcPct val="100000"/>
              </a:lnSpc>
              <a:spcBef>
                <a:spcPts val="0"/>
              </a:spcBef>
            </a:pPr>
            <a:r>
              <a:rPr lang="en-US" altLang="zh-CN" sz="18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x</a:t>
            </a:r>
            <a:r>
              <a:rPr lang="en-US" altLang="zh-CN" sz="18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[0]=1</a:t>
            </a:r>
            <a:endParaRPr lang="en-US" altLang="zh-CN" sz="1800" smtClean="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a:p>
            <a:pPr algn="l">
              <a:lnSpc>
                <a:spcPct val="100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bestv=66</a:t>
            </a:r>
            <a:endParaRPr lang="en-US" altLang="zh-CN" sz="1800" smtClean="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a:p>
            <a:pPr algn="l">
              <a:lnSpc>
                <a:spcPct val="100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rw=rw-</a:t>
            </a:r>
            <a:r>
              <a:rPr lang="en-US" altLang="zh-CN" sz="18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w</a:t>
            </a:r>
            <a:r>
              <a:rPr lang="en-US" altLang="zh-CN" sz="18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[0]=70</a:t>
            </a:r>
            <a:endParaRPr lang="zh-CN" altLang="en-US" sz="1800" smtClean="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37" name="TextBox 36"/>
          <p:cNvSpPr txBox="1"/>
          <p:nvPr/>
        </p:nvSpPr>
        <p:spPr>
          <a:xfrm>
            <a:off x="2571736" y="3218715"/>
            <a:ext cx="2107418" cy="923330"/>
          </a:xfrm>
          <a:prstGeom prst="rect">
            <a:avLst/>
          </a:prstGeom>
          <a:noFill/>
        </p:spPr>
        <p:txBody>
          <a:bodyPr wrap="square" rtlCol="0">
            <a:spAutoFit/>
          </a:bodyPr>
          <a:lstStyle/>
          <a:p>
            <a:pPr algn="l">
              <a:lnSpc>
                <a:spcPct val="100000"/>
              </a:lnSpc>
              <a:spcBef>
                <a:spcPts val="0"/>
              </a:spcBef>
            </a:pPr>
            <a:r>
              <a:rPr lang="en-US" altLang="zh-CN" sz="18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x</a:t>
            </a:r>
            <a:r>
              <a:rPr lang="en-US" altLang="zh-CN" sz="18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[1]=1</a:t>
            </a:r>
            <a:endParaRPr lang="en-US" altLang="zh-CN" sz="1800" smtClean="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a:p>
            <a:pPr algn="l">
              <a:lnSpc>
                <a:spcPct val="100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bestv=66+20=86</a:t>
            </a:r>
            <a:endParaRPr lang="en-US" altLang="zh-CN" sz="1800" smtClean="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a:p>
            <a:pPr algn="l">
              <a:lnSpc>
                <a:spcPct val="100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rw=rw-</a:t>
            </a:r>
            <a:r>
              <a:rPr lang="en-US" altLang="zh-CN" sz="18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w</a:t>
            </a:r>
            <a:r>
              <a:rPr lang="en-US" altLang="zh-CN" sz="18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[1]=60</a:t>
            </a:r>
            <a:endParaRPr lang="zh-CN" altLang="en-US" sz="1800" smtClean="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38" name="TextBox 37"/>
          <p:cNvSpPr txBox="1"/>
          <p:nvPr/>
        </p:nvSpPr>
        <p:spPr>
          <a:xfrm>
            <a:off x="4643438" y="3218715"/>
            <a:ext cx="2143140" cy="923330"/>
          </a:xfrm>
          <a:prstGeom prst="rect">
            <a:avLst/>
          </a:prstGeom>
          <a:noFill/>
        </p:spPr>
        <p:txBody>
          <a:bodyPr wrap="square" rtlCol="0">
            <a:spAutoFit/>
          </a:bodyPr>
          <a:lstStyle/>
          <a:p>
            <a:pPr algn="l">
              <a:lnSpc>
                <a:spcPct val="100000"/>
              </a:lnSpc>
              <a:spcBef>
                <a:spcPts val="0"/>
              </a:spcBef>
            </a:pPr>
            <a:r>
              <a:rPr lang="en-US" altLang="zh-CN" sz="18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x</a:t>
            </a:r>
            <a:r>
              <a:rPr lang="en-US" altLang="zh-CN" sz="18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[2]=1</a:t>
            </a:r>
            <a:endParaRPr lang="en-US" altLang="zh-CN" sz="1800" smtClean="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a:p>
            <a:pPr algn="l">
              <a:lnSpc>
                <a:spcPct val="100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bestv=86+30=116</a:t>
            </a:r>
            <a:endParaRPr lang="en-US" altLang="zh-CN" sz="1800" smtClean="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a:p>
            <a:pPr algn="l">
              <a:lnSpc>
                <a:spcPct val="100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rw=rw-</a:t>
            </a:r>
            <a:r>
              <a:rPr lang="en-US" altLang="zh-CN" sz="18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w</a:t>
            </a:r>
            <a:r>
              <a:rPr lang="en-US" altLang="zh-CN" sz="18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[2]=40</a:t>
            </a:r>
            <a:endParaRPr lang="zh-CN" altLang="en-US" sz="1800" smtClean="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39" name="TextBox 38"/>
          <p:cNvSpPr txBox="1"/>
          <p:nvPr/>
        </p:nvSpPr>
        <p:spPr>
          <a:xfrm>
            <a:off x="6715172" y="3218715"/>
            <a:ext cx="2285984" cy="923330"/>
          </a:xfrm>
          <a:prstGeom prst="rect">
            <a:avLst/>
          </a:prstGeom>
          <a:noFill/>
        </p:spPr>
        <p:txBody>
          <a:bodyPr wrap="square" rtlCol="0">
            <a:spAutoFit/>
          </a:bodyPr>
          <a:lstStyle/>
          <a:p>
            <a:pPr algn="l">
              <a:lnSpc>
                <a:spcPct val="100000"/>
              </a:lnSpc>
              <a:spcBef>
                <a:spcPts val="0"/>
              </a:spcBef>
            </a:pPr>
            <a:r>
              <a:rPr lang="en-US" altLang="zh-CN" sz="18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x</a:t>
            </a:r>
            <a:r>
              <a:rPr lang="en-US" altLang="zh-CN" sz="18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[3]=0.8</a:t>
            </a:r>
            <a:endParaRPr lang="zh-CN" altLang="en-US" sz="1800" smtClean="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a:p>
            <a:pPr algn="l">
              <a:lnSpc>
                <a:spcPct val="100000"/>
              </a:lnSpc>
              <a:spcBef>
                <a:spcPts val="0"/>
              </a:spcBef>
            </a:pPr>
            <a:r>
              <a:rPr lang="en-US" altLang="zh-CN" sz="1800" smtClean="0">
                <a:solidFill>
                  <a:srgbClr val="FF0000"/>
                </a:solidFill>
                <a:latin typeface="Consolas" panose="020B0609020204030204" pitchFamily="49" charset="0"/>
                <a:ea typeface="仿宋" panose="02010609060101010101" pitchFamily="49" charset="-122"/>
                <a:cs typeface="Times New Roman" panose="02020603050405020304" pitchFamily="18" charset="0"/>
              </a:rPr>
              <a:t>bestv</a:t>
            </a:r>
            <a:r>
              <a:rPr lang="en-US" altLang="zh-CN" sz="18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=116+0.8*60</a:t>
            </a:r>
            <a:endParaRPr lang="en-US" altLang="zh-CN" sz="1800" smtClean="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a:p>
            <a:pPr algn="l">
              <a:lnSpc>
                <a:spcPct val="100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=164</a:t>
            </a:r>
            <a:endParaRPr lang="en-US" altLang="zh-CN" sz="1800" smtClean="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cxnSp>
        <p:nvCxnSpPr>
          <p:cNvPr id="41" name="直接箭头连接符 40"/>
          <p:cNvCxnSpPr/>
          <p:nvPr/>
        </p:nvCxnSpPr>
        <p:spPr>
          <a:xfrm flipV="1">
            <a:off x="1714481" y="2839642"/>
            <a:ext cx="1143005" cy="58936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43" name="直接箭头连接符 42"/>
          <p:cNvCxnSpPr/>
          <p:nvPr/>
        </p:nvCxnSpPr>
        <p:spPr>
          <a:xfrm rot="5400000" flipH="1" flipV="1">
            <a:off x="3376109" y="2910386"/>
            <a:ext cx="428032" cy="1793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45" name="直接箭头连接符 44"/>
          <p:cNvCxnSpPr/>
          <p:nvPr/>
        </p:nvCxnSpPr>
        <p:spPr>
          <a:xfrm rot="16200000" flipV="1">
            <a:off x="4714875" y="2857501"/>
            <a:ext cx="428628" cy="285755"/>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49" name="直接箭头连接符 48"/>
          <p:cNvCxnSpPr/>
          <p:nvPr/>
        </p:nvCxnSpPr>
        <p:spPr>
          <a:xfrm rot="10800000">
            <a:off x="5643570" y="2839642"/>
            <a:ext cx="1428760" cy="42862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pic>
        <p:nvPicPr>
          <p:cNvPr id="17" name="Picture 3"/>
          <p:cNvPicPr>
            <a:picLocks noChangeAspect="1" noChangeArrowheads="1"/>
          </p:cNvPicPr>
          <p:nvPr/>
        </p:nvPicPr>
        <p:blipFill>
          <a:blip r:embed="rId2" cstate="print"/>
          <a:srcRect/>
          <a:stretch>
            <a:fillRect/>
          </a:stretch>
        </p:blipFill>
        <p:spPr bwMode="auto">
          <a:xfrm>
            <a:off x="285720" y="285734"/>
            <a:ext cx="639027" cy="642948"/>
          </a:xfrm>
          <a:prstGeom prst="rect">
            <a:avLst/>
          </a:prstGeom>
          <a:noFill/>
          <a:ln w="9525">
            <a:noFill/>
            <a:miter lim="800000"/>
            <a:headEnd/>
            <a:tailEnd/>
          </a:ln>
        </p:spPr>
      </p:pic>
      <p:sp>
        <p:nvSpPr>
          <p:cNvPr id="16" name="灯片编号占位符 15"/>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214282" y="394571"/>
            <a:ext cx="8643998" cy="274868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59410">
              <a:lnSpc>
                <a:spcPts val="29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	def </a:t>
            </a:r>
            <a:r>
              <a:rPr lang="en-US" altLang="zh-CN" sz="2000" smtClean="0">
                <a:solidFill>
                  <a:srgbClr val="FF0000"/>
                </a:solidFill>
                <a:latin typeface="Consolas" panose="020B0609020204030204" pitchFamily="49" charset="0"/>
                <a:ea typeface="仿宋" panose="02010609060101010101" pitchFamily="49" charset="-122"/>
              </a:rPr>
              <a:t>greedly</a:t>
            </a:r>
            <a:r>
              <a:rPr lang="en-US" altLang="zh-CN" sz="2000" smtClean="0">
                <a:solidFill>
                  <a:srgbClr val="0000FF"/>
                </a:solidFill>
                <a:latin typeface="Consolas" panose="020B0609020204030204" pitchFamily="49" charset="0"/>
                <a:ea typeface="仿宋" panose="02010609060101010101" pitchFamily="49" charset="-122"/>
              </a:rPr>
              <a:t>(g,W):		            </a:t>
            </a:r>
            <a:r>
              <a:rPr lang="en-US" altLang="zh-CN" sz="2000" smtClean="0">
                <a:solidFill>
                  <a:srgbClr val="00B050"/>
                </a:solidFill>
                <a:latin typeface="Consolas" panose="020B0609020204030204" pitchFamily="49" charset="0"/>
                <a:ea typeface="仿宋" panose="02010609060101010101" pitchFamily="49" charset="-122"/>
              </a:rPr>
              <a:t>#</a:t>
            </a:r>
            <a:r>
              <a:rPr lang="zh-CN" altLang="zh-CN" sz="2000" smtClean="0">
                <a:solidFill>
                  <a:srgbClr val="00B050"/>
                </a:solidFill>
                <a:latin typeface="Consolas" panose="020B0609020204030204" pitchFamily="49" charset="0"/>
                <a:ea typeface="仿宋" panose="02010609060101010101" pitchFamily="49" charset="-122"/>
              </a:rPr>
              <a:t>贪心算法</a:t>
            </a:r>
            <a:endParaRPr lang="zh-CN" altLang="zh-CN" sz="2000" smtClean="0">
              <a:solidFill>
                <a:srgbClr val="00B050"/>
              </a:solidFill>
              <a:latin typeface="Consolas" panose="020B0609020204030204" pitchFamily="49" charset="0"/>
              <a:ea typeface="仿宋" panose="02010609060101010101" pitchFamily="49" charset="-122"/>
            </a:endParaRPr>
          </a:p>
          <a:p>
            <a:pPr algn="l" defTabSz="359410">
              <a:lnSpc>
                <a:spcPts val="29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 		global x,bestv</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9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3 		n=len(g)</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9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4  	g.sort()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按</a:t>
            </a:r>
            <a:r>
              <a:rPr lang="en-US" altLang="zh-CN" sz="2000" smtClean="0">
                <a:solidFill>
                  <a:srgbClr val="00B0F0"/>
                </a:solidFill>
                <a:latin typeface="Consolas" panose="020B0609020204030204" pitchFamily="49" charset="0"/>
                <a:ea typeface="仿宋" panose="02010609060101010101" pitchFamily="49" charset="-122"/>
              </a:rPr>
              <a:t>v/w</a:t>
            </a:r>
            <a:r>
              <a:rPr lang="zh-CN" altLang="zh-CN" sz="2000" smtClean="0">
                <a:solidFill>
                  <a:srgbClr val="00B0F0"/>
                </a:solidFill>
                <a:latin typeface="Consolas" panose="020B0609020204030204" pitchFamily="49" charset="0"/>
                <a:ea typeface="仿宋" panose="02010609060101010101" pitchFamily="49" charset="-122"/>
              </a:rPr>
              <a:t>递减排序</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9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5  	x=[0]*n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存放最优解向量</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9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6  	bestv=0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存放最大价值</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初始为</a:t>
            </a:r>
            <a:r>
              <a:rPr lang="en-US" altLang="zh-CN" sz="2000" smtClean="0">
                <a:solidFill>
                  <a:srgbClr val="00B0F0"/>
                </a:solidFill>
                <a:latin typeface="Consolas" panose="020B0609020204030204" pitchFamily="49" charset="0"/>
                <a:ea typeface="仿宋" panose="02010609060101010101" pitchFamily="49" charset="-122"/>
              </a:rPr>
              <a:t>0</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9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7  	rw=W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背包中能装入的余下重量</a:t>
            </a:r>
            <a:endParaRPr lang="zh-CN" altLang="zh-CN" sz="2000">
              <a:solidFill>
                <a:srgbClr val="00B0F0"/>
              </a:solidFill>
              <a:latin typeface="Consolas" panose="020B0609020204030204" pitchFamily="49" charset="0"/>
              <a:ea typeface="仿宋" panose="02010609060101010101" pitchFamily="49" charset="-122"/>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214282" y="160718"/>
            <a:ext cx="8786874" cy="376178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8  	i=0</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9  	while </a:t>
            </a:r>
            <a:r>
              <a:rPr lang="en-US" altLang="zh-CN" sz="2000" smtClean="0">
                <a:solidFill>
                  <a:srgbClr val="FF00FF"/>
                </a:solidFill>
                <a:latin typeface="Consolas" panose="020B0609020204030204" pitchFamily="49" charset="0"/>
                <a:ea typeface="仿宋" panose="02010609060101010101" pitchFamily="49" charset="-122"/>
              </a:rPr>
              <a:t>i&lt;n and g[i].w&lt;rw</a:t>
            </a:r>
            <a:r>
              <a:rPr lang="en-US" altLang="zh-CN" sz="2000" smtClean="0">
                <a:solidFill>
                  <a:srgbClr val="0000FF"/>
                </a:solidFill>
                <a:latin typeface="Consolas" panose="020B0609020204030204" pitchFamily="49" charset="0"/>
                <a:ea typeface="仿宋" panose="02010609060101010101" pitchFamily="49" charset="-122"/>
              </a:rPr>
              <a:t>: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物品</a:t>
            </a:r>
            <a:r>
              <a:rPr lang="en-US" altLang="zh-CN" sz="2000" smtClean="0">
                <a:solidFill>
                  <a:srgbClr val="00B0F0"/>
                </a:solidFill>
                <a:latin typeface="Consolas" panose="020B0609020204030204" pitchFamily="49" charset="0"/>
                <a:ea typeface="仿宋" panose="02010609060101010101" pitchFamily="49" charset="-122"/>
              </a:rPr>
              <a:t>i</a:t>
            </a:r>
            <a:r>
              <a:rPr lang="zh-CN" altLang="zh-CN" sz="2000" smtClean="0">
                <a:solidFill>
                  <a:srgbClr val="00B0F0"/>
                </a:solidFill>
                <a:latin typeface="Consolas" panose="020B0609020204030204" pitchFamily="49" charset="0"/>
                <a:ea typeface="仿宋" panose="02010609060101010101" pitchFamily="49" charset="-122"/>
              </a:rPr>
              <a:t>能够全部装入时循环</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10   		x[i]=1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装入物品</a:t>
            </a:r>
            <a:r>
              <a:rPr lang="en-US" altLang="zh-CN" sz="2000" smtClean="0">
                <a:solidFill>
                  <a:srgbClr val="00B0F0"/>
                </a:solidFill>
                <a:latin typeface="Consolas" panose="020B0609020204030204" pitchFamily="49" charset="0"/>
                <a:ea typeface="仿宋" panose="02010609060101010101" pitchFamily="49" charset="-122"/>
              </a:rPr>
              <a:t>i</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11    	rw-=g[i].w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减少背包中能装入的余下重量</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12    	bestv+=g[i].v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累计总价值</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13    	i+=1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继续循环</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700"/>
              </a:lnSpc>
              <a:spcBef>
                <a:spcPts val="1200"/>
              </a:spcBef>
            </a:pPr>
            <a:r>
              <a:rPr lang="en-US" altLang="zh-CN" sz="2000" smtClean="0">
                <a:solidFill>
                  <a:srgbClr val="0000FF"/>
                </a:solidFill>
                <a:latin typeface="Consolas" panose="020B0609020204030204" pitchFamily="49" charset="0"/>
                <a:ea typeface="仿宋" panose="02010609060101010101" pitchFamily="49" charset="-122"/>
              </a:rPr>
              <a:t>14 	if </a:t>
            </a:r>
            <a:r>
              <a:rPr lang="en-US" altLang="zh-CN" sz="2000" smtClean="0">
                <a:solidFill>
                  <a:srgbClr val="FF00FF"/>
                </a:solidFill>
                <a:latin typeface="Consolas" panose="020B0609020204030204" pitchFamily="49" charset="0"/>
                <a:ea typeface="仿宋" panose="02010609060101010101" pitchFamily="49" charset="-122"/>
              </a:rPr>
              <a:t>i&lt;n and rw&gt;0</a:t>
            </a:r>
            <a:r>
              <a:rPr lang="en-US" altLang="zh-CN" sz="2000" smtClean="0">
                <a:solidFill>
                  <a:srgbClr val="0000FF"/>
                </a:solidFill>
                <a:latin typeface="Consolas" panose="020B0609020204030204" pitchFamily="49" charset="0"/>
                <a:ea typeface="仿宋" panose="02010609060101010101" pitchFamily="49" charset="-122"/>
              </a:rPr>
              <a:t>: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当余下重量大于</a:t>
            </a:r>
            <a:r>
              <a:rPr lang="en-US" altLang="zh-CN" sz="2000" smtClean="0">
                <a:solidFill>
                  <a:srgbClr val="00B0F0"/>
                </a:solidFill>
                <a:latin typeface="Consolas" panose="020B0609020204030204" pitchFamily="49" charset="0"/>
                <a:ea typeface="仿宋" panose="02010609060101010101" pitchFamily="49" charset="-122"/>
              </a:rPr>
              <a:t>0</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15   		x[i]=rw/g[i].w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将物品</a:t>
            </a:r>
            <a:r>
              <a:rPr lang="en-US" altLang="zh-CN" sz="2000" smtClean="0">
                <a:solidFill>
                  <a:srgbClr val="00B0F0"/>
                </a:solidFill>
                <a:latin typeface="Consolas" panose="020B0609020204030204" pitchFamily="49" charset="0"/>
                <a:ea typeface="仿宋" panose="02010609060101010101" pitchFamily="49" charset="-122"/>
              </a:rPr>
              <a:t>i</a:t>
            </a:r>
            <a:r>
              <a:rPr lang="zh-CN" altLang="zh-CN" sz="2000" smtClean="0">
                <a:solidFill>
                  <a:srgbClr val="00B0F0"/>
                </a:solidFill>
                <a:latin typeface="Consolas" panose="020B0609020204030204" pitchFamily="49" charset="0"/>
                <a:ea typeface="仿宋" panose="02010609060101010101" pitchFamily="49" charset="-122"/>
              </a:rPr>
              <a:t>的一部分装入</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16    	bestv+=x[i]*g[i].v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累计总价值</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17</a:t>
            </a:r>
            <a:endParaRPr lang="zh-CN" altLang="zh-CN" sz="2000">
              <a:solidFill>
                <a:srgbClr val="0000FF"/>
              </a:solidFill>
              <a:latin typeface="Consolas" panose="020B0609020204030204" pitchFamily="49" charset="0"/>
              <a:ea typeface="仿宋" panose="02010609060101010101" pitchFamily="49" charset="-122"/>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214282" y="294601"/>
            <a:ext cx="8786874" cy="334871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18	def </a:t>
            </a:r>
            <a:r>
              <a:rPr lang="en-US" altLang="zh-CN" sz="2000" smtClean="0">
                <a:solidFill>
                  <a:srgbClr val="FF0000"/>
                </a:solidFill>
                <a:latin typeface="Consolas" panose="020B0609020204030204" pitchFamily="49" charset="0"/>
                <a:ea typeface="仿宋" panose="02010609060101010101" pitchFamily="49" charset="-122"/>
              </a:rPr>
              <a:t>knap</a:t>
            </a:r>
            <a:r>
              <a:rPr lang="en-US" altLang="zh-CN" sz="2000" smtClean="0">
                <a:solidFill>
                  <a:srgbClr val="0000FF"/>
                </a:solidFill>
                <a:latin typeface="Consolas" panose="020B0609020204030204" pitchFamily="49" charset="0"/>
                <a:ea typeface="仿宋" panose="02010609060101010101" pitchFamily="49" charset="-122"/>
              </a:rPr>
              <a:t>(g,W):		                 	</a:t>
            </a:r>
            <a:r>
              <a:rPr lang="en-US" altLang="zh-CN" sz="2000" smtClean="0">
                <a:solidFill>
                  <a:srgbClr val="00B050"/>
                </a:solidFill>
                <a:latin typeface="Consolas" panose="020B0609020204030204" pitchFamily="49" charset="0"/>
                <a:ea typeface="仿宋" panose="02010609060101010101" pitchFamily="49" charset="-122"/>
              </a:rPr>
              <a:t>#</a:t>
            </a:r>
            <a:r>
              <a:rPr lang="zh-CN" altLang="zh-CN" sz="2000" smtClean="0">
                <a:solidFill>
                  <a:srgbClr val="00B050"/>
                </a:solidFill>
                <a:latin typeface="Consolas" panose="020B0609020204030204" pitchFamily="49" charset="0"/>
                <a:ea typeface="仿宋" panose="02010609060101010101" pitchFamily="49" charset="-122"/>
              </a:rPr>
              <a:t>求解背包问题</a:t>
            </a:r>
            <a:endParaRPr lang="zh-CN" altLang="zh-CN" sz="2000" smtClean="0">
              <a:solidFill>
                <a:srgbClr val="00B05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19  	greedly(g,W)</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20  	print("</a:t>
            </a:r>
            <a:r>
              <a:rPr lang="zh-CN" altLang="zh-CN" sz="2000" smtClean="0">
                <a:solidFill>
                  <a:srgbClr val="0000FF"/>
                </a:solidFill>
                <a:latin typeface="Consolas" panose="020B0609020204030204" pitchFamily="49" charset="0"/>
                <a:ea typeface="仿宋" panose="02010609060101010101" pitchFamily="49" charset="-122"/>
              </a:rPr>
              <a:t>求解结果</a:t>
            </a:r>
            <a:r>
              <a:rPr lang="en-US" altLang="zh-CN" sz="2000" smtClean="0">
                <a:solidFill>
                  <a:srgbClr val="0000FF"/>
                </a:solidFill>
                <a:latin typeface="Consolas" panose="020B0609020204030204" pitchFamily="49" charset="0"/>
                <a:ea typeface="仿宋" panose="02010609060101010101" pitchFamily="49" charset="-122"/>
              </a:rPr>
              <a:t>")		            </a:t>
            </a:r>
            <a:r>
              <a:rPr lang="en-US" altLang="zh-CN" sz="2000" smtClean="0">
                <a:solidFill>
                  <a:srgbClr val="00B0F0"/>
                </a:solidFill>
                <a:latin typeface="Consolas" panose="020B0609020204030204" pitchFamily="49" charset="0"/>
                <a:ea typeface="仿宋" panose="02010609060101010101" pitchFamily="49" charset="-122"/>
              </a:rPr>
              <a:t>	#</a:t>
            </a:r>
            <a:r>
              <a:rPr lang="zh-CN" altLang="zh-CN" sz="2000" smtClean="0">
                <a:solidFill>
                  <a:srgbClr val="00B0F0"/>
                </a:solidFill>
                <a:latin typeface="Consolas" panose="020B0609020204030204" pitchFamily="49" charset="0"/>
                <a:ea typeface="仿宋" panose="02010609060101010101" pitchFamily="49" charset="-122"/>
              </a:rPr>
              <a:t>输出结果</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21  	for j in range(0,len(g)):</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22   		if </a:t>
            </a:r>
            <a:r>
              <a:rPr lang="en-US" altLang="zh-CN" sz="2000" smtClean="0">
                <a:solidFill>
                  <a:srgbClr val="FF00FF"/>
                </a:solidFill>
                <a:latin typeface="Consolas" panose="020B0609020204030204" pitchFamily="49" charset="0"/>
                <a:ea typeface="仿宋" panose="02010609060101010101" pitchFamily="49" charset="-122"/>
              </a:rPr>
              <a:t>x[j]==1</a:t>
            </a:r>
            <a:r>
              <a:rPr lang="en-US" altLang="zh-CN" sz="2000" smtClean="0">
                <a:solidFill>
                  <a:srgbClr val="0000FF"/>
                </a:solidFill>
                <a:latin typeface="Consolas" panose="020B0609020204030204" pitchFamily="49" charset="0"/>
                <a:ea typeface="仿宋" panose="02010609060101010101" pitchFamily="49" charset="-122"/>
              </a:rPr>
              <a:t>:print("  </a:t>
            </a:r>
            <a:r>
              <a:rPr lang="zh-CN" altLang="zh-CN" sz="2000" smtClean="0">
                <a:solidFill>
                  <a:srgbClr val="0000FF"/>
                </a:solidFill>
                <a:latin typeface="Consolas" panose="020B0609020204030204" pitchFamily="49" charset="0"/>
                <a:ea typeface="仿宋" panose="02010609060101010101" pitchFamily="49" charset="-122"/>
              </a:rPr>
              <a:t>选择</a:t>
            </a:r>
            <a:r>
              <a:rPr lang="en-US" altLang="zh-CN" sz="2000" smtClean="0">
                <a:solidFill>
                  <a:srgbClr val="0000FF"/>
                </a:solidFill>
                <a:latin typeface="Consolas" panose="020B0609020204030204" pitchFamily="49" charset="0"/>
                <a:ea typeface="仿宋" panose="02010609060101010101" pitchFamily="49" charset="-122"/>
              </a:rPr>
              <a:t>%d[%d,%d]</a:t>
            </a:r>
            <a:r>
              <a:rPr lang="zh-CN" altLang="zh-CN" sz="2000" smtClean="0">
                <a:solidFill>
                  <a:srgbClr val="0000FF"/>
                </a:solidFill>
                <a:latin typeface="Consolas" panose="020B0609020204030204" pitchFamily="49" charset="0"/>
                <a:ea typeface="仿宋" panose="02010609060101010101" pitchFamily="49" charset="-122"/>
              </a:rPr>
              <a:t>物品的比例是</a:t>
            </a:r>
            <a:r>
              <a:rPr lang="en-US" altLang="zh-CN" sz="2000" smtClean="0">
                <a:solidFill>
                  <a:srgbClr val="0000FF"/>
                </a:solidFill>
                <a:latin typeface="Consolas" panose="020B0609020204030204" pitchFamily="49" charset="0"/>
                <a:ea typeface="仿宋" panose="02010609060101010101" pitchFamily="49" charset="-122"/>
              </a:rPr>
              <a:t>1"</a:t>
            </a:r>
            <a:endParaRPr lang="en-US"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							%(g[j].no,g[j].w,g[j].v))</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23    	elif </a:t>
            </a:r>
            <a:r>
              <a:rPr lang="en-US" altLang="zh-CN" sz="2000" smtClean="0">
                <a:solidFill>
                  <a:srgbClr val="FF00FF"/>
                </a:solidFill>
                <a:latin typeface="Consolas" panose="020B0609020204030204" pitchFamily="49" charset="0"/>
                <a:ea typeface="仿宋" panose="02010609060101010101" pitchFamily="49" charset="-122"/>
              </a:rPr>
              <a:t>x[j]&gt;0</a:t>
            </a:r>
            <a:r>
              <a:rPr lang="en-US" altLang="zh-CN" sz="2000" smtClean="0">
                <a:solidFill>
                  <a:srgbClr val="0000FF"/>
                </a:solidFill>
                <a:latin typeface="Consolas" panose="020B0609020204030204" pitchFamily="49" charset="0"/>
                <a:ea typeface="仿宋" panose="02010609060101010101" pitchFamily="49" charset="-122"/>
              </a:rPr>
              <a:t>:print("  </a:t>
            </a:r>
            <a:r>
              <a:rPr lang="zh-CN" altLang="zh-CN" sz="2000" smtClean="0">
                <a:solidFill>
                  <a:srgbClr val="0000FF"/>
                </a:solidFill>
                <a:latin typeface="Consolas" panose="020B0609020204030204" pitchFamily="49" charset="0"/>
                <a:ea typeface="仿宋" panose="02010609060101010101" pitchFamily="49" charset="-122"/>
              </a:rPr>
              <a:t>选择</a:t>
            </a:r>
            <a:r>
              <a:rPr lang="en-US" altLang="zh-CN" sz="2000" smtClean="0">
                <a:solidFill>
                  <a:srgbClr val="0000FF"/>
                </a:solidFill>
                <a:latin typeface="Consolas" panose="020B0609020204030204" pitchFamily="49" charset="0"/>
                <a:ea typeface="仿宋" panose="02010609060101010101" pitchFamily="49" charset="-122"/>
              </a:rPr>
              <a:t>%d[%d,%d]</a:t>
            </a:r>
            <a:r>
              <a:rPr lang="zh-CN" altLang="zh-CN" sz="2000" smtClean="0">
                <a:solidFill>
                  <a:srgbClr val="0000FF"/>
                </a:solidFill>
                <a:latin typeface="Consolas" panose="020B0609020204030204" pitchFamily="49" charset="0"/>
                <a:ea typeface="仿宋" panose="02010609060101010101" pitchFamily="49" charset="-122"/>
              </a:rPr>
              <a:t>物品的比例是</a:t>
            </a:r>
            <a:r>
              <a:rPr lang="en-US" altLang="zh-CN" sz="2000" smtClean="0">
                <a:solidFill>
                  <a:srgbClr val="0000FF"/>
                </a:solidFill>
                <a:latin typeface="Consolas" panose="020B0609020204030204" pitchFamily="49" charset="0"/>
                <a:ea typeface="仿宋" panose="02010609060101010101" pitchFamily="49" charset="-122"/>
              </a:rPr>
              <a:t>%.1f"</a:t>
            </a:r>
            <a:endParaRPr lang="en-US"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							%(g[j].no,g[j].w,g[j].v,x[j]))</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24 	print("  </a:t>
            </a:r>
            <a:r>
              <a:rPr lang="zh-CN" altLang="zh-CN" sz="2000" smtClean="0">
                <a:solidFill>
                  <a:srgbClr val="0000FF"/>
                </a:solidFill>
                <a:latin typeface="Consolas" panose="020B0609020204030204" pitchFamily="49" charset="0"/>
                <a:ea typeface="仿宋" panose="02010609060101010101" pitchFamily="49" charset="-122"/>
              </a:rPr>
              <a:t>总价值</a:t>
            </a:r>
            <a:r>
              <a:rPr lang="en-US" altLang="zh-CN" sz="2000" smtClean="0">
                <a:solidFill>
                  <a:srgbClr val="0000FF"/>
                </a:solidFill>
                <a:latin typeface="Consolas" panose="020B0609020204030204" pitchFamily="49" charset="0"/>
                <a:ea typeface="仿宋" panose="02010609060101010101" pitchFamily="49" charset="-122"/>
              </a:rPr>
              <a:t>=%d"%(bestv))</a:t>
            </a:r>
            <a:endParaRPr lang="zh-CN" altLang="zh-CN" sz="2000">
              <a:solidFill>
                <a:srgbClr val="0000FF"/>
              </a:solidFill>
              <a:latin typeface="Consolas" panose="020B0609020204030204" pitchFamily="49" charset="0"/>
              <a:ea typeface="仿宋" panose="02010609060101010101" pitchFamily="49" charset="-122"/>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1026" name="Picture 2"/>
          <p:cNvPicPr>
            <a:picLocks noChangeAspect="1" noChangeArrowheads="1"/>
          </p:cNvPicPr>
          <p:nvPr/>
        </p:nvPicPr>
        <p:blipFill>
          <a:blip r:embed="rId1" cstate="print"/>
          <a:srcRect/>
          <a:stretch>
            <a:fillRect/>
          </a:stretch>
        </p:blipFill>
        <p:spPr bwMode="auto">
          <a:xfrm>
            <a:off x="2357422" y="2000246"/>
            <a:ext cx="4141392" cy="2000264"/>
          </a:xfrm>
          <a:prstGeom prst="rect">
            <a:avLst/>
          </a:prstGeom>
          <a:noFill/>
          <a:ln w="9525">
            <a:noFill/>
            <a:miter lim="800000"/>
            <a:headEnd/>
            <a:tailEnd/>
          </a:ln>
        </p:spPr>
      </p:pic>
      <p:sp>
        <p:nvSpPr>
          <p:cNvPr id="7" name="TextBox 5"/>
          <p:cNvSpPr txBox="1"/>
          <p:nvPr/>
        </p:nvSpPr>
        <p:spPr>
          <a:xfrm>
            <a:off x="714348" y="571486"/>
            <a:ext cx="714380" cy="646331"/>
          </a:xfrm>
          <a:prstGeom prst="rect">
            <a:avLst/>
          </a:prstGeom>
          <a:blipFill>
            <a:blip r:embed="rId2" cstate="print"/>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a:lstStyle>
          <a:p>
            <a:pPr>
              <a:lnSpc>
                <a:spcPct val="100000"/>
              </a:lnSpc>
              <a:spcBef>
                <a:spcPts val="0"/>
              </a:spcBef>
            </a:pPr>
            <a:r>
              <a:rPr lang="zh-CN" altLang="en-US" sz="1800" b="0" smtClean="0">
                <a:ln w="18415" cmpd="sng">
                  <a:solidFill>
                    <a:srgbClr val="FFFFFF"/>
                  </a:solidFill>
                  <a:prstDash val="solid"/>
                </a:ln>
                <a:solidFill>
                  <a:srgbClr val="FF00FF"/>
                </a:solidFill>
                <a:effectLst>
                  <a:outerShdw blurRad="63500" dir="3600000" algn="tl" rotWithShape="0">
                    <a:srgbClr val="000000">
                      <a:alpha val="70000"/>
                    </a:srgbClr>
                  </a:outerShdw>
                </a:effectLst>
                <a:latin typeface="Consolas" panose="020B0609020204030204" pitchFamily="49" charset="0"/>
                <a:ea typeface="仿宋" panose="02010609060101010101" pitchFamily="49" charset="-122"/>
                <a:cs typeface="Consolas" panose="020B0609020204030204" pitchFamily="49" charset="0"/>
              </a:rPr>
              <a:t>程序验证</a:t>
            </a:r>
            <a:endParaRPr lang="zh-CN" altLang="en-US" sz="1800" b="0" smtClean="0">
              <a:ln w="18415" cmpd="sng">
                <a:solidFill>
                  <a:srgbClr val="FFFFFF"/>
                </a:solidFill>
                <a:prstDash val="solid"/>
              </a:ln>
              <a:solidFill>
                <a:srgbClr val="FF00FF"/>
              </a:solidFill>
              <a:effectLst>
                <a:outerShdw blurRad="63500" dir="3600000" algn="tl" rotWithShape="0">
                  <a:srgbClr val="000000">
                    <a:alpha val="70000"/>
                  </a:srgbClr>
                </a:outerShdw>
              </a:effectLst>
              <a:latin typeface="Consolas" panose="020B0609020204030204" pitchFamily="49" charset="0"/>
              <a:ea typeface="仿宋" panose="02010609060101010101" pitchFamily="49" charset="-122"/>
              <a:cs typeface="Consolas" panose="020B0609020204030204" pitchFamily="49" charset="0"/>
            </a:endParaRPr>
          </a:p>
        </p:txBody>
      </p:sp>
      <p:graphicFrame>
        <p:nvGraphicFramePr>
          <p:cNvPr id="8" name="表格 7"/>
          <p:cNvGraphicFramePr>
            <a:graphicFrameLocks noGrp="1"/>
          </p:cNvGraphicFramePr>
          <p:nvPr/>
        </p:nvGraphicFramePr>
        <p:xfrm>
          <a:off x="1785918" y="500048"/>
          <a:ext cx="5643601" cy="1071570"/>
        </p:xfrm>
        <a:graphic>
          <a:graphicData uri="http://schemas.openxmlformats.org/drawingml/2006/table">
            <a:tbl>
              <a:tblPr>
                <a:tableStyleId>{35758FB7-9AC5-4552-8A53-C91805E547FA}</a:tableStyleId>
              </a:tblPr>
              <a:tblGrid>
                <a:gridCol w="1785951"/>
                <a:gridCol w="785818"/>
                <a:gridCol w="714380"/>
                <a:gridCol w="857256"/>
                <a:gridCol w="785818"/>
                <a:gridCol w="714378"/>
              </a:tblGrid>
              <a:tr h="357190">
                <a:tc>
                  <a:txBody>
                    <a:bodyPr/>
                    <a:lstStyle/>
                    <a:p>
                      <a:pPr algn="ctr">
                        <a:lnSpc>
                          <a:spcPts val="2800"/>
                        </a:lnSpc>
                        <a:spcAft>
                          <a:spcPts val="0"/>
                        </a:spcAft>
                      </a:pPr>
                      <a:r>
                        <a:rPr lang="zh-CN" sz="1800" b="1"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rPr>
                        <a:t>物品编号</a:t>
                      </a:r>
                      <a:r>
                        <a:rPr lang="en-US" sz="1800" b="1"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rPr>
                        <a:t>no</a:t>
                      </a:r>
                      <a:endParaRPr lang="zh-CN" sz="1800" b="1"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b="1"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rPr>
                        <a:t>0</a:t>
                      </a:r>
                      <a:endParaRPr lang="zh-CN" sz="1800" b="1"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b="1"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rPr>
                        <a:t>1</a:t>
                      </a:r>
                      <a:endParaRPr lang="zh-CN" sz="1800" b="1"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b="1"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rPr>
                        <a:t>2</a:t>
                      </a:r>
                      <a:endParaRPr lang="zh-CN" sz="1800" b="1"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b="1"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rPr>
                        <a:t>3</a:t>
                      </a:r>
                      <a:endParaRPr lang="zh-CN" sz="1800" b="1"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b="1"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rPr>
                        <a:t>4</a:t>
                      </a:r>
                      <a:endParaRPr lang="zh-CN" sz="1800" b="1" kern="100">
                        <a:solidFill>
                          <a:srgbClr val="FF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r>
              <a:tr h="357190">
                <a:tc>
                  <a:txBody>
                    <a:bodyPr/>
                    <a:lstStyle/>
                    <a:p>
                      <a:pPr algn="ctr">
                        <a:lnSpc>
                          <a:spcPts val="2800"/>
                        </a:lnSpc>
                        <a:spcAft>
                          <a:spcPts val="0"/>
                        </a:spcAft>
                      </a:pPr>
                      <a:r>
                        <a:rPr lang="en-US" sz="1800" i="1"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w</a:t>
                      </a:r>
                      <a:endParaRPr lang="zh-CN" sz="1800" i="1"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10</a:t>
                      </a:r>
                      <a:endParaRPr lang="zh-CN" sz="18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20</a:t>
                      </a:r>
                      <a:endParaRPr lang="zh-CN" sz="18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30</a:t>
                      </a:r>
                      <a:endParaRPr lang="zh-CN" sz="18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40</a:t>
                      </a:r>
                      <a:endParaRPr lang="zh-CN" sz="18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50</a:t>
                      </a:r>
                      <a:endParaRPr lang="zh-CN" sz="18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r>
              <a:tr h="357190">
                <a:tc>
                  <a:txBody>
                    <a:bodyPr/>
                    <a:lstStyle/>
                    <a:p>
                      <a:pPr algn="ctr">
                        <a:lnSpc>
                          <a:spcPts val="2800"/>
                        </a:lnSpc>
                        <a:spcAft>
                          <a:spcPts val="0"/>
                        </a:spcAft>
                      </a:pPr>
                      <a:r>
                        <a:rPr lang="en-US" sz="1800" i="1"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v</a:t>
                      </a:r>
                      <a:endParaRPr lang="zh-CN" sz="1800" i="1"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20</a:t>
                      </a:r>
                      <a:endParaRPr lang="zh-CN" sz="18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30</a:t>
                      </a:r>
                      <a:endParaRPr lang="zh-CN" sz="18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66</a:t>
                      </a:r>
                      <a:endParaRPr lang="zh-CN" sz="18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40</a:t>
                      </a:r>
                      <a:endParaRPr lang="zh-CN" sz="18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c>
                  <a:txBody>
                    <a:bodyPr/>
                    <a:lstStyle/>
                    <a:p>
                      <a:pPr algn="ctr">
                        <a:lnSpc>
                          <a:spcPts val="2800"/>
                        </a:lnSpc>
                        <a:spcAft>
                          <a:spcPts val="0"/>
                        </a:spcAft>
                      </a:pPr>
                      <a:r>
                        <a:rPr lang="en-US" sz="18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60</a:t>
                      </a:r>
                      <a:endParaRPr lang="zh-CN" sz="1800" kern="1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solidFill>
                      <a:schemeClr val="bg1">
                        <a:lumMod val="95000"/>
                      </a:schemeClr>
                    </a:solidFill>
                  </a:tcPr>
                </a:tc>
              </a:tr>
            </a:tbl>
          </a:graphicData>
        </a:graphic>
      </p:graphicFrame>
      <p:sp>
        <p:nvSpPr>
          <p:cNvPr id="10" name="灯片编号占位符 9"/>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48" name="Rectangle 24"/>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8" name="TextBox 27"/>
          <p:cNvSpPr txBox="1"/>
          <p:nvPr/>
        </p:nvSpPr>
        <p:spPr>
          <a:xfrm>
            <a:off x="285720" y="428610"/>
            <a:ext cx="492922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ea typeface="微软雅黑" panose="020B0503020204020204" pitchFamily="34" charset="-122"/>
              </a:rPr>
              <a:t>7.1.2   </a:t>
            </a:r>
            <a:r>
              <a:rPr lang="zh-CN" altLang="zh-CN" smtClean="0">
                <a:ea typeface="微软雅黑" panose="020B0503020204020204" pitchFamily="34" charset="-122"/>
              </a:rPr>
              <a:t>贪心法求解问题具有的性质</a:t>
            </a:r>
            <a:endParaRPr lang="zh-CN" altLang="zh-CN" smtClean="0">
              <a:ln w="11430"/>
              <a:solidFill>
                <a:schemeClr val="bg1"/>
              </a:solidFill>
              <a:effectLst>
                <a:outerShdw blurRad="50800" dist="39000" dir="5460000" algn="tl">
                  <a:srgbClr val="000000">
                    <a:alpha val="38000"/>
                  </a:srgbClr>
                </a:outerShdw>
              </a:effectLst>
              <a:ea typeface="微软雅黑" panose="020B0503020204020204" pitchFamily="34" charset="-122"/>
              <a:cs typeface="Consolas" panose="020B0609020204030204" pitchFamily="49" charset="0"/>
            </a:endParaRPr>
          </a:p>
        </p:txBody>
      </p:sp>
      <p:sp>
        <p:nvSpPr>
          <p:cNvPr id="30" name="TextBox 29"/>
          <p:cNvSpPr txBox="1"/>
          <p:nvPr/>
        </p:nvSpPr>
        <p:spPr>
          <a:xfrm>
            <a:off x="428596" y="1071553"/>
            <a:ext cx="2643206" cy="453183"/>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pPr>
            <a:r>
              <a:rPr lang="en-US" altLang="zh-CN" sz="2000" smtClean="0">
                <a:ea typeface="微软雅黑" panose="020B0503020204020204" pitchFamily="34" charset="-122"/>
              </a:rPr>
              <a:t>1.  </a:t>
            </a:r>
            <a:r>
              <a:rPr lang="zh-CN" altLang="zh-CN" sz="2000" smtClean="0">
                <a:ea typeface="微软雅黑" panose="020B0503020204020204" pitchFamily="34" charset="-122"/>
              </a:rPr>
              <a:t>最优子结构性质</a:t>
            </a:r>
            <a:endParaRPr lang="zh-CN" altLang="zh-CN" sz="2000">
              <a:solidFill>
                <a:schemeClr val="bg1"/>
              </a:solidFill>
              <a:ea typeface="微软雅黑" panose="020B0503020204020204" pitchFamily="34" charset="-122"/>
              <a:cs typeface="Times New Roman" panose="02020603050405020304" pitchFamily="18" charset="0"/>
            </a:endParaRPr>
          </a:p>
        </p:txBody>
      </p:sp>
      <p:sp>
        <p:nvSpPr>
          <p:cNvPr id="101401" name="Rectangle 25"/>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6" name="TextBox 35"/>
          <p:cNvSpPr txBox="1"/>
          <p:nvPr/>
        </p:nvSpPr>
        <p:spPr>
          <a:xfrm>
            <a:off x="642910" y="1714494"/>
            <a:ext cx="7786742" cy="2090417"/>
          </a:xfrm>
          <a:prstGeom prst="rect">
            <a:avLst/>
          </a:prstGeom>
          <a:solidFill>
            <a:schemeClr val="bg1"/>
          </a:solidFill>
          <a:ln>
            <a:solidFill>
              <a:schemeClr val="accent6">
                <a:lumMod val="40000"/>
                <a:lumOff val="60000"/>
              </a:schemeClr>
            </a:solidFill>
          </a:ln>
        </p:spPr>
        <p:txBody>
          <a:bodyPr wrap="square" lIns="180000" tIns="108000" bIns="108000" rtlCol="0">
            <a:spAutoFit/>
          </a:bodyPr>
          <a:lstStyle/>
          <a:p>
            <a:pPr marL="457200" indent="-457200" algn="l">
              <a:lnSpc>
                <a:spcPts val="2800"/>
              </a:lnSpc>
              <a:spcBef>
                <a:spcPts val="600"/>
              </a:spcBef>
              <a:buBlip>
                <a:blip r:embed="rId1"/>
              </a:buBlip>
            </a:pPr>
            <a:r>
              <a:rPr lang="zh-CN" altLang="zh-CN" sz="2000" smtClean="0">
                <a:solidFill>
                  <a:srgbClr val="0000FF"/>
                </a:solidFill>
                <a:ea typeface="楷体" panose="02010609060101010101" pitchFamily="49" charset="-122"/>
                <a:cs typeface="Times New Roman" panose="02020603050405020304" pitchFamily="18" charset="0"/>
              </a:rPr>
              <a:t>如果一个问题的最优解包含其子问题的最优解，则称此问题具有</a:t>
            </a:r>
            <a:r>
              <a:rPr lang="zh-CN" altLang="zh-CN" sz="2000" smtClean="0">
                <a:solidFill>
                  <a:srgbClr val="FF0000"/>
                </a:solidFill>
                <a:ea typeface="楷体" panose="02010609060101010101" pitchFamily="49" charset="-122"/>
                <a:cs typeface="Times New Roman" panose="02020603050405020304" pitchFamily="18" charset="0"/>
              </a:rPr>
              <a:t>最优子结构性质</a:t>
            </a:r>
            <a:r>
              <a:rPr lang="zh-CN" altLang="zh-CN" sz="2000" smtClean="0">
                <a:solidFill>
                  <a:srgbClr val="0000FF"/>
                </a:solidFill>
                <a:ea typeface="楷体" panose="02010609060101010101" pitchFamily="49" charset="-122"/>
                <a:cs typeface="Times New Roman" panose="02020603050405020304" pitchFamily="18" charset="0"/>
              </a:rPr>
              <a:t>。</a:t>
            </a:r>
            <a:endParaRPr lang="en-US" altLang="zh-CN" sz="2000" smtClean="0">
              <a:solidFill>
                <a:srgbClr val="0000FF"/>
              </a:solidFill>
              <a:ea typeface="楷体" panose="02010609060101010101" pitchFamily="49" charset="-122"/>
              <a:cs typeface="Times New Roman" panose="02020603050405020304" pitchFamily="18" charset="0"/>
            </a:endParaRPr>
          </a:p>
          <a:p>
            <a:pPr marL="457200" indent="-457200" algn="l">
              <a:lnSpc>
                <a:spcPts val="2800"/>
              </a:lnSpc>
              <a:spcBef>
                <a:spcPts val="600"/>
              </a:spcBef>
              <a:buBlip>
                <a:blip r:embed="rId1"/>
              </a:buBlip>
            </a:pPr>
            <a:r>
              <a:rPr lang="zh-CN" altLang="zh-CN" sz="2000" smtClean="0">
                <a:solidFill>
                  <a:srgbClr val="0000FF"/>
                </a:solidFill>
                <a:ea typeface="楷体" panose="02010609060101010101" pitchFamily="49" charset="-122"/>
                <a:cs typeface="Times New Roman" panose="02020603050405020304" pitchFamily="18" charset="0"/>
              </a:rPr>
              <a:t>证明</a:t>
            </a:r>
            <a:r>
              <a:rPr lang="zh-CN" altLang="en-US" sz="2000" smtClean="0">
                <a:solidFill>
                  <a:srgbClr val="0000FF"/>
                </a:solidFill>
                <a:ea typeface="楷体" panose="02010609060101010101" pitchFamily="49" charset="-122"/>
                <a:cs typeface="Times New Roman" panose="02020603050405020304" pitchFamily="18" charset="0"/>
              </a:rPr>
              <a:t>方法：</a:t>
            </a:r>
            <a:r>
              <a:rPr lang="zh-CN" altLang="zh-CN" sz="2000" smtClean="0">
                <a:solidFill>
                  <a:srgbClr val="0000FF"/>
                </a:solidFill>
                <a:ea typeface="楷体" panose="02010609060101010101" pitchFamily="49" charset="-122"/>
                <a:cs typeface="Times New Roman" panose="02020603050405020304" pitchFamily="18" charset="0"/>
              </a:rPr>
              <a:t>采用</a:t>
            </a:r>
            <a:r>
              <a:rPr lang="zh-CN" altLang="zh-CN" sz="2000" smtClean="0">
                <a:solidFill>
                  <a:srgbClr val="FF0000"/>
                </a:solidFill>
                <a:ea typeface="楷体" panose="02010609060101010101" pitchFamily="49" charset="-122"/>
                <a:cs typeface="Times New Roman" panose="02020603050405020304" pitchFamily="18" charset="0"/>
              </a:rPr>
              <a:t>反证法</a:t>
            </a:r>
            <a:r>
              <a:rPr lang="zh-CN" altLang="zh-CN" sz="2000" smtClean="0">
                <a:solidFill>
                  <a:srgbClr val="0000FF"/>
                </a:solidFill>
                <a:ea typeface="楷体" panose="02010609060101010101" pitchFamily="49" charset="-122"/>
                <a:cs typeface="Times New Roman" panose="02020603050405020304" pitchFamily="18" charset="0"/>
              </a:rPr>
              <a:t>，先假设由问题的最优解导出的子问题的解不是最优的，然后证明在这个假设下可以构造出比原问题的最优解更好的解，从而导致矛盾。</a:t>
            </a:r>
            <a:endParaRPr lang="zh-CN" altLang="en-US" sz="2000" smtClean="0">
              <a:solidFill>
                <a:srgbClr val="0000FF"/>
              </a:solidFill>
              <a:ea typeface="楷体" panose="02010609060101010101" pitchFamily="49" charset="-122"/>
              <a:cs typeface="Times New Roman" panose="02020603050405020304" pitchFamily="18"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 name="TextBox 19"/>
          <p:cNvSpPr txBox="1"/>
          <p:nvPr/>
        </p:nvSpPr>
        <p:spPr>
          <a:xfrm>
            <a:off x="642910" y="1178709"/>
            <a:ext cx="8072494" cy="1400383"/>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12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排序算法</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sort()</a:t>
            </a: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的时间复杂性为</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O(</a:t>
            </a:r>
            <a:r>
              <a:rPr lang="en-US" altLang="zh-CN" sz="20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n</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log</a:t>
            </a:r>
            <a:r>
              <a:rPr lang="en-US" altLang="zh-CN" sz="2000" baseline="-25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2</a:t>
            </a:r>
            <a:r>
              <a:rPr lang="en-US" altLang="zh-CN" sz="20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n</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while</a:t>
            </a: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循环的时间为</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O(</a:t>
            </a:r>
            <a:r>
              <a:rPr lang="en-US" altLang="zh-CN" sz="20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n</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r>
              <a:rPr lang="zh-CN" altLang="en-US"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endPar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a:p>
            <a:pPr marL="457200" indent="-457200" algn="l">
              <a:lnSpc>
                <a:spcPts val="3000"/>
              </a:lnSpc>
              <a:spcBef>
                <a:spcPts val="12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所以算法的时间复杂度为</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O(</a:t>
            </a:r>
            <a:r>
              <a:rPr lang="en-US" altLang="zh-CN" sz="20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n</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log</a:t>
            </a:r>
            <a:r>
              <a:rPr lang="en-US" altLang="zh-CN" sz="2000" baseline="-25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2</a:t>
            </a:r>
            <a:r>
              <a:rPr lang="en-US" altLang="zh-CN" sz="20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n</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endPar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6" name="TextBox 5"/>
          <p:cNvSpPr txBox="1"/>
          <p:nvPr/>
        </p:nvSpPr>
        <p:spPr>
          <a:xfrm>
            <a:off x="3071802" y="482189"/>
            <a:ext cx="2071702" cy="430887"/>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nSpc>
                <a:spcPct val="100000"/>
              </a:lnSpc>
              <a:spcBef>
                <a:spcPts val="0"/>
              </a:spcBef>
            </a:pPr>
            <a:r>
              <a:rPr lang="zh-CN" altLang="en-US" sz="2200" smtClean="0">
                <a:solidFill>
                  <a:schemeClr val="bg1"/>
                </a:solidFill>
                <a:latin typeface="微软雅黑" panose="020B0503020204020204" pitchFamily="34" charset="-122"/>
                <a:ea typeface="微软雅黑" panose="020B0503020204020204" pitchFamily="34" charset="-122"/>
                <a:cs typeface="Consolas" panose="020B0609020204030204" pitchFamily="49" charset="0"/>
              </a:rPr>
              <a:t>算法分析</a:t>
            </a:r>
            <a:endParaRPr lang="zh-CN" altLang="en-US" sz="2200" smtClean="0">
              <a:solidFill>
                <a:schemeClr val="bg1"/>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10607" name="Rectangle 15"/>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 name="TextBox 19"/>
          <p:cNvSpPr txBox="1"/>
          <p:nvPr/>
        </p:nvSpPr>
        <p:spPr>
          <a:xfrm>
            <a:off x="642910" y="267875"/>
            <a:ext cx="7286676"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anose="020B0609020204030204" pitchFamily="49" charset="0"/>
                <a:ea typeface="微软雅黑" panose="020B0503020204020204" pitchFamily="34" charset="-122"/>
                <a:cs typeface="Consolas" panose="020B0609020204030204" pitchFamily="49" charset="0"/>
              </a:rPr>
              <a:t>7.2.4 </a:t>
            </a:r>
            <a:r>
              <a:rPr lang="zh-CN" altLang="zh-CN" smtClean="0">
                <a:latin typeface="Consolas" panose="020B0609020204030204" pitchFamily="49" charset="0"/>
                <a:ea typeface="微软雅黑" panose="020B0503020204020204" pitchFamily="34" charset="-122"/>
                <a:cs typeface="Consolas" panose="020B0609020204030204" pitchFamily="49" charset="0"/>
              </a:rPr>
              <a:t>实战—雪糕的最大数量（</a:t>
            </a:r>
            <a:r>
              <a:rPr lang="en-US" altLang="zh-CN" smtClean="0">
                <a:latin typeface="Consolas" panose="020B0609020204030204" pitchFamily="49" charset="0"/>
                <a:ea typeface="微软雅黑" panose="020B0503020204020204" pitchFamily="34" charset="-122"/>
                <a:cs typeface="Consolas" panose="020B0609020204030204" pitchFamily="49" charset="0"/>
              </a:rPr>
              <a:t>LeetCode1833</a:t>
            </a:r>
            <a:r>
              <a:rPr lang="zh-CN" altLang="zh-CN" smtClean="0">
                <a:latin typeface="Consolas" panose="020B0609020204030204" pitchFamily="49" charset="0"/>
                <a:ea typeface="微软雅黑" panose="020B0503020204020204" pitchFamily="34" charset="-122"/>
                <a:cs typeface="Consolas" panose="020B0609020204030204" pitchFamily="49" charset="0"/>
              </a:rPr>
              <a:t>★★）</a:t>
            </a:r>
            <a:endParaRPr lang="zh-CN" altLang="zh-CN">
              <a:latin typeface="Consolas" panose="020B0609020204030204" pitchFamily="49" charset="0"/>
              <a:ea typeface="微软雅黑" panose="020B0503020204020204" pitchFamily="34" charset="-122"/>
              <a:cs typeface="Consolas" panose="020B0609020204030204" pitchFamily="49" charset="0"/>
            </a:endParaRPr>
          </a:p>
        </p:txBody>
      </p:sp>
      <p:sp>
        <p:nvSpPr>
          <p:cNvPr id="21" name="TextBox 20"/>
          <p:cNvSpPr txBox="1"/>
          <p:nvPr/>
        </p:nvSpPr>
        <p:spPr>
          <a:xfrm>
            <a:off x="428596" y="1000114"/>
            <a:ext cx="8286808" cy="3646155"/>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defTabSz="359410">
              <a:lnSpc>
                <a:spcPts val="3000"/>
              </a:lnSpc>
              <a:spcBef>
                <a:spcPts val="600"/>
              </a:spcBef>
            </a:pPr>
            <a:r>
              <a:rPr lang="zh-CN" altLang="zh-CN"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问题描述</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：商店中新到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支雪糕，用数组</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costs</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表示雪糕的价格，</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Tony</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一共有</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coins</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的现金，他想要买尽可能多的雪糕</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defTabSz="359410">
              <a:lnSpc>
                <a:spcPts val="3000"/>
              </a:lnSpc>
              <a:spcBef>
                <a:spcPts val="60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设计一个算法</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求</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Tony</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coins</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现金能够买到的雪糕的最大数量，可以按任意顺序购买雪糕。</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defTabSz="359410">
              <a:lnSpc>
                <a:spcPts val="3000"/>
              </a:lnSpc>
              <a:spcBef>
                <a:spcPts val="60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例如，</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costs={1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coins=7</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，可以买下标为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的雪糕，总价为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1+3+2+1=7</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，答案为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defTabSz="359410">
              <a:lnSpc>
                <a:spcPts val="3000"/>
              </a:lnSpc>
              <a:spcBef>
                <a:spcPts val="60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要求设计如下方法：</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lvl="1" algn="l" defTabSz="359410">
              <a:lnSpc>
                <a:spcPts val="3000"/>
              </a:lnSpc>
              <a:spcBef>
                <a:spcPts val="600"/>
              </a:spcBef>
            </a:pP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 public int maxIceCream(int[] costs, int coins) { }</a:t>
            </a:r>
            <a:endParaRPr lang="zh-CN" altLang="zh-CN" sz="2000">
              <a:solidFill>
                <a:srgbClr val="006600"/>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10607" name="Rectangle 15"/>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3" name="TextBox 32"/>
          <p:cNvSpPr txBox="1"/>
          <p:nvPr/>
        </p:nvSpPr>
        <p:spPr>
          <a:xfrm>
            <a:off x="357158" y="642924"/>
            <a:ext cx="500066" cy="430887"/>
          </a:xfrm>
          <a:prstGeom prst="rect">
            <a:avLst/>
          </a:prstGeom>
          <a:solidFill>
            <a:schemeClr val="accent5">
              <a:lumMod val="20000"/>
              <a:lumOff val="80000"/>
            </a:schemeClr>
          </a:solidFill>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a:lstStyle>
          <a:p>
            <a:pPr>
              <a:lnSpc>
                <a:spcPct val="100000"/>
              </a:lnSpc>
              <a:spcBef>
                <a:spcPts val="0"/>
              </a:spcBef>
            </a:pPr>
            <a:r>
              <a:rPr lang="zh-CN" altLang="en-US"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解</a:t>
            </a:r>
            <a:endParaRPr lang="zh-CN" altLang="en-US" sz="220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34" name="TextBox 33"/>
          <p:cNvSpPr txBox="1"/>
          <p:nvPr/>
        </p:nvSpPr>
        <p:spPr>
          <a:xfrm>
            <a:off x="642910" y="1232287"/>
            <a:ext cx="7858180" cy="2310990"/>
          </a:xfrm>
          <a:prstGeom prst="rect">
            <a:avLst/>
          </a:prstGeom>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3000"/>
              </a:lnSpc>
              <a:buBlip>
                <a:blip r:embed="rId1"/>
              </a:buBlip>
            </a:pP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类似背包问题，采用的</a:t>
            </a:r>
            <a:r>
              <a:rPr lang="zh-CN" altLang="zh-CN" sz="2200" smtClean="0">
                <a:solidFill>
                  <a:srgbClr val="FF0000"/>
                </a:solidFill>
                <a:latin typeface="Consolas" panose="020B0609020204030204" pitchFamily="49" charset="0"/>
                <a:ea typeface="仿宋" panose="02010609060101010101" pitchFamily="49" charset="-122"/>
                <a:cs typeface="Consolas" panose="020B0609020204030204" pitchFamily="49" charset="0"/>
              </a:rPr>
              <a:t>贪心策略</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是优先选择价格小的雪糕，这样使得剩余金额尽可能的多，将来能够做的决策方案也就相应变多。</a:t>
            </a:r>
            <a:endPar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3000"/>
              </a:lnSpc>
              <a:buBlip>
                <a:blip r:embed="rId1"/>
              </a:buBlip>
            </a:pP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为此先将</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costs</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递增排序，然后从前向后处理，能够买的雪糕则买下。</a:t>
            </a:r>
            <a:endParaRPr lang="zh-CN" altLang="zh-CN" sz="22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214282" y="360320"/>
            <a:ext cx="8643998" cy="389002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	class Solution:</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  	def </a:t>
            </a:r>
            <a:r>
              <a:rPr lang="en-US" altLang="zh-CN" sz="2000" smtClean="0">
                <a:solidFill>
                  <a:srgbClr val="FF0000"/>
                </a:solidFill>
                <a:latin typeface="Consolas" panose="020B0609020204030204" pitchFamily="49" charset="0"/>
                <a:ea typeface="仿宋" panose="02010609060101010101" pitchFamily="49" charset="-122"/>
              </a:rPr>
              <a:t>maxIceCream</a:t>
            </a:r>
            <a:r>
              <a:rPr lang="en-US" altLang="zh-CN" sz="2000" smtClean="0">
                <a:solidFill>
                  <a:srgbClr val="0000FF"/>
                </a:solidFill>
                <a:latin typeface="Consolas" panose="020B0609020204030204" pitchFamily="49" charset="0"/>
                <a:ea typeface="仿宋" panose="02010609060101010101" pitchFamily="49" charset="-122"/>
              </a:rPr>
              <a:t>(self, costs, coins) -&gt; int:</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3    		costs.sort()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默认递增排序</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800"/>
              </a:lnSpc>
              <a:spcBef>
                <a:spcPts val="1200"/>
              </a:spcBef>
            </a:pPr>
            <a:r>
              <a:rPr lang="en-US" altLang="zh-CN" sz="2000" smtClean="0">
                <a:solidFill>
                  <a:srgbClr val="0000FF"/>
                </a:solidFill>
                <a:latin typeface="Consolas" panose="020B0609020204030204" pitchFamily="49" charset="0"/>
                <a:ea typeface="仿宋" panose="02010609060101010101" pitchFamily="49" charset="-122"/>
              </a:rPr>
              <a:t>4     	ans=0</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5      	rc=coins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剩余的金额（从</a:t>
            </a:r>
            <a:r>
              <a:rPr lang="en-US" altLang="zh-CN" sz="2000" smtClean="0">
                <a:solidFill>
                  <a:srgbClr val="00B0F0"/>
                </a:solidFill>
                <a:latin typeface="Consolas" panose="020B0609020204030204" pitchFamily="49" charset="0"/>
                <a:ea typeface="仿宋" panose="02010609060101010101" pitchFamily="49" charset="-122"/>
              </a:rPr>
              <a:t>coins</a:t>
            </a:r>
            <a:r>
              <a:rPr lang="zh-CN" altLang="zh-CN" sz="2000" smtClean="0">
                <a:solidFill>
                  <a:srgbClr val="00B0F0"/>
                </a:solidFill>
                <a:latin typeface="Consolas" panose="020B0609020204030204" pitchFamily="49" charset="0"/>
                <a:ea typeface="仿宋" panose="02010609060101010101" pitchFamily="49" charset="-122"/>
              </a:rPr>
              <a:t>开始）</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6      	for i in range(0,len(costs)):</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7        	if </a:t>
            </a:r>
            <a:r>
              <a:rPr lang="en-US" altLang="zh-CN" sz="2000" smtClean="0">
                <a:solidFill>
                  <a:srgbClr val="FF00FF"/>
                </a:solidFill>
                <a:latin typeface="Consolas" panose="020B0609020204030204" pitchFamily="49" charset="0"/>
                <a:ea typeface="仿宋" panose="02010609060101010101" pitchFamily="49" charset="-122"/>
              </a:rPr>
              <a:t>costs[i]&lt;=rc</a:t>
            </a:r>
            <a:r>
              <a:rPr lang="en-US" altLang="zh-CN" sz="2000" smtClean="0">
                <a:solidFill>
                  <a:srgbClr val="0000FF"/>
                </a:solidFill>
                <a:latin typeface="Consolas" panose="020B0609020204030204" pitchFamily="49" charset="0"/>
                <a:ea typeface="仿宋" panose="02010609060101010101" pitchFamily="49" charset="-122"/>
              </a:rPr>
              <a:t>: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可以买则买该雪糕</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8         		ans+=1</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9           	rc-=costs[i]</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10    	return ans</a:t>
            </a:r>
            <a:endParaRPr lang="zh-CN" altLang="zh-CN" sz="2000">
              <a:solidFill>
                <a:srgbClr val="0000FF"/>
              </a:solidFill>
              <a:latin typeface="Consolas" panose="020B0609020204030204" pitchFamily="49" charset="0"/>
              <a:ea typeface="仿宋" panose="02010609060101010101" pitchFamily="49" charset="-122"/>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10607" name="Rectangle 15"/>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1" name="TextBox 20"/>
          <p:cNvSpPr txBox="1"/>
          <p:nvPr/>
        </p:nvSpPr>
        <p:spPr>
          <a:xfrm>
            <a:off x="571472" y="1071552"/>
            <a:ext cx="8072494" cy="1983584"/>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3000"/>
              </a:lnSpc>
            </a:pPr>
            <a:r>
              <a:rPr lang="zh-CN" altLang="zh-CN"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问题描述：</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给定一组非负整数</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nums</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，重新排列每个数的顺序（每个数不可拆分）使之组成一个最大的整数。由于输出结果可能非常大，所以需要返回一个字符串而不是整数。</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ts val="3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例如，</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nums={3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9}</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，输出结果为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"9534330"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zh-CN" sz="2000">
              <a:solidFill>
                <a:srgbClr val="006600"/>
              </a:solidFill>
              <a:latin typeface="Consolas" panose="020B0609020204030204" pitchFamily="49" charset="0"/>
              <a:ea typeface="楷体" panose="02010609060101010101" pitchFamily="49" charset="-122"/>
              <a:cs typeface="Consolas" panose="020B0609020204030204" pitchFamily="49" charset="0"/>
            </a:endParaRPr>
          </a:p>
        </p:txBody>
      </p:sp>
      <p:sp>
        <p:nvSpPr>
          <p:cNvPr id="8" name="TextBox 7"/>
          <p:cNvSpPr txBox="1"/>
          <p:nvPr/>
        </p:nvSpPr>
        <p:spPr>
          <a:xfrm>
            <a:off x="285720" y="267875"/>
            <a:ext cx="600079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anose="020B0609020204030204" pitchFamily="49" charset="0"/>
                <a:ea typeface="微软雅黑" panose="020B0503020204020204" pitchFamily="34" charset="-122"/>
                <a:cs typeface="Consolas" panose="020B0609020204030204" pitchFamily="49" charset="0"/>
              </a:rPr>
              <a:t>7.2.5 </a:t>
            </a:r>
            <a:r>
              <a:rPr lang="zh-CN" altLang="zh-CN" smtClean="0">
                <a:latin typeface="Consolas" panose="020B0609020204030204" pitchFamily="49" charset="0"/>
                <a:ea typeface="微软雅黑" panose="020B0503020204020204" pitchFamily="34" charset="-122"/>
                <a:cs typeface="Consolas" panose="020B0609020204030204" pitchFamily="49" charset="0"/>
              </a:rPr>
              <a:t>实战—最大数（</a:t>
            </a:r>
            <a:r>
              <a:rPr lang="en-US" altLang="zh-CN" smtClean="0">
                <a:latin typeface="Consolas" panose="020B0609020204030204" pitchFamily="49" charset="0"/>
                <a:ea typeface="微软雅黑" panose="020B0503020204020204" pitchFamily="34" charset="-122"/>
                <a:cs typeface="Consolas" panose="020B0609020204030204" pitchFamily="49" charset="0"/>
              </a:rPr>
              <a:t>LeetCode179</a:t>
            </a:r>
            <a:r>
              <a:rPr lang="zh-CN" altLang="zh-CN" smtClean="0">
                <a:latin typeface="Consolas" panose="020B0609020204030204" pitchFamily="49" charset="0"/>
                <a:ea typeface="微软雅黑" panose="020B0503020204020204" pitchFamily="34" charset="-122"/>
                <a:cs typeface="Consolas" panose="020B0609020204030204" pitchFamily="49" charset="0"/>
              </a:rPr>
              <a:t>★★）</a:t>
            </a:r>
            <a:endParaRPr lang="zh-CN" altLang="zh-CN">
              <a:latin typeface="Consolas" panose="020B0609020204030204" pitchFamily="49" charset="0"/>
              <a:ea typeface="微软雅黑" panose="020B0503020204020204" pitchFamily="34" charset="-122"/>
              <a:cs typeface="Consolas" panose="020B0609020204030204" pitchFamily="49" charset="0"/>
            </a:endParaRPr>
          </a:p>
        </p:txBody>
      </p:sp>
      <p:sp>
        <p:nvSpPr>
          <p:cNvPr id="9" name="灯片编号占位符 8"/>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10607" name="Rectangle 15"/>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3" name="TextBox 32"/>
          <p:cNvSpPr txBox="1"/>
          <p:nvPr/>
        </p:nvSpPr>
        <p:spPr>
          <a:xfrm>
            <a:off x="71406" y="285734"/>
            <a:ext cx="428628" cy="400110"/>
          </a:xfrm>
          <a:prstGeom prst="rect">
            <a:avLst/>
          </a:prstGeom>
          <a:solidFill>
            <a:schemeClr val="accent5">
              <a:lumMod val="20000"/>
              <a:lumOff val="80000"/>
            </a:schemeClr>
          </a:solidFill>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a:lstStyle>
          <a:p>
            <a:pPr>
              <a:lnSpc>
                <a:spcPct val="100000"/>
              </a:lnSpc>
              <a:spcBef>
                <a:spcPts val="0"/>
              </a:spcBef>
            </a:pPr>
            <a:r>
              <a:rPr lang="zh-CN" altLang="en-US"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解</a:t>
            </a:r>
            <a:endParaRPr lang="zh-CN" altLang="en-US" sz="200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34" name="TextBox 33"/>
          <p:cNvSpPr txBox="1"/>
          <p:nvPr/>
        </p:nvSpPr>
        <p:spPr>
          <a:xfrm>
            <a:off x="642910" y="208024"/>
            <a:ext cx="8286808" cy="4506866"/>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0" tIns="36000" rIns="36000" bIns="36000" rtlCol="0">
            <a:spAutoFit/>
          </a:bodyPr>
          <a:lstStyle/>
          <a:p>
            <a:pPr marL="457200" indent="-457200" algn="l">
              <a:lnSpc>
                <a:spcPts val="3000"/>
              </a:lnSpc>
              <a:spcBef>
                <a:spcPts val="600"/>
              </a:spcBef>
              <a:buBlip>
                <a:blip r:embed="rId1"/>
              </a:buBlip>
            </a:pP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采用的贪心策略是将数字位越大的数字越排在前面，然后从前向后进行合并即可。</a:t>
            </a:r>
            <a:endPar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3000"/>
              </a:lnSpc>
              <a:spcBef>
                <a:spcPts val="600"/>
              </a:spcBef>
              <a:buBlip>
                <a:blip r:embed="rId1"/>
              </a:buBlip>
            </a:pP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那么是不是直接将整数序列</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nums</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递减排序后再从前向后合并呢？答案是错误的，例如</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nums=</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50</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9</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）递减排序后为（</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50</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9</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），合并后的结果是</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"50921"</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而不是正确的</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"95021"</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3000"/>
              </a:lnSpc>
              <a:spcBef>
                <a:spcPts val="600"/>
              </a:spcBef>
              <a:buBlip>
                <a:blip r:embed="rId1"/>
              </a:buBlip>
            </a:pP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为此改为这样的排序方式，对于两个整数</a:t>
            </a:r>
            <a:r>
              <a:rPr lang="en-US" altLang="zh-CN" sz="22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2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，将它们转换为字符串</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，若</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s+t&gt;t+s</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，则</a:t>
            </a:r>
            <a:r>
              <a:rPr lang="en-US" altLang="zh-CN" sz="22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排在</a:t>
            </a:r>
            <a:r>
              <a:rPr lang="en-US" altLang="zh-CN" sz="22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的前面，例如，对于</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50</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9</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两个整数，转换为字符串</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"50"</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"9"</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，由于</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"950"&gt;"509"</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，所以</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"9"&gt;"50"</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3000"/>
              </a:lnSpc>
              <a:spcBef>
                <a:spcPts val="600"/>
              </a:spcBef>
              <a:buBlip>
                <a:blip r:embed="rId1"/>
              </a:buBlip>
            </a:pP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按照这种方式排序后，依次合并起来得到字符串</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ans</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。如果</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ans</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的首字符为</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，说明后面的元素均为</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，则可直接返回</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2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214282" y="160718"/>
            <a:ext cx="8643998" cy="353094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	import functools</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	class Solution:</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3  	def </a:t>
            </a:r>
            <a:r>
              <a:rPr lang="en-US" altLang="zh-CN" sz="2000" smtClean="0">
                <a:solidFill>
                  <a:srgbClr val="FF0000"/>
                </a:solidFill>
                <a:latin typeface="Consolas" panose="020B0609020204030204" pitchFamily="49" charset="0"/>
                <a:ea typeface="仿宋" panose="02010609060101010101" pitchFamily="49" charset="-122"/>
              </a:rPr>
              <a:t>largestNumber</a:t>
            </a:r>
            <a:r>
              <a:rPr lang="en-US" altLang="zh-CN" sz="2000" smtClean="0">
                <a:solidFill>
                  <a:srgbClr val="0000FF"/>
                </a:solidFill>
                <a:latin typeface="Consolas" panose="020B0609020204030204" pitchFamily="49" charset="0"/>
                <a:ea typeface="仿宋" panose="02010609060101010101" pitchFamily="49" charset="-122"/>
              </a:rPr>
              <a:t>(self, nums: List[int]) -&gt; str:</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4    		a=[]</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5      	for x in nums: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将</a:t>
            </a:r>
            <a:r>
              <a:rPr lang="en-US" altLang="zh-CN" sz="2000" smtClean="0">
                <a:solidFill>
                  <a:srgbClr val="00B0F0"/>
                </a:solidFill>
                <a:latin typeface="Consolas" panose="020B0609020204030204" pitchFamily="49" charset="0"/>
                <a:ea typeface="仿宋" panose="02010609060101010101" pitchFamily="49" charset="-122"/>
              </a:rPr>
              <a:t>nums</a:t>
            </a:r>
            <a:r>
              <a:rPr lang="zh-CN" altLang="zh-CN" sz="2000" smtClean="0">
                <a:solidFill>
                  <a:srgbClr val="00B0F0"/>
                </a:solidFill>
                <a:latin typeface="Consolas" panose="020B0609020204030204" pitchFamily="49" charset="0"/>
                <a:ea typeface="仿宋" panose="02010609060101010101" pitchFamily="49" charset="-122"/>
              </a:rPr>
              <a:t>转换为字符串数组</a:t>
            </a:r>
            <a:r>
              <a:rPr lang="en-US" altLang="zh-CN" sz="2000" smtClean="0">
                <a:solidFill>
                  <a:srgbClr val="00B0F0"/>
                </a:solidFill>
                <a:latin typeface="Consolas" panose="020B0609020204030204" pitchFamily="49" charset="0"/>
                <a:ea typeface="仿宋" panose="02010609060101010101" pitchFamily="49" charset="-122"/>
              </a:rPr>
              <a:t>a</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6       	a.append(str(x))</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1200"/>
              </a:spcBef>
            </a:pPr>
            <a:r>
              <a:rPr lang="en-US" altLang="zh-CN" sz="2000" smtClean="0">
                <a:solidFill>
                  <a:srgbClr val="0000FF"/>
                </a:solidFill>
                <a:latin typeface="Consolas" panose="020B0609020204030204" pitchFamily="49" charset="0"/>
                <a:ea typeface="仿宋" panose="02010609060101010101" pitchFamily="49" charset="-122"/>
              </a:rPr>
              <a:t>7      	</a:t>
            </a:r>
            <a:r>
              <a:rPr lang="en-US" altLang="zh-CN" sz="2000" smtClean="0">
                <a:solidFill>
                  <a:srgbClr val="006600"/>
                </a:solidFill>
                <a:latin typeface="Consolas" panose="020B0609020204030204" pitchFamily="49" charset="0"/>
                <a:ea typeface="仿宋" panose="02010609060101010101" pitchFamily="49" charset="-122"/>
              </a:rPr>
              <a:t>def cmp(s,t):  			</a:t>
            </a:r>
            <a:r>
              <a:rPr lang="en-US" altLang="zh-CN" sz="2000" smtClean="0">
                <a:solidFill>
                  <a:srgbClr val="0000FF"/>
                </a:solidFill>
                <a:latin typeface="Consolas" panose="020B0609020204030204" pitchFamily="49" charset="0"/>
                <a:ea typeface="仿宋" panose="02010609060101010101" pitchFamily="49" charset="-122"/>
              </a:rPr>
              <a:t>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按指定方式排序</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8         	</a:t>
            </a:r>
            <a:r>
              <a:rPr lang="en-US" altLang="zh-CN" sz="2000" smtClean="0">
                <a:solidFill>
                  <a:srgbClr val="006600"/>
                </a:solidFill>
                <a:latin typeface="Consolas" panose="020B0609020204030204" pitchFamily="49" charset="0"/>
                <a:ea typeface="仿宋" panose="02010609060101010101" pitchFamily="49" charset="-122"/>
              </a:rPr>
              <a:t>if s+t&lt;t+s:return 1</a:t>
            </a:r>
            <a:endParaRPr lang="zh-CN" altLang="zh-CN" sz="2000" smtClean="0">
              <a:solidFill>
                <a:srgbClr val="00660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9         	</a:t>
            </a:r>
            <a:r>
              <a:rPr lang="en-US" altLang="zh-CN" sz="2000" smtClean="0">
                <a:solidFill>
                  <a:srgbClr val="006600"/>
                </a:solidFill>
                <a:latin typeface="Consolas" panose="020B0609020204030204" pitchFamily="49" charset="0"/>
                <a:ea typeface="仿宋" panose="02010609060101010101" pitchFamily="49" charset="-122"/>
              </a:rPr>
              <a:t>else:return -1</a:t>
            </a:r>
            <a:endParaRPr lang="zh-CN" altLang="zh-CN" sz="2000" smtClean="0">
              <a:solidFill>
                <a:srgbClr val="006600"/>
              </a:solidFill>
              <a:latin typeface="Consolas" panose="020B0609020204030204" pitchFamily="49" charset="0"/>
              <a:ea typeface="仿宋" panose="02010609060101010101" pitchFamily="49" charset="-122"/>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214282" y="455068"/>
            <a:ext cx="8643998" cy="240243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10     	a.sort(key=functools.cmp_to_key(</a:t>
            </a:r>
            <a:r>
              <a:rPr lang="en-US" altLang="zh-CN" sz="2000" smtClean="0">
                <a:solidFill>
                  <a:srgbClr val="006600"/>
                </a:solidFill>
                <a:latin typeface="Consolas" panose="020B0609020204030204" pitchFamily="49" charset="0"/>
                <a:ea typeface="仿宋" panose="02010609060101010101" pitchFamily="49" charset="-122"/>
              </a:rPr>
              <a:t>cmp</a:t>
            </a:r>
            <a:r>
              <a:rPr lang="en-US" altLang="zh-CN" sz="2000" smtClean="0">
                <a:solidFill>
                  <a:srgbClr val="0000FF"/>
                </a:solidFill>
                <a:latin typeface="Consolas" panose="020B0609020204030204" pitchFamily="49" charset="0"/>
                <a:ea typeface="仿宋" panose="02010609060101010101" pitchFamily="49" charset="-122"/>
              </a:rPr>
              <a:t>))</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1800"/>
              </a:spcBef>
            </a:pPr>
            <a:r>
              <a:rPr lang="en-US" altLang="zh-CN" sz="2000" smtClean="0">
                <a:solidFill>
                  <a:srgbClr val="0000FF"/>
                </a:solidFill>
                <a:latin typeface="Consolas" panose="020B0609020204030204" pitchFamily="49" charset="0"/>
                <a:ea typeface="仿宋" panose="02010609060101010101" pitchFamily="49" charset="-122"/>
              </a:rPr>
              <a:t>11     	ans=""</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12     	for i in range(len(a)):ans+=a[i]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依次合并得到</a:t>
            </a:r>
            <a:r>
              <a:rPr lang="en-US" altLang="zh-CN" sz="2000" smtClean="0">
                <a:solidFill>
                  <a:srgbClr val="00B0F0"/>
                </a:solidFill>
                <a:latin typeface="Consolas" panose="020B0609020204030204" pitchFamily="49" charset="0"/>
                <a:ea typeface="仿宋" panose="02010609060101010101" pitchFamily="49" charset="-122"/>
              </a:rPr>
              <a:t>ans</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800"/>
              </a:lnSpc>
              <a:spcBef>
                <a:spcPts val="1800"/>
              </a:spcBef>
            </a:pPr>
            <a:r>
              <a:rPr lang="en-US" altLang="zh-CN" sz="2000" smtClean="0">
                <a:solidFill>
                  <a:srgbClr val="0000FF"/>
                </a:solidFill>
                <a:latin typeface="Consolas" panose="020B0609020204030204" pitchFamily="49" charset="0"/>
                <a:ea typeface="仿宋" panose="02010609060101010101" pitchFamily="49" charset="-122"/>
              </a:rPr>
              <a:t>13     	if ans[0]=='0':return "0"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处理特殊情况</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14     	else:return ans</a:t>
            </a:r>
            <a:endParaRPr lang="zh-CN" altLang="zh-CN" sz="2000">
              <a:solidFill>
                <a:srgbClr val="0000FF"/>
              </a:solidFill>
              <a:latin typeface="Consolas" panose="020B0609020204030204" pitchFamily="49" charset="0"/>
              <a:ea typeface="仿宋" panose="02010609060101010101" pitchFamily="49" charset="-122"/>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10607" name="Rectangle 15"/>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1" name="TextBox 20"/>
          <p:cNvSpPr txBox="1"/>
          <p:nvPr/>
        </p:nvSpPr>
        <p:spPr>
          <a:xfrm>
            <a:off x="714348" y="1232288"/>
            <a:ext cx="7643866" cy="1521919"/>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3200"/>
              </a:lnSpc>
              <a:spcBef>
                <a:spcPts val="0"/>
              </a:spcBef>
            </a:pPr>
            <a:r>
              <a:rPr lang="zh-CN" altLang="zh-CN"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问题描述</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：有面额分别是</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mj-ea"/>
                <a:ea typeface="+mj-ea"/>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i="1"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zh-CN" altLang="zh-CN" sz="2000" smtClean="0">
                <a:solidFill>
                  <a:srgbClr val="0000FF"/>
                </a:solidFill>
                <a:latin typeface="+mj-ea"/>
                <a:ea typeface="+mj-ea"/>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为非负整数）的</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种硬币，每种硬币个数可以看成无限多，求兑换</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金额的最少硬币个数。</a:t>
            </a:r>
            <a:endPar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8" name="TextBox 7"/>
          <p:cNvSpPr txBox="1"/>
          <p:nvPr/>
        </p:nvSpPr>
        <p:spPr>
          <a:xfrm>
            <a:off x="285720" y="267875"/>
            <a:ext cx="414340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anose="020B0609020204030204" pitchFamily="49" charset="0"/>
                <a:ea typeface="微软雅黑" panose="020B0503020204020204" pitchFamily="34" charset="-122"/>
                <a:cs typeface="Consolas" panose="020B0609020204030204" pitchFamily="49" charset="0"/>
              </a:rPr>
              <a:t>7.2.6 </a:t>
            </a:r>
            <a:r>
              <a:rPr lang="zh-CN" altLang="zh-CN" smtClean="0">
                <a:latin typeface="Consolas" panose="020B0609020204030204" pitchFamily="49" charset="0"/>
                <a:ea typeface="微软雅黑" panose="020B0503020204020204" pitchFamily="34" charset="-122"/>
                <a:cs typeface="Consolas" panose="020B0609020204030204" pitchFamily="49" charset="0"/>
              </a:rPr>
              <a:t>求解零钱兑换问题</a:t>
            </a:r>
            <a:endParaRPr lang="zh-CN" altLang="zh-CN">
              <a:latin typeface="Consolas" panose="020B0609020204030204" pitchFamily="49" charset="0"/>
              <a:ea typeface="微软雅黑" panose="020B0503020204020204" pitchFamily="34" charset="-122"/>
              <a:cs typeface="Consolas" panose="020B0609020204030204" pitchFamily="49" charset="0"/>
            </a:endParaRPr>
          </a:p>
        </p:txBody>
      </p:sp>
      <p:sp>
        <p:nvSpPr>
          <p:cNvPr id="9" name="灯片编号占位符 8"/>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10607" name="Rectangle 15"/>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3" name="TextBox 32"/>
          <p:cNvSpPr txBox="1"/>
          <p:nvPr/>
        </p:nvSpPr>
        <p:spPr>
          <a:xfrm>
            <a:off x="357158" y="857238"/>
            <a:ext cx="500066" cy="430887"/>
          </a:xfrm>
          <a:prstGeom prst="rect">
            <a:avLst/>
          </a:prstGeom>
          <a:solidFill>
            <a:schemeClr val="accent5">
              <a:lumMod val="20000"/>
              <a:lumOff val="80000"/>
            </a:schemeClr>
          </a:solidFill>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a:lstStyle>
          <a:p>
            <a:pPr>
              <a:lnSpc>
                <a:spcPct val="100000"/>
              </a:lnSpc>
              <a:spcBef>
                <a:spcPts val="0"/>
              </a:spcBef>
            </a:pPr>
            <a:r>
              <a:rPr lang="zh-CN" altLang="en-US"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解</a:t>
            </a:r>
            <a:endParaRPr lang="zh-CN" altLang="en-US" sz="220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34" name="TextBox 33"/>
          <p:cNvSpPr txBox="1"/>
          <p:nvPr/>
        </p:nvSpPr>
        <p:spPr>
          <a:xfrm>
            <a:off x="1000100" y="214296"/>
            <a:ext cx="7858180" cy="3838203"/>
          </a:xfrm>
          <a:prstGeom prst="rect">
            <a:avLst/>
          </a:prstGeom>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600"/>
              </a:lnSpc>
              <a:spcBef>
                <a:spcPts val="60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采用贪心法，</a:t>
            </a:r>
            <a:r>
              <a:rPr lang="zh-CN" altLang="zh-CN"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贪心策略</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是尽可能选择面额大的硬币进行兑换，例如，</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c</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，面额分别是</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{1</a:t>
            </a:r>
            <a:r>
              <a:rPr lang="zh-CN" altLang="en-US"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2</a:t>
            </a:r>
            <a:r>
              <a:rPr lang="zh-CN" altLang="en-US"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4</a:t>
            </a:r>
            <a:r>
              <a:rPr lang="zh-CN" altLang="en-US"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8}</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A=23</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的兑换过程如下：</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914400" lvl="1" indent="-457200" algn="l">
              <a:lnSpc>
                <a:spcPts val="2600"/>
              </a:lnSpc>
              <a:spcBef>
                <a:spcPts val="600"/>
              </a:spcBef>
              <a:buFont typeface="+mj-ea"/>
              <a:buAutoNum type="circleNumDbPlain"/>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选择面额为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8</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的硬币，兑换的硬币个数</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=A/8=2</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，剩余金额</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=23-2</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8=7</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914400" lvl="1" indent="-457200" algn="l">
              <a:lnSpc>
                <a:spcPts val="2600"/>
              </a:lnSpc>
              <a:spcBef>
                <a:spcPts val="600"/>
              </a:spcBef>
              <a:buFont typeface="+mj-ea"/>
              <a:buAutoNum type="circleNumDbPlain"/>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选择面额为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的硬币，兑换的硬币个数</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=A/4=1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，剩余金额</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=7-4</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1=3</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914400" lvl="1" indent="-457200" algn="l">
              <a:lnSpc>
                <a:spcPts val="2600"/>
              </a:lnSpc>
              <a:spcBef>
                <a:spcPts val="600"/>
              </a:spcBef>
              <a:buFont typeface="+mj-ea"/>
              <a:buAutoNum type="circleNumDbPlain"/>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选择面额为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的硬币，兑换的硬币个数</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=A/2=1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，剩余金额</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=3-2</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914400" lvl="1" indent="-457200" algn="l">
              <a:lnSpc>
                <a:spcPts val="2600"/>
              </a:lnSpc>
              <a:spcBef>
                <a:spcPts val="600"/>
              </a:spcBef>
              <a:buFont typeface="+mj-ea"/>
              <a:buAutoNum type="circleNumDbPlain"/>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选择面额为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的硬币，兑换的硬币个数</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=A/1=1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，剩余金额</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1=0</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TextBox 7"/>
          <p:cNvSpPr txBox="1"/>
          <p:nvPr/>
        </p:nvSpPr>
        <p:spPr>
          <a:xfrm>
            <a:off x="2071670" y="4286262"/>
            <a:ext cx="3500462"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总</a:t>
            </a:r>
            <a:r>
              <a:rPr lang="zh-CN" altLang="zh-CN"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硬币个数</a:t>
            </a:r>
            <a:r>
              <a:rPr lang="en-US" altLang="zh-CN"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=2+1+1+1=5</a:t>
            </a:r>
            <a:endParaRPr lang="zh-CN" altLang="en-US"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9" name="灯片编号占位符 8"/>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48" name="Rectangle 24"/>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0" name="TextBox 29"/>
          <p:cNvSpPr txBox="1"/>
          <p:nvPr/>
        </p:nvSpPr>
        <p:spPr>
          <a:xfrm>
            <a:off x="428596" y="1071553"/>
            <a:ext cx="2643206" cy="453183"/>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pPr>
            <a:r>
              <a:rPr lang="en-US" altLang="zh-CN" sz="2000" smtClean="0">
                <a:ea typeface="微软雅黑" panose="020B0503020204020204" pitchFamily="34" charset="-122"/>
              </a:rPr>
              <a:t>2.   </a:t>
            </a:r>
            <a:r>
              <a:rPr lang="zh-CN" altLang="zh-CN" sz="2000" smtClean="0">
                <a:ea typeface="微软雅黑" panose="020B0503020204020204" pitchFamily="34" charset="-122"/>
              </a:rPr>
              <a:t>贪心选择性质</a:t>
            </a:r>
            <a:endParaRPr lang="zh-CN" altLang="zh-CN" sz="2000">
              <a:solidFill>
                <a:schemeClr val="bg1"/>
              </a:solidFill>
              <a:ea typeface="微软雅黑" panose="020B0503020204020204" pitchFamily="34" charset="-122"/>
              <a:cs typeface="Times New Roman" panose="02020603050405020304" pitchFamily="18" charset="0"/>
            </a:endParaRPr>
          </a:p>
        </p:txBody>
      </p:sp>
      <p:sp>
        <p:nvSpPr>
          <p:cNvPr id="101401" name="Rectangle 25"/>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6" name="TextBox 35"/>
          <p:cNvSpPr txBox="1"/>
          <p:nvPr/>
        </p:nvSpPr>
        <p:spPr>
          <a:xfrm>
            <a:off x="642910" y="1714494"/>
            <a:ext cx="7786742" cy="1808288"/>
          </a:xfrm>
          <a:prstGeom prst="rect">
            <a:avLst/>
          </a:prstGeom>
          <a:solidFill>
            <a:schemeClr val="bg1"/>
          </a:solidFill>
          <a:ln>
            <a:solidFill>
              <a:schemeClr val="accent6">
                <a:lumMod val="40000"/>
                <a:lumOff val="60000"/>
              </a:schemeClr>
            </a:solidFill>
          </a:ln>
        </p:spPr>
        <p:txBody>
          <a:bodyPr wrap="square" lIns="180000" tIns="108000" bIns="108000" rtlCol="0">
            <a:spAutoFit/>
          </a:bodyPr>
          <a:lstStyle/>
          <a:p>
            <a:pPr marL="457200" indent="-457200" algn="l">
              <a:lnSpc>
                <a:spcPts val="2800"/>
              </a:lnSpc>
              <a:buBlip>
                <a:blip r:embed="rId1"/>
              </a:buBlip>
            </a:pPr>
            <a:r>
              <a:rPr lang="zh-CN" altLang="zh-CN" sz="2000" smtClean="0">
                <a:solidFill>
                  <a:srgbClr val="0000FF"/>
                </a:solidFill>
                <a:ea typeface="楷体" panose="02010609060101010101" pitchFamily="49" charset="-122"/>
                <a:cs typeface="Times New Roman" panose="02020603050405020304" pitchFamily="18" charset="0"/>
              </a:rPr>
              <a:t>指整体最优解可以通过一系列局部最优选择（即贪心选择）来得到。</a:t>
            </a:r>
            <a:endParaRPr lang="zh-CN" altLang="zh-CN" sz="2000" smtClean="0">
              <a:solidFill>
                <a:srgbClr val="0000FF"/>
              </a:solidFill>
              <a:ea typeface="楷体" panose="02010609060101010101" pitchFamily="49" charset="-122"/>
              <a:cs typeface="Times New Roman" panose="02020603050405020304" pitchFamily="18" charset="0"/>
            </a:endParaRPr>
          </a:p>
          <a:p>
            <a:pPr marL="457200" indent="-457200" algn="l">
              <a:lnSpc>
                <a:spcPts val="2800"/>
              </a:lnSpc>
              <a:buBlip>
                <a:blip r:embed="rId1"/>
              </a:buBlip>
            </a:pPr>
            <a:r>
              <a:rPr lang="zh-CN" altLang="en-US" sz="2000" smtClean="0">
                <a:solidFill>
                  <a:srgbClr val="0000FF"/>
                </a:solidFill>
                <a:ea typeface="楷体" panose="02010609060101010101" pitchFamily="49" charset="-122"/>
                <a:cs typeface="Times New Roman" panose="02020603050405020304" pitchFamily="18" charset="0"/>
              </a:rPr>
              <a:t>证明方法：</a:t>
            </a:r>
            <a:r>
              <a:rPr lang="zh-CN" altLang="zh-CN" sz="2000" smtClean="0">
                <a:solidFill>
                  <a:srgbClr val="0000FF"/>
                </a:solidFill>
                <a:ea typeface="楷体" panose="02010609060101010101" pitchFamily="49" charset="-122"/>
                <a:cs typeface="Times New Roman" panose="02020603050405020304" pitchFamily="18" charset="0"/>
              </a:rPr>
              <a:t>采用</a:t>
            </a:r>
            <a:r>
              <a:rPr lang="zh-CN" altLang="zh-CN" sz="2000" smtClean="0">
                <a:solidFill>
                  <a:srgbClr val="FF0000"/>
                </a:solidFill>
                <a:ea typeface="楷体" panose="02010609060101010101" pitchFamily="49" charset="-122"/>
                <a:cs typeface="Times New Roman" panose="02020603050405020304" pitchFamily="18" charset="0"/>
              </a:rPr>
              <a:t>数学归纳法</a:t>
            </a:r>
            <a:r>
              <a:rPr lang="zh-CN" altLang="zh-CN" sz="2000" smtClean="0">
                <a:solidFill>
                  <a:srgbClr val="0000FF"/>
                </a:solidFill>
                <a:ea typeface="楷体" panose="02010609060101010101" pitchFamily="49" charset="-122"/>
                <a:cs typeface="Times New Roman" panose="02020603050405020304" pitchFamily="18" charset="0"/>
              </a:rPr>
              <a:t>证明，</a:t>
            </a:r>
            <a:r>
              <a:rPr lang="zh-CN" altLang="en-US" sz="2000" smtClean="0">
                <a:solidFill>
                  <a:srgbClr val="0000FF"/>
                </a:solidFill>
                <a:ea typeface="楷体" panose="02010609060101010101" pitchFamily="49" charset="-122"/>
                <a:cs typeface="Times New Roman" panose="02020603050405020304" pitchFamily="18" charset="0"/>
              </a:rPr>
              <a:t>即</a:t>
            </a:r>
            <a:r>
              <a:rPr lang="zh-CN" altLang="zh-CN" sz="2000" smtClean="0">
                <a:solidFill>
                  <a:srgbClr val="0000FF"/>
                </a:solidFill>
                <a:ea typeface="楷体" panose="02010609060101010101" pitchFamily="49" charset="-122"/>
                <a:cs typeface="Times New Roman" panose="02020603050405020304" pitchFamily="18" charset="0"/>
              </a:rPr>
              <a:t>证明每一步所做的贪心选择最终得到问题的整体最优解。</a:t>
            </a:r>
            <a:endParaRPr lang="zh-CN" altLang="zh-CN" sz="2000" smtClean="0">
              <a:solidFill>
                <a:srgbClr val="0000FF"/>
              </a:solidFill>
              <a:ea typeface="楷体" panose="02010609060101010101" pitchFamily="49" charset="-122"/>
              <a:cs typeface="Times New Roman" panose="02020603050405020304" pitchFamily="18"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142844" y="137782"/>
            <a:ext cx="8643998" cy="481335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	def </a:t>
            </a:r>
            <a:r>
              <a:rPr lang="en-US" altLang="zh-CN" sz="2000" smtClean="0">
                <a:solidFill>
                  <a:srgbClr val="FF0000"/>
                </a:solidFill>
                <a:latin typeface="Consolas" panose="020B0609020204030204" pitchFamily="49" charset="0"/>
                <a:ea typeface="仿宋" panose="02010609060101010101" pitchFamily="49" charset="-122"/>
              </a:rPr>
              <a:t>greedly</a:t>
            </a:r>
            <a:r>
              <a:rPr lang="en-US" altLang="zh-CN" sz="2000" smtClean="0">
                <a:solidFill>
                  <a:srgbClr val="0000FF"/>
                </a:solidFill>
                <a:latin typeface="Consolas" panose="020B0609020204030204" pitchFamily="49" charset="0"/>
                <a:ea typeface="仿宋" panose="02010609060101010101" pitchFamily="49" charset="-122"/>
              </a:rPr>
              <a:t>(c,k,A):	          		</a:t>
            </a:r>
            <a:r>
              <a:rPr lang="en-US" altLang="zh-CN" sz="2000" smtClean="0">
                <a:solidFill>
                  <a:srgbClr val="00B050"/>
                </a:solidFill>
                <a:latin typeface="Consolas" panose="020B0609020204030204" pitchFamily="49" charset="0"/>
                <a:ea typeface="仿宋" panose="02010609060101010101" pitchFamily="49" charset="-122"/>
              </a:rPr>
              <a:t>#</a:t>
            </a:r>
            <a:r>
              <a:rPr lang="zh-CN" altLang="zh-CN" sz="2000" smtClean="0">
                <a:solidFill>
                  <a:srgbClr val="00B050"/>
                </a:solidFill>
                <a:latin typeface="Consolas" panose="020B0609020204030204" pitchFamily="49" charset="0"/>
                <a:ea typeface="仿宋" panose="02010609060101010101" pitchFamily="49" charset="-122"/>
              </a:rPr>
              <a:t>贪心算法</a:t>
            </a:r>
            <a:endParaRPr lang="zh-CN" altLang="zh-CN" sz="2000" smtClean="0">
              <a:solidFill>
                <a:srgbClr val="00B050"/>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 		ans=0</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3   	curm=2**k</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4   	while </a:t>
            </a:r>
            <a:r>
              <a:rPr lang="en-US" altLang="zh-CN" sz="2000" smtClean="0">
                <a:solidFill>
                  <a:srgbClr val="FF00FF"/>
                </a:solidFill>
                <a:latin typeface="Consolas" panose="020B0609020204030204" pitchFamily="49" charset="0"/>
                <a:ea typeface="仿宋" panose="02010609060101010101" pitchFamily="49" charset="-122"/>
              </a:rPr>
              <a:t>A&gt;0</a:t>
            </a:r>
            <a:r>
              <a:rPr lang="en-US" altLang="zh-CN" sz="2000" smtClean="0">
                <a:solidFill>
                  <a:srgbClr val="0000FF"/>
                </a:solidFill>
                <a:latin typeface="Consolas" panose="020B0609020204030204" pitchFamily="49" charset="0"/>
                <a:ea typeface="仿宋" panose="02010609060101010101" pitchFamily="49" charset="-122"/>
              </a:rPr>
              <a:t>:</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5    		curs=A//curm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求面额为</a:t>
            </a:r>
            <a:r>
              <a:rPr lang="en-US" altLang="zh-CN" sz="2000" smtClean="0">
                <a:solidFill>
                  <a:srgbClr val="00B0F0"/>
                </a:solidFill>
                <a:latin typeface="Consolas" panose="020B0609020204030204" pitchFamily="49" charset="0"/>
                <a:ea typeface="仿宋" panose="02010609060101010101" pitchFamily="49" charset="-122"/>
              </a:rPr>
              <a:t>curm</a:t>
            </a:r>
            <a:r>
              <a:rPr lang="zh-CN" altLang="zh-CN" sz="2000" smtClean="0">
                <a:solidFill>
                  <a:srgbClr val="00B0F0"/>
                </a:solidFill>
                <a:latin typeface="Consolas" panose="020B0609020204030204" pitchFamily="49" charset="0"/>
                <a:ea typeface="仿宋" panose="02010609060101010101" pitchFamily="49" charset="-122"/>
              </a:rPr>
              <a:t>的硬币个数</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6     	ans+=curs                  </a:t>
            </a:r>
            <a:r>
              <a:rPr lang="en-US" altLang="zh-CN" sz="2000" smtClean="0">
                <a:solidFill>
                  <a:srgbClr val="00B0F0"/>
                </a:solidFill>
                <a:latin typeface="Consolas" panose="020B0609020204030204" pitchFamily="49" charset="0"/>
                <a:ea typeface="仿宋" panose="02010609060101010101" pitchFamily="49" charset="-122"/>
              </a:rPr>
              <a:t>	#</a:t>
            </a:r>
            <a:r>
              <a:rPr lang="zh-CN" altLang="zh-CN" sz="2000" smtClean="0">
                <a:solidFill>
                  <a:srgbClr val="00B0F0"/>
                </a:solidFill>
                <a:latin typeface="Consolas" panose="020B0609020204030204" pitchFamily="49" charset="0"/>
                <a:ea typeface="仿宋" panose="02010609060101010101" pitchFamily="49" charset="-122"/>
              </a:rPr>
              <a:t>累计硬币个数</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7     	print("  </a:t>
            </a:r>
            <a:r>
              <a:rPr lang="zh-CN" altLang="zh-CN" sz="2000" smtClean="0">
                <a:solidFill>
                  <a:srgbClr val="0000FF"/>
                </a:solidFill>
                <a:latin typeface="Consolas" panose="020B0609020204030204" pitchFamily="49" charset="0"/>
                <a:ea typeface="仿宋" panose="02010609060101010101" pitchFamily="49" charset="-122"/>
              </a:rPr>
              <a:t>面额为</a:t>
            </a:r>
            <a:r>
              <a:rPr lang="en-US" altLang="zh-CN" sz="2000" smtClean="0">
                <a:solidFill>
                  <a:srgbClr val="0000FF"/>
                </a:solidFill>
                <a:latin typeface="Consolas" panose="020B0609020204030204" pitchFamily="49" charset="0"/>
                <a:ea typeface="仿宋" panose="02010609060101010101" pitchFamily="49" charset="-122"/>
              </a:rPr>
              <a:t>%d</a:t>
            </a:r>
            <a:r>
              <a:rPr lang="zh-CN" altLang="zh-CN" sz="2000" smtClean="0">
                <a:solidFill>
                  <a:srgbClr val="0000FF"/>
                </a:solidFill>
                <a:latin typeface="Consolas" panose="020B0609020204030204" pitchFamily="49" charset="0"/>
                <a:ea typeface="仿宋" panose="02010609060101010101" pitchFamily="49" charset="-122"/>
              </a:rPr>
              <a:t>的硬币个数</a:t>
            </a:r>
            <a:r>
              <a:rPr lang="en-US" altLang="zh-CN" sz="2000" smtClean="0">
                <a:solidFill>
                  <a:srgbClr val="0000FF"/>
                </a:solidFill>
                <a:latin typeface="Consolas" panose="020B0609020204030204" pitchFamily="49" charset="0"/>
                <a:ea typeface="仿宋" panose="02010609060101010101" pitchFamily="49" charset="-122"/>
              </a:rPr>
              <a:t>=%d"%(curm,curs))</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8     	A-=curs*curm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剩余金额</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9     	curm/=c;</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10  	return ans</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11</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12	def </a:t>
            </a:r>
            <a:r>
              <a:rPr lang="en-US" altLang="zh-CN" sz="2000" smtClean="0">
                <a:solidFill>
                  <a:srgbClr val="FF0000"/>
                </a:solidFill>
                <a:latin typeface="Consolas" panose="020B0609020204030204" pitchFamily="49" charset="0"/>
                <a:ea typeface="仿宋" panose="02010609060101010101" pitchFamily="49" charset="-122"/>
              </a:rPr>
              <a:t>solve</a:t>
            </a:r>
            <a:r>
              <a:rPr lang="en-US" altLang="zh-CN" sz="2000" smtClean="0">
                <a:solidFill>
                  <a:srgbClr val="0000FF"/>
                </a:solidFill>
                <a:latin typeface="Consolas" panose="020B0609020204030204" pitchFamily="49" charset="0"/>
                <a:ea typeface="仿宋" panose="02010609060101010101" pitchFamily="49" charset="-122"/>
              </a:rPr>
              <a:t>(c,k,A):              	</a:t>
            </a:r>
            <a:r>
              <a:rPr lang="en-US" altLang="zh-CN" sz="2000" smtClean="0">
                <a:solidFill>
                  <a:srgbClr val="00B050"/>
                </a:solidFill>
                <a:latin typeface="Consolas" panose="020B0609020204030204" pitchFamily="49" charset="0"/>
                <a:ea typeface="仿宋" panose="02010609060101010101" pitchFamily="49" charset="-122"/>
              </a:rPr>
              <a:t>#</a:t>
            </a:r>
            <a:r>
              <a:rPr lang="zh-CN" altLang="zh-CN" sz="2000" smtClean="0">
                <a:solidFill>
                  <a:srgbClr val="00B050"/>
                </a:solidFill>
                <a:latin typeface="Consolas" panose="020B0609020204030204" pitchFamily="49" charset="0"/>
                <a:ea typeface="仿宋" panose="02010609060101010101" pitchFamily="49" charset="-122"/>
              </a:rPr>
              <a:t>求解零钱兑换问题</a:t>
            </a:r>
            <a:endParaRPr lang="zh-CN" altLang="zh-CN" sz="2000" smtClean="0">
              <a:solidFill>
                <a:srgbClr val="00B050"/>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13 	print("</a:t>
            </a:r>
            <a:r>
              <a:rPr lang="zh-CN" altLang="zh-CN" sz="2000" smtClean="0">
                <a:solidFill>
                  <a:srgbClr val="0000FF"/>
                </a:solidFill>
                <a:latin typeface="Consolas" panose="020B0609020204030204" pitchFamily="49" charset="0"/>
                <a:ea typeface="仿宋" panose="02010609060101010101" pitchFamily="49" charset="-122"/>
              </a:rPr>
              <a:t>求解结果</a:t>
            </a:r>
            <a:r>
              <a:rPr lang="en-US" altLang="zh-CN" sz="2000" smtClean="0">
                <a:solidFill>
                  <a:srgbClr val="0000FF"/>
                </a:solidFill>
                <a:latin typeface="Consolas" panose="020B0609020204030204" pitchFamily="49" charset="0"/>
                <a:ea typeface="仿宋" panose="02010609060101010101" pitchFamily="49" charset="-122"/>
              </a:rPr>
              <a:t>")</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14  	print("</a:t>
            </a:r>
            <a:r>
              <a:rPr lang="zh-CN" altLang="zh-CN" sz="2000" smtClean="0">
                <a:solidFill>
                  <a:srgbClr val="0000FF"/>
                </a:solidFill>
                <a:latin typeface="Consolas" panose="020B0609020204030204" pitchFamily="49" charset="0"/>
                <a:ea typeface="仿宋" panose="02010609060101010101" pitchFamily="49" charset="-122"/>
              </a:rPr>
              <a:t>兑换金额</a:t>
            </a:r>
            <a:r>
              <a:rPr lang="en-US" altLang="zh-CN" sz="2000" smtClean="0">
                <a:solidFill>
                  <a:srgbClr val="0000FF"/>
                </a:solidFill>
                <a:latin typeface="Consolas" panose="020B0609020204030204" pitchFamily="49" charset="0"/>
                <a:ea typeface="仿宋" panose="02010609060101010101" pitchFamily="49" charset="-122"/>
              </a:rPr>
              <a:t>%d</a:t>
            </a:r>
            <a:r>
              <a:rPr lang="zh-CN" altLang="zh-CN" sz="2000" smtClean="0">
                <a:solidFill>
                  <a:srgbClr val="0000FF"/>
                </a:solidFill>
                <a:latin typeface="Consolas" panose="020B0609020204030204" pitchFamily="49" charset="0"/>
                <a:ea typeface="仿宋" panose="02010609060101010101" pitchFamily="49" charset="-122"/>
              </a:rPr>
              <a:t>的最少硬币个数</a:t>
            </a:r>
            <a:r>
              <a:rPr lang="en-US" altLang="zh-CN" sz="2000" smtClean="0">
                <a:solidFill>
                  <a:srgbClr val="0000FF"/>
                </a:solidFill>
                <a:latin typeface="Consolas" panose="020B0609020204030204" pitchFamily="49" charset="0"/>
                <a:ea typeface="仿宋" panose="02010609060101010101" pitchFamily="49" charset="-122"/>
              </a:rPr>
              <a:t>=%d"%(A,</a:t>
            </a:r>
            <a:r>
              <a:rPr lang="en-US" altLang="zh-CN" sz="2000" smtClean="0">
                <a:solidFill>
                  <a:srgbClr val="FF0000"/>
                </a:solidFill>
                <a:latin typeface="Consolas" panose="020B0609020204030204" pitchFamily="49" charset="0"/>
                <a:ea typeface="仿宋" panose="02010609060101010101" pitchFamily="49" charset="-122"/>
              </a:rPr>
              <a:t>greedly</a:t>
            </a:r>
            <a:r>
              <a:rPr lang="en-US" altLang="zh-CN" sz="2000" smtClean="0">
                <a:solidFill>
                  <a:srgbClr val="0000FF"/>
                </a:solidFill>
                <a:latin typeface="Consolas" panose="020B0609020204030204" pitchFamily="49" charset="0"/>
                <a:ea typeface="仿宋" panose="02010609060101010101" pitchFamily="49" charset="-122"/>
              </a:rPr>
              <a:t>(c,k,A)))</a:t>
            </a:r>
            <a:endParaRPr lang="zh-CN" altLang="zh-CN" sz="2000">
              <a:solidFill>
                <a:srgbClr val="0000FF"/>
              </a:solidFill>
              <a:latin typeface="Consolas" panose="020B0609020204030204" pitchFamily="49" charset="0"/>
              <a:ea typeface="仿宋" panose="02010609060101010101" pitchFamily="49" charset="-122"/>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1026" name="Picture 2"/>
          <p:cNvPicPr>
            <a:picLocks noChangeAspect="1" noChangeArrowheads="1"/>
          </p:cNvPicPr>
          <p:nvPr/>
        </p:nvPicPr>
        <p:blipFill>
          <a:blip r:embed="rId1" cstate="print"/>
          <a:srcRect/>
          <a:stretch>
            <a:fillRect/>
          </a:stretch>
        </p:blipFill>
        <p:spPr bwMode="auto">
          <a:xfrm>
            <a:off x="1643042" y="2266964"/>
            <a:ext cx="4533900" cy="2305050"/>
          </a:xfrm>
          <a:prstGeom prst="rect">
            <a:avLst/>
          </a:prstGeom>
          <a:noFill/>
          <a:ln w="9525">
            <a:noFill/>
            <a:miter lim="800000"/>
            <a:headEnd/>
            <a:tailEnd/>
          </a:ln>
        </p:spPr>
      </p:pic>
      <p:sp>
        <p:nvSpPr>
          <p:cNvPr id="8" name="TextBox 7"/>
          <p:cNvSpPr txBox="1"/>
          <p:nvPr/>
        </p:nvSpPr>
        <p:spPr>
          <a:xfrm>
            <a:off x="2285984" y="409576"/>
            <a:ext cx="2928958" cy="132343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ct val="1000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A=23</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ct val="1000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c=2</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ct val="1000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k=3</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ct val="100000"/>
              </a:lnSpc>
              <a:spcBef>
                <a:spcPts val="0"/>
              </a:spcBef>
            </a:pP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solve</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(c,k,A)</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9" name="下箭头 8"/>
          <p:cNvSpPr/>
          <p:nvPr/>
        </p:nvSpPr>
        <p:spPr>
          <a:xfrm>
            <a:off x="3428992" y="1838336"/>
            <a:ext cx="214314" cy="285752"/>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0" name="TextBox 5"/>
          <p:cNvSpPr txBox="1"/>
          <p:nvPr/>
        </p:nvSpPr>
        <p:spPr>
          <a:xfrm>
            <a:off x="714348" y="571486"/>
            <a:ext cx="714380" cy="646331"/>
          </a:xfrm>
          <a:prstGeom prst="rect">
            <a:avLst/>
          </a:prstGeom>
          <a:blipFill>
            <a:blip r:embed="rId2" cstate="print"/>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a:lstStyle>
          <a:p>
            <a:pPr>
              <a:lnSpc>
                <a:spcPct val="100000"/>
              </a:lnSpc>
              <a:spcBef>
                <a:spcPts val="0"/>
              </a:spcBef>
            </a:pPr>
            <a:r>
              <a:rPr lang="zh-CN" altLang="en-US" sz="1800" b="0" smtClean="0">
                <a:ln w="18415" cmpd="sng">
                  <a:solidFill>
                    <a:srgbClr val="FFFFFF"/>
                  </a:solidFill>
                  <a:prstDash val="solid"/>
                </a:ln>
                <a:solidFill>
                  <a:srgbClr val="FF00FF"/>
                </a:solidFill>
                <a:effectLst>
                  <a:outerShdw blurRad="63500" dir="3600000" algn="tl" rotWithShape="0">
                    <a:srgbClr val="000000">
                      <a:alpha val="70000"/>
                    </a:srgbClr>
                  </a:outerShdw>
                </a:effectLst>
                <a:latin typeface="Consolas" panose="020B0609020204030204" pitchFamily="49" charset="0"/>
                <a:ea typeface="仿宋" panose="02010609060101010101" pitchFamily="49" charset="-122"/>
                <a:cs typeface="Consolas" panose="020B0609020204030204" pitchFamily="49" charset="0"/>
              </a:rPr>
              <a:t>程序验证</a:t>
            </a:r>
            <a:endParaRPr lang="zh-CN" altLang="en-US" sz="1800" b="0" smtClean="0">
              <a:ln w="18415" cmpd="sng">
                <a:solidFill>
                  <a:srgbClr val="FFFFFF"/>
                </a:solidFill>
                <a:prstDash val="solid"/>
              </a:ln>
              <a:solidFill>
                <a:srgbClr val="FF00FF"/>
              </a:solidFill>
              <a:effectLst>
                <a:outerShdw blurRad="63500" dir="3600000" algn="tl" rotWithShape="0">
                  <a:srgbClr val="000000">
                    <a:alpha val="70000"/>
                  </a:srgbClr>
                </a:outerShdw>
              </a:effectLst>
              <a:latin typeface="Consolas" panose="020B0609020204030204" pitchFamily="49" charset="0"/>
              <a:ea typeface="仿宋" panose="02010609060101010101" pitchFamily="49" charset="-122"/>
              <a:cs typeface="Consolas" panose="020B0609020204030204" pitchFamily="49" charset="0"/>
            </a:endParaRPr>
          </a:p>
        </p:txBody>
      </p:sp>
      <p:sp>
        <p:nvSpPr>
          <p:cNvPr id="12" name="灯片编号占位符 11"/>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9" name="TextBox 8"/>
          <p:cNvSpPr txBox="1"/>
          <p:nvPr/>
        </p:nvSpPr>
        <p:spPr>
          <a:xfrm>
            <a:off x="285720" y="1038515"/>
            <a:ext cx="450059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mj-lt"/>
                <a:ea typeface="微软雅黑" panose="020B0503020204020204" pitchFamily="34" charset="-122"/>
              </a:rPr>
              <a:t>7.3.1  Prim</a:t>
            </a:r>
            <a:r>
              <a:rPr lang="zh-CN" altLang="zh-CN" smtClean="0">
                <a:latin typeface="+mj-lt"/>
                <a:ea typeface="微软雅黑" panose="020B0503020204020204" pitchFamily="34" charset="-122"/>
              </a:rPr>
              <a:t>算法构造最小生成树</a:t>
            </a:r>
            <a:endParaRPr lang="zh-CN" altLang="zh-CN">
              <a:latin typeface="+mj-lt"/>
              <a:ea typeface="微软雅黑" panose="020B0503020204020204" pitchFamily="34" charset="-122"/>
            </a:endParaRPr>
          </a:p>
        </p:txBody>
      </p:sp>
      <p:sp>
        <p:nvSpPr>
          <p:cNvPr id="6" name="TextBox 5">
            <a:hlinkClick r:id="rId1" action="ppaction://hlinksldjump"/>
          </p:cNvPr>
          <p:cNvSpPr txBox="1"/>
          <p:nvPr/>
        </p:nvSpPr>
        <p:spPr>
          <a:xfrm>
            <a:off x="2500298" y="214296"/>
            <a:ext cx="342902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7.3 </a:t>
            </a:r>
            <a:r>
              <a:rPr lang="zh-CN" altLang="en-US"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求解图问题</a:t>
            </a:r>
            <a:endParaRPr lang="zh-CN" altLang="en-US"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8" name="TextBox 7"/>
          <p:cNvSpPr txBox="1"/>
          <p:nvPr/>
        </p:nvSpPr>
        <p:spPr>
          <a:xfrm>
            <a:off x="642910" y="1823438"/>
            <a:ext cx="7786742" cy="1605568"/>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600"/>
              </a:spcBef>
              <a:buBlip>
                <a:blip r:embed="rId2"/>
              </a:buBlip>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Prim</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（普里姆）算法是一种构造性算法。</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gn="l">
              <a:lnSpc>
                <a:spcPts val="2800"/>
              </a:lnSpc>
              <a:spcBef>
                <a:spcPts val="600"/>
              </a:spcBef>
              <a:buBlip>
                <a:blip r:embed="rId2"/>
              </a:buBlip>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假设</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）是一个具有</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个顶点的</a:t>
            </a:r>
            <a:r>
              <a:rPr lang="zh-CN"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带权连通图</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TE</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的最小生成树，其中</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的顶点集，</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TE</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的边集，由</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构造从起始顶点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出发的最小生成树</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0" name="灯片编号占位符 9"/>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73" name="Rectangle 93"/>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8241" name="Rectangle 49"/>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8239" name="Rectangle 47"/>
          <p:cNvSpPr>
            <a:spLocks noChangeArrowheads="1"/>
          </p:cNvSpPr>
          <p:nvPr/>
        </p:nvSpPr>
        <p:spPr bwMode="auto">
          <a:xfrm>
            <a:off x="2540342" y="748851"/>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8238" name="Rectangle 46"/>
          <p:cNvSpPr>
            <a:spLocks noChangeArrowheads="1"/>
          </p:cNvSpPr>
          <p:nvPr/>
        </p:nvSpPr>
        <p:spPr bwMode="auto">
          <a:xfrm>
            <a:off x="1089031" y="1243421"/>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8</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8237" name="Rectangle 45"/>
          <p:cNvSpPr>
            <a:spLocks noChangeArrowheads="1"/>
          </p:cNvSpPr>
          <p:nvPr/>
        </p:nvSpPr>
        <p:spPr bwMode="auto">
          <a:xfrm>
            <a:off x="2111444" y="1573416"/>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6</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8236" name="Rectangle 44"/>
          <p:cNvSpPr>
            <a:spLocks noChangeArrowheads="1"/>
          </p:cNvSpPr>
          <p:nvPr/>
        </p:nvSpPr>
        <p:spPr bwMode="auto">
          <a:xfrm>
            <a:off x="1089031" y="625417"/>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8235" name="Rectangle 43"/>
          <p:cNvSpPr>
            <a:spLocks noChangeArrowheads="1"/>
          </p:cNvSpPr>
          <p:nvPr/>
        </p:nvSpPr>
        <p:spPr bwMode="auto">
          <a:xfrm>
            <a:off x="1806847" y="1122508"/>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7</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8234" name="Rectangle 42"/>
          <p:cNvSpPr>
            <a:spLocks noChangeArrowheads="1"/>
          </p:cNvSpPr>
          <p:nvPr/>
        </p:nvSpPr>
        <p:spPr bwMode="auto">
          <a:xfrm>
            <a:off x="3166332" y="583434"/>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8233" name="Rectangle 41"/>
          <p:cNvSpPr>
            <a:spLocks noChangeArrowheads="1"/>
          </p:cNvSpPr>
          <p:nvPr/>
        </p:nvSpPr>
        <p:spPr bwMode="auto">
          <a:xfrm>
            <a:off x="3166332" y="1243421"/>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8232" name="Rectangle 40"/>
          <p:cNvSpPr>
            <a:spLocks noChangeArrowheads="1"/>
          </p:cNvSpPr>
          <p:nvPr/>
        </p:nvSpPr>
        <p:spPr bwMode="auto">
          <a:xfrm>
            <a:off x="2111444" y="339087"/>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6</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8231" name="Rectangle 39"/>
          <p:cNvSpPr>
            <a:spLocks noChangeArrowheads="1"/>
          </p:cNvSpPr>
          <p:nvPr/>
        </p:nvSpPr>
        <p:spPr bwMode="auto">
          <a:xfrm>
            <a:off x="2520185" y="1122508"/>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8230" name="Oval 38"/>
          <p:cNvSpPr>
            <a:spLocks noChangeArrowheads="1"/>
          </p:cNvSpPr>
          <p:nvPr/>
        </p:nvSpPr>
        <p:spPr bwMode="auto">
          <a:xfrm>
            <a:off x="1458577" y="381910"/>
            <a:ext cx="348270" cy="285491"/>
          </a:xfrm>
          <a:prstGeom prst="ellipse">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0</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8229" name="Oval 37"/>
          <p:cNvSpPr>
            <a:spLocks noChangeArrowheads="1"/>
          </p:cNvSpPr>
          <p:nvPr/>
        </p:nvSpPr>
        <p:spPr bwMode="auto">
          <a:xfrm>
            <a:off x="866183" y="878161"/>
            <a:ext cx="348270" cy="28633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8228" name="Oval 36"/>
          <p:cNvSpPr>
            <a:spLocks noChangeArrowheads="1"/>
          </p:cNvSpPr>
          <p:nvPr/>
        </p:nvSpPr>
        <p:spPr bwMode="auto">
          <a:xfrm>
            <a:off x="1458577" y="1429831"/>
            <a:ext cx="348270" cy="28549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8227" name="Oval 35"/>
          <p:cNvSpPr>
            <a:spLocks noChangeArrowheads="1"/>
          </p:cNvSpPr>
          <p:nvPr/>
        </p:nvSpPr>
        <p:spPr bwMode="auto">
          <a:xfrm>
            <a:off x="2717276" y="381910"/>
            <a:ext cx="348270" cy="28549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8226" name="Oval 34"/>
          <p:cNvSpPr>
            <a:spLocks noChangeArrowheads="1"/>
          </p:cNvSpPr>
          <p:nvPr/>
        </p:nvSpPr>
        <p:spPr bwMode="auto">
          <a:xfrm>
            <a:off x="3280555" y="878161"/>
            <a:ext cx="349390" cy="28633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8225" name="Oval 33"/>
          <p:cNvSpPr>
            <a:spLocks noChangeArrowheads="1"/>
          </p:cNvSpPr>
          <p:nvPr/>
        </p:nvSpPr>
        <p:spPr bwMode="auto">
          <a:xfrm>
            <a:off x="2111444" y="879001"/>
            <a:ext cx="348270" cy="28549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6</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8224" name="Oval 32"/>
          <p:cNvSpPr>
            <a:spLocks noChangeArrowheads="1"/>
          </p:cNvSpPr>
          <p:nvPr/>
        </p:nvSpPr>
        <p:spPr bwMode="auto">
          <a:xfrm>
            <a:off x="2717276" y="1429831"/>
            <a:ext cx="348270" cy="28549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8223" name="AutoShape 31"/>
          <p:cNvSpPr>
            <a:spLocks noChangeShapeType="1"/>
          </p:cNvSpPr>
          <p:nvPr/>
        </p:nvSpPr>
        <p:spPr bwMode="auto">
          <a:xfrm flipV="1">
            <a:off x="1162940" y="625417"/>
            <a:ext cx="347150" cy="294728"/>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8222" name="AutoShape 30"/>
          <p:cNvSpPr>
            <a:spLocks noChangeShapeType="1"/>
          </p:cNvSpPr>
          <p:nvPr/>
        </p:nvSpPr>
        <p:spPr bwMode="auto">
          <a:xfrm>
            <a:off x="1162940" y="1122508"/>
            <a:ext cx="347150" cy="349307"/>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8221" name="AutoShape 29"/>
          <p:cNvSpPr>
            <a:spLocks noChangeShapeType="1"/>
          </p:cNvSpPr>
          <p:nvPr/>
        </p:nvSpPr>
        <p:spPr bwMode="auto">
          <a:xfrm>
            <a:off x="1806848" y="524656"/>
            <a:ext cx="910429" cy="840"/>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8220" name="AutoShape 28"/>
          <p:cNvSpPr>
            <a:spLocks noChangeShapeType="1"/>
          </p:cNvSpPr>
          <p:nvPr/>
        </p:nvSpPr>
        <p:spPr bwMode="auto">
          <a:xfrm>
            <a:off x="1806848" y="1572576"/>
            <a:ext cx="910429" cy="840"/>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8219" name="AutoShape 27"/>
          <p:cNvSpPr>
            <a:spLocks noChangeShapeType="1"/>
          </p:cNvSpPr>
          <p:nvPr/>
        </p:nvSpPr>
        <p:spPr bwMode="auto">
          <a:xfrm>
            <a:off x="3014034" y="625417"/>
            <a:ext cx="318034" cy="294728"/>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8218" name="AutoShape 26"/>
          <p:cNvSpPr>
            <a:spLocks noChangeShapeType="1"/>
          </p:cNvSpPr>
          <p:nvPr/>
        </p:nvSpPr>
        <p:spPr bwMode="auto">
          <a:xfrm flipH="1">
            <a:off x="3014034" y="1122508"/>
            <a:ext cx="318034" cy="349307"/>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8217" name="AutoShape 25"/>
          <p:cNvSpPr>
            <a:spLocks noChangeShapeType="1"/>
          </p:cNvSpPr>
          <p:nvPr/>
        </p:nvSpPr>
        <p:spPr bwMode="auto">
          <a:xfrm flipH="1">
            <a:off x="2408201" y="625417"/>
            <a:ext cx="360588" cy="295568"/>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8216" name="AutoShape 24"/>
          <p:cNvSpPr>
            <a:spLocks noChangeShapeType="1"/>
          </p:cNvSpPr>
          <p:nvPr/>
        </p:nvSpPr>
        <p:spPr bwMode="auto">
          <a:xfrm>
            <a:off x="2408201" y="1122508"/>
            <a:ext cx="360588" cy="349307"/>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8215" name="AutoShape 23"/>
          <p:cNvSpPr>
            <a:spLocks noChangeShapeType="1"/>
          </p:cNvSpPr>
          <p:nvPr/>
        </p:nvSpPr>
        <p:spPr bwMode="auto">
          <a:xfrm flipH="1">
            <a:off x="1755336" y="1122508"/>
            <a:ext cx="407621" cy="349307"/>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grpSp>
        <p:nvGrpSpPr>
          <p:cNvPr id="113" name="组合 112"/>
          <p:cNvGrpSpPr/>
          <p:nvPr/>
        </p:nvGrpSpPr>
        <p:grpSpPr>
          <a:xfrm>
            <a:off x="4643438" y="267874"/>
            <a:ext cx="2763762" cy="1500198"/>
            <a:chOff x="4643438" y="357166"/>
            <a:chExt cx="2763762" cy="2000264"/>
          </a:xfrm>
        </p:grpSpPr>
        <p:sp>
          <p:nvSpPr>
            <p:cNvPr id="60" name="Rectangle 47"/>
            <p:cNvSpPr>
              <a:spLocks noChangeArrowheads="1"/>
            </p:cNvSpPr>
            <p:nvPr/>
          </p:nvSpPr>
          <p:spPr bwMode="auto">
            <a:xfrm>
              <a:off x="6317597" y="1009465"/>
              <a:ext cx="248604" cy="24854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1" name="Rectangle 46"/>
            <p:cNvSpPr>
              <a:spLocks noChangeArrowheads="1"/>
            </p:cNvSpPr>
            <p:nvPr/>
          </p:nvSpPr>
          <p:spPr bwMode="auto">
            <a:xfrm>
              <a:off x="4866286" y="1668893"/>
              <a:ext cx="248604" cy="24854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8</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2" name="Rectangle 45"/>
            <p:cNvSpPr>
              <a:spLocks noChangeArrowheads="1"/>
            </p:cNvSpPr>
            <p:nvPr/>
          </p:nvSpPr>
          <p:spPr bwMode="auto">
            <a:xfrm>
              <a:off x="5888699" y="2108885"/>
              <a:ext cx="248604" cy="24854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6</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3" name="Rectangle 44"/>
            <p:cNvSpPr>
              <a:spLocks noChangeArrowheads="1"/>
            </p:cNvSpPr>
            <p:nvPr/>
          </p:nvSpPr>
          <p:spPr bwMode="auto">
            <a:xfrm>
              <a:off x="4866286" y="844887"/>
              <a:ext cx="248604" cy="24854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4" name="Rectangle 43"/>
            <p:cNvSpPr>
              <a:spLocks noChangeArrowheads="1"/>
            </p:cNvSpPr>
            <p:nvPr/>
          </p:nvSpPr>
          <p:spPr bwMode="auto">
            <a:xfrm>
              <a:off x="5584102" y="1507675"/>
              <a:ext cx="248604" cy="24854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7</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5" name="Rectangle 42"/>
            <p:cNvSpPr>
              <a:spLocks noChangeArrowheads="1"/>
            </p:cNvSpPr>
            <p:nvPr/>
          </p:nvSpPr>
          <p:spPr bwMode="auto">
            <a:xfrm>
              <a:off x="6943587" y="788909"/>
              <a:ext cx="248604" cy="24854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6" name="Rectangle 41"/>
            <p:cNvSpPr>
              <a:spLocks noChangeArrowheads="1"/>
            </p:cNvSpPr>
            <p:nvPr/>
          </p:nvSpPr>
          <p:spPr bwMode="auto">
            <a:xfrm>
              <a:off x="6943587" y="1668893"/>
              <a:ext cx="248604" cy="24854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7" name="Rectangle 40"/>
            <p:cNvSpPr>
              <a:spLocks noChangeArrowheads="1"/>
            </p:cNvSpPr>
            <p:nvPr/>
          </p:nvSpPr>
          <p:spPr bwMode="auto">
            <a:xfrm>
              <a:off x="5888699" y="463113"/>
              <a:ext cx="248604" cy="24854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6</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8" name="Rectangle 39"/>
            <p:cNvSpPr>
              <a:spLocks noChangeArrowheads="1"/>
            </p:cNvSpPr>
            <p:nvPr/>
          </p:nvSpPr>
          <p:spPr bwMode="auto">
            <a:xfrm>
              <a:off x="6297440" y="1507675"/>
              <a:ext cx="248604" cy="24854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9" name="Oval 38"/>
            <p:cNvSpPr>
              <a:spLocks noChangeArrowheads="1"/>
            </p:cNvSpPr>
            <p:nvPr/>
          </p:nvSpPr>
          <p:spPr bwMode="auto">
            <a:xfrm>
              <a:off x="5235832" y="520211"/>
              <a:ext cx="348270" cy="380655"/>
            </a:xfrm>
            <a:prstGeom prst="ellipse">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0</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70" name="Oval 37"/>
            <p:cNvSpPr>
              <a:spLocks noChangeArrowheads="1"/>
            </p:cNvSpPr>
            <p:nvPr/>
          </p:nvSpPr>
          <p:spPr bwMode="auto">
            <a:xfrm>
              <a:off x="4643438" y="1181879"/>
              <a:ext cx="348270" cy="381774"/>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71" name="Oval 36"/>
            <p:cNvSpPr>
              <a:spLocks noChangeArrowheads="1"/>
            </p:cNvSpPr>
            <p:nvPr/>
          </p:nvSpPr>
          <p:spPr bwMode="auto">
            <a:xfrm>
              <a:off x="5235832" y="1917438"/>
              <a:ext cx="348270" cy="380655"/>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72" name="Oval 35"/>
            <p:cNvSpPr>
              <a:spLocks noChangeArrowheads="1"/>
            </p:cNvSpPr>
            <p:nvPr/>
          </p:nvSpPr>
          <p:spPr bwMode="auto">
            <a:xfrm>
              <a:off x="6494531" y="520211"/>
              <a:ext cx="348270" cy="380655"/>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73" name="Oval 34"/>
            <p:cNvSpPr>
              <a:spLocks noChangeArrowheads="1"/>
            </p:cNvSpPr>
            <p:nvPr/>
          </p:nvSpPr>
          <p:spPr bwMode="auto">
            <a:xfrm>
              <a:off x="7057810" y="1181879"/>
              <a:ext cx="349390" cy="381774"/>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74" name="Oval 33"/>
            <p:cNvSpPr>
              <a:spLocks noChangeArrowheads="1"/>
            </p:cNvSpPr>
            <p:nvPr/>
          </p:nvSpPr>
          <p:spPr bwMode="auto">
            <a:xfrm>
              <a:off x="5888699" y="1182998"/>
              <a:ext cx="348270" cy="380655"/>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6</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75" name="Oval 32"/>
            <p:cNvSpPr>
              <a:spLocks noChangeArrowheads="1"/>
            </p:cNvSpPr>
            <p:nvPr/>
          </p:nvSpPr>
          <p:spPr bwMode="auto">
            <a:xfrm>
              <a:off x="6494531" y="1917438"/>
              <a:ext cx="348270" cy="380655"/>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76" name="AutoShape 31"/>
            <p:cNvSpPr>
              <a:spLocks noChangeShapeType="1"/>
            </p:cNvSpPr>
            <p:nvPr/>
          </p:nvSpPr>
          <p:spPr bwMode="auto">
            <a:xfrm flipV="1">
              <a:off x="4940195" y="844887"/>
              <a:ext cx="347150" cy="392970"/>
            </a:xfrm>
            <a:prstGeom prst="straightConnector1">
              <a:avLst/>
            </a:prstGeom>
            <a:noFill/>
            <a:ln w="28575">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77" name="AutoShape 30"/>
            <p:cNvSpPr>
              <a:spLocks noChangeShapeType="1"/>
            </p:cNvSpPr>
            <p:nvPr/>
          </p:nvSpPr>
          <p:spPr bwMode="auto">
            <a:xfrm>
              <a:off x="4940195" y="1507675"/>
              <a:ext cx="347150" cy="465742"/>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78" name="AutoShape 29"/>
            <p:cNvSpPr>
              <a:spLocks noChangeShapeType="1"/>
            </p:cNvSpPr>
            <p:nvPr/>
          </p:nvSpPr>
          <p:spPr bwMode="auto">
            <a:xfrm>
              <a:off x="5584102" y="710539"/>
              <a:ext cx="910429" cy="1120"/>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79" name="AutoShape 28"/>
            <p:cNvSpPr>
              <a:spLocks noChangeShapeType="1"/>
            </p:cNvSpPr>
            <p:nvPr/>
          </p:nvSpPr>
          <p:spPr bwMode="auto">
            <a:xfrm>
              <a:off x="5584102" y="2107766"/>
              <a:ext cx="910429" cy="1120"/>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80" name="AutoShape 27"/>
            <p:cNvSpPr>
              <a:spLocks noChangeShapeType="1"/>
            </p:cNvSpPr>
            <p:nvPr/>
          </p:nvSpPr>
          <p:spPr bwMode="auto">
            <a:xfrm>
              <a:off x="6791289" y="844887"/>
              <a:ext cx="318034" cy="392970"/>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81" name="AutoShape 26"/>
            <p:cNvSpPr>
              <a:spLocks noChangeShapeType="1"/>
            </p:cNvSpPr>
            <p:nvPr/>
          </p:nvSpPr>
          <p:spPr bwMode="auto">
            <a:xfrm flipH="1">
              <a:off x="6791289" y="1507675"/>
              <a:ext cx="318034" cy="465742"/>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82" name="AutoShape 25"/>
            <p:cNvSpPr>
              <a:spLocks noChangeShapeType="1"/>
            </p:cNvSpPr>
            <p:nvPr/>
          </p:nvSpPr>
          <p:spPr bwMode="auto">
            <a:xfrm flipH="1">
              <a:off x="6185456" y="844887"/>
              <a:ext cx="360588" cy="394090"/>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83" name="AutoShape 24"/>
            <p:cNvSpPr>
              <a:spLocks noChangeShapeType="1"/>
            </p:cNvSpPr>
            <p:nvPr/>
          </p:nvSpPr>
          <p:spPr bwMode="auto">
            <a:xfrm>
              <a:off x="6185456" y="1507675"/>
              <a:ext cx="360588" cy="465742"/>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84" name="AutoShape 23"/>
            <p:cNvSpPr>
              <a:spLocks noChangeShapeType="1"/>
            </p:cNvSpPr>
            <p:nvPr/>
          </p:nvSpPr>
          <p:spPr bwMode="auto">
            <a:xfrm flipH="1">
              <a:off x="5532590" y="1507675"/>
              <a:ext cx="407621" cy="465742"/>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85" name="椭圆 84"/>
            <p:cNvSpPr/>
            <p:nvPr/>
          </p:nvSpPr>
          <p:spPr>
            <a:xfrm>
              <a:off x="5029203" y="357166"/>
              <a:ext cx="714380" cy="785818"/>
            </a:xfrm>
            <a:prstGeom prst="ellipse">
              <a:avLst/>
            </a:prstGeom>
            <a:ln w="19050">
              <a:solidFill>
                <a:srgbClr val="FF00FF"/>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lnSpc>
                  <a:spcPts val="1900"/>
                </a:lnSpc>
              </a:pPr>
              <a:endParaRPr lang="zh-CN" altLang="en-US">
                <a:latin typeface="Consolas" panose="020B0609020204030204" pitchFamily="49" charset="0"/>
                <a:ea typeface="仿宋" panose="02010609060101010101" pitchFamily="49" charset="-122"/>
              </a:endParaRPr>
            </a:p>
          </p:txBody>
        </p:sp>
      </p:grpSp>
      <p:grpSp>
        <p:nvGrpSpPr>
          <p:cNvPr id="142" name="组合 141"/>
          <p:cNvGrpSpPr/>
          <p:nvPr/>
        </p:nvGrpSpPr>
        <p:grpSpPr>
          <a:xfrm>
            <a:off x="4637182" y="2350293"/>
            <a:ext cx="3006652" cy="1507342"/>
            <a:chOff x="4400548" y="2705095"/>
            <a:chExt cx="3006652" cy="2009789"/>
          </a:xfrm>
        </p:grpSpPr>
        <p:sp>
          <p:nvSpPr>
            <p:cNvPr id="86" name="Rectangle 47"/>
            <p:cNvSpPr>
              <a:spLocks noChangeArrowheads="1"/>
            </p:cNvSpPr>
            <p:nvPr/>
          </p:nvSpPr>
          <p:spPr bwMode="auto">
            <a:xfrm>
              <a:off x="6317597" y="3366919"/>
              <a:ext cx="248604" cy="24854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87" name="Rectangle 46"/>
            <p:cNvSpPr>
              <a:spLocks noChangeArrowheads="1"/>
            </p:cNvSpPr>
            <p:nvPr/>
          </p:nvSpPr>
          <p:spPr bwMode="auto">
            <a:xfrm>
              <a:off x="4866286" y="4026347"/>
              <a:ext cx="248604" cy="24854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8</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88" name="Rectangle 45"/>
            <p:cNvSpPr>
              <a:spLocks noChangeArrowheads="1"/>
            </p:cNvSpPr>
            <p:nvPr/>
          </p:nvSpPr>
          <p:spPr bwMode="auto">
            <a:xfrm>
              <a:off x="5888699" y="4466339"/>
              <a:ext cx="248604" cy="24854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6</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89" name="Rectangle 44"/>
            <p:cNvSpPr>
              <a:spLocks noChangeArrowheads="1"/>
            </p:cNvSpPr>
            <p:nvPr/>
          </p:nvSpPr>
          <p:spPr bwMode="auto">
            <a:xfrm>
              <a:off x="4866286" y="3202341"/>
              <a:ext cx="248604" cy="24854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90" name="Rectangle 43"/>
            <p:cNvSpPr>
              <a:spLocks noChangeArrowheads="1"/>
            </p:cNvSpPr>
            <p:nvPr/>
          </p:nvSpPr>
          <p:spPr bwMode="auto">
            <a:xfrm>
              <a:off x="5584102" y="3865129"/>
              <a:ext cx="248604" cy="24854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7</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91" name="Rectangle 42"/>
            <p:cNvSpPr>
              <a:spLocks noChangeArrowheads="1"/>
            </p:cNvSpPr>
            <p:nvPr/>
          </p:nvSpPr>
          <p:spPr bwMode="auto">
            <a:xfrm>
              <a:off x="6943587" y="3146363"/>
              <a:ext cx="248604" cy="24854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92" name="Rectangle 41"/>
            <p:cNvSpPr>
              <a:spLocks noChangeArrowheads="1"/>
            </p:cNvSpPr>
            <p:nvPr/>
          </p:nvSpPr>
          <p:spPr bwMode="auto">
            <a:xfrm>
              <a:off x="6943587" y="4026347"/>
              <a:ext cx="248604" cy="24854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93" name="Rectangle 40"/>
            <p:cNvSpPr>
              <a:spLocks noChangeArrowheads="1"/>
            </p:cNvSpPr>
            <p:nvPr/>
          </p:nvSpPr>
          <p:spPr bwMode="auto">
            <a:xfrm>
              <a:off x="5888699" y="2820567"/>
              <a:ext cx="248604" cy="24854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6</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94" name="Rectangle 39"/>
            <p:cNvSpPr>
              <a:spLocks noChangeArrowheads="1"/>
            </p:cNvSpPr>
            <p:nvPr/>
          </p:nvSpPr>
          <p:spPr bwMode="auto">
            <a:xfrm>
              <a:off x="6297440" y="3865129"/>
              <a:ext cx="248604" cy="24854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95" name="Oval 38"/>
            <p:cNvSpPr>
              <a:spLocks noChangeArrowheads="1"/>
            </p:cNvSpPr>
            <p:nvPr/>
          </p:nvSpPr>
          <p:spPr bwMode="auto">
            <a:xfrm>
              <a:off x="5235832" y="2877665"/>
              <a:ext cx="348270" cy="380655"/>
            </a:xfrm>
            <a:prstGeom prst="ellipse">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0</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96" name="Oval 37"/>
            <p:cNvSpPr>
              <a:spLocks noChangeArrowheads="1"/>
            </p:cNvSpPr>
            <p:nvPr/>
          </p:nvSpPr>
          <p:spPr bwMode="auto">
            <a:xfrm>
              <a:off x="4643438" y="3539333"/>
              <a:ext cx="348270" cy="381774"/>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97" name="Oval 36"/>
            <p:cNvSpPr>
              <a:spLocks noChangeArrowheads="1"/>
            </p:cNvSpPr>
            <p:nvPr/>
          </p:nvSpPr>
          <p:spPr bwMode="auto">
            <a:xfrm>
              <a:off x="5235832" y="4274892"/>
              <a:ext cx="348270" cy="380655"/>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98" name="Oval 35"/>
            <p:cNvSpPr>
              <a:spLocks noChangeArrowheads="1"/>
            </p:cNvSpPr>
            <p:nvPr/>
          </p:nvSpPr>
          <p:spPr bwMode="auto">
            <a:xfrm>
              <a:off x="6494531" y="2877665"/>
              <a:ext cx="348270" cy="380655"/>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99" name="Oval 34"/>
            <p:cNvSpPr>
              <a:spLocks noChangeArrowheads="1"/>
            </p:cNvSpPr>
            <p:nvPr/>
          </p:nvSpPr>
          <p:spPr bwMode="auto">
            <a:xfrm>
              <a:off x="7057810" y="3539333"/>
              <a:ext cx="349390" cy="381774"/>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01" name="Oval 33"/>
            <p:cNvSpPr>
              <a:spLocks noChangeArrowheads="1"/>
            </p:cNvSpPr>
            <p:nvPr/>
          </p:nvSpPr>
          <p:spPr bwMode="auto">
            <a:xfrm>
              <a:off x="5888699" y="3540452"/>
              <a:ext cx="348270" cy="380655"/>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6</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02" name="Oval 32"/>
            <p:cNvSpPr>
              <a:spLocks noChangeArrowheads="1"/>
            </p:cNvSpPr>
            <p:nvPr/>
          </p:nvSpPr>
          <p:spPr bwMode="auto">
            <a:xfrm>
              <a:off x="6494531" y="4274892"/>
              <a:ext cx="348270" cy="380655"/>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03" name="AutoShape 31"/>
            <p:cNvSpPr>
              <a:spLocks noChangeShapeType="1"/>
            </p:cNvSpPr>
            <p:nvPr/>
          </p:nvSpPr>
          <p:spPr bwMode="auto">
            <a:xfrm flipV="1">
              <a:off x="4940195" y="3202341"/>
              <a:ext cx="347150" cy="392970"/>
            </a:xfrm>
            <a:prstGeom prst="straightConnector1">
              <a:avLst/>
            </a:prstGeom>
            <a:noFill/>
            <a:ln w="28575">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04" name="AutoShape 30"/>
            <p:cNvSpPr>
              <a:spLocks noChangeShapeType="1"/>
            </p:cNvSpPr>
            <p:nvPr/>
          </p:nvSpPr>
          <p:spPr bwMode="auto">
            <a:xfrm>
              <a:off x="4940195" y="3865129"/>
              <a:ext cx="347150" cy="465742"/>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05" name="AutoShape 29"/>
            <p:cNvSpPr>
              <a:spLocks noChangeShapeType="1"/>
            </p:cNvSpPr>
            <p:nvPr/>
          </p:nvSpPr>
          <p:spPr bwMode="auto">
            <a:xfrm>
              <a:off x="5584102" y="3067993"/>
              <a:ext cx="910429" cy="1120"/>
            </a:xfrm>
            <a:prstGeom prst="straightConnector1">
              <a:avLst/>
            </a:prstGeom>
            <a:noFill/>
            <a:ln w="38100">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06" name="AutoShape 28"/>
            <p:cNvSpPr>
              <a:spLocks noChangeShapeType="1"/>
            </p:cNvSpPr>
            <p:nvPr/>
          </p:nvSpPr>
          <p:spPr bwMode="auto">
            <a:xfrm>
              <a:off x="5584102" y="4465220"/>
              <a:ext cx="910429" cy="1120"/>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07" name="AutoShape 27"/>
            <p:cNvSpPr>
              <a:spLocks noChangeShapeType="1"/>
            </p:cNvSpPr>
            <p:nvPr/>
          </p:nvSpPr>
          <p:spPr bwMode="auto">
            <a:xfrm>
              <a:off x="6791289" y="3202341"/>
              <a:ext cx="318034" cy="392970"/>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08" name="AutoShape 26"/>
            <p:cNvSpPr>
              <a:spLocks noChangeShapeType="1"/>
            </p:cNvSpPr>
            <p:nvPr/>
          </p:nvSpPr>
          <p:spPr bwMode="auto">
            <a:xfrm flipH="1">
              <a:off x="6791289" y="3865129"/>
              <a:ext cx="318034" cy="465742"/>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09" name="AutoShape 25"/>
            <p:cNvSpPr>
              <a:spLocks noChangeShapeType="1"/>
            </p:cNvSpPr>
            <p:nvPr/>
          </p:nvSpPr>
          <p:spPr bwMode="auto">
            <a:xfrm flipH="1">
              <a:off x="6185456" y="3202341"/>
              <a:ext cx="360588" cy="394090"/>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10" name="AutoShape 24"/>
            <p:cNvSpPr>
              <a:spLocks noChangeShapeType="1"/>
            </p:cNvSpPr>
            <p:nvPr/>
          </p:nvSpPr>
          <p:spPr bwMode="auto">
            <a:xfrm>
              <a:off x="6185456" y="3865129"/>
              <a:ext cx="360588" cy="465742"/>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11" name="AutoShape 23"/>
            <p:cNvSpPr>
              <a:spLocks noChangeShapeType="1"/>
            </p:cNvSpPr>
            <p:nvPr/>
          </p:nvSpPr>
          <p:spPr bwMode="auto">
            <a:xfrm flipH="1">
              <a:off x="5532590" y="3865129"/>
              <a:ext cx="407621" cy="465742"/>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12" name="椭圆 111"/>
            <p:cNvSpPr/>
            <p:nvPr/>
          </p:nvSpPr>
          <p:spPr>
            <a:xfrm>
              <a:off x="4400548" y="2705095"/>
              <a:ext cx="1457335" cy="1357322"/>
            </a:xfrm>
            <a:prstGeom prst="ellipse">
              <a:avLst/>
            </a:prstGeom>
            <a:ln w="19050">
              <a:solidFill>
                <a:srgbClr val="FF00FF"/>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lnSpc>
                  <a:spcPts val="1900"/>
                </a:lnSpc>
              </a:pPr>
              <a:endParaRPr lang="zh-CN" altLang="en-US">
                <a:latin typeface="Consolas" panose="020B0609020204030204" pitchFamily="49" charset="0"/>
                <a:ea typeface="仿宋" panose="02010609060101010101" pitchFamily="49" charset="-122"/>
              </a:endParaRPr>
            </a:p>
          </p:txBody>
        </p:sp>
      </p:grpSp>
      <p:grpSp>
        <p:nvGrpSpPr>
          <p:cNvPr id="141" name="组合 140"/>
          <p:cNvGrpSpPr/>
          <p:nvPr/>
        </p:nvGrpSpPr>
        <p:grpSpPr>
          <a:xfrm>
            <a:off x="1028700" y="2914650"/>
            <a:ext cx="2906614" cy="1593070"/>
            <a:chOff x="1028700" y="3886200"/>
            <a:chExt cx="2906614" cy="2124093"/>
          </a:xfrm>
        </p:grpSpPr>
        <p:sp>
          <p:nvSpPr>
            <p:cNvPr id="114" name="Rectangle 47"/>
            <p:cNvSpPr>
              <a:spLocks noChangeArrowheads="1"/>
            </p:cNvSpPr>
            <p:nvPr/>
          </p:nvSpPr>
          <p:spPr bwMode="auto">
            <a:xfrm>
              <a:off x="2845711" y="4662328"/>
              <a:ext cx="248604" cy="24854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15" name="Rectangle 46"/>
            <p:cNvSpPr>
              <a:spLocks noChangeArrowheads="1"/>
            </p:cNvSpPr>
            <p:nvPr/>
          </p:nvSpPr>
          <p:spPr bwMode="auto">
            <a:xfrm>
              <a:off x="1394400" y="5321756"/>
              <a:ext cx="248604" cy="24854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8</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16" name="Rectangle 45"/>
            <p:cNvSpPr>
              <a:spLocks noChangeArrowheads="1"/>
            </p:cNvSpPr>
            <p:nvPr/>
          </p:nvSpPr>
          <p:spPr bwMode="auto">
            <a:xfrm>
              <a:off x="2416813" y="5761748"/>
              <a:ext cx="248604" cy="24854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6</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17" name="Rectangle 44"/>
            <p:cNvSpPr>
              <a:spLocks noChangeArrowheads="1"/>
            </p:cNvSpPr>
            <p:nvPr/>
          </p:nvSpPr>
          <p:spPr bwMode="auto">
            <a:xfrm>
              <a:off x="1394400" y="4497750"/>
              <a:ext cx="248604" cy="24854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18" name="Rectangle 43"/>
            <p:cNvSpPr>
              <a:spLocks noChangeArrowheads="1"/>
            </p:cNvSpPr>
            <p:nvPr/>
          </p:nvSpPr>
          <p:spPr bwMode="auto">
            <a:xfrm>
              <a:off x="2112216" y="5160538"/>
              <a:ext cx="248604" cy="24854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7</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19" name="Rectangle 42"/>
            <p:cNvSpPr>
              <a:spLocks noChangeArrowheads="1"/>
            </p:cNvSpPr>
            <p:nvPr/>
          </p:nvSpPr>
          <p:spPr bwMode="auto">
            <a:xfrm>
              <a:off x="3471701" y="4441772"/>
              <a:ext cx="248604" cy="24854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20" name="Rectangle 41"/>
            <p:cNvSpPr>
              <a:spLocks noChangeArrowheads="1"/>
            </p:cNvSpPr>
            <p:nvPr/>
          </p:nvSpPr>
          <p:spPr bwMode="auto">
            <a:xfrm>
              <a:off x="3471701" y="5321756"/>
              <a:ext cx="248604" cy="24854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21" name="Rectangle 40"/>
            <p:cNvSpPr>
              <a:spLocks noChangeArrowheads="1"/>
            </p:cNvSpPr>
            <p:nvPr/>
          </p:nvSpPr>
          <p:spPr bwMode="auto">
            <a:xfrm>
              <a:off x="2416813" y="4115976"/>
              <a:ext cx="248604" cy="24854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6</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22" name="Rectangle 39"/>
            <p:cNvSpPr>
              <a:spLocks noChangeArrowheads="1"/>
            </p:cNvSpPr>
            <p:nvPr/>
          </p:nvSpPr>
          <p:spPr bwMode="auto">
            <a:xfrm>
              <a:off x="2825554" y="5160538"/>
              <a:ext cx="248604" cy="24854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23" name="Oval 38"/>
            <p:cNvSpPr>
              <a:spLocks noChangeArrowheads="1"/>
            </p:cNvSpPr>
            <p:nvPr/>
          </p:nvSpPr>
          <p:spPr bwMode="auto">
            <a:xfrm>
              <a:off x="1763946" y="4173074"/>
              <a:ext cx="348270" cy="380655"/>
            </a:xfrm>
            <a:prstGeom prst="ellipse">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0</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24" name="Oval 37"/>
            <p:cNvSpPr>
              <a:spLocks noChangeArrowheads="1"/>
            </p:cNvSpPr>
            <p:nvPr/>
          </p:nvSpPr>
          <p:spPr bwMode="auto">
            <a:xfrm>
              <a:off x="1171552" y="4834742"/>
              <a:ext cx="348270" cy="381774"/>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25" name="Oval 36"/>
            <p:cNvSpPr>
              <a:spLocks noChangeArrowheads="1"/>
            </p:cNvSpPr>
            <p:nvPr/>
          </p:nvSpPr>
          <p:spPr bwMode="auto">
            <a:xfrm>
              <a:off x="1763946" y="5570301"/>
              <a:ext cx="348270" cy="380655"/>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26" name="Oval 35"/>
            <p:cNvSpPr>
              <a:spLocks noChangeArrowheads="1"/>
            </p:cNvSpPr>
            <p:nvPr/>
          </p:nvSpPr>
          <p:spPr bwMode="auto">
            <a:xfrm>
              <a:off x="3022645" y="4173074"/>
              <a:ext cx="348270" cy="380655"/>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27" name="Oval 34"/>
            <p:cNvSpPr>
              <a:spLocks noChangeArrowheads="1"/>
            </p:cNvSpPr>
            <p:nvPr/>
          </p:nvSpPr>
          <p:spPr bwMode="auto">
            <a:xfrm>
              <a:off x="3585924" y="4834742"/>
              <a:ext cx="349390" cy="381774"/>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28" name="Oval 33"/>
            <p:cNvSpPr>
              <a:spLocks noChangeArrowheads="1"/>
            </p:cNvSpPr>
            <p:nvPr/>
          </p:nvSpPr>
          <p:spPr bwMode="auto">
            <a:xfrm>
              <a:off x="2416813" y="4835861"/>
              <a:ext cx="348270" cy="380655"/>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6</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29" name="Oval 32"/>
            <p:cNvSpPr>
              <a:spLocks noChangeArrowheads="1"/>
            </p:cNvSpPr>
            <p:nvPr/>
          </p:nvSpPr>
          <p:spPr bwMode="auto">
            <a:xfrm>
              <a:off x="3022645" y="5570301"/>
              <a:ext cx="348270" cy="380655"/>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30" name="AutoShape 31"/>
            <p:cNvSpPr>
              <a:spLocks noChangeShapeType="1"/>
            </p:cNvSpPr>
            <p:nvPr/>
          </p:nvSpPr>
          <p:spPr bwMode="auto">
            <a:xfrm flipV="1">
              <a:off x="1468309" y="4497750"/>
              <a:ext cx="347150" cy="392970"/>
            </a:xfrm>
            <a:prstGeom prst="straightConnector1">
              <a:avLst/>
            </a:prstGeom>
            <a:noFill/>
            <a:ln w="28575">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31" name="AutoShape 30"/>
            <p:cNvSpPr>
              <a:spLocks noChangeShapeType="1"/>
            </p:cNvSpPr>
            <p:nvPr/>
          </p:nvSpPr>
          <p:spPr bwMode="auto">
            <a:xfrm>
              <a:off x="1468309" y="5160538"/>
              <a:ext cx="347150" cy="465742"/>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32" name="AutoShape 29"/>
            <p:cNvSpPr>
              <a:spLocks noChangeShapeType="1"/>
            </p:cNvSpPr>
            <p:nvPr/>
          </p:nvSpPr>
          <p:spPr bwMode="auto">
            <a:xfrm>
              <a:off x="2112216" y="4363402"/>
              <a:ext cx="910429" cy="1120"/>
            </a:xfrm>
            <a:prstGeom prst="straightConnector1">
              <a:avLst/>
            </a:prstGeom>
            <a:noFill/>
            <a:ln w="38100">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33" name="AutoShape 28"/>
            <p:cNvSpPr>
              <a:spLocks noChangeShapeType="1"/>
            </p:cNvSpPr>
            <p:nvPr/>
          </p:nvSpPr>
          <p:spPr bwMode="auto">
            <a:xfrm>
              <a:off x="2112216" y="5760629"/>
              <a:ext cx="910429" cy="1120"/>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34" name="AutoShape 27"/>
            <p:cNvSpPr>
              <a:spLocks noChangeShapeType="1"/>
            </p:cNvSpPr>
            <p:nvPr/>
          </p:nvSpPr>
          <p:spPr bwMode="auto">
            <a:xfrm>
              <a:off x="3319403" y="4497750"/>
              <a:ext cx="318034" cy="392970"/>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35" name="AutoShape 26"/>
            <p:cNvSpPr>
              <a:spLocks noChangeShapeType="1"/>
            </p:cNvSpPr>
            <p:nvPr/>
          </p:nvSpPr>
          <p:spPr bwMode="auto">
            <a:xfrm flipH="1">
              <a:off x="3319403" y="5160538"/>
              <a:ext cx="318034" cy="465742"/>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36" name="AutoShape 25"/>
            <p:cNvSpPr>
              <a:spLocks noChangeShapeType="1"/>
            </p:cNvSpPr>
            <p:nvPr/>
          </p:nvSpPr>
          <p:spPr bwMode="auto">
            <a:xfrm flipH="1">
              <a:off x="2713570" y="4497750"/>
              <a:ext cx="360588" cy="394090"/>
            </a:xfrm>
            <a:prstGeom prst="straightConnector1">
              <a:avLst/>
            </a:prstGeom>
            <a:noFill/>
            <a:ln w="38100">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37" name="AutoShape 24"/>
            <p:cNvSpPr>
              <a:spLocks noChangeShapeType="1"/>
            </p:cNvSpPr>
            <p:nvPr/>
          </p:nvSpPr>
          <p:spPr bwMode="auto">
            <a:xfrm>
              <a:off x="2713570" y="5160538"/>
              <a:ext cx="360588" cy="465742"/>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38" name="AutoShape 23"/>
            <p:cNvSpPr>
              <a:spLocks noChangeShapeType="1"/>
            </p:cNvSpPr>
            <p:nvPr/>
          </p:nvSpPr>
          <p:spPr bwMode="auto">
            <a:xfrm flipH="1">
              <a:off x="2060704" y="5160538"/>
              <a:ext cx="407621" cy="465742"/>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40" name="任意多边形 139"/>
            <p:cNvSpPr/>
            <p:nvPr/>
          </p:nvSpPr>
          <p:spPr>
            <a:xfrm>
              <a:off x="1028700" y="3886200"/>
              <a:ext cx="2495550" cy="1638300"/>
            </a:xfrm>
            <a:custGeom>
              <a:avLst/>
              <a:gdLst>
                <a:gd name="connsiteX0" fmla="*/ 571500 w 2495550"/>
                <a:gd name="connsiteY0" fmla="*/ 161925 h 1638300"/>
                <a:gd name="connsiteX1" fmla="*/ 38100 w 2495550"/>
                <a:gd name="connsiteY1" fmla="*/ 800100 h 1638300"/>
                <a:gd name="connsiteX2" fmla="*/ 0 w 2495550"/>
                <a:gd name="connsiteY2" fmla="*/ 1419225 h 1638300"/>
                <a:gd name="connsiteX3" fmla="*/ 323850 w 2495550"/>
                <a:gd name="connsiteY3" fmla="*/ 1638300 h 1638300"/>
                <a:gd name="connsiteX4" fmla="*/ 1095375 w 2495550"/>
                <a:gd name="connsiteY4" fmla="*/ 895350 h 1638300"/>
                <a:gd name="connsiteX5" fmla="*/ 1466850 w 2495550"/>
                <a:gd name="connsiteY5" fmla="*/ 695325 h 1638300"/>
                <a:gd name="connsiteX6" fmla="*/ 2133600 w 2495550"/>
                <a:gd name="connsiteY6" fmla="*/ 809625 h 1638300"/>
                <a:gd name="connsiteX7" fmla="*/ 2428875 w 2495550"/>
                <a:gd name="connsiteY7" fmla="*/ 695325 h 1638300"/>
                <a:gd name="connsiteX8" fmla="*/ 2495550 w 2495550"/>
                <a:gd name="connsiteY8" fmla="*/ 209550 h 1638300"/>
                <a:gd name="connsiteX9" fmla="*/ 2019300 w 2495550"/>
                <a:gd name="connsiteY9" fmla="*/ 0 h 1638300"/>
                <a:gd name="connsiteX10" fmla="*/ 504825 w 2495550"/>
                <a:gd name="connsiteY10" fmla="*/ 142875 h 1638300"/>
                <a:gd name="connsiteX0-1" fmla="*/ 571500 w 2495550"/>
                <a:gd name="connsiteY0-2" fmla="*/ 161925 h 1638300"/>
                <a:gd name="connsiteX1-3" fmla="*/ 38100 w 2495550"/>
                <a:gd name="connsiteY1-4" fmla="*/ 800100 h 1638300"/>
                <a:gd name="connsiteX2-5" fmla="*/ 0 w 2495550"/>
                <a:gd name="connsiteY2-6" fmla="*/ 1419225 h 1638300"/>
                <a:gd name="connsiteX3-7" fmla="*/ 323850 w 2495550"/>
                <a:gd name="connsiteY3-8" fmla="*/ 1638300 h 1638300"/>
                <a:gd name="connsiteX4-9" fmla="*/ 1095375 w 2495550"/>
                <a:gd name="connsiteY4-10" fmla="*/ 895350 h 1638300"/>
                <a:gd name="connsiteX5-11" fmla="*/ 1466850 w 2495550"/>
                <a:gd name="connsiteY5-12" fmla="*/ 695325 h 1638300"/>
                <a:gd name="connsiteX6-13" fmla="*/ 2133600 w 2495550"/>
                <a:gd name="connsiteY6-14" fmla="*/ 809625 h 1638300"/>
                <a:gd name="connsiteX7-15" fmla="*/ 2428875 w 2495550"/>
                <a:gd name="connsiteY7-16" fmla="*/ 695325 h 1638300"/>
                <a:gd name="connsiteX8-17" fmla="*/ 2495550 w 2495550"/>
                <a:gd name="connsiteY8-18" fmla="*/ 209550 h 1638300"/>
                <a:gd name="connsiteX9-19" fmla="*/ 2019300 w 2495550"/>
                <a:gd name="connsiteY9-20" fmla="*/ 0 h 1638300"/>
                <a:gd name="connsiteX10-21" fmla="*/ 614342 w 2495550"/>
                <a:gd name="connsiteY10-22" fmla="*/ 185742 h 1638300"/>
                <a:gd name="connsiteX0-23" fmla="*/ 571500 w 2495550"/>
                <a:gd name="connsiteY0-24" fmla="*/ 161925 h 1638300"/>
                <a:gd name="connsiteX1-25" fmla="*/ 38100 w 2495550"/>
                <a:gd name="connsiteY1-26" fmla="*/ 800100 h 1638300"/>
                <a:gd name="connsiteX2-27" fmla="*/ 0 w 2495550"/>
                <a:gd name="connsiteY2-28" fmla="*/ 1419225 h 1638300"/>
                <a:gd name="connsiteX3-29" fmla="*/ 323850 w 2495550"/>
                <a:gd name="connsiteY3-30" fmla="*/ 1638300 h 1638300"/>
                <a:gd name="connsiteX4-31" fmla="*/ 1095375 w 2495550"/>
                <a:gd name="connsiteY4-32" fmla="*/ 895350 h 1638300"/>
                <a:gd name="connsiteX5-33" fmla="*/ 1466850 w 2495550"/>
                <a:gd name="connsiteY5-34" fmla="*/ 695325 h 1638300"/>
                <a:gd name="connsiteX6-35" fmla="*/ 2133600 w 2495550"/>
                <a:gd name="connsiteY6-36" fmla="*/ 809625 h 1638300"/>
                <a:gd name="connsiteX7-37" fmla="*/ 2428875 w 2495550"/>
                <a:gd name="connsiteY7-38" fmla="*/ 695325 h 1638300"/>
                <a:gd name="connsiteX8-39" fmla="*/ 2495550 w 2495550"/>
                <a:gd name="connsiteY8-40" fmla="*/ 209550 h 1638300"/>
                <a:gd name="connsiteX9-41" fmla="*/ 2019300 w 2495550"/>
                <a:gd name="connsiteY9-42" fmla="*/ 0 h 1638300"/>
                <a:gd name="connsiteX10-43" fmla="*/ 614342 w 2495550"/>
                <a:gd name="connsiteY10-44" fmla="*/ 185742 h 16383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2495550" h="1638300">
                  <a:moveTo>
                    <a:pt x="571500" y="161925"/>
                  </a:moveTo>
                  <a:lnTo>
                    <a:pt x="38100" y="800100"/>
                  </a:lnTo>
                  <a:lnTo>
                    <a:pt x="0" y="1419225"/>
                  </a:lnTo>
                  <a:lnTo>
                    <a:pt x="323850" y="1638300"/>
                  </a:lnTo>
                  <a:lnTo>
                    <a:pt x="1095375" y="895350"/>
                  </a:lnTo>
                  <a:lnTo>
                    <a:pt x="1466850" y="695325"/>
                  </a:lnTo>
                  <a:lnTo>
                    <a:pt x="2133600" y="809625"/>
                  </a:lnTo>
                  <a:lnTo>
                    <a:pt x="2428875" y="695325"/>
                  </a:lnTo>
                  <a:lnTo>
                    <a:pt x="2495550" y="209550"/>
                  </a:lnTo>
                  <a:lnTo>
                    <a:pt x="2019300" y="0"/>
                  </a:lnTo>
                  <a:lnTo>
                    <a:pt x="614342" y="185742"/>
                  </a:lnTo>
                </a:path>
              </a:pathLst>
            </a:custGeom>
            <a:ln w="19050">
              <a:solidFill>
                <a:srgbClr val="FF0000"/>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lnSpc>
                  <a:spcPts val="1900"/>
                </a:lnSpc>
              </a:pPr>
              <a:endParaRPr lang="zh-CN" altLang="en-US">
                <a:latin typeface="Consolas" panose="020B0609020204030204" pitchFamily="49" charset="0"/>
                <a:ea typeface="仿宋" panose="02010609060101010101" pitchFamily="49" charset="-122"/>
              </a:endParaRPr>
            </a:p>
          </p:txBody>
        </p:sp>
      </p:grpSp>
      <p:sp>
        <p:nvSpPr>
          <p:cNvPr id="143" name="下箭头 142"/>
          <p:cNvSpPr/>
          <p:nvPr/>
        </p:nvSpPr>
        <p:spPr>
          <a:xfrm>
            <a:off x="5857884" y="1928808"/>
            <a:ext cx="214314" cy="270000"/>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lnSpc>
                <a:spcPts val="1900"/>
              </a:lnSpc>
            </a:pPr>
            <a:endParaRPr lang="zh-CN" altLang="en-US">
              <a:latin typeface="Consolas" panose="020B0609020204030204" pitchFamily="49" charset="0"/>
              <a:ea typeface="仿宋" panose="02010609060101010101" pitchFamily="49" charset="-122"/>
            </a:endParaRPr>
          </a:p>
        </p:txBody>
      </p:sp>
      <p:sp>
        <p:nvSpPr>
          <p:cNvPr id="144" name="下箭头 143"/>
          <p:cNvSpPr/>
          <p:nvPr/>
        </p:nvSpPr>
        <p:spPr>
          <a:xfrm rot="2700000">
            <a:off x="4076004" y="3010129"/>
            <a:ext cx="160736" cy="428628"/>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lnSpc>
                <a:spcPts val="1900"/>
              </a:lnSpc>
            </a:pPr>
            <a:endParaRPr lang="zh-CN" altLang="en-US">
              <a:latin typeface="Consolas" panose="020B0609020204030204" pitchFamily="49" charset="0"/>
              <a:ea typeface="仿宋" panose="02010609060101010101" pitchFamily="49" charset="-122"/>
            </a:endParaRPr>
          </a:p>
        </p:txBody>
      </p:sp>
      <p:sp>
        <p:nvSpPr>
          <p:cNvPr id="139" name="灯片编号占位符 138"/>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P spid="14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73" name="Rectangle 93"/>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8241" name="Rectangle 49"/>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14" name="Rectangle 47"/>
          <p:cNvSpPr>
            <a:spLocks noChangeArrowheads="1"/>
          </p:cNvSpPr>
          <p:nvPr/>
        </p:nvSpPr>
        <p:spPr bwMode="auto">
          <a:xfrm>
            <a:off x="2339389" y="1024992"/>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15" name="Rectangle 46"/>
          <p:cNvSpPr>
            <a:spLocks noChangeArrowheads="1"/>
          </p:cNvSpPr>
          <p:nvPr/>
        </p:nvSpPr>
        <p:spPr bwMode="auto">
          <a:xfrm>
            <a:off x="916653" y="1576713"/>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8</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16" name="Rectangle 45"/>
          <p:cNvSpPr>
            <a:spLocks noChangeArrowheads="1"/>
          </p:cNvSpPr>
          <p:nvPr/>
        </p:nvSpPr>
        <p:spPr bwMode="auto">
          <a:xfrm>
            <a:off x="1910491" y="1849557"/>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6</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17" name="Rectangle 44"/>
          <p:cNvSpPr>
            <a:spLocks noChangeArrowheads="1"/>
          </p:cNvSpPr>
          <p:nvPr/>
        </p:nvSpPr>
        <p:spPr bwMode="auto">
          <a:xfrm>
            <a:off x="888078" y="901558"/>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18" name="Rectangle 43"/>
          <p:cNvSpPr>
            <a:spLocks noChangeArrowheads="1"/>
          </p:cNvSpPr>
          <p:nvPr/>
        </p:nvSpPr>
        <p:spPr bwMode="auto">
          <a:xfrm>
            <a:off x="1605894" y="1398649"/>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7</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19" name="Rectangle 42"/>
          <p:cNvSpPr>
            <a:spLocks noChangeArrowheads="1"/>
          </p:cNvSpPr>
          <p:nvPr/>
        </p:nvSpPr>
        <p:spPr bwMode="auto">
          <a:xfrm>
            <a:off x="2965379" y="859575"/>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20" name="Rectangle 41"/>
          <p:cNvSpPr>
            <a:spLocks noChangeArrowheads="1"/>
          </p:cNvSpPr>
          <p:nvPr/>
        </p:nvSpPr>
        <p:spPr bwMode="auto">
          <a:xfrm>
            <a:off x="2965379" y="1519563"/>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21" name="Rectangle 40"/>
          <p:cNvSpPr>
            <a:spLocks noChangeArrowheads="1"/>
          </p:cNvSpPr>
          <p:nvPr/>
        </p:nvSpPr>
        <p:spPr bwMode="auto">
          <a:xfrm>
            <a:off x="1910491" y="615227"/>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6</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22" name="Rectangle 39"/>
          <p:cNvSpPr>
            <a:spLocks noChangeArrowheads="1"/>
          </p:cNvSpPr>
          <p:nvPr/>
        </p:nvSpPr>
        <p:spPr bwMode="auto">
          <a:xfrm>
            <a:off x="2319232" y="1398649"/>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23" name="Oval 38"/>
          <p:cNvSpPr>
            <a:spLocks noChangeArrowheads="1"/>
          </p:cNvSpPr>
          <p:nvPr/>
        </p:nvSpPr>
        <p:spPr bwMode="auto">
          <a:xfrm>
            <a:off x="1257624" y="658051"/>
            <a:ext cx="348270" cy="285491"/>
          </a:xfrm>
          <a:prstGeom prst="ellipse">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0</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24" name="Oval 37"/>
          <p:cNvSpPr>
            <a:spLocks noChangeArrowheads="1"/>
          </p:cNvSpPr>
          <p:nvPr/>
        </p:nvSpPr>
        <p:spPr bwMode="auto">
          <a:xfrm>
            <a:off x="665230" y="1154302"/>
            <a:ext cx="348270" cy="28633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25" name="Oval 36"/>
          <p:cNvSpPr>
            <a:spLocks noChangeArrowheads="1"/>
          </p:cNvSpPr>
          <p:nvPr/>
        </p:nvSpPr>
        <p:spPr bwMode="auto">
          <a:xfrm>
            <a:off x="1257624" y="1705972"/>
            <a:ext cx="348270" cy="28549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26" name="Oval 35"/>
          <p:cNvSpPr>
            <a:spLocks noChangeArrowheads="1"/>
          </p:cNvSpPr>
          <p:nvPr/>
        </p:nvSpPr>
        <p:spPr bwMode="auto">
          <a:xfrm>
            <a:off x="2516323" y="658051"/>
            <a:ext cx="348270" cy="28549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27" name="Oval 34"/>
          <p:cNvSpPr>
            <a:spLocks noChangeArrowheads="1"/>
          </p:cNvSpPr>
          <p:nvPr/>
        </p:nvSpPr>
        <p:spPr bwMode="auto">
          <a:xfrm>
            <a:off x="3079602" y="1154302"/>
            <a:ext cx="349390" cy="28633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28" name="Oval 33"/>
          <p:cNvSpPr>
            <a:spLocks noChangeArrowheads="1"/>
          </p:cNvSpPr>
          <p:nvPr/>
        </p:nvSpPr>
        <p:spPr bwMode="auto">
          <a:xfrm>
            <a:off x="1910491" y="1155141"/>
            <a:ext cx="348270" cy="28549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6</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29" name="Oval 32"/>
          <p:cNvSpPr>
            <a:spLocks noChangeArrowheads="1"/>
          </p:cNvSpPr>
          <p:nvPr/>
        </p:nvSpPr>
        <p:spPr bwMode="auto">
          <a:xfrm>
            <a:off x="2516323" y="1705972"/>
            <a:ext cx="348270" cy="28549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30" name="AutoShape 31"/>
          <p:cNvSpPr>
            <a:spLocks noChangeShapeType="1"/>
          </p:cNvSpPr>
          <p:nvPr/>
        </p:nvSpPr>
        <p:spPr bwMode="auto">
          <a:xfrm flipV="1">
            <a:off x="961987" y="901558"/>
            <a:ext cx="347150" cy="294728"/>
          </a:xfrm>
          <a:prstGeom prst="straightConnector1">
            <a:avLst/>
          </a:prstGeom>
          <a:noFill/>
          <a:ln w="28575">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31" name="AutoShape 30"/>
          <p:cNvSpPr>
            <a:spLocks noChangeShapeType="1"/>
          </p:cNvSpPr>
          <p:nvPr/>
        </p:nvSpPr>
        <p:spPr bwMode="auto">
          <a:xfrm>
            <a:off x="961987" y="1398649"/>
            <a:ext cx="347150" cy="349307"/>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32" name="AutoShape 29"/>
          <p:cNvSpPr>
            <a:spLocks noChangeShapeType="1"/>
          </p:cNvSpPr>
          <p:nvPr/>
        </p:nvSpPr>
        <p:spPr bwMode="auto">
          <a:xfrm>
            <a:off x="1605895" y="800797"/>
            <a:ext cx="910429" cy="840"/>
          </a:xfrm>
          <a:prstGeom prst="straightConnector1">
            <a:avLst/>
          </a:prstGeom>
          <a:noFill/>
          <a:ln w="38100">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33" name="AutoShape 28"/>
          <p:cNvSpPr>
            <a:spLocks noChangeShapeType="1"/>
          </p:cNvSpPr>
          <p:nvPr/>
        </p:nvSpPr>
        <p:spPr bwMode="auto">
          <a:xfrm>
            <a:off x="1605895" y="1848717"/>
            <a:ext cx="910429" cy="840"/>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34" name="AutoShape 27"/>
          <p:cNvSpPr>
            <a:spLocks noChangeShapeType="1"/>
          </p:cNvSpPr>
          <p:nvPr/>
        </p:nvSpPr>
        <p:spPr bwMode="auto">
          <a:xfrm>
            <a:off x="2813081" y="901558"/>
            <a:ext cx="318034" cy="294728"/>
          </a:xfrm>
          <a:prstGeom prst="straightConnector1">
            <a:avLst/>
          </a:prstGeom>
          <a:noFill/>
          <a:ln w="38100">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35" name="AutoShape 26"/>
          <p:cNvSpPr>
            <a:spLocks noChangeShapeType="1"/>
          </p:cNvSpPr>
          <p:nvPr/>
        </p:nvSpPr>
        <p:spPr bwMode="auto">
          <a:xfrm flipH="1">
            <a:off x="2813081" y="1398649"/>
            <a:ext cx="318034" cy="349307"/>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36" name="AutoShape 25"/>
          <p:cNvSpPr>
            <a:spLocks noChangeShapeType="1"/>
          </p:cNvSpPr>
          <p:nvPr/>
        </p:nvSpPr>
        <p:spPr bwMode="auto">
          <a:xfrm flipH="1">
            <a:off x="2207248" y="901558"/>
            <a:ext cx="360588" cy="295568"/>
          </a:xfrm>
          <a:prstGeom prst="straightConnector1">
            <a:avLst/>
          </a:prstGeom>
          <a:noFill/>
          <a:ln w="38100">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37" name="AutoShape 24"/>
          <p:cNvSpPr>
            <a:spLocks noChangeShapeType="1"/>
          </p:cNvSpPr>
          <p:nvPr/>
        </p:nvSpPr>
        <p:spPr bwMode="auto">
          <a:xfrm>
            <a:off x="2207248" y="1398649"/>
            <a:ext cx="360588" cy="349307"/>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38" name="AutoShape 23"/>
          <p:cNvSpPr>
            <a:spLocks noChangeShapeType="1"/>
          </p:cNvSpPr>
          <p:nvPr/>
        </p:nvSpPr>
        <p:spPr bwMode="auto">
          <a:xfrm flipH="1">
            <a:off x="1554383" y="1398649"/>
            <a:ext cx="407621" cy="349307"/>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40" name="任意多边形 139"/>
          <p:cNvSpPr/>
          <p:nvPr/>
        </p:nvSpPr>
        <p:spPr>
          <a:xfrm>
            <a:off x="522378" y="442895"/>
            <a:ext cx="2495550" cy="1228725"/>
          </a:xfrm>
          <a:custGeom>
            <a:avLst/>
            <a:gdLst>
              <a:gd name="connsiteX0" fmla="*/ 571500 w 2495550"/>
              <a:gd name="connsiteY0" fmla="*/ 161925 h 1638300"/>
              <a:gd name="connsiteX1" fmla="*/ 38100 w 2495550"/>
              <a:gd name="connsiteY1" fmla="*/ 800100 h 1638300"/>
              <a:gd name="connsiteX2" fmla="*/ 0 w 2495550"/>
              <a:gd name="connsiteY2" fmla="*/ 1419225 h 1638300"/>
              <a:gd name="connsiteX3" fmla="*/ 323850 w 2495550"/>
              <a:gd name="connsiteY3" fmla="*/ 1638300 h 1638300"/>
              <a:gd name="connsiteX4" fmla="*/ 1095375 w 2495550"/>
              <a:gd name="connsiteY4" fmla="*/ 895350 h 1638300"/>
              <a:gd name="connsiteX5" fmla="*/ 1466850 w 2495550"/>
              <a:gd name="connsiteY5" fmla="*/ 695325 h 1638300"/>
              <a:gd name="connsiteX6" fmla="*/ 2133600 w 2495550"/>
              <a:gd name="connsiteY6" fmla="*/ 809625 h 1638300"/>
              <a:gd name="connsiteX7" fmla="*/ 2428875 w 2495550"/>
              <a:gd name="connsiteY7" fmla="*/ 695325 h 1638300"/>
              <a:gd name="connsiteX8" fmla="*/ 2495550 w 2495550"/>
              <a:gd name="connsiteY8" fmla="*/ 209550 h 1638300"/>
              <a:gd name="connsiteX9" fmla="*/ 2019300 w 2495550"/>
              <a:gd name="connsiteY9" fmla="*/ 0 h 1638300"/>
              <a:gd name="connsiteX10" fmla="*/ 504825 w 2495550"/>
              <a:gd name="connsiteY10" fmla="*/ 142875 h 1638300"/>
              <a:gd name="connsiteX0-1" fmla="*/ 571500 w 2495550"/>
              <a:gd name="connsiteY0-2" fmla="*/ 161925 h 1638300"/>
              <a:gd name="connsiteX1-3" fmla="*/ 38100 w 2495550"/>
              <a:gd name="connsiteY1-4" fmla="*/ 800100 h 1638300"/>
              <a:gd name="connsiteX2-5" fmla="*/ 0 w 2495550"/>
              <a:gd name="connsiteY2-6" fmla="*/ 1419225 h 1638300"/>
              <a:gd name="connsiteX3-7" fmla="*/ 323850 w 2495550"/>
              <a:gd name="connsiteY3-8" fmla="*/ 1638300 h 1638300"/>
              <a:gd name="connsiteX4-9" fmla="*/ 1095375 w 2495550"/>
              <a:gd name="connsiteY4-10" fmla="*/ 895350 h 1638300"/>
              <a:gd name="connsiteX5-11" fmla="*/ 1466850 w 2495550"/>
              <a:gd name="connsiteY5-12" fmla="*/ 695325 h 1638300"/>
              <a:gd name="connsiteX6-13" fmla="*/ 2133600 w 2495550"/>
              <a:gd name="connsiteY6-14" fmla="*/ 809625 h 1638300"/>
              <a:gd name="connsiteX7-15" fmla="*/ 2428875 w 2495550"/>
              <a:gd name="connsiteY7-16" fmla="*/ 695325 h 1638300"/>
              <a:gd name="connsiteX8-17" fmla="*/ 2495550 w 2495550"/>
              <a:gd name="connsiteY8-18" fmla="*/ 209550 h 1638300"/>
              <a:gd name="connsiteX9-19" fmla="*/ 2019300 w 2495550"/>
              <a:gd name="connsiteY9-20" fmla="*/ 0 h 1638300"/>
              <a:gd name="connsiteX10-21" fmla="*/ 614342 w 2495550"/>
              <a:gd name="connsiteY10-22" fmla="*/ 185742 h 1638300"/>
              <a:gd name="connsiteX0-23" fmla="*/ 571500 w 2495550"/>
              <a:gd name="connsiteY0-24" fmla="*/ 161925 h 1638300"/>
              <a:gd name="connsiteX1-25" fmla="*/ 38100 w 2495550"/>
              <a:gd name="connsiteY1-26" fmla="*/ 800100 h 1638300"/>
              <a:gd name="connsiteX2-27" fmla="*/ 0 w 2495550"/>
              <a:gd name="connsiteY2-28" fmla="*/ 1419225 h 1638300"/>
              <a:gd name="connsiteX3-29" fmla="*/ 323850 w 2495550"/>
              <a:gd name="connsiteY3-30" fmla="*/ 1638300 h 1638300"/>
              <a:gd name="connsiteX4-31" fmla="*/ 1095375 w 2495550"/>
              <a:gd name="connsiteY4-32" fmla="*/ 895350 h 1638300"/>
              <a:gd name="connsiteX5-33" fmla="*/ 1466850 w 2495550"/>
              <a:gd name="connsiteY5-34" fmla="*/ 695325 h 1638300"/>
              <a:gd name="connsiteX6-35" fmla="*/ 2133600 w 2495550"/>
              <a:gd name="connsiteY6-36" fmla="*/ 809625 h 1638300"/>
              <a:gd name="connsiteX7-37" fmla="*/ 2428875 w 2495550"/>
              <a:gd name="connsiteY7-38" fmla="*/ 695325 h 1638300"/>
              <a:gd name="connsiteX8-39" fmla="*/ 2495550 w 2495550"/>
              <a:gd name="connsiteY8-40" fmla="*/ 209550 h 1638300"/>
              <a:gd name="connsiteX9-41" fmla="*/ 2019300 w 2495550"/>
              <a:gd name="connsiteY9-42" fmla="*/ 0 h 1638300"/>
              <a:gd name="connsiteX10-43" fmla="*/ 614342 w 2495550"/>
              <a:gd name="connsiteY10-44" fmla="*/ 185742 h 1638300"/>
              <a:gd name="connsiteX0-45" fmla="*/ 571500 w 2495550"/>
              <a:gd name="connsiteY0-46" fmla="*/ 161925 h 1638300"/>
              <a:gd name="connsiteX1-47" fmla="*/ 38100 w 2495550"/>
              <a:gd name="connsiteY1-48" fmla="*/ 800100 h 1638300"/>
              <a:gd name="connsiteX2-49" fmla="*/ 0 w 2495550"/>
              <a:gd name="connsiteY2-50" fmla="*/ 1419225 h 1638300"/>
              <a:gd name="connsiteX3-51" fmla="*/ 323850 w 2495550"/>
              <a:gd name="connsiteY3-52" fmla="*/ 1638300 h 1638300"/>
              <a:gd name="connsiteX4-53" fmla="*/ 1095375 w 2495550"/>
              <a:gd name="connsiteY4-54" fmla="*/ 895350 h 1638300"/>
              <a:gd name="connsiteX5-55" fmla="*/ 1614474 w 2495550"/>
              <a:gd name="connsiteY5-56" fmla="*/ 1571636 h 1638300"/>
              <a:gd name="connsiteX6-57" fmla="*/ 2133600 w 2495550"/>
              <a:gd name="connsiteY6-58" fmla="*/ 809625 h 1638300"/>
              <a:gd name="connsiteX7-59" fmla="*/ 2428875 w 2495550"/>
              <a:gd name="connsiteY7-60" fmla="*/ 695325 h 1638300"/>
              <a:gd name="connsiteX8-61" fmla="*/ 2495550 w 2495550"/>
              <a:gd name="connsiteY8-62" fmla="*/ 209550 h 1638300"/>
              <a:gd name="connsiteX9-63" fmla="*/ 2019300 w 2495550"/>
              <a:gd name="connsiteY9-64" fmla="*/ 0 h 1638300"/>
              <a:gd name="connsiteX10-65" fmla="*/ 614342 w 2495550"/>
              <a:gd name="connsiteY10-66" fmla="*/ 185742 h 1638300"/>
              <a:gd name="connsiteX0-67" fmla="*/ 571500 w 2495550"/>
              <a:gd name="connsiteY0-68" fmla="*/ 161925 h 1638300"/>
              <a:gd name="connsiteX1-69" fmla="*/ 38100 w 2495550"/>
              <a:gd name="connsiteY1-70" fmla="*/ 800100 h 1638300"/>
              <a:gd name="connsiteX2-71" fmla="*/ 0 w 2495550"/>
              <a:gd name="connsiteY2-72" fmla="*/ 1419225 h 1638300"/>
              <a:gd name="connsiteX3-73" fmla="*/ 323850 w 2495550"/>
              <a:gd name="connsiteY3-74" fmla="*/ 1638300 h 1638300"/>
              <a:gd name="connsiteX4-75" fmla="*/ 1095375 w 2495550"/>
              <a:gd name="connsiteY4-76" fmla="*/ 895350 h 1638300"/>
              <a:gd name="connsiteX5-77" fmla="*/ 1614474 w 2495550"/>
              <a:gd name="connsiteY5-78" fmla="*/ 1571636 h 1638300"/>
              <a:gd name="connsiteX6-79" fmla="*/ 2185978 w 2495550"/>
              <a:gd name="connsiteY6-80" fmla="*/ 857256 h 1638300"/>
              <a:gd name="connsiteX7-81" fmla="*/ 2428875 w 2495550"/>
              <a:gd name="connsiteY7-82" fmla="*/ 695325 h 1638300"/>
              <a:gd name="connsiteX8-83" fmla="*/ 2495550 w 2495550"/>
              <a:gd name="connsiteY8-84" fmla="*/ 209550 h 1638300"/>
              <a:gd name="connsiteX9-85" fmla="*/ 2019300 w 2495550"/>
              <a:gd name="connsiteY9-86" fmla="*/ 0 h 1638300"/>
              <a:gd name="connsiteX10-87" fmla="*/ 614342 w 2495550"/>
              <a:gd name="connsiteY10-88" fmla="*/ 185742 h 1638300"/>
              <a:gd name="connsiteX0-89" fmla="*/ 571500 w 2495550"/>
              <a:gd name="connsiteY0-90" fmla="*/ 161925 h 1638300"/>
              <a:gd name="connsiteX1-91" fmla="*/ 38100 w 2495550"/>
              <a:gd name="connsiteY1-92" fmla="*/ 800100 h 1638300"/>
              <a:gd name="connsiteX2-93" fmla="*/ 0 w 2495550"/>
              <a:gd name="connsiteY2-94" fmla="*/ 1419225 h 1638300"/>
              <a:gd name="connsiteX3-95" fmla="*/ 323850 w 2495550"/>
              <a:gd name="connsiteY3-96" fmla="*/ 1638300 h 1638300"/>
              <a:gd name="connsiteX4-97" fmla="*/ 1042970 w 2495550"/>
              <a:gd name="connsiteY4-98" fmla="*/ 1071570 h 1638300"/>
              <a:gd name="connsiteX5-99" fmla="*/ 1614474 w 2495550"/>
              <a:gd name="connsiteY5-100" fmla="*/ 1571636 h 1638300"/>
              <a:gd name="connsiteX6-101" fmla="*/ 2185978 w 2495550"/>
              <a:gd name="connsiteY6-102" fmla="*/ 857256 h 1638300"/>
              <a:gd name="connsiteX7-103" fmla="*/ 2428875 w 2495550"/>
              <a:gd name="connsiteY7-104" fmla="*/ 695325 h 1638300"/>
              <a:gd name="connsiteX8-105" fmla="*/ 2495550 w 2495550"/>
              <a:gd name="connsiteY8-106" fmla="*/ 209550 h 1638300"/>
              <a:gd name="connsiteX9-107" fmla="*/ 2019300 w 2495550"/>
              <a:gd name="connsiteY9-108" fmla="*/ 0 h 1638300"/>
              <a:gd name="connsiteX10-109" fmla="*/ 614342 w 2495550"/>
              <a:gd name="connsiteY10-110" fmla="*/ 185742 h 16383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2495550" h="1638300">
                <a:moveTo>
                  <a:pt x="571500" y="161925"/>
                </a:moveTo>
                <a:lnTo>
                  <a:pt x="38100" y="800100"/>
                </a:lnTo>
                <a:lnTo>
                  <a:pt x="0" y="1419225"/>
                </a:lnTo>
                <a:lnTo>
                  <a:pt x="323850" y="1638300"/>
                </a:lnTo>
                <a:lnTo>
                  <a:pt x="1042970" y="1071570"/>
                </a:lnTo>
                <a:lnTo>
                  <a:pt x="1614474" y="1571636"/>
                </a:lnTo>
                <a:lnTo>
                  <a:pt x="2185978" y="857256"/>
                </a:lnTo>
                <a:lnTo>
                  <a:pt x="2428875" y="695325"/>
                </a:lnTo>
                <a:lnTo>
                  <a:pt x="2495550" y="209550"/>
                </a:lnTo>
                <a:lnTo>
                  <a:pt x="2019300" y="0"/>
                </a:lnTo>
                <a:lnTo>
                  <a:pt x="614342" y="185742"/>
                </a:lnTo>
              </a:path>
            </a:pathLst>
          </a:custGeom>
          <a:ln w="19050">
            <a:solidFill>
              <a:srgbClr val="FF0000"/>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lnSpc>
                <a:spcPts val="1900"/>
              </a:lnSpc>
            </a:pPr>
            <a:endParaRPr lang="zh-CN" altLang="en-US">
              <a:latin typeface="Consolas" panose="020B0609020204030204" pitchFamily="49" charset="0"/>
              <a:ea typeface="仿宋" panose="02010609060101010101" pitchFamily="49" charset="-122"/>
            </a:endParaRPr>
          </a:p>
        </p:txBody>
      </p:sp>
      <p:grpSp>
        <p:nvGrpSpPr>
          <p:cNvPr id="212" name="组合 211"/>
          <p:cNvGrpSpPr/>
          <p:nvPr/>
        </p:nvGrpSpPr>
        <p:grpSpPr>
          <a:xfrm>
            <a:off x="4258216" y="428610"/>
            <a:ext cx="3054496" cy="1593070"/>
            <a:chOff x="3874958" y="571480"/>
            <a:chExt cx="3054496" cy="2124093"/>
          </a:xfrm>
        </p:grpSpPr>
        <p:sp>
          <p:nvSpPr>
            <p:cNvPr id="113" name="Rectangle 47"/>
            <p:cNvSpPr>
              <a:spLocks noChangeArrowheads="1"/>
            </p:cNvSpPr>
            <p:nvPr/>
          </p:nvSpPr>
          <p:spPr bwMode="auto">
            <a:xfrm>
              <a:off x="5691969" y="1347608"/>
              <a:ext cx="248604" cy="24854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39" name="Rectangle 46"/>
            <p:cNvSpPr>
              <a:spLocks noChangeArrowheads="1"/>
            </p:cNvSpPr>
            <p:nvPr/>
          </p:nvSpPr>
          <p:spPr bwMode="auto">
            <a:xfrm>
              <a:off x="4259708" y="2083236"/>
              <a:ext cx="248604" cy="24854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8</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41" name="Rectangle 45"/>
            <p:cNvSpPr>
              <a:spLocks noChangeArrowheads="1"/>
            </p:cNvSpPr>
            <p:nvPr/>
          </p:nvSpPr>
          <p:spPr bwMode="auto">
            <a:xfrm>
              <a:off x="5263071" y="2447028"/>
              <a:ext cx="248604" cy="24854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6</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42" name="Rectangle 44"/>
            <p:cNvSpPr>
              <a:spLocks noChangeArrowheads="1"/>
            </p:cNvSpPr>
            <p:nvPr/>
          </p:nvSpPr>
          <p:spPr bwMode="auto">
            <a:xfrm>
              <a:off x="4240658" y="1183030"/>
              <a:ext cx="248604" cy="24854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43" name="Rectangle 43"/>
            <p:cNvSpPr>
              <a:spLocks noChangeArrowheads="1"/>
            </p:cNvSpPr>
            <p:nvPr/>
          </p:nvSpPr>
          <p:spPr bwMode="auto">
            <a:xfrm>
              <a:off x="4958474" y="1845818"/>
              <a:ext cx="248604" cy="24854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7</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44" name="Rectangle 42"/>
            <p:cNvSpPr>
              <a:spLocks noChangeArrowheads="1"/>
            </p:cNvSpPr>
            <p:nvPr/>
          </p:nvSpPr>
          <p:spPr bwMode="auto">
            <a:xfrm>
              <a:off x="6317959" y="1127052"/>
              <a:ext cx="248604" cy="24854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45" name="Rectangle 41"/>
            <p:cNvSpPr>
              <a:spLocks noChangeArrowheads="1"/>
            </p:cNvSpPr>
            <p:nvPr/>
          </p:nvSpPr>
          <p:spPr bwMode="auto">
            <a:xfrm>
              <a:off x="6317959" y="2007036"/>
              <a:ext cx="248604" cy="24854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46" name="Rectangle 40"/>
            <p:cNvSpPr>
              <a:spLocks noChangeArrowheads="1"/>
            </p:cNvSpPr>
            <p:nvPr/>
          </p:nvSpPr>
          <p:spPr bwMode="auto">
            <a:xfrm>
              <a:off x="5263071" y="801256"/>
              <a:ext cx="248604" cy="24854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6</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47" name="Rectangle 39"/>
            <p:cNvSpPr>
              <a:spLocks noChangeArrowheads="1"/>
            </p:cNvSpPr>
            <p:nvPr/>
          </p:nvSpPr>
          <p:spPr bwMode="auto">
            <a:xfrm>
              <a:off x="5671812" y="1845818"/>
              <a:ext cx="248604" cy="24854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48" name="Oval 38"/>
            <p:cNvSpPr>
              <a:spLocks noChangeArrowheads="1"/>
            </p:cNvSpPr>
            <p:nvPr/>
          </p:nvSpPr>
          <p:spPr bwMode="auto">
            <a:xfrm>
              <a:off x="4610204" y="858354"/>
              <a:ext cx="348270" cy="380655"/>
            </a:xfrm>
            <a:prstGeom prst="ellipse">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0</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49" name="Oval 37"/>
            <p:cNvSpPr>
              <a:spLocks noChangeArrowheads="1"/>
            </p:cNvSpPr>
            <p:nvPr/>
          </p:nvSpPr>
          <p:spPr bwMode="auto">
            <a:xfrm>
              <a:off x="4017810" y="1520022"/>
              <a:ext cx="348270" cy="381774"/>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50" name="Oval 36"/>
            <p:cNvSpPr>
              <a:spLocks noChangeArrowheads="1"/>
            </p:cNvSpPr>
            <p:nvPr/>
          </p:nvSpPr>
          <p:spPr bwMode="auto">
            <a:xfrm>
              <a:off x="4610204" y="2255581"/>
              <a:ext cx="348270" cy="380655"/>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51" name="Oval 35"/>
            <p:cNvSpPr>
              <a:spLocks noChangeArrowheads="1"/>
            </p:cNvSpPr>
            <p:nvPr/>
          </p:nvSpPr>
          <p:spPr bwMode="auto">
            <a:xfrm>
              <a:off x="5868903" y="858354"/>
              <a:ext cx="348270" cy="380655"/>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52" name="Oval 34"/>
            <p:cNvSpPr>
              <a:spLocks noChangeArrowheads="1"/>
            </p:cNvSpPr>
            <p:nvPr/>
          </p:nvSpPr>
          <p:spPr bwMode="auto">
            <a:xfrm>
              <a:off x="6432182" y="1520022"/>
              <a:ext cx="349390" cy="381774"/>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53" name="Oval 33"/>
            <p:cNvSpPr>
              <a:spLocks noChangeArrowheads="1"/>
            </p:cNvSpPr>
            <p:nvPr/>
          </p:nvSpPr>
          <p:spPr bwMode="auto">
            <a:xfrm>
              <a:off x="5263071" y="1521141"/>
              <a:ext cx="348270" cy="380655"/>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6</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54" name="Oval 32"/>
            <p:cNvSpPr>
              <a:spLocks noChangeArrowheads="1"/>
            </p:cNvSpPr>
            <p:nvPr/>
          </p:nvSpPr>
          <p:spPr bwMode="auto">
            <a:xfrm>
              <a:off x="5868903" y="2255581"/>
              <a:ext cx="348270" cy="380655"/>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55" name="AutoShape 31"/>
            <p:cNvSpPr>
              <a:spLocks noChangeShapeType="1"/>
            </p:cNvSpPr>
            <p:nvPr/>
          </p:nvSpPr>
          <p:spPr bwMode="auto">
            <a:xfrm flipV="1">
              <a:off x="4314567" y="1183030"/>
              <a:ext cx="347150" cy="392970"/>
            </a:xfrm>
            <a:prstGeom prst="straightConnector1">
              <a:avLst/>
            </a:prstGeom>
            <a:noFill/>
            <a:ln w="28575">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56" name="AutoShape 30"/>
            <p:cNvSpPr>
              <a:spLocks noChangeShapeType="1"/>
            </p:cNvSpPr>
            <p:nvPr/>
          </p:nvSpPr>
          <p:spPr bwMode="auto">
            <a:xfrm>
              <a:off x="4314567" y="1845818"/>
              <a:ext cx="347150" cy="465742"/>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57" name="AutoShape 29"/>
            <p:cNvSpPr>
              <a:spLocks noChangeShapeType="1"/>
            </p:cNvSpPr>
            <p:nvPr/>
          </p:nvSpPr>
          <p:spPr bwMode="auto">
            <a:xfrm>
              <a:off x="4958474" y="1048682"/>
              <a:ext cx="910429" cy="1120"/>
            </a:xfrm>
            <a:prstGeom prst="straightConnector1">
              <a:avLst/>
            </a:prstGeom>
            <a:noFill/>
            <a:ln w="38100">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58" name="AutoShape 28"/>
            <p:cNvSpPr>
              <a:spLocks noChangeShapeType="1"/>
            </p:cNvSpPr>
            <p:nvPr/>
          </p:nvSpPr>
          <p:spPr bwMode="auto">
            <a:xfrm>
              <a:off x="4958474" y="2445909"/>
              <a:ext cx="910429" cy="1120"/>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59" name="AutoShape 27"/>
            <p:cNvSpPr>
              <a:spLocks noChangeShapeType="1"/>
            </p:cNvSpPr>
            <p:nvPr/>
          </p:nvSpPr>
          <p:spPr bwMode="auto">
            <a:xfrm>
              <a:off x="6165661" y="1183030"/>
              <a:ext cx="318034" cy="392970"/>
            </a:xfrm>
            <a:prstGeom prst="straightConnector1">
              <a:avLst/>
            </a:prstGeom>
            <a:noFill/>
            <a:ln w="38100">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60" name="AutoShape 26"/>
            <p:cNvSpPr>
              <a:spLocks noChangeShapeType="1"/>
            </p:cNvSpPr>
            <p:nvPr/>
          </p:nvSpPr>
          <p:spPr bwMode="auto">
            <a:xfrm flipH="1">
              <a:off x="6165661" y="1845818"/>
              <a:ext cx="318034" cy="465742"/>
            </a:xfrm>
            <a:prstGeom prst="straightConnector1">
              <a:avLst/>
            </a:prstGeom>
            <a:noFill/>
            <a:ln w="38100">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61" name="AutoShape 25"/>
            <p:cNvSpPr>
              <a:spLocks noChangeShapeType="1"/>
            </p:cNvSpPr>
            <p:nvPr/>
          </p:nvSpPr>
          <p:spPr bwMode="auto">
            <a:xfrm flipH="1">
              <a:off x="5559828" y="1183030"/>
              <a:ext cx="360588" cy="394090"/>
            </a:xfrm>
            <a:prstGeom prst="straightConnector1">
              <a:avLst/>
            </a:prstGeom>
            <a:noFill/>
            <a:ln w="38100">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62" name="AutoShape 24"/>
            <p:cNvSpPr>
              <a:spLocks noChangeShapeType="1"/>
            </p:cNvSpPr>
            <p:nvPr/>
          </p:nvSpPr>
          <p:spPr bwMode="auto">
            <a:xfrm>
              <a:off x="5559828" y="1845818"/>
              <a:ext cx="360588" cy="465742"/>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63" name="AutoShape 23"/>
            <p:cNvSpPr>
              <a:spLocks noChangeShapeType="1"/>
            </p:cNvSpPr>
            <p:nvPr/>
          </p:nvSpPr>
          <p:spPr bwMode="auto">
            <a:xfrm flipH="1">
              <a:off x="4906962" y="1845818"/>
              <a:ext cx="407621" cy="465742"/>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64" name="任意多边形 163"/>
            <p:cNvSpPr/>
            <p:nvPr/>
          </p:nvSpPr>
          <p:spPr>
            <a:xfrm>
              <a:off x="3874958" y="571480"/>
              <a:ext cx="3054496" cy="1638300"/>
            </a:xfrm>
            <a:custGeom>
              <a:avLst/>
              <a:gdLst>
                <a:gd name="connsiteX0" fmla="*/ 571500 w 2495550"/>
                <a:gd name="connsiteY0" fmla="*/ 161925 h 1638300"/>
                <a:gd name="connsiteX1" fmla="*/ 38100 w 2495550"/>
                <a:gd name="connsiteY1" fmla="*/ 800100 h 1638300"/>
                <a:gd name="connsiteX2" fmla="*/ 0 w 2495550"/>
                <a:gd name="connsiteY2" fmla="*/ 1419225 h 1638300"/>
                <a:gd name="connsiteX3" fmla="*/ 323850 w 2495550"/>
                <a:gd name="connsiteY3" fmla="*/ 1638300 h 1638300"/>
                <a:gd name="connsiteX4" fmla="*/ 1095375 w 2495550"/>
                <a:gd name="connsiteY4" fmla="*/ 895350 h 1638300"/>
                <a:gd name="connsiteX5" fmla="*/ 1466850 w 2495550"/>
                <a:gd name="connsiteY5" fmla="*/ 695325 h 1638300"/>
                <a:gd name="connsiteX6" fmla="*/ 2133600 w 2495550"/>
                <a:gd name="connsiteY6" fmla="*/ 809625 h 1638300"/>
                <a:gd name="connsiteX7" fmla="*/ 2428875 w 2495550"/>
                <a:gd name="connsiteY7" fmla="*/ 695325 h 1638300"/>
                <a:gd name="connsiteX8" fmla="*/ 2495550 w 2495550"/>
                <a:gd name="connsiteY8" fmla="*/ 209550 h 1638300"/>
                <a:gd name="connsiteX9" fmla="*/ 2019300 w 2495550"/>
                <a:gd name="connsiteY9" fmla="*/ 0 h 1638300"/>
                <a:gd name="connsiteX10" fmla="*/ 504825 w 2495550"/>
                <a:gd name="connsiteY10" fmla="*/ 142875 h 1638300"/>
                <a:gd name="connsiteX0-1" fmla="*/ 571500 w 2495550"/>
                <a:gd name="connsiteY0-2" fmla="*/ 161925 h 1638300"/>
                <a:gd name="connsiteX1-3" fmla="*/ 38100 w 2495550"/>
                <a:gd name="connsiteY1-4" fmla="*/ 800100 h 1638300"/>
                <a:gd name="connsiteX2-5" fmla="*/ 0 w 2495550"/>
                <a:gd name="connsiteY2-6" fmla="*/ 1419225 h 1638300"/>
                <a:gd name="connsiteX3-7" fmla="*/ 323850 w 2495550"/>
                <a:gd name="connsiteY3-8" fmla="*/ 1638300 h 1638300"/>
                <a:gd name="connsiteX4-9" fmla="*/ 1095375 w 2495550"/>
                <a:gd name="connsiteY4-10" fmla="*/ 895350 h 1638300"/>
                <a:gd name="connsiteX5-11" fmla="*/ 1466850 w 2495550"/>
                <a:gd name="connsiteY5-12" fmla="*/ 695325 h 1638300"/>
                <a:gd name="connsiteX6-13" fmla="*/ 2133600 w 2495550"/>
                <a:gd name="connsiteY6-14" fmla="*/ 809625 h 1638300"/>
                <a:gd name="connsiteX7-15" fmla="*/ 2428875 w 2495550"/>
                <a:gd name="connsiteY7-16" fmla="*/ 695325 h 1638300"/>
                <a:gd name="connsiteX8-17" fmla="*/ 2495550 w 2495550"/>
                <a:gd name="connsiteY8-18" fmla="*/ 209550 h 1638300"/>
                <a:gd name="connsiteX9-19" fmla="*/ 2019300 w 2495550"/>
                <a:gd name="connsiteY9-20" fmla="*/ 0 h 1638300"/>
                <a:gd name="connsiteX10-21" fmla="*/ 614342 w 2495550"/>
                <a:gd name="connsiteY10-22" fmla="*/ 185742 h 1638300"/>
                <a:gd name="connsiteX0-23" fmla="*/ 571500 w 2495550"/>
                <a:gd name="connsiteY0-24" fmla="*/ 161925 h 1638300"/>
                <a:gd name="connsiteX1-25" fmla="*/ 38100 w 2495550"/>
                <a:gd name="connsiteY1-26" fmla="*/ 800100 h 1638300"/>
                <a:gd name="connsiteX2-27" fmla="*/ 0 w 2495550"/>
                <a:gd name="connsiteY2-28" fmla="*/ 1419225 h 1638300"/>
                <a:gd name="connsiteX3-29" fmla="*/ 323850 w 2495550"/>
                <a:gd name="connsiteY3-30" fmla="*/ 1638300 h 1638300"/>
                <a:gd name="connsiteX4-31" fmla="*/ 1095375 w 2495550"/>
                <a:gd name="connsiteY4-32" fmla="*/ 895350 h 1638300"/>
                <a:gd name="connsiteX5-33" fmla="*/ 1466850 w 2495550"/>
                <a:gd name="connsiteY5-34" fmla="*/ 695325 h 1638300"/>
                <a:gd name="connsiteX6-35" fmla="*/ 2133600 w 2495550"/>
                <a:gd name="connsiteY6-36" fmla="*/ 809625 h 1638300"/>
                <a:gd name="connsiteX7-37" fmla="*/ 2428875 w 2495550"/>
                <a:gd name="connsiteY7-38" fmla="*/ 695325 h 1638300"/>
                <a:gd name="connsiteX8-39" fmla="*/ 2495550 w 2495550"/>
                <a:gd name="connsiteY8-40" fmla="*/ 209550 h 1638300"/>
                <a:gd name="connsiteX9-41" fmla="*/ 2019300 w 2495550"/>
                <a:gd name="connsiteY9-42" fmla="*/ 0 h 1638300"/>
                <a:gd name="connsiteX10-43" fmla="*/ 614342 w 2495550"/>
                <a:gd name="connsiteY10-44" fmla="*/ 185742 h 1638300"/>
                <a:gd name="connsiteX0-45" fmla="*/ 571500 w 2495550"/>
                <a:gd name="connsiteY0-46" fmla="*/ 161925 h 1638300"/>
                <a:gd name="connsiteX1-47" fmla="*/ 38100 w 2495550"/>
                <a:gd name="connsiteY1-48" fmla="*/ 800100 h 1638300"/>
                <a:gd name="connsiteX2-49" fmla="*/ 0 w 2495550"/>
                <a:gd name="connsiteY2-50" fmla="*/ 1419225 h 1638300"/>
                <a:gd name="connsiteX3-51" fmla="*/ 323850 w 2495550"/>
                <a:gd name="connsiteY3-52" fmla="*/ 1638300 h 1638300"/>
                <a:gd name="connsiteX4-53" fmla="*/ 1095375 w 2495550"/>
                <a:gd name="connsiteY4-54" fmla="*/ 895350 h 1638300"/>
                <a:gd name="connsiteX5-55" fmla="*/ 1614474 w 2495550"/>
                <a:gd name="connsiteY5-56" fmla="*/ 1571636 h 1638300"/>
                <a:gd name="connsiteX6-57" fmla="*/ 2133600 w 2495550"/>
                <a:gd name="connsiteY6-58" fmla="*/ 809625 h 1638300"/>
                <a:gd name="connsiteX7-59" fmla="*/ 2428875 w 2495550"/>
                <a:gd name="connsiteY7-60" fmla="*/ 695325 h 1638300"/>
                <a:gd name="connsiteX8-61" fmla="*/ 2495550 w 2495550"/>
                <a:gd name="connsiteY8-62" fmla="*/ 209550 h 1638300"/>
                <a:gd name="connsiteX9-63" fmla="*/ 2019300 w 2495550"/>
                <a:gd name="connsiteY9-64" fmla="*/ 0 h 1638300"/>
                <a:gd name="connsiteX10-65" fmla="*/ 614342 w 2495550"/>
                <a:gd name="connsiteY10-66" fmla="*/ 185742 h 1638300"/>
                <a:gd name="connsiteX0-67" fmla="*/ 571500 w 2495550"/>
                <a:gd name="connsiteY0-68" fmla="*/ 161925 h 1638300"/>
                <a:gd name="connsiteX1-69" fmla="*/ 38100 w 2495550"/>
                <a:gd name="connsiteY1-70" fmla="*/ 800100 h 1638300"/>
                <a:gd name="connsiteX2-71" fmla="*/ 0 w 2495550"/>
                <a:gd name="connsiteY2-72" fmla="*/ 1419225 h 1638300"/>
                <a:gd name="connsiteX3-73" fmla="*/ 323850 w 2495550"/>
                <a:gd name="connsiteY3-74" fmla="*/ 1638300 h 1638300"/>
                <a:gd name="connsiteX4-75" fmla="*/ 1095375 w 2495550"/>
                <a:gd name="connsiteY4-76" fmla="*/ 895350 h 1638300"/>
                <a:gd name="connsiteX5-77" fmla="*/ 1614474 w 2495550"/>
                <a:gd name="connsiteY5-78" fmla="*/ 1571636 h 1638300"/>
                <a:gd name="connsiteX6-79" fmla="*/ 2185978 w 2495550"/>
                <a:gd name="connsiteY6-80" fmla="*/ 857256 h 1638300"/>
                <a:gd name="connsiteX7-81" fmla="*/ 2428875 w 2495550"/>
                <a:gd name="connsiteY7-82" fmla="*/ 695325 h 1638300"/>
                <a:gd name="connsiteX8-83" fmla="*/ 2495550 w 2495550"/>
                <a:gd name="connsiteY8-84" fmla="*/ 209550 h 1638300"/>
                <a:gd name="connsiteX9-85" fmla="*/ 2019300 w 2495550"/>
                <a:gd name="connsiteY9-86" fmla="*/ 0 h 1638300"/>
                <a:gd name="connsiteX10-87" fmla="*/ 614342 w 2495550"/>
                <a:gd name="connsiteY10-88" fmla="*/ 185742 h 1638300"/>
                <a:gd name="connsiteX0-89" fmla="*/ 571500 w 2495550"/>
                <a:gd name="connsiteY0-90" fmla="*/ 161925 h 1638300"/>
                <a:gd name="connsiteX1-91" fmla="*/ 38100 w 2495550"/>
                <a:gd name="connsiteY1-92" fmla="*/ 800100 h 1638300"/>
                <a:gd name="connsiteX2-93" fmla="*/ 0 w 2495550"/>
                <a:gd name="connsiteY2-94" fmla="*/ 1419225 h 1638300"/>
                <a:gd name="connsiteX3-95" fmla="*/ 323850 w 2495550"/>
                <a:gd name="connsiteY3-96" fmla="*/ 1638300 h 1638300"/>
                <a:gd name="connsiteX4-97" fmla="*/ 1042970 w 2495550"/>
                <a:gd name="connsiteY4-98" fmla="*/ 1071570 h 1638300"/>
                <a:gd name="connsiteX5-99" fmla="*/ 1614474 w 2495550"/>
                <a:gd name="connsiteY5-100" fmla="*/ 1571636 h 1638300"/>
                <a:gd name="connsiteX6-101" fmla="*/ 2185978 w 2495550"/>
                <a:gd name="connsiteY6-102" fmla="*/ 857256 h 1638300"/>
                <a:gd name="connsiteX7-103" fmla="*/ 2428875 w 2495550"/>
                <a:gd name="connsiteY7-104" fmla="*/ 695325 h 1638300"/>
                <a:gd name="connsiteX8-105" fmla="*/ 2495550 w 2495550"/>
                <a:gd name="connsiteY8-106" fmla="*/ 209550 h 1638300"/>
                <a:gd name="connsiteX9-107" fmla="*/ 2019300 w 2495550"/>
                <a:gd name="connsiteY9-108" fmla="*/ 0 h 1638300"/>
                <a:gd name="connsiteX10-109" fmla="*/ 614342 w 2495550"/>
                <a:gd name="connsiteY10-110" fmla="*/ 185742 h 1638300"/>
                <a:gd name="connsiteX0-111" fmla="*/ 571500 w 2978052"/>
                <a:gd name="connsiteY0-112" fmla="*/ 161925 h 1638300"/>
                <a:gd name="connsiteX1-113" fmla="*/ 38100 w 2978052"/>
                <a:gd name="connsiteY1-114" fmla="*/ 800100 h 1638300"/>
                <a:gd name="connsiteX2-115" fmla="*/ 0 w 2978052"/>
                <a:gd name="connsiteY2-116" fmla="*/ 1419225 h 1638300"/>
                <a:gd name="connsiteX3-117" fmla="*/ 323850 w 2978052"/>
                <a:gd name="connsiteY3-118" fmla="*/ 1638300 h 1638300"/>
                <a:gd name="connsiteX4-119" fmla="*/ 1042970 w 2978052"/>
                <a:gd name="connsiteY4-120" fmla="*/ 1071570 h 1638300"/>
                <a:gd name="connsiteX5-121" fmla="*/ 1614474 w 2978052"/>
                <a:gd name="connsiteY5-122" fmla="*/ 1571636 h 1638300"/>
                <a:gd name="connsiteX6-123" fmla="*/ 2185978 w 2978052"/>
                <a:gd name="connsiteY6-124" fmla="*/ 857256 h 1638300"/>
                <a:gd name="connsiteX7-125" fmla="*/ 2978052 w 2978052"/>
                <a:gd name="connsiteY7-126" fmla="*/ 928694 h 1638300"/>
                <a:gd name="connsiteX8-127" fmla="*/ 2495550 w 2978052"/>
                <a:gd name="connsiteY8-128" fmla="*/ 209550 h 1638300"/>
                <a:gd name="connsiteX9-129" fmla="*/ 2019300 w 2978052"/>
                <a:gd name="connsiteY9-130" fmla="*/ 0 h 1638300"/>
                <a:gd name="connsiteX10-131" fmla="*/ 614342 w 2978052"/>
                <a:gd name="connsiteY10-132" fmla="*/ 185742 h 1638300"/>
                <a:gd name="connsiteX0-133" fmla="*/ 571500 w 2978052"/>
                <a:gd name="connsiteY0-134" fmla="*/ 161925 h 1638300"/>
                <a:gd name="connsiteX1-135" fmla="*/ 38100 w 2978052"/>
                <a:gd name="connsiteY1-136" fmla="*/ 800100 h 1638300"/>
                <a:gd name="connsiteX2-137" fmla="*/ 0 w 2978052"/>
                <a:gd name="connsiteY2-138" fmla="*/ 1419225 h 1638300"/>
                <a:gd name="connsiteX3-139" fmla="*/ 323850 w 2978052"/>
                <a:gd name="connsiteY3-140" fmla="*/ 1638300 h 1638300"/>
                <a:gd name="connsiteX4-141" fmla="*/ 1042970 w 2978052"/>
                <a:gd name="connsiteY4-142" fmla="*/ 1071570 h 1638300"/>
                <a:gd name="connsiteX5-143" fmla="*/ 1614474 w 2978052"/>
                <a:gd name="connsiteY5-144" fmla="*/ 1571636 h 1638300"/>
                <a:gd name="connsiteX6-145" fmla="*/ 2620862 w 2978052"/>
                <a:gd name="connsiteY6-146" fmla="*/ 1428760 h 1638300"/>
                <a:gd name="connsiteX7-147" fmla="*/ 2978052 w 2978052"/>
                <a:gd name="connsiteY7-148" fmla="*/ 928694 h 1638300"/>
                <a:gd name="connsiteX8-149" fmla="*/ 2495550 w 2978052"/>
                <a:gd name="connsiteY8-150" fmla="*/ 209550 h 1638300"/>
                <a:gd name="connsiteX9-151" fmla="*/ 2019300 w 2978052"/>
                <a:gd name="connsiteY9-152" fmla="*/ 0 h 1638300"/>
                <a:gd name="connsiteX10-153" fmla="*/ 614342 w 2978052"/>
                <a:gd name="connsiteY10-154" fmla="*/ 185742 h 1638300"/>
                <a:gd name="connsiteX0-155" fmla="*/ 571500 w 3178053"/>
                <a:gd name="connsiteY0-156" fmla="*/ 161925 h 1662132"/>
                <a:gd name="connsiteX1-157" fmla="*/ 38100 w 3178053"/>
                <a:gd name="connsiteY1-158" fmla="*/ 800100 h 1662132"/>
                <a:gd name="connsiteX2-159" fmla="*/ 0 w 3178053"/>
                <a:gd name="connsiteY2-160" fmla="*/ 1419225 h 1662132"/>
                <a:gd name="connsiteX3-161" fmla="*/ 323850 w 3178053"/>
                <a:gd name="connsiteY3-162" fmla="*/ 1638300 h 1662132"/>
                <a:gd name="connsiteX4-163" fmla="*/ 1042970 w 3178053"/>
                <a:gd name="connsiteY4-164" fmla="*/ 1071570 h 1662132"/>
                <a:gd name="connsiteX5-165" fmla="*/ 1614474 w 3178053"/>
                <a:gd name="connsiteY5-166" fmla="*/ 1571636 h 1662132"/>
                <a:gd name="connsiteX6-167" fmla="*/ 2620862 w 3178053"/>
                <a:gd name="connsiteY6-168" fmla="*/ 1428760 h 1662132"/>
                <a:gd name="connsiteX7-169" fmla="*/ 2978052 w 3178053"/>
                <a:gd name="connsiteY7-170" fmla="*/ 928694 h 1662132"/>
                <a:gd name="connsiteX8-171" fmla="*/ 2495550 w 3178053"/>
                <a:gd name="connsiteY8-172" fmla="*/ 209550 h 1662132"/>
                <a:gd name="connsiteX9-173" fmla="*/ 2019300 w 3178053"/>
                <a:gd name="connsiteY9-174" fmla="*/ 0 h 1662132"/>
                <a:gd name="connsiteX10-175" fmla="*/ 614342 w 3178053"/>
                <a:gd name="connsiteY10-176" fmla="*/ 185742 h 1662132"/>
                <a:gd name="connsiteX0-177" fmla="*/ 571500 w 3054496"/>
                <a:gd name="connsiteY0-178" fmla="*/ 161925 h 1638300"/>
                <a:gd name="connsiteX1-179" fmla="*/ 38100 w 3054496"/>
                <a:gd name="connsiteY1-180" fmla="*/ 800100 h 1638300"/>
                <a:gd name="connsiteX2-181" fmla="*/ 0 w 3054496"/>
                <a:gd name="connsiteY2-182" fmla="*/ 1419225 h 1638300"/>
                <a:gd name="connsiteX3-183" fmla="*/ 323850 w 3054496"/>
                <a:gd name="connsiteY3-184" fmla="*/ 1638300 h 1638300"/>
                <a:gd name="connsiteX4-185" fmla="*/ 1042970 w 3054496"/>
                <a:gd name="connsiteY4-186" fmla="*/ 1071570 h 1638300"/>
                <a:gd name="connsiteX5-187" fmla="*/ 1614474 w 3054496"/>
                <a:gd name="connsiteY5-188" fmla="*/ 1571636 h 1638300"/>
                <a:gd name="connsiteX6-189" fmla="*/ 2620862 w 3054496"/>
                <a:gd name="connsiteY6-190" fmla="*/ 1428760 h 1638300"/>
                <a:gd name="connsiteX7-191" fmla="*/ 2978052 w 3054496"/>
                <a:gd name="connsiteY7-192" fmla="*/ 1428760 h 1638300"/>
                <a:gd name="connsiteX8-193" fmla="*/ 2978052 w 3054496"/>
                <a:gd name="connsiteY8-194" fmla="*/ 928694 h 1638300"/>
                <a:gd name="connsiteX9-195" fmla="*/ 2495550 w 3054496"/>
                <a:gd name="connsiteY9-196" fmla="*/ 209550 h 1638300"/>
                <a:gd name="connsiteX10-197" fmla="*/ 2019300 w 3054496"/>
                <a:gd name="connsiteY10-198" fmla="*/ 0 h 1638300"/>
                <a:gd name="connsiteX11" fmla="*/ 614342 w 3054496"/>
                <a:gd name="connsiteY11" fmla="*/ 185742 h 16383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 y="connsiteY11"/>
                </a:cxn>
              </a:cxnLst>
              <a:rect l="l" t="t" r="r" b="b"/>
              <a:pathLst>
                <a:path w="3054496" h="1638300">
                  <a:moveTo>
                    <a:pt x="571500" y="161925"/>
                  </a:moveTo>
                  <a:lnTo>
                    <a:pt x="38100" y="800100"/>
                  </a:lnTo>
                  <a:lnTo>
                    <a:pt x="0" y="1419225"/>
                  </a:lnTo>
                  <a:lnTo>
                    <a:pt x="323850" y="1638300"/>
                  </a:lnTo>
                  <a:lnTo>
                    <a:pt x="1042970" y="1071570"/>
                  </a:lnTo>
                  <a:lnTo>
                    <a:pt x="1614474" y="1571636"/>
                  </a:lnTo>
                  <a:lnTo>
                    <a:pt x="2620862" y="1428760"/>
                  </a:lnTo>
                  <a:cubicBezTo>
                    <a:pt x="2844152" y="1355736"/>
                    <a:pt x="2918520" y="1512104"/>
                    <a:pt x="2978052" y="1428760"/>
                  </a:cubicBezTo>
                  <a:cubicBezTo>
                    <a:pt x="3037584" y="1345416"/>
                    <a:pt x="3054496" y="1082685"/>
                    <a:pt x="2978052" y="928694"/>
                  </a:cubicBezTo>
                  <a:lnTo>
                    <a:pt x="2495550" y="209550"/>
                  </a:lnTo>
                  <a:lnTo>
                    <a:pt x="2019300" y="0"/>
                  </a:lnTo>
                  <a:lnTo>
                    <a:pt x="614342" y="185742"/>
                  </a:lnTo>
                </a:path>
              </a:pathLst>
            </a:custGeom>
            <a:ln w="19050">
              <a:solidFill>
                <a:srgbClr val="FF0000"/>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lnSpc>
                  <a:spcPts val="1900"/>
                </a:lnSpc>
              </a:pPr>
              <a:endParaRPr lang="zh-CN" altLang="en-US">
                <a:latin typeface="Consolas" panose="020B0609020204030204" pitchFamily="49" charset="0"/>
                <a:ea typeface="仿宋" panose="02010609060101010101" pitchFamily="49" charset="-122"/>
              </a:endParaRPr>
            </a:p>
          </p:txBody>
        </p:sp>
      </p:grpSp>
      <p:sp>
        <p:nvSpPr>
          <p:cNvPr id="165" name="Rectangle 47"/>
          <p:cNvSpPr>
            <a:spLocks noChangeArrowheads="1"/>
          </p:cNvSpPr>
          <p:nvPr/>
        </p:nvSpPr>
        <p:spPr bwMode="auto">
          <a:xfrm>
            <a:off x="5746069" y="3168132"/>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66" name="Rectangle 46"/>
          <p:cNvSpPr>
            <a:spLocks noChangeArrowheads="1"/>
          </p:cNvSpPr>
          <p:nvPr/>
        </p:nvSpPr>
        <p:spPr bwMode="auto">
          <a:xfrm>
            <a:off x="4313808" y="3741284"/>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8</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67" name="Rectangle 45"/>
          <p:cNvSpPr>
            <a:spLocks noChangeArrowheads="1"/>
          </p:cNvSpPr>
          <p:nvPr/>
        </p:nvSpPr>
        <p:spPr bwMode="auto">
          <a:xfrm>
            <a:off x="5317171" y="3992697"/>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6</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68" name="Rectangle 44"/>
          <p:cNvSpPr>
            <a:spLocks noChangeArrowheads="1"/>
          </p:cNvSpPr>
          <p:nvPr/>
        </p:nvSpPr>
        <p:spPr bwMode="auto">
          <a:xfrm>
            <a:off x="4490085" y="3206879"/>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69" name="Rectangle 43"/>
          <p:cNvSpPr>
            <a:spLocks noChangeArrowheads="1"/>
          </p:cNvSpPr>
          <p:nvPr/>
        </p:nvSpPr>
        <p:spPr bwMode="auto">
          <a:xfrm>
            <a:off x="5012574" y="3541789"/>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7</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70" name="Rectangle 42"/>
          <p:cNvSpPr>
            <a:spLocks noChangeArrowheads="1"/>
          </p:cNvSpPr>
          <p:nvPr/>
        </p:nvSpPr>
        <p:spPr bwMode="auto">
          <a:xfrm>
            <a:off x="6372059" y="3002715"/>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71" name="Rectangle 41"/>
          <p:cNvSpPr>
            <a:spLocks noChangeArrowheads="1"/>
          </p:cNvSpPr>
          <p:nvPr/>
        </p:nvSpPr>
        <p:spPr bwMode="auto">
          <a:xfrm>
            <a:off x="6372059" y="3662703"/>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72" name="Rectangle 40"/>
          <p:cNvSpPr>
            <a:spLocks noChangeArrowheads="1"/>
          </p:cNvSpPr>
          <p:nvPr/>
        </p:nvSpPr>
        <p:spPr bwMode="auto">
          <a:xfrm>
            <a:off x="5317171" y="2758367"/>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6</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73" name="Rectangle 39"/>
          <p:cNvSpPr>
            <a:spLocks noChangeArrowheads="1"/>
          </p:cNvSpPr>
          <p:nvPr/>
        </p:nvSpPr>
        <p:spPr bwMode="auto">
          <a:xfrm>
            <a:off x="5725912" y="3541789"/>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74" name="Oval 38"/>
          <p:cNvSpPr>
            <a:spLocks noChangeArrowheads="1"/>
          </p:cNvSpPr>
          <p:nvPr/>
        </p:nvSpPr>
        <p:spPr bwMode="auto">
          <a:xfrm>
            <a:off x="4664304" y="2801191"/>
            <a:ext cx="348270" cy="285491"/>
          </a:xfrm>
          <a:prstGeom prst="ellipse">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0</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75" name="Oval 37"/>
          <p:cNvSpPr>
            <a:spLocks noChangeArrowheads="1"/>
          </p:cNvSpPr>
          <p:nvPr/>
        </p:nvSpPr>
        <p:spPr bwMode="auto">
          <a:xfrm>
            <a:off x="4071910" y="3297442"/>
            <a:ext cx="348270" cy="28633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76" name="Oval 36"/>
          <p:cNvSpPr>
            <a:spLocks noChangeArrowheads="1"/>
          </p:cNvSpPr>
          <p:nvPr/>
        </p:nvSpPr>
        <p:spPr bwMode="auto">
          <a:xfrm>
            <a:off x="4664304" y="3849112"/>
            <a:ext cx="348270" cy="28549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77" name="Oval 35"/>
          <p:cNvSpPr>
            <a:spLocks noChangeArrowheads="1"/>
          </p:cNvSpPr>
          <p:nvPr/>
        </p:nvSpPr>
        <p:spPr bwMode="auto">
          <a:xfrm>
            <a:off x="5923003" y="2801191"/>
            <a:ext cx="348270" cy="28549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78" name="Oval 34"/>
          <p:cNvSpPr>
            <a:spLocks noChangeArrowheads="1"/>
          </p:cNvSpPr>
          <p:nvPr/>
        </p:nvSpPr>
        <p:spPr bwMode="auto">
          <a:xfrm>
            <a:off x="6486282" y="3297442"/>
            <a:ext cx="349390" cy="28633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79" name="Oval 33"/>
          <p:cNvSpPr>
            <a:spLocks noChangeArrowheads="1"/>
          </p:cNvSpPr>
          <p:nvPr/>
        </p:nvSpPr>
        <p:spPr bwMode="auto">
          <a:xfrm>
            <a:off x="5317171" y="3298282"/>
            <a:ext cx="348270" cy="28549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6</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80" name="Oval 32"/>
          <p:cNvSpPr>
            <a:spLocks noChangeArrowheads="1"/>
          </p:cNvSpPr>
          <p:nvPr/>
        </p:nvSpPr>
        <p:spPr bwMode="auto">
          <a:xfrm>
            <a:off x="5923003" y="3849112"/>
            <a:ext cx="348270" cy="28549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81" name="AutoShape 31"/>
          <p:cNvSpPr>
            <a:spLocks noChangeShapeType="1"/>
          </p:cNvSpPr>
          <p:nvPr/>
        </p:nvSpPr>
        <p:spPr bwMode="auto">
          <a:xfrm flipV="1">
            <a:off x="4368667" y="3044698"/>
            <a:ext cx="347150" cy="294728"/>
          </a:xfrm>
          <a:prstGeom prst="straightConnector1">
            <a:avLst/>
          </a:prstGeom>
          <a:noFill/>
          <a:ln w="28575">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82" name="AutoShape 30"/>
          <p:cNvSpPr>
            <a:spLocks noChangeShapeType="1"/>
          </p:cNvSpPr>
          <p:nvPr/>
        </p:nvSpPr>
        <p:spPr bwMode="auto">
          <a:xfrm>
            <a:off x="4368667" y="3541789"/>
            <a:ext cx="347150" cy="349307"/>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83" name="AutoShape 29"/>
          <p:cNvSpPr>
            <a:spLocks noChangeShapeType="1"/>
          </p:cNvSpPr>
          <p:nvPr/>
        </p:nvSpPr>
        <p:spPr bwMode="auto">
          <a:xfrm>
            <a:off x="5012575" y="2943937"/>
            <a:ext cx="910429" cy="840"/>
          </a:xfrm>
          <a:prstGeom prst="straightConnector1">
            <a:avLst/>
          </a:prstGeom>
          <a:noFill/>
          <a:ln w="38100">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84" name="AutoShape 28"/>
          <p:cNvSpPr>
            <a:spLocks noChangeShapeType="1"/>
          </p:cNvSpPr>
          <p:nvPr/>
        </p:nvSpPr>
        <p:spPr bwMode="auto">
          <a:xfrm>
            <a:off x="5012575" y="3991857"/>
            <a:ext cx="910429" cy="840"/>
          </a:xfrm>
          <a:prstGeom prst="straightConnector1">
            <a:avLst/>
          </a:prstGeom>
          <a:noFill/>
          <a:ln w="38100">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85" name="AutoShape 27"/>
          <p:cNvSpPr>
            <a:spLocks noChangeShapeType="1"/>
          </p:cNvSpPr>
          <p:nvPr/>
        </p:nvSpPr>
        <p:spPr bwMode="auto">
          <a:xfrm>
            <a:off x="6219761" y="3044698"/>
            <a:ext cx="318034" cy="294728"/>
          </a:xfrm>
          <a:prstGeom prst="straightConnector1">
            <a:avLst/>
          </a:prstGeom>
          <a:noFill/>
          <a:ln w="38100">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86" name="AutoShape 26"/>
          <p:cNvSpPr>
            <a:spLocks noChangeShapeType="1"/>
          </p:cNvSpPr>
          <p:nvPr/>
        </p:nvSpPr>
        <p:spPr bwMode="auto">
          <a:xfrm flipH="1">
            <a:off x="6219761" y="3541789"/>
            <a:ext cx="318034" cy="349307"/>
          </a:xfrm>
          <a:prstGeom prst="straightConnector1">
            <a:avLst/>
          </a:prstGeom>
          <a:noFill/>
          <a:ln w="38100">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87" name="AutoShape 25"/>
          <p:cNvSpPr>
            <a:spLocks noChangeShapeType="1"/>
          </p:cNvSpPr>
          <p:nvPr/>
        </p:nvSpPr>
        <p:spPr bwMode="auto">
          <a:xfrm flipH="1">
            <a:off x="5613928" y="3044698"/>
            <a:ext cx="360588" cy="295568"/>
          </a:xfrm>
          <a:prstGeom prst="straightConnector1">
            <a:avLst/>
          </a:prstGeom>
          <a:noFill/>
          <a:ln w="38100">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88" name="AutoShape 24"/>
          <p:cNvSpPr>
            <a:spLocks noChangeShapeType="1"/>
          </p:cNvSpPr>
          <p:nvPr/>
        </p:nvSpPr>
        <p:spPr bwMode="auto">
          <a:xfrm>
            <a:off x="5613928" y="3541789"/>
            <a:ext cx="360588" cy="349307"/>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89" name="AutoShape 23"/>
          <p:cNvSpPr>
            <a:spLocks noChangeShapeType="1"/>
          </p:cNvSpPr>
          <p:nvPr/>
        </p:nvSpPr>
        <p:spPr bwMode="auto">
          <a:xfrm flipH="1">
            <a:off x="4961063" y="3541789"/>
            <a:ext cx="407621" cy="349307"/>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90" name="任意多边形 189"/>
          <p:cNvSpPr/>
          <p:nvPr/>
        </p:nvSpPr>
        <p:spPr>
          <a:xfrm>
            <a:off x="4312316" y="2586036"/>
            <a:ext cx="3117204" cy="1700227"/>
          </a:xfrm>
          <a:custGeom>
            <a:avLst/>
            <a:gdLst>
              <a:gd name="connsiteX0" fmla="*/ 571500 w 2495550"/>
              <a:gd name="connsiteY0" fmla="*/ 161925 h 1638300"/>
              <a:gd name="connsiteX1" fmla="*/ 38100 w 2495550"/>
              <a:gd name="connsiteY1" fmla="*/ 800100 h 1638300"/>
              <a:gd name="connsiteX2" fmla="*/ 0 w 2495550"/>
              <a:gd name="connsiteY2" fmla="*/ 1419225 h 1638300"/>
              <a:gd name="connsiteX3" fmla="*/ 323850 w 2495550"/>
              <a:gd name="connsiteY3" fmla="*/ 1638300 h 1638300"/>
              <a:gd name="connsiteX4" fmla="*/ 1095375 w 2495550"/>
              <a:gd name="connsiteY4" fmla="*/ 895350 h 1638300"/>
              <a:gd name="connsiteX5" fmla="*/ 1466850 w 2495550"/>
              <a:gd name="connsiteY5" fmla="*/ 695325 h 1638300"/>
              <a:gd name="connsiteX6" fmla="*/ 2133600 w 2495550"/>
              <a:gd name="connsiteY6" fmla="*/ 809625 h 1638300"/>
              <a:gd name="connsiteX7" fmla="*/ 2428875 w 2495550"/>
              <a:gd name="connsiteY7" fmla="*/ 695325 h 1638300"/>
              <a:gd name="connsiteX8" fmla="*/ 2495550 w 2495550"/>
              <a:gd name="connsiteY8" fmla="*/ 209550 h 1638300"/>
              <a:gd name="connsiteX9" fmla="*/ 2019300 w 2495550"/>
              <a:gd name="connsiteY9" fmla="*/ 0 h 1638300"/>
              <a:gd name="connsiteX10" fmla="*/ 504825 w 2495550"/>
              <a:gd name="connsiteY10" fmla="*/ 142875 h 1638300"/>
              <a:gd name="connsiteX0-1" fmla="*/ 571500 w 2495550"/>
              <a:gd name="connsiteY0-2" fmla="*/ 161925 h 1638300"/>
              <a:gd name="connsiteX1-3" fmla="*/ 38100 w 2495550"/>
              <a:gd name="connsiteY1-4" fmla="*/ 800100 h 1638300"/>
              <a:gd name="connsiteX2-5" fmla="*/ 0 w 2495550"/>
              <a:gd name="connsiteY2-6" fmla="*/ 1419225 h 1638300"/>
              <a:gd name="connsiteX3-7" fmla="*/ 323850 w 2495550"/>
              <a:gd name="connsiteY3-8" fmla="*/ 1638300 h 1638300"/>
              <a:gd name="connsiteX4-9" fmla="*/ 1095375 w 2495550"/>
              <a:gd name="connsiteY4-10" fmla="*/ 895350 h 1638300"/>
              <a:gd name="connsiteX5-11" fmla="*/ 1466850 w 2495550"/>
              <a:gd name="connsiteY5-12" fmla="*/ 695325 h 1638300"/>
              <a:gd name="connsiteX6-13" fmla="*/ 2133600 w 2495550"/>
              <a:gd name="connsiteY6-14" fmla="*/ 809625 h 1638300"/>
              <a:gd name="connsiteX7-15" fmla="*/ 2428875 w 2495550"/>
              <a:gd name="connsiteY7-16" fmla="*/ 695325 h 1638300"/>
              <a:gd name="connsiteX8-17" fmla="*/ 2495550 w 2495550"/>
              <a:gd name="connsiteY8-18" fmla="*/ 209550 h 1638300"/>
              <a:gd name="connsiteX9-19" fmla="*/ 2019300 w 2495550"/>
              <a:gd name="connsiteY9-20" fmla="*/ 0 h 1638300"/>
              <a:gd name="connsiteX10-21" fmla="*/ 614342 w 2495550"/>
              <a:gd name="connsiteY10-22" fmla="*/ 185742 h 1638300"/>
              <a:gd name="connsiteX0-23" fmla="*/ 571500 w 2495550"/>
              <a:gd name="connsiteY0-24" fmla="*/ 161925 h 1638300"/>
              <a:gd name="connsiteX1-25" fmla="*/ 38100 w 2495550"/>
              <a:gd name="connsiteY1-26" fmla="*/ 800100 h 1638300"/>
              <a:gd name="connsiteX2-27" fmla="*/ 0 w 2495550"/>
              <a:gd name="connsiteY2-28" fmla="*/ 1419225 h 1638300"/>
              <a:gd name="connsiteX3-29" fmla="*/ 323850 w 2495550"/>
              <a:gd name="connsiteY3-30" fmla="*/ 1638300 h 1638300"/>
              <a:gd name="connsiteX4-31" fmla="*/ 1095375 w 2495550"/>
              <a:gd name="connsiteY4-32" fmla="*/ 895350 h 1638300"/>
              <a:gd name="connsiteX5-33" fmla="*/ 1466850 w 2495550"/>
              <a:gd name="connsiteY5-34" fmla="*/ 695325 h 1638300"/>
              <a:gd name="connsiteX6-35" fmla="*/ 2133600 w 2495550"/>
              <a:gd name="connsiteY6-36" fmla="*/ 809625 h 1638300"/>
              <a:gd name="connsiteX7-37" fmla="*/ 2428875 w 2495550"/>
              <a:gd name="connsiteY7-38" fmla="*/ 695325 h 1638300"/>
              <a:gd name="connsiteX8-39" fmla="*/ 2495550 w 2495550"/>
              <a:gd name="connsiteY8-40" fmla="*/ 209550 h 1638300"/>
              <a:gd name="connsiteX9-41" fmla="*/ 2019300 w 2495550"/>
              <a:gd name="connsiteY9-42" fmla="*/ 0 h 1638300"/>
              <a:gd name="connsiteX10-43" fmla="*/ 614342 w 2495550"/>
              <a:gd name="connsiteY10-44" fmla="*/ 185742 h 1638300"/>
              <a:gd name="connsiteX0-45" fmla="*/ 571500 w 2495550"/>
              <a:gd name="connsiteY0-46" fmla="*/ 161925 h 1638300"/>
              <a:gd name="connsiteX1-47" fmla="*/ 38100 w 2495550"/>
              <a:gd name="connsiteY1-48" fmla="*/ 800100 h 1638300"/>
              <a:gd name="connsiteX2-49" fmla="*/ 0 w 2495550"/>
              <a:gd name="connsiteY2-50" fmla="*/ 1419225 h 1638300"/>
              <a:gd name="connsiteX3-51" fmla="*/ 323850 w 2495550"/>
              <a:gd name="connsiteY3-52" fmla="*/ 1638300 h 1638300"/>
              <a:gd name="connsiteX4-53" fmla="*/ 1095375 w 2495550"/>
              <a:gd name="connsiteY4-54" fmla="*/ 895350 h 1638300"/>
              <a:gd name="connsiteX5-55" fmla="*/ 1614474 w 2495550"/>
              <a:gd name="connsiteY5-56" fmla="*/ 1571636 h 1638300"/>
              <a:gd name="connsiteX6-57" fmla="*/ 2133600 w 2495550"/>
              <a:gd name="connsiteY6-58" fmla="*/ 809625 h 1638300"/>
              <a:gd name="connsiteX7-59" fmla="*/ 2428875 w 2495550"/>
              <a:gd name="connsiteY7-60" fmla="*/ 695325 h 1638300"/>
              <a:gd name="connsiteX8-61" fmla="*/ 2495550 w 2495550"/>
              <a:gd name="connsiteY8-62" fmla="*/ 209550 h 1638300"/>
              <a:gd name="connsiteX9-63" fmla="*/ 2019300 w 2495550"/>
              <a:gd name="connsiteY9-64" fmla="*/ 0 h 1638300"/>
              <a:gd name="connsiteX10-65" fmla="*/ 614342 w 2495550"/>
              <a:gd name="connsiteY10-66" fmla="*/ 185742 h 1638300"/>
              <a:gd name="connsiteX0-67" fmla="*/ 571500 w 2495550"/>
              <a:gd name="connsiteY0-68" fmla="*/ 161925 h 1638300"/>
              <a:gd name="connsiteX1-69" fmla="*/ 38100 w 2495550"/>
              <a:gd name="connsiteY1-70" fmla="*/ 800100 h 1638300"/>
              <a:gd name="connsiteX2-71" fmla="*/ 0 w 2495550"/>
              <a:gd name="connsiteY2-72" fmla="*/ 1419225 h 1638300"/>
              <a:gd name="connsiteX3-73" fmla="*/ 323850 w 2495550"/>
              <a:gd name="connsiteY3-74" fmla="*/ 1638300 h 1638300"/>
              <a:gd name="connsiteX4-75" fmla="*/ 1095375 w 2495550"/>
              <a:gd name="connsiteY4-76" fmla="*/ 895350 h 1638300"/>
              <a:gd name="connsiteX5-77" fmla="*/ 1614474 w 2495550"/>
              <a:gd name="connsiteY5-78" fmla="*/ 1571636 h 1638300"/>
              <a:gd name="connsiteX6-79" fmla="*/ 2185978 w 2495550"/>
              <a:gd name="connsiteY6-80" fmla="*/ 857256 h 1638300"/>
              <a:gd name="connsiteX7-81" fmla="*/ 2428875 w 2495550"/>
              <a:gd name="connsiteY7-82" fmla="*/ 695325 h 1638300"/>
              <a:gd name="connsiteX8-83" fmla="*/ 2495550 w 2495550"/>
              <a:gd name="connsiteY8-84" fmla="*/ 209550 h 1638300"/>
              <a:gd name="connsiteX9-85" fmla="*/ 2019300 w 2495550"/>
              <a:gd name="connsiteY9-86" fmla="*/ 0 h 1638300"/>
              <a:gd name="connsiteX10-87" fmla="*/ 614342 w 2495550"/>
              <a:gd name="connsiteY10-88" fmla="*/ 185742 h 1638300"/>
              <a:gd name="connsiteX0-89" fmla="*/ 571500 w 2495550"/>
              <a:gd name="connsiteY0-90" fmla="*/ 161925 h 1638300"/>
              <a:gd name="connsiteX1-91" fmla="*/ 38100 w 2495550"/>
              <a:gd name="connsiteY1-92" fmla="*/ 800100 h 1638300"/>
              <a:gd name="connsiteX2-93" fmla="*/ 0 w 2495550"/>
              <a:gd name="connsiteY2-94" fmla="*/ 1419225 h 1638300"/>
              <a:gd name="connsiteX3-95" fmla="*/ 323850 w 2495550"/>
              <a:gd name="connsiteY3-96" fmla="*/ 1638300 h 1638300"/>
              <a:gd name="connsiteX4-97" fmla="*/ 1042970 w 2495550"/>
              <a:gd name="connsiteY4-98" fmla="*/ 1071570 h 1638300"/>
              <a:gd name="connsiteX5-99" fmla="*/ 1614474 w 2495550"/>
              <a:gd name="connsiteY5-100" fmla="*/ 1571636 h 1638300"/>
              <a:gd name="connsiteX6-101" fmla="*/ 2185978 w 2495550"/>
              <a:gd name="connsiteY6-102" fmla="*/ 857256 h 1638300"/>
              <a:gd name="connsiteX7-103" fmla="*/ 2428875 w 2495550"/>
              <a:gd name="connsiteY7-104" fmla="*/ 695325 h 1638300"/>
              <a:gd name="connsiteX8-105" fmla="*/ 2495550 w 2495550"/>
              <a:gd name="connsiteY8-106" fmla="*/ 209550 h 1638300"/>
              <a:gd name="connsiteX9-107" fmla="*/ 2019300 w 2495550"/>
              <a:gd name="connsiteY9-108" fmla="*/ 0 h 1638300"/>
              <a:gd name="connsiteX10-109" fmla="*/ 614342 w 2495550"/>
              <a:gd name="connsiteY10-110" fmla="*/ 185742 h 1638300"/>
              <a:gd name="connsiteX0-111" fmla="*/ 571500 w 2978052"/>
              <a:gd name="connsiteY0-112" fmla="*/ 161925 h 1638300"/>
              <a:gd name="connsiteX1-113" fmla="*/ 38100 w 2978052"/>
              <a:gd name="connsiteY1-114" fmla="*/ 800100 h 1638300"/>
              <a:gd name="connsiteX2-115" fmla="*/ 0 w 2978052"/>
              <a:gd name="connsiteY2-116" fmla="*/ 1419225 h 1638300"/>
              <a:gd name="connsiteX3-117" fmla="*/ 323850 w 2978052"/>
              <a:gd name="connsiteY3-118" fmla="*/ 1638300 h 1638300"/>
              <a:gd name="connsiteX4-119" fmla="*/ 1042970 w 2978052"/>
              <a:gd name="connsiteY4-120" fmla="*/ 1071570 h 1638300"/>
              <a:gd name="connsiteX5-121" fmla="*/ 1614474 w 2978052"/>
              <a:gd name="connsiteY5-122" fmla="*/ 1571636 h 1638300"/>
              <a:gd name="connsiteX6-123" fmla="*/ 2185978 w 2978052"/>
              <a:gd name="connsiteY6-124" fmla="*/ 857256 h 1638300"/>
              <a:gd name="connsiteX7-125" fmla="*/ 2978052 w 2978052"/>
              <a:gd name="connsiteY7-126" fmla="*/ 928694 h 1638300"/>
              <a:gd name="connsiteX8-127" fmla="*/ 2495550 w 2978052"/>
              <a:gd name="connsiteY8-128" fmla="*/ 209550 h 1638300"/>
              <a:gd name="connsiteX9-129" fmla="*/ 2019300 w 2978052"/>
              <a:gd name="connsiteY9-130" fmla="*/ 0 h 1638300"/>
              <a:gd name="connsiteX10-131" fmla="*/ 614342 w 2978052"/>
              <a:gd name="connsiteY10-132" fmla="*/ 185742 h 1638300"/>
              <a:gd name="connsiteX0-133" fmla="*/ 571500 w 2978052"/>
              <a:gd name="connsiteY0-134" fmla="*/ 161925 h 1638300"/>
              <a:gd name="connsiteX1-135" fmla="*/ 38100 w 2978052"/>
              <a:gd name="connsiteY1-136" fmla="*/ 800100 h 1638300"/>
              <a:gd name="connsiteX2-137" fmla="*/ 0 w 2978052"/>
              <a:gd name="connsiteY2-138" fmla="*/ 1419225 h 1638300"/>
              <a:gd name="connsiteX3-139" fmla="*/ 323850 w 2978052"/>
              <a:gd name="connsiteY3-140" fmla="*/ 1638300 h 1638300"/>
              <a:gd name="connsiteX4-141" fmla="*/ 1042970 w 2978052"/>
              <a:gd name="connsiteY4-142" fmla="*/ 1071570 h 1638300"/>
              <a:gd name="connsiteX5-143" fmla="*/ 1614474 w 2978052"/>
              <a:gd name="connsiteY5-144" fmla="*/ 1571636 h 1638300"/>
              <a:gd name="connsiteX6-145" fmla="*/ 2620862 w 2978052"/>
              <a:gd name="connsiteY6-146" fmla="*/ 1428760 h 1638300"/>
              <a:gd name="connsiteX7-147" fmla="*/ 2978052 w 2978052"/>
              <a:gd name="connsiteY7-148" fmla="*/ 928694 h 1638300"/>
              <a:gd name="connsiteX8-149" fmla="*/ 2495550 w 2978052"/>
              <a:gd name="connsiteY8-150" fmla="*/ 209550 h 1638300"/>
              <a:gd name="connsiteX9-151" fmla="*/ 2019300 w 2978052"/>
              <a:gd name="connsiteY9-152" fmla="*/ 0 h 1638300"/>
              <a:gd name="connsiteX10-153" fmla="*/ 614342 w 2978052"/>
              <a:gd name="connsiteY10-154" fmla="*/ 185742 h 1638300"/>
              <a:gd name="connsiteX0-155" fmla="*/ 571500 w 3178053"/>
              <a:gd name="connsiteY0-156" fmla="*/ 161925 h 1662132"/>
              <a:gd name="connsiteX1-157" fmla="*/ 38100 w 3178053"/>
              <a:gd name="connsiteY1-158" fmla="*/ 800100 h 1662132"/>
              <a:gd name="connsiteX2-159" fmla="*/ 0 w 3178053"/>
              <a:gd name="connsiteY2-160" fmla="*/ 1419225 h 1662132"/>
              <a:gd name="connsiteX3-161" fmla="*/ 323850 w 3178053"/>
              <a:gd name="connsiteY3-162" fmla="*/ 1638300 h 1662132"/>
              <a:gd name="connsiteX4-163" fmla="*/ 1042970 w 3178053"/>
              <a:gd name="connsiteY4-164" fmla="*/ 1071570 h 1662132"/>
              <a:gd name="connsiteX5-165" fmla="*/ 1614474 w 3178053"/>
              <a:gd name="connsiteY5-166" fmla="*/ 1571636 h 1662132"/>
              <a:gd name="connsiteX6-167" fmla="*/ 2620862 w 3178053"/>
              <a:gd name="connsiteY6-168" fmla="*/ 1428760 h 1662132"/>
              <a:gd name="connsiteX7-169" fmla="*/ 2978052 w 3178053"/>
              <a:gd name="connsiteY7-170" fmla="*/ 928694 h 1662132"/>
              <a:gd name="connsiteX8-171" fmla="*/ 2495550 w 3178053"/>
              <a:gd name="connsiteY8-172" fmla="*/ 209550 h 1662132"/>
              <a:gd name="connsiteX9-173" fmla="*/ 2019300 w 3178053"/>
              <a:gd name="connsiteY9-174" fmla="*/ 0 h 1662132"/>
              <a:gd name="connsiteX10-175" fmla="*/ 614342 w 3178053"/>
              <a:gd name="connsiteY10-176" fmla="*/ 185742 h 1662132"/>
              <a:gd name="connsiteX0-177" fmla="*/ 571500 w 3054496"/>
              <a:gd name="connsiteY0-178" fmla="*/ 161925 h 1638300"/>
              <a:gd name="connsiteX1-179" fmla="*/ 38100 w 3054496"/>
              <a:gd name="connsiteY1-180" fmla="*/ 800100 h 1638300"/>
              <a:gd name="connsiteX2-181" fmla="*/ 0 w 3054496"/>
              <a:gd name="connsiteY2-182" fmla="*/ 1419225 h 1638300"/>
              <a:gd name="connsiteX3-183" fmla="*/ 323850 w 3054496"/>
              <a:gd name="connsiteY3-184" fmla="*/ 1638300 h 1638300"/>
              <a:gd name="connsiteX4-185" fmla="*/ 1042970 w 3054496"/>
              <a:gd name="connsiteY4-186" fmla="*/ 1071570 h 1638300"/>
              <a:gd name="connsiteX5-187" fmla="*/ 1614474 w 3054496"/>
              <a:gd name="connsiteY5-188" fmla="*/ 1571636 h 1638300"/>
              <a:gd name="connsiteX6-189" fmla="*/ 2620862 w 3054496"/>
              <a:gd name="connsiteY6-190" fmla="*/ 1428760 h 1638300"/>
              <a:gd name="connsiteX7-191" fmla="*/ 2978052 w 3054496"/>
              <a:gd name="connsiteY7-192" fmla="*/ 1428760 h 1638300"/>
              <a:gd name="connsiteX8-193" fmla="*/ 2978052 w 3054496"/>
              <a:gd name="connsiteY8-194" fmla="*/ 928694 h 1638300"/>
              <a:gd name="connsiteX9-195" fmla="*/ 2495550 w 3054496"/>
              <a:gd name="connsiteY9-196" fmla="*/ 209550 h 1638300"/>
              <a:gd name="connsiteX10-197" fmla="*/ 2019300 w 3054496"/>
              <a:gd name="connsiteY10-198" fmla="*/ 0 h 1638300"/>
              <a:gd name="connsiteX11" fmla="*/ 614342 w 3054496"/>
              <a:gd name="connsiteY11" fmla="*/ 185742 h 1638300"/>
              <a:gd name="connsiteX0-199" fmla="*/ 571500 w 3117204"/>
              <a:gd name="connsiteY0-200" fmla="*/ 161925 h 2266969"/>
              <a:gd name="connsiteX1-201" fmla="*/ 38100 w 3117204"/>
              <a:gd name="connsiteY1-202" fmla="*/ 800100 h 2266969"/>
              <a:gd name="connsiteX2-203" fmla="*/ 0 w 3117204"/>
              <a:gd name="connsiteY2-204" fmla="*/ 1419225 h 2266969"/>
              <a:gd name="connsiteX3-205" fmla="*/ 323850 w 3117204"/>
              <a:gd name="connsiteY3-206" fmla="*/ 1638300 h 2266969"/>
              <a:gd name="connsiteX4-207" fmla="*/ 1042970 w 3117204"/>
              <a:gd name="connsiteY4-208" fmla="*/ 1071570 h 2266969"/>
              <a:gd name="connsiteX5-209" fmla="*/ 1614474 w 3117204"/>
              <a:gd name="connsiteY5-210" fmla="*/ 1571636 h 2266969"/>
              <a:gd name="connsiteX6-211" fmla="*/ 2143140 w 3117204"/>
              <a:gd name="connsiteY6-212" fmla="*/ 2266969 h 2266969"/>
              <a:gd name="connsiteX7-213" fmla="*/ 2978052 w 3117204"/>
              <a:gd name="connsiteY7-214" fmla="*/ 1428760 h 2266969"/>
              <a:gd name="connsiteX8-215" fmla="*/ 2978052 w 3117204"/>
              <a:gd name="connsiteY8-216" fmla="*/ 928694 h 2266969"/>
              <a:gd name="connsiteX9-217" fmla="*/ 2495550 w 3117204"/>
              <a:gd name="connsiteY9-218" fmla="*/ 209550 h 2266969"/>
              <a:gd name="connsiteX10-219" fmla="*/ 2019300 w 3117204"/>
              <a:gd name="connsiteY10-220" fmla="*/ 0 h 2266969"/>
              <a:gd name="connsiteX11-221" fmla="*/ 614342 w 3117204"/>
              <a:gd name="connsiteY11-222" fmla="*/ 185742 h 226696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21" y="connsiteY11-222"/>
              </a:cxn>
            </a:cxnLst>
            <a:rect l="l" t="t" r="r" b="b"/>
            <a:pathLst>
              <a:path w="3117204" h="2266969">
                <a:moveTo>
                  <a:pt x="571500" y="161925"/>
                </a:moveTo>
                <a:lnTo>
                  <a:pt x="38100" y="800100"/>
                </a:lnTo>
                <a:lnTo>
                  <a:pt x="0" y="1419225"/>
                </a:lnTo>
                <a:lnTo>
                  <a:pt x="323850" y="1638300"/>
                </a:lnTo>
                <a:lnTo>
                  <a:pt x="1042970" y="1071570"/>
                </a:lnTo>
                <a:lnTo>
                  <a:pt x="1614474" y="1571636"/>
                </a:lnTo>
                <a:lnTo>
                  <a:pt x="2143140" y="2266969"/>
                </a:lnTo>
                <a:cubicBezTo>
                  <a:pt x="2366430" y="2193945"/>
                  <a:pt x="2838900" y="1651806"/>
                  <a:pt x="2978052" y="1428760"/>
                </a:cubicBezTo>
                <a:cubicBezTo>
                  <a:pt x="3117204" y="1205714"/>
                  <a:pt x="3054496" y="1082685"/>
                  <a:pt x="2978052" y="928694"/>
                </a:cubicBezTo>
                <a:lnTo>
                  <a:pt x="2495550" y="209550"/>
                </a:lnTo>
                <a:lnTo>
                  <a:pt x="2019300" y="0"/>
                </a:lnTo>
                <a:lnTo>
                  <a:pt x="614342" y="185742"/>
                </a:lnTo>
              </a:path>
            </a:pathLst>
          </a:custGeom>
          <a:ln w="19050">
            <a:solidFill>
              <a:srgbClr val="FF0000"/>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lnSpc>
                <a:spcPts val="1900"/>
              </a:lnSpc>
            </a:pPr>
            <a:endParaRPr lang="zh-CN" altLang="en-US">
              <a:latin typeface="Consolas" panose="020B0609020204030204" pitchFamily="49" charset="0"/>
              <a:ea typeface="仿宋" panose="02010609060101010101" pitchFamily="49" charset="-122"/>
            </a:endParaRPr>
          </a:p>
        </p:txBody>
      </p:sp>
      <p:grpSp>
        <p:nvGrpSpPr>
          <p:cNvPr id="191" name="组合 190"/>
          <p:cNvGrpSpPr/>
          <p:nvPr/>
        </p:nvGrpSpPr>
        <p:grpSpPr>
          <a:xfrm>
            <a:off x="571473" y="2841886"/>
            <a:ext cx="2763763" cy="1765847"/>
            <a:chOff x="4299609" y="428604"/>
            <a:chExt cx="2763763" cy="2354462"/>
          </a:xfrm>
        </p:grpSpPr>
        <p:sp>
          <p:nvSpPr>
            <p:cNvPr id="192" name="Rectangle 21"/>
            <p:cNvSpPr>
              <a:spLocks noChangeArrowheads="1"/>
            </p:cNvSpPr>
            <p:nvPr/>
          </p:nvSpPr>
          <p:spPr bwMode="auto">
            <a:xfrm>
              <a:off x="5943532" y="1025336"/>
              <a:ext cx="368427" cy="24854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zh-CN"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③</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93" name="Rectangle 20"/>
            <p:cNvSpPr>
              <a:spLocks noChangeArrowheads="1"/>
            </p:cNvSpPr>
            <p:nvPr/>
          </p:nvSpPr>
          <p:spPr bwMode="auto">
            <a:xfrm>
              <a:off x="5554948" y="2124757"/>
              <a:ext cx="348270" cy="24854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zh-CN"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⑥</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6</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94" name="Rectangle 19"/>
            <p:cNvSpPr>
              <a:spLocks noChangeArrowheads="1"/>
            </p:cNvSpPr>
            <p:nvPr/>
          </p:nvSpPr>
          <p:spPr bwMode="auto">
            <a:xfrm>
              <a:off x="4421671" y="810378"/>
              <a:ext cx="369547" cy="24854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zh-CN"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①</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95" name="Rectangle 18"/>
            <p:cNvSpPr>
              <a:spLocks noChangeArrowheads="1"/>
            </p:cNvSpPr>
            <p:nvPr/>
          </p:nvSpPr>
          <p:spPr bwMode="auto">
            <a:xfrm>
              <a:off x="6599758" y="774552"/>
              <a:ext cx="366187" cy="24854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zh-CN"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④</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96" name="Rectangle 17"/>
            <p:cNvSpPr>
              <a:spLocks noChangeArrowheads="1"/>
            </p:cNvSpPr>
            <p:nvPr/>
          </p:nvSpPr>
          <p:spPr bwMode="auto">
            <a:xfrm>
              <a:off x="6599758" y="1654536"/>
              <a:ext cx="366187" cy="24854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zh-CN"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⑤</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97" name="Rectangle 16"/>
            <p:cNvSpPr>
              <a:spLocks noChangeArrowheads="1"/>
            </p:cNvSpPr>
            <p:nvPr/>
          </p:nvSpPr>
          <p:spPr bwMode="auto">
            <a:xfrm>
              <a:off x="5544870" y="428604"/>
              <a:ext cx="348270" cy="24854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zh-CN"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②</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6</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98" name="Oval 15"/>
            <p:cNvSpPr>
              <a:spLocks noChangeArrowheads="1"/>
            </p:cNvSpPr>
            <p:nvPr/>
          </p:nvSpPr>
          <p:spPr bwMode="auto">
            <a:xfrm>
              <a:off x="4892004" y="505855"/>
              <a:ext cx="348270" cy="380655"/>
            </a:xfrm>
            <a:prstGeom prst="ellipse">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0</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99" name="Oval 14"/>
            <p:cNvSpPr>
              <a:spLocks noChangeArrowheads="1"/>
            </p:cNvSpPr>
            <p:nvPr/>
          </p:nvSpPr>
          <p:spPr bwMode="auto">
            <a:xfrm>
              <a:off x="4299609" y="1167522"/>
              <a:ext cx="348270" cy="381774"/>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200" name="Oval 13"/>
            <p:cNvSpPr>
              <a:spLocks noChangeArrowheads="1"/>
            </p:cNvSpPr>
            <p:nvPr/>
          </p:nvSpPr>
          <p:spPr bwMode="auto">
            <a:xfrm>
              <a:off x="4892004" y="1903082"/>
              <a:ext cx="348270" cy="380655"/>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201" name="Oval 12"/>
            <p:cNvSpPr>
              <a:spLocks noChangeArrowheads="1"/>
            </p:cNvSpPr>
            <p:nvPr/>
          </p:nvSpPr>
          <p:spPr bwMode="auto">
            <a:xfrm>
              <a:off x="6150703" y="505855"/>
              <a:ext cx="348270" cy="380655"/>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202" name="Oval 11"/>
            <p:cNvSpPr>
              <a:spLocks noChangeArrowheads="1"/>
            </p:cNvSpPr>
            <p:nvPr/>
          </p:nvSpPr>
          <p:spPr bwMode="auto">
            <a:xfrm>
              <a:off x="6713982" y="1167522"/>
              <a:ext cx="349390" cy="381774"/>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203" name="Oval 10"/>
            <p:cNvSpPr>
              <a:spLocks noChangeArrowheads="1"/>
            </p:cNvSpPr>
            <p:nvPr/>
          </p:nvSpPr>
          <p:spPr bwMode="auto">
            <a:xfrm>
              <a:off x="5544870" y="1168642"/>
              <a:ext cx="348270" cy="380655"/>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6</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204" name="Oval 9"/>
            <p:cNvSpPr>
              <a:spLocks noChangeArrowheads="1"/>
            </p:cNvSpPr>
            <p:nvPr/>
          </p:nvSpPr>
          <p:spPr bwMode="auto">
            <a:xfrm>
              <a:off x="6150703" y="1903082"/>
              <a:ext cx="348270" cy="380655"/>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205" name="AutoShape 8"/>
            <p:cNvSpPr>
              <a:spLocks noChangeShapeType="1"/>
            </p:cNvSpPr>
            <p:nvPr/>
          </p:nvSpPr>
          <p:spPr bwMode="auto">
            <a:xfrm flipV="1">
              <a:off x="4596366" y="830531"/>
              <a:ext cx="347150" cy="392970"/>
            </a:xfrm>
            <a:prstGeom prst="straightConnector1">
              <a:avLst/>
            </a:prstGeom>
            <a:noFill/>
            <a:ln w="28575">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206" name="AutoShape 7"/>
            <p:cNvSpPr>
              <a:spLocks noChangeShapeType="1"/>
            </p:cNvSpPr>
            <p:nvPr/>
          </p:nvSpPr>
          <p:spPr bwMode="auto">
            <a:xfrm>
              <a:off x="5240274" y="696182"/>
              <a:ext cx="910429" cy="1120"/>
            </a:xfrm>
            <a:prstGeom prst="straightConnector1">
              <a:avLst/>
            </a:prstGeom>
            <a:noFill/>
            <a:ln w="28575">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207" name="AutoShape 6"/>
            <p:cNvSpPr>
              <a:spLocks noChangeShapeType="1"/>
            </p:cNvSpPr>
            <p:nvPr/>
          </p:nvSpPr>
          <p:spPr bwMode="auto">
            <a:xfrm>
              <a:off x="5240274" y="2093409"/>
              <a:ext cx="910429" cy="1120"/>
            </a:xfrm>
            <a:prstGeom prst="straightConnector1">
              <a:avLst/>
            </a:prstGeom>
            <a:noFill/>
            <a:ln w="28575">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208" name="AutoShape 5"/>
            <p:cNvSpPr>
              <a:spLocks noChangeShapeType="1"/>
            </p:cNvSpPr>
            <p:nvPr/>
          </p:nvSpPr>
          <p:spPr bwMode="auto">
            <a:xfrm>
              <a:off x="6447460" y="830531"/>
              <a:ext cx="318034" cy="392970"/>
            </a:xfrm>
            <a:prstGeom prst="straightConnector1">
              <a:avLst/>
            </a:prstGeom>
            <a:noFill/>
            <a:ln w="28575">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209" name="AutoShape 4"/>
            <p:cNvSpPr>
              <a:spLocks noChangeShapeType="1"/>
            </p:cNvSpPr>
            <p:nvPr/>
          </p:nvSpPr>
          <p:spPr bwMode="auto">
            <a:xfrm flipH="1">
              <a:off x="6447460" y="1493318"/>
              <a:ext cx="318034" cy="465742"/>
            </a:xfrm>
            <a:prstGeom prst="straightConnector1">
              <a:avLst/>
            </a:prstGeom>
            <a:noFill/>
            <a:ln w="28575">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210" name="AutoShape 3"/>
            <p:cNvSpPr>
              <a:spLocks noChangeShapeType="1"/>
            </p:cNvSpPr>
            <p:nvPr/>
          </p:nvSpPr>
          <p:spPr bwMode="auto">
            <a:xfrm flipH="1">
              <a:off x="5841627" y="830531"/>
              <a:ext cx="360588" cy="394090"/>
            </a:xfrm>
            <a:prstGeom prst="straightConnector1">
              <a:avLst/>
            </a:prstGeom>
            <a:noFill/>
            <a:ln w="28575">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211" name="Rectangle 2"/>
            <p:cNvSpPr>
              <a:spLocks noChangeArrowheads="1"/>
            </p:cNvSpPr>
            <p:nvPr/>
          </p:nvSpPr>
          <p:spPr bwMode="auto">
            <a:xfrm>
              <a:off x="4764342" y="2534521"/>
              <a:ext cx="2093674" cy="24854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zh-CN" altLang="en-US"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一棵最小生成树</a:t>
              </a:r>
              <a:endParaRPr kumimoji="0" lang="zh-CN" altLang="en-US"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grpSp>
      <p:sp>
        <p:nvSpPr>
          <p:cNvPr id="213" name="右箭头 212"/>
          <p:cNvSpPr/>
          <p:nvPr/>
        </p:nvSpPr>
        <p:spPr>
          <a:xfrm>
            <a:off x="3643306" y="1232287"/>
            <a:ext cx="285752" cy="160736"/>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lnSpc>
                <a:spcPts val="1900"/>
              </a:lnSpc>
            </a:pPr>
            <a:endParaRPr lang="zh-CN" altLang="en-US">
              <a:latin typeface="Consolas" panose="020B0609020204030204" pitchFamily="49" charset="0"/>
              <a:ea typeface="仿宋" panose="02010609060101010101" pitchFamily="49" charset="-122"/>
            </a:endParaRPr>
          </a:p>
        </p:txBody>
      </p:sp>
      <p:sp>
        <p:nvSpPr>
          <p:cNvPr id="214" name="下箭头 213"/>
          <p:cNvSpPr/>
          <p:nvPr/>
        </p:nvSpPr>
        <p:spPr>
          <a:xfrm>
            <a:off x="5643570" y="2196700"/>
            <a:ext cx="214314" cy="267893"/>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lnSpc>
                <a:spcPts val="1900"/>
              </a:lnSpc>
            </a:pPr>
            <a:endParaRPr lang="zh-CN" altLang="en-US">
              <a:latin typeface="Consolas" panose="020B0609020204030204" pitchFamily="49" charset="0"/>
              <a:ea typeface="仿宋" panose="02010609060101010101" pitchFamily="49" charset="-122"/>
            </a:endParaRPr>
          </a:p>
        </p:txBody>
      </p:sp>
      <p:sp>
        <p:nvSpPr>
          <p:cNvPr id="215" name="左箭头 214"/>
          <p:cNvSpPr/>
          <p:nvPr/>
        </p:nvSpPr>
        <p:spPr>
          <a:xfrm>
            <a:off x="3643306" y="3429006"/>
            <a:ext cx="357190" cy="214314"/>
          </a:xfrm>
          <a:prstGeom prst="lef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lnSpc>
                <a:spcPts val="1900"/>
              </a:lnSpc>
            </a:pPr>
            <a:endParaRPr lang="zh-CN" altLang="en-US">
              <a:latin typeface="Consolas" panose="020B0609020204030204" pitchFamily="49" charset="0"/>
              <a:ea typeface="仿宋" panose="02010609060101010101" pitchFamily="49" charset="-122"/>
            </a:endParaRPr>
          </a:p>
        </p:txBody>
      </p:sp>
      <p:sp>
        <p:nvSpPr>
          <p:cNvPr id="108" name="灯片编号占位符 107"/>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 grpId="0" animBg="1"/>
      <p:bldP spid="213" grpId="0" animBg="1"/>
      <p:bldP spid="214" grpId="0" animBg="1"/>
      <p:bldP spid="21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73" name="Rectangle 93"/>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8241" name="Rectangle 49"/>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1215" name="Rectangle 15"/>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1213" name="Text Box 13"/>
          <p:cNvSpPr txBox="1">
            <a:spLocks noChangeArrowheads="1"/>
          </p:cNvSpPr>
          <p:nvPr/>
        </p:nvSpPr>
        <p:spPr bwMode="auto">
          <a:xfrm>
            <a:off x="500034" y="1334767"/>
            <a:ext cx="1928222" cy="261955"/>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U={ </a:t>
            </a: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i</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 | U[</a:t>
            </a: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i</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51212" name="Text Box 12"/>
          <p:cNvSpPr txBox="1">
            <a:spLocks noChangeArrowheads="1"/>
          </p:cNvSpPr>
          <p:nvPr/>
        </p:nvSpPr>
        <p:spPr bwMode="auto">
          <a:xfrm>
            <a:off x="5986472" y="1375516"/>
            <a:ext cx="2371742" cy="283438"/>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V-U={ </a:t>
            </a: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j</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 | U[</a:t>
            </a: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j</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]=0}</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51211" name="Oval 11"/>
          <p:cNvSpPr>
            <a:spLocks noChangeArrowheads="1"/>
          </p:cNvSpPr>
          <p:nvPr/>
        </p:nvSpPr>
        <p:spPr bwMode="auto">
          <a:xfrm>
            <a:off x="2349776" y="1300354"/>
            <a:ext cx="1085455" cy="1271396"/>
          </a:xfrm>
          <a:prstGeom prst="ellipse">
            <a:avLst/>
          </a:prstGeom>
          <a:solidFill>
            <a:srgbClr val="FFFFFF"/>
          </a:solidFill>
          <a:ln w="19050">
            <a:solidFill>
              <a:srgbClr val="FF00FF"/>
            </a:solidFill>
            <a:prstDash val="dash"/>
            <a:round/>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51210" name="Text Box 10"/>
          <p:cNvSpPr txBox="1">
            <a:spLocks noChangeArrowheads="1"/>
          </p:cNvSpPr>
          <p:nvPr/>
        </p:nvSpPr>
        <p:spPr bwMode="auto">
          <a:xfrm rot="21273765">
            <a:off x="3610501" y="1779346"/>
            <a:ext cx="1149245" cy="281627"/>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6600"/>
                </a:solidFill>
                <a:effectLst/>
                <a:latin typeface="Consolas" panose="020B0609020204030204" pitchFamily="49" charset="0"/>
                <a:ea typeface="仿宋" panose="02010609060101010101" pitchFamily="49" charset="-122"/>
                <a:cs typeface="Times New Roman" panose="02020603050405020304" pitchFamily="18" charset="0"/>
              </a:rPr>
              <a:t>lowcost[</a:t>
            </a:r>
            <a:r>
              <a:rPr kumimoji="0" lang="en-US" altLang="zh-CN" sz="1800" b="0" i="1" u="none" strike="noStrike" cap="none" normalizeH="0" baseline="0" smtClean="0">
                <a:ln>
                  <a:noFill/>
                </a:ln>
                <a:solidFill>
                  <a:srgbClr val="006600"/>
                </a:solidFill>
                <a:effectLst/>
                <a:latin typeface="Consolas" panose="020B0609020204030204" pitchFamily="49" charset="0"/>
                <a:ea typeface="仿宋" panose="02010609060101010101" pitchFamily="49" charset="-122"/>
                <a:cs typeface="Times New Roman" panose="02020603050405020304" pitchFamily="18" charset="0"/>
              </a:rPr>
              <a:t>j</a:t>
            </a:r>
            <a:r>
              <a:rPr kumimoji="0" lang="en-US" altLang="zh-CN" sz="1800" b="0" i="0" u="none" strike="noStrike" cap="none" normalizeH="0" baseline="0" smtClean="0">
                <a:ln>
                  <a:noFill/>
                </a:ln>
                <a:solidFill>
                  <a:srgbClr val="006600"/>
                </a:solidFill>
                <a:effectLst/>
                <a:latin typeface="Consolas" panose="020B0609020204030204" pitchFamily="49" charset="0"/>
                <a:ea typeface="仿宋" panose="02010609060101010101" pitchFamily="49" charset="-122"/>
                <a:cs typeface="Times New Roman" panose="02020603050405020304" pitchFamily="18" charset="0"/>
              </a:rPr>
              <a:t>]</a:t>
            </a:r>
            <a:endParaRPr kumimoji="0" lang="en-US" altLang="zh-CN" sz="1800" b="0" i="0" u="none" strike="noStrike" cap="none" normalizeH="0" baseline="0" smtClean="0">
              <a:ln>
                <a:noFill/>
              </a:ln>
              <a:solidFill>
                <a:srgbClr val="006600"/>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51209" name="Text Box 9"/>
          <p:cNvSpPr txBox="1">
            <a:spLocks noChangeArrowheads="1"/>
          </p:cNvSpPr>
          <p:nvPr/>
        </p:nvSpPr>
        <p:spPr bwMode="auto">
          <a:xfrm>
            <a:off x="928662" y="2223113"/>
            <a:ext cx="1434394" cy="282533"/>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6600"/>
                </a:solidFill>
                <a:effectLst/>
                <a:latin typeface="Consolas" panose="020B0609020204030204" pitchFamily="49" charset="0"/>
                <a:ea typeface="仿宋" panose="02010609060101010101" pitchFamily="49" charset="-122"/>
                <a:cs typeface="Times New Roman" panose="02020603050405020304" pitchFamily="18" charset="0"/>
              </a:rPr>
              <a:t>closest[</a:t>
            </a:r>
            <a:r>
              <a:rPr kumimoji="0" lang="en-US" altLang="zh-CN" sz="1800" b="0" i="1" u="none" strike="noStrike" cap="none" normalizeH="0" baseline="0" smtClean="0">
                <a:ln>
                  <a:noFill/>
                </a:ln>
                <a:solidFill>
                  <a:srgbClr val="006600"/>
                </a:solidFill>
                <a:effectLst/>
                <a:latin typeface="Consolas" panose="020B0609020204030204" pitchFamily="49" charset="0"/>
                <a:ea typeface="仿宋" panose="02010609060101010101" pitchFamily="49" charset="-122"/>
                <a:cs typeface="Times New Roman" panose="02020603050405020304" pitchFamily="18" charset="0"/>
              </a:rPr>
              <a:t>j</a:t>
            </a:r>
            <a:r>
              <a:rPr kumimoji="0" lang="en-US" altLang="zh-CN" sz="1800" b="0" i="0" u="none" strike="noStrike" cap="none" normalizeH="0" baseline="0" smtClean="0">
                <a:ln>
                  <a:noFill/>
                </a:ln>
                <a:solidFill>
                  <a:srgbClr val="006600"/>
                </a:solidFill>
                <a:effectLst/>
                <a:latin typeface="Consolas" panose="020B0609020204030204" pitchFamily="49" charset="0"/>
                <a:ea typeface="仿宋" panose="02010609060101010101" pitchFamily="49" charset="-122"/>
                <a:cs typeface="Times New Roman" panose="02020603050405020304" pitchFamily="18" charset="0"/>
              </a:rPr>
              <a:t>]</a:t>
            </a:r>
            <a:endParaRPr kumimoji="0" lang="en-US" altLang="zh-CN" sz="1800" b="0" i="0" u="none" strike="noStrike" cap="none" normalizeH="0" baseline="0" smtClean="0">
              <a:ln>
                <a:noFill/>
              </a:ln>
              <a:solidFill>
                <a:srgbClr val="006600"/>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51208" name="Oval 8"/>
          <p:cNvSpPr>
            <a:spLocks noChangeArrowheads="1"/>
          </p:cNvSpPr>
          <p:nvPr/>
        </p:nvSpPr>
        <p:spPr bwMode="auto">
          <a:xfrm>
            <a:off x="2685433" y="1417171"/>
            <a:ext cx="376710" cy="3078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v</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51207" name="Oval 7"/>
          <p:cNvSpPr>
            <a:spLocks noChangeArrowheads="1"/>
          </p:cNvSpPr>
          <p:nvPr/>
        </p:nvSpPr>
        <p:spPr bwMode="auto">
          <a:xfrm>
            <a:off x="2661285" y="2114446"/>
            <a:ext cx="376710" cy="308793"/>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k</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51206" name="Line 6"/>
          <p:cNvSpPr>
            <a:spLocks noChangeShapeType="1"/>
          </p:cNvSpPr>
          <p:nvPr/>
        </p:nvSpPr>
        <p:spPr bwMode="auto">
          <a:xfrm>
            <a:off x="2870569" y="1745887"/>
            <a:ext cx="1207" cy="390293"/>
          </a:xfrm>
          <a:prstGeom prst="line">
            <a:avLst/>
          </a:prstGeom>
          <a:noFill/>
          <a:ln w="28575">
            <a:solidFill>
              <a:srgbClr val="000000"/>
            </a:solidFill>
            <a:prstDash val="dash"/>
            <a:round/>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51205" name="Freeform 5"/>
          <p:cNvSpPr/>
          <p:nvPr/>
        </p:nvSpPr>
        <p:spPr bwMode="auto">
          <a:xfrm>
            <a:off x="2332872" y="2261146"/>
            <a:ext cx="325999" cy="47994"/>
          </a:xfrm>
          <a:custGeom>
            <a:avLst/>
            <a:gdLst/>
            <a:ahLst/>
            <a:cxnLst>
              <a:cxn ang="0">
                <a:pos x="0" y="53"/>
              </a:cxn>
              <a:cxn ang="0">
                <a:pos x="270" y="0"/>
              </a:cxn>
            </a:cxnLst>
            <a:rect l="0" t="0" r="r" b="b"/>
            <a:pathLst>
              <a:path w="270" h="53">
                <a:moveTo>
                  <a:pt x="0" y="53"/>
                </a:moveTo>
                <a:lnTo>
                  <a:pt x="270" y="0"/>
                </a:lnTo>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51204" name="Oval 4"/>
          <p:cNvSpPr>
            <a:spLocks noChangeArrowheads="1"/>
          </p:cNvSpPr>
          <p:nvPr/>
        </p:nvSpPr>
        <p:spPr bwMode="auto">
          <a:xfrm>
            <a:off x="5105069" y="1329333"/>
            <a:ext cx="1086663" cy="1176312"/>
          </a:xfrm>
          <a:prstGeom prst="ellipse">
            <a:avLst/>
          </a:prstGeom>
          <a:solidFill>
            <a:srgbClr val="FFFFFF"/>
          </a:solidFill>
          <a:ln w="19050">
            <a:solidFill>
              <a:srgbClr val="FF00FF"/>
            </a:solidFill>
            <a:prstDash val="dash"/>
            <a:round/>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51203" name="Oval 3"/>
          <p:cNvSpPr>
            <a:spLocks noChangeArrowheads="1"/>
          </p:cNvSpPr>
          <p:nvPr/>
        </p:nvSpPr>
        <p:spPr bwMode="auto">
          <a:xfrm>
            <a:off x="5364660" y="1786637"/>
            <a:ext cx="376710" cy="306983"/>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j</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cxnSp>
        <p:nvCxnSpPr>
          <p:cNvPr id="20" name="直接连接符 19"/>
          <p:cNvCxnSpPr>
            <a:stCxn id="51207" idx="6"/>
            <a:endCxn id="51203" idx="2"/>
          </p:cNvCxnSpPr>
          <p:nvPr/>
        </p:nvCxnSpPr>
        <p:spPr>
          <a:xfrm flipV="1">
            <a:off x="3037995" y="1940129"/>
            <a:ext cx="2326665" cy="328714"/>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642910" y="285734"/>
            <a:ext cx="2143140" cy="369332"/>
          </a:xfrm>
          <a:prstGeom prst="rect">
            <a:avLst/>
          </a:prstGeom>
          <a:noFill/>
        </p:spPr>
        <p:txBody>
          <a:bodyPr wrap="square" rtlCol="0">
            <a:spAutoFit/>
          </a:bodyPr>
          <a:lstStyle/>
          <a:p>
            <a:pPr algn="l">
              <a:lnSpc>
                <a:spcPct val="100000"/>
              </a:lnSpc>
              <a:spcBef>
                <a:spcPts val="0"/>
              </a:spcBef>
            </a:pP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算法中的符号：</a:t>
            </a:r>
            <a:endPar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2" name="灯片编号占位符 21"/>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4282" y="375031"/>
            <a:ext cx="8643998" cy="320149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59410">
              <a:lnSpc>
                <a:spcPts val="24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1	INF=0x3f3f3f3f</a:t>
            </a:r>
            <a:endParaRPr lang="zh-CN" altLang="zh-CN" sz="18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2	def </a:t>
            </a:r>
            <a:r>
              <a:rPr lang="en-US" altLang="zh-CN" sz="1800" smtClean="0">
                <a:solidFill>
                  <a:srgbClr val="FF0000"/>
                </a:solidFill>
                <a:latin typeface="Consolas" panose="020B0609020204030204" pitchFamily="49" charset="0"/>
                <a:ea typeface="仿宋" panose="02010609060101010101" pitchFamily="49" charset="-122"/>
              </a:rPr>
              <a:t>Prim</a:t>
            </a:r>
            <a:r>
              <a:rPr lang="en-US" altLang="zh-CN" sz="1800" smtClean="0">
                <a:solidFill>
                  <a:srgbClr val="0000FF"/>
                </a:solidFill>
                <a:latin typeface="Consolas" panose="020B0609020204030204" pitchFamily="49" charset="0"/>
                <a:ea typeface="仿宋" panose="02010609060101010101" pitchFamily="49" charset="-122"/>
              </a:rPr>
              <a:t>(A,n,v):                	</a:t>
            </a:r>
            <a:r>
              <a:rPr lang="en-US" altLang="zh-CN" sz="1800" smtClean="0">
                <a:solidFill>
                  <a:srgbClr val="00B050"/>
                </a:solidFill>
                <a:latin typeface="Consolas" panose="020B0609020204030204" pitchFamily="49" charset="0"/>
                <a:ea typeface="仿宋" panose="02010609060101010101" pitchFamily="49" charset="-122"/>
              </a:rPr>
              <a:t>#Prim</a:t>
            </a:r>
            <a:r>
              <a:rPr lang="zh-CN" altLang="zh-CN" sz="1800" smtClean="0">
                <a:solidFill>
                  <a:srgbClr val="00B050"/>
                </a:solidFill>
                <a:latin typeface="Consolas" panose="020B0609020204030204" pitchFamily="49" charset="0"/>
                <a:ea typeface="仿宋" panose="02010609060101010101" pitchFamily="49" charset="-122"/>
              </a:rPr>
              <a:t>算法</a:t>
            </a:r>
            <a:endParaRPr lang="zh-CN" altLang="zh-CN" sz="1800" smtClean="0">
              <a:solidFill>
                <a:srgbClr val="00B050"/>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3   	T=[]                        		</a:t>
            </a:r>
            <a:r>
              <a:rPr lang="en-US" altLang="zh-CN" sz="1800" smtClean="0">
                <a:solidFill>
                  <a:srgbClr val="00B0F0"/>
                </a:solidFill>
                <a:latin typeface="Consolas" panose="020B0609020204030204" pitchFamily="49" charset="0"/>
                <a:ea typeface="仿宋" panose="02010609060101010101" pitchFamily="49" charset="-122"/>
              </a:rPr>
              <a:t>#</a:t>
            </a:r>
            <a:r>
              <a:rPr lang="zh-CN" altLang="zh-CN" sz="1800" smtClean="0">
                <a:solidFill>
                  <a:srgbClr val="00B0F0"/>
                </a:solidFill>
                <a:latin typeface="Consolas" panose="020B0609020204030204" pitchFamily="49" charset="0"/>
                <a:ea typeface="仿宋" panose="02010609060101010101" pitchFamily="49" charset="-122"/>
              </a:rPr>
              <a:t>存放最小生成树</a:t>
            </a:r>
            <a:endParaRPr lang="zh-CN" altLang="zh-CN" sz="1800" smtClean="0">
              <a:solidFill>
                <a:srgbClr val="00B0F0"/>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4   	lowcost=[INF]*n</a:t>
            </a:r>
            <a:endParaRPr lang="zh-CN" altLang="zh-CN" sz="18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5   	U=[0]*n</a:t>
            </a:r>
            <a:endParaRPr lang="zh-CN" altLang="zh-CN" sz="18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6   	closest=[0]*n</a:t>
            </a:r>
            <a:endParaRPr lang="zh-CN" altLang="zh-CN" sz="18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7   	for j in range(0,n):        		</a:t>
            </a:r>
            <a:r>
              <a:rPr lang="en-US" altLang="zh-CN" sz="1800" smtClean="0">
                <a:solidFill>
                  <a:srgbClr val="00B0F0"/>
                </a:solidFill>
                <a:latin typeface="Consolas" panose="020B0609020204030204" pitchFamily="49" charset="0"/>
                <a:ea typeface="仿宋" panose="02010609060101010101" pitchFamily="49" charset="-122"/>
              </a:rPr>
              <a:t>#</a:t>
            </a:r>
            <a:r>
              <a:rPr lang="zh-CN" altLang="zh-CN" sz="1800" smtClean="0">
                <a:solidFill>
                  <a:srgbClr val="00B0F0"/>
                </a:solidFill>
                <a:latin typeface="Consolas" panose="020B0609020204030204" pitchFamily="49" charset="0"/>
                <a:ea typeface="仿宋" panose="02010609060101010101" pitchFamily="49" charset="-122"/>
              </a:rPr>
              <a:t>初始化</a:t>
            </a:r>
            <a:r>
              <a:rPr lang="en-US" altLang="zh-CN" sz="1800" smtClean="0">
                <a:solidFill>
                  <a:srgbClr val="00B0F0"/>
                </a:solidFill>
                <a:latin typeface="Consolas" panose="020B0609020204030204" pitchFamily="49" charset="0"/>
                <a:ea typeface="仿宋" panose="02010609060101010101" pitchFamily="49" charset="-122"/>
              </a:rPr>
              <a:t>lowcost</a:t>
            </a:r>
            <a:r>
              <a:rPr lang="zh-CN" altLang="zh-CN" sz="1800" smtClean="0">
                <a:solidFill>
                  <a:srgbClr val="00B0F0"/>
                </a:solidFill>
                <a:latin typeface="Consolas" panose="020B0609020204030204" pitchFamily="49" charset="0"/>
                <a:ea typeface="仿宋" panose="02010609060101010101" pitchFamily="49" charset="-122"/>
              </a:rPr>
              <a:t>和</a:t>
            </a:r>
            <a:r>
              <a:rPr lang="en-US" altLang="zh-CN" sz="1800" smtClean="0">
                <a:solidFill>
                  <a:srgbClr val="00B0F0"/>
                </a:solidFill>
                <a:latin typeface="Consolas" panose="020B0609020204030204" pitchFamily="49" charset="0"/>
                <a:ea typeface="仿宋" panose="02010609060101010101" pitchFamily="49" charset="-122"/>
              </a:rPr>
              <a:t>closest</a:t>
            </a:r>
            <a:r>
              <a:rPr lang="zh-CN" altLang="zh-CN" sz="1800" smtClean="0">
                <a:solidFill>
                  <a:srgbClr val="00B0F0"/>
                </a:solidFill>
                <a:latin typeface="Consolas" panose="020B0609020204030204" pitchFamily="49" charset="0"/>
                <a:ea typeface="仿宋" panose="02010609060101010101" pitchFamily="49" charset="-122"/>
              </a:rPr>
              <a:t>数组</a:t>
            </a:r>
            <a:endParaRPr lang="zh-CN" altLang="zh-CN" sz="1800" smtClean="0">
              <a:solidFill>
                <a:srgbClr val="00B0F0"/>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8    		lowcost[j]=A[v][j]</a:t>
            </a:r>
            <a:endParaRPr lang="zh-CN" altLang="zh-CN" sz="18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9     	closest[j]=v</a:t>
            </a:r>
            <a:endParaRPr lang="zh-CN" altLang="zh-CN" sz="18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10  	U[v]=1									</a:t>
            </a:r>
            <a:r>
              <a:rPr lang="en-US" altLang="zh-CN" sz="1800" smtClean="0">
                <a:solidFill>
                  <a:srgbClr val="00B0F0"/>
                </a:solidFill>
                <a:latin typeface="Consolas" panose="020B0609020204030204" pitchFamily="49" charset="0"/>
                <a:ea typeface="仿宋" panose="02010609060101010101" pitchFamily="49" charset="-122"/>
              </a:rPr>
              <a:t>#</a:t>
            </a:r>
            <a:r>
              <a:rPr lang="zh-CN" altLang="zh-CN" sz="1800" smtClean="0">
                <a:solidFill>
                  <a:srgbClr val="00B0F0"/>
                </a:solidFill>
                <a:latin typeface="Consolas" panose="020B0609020204030204" pitchFamily="49" charset="0"/>
                <a:ea typeface="仿宋" panose="02010609060101010101" pitchFamily="49" charset="-122"/>
              </a:rPr>
              <a:t>源点加入</a:t>
            </a:r>
            <a:r>
              <a:rPr lang="en-US" altLang="zh-CN" sz="1800" smtClean="0">
                <a:solidFill>
                  <a:srgbClr val="00B0F0"/>
                </a:solidFill>
                <a:latin typeface="Consolas" panose="020B0609020204030204" pitchFamily="49" charset="0"/>
                <a:ea typeface="仿宋" panose="02010609060101010101" pitchFamily="49" charset="-122"/>
              </a:rPr>
              <a:t>U</a:t>
            </a:r>
            <a:endParaRPr lang="zh-CN" altLang="zh-CN" sz="1800">
              <a:solidFill>
                <a:srgbClr val="00B0F0"/>
              </a:solidFill>
              <a:latin typeface="Consolas" panose="020B0609020204030204" pitchFamily="49" charset="0"/>
              <a:ea typeface="仿宋" panose="02010609060101010101" pitchFamily="49" charset="-122"/>
            </a:endParaRPr>
          </a:p>
        </p:txBody>
      </p:sp>
      <p:sp>
        <p:nvSpPr>
          <p:cNvPr id="4" name="灯片编号占位符 3"/>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06" y="53561"/>
            <a:ext cx="8929718" cy="426037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59410">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11 	for i in range(1,n):							</a:t>
            </a:r>
            <a:r>
              <a:rPr lang="en-US" altLang="zh-CN" sz="1800" smtClean="0">
                <a:solidFill>
                  <a:srgbClr val="00B0F0"/>
                </a:solidFill>
                <a:latin typeface="Consolas" panose="020B0609020204030204" pitchFamily="49" charset="0"/>
                <a:ea typeface="仿宋" panose="02010609060101010101" pitchFamily="49" charset="-122"/>
              </a:rPr>
              <a:t>#</a:t>
            </a:r>
            <a:r>
              <a:rPr lang="zh-CN" altLang="zh-CN" sz="1800" smtClean="0">
                <a:solidFill>
                  <a:srgbClr val="00B0F0"/>
                </a:solidFill>
                <a:latin typeface="Consolas" panose="020B0609020204030204" pitchFamily="49" charset="0"/>
                <a:ea typeface="仿宋" panose="02010609060101010101" pitchFamily="49" charset="-122"/>
              </a:rPr>
              <a:t>找出</a:t>
            </a:r>
            <a:r>
              <a:rPr lang="en-US" altLang="zh-CN" sz="1800" smtClean="0">
                <a:solidFill>
                  <a:srgbClr val="00B0F0"/>
                </a:solidFill>
                <a:latin typeface="Consolas" panose="020B0609020204030204" pitchFamily="49" charset="0"/>
                <a:ea typeface="仿宋" panose="02010609060101010101" pitchFamily="49" charset="-122"/>
              </a:rPr>
              <a:t>(n-1)</a:t>
            </a:r>
            <a:r>
              <a:rPr lang="zh-CN" altLang="zh-CN" sz="1800" smtClean="0">
                <a:solidFill>
                  <a:srgbClr val="00B0F0"/>
                </a:solidFill>
                <a:latin typeface="Consolas" panose="020B0609020204030204" pitchFamily="49" charset="0"/>
                <a:ea typeface="仿宋" panose="02010609060101010101" pitchFamily="49" charset="-122"/>
              </a:rPr>
              <a:t>个顶点</a:t>
            </a:r>
            <a:endParaRPr lang="zh-CN" altLang="zh-CN" sz="1800" smtClean="0">
              <a:solidFill>
                <a:srgbClr val="00B0F0"/>
              </a:solidFill>
              <a:latin typeface="Consolas" panose="020B0609020204030204" pitchFamily="49" charset="0"/>
              <a:ea typeface="仿宋" panose="02010609060101010101" pitchFamily="49" charset="-122"/>
            </a:endParaRPr>
          </a:p>
          <a:p>
            <a:pPr algn="l" defTabSz="359410">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12   		mincost,k=INF,-1</a:t>
            </a:r>
            <a:endParaRPr lang="zh-CN" altLang="zh-CN" sz="1800" smtClean="0">
              <a:solidFill>
                <a:srgbClr val="0000FF"/>
              </a:solidFill>
              <a:latin typeface="Consolas" panose="020B0609020204030204" pitchFamily="49" charset="0"/>
              <a:ea typeface="仿宋" panose="02010609060101010101" pitchFamily="49" charset="-122"/>
            </a:endParaRPr>
          </a:p>
          <a:p>
            <a:pPr algn="l" defTabSz="359410">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13    	for j in range(0,n):						</a:t>
            </a:r>
            <a:r>
              <a:rPr lang="en-US" altLang="zh-CN" sz="1800" smtClean="0">
                <a:solidFill>
                  <a:srgbClr val="00B0F0"/>
                </a:solidFill>
                <a:latin typeface="Consolas" panose="020B0609020204030204" pitchFamily="49" charset="0"/>
                <a:ea typeface="仿宋" panose="02010609060101010101" pitchFamily="49" charset="-122"/>
              </a:rPr>
              <a:t>#</a:t>
            </a:r>
            <a:r>
              <a:rPr lang="zh-CN" altLang="zh-CN" sz="1800" smtClean="0">
                <a:solidFill>
                  <a:srgbClr val="00B0F0"/>
                </a:solidFill>
                <a:latin typeface="Consolas" panose="020B0609020204030204" pitchFamily="49" charset="0"/>
                <a:ea typeface="仿宋" panose="02010609060101010101" pitchFamily="49" charset="-122"/>
              </a:rPr>
              <a:t>在</a:t>
            </a:r>
            <a:r>
              <a:rPr lang="en-US" altLang="zh-CN" sz="1800" smtClean="0">
                <a:solidFill>
                  <a:srgbClr val="00B0F0"/>
                </a:solidFill>
                <a:latin typeface="Consolas" panose="020B0609020204030204" pitchFamily="49" charset="0"/>
                <a:ea typeface="仿宋" panose="02010609060101010101" pitchFamily="49" charset="-122"/>
              </a:rPr>
              <a:t>(V-U)</a:t>
            </a:r>
            <a:r>
              <a:rPr lang="zh-CN" altLang="zh-CN" sz="1800" smtClean="0">
                <a:solidFill>
                  <a:srgbClr val="00B0F0"/>
                </a:solidFill>
                <a:latin typeface="Consolas" panose="020B0609020204030204" pitchFamily="49" charset="0"/>
                <a:ea typeface="仿宋" panose="02010609060101010101" pitchFamily="49" charset="-122"/>
              </a:rPr>
              <a:t>中找离</a:t>
            </a:r>
            <a:r>
              <a:rPr lang="en-US" altLang="zh-CN" sz="1800" smtClean="0">
                <a:solidFill>
                  <a:srgbClr val="00B0F0"/>
                </a:solidFill>
                <a:latin typeface="Consolas" panose="020B0609020204030204" pitchFamily="49" charset="0"/>
                <a:ea typeface="仿宋" panose="02010609060101010101" pitchFamily="49" charset="-122"/>
              </a:rPr>
              <a:t>U</a:t>
            </a:r>
            <a:r>
              <a:rPr lang="zh-CN" altLang="zh-CN" sz="1800" smtClean="0">
                <a:solidFill>
                  <a:srgbClr val="00B0F0"/>
                </a:solidFill>
                <a:latin typeface="Consolas" panose="020B0609020204030204" pitchFamily="49" charset="0"/>
                <a:ea typeface="仿宋" panose="02010609060101010101" pitchFamily="49" charset="-122"/>
              </a:rPr>
              <a:t>最近的顶点</a:t>
            </a:r>
            <a:r>
              <a:rPr lang="en-US" altLang="zh-CN" sz="1800" smtClean="0">
                <a:solidFill>
                  <a:srgbClr val="00B0F0"/>
                </a:solidFill>
                <a:latin typeface="Consolas" panose="020B0609020204030204" pitchFamily="49" charset="0"/>
                <a:ea typeface="仿宋" panose="02010609060101010101" pitchFamily="49" charset="-122"/>
              </a:rPr>
              <a:t>k</a:t>
            </a:r>
            <a:endParaRPr lang="zh-CN" altLang="zh-CN" sz="1800" smtClean="0">
              <a:solidFill>
                <a:srgbClr val="00B0F0"/>
              </a:solidFill>
              <a:latin typeface="Consolas" panose="020B0609020204030204" pitchFamily="49" charset="0"/>
              <a:ea typeface="仿宋" panose="02010609060101010101" pitchFamily="49" charset="-122"/>
            </a:endParaRPr>
          </a:p>
          <a:p>
            <a:pPr algn="l" defTabSz="359410">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14     		if </a:t>
            </a:r>
            <a:r>
              <a:rPr lang="en-US" altLang="zh-CN" sz="1800" smtClean="0">
                <a:solidFill>
                  <a:srgbClr val="FF00FF"/>
                </a:solidFill>
                <a:latin typeface="Consolas" panose="020B0609020204030204" pitchFamily="49" charset="0"/>
                <a:ea typeface="仿宋" panose="02010609060101010101" pitchFamily="49" charset="-122"/>
              </a:rPr>
              <a:t>U[j]==0 and lowcost[j]&lt;mincost</a:t>
            </a:r>
            <a:r>
              <a:rPr lang="en-US" altLang="zh-CN" sz="1800" smtClean="0">
                <a:solidFill>
                  <a:srgbClr val="0000FF"/>
                </a:solidFill>
                <a:latin typeface="Consolas" panose="020B0609020204030204" pitchFamily="49" charset="0"/>
                <a:ea typeface="仿宋" panose="02010609060101010101" pitchFamily="49" charset="-122"/>
              </a:rPr>
              <a:t>:</a:t>
            </a:r>
            <a:endParaRPr lang="zh-CN" altLang="zh-CN" sz="1800" smtClean="0">
              <a:solidFill>
                <a:srgbClr val="0000FF"/>
              </a:solidFill>
              <a:latin typeface="Consolas" panose="020B0609020204030204" pitchFamily="49" charset="0"/>
              <a:ea typeface="仿宋" panose="02010609060101010101" pitchFamily="49" charset="-122"/>
            </a:endParaRPr>
          </a:p>
          <a:p>
            <a:pPr algn="l" defTabSz="359410">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15       		mincost=lowcost[j]</a:t>
            </a:r>
            <a:endParaRPr lang="zh-CN" altLang="zh-CN" sz="1800" smtClean="0">
              <a:solidFill>
                <a:srgbClr val="0000FF"/>
              </a:solidFill>
              <a:latin typeface="Consolas" panose="020B0609020204030204" pitchFamily="49" charset="0"/>
              <a:ea typeface="仿宋" panose="02010609060101010101" pitchFamily="49" charset="-122"/>
            </a:endParaRPr>
          </a:p>
          <a:p>
            <a:pPr algn="l" defTabSz="359410">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16        	k=j										</a:t>
            </a:r>
            <a:r>
              <a:rPr lang="en-US" altLang="zh-CN" sz="1800" smtClean="0">
                <a:solidFill>
                  <a:srgbClr val="00B0F0"/>
                </a:solidFill>
                <a:latin typeface="Consolas" panose="020B0609020204030204" pitchFamily="49" charset="0"/>
                <a:ea typeface="仿宋" panose="02010609060101010101" pitchFamily="49" charset="-122"/>
              </a:rPr>
              <a:t>#k</a:t>
            </a:r>
            <a:r>
              <a:rPr lang="zh-CN" altLang="zh-CN" sz="1800" smtClean="0">
                <a:solidFill>
                  <a:srgbClr val="00B0F0"/>
                </a:solidFill>
                <a:latin typeface="Consolas" panose="020B0609020204030204" pitchFamily="49" charset="0"/>
                <a:ea typeface="仿宋" panose="02010609060101010101" pitchFamily="49" charset="-122"/>
              </a:rPr>
              <a:t>记录最近顶点的编号</a:t>
            </a:r>
            <a:endParaRPr lang="zh-CN" altLang="zh-CN" sz="1800" smtClean="0">
              <a:solidFill>
                <a:srgbClr val="00B0F0"/>
              </a:solidFill>
              <a:latin typeface="Consolas" panose="020B0609020204030204" pitchFamily="49" charset="0"/>
              <a:ea typeface="仿宋" panose="02010609060101010101" pitchFamily="49" charset="-122"/>
            </a:endParaRPr>
          </a:p>
          <a:p>
            <a:pPr algn="l" defTabSz="359410">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17   		T.append([closest[k],k,mincost]) 	</a:t>
            </a:r>
            <a:r>
              <a:rPr lang="en-US" altLang="zh-CN" sz="1800" smtClean="0">
                <a:solidFill>
                  <a:srgbClr val="00B0F0"/>
                </a:solidFill>
                <a:latin typeface="Consolas" panose="020B0609020204030204" pitchFamily="49" charset="0"/>
                <a:ea typeface="仿宋" panose="02010609060101010101" pitchFamily="49" charset="-122"/>
              </a:rPr>
              <a:t>#</a:t>
            </a:r>
            <a:r>
              <a:rPr lang="zh-CN" altLang="zh-CN" sz="1800" smtClean="0">
                <a:solidFill>
                  <a:srgbClr val="00B0F0"/>
                </a:solidFill>
                <a:latin typeface="Consolas" panose="020B0609020204030204" pitchFamily="49" charset="0"/>
                <a:ea typeface="仿宋" panose="02010609060101010101" pitchFamily="49" charset="-122"/>
              </a:rPr>
              <a:t>产生最小生成树的一条边</a:t>
            </a:r>
            <a:endParaRPr lang="zh-CN" altLang="zh-CN" sz="1800" smtClean="0">
              <a:solidFill>
                <a:srgbClr val="00B0F0"/>
              </a:solidFill>
              <a:latin typeface="Consolas" panose="020B0609020204030204" pitchFamily="49" charset="0"/>
              <a:ea typeface="仿宋" panose="02010609060101010101" pitchFamily="49" charset="-122"/>
            </a:endParaRPr>
          </a:p>
          <a:p>
            <a:pPr algn="l" defTabSz="359410">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18    	U[k]=1									  	</a:t>
            </a:r>
            <a:r>
              <a:rPr lang="en-US" altLang="zh-CN" sz="1800" smtClean="0">
                <a:solidFill>
                  <a:srgbClr val="00B0F0"/>
                </a:solidFill>
                <a:latin typeface="Consolas" panose="020B0609020204030204" pitchFamily="49" charset="0"/>
                <a:ea typeface="仿宋" panose="02010609060101010101" pitchFamily="49" charset="-122"/>
              </a:rPr>
              <a:t>#</a:t>
            </a:r>
            <a:r>
              <a:rPr lang="zh-CN" altLang="zh-CN" sz="1800" smtClean="0">
                <a:solidFill>
                  <a:srgbClr val="00B0F0"/>
                </a:solidFill>
                <a:latin typeface="Consolas" panose="020B0609020204030204" pitchFamily="49" charset="0"/>
                <a:ea typeface="仿宋" panose="02010609060101010101" pitchFamily="49" charset="-122"/>
              </a:rPr>
              <a:t>顶点</a:t>
            </a:r>
            <a:r>
              <a:rPr lang="en-US" altLang="zh-CN" sz="1800" smtClean="0">
                <a:solidFill>
                  <a:srgbClr val="00B0F0"/>
                </a:solidFill>
                <a:latin typeface="Consolas" panose="020B0609020204030204" pitchFamily="49" charset="0"/>
                <a:ea typeface="仿宋" panose="02010609060101010101" pitchFamily="49" charset="-122"/>
              </a:rPr>
              <a:t>k</a:t>
            </a:r>
            <a:r>
              <a:rPr lang="zh-CN" altLang="zh-CN" sz="1800" smtClean="0">
                <a:solidFill>
                  <a:srgbClr val="00B0F0"/>
                </a:solidFill>
                <a:latin typeface="Consolas" panose="020B0609020204030204" pitchFamily="49" charset="0"/>
                <a:ea typeface="仿宋" panose="02010609060101010101" pitchFamily="49" charset="-122"/>
              </a:rPr>
              <a:t>加入</a:t>
            </a:r>
            <a:r>
              <a:rPr lang="en-US" altLang="zh-CN" sz="1800" smtClean="0">
                <a:solidFill>
                  <a:srgbClr val="00B0F0"/>
                </a:solidFill>
                <a:latin typeface="Consolas" panose="020B0609020204030204" pitchFamily="49" charset="0"/>
                <a:ea typeface="仿宋" panose="02010609060101010101" pitchFamily="49" charset="-122"/>
              </a:rPr>
              <a:t>U</a:t>
            </a:r>
            <a:endParaRPr lang="zh-CN" altLang="zh-CN" sz="1800" smtClean="0">
              <a:solidFill>
                <a:srgbClr val="00B0F0"/>
              </a:solidFill>
              <a:latin typeface="Consolas" panose="020B0609020204030204" pitchFamily="49" charset="0"/>
              <a:ea typeface="仿宋" panose="02010609060101010101" pitchFamily="49" charset="-122"/>
            </a:endParaRPr>
          </a:p>
          <a:p>
            <a:pPr algn="l" defTabSz="359410">
              <a:lnSpc>
                <a:spcPts val="2300"/>
              </a:lnSpc>
              <a:spcBef>
                <a:spcPts val="0"/>
              </a:spcBef>
            </a:pPr>
            <a:endParaRPr lang="en-US" altLang="zh-CN" sz="1800" smtClean="0">
              <a:solidFill>
                <a:srgbClr val="0000FF"/>
              </a:solidFill>
              <a:latin typeface="Consolas" panose="020B0609020204030204" pitchFamily="49" charset="0"/>
              <a:ea typeface="仿宋" panose="02010609060101010101" pitchFamily="49" charset="-122"/>
            </a:endParaRPr>
          </a:p>
          <a:p>
            <a:pPr algn="l" defTabSz="359410">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19    	for j in range(0,n):						</a:t>
            </a:r>
            <a:r>
              <a:rPr lang="en-US" altLang="zh-CN" sz="1800" smtClean="0">
                <a:solidFill>
                  <a:srgbClr val="00B0F0"/>
                </a:solidFill>
                <a:latin typeface="Consolas" panose="020B0609020204030204" pitchFamily="49" charset="0"/>
                <a:ea typeface="仿宋" panose="02010609060101010101" pitchFamily="49" charset="-122"/>
              </a:rPr>
              <a:t>#</a:t>
            </a:r>
            <a:r>
              <a:rPr lang="zh-CN" altLang="zh-CN" sz="1800" smtClean="0">
                <a:solidFill>
                  <a:srgbClr val="00B0F0"/>
                </a:solidFill>
                <a:latin typeface="Consolas" panose="020B0609020204030204" pitchFamily="49" charset="0"/>
                <a:ea typeface="仿宋" panose="02010609060101010101" pitchFamily="49" charset="-122"/>
              </a:rPr>
              <a:t>修改数组</a:t>
            </a:r>
            <a:r>
              <a:rPr lang="en-US" altLang="zh-CN" sz="1800" smtClean="0">
                <a:solidFill>
                  <a:srgbClr val="00B0F0"/>
                </a:solidFill>
                <a:latin typeface="Consolas" panose="020B0609020204030204" pitchFamily="49" charset="0"/>
                <a:ea typeface="仿宋" panose="02010609060101010101" pitchFamily="49" charset="-122"/>
              </a:rPr>
              <a:t>lowcost</a:t>
            </a:r>
            <a:r>
              <a:rPr lang="zh-CN" altLang="zh-CN" sz="1800" smtClean="0">
                <a:solidFill>
                  <a:srgbClr val="00B0F0"/>
                </a:solidFill>
                <a:latin typeface="Consolas" panose="020B0609020204030204" pitchFamily="49" charset="0"/>
                <a:ea typeface="仿宋" panose="02010609060101010101" pitchFamily="49" charset="-122"/>
              </a:rPr>
              <a:t>和</a:t>
            </a:r>
            <a:r>
              <a:rPr lang="en-US" altLang="zh-CN" sz="1800" smtClean="0">
                <a:solidFill>
                  <a:srgbClr val="00B0F0"/>
                </a:solidFill>
                <a:latin typeface="Consolas" panose="020B0609020204030204" pitchFamily="49" charset="0"/>
                <a:ea typeface="仿宋" panose="02010609060101010101" pitchFamily="49" charset="-122"/>
              </a:rPr>
              <a:t>closest</a:t>
            </a:r>
            <a:endParaRPr lang="zh-CN" altLang="zh-CN" sz="1800" smtClean="0">
              <a:solidFill>
                <a:srgbClr val="00B0F0"/>
              </a:solidFill>
              <a:latin typeface="Consolas" panose="020B0609020204030204" pitchFamily="49" charset="0"/>
              <a:ea typeface="仿宋" panose="02010609060101010101" pitchFamily="49" charset="-122"/>
            </a:endParaRPr>
          </a:p>
          <a:p>
            <a:pPr algn="l" defTabSz="359410">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20       	if </a:t>
            </a:r>
            <a:r>
              <a:rPr lang="en-US" altLang="zh-CN" sz="1800" smtClean="0">
                <a:solidFill>
                  <a:srgbClr val="FF00FF"/>
                </a:solidFill>
                <a:latin typeface="Consolas" panose="020B0609020204030204" pitchFamily="49" charset="0"/>
                <a:ea typeface="仿宋" panose="02010609060101010101" pitchFamily="49" charset="-122"/>
              </a:rPr>
              <a:t>U[j]==0 and A[k][j]&lt;lowcost[j]</a:t>
            </a:r>
            <a:r>
              <a:rPr lang="en-US" altLang="zh-CN" sz="1800" smtClean="0">
                <a:solidFill>
                  <a:srgbClr val="0000FF"/>
                </a:solidFill>
                <a:latin typeface="Consolas" panose="020B0609020204030204" pitchFamily="49" charset="0"/>
                <a:ea typeface="仿宋" panose="02010609060101010101" pitchFamily="49" charset="-122"/>
              </a:rPr>
              <a:t>:</a:t>
            </a:r>
            <a:endParaRPr lang="zh-CN" altLang="zh-CN" sz="1800" smtClean="0">
              <a:solidFill>
                <a:srgbClr val="0000FF"/>
              </a:solidFill>
              <a:latin typeface="Consolas" panose="020B0609020204030204" pitchFamily="49" charset="0"/>
              <a:ea typeface="仿宋" panose="02010609060101010101" pitchFamily="49" charset="-122"/>
            </a:endParaRPr>
          </a:p>
          <a:p>
            <a:pPr algn="l" defTabSz="359410">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21       		lowcost[j]=A[k][j]</a:t>
            </a:r>
            <a:endParaRPr lang="zh-CN" altLang="zh-CN" sz="1800" smtClean="0">
              <a:solidFill>
                <a:srgbClr val="0000FF"/>
              </a:solidFill>
              <a:latin typeface="Consolas" panose="020B0609020204030204" pitchFamily="49" charset="0"/>
              <a:ea typeface="仿宋" panose="02010609060101010101" pitchFamily="49" charset="-122"/>
            </a:endParaRPr>
          </a:p>
          <a:p>
            <a:pPr algn="l" defTabSz="359410">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22         		closest[j]=k</a:t>
            </a:r>
            <a:endParaRPr lang="zh-CN" altLang="zh-CN" sz="1800" smtClean="0">
              <a:solidFill>
                <a:srgbClr val="0000FF"/>
              </a:solidFill>
              <a:latin typeface="Consolas" panose="020B0609020204030204" pitchFamily="49" charset="0"/>
              <a:ea typeface="仿宋" panose="02010609060101010101" pitchFamily="49" charset="-122"/>
            </a:endParaRPr>
          </a:p>
          <a:p>
            <a:pPr algn="l" defTabSz="359410">
              <a:lnSpc>
                <a:spcPts val="23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23 	return T</a:t>
            </a:r>
            <a:endParaRPr lang="zh-CN" altLang="zh-CN" sz="1800">
              <a:solidFill>
                <a:srgbClr val="0000FF"/>
              </a:solidFill>
              <a:latin typeface="Consolas" panose="020B0609020204030204" pitchFamily="49" charset="0"/>
              <a:ea typeface="仿宋" panose="02010609060101010101" pitchFamily="49" charset="-122"/>
            </a:endParaRPr>
          </a:p>
        </p:txBody>
      </p:sp>
      <p:sp>
        <p:nvSpPr>
          <p:cNvPr id="4" name="TextBox 3"/>
          <p:cNvSpPr txBox="1"/>
          <p:nvPr/>
        </p:nvSpPr>
        <p:spPr>
          <a:xfrm>
            <a:off x="142844" y="4500576"/>
            <a:ext cx="8143932" cy="400110"/>
          </a:xfrm>
          <a:prstGeom prst="rect">
            <a:avLst/>
          </a:prstGeom>
          <a:noFill/>
        </p:spPr>
        <p:txBody>
          <a:bodyPr wrap="square" rtlCol="0">
            <a:spAutoFit/>
          </a:bodyPr>
          <a:lstStyle/>
          <a:p>
            <a:pPr algn="l">
              <a:lnSpc>
                <a:spcPct val="100000"/>
              </a:lnSpc>
              <a:spcBef>
                <a:spcPts val="0"/>
              </a:spcBef>
            </a:pP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算法分析</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Prim()</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算法中有两重</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for</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循环，所以时间复杂度为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696502"/>
            <a:ext cx="7858180" cy="400110"/>
          </a:xfrm>
          <a:prstGeom prst="rect">
            <a:avLst/>
          </a:prstGeom>
          <a:noFill/>
        </p:spPr>
        <p:txBody>
          <a:bodyPr wrap="square" rtlCol="0">
            <a:spAutoFit/>
          </a:bodyPr>
          <a:lstStyle/>
          <a:p>
            <a:pPr algn="l">
              <a:lnSpc>
                <a:spcPct val="100000"/>
              </a:lnSpc>
              <a:spcBef>
                <a:spcPts val="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Prim</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算法是一种贪心算法，如何理解</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Prim</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算法的最优子结构性质呢？</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130" name="Rectangle 34"/>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128" name="Rectangle 32"/>
          <p:cNvSpPr>
            <a:spLocks noChangeArrowheads="1"/>
          </p:cNvSpPr>
          <p:nvPr/>
        </p:nvSpPr>
        <p:spPr bwMode="auto">
          <a:xfrm>
            <a:off x="1866713" y="2593835"/>
            <a:ext cx="254364" cy="190824"/>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10</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4127" name="Rectangle 31"/>
          <p:cNvSpPr>
            <a:spLocks noChangeArrowheads="1"/>
          </p:cNvSpPr>
          <p:nvPr/>
        </p:nvSpPr>
        <p:spPr bwMode="auto">
          <a:xfrm>
            <a:off x="2185242" y="2185541"/>
            <a:ext cx="255510" cy="190824"/>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4126" name="Rectangle 30"/>
          <p:cNvSpPr>
            <a:spLocks noChangeArrowheads="1"/>
          </p:cNvSpPr>
          <p:nvPr/>
        </p:nvSpPr>
        <p:spPr bwMode="auto">
          <a:xfrm>
            <a:off x="1516103" y="2186400"/>
            <a:ext cx="254364" cy="18996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4125" name="Rectangle 29"/>
          <p:cNvSpPr>
            <a:spLocks noChangeArrowheads="1"/>
          </p:cNvSpPr>
          <p:nvPr/>
        </p:nvSpPr>
        <p:spPr bwMode="auto">
          <a:xfrm>
            <a:off x="1866713" y="1644873"/>
            <a:ext cx="254364" cy="190824"/>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4124" name="Rectangle 28"/>
          <p:cNvSpPr>
            <a:spLocks noChangeArrowheads="1"/>
          </p:cNvSpPr>
          <p:nvPr/>
        </p:nvSpPr>
        <p:spPr bwMode="auto">
          <a:xfrm>
            <a:off x="2566789" y="2136545"/>
            <a:ext cx="253219" cy="190824"/>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4123" name="Rectangle 27"/>
          <p:cNvSpPr>
            <a:spLocks noChangeArrowheads="1"/>
          </p:cNvSpPr>
          <p:nvPr/>
        </p:nvSpPr>
        <p:spPr bwMode="auto">
          <a:xfrm>
            <a:off x="1136848" y="2136545"/>
            <a:ext cx="254364" cy="190824"/>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4122" name="Oval 26"/>
          <p:cNvSpPr>
            <a:spLocks noChangeArrowheads="1"/>
          </p:cNvSpPr>
          <p:nvPr/>
        </p:nvSpPr>
        <p:spPr bwMode="auto">
          <a:xfrm>
            <a:off x="1211325" y="1686992"/>
            <a:ext cx="357485" cy="293113"/>
          </a:xfrm>
          <a:prstGeom prst="ellipse">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0</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4121" name="Oval 25"/>
          <p:cNvSpPr>
            <a:spLocks noChangeArrowheads="1"/>
          </p:cNvSpPr>
          <p:nvPr/>
        </p:nvSpPr>
        <p:spPr bwMode="auto">
          <a:xfrm>
            <a:off x="1211325" y="2445990"/>
            <a:ext cx="356339" cy="293113"/>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4120" name="Oval 24"/>
          <p:cNvSpPr>
            <a:spLocks noChangeArrowheads="1"/>
          </p:cNvSpPr>
          <p:nvPr/>
        </p:nvSpPr>
        <p:spPr bwMode="auto">
          <a:xfrm>
            <a:off x="2388047" y="1686992"/>
            <a:ext cx="356339" cy="293113"/>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4119" name="Oval 23"/>
          <p:cNvSpPr>
            <a:spLocks noChangeArrowheads="1"/>
          </p:cNvSpPr>
          <p:nvPr/>
        </p:nvSpPr>
        <p:spPr bwMode="auto">
          <a:xfrm>
            <a:off x="2388047" y="2445990"/>
            <a:ext cx="356339" cy="293113"/>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4118" name="AutoShape 22"/>
          <p:cNvSpPr>
            <a:spLocks noChangeShapeType="1"/>
          </p:cNvSpPr>
          <p:nvPr/>
        </p:nvSpPr>
        <p:spPr bwMode="auto">
          <a:xfrm>
            <a:off x="1568810" y="1833977"/>
            <a:ext cx="819237" cy="860"/>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4117" name="AutoShape 21"/>
          <p:cNvSpPr>
            <a:spLocks noChangeShapeType="1"/>
          </p:cNvSpPr>
          <p:nvPr/>
        </p:nvSpPr>
        <p:spPr bwMode="auto">
          <a:xfrm>
            <a:off x="1390066" y="1980105"/>
            <a:ext cx="1146" cy="465886"/>
          </a:xfrm>
          <a:prstGeom prst="straightConnector1">
            <a:avLst/>
          </a:prstGeom>
          <a:noFill/>
          <a:ln w="28575">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4116" name="AutoShape 20"/>
          <p:cNvSpPr>
            <a:spLocks noChangeShapeType="1"/>
          </p:cNvSpPr>
          <p:nvPr/>
        </p:nvSpPr>
        <p:spPr bwMode="auto">
          <a:xfrm>
            <a:off x="1567664" y="2592976"/>
            <a:ext cx="820383" cy="860"/>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4115" name="AutoShape 19"/>
          <p:cNvSpPr>
            <a:spLocks noChangeShapeType="1"/>
          </p:cNvSpPr>
          <p:nvPr/>
        </p:nvSpPr>
        <p:spPr bwMode="auto">
          <a:xfrm>
            <a:off x="2566788" y="1980105"/>
            <a:ext cx="1146" cy="465886"/>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4114" name="AutoShape 18"/>
          <p:cNvSpPr>
            <a:spLocks noChangeShapeType="1"/>
          </p:cNvSpPr>
          <p:nvPr/>
        </p:nvSpPr>
        <p:spPr bwMode="auto">
          <a:xfrm>
            <a:off x="1516104" y="1937125"/>
            <a:ext cx="924649" cy="551843"/>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4113" name="AutoShape 17"/>
          <p:cNvSpPr>
            <a:spLocks noChangeShapeType="1"/>
          </p:cNvSpPr>
          <p:nvPr/>
        </p:nvSpPr>
        <p:spPr bwMode="auto">
          <a:xfrm flipV="1">
            <a:off x="1514958" y="1937125"/>
            <a:ext cx="925795" cy="551843"/>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4112" name="Rectangle 16"/>
          <p:cNvSpPr>
            <a:spLocks noChangeArrowheads="1"/>
          </p:cNvSpPr>
          <p:nvPr/>
        </p:nvSpPr>
        <p:spPr bwMode="auto">
          <a:xfrm>
            <a:off x="1000100" y="2972045"/>
            <a:ext cx="2143140" cy="242648"/>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(a) </a:t>
            </a:r>
            <a:r>
              <a:rPr kumimoji="0" lang="zh-CN" altLang="en-US"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一个带权连通图</a:t>
            </a:r>
            <a:endParaRPr kumimoji="0" lang="zh-CN" altLang="en-US"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4111" name="Rectangle 15"/>
          <p:cNvSpPr>
            <a:spLocks noChangeArrowheads="1"/>
          </p:cNvSpPr>
          <p:nvPr/>
        </p:nvSpPr>
        <p:spPr bwMode="auto">
          <a:xfrm>
            <a:off x="4865234" y="2270638"/>
            <a:ext cx="255510" cy="190824"/>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4110" name="Rectangle 14"/>
          <p:cNvSpPr>
            <a:spLocks noChangeArrowheads="1"/>
          </p:cNvSpPr>
          <p:nvPr/>
        </p:nvSpPr>
        <p:spPr bwMode="auto">
          <a:xfrm>
            <a:off x="4843464" y="1619086"/>
            <a:ext cx="254364" cy="190824"/>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4109" name="Rectangle 13"/>
          <p:cNvSpPr>
            <a:spLocks noChangeArrowheads="1"/>
          </p:cNvSpPr>
          <p:nvPr/>
        </p:nvSpPr>
        <p:spPr bwMode="auto">
          <a:xfrm>
            <a:off x="5533228" y="2149439"/>
            <a:ext cx="253219" cy="190824"/>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4108" name="Rectangle 12"/>
          <p:cNvSpPr>
            <a:spLocks noChangeArrowheads="1"/>
          </p:cNvSpPr>
          <p:nvPr/>
        </p:nvSpPr>
        <p:spPr bwMode="auto">
          <a:xfrm>
            <a:off x="4103287" y="2149439"/>
            <a:ext cx="254364" cy="190824"/>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4107" name="Oval 11"/>
          <p:cNvSpPr>
            <a:spLocks noChangeArrowheads="1"/>
          </p:cNvSpPr>
          <p:nvPr/>
        </p:nvSpPr>
        <p:spPr bwMode="auto">
          <a:xfrm>
            <a:off x="4177764" y="1699885"/>
            <a:ext cx="357485" cy="293113"/>
          </a:xfrm>
          <a:prstGeom prst="ellipse">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0</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4106" name="Oval 10"/>
          <p:cNvSpPr>
            <a:spLocks noChangeArrowheads="1"/>
          </p:cNvSpPr>
          <p:nvPr/>
        </p:nvSpPr>
        <p:spPr bwMode="auto">
          <a:xfrm>
            <a:off x="4177764" y="2458884"/>
            <a:ext cx="356339" cy="293113"/>
          </a:xfrm>
          <a:prstGeom prst="ellipse">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4105" name="Oval 9"/>
          <p:cNvSpPr>
            <a:spLocks noChangeArrowheads="1"/>
          </p:cNvSpPr>
          <p:nvPr/>
        </p:nvSpPr>
        <p:spPr bwMode="auto">
          <a:xfrm>
            <a:off x="5354486" y="1699885"/>
            <a:ext cx="356339" cy="293113"/>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4104" name="Oval 8"/>
          <p:cNvSpPr>
            <a:spLocks noChangeArrowheads="1"/>
          </p:cNvSpPr>
          <p:nvPr/>
        </p:nvSpPr>
        <p:spPr bwMode="auto">
          <a:xfrm>
            <a:off x="5354486" y="2458884"/>
            <a:ext cx="356339" cy="293113"/>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4103" name="AutoShape 7"/>
          <p:cNvSpPr>
            <a:spLocks noChangeShapeType="1"/>
          </p:cNvSpPr>
          <p:nvPr/>
        </p:nvSpPr>
        <p:spPr bwMode="auto">
          <a:xfrm>
            <a:off x="4535249" y="1846871"/>
            <a:ext cx="819237" cy="860"/>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4102" name="AutoShape 6"/>
          <p:cNvSpPr>
            <a:spLocks noChangeShapeType="1"/>
          </p:cNvSpPr>
          <p:nvPr/>
        </p:nvSpPr>
        <p:spPr bwMode="auto">
          <a:xfrm>
            <a:off x="4356505" y="1992998"/>
            <a:ext cx="1146" cy="465886"/>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4101" name="AutoShape 5"/>
          <p:cNvSpPr>
            <a:spLocks noChangeShapeType="1"/>
          </p:cNvSpPr>
          <p:nvPr/>
        </p:nvSpPr>
        <p:spPr bwMode="auto">
          <a:xfrm>
            <a:off x="5533227" y="1992998"/>
            <a:ext cx="1146" cy="465886"/>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4100" name="Rectangle 4"/>
          <p:cNvSpPr>
            <a:spLocks noChangeArrowheads="1"/>
          </p:cNvSpPr>
          <p:nvPr/>
        </p:nvSpPr>
        <p:spPr bwMode="auto">
          <a:xfrm>
            <a:off x="4316402" y="2984938"/>
            <a:ext cx="1398605" cy="229754"/>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(b) </a:t>
            </a:r>
            <a:r>
              <a:rPr kumimoji="0" lang="zh-CN" altLang="en-US"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子问题</a:t>
            </a:r>
            <a:endParaRPr kumimoji="0" lang="zh-CN" altLang="en-US"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4099" name="Oval 3"/>
          <p:cNvSpPr>
            <a:spLocks noChangeArrowheads="1"/>
          </p:cNvSpPr>
          <p:nvPr/>
        </p:nvSpPr>
        <p:spPr bwMode="auto">
          <a:xfrm>
            <a:off x="3953189" y="1560636"/>
            <a:ext cx="790592" cy="1328891"/>
          </a:xfrm>
          <a:prstGeom prst="ellipse">
            <a:avLst/>
          </a:prstGeom>
          <a:noFill/>
          <a:ln w="19050">
            <a:solidFill>
              <a:srgbClr val="FF00FF"/>
            </a:solidFill>
            <a:prstDash val="dash"/>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4098" name="AutoShape 2"/>
          <p:cNvSpPr>
            <a:spLocks noChangeShapeType="1"/>
          </p:cNvSpPr>
          <p:nvPr/>
        </p:nvSpPr>
        <p:spPr bwMode="auto">
          <a:xfrm>
            <a:off x="4482543" y="1950019"/>
            <a:ext cx="924649" cy="551843"/>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36" name="灯片编号占位符 35"/>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00034" y="428610"/>
            <a:ext cx="7786742" cy="247760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000"/>
              </a:lnSpc>
              <a:spcBef>
                <a:spcPts val="600"/>
              </a:spcBef>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采用反证法证明</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Prim</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算法满足</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最优子结构性质</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ts val="3000"/>
              </a:lnSpc>
              <a:spcBef>
                <a:spcPts val="600"/>
              </a:spcBef>
            </a:pPr>
            <a:r>
              <a:rPr lang="zh-CN" altLang="en-US"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证明</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如果采用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Prim</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算法求出原问题的生成树</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是最小生成树，选择第一条边</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后得到相应的子问题，假设该子问题采用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Prim</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算法求出的生成树</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）不是最小的，而是最小生成树为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，则</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得到原问题的一棵不同于</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的更小的最小生成树，用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是原问题的最小生成树矛盾。最优子结构性质即证。</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Rectangle 15"/>
          <p:cNvSpPr>
            <a:spLocks noChangeArrowheads="1"/>
          </p:cNvSpPr>
          <p:nvPr/>
        </p:nvSpPr>
        <p:spPr bwMode="auto">
          <a:xfrm>
            <a:off x="2722094" y="3809765"/>
            <a:ext cx="255510" cy="190824"/>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0" name="Rectangle 14"/>
          <p:cNvSpPr>
            <a:spLocks noChangeArrowheads="1"/>
          </p:cNvSpPr>
          <p:nvPr/>
        </p:nvSpPr>
        <p:spPr bwMode="auto">
          <a:xfrm>
            <a:off x="2700324" y="3158213"/>
            <a:ext cx="254364" cy="190824"/>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1" name="Rectangle 13"/>
          <p:cNvSpPr>
            <a:spLocks noChangeArrowheads="1"/>
          </p:cNvSpPr>
          <p:nvPr/>
        </p:nvSpPr>
        <p:spPr bwMode="auto">
          <a:xfrm>
            <a:off x="3390088" y="3688566"/>
            <a:ext cx="253219" cy="190824"/>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2" name="Rectangle 12"/>
          <p:cNvSpPr>
            <a:spLocks noChangeArrowheads="1"/>
          </p:cNvSpPr>
          <p:nvPr/>
        </p:nvSpPr>
        <p:spPr bwMode="auto">
          <a:xfrm>
            <a:off x="1960147" y="3688566"/>
            <a:ext cx="254364" cy="190824"/>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3" name="Oval 11"/>
          <p:cNvSpPr>
            <a:spLocks noChangeArrowheads="1"/>
          </p:cNvSpPr>
          <p:nvPr/>
        </p:nvSpPr>
        <p:spPr bwMode="auto">
          <a:xfrm>
            <a:off x="2034624" y="3239012"/>
            <a:ext cx="357485" cy="293113"/>
          </a:xfrm>
          <a:prstGeom prst="ellipse">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0</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4" name="Oval 10"/>
          <p:cNvSpPr>
            <a:spLocks noChangeArrowheads="1"/>
          </p:cNvSpPr>
          <p:nvPr/>
        </p:nvSpPr>
        <p:spPr bwMode="auto">
          <a:xfrm>
            <a:off x="2034623" y="3998011"/>
            <a:ext cx="356339" cy="293113"/>
          </a:xfrm>
          <a:prstGeom prst="ellipse">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5" name="Oval 9"/>
          <p:cNvSpPr>
            <a:spLocks noChangeArrowheads="1"/>
          </p:cNvSpPr>
          <p:nvPr/>
        </p:nvSpPr>
        <p:spPr bwMode="auto">
          <a:xfrm>
            <a:off x="3211346" y="3239012"/>
            <a:ext cx="356339" cy="293113"/>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6" name="Oval 8"/>
          <p:cNvSpPr>
            <a:spLocks noChangeArrowheads="1"/>
          </p:cNvSpPr>
          <p:nvPr/>
        </p:nvSpPr>
        <p:spPr bwMode="auto">
          <a:xfrm>
            <a:off x="3211346" y="3998011"/>
            <a:ext cx="356339" cy="293113"/>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7" name="AutoShape 7"/>
          <p:cNvSpPr>
            <a:spLocks noChangeShapeType="1"/>
          </p:cNvSpPr>
          <p:nvPr/>
        </p:nvSpPr>
        <p:spPr bwMode="auto">
          <a:xfrm>
            <a:off x="2392109" y="3385998"/>
            <a:ext cx="819237" cy="860"/>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8" name="AutoShape 6"/>
          <p:cNvSpPr>
            <a:spLocks noChangeShapeType="1"/>
          </p:cNvSpPr>
          <p:nvPr/>
        </p:nvSpPr>
        <p:spPr bwMode="auto">
          <a:xfrm>
            <a:off x="2213365" y="3532125"/>
            <a:ext cx="1146" cy="465886"/>
          </a:xfrm>
          <a:prstGeom prst="straightConnector1">
            <a:avLst/>
          </a:prstGeom>
          <a:noFill/>
          <a:ln w="28575">
            <a:solidFill>
              <a:srgbClr val="FF33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9" name="AutoShape 5"/>
          <p:cNvSpPr>
            <a:spLocks noChangeShapeType="1"/>
          </p:cNvSpPr>
          <p:nvPr/>
        </p:nvSpPr>
        <p:spPr bwMode="auto">
          <a:xfrm>
            <a:off x="3390087" y="3532125"/>
            <a:ext cx="1146" cy="465886"/>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20" name="Rectangle 4"/>
          <p:cNvSpPr>
            <a:spLocks noChangeArrowheads="1"/>
          </p:cNvSpPr>
          <p:nvPr/>
        </p:nvSpPr>
        <p:spPr bwMode="auto">
          <a:xfrm>
            <a:off x="2071670" y="4595504"/>
            <a:ext cx="1398605" cy="262262"/>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(b) </a:t>
            </a:r>
            <a:r>
              <a:rPr kumimoji="0" lang="zh-CN" altLang="en-US"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子问题</a:t>
            </a:r>
            <a:endParaRPr kumimoji="0" lang="zh-CN" altLang="en-US"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21" name="Oval 3"/>
          <p:cNvSpPr>
            <a:spLocks noChangeArrowheads="1"/>
          </p:cNvSpPr>
          <p:nvPr/>
        </p:nvSpPr>
        <p:spPr bwMode="auto">
          <a:xfrm>
            <a:off x="1810049" y="3099763"/>
            <a:ext cx="790592" cy="1328891"/>
          </a:xfrm>
          <a:prstGeom prst="ellipse">
            <a:avLst/>
          </a:prstGeom>
          <a:noFill/>
          <a:ln w="19050">
            <a:solidFill>
              <a:srgbClr val="FF00FF"/>
            </a:solidFill>
            <a:prstDash val="dash"/>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22" name="AutoShape 2"/>
          <p:cNvSpPr>
            <a:spLocks noChangeShapeType="1"/>
          </p:cNvSpPr>
          <p:nvPr/>
        </p:nvSpPr>
        <p:spPr bwMode="auto">
          <a:xfrm>
            <a:off x="2339403" y="3489146"/>
            <a:ext cx="924649" cy="551843"/>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23" name="灯片编号占位符 22"/>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7" name="Rectangle 27"/>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0" name="TextBox 19"/>
          <p:cNvSpPr txBox="1"/>
          <p:nvPr/>
        </p:nvSpPr>
        <p:spPr>
          <a:xfrm>
            <a:off x="357158" y="846486"/>
            <a:ext cx="8501122" cy="3868404"/>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36000" bIns="36000" rtlCol="0">
            <a:spAutoFit/>
          </a:bodyPr>
          <a:lstStyle/>
          <a:p>
            <a:pPr algn="l">
              <a:lnSpc>
                <a:spcPts val="2600"/>
              </a:lnSpc>
              <a:spcBef>
                <a:spcPts val="0"/>
              </a:spcBef>
            </a:pPr>
            <a:r>
              <a:rPr lang="zh-CN" altLang="zh-CN"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问题描述</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：假设有</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mn-ea"/>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mn-ea"/>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30000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）个孩子，现在给孩子们发一些小饼干，每个孩子最多只能给一块饼干。每个孩子</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有一个胃口值</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mn-ea"/>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mj-ea"/>
                <a:ea typeface="+mj-ea"/>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2^31-1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），这是能满足胃口的最小饼干尺寸，共有</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块饼干，每块饼干</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有一个尺寸</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如果</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mn-ea"/>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，那么将饼干</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分发给孩子</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时该孩子会得到</a:t>
            </a:r>
            <a:r>
              <a:rPr lang="zh-CN"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满足</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ts val="26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分发的目标是尽可能满足越多数量的孩子，</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设计一个算法</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求这个最大数值。</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ts val="26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例如，</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g={1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 s={1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，尽管有两块小饼干，由于尺寸都是</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，只能让胃口值是</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的孩子满足，所以结果是</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ts val="26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要求设计如下方法：</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lvl="1" algn="l">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	def findContentChildren(self, g,s) -&gt; int: </a:t>
            </a:r>
            <a:endParaRPr lang="zh-CN" altLang="zh-CN" sz="2000">
              <a:solidFill>
                <a:srgbClr val="006600"/>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TextBox 6"/>
          <p:cNvSpPr txBox="1"/>
          <p:nvPr/>
        </p:nvSpPr>
        <p:spPr>
          <a:xfrm>
            <a:off x="214282" y="142858"/>
            <a:ext cx="592935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anose="020B0609020204030204" pitchFamily="49" charset="0"/>
                <a:ea typeface="微软雅黑" panose="020B0503020204020204" pitchFamily="34" charset="-122"/>
                <a:cs typeface="Consolas" panose="020B0609020204030204" pitchFamily="49" charset="0"/>
              </a:rPr>
              <a:t>7.1.3 </a:t>
            </a:r>
            <a:r>
              <a:rPr lang="zh-CN" altLang="zh-CN" smtClean="0">
                <a:latin typeface="Consolas" panose="020B0609020204030204" pitchFamily="49" charset="0"/>
                <a:ea typeface="微软雅黑" panose="020B0503020204020204" pitchFamily="34" charset="-122"/>
                <a:cs typeface="Consolas" panose="020B0609020204030204" pitchFamily="49" charset="0"/>
              </a:rPr>
              <a:t>实战—分发饼干（</a:t>
            </a:r>
            <a:r>
              <a:rPr lang="en-US" altLang="zh-CN" smtClean="0">
                <a:latin typeface="Consolas" panose="020B0609020204030204" pitchFamily="49" charset="0"/>
                <a:ea typeface="微软雅黑" panose="020B0503020204020204" pitchFamily="34" charset="-122"/>
                <a:cs typeface="Consolas" panose="020B0609020204030204" pitchFamily="49" charset="0"/>
              </a:rPr>
              <a:t>LeetCode455</a:t>
            </a:r>
            <a:r>
              <a:rPr lang="zh-CN" altLang="zh-CN" smtClean="0">
                <a:latin typeface="Consolas" panose="020B0609020204030204" pitchFamily="49" charset="0"/>
                <a:ea typeface="微软雅黑" panose="020B0503020204020204" pitchFamily="34" charset="-122"/>
                <a:cs typeface="Consolas" panose="020B0609020204030204" pitchFamily="49" charset="0"/>
              </a:rPr>
              <a:t>★）</a:t>
            </a:r>
            <a:endParaRPr lang="zh-CN" altLang="zh-CN">
              <a:latin typeface="Consolas" panose="020B0609020204030204" pitchFamily="49" charset="0"/>
              <a:ea typeface="微软雅黑" panose="020B0503020204020204" pitchFamily="34" charset="-122"/>
              <a:cs typeface="Consolas" panose="020B0609020204030204" pitchFamily="49" charset="0"/>
            </a:endParaRPr>
          </a:p>
        </p:txBody>
      </p:sp>
      <p:sp>
        <p:nvSpPr>
          <p:cNvPr id="9" name="灯片编号占位符 8"/>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42910" y="321453"/>
            <a:ext cx="2786082" cy="451406"/>
          </a:xfrm>
          <a:prstGeom prst="rect">
            <a:avLst/>
          </a:prstGeom>
          <a:noFill/>
        </p:spPr>
        <p:txBody>
          <a:bodyPr wrap="square" rtlCol="0">
            <a:spAutoFit/>
          </a:bodyPr>
          <a:lstStyle/>
          <a:p>
            <a:pPr algn="l">
              <a:lnSpc>
                <a:spcPts val="2800"/>
              </a:lnSpc>
            </a:pPr>
            <a:r>
              <a:rPr lang="zh-CN" altLang="zh-CN" sz="2000" smtClean="0">
                <a:solidFill>
                  <a:srgbClr val="FF0000"/>
                </a:solidFill>
                <a:ea typeface="楷体" panose="02010609060101010101" pitchFamily="49" charset="-122"/>
                <a:cs typeface="Times New Roman" panose="02020603050405020304" pitchFamily="18" charset="0"/>
              </a:rPr>
              <a:t>贪心选择性质</a:t>
            </a:r>
            <a:r>
              <a:rPr lang="zh-CN" altLang="zh-CN" sz="2000" smtClean="0">
                <a:solidFill>
                  <a:srgbClr val="0000FF"/>
                </a:solidFill>
                <a:ea typeface="楷体" panose="02010609060101010101" pitchFamily="49" charset="-122"/>
                <a:cs typeface="Times New Roman" panose="02020603050405020304" pitchFamily="18" charset="0"/>
              </a:rPr>
              <a:t>证明。</a:t>
            </a:r>
            <a:endParaRPr lang="zh-CN" altLang="zh-CN" sz="2000">
              <a:solidFill>
                <a:srgbClr val="0000FF"/>
              </a:solidFill>
              <a:ea typeface="楷体" panose="02010609060101010101" pitchFamily="49" charset="-122"/>
              <a:cs typeface="Times New Roman" panose="02020603050405020304" pitchFamily="18" charset="0"/>
            </a:endParaRPr>
          </a:p>
        </p:txBody>
      </p:sp>
      <p:sp>
        <p:nvSpPr>
          <p:cNvPr id="4" name="TextBox 3"/>
          <p:cNvSpPr txBox="1"/>
          <p:nvPr/>
        </p:nvSpPr>
        <p:spPr>
          <a:xfrm>
            <a:off x="714348" y="1982386"/>
            <a:ext cx="8001056" cy="338554"/>
          </a:xfrm>
          <a:prstGeom prst="rect">
            <a:avLst/>
          </a:prstGeom>
          <a:noFill/>
        </p:spPr>
        <p:txBody>
          <a:bodyPr wrap="square" rtlCol="0">
            <a:spAutoFit/>
          </a:bodyPr>
          <a:lstStyle/>
          <a:p>
            <a:pPr algn="l"/>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证明</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时，由前面最优子结构性质证明可以得出命题是成立的。 </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714348" y="857238"/>
            <a:ext cx="7786742" cy="93625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800"/>
              </a:lnSpc>
              <a:spcBef>
                <a:spcPts val="0"/>
              </a:spcBef>
            </a:pP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命题</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7.1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对于任意正整数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，存在一棵最小生成树</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包含</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Prim</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算法前</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步选择的边。</a:t>
            </a:r>
            <a:endPar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6" name="Rectangle 18"/>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22" name="组合 21"/>
          <p:cNvGrpSpPr/>
          <p:nvPr/>
        </p:nvGrpSpPr>
        <p:grpSpPr>
          <a:xfrm>
            <a:off x="1571604" y="2857502"/>
            <a:ext cx="3786214" cy="1278804"/>
            <a:chOff x="1643042" y="1785926"/>
            <a:chExt cx="3786214" cy="1705072"/>
          </a:xfrm>
        </p:grpSpPr>
        <p:sp>
          <p:nvSpPr>
            <p:cNvPr id="12304" name="Text Box 16"/>
            <p:cNvSpPr txBox="1">
              <a:spLocks noChangeArrowheads="1"/>
            </p:cNvSpPr>
            <p:nvPr/>
          </p:nvSpPr>
          <p:spPr bwMode="auto">
            <a:xfrm>
              <a:off x="2857488" y="1899204"/>
              <a:ext cx="1214446" cy="368154"/>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ts val="1800"/>
                </a:lnSpc>
                <a:spcBef>
                  <a:spcPct val="0"/>
                </a:spcBef>
                <a:spcAft>
                  <a:spcPct val="0"/>
                </a:spcAft>
                <a:buClrTx/>
                <a:buSzTx/>
                <a:buFontTx/>
                <a:buNone/>
              </a:pPr>
              <a:r>
                <a:rPr kumimoji="0" lang="en-US" altLang="zh-CN" sz="1800" b="0" i="1"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e</a:t>
              </a:r>
              <a:r>
                <a:rPr kumimoji="0" lang="en-US" altLang="zh-CN" sz="1800" b="0" i="1" u="none" strike="noStrike" cap="none" normalizeH="0" baseline="-3000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k</a:t>
              </a:r>
              <a:r>
                <a:rPr kumimoji="0" lang="en-US" altLang="zh-CN" sz="1800" b="0" i="1"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1"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1" baseline="-30000" smtClean="0">
                  <a:solidFill>
                    <a:srgbClr val="FF0000"/>
                  </a:solidFill>
                  <a:latin typeface="Consolas" panose="020B0609020204030204" pitchFamily="49" charset="0"/>
                  <a:ea typeface="仿宋" panose="02010609060101010101" pitchFamily="49" charset="-122"/>
                  <a:cs typeface="Consolas" panose="020B0609020204030204" pitchFamily="49" charset="0"/>
                </a:rPr>
                <a:t>l</a:t>
              </a:r>
              <a:r>
                <a:rPr kumimoji="0" lang="zh-CN" altLang="en-US" sz="1800" b="0" i="1"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1"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1" baseline="-30000" smtClean="0">
                  <a:solidFill>
                    <a:srgbClr val="FF0000"/>
                  </a:solidFill>
                  <a:latin typeface="Consolas" panose="020B0609020204030204" pitchFamily="49" charset="0"/>
                  <a:ea typeface="仿宋" panose="02010609060101010101" pitchFamily="49" charset="-122"/>
                  <a:cs typeface="Consolas" panose="020B0609020204030204" pitchFamily="49" charset="0"/>
                </a:rPr>
                <a:t>k</a:t>
              </a:r>
              <a:r>
                <a:rPr kumimoji="0" lang="en-US" altLang="zh-CN" sz="1800" b="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a:t>
              </a:r>
              <a:endParaRPr kumimoji="0" lang="en-US" altLang="zh-CN" sz="1800" b="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2303" name="Text Box 15"/>
            <p:cNvSpPr txBox="1">
              <a:spLocks noChangeArrowheads="1"/>
            </p:cNvSpPr>
            <p:nvPr/>
          </p:nvSpPr>
          <p:spPr bwMode="auto">
            <a:xfrm>
              <a:off x="3251527" y="3035526"/>
              <a:ext cx="410677" cy="260776"/>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ts val="1800"/>
                </a:lnSpc>
                <a:spcBef>
                  <a:spcPct val="0"/>
                </a:spcBef>
                <a:spcAft>
                  <a:spcPct val="0"/>
                </a:spcAft>
                <a:buClrTx/>
                <a:buSzTx/>
                <a:buFontTx/>
                <a:buNone/>
              </a:pP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2302" name="Text Box 14"/>
            <p:cNvSpPr txBox="1">
              <a:spLocks noChangeArrowheads="1"/>
            </p:cNvSpPr>
            <p:nvPr/>
          </p:nvSpPr>
          <p:spPr bwMode="auto">
            <a:xfrm>
              <a:off x="1643042" y="1785926"/>
              <a:ext cx="325120" cy="318595"/>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U</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2301" name="Text Box 13"/>
            <p:cNvSpPr txBox="1">
              <a:spLocks noChangeArrowheads="1"/>
            </p:cNvSpPr>
            <p:nvPr/>
          </p:nvSpPr>
          <p:spPr bwMode="auto">
            <a:xfrm>
              <a:off x="4813241" y="1785926"/>
              <a:ext cx="616015" cy="368154"/>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V-U</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2300" name="Oval 12"/>
            <p:cNvSpPr>
              <a:spLocks noChangeArrowheads="1"/>
            </p:cNvSpPr>
            <p:nvPr/>
          </p:nvSpPr>
          <p:spPr bwMode="auto">
            <a:xfrm>
              <a:off x="1827847" y="1796546"/>
              <a:ext cx="1025552" cy="1656693"/>
            </a:xfrm>
            <a:prstGeom prst="ellipse">
              <a:avLst/>
            </a:prstGeom>
            <a:solidFill>
              <a:srgbClr val="FFFFFF"/>
            </a:solidFill>
            <a:ln w="19050">
              <a:solidFill>
                <a:srgbClr val="FF00FF"/>
              </a:solidFill>
              <a:prstDash val="dash"/>
              <a:round/>
            </a:ln>
          </p:spPr>
          <p:txBody>
            <a:bodyPr vert="horz" wrap="square" lIns="91440" tIns="45720" rIns="91440" bIns="45720" numCol="1" anchor="t" anchorCtr="0" compatLnSpc="1"/>
            <a:lstStyle/>
            <a:p>
              <a:pPr>
                <a:lnSpc>
                  <a:spcPts val="18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2299" name="Oval 11"/>
            <p:cNvSpPr>
              <a:spLocks noChangeArrowheads="1"/>
            </p:cNvSpPr>
            <p:nvPr/>
          </p:nvSpPr>
          <p:spPr bwMode="auto">
            <a:xfrm>
              <a:off x="2144980" y="2034902"/>
              <a:ext cx="410677" cy="428333"/>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800"/>
                </a:lnSpc>
                <a:spcBef>
                  <a:spcPct val="0"/>
                </a:spcBef>
                <a:spcAft>
                  <a:spcPct val="0"/>
                </a:spcAft>
                <a:buClrTx/>
                <a:buSzTx/>
                <a:buFontTx/>
                <a:buNone/>
              </a:pPr>
              <a:r>
                <a:rPr kumimoji="0" lang="en-US" altLang="zh-CN" sz="18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800" i="1"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l</a:t>
              </a:r>
              <a:endPar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2298" name="Oval 10"/>
            <p:cNvSpPr>
              <a:spLocks noChangeArrowheads="1"/>
            </p:cNvSpPr>
            <p:nvPr/>
          </p:nvSpPr>
          <p:spPr bwMode="auto">
            <a:xfrm>
              <a:off x="4026109" y="1834305"/>
              <a:ext cx="1026692" cy="1656693"/>
            </a:xfrm>
            <a:prstGeom prst="ellipse">
              <a:avLst/>
            </a:prstGeom>
            <a:solidFill>
              <a:srgbClr val="FFFFFF"/>
            </a:solidFill>
            <a:ln w="19050">
              <a:solidFill>
                <a:srgbClr val="FF00FF"/>
              </a:solidFill>
              <a:prstDash val="dash"/>
              <a:round/>
            </a:ln>
          </p:spPr>
          <p:txBody>
            <a:bodyPr vert="horz" wrap="square" lIns="91440" tIns="45720" rIns="91440" bIns="45720" numCol="1" anchor="t" anchorCtr="0" compatLnSpc="1"/>
            <a:lstStyle/>
            <a:p>
              <a:pPr>
                <a:lnSpc>
                  <a:spcPts val="18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2297" name="Oval 9"/>
            <p:cNvSpPr>
              <a:spLocks noChangeArrowheads="1"/>
            </p:cNvSpPr>
            <p:nvPr/>
          </p:nvSpPr>
          <p:spPr bwMode="auto">
            <a:xfrm>
              <a:off x="4336399" y="2024282"/>
              <a:ext cx="410677" cy="428333"/>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800"/>
                </a:lnSpc>
                <a:spcBef>
                  <a:spcPct val="0"/>
                </a:spcBef>
                <a:spcAft>
                  <a:spcPct val="0"/>
                </a:spcAft>
                <a:buClrTx/>
                <a:buSzTx/>
                <a:buFontTx/>
                <a:buNone/>
              </a:pPr>
              <a:r>
                <a:rPr kumimoji="0" lang="en-US" altLang="zh-CN" sz="18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800" i="1"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k</a:t>
              </a:r>
              <a:endPar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2296" name="Freeform 8"/>
            <p:cNvSpPr/>
            <p:nvPr/>
          </p:nvSpPr>
          <p:spPr bwMode="auto">
            <a:xfrm>
              <a:off x="2559080" y="2215439"/>
              <a:ext cx="1770475" cy="25960"/>
            </a:xfrm>
            <a:custGeom>
              <a:avLst/>
              <a:gdLst/>
              <a:ahLst/>
              <a:cxnLst>
                <a:cxn ang="0">
                  <a:pos x="0" y="22"/>
                </a:cxn>
                <a:cxn ang="0">
                  <a:pos x="1552" y="0"/>
                </a:cxn>
              </a:cxnLst>
              <a:rect l="0" t="0" r="r" b="b"/>
              <a:pathLst>
                <a:path w="1552" h="22">
                  <a:moveTo>
                    <a:pt x="0" y="22"/>
                  </a:moveTo>
                  <a:lnTo>
                    <a:pt x="1552" y="0"/>
                  </a:lnTo>
                </a:path>
              </a:pathLst>
            </a:custGeom>
            <a:noFill/>
            <a:ln w="28575">
              <a:solidFill>
                <a:srgbClr val="FF3300"/>
              </a:solidFill>
              <a:round/>
            </a:ln>
          </p:spPr>
          <p:txBody>
            <a:bodyPr vert="horz" wrap="square" lIns="91440" tIns="45720" rIns="91440" bIns="45720" numCol="1" anchor="t" anchorCtr="0" compatLnSpc="1"/>
            <a:lstStyle/>
            <a:p>
              <a:pPr>
                <a:lnSpc>
                  <a:spcPts val="18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2295" name="Oval 7"/>
            <p:cNvSpPr>
              <a:spLocks noChangeArrowheads="1"/>
            </p:cNvSpPr>
            <p:nvPr/>
          </p:nvSpPr>
          <p:spPr bwMode="auto">
            <a:xfrm>
              <a:off x="2132433" y="2804249"/>
              <a:ext cx="411818" cy="428333"/>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800"/>
                </a:lnSpc>
                <a:spcBef>
                  <a:spcPct val="0"/>
                </a:spcBef>
                <a:spcAft>
                  <a:spcPct val="0"/>
                </a:spcAft>
                <a:buClrTx/>
                <a:buSzTx/>
                <a:buFontTx/>
                <a:buNone/>
              </a:pPr>
              <a:r>
                <a:rPr kumimoji="0" lang="en-US" altLang="zh-CN" sz="18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x</a:t>
              </a:r>
              <a:endPar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2294" name="Oval 6"/>
            <p:cNvSpPr>
              <a:spLocks noChangeArrowheads="1"/>
            </p:cNvSpPr>
            <p:nvPr/>
          </p:nvSpPr>
          <p:spPr bwMode="auto">
            <a:xfrm>
              <a:off x="4323850" y="2793630"/>
              <a:ext cx="410677" cy="428333"/>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800"/>
                </a:lnSpc>
                <a:spcBef>
                  <a:spcPct val="0"/>
                </a:spcBef>
                <a:spcAft>
                  <a:spcPct val="0"/>
                </a:spcAft>
                <a:buClrTx/>
                <a:buSzTx/>
                <a:buFontTx/>
                <a:buNone/>
              </a:pPr>
              <a:r>
                <a:rPr kumimoji="0" lang="en-US" altLang="zh-CN" sz="18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y</a:t>
              </a:r>
              <a:endPar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2293" name="Freeform 5"/>
            <p:cNvSpPr/>
            <p:nvPr/>
          </p:nvSpPr>
          <p:spPr bwMode="auto">
            <a:xfrm>
              <a:off x="2538398" y="3043235"/>
              <a:ext cx="1770475" cy="0"/>
            </a:xfrm>
            <a:custGeom>
              <a:avLst/>
              <a:gdLst/>
              <a:ahLst/>
              <a:cxnLst>
                <a:cxn ang="0">
                  <a:pos x="0" y="22"/>
                </a:cxn>
                <a:cxn ang="0">
                  <a:pos x="1552" y="0"/>
                </a:cxn>
              </a:cxnLst>
              <a:rect l="0" t="0" r="r" b="b"/>
              <a:pathLst>
                <a:path w="1552" h="22">
                  <a:moveTo>
                    <a:pt x="0" y="22"/>
                  </a:moveTo>
                  <a:lnTo>
                    <a:pt x="1552" y="0"/>
                  </a:lnTo>
                </a:path>
              </a:pathLst>
            </a:custGeom>
            <a:noFill/>
            <a:ln w="19050">
              <a:solidFill>
                <a:srgbClr val="000000"/>
              </a:solidFill>
              <a:prstDash val="sysDash"/>
              <a:round/>
            </a:ln>
          </p:spPr>
          <p:txBody>
            <a:bodyPr vert="horz" wrap="square" lIns="91440" tIns="45720" rIns="91440" bIns="45720" numCol="1" anchor="t" anchorCtr="0" compatLnSpc="1"/>
            <a:lstStyle/>
            <a:p>
              <a:pPr>
                <a:lnSpc>
                  <a:spcPts val="18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2292" name="Freeform 4"/>
            <p:cNvSpPr/>
            <p:nvPr/>
          </p:nvSpPr>
          <p:spPr bwMode="auto">
            <a:xfrm>
              <a:off x="2319518" y="2465595"/>
              <a:ext cx="65024" cy="332755"/>
            </a:xfrm>
            <a:custGeom>
              <a:avLst/>
              <a:gdLst/>
              <a:ahLst/>
              <a:cxnLst>
                <a:cxn ang="0">
                  <a:pos x="33" y="0"/>
                </a:cxn>
                <a:cxn ang="0">
                  <a:pos x="4" y="112"/>
                </a:cxn>
                <a:cxn ang="0">
                  <a:pos x="55" y="193"/>
                </a:cxn>
                <a:cxn ang="0">
                  <a:pos x="19" y="283"/>
                </a:cxn>
              </a:cxnLst>
              <a:rect l="0" t="0" r="r" b="b"/>
              <a:pathLst>
                <a:path w="57" h="283">
                  <a:moveTo>
                    <a:pt x="33" y="0"/>
                  </a:moveTo>
                  <a:cubicBezTo>
                    <a:pt x="28" y="19"/>
                    <a:pt x="0" y="80"/>
                    <a:pt x="4" y="112"/>
                  </a:cubicBezTo>
                  <a:cubicBezTo>
                    <a:pt x="8" y="144"/>
                    <a:pt x="53" y="165"/>
                    <a:pt x="55" y="193"/>
                  </a:cubicBezTo>
                  <a:cubicBezTo>
                    <a:pt x="57" y="221"/>
                    <a:pt x="26" y="264"/>
                    <a:pt x="19" y="283"/>
                  </a:cubicBezTo>
                </a:path>
              </a:pathLst>
            </a:custGeom>
            <a:noFill/>
            <a:ln w="19050">
              <a:solidFill>
                <a:srgbClr val="000000"/>
              </a:solidFill>
              <a:round/>
            </a:ln>
          </p:spPr>
          <p:txBody>
            <a:bodyPr vert="horz" wrap="square" lIns="91440" tIns="45720" rIns="91440" bIns="45720" numCol="1" anchor="t" anchorCtr="0" compatLnSpc="1"/>
            <a:lstStyle/>
            <a:p>
              <a:pPr>
                <a:lnSpc>
                  <a:spcPts val="18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2291" name="Freeform 3"/>
            <p:cNvSpPr/>
            <p:nvPr/>
          </p:nvSpPr>
          <p:spPr bwMode="auto">
            <a:xfrm>
              <a:off x="4524626" y="2457335"/>
              <a:ext cx="65024" cy="333935"/>
            </a:xfrm>
            <a:custGeom>
              <a:avLst/>
              <a:gdLst/>
              <a:ahLst/>
              <a:cxnLst>
                <a:cxn ang="0">
                  <a:pos x="33" y="0"/>
                </a:cxn>
                <a:cxn ang="0">
                  <a:pos x="4" y="112"/>
                </a:cxn>
                <a:cxn ang="0">
                  <a:pos x="55" y="193"/>
                </a:cxn>
                <a:cxn ang="0">
                  <a:pos x="19" y="283"/>
                </a:cxn>
              </a:cxnLst>
              <a:rect l="0" t="0" r="r" b="b"/>
              <a:pathLst>
                <a:path w="57" h="283">
                  <a:moveTo>
                    <a:pt x="33" y="0"/>
                  </a:moveTo>
                  <a:cubicBezTo>
                    <a:pt x="28" y="19"/>
                    <a:pt x="0" y="80"/>
                    <a:pt x="4" y="112"/>
                  </a:cubicBezTo>
                  <a:cubicBezTo>
                    <a:pt x="8" y="144"/>
                    <a:pt x="53" y="165"/>
                    <a:pt x="55" y="193"/>
                  </a:cubicBezTo>
                  <a:cubicBezTo>
                    <a:pt x="57" y="221"/>
                    <a:pt x="26" y="264"/>
                    <a:pt x="19" y="283"/>
                  </a:cubicBezTo>
                </a:path>
              </a:pathLst>
            </a:custGeom>
            <a:noFill/>
            <a:ln w="19050">
              <a:solidFill>
                <a:srgbClr val="000000"/>
              </a:solidFill>
              <a:round/>
            </a:ln>
          </p:spPr>
          <p:txBody>
            <a:bodyPr vert="horz" wrap="square" lIns="91440" tIns="45720" rIns="91440" bIns="45720" numCol="1" anchor="t" anchorCtr="0" compatLnSpc="1"/>
            <a:lstStyle/>
            <a:p>
              <a:pPr>
                <a:lnSpc>
                  <a:spcPts val="18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2290" name="Freeform 2"/>
            <p:cNvSpPr/>
            <p:nvPr/>
          </p:nvSpPr>
          <p:spPr bwMode="auto">
            <a:xfrm>
              <a:off x="2430173" y="2469135"/>
              <a:ext cx="1984939" cy="446033"/>
            </a:xfrm>
            <a:custGeom>
              <a:avLst/>
              <a:gdLst/>
              <a:ahLst/>
              <a:cxnLst>
                <a:cxn ang="0">
                  <a:pos x="0" y="15"/>
                </a:cxn>
                <a:cxn ang="0">
                  <a:pos x="0" y="135"/>
                </a:cxn>
                <a:cxn ang="0">
                  <a:pos x="21" y="231"/>
                </a:cxn>
                <a:cxn ang="0">
                  <a:pos x="117" y="342"/>
                </a:cxn>
                <a:cxn ang="0">
                  <a:pos x="222" y="378"/>
                </a:cxn>
                <a:cxn ang="0">
                  <a:pos x="1584" y="342"/>
                </a:cxn>
                <a:cxn ang="0">
                  <a:pos x="1701" y="279"/>
                </a:cxn>
                <a:cxn ang="0">
                  <a:pos x="1737" y="192"/>
                </a:cxn>
                <a:cxn ang="0">
                  <a:pos x="1740" y="120"/>
                </a:cxn>
                <a:cxn ang="0">
                  <a:pos x="1725" y="0"/>
                </a:cxn>
              </a:cxnLst>
              <a:rect l="0" t="0" r="r" b="b"/>
              <a:pathLst>
                <a:path w="1740" h="378">
                  <a:moveTo>
                    <a:pt x="0" y="15"/>
                  </a:moveTo>
                  <a:lnTo>
                    <a:pt x="0" y="135"/>
                  </a:lnTo>
                  <a:lnTo>
                    <a:pt x="21" y="231"/>
                  </a:lnTo>
                  <a:lnTo>
                    <a:pt x="117" y="342"/>
                  </a:lnTo>
                  <a:lnTo>
                    <a:pt x="222" y="378"/>
                  </a:lnTo>
                  <a:lnTo>
                    <a:pt x="1584" y="342"/>
                  </a:lnTo>
                  <a:lnTo>
                    <a:pt x="1701" y="279"/>
                  </a:lnTo>
                  <a:lnTo>
                    <a:pt x="1737" y="192"/>
                  </a:lnTo>
                  <a:lnTo>
                    <a:pt x="1740" y="120"/>
                  </a:lnTo>
                  <a:lnTo>
                    <a:pt x="1725" y="0"/>
                  </a:lnTo>
                </a:path>
              </a:pathLst>
            </a:custGeom>
            <a:noFill/>
            <a:ln w="19050">
              <a:solidFill>
                <a:srgbClr val="006600"/>
              </a:solidFill>
              <a:round/>
              <a:headEnd type="none" w="med" len="med"/>
              <a:tailEnd type="arrow" w="med" len="med"/>
            </a:ln>
          </p:spPr>
          <p:txBody>
            <a:bodyPr vert="horz" wrap="square" lIns="91440" tIns="45720" rIns="91440" bIns="45720" numCol="1" anchor="t" anchorCtr="0" compatLnSpc="1"/>
            <a:lstStyle/>
            <a:p>
              <a:pPr>
                <a:lnSpc>
                  <a:spcPts val="1800"/>
                </a:lnSpc>
              </a:pPr>
              <a:endParaRPr lang="zh-CN" altLang="en-US" sz="1800">
                <a:solidFill>
                  <a:srgbClr val="0000FF"/>
                </a:solidFill>
                <a:ea typeface="仿宋" panose="02010609060101010101" pitchFamily="49" charset="-122"/>
                <a:cs typeface="Times New Roman" panose="02020603050405020304" pitchFamily="18" charset="0"/>
              </a:endParaRPr>
            </a:p>
          </p:txBody>
        </p:sp>
      </p:grpSp>
      <p:sp>
        <p:nvSpPr>
          <p:cNvPr id="23" name="TextBox 22"/>
          <p:cNvSpPr txBox="1"/>
          <p:nvPr/>
        </p:nvSpPr>
        <p:spPr>
          <a:xfrm>
            <a:off x="214282" y="321453"/>
            <a:ext cx="8715436" cy="2323713"/>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假设算法进行了</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步，生成树的边为</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，这些边的</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个顶点构成集合</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，并且存在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的一棵最小生成树</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包含这些边。算法第</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步选择了顶点</a:t>
            </a:r>
            <a:r>
              <a:rPr lang="en-US" altLang="zh-CN" sz="2000" i="1" smtClean="0">
                <a:solidFill>
                  <a:srgbClr val="FF0000"/>
                </a:solidFill>
                <a:latin typeface="Consolas" panose="020B0609020204030204" pitchFamily="49" charset="0"/>
                <a:ea typeface="仿宋" panose="02010609060101010101" pitchFamily="49" charset="-122"/>
                <a:cs typeface="Consolas" panose="020B0609020204030204" pitchFamily="49" charset="0"/>
              </a:rPr>
              <a:t>i</a:t>
            </a:r>
            <a:r>
              <a:rPr lang="en-US" altLang="zh-CN" sz="2000" i="1" baseline="-25000" smtClean="0">
                <a:solidFill>
                  <a:srgbClr val="FF0000"/>
                </a:solidFill>
                <a:latin typeface="Consolas" panose="020B0609020204030204" pitchFamily="49" charset="0"/>
                <a:ea typeface="仿宋"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，则</a:t>
            </a:r>
            <a:r>
              <a:rPr lang="en-US" altLang="zh-CN" sz="2000" i="1" smtClean="0">
                <a:solidFill>
                  <a:srgbClr val="FF0000"/>
                </a:solidFill>
                <a:latin typeface="Consolas" panose="020B0609020204030204" pitchFamily="49" charset="0"/>
                <a:ea typeface="仿宋" panose="02010609060101010101" pitchFamily="49" charset="-122"/>
                <a:cs typeface="Consolas" panose="020B0609020204030204" pitchFamily="49" charset="0"/>
              </a:rPr>
              <a:t>i</a:t>
            </a:r>
            <a:r>
              <a:rPr lang="en-US" altLang="zh-CN" sz="2000" i="1" baseline="-25000" smtClean="0">
                <a:solidFill>
                  <a:srgbClr val="FF0000"/>
                </a:solidFill>
                <a:latin typeface="Consolas" panose="020B0609020204030204" pitchFamily="49" charset="0"/>
                <a:ea typeface="仿宋"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到</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中顶点的边的权值最小，设这条边为</a:t>
            </a:r>
            <a:r>
              <a:rPr lang="en-US" altLang="zh-CN" sz="2000" i="1" smtClean="0">
                <a:solidFill>
                  <a:srgbClr val="FF0000"/>
                </a:solidFill>
                <a:latin typeface="Consolas" panose="020B0609020204030204" pitchFamily="49" charset="0"/>
                <a:ea typeface="仿宋" panose="02010609060101010101" pitchFamily="49" charset="-122"/>
                <a:cs typeface="Consolas" panose="020B0609020204030204" pitchFamily="49" charset="0"/>
              </a:rPr>
              <a:t>e</a:t>
            </a:r>
            <a:r>
              <a:rPr lang="en-US" altLang="zh-CN" sz="2000" i="1" baseline="-25000" smtClean="0">
                <a:solidFill>
                  <a:srgbClr val="FF0000"/>
                </a:solidFill>
                <a:latin typeface="Consolas" panose="020B0609020204030204" pitchFamily="49" charset="0"/>
                <a:ea typeface="仿宋" panose="02010609060101010101" pitchFamily="49" charset="-122"/>
                <a:cs typeface="Consolas" panose="020B0609020204030204" pitchFamily="49" charset="0"/>
              </a:rPr>
              <a:t>k</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FF0000"/>
                </a:solidFill>
                <a:latin typeface="Consolas" panose="020B0609020204030204" pitchFamily="49" charset="0"/>
                <a:ea typeface="仿宋" panose="02010609060101010101" pitchFamily="49" charset="-122"/>
                <a:cs typeface="Consolas" panose="020B0609020204030204" pitchFamily="49" charset="0"/>
              </a:rPr>
              <a:t>i</a:t>
            </a:r>
            <a:r>
              <a:rPr lang="en-US" altLang="zh-CN" sz="2000" i="1" baseline="-25000" smtClean="0">
                <a:solidFill>
                  <a:srgbClr val="FF0000"/>
                </a:solidFill>
                <a:latin typeface="Consolas" panose="020B0609020204030204" pitchFamily="49" charset="0"/>
                <a:ea typeface="仿宋" panose="02010609060101010101" pitchFamily="49" charset="-122"/>
                <a:cs typeface="Consolas" panose="020B0609020204030204" pitchFamily="49" charset="0"/>
              </a:rPr>
              <a:t>l</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FF0000"/>
                </a:solidFill>
                <a:latin typeface="Consolas" panose="020B0609020204030204" pitchFamily="49" charset="0"/>
                <a:ea typeface="仿宋" panose="02010609060101010101" pitchFamily="49" charset="-122"/>
                <a:cs typeface="Consolas" panose="020B0609020204030204" pitchFamily="49" charset="0"/>
              </a:rPr>
              <a:t>i</a:t>
            </a:r>
            <a:r>
              <a:rPr lang="en-US" altLang="zh-CN" sz="2000" i="1" baseline="-25000" smtClean="0">
                <a:solidFill>
                  <a:srgbClr val="FF0000"/>
                </a:solidFill>
                <a:latin typeface="Consolas" panose="020B0609020204030204" pitchFamily="49" charset="0"/>
                <a:ea typeface="仿宋" panose="02010609060101010101" pitchFamily="49" charset="-122"/>
                <a:cs typeface="Consolas" panose="020B0609020204030204" pitchFamily="49" charset="0"/>
              </a:rPr>
              <a:t>k</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8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假设最小生成树</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不含有边</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，将</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添加到</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中形成一个回路，如</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下</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图所示，这个回路一定有连接</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与</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V-U</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中顶点的边</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，用</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替换</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得到树</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，即</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T'=(T-{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5" name="灯片编号占位符 24"/>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6" name="Rectangle 18"/>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4" name="TextBox 23"/>
          <p:cNvSpPr txBox="1"/>
          <p:nvPr/>
        </p:nvSpPr>
        <p:spPr>
          <a:xfrm>
            <a:off x="357158" y="1857370"/>
            <a:ext cx="8342981" cy="116955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则</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也是一棵生成树，包含边</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mn-ea"/>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，并且</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所有边权值和更小（除非</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与</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的权相同），与</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为一棵最小生成树矛盾，命题</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7.1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即证。</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2" name="组合 21"/>
          <p:cNvGrpSpPr/>
          <p:nvPr/>
        </p:nvGrpSpPr>
        <p:grpSpPr>
          <a:xfrm>
            <a:off x="1500166" y="285734"/>
            <a:ext cx="3786214" cy="1278804"/>
            <a:chOff x="1643042" y="1785926"/>
            <a:chExt cx="3786214" cy="1705072"/>
          </a:xfrm>
        </p:grpSpPr>
        <p:sp>
          <p:nvSpPr>
            <p:cNvPr id="25" name="Text Box 16"/>
            <p:cNvSpPr txBox="1">
              <a:spLocks noChangeArrowheads="1"/>
            </p:cNvSpPr>
            <p:nvPr/>
          </p:nvSpPr>
          <p:spPr bwMode="auto">
            <a:xfrm>
              <a:off x="2857488" y="1899204"/>
              <a:ext cx="1214446" cy="368154"/>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ts val="1800"/>
                </a:lnSpc>
                <a:spcBef>
                  <a:spcPct val="0"/>
                </a:spcBef>
                <a:spcAft>
                  <a:spcPct val="0"/>
                </a:spcAft>
                <a:buClrTx/>
                <a:buSzTx/>
                <a:buFontTx/>
                <a:buNone/>
              </a:pPr>
              <a:r>
                <a:rPr kumimoji="0" lang="en-US" altLang="zh-CN" sz="1800" b="0" i="1"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e</a:t>
              </a:r>
              <a:r>
                <a:rPr kumimoji="0" lang="en-US" altLang="zh-CN" sz="1800" b="0" i="1" u="none" strike="noStrike" cap="none" normalizeH="0" baseline="-3000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k</a:t>
              </a:r>
              <a:r>
                <a:rPr kumimoji="0" lang="en-US" altLang="zh-CN" sz="1800" b="0" i="1"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1"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1" baseline="-30000" smtClean="0">
                  <a:solidFill>
                    <a:srgbClr val="FF0000"/>
                  </a:solidFill>
                  <a:latin typeface="Consolas" panose="020B0609020204030204" pitchFamily="49" charset="0"/>
                  <a:ea typeface="仿宋" panose="02010609060101010101" pitchFamily="49" charset="-122"/>
                  <a:cs typeface="Consolas" panose="020B0609020204030204" pitchFamily="49" charset="0"/>
                </a:rPr>
                <a:t>l</a:t>
              </a:r>
              <a:r>
                <a:rPr kumimoji="0" lang="zh-CN" altLang="en-US" sz="1800" b="0" i="1"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1"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1" baseline="-30000" smtClean="0">
                  <a:solidFill>
                    <a:srgbClr val="FF0000"/>
                  </a:solidFill>
                  <a:latin typeface="Consolas" panose="020B0609020204030204" pitchFamily="49" charset="0"/>
                  <a:ea typeface="仿宋" panose="02010609060101010101" pitchFamily="49" charset="-122"/>
                  <a:cs typeface="Consolas" panose="020B0609020204030204" pitchFamily="49" charset="0"/>
                </a:rPr>
                <a:t>k</a:t>
              </a:r>
              <a:r>
                <a:rPr kumimoji="0" lang="en-US" altLang="zh-CN" sz="1800" b="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a:t>
              </a:r>
              <a:endParaRPr kumimoji="0" lang="en-US" altLang="zh-CN" sz="1800" b="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7" name="Text Box 15"/>
            <p:cNvSpPr txBox="1">
              <a:spLocks noChangeArrowheads="1"/>
            </p:cNvSpPr>
            <p:nvPr/>
          </p:nvSpPr>
          <p:spPr bwMode="auto">
            <a:xfrm>
              <a:off x="3251527" y="3035526"/>
              <a:ext cx="410677" cy="260776"/>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ts val="1800"/>
                </a:lnSpc>
                <a:spcBef>
                  <a:spcPct val="0"/>
                </a:spcBef>
                <a:spcAft>
                  <a:spcPct val="0"/>
                </a:spcAft>
                <a:buClrTx/>
                <a:buSzTx/>
                <a:buFontTx/>
                <a:buNone/>
              </a:pP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8" name="Text Box 14"/>
            <p:cNvSpPr txBox="1">
              <a:spLocks noChangeArrowheads="1"/>
            </p:cNvSpPr>
            <p:nvPr/>
          </p:nvSpPr>
          <p:spPr bwMode="auto">
            <a:xfrm>
              <a:off x="1643042" y="1785926"/>
              <a:ext cx="325120" cy="318595"/>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U</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9" name="Text Box 13"/>
            <p:cNvSpPr txBox="1">
              <a:spLocks noChangeArrowheads="1"/>
            </p:cNvSpPr>
            <p:nvPr/>
          </p:nvSpPr>
          <p:spPr bwMode="auto">
            <a:xfrm>
              <a:off x="4813241" y="1785926"/>
              <a:ext cx="616015" cy="368154"/>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V-U</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0" name="Oval 12"/>
            <p:cNvSpPr>
              <a:spLocks noChangeArrowheads="1"/>
            </p:cNvSpPr>
            <p:nvPr/>
          </p:nvSpPr>
          <p:spPr bwMode="auto">
            <a:xfrm>
              <a:off x="1827847" y="1796546"/>
              <a:ext cx="1025552" cy="1656693"/>
            </a:xfrm>
            <a:prstGeom prst="ellipse">
              <a:avLst/>
            </a:prstGeom>
            <a:solidFill>
              <a:srgbClr val="FFFFFF"/>
            </a:solidFill>
            <a:ln w="19050">
              <a:solidFill>
                <a:srgbClr val="FF00FF"/>
              </a:solidFill>
              <a:prstDash val="dash"/>
              <a:round/>
            </a:ln>
          </p:spPr>
          <p:txBody>
            <a:bodyPr vert="horz" wrap="square" lIns="91440" tIns="45720" rIns="91440" bIns="45720" numCol="1" anchor="t" anchorCtr="0" compatLnSpc="1"/>
            <a:lstStyle/>
            <a:p>
              <a:pPr>
                <a:lnSpc>
                  <a:spcPts val="18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31" name="Oval 11"/>
            <p:cNvSpPr>
              <a:spLocks noChangeArrowheads="1"/>
            </p:cNvSpPr>
            <p:nvPr/>
          </p:nvSpPr>
          <p:spPr bwMode="auto">
            <a:xfrm>
              <a:off x="2144980" y="2034902"/>
              <a:ext cx="410677" cy="428333"/>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800"/>
                </a:lnSpc>
                <a:spcBef>
                  <a:spcPct val="0"/>
                </a:spcBef>
                <a:spcAft>
                  <a:spcPct val="0"/>
                </a:spcAft>
                <a:buClrTx/>
                <a:buSzTx/>
                <a:buFontTx/>
                <a:buNone/>
              </a:pPr>
              <a:r>
                <a:rPr kumimoji="0" lang="en-US" altLang="zh-CN" sz="18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800" i="1"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l</a:t>
              </a:r>
              <a:endPar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2" name="Oval 10"/>
            <p:cNvSpPr>
              <a:spLocks noChangeArrowheads="1"/>
            </p:cNvSpPr>
            <p:nvPr/>
          </p:nvSpPr>
          <p:spPr bwMode="auto">
            <a:xfrm>
              <a:off x="4026109" y="1834305"/>
              <a:ext cx="1026692" cy="1656693"/>
            </a:xfrm>
            <a:prstGeom prst="ellipse">
              <a:avLst/>
            </a:prstGeom>
            <a:solidFill>
              <a:srgbClr val="FFFFFF"/>
            </a:solidFill>
            <a:ln w="19050">
              <a:solidFill>
                <a:srgbClr val="FF00FF"/>
              </a:solidFill>
              <a:prstDash val="dash"/>
              <a:round/>
            </a:ln>
          </p:spPr>
          <p:txBody>
            <a:bodyPr vert="horz" wrap="square" lIns="91440" tIns="45720" rIns="91440" bIns="45720" numCol="1" anchor="t" anchorCtr="0" compatLnSpc="1"/>
            <a:lstStyle/>
            <a:p>
              <a:pPr>
                <a:lnSpc>
                  <a:spcPts val="18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33" name="Oval 9"/>
            <p:cNvSpPr>
              <a:spLocks noChangeArrowheads="1"/>
            </p:cNvSpPr>
            <p:nvPr/>
          </p:nvSpPr>
          <p:spPr bwMode="auto">
            <a:xfrm>
              <a:off x="4336399" y="2024282"/>
              <a:ext cx="410677" cy="428333"/>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800"/>
                </a:lnSpc>
                <a:spcBef>
                  <a:spcPct val="0"/>
                </a:spcBef>
                <a:spcAft>
                  <a:spcPct val="0"/>
                </a:spcAft>
                <a:buClrTx/>
                <a:buSzTx/>
                <a:buFontTx/>
                <a:buNone/>
              </a:pPr>
              <a:r>
                <a:rPr kumimoji="0" lang="en-US" altLang="zh-CN" sz="18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800" i="1"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k</a:t>
              </a:r>
              <a:endPar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4" name="Freeform 8"/>
            <p:cNvSpPr/>
            <p:nvPr/>
          </p:nvSpPr>
          <p:spPr bwMode="auto">
            <a:xfrm>
              <a:off x="2559080" y="2215439"/>
              <a:ext cx="1770475" cy="25960"/>
            </a:xfrm>
            <a:custGeom>
              <a:avLst/>
              <a:gdLst/>
              <a:ahLst/>
              <a:cxnLst>
                <a:cxn ang="0">
                  <a:pos x="0" y="22"/>
                </a:cxn>
                <a:cxn ang="0">
                  <a:pos x="1552" y="0"/>
                </a:cxn>
              </a:cxnLst>
              <a:rect l="0" t="0" r="r" b="b"/>
              <a:pathLst>
                <a:path w="1552" h="22">
                  <a:moveTo>
                    <a:pt x="0" y="22"/>
                  </a:moveTo>
                  <a:lnTo>
                    <a:pt x="1552" y="0"/>
                  </a:lnTo>
                </a:path>
              </a:pathLst>
            </a:custGeom>
            <a:noFill/>
            <a:ln w="28575">
              <a:solidFill>
                <a:srgbClr val="FF3300"/>
              </a:solidFill>
              <a:round/>
            </a:ln>
          </p:spPr>
          <p:txBody>
            <a:bodyPr vert="horz" wrap="square" lIns="91440" tIns="45720" rIns="91440" bIns="45720" numCol="1" anchor="t" anchorCtr="0" compatLnSpc="1"/>
            <a:lstStyle/>
            <a:p>
              <a:pPr>
                <a:lnSpc>
                  <a:spcPts val="18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35" name="Oval 7"/>
            <p:cNvSpPr>
              <a:spLocks noChangeArrowheads="1"/>
            </p:cNvSpPr>
            <p:nvPr/>
          </p:nvSpPr>
          <p:spPr bwMode="auto">
            <a:xfrm>
              <a:off x="2132433" y="2804249"/>
              <a:ext cx="411818" cy="428333"/>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800"/>
                </a:lnSpc>
                <a:spcBef>
                  <a:spcPct val="0"/>
                </a:spcBef>
                <a:spcAft>
                  <a:spcPct val="0"/>
                </a:spcAft>
                <a:buClrTx/>
                <a:buSzTx/>
                <a:buFontTx/>
                <a:buNone/>
              </a:pPr>
              <a:r>
                <a:rPr kumimoji="0" lang="en-US" altLang="zh-CN" sz="18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x</a:t>
              </a:r>
              <a:endPar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6" name="Oval 6"/>
            <p:cNvSpPr>
              <a:spLocks noChangeArrowheads="1"/>
            </p:cNvSpPr>
            <p:nvPr/>
          </p:nvSpPr>
          <p:spPr bwMode="auto">
            <a:xfrm>
              <a:off x="4323850" y="2793630"/>
              <a:ext cx="410677" cy="428333"/>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800"/>
                </a:lnSpc>
                <a:spcBef>
                  <a:spcPct val="0"/>
                </a:spcBef>
                <a:spcAft>
                  <a:spcPct val="0"/>
                </a:spcAft>
                <a:buClrTx/>
                <a:buSzTx/>
                <a:buFontTx/>
                <a:buNone/>
              </a:pPr>
              <a:r>
                <a:rPr kumimoji="0" lang="en-US" altLang="zh-CN" sz="18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y</a:t>
              </a:r>
              <a:endPar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7" name="Freeform 5"/>
            <p:cNvSpPr/>
            <p:nvPr/>
          </p:nvSpPr>
          <p:spPr bwMode="auto">
            <a:xfrm>
              <a:off x="2538398" y="3043235"/>
              <a:ext cx="1770475" cy="0"/>
            </a:xfrm>
            <a:custGeom>
              <a:avLst/>
              <a:gdLst/>
              <a:ahLst/>
              <a:cxnLst>
                <a:cxn ang="0">
                  <a:pos x="0" y="22"/>
                </a:cxn>
                <a:cxn ang="0">
                  <a:pos x="1552" y="0"/>
                </a:cxn>
              </a:cxnLst>
              <a:rect l="0" t="0" r="r" b="b"/>
              <a:pathLst>
                <a:path w="1552" h="22">
                  <a:moveTo>
                    <a:pt x="0" y="22"/>
                  </a:moveTo>
                  <a:lnTo>
                    <a:pt x="1552" y="0"/>
                  </a:lnTo>
                </a:path>
              </a:pathLst>
            </a:custGeom>
            <a:noFill/>
            <a:ln w="19050">
              <a:solidFill>
                <a:srgbClr val="000000"/>
              </a:solidFill>
              <a:prstDash val="sysDash"/>
              <a:round/>
            </a:ln>
          </p:spPr>
          <p:txBody>
            <a:bodyPr vert="horz" wrap="square" lIns="91440" tIns="45720" rIns="91440" bIns="45720" numCol="1" anchor="t" anchorCtr="0" compatLnSpc="1"/>
            <a:lstStyle/>
            <a:p>
              <a:pPr>
                <a:lnSpc>
                  <a:spcPts val="18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38" name="Freeform 4"/>
            <p:cNvSpPr/>
            <p:nvPr/>
          </p:nvSpPr>
          <p:spPr bwMode="auto">
            <a:xfrm>
              <a:off x="2319518" y="2465595"/>
              <a:ext cx="65024" cy="332755"/>
            </a:xfrm>
            <a:custGeom>
              <a:avLst/>
              <a:gdLst/>
              <a:ahLst/>
              <a:cxnLst>
                <a:cxn ang="0">
                  <a:pos x="33" y="0"/>
                </a:cxn>
                <a:cxn ang="0">
                  <a:pos x="4" y="112"/>
                </a:cxn>
                <a:cxn ang="0">
                  <a:pos x="55" y="193"/>
                </a:cxn>
                <a:cxn ang="0">
                  <a:pos x="19" y="283"/>
                </a:cxn>
              </a:cxnLst>
              <a:rect l="0" t="0" r="r" b="b"/>
              <a:pathLst>
                <a:path w="57" h="283">
                  <a:moveTo>
                    <a:pt x="33" y="0"/>
                  </a:moveTo>
                  <a:cubicBezTo>
                    <a:pt x="28" y="19"/>
                    <a:pt x="0" y="80"/>
                    <a:pt x="4" y="112"/>
                  </a:cubicBezTo>
                  <a:cubicBezTo>
                    <a:pt x="8" y="144"/>
                    <a:pt x="53" y="165"/>
                    <a:pt x="55" y="193"/>
                  </a:cubicBezTo>
                  <a:cubicBezTo>
                    <a:pt x="57" y="221"/>
                    <a:pt x="26" y="264"/>
                    <a:pt x="19" y="283"/>
                  </a:cubicBezTo>
                </a:path>
              </a:pathLst>
            </a:custGeom>
            <a:noFill/>
            <a:ln w="19050">
              <a:solidFill>
                <a:srgbClr val="000000"/>
              </a:solidFill>
              <a:round/>
            </a:ln>
          </p:spPr>
          <p:txBody>
            <a:bodyPr vert="horz" wrap="square" lIns="91440" tIns="45720" rIns="91440" bIns="45720" numCol="1" anchor="t" anchorCtr="0" compatLnSpc="1"/>
            <a:lstStyle/>
            <a:p>
              <a:pPr>
                <a:lnSpc>
                  <a:spcPts val="18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39" name="Freeform 3"/>
            <p:cNvSpPr/>
            <p:nvPr/>
          </p:nvSpPr>
          <p:spPr bwMode="auto">
            <a:xfrm>
              <a:off x="4524626" y="2457335"/>
              <a:ext cx="65024" cy="333935"/>
            </a:xfrm>
            <a:custGeom>
              <a:avLst/>
              <a:gdLst/>
              <a:ahLst/>
              <a:cxnLst>
                <a:cxn ang="0">
                  <a:pos x="33" y="0"/>
                </a:cxn>
                <a:cxn ang="0">
                  <a:pos x="4" y="112"/>
                </a:cxn>
                <a:cxn ang="0">
                  <a:pos x="55" y="193"/>
                </a:cxn>
                <a:cxn ang="0">
                  <a:pos x="19" y="283"/>
                </a:cxn>
              </a:cxnLst>
              <a:rect l="0" t="0" r="r" b="b"/>
              <a:pathLst>
                <a:path w="57" h="283">
                  <a:moveTo>
                    <a:pt x="33" y="0"/>
                  </a:moveTo>
                  <a:cubicBezTo>
                    <a:pt x="28" y="19"/>
                    <a:pt x="0" y="80"/>
                    <a:pt x="4" y="112"/>
                  </a:cubicBezTo>
                  <a:cubicBezTo>
                    <a:pt x="8" y="144"/>
                    <a:pt x="53" y="165"/>
                    <a:pt x="55" y="193"/>
                  </a:cubicBezTo>
                  <a:cubicBezTo>
                    <a:pt x="57" y="221"/>
                    <a:pt x="26" y="264"/>
                    <a:pt x="19" y="283"/>
                  </a:cubicBezTo>
                </a:path>
              </a:pathLst>
            </a:custGeom>
            <a:noFill/>
            <a:ln w="19050">
              <a:solidFill>
                <a:srgbClr val="000000"/>
              </a:solidFill>
              <a:round/>
            </a:ln>
          </p:spPr>
          <p:txBody>
            <a:bodyPr vert="horz" wrap="square" lIns="91440" tIns="45720" rIns="91440" bIns="45720" numCol="1" anchor="t" anchorCtr="0" compatLnSpc="1"/>
            <a:lstStyle/>
            <a:p>
              <a:pPr>
                <a:lnSpc>
                  <a:spcPts val="18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40" name="Freeform 2"/>
            <p:cNvSpPr/>
            <p:nvPr/>
          </p:nvSpPr>
          <p:spPr bwMode="auto">
            <a:xfrm>
              <a:off x="2430173" y="2469135"/>
              <a:ext cx="1984939" cy="446033"/>
            </a:xfrm>
            <a:custGeom>
              <a:avLst/>
              <a:gdLst/>
              <a:ahLst/>
              <a:cxnLst>
                <a:cxn ang="0">
                  <a:pos x="0" y="15"/>
                </a:cxn>
                <a:cxn ang="0">
                  <a:pos x="0" y="135"/>
                </a:cxn>
                <a:cxn ang="0">
                  <a:pos x="21" y="231"/>
                </a:cxn>
                <a:cxn ang="0">
                  <a:pos x="117" y="342"/>
                </a:cxn>
                <a:cxn ang="0">
                  <a:pos x="222" y="378"/>
                </a:cxn>
                <a:cxn ang="0">
                  <a:pos x="1584" y="342"/>
                </a:cxn>
                <a:cxn ang="0">
                  <a:pos x="1701" y="279"/>
                </a:cxn>
                <a:cxn ang="0">
                  <a:pos x="1737" y="192"/>
                </a:cxn>
                <a:cxn ang="0">
                  <a:pos x="1740" y="120"/>
                </a:cxn>
                <a:cxn ang="0">
                  <a:pos x="1725" y="0"/>
                </a:cxn>
              </a:cxnLst>
              <a:rect l="0" t="0" r="r" b="b"/>
              <a:pathLst>
                <a:path w="1740" h="378">
                  <a:moveTo>
                    <a:pt x="0" y="15"/>
                  </a:moveTo>
                  <a:lnTo>
                    <a:pt x="0" y="135"/>
                  </a:lnTo>
                  <a:lnTo>
                    <a:pt x="21" y="231"/>
                  </a:lnTo>
                  <a:lnTo>
                    <a:pt x="117" y="342"/>
                  </a:lnTo>
                  <a:lnTo>
                    <a:pt x="222" y="378"/>
                  </a:lnTo>
                  <a:lnTo>
                    <a:pt x="1584" y="342"/>
                  </a:lnTo>
                  <a:lnTo>
                    <a:pt x="1701" y="279"/>
                  </a:lnTo>
                  <a:lnTo>
                    <a:pt x="1737" y="192"/>
                  </a:lnTo>
                  <a:lnTo>
                    <a:pt x="1740" y="120"/>
                  </a:lnTo>
                  <a:lnTo>
                    <a:pt x="1725" y="0"/>
                  </a:lnTo>
                </a:path>
              </a:pathLst>
            </a:custGeom>
            <a:noFill/>
            <a:ln w="19050">
              <a:solidFill>
                <a:srgbClr val="006600"/>
              </a:solidFill>
              <a:round/>
              <a:headEnd type="none" w="med" len="med"/>
              <a:tailEnd type="arrow" w="med" len="med"/>
            </a:ln>
          </p:spPr>
          <p:txBody>
            <a:bodyPr vert="horz" wrap="square" lIns="91440" tIns="45720" rIns="91440" bIns="45720" numCol="1" anchor="t" anchorCtr="0" compatLnSpc="1"/>
            <a:lstStyle/>
            <a:p>
              <a:pPr>
                <a:lnSpc>
                  <a:spcPts val="1800"/>
                </a:lnSpc>
              </a:pPr>
              <a:endParaRPr lang="zh-CN" altLang="en-US" sz="1800">
                <a:solidFill>
                  <a:srgbClr val="0000FF"/>
                </a:solidFill>
                <a:ea typeface="仿宋" panose="02010609060101010101" pitchFamily="49" charset="-122"/>
                <a:cs typeface="Times New Roman" panose="02020603050405020304" pitchFamily="18" charset="0"/>
              </a:endParaRPr>
            </a:p>
          </p:txBody>
        </p:sp>
      </p:grpSp>
      <p:sp>
        <p:nvSpPr>
          <p:cNvPr id="41" name="灯片编号占位符 40"/>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1571618"/>
            <a:ext cx="7643866" cy="810478"/>
          </a:xfrm>
          <a:prstGeom prst="rect">
            <a:avLst/>
          </a:prstGeom>
          <a:noFill/>
        </p:spPr>
        <p:txBody>
          <a:bodyPr wrap="square" rtlCol="0">
            <a:spAutoFit/>
          </a:bodyPr>
          <a:lstStyle/>
          <a:p>
            <a:pPr algn="l">
              <a:lnSpc>
                <a:spcPts val="2800"/>
              </a:lnSpc>
              <a:spcBef>
                <a:spcPts val="0"/>
              </a:spcBef>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当命题</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7.1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成立时，</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即选择了</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条边，此时</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包含</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中所有顶点，由</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Prim</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算法构造的</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TE</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）就是</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的最小生成树。</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TextBox 3"/>
          <p:cNvSpPr txBox="1"/>
          <p:nvPr/>
        </p:nvSpPr>
        <p:spPr>
          <a:xfrm>
            <a:off x="571472" y="428610"/>
            <a:ext cx="7786742" cy="93625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800"/>
              </a:lnSpc>
              <a:spcBef>
                <a:spcPts val="0"/>
              </a:spcBef>
            </a:pP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命题</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7.1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对于任意正整数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，存在一棵最小生成树</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包含</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Prim</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算法前</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步选择的边。</a:t>
            </a:r>
            <a:endPar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589346"/>
            <a:ext cx="5000660"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mj-lt"/>
                <a:ea typeface="微软雅黑" panose="020B0503020204020204" pitchFamily="34" charset="-122"/>
              </a:rPr>
              <a:t>7.3.2  Kruskal</a:t>
            </a:r>
            <a:r>
              <a:rPr lang="zh-CN" altLang="zh-CN" smtClean="0">
                <a:latin typeface="+mj-lt"/>
                <a:ea typeface="微软雅黑" panose="020B0503020204020204" pitchFamily="34" charset="-122"/>
              </a:rPr>
              <a:t>算法构造最小生成树</a:t>
            </a:r>
            <a:endParaRPr lang="zh-CN" altLang="zh-CN">
              <a:latin typeface="+mj-lt"/>
              <a:ea typeface="微软雅黑" panose="020B0503020204020204" pitchFamily="34" charset="-122"/>
            </a:endParaRPr>
          </a:p>
        </p:txBody>
      </p:sp>
      <p:sp>
        <p:nvSpPr>
          <p:cNvPr id="4" name="TextBox 3"/>
          <p:cNvSpPr txBox="1"/>
          <p:nvPr/>
        </p:nvSpPr>
        <p:spPr>
          <a:xfrm>
            <a:off x="571472" y="1285866"/>
            <a:ext cx="7786742" cy="1605568"/>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600"/>
              </a:spcBef>
              <a:buBlip>
                <a:blip r:embed="rId1"/>
              </a:buBlip>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Kruskal</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（克鲁斯卡尔）算法按权值的递增次序选择合适的边来构造最小生成树。</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gn="l">
              <a:lnSpc>
                <a:spcPts val="2800"/>
              </a:lnSpc>
              <a:spcBef>
                <a:spcPts val="600"/>
              </a:spcBef>
              <a:buBlip>
                <a:blip r:embed="rId1"/>
              </a:buBlip>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假设</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G=(V</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是一个具有</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个顶点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条边的带权连通无向图，</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T=(U</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TE)</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的最小生成树</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73" name="Rectangle 93"/>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8241" name="Rectangle 49"/>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8239" name="Rectangle 47"/>
          <p:cNvSpPr>
            <a:spLocks noChangeArrowheads="1"/>
          </p:cNvSpPr>
          <p:nvPr/>
        </p:nvSpPr>
        <p:spPr bwMode="auto">
          <a:xfrm>
            <a:off x="2540342" y="748851"/>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8238" name="Rectangle 46"/>
          <p:cNvSpPr>
            <a:spLocks noChangeArrowheads="1"/>
          </p:cNvSpPr>
          <p:nvPr/>
        </p:nvSpPr>
        <p:spPr bwMode="auto">
          <a:xfrm>
            <a:off x="1089031" y="1243421"/>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8</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8237" name="Rectangle 45"/>
          <p:cNvSpPr>
            <a:spLocks noChangeArrowheads="1"/>
          </p:cNvSpPr>
          <p:nvPr/>
        </p:nvSpPr>
        <p:spPr bwMode="auto">
          <a:xfrm>
            <a:off x="2111444" y="1573416"/>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6</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8236" name="Rectangle 44"/>
          <p:cNvSpPr>
            <a:spLocks noChangeArrowheads="1"/>
          </p:cNvSpPr>
          <p:nvPr/>
        </p:nvSpPr>
        <p:spPr bwMode="auto">
          <a:xfrm>
            <a:off x="1089031" y="625417"/>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8235" name="Rectangle 43"/>
          <p:cNvSpPr>
            <a:spLocks noChangeArrowheads="1"/>
          </p:cNvSpPr>
          <p:nvPr/>
        </p:nvSpPr>
        <p:spPr bwMode="auto">
          <a:xfrm>
            <a:off x="1806847" y="1122508"/>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7</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8234" name="Rectangle 42"/>
          <p:cNvSpPr>
            <a:spLocks noChangeArrowheads="1"/>
          </p:cNvSpPr>
          <p:nvPr/>
        </p:nvSpPr>
        <p:spPr bwMode="auto">
          <a:xfrm>
            <a:off x="3166332" y="583434"/>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8233" name="Rectangle 41"/>
          <p:cNvSpPr>
            <a:spLocks noChangeArrowheads="1"/>
          </p:cNvSpPr>
          <p:nvPr/>
        </p:nvSpPr>
        <p:spPr bwMode="auto">
          <a:xfrm>
            <a:off x="3166332" y="1243421"/>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8232" name="Rectangle 40"/>
          <p:cNvSpPr>
            <a:spLocks noChangeArrowheads="1"/>
          </p:cNvSpPr>
          <p:nvPr/>
        </p:nvSpPr>
        <p:spPr bwMode="auto">
          <a:xfrm>
            <a:off x="2111444" y="339087"/>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6</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8231" name="Rectangle 39"/>
          <p:cNvSpPr>
            <a:spLocks noChangeArrowheads="1"/>
          </p:cNvSpPr>
          <p:nvPr/>
        </p:nvSpPr>
        <p:spPr bwMode="auto">
          <a:xfrm>
            <a:off x="2520185" y="1122508"/>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8230" name="Oval 38"/>
          <p:cNvSpPr>
            <a:spLocks noChangeArrowheads="1"/>
          </p:cNvSpPr>
          <p:nvPr/>
        </p:nvSpPr>
        <p:spPr bwMode="auto">
          <a:xfrm>
            <a:off x="1458577" y="381910"/>
            <a:ext cx="348270" cy="28549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0</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8229" name="Oval 37"/>
          <p:cNvSpPr>
            <a:spLocks noChangeArrowheads="1"/>
          </p:cNvSpPr>
          <p:nvPr/>
        </p:nvSpPr>
        <p:spPr bwMode="auto">
          <a:xfrm>
            <a:off x="866183" y="878161"/>
            <a:ext cx="348270" cy="28633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8228" name="Oval 36"/>
          <p:cNvSpPr>
            <a:spLocks noChangeArrowheads="1"/>
          </p:cNvSpPr>
          <p:nvPr/>
        </p:nvSpPr>
        <p:spPr bwMode="auto">
          <a:xfrm>
            <a:off x="1458577" y="1429831"/>
            <a:ext cx="348270" cy="28549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8227" name="Oval 35"/>
          <p:cNvSpPr>
            <a:spLocks noChangeArrowheads="1"/>
          </p:cNvSpPr>
          <p:nvPr/>
        </p:nvSpPr>
        <p:spPr bwMode="auto">
          <a:xfrm>
            <a:off x="2717276" y="381910"/>
            <a:ext cx="348270" cy="28549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8226" name="Oval 34"/>
          <p:cNvSpPr>
            <a:spLocks noChangeArrowheads="1"/>
          </p:cNvSpPr>
          <p:nvPr/>
        </p:nvSpPr>
        <p:spPr bwMode="auto">
          <a:xfrm>
            <a:off x="3280555" y="878161"/>
            <a:ext cx="349390" cy="28633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8225" name="Oval 33"/>
          <p:cNvSpPr>
            <a:spLocks noChangeArrowheads="1"/>
          </p:cNvSpPr>
          <p:nvPr/>
        </p:nvSpPr>
        <p:spPr bwMode="auto">
          <a:xfrm>
            <a:off x="2111444" y="879001"/>
            <a:ext cx="348270" cy="28549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6</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8224" name="Oval 32"/>
          <p:cNvSpPr>
            <a:spLocks noChangeArrowheads="1"/>
          </p:cNvSpPr>
          <p:nvPr/>
        </p:nvSpPr>
        <p:spPr bwMode="auto">
          <a:xfrm>
            <a:off x="2717276" y="1429831"/>
            <a:ext cx="348270" cy="28549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8223" name="AutoShape 31"/>
          <p:cNvSpPr>
            <a:spLocks noChangeShapeType="1"/>
          </p:cNvSpPr>
          <p:nvPr/>
        </p:nvSpPr>
        <p:spPr bwMode="auto">
          <a:xfrm flipV="1">
            <a:off x="1162940" y="625417"/>
            <a:ext cx="347150" cy="294728"/>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8222" name="AutoShape 30"/>
          <p:cNvSpPr>
            <a:spLocks noChangeShapeType="1"/>
          </p:cNvSpPr>
          <p:nvPr/>
        </p:nvSpPr>
        <p:spPr bwMode="auto">
          <a:xfrm>
            <a:off x="1162940" y="1122508"/>
            <a:ext cx="347150" cy="349307"/>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8221" name="AutoShape 29"/>
          <p:cNvSpPr>
            <a:spLocks noChangeShapeType="1"/>
          </p:cNvSpPr>
          <p:nvPr/>
        </p:nvSpPr>
        <p:spPr bwMode="auto">
          <a:xfrm>
            <a:off x="1806848" y="524656"/>
            <a:ext cx="910429" cy="840"/>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8220" name="AutoShape 28"/>
          <p:cNvSpPr>
            <a:spLocks noChangeShapeType="1"/>
          </p:cNvSpPr>
          <p:nvPr/>
        </p:nvSpPr>
        <p:spPr bwMode="auto">
          <a:xfrm>
            <a:off x="1806848" y="1572576"/>
            <a:ext cx="910429" cy="840"/>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8219" name="AutoShape 27"/>
          <p:cNvSpPr>
            <a:spLocks noChangeShapeType="1"/>
          </p:cNvSpPr>
          <p:nvPr/>
        </p:nvSpPr>
        <p:spPr bwMode="auto">
          <a:xfrm>
            <a:off x="3014034" y="625417"/>
            <a:ext cx="318034" cy="294728"/>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8218" name="AutoShape 26"/>
          <p:cNvSpPr>
            <a:spLocks noChangeShapeType="1"/>
          </p:cNvSpPr>
          <p:nvPr/>
        </p:nvSpPr>
        <p:spPr bwMode="auto">
          <a:xfrm flipH="1">
            <a:off x="3014034" y="1122508"/>
            <a:ext cx="318034" cy="349307"/>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8217" name="AutoShape 25"/>
          <p:cNvSpPr>
            <a:spLocks noChangeShapeType="1"/>
          </p:cNvSpPr>
          <p:nvPr/>
        </p:nvSpPr>
        <p:spPr bwMode="auto">
          <a:xfrm flipH="1">
            <a:off x="2408201" y="625417"/>
            <a:ext cx="360588" cy="295568"/>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8216" name="AutoShape 24"/>
          <p:cNvSpPr>
            <a:spLocks noChangeShapeType="1"/>
          </p:cNvSpPr>
          <p:nvPr/>
        </p:nvSpPr>
        <p:spPr bwMode="auto">
          <a:xfrm>
            <a:off x="2408201" y="1122508"/>
            <a:ext cx="360588" cy="349307"/>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8215" name="AutoShape 23"/>
          <p:cNvSpPr>
            <a:spLocks noChangeShapeType="1"/>
          </p:cNvSpPr>
          <p:nvPr/>
        </p:nvSpPr>
        <p:spPr bwMode="auto">
          <a:xfrm flipH="1">
            <a:off x="1755336" y="1122508"/>
            <a:ext cx="407621" cy="349307"/>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8214" name="Rectangle 22"/>
          <p:cNvSpPr>
            <a:spLocks noChangeArrowheads="1"/>
          </p:cNvSpPr>
          <p:nvPr/>
        </p:nvSpPr>
        <p:spPr bwMode="auto">
          <a:xfrm>
            <a:off x="1214414" y="1900891"/>
            <a:ext cx="2026638" cy="242231"/>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(a)</a:t>
            </a:r>
            <a:r>
              <a:rPr kumimoji="0" lang="zh-CN" altLang="en-US"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一个带权连通图</a:t>
            </a:r>
            <a:endParaRPr kumimoji="0" lang="zh-CN" altLang="en-US"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grpSp>
        <p:nvGrpSpPr>
          <p:cNvPr id="112" name="组合 111"/>
          <p:cNvGrpSpPr/>
          <p:nvPr/>
        </p:nvGrpSpPr>
        <p:grpSpPr>
          <a:xfrm>
            <a:off x="4643438" y="347335"/>
            <a:ext cx="2763762" cy="1420738"/>
            <a:chOff x="4643438" y="347335"/>
            <a:chExt cx="2763762" cy="1420738"/>
          </a:xfrm>
        </p:grpSpPr>
        <p:sp>
          <p:nvSpPr>
            <p:cNvPr id="60" name="Rectangle 47"/>
            <p:cNvSpPr>
              <a:spLocks noChangeArrowheads="1"/>
            </p:cNvSpPr>
            <p:nvPr/>
          </p:nvSpPr>
          <p:spPr bwMode="auto">
            <a:xfrm>
              <a:off x="6317597" y="757099"/>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1" name="Rectangle 46"/>
            <p:cNvSpPr>
              <a:spLocks noChangeArrowheads="1"/>
            </p:cNvSpPr>
            <p:nvPr/>
          </p:nvSpPr>
          <p:spPr bwMode="auto">
            <a:xfrm>
              <a:off x="4866286" y="1251670"/>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rPr>
                <a:t>8</a:t>
              </a:r>
              <a:endPar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2" name="Rectangle 45"/>
            <p:cNvSpPr>
              <a:spLocks noChangeArrowheads="1"/>
            </p:cNvSpPr>
            <p:nvPr/>
          </p:nvSpPr>
          <p:spPr bwMode="auto">
            <a:xfrm>
              <a:off x="5888699" y="1581664"/>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rPr>
                <a:t>6</a:t>
              </a:r>
              <a:endPar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3" name="Rectangle 44"/>
            <p:cNvSpPr>
              <a:spLocks noChangeArrowheads="1"/>
            </p:cNvSpPr>
            <p:nvPr/>
          </p:nvSpPr>
          <p:spPr bwMode="auto">
            <a:xfrm>
              <a:off x="4866286" y="633666"/>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4" name="Rectangle 43"/>
            <p:cNvSpPr>
              <a:spLocks noChangeArrowheads="1"/>
            </p:cNvSpPr>
            <p:nvPr/>
          </p:nvSpPr>
          <p:spPr bwMode="auto">
            <a:xfrm>
              <a:off x="5584102" y="1130757"/>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rPr>
                <a:t>7</a:t>
              </a:r>
              <a:endPar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5" name="Rectangle 42"/>
            <p:cNvSpPr>
              <a:spLocks noChangeArrowheads="1"/>
            </p:cNvSpPr>
            <p:nvPr/>
          </p:nvSpPr>
          <p:spPr bwMode="auto">
            <a:xfrm>
              <a:off x="6943587" y="591682"/>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6" name="Rectangle 41"/>
            <p:cNvSpPr>
              <a:spLocks noChangeArrowheads="1"/>
            </p:cNvSpPr>
            <p:nvPr/>
          </p:nvSpPr>
          <p:spPr bwMode="auto">
            <a:xfrm>
              <a:off x="6943587" y="1251670"/>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7" name="Rectangle 40"/>
            <p:cNvSpPr>
              <a:spLocks noChangeArrowheads="1"/>
            </p:cNvSpPr>
            <p:nvPr/>
          </p:nvSpPr>
          <p:spPr bwMode="auto">
            <a:xfrm>
              <a:off x="5888699" y="347335"/>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rPr>
                <a:t>6</a:t>
              </a:r>
              <a:endPar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8" name="Rectangle 39"/>
            <p:cNvSpPr>
              <a:spLocks noChangeArrowheads="1"/>
            </p:cNvSpPr>
            <p:nvPr/>
          </p:nvSpPr>
          <p:spPr bwMode="auto">
            <a:xfrm>
              <a:off x="6297440" y="1130757"/>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9" name="Oval 38"/>
            <p:cNvSpPr>
              <a:spLocks noChangeArrowheads="1"/>
            </p:cNvSpPr>
            <p:nvPr/>
          </p:nvSpPr>
          <p:spPr bwMode="auto">
            <a:xfrm>
              <a:off x="5235832" y="390159"/>
              <a:ext cx="348270" cy="28549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0</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70" name="Oval 37"/>
            <p:cNvSpPr>
              <a:spLocks noChangeArrowheads="1"/>
            </p:cNvSpPr>
            <p:nvPr/>
          </p:nvSpPr>
          <p:spPr bwMode="auto">
            <a:xfrm>
              <a:off x="4643438" y="886409"/>
              <a:ext cx="348270" cy="28633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71" name="Oval 36"/>
            <p:cNvSpPr>
              <a:spLocks noChangeArrowheads="1"/>
            </p:cNvSpPr>
            <p:nvPr/>
          </p:nvSpPr>
          <p:spPr bwMode="auto">
            <a:xfrm>
              <a:off x="5235832" y="1438079"/>
              <a:ext cx="348270" cy="28549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72" name="Oval 35"/>
            <p:cNvSpPr>
              <a:spLocks noChangeArrowheads="1"/>
            </p:cNvSpPr>
            <p:nvPr/>
          </p:nvSpPr>
          <p:spPr bwMode="auto">
            <a:xfrm>
              <a:off x="6494531" y="390159"/>
              <a:ext cx="348270" cy="28549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73" name="Oval 34"/>
            <p:cNvSpPr>
              <a:spLocks noChangeArrowheads="1"/>
            </p:cNvSpPr>
            <p:nvPr/>
          </p:nvSpPr>
          <p:spPr bwMode="auto">
            <a:xfrm>
              <a:off x="7057810" y="886409"/>
              <a:ext cx="349390" cy="28633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74" name="Oval 33"/>
            <p:cNvSpPr>
              <a:spLocks noChangeArrowheads="1"/>
            </p:cNvSpPr>
            <p:nvPr/>
          </p:nvSpPr>
          <p:spPr bwMode="auto">
            <a:xfrm>
              <a:off x="5888699" y="887249"/>
              <a:ext cx="348270" cy="28549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6</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75" name="Oval 32"/>
            <p:cNvSpPr>
              <a:spLocks noChangeArrowheads="1"/>
            </p:cNvSpPr>
            <p:nvPr/>
          </p:nvSpPr>
          <p:spPr bwMode="auto">
            <a:xfrm>
              <a:off x="6494531" y="1438079"/>
              <a:ext cx="348270" cy="28549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76" name="AutoShape 31"/>
            <p:cNvSpPr>
              <a:spLocks noChangeShapeType="1"/>
            </p:cNvSpPr>
            <p:nvPr/>
          </p:nvSpPr>
          <p:spPr bwMode="auto">
            <a:xfrm flipV="1">
              <a:off x="4940195" y="633665"/>
              <a:ext cx="347150" cy="294728"/>
            </a:xfrm>
            <a:prstGeom prst="straightConnector1">
              <a:avLst/>
            </a:prstGeom>
            <a:noFill/>
            <a:ln w="28575">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77" name="AutoShape 30"/>
            <p:cNvSpPr>
              <a:spLocks noChangeShapeType="1"/>
            </p:cNvSpPr>
            <p:nvPr/>
          </p:nvSpPr>
          <p:spPr bwMode="auto">
            <a:xfrm>
              <a:off x="4940195" y="1130756"/>
              <a:ext cx="347150" cy="349307"/>
            </a:xfrm>
            <a:prstGeom prst="straightConnector1">
              <a:avLst/>
            </a:prstGeom>
            <a:noFill/>
            <a:ln w="19050">
              <a:solidFill>
                <a:schemeClr val="bg1">
                  <a:lumMod val="75000"/>
                </a:schemeClr>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78" name="AutoShape 29"/>
            <p:cNvSpPr>
              <a:spLocks noChangeShapeType="1"/>
            </p:cNvSpPr>
            <p:nvPr/>
          </p:nvSpPr>
          <p:spPr bwMode="auto">
            <a:xfrm>
              <a:off x="5584103" y="532904"/>
              <a:ext cx="910429" cy="840"/>
            </a:xfrm>
            <a:prstGeom prst="straightConnector1">
              <a:avLst/>
            </a:prstGeom>
            <a:noFill/>
            <a:ln w="19050">
              <a:solidFill>
                <a:schemeClr val="bg1">
                  <a:lumMod val="75000"/>
                </a:schemeClr>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79" name="AutoShape 28"/>
            <p:cNvSpPr>
              <a:spLocks noChangeShapeType="1"/>
            </p:cNvSpPr>
            <p:nvPr/>
          </p:nvSpPr>
          <p:spPr bwMode="auto">
            <a:xfrm>
              <a:off x="5584103" y="1580825"/>
              <a:ext cx="910429" cy="840"/>
            </a:xfrm>
            <a:prstGeom prst="straightConnector1">
              <a:avLst/>
            </a:prstGeom>
            <a:noFill/>
            <a:ln w="19050">
              <a:solidFill>
                <a:schemeClr val="bg1">
                  <a:lumMod val="75000"/>
                </a:schemeClr>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80" name="AutoShape 27"/>
            <p:cNvSpPr>
              <a:spLocks noChangeShapeType="1"/>
            </p:cNvSpPr>
            <p:nvPr/>
          </p:nvSpPr>
          <p:spPr bwMode="auto">
            <a:xfrm>
              <a:off x="6791289" y="633665"/>
              <a:ext cx="318034" cy="294728"/>
            </a:xfrm>
            <a:prstGeom prst="straightConnector1">
              <a:avLst/>
            </a:prstGeom>
            <a:noFill/>
            <a:ln w="19050">
              <a:solidFill>
                <a:schemeClr val="bg1">
                  <a:lumMod val="75000"/>
                </a:schemeClr>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81" name="AutoShape 26"/>
            <p:cNvSpPr>
              <a:spLocks noChangeShapeType="1"/>
            </p:cNvSpPr>
            <p:nvPr/>
          </p:nvSpPr>
          <p:spPr bwMode="auto">
            <a:xfrm flipH="1">
              <a:off x="6791289" y="1130756"/>
              <a:ext cx="318034" cy="349307"/>
            </a:xfrm>
            <a:prstGeom prst="straightConnector1">
              <a:avLst/>
            </a:prstGeom>
            <a:noFill/>
            <a:ln w="19050">
              <a:solidFill>
                <a:schemeClr val="bg1">
                  <a:lumMod val="75000"/>
                </a:schemeClr>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82" name="AutoShape 25"/>
            <p:cNvSpPr>
              <a:spLocks noChangeShapeType="1"/>
            </p:cNvSpPr>
            <p:nvPr/>
          </p:nvSpPr>
          <p:spPr bwMode="auto">
            <a:xfrm flipH="1">
              <a:off x="6185456" y="633665"/>
              <a:ext cx="360588" cy="295568"/>
            </a:xfrm>
            <a:prstGeom prst="straightConnector1">
              <a:avLst/>
            </a:prstGeom>
            <a:noFill/>
            <a:ln w="19050">
              <a:solidFill>
                <a:schemeClr val="bg1">
                  <a:lumMod val="75000"/>
                </a:schemeClr>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83" name="AutoShape 24"/>
            <p:cNvSpPr>
              <a:spLocks noChangeShapeType="1"/>
            </p:cNvSpPr>
            <p:nvPr/>
          </p:nvSpPr>
          <p:spPr bwMode="auto">
            <a:xfrm>
              <a:off x="6185456" y="1130756"/>
              <a:ext cx="360588" cy="349307"/>
            </a:xfrm>
            <a:prstGeom prst="straightConnector1">
              <a:avLst/>
            </a:prstGeom>
            <a:noFill/>
            <a:ln w="19050">
              <a:solidFill>
                <a:schemeClr val="bg1">
                  <a:lumMod val="75000"/>
                </a:schemeClr>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84" name="AutoShape 23"/>
            <p:cNvSpPr>
              <a:spLocks noChangeShapeType="1"/>
            </p:cNvSpPr>
            <p:nvPr/>
          </p:nvSpPr>
          <p:spPr bwMode="auto">
            <a:xfrm flipH="1">
              <a:off x="5532591" y="1130756"/>
              <a:ext cx="407621" cy="349307"/>
            </a:xfrm>
            <a:prstGeom prst="straightConnector1">
              <a:avLst/>
            </a:prstGeom>
            <a:noFill/>
            <a:ln w="19050">
              <a:solidFill>
                <a:schemeClr val="bg1">
                  <a:lumMod val="75000"/>
                </a:schemeClr>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grpSp>
      <p:grpSp>
        <p:nvGrpSpPr>
          <p:cNvPr id="139" name="组合 138"/>
          <p:cNvGrpSpPr/>
          <p:nvPr/>
        </p:nvGrpSpPr>
        <p:grpSpPr>
          <a:xfrm>
            <a:off x="4880072" y="2436897"/>
            <a:ext cx="2763762" cy="1420738"/>
            <a:chOff x="4880072" y="2436897"/>
            <a:chExt cx="2763762" cy="1420738"/>
          </a:xfrm>
        </p:grpSpPr>
        <p:sp>
          <p:nvSpPr>
            <p:cNvPr id="86" name="Rectangle 47"/>
            <p:cNvSpPr>
              <a:spLocks noChangeArrowheads="1"/>
            </p:cNvSpPr>
            <p:nvPr/>
          </p:nvSpPr>
          <p:spPr bwMode="auto">
            <a:xfrm>
              <a:off x="6554231" y="2846661"/>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87" name="Rectangle 46"/>
            <p:cNvSpPr>
              <a:spLocks noChangeArrowheads="1"/>
            </p:cNvSpPr>
            <p:nvPr/>
          </p:nvSpPr>
          <p:spPr bwMode="auto">
            <a:xfrm>
              <a:off x="5102920" y="3341232"/>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rPr>
                <a:t>8</a:t>
              </a:r>
              <a:endPar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88" name="Rectangle 45"/>
            <p:cNvSpPr>
              <a:spLocks noChangeArrowheads="1"/>
            </p:cNvSpPr>
            <p:nvPr/>
          </p:nvSpPr>
          <p:spPr bwMode="auto">
            <a:xfrm>
              <a:off x="6125333" y="3671226"/>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rPr>
                <a:t>6</a:t>
              </a:r>
              <a:endPar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89" name="Rectangle 44"/>
            <p:cNvSpPr>
              <a:spLocks noChangeArrowheads="1"/>
            </p:cNvSpPr>
            <p:nvPr/>
          </p:nvSpPr>
          <p:spPr bwMode="auto">
            <a:xfrm>
              <a:off x="5102920" y="2723227"/>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90" name="Rectangle 43"/>
            <p:cNvSpPr>
              <a:spLocks noChangeArrowheads="1"/>
            </p:cNvSpPr>
            <p:nvPr/>
          </p:nvSpPr>
          <p:spPr bwMode="auto">
            <a:xfrm>
              <a:off x="5820736" y="3220318"/>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rPr>
                <a:t>7</a:t>
              </a:r>
              <a:endPar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91" name="Rectangle 42"/>
            <p:cNvSpPr>
              <a:spLocks noChangeArrowheads="1"/>
            </p:cNvSpPr>
            <p:nvPr/>
          </p:nvSpPr>
          <p:spPr bwMode="auto">
            <a:xfrm>
              <a:off x="7180221" y="2681243"/>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92" name="Rectangle 41"/>
            <p:cNvSpPr>
              <a:spLocks noChangeArrowheads="1"/>
            </p:cNvSpPr>
            <p:nvPr/>
          </p:nvSpPr>
          <p:spPr bwMode="auto">
            <a:xfrm>
              <a:off x="7180221" y="3341232"/>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93" name="Rectangle 40"/>
            <p:cNvSpPr>
              <a:spLocks noChangeArrowheads="1"/>
            </p:cNvSpPr>
            <p:nvPr/>
          </p:nvSpPr>
          <p:spPr bwMode="auto">
            <a:xfrm>
              <a:off x="6125333" y="2436897"/>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rPr>
                <a:t>6</a:t>
              </a:r>
              <a:endPar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94" name="Rectangle 39"/>
            <p:cNvSpPr>
              <a:spLocks noChangeArrowheads="1"/>
            </p:cNvSpPr>
            <p:nvPr/>
          </p:nvSpPr>
          <p:spPr bwMode="auto">
            <a:xfrm>
              <a:off x="6534074" y="3220318"/>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95" name="Oval 38"/>
            <p:cNvSpPr>
              <a:spLocks noChangeArrowheads="1"/>
            </p:cNvSpPr>
            <p:nvPr/>
          </p:nvSpPr>
          <p:spPr bwMode="auto">
            <a:xfrm>
              <a:off x="5472466" y="2479720"/>
              <a:ext cx="348270" cy="28549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0</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96" name="Oval 37"/>
            <p:cNvSpPr>
              <a:spLocks noChangeArrowheads="1"/>
            </p:cNvSpPr>
            <p:nvPr/>
          </p:nvSpPr>
          <p:spPr bwMode="auto">
            <a:xfrm>
              <a:off x="4880072" y="2975971"/>
              <a:ext cx="348270" cy="28633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97" name="Oval 36"/>
            <p:cNvSpPr>
              <a:spLocks noChangeArrowheads="1"/>
            </p:cNvSpPr>
            <p:nvPr/>
          </p:nvSpPr>
          <p:spPr bwMode="auto">
            <a:xfrm>
              <a:off x="5472466" y="3527641"/>
              <a:ext cx="348270" cy="28549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98" name="Oval 35"/>
            <p:cNvSpPr>
              <a:spLocks noChangeArrowheads="1"/>
            </p:cNvSpPr>
            <p:nvPr/>
          </p:nvSpPr>
          <p:spPr bwMode="auto">
            <a:xfrm>
              <a:off x="6731165" y="2479720"/>
              <a:ext cx="348270" cy="28549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99" name="Oval 34"/>
            <p:cNvSpPr>
              <a:spLocks noChangeArrowheads="1"/>
            </p:cNvSpPr>
            <p:nvPr/>
          </p:nvSpPr>
          <p:spPr bwMode="auto">
            <a:xfrm>
              <a:off x="7294444" y="2975971"/>
              <a:ext cx="349390" cy="28633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01" name="Oval 33"/>
            <p:cNvSpPr>
              <a:spLocks noChangeArrowheads="1"/>
            </p:cNvSpPr>
            <p:nvPr/>
          </p:nvSpPr>
          <p:spPr bwMode="auto">
            <a:xfrm>
              <a:off x="6125333" y="2976811"/>
              <a:ext cx="348270" cy="28549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6</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02" name="Oval 32"/>
            <p:cNvSpPr>
              <a:spLocks noChangeArrowheads="1"/>
            </p:cNvSpPr>
            <p:nvPr/>
          </p:nvSpPr>
          <p:spPr bwMode="auto">
            <a:xfrm>
              <a:off x="6731165" y="3527641"/>
              <a:ext cx="348270" cy="28549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03" name="AutoShape 31"/>
            <p:cNvSpPr>
              <a:spLocks noChangeShapeType="1"/>
            </p:cNvSpPr>
            <p:nvPr/>
          </p:nvSpPr>
          <p:spPr bwMode="auto">
            <a:xfrm flipV="1">
              <a:off x="5176829" y="2723227"/>
              <a:ext cx="347150" cy="294728"/>
            </a:xfrm>
            <a:prstGeom prst="straightConnector1">
              <a:avLst/>
            </a:prstGeom>
            <a:noFill/>
            <a:ln w="28575">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04" name="AutoShape 30"/>
            <p:cNvSpPr>
              <a:spLocks noChangeShapeType="1"/>
            </p:cNvSpPr>
            <p:nvPr/>
          </p:nvSpPr>
          <p:spPr bwMode="auto">
            <a:xfrm>
              <a:off x="5176829" y="3220318"/>
              <a:ext cx="347150" cy="349307"/>
            </a:xfrm>
            <a:prstGeom prst="straightConnector1">
              <a:avLst/>
            </a:prstGeom>
            <a:noFill/>
            <a:ln w="19050">
              <a:solidFill>
                <a:schemeClr val="bg1">
                  <a:lumMod val="65000"/>
                </a:schemeClr>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05" name="AutoShape 29"/>
            <p:cNvSpPr>
              <a:spLocks noChangeShapeType="1"/>
            </p:cNvSpPr>
            <p:nvPr/>
          </p:nvSpPr>
          <p:spPr bwMode="auto">
            <a:xfrm>
              <a:off x="5820737" y="2622466"/>
              <a:ext cx="910429" cy="840"/>
            </a:xfrm>
            <a:prstGeom prst="straightConnector1">
              <a:avLst/>
            </a:prstGeom>
            <a:noFill/>
            <a:ln w="19050">
              <a:solidFill>
                <a:schemeClr val="bg1">
                  <a:lumMod val="65000"/>
                </a:schemeClr>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06" name="AutoShape 28"/>
            <p:cNvSpPr>
              <a:spLocks noChangeShapeType="1"/>
            </p:cNvSpPr>
            <p:nvPr/>
          </p:nvSpPr>
          <p:spPr bwMode="auto">
            <a:xfrm>
              <a:off x="5820737" y="3670386"/>
              <a:ext cx="910429" cy="840"/>
            </a:xfrm>
            <a:prstGeom prst="straightConnector1">
              <a:avLst/>
            </a:prstGeom>
            <a:noFill/>
            <a:ln w="19050">
              <a:solidFill>
                <a:schemeClr val="bg1">
                  <a:lumMod val="65000"/>
                </a:schemeClr>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07" name="AutoShape 27"/>
            <p:cNvSpPr>
              <a:spLocks noChangeShapeType="1"/>
            </p:cNvSpPr>
            <p:nvPr/>
          </p:nvSpPr>
          <p:spPr bwMode="auto">
            <a:xfrm>
              <a:off x="7027923" y="2723227"/>
              <a:ext cx="318034" cy="294728"/>
            </a:xfrm>
            <a:prstGeom prst="straightConnector1">
              <a:avLst/>
            </a:prstGeom>
            <a:noFill/>
            <a:ln w="19050">
              <a:solidFill>
                <a:schemeClr val="bg1">
                  <a:lumMod val="65000"/>
                </a:schemeClr>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08" name="AutoShape 26"/>
            <p:cNvSpPr>
              <a:spLocks noChangeShapeType="1"/>
            </p:cNvSpPr>
            <p:nvPr/>
          </p:nvSpPr>
          <p:spPr bwMode="auto">
            <a:xfrm flipH="1">
              <a:off x="7027923" y="3220318"/>
              <a:ext cx="318034" cy="349307"/>
            </a:xfrm>
            <a:prstGeom prst="straightConnector1">
              <a:avLst/>
            </a:prstGeom>
            <a:noFill/>
            <a:ln w="28575">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09" name="AutoShape 25"/>
            <p:cNvSpPr>
              <a:spLocks noChangeShapeType="1"/>
            </p:cNvSpPr>
            <p:nvPr/>
          </p:nvSpPr>
          <p:spPr bwMode="auto">
            <a:xfrm flipH="1">
              <a:off x="6422090" y="2723227"/>
              <a:ext cx="360588" cy="295568"/>
            </a:xfrm>
            <a:prstGeom prst="straightConnector1">
              <a:avLst/>
            </a:prstGeom>
            <a:noFill/>
            <a:ln w="19050">
              <a:solidFill>
                <a:schemeClr val="bg1">
                  <a:lumMod val="65000"/>
                </a:schemeClr>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10" name="AutoShape 24"/>
            <p:cNvSpPr>
              <a:spLocks noChangeShapeType="1"/>
            </p:cNvSpPr>
            <p:nvPr/>
          </p:nvSpPr>
          <p:spPr bwMode="auto">
            <a:xfrm>
              <a:off x="6422090" y="3220318"/>
              <a:ext cx="360588" cy="349307"/>
            </a:xfrm>
            <a:prstGeom prst="straightConnector1">
              <a:avLst/>
            </a:prstGeom>
            <a:noFill/>
            <a:ln w="19050">
              <a:solidFill>
                <a:schemeClr val="bg1">
                  <a:lumMod val="65000"/>
                </a:schemeClr>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11" name="AutoShape 23"/>
            <p:cNvSpPr>
              <a:spLocks noChangeShapeType="1"/>
            </p:cNvSpPr>
            <p:nvPr/>
          </p:nvSpPr>
          <p:spPr bwMode="auto">
            <a:xfrm flipH="1">
              <a:off x="5769225" y="3220318"/>
              <a:ext cx="407621" cy="349307"/>
            </a:xfrm>
            <a:prstGeom prst="straightConnector1">
              <a:avLst/>
            </a:prstGeom>
            <a:noFill/>
            <a:ln w="19050">
              <a:solidFill>
                <a:schemeClr val="bg1">
                  <a:lumMod val="65000"/>
                </a:schemeClr>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grpSp>
      <p:grpSp>
        <p:nvGrpSpPr>
          <p:cNvPr id="140" name="组合 139"/>
          <p:cNvGrpSpPr/>
          <p:nvPr/>
        </p:nvGrpSpPr>
        <p:grpSpPr>
          <a:xfrm>
            <a:off x="1171552" y="3086982"/>
            <a:ext cx="2763762" cy="1420738"/>
            <a:chOff x="1171552" y="3086982"/>
            <a:chExt cx="2763762" cy="1420738"/>
          </a:xfrm>
        </p:grpSpPr>
        <p:sp>
          <p:nvSpPr>
            <p:cNvPr id="114" name="Rectangle 47"/>
            <p:cNvSpPr>
              <a:spLocks noChangeArrowheads="1"/>
            </p:cNvSpPr>
            <p:nvPr/>
          </p:nvSpPr>
          <p:spPr bwMode="auto">
            <a:xfrm>
              <a:off x="2845711" y="3496746"/>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15" name="Rectangle 46"/>
            <p:cNvSpPr>
              <a:spLocks noChangeArrowheads="1"/>
            </p:cNvSpPr>
            <p:nvPr/>
          </p:nvSpPr>
          <p:spPr bwMode="auto">
            <a:xfrm>
              <a:off x="1394400" y="3991317"/>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rPr>
                <a:t>8</a:t>
              </a:r>
              <a:endPar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16" name="Rectangle 45"/>
            <p:cNvSpPr>
              <a:spLocks noChangeArrowheads="1"/>
            </p:cNvSpPr>
            <p:nvPr/>
          </p:nvSpPr>
          <p:spPr bwMode="auto">
            <a:xfrm>
              <a:off x="2416813" y="4321311"/>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rPr>
                <a:t>6</a:t>
              </a:r>
              <a:endPar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17" name="Rectangle 44"/>
            <p:cNvSpPr>
              <a:spLocks noChangeArrowheads="1"/>
            </p:cNvSpPr>
            <p:nvPr/>
          </p:nvSpPr>
          <p:spPr bwMode="auto">
            <a:xfrm>
              <a:off x="1394400" y="3373313"/>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18" name="Rectangle 43"/>
            <p:cNvSpPr>
              <a:spLocks noChangeArrowheads="1"/>
            </p:cNvSpPr>
            <p:nvPr/>
          </p:nvSpPr>
          <p:spPr bwMode="auto">
            <a:xfrm>
              <a:off x="2112216" y="3870404"/>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rPr>
                <a:t>7</a:t>
              </a:r>
              <a:endPar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19" name="Rectangle 42"/>
            <p:cNvSpPr>
              <a:spLocks noChangeArrowheads="1"/>
            </p:cNvSpPr>
            <p:nvPr/>
          </p:nvSpPr>
          <p:spPr bwMode="auto">
            <a:xfrm>
              <a:off x="3471701" y="3331329"/>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20" name="Rectangle 41"/>
            <p:cNvSpPr>
              <a:spLocks noChangeArrowheads="1"/>
            </p:cNvSpPr>
            <p:nvPr/>
          </p:nvSpPr>
          <p:spPr bwMode="auto">
            <a:xfrm>
              <a:off x="3471701" y="3991317"/>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21" name="Rectangle 40"/>
            <p:cNvSpPr>
              <a:spLocks noChangeArrowheads="1"/>
            </p:cNvSpPr>
            <p:nvPr/>
          </p:nvSpPr>
          <p:spPr bwMode="auto">
            <a:xfrm>
              <a:off x="2416813" y="3086982"/>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rPr>
                <a:t>6</a:t>
              </a:r>
              <a:endPar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22" name="Rectangle 39"/>
            <p:cNvSpPr>
              <a:spLocks noChangeArrowheads="1"/>
            </p:cNvSpPr>
            <p:nvPr/>
          </p:nvSpPr>
          <p:spPr bwMode="auto">
            <a:xfrm>
              <a:off x="2825554" y="3870404"/>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23" name="Oval 38"/>
            <p:cNvSpPr>
              <a:spLocks noChangeArrowheads="1"/>
            </p:cNvSpPr>
            <p:nvPr/>
          </p:nvSpPr>
          <p:spPr bwMode="auto">
            <a:xfrm>
              <a:off x="1763946" y="3129806"/>
              <a:ext cx="348270" cy="28549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0</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24" name="Oval 37"/>
            <p:cNvSpPr>
              <a:spLocks noChangeArrowheads="1"/>
            </p:cNvSpPr>
            <p:nvPr/>
          </p:nvSpPr>
          <p:spPr bwMode="auto">
            <a:xfrm>
              <a:off x="1171552" y="3626056"/>
              <a:ext cx="348270" cy="28633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25" name="Oval 36"/>
            <p:cNvSpPr>
              <a:spLocks noChangeArrowheads="1"/>
            </p:cNvSpPr>
            <p:nvPr/>
          </p:nvSpPr>
          <p:spPr bwMode="auto">
            <a:xfrm>
              <a:off x="1763946" y="4177726"/>
              <a:ext cx="348270" cy="28549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26" name="Oval 35"/>
            <p:cNvSpPr>
              <a:spLocks noChangeArrowheads="1"/>
            </p:cNvSpPr>
            <p:nvPr/>
          </p:nvSpPr>
          <p:spPr bwMode="auto">
            <a:xfrm>
              <a:off x="3022645" y="3129806"/>
              <a:ext cx="348270" cy="28549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27" name="Oval 34"/>
            <p:cNvSpPr>
              <a:spLocks noChangeArrowheads="1"/>
            </p:cNvSpPr>
            <p:nvPr/>
          </p:nvSpPr>
          <p:spPr bwMode="auto">
            <a:xfrm>
              <a:off x="3585924" y="3626056"/>
              <a:ext cx="349390" cy="28633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28" name="Oval 33"/>
            <p:cNvSpPr>
              <a:spLocks noChangeArrowheads="1"/>
            </p:cNvSpPr>
            <p:nvPr/>
          </p:nvSpPr>
          <p:spPr bwMode="auto">
            <a:xfrm>
              <a:off x="2416813" y="3626896"/>
              <a:ext cx="348270" cy="28549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6</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29" name="Oval 32"/>
            <p:cNvSpPr>
              <a:spLocks noChangeArrowheads="1"/>
            </p:cNvSpPr>
            <p:nvPr/>
          </p:nvSpPr>
          <p:spPr bwMode="auto">
            <a:xfrm>
              <a:off x="3022645" y="4177726"/>
              <a:ext cx="348270" cy="28549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30" name="AutoShape 31"/>
            <p:cNvSpPr>
              <a:spLocks noChangeShapeType="1"/>
            </p:cNvSpPr>
            <p:nvPr/>
          </p:nvSpPr>
          <p:spPr bwMode="auto">
            <a:xfrm flipV="1">
              <a:off x="1468309" y="3373312"/>
              <a:ext cx="347150" cy="294728"/>
            </a:xfrm>
            <a:prstGeom prst="straightConnector1">
              <a:avLst/>
            </a:prstGeom>
            <a:noFill/>
            <a:ln w="28575">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31" name="AutoShape 30"/>
            <p:cNvSpPr>
              <a:spLocks noChangeShapeType="1"/>
            </p:cNvSpPr>
            <p:nvPr/>
          </p:nvSpPr>
          <p:spPr bwMode="auto">
            <a:xfrm>
              <a:off x="1468309" y="3870403"/>
              <a:ext cx="347150" cy="349307"/>
            </a:xfrm>
            <a:prstGeom prst="straightConnector1">
              <a:avLst/>
            </a:prstGeom>
            <a:noFill/>
            <a:ln w="19050">
              <a:solidFill>
                <a:schemeClr val="bg1">
                  <a:lumMod val="65000"/>
                </a:schemeClr>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32" name="AutoShape 29"/>
            <p:cNvSpPr>
              <a:spLocks noChangeShapeType="1"/>
            </p:cNvSpPr>
            <p:nvPr/>
          </p:nvSpPr>
          <p:spPr bwMode="auto">
            <a:xfrm>
              <a:off x="2112217" y="3272552"/>
              <a:ext cx="910429" cy="840"/>
            </a:xfrm>
            <a:prstGeom prst="straightConnector1">
              <a:avLst/>
            </a:prstGeom>
            <a:noFill/>
            <a:ln w="19050">
              <a:solidFill>
                <a:schemeClr val="bg1">
                  <a:lumMod val="65000"/>
                </a:schemeClr>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33" name="AutoShape 28"/>
            <p:cNvSpPr>
              <a:spLocks noChangeShapeType="1"/>
            </p:cNvSpPr>
            <p:nvPr/>
          </p:nvSpPr>
          <p:spPr bwMode="auto">
            <a:xfrm>
              <a:off x="2112217" y="4320472"/>
              <a:ext cx="910429" cy="840"/>
            </a:xfrm>
            <a:prstGeom prst="straightConnector1">
              <a:avLst/>
            </a:prstGeom>
            <a:noFill/>
            <a:ln w="19050">
              <a:solidFill>
                <a:schemeClr val="bg1">
                  <a:lumMod val="65000"/>
                </a:schemeClr>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34" name="AutoShape 27"/>
            <p:cNvSpPr>
              <a:spLocks noChangeShapeType="1"/>
            </p:cNvSpPr>
            <p:nvPr/>
          </p:nvSpPr>
          <p:spPr bwMode="auto">
            <a:xfrm>
              <a:off x="3319403" y="3373312"/>
              <a:ext cx="318034" cy="294728"/>
            </a:xfrm>
            <a:prstGeom prst="straightConnector1">
              <a:avLst/>
            </a:prstGeom>
            <a:noFill/>
            <a:ln w="19050">
              <a:solidFill>
                <a:schemeClr val="bg1">
                  <a:lumMod val="65000"/>
                </a:schemeClr>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35" name="AutoShape 26"/>
            <p:cNvSpPr>
              <a:spLocks noChangeShapeType="1"/>
            </p:cNvSpPr>
            <p:nvPr/>
          </p:nvSpPr>
          <p:spPr bwMode="auto">
            <a:xfrm flipH="1">
              <a:off x="3319403" y="3870403"/>
              <a:ext cx="318034" cy="349307"/>
            </a:xfrm>
            <a:prstGeom prst="straightConnector1">
              <a:avLst/>
            </a:prstGeom>
            <a:noFill/>
            <a:ln w="28575">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36" name="AutoShape 25"/>
            <p:cNvSpPr>
              <a:spLocks noChangeShapeType="1"/>
            </p:cNvSpPr>
            <p:nvPr/>
          </p:nvSpPr>
          <p:spPr bwMode="auto">
            <a:xfrm flipH="1">
              <a:off x="2713570" y="3373312"/>
              <a:ext cx="360588" cy="295568"/>
            </a:xfrm>
            <a:prstGeom prst="straightConnector1">
              <a:avLst/>
            </a:prstGeom>
            <a:noFill/>
            <a:ln w="38100">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37" name="AutoShape 24"/>
            <p:cNvSpPr>
              <a:spLocks noChangeShapeType="1"/>
            </p:cNvSpPr>
            <p:nvPr/>
          </p:nvSpPr>
          <p:spPr bwMode="auto">
            <a:xfrm>
              <a:off x="2713570" y="3870403"/>
              <a:ext cx="360588" cy="349307"/>
            </a:xfrm>
            <a:prstGeom prst="straightConnector1">
              <a:avLst/>
            </a:prstGeom>
            <a:noFill/>
            <a:ln w="19050">
              <a:solidFill>
                <a:schemeClr val="bg1">
                  <a:lumMod val="65000"/>
                </a:schemeClr>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38" name="AutoShape 23"/>
            <p:cNvSpPr>
              <a:spLocks noChangeShapeType="1"/>
            </p:cNvSpPr>
            <p:nvPr/>
          </p:nvSpPr>
          <p:spPr bwMode="auto">
            <a:xfrm flipH="1">
              <a:off x="2060705" y="3870403"/>
              <a:ext cx="407621" cy="349307"/>
            </a:xfrm>
            <a:prstGeom prst="straightConnector1">
              <a:avLst/>
            </a:prstGeom>
            <a:noFill/>
            <a:ln w="19050">
              <a:solidFill>
                <a:schemeClr val="bg1">
                  <a:lumMod val="65000"/>
                </a:schemeClr>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grpSp>
      <p:sp>
        <p:nvSpPr>
          <p:cNvPr id="143" name="下箭头 142"/>
          <p:cNvSpPr/>
          <p:nvPr/>
        </p:nvSpPr>
        <p:spPr>
          <a:xfrm>
            <a:off x="5929322" y="2015998"/>
            <a:ext cx="214314" cy="270000"/>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lnSpc>
                <a:spcPts val="1900"/>
              </a:lnSpc>
            </a:pPr>
            <a:endParaRPr lang="zh-CN" altLang="en-US">
              <a:latin typeface="Consolas" panose="020B0609020204030204" pitchFamily="49" charset="0"/>
            </a:endParaRPr>
          </a:p>
        </p:txBody>
      </p:sp>
      <p:sp>
        <p:nvSpPr>
          <p:cNvPr id="144" name="下箭头 143"/>
          <p:cNvSpPr/>
          <p:nvPr/>
        </p:nvSpPr>
        <p:spPr>
          <a:xfrm rot="2700000">
            <a:off x="4076004" y="3010129"/>
            <a:ext cx="160736" cy="428628"/>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lnSpc>
                <a:spcPts val="1900"/>
              </a:lnSpc>
            </a:pPr>
            <a:endParaRPr lang="zh-CN" altLang="en-US">
              <a:latin typeface="Consolas" panose="020B0609020204030204" pitchFamily="49" charset="0"/>
            </a:endParaRPr>
          </a:p>
        </p:txBody>
      </p:sp>
      <p:sp>
        <p:nvSpPr>
          <p:cNvPr id="141" name="灯片编号占位符 140"/>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P spid="14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73" name="Rectangle 93"/>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8241" name="Rectangle 49"/>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14" name="Rectangle 47"/>
          <p:cNvSpPr>
            <a:spLocks noChangeArrowheads="1"/>
          </p:cNvSpPr>
          <p:nvPr/>
        </p:nvSpPr>
        <p:spPr bwMode="auto">
          <a:xfrm>
            <a:off x="2339389" y="1024992"/>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15" name="Rectangle 46"/>
          <p:cNvSpPr>
            <a:spLocks noChangeArrowheads="1"/>
          </p:cNvSpPr>
          <p:nvPr/>
        </p:nvSpPr>
        <p:spPr bwMode="auto">
          <a:xfrm>
            <a:off x="916653" y="1576713"/>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rPr>
              <a:t>8</a:t>
            </a:r>
            <a:endPar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16" name="Rectangle 45"/>
          <p:cNvSpPr>
            <a:spLocks noChangeArrowheads="1"/>
          </p:cNvSpPr>
          <p:nvPr/>
        </p:nvSpPr>
        <p:spPr bwMode="auto">
          <a:xfrm>
            <a:off x="1910491" y="1849557"/>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rPr>
              <a:t>6</a:t>
            </a:r>
            <a:endPar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17" name="Rectangle 44"/>
          <p:cNvSpPr>
            <a:spLocks noChangeArrowheads="1"/>
          </p:cNvSpPr>
          <p:nvPr/>
        </p:nvSpPr>
        <p:spPr bwMode="auto">
          <a:xfrm>
            <a:off x="888078" y="901558"/>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18" name="Rectangle 43"/>
          <p:cNvSpPr>
            <a:spLocks noChangeArrowheads="1"/>
          </p:cNvSpPr>
          <p:nvPr/>
        </p:nvSpPr>
        <p:spPr bwMode="auto">
          <a:xfrm>
            <a:off x="1605894" y="1398649"/>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rPr>
              <a:t>7</a:t>
            </a:r>
            <a:endPar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19" name="Rectangle 42"/>
          <p:cNvSpPr>
            <a:spLocks noChangeArrowheads="1"/>
          </p:cNvSpPr>
          <p:nvPr/>
        </p:nvSpPr>
        <p:spPr bwMode="auto">
          <a:xfrm>
            <a:off x="2965379" y="859575"/>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20" name="Rectangle 41"/>
          <p:cNvSpPr>
            <a:spLocks noChangeArrowheads="1"/>
          </p:cNvSpPr>
          <p:nvPr/>
        </p:nvSpPr>
        <p:spPr bwMode="auto">
          <a:xfrm>
            <a:off x="2965379" y="1519563"/>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21" name="Rectangle 40"/>
          <p:cNvSpPr>
            <a:spLocks noChangeArrowheads="1"/>
          </p:cNvSpPr>
          <p:nvPr/>
        </p:nvSpPr>
        <p:spPr bwMode="auto">
          <a:xfrm>
            <a:off x="1910491" y="593796"/>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rPr>
              <a:t>6</a:t>
            </a:r>
            <a:endPar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22" name="Rectangle 39"/>
          <p:cNvSpPr>
            <a:spLocks noChangeArrowheads="1"/>
          </p:cNvSpPr>
          <p:nvPr/>
        </p:nvSpPr>
        <p:spPr bwMode="auto">
          <a:xfrm>
            <a:off x="2319232" y="1398649"/>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23" name="Oval 38"/>
          <p:cNvSpPr>
            <a:spLocks noChangeArrowheads="1"/>
          </p:cNvSpPr>
          <p:nvPr/>
        </p:nvSpPr>
        <p:spPr bwMode="auto">
          <a:xfrm>
            <a:off x="1257624" y="658051"/>
            <a:ext cx="348270" cy="28549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0</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24" name="Oval 37"/>
          <p:cNvSpPr>
            <a:spLocks noChangeArrowheads="1"/>
          </p:cNvSpPr>
          <p:nvPr/>
        </p:nvSpPr>
        <p:spPr bwMode="auto">
          <a:xfrm>
            <a:off x="665230" y="1154302"/>
            <a:ext cx="348270" cy="28633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25" name="Oval 36"/>
          <p:cNvSpPr>
            <a:spLocks noChangeArrowheads="1"/>
          </p:cNvSpPr>
          <p:nvPr/>
        </p:nvSpPr>
        <p:spPr bwMode="auto">
          <a:xfrm>
            <a:off x="1257624" y="1705972"/>
            <a:ext cx="348270" cy="28549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26" name="Oval 35"/>
          <p:cNvSpPr>
            <a:spLocks noChangeArrowheads="1"/>
          </p:cNvSpPr>
          <p:nvPr/>
        </p:nvSpPr>
        <p:spPr bwMode="auto">
          <a:xfrm>
            <a:off x="2516323" y="658051"/>
            <a:ext cx="348270" cy="28549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27" name="Oval 34"/>
          <p:cNvSpPr>
            <a:spLocks noChangeArrowheads="1"/>
          </p:cNvSpPr>
          <p:nvPr/>
        </p:nvSpPr>
        <p:spPr bwMode="auto">
          <a:xfrm>
            <a:off x="3079602" y="1154302"/>
            <a:ext cx="349390" cy="28633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28" name="Oval 33"/>
          <p:cNvSpPr>
            <a:spLocks noChangeArrowheads="1"/>
          </p:cNvSpPr>
          <p:nvPr/>
        </p:nvSpPr>
        <p:spPr bwMode="auto">
          <a:xfrm>
            <a:off x="1910491" y="1155141"/>
            <a:ext cx="348270" cy="28549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6</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29" name="Oval 32"/>
          <p:cNvSpPr>
            <a:spLocks noChangeArrowheads="1"/>
          </p:cNvSpPr>
          <p:nvPr/>
        </p:nvSpPr>
        <p:spPr bwMode="auto">
          <a:xfrm>
            <a:off x="2516323" y="1705972"/>
            <a:ext cx="348270" cy="28549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30" name="AutoShape 31"/>
          <p:cNvSpPr>
            <a:spLocks noChangeShapeType="1"/>
          </p:cNvSpPr>
          <p:nvPr/>
        </p:nvSpPr>
        <p:spPr bwMode="auto">
          <a:xfrm flipV="1">
            <a:off x="961987" y="901558"/>
            <a:ext cx="347150" cy="294728"/>
          </a:xfrm>
          <a:prstGeom prst="straightConnector1">
            <a:avLst/>
          </a:prstGeom>
          <a:noFill/>
          <a:ln w="28575">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31" name="AutoShape 30"/>
          <p:cNvSpPr>
            <a:spLocks noChangeShapeType="1"/>
          </p:cNvSpPr>
          <p:nvPr/>
        </p:nvSpPr>
        <p:spPr bwMode="auto">
          <a:xfrm>
            <a:off x="961987" y="1398649"/>
            <a:ext cx="347150" cy="349307"/>
          </a:xfrm>
          <a:prstGeom prst="straightConnector1">
            <a:avLst/>
          </a:prstGeom>
          <a:noFill/>
          <a:ln w="19050">
            <a:solidFill>
              <a:schemeClr val="bg1">
                <a:lumMod val="65000"/>
              </a:schemeClr>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32" name="AutoShape 29"/>
          <p:cNvSpPr>
            <a:spLocks noChangeShapeType="1"/>
          </p:cNvSpPr>
          <p:nvPr/>
        </p:nvSpPr>
        <p:spPr bwMode="auto">
          <a:xfrm>
            <a:off x="1605895" y="800797"/>
            <a:ext cx="910429" cy="840"/>
          </a:xfrm>
          <a:prstGeom prst="straightConnector1">
            <a:avLst/>
          </a:prstGeom>
          <a:noFill/>
          <a:ln w="19050">
            <a:solidFill>
              <a:schemeClr val="bg1">
                <a:lumMod val="65000"/>
              </a:schemeClr>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33" name="AutoShape 28"/>
          <p:cNvSpPr>
            <a:spLocks noChangeShapeType="1"/>
          </p:cNvSpPr>
          <p:nvPr/>
        </p:nvSpPr>
        <p:spPr bwMode="auto">
          <a:xfrm>
            <a:off x="1605895" y="1848717"/>
            <a:ext cx="910429" cy="840"/>
          </a:xfrm>
          <a:prstGeom prst="straightConnector1">
            <a:avLst/>
          </a:prstGeom>
          <a:noFill/>
          <a:ln w="19050">
            <a:solidFill>
              <a:schemeClr val="bg1">
                <a:lumMod val="65000"/>
              </a:schemeClr>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34" name="AutoShape 27"/>
          <p:cNvSpPr>
            <a:spLocks noChangeShapeType="1"/>
          </p:cNvSpPr>
          <p:nvPr/>
        </p:nvSpPr>
        <p:spPr bwMode="auto">
          <a:xfrm>
            <a:off x="2813081" y="901558"/>
            <a:ext cx="318034" cy="294728"/>
          </a:xfrm>
          <a:prstGeom prst="straightConnector1">
            <a:avLst/>
          </a:prstGeom>
          <a:noFill/>
          <a:ln w="38100">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35" name="AutoShape 26"/>
          <p:cNvSpPr>
            <a:spLocks noChangeShapeType="1"/>
          </p:cNvSpPr>
          <p:nvPr/>
        </p:nvSpPr>
        <p:spPr bwMode="auto">
          <a:xfrm flipH="1">
            <a:off x="2813081" y="1398649"/>
            <a:ext cx="318034" cy="349307"/>
          </a:xfrm>
          <a:prstGeom prst="straightConnector1">
            <a:avLst/>
          </a:prstGeom>
          <a:noFill/>
          <a:ln w="28575">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36" name="AutoShape 25"/>
          <p:cNvSpPr>
            <a:spLocks noChangeShapeType="1"/>
          </p:cNvSpPr>
          <p:nvPr/>
        </p:nvSpPr>
        <p:spPr bwMode="auto">
          <a:xfrm flipH="1">
            <a:off x="2207248" y="901558"/>
            <a:ext cx="360588" cy="295568"/>
          </a:xfrm>
          <a:prstGeom prst="straightConnector1">
            <a:avLst/>
          </a:prstGeom>
          <a:noFill/>
          <a:ln w="38100">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37" name="AutoShape 24"/>
          <p:cNvSpPr>
            <a:spLocks noChangeShapeType="1"/>
          </p:cNvSpPr>
          <p:nvPr/>
        </p:nvSpPr>
        <p:spPr bwMode="auto">
          <a:xfrm>
            <a:off x="2207248" y="1398649"/>
            <a:ext cx="360588" cy="349307"/>
          </a:xfrm>
          <a:prstGeom prst="straightConnector1">
            <a:avLst/>
          </a:prstGeom>
          <a:noFill/>
          <a:ln w="19050">
            <a:solidFill>
              <a:schemeClr val="bg1">
                <a:lumMod val="65000"/>
              </a:schemeClr>
            </a:solidFill>
            <a:round/>
            <a:tailEnd type="none" w="sm" len="sm"/>
          </a:ln>
        </p:spPr>
        <p:txBody>
          <a:bodyPr vert="horz" wrap="square" lIns="91440" tIns="45720" rIns="91440" bIns="45720" numCol="1" anchor="t" anchorCtr="0" compatLnSpc="1"/>
          <a:lstStyle/>
          <a:p>
            <a:pPr>
              <a:lnSpc>
                <a:spcPts val="1900"/>
              </a:lnSpc>
            </a:pPr>
            <a:endParaRPr lang="zh-CN" altLang="en-US" sz="1800">
              <a:solidFill>
                <a:schemeClr val="bg1">
                  <a:lumMod val="50000"/>
                </a:schemeClr>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38" name="AutoShape 23"/>
          <p:cNvSpPr>
            <a:spLocks noChangeShapeType="1"/>
          </p:cNvSpPr>
          <p:nvPr/>
        </p:nvSpPr>
        <p:spPr bwMode="auto">
          <a:xfrm flipH="1">
            <a:off x="1554383" y="1398649"/>
            <a:ext cx="407621" cy="349307"/>
          </a:xfrm>
          <a:prstGeom prst="straightConnector1">
            <a:avLst/>
          </a:prstGeom>
          <a:noFill/>
          <a:ln w="19050">
            <a:solidFill>
              <a:schemeClr val="bg1">
                <a:lumMod val="65000"/>
              </a:schemeClr>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grpSp>
        <p:nvGrpSpPr>
          <p:cNvPr id="105" name="组合 104"/>
          <p:cNvGrpSpPr/>
          <p:nvPr/>
        </p:nvGrpSpPr>
        <p:grpSpPr>
          <a:xfrm>
            <a:off x="3786182" y="579511"/>
            <a:ext cx="3378648" cy="1442169"/>
            <a:chOff x="3786182" y="579511"/>
            <a:chExt cx="3378648" cy="1442169"/>
          </a:xfrm>
        </p:grpSpPr>
        <p:sp>
          <p:nvSpPr>
            <p:cNvPr id="113" name="Rectangle 47"/>
            <p:cNvSpPr>
              <a:spLocks noChangeArrowheads="1"/>
            </p:cNvSpPr>
            <p:nvPr/>
          </p:nvSpPr>
          <p:spPr bwMode="auto">
            <a:xfrm>
              <a:off x="6075227" y="1010706"/>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39" name="Rectangle 46"/>
            <p:cNvSpPr>
              <a:spLocks noChangeArrowheads="1"/>
            </p:cNvSpPr>
            <p:nvPr/>
          </p:nvSpPr>
          <p:spPr bwMode="auto">
            <a:xfrm>
              <a:off x="4642966" y="1562427"/>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rPr>
                <a:t>8</a:t>
              </a:r>
              <a:endPar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41" name="Rectangle 45"/>
            <p:cNvSpPr>
              <a:spLocks noChangeArrowheads="1"/>
            </p:cNvSpPr>
            <p:nvPr/>
          </p:nvSpPr>
          <p:spPr bwMode="auto">
            <a:xfrm>
              <a:off x="5646329" y="1835271"/>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rPr>
                <a:t>6</a:t>
              </a:r>
              <a:endPar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42" name="Rectangle 44"/>
            <p:cNvSpPr>
              <a:spLocks noChangeArrowheads="1"/>
            </p:cNvSpPr>
            <p:nvPr/>
          </p:nvSpPr>
          <p:spPr bwMode="auto">
            <a:xfrm>
              <a:off x="4623916" y="887273"/>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43" name="Rectangle 43"/>
            <p:cNvSpPr>
              <a:spLocks noChangeArrowheads="1"/>
            </p:cNvSpPr>
            <p:nvPr/>
          </p:nvSpPr>
          <p:spPr bwMode="auto">
            <a:xfrm>
              <a:off x="5341732" y="1384364"/>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rPr>
                <a:t>7</a:t>
              </a:r>
              <a:endPar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44" name="Rectangle 42"/>
            <p:cNvSpPr>
              <a:spLocks noChangeArrowheads="1"/>
            </p:cNvSpPr>
            <p:nvPr/>
          </p:nvSpPr>
          <p:spPr bwMode="auto">
            <a:xfrm>
              <a:off x="6701217" y="845289"/>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45" name="Rectangle 41"/>
            <p:cNvSpPr>
              <a:spLocks noChangeArrowheads="1"/>
            </p:cNvSpPr>
            <p:nvPr/>
          </p:nvSpPr>
          <p:spPr bwMode="auto">
            <a:xfrm>
              <a:off x="6701217" y="1505277"/>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46" name="Rectangle 40"/>
            <p:cNvSpPr>
              <a:spLocks noChangeArrowheads="1"/>
            </p:cNvSpPr>
            <p:nvPr/>
          </p:nvSpPr>
          <p:spPr bwMode="auto">
            <a:xfrm>
              <a:off x="5646329" y="579511"/>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6</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47" name="Rectangle 39"/>
            <p:cNvSpPr>
              <a:spLocks noChangeArrowheads="1"/>
            </p:cNvSpPr>
            <p:nvPr/>
          </p:nvSpPr>
          <p:spPr bwMode="auto">
            <a:xfrm>
              <a:off x="6055070" y="1384364"/>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48" name="Oval 38"/>
            <p:cNvSpPr>
              <a:spLocks noChangeArrowheads="1"/>
            </p:cNvSpPr>
            <p:nvPr/>
          </p:nvSpPr>
          <p:spPr bwMode="auto">
            <a:xfrm>
              <a:off x="4993462" y="643766"/>
              <a:ext cx="348270" cy="28549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0</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49" name="Oval 37"/>
            <p:cNvSpPr>
              <a:spLocks noChangeArrowheads="1"/>
            </p:cNvSpPr>
            <p:nvPr/>
          </p:nvSpPr>
          <p:spPr bwMode="auto">
            <a:xfrm>
              <a:off x="4401068" y="1140016"/>
              <a:ext cx="348270" cy="28633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50" name="Oval 36"/>
            <p:cNvSpPr>
              <a:spLocks noChangeArrowheads="1"/>
            </p:cNvSpPr>
            <p:nvPr/>
          </p:nvSpPr>
          <p:spPr bwMode="auto">
            <a:xfrm>
              <a:off x="4993462" y="1691686"/>
              <a:ext cx="348270" cy="28549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51" name="Oval 35"/>
            <p:cNvSpPr>
              <a:spLocks noChangeArrowheads="1"/>
            </p:cNvSpPr>
            <p:nvPr/>
          </p:nvSpPr>
          <p:spPr bwMode="auto">
            <a:xfrm>
              <a:off x="6252161" y="643766"/>
              <a:ext cx="348270" cy="28549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52" name="Oval 34"/>
            <p:cNvSpPr>
              <a:spLocks noChangeArrowheads="1"/>
            </p:cNvSpPr>
            <p:nvPr/>
          </p:nvSpPr>
          <p:spPr bwMode="auto">
            <a:xfrm>
              <a:off x="6815440" y="1140016"/>
              <a:ext cx="349390" cy="28633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53" name="Oval 33"/>
            <p:cNvSpPr>
              <a:spLocks noChangeArrowheads="1"/>
            </p:cNvSpPr>
            <p:nvPr/>
          </p:nvSpPr>
          <p:spPr bwMode="auto">
            <a:xfrm>
              <a:off x="5646329" y="1140856"/>
              <a:ext cx="348270" cy="28549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6</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54" name="Oval 32"/>
            <p:cNvSpPr>
              <a:spLocks noChangeArrowheads="1"/>
            </p:cNvSpPr>
            <p:nvPr/>
          </p:nvSpPr>
          <p:spPr bwMode="auto">
            <a:xfrm>
              <a:off x="6252161" y="1691686"/>
              <a:ext cx="348270" cy="28549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55" name="AutoShape 31"/>
            <p:cNvSpPr>
              <a:spLocks noChangeShapeType="1"/>
            </p:cNvSpPr>
            <p:nvPr/>
          </p:nvSpPr>
          <p:spPr bwMode="auto">
            <a:xfrm flipV="1">
              <a:off x="4697825" y="887272"/>
              <a:ext cx="347150" cy="294728"/>
            </a:xfrm>
            <a:prstGeom prst="straightConnector1">
              <a:avLst/>
            </a:prstGeom>
            <a:noFill/>
            <a:ln w="28575">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56" name="AutoShape 30"/>
            <p:cNvSpPr>
              <a:spLocks noChangeShapeType="1"/>
            </p:cNvSpPr>
            <p:nvPr/>
          </p:nvSpPr>
          <p:spPr bwMode="auto">
            <a:xfrm>
              <a:off x="4697825" y="1384363"/>
              <a:ext cx="347150" cy="349307"/>
            </a:xfrm>
            <a:prstGeom prst="straightConnector1">
              <a:avLst/>
            </a:prstGeom>
            <a:noFill/>
            <a:ln w="19050">
              <a:solidFill>
                <a:schemeClr val="bg1">
                  <a:lumMod val="65000"/>
                </a:schemeClr>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57" name="AutoShape 29"/>
            <p:cNvSpPr>
              <a:spLocks noChangeShapeType="1"/>
            </p:cNvSpPr>
            <p:nvPr/>
          </p:nvSpPr>
          <p:spPr bwMode="auto">
            <a:xfrm>
              <a:off x="5341733" y="786512"/>
              <a:ext cx="910429" cy="840"/>
            </a:xfrm>
            <a:prstGeom prst="straightConnector1">
              <a:avLst/>
            </a:prstGeom>
            <a:noFill/>
            <a:ln w="38100">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58" name="AutoShape 28"/>
            <p:cNvSpPr>
              <a:spLocks noChangeShapeType="1"/>
            </p:cNvSpPr>
            <p:nvPr/>
          </p:nvSpPr>
          <p:spPr bwMode="auto">
            <a:xfrm>
              <a:off x="5341733" y="1834432"/>
              <a:ext cx="910429" cy="840"/>
            </a:xfrm>
            <a:prstGeom prst="straightConnector1">
              <a:avLst/>
            </a:prstGeom>
            <a:noFill/>
            <a:ln w="19050">
              <a:solidFill>
                <a:schemeClr val="bg1">
                  <a:lumMod val="65000"/>
                </a:schemeClr>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59" name="AutoShape 27"/>
            <p:cNvSpPr>
              <a:spLocks noChangeShapeType="1"/>
            </p:cNvSpPr>
            <p:nvPr/>
          </p:nvSpPr>
          <p:spPr bwMode="auto">
            <a:xfrm>
              <a:off x="6548919" y="887272"/>
              <a:ext cx="318034" cy="294728"/>
            </a:xfrm>
            <a:prstGeom prst="straightConnector1">
              <a:avLst/>
            </a:prstGeom>
            <a:noFill/>
            <a:ln w="38100">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60" name="AutoShape 26"/>
            <p:cNvSpPr>
              <a:spLocks noChangeShapeType="1"/>
            </p:cNvSpPr>
            <p:nvPr/>
          </p:nvSpPr>
          <p:spPr bwMode="auto">
            <a:xfrm flipH="1">
              <a:off x="6548919" y="1384363"/>
              <a:ext cx="318034" cy="349307"/>
            </a:xfrm>
            <a:prstGeom prst="straightConnector1">
              <a:avLst/>
            </a:prstGeom>
            <a:noFill/>
            <a:ln w="38100">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61" name="AutoShape 25"/>
            <p:cNvSpPr>
              <a:spLocks noChangeShapeType="1"/>
            </p:cNvSpPr>
            <p:nvPr/>
          </p:nvSpPr>
          <p:spPr bwMode="auto">
            <a:xfrm flipH="1">
              <a:off x="5943086" y="887272"/>
              <a:ext cx="360588" cy="295568"/>
            </a:xfrm>
            <a:prstGeom prst="straightConnector1">
              <a:avLst/>
            </a:prstGeom>
            <a:noFill/>
            <a:ln w="38100">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62" name="AutoShape 24"/>
            <p:cNvSpPr>
              <a:spLocks noChangeShapeType="1"/>
            </p:cNvSpPr>
            <p:nvPr/>
          </p:nvSpPr>
          <p:spPr bwMode="auto">
            <a:xfrm>
              <a:off x="5943086" y="1384363"/>
              <a:ext cx="360588" cy="349307"/>
            </a:xfrm>
            <a:prstGeom prst="straightConnector1">
              <a:avLst/>
            </a:prstGeom>
            <a:noFill/>
            <a:ln w="19050">
              <a:solidFill>
                <a:schemeClr val="bg1">
                  <a:lumMod val="65000"/>
                </a:schemeClr>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63" name="AutoShape 23"/>
            <p:cNvSpPr>
              <a:spLocks noChangeShapeType="1"/>
            </p:cNvSpPr>
            <p:nvPr/>
          </p:nvSpPr>
          <p:spPr bwMode="auto">
            <a:xfrm flipH="1">
              <a:off x="5290221" y="1384363"/>
              <a:ext cx="407621" cy="349307"/>
            </a:xfrm>
            <a:prstGeom prst="straightConnector1">
              <a:avLst/>
            </a:prstGeom>
            <a:noFill/>
            <a:ln w="19050">
              <a:solidFill>
                <a:schemeClr val="bg1">
                  <a:lumMod val="65000"/>
                </a:schemeClr>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213" name="右箭头 212"/>
            <p:cNvSpPr/>
            <p:nvPr/>
          </p:nvSpPr>
          <p:spPr>
            <a:xfrm>
              <a:off x="3786182" y="1214428"/>
              <a:ext cx="285752" cy="160736"/>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lnSpc>
                  <a:spcPts val="1900"/>
                </a:lnSpc>
              </a:pPr>
              <a:endParaRPr lang="zh-CN" altLang="en-US">
                <a:latin typeface="Consolas" panose="020B0609020204030204" pitchFamily="49" charset="0"/>
              </a:endParaRPr>
            </a:p>
          </p:txBody>
        </p:sp>
      </p:grpSp>
      <p:grpSp>
        <p:nvGrpSpPr>
          <p:cNvPr id="107" name="组合 106"/>
          <p:cNvGrpSpPr/>
          <p:nvPr/>
        </p:nvGrpSpPr>
        <p:grpSpPr>
          <a:xfrm>
            <a:off x="4380006" y="2303857"/>
            <a:ext cx="2763762" cy="1852939"/>
            <a:chOff x="4380006" y="2303857"/>
            <a:chExt cx="2763762" cy="1852939"/>
          </a:xfrm>
        </p:grpSpPr>
        <p:sp>
          <p:nvSpPr>
            <p:cNvPr id="165" name="Rectangle 47"/>
            <p:cNvSpPr>
              <a:spLocks noChangeArrowheads="1"/>
            </p:cNvSpPr>
            <p:nvPr/>
          </p:nvSpPr>
          <p:spPr bwMode="auto">
            <a:xfrm>
              <a:off x="6054165" y="3145822"/>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66" name="Rectangle 46"/>
            <p:cNvSpPr>
              <a:spLocks noChangeArrowheads="1"/>
            </p:cNvSpPr>
            <p:nvPr/>
          </p:nvSpPr>
          <p:spPr bwMode="auto">
            <a:xfrm>
              <a:off x="4621904" y="3718974"/>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rPr>
                <a:t>8</a:t>
              </a:r>
              <a:endPar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67" name="Rectangle 45"/>
            <p:cNvSpPr>
              <a:spLocks noChangeArrowheads="1"/>
            </p:cNvSpPr>
            <p:nvPr/>
          </p:nvSpPr>
          <p:spPr bwMode="auto">
            <a:xfrm>
              <a:off x="5625267" y="3970387"/>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6</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68" name="Rectangle 44"/>
            <p:cNvSpPr>
              <a:spLocks noChangeArrowheads="1"/>
            </p:cNvSpPr>
            <p:nvPr/>
          </p:nvSpPr>
          <p:spPr bwMode="auto">
            <a:xfrm>
              <a:off x="4798181" y="3184569"/>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69" name="Rectangle 43"/>
            <p:cNvSpPr>
              <a:spLocks noChangeArrowheads="1"/>
            </p:cNvSpPr>
            <p:nvPr/>
          </p:nvSpPr>
          <p:spPr bwMode="auto">
            <a:xfrm>
              <a:off x="5320670" y="3519479"/>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rPr>
                <a:t>7</a:t>
              </a:r>
              <a:endPar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70" name="Rectangle 42"/>
            <p:cNvSpPr>
              <a:spLocks noChangeArrowheads="1"/>
            </p:cNvSpPr>
            <p:nvPr/>
          </p:nvSpPr>
          <p:spPr bwMode="auto">
            <a:xfrm>
              <a:off x="6680155" y="2980405"/>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71" name="Rectangle 41"/>
            <p:cNvSpPr>
              <a:spLocks noChangeArrowheads="1"/>
            </p:cNvSpPr>
            <p:nvPr/>
          </p:nvSpPr>
          <p:spPr bwMode="auto">
            <a:xfrm>
              <a:off x="6680155" y="3640393"/>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72" name="Rectangle 40"/>
            <p:cNvSpPr>
              <a:spLocks noChangeArrowheads="1"/>
            </p:cNvSpPr>
            <p:nvPr/>
          </p:nvSpPr>
          <p:spPr bwMode="auto">
            <a:xfrm>
              <a:off x="5625267" y="2714626"/>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6</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73" name="Rectangle 39"/>
            <p:cNvSpPr>
              <a:spLocks noChangeArrowheads="1"/>
            </p:cNvSpPr>
            <p:nvPr/>
          </p:nvSpPr>
          <p:spPr bwMode="auto">
            <a:xfrm>
              <a:off x="6034008" y="3519479"/>
              <a:ext cx="248604" cy="18640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chemeClr val="bg1">
                    <a:lumMod val="50000"/>
                  </a:schemeClr>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74" name="Oval 38"/>
            <p:cNvSpPr>
              <a:spLocks noChangeArrowheads="1"/>
            </p:cNvSpPr>
            <p:nvPr/>
          </p:nvSpPr>
          <p:spPr bwMode="auto">
            <a:xfrm>
              <a:off x="4972400" y="2778881"/>
              <a:ext cx="348270" cy="285491"/>
            </a:xfrm>
            <a:prstGeom prst="ellipse">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0</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75" name="Oval 37"/>
            <p:cNvSpPr>
              <a:spLocks noChangeArrowheads="1"/>
            </p:cNvSpPr>
            <p:nvPr/>
          </p:nvSpPr>
          <p:spPr bwMode="auto">
            <a:xfrm>
              <a:off x="4380006" y="3275132"/>
              <a:ext cx="348270" cy="28633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76" name="Oval 36"/>
            <p:cNvSpPr>
              <a:spLocks noChangeArrowheads="1"/>
            </p:cNvSpPr>
            <p:nvPr/>
          </p:nvSpPr>
          <p:spPr bwMode="auto">
            <a:xfrm>
              <a:off x="4972400" y="3826802"/>
              <a:ext cx="348270" cy="28549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77" name="Oval 35"/>
            <p:cNvSpPr>
              <a:spLocks noChangeArrowheads="1"/>
            </p:cNvSpPr>
            <p:nvPr/>
          </p:nvSpPr>
          <p:spPr bwMode="auto">
            <a:xfrm>
              <a:off x="6231099" y="2778881"/>
              <a:ext cx="348270" cy="28549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78" name="Oval 34"/>
            <p:cNvSpPr>
              <a:spLocks noChangeArrowheads="1"/>
            </p:cNvSpPr>
            <p:nvPr/>
          </p:nvSpPr>
          <p:spPr bwMode="auto">
            <a:xfrm>
              <a:off x="6794378" y="3275132"/>
              <a:ext cx="349390" cy="28633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79" name="Oval 33"/>
            <p:cNvSpPr>
              <a:spLocks noChangeArrowheads="1"/>
            </p:cNvSpPr>
            <p:nvPr/>
          </p:nvSpPr>
          <p:spPr bwMode="auto">
            <a:xfrm>
              <a:off x="5625267" y="3275972"/>
              <a:ext cx="348270" cy="28549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6</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80" name="Oval 32"/>
            <p:cNvSpPr>
              <a:spLocks noChangeArrowheads="1"/>
            </p:cNvSpPr>
            <p:nvPr/>
          </p:nvSpPr>
          <p:spPr bwMode="auto">
            <a:xfrm>
              <a:off x="6231099" y="3826802"/>
              <a:ext cx="348270" cy="285491"/>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81" name="AutoShape 31"/>
            <p:cNvSpPr>
              <a:spLocks noChangeShapeType="1"/>
            </p:cNvSpPr>
            <p:nvPr/>
          </p:nvSpPr>
          <p:spPr bwMode="auto">
            <a:xfrm flipV="1">
              <a:off x="4676763" y="3022388"/>
              <a:ext cx="347150" cy="294728"/>
            </a:xfrm>
            <a:prstGeom prst="straightConnector1">
              <a:avLst/>
            </a:prstGeom>
            <a:noFill/>
            <a:ln w="28575">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82" name="AutoShape 30"/>
            <p:cNvSpPr>
              <a:spLocks noChangeShapeType="1"/>
            </p:cNvSpPr>
            <p:nvPr/>
          </p:nvSpPr>
          <p:spPr bwMode="auto">
            <a:xfrm>
              <a:off x="4676763" y="3519479"/>
              <a:ext cx="347150" cy="349307"/>
            </a:xfrm>
            <a:prstGeom prst="straightConnector1">
              <a:avLst/>
            </a:prstGeom>
            <a:noFill/>
            <a:ln w="19050">
              <a:solidFill>
                <a:schemeClr val="bg1">
                  <a:lumMod val="65000"/>
                </a:schemeClr>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83" name="AutoShape 29"/>
            <p:cNvSpPr>
              <a:spLocks noChangeShapeType="1"/>
            </p:cNvSpPr>
            <p:nvPr/>
          </p:nvSpPr>
          <p:spPr bwMode="auto">
            <a:xfrm>
              <a:off x="5320671" y="2921627"/>
              <a:ext cx="910429" cy="840"/>
            </a:xfrm>
            <a:prstGeom prst="straightConnector1">
              <a:avLst/>
            </a:prstGeom>
            <a:noFill/>
            <a:ln w="38100">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84" name="AutoShape 28"/>
            <p:cNvSpPr>
              <a:spLocks noChangeShapeType="1"/>
            </p:cNvSpPr>
            <p:nvPr/>
          </p:nvSpPr>
          <p:spPr bwMode="auto">
            <a:xfrm>
              <a:off x="5320671" y="3969547"/>
              <a:ext cx="910429" cy="840"/>
            </a:xfrm>
            <a:prstGeom prst="straightConnector1">
              <a:avLst/>
            </a:prstGeom>
            <a:noFill/>
            <a:ln w="38100">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85" name="AutoShape 27"/>
            <p:cNvSpPr>
              <a:spLocks noChangeShapeType="1"/>
            </p:cNvSpPr>
            <p:nvPr/>
          </p:nvSpPr>
          <p:spPr bwMode="auto">
            <a:xfrm>
              <a:off x="6527857" y="3022388"/>
              <a:ext cx="318034" cy="294728"/>
            </a:xfrm>
            <a:prstGeom prst="straightConnector1">
              <a:avLst/>
            </a:prstGeom>
            <a:noFill/>
            <a:ln w="38100">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86" name="AutoShape 26"/>
            <p:cNvSpPr>
              <a:spLocks noChangeShapeType="1"/>
            </p:cNvSpPr>
            <p:nvPr/>
          </p:nvSpPr>
          <p:spPr bwMode="auto">
            <a:xfrm flipH="1">
              <a:off x="6527857" y="3519479"/>
              <a:ext cx="318034" cy="349307"/>
            </a:xfrm>
            <a:prstGeom prst="straightConnector1">
              <a:avLst/>
            </a:prstGeom>
            <a:noFill/>
            <a:ln w="38100">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87" name="AutoShape 25"/>
            <p:cNvSpPr>
              <a:spLocks noChangeShapeType="1"/>
            </p:cNvSpPr>
            <p:nvPr/>
          </p:nvSpPr>
          <p:spPr bwMode="auto">
            <a:xfrm flipH="1">
              <a:off x="5922024" y="3022388"/>
              <a:ext cx="360588" cy="295568"/>
            </a:xfrm>
            <a:prstGeom prst="straightConnector1">
              <a:avLst/>
            </a:prstGeom>
            <a:noFill/>
            <a:ln w="38100">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88" name="AutoShape 24"/>
            <p:cNvSpPr>
              <a:spLocks noChangeShapeType="1"/>
            </p:cNvSpPr>
            <p:nvPr/>
          </p:nvSpPr>
          <p:spPr bwMode="auto">
            <a:xfrm>
              <a:off x="5922024" y="3519479"/>
              <a:ext cx="360588" cy="349307"/>
            </a:xfrm>
            <a:prstGeom prst="straightConnector1">
              <a:avLst/>
            </a:prstGeom>
            <a:noFill/>
            <a:ln w="19050">
              <a:solidFill>
                <a:schemeClr val="bg1">
                  <a:lumMod val="65000"/>
                </a:schemeClr>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89" name="AutoShape 23"/>
            <p:cNvSpPr>
              <a:spLocks noChangeShapeType="1"/>
            </p:cNvSpPr>
            <p:nvPr/>
          </p:nvSpPr>
          <p:spPr bwMode="auto">
            <a:xfrm flipH="1">
              <a:off x="5269159" y="3519479"/>
              <a:ext cx="407621" cy="349307"/>
            </a:xfrm>
            <a:prstGeom prst="straightConnector1">
              <a:avLst/>
            </a:prstGeom>
            <a:noFill/>
            <a:ln w="19050">
              <a:solidFill>
                <a:schemeClr val="bg1">
                  <a:lumMod val="65000"/>
                </a:schemeClr>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214" name="下箭头 213"/>
            <p:cNvSpPr/>
            <p:nvPr/>
          </p:nvSpPr>
          <p:spPr>
            <a:xfrm>
              <a:off x="5643570" y="2303857"/>
              <a:ext cx="214314" cy="267893"/>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lnSpc>
                  <a:spcPts val="1900"/>
                </a:lnSpc>
              </a:pPr>
              <a:endParaRPr lang="zh-CN" altLang="en-US">
                <a:latin typeface="Consolas" panose="020B0609020204030204" pitchFamily="49" charset="0"/>
              </a:endParaRPr>
            </a:p>
          </p:txBody>
        </p:sp>
      </p:grpSp>
      <p:grpSp>
        <p:nvGrpSpPr>
          <p:cNvPr id="108" name="组合 107"/>
          <p:cNvGrpSpPr/>
          <p:nvPr/>
        </p:nvGrpSpPr>
        <p:grpSpPr>
          <a:xfrm>
            <a:off x="571472" y="2816485"/>
            <a:ext cx="3357586" cy="1977657"/>
            <a:chOff x="571472" y="2816485"/>
            <a:chExt cx="3357586" cy="1977657"/>
          </a:xfrm>
        </p:grpSpPr>
        <p:grpSp>
          <p:nvGrpSpPr>
            <p:cNvPr id="3" name="组合 190"/>
            <p:cNvGrpSpPr/>
            <p:nvPr/>
          </p:nvGrpSpPr>
          <p:grpSpPr>
            <a:xfrm>
              <a:off x="571472" y="2816485"/>
              <a:ext cx="2786082" cy="1977657"/>
              <a:chOff x="4299609" y="394737"/>
              <a:chExt cx="2786082" cy="2636873"/>
            </a:xfrm>
          </p:grpSpPr>
          <p:sp>
            <p:nvSpPr>
              <p:cNvPr id="192" name="Rectangle 21"/>
              <p:cNvSpPr>
                <a:spLocks noChangeArrowheads="1"/>
              </p:cNvSpPr>
              <p:nvPr/>
            </p:nvSpPr>
            <p:spPr bwMode="auto">
              <a:xfrm>
                <a:off x="5951999" y="1059204"/>
                <a:ext cx="427779" cy="28134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zh-CN"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③</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93" name="Rectangle 20"/>
              <p:cNvSpPr>
                <a:spLocks noChangeArrowheads="1"/>
              </p:cNvSpPr>
              <p:nvPr/>
            </p:nvSpPr>
            <p:spPr bwMode="auto">
              <a:xfrm>
                <a:off x="5505588" y="2163936"/>
                <a:ext cx="459173" cy="324932"/>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zh-CN"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⑥</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6</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94" name="Rectangle 19"/>
              <p:cNvSpPr>
                <a:spLocks noChangeArrowheads="1"/>
              </p:cNvSpPr>
              <p:nvPr/>
            </p:nvSpPr>
            <p:spPr bwMode="auto">
              <a:xfrm>
                <a:off x="4353935" y="765222"/>
                <a:ext cx="449442" cy="305801"/>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zh-CN"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①</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95" name="Rectangle 18"/>
              <p:cNvSpPr>
                <a:spLocks noChangeArrowheads="1"/>
              </p:cNvSpPr>
              <p:nvPr/>
            </p:nvSpPr>
            <p:spPr bwMode="auto">
              <a:xfrm>
                <a:off x="6599758" y="774552"/>
                <a:ext cx="366187" cy="24854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zh-CN"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④</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96" name="Rectangle 17"/>
              <p:cNvSpPr>
                <a:spLocks noChangeArrowheads="1"/>
              </p:cNvSpPr>
              <p:nvPr/>
            </p:nvSpPr>
            <p:spPr bwMode="auto">
              <a:xfrm>
                <a:off x="6599758" y="1654536"/>
                <a:ext cx="485933" cy="248545"/>
              </a:xfrm>
              <a:prstGeom prst="rect">
                <a:avLst/>
              </a:prstGeom>
              <a:solidFill>
                <a:srgbClr val="FFFFFF"/>
              </a:solidFill>
              <a:ln w="9525">
                <a:noFill/>
                <a:miter lim="800000"/>
                <a:tailEnd type="none" w="sm" len="sm"/>
              </a:ln>
            </p:spPr>
            <p:txBody>
              <a:bodyPr vert="horz" wrap="square" lIns="0" tIns="0" rIns="0" bIns="0" numCol="1" anchor="t" anchorCtr="0" compatLnSpc="1"/>
              <a:lstStyle/>
              <a:p>
                <a:pPr lvl="0">
                  <a:lnSpc>
                    <a:spcPts val="1900"/>
                  </a:lnSpc>
                  <a:spcBef>
                    <a:spcPct val="0"/>
                  </a:spcBef>
                </a:pPr>
                <a:r>
                  <a:rPr kumimoji="0" lang="en-US" altLang="zh-CN" sz="1800" b="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②2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97" name="Rectangle 16"/>
              <p:cNvSpPr>
                <a:spLocks noChangeArrowheads="1"/>
              </p:cNvSpPr>
              <p:nvPr/>
            </p:nvSpPr>
            <p:spPr bwMode="auto">
              <a:xfrm>
                <a:off x="5417864" y="394737"/>
                <a:ext cx="612128" cy="306573"/>
              </a:xfrm>
              <a:prstGeom prst="rect">
                <a:avLst/>
              </a:prstGeom>
              <a:solidFill>
                <a:srgbClr val="FFFFFF"/>
              </a:solidFill>
              <a:ln w="9525">
                <a:noFill/>
                <a:miter lim="800000"/>
                <a:tailEnd type="none" w="sm" len="sm"/>
              </a:ln>
            </p:spPr>
            <p:txBody>
              <a:bodyPr vert="horz" wrap="square" lIns="0" tIns="0" rIns="0" bIns="0" numCol="1" anchor="t" anchorCtr="0" compatLnSpc="1"/>
              <a:lstStyle/>
              <a:p>
                <a:pPr lvl="0">
                  <a:lnSpc>
                    <a:spcPts val="1900"/>
                  </a:lnSpc>
                  <a:spcBef>
                    <a:spcPct val="0"/>
                  </a:spcBef>
                </a:pPr>
                <a:r>
                  <a:rPr kumimoji="0" lang="zh-CN" altLang="en-US" sz="1800" b="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⑤ </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6</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98" name="Oval 15"/>
              <p:cNvSpPr>
                <a:spLocks noChangeArrowheads="1"/>
              </p:cNvSpPr>
              <p:nvPr/>
            </p:nvSpPr>
            <p:spPr bwMode="auto">
              <a:xfrm>
                <a:off x="4892004" y="505855"/>
                <a:ext cx="348270" cy="380655"/>
              </a:xfrm>
              <a:prstGeom prst="ellipse">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0</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99" name="Oval 14"/>
              <p:cNvSpPr>
                <a:spLocks noChangeArrowheads="1"/>
              </p:cNvSpPr>
              <p:nvPr/>
            </p:nvSpPr>
            <p:spPr bwMode="auto">
              <a:xfrm>
                <a:off x="4299609" y="1167522"/>
                <a:ext cx="348270" cy="381774"/>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200" name="Oval 13"/>
              <p:cNvSpPr>
                <a:spLocks noChangeArrowheads="1"/>
              </p:cNvSpPr>
              <p:nvPr/>
            </p:nvSpPr>
            <p:spPr bwMode="auto">
              <a:xfrm>
                <a:off x="4892004" y="1903082"/>
                <a:ext cx="348270" cy="380655"/>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201" name="Oval 12"/>
              <p:cNvSpPr>
                <a:spLocks noChangeArrowheads="1"/>
              </p:cNvSpPr>
              <p:nvPr/>
            </p:nvSpPr>
            <p:spPr bwMode="auto">
              <a:xfrm>
                <a:off x="6150703" y="505855"/>
                <a:ext cx="348270" cy="380655"/>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202" name="Oval 11"/>
              <p:cNvSpPr>
                <a:spLocks noChangeArrowheads="1"/>
              </p:cNvSpPr>
              <p:nvPr/>
            </p:nvSpPr>
            <p:spPr bwMode="auto">
              <a:xfrm>
                <a:off x="6713982" y="1167522"/>
                <a:ext cx="349390" cy="381774"/>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203" name="Oval 10"/>
              <p:cNvSpPr>
                <a:spLocks noChangeArrowheads="1"/>
              </p:cNvSpPr>
              <p:nvPr/>
            </p:nvSpPr>
            <p:spPr bwMode="auto">
              <a:xfrm>
                <a:off x="5544870" y="1168642"/>
                <a:ext cx="348270" cy="380655"/>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6</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204" name="Oval 9"/>
              <p:cNvSpPr>
                <a:spLocks noChangeArrowheads="1"/>
              </p:cNvSpPr>
              <p:nvPr/>
            </p:nvSpPr>
            <p:spPr bwMode="auto">
              <a:xfrm>
                <a:off x="6150703" y="1903082"/>
                <a:ext cx="348270" cy="380655"/>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205" name="AutoShape 8"/>
              <p:cNvSpPr>
                <a:spLocks noChangeShapeType="1"/>
              </p:cNvSpPr>
              <p:nvPr/>
            </p:nvSpPr>
            <p:spPr bwMode="auto">
              <a:xfrm flipV="1">
                <a:off x="4596366" y="830531"/>
                <a:ext cx="347150" cy="392970"/>
              </a:xfrm>
              <a:prstGeom prst="straightConnector1">
                <a:avLst/>
              </a:prstGeom>
              <a:noFill/>
              <a:ln w="28575">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206" name="AutoShape 7"/>
              <p:cNvSpPr>
                <a:spLocks noChangeShapeType="1"/>
              </p:cNvSpPr>
              <p:nvPr/>
            </p:nvSpPr>
            <p:spPr bwMode="auto">
              <a:xfrm>
                <a:off x="5240274" y="696182"/>
                <a:ext cx="910429" cy="1120"/>
              </a:xfrm>
              <a:prstGeom prst="straightConnector1">
                <a:avLst/>
              </a:prstGeom>
              <a:noFill/>
              <a:ln w="28575">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207" name="AutoShape 6"/>
              <p:cNvSpPr>
                <a:spLocks noChangeShapeType="1"/>
              </p:cNvSpPr>
              <p:nvPr/>
            </p:nvSpPr>
            <p:spPr bwMode="auto">
              <a:xfrm>
                <a:off x="5240274" y="2093409"/>
                <a:ext cx="910429" cy="1120"/>
              </a:xfrm>
              <a:prstGeom prst="straightConnector1">
                <a:avLst/>
              </a:prstGeom>
              <a:noFill/>
              <a:ln w="28575">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208" name="AutoShape 5"/>
              <p:cNvSpPr>
                <a:spLocks noChangeShapeType="1"/>
              </p:cNvSpPr>
              <p:nvPr/>
            </p:nvSpPr>
            <p:spPr bwMode="auto">
              <a:xfrm>
                <a:off x="6447460" y="830531"/>
                <a:ext cx="318034" cy="392970"/>
              </a:xfrm>
              <a:prstGeom prst="straightConnector1">
                <a:avLst/>
              </a:prstGeom>
              <a:noFill/>
              <a:ln w="28575">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209" name="AutoShape 4"/>
              <p:cNvSpPr>
                <a:spLocks noChangeShapeType="1"/>
              </p:cNvSpPr>
              <p:nvPr/>
            </p:nvSpPr>
            <p:spPr bwMode="auto">
              <a:xfrm flipH="1">
                <a:off x="6447460" y="1493318"/>
                <a:ext cx="318034" cy="465742"/>
              </a:xfrm>
              <a:prstGeom prst="straightConnector1">
                <a:avLst/>
              </a:prstGeom>
              <a:noFill/>
              <a:ln w="28575">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210" name="AutoShape 3"/>
              <p:cNvSpPr>
                <a:spLocks noChangeShapeType="1"/>
              </p:cNvSpPr>
              <p:nvPr/>
            </p:nvSpPr>
            <p:spPr bwMode="auto">
              <a:xfrm flipH="1">
                <a:off x="5841627" y="830531"/>
                <a:ext cx="360588" cy="394090"/>
              </a:xfrm>
              <a:prstGeom prst="straightConnector1">
                <a:avLst/>
              </a:prstGeom>
              <a:noFill/>
              <a:ln w="28575">
                <a:solidFill>
                  <a:srgbClr val="FF0000"/>
                </a:solidFill>
                <a:round/>
                <a:tailEnd type="none" w="sm" len="sm"/>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211" name="Rectangle 2"/>
              <p:cNvSpPr>
                <a:spLocks noChangeArrowheads="1"/>
              </p:cNvSpPr>
              <p:nvPr/>
            </p:nvSpPr>
            <p:spPr bwMode="auto">
              <a:xfrm>
                <a:off x="4656799" y="2640189"/>
                <a:ext cx="2035597" cy="391421"/>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zh-CN" altLang="en-US"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一棵最小生成树</a:t>
                </a:r>
                <a:endParaRPr kumimoji="0" lang="zh-CN" altLang="en-US"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grpSp>
        <p:sp>
          <p:nvSpPr>
            <p:cNvPr id="215" name="左箭头 214"/>
            <p:cNvSpPr/>
            <p:nvPr/>
          </p:nvSpPr>
          <p:spPr>
            <a:xfrm>
              <a:off x="3571868" y="3429006"/>
              <a:ext cx="357190" cy="214314"/>
            </a:xfrm>
            <a:prstGeom prst="lef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lnSpc>
                  <a:spcPts val="1900"/>
                </a:lnSpc>
              </a:pPr>
              <a:endParaRPr lang="zh-CN" altLang="en-US">
                <a:latin typeface="Consolas" panose="020B0609020204030204" pitchFamily="49" charset="0"/>
              </a:endParaRPr>
            </a:p>
          </p:txBody>
        </p:sp>
      </p:grpSp>
      <p:sp>
        <p:nvSpPr>
          <p:cNvPr id="63510" name="Rectangle 22"/>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9" name="灯片编号占位符 108"/>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535767"/>
            <a:ext cx="7929618" cy="2958209"/>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457200" indent="-457200" algn="l">
              <a:lnSpc>
                <a:spcPts val="2800"/>
              </a:lnSpc>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首先，</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中包含全部顶点，</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TE</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为空，看成是由</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个连通分量构成的图，每个连通分量中只有一个顶点，当考虑一条边</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时，</a:t>
            </a:r>
            <a:r>
              <a:rPr lang="zh-CN"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若</a:t>
            </a:r>
            <a:r>
              <a:rPr lang="en-US" altLang="zh-CN" sz="2000" i="1" smtClean="0">
                <a:solidFill>
                  <a:srgbClr val="FF00FF"/>
                </a:solidFill>
                <a:latin typeface="Consolas" panose="020B0609020204030204" pitchFamily="49" charset="0"/>
                <a:ea typeface="仿宋" panose="02010609060101010101" pitchFamily="49" charset="-122"/>
                <a:cs typeface="Consolas" panose="020B0609020204030204" pitchFamily="49" charset="0"/>
              </a:rPr>
              <a:t>u</a:t>
            </a:r>
            <a:r>
              <a:rPr lang="zh-CN"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i="1" smtClean="0">
                <a:solidFill>
                  <a:srgbClr val="FF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属于两个不同的连通分量，则加入该边不会出现回路</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，否则会出现回路。这里每个连通分量就是并查集中的子集树。</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800"/>
              </a:lnSpc>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用数组</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存放图</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中的所有边，按权值递增排序，再从头到尾依次考虑每一条边，若可以加入则选择该边作为最小生成树的一条边，否则舍弃该边。</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灯片编号占位符 3"/>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85734"/>
            <a:ext cx="8786874" cy="428833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59410">
              <a:lnSpc>
                <a:spcPts val="2500"/>
              </a:lnSpc>
              <a:spcBef>
                <a:spcPts val="0"/>
              </a:spcBef>
            </a:pPr>
            <a:r>
              <a:rPr lang="en-US" altLang="zh-CN" sz="1800" smtClean="0">
                <a:solidFill>
                  <a:srgbClr val="00B0F0"/>
                </a:solidFill>
                <a:latin typeface="Consolas" panose="020B0609020204030204" pitchFamily="49" charset="0"/>
                <a:ea typeface="仿宋" panose="02010609060101010101" pitchFamily="49" charset="-122"/>
              </a:rPr>
              <a:t>#UFS</a:t>
            </a:r>
            <a:r>
              <a:rPr lang="zh-CN" altLang="zh-CN" sz="1800" smtClean="0">
                <a:solidFill>
                  <a:srgbClr val="00B0F0"/>
                </a:solidFill>
                <a:latin typeface="Consolas" panose="020B0609020204030204" pitchFamily="49" charset="0"/>
                <a:ea typeface="仿宋" panose="02010609060101010101" pitchFamily="49" charset="-122"/>
              </a:rPr>
              <a:t>并查集类参见第</a:t>
            </a:r>
            <a:r>
              <a:rPr lang="en-US" altLang="zh-CN" sz="1800" smtClean="0">
                <a:solidFill>
                  <a:srgbClr val="00B0F0"/>
                </a:solidFill>
                <a:latin typeface="Consolas" panose="020B0609020204030204" pitchFamily="49" charset="0"/>
                <a:ea typeface="仿宋" panose="02010609060101010101" pitchFamily="49" charset="-122"/>
              </a:rPr>
              <a:t>2</a:t>
            </a:r>
            <a:r>
              <a:rPr lang="zh-CN" altLang="zh-CN" sz="1800" smtClean="0">
                <a:solidFill>
                  <a:srgbClr val="00B0F0"/>
                </a:solidFill>
                <a:latin typeface="Consolas" panose="020B0609020204030204" pitchFamily="49" charset="0"/>
                <a:ea typeface="仿宋" panose="02010609060101010101" pitchFamily="49" charset="-122"/>
              </a:rPr>
              <a:t>章</a:t>
            </a:r>
            <a:r>
              <a:rPr lang="en-US" altLang="zh-CN" sz="1800" smtClean="0">
                <a:solidFill>
                  <a:srgbClr val="00B0F0"/>
                </a:solidFill>
                <a:latin typeface="Consolas" panose="020B0609020204030204" pitchFamily="49" charset="0"/>
                <a:ea typeface="仿宋" panose="02010609060101010101" pitchFamily="49" charset="-122"/>
              </a:rPr>
              <a:t>2.10.2</a:t>
            </a:r>
            <a:r>
              <a:rPr lang="zh-CN" altLang="zh-CN" sz="1800" smtClean="0">
                <a:solidFill>
                  <a:srgbClr val="00B0F0"/>
                </a:solidFill>
                <a:latin typeface="Consolas" panose="020B0609020204030204" pitchFamily="49" charset="0"/>
                <a:ea typeface="仿宋" panose="02010609060101010101" pitchFamily="49" charset="-122"/>
              </a:rPr>
              <a:t>节</a:t>
            </a:r>
            <a:r>
              <a:rPr lang="en-US" altLang="zh-CN" sz="1800" smtClean="0">
                <a:solidFill>
                  <a:srgbClr val="00B0F0"/>
                </a:solidFill>
                <a:latin typeface="Consolas" panose="020B0609020204030204" pitchFamily="49" charset="0"/>
                <a:ea typeface="仿宋" panose="02010609060101010101" pitchFamily="49" charset="-122"/>
              </a:rPr>
              <a:t>1</a:t>
            </a:r>
            <a:r>
              <a:rPr lang="zh-CN" altLang="zh-CN" sz="1800" smtClean="0">
                <a:solidFill>
                  <a:srgbClr val="00B0F0"/>
                </a:solidFill>
                <a:latin typeface="Consolas" panose="020B0609020204030204" pitchFamily="49" charset="0"/>
                <a:ea typeface="仿宋" panose="02010609060101010101" pitchFamily="49" charset="-122"/>
              </a:rPr>
              <a:t>～</a:t>
            </a:r>
            <a:r>
              <a:rPr lang="en-US" altLang="zh-CN" sz="1800" smtClean="0">
                <a:solidFill>
                  <a:srgbClr val="00B0F0"/>
                </a:solidFill>
                <a:latin typeface="Consolas" panose="020B0609020204030204" pitchFamily="49" charset="0"/>
                <a:ea typeface="仿宋" panose="02010609060101010101" pitchFamily="49" charset="-122"/>
              </a:rPr>
              <a:t>23</a:t>
            </a:r>
            <a:r>
              <a:rPr lang="zh-CN" altLang="zh-CN" sz="1800" smtClean="0">
                <a:solidFill>
                  <a:srgbClr val="00B0F0"/>
                </a:solidFill>
                <a:latin typeface="Consolas" panose="020B0609020204030204" pitchFamily="49" charset="0"/>
                <a:ea typeface="仿宋" panose="02010609060101010101" pitchFamily="49" charset="-122"/>
              </a:rPr>
              <a:t>的代码</a:t>
            </a:r>
            <a:endParaRPr lang="zh-CN" altLang="zh-CN" sz="1800" smtClean="0">
              <a:solidFill>
                <a:srgbClr val="00B0F0"/>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1	INF=0x3f3f3f3f</a:t>
            </a:r>
            <a:endParaRPr lang="zh-CN" altLang="zh-CN" sz="1800" smtClean="0">
              <a:solidFill>
                <a:srgbClr val="0000FF"/>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2	def </a:t>
            </a:r>
            <a:r>
              <a:rPr lang="en-US" altLang="zh-CN" sz="1800" smtClean="0">
                <a:solidFill>
                  <a:srgbClr val="FF0000"/>
                </a:solidFill>
                <a:latin typeface="Consolas" panose="020B0609020204030204" pitchFamily="49" charset="0"/>
                <a:ea typeface="仿宋" panose="02010609060101010101" pitchFamily="49" charset="-122"/>
              </a:rPr>
              <a:t>Kruskal</a:t>
            </a:r>
            <a:r>
              <a:rPr lang="en-US" altLang="zh-CN" sz="1800" smtClean="0">
                <a:solidFill>
                  <a:srgbClr val="0000FF"/>
                </a:solidFill>
                <a:latin typeface="Consolas" panose="020B0609020204030204" pitchFamily="49" charset="0"/>
                <a:ea typeface="仿宋" panose="02010609060101010101" pitchFamily="49" charset="-122"/>
              </a:rPr>
              <a:t>(A,n):                			</a:t>
            </a:r>
            <a:r>
              <a:rPr lang="en-US" altLang="zh-CN" sz="1800" smtClean="0">
                <a:solidFill>
                  <a:srgbClr val="00B050"/>
                </a:solidFill>
                <a:latin typeface="Consolas" panose="020B0609020204030204" pitchFamily="49" charset="0"/>
                <a:ea typeface="仿宋" panose="02010609060101010101" pitchFamily="49" charset="-122"/>
              </a:rPr>
              <a:t>#Kruskal</a:t>
            </a:r>
            <a:r>
              <a:rPr lang="zh-CN" altLang="zh-CN" sz="1800" smtClean="0">
                <a:solidFill>
                  <a:srgbClr val="00B050"/>
                </a:solidFill>
                <a:latin typeface="Consolas" panose="020B0609020204030204" pitchFamily="49" charset="0"/>
                <a:ea typeface="仿宋" panose="02010609060101010101" pitchFamily="49" charset="-122"/>
              </a:rPr>
              <a:t>算法</a:t>
            </a:r>
            <a:endParaRPr lang="zh-CN" altLang="zh-CN" sz="1800" smtClean="0">
              <a:solidFill>
                <a:srgbClr val="00B050"/>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3  	T=[]                        				</a:t>
            </a:r>
            <a:r>
              <a:rPr lang="en-US" altLang="zh-CN" sz="1800" smtClean="0">
                <a:solidFill>
                  <a:srgbClr val="00B0F0"/>
                </a:solidFill>
                <a:latin typeface="Consolas" panose="020B0609020204030204" pitchFamily="49" charset="0"/>
                <a:ea typeface="仿宋" panose="02010609060101010101" pitchFamily="49" charset="-122"/>
              </a:rPr>
              <a:t>#</a:t>
            </a:r>
            <a:r>
              <a:rPr lang="zh-CN" altLang="zh-CN" sz="1800" smtClean="0">
                <a:solidFill>
                  <a:srgbClr val="00B0F0"/>
                </a:solidFill>
                <a:latin typeface="Consolas" panose="020B0609020204030204" pitchFamily="49" charset="0"/>
                <a:ea typeface="仿宋" panose="02010609060101010101" pitchFamily="49" charset="-122"/>
              </a:rPr>
              <a:t>存放最小生成树</a:t>
            </a:r>
            <a:endParaRPr lang="zh-CN" altLang="zh-CN" sz="1800" smtClean="0">
              <a:solidFill>
                <a:srgbClr val="00B0F0"/>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4  	E=[]                            		</a:t>
            </a:r>
            <a:r>
              <a:rPr lang="en-US" altLang="zh-CN" sz="1800" smtClean="0">
                <a:solidFill>
                  <a:srgbClr val="00B0F0"/>
                </a:solidFill>
                <a:latin typeface="Consolas" panose="020B0609020204030204" pitchFamily="49" charset="0"/>
                <a:ea typeface="仿宋" panose="02010609060101010101" pitchFamily="49" charset="-122"/>
              </a:rPr>
              <a:t>#</a:t>
            </a:r>
            <a:r>
              <a:rPr lang="zh-CN" altLang="zh-CN" sz="1800" smtClean="0">
                <a:solidFill>
                  <a:srgbClr val="00B0F0"/>
                </a:solidFill>
                <a:latin typeface="Consolas" panose="020B0609020204030204" pitchFamily="49" charset="0"/>
                <a:ea typeface="仿宋" panose="02010609060101010101" pitchFamily="49" charset="-122"/>
              </a:rPr>
              <a:t>边集</a:t>
            </a:r>
            <a:endParaRPr lang="zh-CN" altLang="zh-CN" sz="1800" smtClean="0">
              <a:solidFill>
                <a:srgbClr val="00B0F0"/>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5  	for i in range(0,n):							</a:t>
            </a:r>
            <a:r>
              <a:rPr lang="en-US" altLang="zh-CN" sz="1800" smtClean="0">
                <a:solidFill>
                  <a:srgbClr val="00B0F0"/>
                </a:solidFill>
                <a:latin typeface="Consolas" panose="020B0609020204030204" pitchFamily="49" charset="0"/>
                <a:ea typeface="仿宋" panose="02010609060101010101" pitchFamily="49" charset="-122"/>
              </a:rPr>
              <a:t>#</a:t>
            </a:r>
            <a:r>
              <a:rPr lang="zh-CN" altLang="zh-CN" sz="1800" smtClean="0">
                <a:solidFill>
                  <a:srgbClr val="00B0F0"/>
                </a:solidFill>
                <a:latin typeface="Consolas" panose="020B0609020204030204" pitchFamily="49" charset="0"/>
                <a:ea typeface="仿宋" panose="02010609060101010101" pitchFamily="49" charset="-122"/>
              </a:rPr>
              <a:t>由</a:t>
            </a:r>
            <a:r>
              <a:rPr lang="en-US" altLang="zh-CN" sz="1800" smtClean="0">
                <a:solidFill>
                  <a:srgbClr val="00B0F0"/>
                </a:solidFill>
                <a:latin typeface="Consolas" panose="020B0609020204030204" pitchFamily="49" charset="0"/>
                <a:ea typeface="仿宋" panose="02010609060101010101" pitchFamily="49" charset="-122"/>
              </a:rPr>
              <a:t>A</a:t>
            </a:r>
            <a:r>
              <a:rPr lang="zh-CN" altLang="zh-CN" sz="1800" smtClean="0">
                <a:solidFill>
                  <a:srgbClr val="00B0F0"/>
                </a:solidFill>
                <a:latin typeface="Consolas" panose="020B0609020204030204" pitchFamily="49" charset="0"/>
                <a:ea typeface="仿宋" panose="02010609060101010101" pitchFamily="49" charset="-122"/>
              </a:rPr>
              <a:t>下三角部分产生的边集</a:t>
            </a:r>
            <a:r>
              <a:rPr lang="en-US" altLang="zh-CN" sz="1800" smtClean="0">
                <a:solidFill>
                  <a:srgbClr val="00B0F0"/>
                </a:solidFill>
                <a:latin typeface="Consolas" panose="020B0609020204030204" pitchFamily="49" charset="0"/>
                <a:ea typeface="仿宋" panose="02010609060101010101" pitchFamily="49" charset="-122"/>
              </a:rPr>
              <a:t>E</a:t>
            </a:r>
            <a:endParaRPr lang="zh-CN" altLang="zh-CN" sz="1800" smtClean="0">
              <a:solidFill>
                <a:srgbClr val="00B0F0"/>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6    		for j in range(0,i):</a:t>
            </a:r>
            <a:endParaRPr lang="zh-CN" altLang="zh-CN" sz="1800" smtClean="0">
              <a:solidFill>
                <a:srgbClr val="0000FF"/>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7      		if A[i][j]!=0 and A[i][j]!=INF:</a:t>
            </a:r>
            <a:endParaRPr lang="zh-CN" altLang="zh-CN" sz="1800" smtClean="0">
              <a:solidFill>
                <a:srgbClr val="0000FF"/>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8        		E.append([i,j,A[i][j]])</a:t>
            </a:r>
            <a:endParaRPr lang="zh-CN" altLang="zh-CN" sz="1800" smtClean="0">
              <a:solidFill>
                <a:srgbClr val="0000FF"/>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9  	E.</a:t>
            </a:r>
            <a:r>
              <a:rPr lang="en-US" altLang="zh-CN" sz="1800" smtClean="0">
                <a:solidFill>
                  <a:srgbClr val="006600"/>
                </a:solidFill>
                <a:latin typeface="Consolas" panose="020B0609020204030204" pitchFamily="49" charset="0"/>
                <a:ea typeface="仿宋" panose="02010609060101010101" pitchFamily="49" charset="-122"/>
              </a:rPr>
              <a:t>sort</a:t>
            </a:r>
            <a:r>
              <a:rPr lang="en-US" altLang="zh-CN" sz="1800" smtClean="0">
                <a:solidFill>
                  <a:srgbClr val="0000FF"/>
                </a:solidFill>
                <a:latin typeface="Consolas" panose="020B0609020204030204" pitchFamily="49" charset="0"/>
                <a:ea typeface="仿宋" panose="02010609060101010101" pitchFamily="49" charset="-122"/>
              </a:rPr>
              <a:t>(key=itemgetter(2))           </a:t>
            </a:r>
            <a:r>
              <a:rPr lang="en-US" altLang="zh-CN" sz="1800" smtClean="0">
                <a:solidFill>
                  <a:srgbClr val="00B0F0"/>
                </a:solidFill>
                <a:latin typeface="Consolas" panose="020B0609020204030204" pitchFamily="49" charset="0"/>
                <a:ea typeface="仿宋" panose="02010609060101010101" pitchFamily="49" charset="-122"/>
              </a:rPr>
              <a:t>	#</a:t>
            </a:r>
            <a:r>
              <a:rPr lang="zh-CN" altLang="zh-CN" sz="1800" smtClean="0">
                <a:solidFill>
                  <a:srgbClr val="00B0F0"/>
                </a:solidFill>
                <a:latin typeface="Consolas" panose="020B0609020204030204" pitchFamily="49" charset="0"/>
                <a:ea typeface="仿宋" panose="02010609060101010101" pitchFamily="49" charset="-122"/>
              </a:rPr>
              <a:t>按边权值递增排序</a:t>
            </a:r>
            <a:endParaRPr lang="zh-CN" altLang="zh-CN" sz="1800" smtClean="0">
              <a:solidFill>
                <a:srgbClr val="00B0F0"/>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10  	</a:t>
            </a:r>
            <a:r>
              <a:rPr lang="en-US" altLang="zh-CN" sz="1800" smtClean="0">
                <a:solidFill>
                  <a:srgbClr val="006600"/>
                </a:solidFill>
                <a:latin typeface="Consolas" panose="020B0609020204030204" pitchFamily="49" charset="0"/>
                <a:ea typeface="仿宋" panose="02010609060101010101" pitchFamily="49" charset="-122"/>
              </a:rPr>
              <a:t>ufs=UFS()                       </a:t>
            </a:r>
            <a:r>
              <a:rPr lang="en-US" altLang="zh-CN" sz="1800" smtClean="0">
                <a:solidFill>
                  <a:srgbClr val="0000FF"/>
                </a:solidFill>
                <a:latin typeface="Consolas" panose="020B0609020204030204" pitchFamily="49" charset="0"/>
                <a:ea typeface="仿宋" panose="02010609060101010101" pitchFamily="49" charset="-122"/>
              </a:rPr>
              <a:t>		</a:t>
            </a:r>
            <a:r>
              <a:rPr lang="en-US" altLang="zh-CN" sz="1800" smtClean="0">
                <a:solidFill>
                  <a:srgbClr val="00B0F0"/>
                </a:solidFill>
                <a:latin typeface="Consolas" panose="020B0609020204030204" pitchFamily="49" charset="0"/>
                <a:ea typeface="仿宋" panose="02010609060101010101" pitchFamily="49" charset="-122"/>
              </a:rPr>
              <a:t>#</a:t>
            </a:r>
            <a:r>
              <a:rPr lang="zh-CN" altLang="zh-CN" sz="1800" smtClean="0">
                <a:solidFill>
                  <a:srgbClr val="00B0F0"/>
                </a:solidFill>
                <a:latin typeface="Consolas" panose="020B0609020204030204" pitchFamily="49" charset="0"/>
                <a:ea typeface="仿宋" panose="02010609060101010101" pitchFamily="49" charset="-122"/>
              </a:rPr>
              <a:t>定义并查集对象</a:t>
            </a:r>
            <a:endParaRPr lang="zh-CN" altLang="zh-CN" sz="1800" smtClean="0">
              <a:solidFill>
                <a:srgbClr val="00B0F0"/>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11  	</a:t>
            </a:r>
            <a:r>
              <a:rPr lang="en-US" altLang="zh-CN" sz="1800" smtClean="0">
                <a:solidFill>
                  <a:srgbClr val="006600"/>
                </a:solidFill>
                <a:latin typeface="Consolas" panose="020B0609020204030204" pitchFamily="49" charset="0"/>
                <a:ea typeface="仿宋" panose="02010609060101010101" pitchFamily="49" charset="-122"/>
              </a:rPr>
              <a:t>ufs.Init(n)	</a:t>
            </a:r>
            <a:r>
              <a:rPr lang="en-US" altLang="zh-CN" sz="1800" smtClean="0">
                <a:solidFill>
                  <a:srgbClr val="0000FF"/>
                </a:solidFill>
                <a:latin typeface="Consolas" panose="020B0609020204030204" pitchFamily="49" charset="0"/>
                <a:ea typeface="仿宋" panose="02010609060101010101" pitchFamily="49" charset="-122"/>
              </a:rPr>
              <a:t>									</a:t>
            </a:r>
            <a:r>
              <a:rPr lang="en-US" altLang="zh-CN" sz="1800" smtClean="0">
                <a:solidFill>
                  <a:srgbClr val="00B0F0"/>
                </a:solidFill>
                <a:latin typeface="Consolas" panose="020B0609020204030204" pitchFamily="49" charset="0"/>
                <a:ea typeface="仿宋" panose="02010609060101010101" pitchFamily="49" charset="-122"/>
              </a:rPr>
              <a:t>#</a:t>
            </a:r>
            <a:r>
              <a:rPr lang="zh-CN" altLang="zh-CN" sz="1800" smtClean="0">
                <a:solidFill>
                  <a:srgbClr val="00B0F0"/>
                </a:solidFill>
                <a:latin typeface="Consolas" panose="020B0609020204030204" pitchFamily="49" charset="0"/>
                <a:ea typeface="仿宋" panose="02010609060101010101" pitchFamily="49" charset="-122"/>
              </a:rPr>
              <a:t>初始化并查集</a:t>
            </a:r>
            <a:endParaRPr lang="zh-CN" altLang="zh-CN" sz="1800" smtClean="0">
              <a:solidFill>
                <a:srgbClr val="00B0F0"/>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12  	k,j=0,0											</a:t>
            </a:r>
            <a:r>
              <a:rPr lang="en-US" altLang="zh-CN" sz="1800" smtClean="0">
                <a:solidFill>
                  <a:srgbClr val="00B0F0"/>
                </a:solidFill>
                <a:latin typeface="Consolas" panose="020B0609020204030204" pitchFamily="49" charset="0"/>
                <a:ea typeface="仿宋" panose="02010609060101010101" pitchFamily="49" charset="-122"/>
              </a:rPr>
              <a:t>#k</a:t>
            </a:r>
            <a:r>
              <a:rPr lang="zh-CN" altLang="zh-CN" sz="1800" smtClean="0">
                <a:solidFill>
                  <a:srgbClr val="00B0F0"/>
                </a:solidFill>
                <a:latin typeface="Consolas" panose="020B0609020204030204" pitchFamily="49" charset="0"/>
                <a:ea typeface="仿宋" panose="02010609060101010101" pitchFamily="49" charset="-122"/>
              </a:rPr>
              <a:t>表示当前构造生成树的边数</a:t>
            </a:r>
            <a:endParaRPr lang="zh-CN" altLang="zh-CN" sz="1800">
              <a:solidFill>
                <a:srgbClr val="00B0F0"/>
              </a:solidFill>
              <a:latin typeface="Consolas" panose="020B0609020204030204" pitchFamily="49" charset="0"/>
              <a:ea typeface="仿宋" panose="02010609060101010101" pitchFamily="49" charset="-122"/>
            </a:endParaRPr>
          </a:p>
        </p:txBody>
      </p:sp>
      <p:sp>
        <p:nvSpPr>
          <p:cNvPr id="4" name="灯片编号占位符 3"/>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314" y="276093"/>
            <a:ext cx="8858280" cy="301003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59410">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13  	while </a:t>
            </a:r>
            <a:r>
              <a:rPr lang="en-US" altLang="zh-CN" sz="1800" smtClean="0">
                <a:solidFill>
                  <a:srgbClr val="FF00FF"/>
                </a:solidFill>
                <a:latin typeface="Consolas" panose="020B0609020204030204" pitchFamily="49" charset="0"/>
                <a:ea typeface="仿宋" panose="02010609060101010101" pitchFamily="49" charset="-122"/>
              </a:rPr>
              <a:t>k&lt;n-1</a:t>
            </a:r>
            <a:r>
              <a:rPr lang="en-US" altLang="zh-CN" sz="1800" smtClean="0">
                <a:solidFill>
                  <a:srgbClr val="0000FF"/>
                </a:solidFill>
                <a:latin typeface="Consolas" panose="020B0609020204030204" pitchFamily="49" charset="0"/>
                <a:ea typeface="仿宋" panose="02010609060101010101" pitchFamily="49" charset="-122"/>
              </a:rPr>
              <a:t>:									</a:t>
            </a:r>
            <a:r>
              <a:rPr lang="en-US" altLang="zh-CN" sz="1800" smtClean="0">
                <a:solidFill>
                  <a:srgbClr val="00B0F0"/>
                </a:solidFill>
                <a:latin typeface="Consolas" panose="020B0609020204030204" pitchFamily="49" charset="0"/>
                <a:ea typeface="仿宋" panose="02010609060101010101" pitchFamily="49" charset="-122"/>
              </a:rPr>
              <a:t>#</a:t>
            </a:r>
            <a:r>
              <a:rPr lang="zh-CN" altLang="zh-CN" sz="1800" smtClean="0">
                <a:solidFill>
                  <a:srgbClr val="00B0F0"/>
                </a:solidFill>
                <a:latin typeface="Consolas" panose="020B0609020204030204" pitchFamily="49" charset="0"/>
                <a:ea typeface="仿宋" panose="02010609060101010101" pitchFamily="49" charset="-122"/>
              </a:rPr>
              <a:t>生成的边数小于</a:t>
            </a:r>
            <a:r>
              <a:rPr lang="en-US" altLang="zh-CN" sz="1800" smtClean="0">
                <a:solidFill>
                  <a:srgbClr val="00B0F0"/>
                </a:solidFill>
                <a:latin typeface="Consolas" panose="020B0609020204030204" pitchFamily="49" charset="0"/>
                <a:ea typeface="仿宋" panose="02010609060101010101" pitchFamily="49" charset="-122"/>
              </a:rPr>
              <a:t>n-1</a:t>
            </a:r>
            <a:r>
              <a:rPr lang="zh-CN" altLang="zh-CN" sz="1800" smtClean="0">
                <a:solidFill>
                  <a:srgbClr val="00B0F0"/>
                </a:solidFill>
                <a:latin typeface="Consolas" panose="020B0609020204030204" pitchFamily="49" charset="0"/>
                <a:ea typeface="仿宋" panose="02010609060101010101" pitchFamily="49" charset="-122"/>
              </a:rPr>
              <a:t>时循环</a:t>
            </a:r>
            <a:endParaRPr lang="zh-CN" altLang="zh-CN" sz="1800" smtClean="0">
              <a:solidFill>
                <a:srgbClr val="00B0F0"/>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14    	u1,v1=E[j][0],E[j][1]            	</a:t>
            </a:r>
            <a:r>
              <a:rPr lang="en-US" altLang="zh-CN" sz="1800" smtClean="0">
                <a:solidFill>
                  <a:srgbClr val="00B0F0"/>
                </a:solidFill>
                <a:latin typeface="Consolas" panose="020B0609020204030204" pitchFamily="49" charset="0"/>
                <a:ea typeface="仿宋" panose="02010609060101010101" pitchFamily="49" charset="-122"/>
              </a:rPr>
              <a:t>#</a:t>
            </a:r>
            <a:r>
              <a:rPr lang="zh-CN" altLang="zh-CN" sz="1800" smtClean="0">
                <a:solidFill>
                  <a:srgbClr val="00B0F0"/>
                </a:solidFill>
                <a:latin typeface="Consolas" panose="020B0609020204030204" pitchFamily="49" charset="0"/>
                <a:ea typeface="仿宋" panose="02010609060101010101" pitchFamily="49" charset="-122"/>
              </a:rPr>
              <a:t>取一条边</a:t>
            </a:r>
            <a:r>
              <a:rPr lang="en-US" altLang="zh-CN" sz="1800" smtClean="0">
                <a:solidFill>
                  <a:srgbClr val="00B0F0"/>
                </a:solidFill>
                <a:latin typeface="Consolas" panose="020B0609020204030204" pitchFamily="49" charset="0"/>
                <a:ea typeface="仿宋" panose="02010609060101010101" pitchFamily="49" charset="-122"/>
              </a:rPr>
              <a:t>(u1,v1)</a:t>
            </a:r>
            <a:endParaRPr lang="zh-CN" altLang="zh-CN" sz="1800" smtClean="0">
              <a:solidFill>
                <a:srgbClr val="00B0F0"/>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15     	sn1,sn2=ufs.</a:t>
            </a:r>
            <a:r>
              <a:rPr lang="en-US" altLang="zh-CN" sz="1800" smtClean="0">
                <a:solidFill>
                  <a:srgbClr val="FF0000"/>
                </a:solidFill>
                <a:latin typeface="Consolas" panose="020B0609020204030204" pitchFamily="49" charset="0"/>
                <a:ea typeface="仿宋" panose="02010609060101010101" pitchFamily="49" charset="-122"/>
              </a:rPr>
              <a:t>Find</a:t>
            </a:r>
            <a:r>
              <a:rPr lang="en-US" altLang="zh-CN" sz="1800" smtClean="0">
                <a:solidFill>
                  <a:srgbClr val="0000FF"/>
                </a:solidFill>
                <a:latin typeface="Consolas" panose="020B0609020204030204" pitchFamily="49" charset="0"/>
                <a:ea typeface="仿宋" panose="02010609060101010101" pitchFamily="49" charset="-122"/>
              </a:rPr>
              <a:t>(u1),ufs.</a:t>
            </a:r>
            <a:r>
              <a:rPr lang="en-US" altLang="zh-CN" sz="1800" smtClean="0">
                <a:solidFill>
                  <a:srgbClr val="FF0000"/>
                </a:solidFill>
                <a:latin typeface="Consolas" panose="020B0609020204030204" pitchFamily="49" charset="0"/>
                <a:ea typeface="仿宋" panose="02010609060101010101" pitchFamily="49" charset="-122"/>
              </a:rPr>
              <a:t>Find</a:t>
            </a:r>
            <a:r>
              <a:rPr lang="en-US" altLang="zh-CN" sz="1800" smtClean="0">
                <a:solidFill>
                  <a:srgbClr val="0000FF"/>
                </a:solidFill>
                <a:latin typeface="Consolas" panose="020B0609020204030204" pitchFamily="49" charset="0"/>
                <a:ea typeface="仿宋" panose="02010609060101010101" pitchFamily="49" charset="-122"/>
              </a:rPr>
              <a:t>(v1) 	</a:t>
            </a:r>
            <a:r>
              <a:rPr lang="en-US" altLang="zh-CN" sz="1800" smtClean="0">
                <a:solidFill>
                  <a:srgbClr val="00B0F0"/>
                </a:solidFill>
                <a:latin typeface="Consolas" panose="020B0609020204030204" pitchFamily="49" charset="0"/>
                <a:ea typeface="仿宋" panose="02010609060101010101" pitchFamily="49" charset="-122"/>
              </a:rPr>
              <a:t>#</a:t>
            </a:r>
            <a:r>
              <a:rPr lang="zh-CN" altLang="zh-CN" sz="1800" smtClean="0">
                <a:solidFill>
                  <a:srgbClr val="00B0F0"/>
                </a:solidFill>
                <a:latin typeface="Consolas" panose="020B0609020204030204" pitchFamily="49" charset="0"/>
                <a:ea typeface="仿宋" panose="02010609060101010101" pitchFamily="49" charset="-122"/>
              </a:rPr>
              <a:t>两个顶点所属的集合编号</a:t>
            </a:r>
            <a:endParaRPr lang="zh-CN" altLang="zh-CN" sz="1800" smtClean="0">
              <a:solidFill>
                <a:srgbClr val="00B0F0"/>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16     	if </a:t>
            </a:r>
            <a:r>
              <a:rPr lang="en-US" altLang="zh-CN" sz="1800" smtClean="0">
                <a:solidFill>
                  <a:srgbClr val="FF00FF"/>
                </a:solidFill>
                <a:latin typeface="Consolas" panose="020B0609020204030204" pitchFamily="49" charset="0"/>
                <a:ea typeface="仿宋" panose="02010609060101010101" pitchFamily="49" charset="-122"/>
              </a:rPr>
              <a:t>sn1!=sn2</a:t>
            </a:r>
            <a:r>
              <a:rPr lang="en-US" altLang="zh-CN" sz="1800" smtClean="0">
                <a:solidFill>
                  <a:srgbClr val="0000FF"/>
                </a:solidFill>
                <a:latin typeface="Consolas" panose="020B0609020204030204" pitchFamily="49" charset="0"/>
                <a:ea typeface="仿宋" panose="02010609060101010101" pitchFamily="49" charset="-122"/>
              </a:rPr>
              <a:t>:      	             	</a:t>
            </a:r>
            <a:r>
              <a:rPr lang="en-US" altLang="zh-CN" sz="1800" smtClean="0">
                <a:solidFill>
                  <a:srgbClr val="00B0F0"/>
                </a:solidFill>
                <a:latin typeface="Consolas" panose="020B0609020204030204" pitchFamily="49" charset="0"/>
                <a:ea typeface="仿宋" panose="02010609060101010101" pitchFamily="49" charset="-122"/>
              </a:rPr>
              <a:t>#</a:t>
            </a:r>
            <a:r>
              <a:rPr lang="zh-CN" altLang="zh-CN" sz="1800" smtClean="0">
                <a:solidFill>
                  <a:srgbClr val="00B0F0"/>
                </a:solidFill>
                <a:latin typeface="Consolas" panose="020B0609020204030204" pitchFamily="49" charset="0"/>
                <a:ea typeface="仿宋" panose="02010609060101010101" pitchFamily="49" charset="-122"/>
              </a:rPr>
              <a:t>添加该边不会构成回路</a:t>
            </a:r>
            <a:endParaRPr lang="zh-CN" altLang="zh-CN" sz="1800" smtClean="0">
              <a:solidFill>
                <a:srgbClr val="00B0F0"/>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17     		T.append([u1,v1,E[j][2]])    	</a:t>
            </a:r>
            <a:r>
              <a:rPr lang="en-US" altLang="zh-CN" sz="1800" smtClean="0">
                <a:solidFill>
                  <a:srgbClr val="00B0F0"/>
                </a:solidFill>
                <a:latin typeface="Consolas" panose="020B0609020204030204" pitchFamily="49" charset="0"/>
                <a:ea typeface="仿宋" panose="02010609060101010101" pitchFamily="49" charset="-122"/>
              </a:rPr>
              <a:t>#</a:t>
            </a:r>
            <a:r>
              <a:rPr lang="zh-CN" altLang="zh-CN" sz="1800" smtClean="0">
                <a:solidFill>
                  <a:srgbClr val="00B0F0"/>
                </a:solidFill>
                <a:latin typeface="Consolas" panose="020B0609020204030204" pitchFamily="49" charset="0"/>
                <a:ea typeface="仿宋" panose="02010609060101010101" pitchFamily="49" charset="-122"/>
              </a:rPr>
              <a:t>产生最小生成树的一条边</a:t>
            </a:r>
            <a:endParaRPr lang="zh-CN" altLang="zh-CN" sz="1800" smtClean="0">
              <a:solidFill>
                <a:srgbClr val="00B0F0"/>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18      		k+=1          							</a:t>
            </a:r>
            <a:r>
              <a:rPr lang="en-US" altLang="zh-CN" sz="1800" smtClean="0">
                <a:solidFill>
                  <a:srgbClr val="00B0F0"/>
                </a:solidFill>
                <a:latin typeface="Consolas" panose="020B0609020204030204" pitchFamily="49" charset="0"/>
                <a:ea typeface="仿宋" panose="02010609060101010101" pitchFamily="49" charset="-122"/>
              </a:rPr>
              <a:t>#</a:t>
            </a:r>
            <a:r>
              <a:rPr lang="zh-CN" altLang="zh-CN" sz="1800" smtClean="0">
                <a:solidFill>
                  <a:srgbClr val="00B0F0"/>
                </a:solidFill>
                <a:latin typeface="Consolas" panose="020B0609020204030204" pitchFamily="49" charset="0"/>
                <a:ea typeface="仿宋" panose="02010609060101010101" pitchFamily="49" charset="-122"/>
              </a:rPr>
              <a:t>生成边数增</a:t>
            </a:r>
            <a:r>
              <a:rPr lang="en-US" altLang="zh-CN" sz="1800" smtClean="0">
                <a:solidFill>
                  <a:srgbClr val="00B0F0"/>
                </a:solidFill>
                <a:latin typeface="Consolas" panose="020B0609020204030204" pitchFamily="49" charset="0"/>
                <a:ea typeface="仿宋" panose="02010609060101010101" pitchFamily="49" charset="-122"/>
              </a:rPr>
              <a:t>1</a:t>
            </a:r>
            <a:endParaRPr lang="zh-CN" altLang="zh-CN" sz="1800" smtClean="0">
              <a:solidFill>
                <a:srgbClr val="00B0F0"/>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19      		ufs.</a:t>
            </a:r>
            <a:r>
              <a:rPr lang="en-US" altLang="zh-CN" sz="1800" smtClean="0">
                <a:solidFill>
                  <a:srgbClr val="FF0000"/>
                </a:solidFill>
                <a:latin typeface="Consolas" panose="020B0609020204030204" pitchFamily="49" charset="0"/>
                <a:ea typeface="仿宋" panose="02010609060101010101" pitchFamily="49" charset="-122"/>
              </a:rPr>
              <a:t>Union</a:t>
            </a:r>
            <a:r>
              <a:rPr lang="en-US" altLang="zh-CN" sz="1800" smtClean="0">
                <a:solidFill>
                  <a:srgbClr val="0000FF"/>
                </a:solidFill>
                <a:latin typeface="Consolas" panose="020B0609020204030204" pitchFamily="49" charset="0"/>
                <a:ea typeface="仿宋" panose="02010609060101010101" pitchFamily="49" charset="-122"/>
              </a:rPr>
              <a:t>(sn1,sn2)     			</a:t>
            </a:r>
            <a:r>
              <a:rPr lang="en-US" altLang="zh-CN" sz="1800" smtClean="0">
                <a:solidFill>
                  <a:srgbClr val="00B0F0"/>
                </a:solidFill>
                <a:latin typeface="Consolas" panose="020B0609020204030204" pitchFamily="49" charset="0"/>
                <a:ea typeface="仿宋" panose="02010609060101010101" pitchFamily="49" charset="-122"/>
              </a:rPr>
              <a:t>#</a:t>
            </a:r>
            <a:r>
              <a:rPr lang="zh-CN" altLang="zh-CN" sz="1800" smtClean="0">
                <a:solidFill>
                  <a:srgbClr val="00B0F0"/>
                </a:solidFill>
                <a:latin typeface="Consolas" panose="020B0609020204030204" pitchFamily="49" charset="0"/>
                <a:ea typeface="仿宋" panose="02010609060101010101" pitchFamily="49" charset="-122"/>
              </a:rPr>
              <a:t>将</a:t>
            </a:r>
            <a:r>
              <a:rPr lang="en-US" altLang="zh-CN" sz="1800" smtClean="0">
                <a:solidFill>
                  <a:srgbClr val="00B0F0"/>
                </a:solidFill>
                <a:latin typeface="Consolas" panose="020B0609020204030204" pitchFamily="49" charset="0"/>
                <a:ea typeface="仿宋" panose="02010609060101010101" pitchFamily="49" charset="-122"/>
              </a:rPr>
              <a:t>sn1</a:t>
            </a:r>
            <a:r>
              <a:rPr lang="zh-CN" altLang="zh-CN" sz="1800" smtClean="0">
                <a:solidFill>
                  <a:srgbClr val="00B0F0"/>
                </a:solidFill>
                <a:latin typeface="Consolas" panose="020B0609020204030204" pitchFamily="49" charset="0"/>
                <a:ea typeface="仿宋" panose="02010609060101010101" pitchFamily="49" charset="-122"/>
              </a:rPr>
              <a:t>和</a:t>
            </a:r>
            <a:r>
              <a:rPr lang="en-US" altLang="zh-CN" sz="1800" smtClean="0">
                <a:solidFill>
                  <a:srgbClr val="00B0F0"/>
                </a:solidFill>
                <a:latin typeface="Consolas" panose="020B0609020204030204" pitchFamily="49" charset="0"/>
                <a:ea typeface="仿宋" panose="02010609060101010101" pitchFamily="49" charset="-122"/>
              </a:rPr>
              <a:t>sn2</a:t>
            </a:r>
            <a:r>
              <a:rPr lang="zh-CN" altLang="zh-CN" sz="1800" smtClean="0">
                <a:solidFill>
                  <a:srgbClr val="00B0F0"/>
                </a:solidFill>
                <a:latin typeface="Consolas" panose="020B0609020204030204" pitchFamily="49" charset="0"/>
                <a:ea typeface="仿宋" panose="02010609060101010101" pitchFamily="49" charset="-122"/>
              </a:rPr>
              <a:t>两个顶点合并</a:t>
            </a:r>
            <a:endParaRPr lang="zh-CN" altLang="zh-CN" sz="1800" smtClean="0">
              <a:solidFill>
                <a:srgbClr val="00B0F0"/>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20   		j+=1         								</a:t>
            </a:r>
            <a:r>
              <a:rPr lang="en-US" altLang="zh-CN" sz="1800" smtClean="0">
                <a:solidFill>
                  <a:srgbClr val="00B0F0"/>
                </a:solidFill>
                <a:latin typeface="Consolas" panose="020B0609020204030204" pitchFamily="49" charset="0"/>
                <a:ea typeface="仿宋" panose="02010609060101010101" pitchFamily="49" charset="-122"/>
              </a:rPr>
              <a:t>#</a:t>
            </a:r>
            <a:r>
              <a:rPr lang="zh-CN" altLang="zh-CN" sz="1800" smtClean="0">
                <a:solidFill>
                  <a:srgbClr val="00B0F0"/>
                </a:solidFill>
                <a:latin typeface="Consolas" panose="020B0609020204030204" pitchFamily="49" charset="0"/>
                <a:ea typeface="仿宋" panose="02010609060101010101" pitchFamily="49" charset="-122"/>
              </a:rPr>
              <a:t>遍历下一条边</a:t>
            </a:r>
            <a:endParaRPr lang="zh-CN" altLang="zh-CN" sz="1800" smtClean="0">
              <a:solidFill>
                <a:srgbClr val="00B0F0"/>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21  	return T</a:t>
            </a:r>
            <a:endParaRPr lang="zh-CN" altLang="zh-CN" sz="1800">
              <a:solidFill>
                <a:srgbClr val="0000FF"/>
              </a:solidFill>
              <a:latin typeface="Consolas" panose="020B0609020204030204" pitchFamily="49" charset="0"/>
              <a:ea typeface="仿宋" panose="02010609060101010101" pitchFamily="49" charset="-122"/>
            </a:endParaRPr>
          </a:p>
        </p:txBody>
      </p:sp>
      <p:sp>
        <p:nvSpPr>
          <p:cNvPr id="4" name="灯片编号占位符 3"/>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7" name="Rectangle 27"/>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9" name="TextBox 18"/>
          <p:cNvSpPr txBox="1"/>
          <p:nvPr/>
        </p:nvSpPr>
        <p:spPr>
          <a:xfrm>
            <a:off x="214282" y="964395"/>
            <a:ext cx="500066" cy="461665"/>
          </a:xfrm>
          <a:prstGeom prst="rect">
            <a:avLst/>
          </a:prstGeom>
          <a:solidFill>
            <a:schemeClr val="accent5">
              <a:lumMod val="20000"/>
              <a:lumOff val="80000"/>
            </a:schemeClr>
          </a:solidFill>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a:lstStyle>
          <a:p>
            <a:pPr>
              <a:lnSpc>
                <a:spcPct val="100000"/>
              </a:lnSpc>
              <a:spcBef>
                <a:spcPts val="0"/>
              </a:spcBef>
            </a:pPr>
            <a:r>
              <a:rPr lang="zh-CN" altLang="en-US" smtClean="0">
                <a:solidFill>
                  <a:srgbClr val="FF0000"/>
                </a:solidFill>
                <a:latin typeface="华文行楷" panose="02010800040101010101" pitchFamily="2" charset="-122"/>
                <a:ea typeface="华文行楷" panose="02010800040101010101" pitchFamily="2" charset="-122"/>
                <a:cs typeface="Consolas" panose="020B0609020204030204" pitchFamily="49" charset="0"/>
              </a:rPr>
              <a:t>解</a:t>
            </a:r>
            <a:endParaRPr lang="zh-CN" altLang="en-US"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华文行楷" panose="02010800040101010101" pitchFamily="2" charset="-122"/>
              <a:ea typeface="华文行楷" panose="02010800040101010101" pitchFamily="2" charset="-122"/>
              <a:cs typeface="Consolas" panose="020B0609020204030204" pitchFamily="49" charset="0"/>
            </a:endParaRPr>
          </a:p>
        </p:txBody>
      </p:sp>
      <p:sp>
        <p:nvSpPr>
          <p:cNvPr id="20" name="TextBox 19"/>
          <p:cNvSpPr txBox="1"/>
          <p:nvPr/>
        </p:nvSpPr>
        <p:spPr>
          <a:xfrm>
            <a:off x="928662" y="375032"/>
            <a:ext cx="7786742" cy="2799457"/>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3000"/>
              </a:lnSpc>
              <a:spcBef>
                <a:spcPts val="1200"/>
              </a:spcBef>
              <a:buBlip>
                <a:blip r:embed="rId1"/>
              </a:buBlip>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题目是</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求得到满足的最多孩子数量，所以是一个求最优解问题。</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3000"/>
              </a:lnSpc>
              <a:spcBef>
                <a:spcPts val="12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很容易想到对于胃口为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的孩子</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，为其分发恰好满足的最小尺寸的饼干</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即</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min{ </a:t>
            </a:r>
            <a:r>
              <a:rPr lang="en-US" altLang="zh-CN" sz="2000" i="1" smtClean="0">
                <a:solidFill>
                  <a:srgbClr val="FF0000"/>
                </a:solidFill>
                <a:latin typeface="Consolas" panose="020B0609020204030204" pitchFamily="49" charset="0"/>
                <a:ea typeface="仿宋" panose="02010609060101010101" pitchFamily="49" charset="-122"/>
                <a:cs typeface="Consolas" panose="020B0609020204030204" pitchFamily="49" charset="0"/>
              </a:rPr>
              <a:t>j </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 g[</a:t>
            </a:r>
            <a:r>
              <a:rPr lang="en-US" altLang="zh-CN" sz="2000" i="1" smtClean="0">
                <a:solidFill>
                  <a:srgbClr val="FF0000"/>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FF0000"/>
                </a:solidFill>
                <a:latin typeface="+mj-ea"/>
                <a:ea typeface="+mj-ea"/>
                <a:cs typeface="Consolas" panose="020B0609020204030204" pitchFamily="49" charset="0"/>
              </a:rPr>
              <a:t>≤</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s[</a:t>
            </a:r>
            <a:r>
              <a:rPr lang="en-US" altLang="zh-CN" sz="2000" i="1" smtClean="0">
                <a:solidFill>
                  <a:srgbClr val="FF0000"/>
                </a:solidFill>
                <a:latin typeface="Consolas" panose="020B0609020204030204" pitchFamily="49" charset="0"/>
                <a:ea typeface="仿宋" panose="02010609060101010101" pitchFamily="49" charset="-122"/>
                <a:cs typeface="Consolas" panose="020B0609020204030204" pitchFamily="49" charset="0"/>
              </a:rPr>
              <a:t>j</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，不妨分发过程从最小胃口的孩子开始，为此将</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g</a:t>
            </a:r>
            <a:r>
              <a:rPr lang="zh-CN"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递增排序</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3000"/>
              </a:lnSpc>
              <a:spcBef>
                <a:spcPts val="12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对于每个</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，先在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查找</a:t>
            </a:r>
            <a:r>
              <a:rPr lang="zh-CN"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刚好满足</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g[</a:t>
            </a:r>
            <a:r>
              <a:rPr lang="en-US" altLang="zh-CN" sz="2000" i="1" smtClean="0">
                <a:solidFill>
                  <a:srgbClr val="FF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FF00FF"/>
                </a:solidFill>
                <a:latin typeface="+mj-ea"/>
                <a:ea typeface="+mj-ea"/>
                <a:cs typeface="Consolas" panose="020B0609020204030204" pitchFamily="49" charset="0"/>
              </a:rPr>
              <a:t>≤</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s[</a:t>
            </a:r>
            <a:r>
              <a:rPr lang="en-US" altLang="zh-CN" sz="2000" i="1" smtClean="0">
                <a:solidFill>
                  <a:srgbClr val="FF00FF"/>
                </a:solidFill>
                <a:latin typeface="Consolas" panose="020B0609020204030204" pitchFamily="49" charset="0"/>
                <a:ea typeface="仿宋" panose="02010609060101010101" pitchFamily="49" charset="-122"/>
                <a:cs typeface="Consolas" panose="020B0609020204030204" pitchFamily="49" charset="0"/>
              </a:rPr>
              <a:t>j</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的</a:t>
            </a:r>
            <a:r>
              <a:rPr lang="en-US" altLang="zh-CN" sz="2000" i="1" smtClean="0">
                <a:solidFill>
                  <a:srgbClr val="FF00FF"/>
                </a:solidFill>
                <a:latin typeface="Consolas" panose="020B0609020204030204" pitchFamily="49" charset="0"/>
                <a:ea typeface="仿宋" panose="02010609060101010101" pitchFamily="49" charset="-122"/>
                <a:cs typeface="Consolas" panose="020B0609020204030204" pitchFamily="49" charset="0"/>
              </a:rPr>
              <a:t>j</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，再将饼干</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分发该孩子</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。为了提高</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中的查找性能，将</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s</a:t>
            </a:r>
            <a:r>
              <a:rPr lang="zh-CN"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也递增排序</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696503"/>
            <a:ext cx="8143932" cy="2195473"/>
          </a:xfrm>
          <a:prstGeom prst="rect">
            <a:avLst/>
          </a:prstGeom>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800"/>
              </a:lnSpc>
              <a:spcBef>
                <a:spcPts val="2400"/>
              </a:spcBef>
            </a:pP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算法分析</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排序时间为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log</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while</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循环是在</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条边中选取</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条边，最坏情况下执行</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次，</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Union</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的执行时间为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O(log</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，所以上述</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Kruskal</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算法构造最小生成树的时间复杂度为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log</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800"/>
              </a:lnSpc>
              <a:spcBef>
                <a:spcPts val="2400"/>
              </a:spcBef>
            </a:pP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Kruskal</a:t>
            </a:r>
            <a:r>
              <a:rPr lang="zh-CN" altLang="zh-CN"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算法的正确性证明</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Prim</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算法</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一样</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都是贪心算法，其正确性证明与</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Prim</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算法类似，这里不再详述。</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灯片编号占位符 3"/>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1125130"/>
            <a:ext cx="7929618" cy="2939266"/>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000"/>
              </a:lnSpc>
              <a:spcBef>
                <a:spcPts val="600"/>
              </a:spcBef>
            </a:pPr>
            <a:r>
              <a:rPr lang="zh-CN" altLang="zh-CN"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问题描述</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：给定一个</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points</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数组，表示二维平面上的一些点，其中</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points[i]={x</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。连接两个点</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的费用为它们之间的曼哈顿距离即</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ts val="3000"/>
              </a:lnSpc>
              <a:spcBef>
                <a:spcPts val="60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求将所有点连接的最小总费用，只有任意两点之间有且仅有一条简单路径时才认为所有点都已连接。</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ts val="3000"/>
              </a:lnSpc>
              <a:spcBef>
                <a:spcPts val="60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例如，</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points={{0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{7</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，答案为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zh-CN" sz="2000">
              <a:solidFill>
                <a:srgbClr val="006600"/>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357158" y="321453"/>
            <a:ext cx="8215370"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anose="020B0609020204030204" pitchFamily="49" charset="0"/>
                <a:ea typeface="微软雅黑" panose="020B0503020204020204" pitchFamily="34" charset="-122"/>
                <a:cs typeface="Consolas" panose="020B0609020204030204" pitchFamily="49" charset="0"/>
              </a:rPr>
              <a:t>7.3.3 </a:t>
            </a:r>
            <a:r>
              <a:rPr lang="zh-CN" altLang="zh-CN" smtClean="0">
                <a:latin typeface="Consolas" panose="020B0609020204030204" pitchFamily="49" charset="0"/>
                <a:ea typeface="微软雅黑" panose="020B0503020204020204" pitchFamily="34" charset="-122"/>
                <a:cs typeface="Consolas" panose="020B0609020204030204" pitchFamily="49" charset="0"/>
              </a:rPr>
              <a:t>实战—连接所有点的最小费用（</a:t>
            </a:r>
            <a:r>
              <a:rPr lang="en-US" altLang="zh-CN" smtClean="0">
                <a:latin typeface="Consolas" panose="020B0609020204030204" pitchFamily="49" charset="0"/>
                <a:ea typeface="微软雅黑" panose="020B0503020204020204" pitchFamily="34" charset="-122"/>
                <a:cs typeface="Consolas" panose="020B0609020204030204" pitchFamily="49" charset="0"/>
              </a:rPr>
              <a:t>LeetCode1584</a:t>
            </a:r>
            <a:r>
              <a:rPr lang="zh-CN" altLang="zh-CN" smtClean="0">
                <a:latin typeface="Consolas" panose="020B0609020204030204" pitchFamily="49" charset="0"/>
                <a:ea typeface="微软雅黑" panose="020B0503020204020204" pitchFamily="34" charset="-122"/>
                <a:cs typeface="Consolas" panose="020B0609020204030204" pitchFamily="49" charset="0"/>
              </a:rPr>
              <a:t>★★）</a:t>
            </a:r>
            <a:endParaRPr lang="zh-CN" altLang="zh-CN">
              <a:latin typeface="Consolas" panose="020B0609020204030204" pitchFamily="49" charset="0"/>
              <a:ea typeface="微软雅黑" panose="020B0503020204020204" pitchFamily="34"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1785932"/>
            <a:ext cx="3060000" cy="430887"/>
          </a:xfrm>
          <a:prstGeom prst="rect">
            <a:avLst/>
          </a:prstGeom>
          <a:solidFill>
            <a:schemeClr val="accent5">
              <a:lumMod val="20000"/>
              <a:lumOff val="80000"/>
            </a:schemeClr>
          </a:solidFill>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a:lstStyle>
          <a:p>
            <a:pPr>
              <a:lnSpc>
                <a:spcPct val="100000"/>
              </a:lnSpc>
              <a:spcBef>
                <a:spcPts val="0"/>
              </a:spcBef>
            </a:pPr>
            <a:r>
              <a:rPr lang="zh-CN" altLang="en-US"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解法</a:t>
            </a:r>
            <a:r>
              <a:rPr lang="en-US"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1</a:t>
            </a:r>
            <a:r>
              <a:rPr lang="zh-CN" altLang="en-US"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Prim</a:t>
            </a:r>
            <a:r>
              <a:rPr lang="zh-CN" altLang="en-US"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算法</a:t>
            </a:r>
            <a:endParaRPr lang="zh-CN" altLang="en-US" sz="220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12" name="TextBox 11"/>
          <p:cNvSpPr txBox="1"/>
          <p:nvPr/>
        </p:nvSpPr>
        <p:spPr>
          <a:xfrm>
            <a:off x="428596" y="214296"/>
            <a:ext cx="8143932" cy="1323439"/>
          </a:xfrm>
          <a:prstGeom prst="rect">
            <a:avLst/>
          </a:prstGeom>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200"/>
              </a:lnSpc>
              <a:spcBef>
                <a:spcPts val="0"/>
              </a:spcBef>
            </a:pPr>
            <a:r>
              <a:rPr lang="zh-CN" altLang="zh-CN" sz="2200" smtClean="0">
                <a:solidFill>
                  <a:srgbClr val="0000FF"/>
                </a:solidFill>
                <a:latin typeface="Consolas" panose="020B0609020204030204" pitchFamily="49" charset="0"/>
                <a:ea typeface="仿宋" panose="02010609060101010101" pitchFamily="49" charset="-122"/>
              </a:rPr>
              <a:t>本题给定的</a:t>
            </a:r>
            <a:r>
              <a:rPr lang="en-US" altLang="zh-CN" sz="2200" i="1" smtClean="0">
                <a:solidFill>
                  <a:srgbClr val="0000FF"/>
                </a:solidFill>
                <a:latin typeface="Consolas" panose="020B0609020204030204" pitchFamily="49" charset="0"/>
                <a:ea typeface="仿宋" panose="02010609060101010101" pitchFamily="49" charset="-122"/>
              </a:rPr>
              <a:t>n</a:t>
            </a:r>
            <a:r>
              <a:rPr lang="zh-CN" altLang="zh-CN" sz="2200" smtClean="0">
                <a:solidFill>
                  <a:srgbClr val="0000FF"/>
                </a:solidFill>
                <a:latin typeface="Consolas" panose="020B0609020204030204" pitchFamily="49" charset="0"/>
                <a:ea typeface="仿宋" panose="02010609060101010101" pitchFamily="49" charset="-122"/>
              </a:rPr>
              <a:t>个点看成是一个完全无向图，边的权值为对应两个点的曼哈顿距离，问题转化为</a:t>
            </a:r>
            <a:r>
              <a:rPr lang="zh-CN" altLang="zh-CN" sz="2200" smtClean="0">
                <a:solidFill>
                  <a:srgbClr val="FF0000"/>
                </a:solidFill>
                <a:latin typeface="Consolas" panose="020B0609020204030204" pitchFamily="49" charset="0"/>
                <a:ea typeface="仿宋" panose="02010609060101010101" pitchFamily="49" charset="-122"/>
              </a:rPr>
              <a:t>求最小生成树的长度</a:t>
            </a:r>
            <a:r>
              <a:rPr lang="zh-CN" altLang="zh-CN" sz="2200" smtClean="0">
                <a:solidFill>
                  <a:srgbClr val="0000FF"/>
                </a:solidFill>
                <a:latin typeface="Consolas" panose="020B0609020204030204" pitchFamily="49" charset="0"/>
                <a:ea typeface="仿宋" panose="02010609060101010101" pitchFamily="49" charset="-122"/>
              </a:rPr>
              <a:t>（最小生成树中所有边的权值和）。</a:t>
            </a:r>
            <a:endParaRPr lang="zh-CN" altLang="en-US" sz="22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4071934" y="1785932"/>
            <a:ext cx="3060000" cy="430887"/>
          </a:xfrm>
          <a:prstGeom prst="rect">
            <a:avLst/>
          </a:prstGeom>
          <a:solidFill>
            <a:schemeClr val="accent5">
              <a:lumMod val="20000"/>
              <a:lumOff val="80000"/>
            </a:schemeClr>
          </a:solidFill>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a:lstStyle>
          <a:p>
            <a:pPr>
              <a:lnSpc>
                <a:spcPct val="100000"/>
              </a:lnSpc>
              <a:spcBef>
                <a:spcPts val="0"/>
              </a:spcBef>
            </a:pPr>
            <a:r>
              <a:rPr lang="zh-CN" altLang="en-US"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解法</a:t>
            </a:r>
            <a:r>
              <a:rPr lang="en-US"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2</a:t>
            </a:r>
            <a:r>
              <a:rPr lang="zh-CN" altLang="en-US"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r>
              <a:rPr lang="en-US"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Kruskal</a:t>
            </a:r>
            <a:r>
              <a:rPr lang="zh-CN" altLang="en-US"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算法</a:t>
            </a:r>
            <a:endParaRPr lang="zh-CN" altLang="en-US" sz="220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7" name="TextBox 6"/>
          <p:cNvSpPr txBox="1"/>
          <p:nvPr/>
        </p:nvSpPr>
        <p:spPr>
          <a:xfrm>
            <a:off x="714348" y="2571750"/>
            <a:ext cx="6786610" cy="987551"/>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3000"/>
              </a:lnSpc>
              <a:spcBef>
                <a:spcPts val="0"/>
              </a:spcBef>
              <a:buBlip>
                <a:blip r:embed="rId1"/>
              </a:buBlip>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Prim</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执行用时为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704ms</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，内存消耗为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15.3MB</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gn="l">
              <a:lnSpc>
                <a:spcPts val="3000"/>
              </a:lnSpc>
              <a:spcBef>
                <a:spcPts val="0"/>
              </a:spcBef>
              <a:buBlip>
                <a:blip r:embed="rId1"/>
              </a:buBlip>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Kruskal</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执行用时为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1172ms</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，内存消耗为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96.9MB</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8" name="TextBox 7"/>
          <p:cNvSpPr txBox="1"/>
          <p:nvPr/>
        </p:nvSpPr>
        <p:spPr>
          <a:xfrm>
            <a:off x="4214810" y="3643320"/>
            <a:ext cx="1000132" cy="1323439"/>
          </a:xfrm>
          <a:prstGeom prst="rect">
            <a:avLst/>
          </a:prstGeom>
          <a:noFill/>
        </p:spPr>
        <p:txBody>
          <a:bodyPr wrap="square" rtlCol="0">
            <a:spAutoFit/>
          </a:bodyPr>
          <a:lstStyle/>
          <a:p>
            <a:pPr algn="l">
              <a:lnSpc>
                <a:spcPct val="100000"/>
              </a:lnSpc>
              <a:spcBef>
                <a:spcPts val="0"/>
              </a:spcBef>
            </a:pPr>
            <a:r>
              <a:rPr lang="zh-CN" altLang="en-US" sz="8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endParaRPr lang="zh-CN" altLang="en-US" sz="8000" smtClean="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9" name="TextBox 8"/>
          <p:cNvSpPr txBox="1"/>
          <p:nvPr/>
        </p:nvSpPr>
        <p:spPr>
          <a:xfrm>
            <a:off x="2357422" y="4071948"/>
            <a:ext cx="1857388" cy="400110"/>
          </a:xfrm>
          <a:prstGeom prst="rect">
            <a:avLst/>
          </a:prstGeom>
          <a:noFill/>
        </p:spPr>
        <p:txBody>
          <a:bodyPr wrap="square" rtlCol="0">
            <a:spAutoFit/>
          </a:bodyPr>
          <a:lstStyle/>
          <a:p>
            <a:pPr algn="l">
              <a:lnSpc>
                <a:spcPct val="1000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60%</a:t>
            </a:r>
            <a:r>
              <a:rPr lang="zh-CN" altLang="zh-CN" sz="2000" smtClean="0">
                <a:solidFill>
                  <a:srgbClr val="0000FF"/>
                </a:solidFill>
                <a:latin typeface="Consolas" panose="020B0609020204030204" pitchFamily="49" charset="0"/>
                <a:ea typeface="仿宋" panose="02010609060101010101" pitchFamily="49" charset="-122"/>
              </a:rPr>
              <a:t>和</a:t>
            </a:r>
            <a:r>
              <a:rPr lang="en-US" altLang="zh-CN" sz="2000" smtClean="0">
                <a:solidFill>
                  <a:srgbClr val="0000FF"/>
                </a:solidFill>
                <a:latin typeface="Consolas" panose="020B0609020204030204" pitchFamily="49" charset="0"/>
                <a:ea typeface="仿宋" panose="02010609060101010101" pitchFamily="49" charset="-122"/>
              </a:rPr>
              <a:t>15.8%</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灯片编号占位符 9"/>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7158" y="321453"/>
            <a:ext cx="5000660"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ea typeface="微软雅黑" panose="020B0503020204020204" pitchFamily="34" charset="-122"/>
              </a:rPr>
              <a:t>7.3.4   Dijkstra</a:t>
            </a:r>
            <a:r>
              <a:rPr lang="zh-CN" altLang="zh-CN" smtClean="0">
                <a:ea typeface="微软雅黑" panose="020B0503020204020204" pitchFamily="34" charset="-122"/>
              </a:rPr>
              <a:t>算法</a:t>
            </a:r>
            <a:r>
              <a:rPr lang="zh-CN" altLang="en-US" smtClean="0">
                <a:ea typeface="微软雅黑" panose="020B0503020204020204" pitchFamily="34" charset="-122"/>
              </a:rPr>
              <a:t>求单源最短路径</a:t>
            </a:r>
            <a:endParaRPr lang="zh-CN" altLang="zh-CN">
              <a:ea typeface="微软雅黑" panose="020B0503020204020204" pitchFamily="34" charset="-122"/>
            </a:endParaRPr>
          </a:p>
        </p:txBody>
      </p:sp>
      <p:sp>
        <p:nvSpPr>
          <p:cNvPr id="4" name="TextBox 3"/>
          <p:cNvSpPr txBox="1"/>
          <p:nvPr/>
        </p:nvSpPr>
        <p:spPr>
          <a:xfrm>
            <a:off x="571472" y="1017974"/>
            <a:ext cx="8001056" cy="2857165"/>
          </a:xfrm>
          <a:prstGeom prst="rect">
            <a:avLst/>
          </a:prstGeom>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28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设</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G=(V</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是一个带权有向图，所有边的权值为正数，给定一个源点</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，求</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到图中其他顶点的最短路径长度。</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800"/>
              </a:lnSpc>
              <a:spcBef>
                <a:spcPts val="600"/>
              </a:spcBef>
              <a:buBlip>
                <a:blip r:embed="rId1"/>
              </a:buBlip>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Dijkstra</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（狄克斯特拉）算法把图中顶点集合</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分成两组，第</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组为已求出最短路径的顶点集合（用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表示），初始时</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中只有一个源点</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，第</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组为其余未求出最短路径的顶点集合（用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表示）。</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8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每求得一条最短路径</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，就将</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加入到集合</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中（重复</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次），直到全部顶点都加入到</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428610"/>
            <a:ext cx="8286808" cy="2013473"/>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28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在向</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中添加顶点</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时，对于</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中的每个顶点</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，如果顶点</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到顶点</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有边（权值为</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w</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uj</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），且原来从顶点</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到顶点</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的路径长度（</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vj</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）大于从顶点</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到顶点</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的路径长度（</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vu</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）与</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w</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uj</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之和，</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vj</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&gt;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vu</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w</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uj</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，则将</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000" smtClean="0">
                <a:solidFill>
                  <a:srgbClr val="0000FF"/>
                </a:solidFill>
                <a:latin typeface="+mj-ea"/>
                <a:ea typeface="+mj-ea"/>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的路径作为</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到</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的新最短路径，即</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vj</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=min(</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vj</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vu</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w</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uj</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Oval 14"/>
          <p:cNvSpPr>
            <a:spLocks noChangeArrowheads="1"/>
          </p:cNvSpPr>
          <p:nvPr/>
        </p:nvSpPr>
        <p:spPr bwMode="auto">
          <a:xfrm>
            <a:off x="2638746" y="3691362"/>
            <a:ext cx="373344" cy="305035"/>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v</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8" name="Oval 13"/>
          <p:cNvSpPr>
            <a:spLocks noChangeArrowheads="1"/>
          </p:cNvSpPr>
          <p:nvPr/>
        </p:nvSpPr>
        <p:spPr bwMode="auto">
          <a:xfrm>
            <a:off x="4786671" y="3685081"/>
            <a:ext cx="373344" cy="305035"/>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j</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9" name="Oval 12"/>
          <p:cNvSpPr>
            <a:spLocks noChangeArrowheads="1"/>
          </p:cNvSpPr>
          <p:nvPr/>
        </p:nvSpPr>
        <p:spPr bwMode="auto">
          <a:xfrm>
            <a:off x="3688178" y="2751136"/>
            <a:ext cx="373344" cy="305035"/>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u</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0" name="Text Box 11"/>
          <p:cNvSpPr txBox="1">
            <a:spLocks noChangeArrowheads="1"/>
          </p:cNvSpPr>
          <p:nvPr/>
        </p:nvSpPr>
        <p:spPr bwMode="auto">
          <a:xfrm>
            <a:off x="3278936" y="3232912"/>
            <a:ext cx="325479" cy="184815"/>
          </a:xfrm>
          <a:prstGeom prst="rect">
            <a:avLst/>
          </a:prstGeom>
          <a:no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D</a:t>
            </a:r>
            <a:r>
              <a:rPr kumimoji="0" lang="en-US" altLang="zh-CN" sz="1800" b="0" i="1"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vu</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1" name="Text Box 10"/>
          <p:cNvSpPr txBox="1">
            <a:spLocks noChangeArrowheads="1"/>
          </p:cNvSpPr>
          <p:nvPr/>
        </p:nvSpPr>
        <p:spPr bwMode="auto">
          <a:xfrm>
            <a:off x="4084258" y="3232912"/>
            <a:ext cx="430782" cy="222496"/>
          </a:xfrm>
          <a:prstGeom prst="rect">
            <a:avLst/>
          </a:prstGeom>
          <a:no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w</a:t>
            </a:r>
            <a:r>
              <a:rPr kumimoji="0" lang="en-US" altLang="zh-CN" sz="1800" b="0" i="1"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uj</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2" name="Text Box 9"/>
          <p:cNvSpPr txBox="1">
            <a:spLocks noChangeArrowheads="1"/>
          </p:cNvSpPr>
          <p:nvPr/>
        </p:nvSpPr>
        <p:spPr bwMode="auto">
          <a:xfrm>
            <a:off x="3714745" y="3842838"/>
            <a:ext cx="375737" cy="224291"/>
          </a:xfrm>
          <a:prstGeom prst="rect">
            <a:avLst/>
          </a:prstGeom>
          <a:no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D</a:t>
            </a:r>
            <a:r>
              <a:rPr kumimoji="0" lang="en-US" altLang="zh-CN" sz="1800" b="0" i="1"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vj</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3" name="Text Box 8"/>
          <p:cNvSpPr txBox="1">
            <a:spLocks noChangeArrowheads="1"/>
          </p:cNvSpPr>
          <p:nvPr/>
        </p:nvSpPr>
        <p:spPr bwMode="auto">
          <a:xfrm>
            <a:off x="4697943" y="2886346"/>
            <a:ext cx="1142651" cy="228776"/>
          </a:xfrm>
          <a:prstGeom prst="rect">
            <a:avLst/>
          </a:prstGeom>
          <a:no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有一条边</a:t>
            </a:r>
            <a:endParaRPr kumimoji="0" 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4" name="Text Box 7"/>
          <p:cNvSpPr txBox="1">
            <a:spLocks noChangeArrowheads="1"/>
          </p:cNvSpPr>
          <p:nvPr/>
        </p:nvSpPr>
        <p:spPr bwMode="auto">
          <a:xfrm>
            <a:off x="1857356" y="2903654"/>
            <a:ext cx="1154734" cy="227879"/>
          </a:xfrm>
          <a:prstGeom prst="rect">
            <a:avLst/>
          </a:prstGeom>
          <a:no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有一条路径</a:t>
            </a:r>
            <a:endParaRPr kumimoji="0" 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5" name="AutoShape 6"/>
          <p:cNvSpPr>
            <a:spLocks noChangeShapeType="1"/>
          </p:cNvSpPr>
          <p:nvPr/>
        </p:nvSpPr>
        <p:spPr bwMode="auto">
          <a:xfrm flipV="1">
            <a:off x="2825418" y="2903654"/>
            <a:ext cx="862760" cy="787708"/>
          </a:xfrm>
          <a:prstGeom prst="straightConnector1">
            <a:avLst/>
          </a:prstGeom>
          <a:noFill/>
          <a:ln w="19050">
            <a:solidFill>
              <a:srgbClr val="000000"/>
            </a:solidFill>
            <a:prstDash val="dash"/>
            <a:round/>
            <a:headEnd type="none" w="med" len="med"/>
            <a:tailEnd type="arrow" w="med" len="me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6" name="AutoShape 5"/>
          <p:cNvSpPr>
            <a:spLocks noChangeShapeType="1"/>
          </p:cNvSpPr>
          <p:nvPr/>
        </p:nvSpPr>
        <p:spPr bwMode="auto">
          <a:xfrm flipV="1">
            <a:off x="3012091" y="3837599"/>
            <a:ext cx="1774581" cy="6281"/>
          </a:xfrm>
          <a:prstGeom prst="straightConnector1">
            <a:avLst/>
          </a:prstGeom>
          <a:noFill/>
          <a:ln w="19050">
            <a:solidFill>
              <a:srgbClr val="000000"/>
            </a:solidFill>
            <a:prstDash val="dash"/>
            <a:round/>
            <a:headEnd type="none" w="med" len="med"/>
            <a:tailEnd type="arrow" w="med" len="me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7" name="AutoShape 4"/>
          <p:cNvSpPr>
            <a:spLocks noChangeShapeType="1"/>
          </p:cNvSpPr>
          <p:nvPr/>
        </p:nvSpPr>
        <p:spPr bwMode="auto">
          <a:xfrm>
            <a:off x="4061523" y="2903654"/>
            <a:ext cx="911821" cy="781428"/>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8" name="AutoShape 3"/>
          <p:cNvSpPr/>
          <p:nvPr/>
        </p:nvSpPr>
        <p:spPr bwMode="auto">
          <a:xfrm rot="2760000">
            <a:off x="2991025" y="2520992"/>
            <a:ext cx="216000" cy="1299726"/>
          </a:xfrm>
          <a:prstGeom prst="leftBrace">
            <a:avLst>
              <a:gd name="adj1" fmla="val 69706"/>
              <a:gd name="adj2" fmla="val 42961"/>
            </a:avLst>
          </a:prstGeom>
          <a:noFill/>
          <a:ln w="19050">
            <a:solidFill>
              <a:srgbClr val="00B0F0"/>
            </a:solidFill>
            <a:round/>
            <a:tailEnd type="none"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9" name="AutoShape 2"/>
          <p:cNvSpPr/>
          <p:nvPr/>
        </p:nvSpPr>
        <p:spPr bwMode="auto">
          <a:xfrm rot="7800000">
            <a:off x="4559756" y="2525381"/>
            <a:ext cx="216000" cy="1271279"/>
          </a:xfrm>
          <a:prstGeom prst="leftBrace">
            <a:avLst>
              <a:gd name="adj1" fmla="val 69461"/>
              <a:gd name="adj2" fmla="val 50000"/>
            </a:avLst>
          </a:prstGeom>
          <a:noFill/>
          <a:ln w="19050">
            <a:solidFill>
              <a:srgbClr val="00B0F0"/>
            </a:solidFill>
            <a:round/>
            <a:tailEnd type="none"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20" name="TextBox 19"/>
          <p:cNvSpPr txBox="1"/>
          <p:nvPr/>
        </p:nvSpPr>
        <p:spPr>
          <a:xfrm>
            <a:off x="2643174" y="4202682"/>
            <a:ext cx="2643206" cy="369332"/>
          </a:xfrm>
          <a:prstGeom prst="rect">
            <a:avLst/>
          </a:prstGeom>
          <a:noFill/>
        </p:spPr>
        <p:txBody>
          <a:bodyPr wrap="square" rtlCol="0">
            <a:spAutoFit/>
          </a:bodyPr>
          <a:lstStyle/>
          <a:p>
            <a:pPr algn="l">
              <a:lnSpc>
                <a:spcPct val="100000"/>
              </a:lnSpc>
              <a:spcBef>
                <a:spcPts val="0"/>
              </a:spcBef>
            </a:pP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18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vj</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=min(</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18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vj</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18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vu</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18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uj</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1" name="灯片编号占位符 20"/>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14"/>
          <p:cNvSpPr>
            <a:spLocks noChangeArrowheads="1"/>
          </p:cNvSpPr>
          <p:nvPr/>
        </p:nvSpPr>
        <p:spPr bwMode="auto">
          <a:xfrm>
            <a:off x="352730" y="2785347"/>
            <a:ext cx="373344" cy="305035"/>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v</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4" name="Oval 13"/>
          <p:cNvSpPr>
            <a:spLocks noChangeArrowheads="1"/>
          </p:cNvSpPr>
          <p:nvPr/>
        </p:nvSpPr>
        <p:spPr bwMode="auto">
          <a:xfrm>
            <a:off x="2500655" y="2779066"/>
            <a:ext cx="373344" cy="305035"/>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j</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5" name="Oval 12"/>
          <p:cNvSpPr>
            <a:spLocks noChangeArrowheads="1"/>
          </p:cNvSpPr>
          <p:nvPr/>
        </p:nvSpPr>
        <p:spPr bwMode="auto">
          <a:xfrm>
            <a:off x="1402162" y="1845121"/>
            <a:ext cx="373344" cy="305035"/>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u</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8" name="Text Box 10"/>
          <p:cNvSpPr txBox="1">
            <a:spLocks noChangeArrowheads="1"/>
          </p:cNvSpPr>
          <p:nvPr/>
        </p:nvSpPr>
        <p:spPr bwMode="auto">
          <a:xfrm>
            <a:off x="1357290" y="2402833"/>
            <a:ext cx="871734" cy="222496"/>
          </a:xfrm>
          <a:prstGeom prst="rect">
            <a:avLst/>
          </a:prstGeom>
          <a:no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A[u][j]</a:t>
            </a:r>
            <a:endParaRPr kumimoji="0" lang="en-US" altLang="zh-CN" sz="1800" b="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2" name="AutoShape 6"/>
          <p:cNvSpPr>
            <a:spLocks noChangeShapeType="1"/>
          </p:cNvSpPr>
          <p:nvPr/>
        </p:nvSpPr>
        <p:spPr bwMode="auto">
          <a:xfrm flipV="1">
            <a:off x="539402" y="1997639"/>
            <a:ext cx="862760" cy="787708"/>
          </a:xfrm>
          <a:prstGeom prst="straightConnector1">
            <a:avLst/>
          </a:prstGeom>
          <a:noFill/>
          <a:ln w="19050">
            <a:solidFill>
              <a:srgbClr val="000000"/>
            </a:solidFill>
            <a:prstDash val="dash"/>
            <a:round/>
            <a:headEnd type="none" w="med" len="med"/>
            <a:tailEnd type="arrow" w="med" len="med"/>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3" name="AutoShape 5"/>
          <p:cNvSpPr>
            <a:spLocks noChangeShapeType="1"/>
          </p:cNvSpPr>
          <p:nvPr/>
        </p:nvSpPr>
        <p:spPr bwMode="auto">
          <a:xfrm flipV="1">
            <a:off x="726074" y="2931583"/>
            <a:ext cx="1774581" cy="6281"/>
          </a:xfrm>
          <a:prstGeom prst="straightConnector1">
            <a:avLst/>
          </a:prstGeom>
          <a:noFill/>
          <a:ln w="19050">
            <a:solidFill>
              <a:srgbClr val="000000"/>
            </a:solidFill>
            <a:prstDash val="dash"/>
            <a:round/>
            <a:headEnd type="none" w="med" len="med"/>
            <a:tailEnd type="arrow" w="med" len="med"/>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4" name="AutoShape 4"/>
          <p:cNvSpPr>
            <a:spLocks noChangeShapeType="1"/>
          </p:cNvSpPr>
          <p:nvPr/>
        </p:nvSpPr>
        <p:spPr bwMode="auto">
          <a:xfrm>
            <a:off x="1775507" y="1997639"/>
            <a:ext cx="911821" cy="781428"/>
          </a:xfrm>
          <a:prstGeom prst="straightConnector1">
            <a:avLst/>
          </a:prstGeom>
          <a:noFill/>
          <a:ln w="28575">
            <a:solidFill>
              <a:srgbClr val="FF00FF"/>
            </a:solidFill>
            <a:round/>
            <a:headEnd type="none" w="med" len="med"/>
            <a:tailEnd type="arrow" w="med" len="med"/>
          </a:ln>
        </p:spPr>
        <p:txBody>
          <a:bodyPr vert="horz" wrap="square" lIns="91440" tIns="45720" rIns="91440" bIns="45720" numCol="1" anchor="t" anchorCtr="0" compatLnSpc="1"/>
          <a:lstStyle/>
          <a:p>
            <a:pPr>
              <a:lnSpc>
                <a:spcPts val="19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7" name="TextBox 16"/>
          <p:cNvSpPr txBox="1"/>
          <p:nvPr/>
        </p:nvSpPr>
        <p:spPr>
          <a:xfrm>
            <a:off x="2933354" y="2186724"/>
            <a:ext cx="5424860" cy="707886"/>
          </a:xfrm>
          <a:prstGeom prst="rect">
            <a:avLst/>
          </a:prstGeom>
          <a:noFill/>
        </p:spPr>
        <p:txBody>
          <a:bodyPr wrap="square" rtlCol="0">
            <a:spAutoFit/>
          </a:bodyPr>
          <a:lstStyle/>
          <a:p>
            <a:pPr algn="l">
              <a:lnSpc>
                <a:spcPct val="100000"/>
              </a:lnSpc>
              <a:spcBef>
                <a:spcPts val="0"/>
              </a:spcBef>
            </a:pP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松驰操作</a:t>
            </a:r>
            <a:r>
              <a:rPr lang="zh-CN" altLang="en-US"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spcBef>
                <a:spcPts val="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dist[j]=min(dist[j],dist[u]+A[u][j])</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 name="TextBox 17"/>
          <p:cNvSpPr txBox="1"/>
          <p:nvPr/>
        </p:nvSpPr>
        <p:spPr>
          <a:xfrm>
            <a:off x="1071538" y="1488038"/>
            <a:ext cx="1000132" cy="335989"/>
          </a:xfrm>
          <a:prstGeom prst="rect">
            <a:avLst/>
          </a:prstGeom>
          <a:noFill/>
        </p:spPr>
        <p:txBody>
          <a:bodyPr wrap="square" rtlCol="0">
            <a:spAutoFit/>
          </a:bodyPr>
          <a:lstStyle/>
          <a:p>
            <a:pPr algn="l">
              <a:lnSpc>
                <a:spcPts val="1900"/>
              </a:lnSpc>
              <a:spcBef>
                <a:spcPts val="0"/>
              </a:spcBef>
            </a:pPr>
            <a:r>
              <a:rPr lang="en-US" altLang="zh-CN" sz="1800" b="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dist[u]</a:t>
            </a:r>
            <a:endParaRPr lang="zh-CN" altLang="en-US" sz="1800" b="0" smtClean="0">
              <a:solidFill>
                <a:srgbClr val="0000FF"/>
              </a:solidFill>
              <a:latin typeface="Consolas" panose="020B0609020204030204" pitchFamily="49" charset="0"/>
              <a:ea typeface="楷体" panose="02010609060101010101" pitchFamily="49" charset="-122"/>
              <a:cs typeface="Times New Roman" panose="02020603050405020304" pitchFamily="18" charset="0"/>
            </a:endParaRPr>
          </a:p>
        </p:txBody>
      </p:sp>
      <p:sp>
        <p:nvSpPr>
          <p:cNvPr id="19" name="TextBox 18"/>
          <p:cNvSpPr txBox="1"/>
          <p:nvPr/>
        </p:nvSpPr>
        <p:spPr>
          <a:xfrm>
            <a:off x="2214546" y="3143254"/>
            <a:ext cx="1000132" cy="335989"/>
          </a:xfrm>
          <a:prstGeom prst="rect">
            <a:avLst/>
          </a:prstGeom>
          <a:noFill/>
        </p:spPr>
        <p:txBody>
          <a:bodyPr wrap="square" rtlCol="0">
            <a:spAutoFit/>
          </a:bodyPr>
          <a:lstStyle/>
          <a:p>
            <a:pPr algn="l">
              <a:lnSpc>
                <a:spcPts val="1900"/>
              </a:lnSpc>
              <a:spcBef>
                <a:spcPts val="0"/>
              </a:spcBef>
            </a:pPr>
            <a:r>
              <a:rPr lang="en-US" altLang="zh-CN" sz="1800" b="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dist[j]</a:t>
            </a:r>
            <a:endParaRPr lang="zh-CN" altLang="en-US" sz="1800" b="0" smtClean="0">
              <a:solidFill>
                <a:srgbClr val="0000FF"/>
              </a:solidFill>
              <a:latin typeface="Consolas" panose="020B0609020204030204" pitchFamily="49" charset="0"/>
              <a:ea typeface="楷体" panose="02010609060101010101" pitchFamily="49" charset="-122"/>
              <a:cs typeface="Times New Roman" panose="02020603050405020304" pitchFamily="18" charset="0"/>
            </a:endParaRPr>
          </a:p>
        </p:txBody>
      </p:sp>
      <p:sp>
        <p:nvSpPr>
          <p:cNvPr id="20" name="TextBox 19"/>
          <p:cNvSpPr txBox="1"/>
          <p:nvPr/>
        </p:nvSpPr>
        <p:spPr>
          <a:xfrm>
            <a:off x="785786" y="535767"/>
            <a:ext cx="5929354" cy="810478"/>
          </a:xfrm>
          <a:prstGeom prst="rect">
            <a:avLst/>
          </a:prstGeom>
          <a:noFill/>
        </p:spPr>
        <p:txBody>
          <a:bodyPr wrap="square" rtlCol="0">
            <a:spAutoFit/>
          </a:bodyPr>
          <a:lstStyle/>
          <a:p>
            <a:pPr algn="l">
              <a:lnSpc>
                <a:spcPts val="2800"/>
              </a:lnSpc>
              <a:spcBef>
                <a:spcPts val="0"/>
              </a:spcBef>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带权有向图用邻接矩阵</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表示</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dist[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表示</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从源点</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到顶点</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的目前最短路径长度</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5" name="灯片编号占位符 14"/>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6" name="Rectangle 16"/>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1" name="TextBox 20"/>
          <p:cNvSpPr txBox="1"/>
          <p:nvPr/>
        </p:nvSpPr>
        <p:spPr>
          <a:xfrm>
            <a:off x="214282" y="107139"/>
            <a:ext cx="8643998" cy="238961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59410">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1	def </a:t>
            </a:r>
            <a:r>
              <a:rPr lang="en-US" altLang="zh-CN" sz="1800" smtClean="0">
                <a:solidFill>
                  <a:srgbClr val="FF0000"/>
                </a:solidFill>
                <a:latin typeface="Consolas" panose="020B0609020204030204" pitchFamily="49" charset="0"/>
                <a:ea typeface="仿宋" panose="02010609060101010101" pitchFamily="49" charset="-122"/>
              </a:rPr>
              <a:t>Dijkstra</a:t>
            </a:r>
            <a:r>
              <a:rPr lang="en-US" altLang="zh-CN" sz="1800" smtClean="0">
                <a:solidFill>
                  <a:srgbClr val="0000FF"/>
                </a:solidFill>
                <a:latin typeface="Consolas" panose="020B0609020204030204" pitchFamily="49" charset="0"/>
                <a:ea typeface="仿宋" panose="02010609060101010101" pitchFamily="49" charset="-122"/>
              </a:rPr>
              <a:t>(A,n,v):						</a:t>
            </a:r>
            <a:r>
              <a:rPr lang="en-US" altLang="zh-CN" sz="1800" smtClean="0">
                <a:solidFill>
                  <a:srgbClr val="00B050"/>
                </a:solidFill>
                <a:latin typeface="Consolas" panose="020B0609020204030204" pitchFamily="49" charset="0"/>
                <a:ea typeface="仿宋" panose="02010609060101010101" pitchFamily="49" charset="-122"/>
              </a:rPr>
              <a:t>	#Dijkstra</a:t>
            </a:r>
            <a:r>
              <a:rPr lang="zh-CN" altLang="zh-CN" sz="1800" smtClean="0">
                <a:solidFill>
                  <a:srgbClr val="00B050"/>
                </a:solidFill>
                <a:latin typeface="Consolas" panose="020B0609020204030204" pitchFamily="49" charset="0"/>
                <a:ea typeface="仿宋" panose="02010609060101010101" pitchFamily="49" charset="-122"/>
              </a:rPr>
              <a:t>算法</a:t>
            </a:r>
            <a:endParaRPr lang="zh-CN" altLang="zh-CN" sz="1800" smtClean="0">
              <a:solidFill>
                <a:srgbClr val="00B050"/>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2   	global dist</a:t>
            </a:r>
            <a:endParaRPr lang="zh-CN" altLang="zh-CN" sz="1800" smtClean="0">
              <a:solidFill>
                <a:srgbClr val="0000FF"/>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3   	dist=[0]*n</a:t>
            </a:r>
            <a:endParaRPr lang="zh-CN" altLang="zh-CN" sz="1800" smtClean="0">
              <a:solidFill>
                <a:srgbClr val="0000FF"/>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4   	S=[False]*n</a:t>
            </a:r>
            <a:endParaRPr lang="zh-CN" altLang="zh-CN" sz="1800" smtClean="0">
              <a:solidFill>
                <a:srgbClr val="0000FF"/>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5   	for i in range(0,n):</a:t>
            </a:r>
            <a:endParaRPr lang="zh-CN" altLang="zh-CN" sz="1800" smtClean="0">
              <a:solidFill>
                <a:srgbClr val="0000FF"/>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6    		dist[i]=A[v][i]						</a:t>
            </a:r>
            <a:r>
              <a:rPr lang="en-US" altLang="zh-CN" sz="1800" smtClean="0">
                <a:solidFill>
                  <a:srgbClr val="00B0F0"/>
                </a:solidFill>
                <a:latin typeface="Consolas" panose="020B0609020204030204" pitchFamily="49" charset="0"/>
                <a:ea typeface="仿宋" panose="02010609060101010101" pitchFamily="49" charset="-122"/>
              </a:rPr>
              <a:t>#</a:t>
            </a:r>
            <a:r>
              <a:rPr lang="zh-CN" altLang="zh-CN" sz="1800" smtClean="0">
                <a:solidFill>
                  <a:srgbClr val="00B0F0"/>
                </a:solidFill>
                <a:latin typeface="Consolas" panose="020B0609020204030204" pitchFamily="49" charset="0"/>
                <a:ea typeface="仿宋" panose="02010609060101010101" pitchFamily="49" charset="-122"/>
              </a:rPr>
              <a:t>距离初始化</a:t>
            </a:r>
            <a:endParaRPr lang="zh-CN" altLang="zh-CN" sz="1800" smtClean="0">
              <a:solidFill>
                <a:srgbClr val="00B0F0"/>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7  		S[v]=True								</a:t>
            </a:r>
            <a:r>
              <a:rPr lang="en-US" altLang="zh-CN" sz="1800" smtClean="0">
                <a:solidFill>
                  <a:srgbClr val="00B0F0"/>
                </a:solidFill>
                <a:latin typeface="Consolas" panose="020B0609020204030204" pitchFamily="49" charset="0"/>
                <a:ea typeface="仿宋" panose="02010609060101010101" pitchFamily="49" charset="-122"/>
              </a:rPr>
              <a:t>#</a:t>
            </a:r>
            <a:r>
              <a:rPr lang="zh-CN" altLang="zh-CN" sz="1800" smtClean="0">
                <a:solidFill>
                  <a:srgbClr val="00B0F0"/>
                </a:solidFill>
                <a:latin typeface="Consolas" panose="020B0609020204030204" pitchFamily="49" charset="0"/>
                <a:ea typeface="仿宋" panose="02010609060101010101" pitchFamily="49" charset="-122"/>
              </a:rPr>
              <a:t>源点</a:t>
            </a:r>
            <a:r>
              <a:rPr lang="en-US" altLang="zh-CN" sz="1800" smtClean="0">
                <a:solidFill>
                  <a:srgbClr val="00B0F0"/>
                </a:solidFill>
                <a:latin typeface="Consolas" panose="020B0609020204030204" pitchFamily="49" charset="0"/>
                <a:ea typeface="仿宋" panose="02010609060101010101" pitchFamily="49" charset="-122"/>
              </a:rPr>
              <a:t>v</a:t>
            </a:r>
            <a:r>
              <a:rPr lang="zh-CN" altLang="zh-CN" sz="1800" smtClean="0">
                <a:solidFill>
                  <a:srgbClr val="00B0F0"/>
                </a:solidFill>
                <a:latin typeface="Consolas" panose="020B0609020204030204" pitchFamily="49" charset="0"/>
                <a:ea typeface="仿宋" panose="02010609060101010101" pitchFamily="49" charset="-122"/>
              </a:rPr>
              <a:t>放入</a:t>
            </a:r>
            <a:r>
              <a:rPr lang="en-US" altLang="zh-CN" sz="1800" smtClean="0">
                <a:solidFill>
                  <a:srgbClr val="00B0F0"/>
                </a:solidFill>
                <a:latin typeface="Consolas" panose="020B0609020204030204" pitchFamily="49" charset="0"/>
                <a:ea typeface="仿宋" panose="02010609060101010101" pitchFamily="49" charset="-122"/>
              </a:rPr>
              <a:t>S</a:t>
            </a:r>
            <a:r>
              <a:rPr lang="zh-CN" altLang="zh-CN" sz="1800" smtClean="0">
                <a:solidFill>
                  <a:srgbClr val="00B0F0"/>
                </a:solidFill>
                <a:latin typeface="Consolas" panose="020B0609020204030204" pitchFamily="49" charset="0"/>
                <a:ea typeface="仿宋" panose="02010609060101010101" pitchFamily="49" charset="-122"/>
              </a:rPr>
              <a:t>中</a:t>
            </a:r>
            <a:endParaRPr lang="zh-CN" altLang="zh-CN" sz="1800">
              <a:solidFill>
                <a:srgbClr val="00B0F0"/>
              </a:solidFill>
              <a:latin typeface="Consolas" panose="020B0609020204030204" pitchFamily="49" charset="0"/>
              <a:ea typeface="仿宋" panose="02010609060101010101" pitchFamily="49" charset="-122"/>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6" name="Rectangle 16"/>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1" name="TextBox 20"/>
          <p:cNvSpPr txBox="1"/>
          <p:nvPr/>
        </p:nvSpPr>
        <p:spPr>
          <a:xfrm>
            <a:off x="285720" y="214296"/>
            <a:ext cx="8643998" cy="365123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59410">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8  	for i in range(0,n-1):					</a:t>
            </a:r>
            <a:r>
              <a:rPr lang="en-US" altLang="zh-CN" sz="1800" smtClean="0">
                <a:solidFill>
                  <a:srgbClr val="00B0F0"/>
                </a:solidFill>
                <a:latin typeface="Consolas" panose="020B0609020204030204" pitchFamily="49" charset="0"/>
                <a:ea typeface="仿宋" panose="02010609060101010101" pitchFamily="49" charset="-122"/>
              </a:rPr>
              <a:t>#</a:t>
            </a:r>
            <a:r>
              <a:rPr lang="zh-CN" altLang="zh-CN" sz="1800" smtClean="0">
                <a:solidFill>
                  <a:srgbClr val="00B0F0"/>
                </a:solidFill>
                <a:latin typeface="Consolas" panose="020B0609020204030204" pitchFamily="49" charset="0"/>
                <a:ea typeface="仿宋" panose="02010609060101010101" pitchFamily="49" charset="-122"/>
              </a:rPr>
              <a:t>循环</a:t>
            </a:r>
            <a:r>
              <a:rPr lang="en-US" altLang="zh-CN" sz="1800" smtClean="0">
                <a:solidFill>
                  <a:srgbClr val="00B0F0"/>
                </a:solidFill>
                <a:latin typeface="Consolas" panose="020B0609020204030204" pitchFamily="49" charset="0"/>
                <a:ea typeface="仿宋" panose="02010609060101010101" pitchFamily="49" charset="-122"/>
              </a:rPr>
              <a:t>n-1</a:t>
            </a:r>
            <a:r>
              <a:rPr lang="zh-CN" altLang="zh-CN" sz="1800" smtClean="0">
                <a:solidFill>
                  <a:srgbClr val="00B0F0"/>
                </a:solidFill>
                <a:latin typeface="Consolas" panose="020B0609020204030204" pitchFamily="49" charset="0"/>
                <a:ea typeface="仿宋" panose="02010609060101010101" pitchFamily="49" charset="-122"/>
              </a:rPr>
              <a:t>次</a:t>
            </a:r>
            <a:endParaRPr lang="zh-CN" altLang="zh-CN" sz="1800" smtClean="0">
              <a:solidFill>
                <a:srgbClr val="00B0F0"/>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9    		u,mindis=-1,INF</a:t>
            </a:r>
            <a:endParaRPr lang="zh-CN" altLang="zh-CN" sz="1800" smtClean="0">
              <a:solidFill>
                <a:srgbClr val="0000FF"/>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10    	for j in range(0,n):					</a:t>
            </a:r>
            <a:r>
              <a:rPr lang="en-US" altLang="zh-CN" sz="1800" smtClean="0">
                <a:solidFill>
                  <a:srgbClr val="00B0F0"/>
                </a:solidFill>
                <a:latin typeface="Consolas" panose="020B0609020204030204" pitchFamily="49" charset="0"/>
                <a:ea typeface="仿宋" panose="02010609060101010101" pitchFamily="49" charset="-122"/>
              </a:rPr>
              <a:t>#</a:t>
            </a:r>
            <a:r>
              <a:rPr lang="zh-CN" altLang="zh-CN" sz="1800" smtClean="0">
                <a:solidFill>
                  <a:srgbClr val="00B0F0"/>
                </a:solidFill>
                <a:latin typeface="Consolas" panose="020B0609020204030204" pitchFamily="49" charset="0"/>
                <a:ea typeface="仿宋" panose="02010609060101010101" pitchFamily="49" charset="-122"/>
              </a:rPr>
              <a:t>选取</a:t>
            </a:r>
            <a:r>
              <a:rPr lang="en-US" altLang="zh-CN" sz="1800" smtClean="0">
                <a:solidFill>
                  <a:srgbClr val="00B0F0"/>
                </a:solidFill>
                <a:latin typeface="Consolas" panose="020B0609020204030204" pitchFamily="49" charset="0"/>
                <a:ea typeface="仿宋" panose="02010609060101010101" pitchFamily="49" charset="-122"/>
              </a:rPr>
              <a:t>U</a:t>
            </a:r>
            <a:r>
              <a:rPr lang="zh-CN" altLang="zh-CN" sz="1800" smtClean="0">
                <a:solidFill>
                  <a:srgbClr val="00B0F0"/>
                </a:solidFill>
                <a:latin typeface="Consolas" panose="020B0609020204030204" pitchFamily="49" charset="0"/>
                <a:ea typeface="仿宋" panose="02010609060101010101" pitchFamily="49" charset="-122"/>
              </a:rPr>
              <a:t>中具有最小距离的顶点</a:t>
            </a:r>
            <a:r>
              <a:rPr lang="en-US" altLang="zh-CN" sz="1800" smtClean="0">
                <a:solidFill>
                  <a:srgbClr val="00B0F0"/>
                </a:solidFill>
                <a:latin typeface="Consolas" panose="020B0609020204030204" pitchFamily="49" charset="0"/>
                <a:ea typeface="仿宋" panose="02010609060101010101" pitchFamily="49" charset="-122"/>
              </a:rPr>
              <a:t>u</a:t>
            </a:r>
            <a:endParaRPr lang="zh-CN" altLang="zh-CN" sz="1800" smtClean="0">
              <a:solidFill>
                <a:srgbClr val="00B0F0"/>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11     		if </a:t>
            </a:r>
            <a:r>
              <a:rPr lang="en-US" altLang="zh-CN" sz="1800" smtClean="0">
                <a:solidFill>
                  <a:srgbClr val="FF00FF"/>
                </a:solidFill>
                <a:latin typeface="Consolas" panose="020B0609020204030204" pitchFamily="49" charset="0"/>
                <a:ea typeface="仿宋" panose="02010609060101010101" pitchFamily="49" charset="-122"/>
              </a:rPr>
              <a:t>not S[j] and dist[j]&lt;mindis</a:t>
            </a:r>
            <a:r>
              <a:rPr lang="en-US" altLang="zh-CN" sz="1800" smtClean="0">
                <a:solidFill>
                  <a:srgbClr val="0000FF"/>
                </a:solidFill>
                <a:latin typeface="Consolas" panose="020B0609020204030204" pitchFamily="49" charset="0"/>
                <a:ea typeface="仿宋" panose="02010609060101010101" pitchFamily="49" charset="-122"/>
              </a:rPr>
              <a:t>:</a:t>
            </a:r>
            <a:endParaRPr lang="zh-CN" altLang="zh-CN" sz="1800" smtClean="0">
              <a:solidFill>
                <a:srgbClr val="0000FF"/>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12      			u=j</a:t>
            </a:r>
            <a:endParaRPr lang="zh-CN" altLang="zh-CN" sz="1800" smtClean="0">
              <a:solidFill>
                <a:srgbClr val="0000FF"/>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13         		mindis=dist[j]</a:t>
            </a:r>
            <a:endParaRPr lang="zh-CN" altLang="zh-CN" sz="1800" smtClean="0">
              <a:solidFill>
                <a:srgbClr val="0000FF"/>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14   		if u==-1:break </a:t>
            </a:r>
            <a:endParaRPr lang="zh-CN" altLang="zh-CN" sz="1800" smtClean="0">
              <a:solidFill>
                <a:srgbClr val="0000FF"/>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15   		S[u]=True									</a:t>
            </a:r>
            <a:r>
              <a:rPr lang="en-US" altLang="zh-CN" sz="1800" smtClean="0">
                <a:solidFill>
                  <a:srgbClr val="00B0F0"/>
                </a:solidFill>
                <a:latin typeface="Consolas" panose="020B0609020204030204" pitchFamily="49" charset="0"/>
                <a:ea typeface="仿宋" panose="02010609060101010101" pitchFamily="49" charset="-122"/>
              </a:rPr>
              <a:t>#</a:t>
            </a:r>
            <a:r>
              <a:rPr lang="zh-CN" altLang="zh-CN" sz="1800" smtClean="0">
                <a:solidFill>
                  <a:srgbClr val="00B0F0"/>
                </a:solidFill>
                <a:latin typeface="Consolas" panose="020B0609020204030204" pitchFamily="49" charset="0"/>
                <a:ea typeface="仿宋" panose="02010609060101010101" pitchFamily="49" charset="-122"/>
              </a:rPr>
              <a:t>顶点</a:t>
            </a:r>
            <a:r>
              <a:rPr lang="en-US" altLang="zh-CN" sz="1800" smtClean="0">
                <a:solidFill>
                  <a:srgbClr val="00B0F0"/>
                </a:solidFill>
                <a:latin typeface="Consolas" panose="020B0609020204030204" pitchFamily="49" charset="0"/>
                <a:ea typeface="仿宋" panose="02010609060101010101" pitchFamily="49" charset="-122"/>
              </a:rPr>
              <a:t>u</a:t>
            </a:r>
            <a:r>
              <a:rPr lang="zh-CN" altLang="zh-CN" sz="1800" smtClean="0">
                <a:solidFill>
                  <a:srgbClr val="00B0F0"/>
                </a:solidFill>
                <a:latin typeface="Consolas" panose="020B0609020204030204" pitchFamily="49" charset="0"/>
                <a:ea typeface="仿宋" panose="02010609060101010101" pitchFamily="49" charset="-122"/>
              </a:rPr>
              <a:t>加入</a:t>
            </a:r>
            <a:r>
              <a:rPr lang="en-US" altLang="zh-CN" sz="1800" smtClean="0">
                <a:solidFill>
                  <a:srgbClr val="00B0F0"/>
                </a:solidFill>
                <a:latin typeface="Consolas" panose="020B0609020204030204" pitchFamily="49" charset="0"/>
                <a:ea typeface="仿宋" panose="02010609060101010101" pitchFamily="49" charset="-122"/>
              </a:rPr>
              <a:t>S</a:t>
            </a:r>
            <a:r>
              <a:rPr lang="zh-CN" altLang="zh-CN" sz="1800" smtClean="0">
                <a:solidFill>
                  <a:srgbClr val="00B0F0"/>
                </a:solidFill>
                <a:latin typeface="Consolas" panose="020B0609020204030204" pitchFamily="49" charset="0"/>
                <a:ea typeface="仿宋" panose="02010609060101010101" pitchFamily="49" charset="-122"/>
              </a:rPr>
              <a:t>中</a:t>
            </a:r>
            <a:endParaRPr lang="zh-CN" altLang="zh-CN" sz="1800" smtClean="0">
              <a:solidFill>
                <a:srgbClr val="00B0F0"/>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16   		for j in range(0,n):						</a:t>
            </a:r>
            <a:r>
              <a:rPr lang="en-US" altLang="zh-CN" sz="1800" smtClean="0">
                <a:solidFill>
                  <a:srgbClr val="00B0F0"/>
                </a:solidFill>
                <a:latin typeface="Consolas" panose="020B0609020204030204" pitchFamily="49" charset="0"/>
                <a:ea typeface="仿宋" panose="02010609060101010101" pitchFamily="49" charset="-122"/>
              </a:rPr>
              <a:t>#</a:t>
            </a:r>
            <a:r>
              <a:rPr lang="zh-CN" altLang="zh-CN" sz="1800" smtClean="0">
                <a:solidFill>
                  <a:srgbClr val="00B0F0"/>
                </a:solidFill>
                <a:latin typeface="Consolas" panose="020B0609020204030204" pitchFamily="49" charset="0"/>
                <a:ea typeface="仿宋" panose="02010609060101010101" pitchFamily="49" charset="-122"/>
              </a:rPr>
              <a:t>修改</a:t>
            </a:r>
            <a:r>
              <a:rPr lang="en-US" altLang="zh-CN" sz="1800" smtClean="0">
                <a:solidFill>
                  <a:srgbClr val="00B0F0"/>
                </a:solidFill>
                <a:latin typeface="Consolas" panose="020B0609020204030204" pitchFamily="49" charset="0"/>
                <a:ea typeface="仿宋" panose="02010609060101010101" pitchFamily="49" charset="-122"/>
              </a:rPr>
              <a:t>U</a:t>
            </a:r>
            <a:r>
              <a:rPr lang="zh-CN" altLang="zh-CN" sz="1800" smtClean="0">
                <a:solidFill>
                  <a:srgbClr val="00B0F0"/>
                </a:solidFill>
                <a:latin typeface="Consolas" panose="020B0609020204030204" pitchFamily="49" charset="0"/>
                <a:ea typeface="仿宋" panose="02010609060101010101" pitchFamily="49" charset="-122"/>
              </a:rPr>
              <a:t>中的顶点的距离</a:t>
            </a:r>
            <a:endParaRPr lang="zh-CN" altLang="zh-CN" sz="1800" smtClean="0">
              <a:solidFill>
                <a:srgbClr val="00B0F0"/>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17    		if </a:t>
            </a:r>
            <a:r>
              <a:rPr lang="en-US" altLang="zh-CN" sz="1800" smtClean="0">
                <a:solidFill>
                  <a:srgbClr val="FF00FF"/>
                </a:solidFill>
                <a:latin typeface="Consolas" panose="020B0609020204030204" pitchFamily="49" charset="0"/>
                <a:ea typeface="仿宋" panose="02010609060101010101" pitchFamily="49" charset="-122"/>
              </a:rPr>
              <a:t>not S[j] and A[u][j]!=0 and A[u][j]&lt;INF</a:t>
            </a:r>
            <a:r>
              <a:rPr lang="en-US" altLang="zh-CN" sz="1800" smtClean="0">
                <a:solidFill>
                  <a:srgbClr val="0000FF"/>
                </a:solidFill>
                <a:latin typeface="Consolas" panose="020B0609020204030204" pitchFamily="49" charset="0"/>
                <a:ea typeface="仿宋" panose="02010609060101010101" pitchFamily="49" charset="-122"/>
              </a:rPr>
              <a:t>:</a:t>
            </a:r>
            <a:endParaRPr lang="zh-CN" altLang="zh-CN" sz="1800" smtClean="0">
              <a:solidFill>
                <a:srgbClr val="0000FF"/>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18      			dist[j]=min(dist[j],dist[u]+A[u][j])</a:t>
            </a:r>
            <a:endParaRPr lang="zh-CN" altLang="zh-CN" sz="1800">
              <a:solidFill>
                <a:srgbClr val="0000FF"/>
              </a:solidFill>
              <a:latin typeface="Consolas" panose="020B0609020204030204" pitchFamily="49" charset="0"/>
              <a:ea typeface="仿宋" panose="02010609060101010101" pitchFamily="49" charset="-122"/>
            </a:endParaRPr>
          </a:p>
        </p:txBody>
      </p:sp>
      <p:sp>
        <p:nvSpPr>
          <p:cNvPr id="22" name="TextBox 21"/>
          <p:cNvSpPr txBox="1"/>
          <p:nvPr/>
        </p:nvSpPr>
        <p:spPr>
          <a:xfrm>
            <a:off x="500034" y="4143386"/>
            <a:ext cx="6429420" cy="400110"/>
          </a:xfrm>
          <a:prstGeom prst="rect">
            <a:avLst/>
          </a:prstGeom>
          <a:noFill/>
        </p:spPr>
        <p:txBody>
          <a:bodyPr wrap="square" rtlCol="0">
            <a:spAutoFit/>
          </a:bodyPr>
          <a:lstStyle/>
          <a:p>
            <a:pPr algn="l">
              <a:lnSpc>
                <a:spcPct val="100000"/>
              </a:lnSpc>
              <a:spcBef>
                <a:spcPts val="0"/>
              </a:spcBef>
            </a:pP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算法分析</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Dijkstra()</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算法中时间复杂度为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321453"/>
            <a:ext cx="8072494" cy="400110"/>
          </a:xfrm>
          <a:prstGeom prst="rect">
            <a:avLst/>
          </a:prstGeom>
          <a:noFill/>
        </p:spPr>
        <p:txBody>
          <a:bodyPr wrap="square" rtlCol="0">
            <a:spAutoFit/>
          </a:bodyPr>
          <a:lstStyle/>
          <a:p>
            <a:pPr algn="l">
              <a:lnSpc>
                <a:spcPct val="1000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Dijkstra</a:t>
            </a:r>
            <a:r>
              <a:rPr lang="zh-CN"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算法的正确性证明转换为证明以下命题成立。</a:t>
            </a:r>
            <a:endParaRPr lang="zh-CN"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endParaRPr>
          </a:p>
        </p:txBody>
      </p:sp>
      <p:sp>
        <p:nvSpPr>
          <p:cNvPr id="4" name="TextBox 3"/>
          <p:cNvSpPr txBox="1"/>
          <p:nvPr/>
        </p:nvSpPr>
        <p:spPr>
          <a:xfrm>
            <a:off x="428596" y="830695"/>
            <a:ext cx="8001056" cy="1169551"/>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800"/>
              </a:lnSpc>
              <a:spcBef>
                <a:spcPts val="0"/>
              </a:spcBef>
            </a:pP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命题</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7.2  </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Dijkstra</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算法中当顶点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添加的</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中时，</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dist[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等于从源点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的最短路径长度</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表示图中从顶点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的真实最短路径长度）。</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428596" y="2244677"/>
            <a:ext cx="7858180" cy="2041585"/>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800"/>
              </a:lnSpc>
            </a:pPr>
            <a:r>
              <a:rPr lang="zh-CN" altLang="zh-CN"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证明</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：假设对于</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中的某个顶点</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dist[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]&gt;D[</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，并设</a:t>
            </a:r>
            <a:r>
              <a:rPr lang="en-US" altLang="zh-CN" sz="2000" i="1" smtClean="0">
                <a:solidFill>
                  <a:srgbClr val="C00000"/>
                </a:solidFill>
                <a:latin typeface="Consolas" panose="020B0609020204030204" pitchFamily="49" charset="0"/>
                <a:ea typeface="仿宋"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是算法中添加到</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中的第一个满足</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dist[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]&gt;D[</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的顶点。</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800"/>
              </a:lnSpc>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因为存在从源点</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到</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的最短路径</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考虑当</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添加到</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的时刻，令</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z</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是此时不在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中的</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路径上的第一个顶点。令</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y</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是路径</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z</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的前一个顶点（可能有</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y</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 name="Rectangle 2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22" name="组合 21"/>
          <p:cNvGrpSpPr/>
          <p:nvPr/>
        </p:nvGrpSpPr>
        <p:grpSpPr>
          <a:xfrm>
            <a:off x="1557865" y="214646"/>
            <a:ext cx="6228845" cy="2285666"/>
            <a:chOff x="1557865" y="516982"/>
            <a:chExt cx="6228845" cy="2285666"/>
          </a:xfrm>
        </p:grpSpPr>
        <p:sp>
          <p:nvSpPr>
            <p:cNvPr id="6162" name="Text Box 18"/>
            <p:cNvSpPr txBox="1">
              <a:spLocks noChangeArrowheads="1"/>
            </p:cNvSpPr>
            <p:nvPr/>
          </p:nvSpPr>
          <p:spPr bwMode="auto">
            <a:xfrm>
              <a:off x="4496200" y="1354965"/>
              <a:ext cx="1718874" cy="248325"/>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Times New Roman" panose="02020603050405020304" pitchFamily="18" charset="0"/>
                </a:rPr>
                <a:t>dist[</a:t>
              </a:r>
              <a:r>
                <a:rPr kumimoji="0" lang="en-US" altLang="zh-CN" sz="1800" b="0" i="1"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Times New Roman" panose="02020603050405020304" pitchFamily="18" charset="0"/>
                </a:rPr>
                <a:t>u</a:t>
              </a:r>
              <a:r>
                <a:rPr kumimoji="0" lang="en-US" altLang="zh-CN" sz="1800" b="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Times New Roman" panose="02020603050405020304" pitchFamily="18" charset="0"/>
                </a:rPr>
                <a:t>]&gt;D[</a:t>
              </a:r>
              <a:r>
                <a:rPr kumimoji="0" lang="en-US" altLang="zh-CN" sz="1800" b="0" i="1"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Times New Roman" panose="02020603050405020304" pitchFamily="18" charset="0"/>
                </a:rPr>
                <a:t>v</a:t>
              </a:r>
              <a:r>
                <a:rPr kumimoji="0" lang="en-US" altLang="zh-CN" sz="1800" b="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Times New Roman" panose="02020603050405020304" pitchFamily="18" charset="0"/>
                </a:rPr>
                <a:t>u</a:t>
              </a:r>
              <a:r>
                <a:rPr kumimoji="0" lang="en-US" altLang="zh-CN" sz="1800" b="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Times New Roman" panose="02020603050405020304" pitchFamily="18" charset="0"/>
                </a:rPr>
                <a:t>]</a:t>
              </a:r>
              <a:endParaRPr kumimoji="0" lang="en-US" altLang="zh-CN" sz="1800" b="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161" name="Text Box 17"/>
            <p:cNvSpPr txBox="1">
              <a:spLocks noChangeArrowheads="1"/>
            </p:cNvSpPr>
            <p:nvPr/>
          </p:nvSpPr>
          <p:spPr bwMode="auto">
            <a:xfrm>
              <a:off x="4291227" y="2290397"/>
              <a:ext cx="1709533" cy="248325"/>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Times New Roman" panose="02020603050405020304" pitchFamily="18" charset="0"/>
                </a:rPr>
                <a:t>dist[</a:t>
              </a:r>
              <a:r>
                <a:rPr kumimoji="0" lang="en-US" altLang="zh-CN" sz="1800" b="0" i="1"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Times New Roman" panose="02020603050405020304" pitchFamily="18" charset="0"/>
                </a:rPr>
                <a:t>z</a:t>
              </a:r>
              <a:r>
                <a:rPr kumimoji="0" lang="en-US" altLang="zh-CN" sz="1800" b="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Times New Roman" panose="02020603050405020304" pitchFamily="18" charset="0"/>
                </a:rPr>
                <a:t>]=D[</a:t>
              </a:r>
              <a:r>
                <a:rPr kumimoji="0" lang="en-US" altLang="zh-CN" sz="1800" b="0" i="1"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Times New Roman" panose="02020603050405020304" pitchFamily="18" charset="0"/>
                </a:rPr>
                <a:t>v</a:t>
              </a:r>
              <a:r>
                <a:rPr kumimoji="0" lang="en-US" altLang="zh-CN" sz="1800" b="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Times New Roman" panose="02020603050405020304" pitchFamily="18" charset="0"/>
                </a:rPr>
                <a:t>z</a:t>
              </a:r>
              <a:r>
                <a:rPr kumimoji="0" lang="en-US" altLang="zh-CN" sz="1800" b="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Times New Roman" panose="02020603050405020304" pitchFamily="18" charset="0"/>
                </a:rPr>
                <a:t>]</a:t>
              </a:r>
              <a:endParaRPr kumimoji="0" lang="en-US" altLang="zh-CN" sz="1800" b="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160" name="Oval 16"/>
            <p:cNvSpPr>
              <a:spLocks noChangeArrowheads="1"/>
            </p:cNvSpPr>
            <p:nvPr/>
          </p:nvSpPr>
          <p:spPr bwMode="auto">
            <a:xfrm>
              <a:off x="1557865" y="910816"/>
              <a:ext cx="2576967" cy="1891832"/>
            </a:xfrm>
            <a:prstGeom prst="ellipse">
              <a:avLst/>
            </a:prstGeom>
            <a:solidFill>
              <a:schemeClr val="accent6">
                <a:lumMod val="20000"/>
                <a:lumOff val="80000"/>
              </a:schemeClr>
            </a:solidFill>
            <a:ln>
              <a:solidFill>
                <a:schemeClr val="accent6">
                  <a:lumMod val="20000"/>
                  <a:lumOff val="80000"/>
                </a:schemeClr>
              </a:solidFill>
              <a:tailEnd type="none" w="sm" len="sm"/>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lstStyle/>
            <a:p>
              <a:pPr>
                <a:lnSpc>
                  <a:spcPts val="18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6159" name="Oval 15"/>
            <p:cNvSpPr>
              <a:spLocks noChangeArrowheads="1"/>
            </p:cNvSpPr>
            <p:nvPr/>
          </p:nvSpPr>
          <p:spPr bwMode="auto">
            <a:xfrm>
              <a:off x="1947668" y="1547177"/>
              <a:ext cx="335302" cy="248325"/>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600"/>
                </a:lnSpc>
                <a:spcBef>
                  <a:spcPct val="0"/>
                </a:spcBef>
                <a:spcAft>
                  <a:spcPct val="0"/>
                </a:spcAft>
                <a:buClrTx/>
                <a:buSzTx/>
                <a:buFontTx/>
                <a:buNone/>
              </a:pP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v</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158" name="Oval 14"/>
            <p:cNvSpPr>
              <a:spLocks noChangeArrowheads="1"/>
            </p:cNvSpPr>
            <p:nvPr/>
          </p:nvSpPr>
          <p:spPr bwMode="auto">
            <a:xfrm>
              <a:off x="4496199" y="1084749"/>
              <a:ext cx="335302" cy="248325"/>
            </a:xfrm>
            <a:prstGeom prst="ellipse">
              <a:avLst/>
            </a:prstGeom>
            <a:solidFill>
              <a:srgbClr val="FF0000"/>
            </a:solidFill>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600"/>
                </a:lnSpc>
                <a:spcBef>
                  <a:spcPct val="0"/>
                </a:spcBef>
                <a:spcAft>
                  <a:spcPct val="0"/>
                </a:spcAft>
                <a:buClrTx/>
                <a:buSzTx/>
                <a:buFontTx/>
                <a:buNone/>
              </a:pPr>
              <a:r>
                <a:rPr kumimoji="0" lang="en-US" altLang="zh-CN" sz="1800" b="0" i="1" u="none" strike="noStrike" cap="none" normalizeH="0" baseline="0" smtClean="0">
                  <a:ln>
                    <a:noFill/>
                  </a:ln>
                  <a:solidFill>
                    <a:schemeClr val="bg1"/>
                  </a:solidFill>
                  <a:effectLst/>
                  <a:latin typeface="Consolas" panose="020B0609020204030204" pitchFamily="49" charset="0"/>
                  <a:ea typeface="仿宋" panose="02010609060101010101" pitchFamily="49" charset="-122"/>
                  <a:cs typeface="Times New Roman" panose="02020603050405020304" pitchFamily="18" charset="0"/>
                </a:rPr>
                <a:t>u</a:t>
              </a:r>
              <a:endParaRPr kumimoji="0" lang="en-US" altLang="zh-CN" sz="1800" b="0" i="0" u="none" strike="noStrike" cap="none" normalizeH="0" baseline="0" smtClean="0">
                <a:ln>
                  <a:noFill/>
                </a:ln>
                <a:solidFill>
                  <a:schemeClr val="bg1"/>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157" name="Oval 13"/>
            <p:cNvSpPr>
              <a:spLocks noChangeArrowheads="1"/>
            </p:cNvSpPr>
            <p:nvPr/>
          </p:nvSpPr>
          <p:spPr bwMode="auto">
            <a:xfrm>
              <a:off x="4312554" y="2020135"/>
              <a:ext cx="334117" cy="249203"/>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6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z</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156" name="Text Box 12"/>
            <p:cNvSpPr txBox="1">
              <a:spLocks noChangeArrowheads="1"/>
            </p:cNvSpPr>
            <p:nvPr/>
          </p:nvSpPr>
          <p:spPr bwMode="auto">
            <a:xfrm>
              <a:off x="2282971" y="2128942"/>
              <a:ext cx="334117" cy="248325"/>
            </a:xfrm>
            <a:prstGeom prst="rect">
              <a:avLst/>
            </a:prstGeom>
            <a:solidFill>
              <a:schemeClr val="accent6">
                <a:lumMod val="20000"/>
                <a:lumOff val="80000"/>
              </a:schemeClr>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P</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155" name="Text Box 11"/>
            <p:cNvSpPr txBox="1">
              <a:spLocks noChangeArrowheads="1"/>
            </p:cNvSpPr>
            <p:nvPr/>
          </p:nvSpPr>
          <p:spPr bwMode="auto">
            <a:xfrm>
              <a:off x="2405006" y="1298852"/>
              <a:ext cx="212081" cy="248325"/>
            </a:xfrm>
            <a:prstGeom prst="rect">
              <a:avLst/>
            </a:prstGeom>
            <a:solidFill>
              <a:schemeClr val="accent6">
                <a:lumMod val="20000"/>
                <a:lumOff val="80000"/>
              </a:schemeClr>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S</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154" name="Oval 10"/>
            <p:cNvSpPr>
              <a:spLocks noChangeArrowheads="1"/>
            </p:cNvSpPr>
            <p:nvPr/>
          </p:nvSpPr>
          <p:spPr bwMode="auto">
            <a:xfrm>
              <a:off x="3004521" y="2020136"/>
              <a:ext cx="334117" cy="248325"/>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600"/>
                </a:lnSpc>
                <a:spcBef>
                  <a:spcPct val="0"/>
                </a:spcBef>
                <a:spcAft>
                  <a:spcPct val="0"/>
                </a:spcAft>
                <a:buClrTx/>
                <a:buSzTx/>
                <a:buFontTx/>
                <a:buNone/>
              </a:pP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y</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153" name="Freeform 9"/>
            <p:cNvSpPr/>
            <p:nvPr/>
          </p:nvSpPr>
          <p:spPr bwMode="auto">
            <a:xfrm>
              <a:off x="2272306" y="1740221"/>
              <a:ext cx="732214" cy="577377"/>
            </a:xfrm>
            <a:custGeom>
              <a:avLst/>
              <a:gdLst/>
              <a:ahLst/>
              <a:cxnLst>
                <a:cxn ang="0">
                  <a:pos x="0" y="0"/>
                </a:cxn>
                <a:cxn ang="0">
                  <a:pos x="228" y="187"/>
                </a:cxn>
                <a:cxn ang="0">
                  <a:pos x="228" y="496"/>
                </a:cxn>
                <a:cxn ang="0">
                  <a:pos x="431" y="655"/>
                </a:cxn>
                <a:cxn ang="0">
                  <a:pos x="618" y="514"/>
                </a:cxn>
              </a:cxnLst>
              <a:rect l="0" t="0" r="r" b="b"/>
              <a:pathLst>
                <a:path w="618" h="658">
                  <a:moveTo>
                    <a:pt x="0" y="0"/>
                  </a:moveTo>
                  <a:cubicBezTo>
                    <a:pt x="38" y="31"/>
                    <a:pt x="190" y="104"/>
                    <a:pt x="228" y="187"/>
                  </a:cubicBezTo>
                  <a:cubicBezTo>
                    <a:pt x="266" y="270"/>
                    <a:pt x="194" y="418"/>
                    <a:pt x="228" y="496"/>
                  </a:cubicBezTo>
                  <a:cubicBezTo>
                    <a:pt x="262" y="574"/>
                    <a:pt x="366" y="652"/>
                    <a:pt x="431" y="655"/>
                  </a:cubicBezTo>
                  <a:cubicBezTo>
                    <a:pt x="496" y="658"/>
                    <a:pt x="579" y="543"/>
                    <a:pt x="618" y="514"/>
                  </a:cubicBezTo>
                </a:path>
              </a:pathLst>
            </a:custGeom>
            <a:noFill/>
            <a:ln w="19050">
              <a:solidFill>
                <a:schemeClr val="tx1"/>
              </a:solidFill>
              <a:round/>
              <a:tailEnd type="none" w="sm" len="sm"/>
            </a:ln>
          </p:spPr>
          <p:txBody>
            <a:bodyPr vert="horz" wrap="square" lIns="91440" tIns="45720" rIns="91440" bIns="45720" numCol="1" anchor="t" anchorCtr="0" compatLnSpc="1"/>
            <a:lstStyle/>
            <a:p>
              <a:pPr>
                <a:lnSpc>
                  <a:spcPts val="18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6152" name="Freeform 8"/>
            <p:cNvSpPr/>
            <p:nvPr/>
          </p:nvSpPr>
          <p:spPr bwMode="auto">
            <a:xfrm>
              <a:off x="3338637" y="2175448"/>
              <a:ext cx="973916" cy="152681"/>
            </a:xfrm>
            <a:custGeom>
              <a:avLst/>
              <a:gdLst/>
              <a:ahLst/>
              <a:cxnLst>
                <a:cxn ang="0">
                  <a:pos x="0" y="0"/>
                </a:cxn>
                <a:cxn ang="0">
                  <a:pos x="255" y="107"/>
                </a:cxn>
                <a:cxn ang="0">
                  <a:pos x="540" y="162"/>
                </a:cxn>
                <a:cxn ang="0">
                  <a:pos x="822" y="35"/>
                </a:cxn>
              </a:cxnLst>
              <a:rect l="0" t="0" r="r" b="b"/>
              <a:pathLst>
                <a:path w="822" h="174">
                  <a:moveTo>
                    <a:pt x="0" y="0"/>
                  </a:moveTo>
                  <a:cubicBezTo>
                    <a:pt x="82" y="40"/>
                    <a:pt x="165" y="80"/>
                    <a:pt x="255" y="107"/>
                  </a:cubicBezTo>
                  <a:cubicBezTo>
                    <a:pt x="345" y="134"/>
                    <a:pt x="446" y="174"/>
                    <a:pt x="540" y="162"/>
                  </a:cubicBezTo>
                  <a:cubicBezTo>
                    <a:pt x="634" y="150"/>
                    <a:pt x="728" y="92"/>
                    <a:pt x="822" y="35"/>
                  </a:cubicBezTo>
                </a:path>
              </a:pathLst>
            </a:custGeom>
            <a:noFill/>
            <a:ln w="19050">
              <a:solidFill>
                <a:schemeClr val="tx1"/>
              </a:solidFill>
              <a:round/>
              <a:tailEnd type="none" w="sm" len="sm"/>
            </a:ln>
          </p:spPr>
          <p:txBody>
            <a:bodyPr vert="horz" wrap="square" lIns="91440" tIns="45720" rIns="91440" bIns="45720" numCol="1" anchor="t" anchorCtr="0" compatLnSpc="1"/>
            <a:lstStyle/>
            <a:p>
              <a:pPr>
                <a:lnSpc>
                  <a:spcPts val="18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6151" name="Freeform 7"/>
            <p:cNvSpPr/>
            <p:nvPr/>
          </p:nvSpPr>
          <p:spPr bwMode="auto">
            <a:xfrm>
              <a:off x="3664461" y="1206718"/>
              <a:ext cx="831738" cy="821315"/>
            </a:xfrm>
            <a:custGeom>
              <a:avLst/>
              <a:gdLst/>
              <a:ahLst/>
              <a:cxnLst>
                <a:cxn ang="0">
                  <a:pos x="702" y="0"/>
                </a:cxn>
                <a:cxn ang="0">
                  <a:pos x="175" y="221"/>
                </a:cxn>
                <a:cxn ang="0">
                  <a:pos x="7" y="477"/>
                </a:cxn>
                <a:cxn ang="0">
                  <a:pos x="130" y="653"/>
                </a:cxn>
                <a:cxn ang="0">
                  <a:pos x="510" y="706"/>
                </a:cxn>
                <a:cxn ang="0">
                  <a:pos x="661" y="936"/>
                </a:cxn>
              </a:cxnLst>
              <a:rect l="0" t="0" r="r" b="b"/>
              <a:pathLst>
                <a:path w="702" h="936">
                  <a:moveTo>
                    <a:pt x="702" y="0"/>
                  </a:moveTo>
                  <a:cubicBezTo>
                    <a:pt x="614" y="37"/>
                    <a:pt x="291" y="142"/>
                    <a:pt x="175" y="221"/>
                  </a:cubicBezTo>
                  <a:cubicBezTo>
                    <a:pt x="59" y="300"/>
                    <a:pt x="14" y="405"/>
                    <a:pt x="7" y="477"/>
                  </a:cubicBezTo>
                  <a:cubicBezTo>
                    <a:pt x="0" y="549"/>
                    <a:pt x="46" y="615"/>
                    <a:pt x="130" y="653"/>
                  </a:cubicBezTo>
                  <a:cubicBezTo>
                    <a:pt x="214" y="691"/>
                    <a:pt x="422" y="659"/>
                    <a:pt x="510" y="706"/>
                  </a:cubicBezTo>
                  <a:cubicBezTo>
                    <a:pt x="598" y="753"/>
                    <a:pt x="630" y="888"/>
                    <a:pt x="661" y="936"/>
                  </a:cubicBezTo>
                </a:path>
              </a:pathLst>
            </a:custGeom>
            <a:noFill/>
            <a:ln w="19050">
              <a:solidFill>
                <a:schemeClr val="tx1"/>
              </a:solidFill>
              <a:round/>
              <a:tailEnd type="none" w="sm" len="sm"/>
            </a:ln>
          </p:spPr>
          <p:txBody>
            <a:bodyPr vert="horz" wrap="square" lIns="91440" tIns="45720" rIns="91440" bIns="45720" numCol="1" anchor="t" anchorCtr="0" compatLnSpc="1"/>
            <a:lstStyle/>
            <a:p>
              <a:pPr>
                <a:lnSpc>
                  <a:spcPts val="18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6150" name="Text Box 6"/>
            <p:cNvSpPr txBox="1">
              <a:spLocks noChangeArrowheads="1"/>
            </p:cNvSpPr>
            <p:nvPr/>
          </p:nvSpPr>
          <p:spPr bwMode="auto">
            <a:xfrm>
              <a:off x="5167988" y="525799"/>
              <a:ext cx="2618722" cy="474315"/>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ts val="1800"/>
                </a:lnSpc>
                <a:spcBef>
                  <a:spcPct val="0"/>
                </a:spcBef>
                <a:spcAft>
                  <a:spcPct val="0"/>
                </a:spcAft>
                <a:buClrTx/>
                <a:buSzTx/>
                <a:buFontTx/>
                <a:buNone/>
              </a:pP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u</a:t>
              </a:r>
              <a:r>
                <a:rPr kumimoji="0" lang="zh-CN" altLang="en-US"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是下一个选择，因此</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dist[</a:t>
              </a: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u</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a:t>
              </a:r>
              <a:r>
                <a:rPr kumimoji="0" lang="en-US" altLang="zh-CN" sz="1800" b="0" i="0" u="none" strike="noStrike" cap="none" normalizeH="0" baseline="0" smtClean="0">
                  <a:ln>
                    <a:noFill/>
                  </a:ln>
                  <a:solidFill>
                    <a:srgbClr val="0000FF"/>
                  </a:solidFill>
                  <a:effectLst/>
                  <a:latin typeface="+mn-ea"/>
                  <a:ea typeface="+mn-ea"/>
                  <a:cs typeface="Times New Roman" panose="02020603050405020304" pitchFamily="18" charset="0"/>
                </a:rPr>
                <a:t>≤</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dist[</a:t>
              </a: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z</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149" name="Text Box 5"/>
            <p:cNvSpPr txBox="1">
              <a:spLocks noChangeArrowheads="1"/>
            </p:cNvSpPr>
            <p:nvPr/>
          </p:nvSpPr>
          <p:spPr bwMode="auto">
            <a:xfrm>
              <a:off x="2214546" y="516982"/>
              <a:ext cx="2571768" cy="285752"/>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ts val="1800"/>
                </a:lnSpc>
                <a:spcBef>
                  <a:spcPct val="0"/>
                </a:spcBef>
                <a:spcAft>
                  <a:spcPct val="0"/>
                </a:spcAft>
                <a:buClrTx/>
                <a:buSzTx/>
                <a:buFontTx/>
                <a:buNone/>
              </a:pPr>
              <a:r>
                <a:rPr kumimoji="0" 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第一个“不正确”的顶点</a:t>
              </a:r>
              <a:endParaRPr kumimoji="0" 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148" name="AutoShape 4"/>
            <p:cNvSpPr>
              <a:spLocks noChangeShapeType="1"/>
            </p:cNvSpPr>
            <p:nvPr/>
          </p:nvSpPr>
          <p:spPr bwMode="auto">
            <a:xfrm>
              <a:off x="4286248" y="714362"/>
              <a:ext cx="378194" cy="370388"/>
            </a:xfrm>
            <a:prstGeom prst="straightConnector1">
              <a:avLst/>
            </a:prstGeom>
            <a:noFill/>
            <a:ln w="12700">
              <a:solidFill>
                <a:srgbClr val="000000"/>
              </a:solidFill>
              <a:round/>
              <a:headEnd type="none" w="med" len="med"/>
              <a:tailEnd type="arrow" w="med" len="med"/>
            </a:ln>
          </p:spPr>
          <p:txBody>
            <a:bodyPr vert="horz" wrap="square" lIns="91440" tIns="45720" rIns="91440" bIns="45720" numCol="1" anchor="t" anchorCtr="0" compatLnSpc="1"/>
            <a:lstStyle/>
            <a:p>
              <a:pPr>
                <a:lnSpc>
                  <a:spcPts val="18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6147" name="AutoShape 3"/>
            <p:cNvSpPr>
              <a:spLocks noChangeShapeType="1"/>
            </p:cNvSpPr>
            <p:nvPr/>
          </p:nvSpPr>
          <p:spPr bwMode="auto">
            <a:xfrm flipH="1">
              <a:off x="4782923" y="721475"/>
              <a:ext cx="385064" cy="399251"/>
            </a:xfrm>
            <a:prstGeom prst="straightConnector1">
              <a:avLst/>
            </a:prstGeom>
            <a:noFill/>
            <a:ln w="12700">
              <a:solidFill>
                <a:srgbClr val="000000"/>
              </a:solidFill>
              <a:round/>
              <a:headEnd type="none" w="med" len="med"/>
              <a:tailEnd type="arrow" w="med" len="med"/>
            </a:ln>
          </p:spPr>
          <p:txBody>
            <a:bodyPr vert="horz" wrap="square" lIns="91440" tIns="45720" rIns="91440" bIns="45720" numCol="1" anchor="t" anchorCtr="0" compatLnSpc="1"/>
            <a:lstStyle/>
            <a:p>
              <a:pPr>
                <a:lnSpc>
                  <a:spcPts val="1800"/>
                </a:lnSpc>
              </a:pPr>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6146" name="Text Box 2"/>
            <p:cNvSpPr txBox="1">
              <a:spLocks noChangeArrowheads="1"/>
            </p:cNvSpPr>
            <p:nvPr/>
          </p:nvSpPr>
          <p:spPr bwMode="auto">
            <a:xfrm>
              <a:off x="2071670" y="2432595"/>
              <a:ext cx="1663723" cy="210593"/>
            </a:xfrm>
            <a:prstGeom prst="rect">
              <a:avLst/>
            </a:prstGeom>
            <a:solidFill>
              <a:schemeClr val="accent6">
                <a:lumMod val="20000"/>
                <a:lumOff val="80000"/>
              </a:schemeClr>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dist[</a:t>
              </a: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y</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]=D[</a:t>
              </a: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v</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y</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grpSp>
      <p:sp>
        <p:nvSpPr>
          <p:cNvPr id="23" name="TextBox 22"/>
          <p:cNvSpPr txBox="1"/>
          <p:nvPr/>
        </p:nvSpPr>
        <p:spPr>
          <a:xfrm>
            <a:off x="214282" y="2682435"/>
            <a:ext cx="8572560" cy="2246769"/>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ct val="100000"/>
              </a:lnSpc>
              <a:spcBef>
                <a:spcPts val="0"/>
              </a:spcBef>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现在选择的是将</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添加的</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中而不是</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z</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，因此有</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dist[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mj-ea"/>
                <a:ea typeface="+mj-ea"/>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dist[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z</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（按照</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Dijkstra</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算法，越先添加到</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中其</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dist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越小）。</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spcBef>
                <a:spcPts val="0"/>
              </a:spcBef>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显然任何一条最短路径的子路径也是最短路径，因此，由于</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z</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在从</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到</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的最短路径上，则有</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z</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z</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。此外，</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z</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mj-ea"/>
                <a:ea typeface="+mj-ea"/>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（因为图中没有负权），因此：</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spcBef>
                <a:spcPts val="0"/>
              </a:spcBef>
            </a:pP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    dist[</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u</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6600"/>
                </a:solidFill>
                <a:latin typeface="+mj-ea"/>
                <a:ea typeface="+mj-ea"/>
                <a:cs typeface="Consolas" panose="020B0609020204030204" pitchFamily="49" charset="0"/>
              </a:rPr>
              <a:t>≤</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dist[</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z</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]=D[</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v</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s</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6600"/>
                </a:solidFill>
                <a:latin typeface="+mj-ea"/>
                <a:ea typeface="+mj-ea"/>
                <a:cs typeface="Consolas" panose="020B0609020204030204" pitchFamily="49" charset="0"/>
              </a:rPr>
              <a:t>≤</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D[</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v</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z</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]+D[</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z</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u</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]=D[</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v</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u</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spcBef>
                <a:spcPts val="0"/>
              </a:spcBef>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这样与</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的定义矛盾。因此这样的顶点</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不存在。命题</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7.2</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即证。</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5" name="灯片编号占位符 24"/>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7" name="Rectangle 27"/>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3271" name="Rectangle 23"/>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7" name="TextBox 26"/>
          <p:cNvSpPr txBox="1"/>
          <p:nvPr/>
        </p:nvSpPr>
        <p:spPr>
          <a:xfrm>
            <a:off x="642910" y="535767"/>
            <a:ext cx="7572428" cy="3491954"/>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30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ans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表示得到满足的最多孩子数量（初始为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）即最优解，</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从</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开始遍历</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从</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开始在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中查找：</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914400" lvl="1" indent="-457200" algn="l">
              <a:lnSpc>
                <a:spcPts val="3000"/>
              </a:lnSpc>
              <a:spcBef>
                <a:spcPts val="600"/>
              </a:spcBef>
              <a:buFont typeface="+mj-ea"/>
              <a:buAutoNum type="circleNumDbPlain"/>
            </a:pP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g[</a:t>
            </a:r>
            <a:r>
              <a:rPr lang="en-US" altLang="zh-CN" sz="2000" i="1" smtClean="0">
                <a:solidFill>
                  <a:srgbClr val="FF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FF00FF"/>
                </a:solidFill>
                <a:latin typeface="+mj-ea"/>
                <a:ea typeface="+mj-ea"/>
                <a:cs typeface="Consolas" panose="020B0609020204030204" pitchFamily="49" charset="0"/>
              </a:rPr>
              <a:t>≤</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s[</a:t>
            </a:r>
            <a:r>
              <a:rPr lang="en-US" altLang="zh-CN" sz="2000" i="1" smtClean="0">
                <a:solidFill>
                  <a:srgbClr val="FF00FF"/>
                </a:solidFill>
                <a:latin typeface="Consolas" panose="020B0609020204030204" pitchFamily="49" charset="0"/>
                <a:ea typeface="仿宋" panose="02010609060101010101" pitchFamily="49" charset="-122"/>
                <a:cs typeface="Consolas" panose="020B0609020204030204" pitchFamily="49" charset="0"/>
              </a:rPr>
              <a:t>j</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，说明为孩子</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分发饼干</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得到满足，则将饼干</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分发给孩子</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，执行</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ans++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，同时执行</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继续为下一个孩子分发合适的饼干。</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914400" lvl="1" indent="-457200" algn="l">
              <a:lnSpc>
                <a:spcPts val="3000"/>
              </a:lnSpc>
              <a:spcBef>
                <a:spcPts val="600"/>
              </a:spcBef>
              <a:buFont typeface="+mj-ea"/>
              <a:buAutoNum type="circleNumDbPlain"/>
            </a:pPr>
            <a:r>
              <a:rPr lang="zh-CN"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否则</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，孩子</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得不到满足，执行</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继续为其查找更大尺寸的饼干。</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30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最后的</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ans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就是答案。</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42844" y="1125131"/>
            <a:ext cx="8858312" cy="3137746"/>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3000"/>
              </a:lnSpc>
              <a:spcBef>
                <a:spcPts val="600"/>
              </a:spcBef>
            </a:pPr>
            <a:r>
              <a:rPr lang="zh-CN" altLang="zh-CN"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问题描述</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个网络结点，标记为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。给定一个列表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times</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，表示信号经过有向边的传递时间，</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times[</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），其中</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是源结点，</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是目标结点，</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是一个信号从源结点传递到目标结点的时间。</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ts val="3000"/>
              </a:lnSpc>
              <a:spcBef>
                <a:spcPts val="60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现在从某个结点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mn-ea"/>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zh-CN" sz="2000" smtClean="0">
                <a:solidFill>
                  <a:srgbClr val="0000FF"/>
                </a:solidFill>
                <a:latin typeface="+mn-ea"/>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）发出一个信号，设计一个算法求需要多久才能使所有结点都收到信号？如果不能使所有结点收到信号，返回</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ts val="3000"/>
              </a:lnSpc>
              <a:spcBef>
                <a:spcPts val="60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例如，</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times={{2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，结果为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zh-CN" sz="2000">
              <a:solidFill>
                <a:srgbClr val="006600"/>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285720" y="428610"/>
            <a:ext cx="6786610"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anose="020B0609020204030204" pitchFamily="49" charset="0"/>
                <a:ea typeface="微软雅黑" panose="020B0503020204020204" pitchFamily="34" charset="-122"/>
                <a:cs typeface="Consolas" panose="020B0609020204030204" pitchFamily="49" charset="0"/>
              </a:rPr>
              <a:t>7.3.5 </a:t>
            </a:r>
            <a:r>
              <a:rPr lang="zh-CN" altLang="zh-CN" smtClean="0">
                <a:latin typeface="Consolas" panose="020B0609020204030204" pitchFamily="49" charset="0"/>
                <a:ea typeface="微软雅黑" panose="020B0503020204020204" pitchFamily="34" charset="-122"/>
                <a:cs typeface="Consolas" panose="020B0609020204030204" pitchFamily="49" charset="0"/>
              </a:rPr>
              <a:t>实战</a:t>
            </a:r>
            <a:r>
              <a:rPr lang="en-US" altLang="zh-CN" smtClean="0">
                <a:latin typeface="Consolas" panose="020B0609020204030204" pitchFamily="49" charset="0"/>
                <a:ea typeface="微软雅黑" panose="020B0503020204020204" pitchFamily="34" charset="-122"/>
                <a:cs typeface="Consolas" panose="020B0609020204030204" pitchFamily="49" charset="0"/>
              </a:rPr>
              <a:t>—</a:t>
            </a:r>
            <a:r>
              <a:rPr lang="zh-CN" altLang="zh-CN" smtClean="0">
                <a:latin typeface="Consolas" panose="020B0609020204030204" pitchFamily="49" charset="0"/>
                <a:ea typeface="微软雅黑" panose="020B0503020204020204" pitchFamily="34" charset="-122"/>
                <a:cs typeface="Consolas" panose="020B0609020204030204" pitchFamily="49" charset="0"/>
              </a:rPr>
              <a:t>网络延迟时间（</a:t>
            </a:r>
            <a:r>
              <a:rPr lang="en-US" altLang="zh-CN" smtClean="0">
                <a:latin typeface="Consolas" panose="020B0609020204030204" pitchFamily="49" charset="0"/>
                <a:ea typeface="微软雅黑" panose="020B0503020204020204" pitchFamily="34" charset="-122"/>
                <a:cs typeface="Consolas" panose="020B0609020204030204" pitchFamily="49" charset="0"/>
              </a:rPr>
              <a:t>LeetCode743</a:t>
            </a:r>
            <a:r>
              <a:rPr lang="zh-CN" altLang="zh-CN" smtClean="0">
                <a:latin typeface="Consolas" panose="020B0609020204030204" pitchFamily="49" charset="0"/>
                <a:ea typeface="微软雅黑" panose="020B0503020204020204" pitchFamily="34" charset="-122"/>
                <a:cs typeface="Consolas" panose="020B0609020204030204" pitchFamily="49" charset="0"/>
              </a:rPr>
              <a:t>★★）</a:t>
            </a:r>
            <a:endParaRPr lang="zh-CN" altLang="zh-CN">
              <a:latin typeface="Consolas" panose="020B0609020204030204" pitchFamily="49" charset="0"/>
              <a:ea typeface="微软雅黑" panose="020B0503020204020204" pitchFamily="34" charset="-122"/>
              <a:cs typeface="Consolas" panose="020B0609020204030204" pitchFamily="49" charset="0"/>
            </a:endParaRPr>
          </a:p>
        </p:txBody>
      </p:sp>
      <p:sp>
        <p:nvSpPr>
          <p:cNvPr id="9" name="灯片编号占位符 8"/>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885368"/>
            <a:ext cx="7929618" cy="1217898"/>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12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用邻接表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adj</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存放带权有向图，先由边数组</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times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创建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adj</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（注意顶点编号从</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改为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），采用</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Dijkstr</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算法的过程求出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dist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数组</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TextBox 3"/>
          <p:cNvSpPr txBox="1"/>
          <p:nvPr/>
        </p:nvSpPr>
        <p:spPr>
          <a:xfrm>
            <a:off x="642910" y="357172"/>
            <a:ext cx="500066" cy="430887"/>
          </a:xfrm>
          <a:prstGeom prst="rect">
            <a:avLst/>
          </a:prstGeom>
          <a:solidFill>
            <a:schemeClr val="accent5">
              <a:lumMod val="20000"/>
              <a:lumOff val="80000"/>
            </a:schemeClr>
          </a:solidFill>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a:lstStyle>
          <a:p>
            <a:pPr>
              <a:lnSpc>
                <a:spcPct val="100000"/>
              </a:lnSpc>
              <a:spcBef>
                <a:spcPts val="0"/>
              </a:spcBef>
            </a:pPr>
            <a:r>
              <a:rPr lang="zh-CN" altLang="en-US"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解</a:t>
            </a:r>
            <a:endParaRPr lang="zh-CN" altLang="en-US" sz="220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cs typeface="Consolas" panose="020B0609020204030204" pitchFamily="49" charset="0"/>
            </a:endParaRPr>
          </a:p>
        </p:txBody>
      </p:sp>
      <p:grpSp>
        <p:nvGrpSpPr>
          <p:cNvPr id="2" name="组合 18"/>
          <p:cNvGrpSpPr/>
          <p:nvPr/>
        </p:nvGrpSpPr>
        <p:grpSpPr>
          <a:xfrm>
            <a:off x="1571604" y="2500312"/>
            <a:ext cx="1357322" cy="1226588"/>
            <a:chOff x="1928794" y="2500312"/>
            <a:chExt cx="1357322" cy="1226588"/>
          </a:xfrm>
        </p:grpSpPr>
        <p:sp>
          <p:nvSpPr>
            <p:cNvPr id="7" name="椭圆 6"/>
            <p:cNvSpPr/>
            <p:nvPr/>
          </p:nvSpPr>
          <p:spPr>
            <a:xfrm>
              <a:off x="1928794" y="3000378"/>
              <a:ext cx="357190" cy="357190"/>
            </a:xfrm>
            <a:prstGeom prst="ellipse">
              <a:avLst/>
            </a:prstGeom>
            <a:ln>
              <a:tailEnd type="none"/>
            </a:ln>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500"/>
                </a:lnSpc>
                <a:spcBef>
                  <a:spcPts val="0"/>
                </a:spcBef>
              </a:pPr>
              <a:r>
                <a:rPr lang="en-US" altLang="zh-CN" sz="2000" b="0" smtClean="0">
                  <a:solidFill>
                    <a:srgbClr val="0000FF"/>
                  </a:solidFill>
                  <a:latin typeface="Consolas" panose="020B0609020204030204" pitchFamily="49" charset="0"/>
                </a:rPr>
                <a:t>0</a:t>
              </a:r>
              <a:endParaRPr lang="zh-CN" altLang="en-US" sz="2000" b="0">
                <a:solidFill>
                  <a:srgbClr val="0000FF"/>
                </a:solidFill>
                <a:latin typeface="Consolas" panose="020B0609020204030204" pitchFamily="49" charset="0"/>
              </a:endParaRPr>
            </a:p>
          </p:txBody>
        </p:sp>
        <p:sp>
          <p:nvSpPr>
            <p:cNvPr id="8" name="椭圆 7"/>
            <p:cNvSpPr/>
            <p:nvPr/>
          </p:nvSpPr>
          <p:spPr>
            <a:xfrm>
              <a:off x="2714612" y="2500312"/>
              <a:ext cx="357190" cy="357190"/>
            </a:xfrm>
            <a:prstGeom prst="ellipse">
              <a:avLst/>
            </a:prstGeom>
            <a:ln>
              <a:tailEnd type="none"/>
            </a:ln>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500"/>
                </a:lnSpc>
                <a:spcBef>
                  <a:spcPts val="0"/>
                </a:spcBef>
              </a:pPr>
              <a:r>
                <a:rPr lang="en-US" altLang="zh-CN" sz="2000" b="0" smtClean="0">
                  <a:solidFill>
                    <a:srgbClr val="0000FF"/>
                  </a:solidFill>
                  <a:latin typeface="Consolas" panose="020B0609020204030204" pitchFamily="49" charset="0"/>
                </a:rPr>
                <a:t>1</a:t>
              </a:r>
              <a:endParaRPr lang="zh-CN" altLang="en-US" sz="2000" b="0">
                <a:solidFill>
                  <a:srgbClr val="0000FF"/>
                </a:solidFill>
                <a:latin typeface="Consolas" panose="020B0609020204030204" pitchFamily="49" charset="0"/>
              </a:endParaRPr>
            </a:p>
          </p:txBody>
        </p:sp>
        <p:sp>
          <p:nvSpPr>
            <p:cNvPr id="9" name="椭圆 8"/>
            <p:cNvSpPr/>
            <p:nvPr/>
          </p:nvSpPr>
          <p:spPr>
            <a:xfrm>
              <a:off x="2714612" y="3357568"/>
              <a:ext cx="357190" cy="357190"/>
            </a:xfrm>
            <a:prstGeom prst="ellipse">
              <a:avLst/>
            </a:prstGeom>
            <a:ln>
              <a:tailEnd type="none"/>
            </a:ln>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500"/>
                </a:lnSpc>
                <a:spcBef>
                  <a:spcPts val="0"/>
                </a:spcBef>
              </a:pPr>
              <a:r>
                <a:rPr lang="en-US" altLang="zh-CN" sz="2000" b="0" smtClean="0">
                  <a:solidFill>
                    <a:srgbClr val="0000FF"/>
                  </a:solidFill>
                  <a:latin typeface="Consolas" panose="020B0609020204030204" pitchFamily="49" charset="0"/>
                </a:rPr>
                <a:t>2</a:t>
              </a:r>
              <a:endParaRPr lang="zh-CN" altLang="en-US" sz="2000" b="0">
                <a:solidFill>
                  <a:srgbClr val="0000FF"/>
                </a:solidFill>
                <a:latin typeface="Consolas" panose="020B0609020204030204" pitchFamily="49" charset="0"/>
              </a:endParaRPr>
            </a:p>
          </p:txBody>
        </p:sp>
        <p:cxnSp>
          <p:nvCxnSpPr>
            <p:cNvPr id="11" name="直接箭头连接符 10"/>
            <p:cNvCxnSpPr>
              <a:stCxn id="7" idx="7"/>
              <a:endCxn id="8" idx="2"/>
            </p:cNvCxnSpPr>
            <p:nvPr/>
          </p:nvCxnSpPr>
          <p:spPr>
            <a:xfrm rot="5400000" flipH="1" flipV="1">
              <a:off x="2287253" y="2625329"/>
              <a:ext cx="373780" cy="480937"/>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7" idx="5"/>
              <a:endCxn id="9" idx="2"/>
            </p:cNvCxnSpPr>
            <p:nvPr/>
          </p:nvCxnSpPr>
          <p:spPr>
            <a:xfrm rot="16200000" flipH="1">
              <a:off x="2358691" y="3180242"/>
              <a:ext cx="230904" cy="480937"/>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8" idx="4"/>
              <a:endCxn id="9" idx="0"/>
            </p:cNvCxnSpPr>
            <p:nvPr/>
          </p:nvCxnSpPr>
          <p:spPr>
            <a:xfrm rot="5400000">
              <a:off x="2643174" y="3107535"/>
              <a:ext cx="500066"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3000364" y="2928940"/>
              <a:ext cx="285752" cy="369332"/>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endPar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7" name="TextBox 16"/>
            <p:cNvSpPr txBox="1"/>
            <p:nvPr/>
          </p:nvSpPr>
          <p:spPr>
            <a:xfrm>
              <a:off x="2214546" y="3357568"/>
              <a:ext cx="285752" cy="369332"/>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8" name="TextBox 17"/>
            <p:cNvSpPr txBox="1"/>
            <p:nvPr/>
          </p:nvSpPr>
          <p:spPr>
            <a:xfrm>
              <a:off x="2214546" y="2571750"/>
              <a:ext cx="285752" cy="369332"/>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sp>
        <p:nvSpPr>
          <p:cNvPr id="20" name="右箭头 19"/>
          <p:cNvSpPr/>
          <p:nvPr/>
        </p:nvSpPr>
        <p:spPr>
          <a:xfrm>
            <a:off x="3286116" y="3000378"/>
            <a:ext cx="428628" cy="214314"/>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1" name="TextBox 20"/>
          <p:cNvSpPr txBox="1"/>
          <p:nvPr/>
        </p:nvSpPr>
        <p:spPr>
          <a:xfrm>
            <a:off x="3929058" y="2585867"/>
            <a:ext cx="4500594" cy="1200329"/>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adj=[ [[1,1],[2,3]],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#adj[0]</a:t>
            </a:r>
            <a:endPar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gn="l">
              <a:lnSpc>
                <a:spcPct val="100000"/>
              </a:lnSpc>
              <a:spcBef>
                <a:spcPts val="0"/>
              </a:spcBef>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[[2,5]],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#adj[1]</a:t>
            </a:r>
            <a:endPar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gn="l">
              <a:lnSpc>
                <a:spcPct val="100000"/>
              </a:lnSpc>
              <a:spcBef>
                <a:spcPts val="0"/>
              </a:spcBef>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#adj[2]</a:t>
            </a:r>
            <a:endPar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gn="l">
              <a:lnSpc>
                <a:spcPct val="100000"/>
              </a:lnSpc>
              <a:spcBef>
                <a:spcPts val="0"/>
              </a:spcBef>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9" name="灯片编号占位符 18"/>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885368"/>
            <a:ext cx="7929618" cy="2169825"/>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12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用邻接表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adj</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存放带权有向图，先由边数组</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times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创建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adj</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（注意顶点编号从</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改为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），采用</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Dijkstr</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算法的过程求出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dist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数组</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3000"/>
              </a:lnSpc>
              <a:spcBef>
                <a:spcPts val="12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再在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dist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数组中求最大值</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ans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，若</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ans=INF</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说明不能使所有结点收到信号，返回</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，否则返回</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ans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321453"/>
            <a:ext cx="8643998" cy="464663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	class Solution:</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    	INF=0x3f3f3f3f</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3    	def </a:t>
            </a:r>
            <a:r>
              <a:rPr lang="en-US" altLang="zh-CN" sz="2000" smtClean="0">
                <a:solidFill>
                  <a:srgbClr val="FF0000"/>
                </a:solidFill>
                <a:latin typeface="Consolas" panose="020B0609020204030204" pitchFamily="49" charset="0"/>
                <a:ea typeface="仿宋" panose="02010609060101010101" pitchFamily="49" charset="-122"/>
              </a:rPr>
              <a:t>networkDelayTime</a:t>
            </a:r>
            <a:r>
              <a:rPr lang="en-US" altLang="zh-CN" sz="2000" smtClean="0">
                <a:solidFill>
                  <a:srgbClr val="0000FF"/>
                </a:solidFill>
                <a:latin typeface="Consolas" panose="020B0609020204030204" pitchFamily="49" charset="0"/>
                <a:ea typeface="仿宋" panose="02010609060101010101" pitchFamily="49" charset="-122"/>
              </a:rPr>
              <a:t>(self, times, n, k) -&gt; int:</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4    		</a:t>
            </a:r>
            <a:r>
              <a:rPr lang="en-US" altLang="zh-CN" sz="2000" smtClean="0">
                <a:solidFill>
                  <a:srgbClr val="006600"/>
                </a:solidFill>
                <a:latin typeface="Consolas" panose="020B0609020204030204" pitchFamily="49" charset="0"/>
                <a:ea typeface="仿宋" panose="02010609060101010101" pitchFamily="49" charset="-122"/>
              </a:rPr>
              <a:t>adj</a:t>
            </a:r>
            <a:r>
              <a:rPr lang="en-US" altLang="zh-CN" sz="2000" smtClean="0">
                <a:solidFill>
                  <a:srgbClr val="0000FF"/>
                </a:solidFill>
                <a:latin typeface="Consolas" panose="020B0609020204030204" pitchFamily="49" charset="0"/>
                <a:ea typeface="仿宋" panose="02010609060101010101" pitchFamily="49" charset="-122"/>
              </a:rPr>
              <a:t>=[[] for i in range(n)]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图的邻接表</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5     	for x in times: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遍历</a:t>
            </a:r>
            <a:r>
              <a:rPr lang="en-US" altLang="zh-CN" sz="2000" smtClean="0">
                <a:solidFill>
                  <a:srgbClr val="00B0F0"/>
                </a:solidFill>
                <a:latin typeface="Consolas" panose="020B0609020204030204" pitchFamily="49" charset="0"/>
                <a:ea typeface="仿宋" panose="02010609060101010101" pitchFamily="49" charset="-122"/>
              </a:rPr>
              <a:t>times</a:t>
            </a:r>
            <a:r>
              <a:rPr lang="zh-CN" altLang="zh-CN" sz="2000" smtClean="0">
                <a:solidFill>
                  <a:srgbClr val="00B0F0"/>
                </a:solidFill>
                <a:latin typeface="Consolas" panose="020B0609020204030204" pitchFamily="49" charset="0"/>
                <a:ea typeface="仿宋" panose="02010609060101010101" pitchFamily="49" charset="-122"/>
              </a:rPr>
              <a:t>建立邻接表</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6       	adj[x[0]-1].append([x[1]-1,x[2]])</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7      	dist=self.</a:t>
            </a:r>
            <a:r>
              <a:rPr lang="en-US" altLang="zh-CN" sz="2000" smtClean="0">
                <a:solidFill>
                  <a:srgbClr val="FF0000"/>
                </a:solidFill>
                <a:latin typeface="Consolas" panose="020B0609020204030204" pitchFamily="49" charset="0"/>
                <a:ea typeface="仿宋" panose="02010609060101010101" pitchFamily="49" charset="-122"/>
              </a:rPr>
              <a:t>Dijkstra</a:t>
            </a:r>
            <a:r>
              <a:rPr lang="en-US" altLang="zh-CN" sz="2000" smtClean="0">
                <a:solidFill>
                  <a:srgbClr val="0000FF"/>
                </a:solidFill>
                <a:latin typeface="Consolas" panose="020B0609020204030204" pitchFamily="49" charset="0"/>
                <a:ea typeface="仿宋" panose="02010609060101010101" pitchFamily="49" charset="-122"/>
              </a:rPr>
              <a:t>(adj,n,k-1)</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8       ans=dist[0]</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9       for i in range(1,n):</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10      	ans=max(ans,dist[i])</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11     	if ans==self.INF:return -1</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12      else:return ans</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13</a:t>
            </a:r>
            <a:endParaRPr lang="zh-CN" altLang="zh-CN" sz="2000">
              <a:solidFill>
                <a:srgbClr val="0000FF"/>
              </a:solidFill>
              <a:latin typeface="Consolas" panose="020B0609020204030204" pitchFamily="49" charset="0"/>
              <a:ea typeface="仿宋" panose="02010609060101010101" pitchFamily="49" charset="-122"/>
            </a:endParaRPr>
          </a:p>
        </p:txBody>
      </p:sp>
      <p:sp>
        <p:nvSpPr>
          <p:cNvPr id="4" name="灯片编号占位符 3"/>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372619"/>
            <a:ext cx="8643998" cy="229984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14   def </a:t>
            </a:r>
            <a:r>
              <a:rPr lang="en-US" altLang="zh-CN" sz="2000" smtClean="0">
                <a:solidFill>
                  <a:srgbClr val="FF0000"/>
                </a:solidFill>
                <a:latin typeface="Consolas" panose="020B0609020204030204" pitchFamily="49" charset="0"/>
                <a:ea typeface="仿宋" panose="02010609060101010101" pitchFamily="49" charset="-122"/>
              </a:rPr>
              <a:t>Dijkstra</a:t>
            </a:r>
            <a:r>
              <a:rPr lang="en-US" altLang="zh-CN" sz="2000" smtClean="0">
                <a:solidFill>
                  <a:srgbClr val="0000FF"/>
                </a:solidFill>
                <a:latin typeface="Consolas" panose="020B0609020204030204" pitchFamily="49" charset="0"/>
                <a:ea typeface="仿宋" panose="02010609060101010101" pitchFamily="49" charset="-122"/>
              </a:rPr>
              <a:t>(self,adj,n,v):  </a:t>
            </a:r>
            <a:r>
              <a:rPr lang="en-US" altLang="zh-CN" sz="2000" smtClean="0">
                <a:solidFill>
                  <a:srgbClr val="00B050"/>
                </a:solidFill>
                <a:latin typeface="Consolas" panose="020B0609020204030204" pitchFamily="49" charset="0"/>
                <a:ea typeface="仿宋" panose="02010609060101010101" pitchFamily="49" charset="-122"/>
              </a:rPr>
              <a:t>#</a:t>
            </a:r>
            <a:r>
              <a:rPr lang="zh-CN" altLang="zh-CN" sz="2000" smtClean="0">
                <a:solidFill>
                  <a:srgbClr val="00B050"/>
                </a:solidFill>
                <a:latin typeface="Consolas" panose="020B0609020204030204" pitchFamily="49" charset="0"/>
                <a:ea typeface="仿宋" panose="02010609060101010101" pitchFamily="49" charset="-122"/>
              </a:rPr>
              <a:t>基于优先队列的</a:t>
            </a:r>
            <a:r>
              <a:rPr lang="en-US" altLang="zh-CN" sz="2000" smtClean="0">
                <a:solidFill>
                  <a:srgbClr val="00B050"/>
                </a:solidFill>
                <a:latin typeface="Consolas" panose="020B0609020204030204" pitchFamily="49" charset="0"/>
                <a:ea typeface="仿宋" panose="02010609060101010101" pitchFamily="49" charset="-122"/>
              </a:rPr>
              <a:t>Dijkstra</a:t>
            </a:r>
            <a:r>
              <a:rPr lang="zh-CN" altLang="zh-CN" sz="2000" smtClean="0">
                <a:solidFill>
                  <a:srgbClr val="00B050"/>
                </a:solidFill>
                <a:latin typeface="Consolas" panose="020B0609020204030204" pitchFamily="49" charset="0"/>
                <a:ea typeface="仿宋" panose="02010609060101010101" pitchFamily="49" charset="-122"/>
              </a:rPr>
              <a:t>算法</a:t>
            </a:r>
            <a:endParaRPr lang="zh-CN" altLang="zh-CN" sz="2000" smtClean="0">
              <a:solidFill>
                <a:srgbClr val="00B05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15   		dist=[self.INF]*n</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16     	S=[False]*n</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17     	minpq=[]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定义一个小根堆</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18     	dist[v]=0</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19     	heapq.heappush(minpq,[dist[v],v])</a:t>
            </a:r>
            <a:endParaRPr lang="zh-CN" altLang="zh-CN" sz="2000">
              <a:solidFill>
                <a:srgbClr val="0000FF"/>
              </a:solidFill>
              <a:latin typeface="Consolas" panose="020B0609020204030204" pitchFamily="49" charset="0"/>
              <a:ea typeface="仿宋" panose="02010609060101010101" pitchFamily="49" charset="-122"/>
            </a:endParaRPr>
          </a:p>
        </p:txBody>
      </p:sp>
      <p:sp>
        <p:nvSpPr>
          <p:cNvPr id="4" name="灯片编号占位符 3"/>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214296"/>
            <a:ext cx="8643998" cy="331506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36000" bIns="36000" rtlCol="0">
            <a:spAutoFit/>
          </a:bodyPr>
          <a:lstStyle/>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20   		while minpq:</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21      	x=heapq.heappop(minpq)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出队结点</a:t>
            </a:r>
            <a:r>
              <a:rPr lang="en-US" altLang="zh-CN" sz="2000" smtClean="0">
                <a:solidFill>
                  <a:srgbClr val="00B0F0"/>
                </a:solidFill>
                <a:latin typeface="Consolas" panose="020B0609020204030204" pitchFamily="49" charset="0"/>
                <a:ea typeface="仿宋" panose="02010609060101010101" pitchFamily="49" charset="-122"/>
              </a:rPr>
              <a:t>e</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22        	u=x[1]</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23        	S[u]=True</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24        	for e in adj[u]:</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25        		v,w=e[0],e[1]</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26          	if </a:t>
            </a:r>
            <a:r>
              <a:rPr lang="en-US" altLang="zh-CN" sz="2000" smtClean="0">
                <a:solidFill>
                  <a:srgbClr val="FF00FF"/>
                </a:solidFill>
                <a:latin typeface="Consolas" panose="020B0609020204030204" pitchFamily="49" charset="0"/>
                <a:ea typeface="仿宋" panose="02010609060101010101" pitchFamily="49" charset="-122"/>
              </a:rPr>
              <a:t>not S[v] and dist[u]+w&lt;dist[v]</a:t>
            </a:r>
            <a:r>
              <a:rPr lang="en-US" altLang="zh-CN" sz="2000" smtClean="0">
                <a:solidFill>
                  <a:srgbClr val="0000FF"/>
                </a:solidFill>
                <a:latin typeface="Consolas" panose="020B0609020204030204" pitchFamily="49" charset="0"/>
                <a:ea typeface="仿宋" panose="02010609060101010101" pitchFamily="49" charset="-122"/>
              </a:rPr>
              <a:t>:</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27           	dist[v]=dist[u]+w</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28             	heapq.heappush(minpq,[dist[v],v])</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29  	return dist</a:t>
            </a:r>
            <a:endParaRPr lang="zh-CN" altLang="zh-CN" sz="2000">
              <a:solidFill>
                <a:srgbClr val="0000FF"/>
              </a:solidFill>
              <a:latin typeface="Consolas" panose="020B0609020204030204" pitchFamily="49" charset="0"/>
              <a:ea typeface="仿宋" panose="02010609060101010101" pitchFamily="49" charset="-122"/>
            </a:endParaRPr>
          </a:p>
        </p:txBody>
      </p:sp>
      <p:grpSp>
        <p:nvGrpSpPr>
          <p:cNvPr id="2" name="组合 17"/>
          <p:cNvGrpSpPr/>
          <p:nvPr/>
        </p:nvGrpSpPr>
        <p:grpSpPr>
          <a:xfrm>
            <a:off x="2285984" y="3714758"/>
            <a:ext cx="3000396" cy="1264185"/>
            <a:chOff x="2285984" y="3714758"/>
            <a:chExt cx="3000396" cy="1264185"/>
          </a:xfrm>
        </p:grpSpPr>
        <p:sp>
          <p:nvSpPr>
            <p:cNvPr id="6" name="椭圆 5"/>
            <p:cNvSpPr/>
            <p:nvPr/>
          </p:nvSpPr>
          <p:spPr>
            <a:xfrm>
              <a:off x="2857488" y="4274120"/>
              <a:ext cx="357190" cy="357190"/>
            </a:xfrm>
            <a:prstGeom prst="ellipse">
              <a:avLst/>
            </a:prstGeom>
            <a:solidFill>
              <a:srgbClr val="FF0000"/>
            </a:solidFill>
            <a:ln>
              <a:tailEnd type="none"/>
            </a:ln>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500"/>
                </a:lnSpc>
                <a:spcBef>
                  <a:spcPts val="0"/>
                </a:spcBef>
              </a:pPr>
              <a:r>
                <a:rPr lang="en-US" altLang="zh-CN" sz="2000" b="0" smtClean="0">
                  <a:solidFill>
                    <a:schemeClr val="bg1"/>
                  </a:solidFill>
                  <a:latin typeface="Consolas" panose="020B0609020204030204" pitchFamily="49" charset="0"/>
                </a:rPr>
                <a:t>u</a:t>
              </a:r>
              <a:endParaRPr lang="zh-CN" altLang="en-US" sz="2000" b="0">
                <a:solidFill>
                  <a:schemeClr val="bg1"/>
                </a:solidFill>
                <a:latin typeface="Consolas" panose="020B0609020204030204" pitchFamily="49" charset="0"/>
              </a:endParaRPr>
            </a:p>
          </p:txBody>
        </p:sp>
        <p:sp>
          <p:nvSpPr>
            <p:cNvPr id="7" name="椭圆 6"/>
            <p:cNvSpPr/>
            <p:nvPr/>
          </p:nvSpPr>
          <p:spPr>
            <a:xfrm>
              <a:off x="4572000" y="4274120"/>
              <a:ext cx="357190" cy="357190"/>
            </a:xfrm>
            <a:prstGeom prst="ellipse">
              <a:avLst/>
            </a:prstGeom>
            <a:ln>
              <a:tailEnd type="none"/>
            </a:ln>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500"/>
                </a:lnSpc>
                <a:spcBef>
                  <a:spcPts val="0"/>
                </a:spcBef>
              </a:pPr>
              <a:r>
                <a:rPr lang="en-US" altLang="zh-CN" sz="2000" b="0" smtClean="0">
                  <a:solidFill>
                    <a:srgbClr val="0000FF"/>
                  </a:solidFill>
                  <a:latin typeface="Consolas" panose="020B0609020204030204" pitchFamily="49" charset="0"/>
                </a:rPr>
                <a:t>v</a:t>
              </a:r>
              <a:endParaRPr lang="zh-CN" altLang="en-US" sz="2000" b="0">
                <a:solidFill>
                  <a:srgbClr val="0000FF"/>
                </a:solidFill>
                <a:latin typeface="Consolas" panose="020B0609020204030204" pitchFamily="49" charset="0"/>
              </a:endParaRPr>
            </a:p>
          </p:txBody>
        </p:sp>
        <p:cxnSp>
          <p:nvCxnSpPr>
            <p:cNvPr id="9" name="直接箭头连接符 8"/>
            <p:cNvCxnSpPr>
              <a:stCxn id="6" idx="6"/>
              <a:endCxn id="7" idx="2"/>
            </p:cNvCxnSpPr>
            <p:nvPr/>
          </p:nvCxnSpPr>
          <p:spPr>
            <a:xfrm>
              <a:off x="3214678" y="4452715"/>
              <a:ext cx="1357322"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3643306" y="4119102"/>
              <a:ext cx="500066" cy="369332"/>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endPar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1" name="TextBox 10"/>
            <p:cNvSpPr txBox="1"/>
            <p:nvPr/>
          </p:nvSpPr>
          <p:spPr>
            <a:xfrm>
              <a:off x="2428860" y="4609611"/>
              <a:ext cx="1000132" cy="369332"/>
            </a:xfrm>
            <a:prstGeom prst="rect">
              <a:avLst/>
            </a:prstGeom>
            <a:noFill/>
          </p:spPr>
          <p:txBody>
            <a:bodyPr wrap="square" rtlCol="0">
              <a:spAutoFit/>
            </a:bodyPr>
            <a:lstStyle/>
            <a:p>
              <a:pPr algn="l">
                <a:lnSpc>
                  <a:spcPct val="100000"/>
                </a:lnSpc>
                <a:spcBef>
                  <a:spcPts val="0"/>
                </a:spcBef>
              </a:pPr>
              <a:r>
                <a:rPr lang="en-US" altLang="zh-CN" sz="1800" b="0" smtClean="0">
                  <a:solidFill>
                    <a:srgbClr val="0000FF"/>
                  </a:solidFill>
                  <a:latin typeface="Consolas" panose="020B0609020204030204" pitchFamily="49" charset="0"/>
                  <a:ea typeface="楷体" panose="02010609060101010101" pitchFamily="49" charset="-122"/>
                  <a:cs typeface="Consolas" panose="020B0609020204030204" pitchFamily="49" charset="0"/>
                </a:rPr>
                <a:t>dist[u]</a:t>
              </a:r>
              <a:endParaRPr lang="zh-CN" altLang="en-US" sz="1800" b="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2" name="TextBox 11"/>
            <p:cNvSpPr txBox="1"/>
            <p:nvPr/>
          </p:nvSpPr>
          <p:spPr>
            <a:xfrm>
              <a:off x="4286248" y="4609611"/>
              <a:ext cx="1000132" cy="369332"/>
            </a:xfrm>
            <a:prstGeom prst="rect">
              <a:avLst/>
            </a:prstGeom>
            <a:noFill/>
          </p:spPr>
          <p:txBody>
            <a:bodyPr wrap="square" rtlCol="0">
              <a:spAutoFit/>
            </a:bodyPr>
            <a:lstStyle/>
            <a:p>
              <a:pPr algn="l">
                <a:lnSpc>
                  <a:spcPct val="100000"/>
                </a:lnSpc>
                <a:spcBef>
                  <a:spcPts val="0"/>
                </a:spcBef>
              </a:pPr>
              <a:r>
                <a:rPr lang="en-US" altLang="zh-CN" sz="1800" b="0" smtClean="0">
                  <a:solidFill>
                    <a:srgbClr val="0000FF"/>
                  </a:solidFill>
                  <a:latin typeface="Consolas" panose="020B0609020204030204" pitchFamily="49" charset="0"/>
                  <a:ea typeface="楷体" panose="02010609060101010101" pitchFamily="49" charset="-122"/>
                  <a:cs typeface="Consolas" panose="020B0609020204030204" pitchFamily="49" charset="0"/>
                </a:rPr>
                <a:t>dist[v]</a:t>
              </a:r>
              <a:endParaRPr lang="zh-CN" altLang="en-US" sz="1800" b="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14" name="直接箭头连接符 13"/>
            <p:cNvCxnSpPr>
              <a:stCxn id="13" idx="6"/>
              <a:endCxn id="7" idx="1"/>
            </p:cNvCxnSpPr>
            <p:nvPr/>
          </p:nvCxnSpPr>
          <p:spPr>
            <a:xfrm>
              <a:off x="2643174" y="3893353"/>
              <a:ext cx="1981135" cy="433076"/>
            </a:xfrm>
            <a:prstGeom prst="straightConnector1">
              <a:avLst/>
            </a:prstGeom>
            <a:ln w="19050">
              <a:prstDash val="dash"/>
              <a:tailEnd type="arrow"/>
            </a:ln>
          </p:spPr>
          <p:style>
            <a:lnRef idx="2">
              <a:schemeClr val="dk1"/>
            </a:lnRef>
            <a:fillRef idx="0">
              <a:schemeClr val="dk1"/>
            </a:fillRef>
            <a:effectRef idx="1">
              <a:schemeClr val="dk1"/>
            </a:effectRef>
            <a:fontRef idx="minor">
              <a:schemeClr val="tx1"/>
            </a:fontRef>
          </p:style>
        </p:cxnSp>
        <p:sp>
          <p:nvSpPr>
            <p:cNvPr id="13" name="椭圆 12"/>
            <p:cNvSpPr/>
            <p:nvPr/>
          </p:nvSpPr>
          <p:spPr>
            <a:xfrm>
              <a:off x="2285984" y="3714758"/>
              <a:ext cx="357190" cy="357190"/>
            </a:xfrm>
            <a:prstGeom prst="ellipse">
              <a:avLst/>
            </a:prstGeom>
            <a:ln>
              <a:tailEnd type="none"/>
            </a:ln>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500"/>
                </a:lnSpc>
                <a:spcBef>
                  <a:spcPts val="0"/>
                </a:spcBef>
              </a:pPr>
              <a:r>
                <a:rPr lang="zh-CN" altLang="en-US" sz="1800" smtClean="0">
                  <a:solidFill>
                    <a:srgbClr val="0000FF"/>
                  </a:solidFill>
                  <a:latin typeface="楷体" panose="02010609060101010101" pitchFamily="49" charset="-122"/>
                  <a:ea typeface="楷体" panose="02010609060101010101" pitchFamily="49" charset="-122"/>
                </a:rPr>
                <a:t>源</a:t>
              </a:r>
              <a:endParaRPr lang="zh-CN" altLang="en-US" sz="1800">
                <a:solidFill>
                  <a:srgbClr val="0000FF"/>
                </a:solidFill>
                <a:latin typeface="楷体" panose="02010609060101010101" pitchFamily="49" charset="-122"/>
                <a:ea typeface="楷体" panose="02010609060101010101" pitchFamily="49" charset="-122"/>
              </a:endParaRPr>
            </a:p>
          </p:txBody>
        </p:sp>
        <p:cxnSp>
          <p:nvCxnSpPr>
            <p:cNvPr id="16" name="直接箭头连接符 15"/>
            <p:cNvCxnSpPr>
              <a:stCxn id="13" idx="5"/>
              <a:endCxn id="6" idx="1"/>
            </p:cNvCxnSpPr>
            <p:nvPr/>
          </p:nvCxnSpPr>
          <p:spPr>
            <a:xfrm rot="16200000" flipH="1">
              <a:off x="2596936" y="4013568"/>
              <a:ext cx="306790" cy="318932"/>
            </a:xfrm>
            <a:prstGeom prst="straightConnector1">
              <a:avLst/>
            </a:prstGeom>
            <a:ln w="19050">
              <a:prstDash val="dash"/>
              <a:tailEnd type="arrow"/>
            </a:ln>
          </p:spPr>
          <p:style>
            <a:lnRef idx="2">
              <a:schemeClr val="dk1"/>
            </a:lnRef>
            <a:fillRef idx="0">
              <a:schemeClr val="dk1"/>
            </a:fillRef>
            <a:effectRef idx="1">
              <a:schemeClr val="dk1"/>
            </a:effectRef>
            <a:fontRef idx="minor">
              <a:schemeClr val="tx1"/>
            </a:fontRef>
          </p:style>
        </p:cxnSp>
      </p:grpSp>
      <p:sp>
        <p:nvSpPr>
          <p:cNvPr id="15" name="灯片编号占位符 14"/>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158" y="750082"/>
            <a:ext cx="8001056" cy="430887"/>
          </a:xfrm>
          <a:prstGeom prst="rect">
            <a:avLst/>
          </a:prstGeom>
          <a:noFill/>
        </p:spPr>
        <p:txBody>
          <a:bodyPr wrap="square" rtlCol="0">
            <a:spAutoFit/>
          </a:bodyPr>
          <a:lstStyle/>
          <a:p>
            <a:pPr algn="l">
              <a:lnSpc>
                <a:spcPct val="100000"/>
              </a:lnSpc>
              <a:spcBef>
                <a:spcPts val="0"/>
              </a:spcBef>
            </a:pPr>
            <a:r>
              <a:rPr lang="zh-CN" altLang="zh-CN" sz="2200" smtClean="0">
                <a:solidFill>
                  <a:srgbClr val="0000FF"/>
                </a:solidFill>
                <a:latin typeface="Consolas" panose="020B0609020204030204" pitchFamily="49" charset="0"/>
                <a:ea typeface="仿宋" panose="02010609060101010101" pitchFamily="49" charset="-122"/>
              </a:rPr>
              <a:t>上述程序提交时通过，执行时间为</a:t>
            </a:r>
            <a:r>
              <a:rPr lang="en-US" altLang="zh-CN" sz="2200" smtClean="0">
                <a:solidFill>
                  <a:srgbClr val="0000FF"/>
                </a:solidFill>
                <a:latin typeface="Consolas" panose="020B0609020204030204" pitchFamily="49" charset="0"/>
                <a:ea typeface="仿宋" panose="02010609060101010101" pitchFamily="49" charset="-122"/>
              </a:rPr>
              <a:t>80ms</a:t>
            </a:r>
            <a:r>
              <a:rPr lang="zh-CN" altLang="zh-CN" sz="2200" smtClean="0">
                <a:solidFill>
                  <a:srgbClr val="0000FF"/>
                </a:solidFill>
                <a:latin typeface="Consolas" panose="020B0609020204030204" pitchFamily="49" charset="0"/>
                <a:ea typeface="仿宋" panose="02010609060101010101" pitchFamily="49" charset="-122"/>
              </a:rPr>
              <a:t>，内存消耗为</a:t>
            </a:r>
            <a:r>
              <a:rPr lang="en-US" altLang="zh-CN" sz="2200" smtClean="0">
                <a:solidFill>
                  <a:srgbClr val="0000FF"/>
                </a:solidFill>
                <a:latin typeface="Consolas" panose="020B0609020204030204" pitchFamily="49" charset="0"/>
                <a:ea typeface="仿宋" panose="02010609060101010101" pitchFamily="49" charset="-122"/>
              </a:rPr>
              <a:t>16.9MB</a:t>
            </a:r>
            <a:r>
              <a:rPr lang="zh-CN" altLang="zh-CN" sz="2200" smtClean="0">
                <a:solidFill>
                  <a:srgbClr val="0000FF"/>
                </a:solidFill>
                <a:latin typeface="Consolas" panose="020B0609020204030204" pitchFamily="49" charset="0"/>
                <a:ea typeface="仿宋" panose="02010609060101010101" pitchFamily="49" charset="-122"/>
              </a:rPr>
              <a:t>。</a:t>
            </a:r>
            <a:endParaRPr lang="zh-CN" altLang="zh-CN" sz="2200" smtClean="0">
              <a:solidFill>
                <a:srgbClr val="0000FF"/>
              </a:solidFill>
              <a:latin typeface="Consolas" panose="020B0609020204030204" pitchFamily="49" charset="0"/>
              <a:ea typeface="仿宋" panose="02010609060101010101" pitchFamily="49" charset="-122"/>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7" name="Rectangle 27"/>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3271" name="Rectangle 23"/>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7" name="TextBox 26"/>
          <p:cNvSpPr txBox="1"/>
          <p:nvPr/>
        </p:nvSpPr>
        <p:spPr>
          <a:xfrm>
            <a:off x="714348" y="285734"/>
            <a:ext cx="8001056" cy="952798"/>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3000"/>
              </a:lnSpc>
              <a:spcBef>
                <a:spcPts val="600"/>
              </a:spcBef>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例如，</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g={3</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8}</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s={6</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，排序后</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g={1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8}</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s={1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6}</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，分发饼干的过程如</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下</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图所示，结果</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ans=3</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65" name="Rectangle 17"/>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2" name="组合 30"/>
          <p:cNvGrpSpPr/>
          <p:nvPr/>
        </p:nvGrpSpPr>
        <p:grpSpPr>
          <a:xfrm>
            <a:off x="1500167" y="2385955"/>
            <a:ext cx="3972207" cy="971614"/>
            <a:chOff x="1500166" y="2857496"/>
            <a:chExt cx="3972207" cy="1295485"/>
          </a:xfrm>
        </p:grpSpPr>
        <p:sp>
          <p:nvSpPr>
            <p:cNvPr id="2063" name="Rectangle 15"/>
            <p:cNvSpPr>
              <a:spLocks noChangeArrowheads="1"/>
            </p:cNvSpPr>
            <p:nvPr/>
          </p:nvSpPr>
          <p:spPr bwMode="auto">
            <a:xfrm>
              <a:off x="1571604" y="3684908"/>
              <a:ext cx="820946" cy="468073"/>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0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饼干</a:t>
              </a:r>
              <a:r>
                <a:rPr kumimoji="0" lang="en-US" altLang="zh-CN" sz="20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s</a:t>
              </a:r>
              <a:endParaRPr kumimoji="0" lang="zh-CN" sz="20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062" name="Rectangle 14"/>
            <p:cNvSpPr>
              <a:spLocks noChangeArrowheads="1"/>
            </p:cNvSpPr>
            <p:nvPr/>
          </p:nvSpPr>
          <p:spPr bwMode="auto">
            <a:xfrm>
              <a:off x="1500166" y="2857496"/>
              <a:ext cx="892384" cy="43822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0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胃口</a:t>
              </a:r>
              <a:r>
                <a:rPr kumimoji="0" lang="en-US" altLang="zh-CN" sz="20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g</a:t>
              </a:r>
              <a:endParaRPr kumimoji="0" lang="zh-CN" sz="20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061" name="Rectangle 13"/>
            <p:cNvSpPr>
              <a:spLocks noChangeArrowheads="1"/>
            </p:cNvSpPr>
            <p:nvPr/>
          </p:nvSpPr>
          <p:spPr bwMode="auto">
            <a:xfrm>
              <a:off x="2721943" y="2857496"/>
              <a:ext cx="410369" cy="31559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en-US" altLang="zh-CN" sz="20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060" name="Rectangle 12"/>
            <p:cNvSpPr>
              <a:spLocks noChangeArrowheads="1"/>
            </p:cNvSpPr>
            <p:nvPr/>
          </p:nvSpPr>
          <p:spPr bwMode="auto">
            <a:xfrm>
              <a:off x="3279166" y="2857496"/>
              <a:ext cx="410369" cy="31559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en-US" altLang="zh-CN" sz="20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059" name="Rectangle 11"/>
            <p:cNvSpPr>
              <a:spLocks noChangeArrowheads="1"/>
            </p:cNvSpPr>
            <p:nvPr/>
          </p:nvSpPr>
          <p:spPr bwMode="auto">
            <a:xfrm>
              <a:off x="3909129" y="2857496"/>
              <a:ext cx="410369" cy="31559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en-US" altLang="zh-CN" sz="20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058" name="Rectangle 10"/>
            <p:cNvSpPr>
              <a:spLocks noChangeArrowheads="1"/>
            </p:cNvSpPr>
            <p:nvPr/>
          </p:nvSpPr>
          <p:spPr bwMode="auto">
            <a:xfrm>
              <a:off x="4480077" y="2857496"/>
              <a:ext cx="410369" cy="31559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endParaRPr kumimoji="0" lang="en-US" altLang="zh-CN" sz="20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057" name="Rectangle 9"/>
            <p:cNvSpPr>
              <a:spLocks noChangeArrowheads="1"/>
            </p:cNvSpPr>
            <p:nvPr/>
          </p:nvSpPr>
          <p:spPr bwMode="auto">
            <a:xfrm>
              <a:off x="5062004" y="2857496"/>
              <a:ext cx="410369" cy="31559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8</a:t>
              </a:r>
              <a:endParaRPr kumimoji="0" lang="en-US" altLang="zh-CN" sz="20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056" name="Rectangle 8"/>
            <p:cNvSpPr>
              <a:spLocks noChangeArrowheads="1"/>
            </p:cNvSpPr>
            <p:nvPr/>
          </p:nvSpPr>
          <p:spPr bwMode="auto">
            <a:xfrm>
              <a:off x="2721943" y="3684908"/>
              <a:ext cx="410369" cy="31559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en-US" altLang="zh-CN" sz="20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055" name="Rectangle 7"/>
            <p:cNvSpPr>
              <a:spLocks noChangeArrowheads="1"/>
            </p:cNvSpPr>
            <p:nvPr/>
          </p:nvSpPr>
          <p:spPr bwMode="auto">
            <a:xfrm>
              <a:off x="3279166" y="3684908"/>
              <a:ext cx="410369" cy="31559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2</a:t>
              </a:r>
              <a:endParaRPr kumimoji="0" lang="en-US" altLang="zh-CN" sz="20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054" name="Rectangle 6"/>
            <p:cNvSpPr>
              <a:spLocks noChangeArrowheads="1"/>
            </p:cNvSpPr>
            <p:nvPr/>
          </p:nvSpPr>
          <p:spPr bwMode="auto">
            <a:xfrm>
              <a:off x="3909129" y="3684908"/>
              <a:ext cx="410369" cy="31559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endParaRPr kumimoji="0" lang="en-US" altLang="zh-CN" sz="20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053" name="Rectangle 5"/>
            <p:cNvSpPr>
              <a:spLocks noChangeArrowheads="1"/>
            </p:cNvSpPr>
            <p:nvPr/>
          </p:nvSpPr>
          <p:spPr bwMode="auto">
            <a:xfrm>
              <a:off x="4543211" y="3684908"/>
              <a:ext cx="410369" cy="31559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6</a:t>
              </a:r>
              <a:endParaRPr kumimoji="0" lang="en-US" altLang="zh-CN" sz="20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grpSp>
      <p:sp>
        <p:nvSpPr>
          <p:cNvPr id="2052" name="AutoShape 4"/>
          <p:cNvSpPr>
            <a:spLocks noChangeShapeType="1"/>
          </p:cNvSpPr>
          <p:nvPr/>
        </p:nvSpPr>
        <p:spPr bwMode="auto">
          <a:xfrm>
            <a:off x="2926441" y="2667933"/>
            <a:ext cx="1372" cy="291241"/>
          </a:xfrm>
          <a:prstGeom prst="straightConnector1">
            <a:avLst/>
          </a:prstGeom>
          <a:noFill/>
          <a:ln w="28575">
            <a:solidFill>
              <a:srgbClr val="000000"/>
            </a:solidFill>
            <a:round/>
            <a:headEnd type="arrow" w="med" len="med"/>
            <a:tailEnd type="arrow" w="med" len="me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51" name="AutoShape 3"/>
          <p:cNvSpPr>
            <a:spLocks noChangeShapeType="1"/>
          </p:cNvSpPr>
          <p:nvPr/>
        </p:nvSpPr>
        <p:spPr bwMode="auto">
          <a:xfrm>
            <a:off x="3485036" y="2622652"/>
            <a:ext cx="629964" cy="383861"/>
          </a:xfrm>
          <a:prstGeom prst="straightConnector1">
            <a:avLst/>
          </a:prstGeom>
          <a:noFill/>
          <a:ln w="28575">
            <a:solidFill>
              <a:srgbClr val="000000"/>
            </a:solidFill>
            <a:round/>
            <a:headEnd type="arrow" w="med" len="med"/>
            <a:tailEnd type="arrow" w="med" len="me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50" name="AutoShape 2"/>
          <p:cNvSpPr>
            <a:spLocks noChangeShapeType="1"/>
          </p:cNvSpPr>
          <p:nvPr/>
        </p:nvSpPr>
        <p:spPr bwMode="auto">
          <a:xfrm>
            <a:off x="4115001" y="2622652"/>
            <a:ext cx="634081" cy="383861"/>
          </a:xfrm>
          <a:prstGeom prst="straightConnector1">
            <a:avLst/>
          </a:prstGeom>
          <a:noFill/>
          <a:ln w="28575">
            <a:solidFill>
              <a:srgbClr val="000000"/>
            </a:solidFill>
            <a:round/>
            <a:headEnd type="arrow" w="med" len="med"/>
            <a:tailEnd type="arrow" w="med" len="me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3" name="组合 28"/>
          <p:cNvGrpSpPr/>
          <p:nvPr/>
        </p:nvGrpSpPr>
        <p:grpSpPr>
          <a:xfrm>
            <a:off x="2697678" y="1878347"/>
            <a:ext cx="357190" cy="482207"/>
            <a:chOff x="2697678" y="2180686"/>
            <a:chExt cx="357190" cy="642943"/>
          </a:xfrm>
        </p:grpSpPr>
        <p:cxnSp>
          <p:nvCxnSpPr>
            <p:cNvPr id="23" name="直接箭头连接符 22"/>
            <p:cNvCxnSpPr/>
            <p:nvPr/>
          </p:nvCxnSpPr>
          <p:spPr>
            <a:xfrm rot="5400000">
              <a:off x="2768974" y="2680753"/>
              <a:ext cx="28575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2697678" y="2180686"/>
              <a:ext cx="357190" cy="492443"/>
            </a:xfrm>
            <a:prstGeom prst="rect">
              <a:avLst/>
            </a:prstGeom>
            <a:noFill/>
          </p:spPr>
          <p:txBody>
            <a:bodyPr wrap="square" rtlCol="0">
              <a:spAutoFit/>
            </a:bodyPr>
            <a:lstStyle/>
            <a:p>
              <a:pPr algn="l">
                <a:lnSpc>
                  <a:spcPct val="100000"/>
                </a:lnSpc>
                <a:spcBef>
                  <a:spcPts val="0"/>
                </a:spcBef>
              </a:pPr>
              <a:r>
                <a:rPr lang="en-US" altLang="zh-CN" sz="18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i</a:t>
              </a:r>
              <a:endParaRPr lang="zh-CN" altLang="en-US" sz="1800" i="1" smtClean="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grpSp>
      <p:grpSp>
        <p:nvGrpSpPr>
          <p:cNvPr id="4" name="组合 29"/>
          <p:cNvGrpSpPr/>
          <p:nvPr/>
        </p:nvGrpSpPr>
        <p:grpSpPr>
          <a:xfrm>
            <a:off x="2786050" y="3285545"/>
            <a:ext cx="500066" cy="540710"/>
            <a:chOff x="2786050" y="4056957"/>
            <a:chExt cx="500066" cy="720947"/>
          </a:xfrm>
        </p:grpSpPr>
        <p:cxnSp>
          <p:nvCxnSpPr>
            <p:cNvPr id="26" name="直接箭头连接符 25"/>
            <p:cNvCxnSpPr/>
            <p:nvPr/>
          </p:nvCxnSpPr>
          <p:spPr>
            <a:xfrm rot="5400000" flipH="1" flipV="1">
              <a:off x="2786050" y="4199039"/>
              <a:ext cx="285752"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8" name="TextBox 27"/>
            <p:cNvSpPr txBox="1"/>
            <p:nvPr/>
          </p:nvSpPr>
          <p:spPr>
            <a:xfrm>
              <a:off x="2786050" y="4285462"/>
              <a:ext cx="500066" cy="492442"/>
            </a:xfrm>
            <a:prstGeom prst="rect">
              <a:avLst/>
            </a:prstGeom>
            <a:noFill/>
          </p:spPr>
          <p:txBody>
            <a:bodyPr wrap="square" rtlCol="0">
              <a:spAutoFit/>
            </a:bodyPr>
            <a:lstStyle/>
            <a:p>
              <a:pPr algn="l">
                <a:lnSpc>
                  <a:spcPct val="100000"/>
                </a:lnSpc>
                <a:spcBef>
                  <a:spcPts val="0"/>
                </a:spcBef>
              </a:pPr>
              <a:r>
                <a:rPr lang="en-US" altLang="zh-CN" sz="18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j</a:t>
              </a:r>
              <a:endParaRPr lang="zh-CN" altLang="en-US" sz="1800" i="1" smtClean="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grpSp>
      <p:sp>
        <p:nvSpPr>
          <p:cNvPr id="32" name="TextBox 31"/>
          <p:cNvSpPr txBox="1"/>
          <p:nvPr/>
        </p:nvSpPr>
        <p:spPr>
          <a:xfrm>
            <a:off x="3214678" y="3886152"/>
            <a:ext cx="1571636" cy="400110"/>
          </a:xfrm>
          <a:prstGeom prst="rect">
            <a:avLst/>
          </a:prstGeom>
          <a:noFill/>
        </p:spPr>
        <p:txBody>
          <a:bodyPr wrap="square" rtlCol="0">
            <a:spAutoFit/>
          </a:bodyPr>
          <a:lstStyle/>
          <a:p>
            <a:pPr algn="l">
              <a:lnSpc>
                <a:spcPct val="100000"/>
              </a:lnSpc>
              <a:spcBef>
                <a:spcPts val="0"/>
              </a:spcBef>
            </a:pPr>
            <a:r>
              <a:rPr lang="zh-CN" altLang="en-US"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找到最优解</a:t>
            </a:r>
            <a:endParaRPr lang="zh-CN" altLang="en-US" sz="2000" smtClean="0">
              <a:solidFill>
                <a:srgbClr val="FF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9" name="灯片编号占位符 28"/>
          <p:cNvSpPr>
            <a:spLocks noGrp="1"/>
          </p:cNvSpPr>
          <p:nvPr>
            <p:ph type="sldNum" sz="quarter" idx="12"/>
          </p:nvPr>
        </p:nvSpPr>
        <p:spPr/>
        <p:txBody>
          <a:bodyPr/>
          <a:lstStyle/>
          <a:p>
            <a:fld id="{7AF016A1-9F15-429F-9EFD-84004B73C732}" type="slidenum">
              <a:rPr lang="en-US" altLang="zh-CN" smtClean="0"/>
            </a:fld>
            <a:r>
              <a:rPr lang="en-US" altLang="zh-CN" smtClean="0"/>
              <a:t>/86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52"/>
                                        </p:tgtEl>
                                        <p:attrNameLst>
                                          <p:attrName>style.visibility</p:attrName>
                                        </p:attrNameLst>
                                      </p:cBhvr>
                                      <p:to>
                                        <p:strVal val="visible"/>
                                      </p:to>
                                    </p:set>
                                  </p:childTnLst>
                                </p:cTn>
                              </p:par>
                            </p:childTnLst>
                          </p:cTn>
                        </p:par>
                        <p:par>
                          <p:cTn id="17" fill="hold">
                            <p:stCondLst>
                              <p:cond delay="0"/>
                            </p:stCondLst>
                            <p:childTnLst>
                              <p:par>
                                <p:cTn id="18" presetID="26" presetClass="emph" presetSubtype="0" fill="hold" grpId="1" nodeType="afterEffect">
                                  <p:stCondLst>
                                    <p:cond delay="0"/>
                                  </p:stCondLst>
                                  <p:childTnLst>
                                    <p:animEffect transition="out" filter="fade">
                                      <p:cBhvr>
                                        <p:cTn id="19" dur="500" tmFilter="0, 0; .2, .5; .8, .5; 1, 0"/>
                                        <p:tgtEl>
                                          <p:spTgt spid="2052"/>
                                        </p:tgtEl>
                                      </p:cBhvr>
                                    </p:animEffect>
                                    <p:animScale>
                                      <p:cBhvr>
                                        <p:cTn id="20" dur="250" autoRev="1" fill="hold"/>
                                        <p:tgtEl>
                                          <p:spTgt spid="2052"/>
                                        </p:tgtEl>
                                      </p:cBhvr>
                                      <p:by x="105000" y="105000"/>
                                    </p:animScale>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nodeType="clickEffect">
                                  <p:stCondLst>
                                    <p:cond delay="0"/>
                                  </p:stCondLst>
                                  <p:childTnLst>
                                    <p:animMotion origin="layout" path="M -1.94444E-6 -1.2766E-6 C 0.01025 0.00046 0.04844 0.00231 0.06111 0.00301 " pathEditMode="relative" rAng="0" ptsTypes="aa">
                                      <p:cBhvr>
                                        <p:cTn id="24" dur="2000" fill="hold"/>
                                        <p:tgtEl>
                                          <p:spTgt spid="3"/>
                                        </p:tgtEl>
                                        <p:attrNameLst>
                                          <p:attrName>ppt_x</p:attrName>
                                          <p:attrName>ppt_y</p:attrName>
                                        </p:attrNameLst>
                                      </p:cBhvr>
                                      <p:rCtr x="31" y="1"/>
                                    </p:animMotion>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nodeType="clickEffect">
                                  <p:stCondLst>
                                    <p:cond delay="0"/>
                                  </p:stCondLst>
                                  <p:childTnLst>
                                    <p:animMotion origin="layout" path="M -0.00104 0.00278 C 0.00903 0.00185 0.04497 -0.00115 0.05695 -0.00231 " pathEditMode="relative" rAng="0" ptsTypes="aa">
                                      <p:cBhvr>
                                        <p:cTn id="28" dur="2000" fill="hold"/>
                                        <p:tgtEl>
                                          <p:spTgt spid="4"/>
                                        </p:tgtEl>
                                        <p:attrNameLst>
                                          <p:attrName>ppt_x</p:attrName>
                                          <p:attrName>ppt_y</p:attrName>
                                        </p:attrNameLst>
                                      </p:cBhvr>
                                      <p:rCtr x="29" y="-3"/>
                                    </p:animMotion>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0.05695 -0.00231 C 0.05695 -0.00231 0.09515 -0.00393 0.13352 -0.00555 " pathEditMode="relative" ptsTypes="aA">
                                      <p:cBhvr>
                                        <p:cTn id="32" dur="2000" fill="hold"/>
                                        <p:tgtEl>
                                          <p:spTgt spid="4"/>
                                        </p:tgtEl>
                                        <p:attrNameLst>
                                          <p:attrName>ppt_x</p:attrName>
                                          <p:attrName>ppt_y</p:attrName>
                                        </p:attrNameLst>
                                      </p:cBhvr>
                                    </p:animMotion>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51"/>
                                        </p:tgtEl>
                                        <p:attrNameLst>
                                          <p:attrName>style.visibility</p:attrName>
                                        </p:attrNameLst>
                                      </p:cBhvr>
                                      <p:to>
                                        <p:strVal val="visible"/>
                                      </p:to>
                                    </p:set>
                                  </p:childTnLst>
                                </p:cTn>
                              </p:par>
                            </p:childTnLst>
                          </p:cTn>
                        </p:par>
                        <p:par>
                          <p:cTn id="37" fill="hold">
                            <p:stCondLst>
                              <p:cond delay="0"/>
                            </p:stCondLst>
                            <p:childTnLst>
                              <p:par>
                                <p:cTn id="38" presetID="26" presetClass="emph" presetSubtype="0" fill="hold" grpId="1" nodeType="afterEffect">
                                  <p:stCondLst>
                                    <p:cond delay="0"/>
                                  </p:stCondLst>
                                  <p:childTnLst>
                                    <p:animEffect transition="out" filter="fade">
                                      <p:cBhvr>
                                        <p:cTn id="39" dur="500" tmFilter="0, 0; .2, .5; .8, .5; 1, 0"/>
                                        <p:tgtEl>
                                          <p:spTgt spid="2051"/>
                                        </p:tgtEl>
                                      </p:cBhvr>
                                    </p:animEffect>
                                    <p:animScale>
                                      <p:cBhvr>
                                        <p:cTn id="40" dur="250" autoRev="1" fill="hold"/>
                                        <p:tgtEl>
                                          <p:spTgt spid="2051"/>
                                        </p:tgtEl>
                                      </p:cBhvr>
                                      <p:by x="105000" y="105000"/>
                                    </p:animScale>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nodeType="clickEffect">
                                  <p:stCondLst>
                                    <p:cond delay="0"/>
                                  </p:stCondLst>
                                  <p:childTnLst>
                                    <p:animMotion origin="layout" path="M 0.06476 0.00301 C 0.06476 0.00301 0.09549 0.00301 0.12639 0.00301 " pathEditMode="relative" rAng="0" ptsTypes="aA">
                                      <p:cBhvr>
                                        <p:cTn id="44" dur="2000" fill="hold"/>
                                        <p:tgtEl>
                                          <p:spTgt spid="3"/>
                                        </p:tgtEl>
                                        <p:attrNameLst>
                                          <p:attrName>ppt_x</p:attrName>
                                          <p:attrName>ppt_y</p:attrName>
                                        </p:attrNameLst>
                                      </p:cBhvr>
                                      <p:rCtr x="31" y="0"/>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nodeType="clickEffect">
                                  <p:stCondLst>
                                    <p:cond delay="0"/>
                                  </p:stCondLst>
                                  <p:childTnLst>
                                    <p:animMotion origin="layout" path="M 0.13351 -0.00555 C 0.14428 -0.00508 0.18438 -0.003 0.19775 -0.00231 " pathEditMode="relative" rAng="0" ptsTypes="aa">
                                      <p:cBhvr>
                                        <p:cTn id="48" dur="2000" fill="hold"/>
                                        <p:tgtEl>
                                          <p:spTgt spid="4"/>
                                        </p:tgtEl>
                                        <p:attrNameLst>
                                          <p:attrName>ppt_x</p:attrName>
                                          <p:attrName>ppt_y</p:attrName>
                                        </p:attrNameLst>
                                      </p:cBhvr>
                                      <p:rCtr x="32" y="2"/>
                                    </p:animMotion>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50"/>
                                        </p:tgtEl>
                                        <p:attrNameLst>
                                          <p:attrName>style.visibility</p:attrName>
                                        </p:attrNameLst>
                                      </p:cBhvr>
                                      <p:to>
                                        <p:strVal val="visible"/>
                                      </p:to>
                                    </p:set>
                                  </p:childTnLst>
                                </p:cTn>
                              </p:par>
                            </p:childTnLst>
                          </p:cTn>
                        </p:par>
                        <p:par>
                          <p:cTn id="53" fill="hold">
                            <p:stCondLst>
                              <p:cond delay="0"/>
                            </p:stCondLst>
                            <p:childTnLst>
                              <p:par>
                                <p:cTn id="54" presetID="26" presetClass="emph" presetSubtype="0" fill="hold" grpId="1" nodeType="afterEffect">
                                  <p:stCondLst>
                                    <p:cond delay="0"/>
                                  </p:stCondLst>
                                  <p:childTnLst>
                                    <p:animEffect transition="out" filter="fade">
                                      <p:cBhvr>
                                        <p:cTn id="55" dur="500" tmFilter="0, 0; .2, .5; .8, .5; 1, 0"/>
                                        <p:tgtEl>
                                          <p:spTgt spid="2050"/>
                                        </p:tgtEl>
                                      </p:cBhvr>
                                    </p:animEffect>
                                    <p:animScale>
                                      <p:cBhvr>
                                        <p:cTn id="56" dur="250" autoRev="1" fill="hold"/>
                                        <p:tgtEl>
                                          <p:spTgt spid="2050"/>
                                        </p:tgtEl>
                                      </p:cBhvr>
                                      <p:by x="105000" y="105000"/>
                                    </p:animScale>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animBg="1"/>
      <p:bldP spid="2052" grpId="1" animBg="1"/>
      <p:bldP spid="2051" grpId="0" animBg="1"/>
      <p:bldP spid="2051" grpId="1" animBg="1"/>
      <p:bldP spid="2050" grpId="0" animBg="1"/>
      <p:bldP spid="2050" grpId="1" animBg="1"/>
      <p:bldP spid="3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none"/>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anose="020B0609020204030204" pitchFamily="49" charset="0"/>
            <a:ea typeface="楷体" panose="02010609060101010101" pitchFamily="49" charset="-122"/>
            <a:cs typeface="Consolas" panose="020B0609020204030204" pitchFamily="49"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16944</Words>
  <Application>WPS 演示</Application>
  <PresentationFormat>全屏显示(16:9)</PresentationFormat>
  <Paragraphs>1918</Paragraphs>
  <Slides>86</Slides>
  <Notes>33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86</vt:i4>
      </vt:variant>
    </vt:vector>
  </HeadingPairs>
  <TitlesOfParts>
    <vt:vector size="100" baseType="lpstr">
      <vt:lpstr>Arial</vt:lpstr>
      <vt:lpstr>宋体</vt:lpstr>
      <vt:lpstr>Wingdings</vt:lpstr>
      <vt:lpstr>Times New Roman</vt:lpstr>
      <vt:lpstr>楷体_GB2312</vt:lpstr>
      <vt:lpstr>Consolas</vt:lpstr>
      <vt:lpstr>楷体</vt:lpstr>
      <vt:lpstr>微软雅黑</vt:lpstr>
      <vt:lpstr>仿宋</vt:lpstr>
      <vt:lpstr>华文行楷</vt:lpstr>
      <vt:lpstr>Calibri</vt:lpstr>
      <vt:lpstr>Arial Unicode MS</vt:lpstr>
      <vt:lpstr>新宋体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wang</cp:lastModifiedBy>
  <cp:revision>2525</cp:revision>
  <dcterms:created xsi:type="dcterms:W3CDTF">2004-03-31T23:50:00Z</dcterms:created>
  <dcterms:modified xsi:type="dcterms:W3CDTF">2025-10-23T14:13:56Z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