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511" r:id="rId3"/>
    <p:sldId id="517" r:id="rId4"/>
    <p:sldId id="512" r:id="rId5"/>
    <p:sldId id="513" r:id="rId6"/>
    <p:sldId id="528" r:id="rId7"/>
    <p:sldId id="522" r:id="rId9"/>
    <p:sldId id="526" r:id="rId10"/>
    <p:sldId id="535" r:id="rId11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21442"/>
    <p:restoredTop sz="94660"/>
  </p:normalViewPr>
  <p:slideViewPr>
    <p:cSldViewPr showGuides="1">
      <p:cViewPr varScale="1">
        <p:scale>
          <a:sx n="82" d="100"/>
          <a:sy n="82" d="100"/>
        </p:scale>
        <p:origin x="-643" y="-86"/>
      </p:cViewPr>
      <p:guideLst>
        <p:guide orient="horz" pos="2129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D2A48B96-639E-45A3-A0BA-2464DFDB1FAA}" type="datetimeFigureOut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6148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149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 indent="0"/>
            <a:r>
              <a:rPr lang="zh-CN" altLang="en-US"/>
              <a:t>第二级</a:t>
            </a:r>
            <a:endParaRPr lang="zh-CN" altLang="en-US"/>
          </a:p>
          <a:p>
            <a:pPr lvl="2" indent="0"/>
            <a:r>
              <a:rPr lang="zh-CN" altLang="en-US"/>
              <a:t>第三级</a:t>
            </a:r>
            <a:endParaRPr lang="zh-CN" altLang="en-US"/>
          </a:p>
          <a:p>
            <a:pPr lvl="3" indent="0"/>
            <a:r>
              <a:rPr lang="zh-CN" altLang="en-US"/>
              <a:t>第四级</a:t>
            </a:r>
            <a:endParaRPr lang="zh-CN" altLang="en-US"/>
          </a:p>
          <a:p>
            <a:pPr lvl="4" indent="0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A6837353-30EB-4A48-80EB-173D804AEFBD}" type="slidenum">
              <a:rPr lang="zh-CN" altLang="en-US" strike="noStrike" noProof="1" smtClean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1413" y="685800"/>
            <a:ext cx="4573587" cy="3429000"/>
          </a:xfrm>
        </p:spPr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lIns="91440" tIns="45720" rIns="91440" bIns="45720" anchor="t"/>
          <a:p>
            <a:pPr lvl="0"/>
            <a:r>
              <a:rPr lang="zh-CN" altLang="en-US" dirty="0"/>
              <a:t>学号、姓名、选择题目、平台、命名、排名、总队伍数目、归一化排名、排名成绩、文档成绩</a:t>
            </a:r>
            <a:endParaRPr lang="zh-CN" altLang="en-US" dirty="0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indent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28625" y="6286500"/>
            <a:ext cx="828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8625" y="1214438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1306B8-D058-4D33-AA88-A6E1177C049D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28625" y="6286500"/>
            <a:ext cx="828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8625" y="1214438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" y="1571625"/>
            <a:ext cx="828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B2CE8A9-950D-4FCC-BD1A-B68D1EC56C6A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28625" y="6286500"/>
            <a:ext cx="828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428625" y="1214438"/>
            <a:ext cx="82867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28625" y="1571625"/>
            <a:ext cx="82867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日期占位符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E92893FD-13C3-4E39-AE4A-6ADE05476116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页脚占位符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灯片编号占位符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428625" y="6286500"/>
            <a:ext cx="8286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C3951E9-4A34-4F0C-9EE7-BE4752397846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2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 fontAlgn="base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lang="en-US" altLang="zh-CN" sz="1200" b="1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8EA630-A93A-4271-8352-47FF69A2C429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lang="zh-CN" altLang="en-US" sz="1200" b="1" kern="1200">
                <a:solidFill>
                  <a:schemeClr val="tx1"/>
                </a:solidFill>
                <a:effectLst/>
                <a:latin typeface="+mn-lt"/>
                <a:ea typeface="宋体" panose="02010600030101010101" pitchFamily="2" charset="-122"/>
                <a:cs typeface="+mn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latin typeface="Calibri" panose="020F0502020204030204" pitchFamily="34" charset="0"/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buSzPct val="75000"/>
            </a:pPr>
            <a:fld id="{9A0DB2DC-4C9A-4742-B13C-FB6460FD3503}" type="slidenum">
              <a:rPr lang="zh-CN" altLang="en-US" sz="1200" dirty="0">
                <a:latin typeface="Arial Black" panose="020B0A04020102020204" pitchFamily="34" charset="0"/>
                <a:ea typeface="楷体_GB2312" pitchFamily="49" charset="-122"/>
              </a:rPr>
            </a:fld>
            <a:endParaRPr lang="zh-CN" altLang="en-US" sz="1200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84213" y="368300"/>
            <a:ext cx="8229600" cy="334963"/>
          </a:xfrm>
        </p:spPr>
        <p:txBody>
          <a:bodyPr anchor="ctr"/>
          <a:p>
            <a:pPr eaLnBrk="1" hangingPunct="1"/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课程要求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项目大作业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800" err="1">
                <a:latin typeface="楷体_GB2312" pitchFamily="49" charset="-122"/>
                <a:ea typeface="楷体_GB2312" pitchFamily="49" charset="-122"/>
              </a:rPr>
              <a:t>DataCastle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竞赛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195" name="TextBox 1"/>
          <p:cNvSpPr txBox="1"/>
          <p:nvPr/>
        </p:nvSpPr>
        <p:spPr>
          <a:xfrm>
            <a:off x="431800" y="5913438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https://challenge.datacastle.cn/v3/cmptlist.html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196" name="TextBox 6"/>
          <p:cNvSpPr txBox="1"/>
          <p:nvPr/>
        </p:nvSpPr>
        <p:spPr>
          <a:xfrm>
            <a:off x="468313" y="6315075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比赛数目：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28+20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（活跃赛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训练赛）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819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8313" y="803275"/>
            <a:ext cx="7680325" cy="2625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819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50" y="3302000"/>
            <a:ext cx="7735888" cy="25574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buSzPct val="75000"/>
            </a:pPr>
            <a:fld id="{9A0DB2DC-4C9A-4742-B13C-FB6460FD3503}" type="slidenum">
              <a:rPr lang="zh-CN" altLang="en-US" sz="1200" dirty="0">
                <a:latin typeface="Arial Black" panose="020B0A04020102020204" pitchFamily="34" charset="0"/>
                <a:ea typeface="楷体_GB2312" pitchFamily="49" charset="-122"/>
              </a:rPr>
            </a:fld>
            <a:endParaRPr lang="zh-CN" altLang="en-US" sz="1200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84213" y="368300"/>
            <a:ext cx="8229600" cy="334963"/>
          </a:xfrm>
        </p:spPr>
        <p:txBody>
          <a:bodyPr anchor="ctr"/>
          <a:p>
            <a:pPr eaLnBrk="1" hangingPunct="1"/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课程要求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综合大作业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>
                <a:latin typeface="楷体_GB2312" pitchFamily="49" charset="-122"/>
                <a:ea typeface="楷体_GB2312" pitchFamily="49" charset="-122"/>
              </a:rPr>
              <a:t>天池</a:t>
            </a:r>
            <a:endParaRPr lang="zh-CN" altLang="en-US" sz="320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9219" name="TextBox 1"/>
          <p:cNvSpPr txBox="1"/>
          <p:nvPr/>
        </p:nvSpPr>
        <p:spPr>
          <a:xfrm>
            <a:off x="431800" y="5913438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https://tianchi.aliyun.com/competition/gameList/activeList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0" name="TextBox 6"/>
          <p:cNvSpPr txBox="1"/>
          <p:nvPr/>
        </p:nvSpPr>
        <p:spPr>
          <a:xfrm>
            <a:off x="468313" y="6315075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比赛数目：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54+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9221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882650"/>
            <a:ext cx="8170863" cy="50927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buSzPct val="75000"/>
            </a:pPr>
            <a:fld id="{9A0DB2DC-4C9A-4742-B13C-FB6460FD3503}" type="slidenum">
              <a:rPr lang="zh-CN" altLang="en-US" sz="1200" dirty="0">
                <a:latin typeface="Arial Black" panose="020B0A04020102020204" pitchFamily="34" charset="0"/>
                <a:ea typeface="楷体_GB2312" pitchFamily="49" charset="-122"/>
              </a:rPr>
            </a:fld>
            <a:endParaRPr lang="zh-CN" altLang="en-US" sz="1200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84213" y="368300"/>
            <a:ext cx="8229600" cy="334963"/>
          </a:xfrm>
        </p:spPr>
        <p:txBody>
          <a:bodyPr anchor="ctr"/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课程要求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综合大作业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数泉竞赛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243" name="TextBox 1"/>
          <p:cNvSpPr txBox="1"/>
          <p:nvPr/>
        </p:nvSpPr>
        <p:spPr>
          <a:xfrm>
            <a:off x="431800" y="5913438"/>
            <a:ext cx="8172450" cy="461962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https://</a:t>
            </a:r>
            <a:r>
              <a:rPr lang="en-US" altLang="zh-CN" err="1">
                <a:latin typeface="Arial" panose="020B0604020202020204" pitchFamily="34" charset="0"/>
                <a:ea typeface="宋体" panose="02010600030101010101" pitchFamily="2" charset="-122"/>
              </a:rPr>
              <a:t>www.datafountain.cn/competitions?state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r>
              <a:rPr lang="en-US" altLang="zh-CN" err="1">
                <a:latin typeface="Arial" panose="020B0604020202020204" pitchFamily="34" charset="0"/>
                <a:ea typeface="宋体" panose="02010600030101010101" pitchFamily="2" charset="-122"/>
              </a:rPr>
              <a:t>in_service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44" name="TextBox 6"/>
          <p:cNvSpPr txBox="1"/>
          <p:nvPr/>
        </p:nvSpPr>
        <p:spPr>
          <a:xfrm>
            <a:off x="468313" y="6315075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比赛数目：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6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24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7675" y="1196975"/>
            <a:ext cx="8140700" cy="4546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buSzPct val="75000"/>
            </a:pPr>
            <a:fld id="{9A0DB2DC-4C9A-4742-B13C-FB6460FD3503}" type="slidenum">
              <a:rPr lang="zh-CN" altLang="en-US" sz="1200" dirty="0">
                <a:latin typeface="Arial Black" panose="020B0A04020102020204" pitchFamily="34" charset="0"/>
                <a:ea typeface="楷体_GB2312" pitchFamily="49" charset="-122"/>
              </a:rPr>
            </a:fld>
            <a:endParaRPr lang="zh-CN" altLang="en-US" sz="1200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84213" y="368300"/>
            <a:ext cx="8229600" cy="334963"/>
          </a:xfrm>
        </p:spPr>
        <p:txBody>
          <a:bodyPr anchor="ctr"/>
          <a:p>
            <a:pPr eaLnBrk="1" hangingPunct="1"/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课程要求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综合大作业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科赛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7" name="TextBox 1"/>
          <p:cNvSpPr txBox="1"/>
          <p:nvPr/>
        </p:nvSpPr>
        <p:spPr>
          <a:xfrm>
            <a:off x="431800" y="5913438"/>
            <a:ext cx="817245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https://www.heywhale.com/home/competition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8" name="TextBox 6"/>
          <p:cNvSpPr txBox="1"/>
          <p:nvPr/>
        </p:nvSpPr>
        <p:spPr>
          <a:xfrm>
            <a:off x="468313" y="6315075"/>
            <a:ext cx="8172450" cy="461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 dirty="0">
                <a:latin typeface="Arial" panose="020B0604020202020204" pitchFamily="34" charset="0"/>
                <a:ea typeface="宋体" panose="02010600030101010101" pitchFamily="2" charset="-122"/>
              </a:rPr>
              <a:t>比赛数目：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</a:t>
            </a: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1269" name="文本框 1"/>
          <p:cNvSpPr txBox="1"/>
          <p:nvPr/>
        </p:nvSpPr>
        <p:spPr>
          <a:xfrm>
            <a:off x="107315" y="1196658"/>
            <a:ext cx="5810250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赛事少，可下载其中数据作为训练集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68630" y="4940935"/>
            <a:ext cx="4572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https://www.heywhale.com/home/competition/5c35b0aa4ea711002cafcaa6/content/4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36010" y="1826895"/>
            <a:ext cx="4832985" cy="296354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 txBox="1">
            <a:spLocks noGrp="1"/>
          </p:cNvSpPr>
          <p:nvPr/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algn="r">
              <a:buSzPct val="75000"/>
            </a:pPr>
            <a:fld id="{9A0DB2DC-4C9A-4742-B13C-FB6460FD3503}" type="slidenum">
              <a:rPr lang="zh-CN" altLang="en-US" sz="1200" dirty="0">
                <a:latin typeface="Arial Black" panose="020B0A04020102020204" pitchFamily="34" charset="0"/>
                <a:ea typeface="楷体_GB2312" pitchFamily="49" charset="-122"/>
              </a:rPr>
            </a:fld>
            <a:endParaRPr lang="zh-CN" altLang="en-US" sz="1200" dirty="0">
              <a:latin typeface="Arial Black" panose="020B0A04020102020204" pitchFamily="34" charset="0"/>
              <a:ea typeface="楷体_GB2312" pitchFamily="49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684213" y="368300"/>
            <a:ext cx="8229600" cy="334963"/>
          </a:xfrm>
        </p:spPr>
        <p:txBody>
          <a:bodyPr anchor="ctr"/>
          <a:p>
            <a:pPr eaLnBrk="1" hangingPunct="1"/>
            <a:r>
              <a:rPr lang="en-US" altLang="zh-CN">
                <a:latin typeface="楷体_GB2312" pitchFamily="49" charset="-122"/>
                <a:ea typeface="楷体_GB2312" pitchFamily="49" charset="-122"/>
              </a:rPr>
              <a:t>V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. 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课程要求</a:t>
            </a:r>
            <a:r>
              <a:rPr lang="en-US" altLang="zh-CN" sz="320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3200" dirty="0">
                <a:latin typeface="楷体_GB2312" pitchFamily="49" charset="-122"/>
                <a:ea typeface="楷体_GB2312" pitchFamily="49" charset="-122"/>
              </a:rPr>
              <a:t>综合大作业</a:t>
            </a:r>
            <a:endParaRPr lang="zh-CN" altLang="en-US" sz="32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1" name="Text Box 3"/>
          <p:cNvSpPr txBox="1"/>
          <p:nvPr/>
        </p:nvSpPr>
        <p:spPr>
          <a:xfrm>
            <a:off x="-95567" y="1123950"/>
            <a:ext cx="8928100" cy="51244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marL="571500" indent="-571500">
              <a:spcBef>
                <a:spcPct val="50000"/>
              </a:spcBef>
              <a:buSzPct val="75000"/>
              <a:buFont typeface="Wingdings" panose="05000000000000000000" pitchFamily="2" charset="2"/>
              <a:buChar char="l"/>
            </a:pP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竞赛成绩</a:t>
            </a:r>
            <a:r>
              <a:rPr lang="en-US" altLang="zh-CN" sz="320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zh-CN" altLang="en-US" sz="3200">
                <a:latin typeface="Times New Roman" panose="02020603050405020304" pitchFamily="18" charset="0"/>
                <a:ea typeface="楷体_GB2312" pitchFamily="49" charset="-122"/>
              </a:rPr>
              <a:t>加分</a:t>
            </a:r>
            <a:endParaRPr lang="en-US" altLang="zh-CN" sz="36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综合大作业平台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【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前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项作业要求</a:t>
            </a:r>
            <a:r>
              <a:rPr lang="en-US" altLang="zh-CN" sz="2000">
                <a:latin typeface="Times New Roman" panose="02020603050405020304" pitchFamily="18" charset="0"/>
                <a:ea typeface="楷体_GB2312" pitchFamily="49" charset="-122"/>
              </a:rPr>
              <a:t>】</a:t>
            </a:r>
            <a:endParaRPr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、单人选择题目，尽量不允许重复选取。可两人组队，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report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时候分别讲自己的工作。 </a:t>
            </a:r>
            <a:endParaRPr lang="en-US" altLang="zh-CN" sz="200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、只能够选择比赛截至时间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月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日之后的题目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、注册账号命名规范：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AHAU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姓名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SE2022F </a:t>
            </a:r>
            <a:r>
              <a:rPr lang="zh-CN" altLang="en-US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或 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张三命名为“</a:t>
            </a: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AHAU-zhangsan-SE2022wqy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”，命名不规范不计成绩</a:t>
            </a:r>
            <a:endParaRPr lang="zh-CN" altLang="en-US" sz="2000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143000" lvl="2" indent="-228600">
              <a:spcBef>
                <a:spcPct val="50000"/>
              </a:spcBef>
              <a:buSzPct val="65000"/>
              <a:buFont typeface="Wingdings" panose="05000000000000000000" pitchFamily="2" charset="2"/>
              <a:buChar char="ü"/>
            </a:pPr>
            <a:r>
              <a:rPr lang="en-US" altLang="zh-CN" sz="2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sz="2000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、成绩评价方法：</a:t>
            </a:r>
            <a:endParaRPr lang="en-US" altLang="zh-CN" sz="200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600200" lvl="3" indent="-228600">
              <a:spcBef>
                <a:spcPct val="5000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排名成绩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（排名计量：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log</a:t>
            </a:r>
            <a:r>
              <a:rPr lang="en-US" altLang="zh-CN" baseline="-25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竞赛平台中的排名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/ log</a:t>
            </a:r>
            <a:r>
              <a:rPr lang="en-US" altLang="zh-CN" baseline="-2500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竞赛平台中的所有队伍数目，排名从高到底，前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名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20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分，第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5-9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名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19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分，后面以此类推减去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分，减到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不计分）</a:t>
            </a:r>
            <a:endParaRPr lang="en-US" altLang="zh-CN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1600200" lvl="3" indent="-228600">
              <a:spcBef>
                <a:spcPct val="50000"/>
              </a:spcBef>
              <a:buSzPct val="70000"/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提交</a:t>
            </a:r>
            <a:r>
              <a:rPr lang="en-US" altLang="zh-CN" err="1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ppt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文档：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PPT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质量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10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（题目来源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、题目内容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、题目数据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、求解思路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、详细过程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5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、实验结果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、排名结果截图</a:t>
            </a:r>
            <a:r>
              <a:rPr lang="en-US" altLang="zh-CN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0.5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</a:rPr>
              <a:t>）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292" name="文本框 1"/>
          <p:cNvSpPr txBox="1"/>
          <p:nvPr/>
        </p:nvSpPr>
        <p:spPr>
          <a:xfrm>
            <a:off x="758825" y="812165"/>
            <a:ext cx="4749800" cy="3683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基础分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90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分，提交代码，有名次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文本框 1"/>
          <p:cNvSpPr txBox="1"/>
          <p:nvPr/>
        </p:nvSpPr>
        <p:spPr>
          <a:xfrm>
            <a:off x="803275" y="2181225"/>
            <a:ext cx="3873500" cy="203041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提供入门 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加功能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模型换成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XGBoost,DNNs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换成自己领域的数据集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85-90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代码难度加分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5-10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全部实现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8" name="文本框 2"/>
          <p:cNvSpPr txBox="1"/>
          <p:nvPr/>
        </p:nvSpPr>
        <p:spPr>
          <a:xfrm>
            <a:off x="803275" y="4970463"/>
            <a:ext cx="4010025" cy="644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提交文档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30%.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实验代码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70%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（包含报告分）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39" name="文本框 2"/>
          <p:cNvSpPr txBox="1"/>
          <p:nvPr/>
        </p:nvSpPr>
        <p:spPr>
          <a:xfrm>
            <a:off x="803275" y="841375"/>
            <a:ext cx="776605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代码跑通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80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分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有截图和代码运行说明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有用大数据和</a:t>
            </a: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GPU</a:t>
            </a:r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可以用部分数据，目的测试通代码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0" name="文本框 1"/>
          <p:cNvSpPr txBox="1"/>
          <p:nvPr/>
        </p:nvSpPr>
        <p:spPr>
          <a:xfrm>
            <a:off x="4373563" y="2181225"/>
            <a:ext cx="3873500" cy="11985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从软件工程的角度出发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程序出问题，修改的过程，（软件测试）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1" name="文本框 1"/>
          <p:cNvSpPr txBox="1"/>
          <p:nvPr/>
        </p:nvSpPr>
        <p:spPr>
          <a:xfrm>
            <a:off x="4373563" y="4692650"/>
            <a:ext cx="3873500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从软件工程的角度出发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按照软件说明文档格式撰写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2" name="文本框 5"/>
          <p:cNvSpPr txBox="1"/>
          <p:nvPr/>
        </p:nvSpPr>
        <p:spPr>
          <a:xfrm>
            <a:off x="176213" y="5921375"/>
            <a:ext cx="9018587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再此的延续版本可作为课程实验部分的成绩（剩下的没有实现的代码或功能再次实现）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4343" name="文本框 6"/>
          <p:cNvSpPr txBox="1"/>
          <p:nvPr/>
        </p:nvSpPr>
        <p:spPr>
          <a:xfrm>
            <a:off x="946150" y="1763713"/>
            <a:ext cx="4143375" cy="36830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>
                <a:latin typeface="Arial" panose="020B0604020202020204" pitchFamily="34" charset="0"/>
                <a:ea typeface="宋体" panose="02010600030101010101" pitchFamily="2" charset="-122"/>
              </a:rPr>
              <a:t>如果有代码可分，还可以增加一人</a:t>
            </a: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865505" y="396875"/>
            <a:ext cx="183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代码运行</a:t>
            </a:r>
            <a:endParaRPr lang="zh-CN" alt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Journal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39115" y="162877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https://jcheminf.biomedcentral.com/articles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539115" y="2132965"/>
            <a:ext cx="4572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https://academic.oup.com/bioinformatics/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985" y="1574483"/>
            <a:ext cx="8229600" cy="1143000"/>
          </a:xfrm>
        </p:spPr>
        <p:txBody>
          <a:bodyPr/>
          <a:p>
            <a:r>
              <a:rPr lang="zh-CN" altLang="en-US" sz="3500"/>
              <a:t>本科毕业设计</a:t>
            </a:r>
            <a:br>
              <a:rPr lang="zh-CN" altLang="en-US" sz="3500"/>
            </a:br>
            <a:r>
              <a:rPr lang="zh-CN" altLang="en-US" sz="3500"/>
              <a:t>完成一个基本功能</a:t>
            </a:r>
            <a:endParaRPr lang="zh-CN" altLang="en-US" sz="35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5500,&quot;width&quot;:8970}"/>
</p:tagLst>
</file>

<file path=ppt/theme/theme1.xml><?xml version="1.0" encoding="utf-8"?>
<a:theme xmlns:a="http://schemas.openxmlformats.org/drawingml/2006/main" name="1_软件工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软件工程</Template>
  <TotalTime>0</TotalTime>
  <Words>1088</Words>
  <Application>WPS 演示</Application>
  <PresentationFormat>在屏幕上显示</PresentationFormat>
  <Paragraphs>88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Arial Black</vt:lpstr>
      <vt:lpstr>楷体_GB2312</vt:lpstr>
      <vt:lpstr>Times New Roman</vt:lpstr>
      <vt:lpstr>新宋体</vt:lpstr>
      <vt:lpstr>微软雅黑</vt:lpstr>
      <vt:lpstr>Arial Unicode MS</vt:lpstr>
      <vt:lpstr>1_软件工程</vt:lpstr>
      <vt:lpstr>课程要求-项目大作业-DataCastle竞赛</vt:lpstr>
      <vt:lpstr> 课程要求-综合大作业-天池</vt:lpstr>
      <vt:lpstr>V. 课程要求-综合大作业-数泉竞赛</vt:lpstr>
      <vt:lpstr>课程要求-综合大作业-科赛</vt:lpstr>
      <vt:lpstr>V. 课程要求-综合大作业</vt:lpstr>
      <vt:lpstr>PowerPoint 演示文稿</vt:lpstr>
      <vt:lpstr>Journal</vt:lpstr>
      <vt:lpstr>PowerPoint 演示文稿</vt:lpstr>
    </vt:vector>
  </TitlesOfParts>
  <Company>Network Studio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Kelvin</dc:creator>
  <cp:lastModifiedBy>wang</cp:lastModifiedBy>
  <cp:revision>207</cp:revision>
  <dcterms:created xsi:type="dcterms:W3CDTF">2010-04-14T15:54:00Z</dcterms:created>
  <dcterms:modified xsi:type="dcterms:W3CDTF">2025-10-24T08:25:06Z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  <property fmtid="{D5CDD505-2E9C-101B-9397-08002B2CF9AE}" pid="3" name="ICV">
    <vt:lpwstr>7E5F0F95571049168548386D535F9410</vt:lpwstr>
  </property>
</Properties>
</file>