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6" r:id="rId3"/>
    <p:sldId id="314" r:id="rId4"/>
    <p:sldId id="304" r:id="rId5"/>
    <p:sldId id="313" r:id="rId6"/>
    <p:sldId id="298" r:id="rId7"/>
    <p:sldId id="307" r:id="rId8"/>
    <p:sldId id="29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E1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3" autoAdjust="0"/>
    <p:restoredTop sz="67333" autoAdjust="0"/>
  </p:normalViewPr>
  <p:slideViewPr>
    <p:cSldViewPr snapToGrid="0">
      <p:cViewPr varScale="1">
        <p:scale>
          <a:sx n="77" d="100"/>
          <a:sy n="77" d="100"/>
        </p:scale>
        <p:origin x="19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2052" y="-3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2AC28-A929-441C-B26F-33372D7AE1E9}" type="datetime1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2539D-C2C1-4BD9-A104-153429CA0C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42207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6BEF-7509-4BB5-B095-4F03E42167A1}" type="datetime1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83F9E-400F-4DFF-BD42-09DB006F2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5944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A19A28-71E2-4E92-9978-57F0848F3467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36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B75D2A7-CDF9-4C4B-B580-1432AC32AB98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2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D9776A-D9BD-4B72-BDC9-BA911DB08F4C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4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D9776A-D9BD-4B72-BDC9-BA911DB08F4C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9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D4EC88-24C7-4B99-9581-356DE09D2BA2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844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B845CB-A69F-4DFD-B35B-E7C972EA0B86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97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 Berlin">
            <a:extLst>
              <a:ext uri="{FF2B5EF4-FFF2-40B4-BE49-F238E27FC236}">
                <a16:creationId xmlns:a16="http://schemas.microsoft.com/office/drawing/2014/main" id="{B2B5E1C5-4119-4C7D-A4B8-B9F40439C9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91848"/>
            <a:ext cx="2085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DA246E2-D598-4891-A8AA-4F38DB709A7F}"/>
              </a:ext>
            </a:extLst>
          </p:cNvPr>
          <p:cNvCxnSpPr/>
          <p:nvPr userDrawn="1"/>
        </p:nvCxnSpPr>
        <p:spPr>
          <a:xfrm>
            <a:off x="0" y="858839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5340A19-C895-4431-83AD-949FD00702D7}"/>
              </a:ext>
            </a:extLst>
          </p:cNvPr>
          <p:cNvCxnSpPr/>
          <p:nvPr userDrawn="1"/>
        </p:nvCxnSpPr>
        <p:spPr>
          <a:xfrm>
            <a:off x="0" y="6230695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7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69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6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9587" y="-105147"/>
            <a:ext cx="10515600" cy="110836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9586" y="1200212"/>
            <a:ext cx="11053417" cy="47989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 Berlin">
            <a:extLst>
              <a:ext uri="{FF2B5EF4-FFF2-40B4-BE49-F238E27FC236}">
                <a16:creationId xmlns:a16="http://schemas.microsoft.com/office/drawing/2014/main" id="{A50EE129-7F18-464A-862F-28A50F1980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91848"/>
            <a:ext cx="2085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441616-50D2-4B08-9869-9EC9B9F4ABF8}"/>
              </a:ext>
            </a:extLst>
          </p:cNvPr>
          <p:cNvCxnSpPr/>
          <p:nvPr userDrawn="1"/>
        </p:nvCxnSpPr>
        <p:spPr>
          <a:xfrm>
            <a:off x="0" y="858839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CDFCD78-C1F7-4C68-95EE-E2314690B0AC}"/>
              </a:ext>
            </a:extLst>
          </p:cNvPr>
          <p:cNvCxnSpPr/>
          <p:nvPr userDrawn="1"/>
        </p:nvCxnSpPr>
        <p:spPr>
          <a:xfrm>
            <a:off x="0" y="6230695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4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08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8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8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9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4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6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16.12.2019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42295"/>
            <a:ext cx="9144000" cy="2387600"/>
          </a:xfrm>
        </p:spPr>
        <p:txBody>
          <a:bodyPr/>
          <a:lstStyle/>
          <a:p>
            <a:r>
              <a:rPr lang="de-DE" dirty="0"/>
              <a:t>Intermediate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10515600" cy="1655762"/>
          </a:xfrm>
        </p:spPr>
        <p:txBody>
          <a:bodyPr/>
          <a:lstStyle/>
          <a:p>
            <a:r>
              <a:rPr lang="de-DE" dirty="0"/>
              <a:t>SVBRDF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Physically-based</a:t>
            </a:r>
            <a:r>
              <a:rPr lang="de-DE" dirty="0"/>
              <a:t> </a:t>
            </a:r>
            <a:r>
              <a:rPr lang="de-DE" dirty="0" err="1"/>
              <a:t>Differentiable</a:t>
            </a:r>
            <a:r>
              <a:rPr lang="de-DE" dirty="0"/>
              <a:t> Renderer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2000" dirty="0"/>
              <a:t>Markus Andreas Worchel</a:t>
            </a:r>
          </a:p>
        </p:txBody>
      </p:sp>
      <p:pic>
        <p:nvPicPr>
          <p:cNvPr id="1030" name="Picture 6" descr="TU Ber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91848"/>
            <a:ext cx="2085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r Verbinder 6"/>
          <p:cNvCxnSpPr/>
          <p:nvPr/>
        </p:nvCxnSpPr>
        <p:spPr>
          <a:xfrm>
            <a:off x="0" y="858839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0" y="6230695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3B579F5-505A-469D-8706-9C9A1BC4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8C63EAFF-300D-47D0-857C-99618D17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B05D78E0-2CDC-4C45-9B5B-94CDEA1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4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2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A15074-CAB3-4033-8653-001DF5754C90}"/>
              </a:ext>
            </a:extLst>
          </p:cNvPr>
          <p:cNvCxnSpPr>
            <a:cxnSpLocks/>
          </p:cNvCxnSpPr>
          <p:nvPr/>
        </p:nvCxnSpPr>
        <p:spPr>
          <a:xfrm>
            <a:off x="3732756" y="3599684"/>
            <a:ext cx="40153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A4727C2-F77B-408D-B0A5-D88B804012F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71233" y="2152121"/>
            <a:ext cx="0" cy="1077252"/>
          </a:xfrm>
          <a:prstGeom prst="straightConnector1">
            <a:avLst/>
          </a:prstGeom>
          <a:ln w="38100">
            <a:solidFill>
              <a:srgbClr val="C50E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901558D0-B0FF-4960-BD13-726A9EDAAE2D}"/>
              </a:ext>
            </a:extLst>
          </p:cNvPr>
          <p:cNvSpPr/>
          <p:nvPr/>
        </p:nvSpPr>
        <p:spPr>
          <a:xfrm>
            <a:off x="4172425" y="1411499"/>
            <a:ext cx="3197616" cy="740622"/>
          </a:xfrm>
          <a:prstGeom prst="rect">
            <a:avLst/>
          </a:prstGeom>
          <a:noFill/>
          <a:ln w="28575">
            <a:solidFill>
              <a:srgbClr val="C50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C50E1F"/>
                </a:solidFill>
              </a:rPr>
              <a:t>Physically-based</a:t>
            </a:r>
            <a:r>
              <a:rPr lang="de-DE" sz="2400" dirty="0">
                <a:solidFill>
                  <a:srgbClr val="C50E1F"/>
                </a:solidFill>
              </a:rPr>
              <a:t> </a:t>
            </a:r>
          </a:p>
          <a:p>
            <a:pPr algn="ctr"/>
            <a:r>
              <a:rPr lang="de-DE" sz="2400" dirty="0" err="1">
                <a:solidFill>
                  <a:srgbClr val="C50E1F"/>
                </a:solidFill>
              </a:rPr>
              <a:t>Differentiable</a:t>
            </a:r>
            <a:r>
              <a:rPr lang="de-DE" sz="2400" dirty="0">
                <a:solidFill>
                  <a:srgbClr val="C50E1F"/>
                </a:solidFill>
              </a:rPr>
              <a:t> Renderer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D9B008-1EED-466A-B0C5-400325255D69}"/>
              </a:ext>
            </a:extLst>
          </p:cNvPr>
          <p:cNvSpPr/>
          <p:nvPr/>
        </p:nvSpPr>
        <p:spPr>
          <a:xfrm>
            <a:off x="5362031" y="3229373"/>
            <a:ext cx="810712" cy="740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CNN</a:t>
            </a:r>
          </a:p>
        </p:txBody>
      </p:sp>
      <p:pic>
        <p:nvPicPr>
          <p:cNvPr id="21" name="Grafik 20" descr="Ein Bild, das Gebäude, sitzend, Rock, alt enthält.&#10;&#10;Automatisch generierte Beschreibung">
            <a:extLst>
              <a:ext uri="{FF2B5EF4-FFF2-40B4-BE49-F238E27FC236}">
                <a16:creationId xmlns:a16="http://schemas.microsoft.com/office/drawing/2014/main" id="{16D36F25-4596-4C04-9C89-9765AE8E9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70" y="2019565"/>
            <a:ext cx="1324568" cy="1324568"/>
          </a:xfrm>
          <a:prstGeom prst="rect">
            <a:avLst/>
          </a:prstGeom>
        </p:spPr>
      </p:pic>
      <p:pic>
        <p:nvPicPr>
          <p:cNvPr id="23" name="Grafik 22" descr="Ein Bild, das Schnee, bedeckt, Feuer, weiß enthält.&#10;&#10;Automatisch generierte Beschreibung">
            <a:extLst>
              <a:ext uri="{FF2B5EF4-FFF2-40B4-BE49-F238E27FC236}">
                <a16:creationId xmlns:a16="http://schemas.microsoft.com/office/drawing/2014/main" id="{E18B0F43-0E11-4E6C-A5E7-5EB28265B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70" y="3861524"/>
            <a:ext cx="1324568" cy="1324568"/>
          </a:xfrm>
          <a:prstGeom prst="rect">
            <a:avLst/>
          </a:prstGeom>
        </p:spPr>
      </p:pic>
      <p:pic>
        <p:nvPicPr>
          <p:cNvPr id="25" name="Grafik 24" descr="Ein Bild, das Gebäude, sitzend, Rock, Stein enthält.&#10;&#10;Automatisch generierte Beschreibung">
            <a:extLst>
              <a:ext uri="{FF2B5EF4-FFF2-40B4-BE49-F238E27FC236}">
                <a16:creationId xmlns:a16="http://schemas.microsoft.com/office/drawing/2014/main" id="{8AE14ACE-ED1F-4CD4-9B6B-F93B2DAF4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3" y="3861524"/>
            <a:ext cx="1324568" cy="1324568"/>
          </a:xfrm>
          <a:prstGeom prst="rect">
            <a:avLst/>
          </a:prstGeom>
        </p:spPr>
      </p:pic>
      <p:pic>
        <p:nvPicPr>
          <p:cNvPr id="27" name="Grafik 26" descr="Ein Bild, das Gebäude, sitzend, Bär, alt enthält.&#10;&#10;Automatisch generierte Beschreibung">
            <a:extLst>
              <a:ext uri="{FF2B5EF4-FFF2-40B4-BE49-F238E27FC236}">
                <a16:creationId xmlns:a16="http://schemas.microsoft.com/office/drawing/2014/main" id="{C01C3D17-4160-4A1E-8B68-1CEF156BC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3" y="2019565"/>
            <a:ext cx="1324568" cy="132456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C3836DD2-FAB6-439F-BC94-000ECE0CB83C}"/>
              </a:ext>
            </a:extLst>
          </p:cNvPr>
          <p:cNvSpPr txBox="1"/>
          <p:nvPr/>
        </p:nvSpPr>
        <p:spPr>
          <a:xfrm>
            <a:off x="1892058" y="2497183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E675FA8-C064-4792-85B7-1B370B0C538A}"/>
              </a:ext>
            </a:extLst>
          </p:cNvPr>
          <p:cNvSpPr txBox="1"/>
          <p:nvPr/>
        </p:nvSpPr>
        <p:spPr>
          <a:xfrm>
            <a:off x="1889003" y="4339142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ABBBB7-19C6-45A4-BF95-1165CE3D4298}"/>
              </a:ext>
            </a:extLst>
          </p:cNvPr>
          <p:cNvSpPr txBox="1"/>
          <p:nvPr/>
        </p:nvSpPr>
        <p:spPr>
          <a:xfrm rot="2700000">
            <a:off x="1972352" y="3385852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413EDA8-F9AC-47F7-B8F7-4FD3BD292315}"/>
              </a:ext>
            </a:extLst>
          </p:cNvPr>
          <p:cNvSpPr txBox="1"/>
          <p:nvPr/>
        </p:nvSpPr>
        <p:spPr>
          <a:xfrm rot="5400000">
            <a:off x="2892353" y="3419758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8BFD07-51EC-4E7C-80CC-5B626A88F9C1}"/>
              </a:ext>
            </a:extLst>
          </p:cNvPr>
          <p:cNvSpPr txBox="1"/>
          <p:nvPr/>
        </p:nvSpPr>
        <p:spPr>
          <a:xfrm rot="5400000">
            <a:off x="1052805" y="3422220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39" name="AutoShape 3">
            <a:extLst>
              <a:ext uri="{FF2B5EF4-FFF2-40B4-BE49-F238E27FC236}">
                <a16:creationId xmlns:a16="http://schemas.microsoft.com/office/drawing/2014/main" id="{B1C356CF-CF59-486E-BB76-6499A60E874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731629" y="1739928"/>
            <a:ext cx="3814762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BB3C6D0-AF49-4151-9C01-3E859F5AA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629" y="1739928"/>
            <a:ext cx="3825874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40" descr="Ein Bild, das Gebäude, Foto, sitzend, Stein enthält.&#10;&#10;Automatisch generierte Beschreibung">
            <a:extLst>
              <a:ext uri="{FF2B5EF4-FFF2-40B4-BE49-F238E27FC236}">
                <a16:creationId xmlns:a16="http://schemas.microsoft.com/office/drawing/2014/main" id="{CD3E45EE-CE2D-4059-BAE3-65CDF7EC58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7833" l="1167" r="97167">
                        <a14:foregroundMark x1="87167" y1="57667" x2="90333" y2="71500"/>
                        <a14:foregroundMark x1="90333" y1="71500" x2="88167" y2="85833"/>
                        <a14:foregroundMark x1="88167" y1="85833" x2="74500" y2="90000"/>
                        <a14:foregroundMark x1="74500" y1="90000" x2="68000" y2="88000"/>
                        <a14:foregroundMark x1="91833" y1="75167" x2="94333" y2="90833"/>
                        <a14:foregroundMark x1="94333" y1="90833" x2="82500" y2="97333"/>
                        <a14:foregroundMark x1="82500" y1="97333" x2="56833" y2="93667"/>
                        <a14:foregroundMark x1="91500" y1="70833" x2="97167" y2="91000"/>
                        <a14:foregroundMark x1="87167" y1="71167" x2="79333" y2="76500"/>
                        <a14:foregroundMark x1="9000" y1="62333" x2="6167" y2="90667"/>
                        <a14:foregroundMark x1="6167" y1="90667" x2="29833" y2="95000"/>
                        <a14:foregroundMark x1="3667" y1="95667" x2="1333" y2="97667"/>
                        <a14:foregroundMark x1="92833" y1="96333" x2="94500" y2="96667"/>
                        <a14:foregroundMark x1="44667" y1="97667" x2="44333" y2="97667"/>
                        <a14:foregroundMark x1="66000" y1="78167" x2="71667" y2="71167"/>
                        <a14:foregroundMark x1="86500" y1="75167" x2="73667" y2="63333"/>
                        <a14:foregroundMark x1="73667" y1="63333" x2="62167" y2="74833"/>
                        <a14:foregroundMark x1="62167" y1="74833" x2="70833" y2="84333"/>
                        <a14:foregroundMark x1="70833" y1="84333" x2="82167" y2="78167"/>
                        <a14:foregroundMark x1="82167" y1="78167" x2="82833" y2="77167"/>
                        <a14:foregroundMark x1="93167" y1="69500" x2="92333" y2="66667"/>
                        <a14:foregroundMark x1="93333" y1="68333" x2="93167" y2="66333"/>
                        <a14:foregroundMark x1="93500" y1="70667" x2="92667" y2="66167"/>
                        <a14:foregroundMark x1="93833" y1="69667" x2="93167" y2="66000"/>
                        <a14:foregroundMark x1="16667" y1="22833" x2="17167" y2="20000"/>
                        <a14:foregroundMark x1="16333" y1="23000" x2="16667" y2="21000"/>
                        <a14:foregroundMark x1="15667" y1="23333" x2="16333" y2="21333"/>
                        <a14:foregroundMark x1="11000" y1="46500" x2="11500" y2="43000"/>
                        <a14:foregroundMark x1="37667" y1="96833" x2="44667" y2="97000"/>
                        <a14:foregroundMark x1="44500" y1="97833" x2="44077" y2="97833"/>
                        <a14:backgroundMark x1="45167" y1="99500" x2="37000" y2="99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54241">
            <a:off x="7478329" y="1298941"/>
            <a:ext cx="3773999" cy="4039199"/>
          </a:xfrm>
          <a:prstGeom prst="rect">
            <a:avLst/>
          </a:prstGeom>
          <a:scene3d>
            <a:camera prst="orthographicFront">
              <a:rot lat="2400000" lon="900000" rev="210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6243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F8B3A-A042-43E2-9863-DCD63DF0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Acquire testing and training code for the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familiar with papers, source code and data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Acquire code for Mitsuba 2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Replace rendering layers of the network with Mitsuba 2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Evaluation (compare with unmodified method)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4</a:t>
            </a:fld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327D1423-50F7-456B-B588-47024E00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Single-view Model (</a:t>
            </a:r>
            <a:r>
              <a:rPr lang="en-US" dirty="0" err="1"/>
              <a:t>Deschaintre</a:t>
            </a:r>
            <a:r>
              <a:rPr lang="en-US" dirty="0"/>
              <a:t> et al., 2018)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  <a:r>
              <a:rPr lang="de-DE" dirty="0"/>
              <a:t> </a:t>
            </a:r>
            <a:endParaRPr lang="en-GB" dirty="0"/>
          </a:p>
          <a:p>
            <a:r>
              <a:rPr lang="en-GB" dirty="0"/>
              <a:t>Multi-view Model (</a:t>
            </a:r>
            <a:r>
              <a:rPr lang="en-US" dirty="0" err="1"/>
              <a:t>Deschaintre</a:t>
            </a:r>
            <a:r>
              <a:rPr lang="en-US" dirty="0"/>
              <a:t> et al., 2019)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32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5</a:t>
            </a:fld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327D1423-50F7-456B-B588-47024E00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L1 loss between SVBRDF maps was implemented last time</a:t>
            </a:r>
          </a:p>
          <a:p>
            <a:r>
              <a:rPr lang="en-GB" dirty="0"/>
              <a:t>Now: Rendering loss -&gt; Requires local renderer</a:t>
            </a:r>
          </a:p>
          <a:p>
            <a:r>
              <a:rPr lang="en-GB" dirty="0"/>
              <a:t>Implemented local renderer using </a:t>
            </a:r>
            <a:r>
              <a:rPr lang="en-GB" dirty="0" err="1"/>
              <a:t>Lambertian</a:t>
            </a:r>
            <a:r>
              <a:rPr lang="en-GB" dirty="0"/>
              <a:t> Diffuse Term and Cook-Torrance specular model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75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Path Tracer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Mitsuba 2 still not released</a:t>
            </a:r>
            <a:br>
              <a:rPr lang="en-GB" dirty="0"/>
            </a:br>
            <a:r>
              <a:rPr lang="de-DE" b="1" dirty="0"/>
              <a:t>→ </a:t>
            </a:r>
            <a:r>
              <a:rPr lang="en-GB" dirty="0"/>
              <a:t>Fall back to Redner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  <a:p>
            <a:endParaRPr lang="en-GB" dirty="0"/>
          </a:p>
          <a:p>
            <a:r>
              <a:rPr lang="en-GB" dirty="0"/>
              <a:t>Redner is not compatible with Windows (requires GCC </a:t>
            </a:r>
            <a:r>
              <a:rPr lang="en-GB" dirty="0" err="1"/>
              <a:t>intrinsics</a:t>
            </a:r>
            <a:r>
              <a:rPr lang="en-GB" dirty="0"/>
              <a:t>)</a:t>
            </a:r>
            <a:br>
              <a:rPr lang="en-GB" dirty="0"/>
            </a:br>
            <a:r>
              <a:rPr lang="de-DE" b="1" dirty="0"/>
              <a:t>→ </a:t>
            </a:r>
            <a:r>
              <a:rPr lang="en-GB" dirty="0"/>
              <a:t>Patch Redner code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  <a:br>
              <a:rPr lang="de-DE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b="1" dirty="0"/>
              <a:t>→ </a:t>
            </a:r>
            <a:r>
              <a:rPr lang="en-GB" dirty="0"/>
              <a:t>Send PR to upstream repository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  <a:p>
            <a:endParaRPr lang="en-GB" dirty="0"/>
          </a:p>
          <a:p>
            <a:r>
              <a:rPr lang="en-GB" dirty="0"/>
              <a:t>Uses </a:t>
            </a:r>
            <a:r>
              <a:rPr lang="en-GB" dirty="0" err="1"/>
              <a:t>OpenEXR</a:t>
            </a:r>
            <a:r>
              <a:rPr lang="en-GB" dirty="0"/>
              <a:t> python bindings (no Windows compatibility)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b="1" dirty="0"/>
              <a:t>→ </a:t>
            </a:r>
            <a:r>
              <a:rPr lang="en-GB" dirty="0"/>
              <a:t>Patch </a:t>
            </a:r>
            <a:r>
              <a:rPr lang="en-GB" dirty="0" err="1"/>
              <a:t>OpenEXRPython</a:t>
            </a:r>
            <a:r>
              <a:rPr lang="en-GB" dirty="0"/>
              <a:t> code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  <a:br>
              <a:rPr lang="de-DE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b="1" dirty="0"/>
              <a:t>→ </a:t>
            </a:r>
            <a:r>
              <a:rPr lang="en-GB" dirty="0"/>
              <a:t>Send PR to upstream repository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  <a:p>
            <a:pPr marL="0" indent="0">
              <a:buNone/>
            </a:pP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5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Path Tracer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7</a:t>
            </a:fld>
            <a:endParaRPr lang="de-DE"/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F6035C53-872F-456D-94EB-446902C8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6" y="1200212"/>
            <a:ext cx="11491914" cy="4798945"/>
          </a:xfrm>
        </p:spPr>
        <p:txBody>
          <a:bodyPr>
            <a:normAutofit/>
          </a:bodyPr>
          <a:lstStyle/>
          <a:p>
            <a:r>
              <a:rPr lang="en-US" dirty="0"/>
              <a:t>Current rendering loss uses a trick to use as many information as possible</a:t>
            </a:r>
          </a:p>
          <a:p>
            <a:r>
              <a:rPr lang="en-GB" dirty="0"/>
              <a:t>Given camera and light position looks like this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But renderer renders it like this (</a:t>
            </a:r>
            <a:r>
              <a:rPr lang="en-GB" dirty="0" err="1"/>
              <a:t>homography</a:t>
            </a:r>
            <a:r>
              <a:rPr lang="en-GB" dirty="0"/>
              <a:t> to orthogonal view)</a:t>
            </a:r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72A139-2769-4F6D-9E25-68407769DD11}"/>
              </a:ext>
            </a:extLst>
          </p:cNvPr>
          <p:cNvSpPr/>
          <p:nvPr/>
        </p:nvSpPr>
        <p:spPr>
          <a:xfrm>
            <a:off x="2910334" y="2760499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💡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E9785AC-B1C6-40D1-ACCB-FA3887FD505C}"/>
              </a:ext>
            </a:extLst>
          </p:cNvPr>
          <p:cNvSpPr/>
          <p:nvPr/>
        </p:nvSpPr>
        <p:spPr>
          <a:xfrm rot="1671916">
            <a:off x="590375" y="2731956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📷</a:t>
            </a:r>
          </a:p>
        </p:txBody>
      </p:sp>
      <p:sp>
        <p:nvSpPr>
          <p:cNvPr id="66" name="Parallelogramm 65">
            <a:extLst>
              <a:ext uri="{FF2B5EF4-FFF2-40B4-BE49-F238E27FC236}">
                <a16:creationId xmlns:a16="http://schemas.microsoft.com/office/drawing/2014/main" id="{8D01AAEB-0E8A-4B3C-98EA-DBB68BCAEEC9}"/>
              </a:ext>
            </a:extLst>
          </p:cNvPr>
          <p:cNvSpPr/>
          <p:nvPr/>
        </p:nvSpPr>
        <p:spPr>
          <a:xfrm>
            <a:off x="1067311" y="2834531"/>
            <a:ext cx="1716065" cy="1098703"/>
          </a:xfrm>
          <a:prstGeom prst="parallelogram">
            <a:avLst>
              <a:gd name="adj" fmla="val 30070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872A139-2769-4F6D-9E25-68407769DD11}"/>
              </a:ext>
            </a:extLst>
          </p:cNvPr>
          <p:cNvSpPr/>
          <p:nvPr/>
        </p:nvSpPr>
        <p:spPr>
          <a:xfrm>
            <a:off x="5514527" y="2804117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💡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E9785AC-B1C6-40D1-ACCB-FA3887FD505C}"/>
              </a:ext>
            </a:extLst>
          </p:cNvPr>
          <p:cNvSpPr/>
          <p:nvPr/>
        </p:nvSpPr>
        <p:spPr>
          <a:xfrm rot="1671916">
            <a:off x="5499081" y="3811102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📷</a:t>
            </a:r>
          </a:p>
        </p:txBody>
      </p:sp>
      <p:sp>
        <p:nvSpPr>
          <p:cNvPr id="71" name="Parallelogramm 70">
            <a:extLst>
              <a:ext uri="{FF2B5EF4-FFF2-40B4-BE49-F238E27FC236}">
                <a16:creationId xmlns:a16="http://schemas.microsoft.com/office/drawing/2014/main" id="{8D01AAEB-0E8A-4B3C-98EA-DBB68BCAEEC9}"/>
              </a:ext>
            </a:extLst>
          </p:cNvPr>
          <p:cNvSpPr/>
          <p:nvPr/>
        </p:nvSpPr>
        <p:spPr>
          <a:xfrm>
            <a:off x="5111552" y="3398027"/>
            <a:ext cx="1335733" cy="373163"/>
          </a:xfrm>
          <a:custGeom>
            <a:avLst/>
            <a:gdLst>
              <a:gd name="connsiteX0" fmla="*/ 0 w 1528837"/>
              <a:gd name="connsiteY0" fmla="*/ 1071743 h 1071743"/>
              <a:gd name="connsiteX1" fmla="*/ 0 w 1528837"/>
              <a:gd name="connsiteY1" fmla="*/ 0 h 1071743"/>
              <a:gd name="connsiteX2" fmla="*/ 1528837 w 1528837"/>
              <a:gd name="connsiteY2" fmla="*/ 0 h 1071743"/>
              <a:gd name="connsiteX3" fmla="*/ 1528837 w 1528837"/>
              <a:gd name="connsiteY3" fmla="*/ 1071743 h 1071743"/>
              <a:gd name="connsiteX4" fmla="*/ 0 w 1528837"/>
              <a:gd name="connsiteY4" fmla="*/ 1071743 h 1071743"/>
              <a:gd name="connsiteX0" fmla="*/ 5679 w 1534516"/>
              <a:gd name="connsiteY0" fmla="*/ 1088781 h 1088781"/>
              <a:gd name="connsiteX1" fmla="*/ 0 w 1534516"/>
              <a:gd name="connsiteY1" fmla="*/ 0 h 1088781"/>
              <a:gd name="connsiteX2" fmla="*/ 1534516 w 1534516"/>
              <a:gd name="connsiteY2" fmla="*/ 17038 h 1088781"/>
              <a:gd name="connsiteX3" fmla="*/ 1534516 w 1534516"/>
              <a:gd name="connsiteY3" fmla="*/ 1088781 h 1088781"/>
              <a:gd name="connsiteX4" fmla="*/ 5679 w 1534516"/>
              <a:gd name="connsiteY4" fmla="*/ 1088781 h 1088781"/>
              <a:gd name="connsiteX0" fmla="*/ 408924 w 1534516"/>
              <a:gd name="connsiteY0" fmla="*/ 1014948 h 1088781"/>
              <a:gd name="connsiteX1" fmla="*/ 0 w 1534516"/>
              <a:gd name="connsiteY1" fmla="*/ 0 h 1088781"/>
              <a:gd name="connsiteX2" fmla="*/ 1534516 w 1534516"/>
              <a:gd name="connsiteY2" fmla="*/ 17038 h 1088781"/>
              <a:gd name="connsiteX3" fmla="*/ 1534516 w 1534516"/>
              <a:gd name="connsiteY3" fmla="*/ 1088781 h 1088781"/>
              <a:gd name="connsiteX4" fmla="*/ 408924 w 1534516"/>
              <a:gd name="connsiteY4" fmla="*/ 1014948 h 1088781"/>
              <a:gd name="connsiteX0" fmla="*/ 408924 w 1534516"/>
              <a:gd name="connsiteY0" fmla="*/ 1014948 h 1014948"/>
              <a:gd name="connsiteX1" fmla="*/ 0 w 1534516"/>
              <a:gd name="connsiteY1" fmla="*/ 0 h 1014948"/>
              <a:gd name="connsiteX2" fmla="*/ 1534516 w 1534516"/>
              <a:gd name="connsiteY2" fmla="*/ 17038 h 1014948"/>
              <a:gd name="connsiteX3" fmla="*/ 1040399 w 1534516"/>
              <a:gd name="connsiteY3" fmla="*/ 997909 h 1014948"/>
              <a:gd name="connsiteX4" fmla="*/ 408924 w 1534516"/>
              <a:gd name="connsiteY4" fmla="*/ 1014948 h 1014948"/>
              <a:gd name="connsiteX0" fmla="*/ 408924 w 1455003"/>
              <a:gd name="connsiteY0" fmla="*/ 1014948 h 1014948"/>
              <a:gd name="connsiteX1" fmla="*/ 0 w 1455003"/>
              <a:gd name="connsiteY1" fmla="*/ 0 h 1014948"/>
              <a:gd name="connsiteX2" fmla="*/ 1455003 w 1455003"/>
              <a:gd name="connsiteY2" fmla="*/ 391885 h 1014948"/>
              <a:gd name="connsiteX3" fmla="*/ 1040399 w 1455003"/>
              <a:gd name="connsiteY3" fmla="*/ 997909 h 1014948"/>
              <a:gd name="connsiteX4" fmla="*/ 408924 w 1455003"/>
              <a:gd name="connsiteY4" fmla="*/ 1014948 h 1014948"/>
              <a:gd name="connsiteX0" fmla="*/ 340770 w 1386849"/>
              <a:gd name="connsiteY0" fmla="*/ 623063 h 623063"/>
              <a:gd name="connsiteX1" fmla="*/ 0 w 1386849"/>
              <a:gd name="connsiteY1" fmla="*/ 85193 h 623063"/>
              <a:gd name="connsiteX2" fmla="*/ 1386849 w 1386849"/>
              <a:gd name="connsiteY2" fmla="*/ 0 h 623063"/>
              <a:gd name="connsiteX3" fmla="*/ 972245 w 1386849"/>
              <a:gd name="connsiteY3" fmla="*/ 606024 h 623063"/>
              <a:gd name="connsiteX4" fmla="*/ 340770 w 1386849"/>
              <a:gd name="connsiteY4" fmla="*/ 623063 h 623063"/>
              <a:gd name="connsiteX0" fmla="*/ 340770 w 1335733"/>
              <a:gd name="connsiteY0" fmla="*/ 543550 h 543550"/>
              <a:gd name="connsiteX1" fmla="*/ 0 w 1335733"/>
              <a:gd name="connsiteY1" fmla="*/ 5680 h 543550"/>
              <a:gd name="connsiteX2" fmla="*/ 1335733 w 1335733"/>
              <a:gd name="connsiteY2" fmla="*/ 0 h 543550"/>
              <a:gd name="connsiteX3" fmla="*/ 972245 w 1335733"/>
              <a:gd name="connsiteY3" fmla="*/ 526511 h 543550"/>
              <a:gd name="connsiteX4" fmla="*/ 340770 w 1335733"/>
              <a:gd name="connsiteY4" fmla="*/ 543550 h 54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733" h="543550">
                <a:moveTo>
                  <a:pt x="340770" y="543550"/>
                </a:moveTo>
                <a:lnTo>
                  <a:pt x="0" y="5680"/>
                </a:lnTo>
                <a:lnTo>
                  <a:pt x="1335733" y="0"/>
                </a:lnTo>
                <a:lnTo>
                  <a:pt x="972245" y="526511"/>
                </a:lnTo>
                <a:lnTo>
                  <a:pt x="340770" y="543550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Parallelogramm 71">
            <a:extLst>
              <a:ext uri="{FF2B5EF4-FFF2-40B4-BE49-F238E27FC236}">
                <a16:creationId xmlns:a16="http://schemas.microsoft.com/office/drawing/2014/main" id="{B52E2E19-C849-424D-955B-9EF7B9150042}"/>
              </a:ext>
            </a:extLst>
          </p:cNvPr>
          <p:cNvSpPr/>
          <p:nvPr/>
        </p:nvSpPr>
        <p:spPr>
          <a:xfrm rot="5400000">
            <a:off x="5651149" y="3489754"/>
            <a:ext cx="191515" cy="18970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61000">
                <a:srgbClr val="EAEAEA">
                  <a:shade val="30000"/>
                  <a:satMod val="115000"/>
                  <a:alpha val="18000"/>
                </a:srgbClr>
              </a:gs>
              <a:gs pos="26000">
                <a:schemeClr val="bg1"/>
              </a:gs>
              <a:gs pos="0">
                <a:srgbClr val="EAEAE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Parallelogramm 70">
            <a:extLst>
              <a:ext uri="{FF2B5EF4-FFF2-40B4-BE49-F238E27FC236}">
                <a16:creationId xmlns:a16="http://schemas.microsoft.com/office/drawing/2014/main" id="{8D01AAEB-0E8A-4B3C-98EA-DBB68BCAEEC9}"/>
              </a:ext>
            </a:extLst>
          </p:cNvPr>
          <p:cNvSpPr/>
          <p:nvPr/>
        </p:nvSpPr>
        <p:spPr>
          <a:xfrm>
            <a:off x="4494669" y="5299714"/>
            <a:ext cx="1358452" cy="725292"/>
          </a:xfrm>
          <a:custGeom>
            <a:avLst/>
            <a:gdLst>
              <a:gd name="connsiteX0" fmla="*/ 0 w 1528837"/>
              <a:gd name="connsiteY0" fmla="*/ 1071743 h 1071743"/>
              <a:gd name="connsiteX1" fmla="*/ 0 w 1528837"/>
              <a:gd name="connsiteY1" fmla="*/ 0 h 1071743"/>
              <a:gd name="connsiteX2" fmla="*/ 1528837 w 1528837"/>
              <a:gd name="connsiteY2" fmla="*/ 0 h 1071743"/>
              <a:gd name="connsiteX3" fmla="*/ 1528837 w 1528837"/>
              <a:gd name="connsiteY3" fmla="*/ 1071743 h 1071743"/>
              <a:gd name="connsiteX4" fmla="*/ 0 w 1528837"/>
              <a:gd name="connsiteY4" fmla="*/ 1071743 h 1071743"/>
              <a:gd name="connsiteX0" fmla="*/ 5679 w 1534516"/>
              <a:gd name="connsiteY0" fmla="*/ 1088781 h 1088781"/>
              <a:gd name="connsiteX1" fmla="*/ 0 w 1534516"/>
              <a:gd name="connsiteY1" fmla="*/ 0 h 1088781"/>
              <a:gd name="connsiteX2" fmla="*/ 1534516 w 1534516"/>
              <a:gd name="connsiteY2" fmla="*/ 17038 h 1088781"/>
              <a:gd name="connsiteX3" fmla="*/ 1534516 w 1534516"/>
              <a:gd name="connsiteY3" fmla="*/ 1088781 h 1088781"/>
              <a:gd name="connsiteX4" fmla="*/ 5679 w 1534516"/>
              <a:gd name="connsiteY4" fmla="*/ 1088781 h 1088781"/>
              <a:gd name="connsiteX0" fmla="*/ 408924 w 1534516"/>
              <a:gd name="connsiteY0" fmla="*/ 1014948 h 1088781"/>
              <a:gd name="connsiteX1" fmla="*/ 0 w 1534516"/>
              <a:gd name="connsiteY1" fmla="*/ 0 h 1088781"/>
              <a:gd name="connsiteX2" fmla="*/ 1534516 w 1534516"/>
              <a:gd name="connsiteY2" fmla="*/ 17038 h 1088781"/>
              <a:gd name="connsiteX3" fmla="*/ 1534516 w 1534516"/>
              <a:gd name="connsiteY3" fmla="*/ 1088781 h 1088781"/>
              <a:gd name="connsiteX4" fmla="*/ 408924 w 1534516"/>
              <a:gd name="connsiteY4" fmla="*/ 1014948 h 1088781"/>
              <a:gd name="connsiteX0" fmla="*/ 408924 w 1534516"/>
              <a:gd name="connsiteY0" fmla="*/ 1014948 h 1014948"/>
              <a:gd name="connsiteX1" fmla="*/ 0 w 1534516"/>
              <a:gd name="connsiteY1" fmla="*/ 0 h 1014948"/>
              <a:gd name="connsiteX2" fmla="*/ 1534516 w 1534516"/>
              <a:gd name="connsiteY2" fmla="*/ 17038 h 1014948"/>
              <a:gd name="connsiteX3" fmla="*/ 1040399 w 1534516"/>
              <a:gd name="connsiteY3" fmla="*/ 997909 h 1014948"/>
              <a:gd name="connsiteX4" fmla="*/ 408924 w 1534516"/>
              <a:gd name="connsiteY4" fmla="*/ 1014948 h 1014948"/>
              <a:gd name="connsiteX0" fmla="*/ 408924 w 1455003"/>
              <a:gd name="connsiteY0" fmla="*/ 1014948 h 1014948"/>
              <a:gd name="connsiteX1" fmla="*/ 0 w 1455003"/>
              <a:gd name="connsiteY1" fmla="*/ 0 h 1014948"/>
              <a:gd name="connsiteX2" fmla="*/ 1455003 w 1455003"/>
              <a:gd name="connsiteY2" fmla="*/ 391885 h 1014948"/>
              <a:gd name="connsiteX3" fmla="*/ 1040399 w 1455003"/>
              <a:gd name="connsiteY3" fmla="*/ 997909 h 1014948"/>
              <a:gd name="connsiteX4" fmla="*/ 408924 w 1455003"/>
              <a:gd name="connsiteY4" fmla="*/ 1014948 h 1014948"/>
              <a:gd name="connsiteX0" fmla="*/ 340770 w 1386849"/>
              <a:gd name="connsiteY0" fmla="*/ 623063 h 623063"/>
              <a:gd name="connsiteX1" fmla="*/ 0 w 1386849"/>
              <a:gd name="connsiteY1" fmla="*/ 85193 h 623063"/>
              <a:gd name="connsiteX2" fmla="*/ 1386849 w 1386849"/>
              <a:gd name="connsiteY2" fmla="*/ 0 h 623063"/>
              <a:gd name="connsiteX3" fmla="*/ 972245 w 1386849"/>
              <a:gd name="connsiteY3" fmla="*/ 606024 h 623063"/>
              <a:gd name="connsiteX4" fmla="*/ 340770 w 1386849"/>
              <a:gd name="connsiteY4" fmla="*/ 623063 h 623063"/>
              <a:gd name="connsiteX0" fmla="*/ 340770 w 1335733"/>
              <a:gd name="connsiteY0" fmla="*/ 543550 h 543550"/>
              <a:gd name="connsiteX1" fmla="*/ 0 w 1335733"/>
              <a:gd name="connsiteY1" fmla="*/ 5680 h 543550"/>
              <a:gd name="connsiteX2" fmla="*/ 1335733 w 1335733"/>
              <a:gd name="connsiteY2" fmla="*/ 0 h 543550"/>
              <a:gd name="connsiteX3" fmla="*/ 972245 w 1335733"/>
              <a:gd name="connsiteY3" fmla="*/ 526511 h 543550"/>
              <a:gd name="connsiteX4" fmla="*/ 340770 w 1335733"/>
              <a:gd name="connsiteY4" fmla="*/ 543550 h 543550"/>
              <a:gd name="connsiteX0" fmla="*/ 340770 w 1347092"/>
              <a:gd name="connsiteY0" fmla="*/ 543550 h 1047696"/>
              <a:gd name="connsiteX1" fmla="*/ 0 w 1347092"/>
              <a:gd name="connsiteY1" fmla="*/ 5680 h 1047696"/>
              <a:gd name="connsiteX2" fmla="*/ 1335733 w 1347092"/>
              <a:gd name="connsiteY2" fmla="*/ 0 h 1047696"/>
              <a:gd name="connsiteX3" fmla="*/ 1347092 w 1347092"/>
              <a:gd name="connsiteY3" fmla="*/ 1047696 h 1047696"/>
              <a:gd name="connsiteX4" fmla="*/ 340770 w 1347092"/>
              <a:gd name="connsiteY4" fmla="*/ 543550 h 1047696"/>
              <a:gd name="connsiteX0" fmla="*/ 0 w 1358452"/>
              <a:gd name="connsiteY0" fmla="*/ 1056462 h 1056462"/>
              <a:gd name="connsiteX1" fmla="*/ 11360 w 1358452"/>
              <a:gd name="connsiteY1" fmla="*/ 5680 h 1056462"/>
              <a:gd name="connsiteX2" fmla="*/ 1347093 w 1358452"/>
              <a:gd name="connsiteY2" fmla="*/ 0 h 1056462"/>
              <a:gd name="connsiteX3" fmla="*/ 1358452 w 1358452"/>
              <a:gd name="connsiteY3" fmla="*/ 1047696 h 1056462"/>
              <a:gd name="connsiteX4" fmla="*/ 0 w 1358452"/>
              <a:gd name="connsiteY4" fmla="*/ 1056462 h 105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452" h="1056462">
                <a:moveTo>
                  <a:pt x="0" y="1056462"/>
                </a:moveTo>
                <a:lnTo>
                  <a:pt x="11360" y="5680"/>
                </a:lnTo>
                <a:lnTo>
                  <a:pt x="1347093" y="0"/>
                </a:lnTo>
                <a:lnTo>
                  <a:pt x="1358452" y="1047696"/>
                </a:lnTo>
                <a:lnTo>
                  <a:pt x="0" y="1056462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Parallelogramm 73">
            <a:extLst>
              <a:ext uri="{FF2B5EF4-FFF2-40B4-BE49-F238E27FC236}">
                <a16:creationId xmlns:a16="http://schemas.microsoft.com/office/drawing/2014/main" id="{B52E2E19-C849-424D-955B-9EF7B9150042}"/>
              </a:ext>
            </a:extLst>
          </p:cNvPr>
          <p:cNvSpPr/>
          <p:nvPr/>
        </p:nvSpPr>
        <p:spPr>
          <a:xfrm rot="5400000">
            <a:off x="5049529" y="5387430"/>
            <a:ext cx="380136" cy="54986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60000">
                <a:srgbClr val="EAEAEA">
                  <a:shade val="30000"/>
                  <a:satMod val="115000"/>
                  <a:alpha val="18000"/>
                </a:srgbClr>
              </a:gs>
              <a:gs pos="26000">
                <a:schemeClr val="bg1"/>
              </a:gs>
              <a:gs pos="0">
                <a:srgbClr val="EAEAE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9872A139-2769-4F6D-9E25-68407769DD11}"/>
              </a:ext>
            </a:extLst>
          </p:cNvPr>
          <p:cNvSpPr/>
          <p:nvPr/>
        </p:nvSpPr>
        <p:spPr>
          <a:xfrm>
            <a:off x="5934835" y="5287626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💡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E9785AC-B1C6-40D1-ACCB-FA3887FD505C}"/>
              </a:ext>
            </a:extLst>
          </p:cNvPr>
          <p:cNvSpPr/>
          <p:nvPr/>
        </p:nvSpPr>
        <p:spPr>
          <a:xfrm rot="380424">
            <a:off x="3846328" y="5287625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📷</a:t>
            </a:r>
          </a:p>
        </p:txBody>
      </p:sp>
    </p:spTree>
    <p:extLst>
      <p:ext uri="{BB962C8B-B14F-4D97-AF65-F5344CB8AC3E}">
        <p14:creationId xmlns:p14="http://schemas.microsoft.com/office/powerpoint/2010/main" val="259277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F8B3A-A042-43E2-9863-DCD63DF0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Acquire testing and training code for the network</a:t>
            </a:r>
          </a:p>
          <a:p>
            <a:pPr lvl="1"/>
            <a:r>
              <a:rPr lang="en-US" dirty="0"/>
              <a:t>Contact authors for training code</a:t>
            </a:r>
          </a:p>
          <a:p>
            <a:pPr lvl="1"/>
            <a:r>
              <a:rPr lang="en-US" dirty="0"/>
              <a:t>Fallback: Re-implementation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Acquire code for Mitsuba 2</a:t>
            </a:r>
          </a:p>
          <a:p>
            <a:pPr lvl="1"/>
            <a:r>
              <a:rPr lang="en-US" dirty="0"/>
              <a:t>Not yet officially released</a:t>
            </a:r>
          </a:p>
          <a:p>
            <a:pPr lvl="1"/>
            <a:r>
              <a:rPr lang="en-US" dirty="0"/>
              <a:t>Fallback: Use other renderer like render (Li et al., 2018)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familiar with papers, source code and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Replace rendering layers of the network with Mitsuba 2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Evaluation (compare with unmodified method)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16.12.2019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42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Breitbild</PresentationFormat>
  <Paragraphs>98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Intermediate Presentation</vt:lpstr>
      <vt:lpstr>Recap</vt:lpstr>
      <vt:lpstr>Schedule</vt:lpstr>
      <vt:lpstr>Models</vt:lpstr>
      <vt:lpstr>Rendering</vt:lpstr>
      <vt:lpstr>Integration of Path Tracer</vt:lpstr>
      <vt:lpstr>Integration of Path Tracer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 Technical</dc:title>
  <dc:creator>Markus Worchel</dc:creator>
  <cp:lastModifiedBy>Markus Worchel</cp:lastModifiedBy>
  <cp:revision>696</cp:revision>
  <dcterms:created xsi:type="dcterms:W3CDTF">2016-02-12T16:33:03Z</dcterms:created>
  <dcterms:modified xsi:type="dcterms:W3CDTF">2019-12-09T16:14:48Z</dcterms:modified>
</cp:coreProperties>
</file>