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6" r:id="rId3"/>
    <p:sldId id="304" r:id="rId4"/>
    <p:sldId id="313" r:id="rId5"/>
    <p:sldId id="307" r:id="rId6"/>
    <p:sldId id="298" r:id="rId7"/>
    <p:sldId id="29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67333" autoAdjust="0"/>
  </p:normalViewPr>
  <p:slideViewPr>
    <p:cSldViewPr snapToGrid="0">
      <p:cViewPr varScale="1">
        <p:scale>
          <a:sx n="112" d="100"/>
          <a:sy n="112" d="100"/>
        </p:scale>
        <p:origin x="14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052" y="-3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2AC28-A929-441C-B26F-33372D7AE1E9}" type="datetime1">
              <a:rPr lang="de-DE" smtClean="0"/>
              <a:t>02.12.2019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539D-C2C1-4BD9-A104-153429CA0C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220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6BEF-7509-4BB5-B095-4F03E42167A1}" type="datetime1">
              <a:rPr lang="de-DE" smtClean="0"/>
              <a:t>02.12.2019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3F9E-400F-4DFF-BD42-09DB006F2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94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A19A28-71E2-4E92-9978-57F0848F3467}" type="datetime1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B75D2A7-CDF9-4C4B-B580-1432AC32AB98}" type="datetime1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2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D9776A-D9BD-4B72-BDC9-BA911DB08F4C}" type="datetime1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4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D9776A-D9BD-4B72-BDC9-BA911DB08F4C}" type="datetime1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B845CB-A69F-4DFD-B35B-E7C972EA0B86}" type="datetime1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97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D4EC88-24C7-4B99-9581-356DE09D2BA2}" type="datetime1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4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B2B5E1C5-4119-4C7D-A4B8-B9F40439C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DA246E2-D598-4891-A8AA-4F38DB709A7F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5340A19-C895-4431-83AD-949FD00702D7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6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587" y="-105147"/>
            <a:ext cx="10515600" cy="11083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9586" y="1200212"/>
            <a:ext cx="11053417" cy="4798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A50EE129-7F18-464A-862F-28A50F198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441616-50D2-4B08-9869-9EC9B9F4ABF8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CDFCD78-C1F7-4C68-95EE-E2314690B0AC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4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42295"/>
            <a:ext cx="9144000" cy="2387600"/>
          </a:xfrm>
        </p:spPr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10515600" cy="1655762"/>
          </a:xfrm>
        </p:spPr>
        <p:txBody>
          <a:bodyPr/>
          <a:lstStyle/>
          <a:p>
            <a:r>
              <a:rPr lang="de-DE" dirty="0"/>
              <a:t>SVBRDF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Physically-based</a:t>
            </a:r>
            <a:r>
              <a:rPr lang="de-DE" dirty="0"/>
              <a:t> </a:t>
            </a:r>
            <a:r>
              <a:rPr lang="de-DE" dirty="0" err="1"/>
              <a:t>Differentiable</a:t>
            </a:r>
            <a:r>
              <a:rPr lang="de-DE" dirty="0"/>
              <a:t> Renderer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Markus Andreas Worchel</a:t>
            </a:r>
          </a:p>
        </p:txBody>
      </p:sp>
      <p:pic>
        <p:nvPicPr>
          <p:cNvPr id="1030" name="Picture 6" descr="TU Ber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/>
          <p:cNvCxnSpPr/>
          <p:nvPr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3B579F5-505A-469D-8706-9C9A1BC4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C63EAFF-300D-47D0-857C-99618D17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B05D78E0-2CDC-4C45-9B5B-94CDEA1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29DD0F-935C-4822-B454-79428C72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7" y="2357244"/>
            <a:ext cx="2554496" cy="248488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AF72627-E3CA-4789-9ED3-A15ADF49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130" y="1744232"/>
            <a:ext cx="3814873" cy="371090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A15074-CAB3-4033-8653-001DF5754C90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3183493" y="3599684"/>
            <a:ext cx="456463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4727C2-F77B-408D-B0A5-D88B804012F2}"/>
              </a:ext>
            </a:extLst>
          </p:cNvPr>
          <p:cNvCxnSpPr>
            <a:cxnSpLocks/>
          </p:cNvCxnSpPr>
          <p:nvPr/>
        </p:nvCxnSpPr>
        <p:spPr>
          <a:xfrm>
            <a:off x="5190298" y="1669332"/>
            <a:ext cx="0" cy="1893281"/>
          </a:xfrm>
          <a:prstGeom prst="straightConnector1">
            <a:avLst/>
          </a:prstGeom>
          <a:ln w="38100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3420B00-6CAC-4B67-AAEF-DAA7F010E739}"/>
              </a:ext>
            </a:extLst>
          </p:cNvPr>
          <p:cNvSpPr txBox="1"/>
          <p:nvPr/>
        </p:nvSpPr>
        <p:spPr>
          <a:xfrm>
            <a:off x="3539064" y="3658196"/>
            <a:ext cx="37367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Deschaintre</a:t>
            </a:r>
            <a:r>
              <a:rPr lang="en-US" sz="2800" dirty="0"/>
              <a:t> et al., </a:t>
            </a:r>
          </a:p>
          <a:p>
            <a:r>
              <a:rPr lang="en-US" sz="2800" dirty="0"/>
              <a:t>	2018 (single view)</a:t>
            </a:r>
          </a:p>
          <a:p>
            <a:r>
              <a:rPr lang="en-US" sz="2800" dirty="0"/>
              <a:t>	2019 (multi view)</a:t>
            </a:r>
            <a:endParaRPr lang="de-DE" sz="28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EE552B-263A-4AA7-9DDC-7DA196059486}"/>
              </a:ext>
            </a:extLst>
          </p:cNvPr>
          <p:cNvSpPr/>
          <p:nvPr/>
        </p:nvSpPr>
        <p:spPr>
          <a:xfrm>
            <a:off x="2375828" y="1146112"/>
            <a:ext cx="606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rgbClr val="C50E1F"/>
                </a:solidFill>
              </a:rPr>
              <a:t>Physically-based</a:t>
            </a:r>
            <a:r>
              <a:rPr lang="de-DE" sz="2800" dirty="0">
                <a:solidFill>
                  <a:srgbClr val="C50E1F"/>
                </a:solidFill>
              </a:rPr>
              <a:t> </a:t>
            </a:r>
            <a:r>
              <a:rPr lang="de-DE" sz="2800" dirty="0" err="1">
                <a:solidFill>
                  <a:srgbClr val="C50E1F"/>
                </a:solidFill>
              </a:rPr>
              <a:t>Differentiable</a:t>
            </a:r>
            <a:r>
              <a:rPr lang="de-DE" sz="2800" dirty="0">
                <a:solidFill>
                  <a:srgbClr val="C50E1F"/>
                </a:solidFill>
              </a:rPr>
              <a:t> Renderer</a:t>
            </a:r>
          </a:p>
        </p:txBody>
      </p:sp>
    </p:spTree>
    <p:extLst>
      <p:ext uri="{BB962C8B-B14F-4D97-AF65-F5344CB8AC3E}">
        <p14:creationId xmlns:p14="http://schemas.microsoft.com/office/powerpoint/2010/main" val="18624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3</a:t>
            </a:fld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27D1423-50F7-456B-B588-47024E00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Re-implemented full Single-view Model</a:t>
            </a:r>
          </a:p>
          <a:p>
            <a:r>
              <a:rPr lang="en-GB" dirty="0" smtClean="0"/>
              <a:t>Multi-view Model </a:t>
            </a:r>
            <a:r>
              <a:rPr lang="en-US" dirty="0" smtClean="0"/>
              <a:t>to be done (but not urgent)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32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4</a:t>
            </a:fld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27D1423-50F7-456B-B588-47024E00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L1 loss between SVBRDF maps was implemented last time</a:t>
            </a:r>
          </a:p>
          <a:p>
            <a:r>
              <a:rPr lang="en-GB" dirty="0" smtClean="0"/>
              <a:t>Now: Rendering loss -&gt; Requires local renderer</a:t>
            </a:r>
          </a:p>
          <a:p>
            <a:r>
              <a:rPr lang="en-GB" dirty="0" smtClean="0"/>
              <a:t>Implemented local renderer using </a:t>
            </a:r>
            <a:r>
              <a:rPr lang="en-GB" dirty="0" err="1"/>
              <a:t>L</a:t>
            </a:r>
            <a:r>
              <a:rPr lang="en-GB" dirty="0" err="1" smtClean="0"/>
              <a:t>ambertian</a:t>
            </a:r>
            <a:r>
              <a:rPr lang="en-GB" dirty="0" smtClean="0"/>
              <a:t> Diffuse Term and Cook-Torrance specular model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7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Path Tracer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5</a:t>
            </a:fld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F6035C53-872F-456D-94EB-446902C8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200212"/>
            <a:ext cx="11491914" cy="4798945"/>
          </a:xfrm>
        </p:spPr>
        <p:txBody>
          <a:bodyPr>
            <a:normAutofit/>
          </a:bodyPr>
          <a:lstStyle/>
          <a:p>
            <a:r>
              <a:rPr lang="en-US" dirty="0" smtClean="0"/>
              <a:t>Current rendering loss uses a trick to use as many information as possible</a:t>
            </a:r>
          </a:p>
          <a:p>
            <a:r>
              <a:rPr lang="en-GB" dirty="0" smtClean="0"/>
              <a:t>Given camera and light position looks like this</a:t>
            </a:r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But renderer renders it like this (</a:t>
            </a:r>
            <a:r>
              <a:rPr lang="en-GB" dirty="0" err="1" smtClean="0"/>
              <a:t>homography</a:t>
            </a:r>
            <a:r>
              <a:rPr lang="en-GB" dirty="0" smtClean="0"/>
              <a:t> to orthogonal view)</a:t>
            </a:r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72A139-2769-4F6D-9E25-68407769DD11}"/>
              </a:ext>
            </a:extLst>
          </p:cNvPr>
          <p:cNvSpPr/>
          <p:nvPr/>
        </p:nvSpPr>
        <p:spPr>
          <a:xfrm>
            <a:off x="2910334" y="276049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💡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E9785AC-B1C6-40D1-ACCB-FA3887FD505C}"/>
              </a:ext>
            </a:extLst>
          </p:cNvPr>
          <p:cNvSpPr/>
          <p:nvPr/>
        </p:nvSpPr>
        <p:spPr>
          <a:xfrm rot="1671916">
            <a:off x="590375" y="273195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📷</a:t>
            </a:r>
          </a:p>
        </p:txBody>
      </p:sp>
      <p:sp>
        <p:nvSpPr>
          <p:cNvPr id="66" name="Parallelogramm 65">
            <a:extLst>
              <a:ext uri="{FF2B5EF4-FFF2-40B4-BE49-F238E27FC236}">
                <a16:creationId xmlns:a16="http://schemas.microsoft.com/office/drawing/2014/main" id="{8D01AAEB-0E8A-4B3C-98EA-DBB68BCAEEC9}"/>
              </a:ext>
            </a:extLst>
          </p:cNvPr>
          <p:cNvSpPr/>
          <p:nvPr/>
        </p:nvSpPr>
        <p:spPr>
          <a:xfrm>
            <a:off x="1067311" y="2834531"/>
            <a:ext cx="1716065" cy="1098703"/>
          </a:xfrm>
          <a:prstGeom prst="parallelogram">
            <a:avLst>
              <a:gd name="adj" fmla="val 30070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872A139-2769-4F6D-9E25-68407769DD11}"/>
              </a:ext>
            </a:extLst>
          </p:cNvPr>
          <p:cNvSpPr/>
          <p:nvPr/>
        </p:nvSpPr>
        <p:spPr>
          <a:xfrm>
            <a:off x="5514527" y="2804117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💡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E9785AC-B1C6-40D1-ACCB-FA3887FD505C}"/>
              </a:ext>
            </a:extLst>
          </p:cNvPr>
          <p:cNvSpPr/>
          <p:nvPr/>
        </p:nvSpPr>
        <p:spPr>
          <a:xfrm rot="1671916">
            <a:off x="5499081" y="381110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📷</a:t>
            </a:r>
          </a:p>
        </p:txBody>
      </p:sp>
      <p:sp>
        <p:nvSpPr>
          <p:cNvPr id="71" name="Parallelogramm 70">
            <a:extLst>
              <a:ext uri="{FF2B5EF4-FFF2-40B4-BE49-F238E27FC236}">
                <a16:creationId xmlns:a16="http://schemas.microsoft.com/office/drawing/2014/main" id="{8D01AAEB-0E8A-4B3C-98EA-DBB68BCAEEC9}"/>
              </a:ext>
            </a:extLst>
          </p:cNvPr>
          <p:cNvSpPr/>
          <p:nvPr/>
        </p:nvSpPr>
        <p:spPr>
          <a:xfrm>
            <a:off x="5111552" y="3398027"/>
            <a:ext cx="1335733" cy="373163"/>
          </a:xfrm>
          <a:custGeom>
            <a:avLst/>
            <a:gdLst>
              <a:gd name="connsiteX0" fmla="*/ 0 w 1528837"/>
              <a:gd name="connsiteY0" fmla="*/ 1071743 h 1071743"/>
              <a:gd name="connsiteX1" fmla="*/ 0 w 1528837"/>
              <a:gd name="connsiteY1" fmla="*/ 0 h 1071743"/>
              <a:gd name="connsiteX2" fmla="*/ 1528837 w 1528837"/>
              <a:gd name="connsiteY2" fmla="*/ 0 h 1071743"/>
              <a:gd name="connsiteX3" fmla="*/ 1528837 w 1528837"/>
              <a:gd name="connsiteY3" fmla="*/ 1071743 h 1071743"/>
              <a:gd name="connsiteX4" fmla="*/ 0 w 1528837"/>
              <a:gd name="connsiteY4" fmla="*/ 1071743 h 1071743"/>
              <a:gd name="connsiteX0" fmla="*/ 5679 w 1534516"/>
              <a:gd name="connsiteY0" fmla="*/ 1088781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5679 w 1534516"/>
              <a:gd name="connsiteY4" fmla="*/ 1088781 h 1088781"/>
              <a:gd name="connsiteX0" fmla="*/ 408924 w 1534516"/>
              <a:gd name="connsiteY0" fmla="*/ 1014948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408924 w 1534516"/>
              <a:gd name="connsiteY4" fmla="*/ 1014948 h 1088781"/>
              <a:gd name="connsiteX0" fmla="*/ 408924 w 1534516"/>
              <a:gd name="connsiteY0" fmla="*/ 1014948 h 1014948"/>
              <a:gd name="connsiteX1" fmla="*/ 0 w 1534516"/>
              <a:gd name="connsiteY1" fmla="*/ 0 h 1014948"/>
              <a:gd name="connsiteX2" fmla="*/ 1534516 w 1534516"/>
              <a:gd name="connsiteY2" fmla="*/ 17038 h 1014948"/>
              <a:gd name="connsiteX3" fmla="*/ 1040399 w 1534516"/>
              <a:gd name="connsiteY3" fmla="*/ 997909 h 1014948"/>
              <a:gd name="connsiteX4" fmla="*/ 408924 w 1534516"/>
              <a:gd name="connsiteY4" fmla="*/ 1014948 h 1014948"/>
              <a:gd name="connsiteX0" fmla="*/ 408924 w 1455003"/>
              <a:gd name="connsiteY0" fmla="*/ 1014948 h 1014948"/>
              <a:gd name="connsiteX1" fmla="*/ 0 w 1455003"/>
              <a:gd name="connsiteY1" fmla="*/ 0 h 1014948"/>
              <a:gd name="connsiteX2" fmla="*/ 1455003 w 1455003"/>
              <a:gd name="connsiteY2" fmla="*/ 391885 h 1014948"/>
              <a:gd name="connsiteX3" fmla="*/ 1040399 w 1455003"/>
              <a:gd name="connsiteY3" fmla="*/ 997909 h 1014948"/>
              <a:gd name="connsiteX4" fmla="*/ 408924 w 1455003"/>
              <a:gd name="connsiteY4" fmla="*/ 1014948 h 1014948"/>
              <a:gd name="connsiteX0" fmla="*/ 340770 w 1386849"/>
              <a:gd name="connsiteY0" fmla="*/ 623063 h 623063"/>
              <a:gd name="connsiteX1" fmla="*/ 0 w 1386849"/>
              <a:gd name="connsiteY1" fmla="*/ 85193 h 623063"/>
              <a:gd name="connsiteX2" fmla="*/ 1386849 w 1386849"/>
              <a:gd name="connsiteY2" fmla="*/ 0 h 623063"/>
              <a:gd name="connsiteX3" fmla="*/ 972245 w 1386849"/>
              <a:gd name="connsiteY3" fmla="*/ 606024 h 623063"/>
              <a:gd name="connsiteX4" fmla="*/ 340770 w 1386849"/>
              <a:gd name="connsiteY4" fmla="*/ 623063 h 623063"/>
              <a:gd name="connsiteX0" fmla="*/ 340770 w 1335733"/>
              <a:gd name="connsiteY0" fmla="*/ 543550 h 543550"/>
              <a:gd name="connsiteX1" fmla="*/ 0 w 1335733"/>
              <a:gd name="connsiteY1" fmla="*/ 5680 h 543550"/>
              <a:gd name="connsiteX2" fmla="*/ 1335733 w 1335733"/>
              <a:gd name="connsiteY2" fmla="*/ 0 h 543550"/>
              <a:gd name="connsiteX3" fmla="*/ 972245 w 1335733"/>
              <a:gd name="connsiteY3" fmla="*/ 526511 h 543550"/>
              <a:gd name="connsiteX4" fmla="*/ 340770 w 1335733"/>
              <a:gd name="connsiteY4" fmla="*/ 543550 h 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733" h="543550">
                <a:moveTo>
                  <a:pt x="340770" y="543550"/>
                </a:moveTo>
                <a:lnTo>
                  <a:pt x="0" y="5680"/>
                </a:lnTo>
                <a:lnTo>
                  <a:pt x="1335733" y="0"/>
                </a:lnTo>
                <a:lnTo>
                  <a:pt x="972245" y="526511"/>
                </a:lnTo>
                <a:lnTo>
                  <a:pt x="340770" y="543550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arallelogramm 71">
            <a:extLst>
              <a:ext uri="{FF2B5EF4-FFF2-40B4-BE49-F238E27FC236}">
                <a16:creationId xmlns:a16="http://schemas.microsoft.com/office/drawing/2014/main" id="{B52E2E19-C849-424D-955B-9EF7B9150042}"/>
              </a:ext>
            </a:extLst>
          </p:cNvPr>
          <p:cNvSpPr/>
          <p:nvPr/>
        </p:nvSpPr>
        <p:spPr>
          <a:xfrm rot="5400000">
            <a:off x="5651149" y="3489754"/>
            <a:ext cx="191515" cy="18970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61000">
                <a:srgbClr val="EAEAEA">
                  <a:shade val="30000"/>
                  <a:satMod val="115000"/>
                  <a:alpha val="18000"/>
                </a:srgbClr>
              </a:gs>
              <a:gs pos="26000">
                <a:schemeClr val="bg1"/>
              </a:gs>
              <a:gs pos="0">
                <a:srgbClr val="EAEAE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Parallelogramm 70">
            <a:extLst>
              <a:ext uri="{FF2B5EF4-FFF2-40B4-BE49-F238E27FC236}">
                <a16:creationId xmlns:a16="http://schemas.microsoft.com/office/drawing/2014/main" id="{8D01AAEB-0E8A-4B3C-98EA-DBB68BCAEEC9}"/>
              </a:ext>
            </a:extLst>
          </p:cNvPr>
          <p:cNvSpPr/>
          <p:nvPr/>
        </p:nvSpPr>
        <p:spPr>
          <a:xfrm>
            <a:off x="4494669" y="5299714"/>
            <a:ext cx="1358452" cy="725292"/>
          </a:xfrm>
          <a:custGeom>
            <a:avLst/>
            <a:gdLst>
              <a:gd name="connsiteX0" fmla="*/ 0 w 1528837"/>
              <a:gd name="connsiteY0" fmla="*/ 1071743 h 1071743"/>
              <a:gd name="connsiteX1" fmla="*/ 0 w 1528837"/>
              <a:gd name="connsiteY1" fmla="*/ 0 h 1071743"/>
              <a:gd name="connsiteX2" fmla="*/ 1528837 w 1528837"/>
              <a:gd name="connsiteY2" fmla="*/ 0 h 1071743"/>
              <a:gd name="connsiteX3" fmla="*/ 1528837 w 1528837"/>
              <a:gd name="connsiteY3" fmla="*/ 1071743 h 1071743"/>
              <a:gd name="connsiteX4" fmla="*/ 0 w 1528837"/>
              <a:gd name="connsiteY4" fmla="*/ 1071743 h 1071743"/>
              <a:gd name="connsiteX0" fmla="*/ 5679 w 1534516"/>
              <a:gd name="connsiteY0" fmla="*/ 1088781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5679 w 1534516"/>
              <a:gd name="connsiteY4" fmla="*/ 1088781 h 1088781"/>
              <a:gd name="connsiteX0" fmla="*/ 408924 w 1534516"/>
              <a:gd name="connsiteY0" fmla="*/ 1014948 h 1088781"/>
              <a:gd name="connsiteX1" fmla="*/ 0 w 1534516"/>
              <a:gd name="connsiteY1" fmla="*/ 0 h 1088781"/>
              <a:gd name="connsiteX2" fmla="*/ 1534516 w 1534516"/>
              <a:gd name="connsiteY2" fmla="*/ 17038 h 1088781"/>
              <a:gd name="connsiteX3" fmla="*/ 1534516 w 1534516"/>
              <a:gd name="connsiteY3" fmla="*/ 1088781 h 1088781"/>
              <a:gd name="connsiteX4" fmla="*/ 408924 w 1534516"/>
              <a:gd name="connsiteY4" fmla="*/ 1014948 h 1088781"/>
              <a:gd name="connsiteX0" fmla="*/ 408924 w 1534516"/>
              <a:gd name="connsiteY0" fmla="*/ 1014948 h 1014948"/>
              <a:gd name="connsiteX1" fmla="*/ 0 w 1534516"/>
              <a:gd name="connsiteY1" fmla="*/ 0 h 1014948"/>
              <a:gd name="connsiteX2" fmla="*/ 1534516 w 1534516"/>
              <a:gd name="connsiteY2" fmla="*/ 17038 h 1014948"/>
              <a:gd name="connsiteX3" fmla="*/ 1040399 w 1534516"/>
              <a:gd name="connsiteY3" fmla="*/ 997909 h 1014948"/>
              <a:gd name="connsiteX4" fmla="*/ 408924 w 1534516"/>
              <a:gd name="connsiteY4" fmla="*/ 1014948 h 1014948"/>
              <a:gd name="connsiteX0" fmla="*/ 408924 w 1455003"/>
              <a:gd name="connsiteY0" fmla="*/ 1014948 h 1014948"/>
              <a:gd name="connsiteX1" fmla="*/ 0 w 1455003"/>
              <a:gd name="connsiteY1" fmla="*/ 0 h 1014948"/>
              <a:gd name="connsiteX2" fmla="*/ 1455003 w 1455003"/>
              <a:gd name="connsiteY2" fmla="*/ 391885 h 1014948"/>
              <a:gd name="connsiteX3" fmla="*/ 1040399 w 1455003"/>
              <a:gd name="connsiteY3" fmla="*/ 997909 h 1014948"/>
              <a:gd name="connsiteX4" fmla="*/ 408924 w 1455003"/>
              <a:gd name="connsiteY4" fmla="*/ 1014948 h 1014948"/>
              <a:gd name="connsiteX0" fmla="*/ 340770 w 1386849"/>
              <a:gd name="connsiteY0" fmla="*/ 623063 h 623063"/>
              <a:gd name="connsiteX1" fmla="*/ 0 w 1386849"/>
              <a:gd name="connsiteY1" fmla="*/ 85193 h 623063"/>
              <a:gd name="connsiteX2" fmla="*/ 1386849 w 1386849"/>
              <a:gd name="connsiteY2" fmla="*/ 0 h 623063"/>
              <a:gd name="connsiteX3" fmla="*/ 972245 w 1386849"/>
              <a:gd name="connsiteY3" fmla="*/ 606024 h 623063"/>
              <a:gd name="connsiteX4" fmla="*/ 340770 w 1386849"/>
              <a:gd name="connsiteY4" fmla="*/ 623063 h 623063"/>
              <a:gd name="connsiteX0" fmla="*/ 340770 w 1335733"/>
              <a:gd name="connsiteY0" fmla="*/ 543550 h 543550"/>
              <a:gd name="connsiteX1" fmla="*/ 0 w 1335733"/>
              <a:gd name="connsiteY1" fmla="*/ 5680 h 543550"/>
              <a:gd name="connsiteX2" fmla="*/ 1335733 w 1335733"/>
              <a:gd name="connsiteY2" fmla="*/ 0 h 543550"/>
              <a:gd name="connsiteX3" fmla="*/ 972245 w 1335733"/>
              <a:gd name="connsiteY3" fmla="*/ 526511 h 543550"/>
              <a:gd name="connsiteX4" fmla="*/ 340770 w 1335733"/>
              <a:gd name="connsiteY4" fmla="*/ 543550 h 543550"/>
              <a:gd name="connsiteX0" fmla="*/ 340770 w 1347092"/>
              <a:gd name="connsiteY0" fmla="*/ 543550 h 1047696"/>
              <a:gd name="connsiteX1" fmla="*/ 0 w 1347092"/>
              <a:gd name="connsiteY1" fmla="*/ 5680 h 1047696"/>
              <a:gd name="connsiteX2" fmla="*/ 1335733 w 1347092"/>
              <a:gd name="connsiteY2" fmla="*/ 0 h 1047696"/>
              <a:gd name="connsiteX3" fmla="*/ 1347092 w 1347092"/>
              <a:gd name="connsiteY3" fmla="*/ 1047696 h 1047696"/>
              <a:gd name="connsiteX4" fmla="*/ 340770 w 1347092"/>
              <a:gd name="connsiteY4" fmla="*/ 543550 h 1047696"/>
              <a:gd name="connsiteX0" fmla="*/ 0 w 1358452"/>
              <a:gd name="connsiteY0" fmla="*/ 1056462 h 1056462"/>
              <a:gd name="connsiteX1" fmla="*/ 11360 w 1358452"/>
              <a:gd name="connsiteY1" fmla="*/ 5680 h 1056462"/>
              <a:gd name="connsiteX2" fmla="*/ 1347093 w 1358452"/>
              <a:gd name="connsiteY2" fmla="*/ 0 h 1056462"/>
              <a:gd name="connsiteX3" fmla="*/ 1358452 w 1358452"/>
              <a:gd name="connsiteY3" fmla="*/ 1047696 h 1056462"/>
              <a:gd name="connsiteX4" fmla="*/ 0 w 1358452"/>
              <a:gd name="connsiteY4" fmla="*/ 1056462 h 105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452" h="1056462">
                <a:moveTo>
                  <a:pt x="0" y="1056462"/>
                </a:moveTo>
                <a:lnTo>
                  <a:pt x="11360" y="5680"/>
                </a:lnTo>
                <a:lnTo>
                  <a:pt x="1347093" y="0"/>
                </a:lnTo>
                <a:lnTo>
                  <a:pt x="1358452" y="1047696"/>
                </a:lnTo>
                <a:lnTo>
                  <a:pt x="0" y="1056462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Parallelogramm 73">
            <a:extLst>
              <a:ext uri="{FF2B5EF4-FFF2-40B4-BE49-F238E27FC236}">
                <a16:creationId xmlns:a16="http://schemas.microsoft.com/office/drawing/2014/main" id="{B52E2E19-C849-424D-955B-9EF7B9150042}"/>
              </a:ext>
            </a:extLst>
          </p:cNvPr>
          <p:cNvSpPr/>
          <p:nvPr/>
        </p:nvSpPr>
        <p:spPr>
          <a:xfrm rot="5400000">
            <a:off x="5049529" y="5387430"/>
            <a:ext cx="380136" cy="54986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60000">
                <a:srgbClr val="EAEAEA">
                  <a:shade val="30000"/>
                  <a:satMod val="115000"/>
                  <a:alpha val="18000"/>
                </a:srgbClr>
              </a:gs>
              <a:gs pos="26000">
                <a:schemeClr val="bg1"/>
              </a:gs>
              <a:gs pos="0">
                <a:srgbClr val="EAEAE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72A139-2769-4F6D-9E25-68407769DD11}"/>
              </a:ext>
            </a:extLst>
          </p:cNvPr>
          <p:cNvSpPr/>
          <p:nvPr/>
        </p:nvSpPr>
        <p:spPr>
          <a:xfrm>
            <a:off x="5934835" y="528762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💡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E9785AC-B1C6-40D1-ACCB-FA3887FD505C}"/>
              </a:ext>
            </a:extLst>
          </p:cNvPr>
          <p:cNvSpPr/>
          <p:nvPr/>
        </p:nvSpPr>
        <p:spPr>
          <a:xfrm rot="380424">
            <a:off x="3846328" y="5287625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📷</a:t>
            </a:r>
          </a:p>
        </p:txBody>
      </p:sp>
    </p:spTree>
    <p:extLst>
      <p:ext uri="{BB962C8B-B14F-4D97-AF65-F5344CB8AC3E}">
        <p14:creationId xmlns:p14="http://schemas.microsoft.com/office/powerpoint/2010/main" val="25927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Path Tracer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Mitsuba 2 still not released!</a:t>
            </a:r>
          </a:p>
          <a:p>
            <a:r>
              <a:rPr lang="en-GB" dirty="0" smtClean="0"/>
              <a:t>Fall back to </a:t>
            </a:r>
            <a:r>
              <a:rPr lang="en-GB" dirty="0" err="1" smtClean="0"/>
              <a:t>Redner</a:t>
            </a:r>
            <a:endParaRPr lang="en-GB" dirty="0" smtClean="0"/>
          </a:p>
          <a:p>
            <a:r>
              <a:rPr lang="en-GB" dirty="0" err="1" smtClean="0"/>
              <a:t>Redner</a:t>
            </a:r>
            <a:r>
              <a:rPr lang="en-GB" dirty="0" smtClean="0"/>
              <a:t> not for Windows</a:t>
            </a:r>
            <a:r>
              <a:rPr lang="en-DE" dirty="0" smtClean="0"/>
              <a:t>…</a:t>
            </a:r>
            <a:r>
              <a:rPr lang="en-GB" dirty="0" smtClean="0"/>
              <a:t> but I’m using it</a:t>
            </a:r>
          </a:p>
        </p:txBody>
      </p:sp>
    </p:spTree>
    <p:extLst>
      <p:ext uri="{BB962C8B-B14F-4D97-AF65-F5344CB8AC3E}">
        <p14:creationId xmlns:p14="http://schemas.microsoft.com/office/powerpoint/2010/main" val="17355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testing and training code for the network</a:t>
            </a:r>
          </a:p>
          <a:p>
            <a:pPr lvl="1"/>
            <a:r>
              <a:rPr lang="en-US" dirty="0"/>
              <a:t>Contact authors for training code</a:t>
            </a:r>
          </a:p>
          <a:p>
            <a:pPr lvl="1"/>
            <a:r>
              <a:rPr lang="en-US" dirty="0"/>
              <a:t>Fallback: Re-implementation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code for Mitsuba 2</a:t>
            </a:r>
          </a:p>
          <a:p>
            <a:pPr lvl="1"/>
            <a:r>
              <a:rPr lang="en-US" dirty="0"/>
              <a:t>Not yet officially released</a:t>
            </a:r>
          </a:p>
          <a:p>
            <a:pPr lvl="1"/>
            <a:r>
              <a:rPr lang="en-US" dirty="0"/>
              <a:t>Fallback: Use other renderer like render (Li et al., 2018)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familiar with papers, source code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Replace rendering layers of the network with Mitsuba 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 (compare with unmodified method)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16.12.2019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2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81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Intermediate Presentation</vt:lpstr>
      <vt:lpstr>Recap</vt:lpstr>
      <vt:lpstr>Models</vt:lpstr>
      <vt:lpstr>Rendering</vt:lpstr>
      <vt:lpstr>Integration of Path Tracer</vt:lpstr>
      <vt:lpstr>Integration of Path Tracer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Technical</dc:title>
  <dc:creator>Markus Worchel</dc:creator>
  <cp:lastModifiedBy>Worchel, Markus</cp:lastModifiedBy>
  <cp:revision>679</cp:revision>
  <dcterms:created xsi:type="dcterms:W3CDTF">2016-02-12T16:33:03Z</dcterms:created>
  <dcterms:modified xsi:type="dcterms:W3CDTF">2019-12-02T10:56:16Z</dcterms:modified>
</cp:coreProperties>
</file>