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6" r:id="rId3"/>
    <p:sldId id="300" r:id="rId4"/>
    <p:sldId id="304" r:id="rId5"/>
    <p:sldId id="298" r:id="rId6"/>
    <p:sldId id="301" r:id="rId7"/>
    <p:sldId id="302" r:id="rId8"/>
    <p:sldId id="303" r:id="rId9"/>
    <p:sldId id="297" r:id="rId10"/>
    <p:sldId id="29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5" autoAdjust="0"/>
    <p:restoredTop sz="68636" autoAdjust="0"/>
  </p:normalViewPr>
  <p:slideViewPr>
    <p:cSldViewPr snapToGrid="0">
      <p:cViewPr varScale="1">
        <p:scale>
          <a:sx n="78" d="100"/>
          <a:sy n="78" d="100"/>
        </p:scale>
        <p:origin x="117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2052" y="-33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CE617-4E55-4C88-8056-E4170CB3D5D9}" type="datetime1">
              <a:rPr lang="de-DE" smtClean="0"/>
              <a:t>30.10.2019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2539D-C2C1-4BD9-A104-153429CA0C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42207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228DC-C190-4EC9-BBDC-AC7F7FC0E1B2}" type="datetime1">
              <a:rPr lang="de-DE" smtClean="0"/>
              <a:t>30.10.2019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83F9E-400F-4DFF-BD42-09DB006F2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5944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ECBB28D-42E2-4786-9C01-EB16EE1D0F58}" type="datetime1">
              <a:rPr lang="de-DE" smtClean="0"/>
              <a:t>30.10.2019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Kopfzeilenplatzhalt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36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02228DC-C190-4EC9-BBDC-AC7F7FC0E1B2}" type="datetime1">
              <a:rPr lang="de-DE" smtClean="0"/>
              <a:t>30.10.2019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27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02228DC-C190-4EC9-BBDC-AC7F7FC0E1B2}" type="datetime1">
              <a:rPr lang="de-DE" smtClean="0"/>
              <a:t>30.10.2019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54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02228DC-C190-4EC9-BBDC-AC7F7FC0E1B2}" type="datetime1">
              <a:rPr lang="de-DE" smtClean="0"/>
              <a:t>30.10.2019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94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02228DC-C190-4EC9-BBDC-AC7F7FC0E1B2}" type="datetime1">
              <a:rPr lang="de-DE" smtClean="0"/>
              <a:t>30.10.2019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844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02228DC-C190-4EC9-BBDC-AC7F7FC0E1B2}" type="datetime1">
              <a:rPr lang="de-DE" smtClean="0"/>
              <a:t>30.10.2019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389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02228DC-C190-4EC9-BBDC-AC7F7FC0E1B2}" type="datetime1">
              <a:rPr lang="de-DE" smtClean="0"/>
              <a:t>30.10.2019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33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02228DC-C190-4EC9-BBDC-AC7F7FC0E1B2}" type="datetime1">
              <a:rPr lang="de-DE" smtClean="0"/>
              <a:t>30.10.2019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20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21.10.2019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TU Berlin">
            <a:extLst>
              <a:ext uri="{FF2B5EF4-FFF2-40B4-BE49-F238E27FC236}">
                <a16:creationId xmlns:a16="http://schemas.microsoft.com/office/drawing/2014/main" id="{B2B5E1C5-4119-4C7D-A4B8-B9F40439C9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91848"/>
            <a:ext cx="20859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DA246E2-D598-4891-A8AA-4F38DB709A7F}"/>
              </a:ext>
            </a:extLst>
          </p:cNvPr>
          <p:cNvCxnSpPr/>
          <p:nvPr userDrawn="1"/>
        </p:nvCxnSpPr>
        <p:spPr>
          <a:xfrm>
            <a:off x="0" y="858839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5340A19-C895-4431-83AD-949FD00702D7}"/>
              </a:ext>
            </a:extLst>
          </p:cNvPr>
          <p:cNvCxnSpPr/>
          <p:nvPr userDrawn="1"/>
        </p:nvCxnSpPr>
        <p:spPr>
          <a:xfrm>
            <a:off x="0" y="6230695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7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21.10.2019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69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21.10.2019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67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31878"/>
            <a:ext cx="10515600" cy="110836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093975"/>
            <a:ext cx="10515600" cy="40829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21.10.2019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TU Berlin">
            <a:extLst>
              <a:ext uri="{FF2B5EF4-FFF2-40B4-BE49-F238E27FC236}">
                <a16:creationId xmlns:a16="http://schemas.microsoft.com/office/drawing/2014/main" id="{A50EE129-7F18-464A-862F-28A50F1980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91848"/>
            <a:ext cx="20859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C441616-50D2-4B08-9869-9EC9B9F4ABF8}"/>
              </a:ext>
            </a:extLst>
          </p:cNvPr>
          <p:cNvCxnSpPr/>
          <p:nvPr userDrawn="1"/>
        </p:nvCxnSpPr>
        <p:spPr>
          <a:xfrm>
            <a:off x="0" y="858839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CDFCD78-C1F7-4C68-95EE-E2314690B0AC}"/>
              </a:ext>
            </a:extLst>
          </p:cNvPr>
          <p:cNvCxnSpPr/>
          <p:nvPr userDrawn="1"/>
        </p:nvCxnSpPr>
        <p:spPr>
          <a:xfrm>
            <a:off x="0" y="6230695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4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21.10.2019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08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21.10.2019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1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21.10.2019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8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21.10.2019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88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21.10.2019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9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21.10.2019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49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21.10.2019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66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21.10.2019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26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942295"/>
            <a:ext cx="9144000" cy="2387600"/>
          </a:xfrm>
        </p:spPr>
        <p:txBody>
          <a:bodyPr/>
          <a:lstStyle/>
          <a:p>
            <a:r>
              <a:rPr lang="de-DE" dirty="0"/>
              <a:t>Technical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1" y="3602038"/>
            <a:ext cx="10515600" cy="1655762"/>
          </a:xfrm>
        </p:spPr>
        <p:txBody>
          <a:bodyPr/>
          <a:lstStyle/>
          <a:p>
            <a:r>
              <a:rPr lang="de-DE" dirty="0"/>
              <a:t>SVBRDF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Physically-based</a:t>
            </a:r>
            <a:r>
              <a:rPr lang="de-DE" dirty="0"/>
              <a:t> </a:t>
            </a:r>
            <a:r>
              <a:rPr lang="de-DE" dirty="0" err="1"/>
              <a:t>Differentiable</a:t>
            </a:r>
            <a:r>
              <a:rPr lang="de-DE" dirty="0"/>
              <a:t> Renderer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sz="2000" dirty="0"/>
              <a:t>Markus Andreas Worchel</a:t>
            </a:r>
          </a:p>
        </p:txBody>
      </p:sp>
      <p:pic>
        <p:nvPicPr>
          <p:cNvPr id="1030" name="Picture 6" descr="TU Ber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91848"/>
            <a:ext cx="20859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r Verbinder 6"/>
          <p:cNvCxnSpPr/>
          <p:nvPr/>
        </p:nvCxnSpPr>
        <p:spPr>
          <a:xfrm>
            <a:off x="0" y="858839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0" y="6230695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B3B579F5-505A-469D-8706-9C9A1BC4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21.10.2019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8C63EAFF-300D-47D0-857C-99618D17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B05D78E0-2CDC-4C45-9B5B-94CDEA1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4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F8B3A-A042-43E2-9863-DCD63DF0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Acquire testing and training code for the network</a:t>
            </a:r>
          </a:p>
          <a:p>
            <a:pPr lvl="1"/>
            <a:r>
              <a:rPr lang="en-US" dirty="0"/>
              <a:t>Contact authors for training code</a:t>
            </a:r>
          </a:p>
          <a:p>
            <a:pPr lvl="1"/>
            <a:r>
              <a:rPr lang="en-US" dirty="0"/>
              <a:t>Fallback: Re-implementation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Acquire code for Mitsuba 2</a:t>
            </a:r>
          </a:p>
          <a:p>
            <a:pPr lvl="1"/>
            <a:r>
              <a:rPr lang="en-US" dirty="0"/>
              <a:t>Not yet officially released</a:t>
            </a:r>
          </a:p>
          <a:p>
            <a:pPr lvl="1"/>
            <a:r>
              <a:rPr lang="en-US" dirty="0"/>
              <a:t>Fallback: Use other renderer like render (Li et al., 2018)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familiar with papers, source code and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Replace rendering layers of the network with Mitsuba 2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Evaluation (compare with unmodified method)</a:t>
            </a:r>
            <a:endParaRPr lang="en-US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21.10.2019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42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21.10.2019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2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243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SVBRDF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21.10.2019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3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SVBRDF Model (</a:t>
            </a:r>
            <a:r>
              <a:rPr lang="en-US" dirty="0" err="1"/>
              <a:t>Normals</a:t>
            </a:r>
            <a:r>
              <a:rPr lang="en-US" dirty="0"/>
              <a:t>, Diffuse Albedo, Specular Albedo, Roughness)</a:t>
            </a:r>
          </a:p>
          <a:p>
            <a:r>
              <a:rPr lang="en-US" dirty="0"/>
              <a:t>Explain Diffuse/Specular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200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SVBRDF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21.10.2019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4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Single-View Paper</a:t>
            </a:r>
          </a:p>
          <a:p>
            <a:r>
              <a:rPr lang="en-US" dirty="0"/>
              <a:t>Multi-View Paper</a:t>
            </a:r>
          </a:p>
          <a:p>
            <a:r>
              <a:rPr lang="en-US" dirty="0"/>
              <a:t>Explain rough idea</a:t>
            </a:r>
          </a:p>
          <a:p>
            <a:r>
              <a:rPr lang="en-US" dirty="0"/>
              <a:t>Mention that they use machine learning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32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  <a:endParaRPr lang="de-DE" dirty="0"/>
          </a:p>
        </p:txBody>
      </p:sp>
      <p:pic>
        <p:nvPicPr>
          <p:cNvPr id="18" name="Inhaltsplatzhalter 17" descr="Ein Bild, das Rock, Stück, sitzend, groß enthält.&#10;&#10;Automatisch generierte Beschreibung">
            <a:extLst>
              <a:ext uri="{FF2B5EF4-FFF2-40B4-BE49-F238E27FC236}">
                <a16:creationId xmlns:a16="http://schemas.microsoft.com/office/drawing/2014/main" id="{878D8BBF-F30B-40E2-B040-94884D851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0242"/>
            <a:ext cx="1108364" cy="110836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21.10.2019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5</a:t>
            </a:fld>
            <a:endParaRPr lang="de-DE"/>
          </a:p>
        </p:txBody>
      </p:sp>
      <p:pic>
        <p:nvPicPr>
          <p:cNvPr id="20" name="Grafik 19" descr="Ein Bild, das Gebäude, sitzend, Bär, groß enthält.&#10;&#10;Automatisch generierte Beschreibung">
            <a:extLst>
              <a:ext uri="{FF2B5EF4-FFF2-40B4-BE49-F238E27FC236}">
                <a16:creationId xmlns:a16="http://schemas.microsoft.com/office/drawing/2014/main" id="{642773E4-47B6-4AEF-9EDD-15BC74115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75497"/>
            <a:ext cx="1108364" cy="1108364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5C5FF4A8-727D-40ED-A8A5-0DB49EDCA213}"/>
              </a:ext>
            </a:extLst>
          </p:cNvPr>
          <p:cNvSpPr/>
          <p:nvPr/>
        </p:nvSpPr>
        <p:spPr>
          <a:xfrm>
            <a:off x="3008827" y="2321100"/>
            <a:ext cx="3249827" cy="546647"/>
          </a:xfrm>
          <a:prstGeom prst="rect">
            <a:avLst/>
          </a:prstGeom>
          <a:solidFill>
            <a:srgbClr val="C50E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Generator</a:t>
            </a:r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3" name="Grafik 22" descr="Ein Bild, das Schnee, bedeckt, sitzend, alt enthält.&#10;&#10;Automatisch generierte Beschreibung">
            <a:extLst>
              <a:ext uri="{FF2B5EF4-FFF2-40B4-BE49-F238E27FC236}">
                <a16:creationId xmlns:a16="http://schemas.microsoft.com/office/drawing/2014/main" id="{6015E3C9-4054-4763-9C41-1317436E8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10752"/>
            <a:ext cx="1108364" cy="1108364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7C3B8EDC-B342-427C-8671-5E2CD30FE341}"/>
              </a:ext>
            </a:extLst>
          </p:cNvPr>
          <p:cNvSpPr/>
          <p:nvPr/>
        </p:nvSpPr>
        <p:spPr>
          <a:xfrm>
            <a:off x="3008826" y="3756355"/>
            <a:ext cx="3249827" cy="546647"/>
          </a:xfrm>
          <a:prstGeom prst="rect">
            <a:avLst/>
          </a:prstGeom>
          <a:solidFill>
            <a:srgbClr val="C50E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Generator</a:t>
            </a:r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9E66E08-1CF4-49CB-98E0-541AEFC8BE43}"/>
              </a:ext>
            </a:extLst>
          </p:cNvPr>
          <p:cNvSpPr/>
          <p:nvPr/>
        </p:nvSpPr>
        <p:spPr>
          <a:xfrm>
            <a:off x="3008825" y="5191610"/>
            <a:ext cx="3249827" cy="546647"/>
          </a:xfrm>
          <a:prstGeom prst="rect">
            <a:avLst/>
          </a:prstGeom>
          <a:solidFill>
            <a:srgbClr val="C50E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Generator</a:t>
            </a:r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EF469E-D58E-4BF4-94C6-A87834081E8E}"/>
              </a:ext>
            </a:extLst>
          </p:cNvPr>
          <p:cNvSpPr/>
          <p:nvPr/>
        </p:nvSpPr>
        <p:spPr>
          <a:xfrm>
            <a:off x="7140103" y="2040242"/>
            <a:ext cx="805292" cy="3978874"/>
          </a:xfrm>
          <a:prstGeom prst="rect">
            <a:avLst/>
          </a:prstGeom>
          <a:solidFill>
            <a:srgbClr val="C50E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Fusion</a:t>
            </a:r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FDFF972-AB48-4D08-9781-60BE324D5CF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258654" y="2594424"/>
            <a:ext cx="8814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74A976A-2982-4AC5-B1D6-1E91B76BC1CF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6258653" y="4029679"/>
            <a:ext cx="8814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133A7B9-CA61-4095-8267-B4BE02BC41AD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258652" y="5464934"/>
            <a:ext cx="8814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AAFAD1A-4F5A-4945-BF2D-4497019C94C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946564" y="2594424"/>
            <a:ext cx="10622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0CEA1FC2-3772-40BE-B762-CF45C9732298}"/>
              </a:ext>
            </a:extLst>
          </p:cNvPr>
          <p:cNvCxnSpPr>
            <a:cxnSpLocks/>
          </p:cNvCxnSpPr>
          <p:nvPr/>
        </p:nvCxnSpPr>
        <p:spPr>
          <a:xfrm>
            <a:off x="1946562" y="4029679"/>
            <a:ext cx="10622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A4B061C0-A3A1-48F9-942F-FD0FC858B44E}"/>
              </a:ext>
            </a:extLst>
          </p:cNvPr>
          <p:cNvCxnSpPr>
            <a:cxnSpLocks/>
          </p:cNvCxnSpPr>
          <p:nvPr/>
        </p:nvCxnSpPr>
        <p:spPr>
          <a:xfrm>
            <a:off x="1946562" y="5464934"/>
            <a:ext cx="10622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690A2CC-2765-42C1-8700-45AC2FB61C49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945392" y="3517315"/>
            <a:ext cx="8954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fik 45" descr="Ein Bild, das Kreide, Briefpapier, Scheibe, Kuchen enthält.&#10;&#10;Automatisch generierte Beschreibung">
            <a:extLst>
              <a:ext uri="{FF2B5EF4-FFF2-40B4-BE49-F238E27FC236}">
                <a16:creationId xmlns:a16="http://schemas.microsoft.com/office/drawing/2014/main" id="{7262BBBC-8B24-4AB9-AAB9-3059DDADD7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06" y="2063579"/>
            <a:ext cx="817162" cy="817162"/>
          </a:xfrm>
          <a:prstGeom prst="rect">
            <a:avLst/>
          </a:prstGeom>
        </p:spPr>
      </p:pic>
      <p:pic>
        <p:nvPicPr>
          <p:cNvPr id="48" name="Grafik 47" descr="Ein Bild, das Feuer, Straße, sitzend, Raum enthält.&#10;&#10;Automatisch generierte Beschreibung">
            <a:extLst>
              <a:ext uri="{FF2B5EF4-FFF2-40B4-BE49-F238E27FC236}">
                <a16:creationId xmlns:a16="http://schemas.microsoft.com/office/drawing/2014/main" id="{6E639C4D-A2E6-436E-A90D-52C01498CB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13" y="3108737"/>
            <a:ext cx="817155" cy="817155"/>
          </a:xfrm>
          <a:prstGeom prst="rect">
            <a:avLst/>
          </a:prstGeom>
        </p:spPr>
      </p:pic>
      <p:pic>
        <p:nvPicPr>
          <p:cNvPr id="50" name="Grafik 49" descr="Ein Bild, das Gebäude, Essen, weiß, sitzend enthält.&#10;&#10;Automatisch generierte Beschreibung">
            <a:extLst>
              <a:ext uri="{FF2B5EF4-FFF2-40B4-BE49-F238E27FC236}">
                <a16:creationId xmlns:a16="http://schemas.microsoft.com/office/drawing/2014/main" id="{D38CA664-FE88-4667-BB9D-5617CD4DF9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06" y="4153896"/>
            <a:ext cx="817157" cy="817150"/>
          </a:xfrm>
          <a:prstGeom prst="rect">
            <a:avLst/>
          </a:prstGeom>
        </p:spPr>
      </p:pic>
      <p:pic>
        <p:nvPicPr>
          <p:cNvPr id="52" name="Grafik 51" descr="Ein Bild, das Laptop enthält.&#10;&#10;Automatisch generierte Beschreibung">
            <a:extLst>
              <a:ext uri="{FF2B5EF4-FFF2-40B4-BE49-F238E27FC236}">
                <a16:creationId xmlns:a16="http://schemas.microsoft.com/office/drawing/2014/main" id="{ABE83224-9CC7-4B53-A4A5-770528A212E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11" y="5199036"/>
            <a:ext cx="817152" cy="817152"/>
          </a:xfrm>
          <a:prstGeom prst="rect">
            <a:avLst/>
          </a:prstGeom>
        </p:spPr>
      </p:pic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D87E2C49-448B-47BD-A4D8-62B78C55EA6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945392" y="2472160"/>
            <a:ext cx="8954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FD708AC-FBB5-4D07-9D92-892CD743E4B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7945392" y="4562471"/>
            <a:ext cx="8954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052E1034-3614-4693-8E26-CC31B36DC489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945391" y="5607612"/>
            <a:ext cx="895420" cy="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1E05978A-2689-48C1-ACBE-182CF3DEB01C}"/>
              </a:ext>
            </a:extLst>
          </p:cNvPr>
          <p:cNvSpPr txBox="1"/>
          <p:nvPr/>
        </p:nvSpPr>
        <p:spPr>
          <a:xfrm>
            <a:off x="9835979" y="2287494"/>
            <a:ext cx="88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</a:t>
            </a:r>
            <a:endParaRPr lang="de-DE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74517891-ECB4-4E2B-B991-1B17B901F207}"/>
              </a:ext>
            </a:extLst>
          </p:cNvPr>
          <p:cNvSpPr txBox="1"/>
          <p:nvPr/>
        </p:nvSpPr>
        <p:spPr>
          <a:xfrm>
            <a:off x="9835978" y="3336006"/>
            <a:ext cx="174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Diffuse Albedo</a:t>
            </a:r>
            <a:endParaRPr lang="de-DE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1D6CCDD-BB08-4B4B-AFE1-D3E84677153A}"/>
              </a:ext>
            </a:extLst>
          </p:cNvPr>
          <p:cNvSpPr txBox="1"/>
          <p:nvPr/>
        </p:nvSpPr>
        <p:spPr>
          <a:xfrm>
            <a:off x="9835977" y="4377805"/>
            <a:ext cx="174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Roughness</a:t>
            </a:r>
            <a:endParaRPr lang="de-DE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8455F4AE-D13F-446E-BFF7-11B9582CF536}"/>
              </a:ext>
            </a:extLst>
          </p:cNvPr>
          <p:cNvSpPr txBox="1"/>
          <p:nvPr/>
        </p:nvSpPr>
        <p:spPr>
          <a:xfrm>
            <a:off x="9835976" y="5427990"/>
            <a:ext cx="174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 Albedo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55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– Generator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F8B3A-A042-43E2-9863-DCD63DF0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21.10.2019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58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– Multi-View Fusion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F8B3A-A042-43E2-9863-DCD63DF0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21.10.2019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09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0F63E-CA07-49A5-8D25-3D97C13D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Loss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A3D303-FC2E-47FB-BF61-24C926AE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AA305-7755-4E7F-8F8C-5E6B6364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21.10.2019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0A487E-5F71-4BDF-A843-AF564C44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FA4D2A-3026-4D94-BCFA-2DEDE3C4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49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F8B3A-A042-43E2-9863-DCD63DF02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3975"/>
            <a:ext cx="10744200" cy="4082987"/>
          </a:xfrm>
        </p:spPr>
        <p:txBody>
          <a:bodyPr/>
          <a:lstStyle/>
          <a:p>
            <a:r>
              <a:rPr lang="en-US" dirty="0"/>
              <a:t>Generator reimplemented in </a:t>
            </a:r>
            <a:br>
              <a:rPr lang="en-US" dirty="0"/>
            </a:b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Overfitting test</a:t>
            </a:r>
          </a:p>
          <a:p>
            <a:r>
              <a:rPr lang="en-US" dirty="0"/>
              <a:t>2 training samples</a:t>
            </a:r>
          </a:p>
          <a:p>
            <a:r>
              <a:rPr lang="en-US" dirty="0"/>
              <a:t>1 test sample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21.10.2019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9</a:t>
            </a:fld>
            <a:endParaRPr lang="de-DE"/>
          </a:p>
        </p:txBody>
      </p:sp>
      <p:pic>
        <p:nvPicPr>
          <p:cNvPr id="11" name="Grafik 10" descr="Ein Bild, das farbig enthält.&#10;&#10;Automatisch generierte Beschreibung">
            <a:extLst>
              <a:ext uri="{FF2B5EF4-FFF2-40B4-BE49-F238E27FC236}">
                <a16:creationId xmlns:a16="http://schemas.microsoft.com/office/drawing/2014/main" id="{583FCBDD-E4D5-4F0B-A352-FA321E7C08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3" t="11351" r="8631" b="27748"/>
          <a:stretch/>
        </p:blipFill>
        <p:spPr>
          <a:xfrm>
            <a:off x="6288609" y="2112819"/>
            <a:ext cx="5065191" cy="404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7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Breitbild</PresentationFormat>
  <Paragraphs>85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Technical Presentation</vt:lpstr>
      <vt:lpstr>Recap</vt:lpstr>
      <vt:lpstr>SVBRDF</vt:lpstr>
      <vt:lpstr>SVBRDF</vt:lpstr>
      <vt:lpstr>Network</vt:lpstr>
      <vt:lpstr>Network – Generator</vt:lpstr>
      <vt:lpstr>Network – Multi-View Fusion</vt:lpstr>
      <vt:lpstr>Rendering Loss</vt:lpstr>
      <vt:lpstr>Current State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Bachelorarbeit</dc:title>
  <dc:creator>Markus Worchel</dc:creator>
  <cp:lastModifiedBy>Markus Worchel</cp:lastModifiedBy>
  <cp:revision>577</cp:revision>
  <dcterms:created xsi:type="dcterms:W3CDTF">2016-02-12T16:33:03Z</dcterms:created>
  <dcterms:modified xsi:type="dcterms:W3CDTF">2019-10-30T11:15:08Z</dcterms:modified>
</cp:coreProperties>
</file>