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6" r:id="rId3"/>
    <p:sldId id="321" r:id="rId4"/>
    <p:sldId id="323" r:id="rId5"/>
    <p:sldId id="325" r:id="rId6"/>
    <p:sldId id="331" r:id="rId7"/>
    <p:sldId id="326" r:id="rId8"/>
    <p:sldId id="313" r:id="rId9"/>
    <p:sldId id="330" r:id="rId10"/>
    <p:sldId id="317" r:id="rId11"/>
    <p:sldId id="328" r:id="rId12"/>
    <p:sldId id="329" r:id="rId13"/>
    <p:sldId id="327" r:id="rId14"/>
    <p:sldId id="333" r:id="rId15"/>
    <p:sldId id="33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Worchel" initials="MW" lastIdx="1" clrIdx="0">
    <p:extLst>
      <p:ext uri="{19B8F6BF-5375-455C-9EA6-DF929625EA0E}">
        <p15:presenceInfo xmlns:p15="http://schemas.microsoft.com/office/powerpoint/2012/main" userId="c7e38dd40058cd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BD"/>
    <a:srgbClr val="C00000"/>
    <a:srgbClr val="C50E1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77321" autoAdjust="0"/>
  </p:normalViewPr>
  <p:slideViewPr>
    <p:cSldViewPr snapToGrid="0">
      <p:cViewPr>
        <p:scale>
          <a:sx n="75" d="100"/>
          <a:sy n="75" d="100"/>
        </p:scale>
        <p:origin x="1242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2052" y="-33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DDE21-0E5F-4261-B625-F72572F6AF10}" type="datetime1">
              <a:rPr lang="de-DE" smtClean="0"/>
              <a:t>22.02.2020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2539D-C2C1-4BD9-A104-153429CA0C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42207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95D85-8732-4112-A366-780982A7146E}" type="datetime1">
              <a:rPr lang="de-DE" smtClean="0"/>
              <a:t>22.02.2020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83F9E-400F-4DFF-BD42-09DB006F2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5944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F41897A-5D60-4604-859A-7752DF144845}" type="datetime1">
              <a:rPr lang="de-DE" smtClean="0"/>
              <a:t>22.02.2020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36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F9D2D58-8C4F-42B9-9048-ABCBAC3B7860}" type="datetime1">
              <a:rPr lang="de-DE" smtClean="0"/>
              <a:t>22.02.2020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2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F9D2D58-8C4F-42B9-9048-ABCBAC3B7860}" type="datetime1">
              <a:rPr lang="de-DE" smtClean="0"/>
              <a:t>22.02.2020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48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F9D2D58-8C4F-42B9-9048-ABCBAC3B7860}" type="datetime1">
              <a:rPr lang="de-DE" smtClean="0"/>
              <a:t>22.02.2020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183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A4EE20F-05BE-4477-8BD1-E3E3C5BAF26A}" type="datetime1">
              <a:rPr lang="de-DE" smtClean="0"/>
              <a:t>22.02.2020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83F9E-400F-4DFF-BD42-09DB006F263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9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TU Berlin">
            <a:extLst>
              <a:ext uri="{FF2B5EF4-FFF2-40B4-BE49-F238E27FC236}">
                <a16:creationId xmlns:a16="http://schemas.microsoft.com/office/drawing/2014/main" id="{B2B5E1C5-4119-4C7D-A4B8-B9F40439C9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91848"/>
            <a:ext cx="2085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DA246E2-D598-4891-A8AA-4F38DB709A7F}"/>
              </a:ext>
            </a:extLst>
          </p:cNvPr>
          <p:cNvCxnSpPr/>
          <p:nvPr userDrawn="1"/>
        </p:nvCxnSpPr>
        <p:spPr>
          <a:xfrm>
            <a:off x="0" y="858839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5340A19-C895-4431-83AD-949FD00702D7}"/>
              </a:ext>
            </a:extLst>
          </p:cNvPr>
          <p:cNvCxnSpPr/>
          <p:nvPr userDrawn="1"/>
        </p:nvCxnSpPr>
        <p:spPr>
          <a:xfrm>
            <a:off x="0" y="6230695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7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69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67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9587" y="-105147"/>
            <a:ext cx="10515600" cy="110836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9586" y="1200212"/>
            <a:ext cx="11053417" cy="47989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TU Berlin">
            <a:extLst>
              <a:ext uri="{FF2B5EF4-FFF2-40B4-BE49-F238E27FC236}">
                <a16:creationId xmlns:a16="http://schemas.microsoft.com/office/drawing/2014/main" id="{A50EE129-7F18-464A-862F-28A50F1980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91848"/>
            <a:ext cx="2085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C441616-50D2-4B08-9869-9EC9B9F4ABF8}"/>
              </a:ext>
            </a:extLst>
          </p:cNvPr>
          <p:cNvCxnSpPr/>
          <p:nvPr userDrawn="1"/>
        </p:nvCxnSpPr>
        <p:spPr>
          <a:xfrm>
            <a:off x="0" y="858839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CDFCD78-C1F7-4C68-95EE-E2314690B0AC}"/>
              </a:ext>
            </a:extLst>
          </p:cNvPr>
          <p:cNvCxnSpPr/>
          <p:nvPr userDrawn="1"/>
        </p:nvCxnSpPr>
        <p:spPr>
          <a:xfrm>
            <a:off x="0" y="6230695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4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08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1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8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88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9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49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66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24.02.2020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780B-A277-4DF9-8FC2-595931A1D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26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-sop.inria.fr/reves/Basilic/2018/DADDB18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://www-sop.inria.fr/reves/Basilic/2019/DADDB19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-sop.inria.fr/reves/Basilic/2018/DADDB18/" TargetMode="External"/><Relationship Id="rId7" Type="http://schemas.openxmlformats.org/officeDocument/2006/relationships/image" Target="../media/image3.png"/><Relationship Id="rId12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https://people.csail.mit.edu/tzumao/diffrt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-sop.inria.fr/reves/Basilic/2019/DADDB19/" TargetMode="Externa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942295"/>
            <a:ext cx="9144000" cy="2387600"/>
          </a:xfrm>
        </p:spPr>
        <p:txBody>
          <a:bodyPr/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1" y="3602038"/>
            <a:ext cx="10515600" cy="1655762"/>
          </a:xfrm>
        </p:spPr>
        <p:txBody>
          <a:bodyPr/>
          <a:lstStyle/>
          <a:p>
            <a:r>
              <a:rPr lang="de-DE" dirty="0"/>
              <a:t>SVBRDF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Physically-based</a:t>
            </a:r>
            <a:r>
              <a:rPr lang="de-DE" dirty="0"/>
              <a:t> </a:t>
            </a:r>
            <a:r>
              <a:rPr lang="de-DE" dirty="0" err="1"/>
              <a:t>Differentiable</a:t>
            </a:r>
            <a:r>
              <a:rPr lang="de-DE" dirty="0"/>
              <a:t> </a:t>
            </a:r>
            <a:r>
              <a:rPr lang="de-DE" dirty="0" err="1"/>
              <a:t>Renderer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sz="2000" dirty="0"/>
              <a:t>Markus Andreas Worchel</a:t>
            </a:r>
          </a:p>
        </p:txBody>
      </p:sp>
      <p:pic>
        <p:nvPicPr>
          <p:cNvPr id="1030" name="Picture 6" descr="TU Ber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91848"/>
            <a:ext cx="2085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r Verbinder 6"/>
          <p:cNvCxnSpPr/>
          <p:nvPr/>
        </p:nvCxnSpPr>
        <p:spPr>
          <a:xfrm>
            <a:off x="0" y="858839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0" y="6230695"/>
            <a:ext cx="12192000" cy="0"/>
          </a:xfrm>
          <a:prstGeom prst="line">
            <a:avLst/>
          </a:prstGeom>
          <a:ln w="25400">
            <a:solidFill>
              <a:srgbClr val="C50E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B3B579F5-505A-469D-8706-9C9A1BC4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8C63EAFF-300D-47D0-857C-99618D17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B05D78E0-2CDC-4C45-9B5B-94CDEA1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4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rafik 55" descr="Ein Bild, das Kuchen, schließen, Stück, Schnee enthält.&#10;&#10;Automatisch generierte Beschreibung">
            <a:extLst>
              <a:ext uri="{FF2B5EF4-FFF2-40B4-BE49-F238E27FC236}">
                <a16:creationId xmlns:a16="http://schemas.microsoft.com/office/drawing/2014/main" id="{931B1693-86D6-4C1F-B500-022FB2330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20917" y="1879641"/>
            <a:ext cx="3600280" cy="360028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291085-4204-4EE2-B9F7-A131B44E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Renderer Output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603292-192B-4585-B260-41E1E4A5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585D4-DF1A-4E59-A394-DE2EF4A6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5D823-99DF-460B-A297-38FB6DE0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10</a:t>
            </a:fld>
            <a:endParaRPr lang="de-DE"/>
          </a:p>
        </p:txBody>
      </p:sp>
      <p:pic>
        <p:nvPicPr>
          <p:cNvPr id="50" name="Grafik 49" descr="Ein Bild, das Tisch, sitzend, drinnen, Laptop enthält.&#10;&#10;Automatisch generierte Beschreibung">
            <a:extLst>
              <a:ext uri="{FF2B5EF4-FFF2-40B4-BE49-F238E27FC236}">
                <a16:creationId xmlns:a16="http://schemas.microsoft.com/office/drawing/2014/main" id="{3533A406-96A1-492A-A4A4-ACBCB4F2C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1" y="2358544"/>
            <a:ext cx="4656762" cy="2328384"/>
          </a:xfrm>
          <a:prstGeom prst="rect">
            <a:avLst/>
          </a:prstGeom>
        </p:spPr>
      </p:pic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AB97CAC-42E8-4ED9-93A0-81E4D51FD310}"/>
              </a:ext>
            </a:extLst>
          </p:cNvPr>
          <p:cNvCxnSpPr>
            <a:cxnSpLocks/>
          </p:cNvCxnSpPr>
          <p:nvPr/>
        </p:nvCxnSpPr>
        <p:spPr>
          <a:xfrm>
            <a:off x="4876800" y="4212510"/>
            <a:ext cx="5944399" cy="1267413"/>
          </a:xfrm>
          <a:prstGeom prst="straightConnector1">
            <a:avLst/>
          </a:prstGeom>
          <a:ln w="12700"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89CF5BC-699A-4288-B2E0-00381B045B7E}"/>
              </a:ext>
            </a:extLst>
          </p:cNvPr>
          <p:cNvCxnSpPr>
            <a:cxnSpLocks/>
          </p:cNvCxnSpPr>
          <p:nvPr/>
        </p:nvCxnSpPr>
        <p:spPr>
          <a:xfrm flipV="1">
            <a:off x="3623946" y="1872405"/>
            <a:ext cx="7197253" cy="1382424"/>
          </a:xfrm>
          <a:prstGeom prst="straightConnector1">
            <a:avLst/>
          </a:prstGeom>
          <a:ln w="12700"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37FFB06-9C24-47BA-A219-887944AD749A}"/>
              </a:ext>
            </a:extLst>
          </p:cNvPr>
          <p:cNvCxnSpPr>
            <a:cxnSpLocks/>
          </p:cNvCxnSpPr>
          <p:nvPr/>
        </p:nvCxnSpPr>
        <p:spPr>
          <a:xfrm flipV="1">
            <a:off x="2209800" y="1879643"/>
            <a:ext cx="5011115" cy="1382423"/>
          </a:xfrm>
          <a:prstGeom prst="straightConnector1">
            <a:avLst/>
          </a:prstGeom>
          <a:ln w="12700"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C4A44E6-A2C6-4AD9-9BFE-D14774D9F5CA}"/>
              </a:ext>
            </a:extLst>
          </p:cNvPr>
          <p:cNvCxnSpPr>
            <a:cxnSpLocks/>
          </p:cNvCxnSpPr>
          <p:nvPr/>
        </p:nvCxnSpPr>
        <p:spPr>
          <a:xfrm>
            <a:off x="906494" y="4212510"/>
            <a:ext cx="6314421" cy="1267413"/>
          </a:xfrm>
          <a:prstGeom prst="straightConnector1">
            <a:avLst/>
          </a:prstGeom>
          <a:ln w="12700"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1DA9053-A6C6-45AE-9A9D-E2FE138B1C25}"/>
              </a:ext>
            </a:extLst>
          </p:cNvPr>
          <p:cNvSpPr txBox="1"/>
          <p:nvPr/>
        </p:nvSpPr>
        <p:spPr>
          <a:xfrm>
            <a:off x="7736859" y="1351382"/>
            <a:ext cx="256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Solution: </a:t>
            </a:r>
            <a:r>
              <a:rPr lang="de-DE" dirty="0" err="1"/>
              <a:t>patch</a:t>
            </a:r>
            <a:r>
              <a:rPr lang="de-DE" dirty="0"/>
              <a:t> </a:t>
            </a:r>
            <a:r>
              <a:rPr lang="de-DE" dirty="0" err="1"/>
              <a:t>rendering</a:t>
            </a:r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850D428-B2C1-4485-B1A6-1EE6767CE1F2}"/>
              </a:ext>
            </a:extLst>
          </p:cNvPr>
          <p:cNvSpPr txBox="1"/>
          <p:nvPr/>
        </p:nvSpPr>
        <p:spPr>
          <a:xfrm>
            <a:off x="947124" y="1560965"/>
            <a:ext cx="316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endParaRPr lang="de-DE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FE58FC9-DA61-444D-9CE4-0B4ACE7D49BE}"/>
              </a:ext>
            </a:extLst>
          </p:cNvPr>
          <p:cNvCxnSpPr/>
          <p:nvPr/>
        </p:nvCxnSpPr>
        <p:spPr>
          <a:xfrm flipH="1">
            <a:off x="1611086" y="1930297"/>
            <a:ext cx="598714" cy="8564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5326434-B224-4542-AE8E-318410874DD2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530186" y="1930297"/>
            <a:ext cx="23301" cy="9776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9E1A3C0-9619-42D4-93BF-8175D6F98D4F}"/>
              </a:ext>
            </a:extLst>
          </p:cNvPr>
          <p:cNvCxnSpPr>
            <a:cxnSpLocks/>
          </p:cNvCxnSpPr>
          <p:nvPr/>
        </p:nvCxnSpPr>
        <p:spPr>
          <a:xfrm>
            <a:off x="2873762" y="1930297"/>
            <a:ext cx="1315134" cy="5577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43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973DD-6E18-48DF-B74B-1DE7EC72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Patch Sampling in Redner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100E5-9C8D-4FCE-B397-BC5EB189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Explanation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derivates</a:t>
            </a:r>
            <a:r>
              <a:rPr lang="de-DE" dirty="0"/>
              <a:t> in C++ and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derivatives </a:t>
            </a:r>
            <a:r>
              <a:rPr lang="de-DE" dirty="0" err="1"/>
              <a:t>work</a:t>
            </a:r>
            <a:r>
              <a:rPr lang="de-DE" dirty="0"/>
              <a:t> (material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renderings</a:t>
            </a:r>
            <a:r>
              <a:rPr lang="de-DE" dirty="0"/>
              <a:t>)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3C397B-FC6A-4057-94C6-1B1A89CA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B1BB4B-DA22-4C6B-AB3A-C3428589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ADE200-37C6-4817-91D8-F48F05A2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00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7FDC2-661E-4F26-AE0C-BFD6A239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</a:t>
            </a:r>
            <a:r>
              <a:rPr lang="de-DE" dirty="0"/>
              <a:t> - </a:t>
            </a:r>
            <a:r>
              <a:rPr lang="de-DE" dirty="0" err="1"/>
              <a:t>Inference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C1FB8B-FD5A-4421-ADC7-6C1BC1B5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Flowchart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Training and </a:t>
            </a:r>
            <a:r>
              <a:rPr lang="de-DE" dirty="0" err="1"/>
              <a:t>Inference</a:t>
            </a:r>
            <a:r>
              <a:rPr lang="de-DE" dirty="0"/>
              <a:t> (</a:t>
            </a:r>
            <a:r>
              <a:rPr lang="de-DE" dirty="0" err="1"/>
              <a:t>images</a:t>
            </a:r>
            <a:r>
              <a:rPr lang="de-DE" dirty="0"/>
              <a:t>, SVBRDF,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, u-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encoder</a:t>
            </a:r>
            <a:r>
              <a:rPr lang="de-DE" dirty="0"/>
              <a:t> </a:t>
            </a:r>
            <a:r>
              <a:rPr lang="de-DE" dirty="0" err="1"/>
              <a:t>decoder</a:t>
            </a:r>
            <a:r>
              <a:rPr lang="de-DE" dirty="0"/>
              <a:t>,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renderers</a:t>
            </a:r>
            <a:r>
              <a:rPr lang="de-DE" dirty="0"/>
              <a:t> [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illumination</a:t>
            </a:r>
            <a:r>
              <a:rPr lang="de-DE" dirty="0"/>
              <a:t>/</a:t>
            </a:r>
            <a:r>
              <a:rPr lang="de-DE" dirty="0" err="1"/>
              <a:t>pathtracing</a:t>
            </a:r>
            <a:r>
              <a:rPr lang="de-DE" dirty="0"/>
              <a:t>]))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B2215-9B65-4C4E-BD3E-47C6BBAF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6CC190-375E-4F51-A989-53F9BD40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1CED0-962F-47A3-A1C9-91CAA470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51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112FF-C93E-4058-BE39-CB3BA10C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99C83-31B0-44B7-B245-CF7ACDFE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Qualitative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and </a:t>
            </a:r>
            <a:r>
              <a:rPr lang="de-DE" dirty="0" err="1"/>
              <a:t>re-implementation</a:t>
            </a:r>
            <a:endParaRPr lang="de-DE" dirty="0"/>
          </a:p>
          <a:p>
            <a:r>
              <a:rPr lang="de-DE" dirty="0"/>
              <a:t>Qualitative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re-implementation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illumination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pathtracing</a:t>
            </a:r>
            <a:endParaRPr lang="de-DE" dirty="0"/>
          </a:p>
          <a:p>
            <a:r>
              <a:rPr lang="de-DE" dirty="0"/>
              <a:t>Quantitative </a:t>
            </a:r>
            <a:r>
              <a:rPr lang="de-DE" dirty="0" err="1"/>
              <a:t>comparison</a:t>
            </a:r>
            <a:r>
              <a:rPr lang="de-DE" dirty="0"/>
              <a:t> (</a:t>
            </a:r>
            <a:r>
              <a:rPr lang="de-DE" dirty="0" err="1"/>
              <a:t>training</a:t>
            </a:r>
            <a:r>
              <a:rPr lang="de-DE" dirty="0"/>
              <a:t> time,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)</a:t>
            </a:r>
          </a:p>
          <a:p>
            <a:r>
              <a:rPr lang="de-DE" dirty="0"/>
              <a:t>Real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all </a:t>
            </a:r>
            <a:r>
              <a:rPr lang="de-DE" dirty="0" err="1"/>
              <a:t>methods</a:t>
            </a:r>
            <a:endParaRPr lang="de-DE" dirty="0"/>
          </a:p>
          <a:p>
            <a:r>
              <a:rPr lang="de-DE" dirty="0"/>
              <a:t>Videos </a:t>
            </a:r>
            <a:r>
              <a:rPr lang="de-DE"/>
              <a:t>/ (interactive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?)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F146CA-6467-462B-85E8-52609A8A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7B614-B429-462E-ACC6-5E52CDCA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108298-FC96-4F8E-A46C-1406BADE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88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112FF-C93E-4058-BE39-CB3BA10C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Limitations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99C83-31B0-44B7-B245-CF7ACDFE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 time</a:t>
            </a:r>
          </a:p>
          <a:p>
            <a:r>
              <a:rPr lang="de-DE" dirty="0" err="1"/>
              <a:t>Correlated</a:t>
            </a:r>
            <a:r>
              <a:rPr lang="de-DE" dirty="0"/>
              <a:t> feature </a:t>
            </a:r>
            <a:r>
              <a:rPr lang="de-DE" dirty="0" err="1"/>
              <a:t>maps</a:t>
            </a:r>
            <a:endParaRPr lang="de-DE" dirty="0"/>
          </a:p>
          <a:p>
            <a:r>
              <a:rPr lang="de-DE" dirty="0" err="1"/>
              <a:t>Metal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F146CA-6467-462B-85E8-52609A8A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7B614-B429-462E-ACC6-5E52CDCA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108298-FC96-4F8E-A46C-1406BADE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08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112FF-C93E-4058-BE39-CB3BA10C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99C83-31B0-44B7-B245-CF7ACDFE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BSDF </a:t>
            </a:r>
            <a:r>
              <a:rPr lang="de-DE" dirty="0" err="1"/>
              <a:t>estimation</a:t>
            </a:r>
            <a:endParaRPr lang="de-DE" dirty="0"/>
          </a:p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geometry</a:t>
            </a:r>
            <a:endParaRPr lang="de-DE" dirty="0"/>
          </a:p>
          <a:p>
            <a:r>
              <a:rPr lang="de-DE" dirty="0" err="1"/>
              <a:t>Optimized</a:t>
            </a:r>
            <a:r>
              <a:rPr lang="de-DE" dirty="0"/>
              <a:t> C++ </a:t>
            </a:r>
            <a:r>
              <a:rPr lang="de-DE" dirty="0" err="1"/>
              <a:t>implementation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F146CA-6467-462B-85E8-52609A8A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7B614-B429-462E-ACC6-5E52CDCA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108298-FC96-4F8E-A46C-1406BADE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Topic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2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6A15074-CAB3-4033-8653-001DF5754C90}"/>
              </a:ext>
            </a:extLst>
          </p:cNvPr>
          <p:cNvCxnSpPr>
            <a:cxnSpLocks/>
          </p:cNvCxnSpPr>
          <p:nvPr/>
        </p:nvCxnSpPr>
        <p:spPr>
          <a:xfrm>
            <a:off x="3732756" y="3218686"/>
            <a:ext cx="40153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Ein Bild, das Gebäude, sitzend, Rock, alt enthält.&#10;&#10;Automatisch generierte Beschreibung">
            <a:extLst>
              <a:ext uri="{FF2B5EF4-FFF2-40B4-BE49-F238E27FC236}">
                <a16:creationId xmlns:a16="http://schemas.microsoft.com/office/drawing/2014/main" id="{16D36F25-4596-4C04-9C89-9765AE8E9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70" y="1638567"/>
            <a:ext cx="1324568" cy="1324568"/>
          </a:xfrm>
          <a:prstGeom prst="rect">
            <a:avLst/>
          </a:prstGeom>
        </p:spPr>
      </p:pic>
      <p:pic>
        <p:nvPicPr>
          <p:cNvPr id="23" name="Grafik 22" descr="Ein Bild, das Schnee, bedeckt, Feuer, weiß enthält.&#10;&#10;Automatisch generierte Beschreibung">
            <a:extLst>
              <a:ext uri="{FF2B5EF4-FFF2-40B4-BE49-F238E27FC236}">
                <a16:creationId xmlns:a16="http://schemas.microsoft.com/office/drawing/2014/main" id="{E18B0F43-0E11-4E6C-A5E7-5EB28265B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70" y="3480526"/>
            <a:ext cx="1324568" cy="1324568"/>
          </a:xfrm>
          <a:prstGeom prst="rect">
            <a:avLst/>
          </a:prstGeom>
        </p:spPr>
      </p:pic>
      <p:pic>
        <p:nvPicPr>
          <p:cNvPr id="25" name="Grafik 24" descr="Ein Bild, das Gebäude, sitzend, Rock, Stein enthält.&#10;&#10;Automatisch generierte Beschreibung">
            <a:extLst>
              <a:ext uri="{FF2B5EF4-FFF2-40B4-BE49-F238E27FC236}">
                <a16:creationId xmlns:a16="http://schemas.microsoft.com/office/drawing/2014/main" id="{8AE14ACE-ED1F-4CD4-9B6B-F93B2DAF4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3" y="3480526"/>
            <a:ext cx="1324568" cy="1324568"/>
          </a:xfrm>
          <a:prstGeom prst="rect">
            <a:avLst/>
          </a:prstGeom>
        </p:spPr>
      </p:pic>
      <p:pic>
        <p:nvPicPr>
          <p:cNvPr id="27" name="Grafik 26" descr="Ein Bild, das Gebäude, sitzend, Bär, alt enthält.&#10;&#10;Automatisch generierte Beschreibung">
            <a:extLst>
              <a:ext uri="{FF2B5EF4-FFF2-40B4-BE49-F238E27FC236}">
                <a16:creationId xmlns:a16="http://schemas.microsoft.com/office/drawing/2014/main" id="{C01C3D17-4160-4A1E-8B68-1CEF156BC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3" y="1638567"/>
            <a:ext cx="1324568" cy="1324568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C3836DD2-FAB6-439F-BC94-000ECE0CB83C}"/>
              </a:ext>
            </a:extLst>
          </p:cNvPr>
          <p:cNvSpPr txBox="1"/>
          <p:nvPr/>
        </p:nvSpPr>
        <p:spPr>
          <a:xfrm>
            <a:off x="1892058" y="2116185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E675FA8-C064-4792-85B7-1B370B0C538A}"/>
              </a:ext>
            </a:extLst>
          </p:cNvPr>
          <p:cNvSpPr txBox="1"/>
          <p:nvPr/>
        </p:nvSpPr>
        <p:spPr>
          <a:xfrm>
            <a:off x="1889003" y="3958144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ABBBB7-19C6-45A4-BF95-1165CE3D4298}"/>
              </a:ext>
            </a:extLst>
          </p:cNvPr>
          <p:cNvSpPr txBox="1"/>
          <p:nvPr/>
        </p:nvSpPr>
        <p:spPr>
          <a:xfrm rot="2700000">
            <a:off x="1972352" y="3004854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413EDA8-F9AC-47F7-B8F7-4FD3BD292315}"/>
              </a:ext>
            </a:extLst>
          </p:cNvPr>
          <p:cNvSpPr txBox="1"/>
          <p:nvPr/>
        </p:nvSpPr>
        <p:spPr>
          <a:xfrm rot="5400000">
            <a:off x="2892353" y="3038760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8BFD07-51EC-4E7C-80CC-5B626A88F9C1}"/>
              </a:ext>
            </a:extLst>
          </p:cNvPr>
          <p:cNvSpPr txBox="1"/>
          <p:nvPr/>
        </p:nvSpPr>
        <p:spPr>
          <a:xfrm rot="5400000">
            <a:off x="1052805" y="3041222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39" name="AutoShape 3">
            <a:extLst>
              <a:ext uri="{FF2B5EF4-FFF2-40B4-BE49-F238E27FC236}">
                <a16:creationId xmlns:a16="http://schemas.microsoft.com/office/drawing/2014/main" id="{B1C356CF-CF59-486E-BB76-6499A60E874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731629" y="1358930"/>
            <a:ext cx="3814762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7BB3C6D0-AF49-4151-9C01-3E859F5AA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629" y="1358930"/>
            <a:ext cx="3825874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40" descr="Ein Bild, das Gebäude, Foto, sitzend, Stein enthält.&#10;&#10;Automatisch generierte Beschreibung">
            <a:extLst>
              <a:ext uri="{FF2B5EF4-FFF2-40B4-BE49-F238E27FC236}">
                <a16:creationId xmlns:a16="http://schemas.microsoft.com/office/drawing/2014/main" id="{CD3E45EE-CE2D-4059-BAE3-65CDF7EC58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7833" l="1167" r="97167">
                        <a14:foregroundMark x1="87167" y1="57667" x2="90333" y2="71500"/>
                        <a14:foregroundMark x1="90333" y1="71500" x2="88167" y2="85833"/>
                        <a14:foregroundMark x1="88167" y1="85833" x2="74500" y2="90000"/>
                        <a14:foregroundMark x1="74500" y1="90000" x2="68000" y2="88000"/>
                        <a14:foregroundMark x1="91833" y1="75167" x2="94333" y2="90833"/>
                        <a14:foregroundMark x1="94333" y1="90833" x2="82500" y2="97333"/>
                        <a14:foregroundMark x1="82500" y1="97333" x2="56833" y2="93667"/>
                        <a14:foregroundMark x1="91500" y1="70833" x2="97167" y2="91000"/>
                        <a14:foregroundMark x1="87167" y1="71167" x2="79333" y2="76500"/>
                        <a14:foregroundMark x1="9000" y1="62333" x2="6167" y2="90667"/>
                        <a14:foregroundMark x1="6167" y1="90667" x2="29833" y2="95000"/>
                        <a14:foregroundMark x1="3667" y1="95667" x2="1333" y2="97667"/>
                        <a14:foregroundMark x1="92833" y1="96333" x2="94500" y2="96667"/>
                        <a14:foregroundMark x1="44667" y1="97667" x2="44333" y2="97667"/>
                        <a14:foregroundMark x1="66000" y1="78167" x2="71667" y2="71167"/>
                        <a14:foregroundMark x1="86500" y1="75167" x2="73667" y2="63333"/>
                        <a14:foregroundMark x1="73667" y1="63333" x2="62167" y2="74833"/>
                        <a14:foregroundMark x1="62167" y1="74833" x2="70833" y2="84333"/>
                        <a14:foregroundMark x1="70833" y1="84333" x2="82167" y2="78167"/>
                        <a14:foregroundMark x1="82167" y1="78167" x2="82833" y2="77167"/>
                        <a14:foregroundMark x1="93167" y1="69500" x2="92333" y2="66667"/>
                        <a14:foregroundMark x1="93333" y1="68333" x2="93167" y2="66333"/>
                        <a14:foregroundMark x1="93500" y1="70667" x2="92667" y2="66167"/>
                        <a14:foregroundMark x1="93833" y1="69667" x2="93167" y2="66000"/>
                        <a14:foregroundMark x1="16667" y1="22833" x2="17167" y2="20000"/>
                        <a14:foregroundMark x1="16333" y1="23000" x2="16667" y2="21000"/>
                        <a14:foregroundMark x1="15667" y1="23333" x2="16333" y2="21333"/>
                        <a14:foregroundMark x1="11000" y1="46500" x2="11500" y2="43000"/>
                        <a14:foregroundMark x1="37667" y1="96833" x2="44667" y2="97000"/>
                        <a14:foregroundMark x1="44500" y1="97833" x2="44077" y2="97833"/>
                        <a14:backgroundMark x1="45167" y1="99500" x2="37000" y2="99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54241">
            <a:off x="7478329" y="917943"/>
            <a:ext cx="3773999" cy="4039199"/>
          </a:xfrm>
          <a:prstGeom prst="rect">
            <a:avLst/>
          </a:prstGeom>
          <a:scene3d>
            <a:camera prst="orthographicFront">
              <a:rot lat="2400000" lon="900000" rev="210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6243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Approach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3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8B30559-AE4B-41B4-A347-B93CA0DEFA9E}"/>
              </a:ext>
            </a:extLst>
          </p:cNvPr>
          <p:cNvSpPr/>
          <p:nvPr/>
        </p:nvSpPr>
        <p:spPr>
          <a:xfrm>
            <a:off x="446375" y="5506709"/>
            <a:ext cx="6270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err="1"/>
              <a:t>Deschaintre</a:t>
            </a:r>
            <a:r>
              <a:rPr lang="en-US" sz="1200" dirty="0"/>
              <a:t> et al., 2018, </a:t>
            </a:r>
            <a:r>
              <a:rPr lang="en-US" sz="1200" i="1" dirty="0">
                <a:hlinkClick r:id="rId3"/>
              </a:rPr>
              <a:t>Single-Image SVBRDF Capture with a Rendering-Aware Deep Network</a:t>
            </a:r>
            <a:br>
              <a:rPr lang="en-US" sz="1200" i="1" dirty="0"/>
            </a:br>
            <a:r>
              <a:rPr lang="en-US" sz="1200" dirty="0"/>
              <a:t>[2] </a:t>
            </a:r>
            <a:r>
              <a:rPr lang="en-US" sz="1200" dirty="0" err="1"/>
              <a:t>Deschaintre</a:t>
            </a:r>
            <a:r>
              <a:rPr lang="en-US" sz="1200" dirty="0"/>
              <a:t> et al., 2019, </a:t>
            </a:r>
            <a:r>
              <a:rPr lang="en-US" sz="1200" i="1" dirty="0">
                <a:hlinkClick r:id="rId4"/>
              </a:rPr>
              <a:t>Flexible SVBRDF Capture with a Multi-Image Deep Network</a:t>
            </a:r>
            <a:endParaRPr lang="en-US" sz="1200" i="1" dirty="0"/>
          </a:p>
          <a:p>
            <a:endParaRPr lang="de-DE" sz="12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740B81F-975F-4455-ABF7-4A8CCE6170BF}"/>
              </a:ext>
            </a:extLst>
          </p:cNvPr>
          <p:cNvCxnSpPr>
            <a:cxnSpLocks/>
          </p:cNvCxnSpPr>
          <p:nvPr/>
        </p:nvCxnSpPr>
        <p:spPr>
          <a:xfrm>
            <a:off x="3732756" y="3218686"/>
            <a:ext cx="40153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 descr="Ein Bild, das Gebäude, sitzend, Rock, alt enthält.&#10;&#10;Automatisch generierte Beschreibung">
            <a:extLst>
              <a:ext uri="{FF2B5EF4-FFF2-40B4-BE49-F238E27FC236}">
                <a16:creationId xmlns:a16="http://schemas.microsoft.com/office/drawing/2014/main" id="{EBFC018F-5098-4D38-A10F-EB78B8ED4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70" y="1638567"/>
            <a:ext cx="1324568" cy="1324568"/>
          </a:xfrm>
          <a:prstGeom prst="rect">
            <a:avLst/>
          </a:prstGeom>
        </p:spPr>
      </p:pic>
      <p:pic>
        <p:nvPicPr>
          <p:cNvPr id="32" name="Grafik 31" descr="Ein Bild, das Schnee, bedeckt, Feuer, weiß enthält.&#10;&#10;Automatisch generierte Beschreibung">
            <a:extLst>
              <a:ext uri="{FF2B5EF4-FFF2-40B4-BE49-F238E27FC236}">
                <a16:creationId xmlns:a16="http://schemas.microsoft.com/office/drawing/2014/main" id="{0898BA1D-7F44-45BE-A995-387CF25B00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70" y="3480526"/>
            <a:ext cx="1324568" cy="1324568"/>
          </a:xfrm>
          <a:prstGeom prst="rect">
            <a:avLst/>
          </a:prstGeom>
        </p:spPr>
      </p:pic>
      <p:pic>
        <p:nvPicPr>
          <p:cNvPr id="33" name="Grafik 32" descr="Ein Bild, das Gebäude, sitzend, Rock, Stein enthält.&#10;&#10;Automatisch generierte Beschreibung">
            <a:extLst>
              <a:ext uri="{FF2B5EF4-FFF2-40B4-BE49-F238E27FC236}">
                <a16:creationId xmlns:a16="http://schemas.microsoft.com/office/drawing/2014/main" id="{58E3662E-D929-423B-A1E9-9B3EC51DC4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3" y="3480526"/>
            <a:ext cx="1324568" cy="1324568"/>
          </a:xfrm>
          <a:prstGeom prst="rect">
            <a:avLst/>
          </a:prstGeom>
        </p:spPr>
      </p:pic>
      <p:pic>
        <p:nvPicPr>
          <p:cNvPr id="38" name="Grafik 37" descr="Ein Bild, das Gebäude, sitzend, Bär, alt enthält.&#10;&#10;Automatisch generierte Beschreibung">
            <a:extLst>
              <a:ext uri="{FF2B5EF4-FFF2-40B4-BE49-F238E27FC236}">
                <a16:creationId xmlns:a16="http://schemas.microsoft.com/office/drawing/2014/main" id="{6A190CFA-7CCA-40A1-B27C-10A80105F0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3" y="1638567"/>
            <a:ext cx="1324568" cy="132456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E3B7E04A-6F2D-4901-AE52-550E4EC82A48}"/>
              </a:ext>
            </a:extLst>
          </p:cNvPr>
          <p:cNvSpPr txBox="1"/>
          <p:nvPr/>
        </p:nvSpPr>
        <p:spPr>
          <a:xfrm>
            <a:off x="1892058" y="2116185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5542175-37DB-4A06-B4D3-9E46FCBFE8E2}"/>
              </a:ext>
            </a:extLst>
          </p:cNvPr>
          <p:cNvSpPr txBox="1"/>
          <p:nvPr/>
        </p:nvSpPr>
        <p:spPr>
          <a:xfrm>
            <a:off x="1889003" y="3958144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EEC8587-5A51-4F72-9B59-66E8ADCDF8BF}"/>
              </a:ext>
            </a:extLst>
          </p:cNvPr>
          <p:cNvSpPr txBox="1"/>
          <p:nvPr/>
        </p:nvSpPr>
        <p:spPr>
          <a:xfrm rot="2700000">
            <a:off x="1972352" y="3004854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B858979-B531-43C0-867D-E2BCE0B8D448}"/>
              </a:ext>
            </a:extLst>
          </p:cNvPr>
          <p:cNvSpPr txBox="1"/>
          <p:nvPr/>
        </p:nvSpPr>
        <p:spPr>
          <a:xfrm rot="5400000">
            <a:off x="2892353" y="3038760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A4BF5CF-9147-4AEB-A31B-F8F4A9E1780B}"/>
              </a:ext>
            </a:extLst>
          </p:cNvPr>
          <p:cNvSpPr txBox="1"/>
          <p:nvPr/>
        </p:nvSpPr>
        <p:spPr>
          <a:xfrm rot="5400000">
            <a:off x="1052805" y="3041222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46" name="AutoShape 3">
            <a:extLst>
              <a:ext uri="{FF2B5EF4-FFF2-40B4-BE49-F238E27FC236}">
                <a16:creationId xmlns:a16="http://schemas.microsoft.com/office/drawing/2014/main" id="{26E73B17-2050-4B18-AAF9-A0688D2C8EF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731629" y="1358930"/>
            <a:ext cx="3814762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7" name="Picture 5">
            <a:extLst>
              <a:ext uri="{FF2B5EF4-FFF2-40B4-BE49-F238E27FC236}">
                <a16:creationId xmlns:a16="http://schemas.microsoft.com/office/drawing/2014/main" id="{15139786-2CAB-4D6A-A820-5CC8BD99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629" y="1358930"/>
            <a:ext cx="3825874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fik 47" descr="Ein Bild, das Gebäude, Foto, sitzend, Stein enthält.&#10;&#10;Automatisch generierte Beschreibung">
            <a:extLst>
              <a:ext uri="{FF2B5EF4-FFF2-40B4-BE49-F238E27FC236}">
                <a16:creationId xmlns:a16="http://schemas.microsoft.com/office/drawing/2014/main" id="{D974A220-1CAE-4B61-B97C-C5A1B7CC8B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7833" l="1167" r="97167">
                        <a14:foregroundMark x1="87167" y1="57667" x2="90333" y2="71500"/>
                        <a14:foregroundMark x1="90333" y1="71500" x2="88167" y2="85833"/>
                        <a14:foregroundMark x1="88167" y1="85833" x2="74500" y2="90000"/>
                        <a14:foregroundMark x1="74500" y1="90000" x2="68000" y2="88000"/>
                        <a14:foregroundMark x1="91833" y1="75167" x2="94333" y2="90833"/>
                        <a14:foregroundMark x1="94333" y1="90833" x2="82500" y2="97333"/>
                        <a14:foregroundMark x1="82500" y1="97333" x2="56833" y2="93667"/>
                        <a14:foregroundMark x1="91500" y1="70833" x2="97167" y2="91000"/>
                        <a14:foregroundMark x1="87167" y1="71167" x2="79333" y2="76500"/>
                        <a14:foregroundMark x1="9000" y1="62333" x2="6167" y2="90667"/>
                        <a14:foregroundMark x1="6167" y1="90667" x2="29833" y2="95000"/>
                        <a14:foregroundMark x1="3667" y1="95667" x2="1333" y2="97667"/>
                        <a14:foregroundMark x1="92833" y1="96333" x2="94500" y2="96667"/>
                        <a14:foregroundMark x1="44667" y1="97667" x2="44333" y2="97667"/>
                        <a14:foregroundMark x1="66000" y1="78167" x2="71667" y2="71167"/>
                        <a14:foregroundMark x1="86500" y1="75167" x2="73667" y2="63333"/>
                        <a14:foregroundMark x1="73667" y1="63333" x2="62167" y2="74833"/>
                        <a14:foregroundMark x1="62167" y1="74833" x2="70833" y2="84333"/>
                        <a14:foregroundMark x1="70833" y1="84333" x2="82167" y2="78167"/>
                        <a14:foregroundMark x1="82167" y1="78167" x2="82833" y2="77167"/>
                        <a14:foregroundMark x1="93167" y1="69500" x2="92333" y2="66667"/>
                        <a14:foregroundMark x1="93333" y1="68333" x2="93167" y2="66333"/>
                        <a14:foregroundMark x1="93500" y1="70667" x2="92667" y2="66167"/>
                        <a14:foregroundMark x1="93833" y1="69667" x2="93167" y2="66000"/>
                        <a14:foregroundMark x1="16667" y1="22833" x2="17167" y2="20000"/>
                        <a14:foregroundMark x1="16333" y1="23000" x2="16667" y2="21000"/>
                        <a14:foregroundMark x1="15667" y1="23333" x2="16333" y2="21333"/>
                        <a14:foregroundMark x1="11000" y1="46500" x2="11500" y2="43000"/>
                        <a14:foregroundMark x1="37667" y1="96833" x2="44667" y2="97000"/>
                        <a14:foregroundMark x1="44500" y1="97833" x2="44077" y2="97833"/>
                        <a14:backgroundMark x1="45167" y1="99500" x2="37000" y2="99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54241">
            <a:off x="7478329" y="917943"/>
            <a:ext cx="3773999" cy="4039199"/>
          </a:xfrm>
          <a:prstGeom prst="rect">
            <a:avLst/>
          </a:prstGeom>
          <a:scene3d>
            <a:camera prst="orthographicFront">
              <a:rot lat="2400000" lon="900000" rev="21000000"/>
            </a:camera>
            <a:lightRig rig="threePt" dir="t"/>
          </a:scene3d>
        </p:spPr>
      </p:pic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4FD9B008-1EED-466A-B0C5-400325255D69}"/>
              </a:ext>
            </a:extLst>
          </p:cNvPr>
          <p:cNvSpPr/>
          <p:nvPr/>
        </p:nvSpPr>
        <p:spPr>
          <a:xfrm>
            <a:off x="5288144" y="2843612"/>
            <a:ext cx="958486" cy="7406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9F6D062-85AD-41D5-B1B0-7A5ED7D4DFF2}"/>
              </a:ext>
            </a:extLst>
          </p:cNvPr>
          <p:cNvSpPr/>
          <p:nvPr/>
        </p:nvSpPr>
        <p:spPr>
          <a:xfrm>
            <a:off x="5432199" y="3626781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[1, 2]</a:t>
            </a:r>
          </a:p>
        </p:txBody>
      </p:sp>
    </p:spTree>
    <p:extLst>
      <p:ext uri="{BB962C8B-B14F-4D97-AF65-F5344CB8AC3E}">
        <p14:creationId xmlns:p14="http://schemas.microsoft.com/office/powerpoint/2010/main" val="227473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Project Scope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4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A4727C2-F77B-408D-B0A5-D88B804012F2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 flipH="1">
            <a:off x="5767387" y="2255425"/>
            <a:ext cx="3846" cy="588187"/>
          </a:xfrm>
          <a:prstGeom prst="straightConnector1">
            <a:avLst/>
          </a:prstGeom>
          <a:ln w="38100">
            <a:solidFill>
              <a:srgbClr val="C50E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901558D0-B0FF-4960-BD13-726A9EDAAE2D}"/>
              </a:ext>
            </a:extLst>
          </p:cNvPr>
          <p:cNvSpPr/>
          <p:nvPr/>
        </p:nvSpPr>
        <p:spPr>
          <a:xfrm>
            <a:off x="4768535" y="1308195"/>
            <a:ext cx="2005396" cy="947230"/>
          </a:xfrm>
          <a:prstGeom prst="rect">
            <a:avLst/>
          </a:prstGeom>
          <a:noFill/>
          <a:ln w="28575">
            <a:solidFill>
              <a:srgbClr val="C50E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C50E1F"/>
                </a:solidFill>
              </a:rPr>
              <a:t>Differentiable</a:t>
            </a:r>
            <a:r>
              <a:rPr lang="de-DE" sz="2400" dirty="0">
                <a:solidFill>
                  <a:srgbClr val="C50E1F"/>
                </a:solidFill>
              </a:rPr>
              <a:t> </a:t>
            </a:r>
            <a:r>
              <a:rPr lang="de-DE" sz="2400" dirty="0" err="1">
                <a:solidFill>
                  <a:srgbClr val="C50E1F"/>
                </a:solidFill>
              </a:rPr>
              <a:t>Pathtracer</a:t>
            </a:r>
            <a:endParaRPr lang="de-DE" sz="2400" dirty="0">
              <a:solidFill>
                <a:srgbClr val="C50E1F"/>
              </a:solidFill>
            </a:endParaRPr>
          </a:p>
        </p:txBody>
      </p:sp>
      <p:sp>
        <p:nvSpPr>
          <p:cNvPr id="39" name="AutoShape 3">
            <a:extLst>
              <a:ext uri="{FF2B5EF4-FFF2-40B4-BE49-F238E27FC236}">
                <a16:creationId xmlns:a16="http://schemas.microsoft.com/office/drawing/2014/main" id="{B1C356CF-CF59-486E-BB76-6499A60E874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731629" y="1739928"/>
            <a:ext cx="3814762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Inhaltsplatzhalter 8">
            <a:extLst>
              <a:ext uri="{FF2B5EF4-FFF2-40B4-BE49-F238E27FC236}">
                <a16:creationId xmlns:a16="http://schemas.microsoft.com/office/drawing/2014/main" id="{2FDA9DBF-C821-44D8-BECF-012E215AA6C9}"/>
              </a:ext>
            </a:extLst>
          </p:cNvPr>
          <p:cNvSpPr txBox="1">
            <a:spLocks/>
          </p:cNvSpPr>
          <p:nvPr/>
        </p:nvSpPr>
        <p:spPr>
          <a:xfrm>
            <a:off x="509586" y="1200212"/>
            <a:ext cx="11053417" cy="4798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FAA8660-E2BC-41D0-97EB-F5C5D1629F4F}"/>
              </a:ext>
            </a:extLst>
          </p:cNvPr>
          <p:cNvSpPr/>
          <p:nvPr/>
        </p:nvSpPr>
        <p:spPr>
          <a:xfrm>
            <a:off x="446375" y="5506709"/>
            <a:ext cx="6270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err="1"/>
              <a:t>Deschaintre</a:t>
            </a:r>
            <a:r>
              <a:rPr lang="en-US" sz="1200" dirty="0"/>
              <a:t> et al., 2018, </a:t>
            </a:r>
            <a:r>
              <a:rPr lang="en-US" sz="1200" i="1" dirty="0">
                <a:hlinkClick r:id="rId3"/>
              </a:rPr>
              <a:t>Single-Image SVBRDF Capture with a Rendering-Aware Deep Network</a:t>
            </a:r>
            <a:br>
              <a:rPr lang="en-US" sz="1200" i="1" dirty="0"/>
            </a:br>
            <a:r>
              <a:rPr lang="en-US" sz="1200" dirty="0"/>
              <a:t>[2] </a:t>
            </a:r>
            <a:r>
              <a:rPr lang="en-US" sz="1200" dirty="0" err="1"/>
              <a:t>Deschaintre</a:t>
            </a:r>
            <a:r>
              <a:rPr lang="en-US" sz="1200" dirty="0"/>
              <a:t> et al., 2019, </a:t>
            </a:r>
            <a:r>
              <a:rPr lang="en-US" sz="1200" i="1" dirty="0">
                <a:hlinkClick r:id="rId4"/>
              </a:rPr>
              <a:t>Flexible SVBRDF Capture with a Multi-Image Deep Network</a:t>
            </a:r>
            <a:endParaRPr lang="en-US" sz="1200" i="1" dirty="0"/>
          </a:p>
          <a:p>
            <a:r>
              <a:rPr lang="de-DE" sz="1200" dirty="0"/>
              <a:t>[3] Li et al., 2018, </a:t>
            </a:r>
            <a:r>
              <a:rPr lang="en-US" sz="1200" i="1" dirty="0">
                <a:hlinkClick r:id="rId5"/>
              </a:rPr>
              <a:t>Differentiable Monte Carlo Ray Tracing through Edge Sampling</a:t>
            </a:r>
            <a:endParaRPr lang="de-DE" sz="1200" i="1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AB18420-7CAB-4D19-AEAC-6053054AFE07}"/>
              </a:ext>
            </a:extLst>
          </p:cNvPr>
          <p:cNvCxnSpPr>
            <a:cxnSpLocks/>
          </p:cNvCxnSpPr>
          <p:nvPr/>
        </p:nvCxnSpPr>
        <p:spPr>
          <a:xfrm>
            <a:off x="3732756" y="3218686"/>
            <a:ext cx="40153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fik 31" descr="Ein Bild, das Gebäude, sitzend, Rock, alt enthält.&#10;&#10;Automatisch generierte Beschreibung">
            <a:extLst>
              <a:ext uri="{FF2B5EF4-FFF2-40B4-BE49-F238E27FC236}">
                <a16:creationId xmlns:a16="http://schemas.microsoft.com/office/drawing/2014/main" id="{73F21ED6-7E0A-4954-A043-8FD261D3E3C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70" y="1638567"/>
            <a:ext cx="1324568" cy="1324568"/>
          </a:xfrm>
          <a:prstGeom prst="rect">
            <a:avLst/>
          </a:prstGeom>
        </p:spPr>
      </p:pic>
      <p:pic>
        <p:nvPicPr>
          <p:cNvPr id="33" name="Grafik 32" descr="Ein Bild, das Schnee, bedeckt, Feuer, weiß enthält.&#10;&#10;Automatisch generierte Beschreibung">
            <a:extLst>
              <a:ext uri="{FF2B5EF4-FFF2-40B4-BE49-F238E27FC236}">
                <a16:creationId xmlns:a16="http://schemas.microsoft.com/office/drawing/2014/main" id="{E27CE535-EB8B-429E-B211-9FBF011B1CE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70" y="3480526"/>
            <a:ext cx="1324568" cy="1324568"/>
          </a:xfrm>
          <a:prstGeom prst="rect">
            <a:avLst/>
          </a:prstGeom>
        </p:spPr>
      </p:pic>
      <p:pic>
        <p:nvPicPr>
          <p:cNvPr id="38" name="Grafik 37" descr="Ein Bild, das Gebäude, sitzend, Rock, Stein enthält.&#10;&#10;Automatisch generierte Beschreibung">
            <a:extLst>
              <a:ext uri="{FF2B5EF4-FFF2-40B4-BE49-F238E27FC236}">
                <a16:creationId xmlns:a16="http://schemas.microsoft.com/office/drawing/2014/main" id="{4620C811-EA6A-4562-A376-4EBE4386385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3" y="3480526"/>
            <a:ext cx="1324568" cy="1324568"/>
          </a:xfrm>
          <a:prstGeom prst="rect">
            <a:avLst/>
          </a:prstGeom>
        </p:spPr>
      </p:pic>
      <p:pic>
        <p:nvPicPr>
          <p:cNvPr id="40" name="Grafik 39" descr="Ein Bild, das Gebäude, sitzend, Bär, alt enthält.&#10;&#10;Automatisch generierte Beschreibung">
            <a:extLst>
              <a:ext uri="{FF2B5EF4-FFF2-40B4-BE49-F238E27FC236}">
                <a16:creationId xmlns:a16="http://schemas.microsoft.com/office/drawing/2014/main" id="{FFF979D2-925E-42D4-B758-210ACFB18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3" y="1638567"/>
            <a:ext cx="1324568" cy="1324568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611CE532-E966-4153-9FF9-930A8FC90CC2}"/>
              </a:ext>
            </a:extLst>
          </p:cNvPr>
          <p:cNvSpPr txBox="1"/>
          <p:nvPr/>
        </p:nvSpPr>
        <p:spPr>
          <a:xfrm>
            <a:off x="1892058" y="2116185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CC01C57-B0DD-4DEC-B752-72C11AE38723}"/>
              </a:ext>
            </a:extLst>
          </p:cNvPr>
          <p:cNvSpPr txBox="1"/>
          <p:nvPr/>
        </p:nvSpPr>
        <p:spPr>
          <a:xfrm>
            <a:off x="1889003" y="3958144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CC2BE2A-614E-4A47-A520-D2C5763D2C7F}"/>
              </a:ext>
            </a:extLst>
          </p:cNvPr>
          <p:cNvSpPr txBox="1"/>
          <p:nvPr/>
        </p:nvSpPr>
        <p:spPr>
          <a:xfrm rot="2700000">
            <a:off x="1972352" y="3004854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2FD3265-5905-4DAD-BC6C-D18BC2F87C7C}"/>
              </a:ext>
            </a:extLst>
          </p:cNvPr>
          <p:cNvSpPr txBox="1"/>
          <p:nvPr/>
        </p:nvSpPr>
        <p:spPr>
          <a:xfrm rot="5400000">
            <a:off x="2892353" y="3038760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7EB7820-8335-4BFE-9DC9-7B87E65D7C9E}"/>
              </a:ext>
            </a:extLst>
          </p:cNvPr>
          <p:cNvSpPr txBox="1"/>
          <p:nvPr/>
        </p:nvSpPr>
        <p:spPr>
          <a:xfrm rot="5400000">
            <a:off x="1052805" y="3041222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47" name="AutoShape 3">
            <a:extLst>
              <a:ext uri="{FF2B5EF4-FFF2-40B4-BE49-F238E27FC236}">
                <a16:creationId xmlns:a16="http://schemas.microsoft.com/office/drawing/2014/main" id="{262C6EC2-39B1-4F91-B0FE-462C10428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731629" y="1358930"/>
            <a:ext cx="3814762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8" name="Picture 5">
            <a:extLst>
              <a:ext uri="{FF2B5EF4-FFF2-40B4-BE49-F238E27FC236}">
                <a16:creationId xmlns:a16="http://schemas.microsoft.com/office/drawing/2014/main" id="{2ABE8D08-3565-4292-BDCA-0A7512929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629" y="1358930"/>
            <a:ext cx="3825874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fik 48" descr="Ein Bild, das Gebäude, Foto, sitzend, Stein enthält.&#10;&#10;Automatisch generierte Beschreibung">
            <a:extLst>
              <a:ext uri="{FF2B5EF4-FFF2-40B4-BE49-F238E27FC236}">
                <a16:creationId xmlns:a16="http://schemas.microsoft.com/office/drawing/2014/main" id="{C76E76B0-11EF-4630-B722-302660533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7833" l="1167" r="97167">
                        <a14:foregroundMark x1="87167" y1="57667" x2="90333" y2="71500"/>
                        <a14:foregroundMark x1="90333" y1="71500" x2="88167" y2="85833"/>
                        <a14:foregroundMark x1="88167" y1="85833" x2="74500" y2="90000"/>
                        <a14:foregroundMark x1="74500" y1="90000" x2="68000" y2="88000"/>
                        <a14:foregroundMark x1="91833" y1="75167" x2="94333" y2="90833"/>
                        <a14:foregroundMark x1="94333" y1="90833" x2="82500" y2="97333"/>
                        <a14:foregroundMark x1="82500" y1="97333" x2="56833" y2="93667"/>
                        <a14:foregroundMark x1="91500" y1="70833" x2="97167" y2="91000"/>
                        <a14:foregroundMark x1="87167" y1="71167" x2="79333" y2="76500"/>
                        <a14:foregroundMark x1="9000" y1="62333" x2="6167" y2="90667"/>
                        <a14:foregroundMark x1="6167" y1="90667" x2="29833" y2="95000"/>
                        <a14:foregroundMark x1="3667" y1="95667" x2="1333" y2="97667"/>
                        <a14:foregroundMark x1="92833" y1="96333" x2="94500" y2="96667"/>
                        <a14:foregroundMark x1="44667" y1="97667" x2="44333" y2="97667"/>
                        <a14:foregroundMark x1="66000" y1="78167" x2="71667" y2="71167"/>
                        <a14:foregroundMark x1="86500" y1="75167" x2="73667" y2="63333"/>
                        <a14:foregroundMark x1="73667" y1="63333" x2="62167" y2="74833"/>
                        <a14:foregroundMark x1="62167" y1="74833" x2="70833" y2="84333"/>
                        <a14:foregroundMark x1="70833" y1="84333" x2="82167" y2="78167"/>
                        <a14:foregroundMark x1="82167" y1="78167" x2="82833" y2="77167"/>
                        <a14:foregroundMark x1="93167" y1="69500" x2="92333" y2="66667"/>
                        <a14:foregroundMark x1="93333" y1="68333" x2="93167" y2="66333"/>
                        <a14:foregroundMark x1="93500" y1="70667" x2="92667" y2="66167"/>
                        <a14:foregroundMark x1="93833" y1="69667" x2="93167" y2="66000"/>
                        <a14:foregroundMark x1="16667" y1="22833" x2="17167" y2="20000"/>
                        <a14:foregroundMark x1="16333" y1="23000" x2="16667" y2="21000"/>
                        <a14:foregroundMark x1="15667" y1="23333" x2="16333" y2="21333"/>
                        <a14:foregroundMark x1="11000" y1="46500" x2="11500" y2="43000"/>
                        <a14:foregroundMark x1="37667" y1="96833" x2="44667" y2="97000"/>
                        <a14:foregroundMark x1="44500" y1="97833" x2="44077" y2="97833"/>
                        <a14:backgroundMark x1="45167" y1="99500" x2="37000" y2="99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54241">
            <a:off x="7478329" y="917943"/>
            <a:ext cx="3773999" cy="4039199"/>
          </a:xfrm>
          <a:prstGeom prst="rect">
            <a:avLst/>
          </a:prstGeom>
          <a:scene3d>
            <a:camera prst="orthographicFront">
              <a:rot lat="2400000" lon="900000" rev="21000000"/>
            </a:camera>
            <a:lightRig rig="threePt" dir="t"/>
          </a:scene3d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DA62369D-FEE9-43D4-8585-2144ED356CCA}"/>
              </a:ext>
            </a:extLst>
          </p:cNvPr>
          <p:cNvSpPr/>
          <p:nvPr/>
        </p:nvSpPr>
        <p:spPr>
          <a:xfrm>
            <a:off x="5432199" y="3626781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[1, 2]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018355F-8A65-4317-8A89-AC226A62EFD9}"/>
              </a:ext>
            </a:extLst>
          </p:cNvPr>
          <p:cNvSpPr/>
          <p:nvPr/>
        </p:nvSpPr>
        <p:spPr>
          <a:xfrm>
            <a:off x="6770085" y="196303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[3]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14721B6-479F-4FD4-BDA0-840347775527}"/>
              </a:ext>
            </a:extLst>
          </p:cNvPr>
          <p:cNvSpPr/>
          <p:nvPr/>
        </p:nvSpPr>
        <p:spPr>
          <a:xfrm>
            <a:off x="5288144" y="2843612"/>
            <a:ext cx="958486" cy="7406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40927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68061-220B-4EB1-8FC4-F3A6AB76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 –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79E6-802F-4087-AB5D-F81681E5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Why</a:t>
            </a:r>
            <a:r>
              <a:rPr lang="de-DE" dirty="0"/>
              <a:t> material </a:t>
            </a:r>
            <a:r>
              <a:rPr lang="de-DE" dirty="0" err="1"/>
              <a:t>estimation</a:t>
            </a:r>
            <a:r>
              <a:rPr lang="de-DE" dirty="0"/>
              <a:t>?</a:t>
            </a:r>
          </a:p>
          <a:p>
            <a:pPr lvl="1"/>
            <a:r>
              <a:rPr lang="en-US" dirty="0"/>
              <a:t>Holistic 3D reconstruction </a:t>
            </a:r>
            <a:br>
              <a:rPr lang="en-US" dirty="0"/>
            </a:br>
            <a:r>
              <a:rPr lang="en-US" dirty="0"/>
              <a:t>(geometry + material)</a:t>
            </a:r>
          </a:p>
          <a:p>
            <a:pPr lvl="1"/>
            <a:r>
              <a:rPr lang="en-US" dirty="0"/>
              <a:t>Photorealistic assets for </a:t>
            </a:r>
          </a:p>
          <a:p>
            <a:pPr lvl="2"/>
            <a:r>
              <a:rPr lang="en-US" dirty="0"/>
              <a:t>Games</a:t>
            </a:r>
          </a:p>
          <a:p>
            <a:pPr lvl="2"/>
            <a:r>
              <a:rPr lang="en-US" dirty="0"/>
              <a:t>Movies</a:t>
            </a:r>
          </a:p>
          <a:p>
            <a:pPr lvl="2"/>
            <a:r>
              <a:rPr lang="en-US" dirty="0"/>
              <a:t>Cultural heritage</a:t>
            </a:r>
          </a:p>
          <a:p>
            <a:pPr lvl="2"/>
            <a:r>
              <a:rPr lang="en-DE" dirty="0"/>
              <a:t>…</a:t>
            </a:r>
            <a:endParaRPr lang="de-DE" dirty="0"/>
          </a:p>
          <a:p>
            <a:pPr lvl="1"/>
            <a:r>
              <a:rPr lang="de-DE" dirty="0"/>
              <a:t>Multi material 3D </a:t>
            </a:r>
            <a:r>
              <a:rPr lang="de-DE" dirty="0" err="1"/>
              <a:t>printing</a:t>
            </a:r>
            <a:endParaRPr lang="de-DE" dirty="0"/>
          </a:p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differentiable</a:t>
            </a:r>
            <a:r>
              <a:rPr lang="de-DE" dirty="0"/>
              <a:t> </a:t>
            </a:r>
            <a:r>
              <a:rPr lang="de-DE" dirty="0" err="1"/>
              <a:t>pathtracer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General </a:t>
            </a:r>
            <a:r>
              <a:rPr lang="de-DE" dirty="0" err="1"/>
              <a:t>approach</a:t>
            </a:r>
            <a:r>
              <a:rPr lang="de-DE" dirty="0"/>
              <a:t> (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Flexible light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simulations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6FCA0A-B63E-4E6D-B397-CCBB4194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23D81-AC4E-4600-99BC-B383A5D7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878D3-6C59-44C8-8335-D748086B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6731D0-0D0F-4E8A-86AB-BC397A27E7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838" y="1200212"/>
            <a:ext cx="5229576" cy="30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0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7FDC2-661E-4F26-AE0C-BFD6A239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</a:t>
            </a:r>
            <a:r>
              <a:rPr lang="de-DE" dirty="0"/>
              <a:t> – Data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C1FB8B-FD5A-4421-ADC7-6C1BC1B5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representation</a:t>
            </a:r>
            <a:r>
              <a:rPr lang="de-DE" dirty="0"/>
              <a:t> (</a:t>
            </a:r>
            <a:r>
              <a:rPr lang="de-DE" dirty="0" err="1"/>
              <a:t>images</a:t>
            </a:r>
            <a:r>
              <a:rPr lang="de-DE" dirty="0"/>
              <a:t> (</a:t>
            </a:r>
            <a:r>
              <a:rPr lang="de-DE" dirty="0" err="1"/>
              <a:t>maybe</a:t>
            </a:r>
            <a:r>
              <a:rPr lang="de-DE" dirty="0"/>
              <a:t>) + SVBRDFs)</a:t>
            </a:r>
          </a:p>
          <a:p>
            <a:r>
              <a:rPr lang="de-DE" dirty="0"/>
              <a:t>Image </a:t>
            </a:r>
            <a:r>
              <a:rPr lang="de-DE" dirty="0" err="1"/>
              <a:t>generation</a:t>
            </a:r>
            <a:endParaRPr lang="de-DE" dirty="0"/>
          </a:p>
          <a:p>
            <a:r>
              <a:rPr lang="de-DE" dirty="0"/>
              <a:t>Material </a:t>
            </a:r>
            <a:r>
              <a:rPr lang="de-DE" dirty="0" err="1"/>
              <a:t>mixing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B2215-9B65-4C4E-BD3E-47C6BBAF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6CC190-375E-4F51-A989-53F9BD40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1CED0-962F-47A3-A1C9-91CAA470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42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7FDC2-661E-4F26-AE0C-BFD6A239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</a:t>
            </a:r>
            <a:r>
              <a:rPr lang="de-DE" dirty="0"/>
              <a:t> –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B2215-9B65-4C4E-BD3E-47C6BBAF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6CC190-375E-4F51-A989-53F9BD40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1CED0-962F-47A3-A1C9-91CAA470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7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3FF2B2A-2AB7-49FE-839A-BC070518F8FA}"/>
              </a:ext>
            </a:extLst>
          </p:cNvPr>
          <p:cNvSpPr/>
          <p:nvPr/>
        </p:nvSpPr>
        <p:spPr>
          <a:xfrm>
            <a:off x="2665527" y="2983817"/>
            <a:ext cx="246563" cy="1873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B44B7A8-2E98-43FC-B244-A6C6E860375B}"/>
              </a:ext>
            </a:extLst>
          </p:cNvPr>
          <p:cNvSpPr/>
          <p:nvPr/>
        </p:nvSpPr>
        <p:spPr>
          <a:xfrm>
            <a:off x="3123576" y="3388375"/>
            <a:ext cx="300867" cy="1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B968B11-6A98-4769-855E-CF64EB255374}"/>
              </a:ext>
            </a:extLst>
          </p:cNvPr>
          <p:cNvSpPr/>
          <p:nvPr/>
        </p:nvSpPr>
        <p:spPr>
          <a:xfrm>
            <a:off x="3635929" y="3830311"/>
            <a:ext cx="387302" cy="1031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CF4573C-AF04-49CB-A49E-DC07D876802B}"/>
              </a:ext>
            </a:extLst>
          </p:cNvPr>
          <p:cNvSpPr/>
          <p:nvPr/>
        </p:nvSpPr>
        <p:spPr>
          <a:xfrm>
            <a:off x="4619102" y="4701418"/>
            <a:ext cx="868121" cy="162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8001D39-53BF-4707-BB9D-1F38A0492B6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788809" y="4857063"/>
            <a:ext cx="0" cy="37436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AA126B4-CF74-4154-8446-AF632094D65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274010" y="4861575"/>
            <a:ext cx="0" cy="364221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1C275961-EA87-4EDA-AAF2-9F265012F232}"/>
              </a:ext>
            </a:extLst>
          </p:cNvPr>
          <p:cNvSpPr txBox="1"/>
          <p:nvPr/>
        </p:nvSpPr>
        <p:spPr>
          <a:xfrm>
            <a:off x="2937596" y="2557706"/>
            <a:ext cx="911061" cy="384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51E9463-B3D8-42A4-815E-EEFB76354C09}"/>
              </a:ext>
            </a:extLst>
          </p:cNvPr>
          <p:cNvSpPr txBox="1"/>
          <p:nvPr/>
        </p:nvSpPr>
        <p:spPr>
          <a:xfrm>
            <a:off x="5613858" y="4559359"/>
            <a:ext cx="339114" cy="3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C569BBD-B1E0-422F-967C-4576B141BBD8}"/>
              </a:ext>
            </a:extLst>
          </p:cNvPr>
          <p:cNvSpPr/>
          <p:nvPr/>
        </p:nvSpPr>
        <p:spPr>
          <a:xfrm>
            <a:off x="6079298" y="3825741"/>
            <a:ext cx="387302" cy="1031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6E3D6C2-F90A-49EB-A96E-92280BD4F217}"/>
              </a:ext>
            </a:extLst>
          </p:cNvPr>
          <p:cNvSpPr/>
          <p:nvPr/>
        </p:nvSpPr>
        <p:spPr>
          <a:xfrm>
            <a:off x="6674947" y="3391147"/>
            <a:ext cx="300867" cy="1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41021E9-5D74-44F9-8B75-A62B27686EE7}"/>
              </a:ext>
            </a:extLst>
          </p:cNvPr>
          <p:cNvSpPr/>
          <p:nvPr/>
        </p:nvSpPr>
        <p:spPr>
          <a:xfrm>
            <a:off x="7187300" y="2991101"/>
            <a:ext cx="246563" cy="1873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29C6AD89-ACBE-4040-81CD-5A8CD8B6C93A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829580" y="4861575"/>
            <a:ext cx="0" cy="364221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4BD76212-081B-465E-8533-5B006DF9952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053163" y="4864347"/>
            <a:ext cx="0" cy="36988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7FDB8F5D-5924-4467-B43A-0DC0BA4AAFC3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6261831" y="4857005"/>
            <a:ext cx="11118" cy="368791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8A072C0-36B8-4F4C-A01B-1EA63BE0DDB7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6825381" y="4864347"/>
            <a:ext cx="0" cy="372656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6C2498C-81E4-404F-8471-EB919314EDC1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7310581" y="4864347"/>
            <a:ext cx="1" cy="372655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DCD0589B-01B0-4DFB-A8BA-21EB0A58C9B7}"/>
              </a:ext>
            </a:extLst>
          </p:cNvPr>
          <p:cNvCxnSpPr>
            <a:cxnSpLocks/>
          </p:cNvCxnSpPr>
          <p:nvPr/>
        </p:nvCxnSpPr>
        <p:spPr>
          <a:xfrm flipH="1">
            <a:off x="2788809" y="5234231"/>
            <a:ext cx="452177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28204D1-D173-467D-BD51-B1082AA408C6}"/>
              </a:ext>
            </a:extLst>
          </p:cNvPr>
          <p:cNvCxnSpPr>
            <a:cxnSpLocks/>
          </p:cNvCxnSpPr>
          <p:nvPr/>
        </p:nvCxnSpPr>
        <p:spPr>
          <a:xfrm>
            <a:off x="4023231" y="4225613"/>
            <a:ext cx="20560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165C064-B5ED-404C-87FC-C3766C550287}"/>
              </a:ext>
            </a:extLst>
          </p:cNvPr>
          <p:cNvCxnSpPr>
            <a:cxnSpLocks/>
          </p:cNvCxnSpPr>
          <p:nvPr/>
        </p:nvCxnSpPr>
        <p:spPr>
          <a:xfrm>
            <a:off x="3424443" y="3583356"/>
            <a:ext cx="32505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B8FA0335-BF58-4162-84C3-7D10DE7777E8}"/>
              </a:ext>
            </a:extLst>
          </p:cNvPr>
          <p:cNvCxnSpPr>
            <a:cxnSpLocks/>
          </p:cNvCxnSpPr>
          <p:nvPr/>
        </p:nvCxnSpPr>
        <p:spPr>
          <a:xfrm>
            <a:off x="2912090" y="3147020"/>
            <a:ext cx="42752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C7671BB7-2FEE-43FA-A3F6-A75E02B94BBC}"/>
              </a:ext>
            </a:extLst>
          </p:cNvPr>
          <p:cNvSpPr txBox="1"/>
          <p:nvPr/>
        </p:nvSpPr>
        <p:spPr>
          <a:xfrm>
            <a:off x="6272949" y="2546803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  <a:endParaRPr lang="de-DE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1F0A721-92B2-4E99-8DCA-03639C10DC27}"/>
              </a:ext>
            </a:extLst>
          </p:cNvPr>
          <p:cNvSpPr txBox="1"/>
          <p:nvPr/>
        </p:nvSpPr>
        <p:spPr>
          <a:xfrm>
            <a:off x="4152211" y="4559359"/>
            <a:ext cx="339114" cy="3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de-DE" dirty="0"/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287232CF-2F2F-44FC-83CC-CDAD9814AC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96" r="28594"/>
          <a:stretch/>
        </p:blipFill>
        <p:spPr>
          <a:xfrm>
            <a:off x="1065127" y="3345378"/>
            <a:ext cx="1144734" cy="1150123"/>
          </a:xfrm>
          <a:prstGeom prst="rect">
            <a:avLst/>
          </a:prstGeom>
        </p:spPr>
      </p:pic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40EFF9CE-3165-4F1B-B2A8-A4B1CDC0DA7D}"/>
              </a:ext>
            </a:extLst>
          </p:cNvPr>
          <p:cNvCxnSpPr>
            <a:cxnSpLocks/>
            <a:stCxn id="122" idx="3"/>
            <a:endCxn id="9" idx="1"/>
          </p:cNvCxnSpPr>
          <p:nvPr/>
        </p:nvCxnSpPr>
        <p:spPr>
          <a:xfrm>
            <a:off x="2209861" y="3920440"/>
            <a:ext cx="4556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DBF2F65D-74C1-4082-BE7E-25D5B73BC9DD}"/>
              </a:ext>
            </a:extLst>
          </p:cNvPr>
          <p:cNvCxnSpPr>
            <a:cxnSpLocks/>
            <a:stCxn id="64" idx="3"/>
            <a:endCxn id="134" idx="2"/>
          </p:cNvCxnSpPr>
          <p:nvPr/>
        </p:nvCxnSpPr>
        <p:spPr>
          <a:xfrm flipV="1">
            <a:off x="7433863" y="3920439"/>
            <a:ext cx="449752" cy="7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fik 133" descr="Ein Bild, das drinnen, Bett, sitzend, Katze enthält.&#10;&#10;Automatisch generierte Beschreibung">
            <a:extLst>
              <a:ext uri="{FF2B5EF4-FFF2-40B4-BE49-F238E27FC236}">
                <a16:creationId xmlns:a16="http://schemas.microsoft.com/office/drawing/2014/main" id="{04BA3078-10C0-4AC4-8AE7-F5163BA9D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11310" y="3463003"/>
            <a:ext cx="3659481" cy="914871"/>
          </a:xfrm>
          <a:prstGeom prst="rect">
            <a:avLst/>
          </a:prstGeom>
        </p:spPr>
      </p:pic>
      <p:sp>
        <p:nvSpPr>
          <p:cNvPr id="137" name="Rechteck: abgerundete Ecken 136">
            <a:extLst>
              <a:ext uri="{FF2B5EF4-FFF2-40B4-BE49-F238E27FC236}">
                <a16:creationId xmlns:a16="http://schemas.microsoft.com/office/drawing/2014/main" id="{B302881A-18D2-475A-A6C1-831298DA2DB7}"/>
              </a:ext>
            </a:extLst>
          </p:cNvPr>
          <p:cNvSpPr/>
          <p:nvPr/>
        </p:nvSpPr>
        <p:spPr>
          <a:xfrm>
            <a:off x="994207" y="1330939"/>
            <a:ext cx="1286574" cy="7406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Data Reader</a:t>
            </a:r>
          </a:p>
        </p:txBody>
      </p: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F000311D-967C-474F-A540-A62EAD4D65FF}"/>
              </a:ext>
            </a:extLst>
          </p:cNvPr>
          <p:cNvCxnSpPr>
            <a:cxnSpLocks/>
            <a:stCxn id="137" idx="2"/>
            <a:endCxn id="122" idx="0"/>
          </p:cNvCxnSpPr>
          <p:nvPr/>
        </p:nvCxnSpPr>
        <p:spPr>
          <a:xfrm>
            <a:off x="1637494" y="2071561"/>
            <a:ext cx="0" cy="1273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Grafik 144" descr="Ein Bild, das schwarz, weiß, suchend, Katze enthält.&#10;&#10;Automatisch generierte Beschreibung">
            <a:extLst>
              <a:ext uri="{FF2B5EF4-FFF2-40B4-BE49-F238E27FC236}">
                <a16:creationId xmlns:a16="http://schemas.microsoft.com/office/drawing/2014/main" id="{1A2E2A6C-E86D-4A9E-90F1-B56EC47CCF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38011" y="3463004"/>
            <a:ext cx="3659481" cy="914870"/>
          </a:xfrm>
          <a:prstGeom prst="rect">
            <a:avLst/>
          </a:prstGeom>
        </p:spPr>
      </p:pic>
      <p:cxnSp>
        <p:nvCxnSpPr>
          <p:cNvPr id="156" name="Verbinder: gewinkelt 155">
            <a:extLst>
              <a:ext uri="{FF2B5EF4-FFF2-40B4-BE49-F238E27FC236}">
                <a16:creationId xmlns:a16="http://schemas.microsoft.com/office/drawing/2014/main" id="{2A40DB35-B92F-4C40-8960-A650AF804C2A}"/>
              </a:ext>
            </a:extLst>
          </p:cNvPr>
          <p:cNvCxnSpPr>
            <a:cxnSpLocks/>
            <a:stCxn id="137" idx="3"/>
            <a:endCxn id="145" idx="1"/>
          </p:cNvCxnSpPr>
          <p:nvPr/>
        </p:nvCxnSpPr>
        <p:spPr>
          <a:xfrm>
            <a:off x="2280781" y="1701250"/>
            <a:ext cx="8286971" cy="38944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4B4A325B-4E5C-42ED-BC89-D796E6CB7CFE}"/>
              </a:ext>
            </a:extLst>
          </p:cNvPr>
          <p:cNvCxnSpPr>
            <a:cxnSpLocks/>
            <a:stCxn id="134" idx="0"/>
            <a:endCxn id="145" idx="2"/>
          </p:cNvCxnSpPr>
          <p:nvPr/>
        </p:nvCxnSpPr>
        <p:spPr>
          <a:xfrm>
            <a:off x="8798486" y="3920439"/>
            <a:ext cx="1311831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feld 165">
            <a:extLst>
              <a:ext uri="{FF2B5EF4-FFF2-40B4-BE49-F238E27FC236}">
                <a16:creationId xmlns:a16="http://schemas.microsoft.com/office/drawing/2014/main" id="{8AE70964-292A-4F4C-B49A-564A2EB90678}"/>
              </a:ext>
            </a:extLst>
          </p:cNvPr>
          <p:cNvSpPr txBox="1"/>
          <p:nvPr/>
        </p:nvSpPr>
        <p:spPr>
          <a:xfrm>
            <a:off x="9162494" y="350916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  <a:endParaRPr lang="de-DE" dirty="0"/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9377A4F8-F5BD-4EEF-A970-EEAC26EDDD11}"/>
              </a:ext>
            </a:extLst>
          </p:cNvPr>
          <p:cNvSpPr txBox="1"/>
          <p:nvPr/>
        </p:nvSpPr>
        <p:spPr>
          <a:xfrm>
            <a:off x="4384993" y="5327798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Global Track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0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5B29-DEC6-4006-B0AA-747B696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de-DE" dirty="0"/>
              <a:t>– </a:t>
            </a:r>
            <a:r>
              <a:rPr lang="en-US" dirty="0"/>
              <a:t>Loss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DE0FA-4D26-4C12-8D99-290D84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77BE8-0906-4D80-BD21-B1B3F00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73023-A6CF-4E07-8B54-31CE2FA2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8</a:t>
            </a:fld>
            <a:endParaRPr lang="de-DE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327D1423-50F7-456B-B588-47024E00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7" y="1329453"/>
            <a:ext cx="9609116" cy="41718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de-DE" dirty="0"/>
          </a:p>
        </p:txBody>
      </p:sp>
      <p:pic>
        <p:nvPicPr>
          <p:cNvPr id="49" name="Grafik 48" descr="Ein Bild, das drinnen, Bett, sitzend, Katze enthält.&#10;&#10;Automatisch generierte Beschreibung">
            <a:extLst>
              <a:ext uri="{FF2B5EF4-FFF2-40B4-BE49-F238E27FC236}">
                <a16:creationId xmlns:a16="http://schemas.microsoft.com/office/drawing/2014/main" id="{9B8435A1-33BB-4F68-9EFA-2160095FED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72780" y="2854520"/>
            <a:ext cx="4071912" cy="1017978"/>
          </a:xfrm>
          <a:prstGeom prst="rect">
            <a:avLst/>
          </a:prstGeom>
        </p:spPr>
      </p:pic>
      <p:pic>
        <p:nvPicPr>
          <p:cNvPr id="52" name="Grafik 51" descr="Ein Bild, das schwarz, weiß, suchend, Katze enthält.&#10;&#10;Automatisch generierte Beschreibung">
            <a:extLst>
              <a:ext uri="{FF2B5EF4-FFF2-40B4-BE49-F238E27FC236}">
                <a16:creationId xmlns:a16="http://schemas.microsoft.com/office/drawing/2014/main" id="{C83FA625-4863-46B0-9C35-993952E975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4778" y="2854521"/>
            <a:ext cx="4071914" cy="1017979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246209" y="2980689"/>
            <a:ext cx="311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-</a:t>
            </a:r>
            <a:endParaRPr lang="de-DE" sz="4400" b="1" dirty="0"/>
          </a:p>
        </p:txBody>
      </p:sp>
      <p:sp>
        <p:nvSpPr>
          <p:cNvPr id="22" name="Rechteck 21"/>
          <p:cNvSpPr/>
          <p:nvPr/>
        </p:nvSpPr>
        <p:spPr>
          <a:xfrm>
            <a:off x="5040922" y="1491519"/>
            <a:ext cx="45719" cy="3743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5531531" y="2945384"/>
            <a:ext cx="404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+</a:t>
            </a:r>
            <a:endParaRPr lang="de-DE" sz="4400" b="1" dirty="0"/>
          </a:p>
        </p:txBody>
      </p:sp>
      <p:pic>
        <p:nvPicPr>
          <p:cNvPr id="26" name="Grafik 25" descr="Ein Bild, das Bildschirm, Fernsehen, Monitor, Foto enthält.&#10;&#10;Automatisch generierte Beschreibung">
            <a:extLst>
              <a:ext uri="{FF2B5EF4-FFF2-40B4-BE49-F238E27FC236}">
                <a16:creationId xmlns:a16="http://schemas.microsoft.com/office/drawing/2014/main" id="{B16D6578-AC49-4424-BAC5-D0C4923D8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05" y="1409433"/>
            <a:ext cx="1277392" cy="1277392"/>
          </a:xfrm>
          <a:prstGeom prst="rect">
            <a:avLst/>
          </a:prstGeom>
        </p:spPr>
      </p:pic>
      <p:pic>
        <p:nvPicPr>
          <p:cNvPr id="28" name="Grafik 27" descr="Ein Bild, das dunkel, Fernsehen, Bildschirm, sitzend enthält.&#10;&#10;Automatisch generierte Beschreibung">
            <a:extLst>
              <a:ext uri="{FF2B5EF4-FFF2-40B4-BE49-F238E27FC236}">
                <a16:creationId xmlns:a16="http://schemas.microsoft.com/office/drawing/2014/main" id="{8F1C2C91-3DCE-4903-82EF-C79E7F96B4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04" y="2766702"/>
            <a:ext cx="1277393" cy="1277393"/>
          </a:xfrm>
          <a:prstGeom prst="rect">
            <a:avLst/>
          </a:prstGeom>
        </p:spPr>
      </p:pic>
      <p:pic>
        <p:nvPicPr>
          <p:cNvPr id="30" name="Grafik 29" descr="Ein Bild, das dunkel, Licht, Laptop, Bildschirm enthält.&#10;&#10;Automatisch generierte Beschreibung">
            <a:extLst>
              <a:ext uri="{FF2B5EF4-FFF2-40B4-BE49-F238E27FC236}">
                <a16:creationId xmlns:a16="http://schemas.microsoft.com/office/drawing/2014/main" id="{48FCE0C6-9AE5-448D-916E-CF0BBAA96E5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05" y="4123973"/>
            <a:ext cx="1277392" cy="1277392"/>
          </a:xfrm>
          <a:prstGeom prst="rect">
            <a:avLst/>
          </a:prstGeom>
        </p:spPr>
      </p:pic>
      <p:pic>
        <p:nvPicPr>
          <p:cNvPr id="31" name="Grafik 30" descr="Ein Bild, das Bildschirm, Fernsehen, Monitor, Foto enthält.&#10;&#10;Automatisch generierte Beschreibung">
            <a:extLst>
              <a:ext uri="{FF2B5EF4-FFF2-40B4-BE49-F238E27FC236}">
                <a16:creationId xmlns:a16="http://schemas.microsoft.com/office/drawing/2014/main" id="{B16D6578-AC49-4424-BAC5-D0C4923D8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704" y="1409383"/>
            <a:ext cx="1277392" cy="1277392"/>
          </a:xfrm>
          <a:prstGeom prst="rect">
            <a:avLst/>
          </a:prstGeom>
        </p:spPr>
      </p:pic>
      <p:pic>
        <p:nvPicPr>
          <p:cNvPr id="32" name="Grafik 31" descr="Ein Bild, das dunkel, Fernsehen, Bildschirm, sitzend enthält.&#10;&#10;Automatisch generierte Beschreibung">
            <a:extLst>
              <a:ext uri="{FF2B5EF4-FFF2-40B4-BE49-F238E27FC236}">
                <a16:creationId xmlns:a16="http://schemas.microsoft.com/office/drawing/2014/main" id="{8F1C2C91-3DCE-4903-82EF-C79E7F96B4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703" y="2766702"/>
            <a:ext cx="1277393" cy="1277393"/>
          </a:xfrm>
          <a:prstGeom prst="rect">
            <a:avLst/>
          </a:prstGeom>
        </p:spPr>
      </p:pic>
      <p:pic>
        <p:nvPicPr>
          <p:cNvPr id="33" name="Grafik 32" descr="Ein Bild, das dunkel, Licht, Laptop, Bildschirm enthält.&#10;&#10;Automatisch generierte Beschreibung">
            <a:extLst>
              <a:ext uri="{FF2B5EF4-FFF2-40B4-BE49-F238E27FC236}">
                <a16:creationId xmlns:a16="http://schemas.microsoft.com/office/drawing/2014/main" id="{48FCE0C6-9AE5-448D-916E-CF0BBAA96E5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704" y="4123973"/>
            <a:ext cx="1277392" cy="1277392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8160180" y="3277897"/>
            <a:ext cx="311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-</a:t>
            </a:r>
            <a:endParaRPr lang="de-DE" sz="4400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224DAB8-05CF-43B5-A927-1857659E2C2A}"/>
              </a:ext>
            </a:extLst>
          </p:cNvPr>
          <p:cNvSpPr/>
          <p:nvPr/>
        </p:nvSpPr>
        <p:spPr>
          <a:xfrm>
            <a:off x="1711187" y="1491519"/>
            <a:ext cx="45719" cy="3743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52728F9-44E6-44F0-B6C0-917C44187637}"/>
              </a:ext>
            </a:extLst>
          </p:cNvPr>
          <p:cNvSpPr/>
          <p:nvPr/>
        </p:nvSpPr>
        <p:spPr>
          <a:xfrm>
            <a:off x="6357969" y="1491519"/>
            <a:ext cx="45719" cy="3743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B4823B5-2E37-45AA-90F7-1FEC080C5E00}"/>
              </a:ext>
            </a:extLst>
          </p:cNvPr>
          <p:cNvSpPr/>
          <p:nvPr/>
        </p:nvSpPr>
        <p:spPr>
          <a:xfrm>
            <a:off x="10251319" y="1491519"/>
            <a:ext cx="45719" cy="3743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026B5E1-F64F-44C8-9C90-CA548BC244A7}"/>
                  </a:ext>
                </a:extLst>
              </p:cNvPr>
              <p:cNvSpPr txBox="1"/>
              <p:nvPr/>
            </p:nvSpPr>
            <p:spPr>
              <a:xfrm>
                <a:off x="1619469" y="5276638"/>
                <a:ext cx="3564518" cy="7534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/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Loss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026B5E1-F64F-44C8-9C90-CA548BC24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69" y="5276638"/>
                <a:ext cx="3564518" cy="753476"/>
              </a:xfrm>
              <a:prstGeom prst="rect">
                <a:avLst/>
              </a:prstGeom>
              <a:blipFill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DC795AAC-65F5-4E86-8F32-F8318FECFA57}"/>
                  </a:ext>
                </a:extLst>
              </p:cNvPr>
              <p:cNvSpPr txBox="1"/>
              <p:nvPr/>
            </p:nvSpPr>
            <p:spPr>
              <a:xfrm>
                <a:off x="6135819" y="5276638"/>
                <a:ext cx="4384536" cy="7534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/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Rendering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Loss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DC795AAC-65F5-4E86-8F32-F8318FECF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819" y="5276638"/>
                <a:ext cx="4384536" cy="753476"/>
              </a:xfrm>
              <a:prstGeom prst="rect">
                <a:avLst/>
              </a:prstGeom>
              <a:blipFill>
                <a:blip r:embed="rId9"/>
                <a:stretch>
                  <a:fillRect b="-130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75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91085-4204-4EE2-B9F7-A131B44E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– Differentiable Renderers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603292-192B-4585-B260-41E1E4A5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24.02.2020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585D4-DF1A-4E59-A394-DE2EF4A6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Computer Graphics Project WS 2019/2020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5D823-99DF-460B-A297-38FB6DE0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780B-A277-4DF9-8FC2-595931A1DBFA}" type="slidenum">
              <a:rPr lang="de-DE" smtClean="0"/>
              <a:t>9</a:t>
            </a:fld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0545967-F733-4D51-9E36-4A4A2D123B91}"/>
              </a:ext>
            </a:extLst>
          </p:cNvPr>
          <p:cNvSpPr txBox="1"/>
          <p:nvPr/>
        </p:nvSpPr>
        <p:spPr>
          <a:xfrm>
            <a:off x="1470205" y="4551782"/>
            <a:ext cx="3497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Local</a:t>
            </a:r>
            <a:r>
              <a:rPr lang="de-DE" dirty="0"/>
              <a:t> Renderer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</a:p>
          <a:p>
            <a:r>
              <a:rPr lang="de-DE" dirty="0" err="1"/>
              <a:t>PyTorch</a:t>
            </a:r>
            <a:r>
              <a:rPr lang="de-DE" dirty="0"/>
              <a:t> </a:t>
            </a:r>
            <a:r>
              <a:rPr lang="de-DE" dirty="0" err="1"/>
              <a:t>Operations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7A4F376-E4EE-4CC1-BF6B-9D982556125E}"/>
              </a:ext>
            </a:extLst>
          </p:cNvPr>
          <p:cNvSpPr txBox="1"/>
          <p:nvPr/>
        </p:nvSpPr>
        <p:spPr>
          <a:xfrm>
            <a:off x="6874648" y="4551782"/>
            <a:ext cx="398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Redner (</a:t>
            </a:r>
            <a:r>
              <a:rPr lang="de-DE" dirty="0" err="1"/>
              <a:t>pathtracer</a:t>
            </a:r>
            <a:r>
              <a:rPr lang="de-DE" dirty="0"/>
              <a:t>) </a:t>
            </a:r>
            <a:r>
              <a:rPr lang="de-DE" dirty="0" err="1"/>
              <a:t>implemented</a:t>
            </a:r>
            <a:r>
              <a:rPr lang="de-DE" dirty="0"/>
              <a:t> in C++</a:t>
            </a:r>
          </a:p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PyTorch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01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Breitbild</PresentationFormat>
  <Paragraphs>143</Paragraphs>
  <Slides>15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Final Presentation</vt:lpstr>
      <vt:lpstr>Recap – Topic</vt:lpstr>
      <vt:lpstr>Recap – Approach</vt:lpstr>
      <vt:lpstr>Recap – Project Scope</vt:lpstr>
      <vt:lpstr>Recap – Motivation</vt:lpstr>
      <vt:lpstr>Algorithm – Data </vt:lpstr>
      <vt:lpstr>Algorithm – Overview</vt:lpstr>
      <vt:lpstr>Algorithm – Loss</vt:lpstr>
      <vt:lpstr>Algorithm – Differentiable Renderers</vt:lpstr>
      <vt:lpstr>Renderer Output</vt:lpstr>
      <vt:lpstr>Patch Sampling in Redner</vt:lpstr>
      <vt:lpstr>Algorithm - Inference</vt:lpstr>
      <vt:lpstr>Results</vt:lpstr>
      <vt:lpstr>Limitations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 Final</dc:title>
  <dc:creator>Markus Worchel</dc:creator>
  <cp:lastModifiedBy>Markus Worchel</cp:lastModifiedBy>
  <cp:revision>881</cp:revision>
  <dcterms:created xsi:type="dcterms:W3CDTF">2016-02-12T16:33:03Z</dcterms:created>
  <dcterms:modified xsi:type="dcterms:W3CDTF">2020-02-22T18:19:07Z</dcterms:modified>
</cp:coreProperties>
</file>