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96" y="-52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F995CA-851B-4DC0-B3F1-04DC6DC90515}" type="datetimeFigureOut">
              <a:rPr lang="en-US" smtClean="0"/>
              <a:t>13-Feb-25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50DAB-FF89-4ECB-91C6-BF0A46AD5194}" type="slidenum">
              <a:rPr lang="en-US" smtClean="0"/>
              <a:t>‹#›</a:t>
            </a:fld>
            <a:endParaRPr lang="en-US"/>
          </a:p>
        </p:txBody>
      </p:sp>
    </p:spTree>
    <p:extLst>
      <p:ext uri="{BB962C8B-B14F-4D97-AF65-F5344CB8AC3E}">
        <p14:creationId xmlns:p14="http://schemas.microsoft.com/office/powerpoint/2010/main" val="4115170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F995CA-851B-4DC0-B3F1-04DC6DC90515}" type="datetimeFigureOut">
              <a:rPr lang="en-US" smtClean="0"/>
              <a:t>13-Feb-25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50DAB-FF89-4ECB-91C6-BF0A46AD5194}" type="slidenum">
              <a:rPr lang="en-US" smtClean="0"/>
              <a:t>‹#›</a:t>
            </a:fld>
            <a:endParaRPr lang="en-US"/>
          </a:p>
        </p:txBody>
      </p:sp>
    </p:spTree>
    <p:extLst>
      <p:ext uri="{BB962C8B-B14F-4D97-AF65-F5344CB8AC3E}">
        <p14:creationId xmlns:p14="http://schemas.microsoft.com/office/powerpoint/2010/main" val="597070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F995CA-851B-4DC0-B3F1-04DC6DC90515}" type="datetimeFigureOut">
              <a:rPr lang="en-US" smtClean="0"/>
              <a:t>13-Feb-25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50DAB-FF89-4ECB-91C6-BF0A46AD5194}" type="slidenum">
              <a:rPr lang="en-US" smtClean="0"/>
              <a:t>‹#›</a:t>
            </a:fld>
            <a:endParaRPr lang="en-US"/>
          </a:p>
        </p:txBody>
      </p:sp>
    </p:spTree>
    <p:extLst>
      <p:ext uri="{BB962C8B-B14F-4D97-AF65-F5344CB8AC3E}">
        <p14:creationId xmlns:p14="http://schemas.microsoft.com/office/powerpoint/2010/main" val="2116283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F995CA-851B-4DC0-B3F1-04DC6DC90515}" type="datetimeFigureOut">
              <a:rPr lang="en-US" smtClean="0"/>
              <a:t>13-Feb-25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50DAB-FF89-4ECB-91C6-BF0A46AD5194}" type="slidenum">
              <a:rPr lang="en-US" smtClean="0"/>
              <a:t>‹#›</a:t>
            </a:fld>
            <a:endParaRPr lang="en-US"/>
          </a:p>
        </p:txBody>
      </p:sp>
    </p:spTree>
    <p:extLst>
      <p:ext uri="{BB962C8B-B14F-4D97-AF65-F5344CB8AC3E}">
        <p14:creationId xmlns:p14="http://schemas.microsoft.com/office/powerpoint/2010/main" val="33315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F995CA-851B-4DC0-B3F1-04DC6DC90515}" type="datetimeFigureOut">
              <a:rPr lang="en-US" smtClean="0"/>
              <a:t>13-Feb-25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50DAB-FF89-4ECB-91C6-BF0A46AD5194}" type="slidenum">
              <a:rPr lang="en-US" smtClean="0"/>
              <a:t>‹#›</a:t>
            </a:fld>
            <a:endParaRPr lang="en-US"/>
          </a:p>
        </p:txBody>
      </p:sp>
    </p:spTree>
    <p:extLst>
      <p:ext uri="{BB962C8B-B14F-4D97-AF65-F5344CB8AC3E}">
        <p14:creationId xmlns:p14="http://schemas.microsoft.com/office/powerpoint/2010/main" val="3167934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F995CA-851B-4DC0-B3F1-04DC6DC90515}" type="datetimeFigureOut">
              <a:rPr lang="en-US" smtClean="0"/>
              <a:t>13-Feb-25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F50DAB-FF89-4ECB-91C6-BF0A46AD5194}" type="slidenum">
              <a:rPr lang="en-US" smtClean="0"/>
              <a:t>‹#›</a:t>
            </a:fld>
            <a:endParaRPr lang="en-US"/>
          </a:p>
        </p:txBody>
      </p:sp>
    </p:spTree>
    <p:extLst>
      <p:ext uri="{BB962C8B-B14F-4D97-AF65-F5344CB8AC3E}">
        <p14:creationId xmlns:p14="http://schemas.microsoft.com/office/powerpoint/2010/main" val="4085231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F995CA-851B-4DC0-B3F1-04DC6DC90515}" type="datetimeFigureOut">
              <a:rPr lang="en-US" smtClean="0"/>
              <a:t>13-Feb-25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F50DAB-FF89-4ECB-91C6-BF0A46AD5194}" type="slidenum">
              <a:rPr lang="en-US" smtClean="0"/>
              <a:t>‹#›</a:t>
            </a:fld>
            <a:endParaRPr lang="en-US"/>
          </a:p>
        </p:txBody>
      </p:sp>
    </p:spTree>
    <p:extLst>
      <p:ext uri="{BB962C8B-B14F-4D97-AF65-F5344CB8AC3E}">
        <p14:creationId xmlns:p14="http://schemas.microsoft.com/office/powerpoint/2010/main" val="2821694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F995CA-851B-4DC0-B3F1-04DC6DC90515}" type="datetimeFigureOut">
              <a:rPr lang="en-US" smtClean="0"/>
              <a:t>13-Feb-25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F50DAB-FF89-4ECB-91C6-BF0A46AD5194}" type="slidenum">
              <a:rPr lang="en-US" smtClean="0"/>
              <a:t>‹#›</a:t>
            </a:fld>
            <a:endParaRPr lang="en-US"/>
          </a:p>
        </p:txBody>
      </p:sp>
    </p:spTree>
    <p:extLst>
      <p:ext uri="{BB962C8B-B14F-4D97-AF65-F5344CB8AC3E}">
        <p14:creationId xmlns:p14="http://schemas.microsoft.com/office/powerpoint/2010/main" val="3112697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F995CA-851B-4DC0-B3F1-04DC6DC90515}" type="datetimeFigureOut">
              <a:rPr lang="en-US" smtClean="0"/>
              <a:t>13-Feb-25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F50DAB-FF89-4ECB-91C6-BF0A46AD5194}" type="slidenum">
              <a:rPr lang="en-US" smtClean="0"/>
              <a:t>‹#›</a:t>
            </a:fld>
            <a:endParaRPr lang="en-US"/>
          </a:p>
        </p:txBody>
      </p:sp>
    </p:spTree>
    <p:extLst>
      <p:ext uri="{BB962C8B-B14F-4D97-AF65-F5344CB8AC3E}">
        <p14:creationId xmlns:p14="http://schemas.microsoft.com/office/powerpoint/2010/main" val="3464910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F995CA-851B-4DC0-B3F1-04DC6DC90515}" type="datetimeFigureOut">
              <a:rPr lang="en-US" smtClean="0"/>
              <a:t>13-Feb-25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F50DAB-FF89-4ECB-91C6-BF0A46AD5194}" type="slidenum">
              <a:rPr lang="en-US" smtClean="0"/>
              <a:t>‹#›</a:t>
            </a:fld>
            <a:endParaRPr lang="en-US"/>
          </a:p>
        </p:txBody>
      </p:sp>
    </p:spTree>
    <p:extLst>
      <p:ext uri="{BB962C8B-B14F-4D97-AF65-F5344CB8AC3E}">
        <p14:creationId xmlns:p14="http://schemas.microsoft.com/office/powerpoint/2010/main" val="2487042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F995CA-851B-4DC0-B3F1-04DC6DC90515}" type="datetimeFigureOut">
              <a:rPr lang="en-US" smtClean="0"/>
              <a:t>13-Feb-25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F50DAB-FF89-4ECB-91C6-BF0A46AD5194}" type="slidenum">
              <a:rPr lang="en-US" smtClean="0"/>
              <a:t>‹#›</a:t>
            </a:fld>
            <a:endParaRPr lang="en-US"/>
          </a:p>
        </p:txBody>
      </p:sp>
    </p:spTree>
    <p:extLst>
      <p:ext uri="{BB962C8B-B14F-4D97-AF65-F5344CB8AC3E}">
        <p14:creationId xmlns:p14="http://schemas.microsoft.com/office/powerpoint/2010/main" val="4051254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F995CA-851B-4DC0-B3F1-04DC6DC90515}" type="datetimeFigureOut">
              <a:rPr lang="en-US" smtClean="0"/>
              <a:t>13-Feb-25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F50DAB-FF89-4ECB-91C6-BF0A46AD5194}" type="slidenum">
              <a:rPr lang="en-US" smtClean="0"/>
              <a:t>‹#›</a:t>
            </a:fld>
            <a:endParaRPr lang="en-US"/>
          </a:p>
        </p:txBody>
      </p:sp>
    </p:spTree>
    <p:extLst>
      <p:ext uri="{BB962C8B-B14F-4D97-AF65-F5344CB8AC3E}">
        <p14:creationId xmlns:p14="http://schemas.microsoft.com/office/powerpoint/2010/main" val="518527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for AI-CADEMY</a:t>
            </a:r>
            <a:endParaRPr lang="en-US" dirty="0"/>
          </a:p>
        </p:txBody>
      </p:sp>
      <p:sp>
        <p:nvSpPr>
          <p:cNvPr id="3" name="Subtitle 2"/>
          <p:cNvSpPr>
            <a:spLocks noGrp="1"/>
          </p:cNvSpPr>
          <p:nvPr>
            <p:ph type="subTitle" idx="1"/>
          </p:nvPr>
        </p:nvSpPr>
        <p:spPr>
          <a:xfrm>
            <a:off x="457200" y="3886200"/>
            <a:ext cx="8458200" cy="1981200"/>
          </a:xfrm>
        </p:spPr>
        <p:txBody>
          <a:bodyPr/>
          <a:lstStyle/>
          <a:p>
            <a:r>
              <a:rPr lang="en-US" dirty="0" smtClean="0"/>
              <a:t>Submitted by : Alisha </a:t>
            </a:r>
            <a:r>
              <a:rPr lang="en-US" dirty="0" err="1" smtClean="0"/>
              <a:t>babar</a:t>
            </a:r>
            <a:r>
              <a:rPr lang="en-US" dirty="0" smtClean="0"/>
              <a:t>.                                                                        </a:t>
            </a:r>
            <a:endParaRPr lang="en-US" dirty="0"/>
          </a:p>
        </p:txBody>
      </p:sp>
    </p:spTree>
    <p:extLst>
      <p:ext uri="{BB962C8B-B14F-4D97-AF65-F5344CB8AC3E}">
        <p14:creationId xmlns:p14="http://schemas.microsoft.com/office/powerpoint/2010/main" val="1761298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Data Loading and Exploration</a:t>
            </a:r>
            <a:r>
              <a:rPr lang="en-US" dirty="0" smtClean="0"/>
              <a:t>:</a:t>
            </a:r>
          </a:p>
          <a:p>
            <a:r>
              <a:rPr lang="en-US" dirty="0" smtClean="0"/>
              <a:t>We began by loading and exploring the breast cancer dataset, which contains various features related to the characteristics of cell nuclei present in breast cancer biopsies.</a:t>
            </a:r>
          </a:p>
          <a:p>
            <a:r>
              <a:rPr lang="en-US" b="1" dirty="0" smtClean="0"/>
              <a:t>Data Visualization</a:t>
            </a:r>
            <a:r>
              <a:rPr lang="en-US" dirty="0" smtClean="0"/>
              <a:t>:</a:t>
            </a:r>
          </a:p>
          <a:p>
            <a:r>
              <a:rPr lang="en-US" dirty="0" smtClean="0"/>
              <a:t>Various visualizations, including correlation matrices, scatter plots, and boxplots, were created to explore the relationships between different features and the target variable (malignant or benign tumors). These visualizations provided insight into the distributions of the data and the potential impact of each feature on the target variable.</a:t>
            </a:r>
          </a:p>
          <a:p>
            <a:endParaRPr lang="en-US" dirty="0"/>
          </a:p>
        </p:txBody>
      </p:sp>
    </p:spTree>
    <p:extLst>
      <p:ext uri="{BB962C8B-B14F-4D97-AF65-F5344CB8AC3E}">
        <p14:creationId xmlns:p14="http://schemas.microsoft.com/office/powerpoint/2010/main" val="2170125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dirty="0" smtClean="0"/>
              <a:t>Data Preprocessing</a:t>
            </a:r>
            <a:r>
              <a:rPr lang="en-US" dirty="0" smtClean="0"/>
              <a:t>:</a:t>
            </a:r>
          </a:p>
          <a:p>
            <a:r>
              <a:rPr lang="en-US" dirty="0" smtClean="0"/>
              <a:t>The dataset underwent preprocessing steps like handling missing values, removing outliers, and converting categorical features into dummy variables.</a:t>
            </a:r>
          </a:p>
          <a:p>
            <a:r>
              <a:rPr lang="en-US" dirty="0" smtClean="0"/>
              <a:t>We applied SMOTE (Synthetic Minority Over-sampling Technique) to address class imbalance, ensuring that the models would be trained on a balanced dataset.</a:t>
            </a:r>
          </a:p>
          <a:p>
            <a:r>
              <a:rPr lang="en-US" b="1" dirty="0" smtClean="0"/>
              <a:t>Model Selection and Optimization</a:t>
            </a:r>
            <a:r>
              <a:rPr lang="en-US" dirty="0" smtClean="0"/>
              <a:t>:</a:t>
            </a:r>
          </a:p>
          <a:p>
            <a:r>
              <a:rPr lang="en-US" dirty="0" smtClean="0"/>
              <a:t>We tested multiple machine learning algorithms, including K-Nearest Neighbors (KNN), Logistic Regression, Random Forest, and </a:t>
            </a:r>
            <a:r>
              <a:rPr lang="en-US" dirty="0" err="1" smtClean="0"/>
              <a:t>XGBoost</a:t>
            </a:r>
            <a:r>
              <a:rPr lang="en-US" dirty="0" smtClean="0"/>
              <a:t>.</a:t>
            </a:r>
          </a:p>
          <a:p>
            <a:r>
              <a:rPr lang="en-US" dirty="0" smtClean="0"/>
              <a:t>Using </a:t>
            </a:r>
            <a:r>
              <a:rPr lang="en-US" dirty="0" err="1" smtClean="0"/>
              <a:t>Optuna</a:t>
            </a:r>
            <a:r>
              <a:rPr lang="en-US" dirty="0" smtClean="0"/>
              <a:t>, we optimized the </a:t>
            </a:r>
            <a:r>
              <a:rPr lang="en-US" dirty="0" err="1" smtClean="0"/>
              <a:t>hyperparameters</a:t>
            </a:r>
            <a:r>
              <a:rPr lang="en-US" dirty="0" smtClean="0"/>
              <a:t> of these models to achieve the best performance.</a:t>
            </a:r>
          </a:p>
          <a:p>
            <a:r>
              <a:rPr lang="en-US" dirty="0" smtClean="0"/>
              <a:t>The </a:t>
            </a:r>
            <a:r>
              <a:rPr lang="en-US" dirty="0" err="1" smtClean="0"/>
              <a:t>hyperpara</a:t>
            </a:r>
            <a:endParaRPr lang="en-US" dirty="0" smtClean="0"/>
          </a:p>
          <a:p>
            <a:endParaRPr lang="en-US" dirty="0" smtClean="0"/>
          </a:p>
          <a:p>
            <a:endParaRPr lang="en-US" dirty="0"/>
          </a:p>
        </p:txBody>
      </p:sp>
    </p:spTree>
    <p:extLst>
      <p:ext uri="{BB962C8B-B14F-4D97-AF65-F5344CB8AC3E}">
        <p14:creationId xmlns:p14="http://schemas.microsoft.com/office/powerpoint/2010/main" val="1470223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19217" y="1600200"/>
            <a:ext cx="2705565" cy="4525963"/>
          </a:xfrm>
        </p:spPr>
      </p:pic>
    </p:spTree>
    <p:extLst>
      <p:ext uri="{BB962C8B-B14F-4D97-AF65-F5344CB8AC3E}">
        <p14:creationId xmlns:p14="http://schemas.microsoft.com/office/powerpoint/2010/main" val="2968952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Model Evaluation</a:t>
            </a:r>
            <a:r>
              <a:rPr lang="en-US" dirty="0" smtClean="0"/>
              <a:t>:</a:t>
            </a:r>
          </a:p>
          <a:p>
            <a:r>
              <a:rPr lang="en-US" dirty="0" smtClean="0"/>
              <a:t>The models were evaluated using several performance metrics, including accuracy, F2 score, F1 score, recall, and confusion matrix.</a:t>
            </a:r>
          </a:p>
          <a:p>
            <a:r>
              <a:rPr lang="en-US" dirty="0" smtClean="0"/>
              <a:t>Random Forest emerged as one of the best models for predicting breast cancer, achieving high performance across all metric</a:t>
            </a:r>
            <a:endParaRPr lang="en-US" dirty="0"/>
          </a:p>
        </p:txBody>
      </p:sp>
    </p:spTree>
    <p:extLst>
      <p:ext uri="{BB962C8B-B14F-4D97-AF65-F5344CB8AC3E}">
        <p14:creationId xmlns:p14="http://schemas.microsoft.com/office/powerpoint/2010/main" val="2598677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smtClean="0"/>
              <a:t>Final Thoughts</a:t>
            </a:r>
            <a:r>
              <a:rPr lang="en-US" dirty="0" smtClean="0"/>
              <a:t>:</a:t>
            </a:r>
          </a:p>
          <a:p>
            <a:r>
              <a:rPr lang="en-US" dirty="0" smtClean="0"/>
              <a:t>This project successfully demonstrates how machine learning techniques, combined with careful data preprocessing and optimization, can be used to predict breast cancer.</a:t>
            </a:r>
          </a:p>
          <a:p>
            <a:r>
              <a:rPr lang="en-US" dirty="0" smtClean="0"/>
              <a:t>Future improvements can include experimenting with other machine learning algorithms, utilizing cross-validation to ensure robustness, and exploring more advanced feature engineering techniques.</a:t>
            </a:r>
          </a:p>
          <a:p>
            <a:endParaRPr lang="en-US" dirty="0"/>
          </a:p>
        </p:txBody>
      </p:sp>
    </p:spTree>
    <p:extLst>
      <p:ext uri="{BB962C8B-B14F-4D97-AF65-F5344CB8AC3E}">
        <p14:creationId xmlns:p14="http://schemas.microsoft.com/office/powerpoint/2010/main" val="1068970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2518" y="1600200"/>
            <a:ext cx="5158964" cy="4525963"/>
          </a:xfrm>
        </p:spPr>
      </p:pic>
    </p:spTree>
    <p:extLst>
      <p:ext uri="{BB962C8B-B14F-4D97-AF65-F5344CB8AC3E}">
        <p14:creationId xmlns:p14="http://schemas.microsoft.com/office/powerpoint/2010/main" val="1221021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Exploring Other Machine Learning </a:t>
            </a:r>
            <a:r>
              <a:rPr lang="en-US" b="1" dirty="0" err="1" smtClean="0"/>
              <a:t>Algoithms</a:t>
            </a:r>
            <a:endParaRPr lang="en-US" dirty="0" smtClean="0"/>
          </a:p>
          <a:p>
            <a:r>
              <a:rPr lang="en-US" b="1" dirty="0" smtClean="0"/>
              <a:t>Cross-Validation</a:t>
            </a:r>
          </a:p>
          <a:p>
            <a:r>
              <a:rPr lang="en-US" b="1" dirty="0" smtClean="0"/>
              <a:t>Feature Engineering</a:t>
            </a:r>
            <a:endParaRPr lang="en-US" dirty="0" smtClean="0"/>
          </a:p>
          <a:p>
            <a:r>
              <a:rPr lang="en-US" b="1" dirty="0" smtClean="0"/>
              <a:t>Addressing Class Imbalance More Effectively</a:t>
            </a:r>
            <a:endParaRPr lang="en-US" dirty="0"/>
          </a:p>
          <a:p>
            <a:r>
              <a:rPr lang="en-US" b="1" dirty="0" smtClean="0"/>
              <a:t>Hyper parameter Tuning</a:t>
            </a:r>
            <a:endParaRPr lang="en-US" dirty="0"/>
          </a:p>
          <a:p>
            <a:r>
              <a:rPr lang="en-US" b="1" dirty="0" smtClean="0"/>
              <a:t>Expanding the Dataset</a:t>
            </a:r>
            <a:endParaRPr lang="en-US" dirty="0"/>
          </a:p>
          <a:p>
            <a:r>
              <a:rPr lang="en-US" b="1" dirty="0" smtClean="0"/>
              <a:t>Real-time Prediction System</a:t>
            </a:r>
            <a:endParaRPr lang="en-US" dirty="0"/>
          </a:p>
          <a:p>
            <a:r>
              <a:rPr lang="en-US" b="1" dirty="0" smtClean="0"/>
              <a:t>Comparison with Clinical Methods</a:t>
            </a:r>
            <a:endParaRPr lang="en-US" dirty="0"/>
          </a:p>
          <a:p>
            <a:r>
              <a:rPr lang="en-US" b="1" dirty="0" smtClean="0"/>
              <a:t>Ethical Considerations</a:t>
            </a:r>
            <a:endParaRPr lang="en-US" dirty="0"/>
          </a:p>
        </p:txBody>
      </p:sp>
    </p:spTree>
    <p:extLst>
      <p:ext uri="{BB962C8B-B14F-4D97-AF65-F5344CB8AC3E}">
        <p14:creationId xmlns:p14="http://schemas.microsoft.com/office/powerpoint/2010/main" val="3248079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966692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Brest Cancer </a:t>
            </a:r>
            <a:r>
              <a:rPr lang="en-US" sz="4000" dirty="0" err="1" smtClean="0"/>
              <a:t>Predection</a:t>
            </a:r>
            <a:r>
              <a:rPr lang="en-US" sz="4000" dirty="0" smtClean="0"/>
              <a:t>.</a:t>
            </a:r>
            <a:endParaRPr lang="en-US" sz="4000" dirty="0"/>
          </a:p>
        </p:txBody>
      </p:sp>
      <p:sp>
        <p:nvSpPr>
          <p:cNvPr id="3" name="Content Placeholder 2"/>
          <p:cNvSpPr>
            <a:spLocks noGrp="1"/>
          </p:cNvSpPr>
          <p:nvPr>
            <p:ph idx="1"/>
          </p:nvPr>
        </p:nvSpPr>
        <p:spPr/>
        <p:txBody>
          <a:bodyPr>
            <a:normAutofit/>
          </a:bodyPr>
          <a:lstStyle/>
          <a:p>
            <a:r>
              <a:rPr lang="en-US" b="1" dirty="0" smtClean="0"/>
              <a:t>Title</a:t>
            </a:r>
            <a:r>
              <a:rPr lang="en-US" dirty="0" smtClean="0"/>
              <a:t>: Breast Cancer Detection using Machine Learning</a:t>
            </a:r>
          </a:p>
          <a:p>
            <a:r>
              <a:rPr lang="en-US" b="1" dirty="0" smtClean="0"/>
              <a:t>Subtitle</a:t>
            </a:r>
            <a:r>
              <a:rPr lang="en-US" dirty="0" smtClean="0"/>
              <a:t>: A deep learning approach to predict cancerous tumors</a:t>
            </a:r>
            <a:endParaRPr lang="en-US" b="1" dirty="0" smtClean="0"/>
          </a:p>
          <a:p>
            <a:r>
              <a:rPr lang="en-US" b="1" dirty="0" smtClean="0"/>
              <a:t>Date: 13 feb,2025.</a:t>
            </a:r>
            <a:endParaRPr lang="en-US" dirty="0"/>
          </a:p>
        </p:txBody>
      </p:sp>
    </p:spTree>
    <p:extLst>
      <p:ext uri="{BB962C8B-B14F-4D97-AF65-F5344CB8AC3E}">
        <p14:creationId xmlns:p14="http://schemas.microsoft.com/office/powerpoint/2010/main" val="3416699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Introduction </a:t>
            </a:r>
            <a:endParaRPr lang="en-US" sz="4800" dirty="0"/>
          </a:p>
        </p:txBody>
      </p:sp>
      <p:sp>
        <p:nvSpPr>
          <p:cNvPr id="3" name="Content Placeholder 2"/>
          <p:cNvSpPr>
            <a:spLocks noGrp="1"/>
          </p:cNvSpPr>
          <p:nvPr>
            <p:ph idx="1"/>
          </p:nvPr>
        </p:nvSpPr>
        <p:spPr/>
        <p:txBody>
          <a:bodyPr>
            <a:normAutofit fontScale="85000" lnSpcReduction="20000"/>
          </a:bodyPr>
          <a:lstStyle/>
          <a:p>
            <a:r>
              <a:rPr lang="en-US" b="1" dirty="0" smtClean="0"/>
              <a:t>Breast Cancer Overview</a:t>
            </a:r>
            <a:r>
              <a:rPr lang="en-US" dirty="0" smtClean="0"/>
              <a:t>:</a:t>
            </a:r>
            <a:br>
              <a:rPr lang="en-US" dirty="0" smtClean="0"/>
            </a:br>
            <a:r>
              <a:rPr lang="en-US" dirty="0" smtClean="0"/>
              <a:t>Breast cancer is one of the most common and leading causes of death among women worldwide. Early detection is crucial for effective treatment and increasing survival rates.</a:t>
            </a:r>
          </a:p>
          <a:p>
            <a:r>
              <a:rPr lang="en-US" b="1" dirty="0" smtClean="0"/>
              <a:t>Machine Learning for Early Detection</a:t>
            </a:r>
            <a:r>
              <a:rPr lang="en-US" dirty="0" smtClean="0"/>
              <a:t>:</a:t>
            </a:r>
            <a:br>
              <a:rPr lang="en-US" dirty="0" smtClean="0"/>
            </a:br>
            <a:r>
              <a:rPr lang="en-US" dirty="0" smtClean="0"/>
              <a:t>Machine learning techniques can automate the detection process, offering faster, more accurate predictions based on medical data. The aim of this project is to leverage these technologies to predict the likelihood of breast cancer using features such as tumor size, shape, and texture.</a:t>
            </a:r>
            <a:endParaRPr lang="en-US" dirty="0"/>
          </a:p>
        </p:txBody>
      </p:sp>
    </p:spTree>
    <p:extLst>
      <p:ext uri="{BB962C8B-B14F-4D97-AF65-F5344CB8AC3E}">
        <p14:creationId xmlns:p14="http://schemas.microsoft.com/office/powerpoint/2010/main" val="1630676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Project Goal</a:t>
            </a:r>
            <a:r>
              <a:rPr lang="en-US" dirty="0" smtClean="0"/>
              <a:t>:</a:t>
            </a:r>
            <a:br>
              <a:rPr lang="en-US" dirty="0" smtClean="0"/>
            </a:br>
            <a:r>
              <a:rPr lang="en-US" dirty="0" smtClean="0"/>
              <a:t>Develop a machine learning model that can predict whether a tumor is malignant or benign, based on available medical data.</a:t>
            </a:r>
            <a:endParaRPr lang="en-US" dirty="0"/>
          </a:p>
        </p:txBody>
      </p:sp>
    </p:spTree>
    <p:extLst>
      <p:ext uri="{BB962C8B-B14F-4D97-AF65-F5344CB8AC3E}">
        <p14:creationId xmlns:p14="http://schemas.microsoft.com/office/powerpoint/2010/main" val="1880702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overview</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For this project, we use the </a:t>
            </a:r>
            <a:r>
              <a:rPr lang="en-US" b="1" dirty="0" smtClean="0"/>
              <a:t>Breast Cancer Wisconsin (Diagnostic) dataset</a:t>
            </a:r>
            <a:r>
              <a:rPr lang="en-US" dirty="0" smtClean="0"/>
              <a:t>, which is publicly available and commonly used for classification tasks. </a:t>
            </a:r>
          </a:p>
          <a:p>
            <a:pPr marL="0" indent="0">
              <a:buNone/>
            </a:pPr>
            <a:r>
              <a:rPr lang="en-US" dirty="0" smtClean="0"/>
              <a:t>The dataset contains several features extracted from digitized images of a breast mass. These features describe various characteristics of the cell nuclei present in the breast mass, such as the size, shape, and texture of the cells.</a:t>
            </a:r>
          </a:p>
          <a:p>
            <a:endParaRPr lang="en-US" dirty="0"/>
          </a:p>
        </p:txBody>
      </p:sp>
    </p:spTree>
    <p:extLst>
      <p:ext uri="{BB962C8B-B14F-4D97-AF65-F5344CB8AC3E}">
        <p14:creationId xmlns:p14="http://schemas.microsoft.com/office/powerpoint/2010/main" val="1610106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The dataset contains the following columns:</a:t>
            </a:r>
          </a:p>
          <a:p>
            <a:r>
              <a:rPr lang="en-US" b="1" dirty="0" smtClean="0"/>
              <a:t>diagnosis</a:t>
            </a:r>
            <a:r>
              <a:rPr lang="en-US" dirty="0" smtClean="0"/>
              <a:t>: The target variable (Malignant/M benign)</a:t>
            </a:r>
          </a:p>
          <a:p>
            <a:r>
              <a:rPr lang="en-US" b="1" dirty="0" err="1" smtClean="0"/>
              <a:t>radius_mean</a:t>
            </a:r>
            <a:r>
              <a:rPr lang="en-US" b="1" dirty="0" smtClean="0"/>
              <a:t>, </a:t>
            </a:r>
            <a:r>
              <a:rPr lang="en-US" b="1" dirty="0" err="1" smtClean="0"/>
              <a:t>texture_mean</a:t>
            </a:r>
            <a:r>
              <a:rPr lang="en-US" b="1" dirty="0" smtClean="0"/>
              <a:t>, </a:t>
            </a:r>
            <a:r>
              <a:rPr lang="en-US" b="1" dirty="0" err="1" smtClean="0"/>
              <a:t>perimeter_mean</a:t>
            </a:r>
            <a:r>
              <a:rPr lang="en-US" b="1" dirty="0" smtClean="0"/>
              <a:t>, </a:t>
            </a:r>
            <a:r>
              <a:rPr lang="en-US" b="1" dirty="0" err="1" smtClean="0"/>
              <a:t>area_mean</a:t>
            </a:r>
            <a:r>
              <a:rPr lang="en-US" dirty="0" smtClean="0"/>
              <a:t>: Features describing the shape, size, and texture of the tumor.</a:t>
            </a:r>
          </a:p>
          <a:p>
            <a:r>
              <a:rPr lang="en-US" b="1" dirty="0" err="1" smtClean="0"/>
              <a:t>radius_worst</a:t>
            </a:r>
            <a:r>
              <a:rPr lang="en-US" b="1" dirty="0" smtClean="0"/>
              <a:t>, </a:t>
            </a:r>
            <a:r>
              <a:rPr lang="en-US" b="1" dirty="0" err="1" smtClean="0"/>
              <a:t>texture_worst</a:t>
            </a:r>
            <a:r>
              <a:rPr lang="en-US" b="1" dirty="0" smtClean="0"/>
              <a:t>, </a:t>
            </a:r>
            <a:r>
              <a:rPr lang="en-US" b="1" dirty="0" err="1" smtClean="0"/>
              <a:t>perimeter_worst</a:t>
            </a:r>
            <a:r>
              <a:rPr lang="en-US" dirty="0" smtClean="0"/>
              <a:t>: Worst case features, providing additional context for the worst-case scenario.</a:t>
            </a:r>
          </a:p>
          <a:p>
            <a:endParaRPr lang="en-US" dirty="0"/>
          </a:p>
        </p:txBody>
      </p:sp>
    </p:spTree>
    <p:extLst>
      <p:ext uri="{BB962C8B-B14F-4D97-AF65-F5344CB8AC3E}">
        <p14:creationId xmlns:p14="http://schemas.microsoft.com/office/powerpoint/2010/main" val="1855882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Machine Learning Models</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this project, we will be training multiple machine learning models to classify breast cancer as benign or malignant. These models include:</a:t>
            </a:r>
          </a:p>
          <a:p>
            <a:r>
              <a:rPr lang="en-US" b="1" dirty="0" smtClean="0"/>
              <a:t>K-Nearest Neighbors (KNN)</a:t>
            </a:r>
            <a:r>
              <a:rPr lang="en-US" dirty="0" smtClean="0"/>
              <a:t>: A simple, yet powerful, non-parametric classifier that works by comparing a new data point to its nearest neighbors in the training dataset.</a:t>
            </a:r>
          </a:p>
          <a:p>
            <a:r>
              <a:rPr lang="en-US" b="1" dirty="0" smtClean="0"/>
              <a:t>Logistic Regression</a:t>
            </a:r>
            <a:r>
              <a:rPr lang="en-US" dirty="0" smtClean="0"/>
              <a:t>: A statistical model that is used for binary classification tasks, modeling the relationship between the target variable and input features.</a:t>
            </a:r>
          </a:p>
          <a:p>
            <a:endParaRPr lang="en-US" dirty="0"/>
          </a:p>
        </p:txBody>
      </p:sp>
    </p:spTree>
    <p:extLst>
      <p:ext uri="{BB962C8B-B14F-4D97-AF65-F5344CB8AC3E}">
        <p14:creationId xmlns:p14="http://schemas.microsoft.com/office/powerpoint/2010/main" val="3486967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Random Forest</a:t>
            </a:r>
            <a:r>
              <a:rPr lang="en-US" dirty="0" smtClean="0"/>
              <a:t>: An ensemble method that builds multiple decision trees and merges them to get a more accurate and stable prediction.</a:t>
            </a:r>
          </a:p>
          <a:p>
            <a:r>
              <a:rPr lang="en-US" b="1" dirty="0" err="1" smtClean="0"/>
              <a:t>XGBoost</a:t>
            </a:r>
            <a:r>
              <a:rPr lang="en-US" dirty="0" smtClean="0"/>
              <a:t>: An optimized gradient boosting library designed for speed and performance, often yielding better results for complex classification tasks.</a:t>
            </a:r>
          </a:p>
          <a:p>
            <a:endParaRPr lang="en-US" dirty="0"/>
          </a:p>
        </p:txBody>
      </p:sp>
    </p:spTree>
    <p:extLst>
      <p:ext uri="{BB962C8B-B14F-4D97-AF65-F5344CB8AC3E}">
        <p14:creationId xmlns:p14="http://schemas.microsoft.com/office/powerpoint/2010/main" val="3949504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Objectives</a:t>
            </a:r>
            <a:br>
              <a:rPr lang="en-US" b="1" dirty="0" smtClean="0"/>
            </a:br>
            <a:endParaRPr lang="en-US" dirty="0"/>
          </a:p>
        </p:txBody>
      </p:sp>
      <p:sp>
        <p:nvSpPr>
          <p:cNvPr id="3" name="Content Placeholder 2"/>
          <p:cNvSpPr>
            <a:spLocks noGrp="1"/>
          </p:cNvSpPr>
          <p:nvPr>
            <p:ph idx="1"/>
          </p:nvPr>
        </p:nvSpPr>
        <p:spPr/>
        <p:txBody>
          <a:bodyPr/>
          <a:lstStyle/>
          <a:p>
            <a:r>
              <a:rPr lang="en-US" dirty="0" smtClean="0"/>
              <a:t>Develop machine learning models to accurately classify breast cancer as malignant or benign.</a:t>
            </a:r>
          </a:p>
          <a:p>
            <a:r>
              <a:rPr lang="en-US" dirty="0" smtClean="0"/>
              <a:t>Evaluate the performance of different models using several metrics and optimize them to maximize accuracy and minimize false positives/negatives.</a:t>
            </a:r>
          </a:p>
          <a:p>
            <a:endParaRPr lang="en-US" dirty="0"/>
          </a:p>
        </p:txBody>
      </p:sp>
    </p:spTree>
    <p:extLst>
      <p:ext uri="{BB962C8B-B14F-4D97-AF65-F5344CB8AC3E}">
        <p14:creationId xmlns:p14="http://schemas.microsoft.com/office/powerpoint/2010/main" val="1908916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648</Words>
  <Application>Microsoft Office PowerPoint</Application>
  <PresentationFormat>On-screen Show (4:3)</PresentationFormat>
  <Paragraphs>54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Project for AI-CADEMY</vt:lpstr>
      <vt:lpstr>Brest Cancer Predection.</vt:lpstr>
      <vt:lpstr>Introduction </vt:lpstr>
      <vt:lpstr>PowerPoint Presentation</vt:lpstr>
      <vt:lpstr>Dataset overview</vt:lpstr>
      <vt:lpstr>PowerPoint Presentation</vt:lpstr>
      <vt:lpstr>Machine Learning Models </vt:lpstr>
      <vt:lpstr>PowerPoint Presentation</vt:lpstr>
      <vt:lpstr>Objectives </vt:lpstr>
      <vt:lpstr>Conclusion</vt:lpstr>
      <vt:lpstr>PowerPoint Presentation</vt:lpstr>
      <vt:lpstr>PowerPoint Presentation</vt:lpstr>
      <vt:lpstr>PowerPoint Presentation</vt:lpstr>
      <vt:lpstr>PowerPoint Presentation</vt:lpstr>
      <vt:lpstr>PowerPoint Presentation</vt:lpstr>
      <vt:lpstr>Future Work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for AI-CADEMY</dc:title>
  <dc:creator>DELL</dc:creator>
  <cp:lastModifiedBy>DELL</cp:lastModifiedBy>
  <cp:revision>3</cp:revision>
  <dcterms:created xsi:type="dcterms:W3CDTF">2025-02-13T11:37:03Z</dcterms:created>
  <dcterms:modified xsi:type="dcterms:W3CDTF">2025-02-13T12:03:26Z</dcterms:modified>
</cp:coreProperties>
</file>