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44"/>
  </p:notesMasterIdLst>
  <p:handoutMasterIdLst>
    <p:handoutMasterId r:id="rId45"/>
  </p:handoutMasterIdLst>
  <p:sldIdLst>
    <p:sldId id="313" r:id="rId2"/>
    <p:sldId id="366" r:id="rId3"/>
    <p:sldId id="367" r:id="rId4"/>
    <p:sldId id="378" r:id="rId5"/>
    <p:sldId id="368" r:id="rId6"/>
    <p:sldId id="381" r:id="rId7"/>
    <p:sldId id="403" r:id="rId8"/>
    <p:sldId id="325" r:id="rId9"/>
    <p:sldId id="402" r:id="rId10"/>
    <p:sldId id="379" r:id="rId11"/>
    <p:sldId id="380" r:id="rId12"/>
    <p:sldId id="382" r:id="rId13"/>
    <p:sldId id="383" r:id="rId14"/>
    <p:sldId id="384" r:id="rId15"/>
    <p:sldId id="392" r:id="rId16"/>
    <p:sldId id="394" r:id="rId17"/>
    <p:sldId id="393" r:id="rId18"/>
    <p:sldId id="404" r:id="rId19"/>
    <p:sldId id="387" r:id="rId20"/>
    <p:sldId id="395" r:id="rId21"/>
    <p:sldId id="396" r:id="rId22"/>
    <p:sldId id="397" r:id="rId23"/>
    <p:sldId id="388" r:id="rId24"/>
    <p:sldId id="398" r:id="rId25"/>
    <p:sldId id="401" r:id="rId26"/>
    <p:sldId id="399" r:id="rId27"/>
    <p:sldId id="405" r:id="rId28"/>
    <p:sldId id="406" r:id="rId29"/>
    <p:sldId id="418" r:id="rId30"/>
    <p:sldId id="408" r:id="rId31"/>
    <p:sldId id="407" r:id="rId32"/>
    <p:sldId id="400" r:id="rId33"/>
    <p:sldId id="411" r:id="rId34"/>
    <p:sldId id="409" r:id="rId35"/>
    <p:sldId id="410" r:id="rId36"/>
    <p:sldId id="412" r:id="rId37"/>
    <p:sldId id="413" r:id="rId38"/>
    <p:sldId id="414" r:id="rId39"/>
    <p:sldId id="415" r:id="rId40"/>
    <p:sldId id="416" r:id="rId41"/>
    <p:sldId id="417" r:id="rId42"/>
    <p:sldId id="365" r:id="rId43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wen, Sarah" initials="BS" lastIdx="5" clrIdx="0">
    <p:extLst>
      <p:ext uri="{19B8F6BF-5375-455C-9EA6-DF929625EA0E}">
        <p15:presenceInfo xmlns:p15="http://schemas.microsoft.com/office/powerpoint/2012/main" userId="Bowen, Sar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FF00FF"/>
    <a:srgbClr val="918F8A"/>
    <a:srgbClr val="A2A2A2"/>
    <a:srgbClr val="000000"/>
    <a:srgbClr val="171717"/>
    <a:srgbClr val="F7F7F7"/>
    <a:srgbClr val="E55C18"/>
    <a:srgbClr val="7F330D"/>
    <a:srgbClr val="FF6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000" autoAdjust="0"/>
  </p:normalViewPr>
  <p:slideViewPr>
    <p:cSldViewPr snapToGrid="0">
      <p:cViewPr varScale="1">
        <p:scale>
          <a:sx n="108" d="100"/>
          <a:sy n="108" d="100"/>
        </p:scale>
        <p:origin x="7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222" y="6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4A1D4D1-B72D-4BDB-BE40-5B0EE006B377}" type="datetime4">
              <a:rPr lang="en-US" smtClean="0">
                <a:latin typeface="Mark Offc For MC" panose="020B0504020101010102" pitchFamily="34" charset="0"/>
              </a:rPr>
              <a:t>January 30, 2019</a:t>
            </a:fld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 smtClean="0"/>
              <a:t>August 12, 2018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5CC34-46B8-4D2E-A121-DEE3829E4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F1BE56-7303-4BD6-B7FC-DBCD785CA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3B63B1-62A2-4514-8C6F-81E46CDE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4A3E66-0D04-4FE1-9975-0892AB25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76F181-01F3-4921-BF28-F8B9F284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1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37398-754E-4D1D-A419-43035FF3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8033D7-8E98-41D3-83A1-0ACC0C71D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7416F2-B304-490C-BE5C-5EBB0199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DDC6CA-FC1B-4D67-BE39-D9ED15FC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DE016F-3079-4542-9699-08134A39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0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26685B0-1053-4DEA-9008-12070EC7A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B318469-23A0-418B-B138-522BD158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E09E4F-85F0-48C4-A186-E95E1300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05A595-2FE1-408C-A380-B8F2045B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715581-0A59-402D-921F-C829CA5F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6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bg>
      <p:bgPr>
        <a:solidFill>
          <a:srgbClr val="3A3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777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ll Quote - Version 1">
    <p:bg>
      <p:bgPr>
        <a:solidFill>
          <a:srgbClr val="3A3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1150471"/>
            <a:ext cx="5132294" cy="2816411"/>
          </a:xfrm>
        </p:spPr>
        <p:txBody>
          <a:bodyPr lIns="324000" tIns="180000" rIns="324000" bIns="180000"/>
          <a:lstStyle>
            <a:lvl1pPr marL="0" indent="0">
              <a:buNone/>
              <a:defRPr sz="2000">
                <a:solidFill>
                  <a:schemeClr val="bg1"/>
                </a:solidFill>
                <a:latin typeface="Museo Slab 50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75295" y="2296459"/>
            <a:ext cx="2868706" cy="2847041"/>
          </a:xfrm>
        </p:spPr>
        <p:txBody>
          <a:bodyPr lIns="180000" tIns="90000" rIns="180000" bIns="90000"/>
          <a:lstStyle>
            <a:lvl1pPr marL="0" indent="0">
              <a:buNone/>
              <a:defRPr sz="1600">
                <a:solidFill>
                  <a:schemeClr val="tx1"/>
                </a:solidFill>
                <a:latin typeface="Museo Slab 50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455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+intro+bullets/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3285" y="584677"/>
            <a:ext cx="7042178" cy="589854"/>
          </a:xfrm>
        </p:spPr>
        <p:txBody>
          <a:bodyPr/>
          <a:lstStyle>
            <a:lvl1pPr>
              <a:defRPr lang="en-US" sz="2800" kern="1200" dirty="0">
                <a:solidFill>
                  <a:srgbClr val="C1CD23"/>
                </a:solidFill>
                <a:latin typeface="Museo Slab 500" charset="0"/>
                <a:ea typeface="+mj-ea"/>
                <a:cs typeface="+mj-cs"/>
              </a:defRPr>
            </a:lvl1pPr>
          </a:lstStyle>
          <a:p>
            <a:r>
              <a:rPr lang="en-US" dirty="0"/>
              <a:t>Your title here…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018" y="1987538"/>
            <a:ext cx="6382623" cy="2486469"/>
          </a:xfrm>
        </p:spPr>
        <p:txBody>
          <a:bodyPr/>
          <a:lstStyle>
            <a:lvl3pPr>
              <a:defRPr>
                <a:solidFill>
                  <a:srgbClr val="D9D9D9"/>
                </a:solidFill>
              </a:defRPr>
            </a:lvl3pPr>
            <a:lvl4pPr>
              <a:defRPr>
                <a:solidFill>
                  <a:srgbClr val="D9D9D9"/>
                </a:solidFill>
              </a:defRPr>
            </a:lvl4pPr>
            <a:lvl5pPr>
              <a:defRPr>
                <a:solidFill>
                  <a:srgbClr val="D9D9D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08018" y="1190336"/>
            <a:ext cx="6327444" cy="704850"/>
          </a:xfrm>
        </p:spPr>
        <p:txBody>
          <a:bodyPr/>
          <a:lstStyle>
            <a:lvl1pPr marL="18287" indent="0">
              <a:buFontTx/>
              <a:buNone/>
              <a:defRPr baseline="0">
                <a:solidFill>
                  <a:schemeClr val="tx1"/>
                </a:solidFill>
              </a:defRPr>
            </a:lvl1pPr>
            <a:lvl2pPr marL="384038" indent="0">
              <a:buNone/>
              <a:defRPr/>
            </a:lvl2pPr>
            <a:lvl3pPr marL="749789" indent="0">
              <a:buFontTx/>
              <a:buNone/>
              <a:defRPr/>
            </a:lvl3pPr>
            <a:lvl4pPr marL="1115540" indent="0">
              <a:buFontTx/>
              <a:buNone/>
              <a:defRPr/>
            </a:lvl4pPr>
            <a:lvl5pPr marL="1389854" indent="0">
              <a:buFontTx/>
              <a:buNone/>
              <a:defRPr/>
            </a:lvl5pPr>
          </a:lstStyle>
          <a:p>
            <a:pPr lvl="0"/>
            <a:r>
              <a:rPr lang="en-US" dirty="0"/>
              <a:t>Introduction copy here...</a:t>
            </a:r>
          </a:p>
        </p:txBody>
      </p:sp>
      <p:sp>
        <p:nvSpPr>
          <p:cNvPr id="5" name="Right Triangle 4"/>
          <p:cNvSpPr/>
          <p:nvPr userDrawn="1"/>
        </p:nvSpPr>
        <p:spPr>
          <a:xfrm rot="10800000" flipV="1">
            <a:off x="7311556" y="4905358"/>
            <a:ext cx="1832445" cy="238142"/>
          </a:xfrm>
          <a:prstGeom prst="rtTriangle">
            <a:avLst/>
          </a:prstGeom>
          <a:solidFill>
            <a:schemeClr val="accent3">
              <a:alpha val="3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 userDrawn="1"/>
        </p:nvSpPr>
        <p:spPr>
          <a:xfrm rot="10800000" flipV="1">
            <a:off x="8887848" y="4755958"/>
            <a:ext cx="256152" cy="395738"/>
          </a:xfrm>
          <a:prstGeom prst="rtTriangle">
            <a:avLst/>
          </a:prstGeom>
          <a:solidFill>
            <a:schemeClr val="accent3">
              <a:alpha val="3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flipV="1">
            <a:off x="10001" y="1"/>
            <a:ext cx="7130195" cy="487535"/>
          </a:xfrm>
          <a:prstGeom prst="rtTriangle">
            <a:avLst/>
          </a:prstGeom>
          <a:solidFill>
            <a:schemeClr val="accent3">
              <a:alpha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 flipH="1" flipV="1">
            <a:off x="4120114" y="9291"/>
            <a:ext cx="5023886" cy="328234"/>
          </a:xfrm>
          <a:prstGeom prst="rtTriangle">
            <a:avLst/>
          </a:prstGeom>
          <a:solidFill>
            <a:schemeClr val="accent3">
              <a:alpha val="23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imonial - Vers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23000" y="2296459"/>
            <a:ext cx="2921000" cy="2847041"/>
          </a:xfrm>
        </p:spPr>
        <p:txBody>
          <a:bodyPr lIns="180000" tIns="90000" rIns="180000" bIns="90000"/>
          <a:lstStyle>
            <a:lvl1pPr marL="0" indent="0">
              <a:buNone/>
              <a:defRPr sz="1600">
                <a:solidFill>
                  <a:srgbClr val="FFD600"/>
                </a:solidFill>
                <a:latin typeface="Museo Slab 50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50472" y="1143001"/>
            <a:ext cx="5072529" cy="28241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67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E75974-8794-445D-A19D-5077E432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23DFE3-2252-4691-8277-F75065EF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A124D4-1FFC-41E4-A53C-F2D01D42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BF2B89-998B-44FF-8EC9-8CDCAAAD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4F42E9-1108-48CD-BC82-B5AF1B3B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EAEE9F-6C6A-47DE-B60A-89C92007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649EB7-3DBC-4D70-882D-D8C669D00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E44DF7-A059-48EF-818C-C35E6BC2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D745FE-B8B0-46D7-B2EA-2EC17E6B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12A4F-2FFA-4880-8A25-5AF65BDA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2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417C55-C6A2-497D-97A1-17F3BDB9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00EEC1-AB38-49B1-8CA9-9A261BEE8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927E80-C664-4F0E-B062-FFD48F13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B70218-C749-4215-862E-4DF5B576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9994DB-9F0B-4273-A7A5-1F25428C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5EE9F7-411D-49B3-A994-F29E4146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10BD5-E0EE-4C27-9FD4-2666471D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01167B-AB91-4EE3-977C-5F4336CC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4B32E3-2BA2-478A-9D11-427325F82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5444C2-A79A-480D-BA7F-5733BE403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F0C4168-FF80-46BA-BF62-7F147E5D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EAAC031-7980-42E9-A46B-16799348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F0AEF1-6C91-47FD-97C8-A2DEFCBB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5E37DAD-B372-4879-B6C1-1BDA962C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9B716-E71A-41F4-8DB4-3E065F77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43B025D-34C4-46B3-9638-1E6369F4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52350A-C919-492A-AC7D-95D5F321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C6C4DD-A9FB-49F3-B507-952F1826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F0D573A-B770-4E66-9CDF-1214694D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2451ADD-6B2F-4231-920A-E619AF07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D762F7-CBB4-4336-994D-A3406D8A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4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03FB2D-1995-4EDE-B127-AF1BD635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2ED4CC-BD58-4BB1-8071-C0286B86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D7273D-3BBA-4364-B10C-93109DD26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878383-2E08-4A22-A066-2B7FAB09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37DDBD-AD4C-46A3-8F0A-2BA959D7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B8A50E-F956-4A55-B872-E83E3DD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2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662C88-334F-4E9F-97B6-7CE7ED67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E22D513-67A2-44D9-A004-68704A478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80E097-1BC2-4A13-9C58-1A97D9DC8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584641-75AF-4D6E-86C5-8B2CEDDD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F81AF6-E266-44F1-919A-57750002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F5BB29-49C6-4994-8ABC-4F99ED41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1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6595D47-C99B-49AA-826B-A79C2A7F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749265-5E48-4FFD-A927-F068D5673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206CB7-745D-447D-866A-000049CEA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2043-81A0-4C77-8261-4E3FAF2C1964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3FDB54-7546-485E-8318-88C1C5527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E0E2BF-D374-48BB-AF09-00FFA7006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32B5-F1D2-477B-8580-D457DBA18118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5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f/s!AsXKHMXBWUIBiBpaYk9FFjdoUifg" TargetMode="Externa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github.com/intel-analytics/analytics-zoo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22" y="1183987"/>
            <a:ext cx="7577616" cy="864745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The tutorial to build shared AI </a:t>
            </a:r>
            <a:r>
              <a:rPr lang="en-US" sz="4400" b="1" dirty="0" smtClean="0"/>
              <a:t>services</a:t>
            </a:r>
            <a:br>
              <a:rPr lang="en-US" sz="4400" b="1" dirty="0" smtClean="0"/>
            </a:br>
            <a:r>
              <a:rPr lang="en-US" sz="2200" b="1" dirty="0" smtClean="0"/>
              <a:t>--</a:t>
            </a:r>
            <a:r>
              <a:rPr lang="en-US" sz="2200" dirty="0"/>
              <a:t>Session 1</a:t>
            </a:r>
            <a:endParaRPr lang="en-US" sz="2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0622" y="2571663"/>
            <a:ext cx="6327444" cy="122212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Suqiang Song (Jack) </a:t>
            </a:r>
          </a:p>
          <a:p>
            <a:r>
              <a:rPr lang="en-US" dirty="0" smtClean="0"/>
              <a:t>Director &amp; Chapter Leader of Data/AI Engineering @ Mastercard</a:t>
            </a:r>
          </a:p>
          <a:p>
            <a:r>
              <a:rPr lang="en-US" dirty="0" smtClean="0"/>
              <a:t> jackssqcyy@gmail.com</a:t>
            </a:r>
          </a:p>
          <a:p>
            <a:r>
              <a:rPr lang="en-US" dirty="0"/>
              <a:t>https://www.linkedin.com/in/suqiang-song-72041716/</a:t>
            </a:r>
          </a:p>
        </p:txBody>
      </p:sp>
    </p:spTree>
    <p:extLst>
      <p:ext uri="{BB962C8B-B14F-4D97-AF65-F5344CB8AC3E}">
        <p14:creationId xmlns:p14="http://schemas.microsoft.com/office/powerpoint/2010/main" val="177623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36"/>
          <p:cNvSpPr/>
          <p:nvPr/>
        </p:nvSpPr>
        <p:spPr bwMode="auto">
          <a:xfrm>
            <a:off x="390106" y="216126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rgbClr val="00B050"/>
                </a:solidFill>
              </a:rPr>
              <a:t>Hidden</a:t>
            </a:r>
            <a:r>
              <a:rPr lang="en-US" altLang="zh-CN" sz="2800" b="1" dirty="0">
                <a:solidFill>
                  <a:srgbClr val="C1CD23"/>
                </a:solidFill>
                <a:latin typeface="Museo Slab 500" charset="0"/>
                <a:ea typeface="+mj-ea"/>
                <a:cs typeface="+mj-cs"/>
              </a:rPr>
              <a:t> </a:t>
            </a:r>
            <a:r>
              <a:rPr lang="en-US" altLang="zh-CN" sz="2200" b="1" dirty="0">
                <a:solidFill>
                  <a:srgbClr val="00B050"/>
                </a:solidFill>
              </a:rPr>
              <a:t>truths for </a:t>
            </a:r>
            <a:r>
              <a:rPr lang="en-US" altLang="zh-CN" sz="2200" b="1" dirty="0" smtClean="0">
                <a:solidFill>
                  <a:srgbClr val="00B050"/>
                </a:solidFill>
              </a:rPr>
              <a:t>AI -- continue </a:t>
            </a:r>
            <a:endParaRPr lang="zh-CN" altLang="en-US" sz="2200" b="1" dirty="0">
              <a:solidFill>
                <a:srgbClr val="00B050"/>
              </a:solidFill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40475" y="1005247"/>
            <a:ext cx="8180962" cy="3519051"/>
            <a:chOff x="203" y="618"/>
            <a:chExt cx="5792" cy="3266"/>
          </a:xfrm>
        </p:grpSpPr>
        <p:sp>
          <p:nvSpPr>
            <p:cNvPr id="4" name="Rectangle 26"/>
            <p:cNvSpPr>
              <a:spLocks noChangeArrowheads="1"/>
            </p:cNvSpPr>
            <p:nvPr/>
          </p:nvSpPr>
          <p:spPr bwMode="auto">
            <a:xfrm>
              <a:off x="204" y="618"/>
              <a:ext cx="5791" cy="3266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endParaRPr lang="en-US" altLang="en-US" sz="1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249" y="618"/>
              <a:ext cx="5249" cy="3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endParaRPr lang="en-US" altLang="en-US" sz="1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Line 28"/>
            <p:cNvSpPr>
              <a:spLocks noChangeShapeType="1"/>
            </p:cNvSpPr>
            <p:nvPr/>
          </p:nvSpPr>
          <p:spPr bwMode="auto">
            <a:xfrm>
              <a:off x="779" y="3444"/>
              <a:ext cx="521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29"/>
            <p:cNvSpPr>
              <a:spLocks noChangeShapeType="1"/>
            </p:cNvSpPr>
            <p:nvPr/>
          </p:nvSpPr>
          <p:spPr bwMode="auto">
            <a:xfrm flipV="1">
              <a:off x="779" y="756"/>
              <a:ext cx="0" cy="2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5565" y="3467"/>
              <a:ext cx="305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kumimoji="0" lang="en-US" altLang="zh-CN" sz="1200" b="1" dirty="0" smtClean="0">
                  <a:latin typeface="Segoe UI" panose="020B0502040204020203" pitchFamily="34" charset="0"/>
                  <a:ea typeface="宋体" panose="02010600030101010101" pitchFamily="2" charset="-122"/>
                  <a:cs typeface="Segoe UI" panose="020B0502040204020203" pitchFamily="34" charset="0"/>
                </a:rPr>
                <a:t>Time</a:t>
              </a:r>
              <a:endParaRPr kumimoji="0" lang="zh-CN" altLang="en-US" sz="12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203" y="797"/>
              <a:ext cx="59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kumimoji="0" lang="en-US" altLang="zh-CN" sz="1200" b="1" dirty="0" smtClean="0">
                  <a:latin typeface="Segoe UI" panose="020B0502040204020203" pitchFamily="34" charset="0"/>
                  <a:ea typeface="宋体" panose="02010600030101010101" pitchFamily="2" charset="-122"/>
                  <a:cs typeface="Segoe UI" panose="020B0502040204020203" pitchFamily="34" charset="0"/>
                </a:rPr>
                <a:t>Cost</a:t>
              </a:r>
              <a:endParaRPr kumimoji="0" lang="en-US" altLang="zh-CN" sz="12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771" y="2792"/>
              <a:ext cx="1729" cy="652"/>
            </a:xfrm>
            <a:custGeom>
              <a:avLst/>
              <a:gdLst>
                <a:gd name="T0" fmla="*/ 0 w 3675"/>
                <a:gd name="T1" fmla="*/ 1612 h 1621"/>
                <a:gd name="T2" fmla="*/ 377 w 3675"/>
                <a:gd name="T3" fmla="*/ 1430 h 1621"/>
                <a:gd name="T4" fmla="*/ 643 w 3675"/>
                <a:gd name="T5" fmla="*/ 615 h 1621"/>
                <a:gd name="T6" fmla="*/ 1024 w 3675"/>
                <a:gd name="T7" fmla="*/ 21 h 1621"/>
                <a:gd name="T8" fmla="*/ 1688 w 3675"/>
                <a:gd name="T9" fmla="*/ 739 h 1621"/>
                <a:gd name="T10" fmla="*/ 2140 w 3675"/>
                <a:gd name="T11" fmla="*/ 1164 h 1621"/>
                <a:gd name="T12" fmla="*/ 2539 w 3675"/>
                <a:gd name="T13" fmla="*/ 1386 h 1621"/>
                <a:gd name="T14" fmla="*/ 3175 w 3675"/>
                <a:gd name="T15" fmla="*/ 1583 h 1621"/>
                <a:gd name="T16" fmla="*/ 3675 w 3675"/>
                <a:gd name="T17" fmla="*/ 1612 h 1621"/>
                <a:gd name="T18" fmla="*/ 0 w 3675"/>
                <a:gd name="T19" fmla="*/ 1612 h 16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75" h="1621">
                  <a:moveTo>
                    <a:pt x="0" y="1612"/>
                  </a:moveTo>
                  <a:cubicBezTo>
                    <a:pt x="63" y="1582"/>
                    <a:pt x="270" y="1596"/>
                    <a:pt x="377" y="1430"/>
                  </a:cubicBezTo>
                  <a:cubicBezTo>
                    <a:pt x="484" y="1264"/>
                    <a:pt x="555" y="1058"/>
                    <a:pt x="643" y="615"/>
                  </a:cubicBezTo>
                  <a:cubicBezTo>
                    <a:pt x="731" y="172"/>
                    <a:pt x="850" y="0"/>
                    <a:pt x="1024" y="21"/>
                  </a:cubicBezTo>
                  <a:cubicBezTo>
                    <a:pt x="1198" y="42"/>
                    <a:pt x="1502" y="549"/>
                    <a:pt x="1688" y="739"/>
                  </a:cubicBezTo>
                  <a:cubicBezTo>
                    <a:pt x="1874" y="929"/>
                    <a:pt x="1980" y="1039"/>
                    <a:pt x="2140" y="1164"/>
                  </a:cubicBezTo>
                  <a:cubicBezTo>
                    <a:pt x="2300" y="1289"/>
                    <a:pt x="2367" y="1316"/>
                    <a:pt x="2539" y="1386"/>
                  </a:cubicBezTo>
                  <a:cubicBezTo>
                    <a:pt x="2711" y="1456"/>
                    <a:pt x="2986" y="1545"/>
                    <a:pt x="3175" y="1583"/>
                  </a:cubicBezTo>
                  <a:cubicBezTo>
                    <a:pt x="3364" y="1621"/>
                    <a:pt x="3570" y="1607"/>
                    <a:pt x="3675" y="1612"/>
                  </a:cubicBezTo>
                  <a:cubicBezTo>
                    <a:pt x="3675" y="1612"/>
                    <a:pt x="0" y="1612"/>
                    <a:pt x="0" y="1612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 w="6350" cap="flat" cmpd="sng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1439" y="1605"/>
              <a:ext cx="2249" cy="1821"/>
            </a:xfrm>
            <a:custGeom>
              <a:avLst/>
              <a:gdLst>
                <a:gd name="T0" fmla="*/ 0 w 4128"/>
                <a:gd name="T1" fmla="*/ 1441 h 1447"/>
                <a:gd name="T2" fmla="*/ 706 w 4128"/>
                <a:gd name="T3" fmla="*/ 1190 h 1447"/>
                <a:gd name="T4" fmla="*/ 1210 w 4128"/>
                <a:gd name="T5" fmla="*/ 371 h 1447"/>
                <a:gd name="T6" fmla="*/ 1720 w 4128"/>
                <a:gd name="T7" fmla="*/ 0 h 1447"/>
                <a:gd name="T8" fmla="*/ 2151 w 4128"/>
                <a:gd name="T9" fmla="*/ 372 h 1447"/>
                <a:gd name="T10" fmla="*/ 2466 w 4128"/>
                <a:gd name="T11" fmla="*/ 844 h 1447"/>
                <a:gd name="T12" fmla="*/ 2874 w 4128"/>
                <a:gd name="T13" fmla="*/ 1222 h 1447"/>
                <a:gd name="T14" fmla="*/ 3567 w 4128"/>
                <a:gd name="T15" fmla="*/ 1411 h 1447"/>
                <a:gd name="T16" fmla="*/ 4128 w 4128"/>
                <a:gd name="T17" fmla="*/ 1441 h 14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28" h="1447">
                  <a:moveTo>
                    <a:pt x="0" y="1441"/>
                  </a:moveTo>
                  <a:cubicBezTo>
                    <a:pt x="251" y="1405"/>
                    <a:pt x="504" y="1369"/>
                    <a:pt x="706" y="1190"/>
                  </a:cubicBezTo>
                  <a:cubicBezTo>
                    <a:pt x="908" y="1011"/>
                    <a:pt x="1041" y="569"/>
                    <a:pt x="1210" y="371"/>
                  </a:cubicBezTo>
                  <a:cubicBezTo>
                    <a:pt x="1378" y="172"/>
                    <a:pt x="1563" y="0"/>
                    <a:pt x="1720" y="0"/>
                  </a:cubicBezTo>
                  <a:cubicBezTo>
                    <a:pt x="1877" y="0"/>
                    <a:pt x="2015" y="194"/>
                    <a:pt x="2151" y="372"/>
                  </a:cubicBezTo>
                  <a:cubicBezTo>
                    <a:pt x="2287" y="550"/>
                    <a:pt x="2345" y="702"/>
                    <a:pt x="2466" y="844"/>
                  </a:cubicBezTo>
                  <a:cubicBezTo>
                    <a:pt x="2587" y="986"/>
                    <a:pt x="2690" y="1128"/>
                    <a:pt x="2874" y="1222"/>
                  </a:cubicBezTo>
                  <a:cubicBezTo>
                    <a:pt x="3058" y="1316"/>
                    <a:pt x="3358" y="1375"/>
                    <a:pt x="3567" y="1411"/>
                  </a:cubicBezTo>
                  <a:cubicBezTo>
                    <a:pt x="3775" y="1447"/>
                    <a:pt x="4010" y="1436"/>
                    <a:pt x="4128" y="1441"/>
                  </a:cubicBezTo>
                </a:path>
              </a:pathLst>
            </a:custGeom>
            <a:solidFill>
              <a:srgbClr val="99CCFF">
                <a:alpha val="50195"/>
              </a:srgbClr>
            </a:solidFill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789" y="2597"/>
              <a:ext cx="992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lang="en-GB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Data Exploration </a:t>
              </a:r>
              <a:r>
                <a:rPr lang="en-GB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  <a:endParaRPr lang="en-GB" sz="12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GB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Harmonization 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2094" y="2260"/>
              <a:ext cx="624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lang="en-GB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Features</a:t>
              </a:r>
            </a:p>
            <a:p>
              <a:pPr algn="ctr"/>
              <a:r>
                <a:rPr lang="en-GB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Engineering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AutoShape 44"/>
            <p:cNvSpPr>
              <a:spLocks noChangeArrowheads="1"/>
            </p:cNvSpPr>
            <p:nvPr/>
          </p:nvSpPr>
          <p:spPr bwMode="auto">
            <a:xfrm>
              <a:off x="1156" y="3249"/>
              <a:ext cx="908" cy="90"/>
            </a:xfrm>
            <a:prstGeom prst="rightArrow">
              <a:avLst>
                <a:gd name="adj1" fmla="val 50000"/>
                <a:gd name="adj2" fmla="val 25222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endParaRPr lang="en-US" altLang="en-US" sz="1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AutoShape 50"/>
            <p:cNvSpPr>
              <a:spLocks noChangeArrowheads="1"/>
            </p:cNvSpPr>
            <p:nvPr/>
          </p:nvSpPr>
          <p:spPr bwMode="auto">
            <a:xfrm>
              <a:off x="1609" y="3022"/>
              <a:ext cx="1679" cy="91"/>
            </a:xfrm>
            <a:prstGeom prst="rightArrow">
              <a:avLst>
                <a:gd name="adj1" fmla="val 50000"/>
                <a:gd name="adj2" fmla="val 46126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endParaRPr lang="en-US" altLang="en-US" sz="1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>
              <a:off x="588" y="3467"/>
              <a:ext cx="180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kumimoji="0" lang="en-US" altLang="zh-CN" sz="1100" dirty="0" smtClean="0">
                  <a:latin typeface="Segoe UI" panose="020B0502040204020203" pitchFamily="34" charset="0"/>
                  <a:ea typeface="宋体" panose="02010600030101010101" pitchFamily="2" charset="-122"/>
                  <a:cs typeface="Segoe UI" panose="020B0502040204020203" pitchFamily="34" charset="0"/>
                </a:rPr>
                <a:t>0,0</a:t>
              </a:r>
              <a:endParaRPr kumimoji="0" lang="en-US" altLang="zh-CN" sz="1100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17" name="Freeform 37"/>
          <p:cNvSpPr>
            <a:spLocks/>
          </p:cNvSpPr>
          <p:nvPr/>
        </p:nvSpPr>
        <p:spPr bwMode="auto">
          <a:xfrm>
            <a:off x="3674352" y="2411456"/>
            <a:ext cx="3434642" cy="1656003"/>
          </a:xfrm>
          <a:custGeom>
            <a:avLst/>
            <a:gdLst>
              <a:gd name="T0" fmla="*/ 0 w 4128"/>
              <a:gd name="T1" fmla="*/ 1441 h 1447"/>
              <a:gd name="T2" fmla="*/ 706 w 4128"/>
              <a:gd name="T3" fmla="*/ 1190 h 1447"/>
              <a:gd name="T4" fmla="*/ 1210 w 4128"/>
              <a:gd name="T5" fmla="*/ 371 h 1447"/>
              <a:gd name="T6" fmla="*/ 1720 w 4128"/>
              <a:gd name="T7" fmla="*/ 0 h 1447"/>
              <a:gd name="T8" fmla="*/ 2151 w 4128"/>
              <a:gd name="T9" fmla="*/ 372 h 1447"/>
              <a:gd name="T10" fmla="*/ 2466 w 4128"/>
              <a:gd name="T11" fmla="*/ 844 h 1447"/>
              <a:gd name="T12" fmla="*/ 2874 w 4128"/>
              <a:gd name="T13" fmla="*/ 1222 h 1447"/>
              <a:gd name="T14" fmla="*/ 3567 w 4128"/>
              <a:gd name="T15" fmla="*/ 1411 h 1447"/>
              <a:gd name="T16" fmla="*/ 4128 w 4128"/>
              <a:gd name="T17" fmla="*/ 1441 h 14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28" h="1447">
                <a:moveTo>
                  <a:pt x="0" y="1441"/>
                </a:moveTo>
                <a:cubicBezTo>
                  <a:pt x="251" y="1405"/>
                  <a:pt x="504" y="1369"/>
                  <a:pt x="706" y="1190"/>
                </a:cubicBezTo>
                <a:cubicBezTo>
                  <a:pt x="908" y="1011"/>
                  <a:pt x="1041" y="569"/>
                  <a:pt x="1210" y="371"/>
                </a:cubicBezTo>
                <a:cubicBezTo>
                  <a:pt x="1378" y="172"/>
                  <a:pt x="1563" y="0"/>
                  <a:pt x="1720" y="0"/>
                </a:cubicBezTo>
                <a:cubicBezTo>
                  <a:pt x="1877" y="0"/>
                  <a:pt x="2015" y="194"/>
                  <a:pt x="2151" y="372"/>
                </a:cubicBezTo>
                <a:cubicBezTo>
                  <a:pt x="2287" y="550"/>
                  <a:pt x="2345" y="702"/>
                  <a:pt x="2466" y="844"/>
                </a:cubicBezTo>
                <a:cubicBezTo>
                  <a:pt x="2587" y="986"/>
                  <a:pt x="2690" y="1128"/>
                  <a:pt x="2874" y="1222"/>
                </a:cubicBezTo>
                <a:cubicBezTo>
                  <a:pt x="3058" y="1316"/>
                  <a:pt x="3358" y="1375"/>
                  <a:pt x="3567" y="1411"/>
                </a:cubicBezTo>
                <a:cubicBezTo>
                  <a:pt x="3775" y="1447"/>
                  <a:pt x="4010" y="1436"/>
                  <a:pt x="4128" y="1441"/>
                </a:cubicBezTo>
              </a:path>
            </a:pathLst>
          </a:custGeom>
          <a:solidFill>
            <a:srgbClr val="FFFF00">
              <a:alpha val="50195"/>
            </a:srgbClr>
          </a:solidFill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092568" y="2247089"/>
            <a:ext cx="2495581" cy="1820371"/>
          </a:xfrm>
          <a:custGeom>
            <a:avLst/>
            <a:gdLst>
              <a:gd name="T0" fmla="*/ 0 w 4128"/>
              <a:gd name="T1" fmla="*/ 1441 h 1447"/>
              <a:gd name="T2" fmla="*/ 706 w 4128"/>
              <a:gd name="T3" fmla="*/ 1190 h 1447"/>
              <a:gd name="T4" fmla="*/ 1210 w 4128"/>
              <a:gd name="T5" fmla="*/ 371 h 1447"/>
              <a:gd name="T6" fmla="*/ 1720 w 4128"/>
              <a:gd name="T7" fmla="*/ 0 h 1447"/>
              <a:gd name="T8" fmla="*/ 2151 w 4128"/>
              <a:gd name="T9" fmla="*/ 372 h 1447"/>
              <a:gd name="T10" fmla="*/ 2466 w 4128"/>
              <a:gd name="T11" fmla="*/ 844 h 1447"/>
              <a:gd name="T12" fmla="*/ 2874 w 4128"/>
              <a:gd name="T13" fmla="*/ 1222 h 1447"/>
              <a:gd name="T14" fmla="*/ 3567 w 4128"/>
              <a:gd name="T15" fmla="*/ 1411 h 1447"/>
              <a:gd name="T16" fmla="*/ 4128 w 4128"/>
              <a:gd name="T17" fmla="*/ 1441 h 14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28" h="1447">
                <a:moveTo>
                  <a:pt x="0" y="1441"/>
                </a:moveTo>
                <a:cubicBezTo>
                  <a:pt x="251" y="1405"/>
                  <a:pt x="504" y="1369"/>
                  <a:pt x="706" y="1190"/>
                </a:cubicBezTo>
                <a:cubicBezTo>
                  <a:pt x="908" y="1011"/>
                  <a:pt x="1041" y="569"/>
                  <a:pt x="1210" y="371"/>
                </a:cubicBezTo>
                <a:cubicBezTo>
                  <a:pt x="1378" y="172"/>
                  <a:pt x="1563" y="0"/>
                  <a:pt x="1720" y="0"/>
                </a:cubicBezTo>
                <a:cubicBezTo>
                  <a:pt x="1877" y="0"/>
                  <a:pt x="2015" y="194"/>
                  <a:pt x="2151" y="372"/>
                </a:cubicBezTo>
                <a:cubicBezTo>
                  <a:pt x="2287" y="550"/>
                  <a:pt x="2345" y="702"/>
                  <a:pt x="2466" y="844"/>
                </a:cubicBezTo>
                <a:cubicBezTo>
                  <a:pt x="2587" y="986"/>
                  <a:pt x="2690" y="1128"/>
                  <a:pt x="2874" y="1222"/>
                </a:cubicBezTo>
                <a:cubicBezTo>
                  <a:pt x="3058" y="1316"/>
                  <a:pt x="3358" y="1375"/>
                  <a:pt x="3567" y="1411"/>
                </a:cubicBezTo>
                <a:cubicBezTo>
                  <a:pt x="3775" y="1447"/>
                  <a:pt x="4010" y="1436"/>
                  <a:pt x="4128" y="1441"/>
                </a:cubicBezTo>
              </a:path>
            </a:pathLst>
          </a:custGeom>
          <a:solidFill>
            <a:srgbClr val="00B050">
              <a:alpha val="50195"/>
            </a:srgbClr>
          </a:solidFill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5659171" y="2574980"/>
            <a:ext cx="1206026" cy="44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</a:p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&amp; Benchmarking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247405" y="1455634"/>
            <a:ext cx="2328549" cy="2611825"/>
          </a:xfrm>
          <a:custGeom>
            <a:avLst/>
            <a:gdLst>
              <a:gd name="T0" fmla="*/ 0 w 4128"/>
              <a:gd name="T1" fmla="*/ 1441 h 1447"/>
              <a:gd name="T2" fmla="*/ 706 w 4128"/>
              <a:gd name="T3" fmla="*/ 1190 h 1447"/>
              <a:gd name="T4" fmla="*/ 1210 w 4128"/>
              <a:gd name="T5" fmla="*/ 371 h 1447"/>
              <a:gd name="T6" fmla="*/ 1720 w 4128"/>
              <a:gd name="T7" fmla="*/ 0 h 1447"/>
              <a:gd name="T8" fmla="*/ 2151 w 4128"/>
              <a:gd name="T9" fmla="*/ 372 h 1447"/>
              <a:gd name="T10" fmla="*/ 2466 w 4128"/>
              <a:gd name="T11" fmla="*/ 844 h 1447"/>
              <a:gd name="T12" fmla="*/ 2874 w 4128"/>
              <a:gd name="T13" fmla="*/ 1222 h 1447"/>
              <a:gd name="T14" fmla="*/ 3567 w 4128"/>
              <a:gd name="T15" fmla="*/ 1411 h 1447"/>
              <a:gd name="T16" fmla="*/ 4128 w 4128"/>
              <a:gd name="T17" fmla="*/ 1441 h 14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28" h="1447">
                <a:moveTo>
                  <a:pt x="0" y="1441"/>
                </a:moveTo>
                <a:cubicBezTo>
                  <a:pt x="251" y="1405"/>
                  <a:pt x="504" y="1369"/>
                  <a:pt x="706" y="1190"/>
                </a:cubicBezTo>
                <a:cubicBezTo>
                  <a:pt x="908" y="1011"/>
                  <a:pt x="1041" y="569"/>
                  <a:pt x="1210" y="371"/>
                </a:cubicBezTo>
                <a:cubicBezTo>
                  <a:pt x="1378" y="172"/>
                  <a:pt x="1563" y="0"/>
                  <a:pt x="1720" y="0"/>
                </a:cubicBezTo>
                <a:cubicBezTo>
                  <a:pt x="1877" y="0"/>
                  <a:pt x="2015" y="194"/>
                  <a:pt x="2151" y="372"/>
                </a:cubicBezTo>
                <a:cubicBezTo>
                  <a:pt x="2287" y="550"/>
                  <a:pt x="2345" y="702"/>
                  <a:pt x="2466" y="844"/>
                </a:cubicBezTo>
                <a:cubicBezTo>
                  <a:pt x="2587" y="986"/>
                  <a:pt x="2690" y="1128"/>
                  <a:pt x="2874" y="1222"/>
                </a:cubicBezTo>
                <a:cubicBezTo>
                  <a:pt x="3058" y="1316"/>
                  <a:pt x="3358" y="1375"/>
                  <a:pt x="3567" y="1411"/>
                </a:cubicBezTo>
                <a:cubicBezTo>
                  <a:pt x="3775" y="1447"/>
                  <a:pt x="4010" y="1436"/>
                  <a:pt x="4128" y="1441"/>
                </a:cubicBezTo>
              </a:path>
            </a:pathLst>
          </a:custGeom>
          <a:solidFill>
            <a:srgbClr val="FF671B">
              <a:alpha val="50195"/>
            </a:srgbClr>
          </a:solidFill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6662027" y="2104535"/>
            <a:ext cx="1422432" cy="44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 Deployment </a:t>
            </a:r>
          </a:p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&amp;Serving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4813163" y="3249938"/>
            <a:ext cx="2371519" cy="98051"/>
          </a:xfrm>
          <a:prstGeom prst="rightArrow">
            <a:avLst>
              <a:gd name="adj1" fmla="val 50000"/>
              <a:gd name="adj2" fmla="val 461264"/>
            </a:avLst>
          </a:prstGeom>
          <a:solidFill>
            <a:srgbClr val="FF671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endParaRPr lang="en-US" altLang="en-US" sz="1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ine 49"/>
          <p:cNvSpPr>
            <a:spLocks noChangeShapeType="1"/>
          </p:cNvSpPr>
          <p:nvPr/>
        </p:nvSpPr>
        <p:spPr bwMode="auto">
          <a:xfrm>
            <a:off x="3609588" y="2104534"/>
            <a:ext cx="3166" cy="198770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Oval 46"/>
          <p:cNvSpPr>
            <a:spLocks noChangeArrowheads="1"/>
          </p:cNvSpPr>
          <p:nvPr/>
        </p:nvSpPr>
        <p:spPr bwMode="auto">
          <a:xfrm>
            <a:off x="3583069" y="2063970"/>
            <a:ext cx="65503" cy="4400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 eaLnBrk="1" hangingPunct="1"/>
            <a:endParaRPr kumimoji="0" lang="en-US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Oval 46"/>
          <p:cNvSpPr>
            <a:spLocks noChangeArrowheads="1"/>
          </p:cNvSpPr>
          <p:nvPr/>
        </p:nvSpPr>
        <p:spPr bwMode="auto">
          <a:xfrm>
            <a:off x="6099529" y="2216370"/>
            <a:ext cx="65503" cy="4400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 eaLnBrk="1" hangingPunct="1"/>
            <a:endParaRPr kumimoji="0" lang="en-US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7187206" y="1437764"/>
            <a:ext cx="65503" cy="4400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 eaLnBrk="1" hangingPunct="1"/>
            <a:endParaRPr kumimoji="0" lang="en-US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49"/>
          <p:cNvSpPr>
            <a:spLocks noChangeShapeType="1"/>
          </p:cNvSpPr>
          <p:nvPr/>
        </p:nvSpPr>
        <p:spPr bwMode="auto">
          <a:xfrm flipH="1">
            <a:off x="6112626" y="2260375"/>
            <a:ext cx="21994" cy="179855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49"/>
          <p:cNvSpPr>
            <a:spLocks noChangeShapeType="1"/>
          </p:cNvSpPr>
          <p:nvPr/>
        </p:nvSpPr>
        <p:spPr bwMode="auto">
          <a:xfrm flipH="1">
            <a:off x="7233252" y="1500561"/>
            <a:ext cx="5263" cy="2530251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20700" y="1455679"/>
            <a:ext cx="833351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kumimoji="0" lang="en-US" altLang="zh-CN" sz="1200" b="1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$100,000</a:t>
            </a:r>
            <a:endParaRPr kumimoji="0" lang="en-US" altLang="zh-CN" sz="1200" b="1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7822407" y="4256006"/>
            <a:ext cx="833351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kumimoji="0" lang="en-US" altLang="zh-CN" sz="1200" b="1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Months</a:t>
            </a:r>
            <a:endParaRPr kumimoji="0" lang="en-US" altLang="zh-CN" sz="1200" b="1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4667205" y="2688658"/>
            <a:ext cx="723522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Modeling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ine 49"/>
          <p:cNvSpPr>
            <a:spLocks noChangeShapeType="1"/>
          </p:cNvSpPr>
          <p:nvPr/>
        </p:nvSpPr>
        <p:spPr bwMode="auto">
          <a:xfrm flipH="1">
            <a:off x="5108207" y="2422487"/>
            <a:ext cx="2291" cy="164497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Oval 46"/>
          <p:cNvSpPr>
            <a:spLocks noChangeArrowheads="1"/>
          </p:cNvSpPr>
          <p:nvPr/>
        </p:nvSpPr>
        <p:spPr bwMode="auto">
          <a:xfrm>
            <a:off x="5073618" y="2361333"/>
            <a:ext cx="65503" cy="4400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 eaLnBrk="1" hangingPunct="1"/>
            <a:endParaRPr kumimoji="0" lang="en-US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Rounded Rectangle 33"/>
          <p:cNvSpPr/>
          <p:nvPr/>
        </p:nvSpPr>
        <p:spPr bwMode="gray">
          <a:xfrm>
            <a:off x="536033" y="611857"/>
            <a:ext cx="2956197" cy="3363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7F7F7"/>
                </a:solidFill>
              </a:rPr>
              <a:t>A Long and Expense Journey </a:t>
            </a:r>
            <a:endParaRPr lang="en-US" sz="1100" b="1" dirty="0">
              <a:solidFill>
                <a:srgbClr val="F7F7F7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66836" y="1052909"/>
            <a:ext cx="6816689" cy="1531726"/>
            <a:chOff x="1466836" y="1052909"/>
            <a:chExt cx="6816689" cy="1531726"/>
          </a:xfrm>
        </p:grpSpPr>
        <p:sp>
          <p:nvSpPr>
            <p:cNvPr id="36" name="TextBox 35"/>
            <p:cNvSpPr txBox="1"/>
            <p:nvPr/>
          </p:nvSpPr>
          <p:spPr>
            <a:xfrm>
              <a:off x="1466836" y="2311533"/>
              <a:ext cx="1702225" cy="11478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GB" dirty="0"/>
                <a:t>Data Collection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41117" y="1897638"/>
              <a:ext cx="1702225" cy="13781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GB" dirty="0"/>
                <a:t>Feature Extraction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53974" y="1052909"/>
              <a:ext cx="5211030" cy="14783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GB" dirty="0"/>
                <a:t>Configuration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6563" y="2483715"/>
              <a:ext cx="1702225" cy="1009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GB" dirty="0"/>
                <a:t>Data Verification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68" y="2217448"/>
              <a:ext cx="1303817" cy="11612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GB" dirty="0"/>
                <a:t>Ml Code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53974" y="1215333"/>
              <a:ext cx="5211030" cy="11879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GB" dirty="0"/>
                <a:t>Process Management Tools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37827" y="1358599"/>
              <a:ext cx="5211030" cy="11879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Analysis Tools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59171" y="1671290"/>
              <a:ext cx="2624354" cy="15321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GB" dirty="0"/>
                <a:t>Serving Infrastructure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37827" y="1500561"/>
              <a:ext cx="5211030" cy="11879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Machine Resource Management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13634" y="1892158"/>
              <a:ext cx="3769891" cy="13449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GB" dirty="0"/>
                <a:t>Monitoring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5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36"/>
          <p:cNvSpPr/>
          <p:nvPr/>
        </p:nvSpPr>
        <p:spPr bwMode="auto">
          <a:xfrm>
            <a:off x="347732" y="173649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Options </a:t>
            </a:r>
            <a:r>
              <a:rPr lang="en-US" altLang="zh-CN" sz="2000" b="1" dirty="0">
                <a:solidFill>
                  <a:srgbClr val="00B050"/>
                </a:solidFill>
              </a:rPr>
              <a:t>of AI as a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Service</a:t>
            </a:r>
            <a:endParaRPr lang="en-US" altLang="zh-CN" sz="2000" b="1" dirty="0">
              <a:solidFill>
                <a:srgbClr val="00B050"/>
              </a:solidFill>
            </a:endParaRPr>
          </a:p>
        </p:txBody>
      </p:sp>
      <p:sp>
        <p:nvSpPr>
          <p:cNvPr id="3" name="AutoShape 57"/>
          <p:cNvSpPr>
            <a:spLocks noChangeArrowheads="1"/>
          </p:cNvSpPr>
          <p:nvPr/>
        </p:nvSpPr>
        <p:spPr bwMode="auto">
          <a:xfrm>
            <a:off x="428400" y="905496"/>
            <a:ext cx="2563366" cy="3971839"/>
          </a:xfrm>
          <a:prstGeom prst="roundRect">
            <a:avLst>
              <a:gd name="adj" fmla="val 3440"/>
            </a:avLst>
          </a:prstGeom>
          <a:solidFill>
            <a:srgbClr val="FFFFFF"/>
          </a:solidFill>
          <a:ln w="9525">
            <a:solidFill>
              <a:srgbClr val="B4C6E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  <a:defRPr/>
            </a:pPr>
            <a:endParaRPr lang="zh-CN" altLang="en-US" kern="0" smtClean="0"/>
          </a:p>
        </p:txBody>
      </p:sp>
      <p:sp>
        <p:nvSpPr>
          <p:cNvPr id="4" name="AutoShape 71"/>
          <p:cNvSpPr>
            <a:spLocks noChangeArrowheads="1"/>
          </p:cNvSpPr>
          <p:nvPr/>
        </p:nvSpPr>
        <p:spPr bwMode="auto">
          <a:xfrm>
            <a:off x="6256108" y="946835"/>
            <a:ext cx="2563366" cy="3930499"/>
          </a:xfrm>
          <a:prstGeom prst="roundRect">
            <a:avLst>
              <a:gd name="adj" fmla="val 4370"/>
            </a:avLst>
          </a:prstGeom>
          <a:solidFill>
            <a:srgbClr val="FFFFFF"/>
          </a:solidFill>
          <a:ln w="9525">
            <a:solidFill>
              <a:srgbClr val="B4C6E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  <a:defRPr/>
            </a:pPr>
            <a:endParaRPr lang="zh-CN" altLang="en-US" sz="800" kern="0" smtClean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3326759" y="946835"/>
            <a:ext cx="2563366" cy="3930499"/>
          </a:xfrm>
          <a:prstGeom prst="roundRect">
            <a:avLst>
              <a:gd name="adj" fmla="val 3903"/>
            </a:avLst>
          </a:prstGeom>
          <a:solidFill>
            <a:srgbClr val="FFFFFF"/>
          </a:solidFill>
          <a:ln w="9525">
            <a:solidFill>
              <a:srgbClr val="B4C6E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  <a:defRPr/>
            </a:pPr>
            <a:endParaRPr lang="zh-CN" altLang="en-US" kern="0" smtClean="0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13716" y="1129860"/>
            <a:ext cx="1991416" cy="1125849"/>
          </a:xfrm>
          <a:custGeom>
            <a:avLst/>
            <a:gdLst>
              <a:gd name="T0" fmla="*/ 2147483647 w 1216"/>
              <a:gd name="T1" fmla="*/ 0 h 838"/>
              <a:gd name="T2" fmla="*/ 2147483647 w 1216"/>
              <a:gd name="T3" fmla="*/ 0 h 838"/>
              <a:gd name="T4" fmla="*/ 2147483647 w 1216"/>
              <a:gd name="T5" fmla="*/ 2147483647 h 838"/>
              <a:gd name="T6" fmla="*/ 2147483647 w 1216"/>
              <a:gd name="T7" fmla="*/ 2147483647 h 838"/>
              <a:gd name="T8" fmla="*/ 2147483647 w 1216"/>
              <a:gd name="T9" fmla="*/ 2147483647 h 838"/>
              <a:gd name="T10" fmla="*/ 2147483647 w 1216"/>
              <a:gd name="T11" fmla="*/ 2147483647 h 838"/>
              <a:gd name="T12" fmla="*/ 2147483647 w 1216"/>
              <a:gd name="T13" fmla="*/ 2147483647 h 838"/>
              <a:gd name="T14" fmla="*/ 2147483647 w 1216"/>
              <a:gd name="T15" fmla="*/ 2147483647 h 838"/>
              <a:gd name="T16" fmla="*/ 2147483647 w 1216"/>
              <a:gd name="T17" fmla="*/ 2147483647 h 838"/>
              <a:gd name="T18" fmla="*/ 2147483647 w 1216"/>
              <a:gd name="T19" fmla="*/ 2147483647 h 838"/>
              <a:gd name="T20" fmla="*/ 0 w 1216"/>
              <a:gd name="T21" fmla="*/ 2147483647 h 838"/>
              <a:gd name="T22" fmla="*/ 2147483647 w 1216"/>
              <a:gd name="T23" fmla="*/ 0 h 8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16"/>
              <a:gd name="T37" fmla="*/ 0 h 838"/>
              <a:gd name="T38" fmla="*/ 1216 w 1216"/>
              <a:gd name="T39" fmla="*/ 838 h 83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16" h="838">
                <a:moveTo>
                  <a:pt x="2" y="0"/>
                </a:moveTo>
                <a:lnTo>
                  <a:pt x="1216" y="0"/>
                </a:lnTo>
                <a:lnTo>
                  <a:pt x="1212" y="743"/>
                </a:lnTo>
                <a:lnTo>
                  <a:pt x="1086" y="730"/>
                </a:lnTo>
                <a:lnTo>
                  <a:pt x="1080" y="622"/>
                </a:lnTo>
                <a:lnTo>
                  <a:pt x="1032" y="614"/>
                </a:lnTo>
                <a:lnTo>
                  <a:pt x="858" y="670"/>
                </a:lnTo>
                <a:lnTo>
                  <a:pt x="822" y="664"/>
                </a:lnTo>
                <a:lnTo>
                  <a:pt x="816" y="820"/>
                </a:lnTo>
                <a:lnTo>
                  <a:pt x="264" y="838"/>
                </a:lnTo>
                <a:lnTo>
                  <a:pt x="0" y="681"/>
                </a:lnTo>
                <a:lnTo>
                  <a:pt x="2" y="0"/>
                </a:lnTo>
                <a:close/>
              </a:path>
            </a:pathLst>
          </a:custGeom>
          <a:solidFill>
            <a:srgbClr val="E6ECF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endParaRPr lang="zh-CN" altLang="en-US" sz="80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708487" y="2004475"/>
            <a:ext cx="2005203" cy="630551"/>
          </a:xfrm>
          <a:custGeom>
            <a:avLst/>
            <a:gdLst>
              <a:gd name="T0" fmla="*/ 0 w 1424"/>
              <a:gd name="T1" fmla="*/ 2147483647 h 448"/>
              <a:gd name="T2" fmla="*/ 2147483647 w 1424"/>
              <a:gd name="T3" fmla="*/ 2147483647 h 448"/>
              <a:gd name="T4" fmla="*/ 2147483647 w 1424"/>
              <a:gd name="T5" fmla="*/ 2147483647 h 448"/>
              <a:gd name="T6" fmla="*/ 2147483647 w 1424"/>
              <a:gd name="T7" fmla="*/ 2147483647 h 448"/>
              <a:gd name="T8" fmla="*/ 2147483647 w 1424"/>
              <a:gd name="T9" fmla="*/ 0 h 448"/>
              <a:gd name="T10" fmla="*/ 2147483647 w 1424"/>
              <a:gd name="T11" fmla="*/ 2147483647 h 448"/>
              <a:gd name="T12" fmla="*/ 2147483647 w 1424"/>
              <a:gd name="T13" fmla="*/ 2147483647 h 448"/>
              <a:gd name="T14" fmla="*/ 2147483647 w 1424"/>
              <a:gd name="T15" fmla="*/ 2147483647 h 448"/>
              <a:gd name="T16" fmla="*/ 0 w 1424"/>
              <a:gd name="T17" fmla="*/ 2147483647 h 448"/>
              <a:gd name="T18" fmla="*/ 0 w 1424"/>
              <a:gd name="T19" fmla="*/ 2147483647 h 4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24"/>
              <a:gd name="T31" fmla="*/ 0 h 448"/>
              <a:gd name="T32" fmla="*/ 1424 w 1424"/>
              <a:gd name="T33" fmla="*/ 448 h 4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24" h="448">
                <a:moveTo>
                  <a:pt x="0" y="72"/>
                </a:moveTo>
                <a:lnTo>
                  <a:pt x="312" y="240"/>
                </a:lnTo>
                <a:lnTo>
                  <a:pt x="1000" y="240"/>
                </a:lnTo>
                <a:lnTo>
                  <a:pt x="1000" y="64"/>
                </a:lnTo>
                <a:lnTo>
                  <a:pt x="1224" y="0"/>
                </a:lnTo>
                <a:lnTo>
                  <a:pt x="1224" y="136"/>
                </a:lnTo>
                <a:lnTo>
                  <a:pt x="1424" y="136"/>
                </a:lnTo>
                <a:lnTo>
                  <a:pt x="1424" y="448"/>
                </a:lnTo>
                <a:lnTo>
                  <a:pt x="0" y="448"/>
                </a:lnTo>
                <a:lnTo>
                  <a:pt x="0" y="72"/>
                </a:lnTo>
                <a:close/>
              </a:path>
            </a:pathLst>
          </a:custGeom>
          <a:solidFill>
            <a:srgbClr val="7DA1D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endParaRPr lang="zh-CN" altLang="en-US" sz="80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117906" y="1346163"/>
            <a:ext cx="115448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r>
              <a:rPr lang="en-US" altLang="ko-KR" sz="105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AI Applications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77476" y="2386769"/>
            <a:ext cx="2066591" cy="26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</a:rPr>
              <a:t>Machine learning frameworks</a:t>
            </a:r>
            <a:endParaRPr lang="en-US" altLang="ko-KR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HY견고딕" pitchFamily="18" charset="-127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941665" y="1993439"/>
            <a:ext cx="533287" cy="510528"/>
          </a:xfrm>
          <a:prstGeom prst="upDownArrow">
            <a:avLst>
              <a:gd name="adj1" fmla="val 50000"/>
              <a:gd name="adj2" fmla="val 21289"/>
            </a:avLst>
          </a:prstGeom>
          <a:solidFill>
            <a:srgbClr val="FFFFFF"/>
          </a:solidFill>
          <a:ln w="3175" algn="ctr">
            <a:solidFill>
              <a:srgbClr val="B2B2B2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  <a:defRPr/>
            </a:pPr>
            <a:endParaRPr lang="zh-CN" altLang="en-US" sz="800" kern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499443" y="3068859"/>
            <a:ext cx="2419961" cy="153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>
            <a:spAutoFit/>
          </a:bodyPr>
          <a:lstStyle>
            <a:lvl1pPr marL="138113" indent="-138113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rgbClr val="5995B3"/>
              </a:buClr>
              <a:buFontTx/>
              <a:buChar char="•"/>
            </a:pPr>
            <a:r>
              <a:rPr lang="en-US" altLang="ko-KR" sz="105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Machine learning frameworks</a:t>
            </a:r>
            <a:r>
              <a:rPr lang="en-US" altLang="ko-KR" sz="1050" dirty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: Provide </a:t>
            </a:r>
            <a:r>
              <a:rPr lang="en-US" altLang="ko-KR" sz="105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stable </a:t>
            </a:r>
            <a:r>
              <a:rPr lang="en-US" altLang="ko-KR" sz="1050" dirty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and </a:t>
            </a:r>
            <a:r>
              <a:rPr lang="en-US" altLang="ko-KR" sz="105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secure </a:t>
            </a:r>
            <a:r>
              <a:rPr lang="en-US" altLang="ko-KR" sz="1050" dirty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e</a:t>
            </a:r>
            <a:r>
              <a:rPr lang="en-US" altLang="ko-KR" sz="105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nvironments and consolidate integrated wrappers on top of variable technologies for regular machine learning works </a:t>
            </a:r>
          </a:p>
          <a:p>
            <a:pPr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rgbClr val="5995B3"/>
              </a:buClr>
              <a:buFontTx/>
              <a:buChar char="•"/>
            </a:pPr>
            <a:r>
              <a:rPr lang="en-US" altLang="ko-KR" sz="105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Applications build silos from scratch</a:t>
            </a:r>
            <a:endParaRPr lang="en-US" altLang="ko-KR" sz="1050" dirty="0">
              <a:solidFill>
                <a:srgbClr val="000000"/>
              </a:solidFill>
              <a:latin typeface="Segoe UI" panose="020B0502040204020203" pitchFamily="34" charset="0"/>
              <a:ea typeface="Microsoft YaHei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2" name="Freeform 92"/>
          <p:cNvSpPr>
            <a:spLocks/>
          </p:cNvSpPr>
          <p:nvPr/>
        </p:nvSpPr>
        <p:spPr bwMode="auto">
          <a:xfrm>
            <a:off x="3547842" y="2402114"/>
            <a:ext cx="2109250" cy="449659"/>
          </a:xfrm>
          <a:custGeom>
            <a:avLst/>
            <a:gdLst>
              <a:gd name="T0" fmla="*/ 0 w 1217"/>
              <a:gd name="T1" fmla="*/ 2147483647 h 211"/>
              <a:gd name="T2" fmla="*/ 2147483647 w 1217"/>
              <a:gd name="T3" fmla="*/ 2147483647 h 211"/>
              <a:gd name="T4" fmla="*/ 2147483647 w 1217"/>
              <a:gd name="T5" fmla="*/ 2147483647 h 211"/>
              <a:gd name="T6" fmla="*/ 2147483647 w 1217"/>
              <a:gd name="T7" fmla="*/ 2147483647 h 211"/>
              <a:gd name="T8" fmla="*/ 2147483647 w 1217"/>
              <a:gd name="T9" fmla="*/ 0 h 211"/>
              <a:gd name="T10" fmla="*/ 2147483647 w 1217"/>
              <a:gd name="T11" fmla="*/ 2147483647 h 211"/>
              <a:gd name="T12" fmla="*/ 2147483647 w 1217"/>
              <a:gd name="T13" fmla="*/ 2147483647 h 211"/>
              <a:gd name="T14" fmla="*/ 2147483647 w 1217"/>
              <a:gd name="T15" fmla="*/ 2147483647 h 211"/>
              <a:gd name="T16" fmla="*/ 2147483647 w 1217"/>
              <a:gd name="T17" fmla="*/ 2147483647 h 211"/>
              <a:gd name="T18" fmla="*/ 0 w 1217"/>
              <a:gd name="T19" fmla="*/ 2147483647 h 2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7"/>
              <a:gd name="T31" fmla="*/ 0 h 211"/>
              <a:gd name="T32" fmla="*/ 1217 w 1217"/>
              <a:gd name="T33" fmla="*/ 211 h 2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7" h="211">
                <a:moveTo>
                  <a:pt x="0" y="18"/>
                </a:moveTo>
                <a:lnTo>
                  <a:pt x="252" y="102"/>
                </a:lnTo>
                <a:lnTo>
                  <a:pt x="732" y="114"/>
                </a:lnTo>
                <a:lnTo>
                  <a:pt x="870" y="48"/>
                </a:lnTo>
                <a:lnTo>
                  <a:pt x="984" y="0"/>
                </a:lnTo>
                <a:lnTo>
                  <a:pt x="1098" y="24"/>
                </a:lnTo>
                <a:lnTo>
                  <a:pt x="1206" y="60"/>
                </a:lnTo>
                <a:lnTo>
                  <a:pt x="1217" y="211"/>
                </a:lnTo>
                <a:lnTo>
                  <a:pt x="3" y="211"/>
                </a:lnTo>
                <a:lnTo>
                  <a:pt x="0" y="18"/>
                </a:lnTo>
                <a:close/>
              </a:path>
            </a:pathLst>
          </a:custGeom>
          <a:solidFill>
            <a:srgbClr val="7DA1D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endParaRPr lang="zh-CN" altLang="en-US" sz="80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Freeform 96"/>
          <p:cNvSpPr>
            <a:spLocks/>
          </p:cNvSpPr>
          <p:nvPr/>
        </p:nvSpPr>
        <p:spPr bwMode="auto">
          <a:xfrm>
            <a:off x="3552323" y="1903554"/>
            <a:ext cx="2116720" cy="682345"/>
          </a:xfrm>
          <a:custGeom>
            <a:avLst/>
            <a:gdLst>
              <a:gd name="T0" fmla="*/ 2147483647 w 1221"/>
              <a:gd name="T1" fmla="*/ 2147483647 h 384"/>
              <a:gd name="T2" fmla="*/ 2147483647 w 1221"/>
              <a:gd name="T3" fmla="*/ 2147483647 h 384"/>
              <a:gd name="T4" fmla="*/ 2147483647 w 1221"/>
              <a:gd name="T5" fmla="*/ 2147483647 h 384"/>
              <a:gd name="T6" fmla="*/ 2147483647 w 1221"/>
              <a:gd name="T7" fmla="*/ 2147483647 h 384"/>
              <a:gd name="T8" fmla="*/ 2147483647 w 1221"/>
              <a:gd name="T9" fmla="*/ 2147483647 h 384"/>
              <a:gd name="T10" fmla="*/ 2147483647 w 1221"/>
              <a:gd name="T11" fmla="*/ 2147483647 h 384"/>
              <a:gd name="T12" fmla="*/ 2147483647 w 1221"/>
              <a:gd name="T13" fmla="*/ 0 h 384"/>
              <a:gd name="T14" fmla="*/ 2147483647 w 1221"/>
              <a:gd name="T15" fmla="*/ 2147483647 h 384"/>
              <a:gd name="T16" fmla="*/ 2147483647 w 1221"/>
              <a:gd name="T17" fmla="*/ 2147483647 h 384"/>
              <a:gd name="T18" fmla="*/ 2147483647 w 1221"/>
              <a:gd name="T19" fmla="*/ 2147483647 h 384"/>
              <a:gd name="T20" fmla="*/ 2147483647 w 1221"/>
              <a:gd name="T21" fmla="*/ 2147483647 h 384"/>
              <a:gd name="T22" fmla="*/ 2147483647 w 1221"/>
              <a:gd name="T23" fmla="*/ 2147483647 h 384"/>
              <a:gd name="T24" fmla="*/ 2147483647 w 1221"/>
              <a:gd name="T25" fmla="*/ 2147483647 h 384"/>
              <a:gd name="T26" fmla="*/ 2147483647 w 1221"/>
              <a:gd name="T27" fmla="*/ 2147483647 h 384"/>
              <a:gd name="T28" fmla="*/ 2147483647 w 1221"/>
              <a:gd name="T29" fmla="*/ 2147483647 h 384"/>
              <a:gd name="T30" fmla="*/ 0 w 1221"/>
              <a:gd name="T31" fmla="*/ 2147483647 h 384"/>
              <a:gd name="T32" fmla="*/ 2147483647 w 1221"/>
              <a:gd name="T33" fmla="*/ 2147483647 h 3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21"/>
              <a:gd name="T52" fmla="*/ 0 h 384"/>
              <a:gd name="T53" fmla="*/ 1221 w 1221"/>
              <a:gd name="T54" fmla="*/ 384 h 38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21" h="384">
                <a:moveTo>
                  <a:pt x="3" y="174"/>
                </a:moveTo>
                <a:lnTo>
                  <a:pt x="9" y="60"/>
                </a:lnTo>
                <a:lnTo>
                  <a:pt x="297" y="174"/>
                </a:lnTo>
                <a:lnTo>
                  <a:pt x="867" y="186"/>
                </a:lnTo>
                <a:lnTo>
                  <a:pt x="867" y="156"/>
                </a:lnTo>
                <a:lnTo>
                  <a:pt x="867" y="42"/>
                </a:lnTo>
                <a:lnTo>
                  <a:pt x="1017" y="0"/>
                </a:lnTo>
                <a:lnTo>
                  <a:pt x="1023" y="90"/>
                </a:lnTo>
                <a:lnTo>
                  <a:pt x="1221" y="90"/>
                </a:lnTo>
                <a:lnTo>
                  <a:pt x="1197" y="318"/>
                </a:lnTo>
                <a:lnTo>
                  <a:pt x="993" y="258"/>
                </a:lnTo>
                <a:lnTo>
                  <a:pt x="813" y="349"/>
                </a:lnTo>
                <a:lnTo>
                  <a:pt x="807" y="349"/>
                </a:lnTo>
                <a:lnTo>
                  <a:pt x="717" y="384"/>
                </a:lnTo>
                <a:lnTo>
                  <a:pt x="273" y="381"/>
                </a:lnTo>
                <a:lnTo>
                  <a:pt x="0" y="308"/>
                </a:lnTo>
                <a:lnTo>
                  <a:pt x="3" y="174"/>
                </a:lnTo>
                <a:close/>
              </a:path>
            </a:pathLst>
          </a:custGeom>
          <a:solidFill>
            <a:srgbClr val="B4C6E2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endParaRPr lang="zh-CN" altLang="en-US" sz="80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AutoShape 100"/>
          <p:cNvSpPr>
            <a:spLocks noChangeArrowheads="1"/>
          </p:cNvSpPr>
          <p:nvPr/>
        </p:nvSpPr>
        <p:spPr bwMode="auto">
          <a:xfrm>
            <a:off x="3634483" y="2361536"/>
            <a:ext cx="582583" cy="224364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3175" algn="ctr">
            <a:solidFill>
              <a:srgbClr val="B2B2B2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  <a:defRPr/>
            </a:pPr>
            <a:endParaRPr lang="zh-CN" altLang="en-US" sz="800" kern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3368575" y="3151926"/>
            <a:ext cx="2517061" cy="172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>
            <a:spAutoFit/>
          </a:bodyPr>
          <a:lstStyle/>
          <a:p>
            <a:pPr marL="138113" indent="-138113"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rgbClr val="5995B3"/>
              </a:buClr>
              <a:buFontTx/>
              <a:buChar char="•"/>
            </a:pPr>
            <a:r>
              <a:rPr kumimoji="1" lang="en-US" sz="105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Fully </a:t>
            </a:r>
            <a:r>
              <a:rPr kumimoji="1" lang="en-US" sz="1050" dirty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managed machine learning services use templates, pre-built models </a:t>
            </a:r>
            <a:r>
              <a:rPr kumimoji="1" lang="en-US" sz="105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and </a:t>
            </a:r>
            <a:r>
              <a:rPr kumimoji="1" lang="en-US" sz="1050" dirty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drag-and-drop development tools to simplify and expedite the process of using a machine learning </a:t>
            </a:r>
            <a:r>
              <a:rPr kumimoji="1" lang="en-US" sz="105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framework</a:t>
            </a:r>
          </a:p>
          <a:p>
            <a:pPr marL="138113" indent="-138113"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rgbClr val="5995B3"/>
              </a:buClr>
              <a:buFontTx/>
              <a:buChar char="•"/>
            </a:pPr>
            <a:r>
              <a:rPr kumimoji="1" lang="en-US" altLang="ko-KR" sz="105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Applications share templates and pre-built models , assembly and infer them into pipelines or business context</a:t>
            </a:r>
            <a:endParaRPr kumimoji="1" lang="en-US" altLang="ko-KR" sz="1050" dirty="0">
              <a:solidFill>
                <a:srgbClr val="000000"/>
              </a:solidFill>
              <a:latin typeface="Segoe UI" panose="020B0502040204020203" pitchFamily="34" charset="0"/>
              <a:ea typeface="Microsoft YaHei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6307741" y="3071844"/>
            <a:ext cx="2517061" cy="172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>
            <a:spAutoFit/>
          </a:bodyPr>
          <a:lstStyle/>
          <a:p>
            <a:pPr marL="138113" indent="-138113"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rgbClr val="5995B3"/>
              </a:buClr>
              <a:buFontTx/>
              <a:buChar char="•"/>
            </a:pPr>
            <a:r>
              <a:rPr kumimoji="1" lang="en-US" altLang="ko-KR" sz="105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Automation Services,</a:t>
            </a:r>
            <a:r>
              <a:rPr lang="en-US" sz="1050" dirty="0">
                <a:latin typeface="Segoe UI" panose="020B0502040204020203" pitchFamily="34" charset="0"/>
              </a:rPr>
              <a:t> </a:t>
            </a:r>
            <a:r>
              <a:rPr lang="en-US" sz="1050" dirty="0" smtClean="0">
                <a:latin typeface="Segoe UI" panose="020B0502040204020203" pitchFamily="34" charset="0"/>
              </a:rPr>
              <a:t>tasks </a:t>
            </a:r>
            <a:r>
              <a:rPr lang="en-US" sz="1050" dirty="0">
                <a:latin typeface="Segoe UI" panose="020B0502040204020203" pitchFamily="34" charset="0"/>
              </a:rPr>
              <a:t>like exploratory data analysis, pre-processing of data, hyper-parameter tuning, model selection and putting models into production can be </a:t>
            </a:r>
            <a:r>
              <a:rPr lang="en-US" sz="1050" dirty="0" smtClean="0">
                <a:latin typeface="Segoe UI" panose="020B0502040204020203" pitchFamily="34" charset="0"/>
              </a:rPr>
              <a:t>automated</a:t>
            </a:r>
          </a:p>
          <a:p>
            <a:pPr marL="138113" indent="-138113"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rgbClr val="5995B3"/>
              </a:buClr>
              <a:buFontTx/>
              <a:buChar char="•"/>
            </a:pPr>
            <a:r>
              <a:rPr kumimoji="1" lang="en-US" altLang="ko-KR" sz="105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“God's </a:t>
            </a:r>
            <a:r>
              <a:rPr kumimoji="1" lang="en-US" altLang="ko-KR" sz="1050" dirty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Return to God, Satan's Return to 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Segoe UI" panose="020B0502040204020203" pitchFamily="34" charset="0"/>
              </a:rPr>
              <a:t>Satan , Math’s Return AI, Business’s Return Biz”  </a:t>
            </a:r>
            <a:endParaRPr kumimoji="1" lang="en-US" altLang="ko-KR" sz="1050" dirty="0">
              <a:solidFill>
                <a:srgbClr val="000000"/>
              </a:solidFill>
              <a:latin typeface="Segoe UI" panose="020B0502040204020203" pitchFamily="34" charset="0"/>
              <a:ea typeface="Microsoft YaHei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7" name="Rectangle 109"/>
          <p:cNvSpPr>
            <a:spLocks noChangeArrowheads="1"/>
          </p:cNvSpPr>
          <p:nvPr/>
        </p:nvSpPr>
        <p:spPr bwMode="auto">
          <a:xfrm rot="19592958">
            <a:off x="537069" y="1647966"/>
            <a:ext cx="2157412" cy="511175"/>
          </a:xfrm>
          <a:prstGeom prst="rect">
            <a:avLst/>
          </a:prstGeom>
          <a:solidFill>
            <a:schemeClr val="bg1">
              <a:alpha val="61960"/>
            </a:schemeClr>
          </a:solidFill>
          <a:ln w="19050" algn="ctr">
            <a:solidFill>
              <a:srgbClr val="CC33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1400" dirty="0" smtClean="0">
                <a:solidFill>
                  <a:srgbClr val="CC3300"/>
                </a:solidFill>
                <a:latin typeface="Tahoma" panose="020B0604030504040204" pitchFamily="34" charset="0"/>
                <a:ea typeface="-윤고딕140"/>
                <a:cs typeface="-윤고딕140"/>
              </a:rPr>
              <a:t>Regular</a:t>
            </a:r>
            <a:endParaRPr lang="en-US" altLang="ko-KR" sz="1400" dirty="0">
              <a:solidFill>
                <a:srgbClr val="CC3300"/>
              </a:solidFill>
              <a:latin typeface="Tahoma" panose="020B0604030504040204" pitchFamily="34" charset="0"/>
              <a:ea typeface="-윤고딕140"/>
              <a:cs typeface="-윤고딕14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581235" y="2560833"/>
            <a:ext cx="2066591" cy="26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</a:rPr>
              <a:t>Machine learning frameworks</a:t>
            </a:r>
            <a:endParaRPr lang="en-US" altLang="ko-KR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HY견고딕" pitchFamily="18" charset="-127"/>
            </a:endParaRPr>
          </a:p>
        </p:txBody>
      </p:sp>
      <p:sp>
        <p:nvSpPr>
          <p:cNvPr id="19" name="Freeform 90"/>
          <p:cNvSpPr>
            <a:spLocks/>
          </p:cNvSpPr>
          <p:nvPr/>
        </p:nvSpPr>
        <p:spPr bwMode="auto">
          <a:xfrm>
            <a:off x="6450441" y="1120566"/>
            <a:ext cx="2186845" cy="550483"/>
          </a:xfrm>
          <a:custGeom>
            <a:avLst/>
            <a:gdLst>
              <a:gd name="T0" fmla="*/ 0 w 1214"/>
              <a:gd name="T1" fmla="*/ 0 h 423"/>
              <a:gd name="T2" fmla="*/ 2147483647 w 1214"/>
              <a:gd name="T3" fmla="*/ 0 h 423"/>
              <a:gd name="T4" fmla="*/ 2147483647 w 1214"/>
              <a:gd name="T5" fmla="*/ 2147483647 h 423"/>
              <a:gd name="T6" fmla="*/ 2147483647 w 1214"/>
              <a:gd name="T7" fmla="*/ 2147483647 h 423"/>
              <a:gd name="T8" fmla="*/ 2147483647 w 1214"/>
              <a:gd name="T9" fmla="*/ 2147483647 h 423"/>
              <a:gd name="T10" fmla="*/ 2147483647 w 1214"/>
              <a:gd name="T11" fmla="*/ 2147483647 h 423"/>
              <a:gd name="T12" fmla="*/ 2147483647 w 1214"/>
              <a:gd name="T13" fmla="*/ 2147483647 h 423"/>
              <a:gd name="T14" fmla="*/ 2147483647 w 1214"/>
              <a:gd name="T15" fmla="*/ 2147483647 h 423"/>
              <a:gd name="T16" fmla="*/ 2147483647 w 1214"/>
              <a:gd name="T17" fmla="*/ 2147483647 h 423"/>
              <a:gd name="T18" fmla="*/ 2147483647 w 1214"/>
              <a:gd name="T19" fmla="*/ 2147483647 h 423"/>
              <a:gd name="T20" fmla="*/ 0 w 1214"/>
              <a:gd name="T21" fmla="*/ 0 h 42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14"/>
              <a:gd name="T34" fmla="*/ 0 h 423"/>
              <a:gd name="T35" fmla="*/ 1214 w 1214"/>
              <a:gd name="T36" fmla="*/ 423 h 42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14" h="423">
                <a:moveTo>
                  <a:pt x="0" y="0"/>
                </a:moveTo>
                <a:lnTo>
                  <a:pt x="1214" y="0"/>
                </a:lnTo>
                <a:lnTo>
                  <a:pt x="1209" y="404"/>
                </a:lnTo>
                <a:lnTo>
                  <a:pt x="1037" y="220"/>
                </a:lnTo>
                <a:lnTo>
                  <a:pt x="789" y="224"/>
                </a:lnTo>
                <a:lnTo>
                  <a:pt x="783" y="416"/>
                </a:lnTo>
                <a:lnTo>
                  <a:pt x="502" y="423"/>
                </a:lnTo>
                <a:lnTo>
                  <a:pt x="505" y="220"/>
                </a:lnTo>
                <a:lnTo>
                  <a:pt x="244" y="384"/>
                </a:lnTo>
                <a:lnTo>
                  <a:pt x="3" y="398"/>
                </a:lnTo>
                <a:lnTo>
                  <a:pt x="0" y="0"/>
                </a:lnTo>
                <a:close/>
              </a:path>
            </a:pathLst>
          </a:custGeom>
          <a:solidFill>
            <a:srgbClr val="E6ECF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endParaRPr lang="zh-CN" altLang="en-US" sz="80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Freeform 91"/>
          <p:cNvSpPr>
            <a:spLocks/>
          </p:cNvSpPr>
          <p:nvPr/>
        </p:nvSpPr>
        <p:spPr bwMode="auto">
          <a:xfrm>
            <a:off x="6450441" y="1447715"/>
            <a:ext cx="2186845" cy="654246"/>
          </a:xfrm>
          <a:custGeom>
            <a:avLst/>
            <a:gdLst>
              <a:gd name="T0" fmla="*/ 0 w 1424"/>
              <a:gd name="T1" fmla="*/ 2147483647 h 624"/>
              <a:gd name="T2" fmla="*/ 2147483647 w 1424"/>
              <a:gd name="T3" fmla="*/ 2147483647 h 624"/>
              <a:gd name="T4" fmla="*/ 2147483647 w 1424"/>
              <a:gd name="T5" fmla="*/ 2147483647 h 624"/>
              <a:gd name="T6" fmla="*/ 2147483647 w 1424"/>
              <a:gd name="T7" fmla="*/ 2147483647 h 624"/>
              <a:gd name="T8" fmla="*/ 2147483647 w 1424"/>
              <a:gd name="T9" fmla="*/ 2147483647 h 624"/>
              <a:gd name="T10" fmla="*/ 2147483647 w 1424"/>
              <a:gd name="T11" fmla="*/ 0 h 624"/>
              <a:gd name="T12" fmla="*/ 2147483647 w 1424"/>
              <a:gd name="T13" fmla="*/ 0 h 624"/>
              <a:gd name="T14" fmla="*/ 2147483647 w 1424"/>
              <a:gd name="T15" fmla="*/ 2147483647 h 624"/>
              <a:gd name="T16" fmla="*/ 2147483647 w 1424"/>
              <a:gd name="T17" fmla="*/ 2147483647 h 624"/>
              <a:gd name="T18" fmla="*/ 2147483647 w 1424"/>
              <a:gd name="T19" fmla="*/ 2147483647 h 624"/>
              <a:gd name="T20" fmla="*/ 2147483647 w 1424"/>
              <a:gd name="T21" fmla="*/ 2147483647 h 624"/>
              <a:gd name="T22" fmla="*/ 2147483647 w 1424"/>
              <a:gd name="T23" fmla="*/ 2147483647 h 624"/>
              <a:gd name="T24" fmla="*/ 2147483647 w 1424"/>
              <a:gd name="T25" fmla="*/ 2147483647 h 624"/>
              <a:gd name="T26" fmla="*/ 2147483647 w 1424"/>
              <a:gd name="T27" fmla="*/ 2147483647 h 624"/>
              <a:gd name="T28" fmla="*/ 0 w 1424"/>
              <a:gd name="T29" fmla="*/ 2147483647 h 624"/>
              <a:gd name="T30" fmla="*/ 0 w 1424"/>
              <a:gd name="T31" fmla="*/ 2147483647 h 6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4"/>
              <a:gd name="T49" fmla="*/ 0 h 624"/>
              <a:gd name="T50" fmla="*/ 1424 w 1424"/>
              <a:gd name="T51" fmla="*/ 624 h 62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4" h="624">
                <a:moveTo>
                  <a:pt x="0" y="232"/>
                </a:moveTo>
                <a:lnTo>
                  <a:pt x="312" y="184"/>
                </a:lnTo>
                <a:lnTo>
                  <a:pt x="568" y="24"/>
                </a:lnTo>
                <a:lnTo>
                  <a:pt x="568" y="232"/>
                </a:lnTo>
                <a:lnTo>
                  <a:pt x="968" y="232"/>
                </a:lnTo>
                <a:lnTo>
                  <a:pt x="968" y="0"/>
                </a:lnTo>
                <a:lnTo>
                  <a:pt x="1192" y="0"/>
                </a:lnTo>
                <a:lnTo>
                  <a:pt x="1424" y="288"/>
                </a:lnTo>
                <a:lnTo>
                  <a:pt x="1424" y="520"/>
                </a:lnTo>
                <a:lnTo>
                  <a:pt x="1240" y="520"/>
                </a:lnTo>
                <a:lnTo>
                  <a:pt x="1240" y="384"/>
                </a:lnTo>
                <a:lnTo>
                  <a:pt x="976" y="464"/>
                </a:lnTo>
                <a:lnTo>
                  <a:pt x="976" y="624"/>
                </a:lnTo>
                <a:lnTo>
                  <a:pt x="320" y="624"/>
                </a:lnTo>
                <a:lnTo>
                  <a:pt x="0" y="448"/>
                </a:lnTo>
                <a:lnTo>
                  <a:pt x="0" y="232"/>
                </a:lnTo>
                <a:close/>
              </a:path>
            </a:pathLst>
          </a:cu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endParaRPr lang="zh-CN" altLang="en-US" sz="80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Freeform 92"/>
          <p:cNvSpPr>
            <a:spLocks/>
          </p:cNvSpPr>
          <p:nvPr/>
        </p:nvSpPr>
        <p:spPr bwMode="auto">
          <a:xfrm>
            <a:off x="6445959" y="2353136"/>
            <a:ext cx="2191501" cy="435562"/>
          </a:xfrm>
          <a:custGeom>
            <a:avLst/>
            <a:gdLst>
              <a:gd name="T0" fmla="*/ 0 w 1217"/>
              <a:gd name="T1" fmla="*/ 2147483647 h 211"/>
              <a:gd name="T2" fmla="*/ 2147483647 w 1217"/>
              <a:gd name="T3" fmla="*/ 2147483647 h 211"/>
              <a:gd name="T4" fmla="*/ 2147483647 w 1217"/>
              <a:gd name="T5" fmla="*/ 2147483647 h 211"/>
              <a:gd name="T6" fmla="*/ 2147483647 w 1217"/>
              <a:gd name="T7" fmla="*/ 2147483647 h 211"/>
              <a:gd name="T8" fmla="*/ 2147483647 w 1217"/>
              <a:gd name="T9" fmla="*/ 0 h 211"/>
              <a:gd name="T10" fmla="*/ 2147483647 w 1217"/>
              <a:gd name="T11" fmla="*/ 2147483647 h 211"/>
              <a:gd name="T12" fmla="*/ 2147483647 w 1217"/>
              <a:gd name="T13" fmla="*/ 2147483647 h 211"/>
              <a:gd name="T14" fmla="*/ 2147483647 w 1217"/>
              <a:gd name="T15" fmla="*/ 2147483647 h 211"/>
              <a:gd name="T16" fmla="*/ 2147483647 w 1217"/>
              <a:gd name="T17" fmla="*/ 2147483647 h 211"/>
              <a:gd name="T18" fmla="*/ 0 w 1217"/>
              <a:gd name="T19" fmla="*/ 2147483647 h 2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7"/>
              <a:gd name="T31" fmla="*/ 0 h 211"/>
              <a:gd name="T32" fmla="*/ 1217 w 1217"/>
              <a:gd name="T33" fmla="*/ 211 h 2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7" h="211">
                <a:moveTo>
                  <a:pt x="0" y="18"/>
                </a:moveTo>
                <a:lnTo>
                  <a:pt x="252" y="102"/>
                </a:lnTo>
                <a:lnTo>
                  <a:pt x="732" y="114"/>
                </a:lnTo>
                <a:lnTo>
                  <a:pt x="870" y="48"/>
                </a:lnTo>
                <a:lnTo>
                  <a:pt x="984" y="0"/>
                </a:lnTo>
                <a:lnTo>
                  <a:pt x="1098" y="24"/>
                </a:lnTo>
                <a:lnTo>
                  <a:pt x="1206" y="60"/>
                </a:lnTo>
                <a:lnTo>
                  <a:pt x="1217" y="211"/>
                </a:lnTo>
                <a:lnTo>
                  <a:pt x="3" y="211"/>
                </a:lnTo>
                <a:lnTo>
                  <a:pt x="0" y="18"/>
                </a:lnTo>
                <a:close/>
              </a:path>
            </a:pathLst>
          </a:custGeom>
          <a:solidFill>
            <a:srgbClr val="7DA1D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endParaRPr lang="zh-CN" altLang="en-US" sz="80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6693478" y="1175462"/>
            <a:ext cx="16540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r>
              <a:rPr lang="en-US" altLang="ko-KR" sz="10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HY견고딕" pitchFamily="18" charset="-127"/>
              </a:rPr>
              <a:t>AI Applications</a:t>
            </a:r>
          </a:p>
        </p:txBody>
      </p:sp>
      <p:sp>
        <p:nvSpPr>
          <p:cNvPr id="23" name="AutoShape 95"/>
          <p:cNvSpPr>
            <a:spLocks noChangeArrowheads="1"/>
          </p:cNvSpPr>
          <p:nvPr/>
        </p:nvSpPr>
        <p:spPr bwMode="auto">
          <a:xfrm>
            <a:off x="6532601" y="1485933"/>
            <a:ext cx="605301" cy="340961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3175" algn="ctr">
            <a:solidFill>
              <a:srgbClr val="B2B2B2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  <a:defRPr/>
            </a:pPr>
            <a:endParaRPr lang="zh-CN" altLang="en-US" sz="800" kern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Freeform 96"/>
          <p:cNvSpPr>
            <a:spLocks/>
          </p:cNvSpPr>
          <p:nvPr/>
        </p:nvSpPr>
        <p:spPr bwMode="auto">
          <a:xfrm>
            <a:off x="6450441" y="1824385"/>
            <a:ext cx="2199262" cy="679582"/>
          </a:xfrm>
          <a:custGeom>
            <a:avLst/>
            <a:gdLst>
              <a:gd name="T0" fmla="*/ 2147483647 w 1221"/>
              <a:gd name="T1" fmla="*/ 2147483647 h 384"/>
              <a:gd name="T2" fmla="*/ 2147483647 w 1221"/>
              <a:gd name="T3" fmla="*/ 2147483647 h 384"/>
              <a:gd name="T4" fmla="*/ 2147483647 w 1221"/>
              <a:gd name="T5" fmla="*/ 2147483647 h 384"/>
              <a:gd name="T6" fmla="*/ 2147483647 w 1221"/>
              <a:gd name="T7" fmla="*/ 2147483647 h 384"/>
              <a:gd name="T8" fmla="*/ 2147483647 w 1221"/>
              <a:gd name="T9" fmla="*/ 2147483647 h 384"/>
              <a:gd name="T10" fmla="*/ 2147483647 w 1221"/>
              <a:gd name="T11" fmla="*/ 2147483647 h 384"/>
              <a:gd name="T12" fmla="*/ 2147483647 w 1221"/>
              <a:gd name="T13" fmla="*/ 0 h 384"/>
              <a:gd name="T14" fmla="*/ 2147483647 w 1221"/>
              <a:gd name="T15" fmla="*/ 2147483647 h 384"/>
              <a:gd name="T16" fmla="*/ 2147483647 w 1221"/>
              <a:gd name="T17" fmla="*/ 2147483647 h 384"/>
              <a:gd name="T18" fmla="*/ 2147483647 w 1221"/>
              <a:gd name="T19" fmla="*/ 2147483647 h 384"/>
              <a:gd name="T20" fmla="*/ 2147483647 w 1221"/>
              <a:gd name="T21" fmla="*/ 2147483647 h 384"/>
              <a:gd name="T22" fmla="*/ 2147483647 w 1221"/>
              <a:gd name="T23" fmla="*/ 2147483647 h 384"/>
              <a:gd name="T24" fmla="*/ 2147483647 w 1221"/>
              <a:gd name="T25" fmla="*/ 2147483647 h 384"/>
              <a:gd name="T26" fmla="*/ 2147483647 w 1221"/>
              <a:gd name="T27" fmla="*/ 2147483647 h 384"/>
              <a:gd name="T28" fmla="*/ 2147483647 w 1221"/>
              <a:gd name="T29" fmla="*/ 2147483647 h 384"/>
              <a:gd name="T30" fmla="*/ 0 w 1221"/>
              <a:gd name="T31" fmla="*/ 2147483647 h 384"/>
              <a:gd name="T32" fmla="*/ 2147483647 w 1221"/>
              <a:gd name="T33" fmla="*/ 2147483647 h 3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21"/>
              <a:gd name="T52" fmla="*/ 0 h 384"/>
              <a:gd name="T53" fmla="*/ 1221 w 1221"/>
              <a:gd name="T54" fmla="*/ 384 h 38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21" h="384">
                <a:moveTo>
                  <a:pt x="3" y="174"/>
                </a:moveTo>
                <a:lnTo>
                  <a:pt x="9" y="60"/>
                </a:lnTo>
                <a:lnTo>
                  <a:pt x="297" y="174"/>
                </a:lnTo>
                <a:lnTo>
                  <a:pt x="867" y="186"/>
                </a:lnTo>
                <a:lnTo>
                  <a:pt x="867" y="156"/>
                </a:lnTo>
                <a:lnTo>
                  <a:pt x="867" y="42"/>
                </a:lnTo>
                <a:lnTo>
                  <a:pt x="1017" y="0"/>
                </a:lnTo>
                <a:lnTo>
                  <a:pt x="1023" y="90"/>
                </a:lnTo>
                <a:lnTo>
                  <a:pt x="1221" y="90"/>
                </a:lnTo>
                <a:lnTo>
                  <a:pt x="1197" y="318"/>
                </a:lnTo>
                <a:lnTo>
                  <a:pt x="993" y="258"/>
                </a:lnTo>
                <a:lnTo>
                  <a:pt x="813" y="349"/>
                </a:lnTo>
                <a:lnTo>
                  <a:pt x="807" y="349"/>
                </a:lnTo>
                <a:lnTo>
                  <a:pt x="717" y="384"/>
                </a:lnTo>
                <a:lnTo>
                  <a:pt x="273" y="381"/>
                </a:lnTo>
                <a:lnTo>
                  <a:pt x="0" y="308"/>
                </a:lnTo>
                <a:lnTo>
                  <a:pt x="3" y="174"/>
                </a:lnTo>
                <a:close/>
              </a:path>
            </a:pathLst>
          </a:custGeom>
          <a:solidFill>
            <a:srgbClr val="B4C6E2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endParaRPr lang="zh-CN" altLang="en-US" sz="80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AutoShape 97"/>
          <p:cNvSpPr>
            <a:spLocks noChangeArrowheads="1"/>
          </p:cNvSpPr>
          <p:nvPr/>
        </p:nvSpPr>
        <p:spPr bwMode="auto">
          <a:xfrm>
            <a:off x="6532601" y="1947750"/>
            <a:ext cx="605301" cy="247261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3175" algn="ctr">
            <a:solidFill>
              <a:srgbClr val="B2B2B2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  <a:defRPr/>
            </a:pPr>
            <a:endParaRPr lang="zh-CN" altLang="en-US" sz="800" kern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AutoShape 100"/>
          <p:cNvSpPr>
            <a:spLocks noChangeArrowheads="1"/>
          </p:cNvSpPr>
          <p:nvPr/>
        </p:nvSpPr>
        <p:spPr bwMode="auto">
          <a:xfrm>
            <a:off x="6532601" y="2305495"/>
            <a:ext cx="605301" cy="21733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3175" algn="ctr">
            <a:solidFill>
              <a:srgbClr val="B2B2B2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  <a:defRPr/>
            </a:pPr>
            <a:endParaRPr lang="zh-CN" altLang="en-US" sz="800" kern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6432865" y="2506472"/>
            <a:ext cx="2243779" cy="27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</a:rPr>
              <a:t>Machine learning frameworks</a:t>
            </a:r>
            <a:endParaRPr lang="en-US" altLang="ko-KR" sz="11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HY견고딕" pitchFamily="18" charset="-127"/>
            </a:endParaRPr>
          </a:p>
        </p:txBody>
      </p:sp>
      <p:sp>
        <p:nvSpPr>
          <p:cNvPr id="28" name="Rectangle 99"/>
          <p:cNvSpPr>
            <a:spLocks noChangeArrowheads="1"/>
          </p:cNvSpPr>
          <p:nvPr/>
        </p:nvSpPr>
        <p:spPr bwMode="auto">
          <a:xfrm>
            <a:off x="6469372" y="2063147"/>
            <a:ext cx="2193801" cy="42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r>
              <a:rPr lang="en-US" sz="1000" b="1" dirty="0">
                <a:latin typeface="Segoe UI" panose="020B0502040204020203" pitchFamily="34" charset="0"/>
              </a:rPr>
              <a:t>Fully managed </a:t>
            </a:r>
            <a:endParaRPr lang="en-US" sz="1000" b="1" dirty="0" smtClean="0">
              <a:latin typeface="Segoe UI" panose="020B0502040204020203" pitchFamily="34" charset="0"/>
            </a:endParaRPr>
          </a:p>
          <a:p>
            <a:pPr algn="ctr" defTabSz="914400" eaLnBrk="1" fontAlgn="base" latinLnBrk="1" hangingPunct="1"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r>
              <a:rPr lang="en-US" sz="1000" b="1" dirty="0" smtClean="0">
                <a:latin typeface="Segoe UI" panose="020B0502040204020203" pitchFamily="34" charset="0"/>
              </a:rPr>
              <a:t>machine </a:t>
            </a:r>
            <a:r>
              <a:rPr lang="en-US" sz="1000" b="1" dirty="0">
                <a:latin typeface="Segoe UI" panose="020B0502040204020203" pitchFamily="34" charset="0"/>
              </a:rPr>
              <a:t>learning services</a:t>
            </a:r>
            <a:endParaRPr lang="ko-KR" altLang="en-US" sz="1000" dirty="0" smtClean="0">
              <a:latin typeface="Microsoft YaHei" panose="020B0503020204020204" pitchFamily="34" charset="-122"/>
            </a:endParaRP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3606759" y="1129860"/>
            <a:ext cx="1991416" cy="1007032"/>
          </a:xfrm>
          <a:custGeom>
            <a:avLst/>
            <a:gdLst>
              <a:gd name="T0" fmla="*/ 2147483647 w 1216"/>
              <a:gd name="T1" fmla="*/ 0 h 838"/>
              <a:gd name="T2" fmla="*/ 2147483647 w 1216"/>
              <a:gd name="T3" fmla="*/ 0 h 838"/>
              <a:gd name="T4" fmla="*/ 2147483647 w 1216"/>
              <a:gd name="T5" fmla="*/ 2147483647 h 838"/>
              <a:gd name="T6" fmla="*/ 2147483647 w 1216"/>
              <a:gd name="T7" fmla="*/ 2147483647 h 838"/>
              <a:gd name="T8" fmla="*/ 2147483647 w 1216"/>
              <a:gd name="T9" fmla="*/ 2147483647 h 838"/>
              <a:gd name="T10" fmla="*/ 2147483647 w 1216"/>
              <a:gd name="T11" fmla="*/ 2147483647 h 838"/>
              <a:gd name="T12" fmla="*/ 2147483647 w 1216"/>
              <a:gd name="T13" fmla="*/ 2147483647 h 838"/>
              <a:gd name="T14" fmla="*/ 2147483647 w 1216"/>
              <a:gd name="T15" fmla="*/ 2147483647 h 838"/>
              <a:gd name="T16" fmla="*/ 2147483647 w 1216"/>
              <a:gd name="T17" fmla="*/ 2147483647 h 838"/>
              <a:gd name="T18" fmla="*/ 2147483647 w 1216"/>
              <a:gd name="T19" fmla="*/ 2147483647 h 838"/>
              <a:gd name="T20" fmla="*/ 0 w 1216"/>
              <a:gd name="T21" fmla="*/ 2147483647 h 838"/>
              <a:gd name="T22" fmla="*/ 2147483647 w 1216"/>
              <a:gd name="T23" fmla="*/ 0 h 8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16"/>
              <a:gd name="T37" fmla="*/ 0 h 838"/>
              <a:gd name="T38" fmla="*/ 1216 w 1216"/>
              <a:gd name="T39" fmla="*/ 838 h 83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16" h="838">
                <a:moveTo>
                  <a:pt x="2" y="0"/>
                </a:moveTo>
                <a:lnTo>
                  <a:pt x="1216" y="0"/>
                </a:lnTo>
                <a:lnTo>
                  <a:pt x="1212" y="743"/>
                </a:lnTo>
                <a:lnTo>
                  <a:pt x="1086" y="730"/>
                </a:lnTo>
                <a:lnTo>
                  <a:pt x="1080" y="622"/>
                </a:lnTo>
                <a:lnTo>
                  <a:pt x="1032" y="614"/>
                </a:lnTo>
                <a:lnTo>
                  <a:pt x="858" y="670"/>
                </a:lnTo>
                <a:lnTo>
                  <a:pt x="822" y="664"/>
                </a:lnTo>
                <a:lnTo>
                  <a:pt x="816" y="820"/>
                </a:lnTo>
                <a:lnTo>
                  <a:pt x="264" y="838"/>
                </a:lnTo>
                <a:lnTo>
                  <a:pt x="0" y="681"/>
                </a:lnTo>
                <a:lnTo>
                  <a:pt x="2" y="0"/>
                </a:lnTo>
                <a:close/>
              </a:path>
            </a:pathLst>
          </a:custGeom>
          <a:solidFill>
            <a:srgbClr val="E6ECF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endParaRPr lang="zh-CN" altLang="en-US" sz="80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3943187" y="1432810"/>
            <a:ext cx="115448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r>
              <a:rPr lang="en-US" altLang="ko-KR" sz="105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HY견고딕" pitchFamily="18" charset="-127"/>
              </a:rPr>
              <a:t>AI Applications</a:t>
            </a:r>
          </a:p>
        </p:txBody>
      </p:sp>
      <p:sp>
        <p:nvSpPr>
          <p:cNvPr id="31" name="AutoShape 238"/>
          <p:cNvSpPr>
            <a:spLocks noChangeArrowheads="1"/>
          </p:cNvSpPr>
          <p:nvPr/>
        </p:nvSpPr>
        <p:spPr bwMode="auto">
          <a:xfrm>
            <a:off x="677476" y="2667740"/>
            <a:ext cx="2027656" cy="268871"/>
          </a:xfrm>
          <a:prstGeom prst="roundRect">
            <a:avLst>
              <a:gd name="adj" fmla="val 10417"/>
            </a:avLst>
          </a:prstGeom>
          <a:solidFill>
            <a:srgbClr val="A2A2A2"/>
          </a:solidFill>
          <a:ln>
            <a:noFill/>
          </a:ln>
          <a:extLst/>
        </p:spPr>
        <p:txBody>
          <a:bodyPr lIns="500" tIns="251" rIns="500" bIns="251" anchor="ctr"/>
          <a:lstStyle>
            <a:lvl1pPr defTabSz="649288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649288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649288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649288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649288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ko-KR" sz="1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On  / Off Premise Advanced Infrastructure </a:t>
            </a:r>
            <a:endParaRPr lang="en-US" altLang="ko-KR" sz="1000" b="1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2" name="AutoShape 97"/>
          <p:cNvSpPr>
            <a:spLocks noChangeArrowheads="1"/>
          </p:cNvSpPr>
          <p:nvPr/>
        </p:nvSpPr>
        <p:spPr bwMode="auto">
          <a:xfrm>
            <a:off x="3634483" y="2002823"/>
            <a:ext cx="582583" cy="255264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3175" algn="ctr">
            <a:solidFill>
              <a:srgbClr val="B2B2B2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  <a:defRPr/>
            </a:pPr>
            <a:endParaRPr lang="zh-CN" altLang="en-US" sz="800" kern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Rectangle 99"/>
          <p:cNvSpPr>
            <a:spLocks noChangeArrowheads="1"/>
          </p:cNvSpPr>
          <p:nvPr/>
        </p:nvSpPr>
        <p:spPr bwMode="auto">
          <a:xfrm>
            <a:off x="3486711" y="2101961"/>
            <a:ext cx="2111464" cy="45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r>
              <a:rPr lang="en-US" sz="1050" b="1" dirty="0" smtClean="0">
                <a:latin typeface="Segoe UI" panose="020B0502040204020203" pitchFamily="34" charset="0"/>
              </a:rPr>
              <a:t>Fully </a:t>
            </a:r>
            <a:r>
              <a:rPr lang="en-US" sz="1050" b="1" dirty="0">
                <a:latin typeface="Segoe UI" panose="020B0502040204020203" pitchFamily="34" charset="0"/>
              </a:rPr>
              <a:t>managed </a:t>
            </a:r>
            <a:endParaRPr lang="en-US" sz="1050" b="1" dirty="0" smtClean="0">
              <a:latin typeface="Segoe UI" panose="020B0502040204020203" pitchFamily="34" charset="0"/>
            </a:endParaRPr>
          </a:p>
          <a:p>
            <a:pPr algn="ctr" defTabSz="914400" eaLnBrk="1" fontAlgn="base" latinLnBrk="1" hangingPunct="1"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r>
              <a:rPr lang="en-US" sz="1050" b="1" dirty="0" smtClean="0">
                <a:latin typeface="Segoe UI" panose="020B0502040204020203" pitchFamily="34" charset="0"/>
              </a:rPr>
              <a:t>machine </a:t>
            </a:r>
            <a:r>
              <a:rPr lang="en-US" sz="1050" b="1" dirty="0">
                <a:latin typeface="Segoe UI" panose="020B0502040204020203" pitchFamily="34" charset="0"/>
              </a:rPr>
              <a:t>learning services</a:t>
            </a:r>
            <a:endParaRPr lang="ko-KR" altLang="en-US" sz="1050" dirty="0" smtClean="0">
              <a:latin typeface="Microsoft YaHei" panose="020B0503020204020204" pitchFamily="34" charset="-122"/>
            </a:endParaRPr>
          </a:p>
        </p:txBody>
      </p:sp>
      <p:sp>
        <p:nvSpPr>
          <p:cNvPr id="34" name="AutoShape 238"/>
          <p:cNvSpPr>
            <a:spLocks noChangeArrowheads="1"/>
          </p:cNvSpPr>
          <p:nvPr/>
        </p:nvSpPr>
        <p:spPr bwMode="auto">
          <a:xfrm>
            <a:off x="3547842" y="2890773"/>
            <a:ext cx="2099984" cy="268871"/>
          </a:xfrm>
          <a:prstGeom prst="roundRect">
            <a:avLst>
              <a:gd name="adj" fmla="val 10417"/>
            </a:avLst>
          </a:prstGeom>
          <a:solidFill>
            <a:srgbClr val="A2A2A2"/>
          </a:solidFill>
          <a:ln>
            <a:noFill/>
          </a:ln>
          <a:extLst/>
        </p:spPr>
        <p:txBody>
          <a:bodyPr lIns="500" tIns="251" rIns="500" bIns="251" anchor="ctr"/>
          <a:lstStyle>
            <a:lvl1pPr defTabSz="649288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649288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649288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649288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649288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ko-KR" sz="1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On  / Off Premise Advanced Infrastructure </a:t>
            </a:r>
            <a:endParaRPr lang="en-US" altLang="ko-KR" sz="1000" b="1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5" name="AutoShape 238"/>
          <p:cNvSpPr>
            <a:spLocks noChangeArrowheads="1"/>
          </p:cNvSpPr>
          <p:nvPr/>
        </p:nvSpPr>
        <p:spPr bwMode="auto">
          <a:xfrm>
            <a:off x="6464216" y="2840268"/>
            <a:ext cx="2173070" cy="268871"/>
          </a:xfrm>
          <a:prstGeom prst="roundRect">
            <a:avLst>
              <a:gd name="adj" fmla="val 10417"/>
            </a:avLst>
          </a:prstGeom>
          <a:solidFill>
            <a:srgbClr val="A2A2A2"/>
          </a:solidFill>
          <a:ln>
            <a:noFill/>
          </a:ln>
          <a:extLst/>
        </p:spPr>
        <p:txBody>
          <a:bodyPr lIns="500" tIns="251" rIns="500" bIns="251" anchor="ctr"/>
          <a:lstStyle>
            <a:lvl1pPr defTabSz="649288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649288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649288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649288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649288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ko-KR" sz="1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On  / Off Premise Advanced Infrastructure </a:t>
            </a:r>
            <a:endParaRPr lang="en-US" altLang="ko-KR" sz="1000" b="1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6" name="Rectangle 98"/>
          <p:cNvSpPr>
            <a:spLocks noChangeArrowheads="1"/>
          </p:cNvSpPr>
          <p:nvPr/>
        </p:nvSpPr>
        <p:spPr bwMode="auto">
          <a:xfrm>
            <a:off x="6469372" y="1632189"/>
            <a:ext cx="2233613" cy="42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r>
              <a:rPr lang="en-US" altLang="ko-KR" sz="1000" b="1" dirty="0" smtClean="0">
                <a:solidFill>
                  <a:srgbClr val="FF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Y견고딕" pitchFamily="18" charset="-127"/>
              </a:rPr>
              <a:t>Automation</a:t>
            </a:r>
          </a:p>
          <a:p>
            <a:pPr algn="ctr" defTabSz="914400" eaLnBrk="1" fontAlgn="base" latinLnBrk="1" hangingPunct="1"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r>
              <a:rPr lang="en-US" altLang="ko-KR" sz="1000" b="1" dirty="0" smtClean="0">
                <a:solidFill>
                  <a:srgbClr val="FF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Y견고딕" pitchFamily="18" charset="-127"/>
              </a:rPr>
              <a:t> Services</a:t>
            </a:r>
          </a:p>
        </p:txBody>
      </p:sp>
      <p:sp>
        <p:nvSpPr>
          <p:cNvPr id="37" name="Rectangle 109"/>
          <p:cNvSpPr>
            <a:spLocks noChangeArrowheads="1"/>
          </p:cNvSpPr>
          <p:nvPr/>
        </p:nvSpPr>
        <p:spPr bwMode="auto">
          <a:xfrm rot="19592958">
            <a:off x="6517666" y="1578118"/>
            <a:ext cx="2157412" cy="511175"/>
          </a:xfrm>
          <a:prstGeom prst="rect">
            <a:avLst/>
          </a:prstGeom>
          <a:solidFill>
            <a:schemeClr val="bg1">
              <a:alpha val="61960"/>
            </a:schemeClr>
          </a:solidFill>
          <a:ln w="19050" algn="ctr">
            <a:solidFill>
              <a:srgbClr val="CC33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1400" dirty="0" smtClean="0">
                <a:solidFill>
                  <a:srgbClr val="CC3300"/>
                </a:solidFill>
                <a:latin typeface="Tahoma" panose="020B0604030504040204" pitchFamily="34" charset="0"/>
                <a:ea typeface="-윤고딕140"/>
                <a:cs typeface="-윤고딕140"/>
              </a:rPr>
              <a:t>Premium</a:t>
            </a:r>
            <a:endParaRPr lang="en-US" altLang="ko-KR" sz="1400" dirty="0">
              <a:solidFill>
                <a:srgbClr val="CC3300"/>
              </a:solidFill>
              <a:latin typeface="Tahoma" panose="020B0604030504040204" pitchFamily="34" charset="0"/>
              <a:ea typeface="-윤고딕140"/>
              <a:cs typeface="-윤고딕140"/>
            </a:endParaRPr>
          </a:p>
        </p:txBody>
      </p:sp>
      <p:sp>
        <p:nvSpPr>
          <p:cNvPr id="38" name="Rectangle 109"/>
          <p:cNvSpPr>
            <a:spLocks noChangeArrowheads="1"/>
          </p:cNvSpPr>
          <p:nvPr/>
        </p:nvSpPr>
        <p:spPr bwMode="auto">
          <a:xfrm rot="19592958">
            <a:off x="3529480" y="1592823"/>
            <a:ext cx="2157412" cy="511175"/>
          </a:xfrm>
          <a:prstGeom prst="rect">
            <a:avLst/>
          </a:prstGeom>
          <a:solidFill>
            <a:schemeClr val="bg1">
              <a:alpha val="61960"/>
            </a:schemeClr>
          </a:solidFill>
          <a:ln w="19050" algn="ctr">
            <a:solidFill>
              <a:srgbClr val="CC33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1400" dirty="0" smtClean="0">
                <a:solidFill>
                  <a:srgbClr val="CC3300"/>
                </a:solidFill>
                <a:latin typeface="Tahoma" panose="020B0604030504040204" pitchFamily="34" charset="0"/>
                <a:ea typeface="-윤고딕140"/>
                <a:cs typeface="-윤고딕140"/>
              </a:rPr>
              <a:t>Plus </a:t>
            </a:r>
            <a:endParaRPr lang="en-US" altLang="ko-KR" sz="1400" dirty="0">
              <a:solidFill>
                <a:srgbClr val="CC3300"/>
              </a:solidFill>
              <a:latin typeface="Tahoma" panose="020B0604030504040204" pitchFamily="34" charset="0"/>
              <a:ea typeface="-윤고딕140"/>
              <a:cs typeface="-윤고딕140"/>
            </a:endParaRPr>
          </a:p>
        </p:txBody>
      </p:sp>
      <p:sp>
        <p:nvSpPr>
          <p:cNvPr id="39" name="Freeform 55"/>
          <p:cNvSpPr>
            <a:spLocks/>
          </p:cNvSpPr>
          <p:nvPr/>
        </p:nvSpPr>
        <p:spPr bwMode="auto">
          <a:xfrm rot="10800000" flipH="1">
            <a:off x="3026123" y="2404838"/>
            <a:ext cx="286810" cy="300943"/>
          </a:xfrm>
          <a:custGeom>
            <a:avLst/>
            <a:gdLst>
              <a:gd name="T0" fmla="*/ 2147483647 w 360"/>
              <a:gd name="T1" fmla="*/ 0 h 336"/>
              <a:gd name="T2" fmla="*/ 2147483647 w 360"/>
              <a:gd name="T3" fmla="*/ 0 h 336"/>
              <a:gd name="T4" fmla="*/ 2147483647 w 360"/>
              <a:gd name="T5" fmla="*/ 2147483647 h 336"/>
              <a:gd name="T6" fmla="*/ 0 w 360"/>
              <a:gd name="T7" fmla="*/ 2147483647 h 336"/>
              <a:gd name="T8" fmla="*/ 0 w 360"/>
              <a:gd name="T9" fmla="*/ 2147483647 h 336"/>
              <a:gd name="T10" fmla="*/ 2147483647 w 360"/>
              <a:gd name="T11" fmla="*/ 2147483647 h 336"/>
              <a:gd name="T12" fmla="*/ 2147483647 w 360"/>
              <a:gd name="T13" fmla="*/ 2147483647 h 336"/>
              <a:gd name="T14" fmla="*/ 2147483647 w 360"/>
              <a:gd name="T15" fmla="*/ 2147483647 h 336"/>
              <a:gd name="T16" fmla="*/ 2147483647 w 360"/>
              <a:gd name="T17" fmla="*/ 2147483647 h 336"/>
              <a:gd name="T18" fmla="*/ 2147483647 w 360"/>
              <a:gd name="T19" fmla="*/ 0 h 3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336"/>
              <a:gd name="T32" fmla="*/ 360 w 360"/>
              <a:gd name="T33" fmla="*/ 336 h 3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336">
                <a:moveTo>
                  <a:pt x="192" y="0"/>
                </a:moveTo>
                <a:lnTo>
                  <a:pt x="48" y="0"/>
                </a:lnTo>
                <a:lnTo>
                  <a:pt x="144" y="96"/>
                </a:lnTo>
                <a:lnTo>
                  <a:pt x="0" y="96"/>
                </a:lnTo>
                <a:lnTo>
                  <a:pt x="0" y="240"/>
                </a:lnTo>
                <a:lnTo>
                  <a:pt x="144" y="240"/>
                </a:lnTo>
                <a:lnTo>
                  <a:pt x="48" y="336"/>
                </a:lnTo>
                <a:lnTo>
                  <a:pt x="192" y="336"/>
                </a:lnTo>
                <a:lnTo>
                  <a:pt x="360" y="168"/>
                </a:lnTo>
                <a:lnTo>
                  <a:pt x="192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endParaRPr lang="zh-CN" altLang="en-US" sz="80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Freeform 55"/>
          <p:cNvSpPr>
            <a:spLocks/>
          </p:cNvSpPr>
          <p:nvPr/>
        </p:nvSpPr>
        <p:spPr bwMode="auto">
          <a:xfrm rot="10800000" flipH="1">
            <a:off x="5930689" y="2361536"/>
            <a:ext cx="286810" cy="300943"/>
          </a:xfrm>
          <a:custGeom>
            <a:avLst/>
            <a:gdLst>
              <a:gd name="T0" fmla="*/ 2147483647 w 360"/>
              <a:gd name="T1" fmla="*/ 0 h 336"/>
              <a:gd name="T2" fmla="*/ 2147483647 w 360"/>
              <a:gd name="T3" fmla="*/ 0 h 336"/>
              <a:gd name="T4" fmla="*/ 2147483647 w 360"/>
              <a:gd name="T5" fmla="*/ 2147483647 h 336"/>
              <a:gd name="T6" fmla="*/ 0 w 360"/>
              <a:gd name="T7" fmla="*/ 2147483647 h 336"/>
              <a:gd name="T8" fmla="*/ 0 w 360"/>
              <a:gd name="T9" fmla="*/ 2147483647 h 336"/>
              <a:gd name="T10" fmla="*/ 2147483647 w 360"/>
              <a:gd name="T11" fmla="*/ 2147483647 h 336"/>
              <a:gd name="T12" fmla="*/ 2147483647 w 360"/>
              <a:gd name="T13" fmla="*/ 2147483647 h 336"/>
              <a:gd name="T14" fmla="*/ 2147483647 w 360"/>
              <a:gd name="T15" fmla="*/ 2147483647 h 336"/>
              <a:gd name="T16" fmla="*/ 2147483647 w 360"/>
              <a:gd name="T17" fmla="*/ 2147483647 h 336"/>
              <a:gd name="T18" fmla="*/ 2147483647 w 360"/>
              <a:gd name="T19" fmla="*/ 0 h 3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336"/>
              <a:gd name="T32" fmla="*/ 360 w 360"/>
              <a:gd name="T33" fmla="*/ 336 h 3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336">
                <a:moveTo>
                  <a:pt x="192" y="0"/>
                </a:moveTo>
                <a:lnTo>
                  <a:pt x="48" y="0"/>
                </a:lnTo>
                <a:lnTo>
                  <a:pt x="144" y="96"/>
                </a:lnTo>
                <a:lnTo>
                  <a:pt x="0" y="96"/>
                </a:lnTo>
                <a:lnTo>
                  <a:pt x="0" y="240"/>
                </a:lnTo>
                <a:lnTo>
                  <a:pt x="144" y="240"/>
                </a:lnTo>
                <a:lnTo>
                  <a:pt x="48" y="336"/>
                </a:lnTo>
                <a:lnTo>
                  <a:pt x="192" y="336"/>
                </a:lnTo>
                <a:lnTo>
                  <a:pt x="360" y="168"/>
                </a:lnTo>
                <a:lnTo>
                  <a:pt x="192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defTabSz="91440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endParaRPr lang="zh-CN" altLang="en-US" sz="80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53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36"/>
          <p:cNvSpPr/>
          <p:nvPr/>
        </p:nvSpPr>
        <p:spPr bwMode="auto">
          <a:xfrm>
            <a:off x="347732" y="173649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Journey 1:Machine </a:t>
            </a:r>
            <a:r>
              <a:rPr lang="en-US" altLang="zh-CN" sz="2000" b="1" dirty="0">
                <a:solidFill>
                  <a:srgbClr val="00B050"/>
                </a:solidFill>
              </a:rPr>
              <a:t>learning frameworks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40475" y="1005247"/>
            <a:ext cx="8180962" cy="3519051"/>
            <a:chOff x="203" y="618"/>
            <a:chExt cx="5792" cy="3266"/>
          </a:xfrm>
        </p:grpSpPr>
        <p:sp>
          <p:nvSpPr>
            <p:cNvPr id="4" name="Rectangle 26"/>
            <p:cNvSpPr>
              <a:spLocks noChangeArrowheads="1"/>
            </p:cNvSpPr>
            <p:nvPr/>
          </p:nvSpPr>
          <p:spPr bwMode="auto">
            <a:xfrm>
              <a:off x="204" y="618"/>
              <a:ext cx="5791" cy="3266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endParaRPr lang="en-US" altLang="en-US" sz="1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249" y="618"/>
              <a:ext cx="5249" cy="3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endParaRPr lang="en-US" altLang="en-US" sz="1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Line 28"/>
            <p:cNvSpPr>
              <a:spLocks noChangeShapeType="1"/>
            </p:cNvSpPr>
            <p:nvPr/>
          </p:nvSpPr>
          <p:spPr bwMode="auto">
            <a:xfrm>
              <a:off x="779" y="3444"/>
              <a:ext cx="521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29"/>
            <p:cNvSpPr>
              <a:spLocks noChangeShapeType="1"/>
            </p:cNvSpPr>
            <p:nvPr/>
          </p:nvSpPr>
          <p:spPr bwMode="auto">
            <a:xfrm flipV="1">
              <a:off x="779" y="756"/>
              <a:ext cx="0" cy="2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5565" y="3467"/>
              <a:ext cx="305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kumimoji="0" lang="en-US" altLang="zh-CN" sz="1200" b="1" dirty="0" smtClean="0">
                  <a:latin typeface="Segoe UI" panose="020B0502040204020203" pitchFamily="34" charset="0"/>
                  <a:ea typeface="宋体" panose="02010600030101010101" pitchFamily="2" charset="-122"/>
                  <a:cs typeface="Segoe UI" panose="020B0502040204020203" pitchFamily="34" charset="0"/>
                </a:rPr>
                <a:t>Time</a:t>
              </a:r>
              <a:endParaRPr kumimoji="0" lang="zh-CN" altLang="en-US" sz="12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203" y="797"/>
              <a:ext cx="59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kumimoji="0" lang="en-US" altLang="zh-CN" sz="1200" b="1" dirty="0" smtClean="0">
                  <a:latin typeface="Segoe UI" panose="020B0502040204020203" pitchFamily="34" charset="0"/>
                  <a:ea typeface="宋体" panose="02010600030101010101" pitchFamily="2" charset="-122"/>
                  <a:cs typeface="Segoe UI" panose="020B0502040204020203" pitchFamily="34" charset="0"/>
                </a:rPr>
                <a:t>Cost</a:t>
              </a:r>
              <a:endParaRPr kumimoji="0" lang="en-US" altLang="zh-CN" sz="12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771" y="2792"/>
              <a:ext cx="1729" cy="652"/>
            </a:xfrm>
            <a:custGeom>
              <a:avLst/>
              <a:gdLst>
                <a:gd name="T0" fmla="*/ 0 w 3675"/>
                <a:gd name="T1" fmla="*/ 1612 h 1621"/>
                <a:gd name="T2" fmla="*/ 377 w 3675"/>
                <a:gd name="T3" fmla="*/ 1430 h 1621"/>
                <a:gd name="T4" fmla="*/ 643 w 3675"/>
                <a:gd name="T5" fmla="*/ 615 h 1621"/>
                <a:gd name="T6" fmla="*/ 1024 w 3675"/>
                <a:gd name="T7" fmla="*/ 21 h 1621"/>
                <a:gd name="T8" fmla="*/ 1688 w 3675"/>
                <a:gd name="T9" fmla="*/ 739 h 1621"/>
                <a:gd name="T10" fmla="*/ 2140 w 3675"/>
                <a:gd name="T11" fmla="*/ 1164 h 1621"/>
                <a:gd name="T12" fmla="*/ 2539 w 3675"/>
                <a:gd name="T13" fmla="*/ 1386 h 1621"/>
                <a:gd name="T14" fmla="*/ 3175 w 3675"/>
                <a:gd name="T15" fmla="*/ 1583 h 1621"/>
                <a:gd name="T16" fmla="*/ 3675 w 3675"/>
                <a:gd name="T17" fmla="*/ 1612 h 1621"/>
                <a:gd name="T18" fmla="*/ 0 w 3675"/>
                <a:gd name="T19" fmla="*/ 1612 h 16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75" h="1621">
                  <a:moveTo>
                    <a:pt x="0" y="1612"/>
                  </a:moveTo>
                  <a:cubicBezTo>
                    <a:pt x="63" y="1582"/>
                    <a:pt x="270" y="1596"/>
                    <a:pt x="377" y="1430"/>
                  </a:cubicBezTo>
                  <a:cubicBezTo>
                    <a:pt x="484" y="1264"/>
                    <a:pt x="555" y="1058"/>
                    <a:pt x="643" y="615"/>
                  </a:cubicBezTo>
                  <a:cubicBezTo>
                    <a:pt x="731" y="172"/>
                    <a:pt x="850" y="0"/>
                    <a:pt x="1024" y="21"/>
                  </a:cubicBezTo>
                  <a:cubicBezTo>
                    <a:pt x="1198" y="42"/>
                    <a:pt x="1502" y="549"/>
                    <a:pt x="1688" y="739"/>
                  </a:cubicBezTo>
                  <a:cubicBezTo>
                    <a:pt x="1874" y="929"/>
                    <a:pt x="1980" y="1039"/>
                    <a:pt x="2140" y="1164"/>
                  </a:cubicBezTo>
                  <a:cubicBezTo>
                    <a:pt x="2300" y="1289"/>
                    <a:pt x="2367" y="1316"/>
                    <a:pt x="2539" y="1386"/>
                  </a:cubicBezTo>
                  <a:cubicBezTo>
                    <a:pt x="2711" y="1456"/>
                    <a:pt x="2986" y="1545"/>
                    <a:pt x="3175" y="1583"/>
                  </a:cubicBezTo>
                  <a:cubicBezTo>
                    <a:pt x="3364" y="1621"/>
                    <a:pt x="3570" y="1607"/>
                    <a:pt x="3675" y="1612"/>
                  </a:cubicBezTo>
                  <a:cubicBezTo>
                    <a:pt x="3675" y="1612"/>
                    <a:pt x="0" y="1612"/>
                    <a:pt x="0" y="1612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 w="6350" cap="flat" cmpd="sng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1439" y="1605"/>
              <a:ext cx="2249" cy="1821"/>
            </a:xfrm>
            <a:custGeom>
              <a:avLst/>
              <a:gdLst>
                <a:gd name="T0" fmla="*/ 0 w 4128"/>
                <a:gd name="T1" fmla="*/ 1441 h 1447"/>
                <a:gd name="T2" fmla="*/ 706 w 4128"/>
                <a:gd name="T3" fmla="*/ 1190 h 1447"/>
                <a:gd name="T4" fmla="*/ 1210 w 4128"/>
                <a:gd name="T5" fmla="*/ 371 h 1447"/>
                <a:gd name="T6" fmla="*/ 1720 w 4128"/>
                <a:gd name="T7" fmla="*/ 0 h 1447"/>
                <a:gd name="T8" fmla="*/ 2151 w 4128"/>
                <a:gd name="T9" fmla="*/ 372 h 1447"/>
                <a:gd name="T10" fmla="*/ 2466 w 4128"/>
                <a:gd name="T11" fmla="*/ 844 h 1447"/>
                <a:gd name="T12" fmla="*/ 2874 w 4128"/>
                <a:gd name="T13" fmla="*/ 1222 h 1447"/>
                <a:gd name="T14" fmla="*/ 3567 w 4128"/>
                <a:gd name="T15" fmla="*/ 1411 h 1447"/>
                <a:gd name="T16" fmla="*/ 4128 w 4128"/>
                <a:gd name="T17" fmla="*/ 1441 h 14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28" h="1447">
                  <a:moveTo>
                    <a:pt x="0" y="1441"/>
                  </a:moveTo>
                  <a:cubicBezTo>
                    <a:pt x="251" y="1405"/>
                    <a:pt x="504" y="1369"/>
                    <a:pt x="706" y="1190"/>
                  </a:cubicBezTo>
                  <a:cubicBezTo>
                    <a:pt x="908" y="1011"/>
                    <a:pt x="1041" y="569"/>
                    <a:pt x="1210" y="371"/>
                  </a:cubicBezTo>
                  <a:cubicBezTo>
                    <a:pt x="1378" y="172"/>
                    <a:pt x="1563" y="0"/>
                    <a:pt x="1720" y="0"/>
                  </a:cubicBezTo>
                  <a:cubicBezTo>
                    <a:pt x="1877" y="0"/>
                    <a:pt x="2015" y="194"/>
                    <a:pt x="2151" y="372"/>
                  </a:cubicBezTo>
                  <a:cubicBezTo>
                    <a:pt x="2287" y="550"/>
                    <a:pt x="2345" y="702"/>
                    <a:pt x="2466" y="844"/>
                  </a:cubicBezTo>
                  <a:cubicBezTo>
                    <a:pt x="2587" y="986"/>
                    <a:pt x="2690" y="1128"/>
                    <a:pt x="2874" y="1222"/>
                  </a:cubicBezTo>
                  <a:cubicBezTo>
                    <a:pt x="3058" y="1316"/>
                    <a:pt x="3358" y="1375"/>
                    <a:pt x="3567" y="1411"/>
                  </a:cubicBezTo>
                  <a:cubicBezTo>
                    <a:pt x="3775" y="1447"/>
                    <a:pt x="4010" y="1436"/>
                    <a:pt x="4128" y="1441"/>
                  </a:cubicBezTo>
                </a:path>
              </a:pathLst>
            </a:custGeom>
            <a:solidFill>
              <a:srgbClr val="99CCFF">
                <a:alpha val="50195"/>
              </a:srgbClr>
            </a:solidFill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789" y="2597"/>
              <a:ext cx="992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lang="en-GB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Data Exploration </a:t>
              </a:r>
              <a:r>
                <a:rPr lang="en-GB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  <a:endParaRPr lang="en-GB" sz="12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GB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Harmonization 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2094" y="2260"/>
              <a:ext cx="624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lang="en-GB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Features</a:t>
              </a:r>
            </a:p>
            <a:p>
              <a:pPr algn="ctr"/>
              <a:r>
                <a:rPr lang="en-GB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Engineering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AutoShape 44"/>
            <p:cNvSpPr>
              <a:spLocks noChangeArrowheads="1"/>
            </p:cNvSpPr>
            <p:nvPr/>
          </p:nvSpPr>
          <p:spPr bwMode="auto">
            <a:xfrm>
              <a:off x="1156" y="3249"/>
              <a:ext cx="908" cy="90"/>
            </a:xfrm>
            <a:prstGeom prst="rightArrow">
              <a:avLst>
                <a:gd name="adj1" fmla="val 50000"/>
                <a:gd name="adj2" fmla="val 25222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endParaRPr lang="en-US" altLang="en-US" sz="1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AutoShape 50"/>
            <p:cNvSpPr>
              <a:spLocks noChangeArrowheads="1"/>
            </p:cNvSpPr>
            <p:nvPr/>
          </p:nvSpPr>
          <p:spPr bwMode="auto">
            <a:xfrm>
              <a:off x="1609" y="3022"/>
              <a:ext cx="1679" cy="91"/>
            </a:xfrm>
            <a:prstGeom prst="rightArrow">
              <a:avLst>
                <a:gd name="adj1" fmla="val 50000"/>
                <a:gd name="adj2" fmla="val 46126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endParaRPr lang="en-US" altLang="en-US" sz="1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>
              <a:off x="588" y="3467"/>
              <a:ext cx="180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kumimoji="0" lang="en-US" altLang="zh-CN" sz="1100" dirty="0" smtClean="0">
                  <a:latin typeface="Segoe UI" panose="020B0502040204020203" pitchFamily="34" charset="0"/>
                  <a:ea typeface="宋体" panose="02010600030101010101" pitchFamily="2" charset="-122"/>
                  <a:cs typeface="Segoe UI" panose="020B0502040204020203" pitchFamily="34" charset="0"/>
                </a:rPr>
                <a:t>0,0</a:t>
              </a:r>
              <a:endParaRPr kumimoji="0" lang="en-US" altLang="zh-CN" sz="1100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17" name="Freeform 37"/>
          <p:cNvSpPr>
            <a:spLocks/>
          </p:cNvSpPr>
          <p:nvPr/>
        </p:nvSpPr>
        <p:spPr bwMode="auto">
          <a:xfrm>
            <a:off x="3674352" y="2411456"/>
            <a:ext cx="3434642" cy="1656003"/>
          </a:xfrm>
          <a:custGeom>
            <a:avLst/>
            <a:gdLst>
              <a:gd name="T0" fmla="*/ 0 w 4128"/>
              <a:gd name="T1" fmla="*/ 1441 h 1447"/>
              <a:gd name="T2" fmla="*/ 706 w 4128"/>
              <a:gd name="T3" fmla="*/ 1190 h 1447"/>
              <a:gd name="T4" fmla="*/ 1210 w 4128"/>
              <a:gd name="T5" fmla="*/ 371 h 1447"/>
              <a:gd name="T6" fmla="*/ 1720 w 4128"/>
              <a:gd name="T7" fmla="*/ 0 h 1447"/>
              <a:gd name="T8" fmla="*/ 2151 w 4128"/>
              <a:gd name="T9" fmla="*/ 372 h 1447"/>
              <a:gd name="T10" fmla="*/ 2466 w 4128"/>
              <a:gd name="T11" fmla="*/ 844 h 1447"/>
              <a:gd name="T12" fmla="*/ 2874 w 4128"/>
              <a:gd name="T13" fmla="*/ 1222 h 1447"/>
              <a:gd name="T14" fmla="*/ 3567 w 4128"/>
              <a:gd name="T15" fmla="*/ 1411 h 1447"/>
              <a:gd name="T16" fmla="*/ 4128 w 4128"/>
              <a:gd name="T17" fmla="*/ 1441 h 14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28" h="1447">
                <a:moveTo>
                  <a:pt x="0" y="1441"/>
                </a:moveTo>
                <a:cubicBezTo>
                  <a:pt x="251" y="1405"/>
                  <a:pt x="504" y="1369"/>
                  <a:pt x="706" y="1190"/>
                </a:cubicBezTo>
                <a:cubicBezTo>
                  <a:pt x="908" y="1011"/>
                  <a:pt x="1041" y="569"/>
                  <a:pt x="1210" y="371"/>
                </a:cubicBezTo>
                <a:cubicBezTo>
                  <a:pt x="1378" y="172"/>
                  <a:pt x="1563" y="0"/>
                  <a:pt x="1720" y="0"/>
                </a:cubicBezTo>
                <a:cubicBezTo>
                  <a:pt x="1877" y="0"/>
                  <a:pt x="2015" y="194"/>
                  <a:pt x="2151" y="372"/>
                </a:cubicBezTo>
                <a:cubicBezTo>
                  <a:pt x="2287" y="550"/>
                  <a:pt x="2345" y="702"/>
                  <a:pt x="2466" y="844"/>
                </a:cubicBezTo>
                <a:cubicBezTo>
                  <a:pt x="2587" y="986"/>
                  <a:pt x="2690" y="1128"/>
                  <a:pt x="2874" y="1222"/>
                </a:cubicBezTo>
                <a:cubicBezTo>
                  <a:pt x="3058" y="1316"/>
                  <a:pt x="3358" y="1375"/>
                  <a:pt x="3567" y="1411"/>
                </a:cubicBezTo>
                <a:cubicBezTo>
                  <a:pt x="3775" y="1447"/>
                  <a:pt x="4010" y="1436"/>
                  <a:pt x="4128" y="1441"/>
                </a:cubicBezTo>
              </a:path>
            </a:pathLst>
          </a:custGeom>
          <a:solidFill>
            <a:srgbClr val="FFFF00">
              <a:alpha val="50195"/>
            </a:srgbClr>
          </a:solidFill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092568" y="2247089"/>
            <a:ext cx="2495581" cy="1820371"/>
          </a:xfrm>
          <a:custGeom>
            <a:avLst/>
            <a:gdLst>
              <a:gd name="T0" fmla="*/ 0 w 4128"/>
              <a:gd name="T1" fmla="*/ 1441 h 1447"/>
              <a:gd name="T2" fmla="*/ 706 w 4128"/>
              <a:gd name="T3" fmla="*/ 1190 h 1447"/>
              <a:gd name="T4" fmla="*/ 1210 w 4128"/>
              <a:gd name="T5" fmla="*/ 371 h 1447"/>
              <a:gd name="T6" fmla="*/ 1720 w 4128"/>
              <a:gd name="T7" fmla="*/ 0 h 1447"/>
              <a:gd name="T8" fmla="*/ 2151 w 4128"/>
              <a:gd name="T9" fmla="*/ 372 h 1447"/>
              <a:gd name="T10" fmla="*/ 2466 w 4128"/>
              <a:gd name="T11" fmla="*/ 844 h 1447"/>
              <a:gd name="T12" fmla="*/ 2874 w 4128"/>
              <a:gd name="T13" fmla="*/ 1222 h 1447"/>
              <a:gd name="T14" fmla="*/ 3567 w 4128"/>
              <a:gd name="T15" fmla="*/ 1411 h 1447"/>
              <a:gd name="T16" fmla="*/ 4128 w 4128"/>
              <a:gd name="T17" fmla="*/ 1441 h 14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28" h="1447">
                <a:moveTo>
                  <a:pt x="0" y="1441"/>
                </a:moveTo>
                <a:cubicBezTo>
                  <a:pt x="251" y="1405"/>
                  <a:pt x="504" y="1369"/>
                  <a:pt x="706" y="1190"/>
                </a:cubicBezTo>
                <a:cubicBezTo>
                  <a:pt x="908" y="1011"/>
                  <a:pt x="1041" y="569"/>
                  <a:pt x="1210" y="371"/>
                </a:cubicBezTo>
                <a:cubicBezTo>
                  <a:pt x="1378" y="172"/>
                  <a:pt x="1563" y="0"/>
                  <a:pt x="1720" y="0"/>
                </a:cubicBezTo>
                <a:cubicBezTo>
                  <a:pt x="1877" y="0"/>
                  <a:pt x="2015" y="194"/>
                  <a:pt x="2151" y="372"/>
                </a:cubicBezTo>
                <a:cubicBezTo>
                  <a:pt x="2287" y="550"/>
                  <a:pt x="2345" y="702"/>
                  <a:pt x="2466" y="844"/>
                </a:cubicBezTo>
                <a:cubicBezTo>
                  <a:pt x="2587" y="986"/>
                  <a:pt x="2690" y="1128"/>
                  <a:pt x="2874" y="1222"/>
                </a:cubicBezTo>
                <a:cubicBezTo>
                  <a:pt x="3058" y="1316"/>
                  <a:pt x="3358" y="1375"/>
                  <a:pt x="3567" y="1411"/>
                </a:cubicBezTo>
                <a:cubicBezTo>
                  <a:pt x="3775" y="1447"/>
                  <a:pt x="4010" y="1436"/>
                  <a:pt x="4128" y="1441"/>
                </a:cubicBezTo>
              </a:path>
            </a:pathLst>
          </a:custGeom>
          <a:solidFill>
            <a:srgbClr val="00B050">
              <a:alpha val="50195"/>
            </a:srgbClr>
          </a:solidFill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5659171" y="2574980"/>
            <a:ext cx="1206026" cy="44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</a:p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&amp; Benchmarking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247405" y="1455634"/>
            <a:ext cx="2328549" cy="2611825"/>
          </a:xfrm>
          <a:custGeom>
            <a:avLst/>
            <a:gdLst>
              <a:gd name="T0" fmla="*/ 0 w 4128"/>
              <a:gd name="T1" fmla="*/ 1441 h 1447"/>
              <a:gd name="T2" fmla="*/ 706 w 4128"/>
              <a:gd name="T3" fmla="*/ 1190 h 1447"/>
              <a:gd name="T4" fmla="*/ 1210 w 4128"/>
              <a:gd name="T5" fmla="*/ 371 h 1447"/>
              <a:gd name="T6" fmla="*/ 1720 w 4128"/>
              <a:gd name="T7" fmla="*/ 0 h 1447"/>
              <a:gd name="T8" fmla="*/ 2151 w 4128"/>
              <a:gd name="T9" fmla="*/ 372 h 1447"/>
              <a:gd name="T10" fmla="*/ 2466 w 4128"/>
              <a:gd name="T11" fmla="*/ 844 h 1447"/>
              <a:gd name="T12" fmla="*/ 2874 w 4128"/>
              <a:gd name="T13" fmla="*/ 1222 h 1447"/>
              <a:gd name="T14" fmla="*/ 3567 w 4128"/>
              <a:gd name="T15" fmla="*/ 1411 h 1447"/>
              <a:gd name="T16" fmla="*/ 4128 w 4128"/>
              <a:gd name="T17" fmla="*/ 1441 h 14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28" h="1447">
                <a:moveTo>
                  <a:pt x="0" y="1441"/>
                </a:moveTo>
                <a:cubicBezTo>
                  <a:pt x="251" y="1405"/>
                  <a:pt x="504" y="1369"/>
                  <a:pt x="706" y="1190"/>
                </a:cubicBezTo>
                <a:cubicBezTo>
                  <a:pt x="908" y="1011"/>
                  <a:pt x="1041" y="569"/>
                  <a:pt x="1210" y="371"/>
                </a:cubicBezTo>
                <a:cubicBezTo>
                  <a:pt x="1378" y="172"/>
                  <a:pt x="1563" y="0"/>
                  <a:pt x="1720" y="0"/>
                </a:cubicBezTo>
                <a:cubicBezTo>
                  <a:pt x="1877" y="0"/>
                  <a:pt x="2015" y="194"/>
                  <a:pt x="2151" y="372"/>
                </a:cubicBezTo>
                <a:cubicBezTo>
                  <a:pt x="2287" y="550"/>
                  <a:pt x="2345" y="702"/>
                  <a:pt x="2466" y="844"/>
                </a:cubicBezTo>
                <a:cubicBezTo>
                  <a:pt x="2587" y="986"/>
                  <a:pt x="2690" y="1128"/>
                  <a:pt x="2874" y="1222"/>
                </a:cubicBezTo>
                <a:cubicBezTo>
                  <a:pt x="3058" y="1316"/>
                  <a:pt x="3358" y="1375"/>
                  <a:pt x="3567" y="1411"/>
                </a:cubicBezTo>
                <a:cubicBezTo>
                  <a:pt x="3775" y="1447"/>
                  <a:pt x="4010" y="1436"/>
                  <a:pt x="4128" y="1441"/>
                </a:cubicBezTo>
              </a:path>
            </a:pathLst>
          </a:custGeom>
          <a:solidFill>
            <a:srgbClr val="FF671B">
              <a:alpha val="50195"/>
            </a:srgbClr>
          </a:solidFill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6662027" y="2104535"/>
            <a:ext cx="1422432" cy="44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 Deployment </a:t>
            </a:r>
          </a:p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&amp;Serving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4813163" y="3249938"/>
            <a:ext cx="2371519" cy="98051"/>
          </a:xfrm>
          <a:prstGeom prst="rightArrow">
            <a:avLst>
              <a:gd name="adj1" fmla="val 50000"/>
              <a:gd name="adj2" fmla="val 461264"/>
            </a:avLst>
          </a:prstGeom>
          <a:solidFill>
            <a:srgbClr val="FF671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endParaRPr lang="en-US" altLang="en-US" sz="1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ine 49"/>
          <p:cNvSpPr>
            <a:spLocks noChangeShapeType="1"/>
          </p:cNvSpPr>
          <p:nvPr/>
        </p:nvSpPr>
        <p:spPr bwMode="auto">
          <a:xfrm>
            <a:off x="3609588" y="2104534"/>
            <a:ext cx="3166" cy="198770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Oval 46"/>
          <p:cNvSpPr>
            <a:spLocks noChangeArrowheads="1"/>
          </p:cNvSpPr>
          <p:nvPr/>
        </p:nvSpPr>
        <p:spPr bwMode="auto">
          <a:xfrm>
            <a:off x="3583069" y="2063970"/>
            <a:ext cx="65503" cy="4400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 eaLnBrk="1" hangingPunct="1"/>
            <a:endParaRPr kumimoji="0" lang="en-US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Oval 46"/>
          <p:cNvSpPr>
            <a:spLocks noChangeArrowheads="1"/>
          </p:cNvSpPr>
          <p:nvPr/>
        </p:nvSpPr>
        <p:spPr bwMode="auto">
          <a:xfrm>
            <a:off x="6099529" y="2216370"/>
            <a:ext cx="65503" cy="4400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 eaLnBrk="1" hangingPunct="1"/>
            <a:endParaRPr kumimoji="0" lang="en-US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7187206" y="1437764"/>
            <a:ext cx="65503" cy="4400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 eaLnBrk="1" hangingPunct="1"/>
            <a:endParaRPr kumimoji="0" lang="en-US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49"/>
          <p:cNvSpPr>
            <a:spLocks noChangeShapeType="1"/>
          </p:cNvSpPr>
          <p:nvPr/>
        </p:nvSpPr>
        <p:spPr bwMode="auto">
          <a:xfrm flipH="1">
            <a:off x="6112626" y="2260375"/>
            <a:ext cx="21994" cy="179855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49"/>
          <p:cNvSpPr>
            <a:spLocks noChangeShapeType="1"/>
          </p:cNvSpPr>
          <p:nvPr/>
        </p:nvSpPr>
        <p:spPr bwMode="auto">
          <a:xfrm flipH="1">
            <a:off x="7233252" y="1500561"/>
            <a:ext cx="5263" cy="2530251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20700" y="1455679"/>
            <a:ext cx="833351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kumimoji="0" lang="en-US" altLang="zh-CN" sz="1200" b="1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$80,000</a:t>
            </a:r>
            <a:endParaRPr kumimoji="0" lang="en-US" altLang="zh-CN" sz="1200" b="1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7822407" y="4256006"/>
            <a:ext cx="833351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kumimoji="0" lang="en-US" altLang="zh-CN" sz="1200" b="1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Months</a:t>
            </a:r>
            <a:endParaRPr kumimoji="0" lang="en-US" altLang="zh-CN" sz="1200" b="1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4667205" y="2688658"/>
            <a:ext cx="723522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Modeling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ine 49"/>
          <p:cNvSpPr>
            <a:spLocks noChangeShapeType="1"/>
          </p:cNvSpPr>
          <p:nvPr/>
        </p:nvSpPr>
        <p:spPr bwMode="auto">
          <a:xfrm flipH="1">
            <a:off x="5108207" y="2422487"/>
            <a:ext cx="2291" cy="164497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Oval 46"/>
          <p:cNvSpPr>
            <a:spLocks noChangeArrowheads="1"/>
          </p:cNvSpPr>
          <p:nvPr/>
        </p:nvSpPr>
        <p:spPr bwMode="auto">
          <a:xfrm>
            <a:off x="5073618" y="2361333"/>
            <a:ext cx="65503" cy="4400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 eaLnBrk="1" hangingPunct="1"/>
            <a:endParaRPr kumimoji="0" lang="en-US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Rounded Rectangle 33"/>
          <p:cNvSpPr/>
          <p:nvPr/>
        </p:nvSpPr>
        <p:spPr bwMode="gray">
          <a:xfrm>
            <a:off x="536033" y="611857"/>
            <a:ext cx="2956197" cy="3363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7F7F7"/>
                </a:solidFill>
              </a:rPr>
              <a:t>Example : Machine Learning Sandbox</a:t>
            </a:r>
            <a:endParaRPr lang="en-US" sz="1100" b="1" dirty="0">
              <a:solidFill>
                <a:srgbClr val="F7F7F7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66836" y="1052909"/>
            <a:ext cx="6816689" cy="1531726"/>
            <a:chOff x="1466836" y="1052909"/>
            <a:chExt cx="6816689" cy="1531726"/>
          </a:xfrm>
        </p:grpSpPr>
        <p:sp>
          <p:nvSpPr>
            <p:cNvPr id="36" name="TextBox 35"/>
            <p:cNvSpPr txBox="1"/>
            <p:nvPr/>
          </p:nvSpPr>
          <p:spPr>
            <a:xfrm>
              <a:off x="1466836" y="2311533"/>
              <a:ext cx="1702225" cy="114788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Collection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41117" y="1897638"/>
              <a:ext cx="1702225" cy="137811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Extraction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53974" y="1052909"/>
              <a:ext cx="5211030" cy="147836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GB" dirty="0"/>
                <a:t>Configuration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6563" y="2483715"/>
              <a:ext cx="1702225" cy="100920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Verification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68" y="2217448"/>
              <a:ext cx="1303817" cy="116124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Ml Code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53974" y="1215333"/>
              <a:ext cx="5211030" cy="118796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Process Management Tools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37827" y="1358599"/>
              <a:ext cx="5211030" cy="11879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Analysis Tools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59171" y="1671290"/>
              <a:ext cx="2624354" cy="153215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Serving Infrastructure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37827" y="1500561"/>
              <a:ext cx="5211030" cy="11879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Machine Resource Management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13634" y="1892158"/>
              <a:ext cx="3769891" cy="134493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Monitoring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1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36"/>
          <p:cNvSpPr/>
          <p:nvPr/>
        </p:nvSpPr>
        <p:spPr bwMode="auto">
          <a:xfrm>
            <a:off x="347732" y="173649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B050"/>
                </a:solidFill>
              </a:rPr>
              <a:t>Journey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2: </a:t>
            </a:r>
            <a:r>
              <a:rPr lang="en-US" altLang="zh-CN" sz="2000" b="1" dirty="0">
                <a:solidFill>
                  <a:srgbClr val="00B050"/>
                </a:solidFill>
              </a:rPr>
              <a:t>Fully managed machine learning services</a:t>
            </a:r>
          </a:p>
        </p:txBody>
      </p:sp>
      <p:grpSp>
        <p:nvGrpSpPr>
          <p:cNvPr id="46" name="Group 25"/>
          <p:cNvGrpSpPr>
            <a:grpSpLocks/>
          </p:cNvGrpSpPr>
          <p:nvPr/>
        </p:nvGrpSpPr>
        <p:grpSpPr bwMode="auto">
          <a:xfrm>
            <a:off x="540475" y="1005247"/>
            <a:ext cx="8180962" cy="3519051"/>
            <a:chOff x="203" y="618"/>
            <a:chExt cx="5792" cy="3266"/>
          </a:xfrm>
        </p:grpSpPr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204" y="618"/>
              <a:ext cx="5791" cy="3266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endParaRPr lang="en-US" altLang="en-US" sz="1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249" y="618"/>
              <a:ext cx="5249" cy="3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endParaRPr lang="en-US" altLang="en-US" sz="1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779" y="3444"/>
              <a:ext cx="521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29"/>
            <p:cNvSpPr>
              <a:spLocks noChangeShapeType="1"/>
            </p:cNvSpPr>
            <p:nvPr/>
          </p:nvSpPr>
          <p:spPr bwMode="auto">
            <a:xfrm flipV="1">
              <a:off x="779" y="756"/>
              <a:ext cx="0" cy="2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 Box 31"/>
            <p:cNvSpPr txBox="1">
              <a:spLocks noChangeArrowheads="1"/>
            </p:cNvSpPr>
            <p:nvPr/>
          </p:nvSpPr>
          <p:spPr bwMode="auto">
            <a:xfrm>
              <a:off x="5565" y="3467"/>
              <a:ext cx="305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kumimoji="0" lang="en-US" altLang="zh-CN" sz="1200" b="1" dirty="0" smtClean="0">
                  <a:latin typeface="Segoe UI" panose="020B0502040204020203" pitchFamily="34" charset="0"/>
                  <a:ea typeface="宋体" panose="02010600030101010101" pitchFamily="2" charset="-122"/>
                  <a:cs typeface="Segoe UI" panose="020B0502040204020203" pitchFamily="34" charset="0"/>
                </a:rPr>
                <a:t>Time</a:t>
              </a:r>
              <a:endParaRPr kumimoji="0" lang="zh-CN" altLang="en-US" sz="12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203" y="797"/>
              <a:ext cx="59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kumimoji="0" lang="en-US" altLang="zh-CN" sz="1200" b="1" dirty="0" smtClean="0">
                  <a:latin typeface="Segoe UI" panose="020B0502040204020203" pitchFamily="34" charset="0"/>
                  <a:ea typeface="宋体" panose="02010600030101010101" pitchFamily="2" charset="-122"/>
                  <a:cs typeface="Segoe UI" panose="020B0502040204020203" pitchFamily="34" charset="0"/>
                </a:rPr>
                <a:t>Cost</a:t>
              </a:r>
              <a:endParaRPr kumimoji="0" lang="en-US" altLang="zh-CN" sz="12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  <p:sp>
          <p:nvSpPr>
            <p:cNvPr id="53" name="Freeform 36"/>
            <p:cNvSpPr>
              <a:spLocks/>
            </p:cNvSpPr>
            <p:nvPr/>
          </p:nvSpPr>
          <p:spPr bwMode="auto">
            <a:xfrm>
              <a:off x="771" y="2372"/>
              <a:ext cx="1872" cy="1072"/>
            </a:xfrm>
            <a:custGeom>
              <a:avLst/>
              <a:gdLst>
                <a:gd name="T0" fmla="*/ 0 w 3675"/>
                <a:gd name="T1" fmla="*/ 1612 h 1621"/>
                <a:gd name="T2" fmla="*/ 377 w 3675"/>
                <a:gd name="T3" fmla="*/ 1430 h 1621"/>
                <a:gd name="T4" fmla="*/ 643 w 3675"/>
                <a:gd name="T5" fmla="*/ 615 h 1621"/>
                <a:gd name="T6" fmla="*/ 1024 w 3675"/>
                <a:gd name="T7" fmla="*/ 21 h 1621"/>
                <a:gd name="T8" fmla="*/ 1688 w 3675"/>
                <a:gd name="T9" fmla="*/ 739 h 1621"/>
                <a:gd name="T10" fmla="*/ 2140 w 3675"/>
                <a:gd name="T11" fmla="*/ 1164 h 1621"/>
                <a:gd name="T12" fmla="*/ 2539 w 3675"/>
                <a:gd name="T13" fmla="*/ 1386 h 1621"/>
                <a:gd name="T14" fmla="*/ 3175 w 3675"/>
                <a:gd name="T15" fmla="*/ 1583 h 1621"/>
                <a:gd name="T16" fmla="*/ 3675 w 3675"/>
                <a:gd name="T17" fmla="*/ 1612 h 1621"/>
                <a:gd name="T18" fmla="*/ 0 w 3675"/>
                <a:gd name="T19" fmla="*/ 1612 h 16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75" h="1621">
                  <a:moveTo>
                    <a:pt x="0" y="1612"/>
                  </a:moveTo>
                  <a:cubicBezTo>
                    <a:pt x="63" y="1582"/>
                    <a:pt x="270" y="1596"/>
                    <a:pt x="377" y="1430"/>
                  </a:cubicBezTo>
                  <a:cubicBezTo>
                    <a:pt x="484" y="1264"/>
                    <a:pt x="555" y="1058"/>
                    <a:pt x="643" y="615"/>
                  </a:cubicBezTo>
                  <a:cubicBezTo>
                    <a:pt x="731" y="172"/>
                    <a:pt x="850" y="0"/>
                    <a:pt x="1024" y="21"/>
                  </a:cubicBezTo>
                  <a:cubicBezTo>
                    <a:pt x="1198" y="42"/>
                    <a:pt x="1502" y="549"/>
                    <a:pt x="1688" y="739"/>
                  </a:cubicBezTo>
                  <a:cubicBezTo>
                    <a:pt x="1874" y="929"/>
                    <a:pt x="1980" y="1039"/>
                    <a:pt x="2140" y="1164"/>
                  </a:cubicBezTo>
                  <a:cubicBezTo>
                    <a:pt x="2300" y="1289"/>
                    <a:pt x="2367" y="1316"/>
                    <a:pt x="2539" y="1386"/>
                  </a:cubicBezTo>
                  <a:cubicBezTo>
                    <a:pt x="2711" y="1456"/>
                    <a:pt x="2986" y="1545"/>
                    <a:pt x="3175" y="1583"/>
                  </a:cubicBezTo>
                  <a:cubicBezTo>
                    <a:pt x="3364" y="1621"/>
                    <a:pt x="3570" y="1607"/>
                    <a:pt x="3675" y="1612"/>
                  </a:cubicBezTo>
                  <a:cubicBezTo>
                    <a:pt x="3675" y="1612"/>
                    <a:pt x="0" y="1612"/>
                    <a:pt x="0" y="1612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 w="6350" cap="flat" cmpd="sng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Freeform 37"/>
            <p:cNvSpPr>
              <a:spLocks/>
            </p:cNvSpPr>
            <p:nvPr/>
          </p:nvSpPr>
          <p:spPr bwMode="auto">
            <a:xfrm>
              <a:off x="1439" y="1605"/>
              <a:ext cx="1839" cy="1821"/>
            </a:xfrm>
            <a:custGeom>
              <a:avLst/>
              <a:gdLst>
                <a:gd name="T0" fmla="*/ 0 w 4128"/>
                <a:gd name="T1" fmla="*/ 1441 h 1447"/>
                <a:gd name="T2" fmla="*/ 706 w 4128"/>
                <a:gd name="T3" fmla="*/ 1190 h 1447"/>
                <a:gd name="T4" fmla="*/ 1210 w 4128"/>
                <a:gd name="T5" fmla="*/ 371 h 1447"/>
                <a:gd name="T6" fmla="*/ 1720 w 4128"/>
                <a:gd name="T7" fmla="*/ 0 h 1447"/>
                <a:gd name="T8" fmla="*/ 2151 w 4128"/>
                <a:gd name="T9" fmla="*/ 372 h 1447"/>
                <a:gd name="T10" fmla="*/ 2466 w 4128"/>
                <a:gd name="T11" fmla="*/ 844 h 1447"/>
                <a:gd name="T12" fmla="*/ 2874 w 4128"/>
                <a:gd name="T13" fmla="*/ 1222 h 1447"/>
                <a:gd name="T14" fmla="*/ 3567 w 4128"/>
                <a:gd name="T15" fmla="*/ 1411 h 1447"/>
                <a:gd name="T16" fmla="*/ 4128 w 4128"/>
                <a:gd name="T17" fmla="*/ 1441 h 14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28" h="1447">
                  <a:moveTo>
                    <a:pt x="0" y="1441"/>
                  </a:moveTo>
                  <a:cubicBezTo>
                    <a:pt x="251" y="1405"/>
                    <a:pt x="504" y="1369"/>
                    <a:pt x="706" y="1190"/>
                  </a:cubicBezTo>
                  <a:cubicBezTo>
                    <a:pt x="908" y="1011"/>
                    <a:pt x="1041" y="569"/>
                    <a:pt x="1210" y="371"/>
                  </a:cubicBezTo>
                  <a:cubicBezTo>
                    <a:pt x="1378" y="172"/>
                    <a:pt x="1563" y="0"/>
                    <a:pt x="1720" y="0"/>
                  </a:cubicBezTo>
                  <a:cubicBezTo>
                    <a:pt x="1877" y="0"/>
                    <a:pt x="2015" y="194"/>
                    <a:pt x="2151" y="372"/>
                  </a:cubicBezTo>
                  <a:cubicBezTo>
                    <a:pt x="2287" y="550"/>
                    <a:pt x="2345" y="702"/>
                    <a:pt x="2466" y="844"/>
                  </a:cubicBezTo>
                  <a:cubicBezTo>
                    <a:pt x="2587" y="986"/>
                    <a:pt x="2690" y="1128"/>
                    <a:pt x="2874" y="1222"/>
                  </a:cubicBezTo>
                  <a:cubicBezTo>
                    <a:pt x="3058" y="1316"/>
                    <a:pt x="3358" y="1375"/>
                    <a:pt x="3567" y="1411"/>
                  </a:cubicBezTo>
                  <a:cubicBezTo>
                    <a:pt x="3775" y="1447"/>
                    <a:pt x="4010" y="1436"/>
                    <a:pt x="4128" y="1441"/>
                  </a:cubicBezTo>
                </a:path>
              </a:pathLst>
            </a:custGeom>
            <a:solidFill>
              <a:srgbClr val="99CCFF">
                <a:alpha val="50195"/>
              </a:srgbClr>
            </a:solidFill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Text Box 39"/>
            <p:cNvSpPr txBox="1">
              <a:spLocks noChangeArrowheads="1"/>
            </p:cNvSpPr>
            <p:nvPr/>
          </p:nvSpPr>
          <p:spPr bwMode="auto">
            <a:xfrm>
              <a:off x="2094" y="2260"/>
              <a:ext cx="623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lang="en-GB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Features</a:t>
              </a:r>
            </a:p>
            <a:p>
              <a:pPr algn="ctr"/>
              <a:r>
                <a:rPr lang="en-GB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Engineering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AutoShape 44"/>
            <p:cNvSpPr>
              <a:spLocks noChangeArrowheads="1"/>
            </p:cNvSpPr>
            <p:nvPr/>
          </p:nvSpPr>
          <p:spPr bwMode="auto">
            <a:xfrm>
              <a:off x="1156" y="3249"/>
              <a:ext cx="908" cy="90"/>
            </a:xfrm>
            <a:prstGeom prst="rightArrow">
              <a:avLst>
                <a:gd name="adj1" fmla="val 50000"/>
                <a:gd name="adj2" fmla="val 25222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endParaRPr lang="en-US" altLang="en-US" sz="1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utoShape 50"/>
            <p:cNvSpPr>
              <a:spLocks noChangeArrowheads="1"/>
            </p:cNvSpPr>
            <p:nvPr/>
          </p:nvSpPr>
          <p:spPr bwMode="auto">
            <a:xfrm>
              <a:off x="1609" y="3022"/>
              <a:ext cx="1679" cy="91"/>
            </a:xfrm>
            <a:prstGeom prst="rightArrow">
              <a:avLst>
                <a:gd name="adj1" fmla="val 50000"/>
                <a:gd name="adj2" fmla="val 46126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endParaRPr lang="en-US" altLang="en-US" sz="1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>
              <a:off x="588" y="3467"/>
              <a:ext cx="180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kumimoji="0" lang="en-US" altLang="zh-CN" sz="1100" dirty="0" smtClean="0">
                  <a:latin typeface="Segoe UI" panose="020B0502040204020203" pitchFamily="34" charset="0"/>
                  <a:ea typeface="宋体" panose="02010600030101010101" pitchFamily="2" charset="-122"/>
                  <a:cs typeface="Segoe UI" panose="020B0502040204020203" pitchFamily="34" charset="0"/>
                </a:rPr>
                <a:t>0,0</a:t>
              </a:r>
              <a:endParaRPr kumimoji="0" lang="en-US" altLang="zh-CN" sz="1100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59" name="Freeform 37"/>
          <p:cNvSpPr>
            <a:spLocks/>
          </p:cNvSpPr>
          <p:nvPr/>
        </p:nvSpPr>
        <p:spPr bwMode="auto">
          <a:xfrm>
            <a:off x="3562547" y="2987154"/>
            <a:ext cx="2536982" cy="1059827"/>
          </a:xfrm>
          <a:custGeom>
            <a:avLst/>
            <a:gdLst>
              <a:gd name="T0" fmla="*/ 0 w 4128"/>
              <a:gd name="T1" fmla="*/ 1441 h 1447"/>
              <a:gd name="T2" fmla="*/ 706 w 4128"/>
              <a:gd name="T3" fmla="*/ 1190 h 1447"/>
              <a:gd name="T4" fmla="*/ 1210 w 4128"/>
              <a:gd name="T5" fmla="*/ 371 h 1447"/>
              <a:gd name="T6" fmla="*/ 1720 w 4128"/>
              <a:gd name="T7" fmla="*/ 0 h 1447"/>
              <a:gd name="T8" fmla="*/ 2151 w 4128"/>
              <a:gd name="T9" fmla="*/ 372 h 1447"/>
              <a:gd name="T10" fmla="*/ 2466 w 4128"/>
              <a:gd name="T11" fmla="*/ 844 h 1447"/>
              <a:gd name="T12" fmla="*/ 2874 w 4128"/>
              <a:gd name="T13" fmla="*/ 1222 h 1447"/>
              <a:gd name="T14" fmla="*/ 3567 w 4128"/>
              <a:gd name="T15" fmla="*/ 1411 h 1447"/>
              <a:gd name="T16" fmla="*/ 4128 w 4128"/>
              <a:gd name="T17" fmla="*/ 1441 h 14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28" h="1447">
                <a:moveTo>
                  <a:pt x="0" y="1441"/>
                </a:moveTo>
                <a:cubicBezTo>
                  <a:pt x="251" y="1405"/>
                  <a:pt x="504" y="1369"/>
                  <a:pt x="706" y="1190"/>
                </a:cubicBezTo>
                <a:cubicBezTo>
                  <a:pt x="908" y="1011"/>
                  <a:pt x="1041" y="569"/>
                  <a:pt x="1210" y="371"/>
                </a:cubicBezTo>
                <a:cubicBezTo>
                  <a:pt x="1378" y="172"/>
                  <a:pt x="1563" y="0"/>
                  <a:pt x="1720" y="0"/>
                </a:cubicBezTo>
                <a:cubicBezTo>
                  <a:pt x="1877" y="0"/>
                  <a:pt x="2015" y="194"/>
                  <a:pt x="2151" y="372"/>
                </a:cubicBezTo>
                <a:cubicBezTo>
                  <a:pt x="2287" y="550"/>
                  <a:pt x="2345" y="702"/>
                  <a:pt x="2466" y="844"/>
                </a:cubicBezTo>
                <a:cubicBezTo>
                  <a:pt x="2587" y="986"/>
                  <a:pt x="2690" y="1128"/>
                  <a:pt x="2874" y="1222"/>
                </a:cubicBezTo>
                <a:cubicBezTo>
                  <a:pt x="3058" y="1316"/>
                  <a:pt x="3358" y="1375"/>
                  <a:pt x="3567" y="1411"/>
                </a:cubicBezTo>
                <a:cubicBezTo>
                  <a:pt x="3775" y="1447"/>
                  <a:pt x="4010" y="1436"/>
                  <a:pt x="4128" y="1441"/>
                </a:cubicBezTo>
              </a:path>
            </a:pathLst>
          </a:custGeom>
          <a:solidFill>
            <a:srgbClr val="FFFF00">
              <a:alpha val="50195"/>
            </a:srgbClr>
          </a:solidFill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5092568" y="2247089"/>
            <a:ext cx="2103413" cy="1820371"/>
          </a:xfrm>
          <a:custGeom>
            <a:avLst/>
            <a:gdLst>
              <a:gd name="T0" fmla="*/ 0 w 4128"/>
              <a:gd name="T1" fmla="*/ 1441 h 1447"/>
              <a:gd name="T2" fmla="*/ 706 w 4128"/>
              <a:gd name="T3" fmla="*/ 1190 h 1447"/>
              <a:gd name="T4" fmla="*/ 1210 w 4128"/>
              <a:gd name="T5" fmla="*/ 371 h 1447"/>
              <a:gd name="T6" fmla="*/ 1720 w 4128"/>
              <a:gd name="T7" fmla="*/ 0 h 1447"/>
              <a:gd name="T8" fmla="*/ 2151 w 4128"/>
              <a:gd name="T9" fmla="*/ 372 h 1447"/>
              <a:gd name="T10" fmla="*/ 2466 w 4128"/>
              <a:gd name="T11" fmla="*/ 844 h 1447"/>
              <a:gd name="T12" fmla="*/ 2874 w 4128"/>
              <a:gd name="T13" fmla="*/ 1222 h 1447"/>
              <a:gd name="T14" fmla="*/ 3567 w 4128"/>
              <a:gd name="T15" fmla="*/ 1411 h 1447"/>
              <a:gd name="T16" fmla="*/ 4128 w 4128"/>
              <a:gd name="T17" fmla="*/ 1441 h 14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28" h="1447">
                <a:moveTo>
                  <a:pt x="0" y="1441"/>
                </a:moveTo>
                <a:cubicBezTo>
                  <a:pt x="251" y="1405"/>
                  <a:pt x="504" y="1369"/>
                  <a:pt x="706" y="1190"/>
                </a:cubicBezTo>
                <a:cubicBezTo>
                  <a:pt x="908" y="1011"/>
                  <a:pt x="1041" y="569"/>
                  <a:pt x="1210" y="371"/>
                </a:cubicBezTo>
                <a:cubicBezTo>
                  <a:pt x="1378" y="172"/>
                  <a:pt x="1563" y="0"/>
                  <a:pt x="1720" y="0"/>
                </a:cubicBezTo>
                <a:cubicBezTo>
                  <a:pt x="1877" y="0"/>
                  <a:pt x="2015" y="194"/>
                  <a:pt x="2151" y="372"/>
                </a:cubicBezTo>
                <a:cubicBezTo>
                  <a:pt x="2287" y="550"/>
                  <a:pt x="2345" y="702"/>
                  <a:pt x="2466" y="844"/>
                </a:cubicBezTo>
                <a:cubicBezTo>
                  <a:pt x="2587" y="986"/>
                  <a:pt x="2690" y="1128"/>
                  <a:pt x="2874" y="1222"/>
                </a:cubicBezTo>
                <a:cubicBezTo>
                  <a:pt x="3058" y="1316"/>
                  <a:pt x="3358" y="1375"/>
                  <a:pt x="3567" y="1411"/>
                </a:cubicBezTo>
                <a:cubicBezTo>
                  <a:pt x="3775" y="1447"/>
                  <a:pt x="4010" y="1436"/>
                  <a:pt x="4128" y="1441"/>
                </a:cubicBezTo>
              </a:path>
            </a:pathLst>
          </a:custGeom>
          <a:solidFill>
            <a:srgbClr val="00B050">
              <a:alpha val="50195"/>
            </a:srgbClr>
          </a:solidFill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 Box 39"/>
          <p:cNvSpPr txBox="1">
            <a:spLocks noChangeArrowheads="1"/>
          </p:cNvSpPr>
          <p:nvPr/>
        </p:nvSpPr>
        <p:spPr bwMode="auto">
          <a:xfrm>
            <a:off x="5456847" y="2586930"/>
            <a:ext cx="1206026" cy="44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</a:p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&amp; Benchmarking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Freeform 61"/>
          <p:cNvSpPr>
            <a:spLocks/>
          </p:cNvSpPr>
          <p:nvPr/>
        </p:nvSpPr>
        <p:spPr bwMode="auto">
          <a:xfrm>
            <a:off x="5666422" y="1503056"/>
            <a:ext cx="3240554" cy="2564403"/>
          </a:xfrm>
          <a:custGeom>
            <a:avLst/>
            <a:gdLst>
              <a:gd name="T0" fmla="*/ 0 w 4128"/>
              <a:gd name="T1" fmla="*/ 1441 h 1447"/>
              <a:gd name="T2" fmla="*/ 706 w 4128"/>
              <a:gd name="T3" fmla="*/ 1190 h 1447"/>
              <a:gd name="T4" fmla="*/ 1210 w 4128"/>
              <a:gd name="T5" fmla="*/ 371 h 1447"/>
              <a:gd name="T6" fmla="*/ 1720 w 4128"/>
              <a:gd name="T7" fmla="*/ 0 h 1447"/>
              <a:gd name="T8" fmla="*/ 2151 w 4128"/>
              <a:gd name="T9" fmla="*/ 372 h 1447"/>
              <a:gd name="T10" fmla="*/ 2466 w 4128"/>
              <a:gd name="T11" fmla="*/ 844 h 1447"/>
              <a:gd name="T12" fmla="*/ 2874 w 4128"/>
              <a:gd name="T13" fmla="*/ 1222 h 1447"/>
              <a:gd name="T14" fmla="*/ 3567 w 4128"/>
              <a:gd name="T15" fmla="*/ 1411 h 1447"/>
              <a:gd name="T16" fmla="*/ 4128 w 4128"/>
              <a:gd name="T17" fmla="*/ 1441 h 14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28" h="1447">
                <a:moveTo>
                  <a:pt x="0" y="1441"/>
                </a:moveTo>
                <a:cubicBezTo>
                  <a:pt x="251" y="1405"/>
                  <a:pt x="504" y="1369"/>
                  <a:pt x="706" y="1190"/>
                </a:cubicBezTo>
                <a:cubicBezTo>
                  <a:pt x="908" y="1011"/>
                  <a:pt x="1041" y="569"/>
                  <a:pt x="1210" y="371"/>
                </a:cubicBezTo>
                <a:cubicBezTo>
                  <a:pt x="1378" y="172"/>
                  <a:pt x="1563" y="0"/>
                  <a:pt x="1720" y="0"/>
                </a:cubicBezTo>
                <a:cubicBezTo>
                  <a:pt x="1877" y="0"/>
                  <a:pt x="2015" y="194"/>
                  <a:pt x="2151" y="372"/>
                </a:cubicBezTo>
                <a:cubicBezTo>
                  <a:pt x="2287" y="550"/>
                  <a:pt x="2345" y="702"/>
                  <a:pt x="2466" y="844"/>
                </a:cubicBezTo>
                <a:cubicBezTo>
                  <a:pt x="2587" y="986"/>
                  <a:pt x="2690" y="1128"/>
                  <a:pt x="2874" y="1222"/>
                </a:cubicBezTo>
                <a:cubicBezTo>
                  <a:pt x="3058" y="1316"/>
                  <a:pt x="3358" y="1375"/>
                  <a:pt x="3567" y="1411"/>
                </a:cubicBezTo>
                <a:cubicBezTo>
                  <a:pt x="3775" y="1447"/>
                  <a:pt x="4010" y="1436"/>
                  <a:pt x="4128" y="1441"/>
                </a:cubicBezTo>
              </a:path>
            </a:pathLst>
          </a:custGeom>
          <a:solidFill>
            <a:srgbClr val="FF671B">
              <a:alpha val="50195"/>
            </a:srgbClr>
          </a:solidFill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AutoShape 50"/>
          <p:cNvSpPr>
            <a:spLocks noChangeArrowheads="1"/>
          </p:cNvSpPr>
          <p:nvPr/>
        </p:nvSpPr>
        <p:spPr bwMode="auto">
          <a:xfrm>
            <a:off x="4813163" y="3249938"/>
            <a:ext cx="2371519" cy="98051"/>
          </a:xfrm>
          <a:prstGeom prst="rightArrow">
            <a:avLst>
              <a:gd name="adj1" fmla="val 50000"/>
              <a:gd name="adj2" fmla="val 461264"/>
            </a:avLst>
          </a:prstGeom>
          <a:solidFill>
            <a:srgbClr val="FF671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endParaRPr lang="en-US" altLang="en-US" sz="1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Line 49"/>
          <p:cNvSpPr>
            <a:spLocks noChangeShapeType="1"/>
          </p:cNvSpPr>
          <p:nvPr/>
        </p:nvSpPr>
        <p:spPr bwMode="auto">
          <a:xfrm>
            <a:off x="3364261" y="2104534"/>
            <a:ext cx="3166" cy="198770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65" name="Oval 46"/>
          <p:cNvSpPr>
            <a:spLocks noChangeArrowheads="1"/>
          </p:cNvSpPr>
          <p:nvPr/>
        </p:nvSpPr>
        <p:spPr bwMode="auto">
          <a:xfrm>
            <a:off x="3326595" y="2063970"/>
            <a:ext cx="65503" cy="4400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 eaLnBrk="1" hangingPunct="1"/>
            <a:endParaRPr kumimoji="0" lang="en-US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Oval 46"/>
          <p:cNvSpPr>
            <a:spLocks noChangeArrowheads="1"/>
          </p:cNvSpPr>
          <p:nvPr/>
        </p:nvSpPr>
        <p:spPr bwMode="auto">
          <a:xfrm>
            <a:off x="5932263" y="2216370"/>
            <a:ext cx="65503" cy="4400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 eaLnBrk="1" hangingPunct="1"/>
            <a:endParaRPr kumimoji="0" lang="en-US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6987911" y="1476675"/>
            <a:ext cx="65503" cy="4400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 eaLnBrk="1" hangingPunct="1"/>
            <a:endParaRPr kumimoji="0" lang="en-US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 flipH="1">
            <a:off x="5945359" y="2260375"/>
            <a:ext cx="21994" cy="179855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69" name="Line 49"/>
          <p:cNvSpPr>
            <a:spLocks noChangeShapeType="1"/>
          </p:cNvSpPr>
          <p:nvPr/>
        </p:nvSpPr>
        <p:spPr bwMode="auto">
          <a:xfrm>
            <a:off x="7024254" y="1531461"/>
            <a:ext cx="6855" cy="2499351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572255" y="1462637"/>
            <a:ext cx="833351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kumimoji="0" lang="en-US" altLang="zh-CN" sz="1200" b="1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$50,000</a:t>
            </a:r>
            <a:endParaRPr kumimoji="0" lang="en-US" altLang="zh-CN" sz="1200" b="1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7822407" y="4256006"/>
            <a:ext cx="833351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kumimoji="0" lang="en-US" altLang="zh-CN" sz="1200" b="1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Weeks</a:t>
            </a:r>
            <a:endParaRPr kumimoji="0" lang="en-US" altLang="zh-CN" sz="1200" b="1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72" name="Text Box 39"/>
          <p:cNvSpPr txBox="1">
            <a:spLocks noChangeArrowheads="1"/>
          </p:cNvSpPr>
          <p:nvPr/>
        </p:nvSpPr>
        <p:spPr bwMode="auto">
          <a:xfrm>
            <a:off x="6662027" y="2104535"/>
            <a:ext cx="1422432" cy="44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 Deployment </a:t>
            </a:r>
          </a:p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&amp;Serving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4337266" y="2979598"/>
            <a:ext cx="723522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Modeling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1368176" y="3137581"/>
            <a:ext cx="1401159" cy="44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Exploration </a:t>
            </a:r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&amp; </a:t>
            </a:r>
            <a:endParaRPr lang="en-GB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Harmonization 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ounded Rectangle 74"/>
          <p:cNvSpPr/>
          <p:nvPr/>
        </p:nvSpPr>
        <p:spPr bwMode="gray">
          <a:xfrm>
            <a:off x="536033" y="611857"/>
            <a:ext cx="3899780" cy="3363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7F7F7"/>
                </a:solidFill>
              </a:rPr>
              <a:t>Example : Data Science Workbench (Microsoft ML Studio)</a:t>
            </a:r>
            <a:endParaRPr lang="en-US" sz="1100" b="1" dirty="0">
              <a:solidFill>
                <a:srgbClr val="F7F7F7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66836" y="1052909"/>
            <a:ext cx="6816689" cy="1531726"/>
            <a:chOff x="1466836" y="1052909"/>
            <a:chExt cx="6816689" cy="1531726"/>
          </a:xfrm>
        </p:grpSpPr>
        <p:sp>
          <p:nvSpPr>
            <p:cNvPr id="77" name="TextBox 76"/>
            <p:cNvSpPr txBox="1"/>
            <p:nvPr/>
          </p:nvSpPr>
          <p:spPr>
            <a:xfrm>
              <a:off x="1466836" y="2311533"/>
              <a:ext cx="1702225" cy="114788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Collection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41117" y="1897638"/>
              <a:ext cx="1702225" cy="13781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Extraction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53974" y="1052909"/>
              <a:ext cx="5211030" cy="14783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Configuration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76563" y="2483715"/>
              <a:ext cx="1702225" cy="100920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Verification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48768" y="2217448"/>
              <a:ext cx="1303817" cy="11612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Ml Code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53974" y="1215333"/>
              <a:ext cx="5211030" cy="118796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Process Management Tools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37827" y="1358599"/>
              <a:ext cx="5211030" cy="11879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Analysis Tools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59171" y="1671290"/>
              <a:ext cx="2624354" cy="153215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Serving Infrastructure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37827" y="1500561"/>
              <a:ext cx="5211030" cy="11879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Machine Resource Management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99864" y="1890870"/>
              <a:ext cx="3769891" cy="13449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Monitoring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666205" y="1679480"/>
            <a:ext cx="646329" cy="142729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GB" sz="11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64617" y="2504276"/>
            <a:ext cx="326496" cy="80359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GB" sz="11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42428" y="2335707"/>
            <a:ext cx="326496" cy="80359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GB" sz="11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12534" y="1894116"/>
            <a:ext cx="1959403" cy="131248"/>
          </a:xfrm>
          <a:prstGeom prst="rect">
            <a:avLst/>
          </a:prstGeom>
          <a:solidFill>
            <a:srgbClr val="FF66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1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endParaRPr lang="en-GB" sz="11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390807" y="1903129"/>
            <a:ext cx="543035" cy="12014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GB" sz="11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0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36"/>
          <p:cNvSpPr/>
          <p:nvPr/>
        </p:nvSpPr>
        <p:spPr bwMode="auto">
          <a:xfrm>
            <a:off x="347732" y="173649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B050"/>
                </a:solidFill>
              </a:rPr>
              <a:t>Journey 3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: </a:t>
            </a:r>
            <a:r>
              <a:rPr lang="en-US" altLang="zh-CN" sz="2000" b="1" dirty="0">
                <a:solidFill>
                  <a:srgbClr val="00B050"/>
                </a:solidFill>
              </a:rPr>
              <a:t>Automation Services</a:t>
            </a:r>
          </a:p>
        </p:txBody>
      </p:sp>
      <p:grpSp>
        <p:nvGrpSpPr>
          <p:cNvPr id="92" name="Group 25"/>
          <p:cNvGrpSpPr>
            <a:grpSpLocks/>
          </p:cNvGrpSpPr>
          <p:nvPr/>
        </p:nvGrpSpPr>
        <p:grpSpPr bwMode="auto">
          <a:xfrm>
            <a:off x="540475" y="1005247"/>
            <a:ext cx="8180962" cy="3519051"/>
            <a:chOff x="203" y="618"/>
            <a:chExt cx="5792" cy="3266"/>
          </a:xfrm>
        </p:grpSpPr>
        <p:sp>
          <p:nvSpPr>
            <p:cNvPr id="93" name="Rectangle 26"/>
            <p:cNvSpPr>
              <a:spLocks noChangeArrowheads="1"/>
            </p:cNvSpPr>
            <p:nvPr/>
          </p:nvSpPr>
          <p:spPr bwMode="auto">
            <a:xfrm>
              <a:off x="204" y="618"/>
              <a:ext cx="5791" cy="3266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endParaRPr lang="en-US" altLang="en-US" sz="1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Rectangle 27"/>
            <p:cNvSpPr>
              <a:spLocks noChangeArrowheads="1"/>
            </p:cNvSpPr>
            <p:nvPr/>
          </p:nvSpPr>
          <p:spPr bwMode="auto">
            <a:xfrm>
              <a:off x="249" y="618"/>
              <a:ext cx="5249" cy="3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endParaRPr lang="en-US" altLang="en-US" sz="1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8"/>
            <p:cNvSpPr>
              <a:spLocks noChangeShapeType="1"/>
            </p:cNvSpPr>
            <p:nvPr/>
          </p:nvSpPr>
          <p:spPr bwMode="auto">
            <a:xfrm>
              <a:off x="779" y="3444"/>
              <a:ext cx="521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29"/>
            <p:cNvSpPr>
              <a:spLocks noChangeShapeType="1"/>
            </p:cNvSpPr>
            <p:nvPr/>
          </p:nvSpPr>
          <p:spPr bwMode="auto">
            <a:xfrm flipV="1">
              <a:off x="779" y="756"/>
              <a:ext cx="0" cy="2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Text Box 31"/>
            <p:cNvSpPr txBox="1">
              <a:spLocks noChangeArrowheads="1"/>
            </p:cNvSpPr>
            <p:nvPr/>
          </p:nvSpPr>
          <p:spPr bwMode="auto">
            <a:xfrm>
              <a:off x="5565" y="3467"/>
              <a:ext cx="305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kumimoji="0" lang="en-US" altLang="zh-CN" sz="1200" b="1" dirty="0" smtClean="0">
                  <a:latin typeface="Segoe UI" panose="020B0502040204020203" pitchFamily="34" charset="0"/>
                  <a:ea typeface="宋体" panose="02010600030101010101" pitchFamily="2" charset="-122"/>
                  <a:cs typeface="Segoe UI" panose="020B0502040204020203" pitchFamily="34" charset="0"/>
                </a:rPr>
                <a:t>Time</a:t>
              </a:r>
              <a:endParaRPr kumimoji="0" lang="zh-CN" altLang="en-US" sz="12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  <p:sp>
          <p:nvSpPr>
            <p:cNvPr id="98" name="Text Box 32"/>
            <p:cNvSpPr txBox="1">
              <a:spLocks noChangeArrowheads="1"/>
            </p:cNvSpPr>
            <p:nvPr/>
          </p:nvSpPr>
          <p:spPr bwMode="auto">
            <a:xfrm>
              <a:off x="203" y="797"/>
              <a:ext cx="59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kumimoji="0" lang="en-US" altLang="zh-CN" sz="1200" b="1" dirty="0" smtClean="0">
                  <a:latin typeface="Segoe UI" panose="020B0502040204020203" pitchFamily="34" charset="0"/>
                  <a:ea typeface="宋体" panose="02010600030101010101" pitchFamily="2" charset="-122"/>
                  <a:cs typeface="Segoe UI" panose="020B0502040204020203" pitchFamily="34" charset="0"/>
                </a:rPr>
                <a:t>Cost</a:t>
              </a:r>
              <a:endParaRPr kumimoji="0" lang="en-US" altLang="zh-CN" sz="12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  <p:sp>
          <p:nvSpPr>
            <p:cNvPr id="99" name="Freeform 36"/>
            <p:cNvSpPr>
              <a:spLocks/>
            </p:cNvSpPr>
            <p:nvPr/>
          </p:nvSpPr>
          <p:spPr bwMode="auto">
            <a:xfrm>
              <a:off x="771" y="2771"/>
              <a:ext cx="1729" cy="673"/>
            </a:xfrm>
            <a:custGeom>
              <a:avLst/>
              <a:gdLst>
                <a:gd name="T0" fmla="*/ 0 w 3675"/>
                <a:gd name="T1" fmla="*/ 1612 h 1621"/>
                <a:gd name="T2" fmla="*/ 377 w 3675"/>
                <a:gd name="T3" fmla="*/ 1430 h 1621"/>
                <a:gd name="T4" fmla="*/ 643 w 3675"/>
                <a:gd name="T5" fmla="*/ 615 h 1621"/>
                <a:gd name="T6" fmla="*/ 1024 w 3675"/>
                <a:gd name="T7" fmla="*/ 21 h 1621"/>
                <a:gd name="T8" fmla="*/ 1688 w 3675"/>
                <a:gd name="T9" fmla="*/ 739 h 1621"/>
                <a:gd name="T10" fmla="*/ 2140 w 3675"/>
                <a:gd name="T11" fmla="*/ 1164 h 1621"/>
                <a:gd name="T12" fmla="*/ 2539 w 3675"/>
                <a:gd name="T13" fmla="*/ 1386 h 1621"/>
                <a:gd name="T14" fmla="*/ 3175 w 3675"/>
                <a:gd name="T15" fmla="*/ 1583 h 1621"/>
                <a:gd name="T16" fmla="*/ 3675 w 3675"/>
                <a:gd name="T17" fmla="*/ 1612 h 1621"/>
                <a:gd name="T18" fmla="*/ 0 w 3675"/>
                <a:gd name="T19" fmla="*/ 1612 h 16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75" h="1621">
                  <a:moveTo>
                    <a:pt x="0" y="1612"/>
                  </a:moveTo>
                  <a:cubicBezTo>
                    <a:pt x="63" y="1582"/>
                    <a:pt x="270" y="1596"/>
                    <a:pt x="377" y="1430"/>
                  </a:cubicBezTo>
                  <a:cubicBezTo>
                    <a:pt x="484" y="1264"/>
                    <a:pt x="555" y="1058"/>
                    <a:pt x="643" y="615"/>
                  </a:cubicBezTo>
                  <a:cubicBezTo>
                    <a:pt x="731" y="172"/>
                    <a:pt x="850" y="0"/>
                    <a:pt x="1024" y="21"/>
                  </a:cubicBezTo>
                  <a:cubicBezTo>
                    <a:pt x="1198" y="42"/>
                    <a:pt x="1502" y="549"/>
                    <a:pt x="1688" y="739"/>
                  </a:cubicBezTo>
                  <a:cubicBezTo>
                    <a:pt x="1874" y="929"/>
                    <a:pt x="1980" y="1039"/>
                    <a:pt x="2140" y="1164"/>
                  </a:cubicBezTo>
                  <a:cubicBezTo>
                    <a:pt x="2300" y="1289"/>
                    <a:pt x="2367" y="1316"/>
                    <a:pt x="2539" y="1386"/>
                  </a:cubicBezTo>
                  <a:cubicBezTo>
                    <a:pt x="2711" y="1456"/>
                    <a:pt x="2986" y="1545"/>
                    <a:pt x="3175" y="1583"/>
                  </a:cubicBezTo>
                  <a:cubicBezTo>
                    <a:pt x="3364" y="1621"/>
                    <a:pt x="3570" y="1607"/>
                    <a:pt x="3675" y="1612"/>
                  </a:cubicBezTo>
                  <a:cubicBezTo>
                    <a:pt x="3675" y="1612"/>
                    <a:pt x="0" y="1612"/>
                    <a:pt x="0" y="1612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 w="6350" cap="flat" cmpd="sng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Freeform 37"/>
            <p:cNvSpPr>
              <a:spLocks/>
            </p:cNvSpPr>
            <p:nvPr/>
          </p:nvSpPr>
          <p:spPr bwMode="auto">
            <a:xfrm>
              <a:off x="1439" y="2140"/>
              <a:ext cx="2249" cy="1286"/>
            </a:xfrm>
            <a:custGeom>
              <a:avLst/>
              <a:gdLst>
                <a:gd name="T0" fmla="*/ 0 w 4128"/>
                <a:gd name="T1" fmla="*/ 1441 h 1447"/>
                <a:gd name="T2" fmla="*/ 706 w 4128"/>
                <a:gd name="T3" fmla="*/ 1190 h 1447"/>
                <a:gd name="T4" fmla="*/ 1210 w 4128"/>
                <a:gd name="T5" fmla="*/ 371 h 1447"/>
                <a:gd name="T6" fmla="*/ 1720 w 4128"/>
                <a:gd name="T7" fmla="*/ 0 h 1447"/>
                <a:gd name="T8" fmla="*/ 2151 w 4128"/>
                <a:gd name="T9" fmla="*/ 372 h 1447"/>
                <a:gd name="T10" fmla="*/ 2466 w 4128"/>
                <a:gd name="T11" fmla="*/ 844 h 1447"/>
                <a:gd name="T12" fmla="*/ 2874 w 4128"/>
                <a:gd name="T13" fmla="*/ 1222 h 1447"/>
                <a:gd name="T14" fmla="*/ 3567 w 4128"/>
                <a:gd name="T15" fmla="*/ 1411 h 1447"/>
                <a:gd name="T16" fmla="*/ 4128 w 4128"/>
                <a:gd name="T17" fmla="*/ 1441 h 14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28" h="1447">
                  <a:moveTo>
                    <a:pt x="0" y="1441"/>
                  </a:moveTo>
                  <a:cubicBezTo>
                    <a:pt x="251" y="1405"/>
                    <a:pt x="504" y="1369"/>
                    <a:pt x="706" y="1190"/>
                  </a:cubicBezTo>
                  <a:cubicBezTo>
                    <a:pt x="908" y="1011"/>
                    <a:pt x="1041" y="569"/>
                    <a:pt x="1210" y="371"/>
                  </a:cubicBezTo>
                  <a:cubicBezTo>
                    <a:pt x="1378" y="172"/>
                    <a:pt x="1563" y="0"/>
                    <a:pt x="1720" y="0"/>
                  </a:cubicBezTo>
                  <a:cubicBezTo>
                    <a:pt x="1877" y="0"/>
                    <a:pt x="2015" y="194"/>
                    <a:pt x="2151" y="372"/>
                  </a:cubicBezTo>
                  <a:cubicBezTo>
                    <a:pt x="2287" y="550"/>
                    <a:pt x="2345" y="702"/>
                    <a:pt x="2466" y="844"/>
                  </a:cubicBezTo>
                  <a:cubicBezTo>
                    <a:pt x="2587" y="986"/>
                    <a:pt x="2690" y="1128"/>
                    <a:pt x="2874" y="1222"/>
                  </a:cubicBezTo>
                  <a:cubicBezTo>
                    <a:pt x="3058" y="1316"/>
                    <a:pt x="3358" y="1375"/>
                    <a:pt x="3567" y="1411"/>
                  </a:cubicBezTo>
                  <a:cubicBezTo>
                    <a:pt x="3775" y="1447"/>
                    <a:pt x="4010" y="1436"/>
                    <a:pt x="4128" y="1441"/>
                  </a:cubicBezTo>
                </a:path>
              </a:pathLst>
            </a:custGeom>
            <a:solidFill>
              <a:srgbClr val="99CCFF">
                <a:alpha val="50195"/>
              </a:srgbClr>
            </a:solidFill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Text Box 39"/>
            <p:cNvSpPr txBox="1">
              <a:spLocks noChangeArrowheads="1"/>
            </p:cNvSpPr>
            <p:nvPr/>
          </p:nvSpPr>
          <p:spPr bwMode="auto">
            <a:xfrm>
              <a:off x="1968" y="2272"/>
              <a:ext cx="623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lang="en-GB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Features</a:t>
              </a:r>
            </a:p>
            <a:p>
              <a:pPr algn="ctr"/>
              <a:r>
                <a:rPr lang="en-GB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Engineering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AutoShape 44"/>
            <p:cNvSpPr>
              <a:spLocks noChangeArrowheads="1"/>
            </p:cNvSpPr>
            <p:nvPr/>
          </p:nvSpPr>
          <p:spPr bwMode="auto">
            <a:xfrm>
              <a:off x="1156" y="3249"/>
              <a:ext cx="908" cy="90"/>
            </a:xfrm>
            <a:prstGeom prst="rightArrow">
              <a:avLst>
                <a:gd name="adj1" fmla="val 50000"/>
                <a:gd name="adj2" fmla="val 25222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endParaRPr lang="en-US" altLang="en-US" sz="1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AutoShape 50"/>
            <p:cNvSpPr>
              <a:spLocks noChangeArrowheads="1"/>
            </p:cNvSpPr>
            <p:nvPr/>
          </p:nvSpPr>
          <p:spPr bwMode="auto">
            <a:xfrm>
              <a:off x="1609" y="3022"/>
              <a:ext cx="1679" cy="91"/>
            </a:xfrm>
            <a:prstGeom prst="rightArrow">
              <a:avLst>
                <a:gd name="adj1" fmla="val 50000"/>
                <a:gd name="adj2" fmla="val 46126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endParaRPr lang="en-US" altLang="en-US" sz="1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Text Box 52"/>
            <p:cNvSpPr txBox="1">
              <a:spLocks noChangeArrowheads="1"/>
            </p:cNvSpPr>
            <p:nvPr/>
          </p:nvSpPr>
          <p:spPr bwMode="auto">
            <a:xfrm>
              <a:off x="588" y="3467"/>
              <a:ext cx="180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algn="ctr"/>
              <a:r>
                <a:rPr kumimoji="0" lang="en-US" altLang="zh-CN" sz="1100" dirty="0" smtClean="0">
                  <a:latin typeface="Segoe UI" panose="020B0502040204020203" pitchFamily="34" charset="0"/>
                  <a:ea typeface="宋体" panose="02010600030101010101" pitchFamily="2" charset="-122"/>
                  <a:cs typeface="Segoe UI" panose="020B0502040204020203" pitchFamily="34" charset="0"/>
                </a:rPr>
                <a:t>0,0</a:t>
              </a:r>
              <a:endParaRPr kumimoji="0" lang="en-US" altLang="zh-CN" sz="1100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105" name="Freeform 37"/>
          <p:cNvSpPr>
            <a:spLocks/>
          </p:cNvSpPr>
          <p:nvPr/>
        </p:nvSpPr>
        <p:spPr bwMode="auto">
          <a:xfrm>
            <a:off x="3601981" y="3007219"/>
            <a:ext cx="3434642" cy="1059827"/>
          </a:xfrm>
          <a:custGeom>
            <a:avLst/>
            <a:gdLst>
              <a:gd name="T0" fmla="*/ 0 w 4128"/>
              <a:gd name="T1" fmla="*/ 1441 h 1447"/>
              <a:gd name="T2" fmla="*/ 706 w 4128"/>
              <a:gd name="T3" fmla="*/ 1190 h 1447"/>
              <a:gd name="T4" fmla="*/ 1210 w 4128"/>
              <a:gd name="T5" fmla="*/ 371 h 1447"/>
              <a:gd name="T6" fmla="*/ 1720 w 4128"/>
              <a:gd name="T7" fmla="*/ 0 h 1447"/>
              <a:gd name="T8" fmla="*/ 2151 w 4128"/>
              <a:gd name="T9" fmla="*/ 372 h 1447"/>
              <a:gd name="T10" fmla="*/ 2466 w 4128"/>
              <a:gd name="T11" fmla="*/ 844 h 1447"/>
              <a:gd name="T12" fmla="*/ 2874 w 4128"/>
              <a:gd name="T13" fmla="*/ 1222 h 1447"/>
              <a:gd name="T14" fmla="*/ 3567 w 4128"/>
              <a:gd name="T15" fmla="*/ 1411 h 1447"/>
              <a:gd name="T16" fmla="*/ 4128 w 4128"/>
              <a:gd name="T17" fmla="*/ 1441 h 14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28" h="1447">
                <a:moveTo>
                  <a:pt x="0" y="1441"/>
                </a:moveTo>
                <a:cubicBezTo>
                  <a:pt x="251" y="1405"/>
                  <a:pt x="504" y="1369"/>
                  <a:pt x="706" y="1190"/>
                </a:cubicBezTo>
                <a:cubicBezTo>
                  <a:pt x="908" y="1011"/>
                  <a:pt x="1041" y="569"/>
                  <a:pt x="1210" y="371"/>
                </a:cubicBezTo>
                <a:cubicBezTo>
                  <a:pt x="1378" y="172"/>
                  <a:pt x="1563" y="0"/>
                  <a:pt x="1720" y="0"/>
                </a:cubicBezTo>
                <a:cubicBezTo>
                  <a:pt x="1877" y="0"/>
                  <a:pt x="2015" y="194"/>
                  <a:pt x="2151" y="372"/>
                </a:cubicBezTo>
                <a:cubicBezTo>
                  <a:pt x="2287" y="550"/>
                  <a:pt x="2345" y="702"/>
                  <a:pt x="2466" y="844"/>
                </a:cubicBezTo>
                <a:cubicBezTo>
                  <a:pt x="2587" y="986"/>
                  <a:pt x="2690" y="1128"/>
                  <a:pt x="2874" y="1222"/>
                </a:cubicBezTo>
                <a:cubicBezTo>
                  <a:pt x="3058" y="1316"/>
                  <a:pt x="3358" y="1375"/>
                  <a:pt x="3567" y="1411"/>
                </a:cubicBezTo>
                <a:cubicBezTo>
                  <a:pt x="3775" y="1447"/>
                  <a:pt x="4010" y="1436"/>
                  <a:pt x="4128" y="1441"/>
                </a:cubicBezTo>
              </a:path>
            </a:pathLst>
          </a:custGeom>
          <a:solidFill>
            <a:srgbClr val="FFFF00">
              <a:alpha val="50195"/>
            </a:srgbClr>
          </a:solidFill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Freeform 105"/>
          <p:cNvSpPr>
            <a:spLocks/>
          </p:cNvSpPr>
          <p:nvPr/>
        </p:nvSpPr>
        <p:spPr bwMode="auto">
          <a:xfrm>
            <a:off x="5092568" y="2645172"/>
            <a:ext cx="2495581" cy="1422288"/>
          </a:xfrm>
          <a:custGeom>
            <a:avLst/>
            <a:gdLst>
              <a:gd name="T0" fmla="*/ 0 w 4128"/>
              <a:gd name="T1" fmla="*/ 1441 h 1447"/>
              <a:gd name="T2" fmla="*/ 706 w 4128"/>
              <a:gd name="T3" fmla="*/ 1190 h 1447"/>
              <a:gd name="T4" fmla="*/ 1210 w 4128"/>
              <a:gd name="T5" fmla="*/ 371 h 1447"/>
              <a:gd name="T6" fmla="*/ 1720 w 4128"/>
              <a:gd name="T7" fmla="*/ 0 h 1447"/>
              <a:gd name="T8" fmla="*/ 2151 w 4128"/>
              <a:gd name="T9" fmla="*/ 372 h 1447"/>
              <a:gd name="T10" fmla="*/ 2466 w 4128"/>
              <a:gd name="T11" fmla="*/ 844 h 1447"/>
              <a:gd name="T12" fmla="*/ 2874 w 4128"/>
              <a:gd name="T13" fmla="*/ 1222 h 1447"/>
              <a:gd name="T14" fmla="*/ 3567 w 4128"/>
              <a:gd name="T15" fmla="*/ 1411 h 1447"/>
              <a:gd name="T16" fmla="*/ 4128 w 4128"/>
              <a:gd name="T17" fmla="*/ 1441 h 14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28" h="1447">
                <a:moveTo>
                  <a:pt x="0" y="1441"/>
                </a:moveTo>
                <a:cubicBezTo>
                  <a:pt x="251" y="1405"/>
                  <a:pt x="504" y="1369"/>
                  <a:pt x="706" y="1190"/>
                </a:cubicBezTo>
                <a:cubicBezTo>
                  <a:pt x="908" y="1011"/>
                  <a:pt x="1041" y="569"/>
                  <a:pt x="1210" y="371"/>
                </a:cubicBezTo>
                <a:cubicBezTo>
                  <a:pt x="1378" y="172"/>
                  <a:pt x="1563" y="0"/>
                  <a:pt x="1720" y="0"/>
                </a:cubicBezTo>
                <a:cubicBezTo>
                  <a:pt x="1877" y="0"/>
                  <a:pt x="2015" y="194"/>
                  <a:pt x="2151" y="372"/>
                </a:cubicBezTo>
                <a:cubicBezTo>
                  <a:pt x="2287" y="550"/>
                  <a:pt x="2345" y="702"/>
                  <a:pt x="2466" y="844"/>
                </a:cubicBezTo>
                <a:cubicBezTo>
                  <a:pt x="2587" y="986"/>
                  <a:pt x="2690" y="1128"/>
                  <a:pt x="2874" y="1222"/>
                </a:cubicBezTo>
                <a:cubicBezTo>
                  <a:pt x="3058" y="1316"/>
                  <a:pt x="3358" y="1375"/>
                  <a:pt x="3567" y="1411"/>
                </a:cubicBezTo>
                <a:cubicBezTo>
                  <a:pt x="3775" y="1447"/>
                  <a:pt x="4010" y="1436"/>
                  <a:pt x="4128" y="1441"/>
                </a:cubicBezTo>
              </a:path>
            </a:pathLst>
          </a:custGeom>
          <a:solidFill>
            <a:srgbClr val="00B050">
              <a:alpha val="50195"/>
            </a:srgbClr>
          </a:solidFill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 Box 39"/>
          <p:cNvSpPr txBox="1">
            <a:spLocks noChangeArrowheads="1"/>
          </p:cNvSpPr>
          <p:nvPr/>
        </p:nvSpPr>
        <p:spPr bwMode="auto">
          <a:xfrm>
            <a:off x="5456847" y="2586930"/>
            <a:ext cx="1206026" cy="44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</a:p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&amp; Benchmarking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Freeform 107"/>
          <p:cNvSpPr>
            <a:spLocks/>
          </p:cNvSpPr>
          <p:nvPr/>
        </p:nvSpPr>
        <p:spPr bwMode="auto">
          <a:xfrm>
            <a:off x="6247405" y="2881927"/>
            <a:ext cx="2328549" cy="1185532"/>
          </a:xfrm>
          <a:custGeom>
            <a:avLst/>
            <a:gdLst>
              <a:gd name="T0" fmla="*/ 0 w 4128"/>
              <a:gd name="T1" fmla="*/ 1441 h 1447"/>
              <a:gd name="T2" fmla="*/ 706 w 4128"/>
              <a:gd name="T3" fmla="*/ 1190 h 1447"/>
              <a:gd name="T4" fmla="*/ 1210 w 4128"/>
              <a:gd name="T5" fmla="*/ 371 h 1447"/>
              <a:gd name="T6" fmla="*/ 1720 w 4128"/>
              <a:gd name="T7" fmla="*/ 0 h 1447"/>
              <a:gd name="T8" fmla="*/ 2151 w 4128"/>
              <a:gd name="T9" fmla="*/ 372 h 1447"/>
              <a:gd name="T10" fmla="*/ 2466 w 4128"/>
              <a:gd name="T11" fmla="*/ 844 h 1447"/>
              <a:gd name="T12" fmla="*/ 2874 w 4128"/>
              <a:gd name="T13" fmla="*/ 1222 h 1447"/>
              <a:gd name="T14" fmla="*/ 3567 w 4128"/>
              <a:gd name="T15" fmla="*/ 1411 h 1447"/>
              <a:gd name="T16" fmla="*/ 4128 w 4128"/>
              <a:gd name="T17" fmla="*/ 1441 h 14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28" h="1447">
                <a:moveTo>
                  <a:pt x="0" y="1441"/>
                </a:moveTo>
                <a:cubicBezTo>
                  <a:pt x="251" y="1405"/>
                  <a:pt x="504" y="1369"/>
                  <a:pt x="706" y="1190"/>
                </a:cubicBezTo>
                <a:cubicBezTo>
                  <a:pt x="908" y="1011"/>
                  <a:pt x="1041" y="569"/>
                  <a:pt x="1210" y="371"/>
                </a:cubicBezTo>
                <a:cubicBezTo>
                  <a:pt x="1378" y="172"/>
                  <a:pt x="1563" y="0"/>
                  <a:pt x="1720" y="0"/>
                </a:cubicBezTo>
                <a:cubicBezTo>
                  <a:pt x="1877" y="0"/>
                  <a:pt x="2015" y="194"/>
                  <a:pt x="2151" y="372"/>
                </a:cubicBezTo>
                <a:cubicBezTo>
                  <a:pt x="2287" y="550"/>
                  <a:pt x="2345" y="702"/>
                  <a:pt x="2466" y="844"/>
                </a:cubicBezTo>
                <a:cubicBezTo>
                  <a:pt x="2587" y="986"/>
                  <a:pt x="2690" y="1128"/>
                  <a:pt x="2874" y="1222"/>
                </a:cubicBezTo>
                <a:cubicBezTo>
                  <a:pt x="3058" y="1316"/>
                  <a:pt x="3358" y="1375"/>
                  <a:pt x="3567" y="1411"/>
                </a:cubicBezTo>
                <a:cubicBezTo>
                  <a:pt x="3775" y="1447"/>
                  <a:pt x="4010" y="1436"/>
                  <a:pt x="4128" y="1441"/>
                </a:cubicBezTo>
              </a:path>
            </a:pathLst>
          </a:custGeom>
          <a:solidFill>
            <a:srgbClr val="FF671B">
              <a:alpha val="50195"/>
            </a:srgbClr>
          </a:solidFill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AutoShape 50"/>
          <p:cNvSpPr>
            <a:spLocks noChangeArrowheads="1"/>
          </p:cNvSpPr>
          <p:nvPr/>
        </p:nvSpPr>
        <p:spPr bwMode="auto">
          <a:xfrm>
            <a:off x="4813163" y="3249938"/>
            <a:ext cx="2371519" cy="98051"/>
          </a:xfrm>
          <a:prstGeom prst="rightArrow">
            <a:avLst>
              <a:gd name="adj1" fmla="val 50000"/>
              <a:gd name="adj2" fmla="val 461264"/>
            </a:avLst>
          </a:prstGeom>
          <a:solidFill>
            <a:srgbClr val="FF671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endParaRPr lang="en-US" altLang="en-US" sz="1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 Box 32"/>
          <p:cNvSpPr txBox="1">
            <a:spLocks noChangeArrowheads="1"/>
          </p:cNvSpPr>
          <p:nvPr/>
        </p:nvSpPr>
        <p:spPr bwMode="auto">
          <a:xfrm>
            <a:off x="572255" y="1462637"/>
            <a:ext cx="833351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kumimoji="0" lang="en-US" altLang="zh-CN" sz="1200" b="1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$10,000</a:t>
            </a:r>
            <a:endParaRPr kumimoji="0" lang="en-US" altLang="zh-CN" sz="1200" b="1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7822407" y="4256006"/>
            <a:ext cx="833351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kumimoji="0" lang="en-US" altLang="zh-CN" sz="1200" b="1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Days</a:t>
            </a:r>
            <a:endParaRPr kumimoji="0" lang="en-US" altLang="zh-CN" sz="1200" b="1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12" name="Text Box 39"/>
          <p:cNvSpPr txBox="1">
            <a:spLocks noChangeArrowheads="1"/>
          </p:cNvSpPr>
          <p:nvPr/>
        </p:nvSpPr>
        <p:spPr bwMode="auto">
          <a:xfrm>
            <a:off x="7006977" y="2905954"/>
            <a:ext cx="1422432" cy="44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 Deployment </a:t>
            </a:r>
          </a:p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&amp;Serving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 Box 38"/>
          <p:cNvSpPr txBox="1">
            <a:spLocks noChangeArrowheads="1"/>
          </p:cNvSpPr>
          <p:nvPr/>
        </p:nvSpPr>
        <p:spPr bwMode="auto">
          <a:xfrm>
            <a:off x="1368176" y="3137581"/>
            <a:ext cx="1401159" cy="44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Exploration </a:t>
            </a:r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&amp; </a:t>
            </a:r>
            <a:endParaRPr lang="en-GB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Harmonization 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 Box 39"/>
          <p:cNvSpPr txBox="1">
            <a:spLocks noChangeArrowheads="1"/>
          </p:cNvSpPr>
          <p:nvPr/>
        </p:nvSpPr>
        <p:spPr bwMode="auto">
          <a:xfrm>
            <a:off x="4641897" y="2990947"/>
            <a:ext cx="723522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Modeling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 bwMode="gray">
          <a:xfrm>
            <a:off x="536033" y="611857"/>
            <a:ext cx="2956197" cy="3363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7F7F7"/>
                </a:solidFill>
              </a:rPr>
              <a:t>Example : Netflix , Amazon Sage Maker…</a:t>
            </a:r>
            <a:endParaRPr lang="en-US" sz="1100" b="1" dirty="0">
              <a:solidFill>
                <a:srgbClr val="F7F7F7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1466836" y="1052909"/>
            <a:ext cx="6816689" cy="1531726"/>
            <a:chOff x="1466836" y="1052909"/>
            <a:chExt cx="6816689" cy="1531726"/>
          </a:xfrm>
        </p:grpSpPr>
        <p:sp>
          <p:nvSpPr>
            <p:cNvPr id="117" name="TextBox 116"/>
            <p:cNvSpPr txBox="1"/>
            <p:nvPr/>
          </p:nvSpPr>
          <p:spPr>
            <a:xfrm>
              <a:off x="1466836" y="2311533"/>
              <a:ext cx="1702225" cy="11478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Collection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41117" y="1897638"/>
              <a:ext cx="1702225" cy="13781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Extraction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53974" y="1052909"/>
              <a:ext cx="5211030" cy="14783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Configuration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476563" y="2483715"/>
              <a:ext cx="1702225" cy="1009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Verification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248768" y="2217448"/>
              <a:ext cx="1303817" cy="11612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Ml Code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3974" y="1215333"/>
              <a:ext cx="5211030" cy="11879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Process Management Tools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737827" y="1358599"/>
              <a:ext cx="5211030" cy="11879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Analysis Tools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659171" y="1671290"/>
              <a:ext cx="2624354" cy="15321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Serving Infrastructure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737827" y="1500561"/>
              <a:ext cx="5211030" cy="11879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Machine Resource Management 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513634" y="1892158"/>
              <a:ext cx="3769891" cy="13449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1100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Monitoring</a:t>
              </a:r>
              <a:endParaRPr lang="en-GB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36"/>
          <p:cNvSpPr/>
          <p:nvPr/>
        </p:nvSpPr>
        <p:spPr bwMode="auto">
          <a:xfrm>
            <a:off x="347732" y="173649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What </a:t>
            </a:r>
            <a:r>
              <a:rPr lang="en-US" altLang="zh-CN" sz="2000" b="1" dirty="0">
                <a:solidFill>
                  <a:srgbClr val="00B050"/>
                </a:solidFill>
              </a:rPr>
              <a:t>we can learn from Netflix ?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4" y="1089498"/>
            <a:ext cx="8576797" cy="37284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0567" y="789415"/>
            <a:ext cx="77724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https://www.slideshare.net/FaisalZakariaSiddiqi/ml-infra-for-netflix-recommendations-ai-nextcon-talk</a:t>
            </a:r>
          </a:p>
        </p:txBody>
      </p:sp>
    </p:spTree>
    <p:extLst>
      <p:ext uri="{BB962C8B-B14F-4D97-AF65-F5344CB8AC3E}">
        <p14:creationId xmlns:p14="http://schemas.microsoft.com/office/powerpoint/2010/main" val="9275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36"/>
          <p:cNvSpPr/>
          <p:nvPr/>
        </p:nvSpPr>
        <p:spPr bwMode="auto">
          <a:xfrm>
            <a:off x="347732" y="173649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What </a:t>
            </a:r>
            <a:r>
              <a:rPr lang="en-US" altLang="zh-CN" sz="2000" b="1" dirty="0">
                <a:solidFill>
                  <a:srgbClr val="00B050"/>
                </a:solidFill>
              </a:rPr>
              <a:t>we can learn from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Amazon </a:t>
            </a:r>
            <a:r>
              <a:rPr lang="en-US" altLang="zh-CN" sz="2000" b="1" dirty="0">
                <a:solidFill>
                  <a:srgbClr val="00B050"/>
                </a:solidFill>
              </a:rPr>
              <a:t>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87" y="1079770"/>
            <a:ext cx="7996136" cy="34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36"/>
          <p:cNvSpPr/>
          <p:nvPr/>
        </p:nvSpPr>
        <p:spPr bwMode="auto">
          <a:xfrm>
            <a:off x="347732" y="173649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What </a:t>
            </a:r>
            <a:r>
              <a:rPr lang="en-US" altLang="zh-CN" sz="2000" b="1" dirty="0">
                <a:solidFill>
                  <a:srgbClr val="00B050"/>
                </a:solidFill>
              </a:rPr>
              <a:t>we can learn from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Amazon ? -- Continue </a:t>
            </a:r>
            <a:endParaRPr lang="en-US" altLang="zh-CN" sz="20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7" y="1021866"/>
            <a:ext cx="8297693" cy="1555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7" y="2727527"/>
            <a:ext cx="8375516" cy="213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7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36"/>
          <p:cNvSpPr/>
          <p:nvPr/>
        </p:nvSpPr>
        <p:spPr bwMode="auto">
          <a:xfrm>
            <a:off x="314284" y="268310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B050"/>
                </a:solidFill>
              </a:rPr>
              <a:t>What we can learn from Prediction IO ? 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7416" y="766945"/>
            <a:ext cx="247279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http://predictionio.apache.org/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5" y="2996119"/>
            <a:ext cx="4600344" cy="1918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84" y="999139"/>
            <a:ext cx="8489248" cy="1947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099" y="2946210"/>
            <a:ext cx="4299624" cy="19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gray">
          <a:xfrm>
            <a:off x="1018209" y="1433569"/>
            <a:ext cx="3379881" cy="76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ngineering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ottlenecks 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Pre-calculate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hundreds or thousands Long Term Variables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lots of resources and times ( greater than 70%)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 bwMode="gray">
          <a:xfrm>
            <a:off x="1018210" y="2453184"/>
            <a:ext cx="3379880" cy="76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scalability limitations 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Trade-off between automation in parallel and scaling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to ever larger datasets and ever more complicated models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018210" y="3472800"/>
            <a:ext cx="3660311" cy="1310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Heavily relies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human machine learning experts </a:t>
            </a:r>
            <a:endParaRPr lang="en-US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Relies on human to perform the most of </a:t>
            </a: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tasks, such 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selection, model selection, model 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 </a:t>
            </a: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parameters tuning , critically 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 the results </a:t>
            </a: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obtained…</a:t>
            </a:r>
            <a:endParaRPr 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5216871" y="2734649"/>
            <a:ext cx="3713114" cy="1476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Isolated </a:t>
            </a: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non-reusable APIs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CI/CD pipelines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teams spent lots of time with data scientist to build high level serving </a:t>
            </a: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APIs 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back and force. </a:t>
            </a: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 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time are using different technical stacks and non-reusable </a:t>
            </a: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pipelines.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Isolated 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promotions and operation readiness </a:t>
            </a: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without 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automate CI/CD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5216871" y="1366006"/>
            <a:ext cx="3563439" cy="932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 integration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end to end data </a:t>
            </a: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pipelines and serving multiple contexts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Gap to 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bring </a:t>
            </a: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 process into the existing enterprise data pipelines </a:t>
            </a: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application contexts including offline, streaming and real-time </a:t>
            </a:r>
            <a:endParaRPr 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Pentagon 6"/>
          <p:cNvSpPr/>
          <p:nvPr/>
        </p:nvSpPr>
        <p:spPr bwMode="gray">
          <a:xfrm>
            <a:off x="433963" y="1433569"/>
            <a:ext cx="534389" cy="374073"/>
          </a:xfrm>
          <a:prstGeom prst="homePlat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Pentagon 7"/>
          <p:cNvSpPr/>
          <p:nvPr/>
        </p:nvSpPr>
        <p:spPr bwMode="gray">
          <a:xfrm>
            <a:off x="403453" y="2420264"/>
            <a:ext cx="534389" cy="374073"/>
          </a:xfrm>
          <a:prstGeom prst="homePlat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9" name="Pentagon 8"/>
          <p:cNvSpPr/>
          <p:nvPr/>
        </p:nvSpPr>
        <p:spPr bwMode="gray">
          <a:xfrm>
            <a:off x="403453" y="3472800"/>
            <a:ext cx="534389" cy="374073"/>
          </a:xfrm>
          <a:prstGeom prst="homePlat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0" name="Pentagon 9"/>
          <p:cNvSpPr/>
          <p:nvPr/>
        </p:nvSpPr>
        <p:spPr bwMode="gray">
          <a:xfrm>
            <a:off x="4682482" y="1433569"/>
            <a:ext cx="534389" cy="374073"/>
          </a:xfrm>
          <a:prstGeom prst="homePlat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1" name="Pentagon 10"/>
          <p:cNvSpPr/>
          <p:nvPr/>
        </p:nvSpPr>
        <p:spPr bwMode="gray">
          <a:xfrm>
            <a:off x="4658375" y="2781924"/>
            <a:ext cx="534389" cy="374073"/>
          </a:xfrm>
          <a:prstGeom prst="homePlat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b="1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sz="21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>
            <a:off x="937842" y="943511"/>
            <a:ext cx="337988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1600" b="1" dirty="0" smtClean="0">
                <a:solidFill>
                  <a:srgbClr val="FF671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5192764" y="1007936"/>
            <a:ext cx="337988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1600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Serving</a:t>
            </a:r>
          </a:p>
        </p:txBody>
      </p:sp>
      <p:sp>
        <p:nvSpPr>
          <p:cNvPr id="14" name="对角圆角矩形 36"/>
          <p:cNvSpPr/>
          <p:nvPr/>
        </p:nvSpPr>
        <p:spPr bwMode="auto">
          <a:xfrm>
            <a:off x="433963" y="252898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Challenges </a:t>
            </a:r>
            <a:r>
              <a:rPr lang="en-US" altLang="zh-CN" sz="2000" b="1" dirty="0">
                <a:solidFill>
                  <a:srgbClr val="00B050"/>
                </a:solidFill>
              </a:rPr>
              <a:t>of traditional machine learning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80" y="364671"/>
            <a:ext cx="7042178" cy="58985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89" y="1096154"/>
            <a:ext cx="3685101" cy="2256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Module 1: Case study: AI as a </a:t>
            </a:r>
            <a:r>
              <a:rPr lang="en-US" sz="1400" b="1" dirty="0" smtClean="0"/>
              <a:t>Service (30 mins)</a:t>
            </a:r>
          </a:p>
          <a:p>
            <a:r>
              <a:rPr lang="en-US" sz="1200" dirty="0" smtClean="0"/>
              <a:t>A </a:t>
            </a:r>
            <a:r>
              <a:rPr lang="en-US" sz="1200" dirty="0"/>
              <a:t>typical end to end AI </a:t>
            </a:r>
            <a:r>
              <a:rPr lang="en-US" sz="1200" dirty="0" smtClean="0"/>
              <a:t>Service</a:t>
            </a:r>
            <a:endParaRPr lang="en-US" sz="1200" dirty="0"/>
          </a:p>
          <a:p>
            <a:r>
              <a:rPr lang="en-US" sz="1200" dirty="0"/>
              <a:t>Hidden truths of AI</a:t>
            </a:r>
          </a:p>
          <a:p>
            <a:r>
              <a:rPr lang="en-US" sz="1200" dirty="0"/>
              <a:t>Options of AI as a Service</a:t>
            </a:r>
          </a:p>
          <a:p>
            <a:r>
              <a:rPr lang="en-US" sz="1200" dirty="0"/>
              <a:t>The journey of AI as a Service</a:t>
            </a:r>
          </a:p>
          <a:p>
            <a:r>
              <a:rPr lang="en-US" sz="1200" dirty="0"/>
              <a:t>Challenges of traditional machine learning</a:t>
            </a:r>
          </a:p>
          <a:p>
            <a:r>
              <a:rPr lang="en-US" sz="1200" dirty="0"/>
              <a:t>How deep learning can improve</a:t>
            </a:r>
          </a:p>
          <a:p>
            <a:r>
              <a:rPr lang="en-US" sz="1200" dirty="0"/>
              <a:t>Enterprise requirements for AI as a Service</a:t>
            </a:r>
          </a:p>
          <a:p>
            <a:r>
              <a:rPr lang="en-US" sz="1200" dirty="0" smtClean="0"/>
              <a:t>Deep </a:t>
            </a:r>
            <a:r>
              <a:rPr lang="en-US" sz="1200" dirty="0"/>
              <a:t>learning approaches </a:t>
            </a:r>
            <a:r>
              <a:rPr lang="en-US" sz="1200" dirty="0" smtClean="0"/>
              <a:t>evaluation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05540" y="516567"/>
            <a:ext cx="6327444" cy="437958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Session 1: Jan. 30th Wed 10am-12pm </a:t>
            </a:r>
            <a:r>
              <a:rPr lang="en-US" dirty="0" smtClean="0">
                <a:solidFill>
                  <a:srgbClr val="00B050"/>
                </a:solidFill>
              </a:rPr>
              <a:t>PT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19607" y="1098092"/>
            <a:ext cx="2823351" cy="2486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/>
              <a:t>Module 2: </a:t>
            </a:r>
            <a:r>
              <a:rPr lang="en-US" sz="1400" b="1" dirty="0"/>
              <a:t>Keras on </a:t>
            </a:r>
            <a:r>
              <a:rPr lang="en-US" sz="1400" b="1" dirty="0" smtClean="0"/>
              <a:t>Spark (30 mins)</a:t>
            </a:r>
            <a:endParaRPr lang="en-US" sz="1400" b="1" dirty="0"/>
          </a:p>
          <a:p>
            <a:r>
              <a:rPr lang="en-US" sz="1200" dirty="0"/>
              <a:t>Keras introduction</a:t>
            </a:r>
          </a:p>
          <a:p>
            <a:r>
              <a:rPr lang="en-US" sz="1200" dirty="0"/>
              <a:t>Options of Keras on Spark</a:t>
            </a:r>
          </a:p>
          <a:p>
            <a:r>
              <a:rPr lang="en-US" sz="1200" dirty="0"/>
              <a:t>Use case for user item propensity </a:t>
            </a:r>
            <a:r>
              <a:rPr lang="en-US" sz="1200" dirty="0" smtClean="0"/>
              <a:t>model</a:t>
            </a:r>
          </a:p>
          <a:p>
            <a:r>
              <a:rPr lang="en-US" sz="1200" dirty="0" smtClean="0"/>
              <a:t>Build </a:t>
            </a:r>
            <a:r>
              <a:rPr lang="en-US" sz="1200" dirty="0"/>
              <a:t>a User Item Propensity model with deep learning algorithms</a:t>
            </a:r>
          </a:p>
          <a:p>
            <a:r>
              <a:rPr lang="en-US" sz="1200" dirty="0" smtClean="0"/>
              <a:t>Neural </a:t>
            </a:r>
            <a:r>
              <a:rPr lang="en-US" sz="1200" dirty="0"/>
              <a:t>Collaborative Filtering deep learning </a:t>
            </a:r>
            <a:r>
              <a:rPr lang="en-US" sz="1200" dirty="0" smtClean="0"/>
              <a:t>algorithm</a:t>
            </a:r>
            <a:endParaRPr lang="en-US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15087" y="3766061"/>
            <a:ext cx="2823351" cy="1130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/>
              <a:t>Code Lab 1 (45 mins) </a:t>
            </a:r>
          </a:p>
          <a:p>
            <a:r>
              <a:rPr lang="en-US" sz="1200" dirty="0"/>
              <a:t>Build a </a:t>
            </a:r>
            <a:r>
              <a:rPr lang="en-US" sz="1200" dirty="0" smtClean="0"/>
              <a:t>Docker </a:t>
            </a:r>
            <a:r>
              <a:rPr lang="en-US" sz="1200" dirty="0"/>
              <a:t>image and run a Keras on Spark container</a:t>
            </a:r>
          </a:p>
          <a:p>
            <a:r>
              <a:rPr lang="en-US" sz="1200" dirty="0"/>
              <a:t>Run the NCF deep learning pipeline for User Item Propensity model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9606" y="3766061"/>
            <a:ext cx="2823351" cy="1130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/>
              <a:t>Q &amp; A (15 mins) </a:t>
            </a:r>
          </a:p>
        </p:txBody>
      </p:sp>
    </p:spTree>
    <p:extLst>
      <p:ext uri="{BB962C8B-B14F-4D97-AF65-F5344CB8AC3E}">
        <p14:creationId xmlns:p14="http://schemas.microsoft.com/office/powerpoint/2010/main" val="109530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36"/>
          <p:cNvSpPr/>
          <p:nvPr/>
        </p:nvSpPr>
        <p:spPr bwMode="auto">
          <a:xfrm>
            <a:off x="433963" y="252898"/>
            <a:ext cx="7568756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How deep learning </a:t>
            </a:r>
            <a:r>
              <a:rPr lang="en-US" altLang="zh-CN" sz="2000" b="1" dirty="0">
                <a:solidFill>
                  <a:srgbClr val="00B050"/>
                </a:solidFill>
              </a:rPr>
              <a:t>can help -- Feature engineering bottlenecks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4" y="1043157"/>
            <a:ext cx="4585752" cy="251131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874508" y="2014430"/>
            <a:ext cx="433137" cy="52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45" y="1431604"/>
            <a:ext cx="3492596" cy="17344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1259" y="3787873"/>
            <a:ext cx="827772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Improvements </a:t>
            </a:r>
            <a:endParaRPr lang="en-US" sz="11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build model , only focus on few pre-defined sliding features </a:t>
            </a:r>
            <a:r>
              <a:rPr lang="en-US" sz="1050" i="1" dirty="0">
                <a:latin typeface="Segoe UI" panose="020B0502040204020203" pitchFamily="34" charset="0"/>
                <a:cs typeface="Segoe UI" panose="020B0502040204020203" pitchFamily="34" charset="0"/>
              </a:rPr>
              <a:t>and custom overlap </a:t>
            </a:r>
            <a:r>
              <a:rPr lang="en-US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features ( </a:t>
            </a:r>
            <a:r>
              <a:rPr lang="en-US" sz="1050" i="1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sers only need to identify the columns names from data source) 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US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Remove most of the LTV pre-calculations works, saved hours time and lots of resources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US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Deep learning algorithm generates exponential growth of hidden </a:t>
            </a:r>
            <a:r>
              <a:rPr lang="en-US" sz="1050" i="1" dirty="0">
                <a:latin typeface="Segoe UI" panose="020B0502040204020203" pitchFamily="34" charset="0"/>
                <a:cs typeface="Segoe UI" panose="020B0502040204020203" pitchFamily="34" charset="0"/>
              </a:rPr>
              <a:t>embedding </a:t>
            </a:r>
            <a:r>
              <a:rPr lang="en-US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features ,do the internal features selections and optimization automatically when it does cross validation at training stage</a:t>
            </a:r>
          </a:p>
        </p:txBody>
      </p:sp>
    </p:spTree>
    <p:extLst>
      <p:ext uri="{BB962C8B-B14F-4D97-AF65-F5344CB8AC3E}">
        <p14:creationId xmlns:p14="http://schemas.microsoft.com/office/powerpoint/2010/main" val="31138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36"/>
          <p:cNvSpPr/>
          <p:nvPr/>
        </p:nvSpPr>
        <p:spPr bwMode="auto">
          <a:xfrm>
            <a:off x="433963" y="252898"/>
            <a:ext cx="819439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 smtClean="0">
                <a:solidFill>
                  <a:srgbClr val="00B050"/>
                </a:solidFill>
              </a:rPr>
              <a:t>How deep learning </a:t>
            </a:r>
            <a:r>
              <a:rPr lang="en-US" altLang="zh-CN" sz="1800" b="1" dirty="0">
                <a:solidFill>
                  <a:srgbClr val="00B050"/>
                </a:solidFill>
              </a:rPr>
              <a:t>can help -- Heavily relies on human machine learning experts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671637" y="2014430"/>
            <a:ext cx="433137" cy="52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2" y="809401"/>
            <a:ext cx="4464935" cy="2786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69" y="948314"/>
            <a:ext cx="3800254" cy="2661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1259" y="3787873"/>
            <a:ext cx="8277727" cy="106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Improvements </a:t>
            </a:r>
            <a:endParaRPr lang="en-US" sz="11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050" i="1" dirty="0">
                <a:latin typeface="Segoe UI" panose="020B0502040204020203" pitchFamily="34" charset="0"/>
                <a:cs typeface="Segoe UI" panose="020B0502040204020203" pitchFamily="34" charset="0"/>
              </a:rPr>
              <a:t>Common neural network "tricks", including initialization, L2 and dropout regularization, Batch normalization, gradient </a:t>
            </a:r>
            <a:r>
              <a:rPr lang="en-US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checking</a:t>
            </a:r>
            <a:endParaRPr lang="en-US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ymbol" panose="05050102010706020507" pitchFamily="18" charset="2"/>
              <a:buChar char=""/>
            </a:pPr>
            <a:r>
              <a:rPr lang="en-US" sz="1050" i="1" dirty="0">
                <a:latin typeface="Segoe UI" panose="020B0502040204020203" pitchFamily="34" charset="0"/>
                <a:cs typeface="Segoe UI" panose="020B0502040204020203" pitchFamily="34" charset="0"/>
              </a:rPr>
              <a:t>  A variety of optimization algorithms, such as mini-batch gradient descent, Momentum, </a:t>
            </a:r>
            <a:r>
              <a:rPr lang="en-US" sz="105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RMSprop</a:t>
            </a:r>
            <a:r>
              <a:rPr lang="en-US" sz="1050" i="1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Adam</a:t>
            </a:r>
            <a:endParaRPr lang="en-US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ymbol" panose="05050102010706020507" pitchFamily="18" charset="2"/>
              <a:buChar char=""/>
            </a:pPr>
            <a:r>
              <a:rPr lang="en-US" sz="1050" i="1" dirty="0">
                <a:latin typeface="Segoe UI" panose="020B0502040204020203" pitchFamily="34" charset="0"/>
                <a:cs typeface="Segoe UI" panose="020B0502040204020203" pitchFamily="34" charset="0"/>
              </a:rPr>
              <a:t>  Provides optimization-as-a-service using an ensemble of optimization strategies, allowing practitioners to efficiently optimize models faster and cheaper than standard approaches.</a:t>
            </a:r>
          </a:p>
        </p:txBody>
      </p:sp>
    </p:spTree>
    <p:extLst>
      <p:ext uri="{BB962C8B-B14F-4D97-AF65-F5344CB8AC3E}">
        <p14:creationId xmlns:p14="http://schemas.microsoft.com/office/powerpoint/2010/main" val="197926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36"/>
          <p:cNvSpPr/>
          <p:nvPr/>
        </p:nvSpPr>
        <p:spPr bwMode="auto">
          <a:xfrm>
            <a:off x="433963" y="252898"/>
            <a:ext cx="7568756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B050"/>
                </a:solidFill>
              </a:rPr>
              <a:t>How deep learning can help -- Model scalability 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B05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756851" y="1966027"/>
            <a:ext cx="433137" cy="52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3963" y="4049130"/>
            <a:ext cx="82777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Improvements </a:t>
            </a:r>
            <a:endParaRPr lang="en-US" sz="11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050" i="1" dirty="0">
                <a:latin typeface="Segoe UI" panose="020B0502040204020203" pitchFamily="34" charset="0"/>
                <a:cs typeface="Segoe UI" panose="020B0502040204020203" pitchFamily="34" charset="0"/>
              </a:rPr>
              <a:t>Scale models in deeper and wider without decreasing metrics </a:t>
            </a:r>
            <a:endParaRPr lang="en-US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21" y="611444"/>
            <a:ext cx="3727856" cy="2060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521" y="573006"/>
            <a:ext cx="3539585" cy="2137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522" y="2928831"/>
            <a:ext cx="3293214" cy="13281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gray">
          <a:xfrm>
            <a:off x="5000259" y="985940"/>
            <a:ext cx="337988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NCF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4912321" y="2928831"/>
            <a:ext cx="337988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Wide And Deep</a:t>
            </a:r>
          </a:p>
        </p:txBody>
      </p:sp>
      <p:sp>
        <p:nvSpPr>
          <p:cNvPr id="12" name="TextBox 11"/>
          <p:cNvSpPr txBox="1"/>
          <p:nvPr/>
        </p:nvSpPr>
        <p:spPr bwMode="gray">
          <a:xfrm>
            <a:off x="267351" y="1086433"/>
            <a:ext cx="337988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64" y="2801163"/>
            <a:ext cx="2424142" cy="111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71" y="969256"/>
            <a:ext cx="561221" cy="375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gray">
          <a:xfrm>
            <a:off x="5380495" y="905339"/>
            <a:ext cx="3499329" cy="99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Seamless integration with Products Internal &amp; External</a:t>
            </a:r>
          </a:p>
          <a:p>
            <a:pPr marL="214313" indent="-214313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deep learning capabilities to existing Analytic Applications and/or machine learning workflows rather than </a:t>
            </a:r>
            <a:r>
              <a:rPr lang="en-US" sz="1200" b="1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rebuild all of them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898920" y="831473"/>
            <a:ext cx="3190687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Collocated with mass data storage</a:t>
            </a:r>
            <a:endParaRPr lang="en-US" sz="16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 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large amount of data on the same Big Data clusters where the data are stored (HDFS, HBase, Hive, etc.) rather than </a:t>
            </a:r>
            <a:r>
              <a:rPr lang="en-US" sz="1200" b="1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or duplicate data</a:t>
            </a:r>
            <a:endParaRPr lang="en-US" sz="1200" b="1" i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4" y="783393"/>
            <a:ext cx="613390" cy="788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gray">
          <a:xfrm>
            <a:off x="5293785" y="2181966"/>
            <a:ext cx="3499329" cy="1436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Shared infrastructure with Multi-tenant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isolated resources </a:t>
            </a:r>
            <a:endParaRPr lang="en-US" sz="160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Leverage existing Big Data clusters and deep learning workloads should be managed and monitored with other workloads (ETL, data warehouse, traditional ML etc..) rather than </a:t>
            </a:r>
            <a:r>
              <a:rPr lang="en-US" sz="1200" b="1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 ML/DL workloads standalone in separate clusters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71" y="2132281"/>
            <a:ext cx="519756" cy="66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gray">
          <a:xfrm>
            <a:off x="1012224" y="2314659"/>
            <a:ext cx="3133205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governance with </a:t>
            </a: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estricted </a:t>
            </a: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</a:p>
          <a:p>
            <a:pPr marL="214313" indent="-214313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Follow data privacy, regulation 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compliance ( such as PCI/PII compliance and GDPR rather than </a:t>
            </a:r>
            <a:r>
              <a:rPr lang="en-US" sz="1200" b="1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operate data in unsecured zones </a:t>
            </a:r>
            <a:endParaRPr lang="en-US" sz="1200" b="1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9" y="2314659"/>
            <a:ext cx="377810" cy="485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gray">
          <a:xfrm>
            <a:off x="1012224" y="3673581"/>
            <a:ext cx="3336391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spcBef>
                <a:spcPts val="450"/>
              </a:spcBef>
              <a:defRPr sz="160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Adopt </a:t>
            </a:r>
            <a:r>
              <a:rPr lang="en-US" dirty="0"/>
              <a:t>s</a:t>
            </a:r>
            <a:r>
              <a:rPr lang="en-US" dirty="0" smtClean="0"/>
              <a:t>tructured sparse data sets 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b="0" dirty="0" smtClean="0"/>
              <a:t>More challenges also more benefits to adopt structured high dimensional sparse data sets rather than </a:t>
            </a:r>
            <a:r>
              <a:rPr lang="en-US" sz="1200" i="1" dirty="0" smtClean="0">
                <a:solidFill>
                  <a:srgbClr val="FF0000"/>
                </a:solidFill>
              </a:rPr>
              <a:t>non-structured dense data sets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4" y="3665153"/>
            <a:ext cx="529351" cy="5293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657" y="3751164"/>
            <a:ext cx="617128" cy="6171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gray">
          <a:xfrm>
            <a:off x="5375253" y="3751164"/>
            <a:ext cx="3336391" cy="1156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spcBef>
                <a:spcPts val="450"/>
              </a:spcBef>
              <a:defRPr sz="160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Automation and easy to go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b="0" dirty="0" smtClean="0"/>
              <a:t>End to end automation rather than </a:t>
            </a:r>
            <a:r>
              <a:rPr lang="en-US" sz="1200" i="1" dirty="0" smtClean="0">
                <a:solidFill>
                  <a:srgbClr val="FF0000"/>
                </a:solidFill>
              </a:rPr>
              <a:t>manual efforts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b="0" dirty="0"/>
              <a:t>Easy API enablement rather than </a:t>
            </a:r>
            <a:r>
              <a:rPr lang="en-US" sz="1200" i="1" dirty="0" smtClean="0">
                <a:solidFill>
                  <a:srgbClr val="FF0000"/>
                </a:solidFill>
              </a:rPr>
              <a:t>big learning curve or depend on special experts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4" name="对角圆角矩形 36"/>
          <p:cNvSpPr/>
          <p:nvPr/>
        </p:nvSpPr>
        <p:spPr bwMode="auto">
          <a:xfrm>
            <a:off x="433963" y="252898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B050"/>
                </a:solidFill>
              </a:rPr>
              <a:t>Enterprise requirements for AI as a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Service</a:t>
            </a:r>
            <a:endParaRPr lang="en-US" altLang="zh-CN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 bwMode="gray">
          <a:xfrm>
            <a:off x="1233567" y="1036888"/>
            <a:ext cx="7405849" cy="35702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R="0" defTabSz="685783">
              <a:lnSpc>
                <a:spcPct val="90000"/>
              </a:lnSpc>
              <a:spcAft>
                <a:spcPts val="200"/>
              </a:spcAft>
              <a:defRPr sz="1400" i="1">
                <a:latin typeface="Mark Offc For MC" panose="020B0504020101010102" pitchFamily="34" charset="0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 are </a:t>
            </a:r>
            <a:r>
              <a:rPr lang="en-US" sz="1600" i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sz="1600" i="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ood for dense high sample size data sets (</a:t>
            </a:r>
            <a:r>
              <a:rPr lang="en-US" sz="1600" i="0" dirty="0" smtClean="0">
                <a:solidFill>
                  <a:srgbClr val="8DB92E">
                    <a:lumMod val="7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</a:t>
            </a:r>
            <a:r>
              <a:rPr lang="en-US" sz="1600" i="0" dirty="0">
                <a:solidFill>
                  <a:srgbClr val="8DB92E">
                    <a:lumMod val="7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won’t help us </a:t>
            </a:r>
            <a:r>
              <a:rPr lang="en-US" sz="1600" i="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Claimed </a:t>
            </a:r>
            <a:r>
              <a:rPr lang="en-US" sz="1600" i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the GPU computing are better than CPU which requires new hardware infrastructure  (</a:t>
            </a:r>
            <a:r>
              <a:rPr lang="en-US" sz="1600" i="0" dirty="0">
                <a:solidFill>
                  <a:srgbClr val="8DB92E">
                    <a:lumMod val="7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very long timeline normally  </a:t>
            </a:r>
            <a:r>
              <a:rPr lang="en-US" sz="1600" i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Success requires many engineer-hours ( </a:t>
            </a:r>
            <a:r>
              <a:rPr lang="en-US" sz="1600" i="0" dirty="0">
                <a:solidFill>
                  <a:srgbClr val="8DB92E">
                    <a:lumMod val="7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Impossible to Install a Tensor Flow Cluster at STAGE</a:t>
            </a:r>
            <a:r>
              <a:rPr lang="en-US" sz="1600" i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...) </a:t>
            </a:r>
            <a:endParaRPr lang="en-US" sz="1600" i="0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level APIs with steep learning </a:t>
            </a:r>
            <a:r>
              <a:rPr lang="en-US" sz="1600" i="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curve ( </a:t>
            </a:r>
            <a:r>
              <a:rPr lang="en-US" sz="1600" i="0" dirty="0" smtClean="0">
                <a:solidFill>
                  <a:srgbClr val="8DB92E">
                    <a:lumMod val="7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is your PhD degree ? </a:t>
            </a:r>
            <a:r>
              <a:rPr lang="en-US" sz="1600" i="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endParaRPr lang="en-US" sz="1600" i="0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well integrated with other enterprise </a:t>
            </a:r>
            <a:r>
              <a:rPr lang="en-US" sz="1600" i="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and need data movements  </a:t>
            </a:r>
            <a:r>
              <a:rPr lang="en-US" sz="1600" i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i="0" dirty="0">
                <a:solidFill>
                  <a:srgbClr val="8DB92E">
                    <a:lumMod val="7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couldn't leverage the existing ETL, data warehousing and other analytic relevant data pipelines, technologies and tool sets. And it is also a big challenge to make duplicate data pipelines and data copy to the capacity and performance</a:t>
            </a:r>
            <a:r>
              <a:rPr lang="en-US" sz="1600" i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Tedious and fragile to </a:t>
            </a:r>
            <a:r>
              <a:rPr lang="en-US" sz="1600" i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distribute </a:t>
            </a:r>
            <a:r>
              <a:rPr lang="en-US" sz="1600" i="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computations ( </a:t>
            </a:r>
            <a:r>
              <a:rPr lang="en-US" sz="1600" i="0" dirty="0" smtClean="0">
                <a:solidFill>
                  <a:srgbClr val="8DB92E">
                    <a:lumMod val="7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 monitoring </a:t>
            </a:r>
            <a:r>
              <a:rPr lang="en-US" sz="1600" i="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i="0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concerns of Enterprise Maturity and InfoSec ( </a:t>
            </a:r>
            <a:r>
              <a:rPr lang="en-US" sz="1600" i="0" dirty="0">
                <a:solidFill>
                  <a:srgbClr val="8DB92E">
                    <a:lumMod val="7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such as use GPU cluster with Tensor Flow from Google Cloud</a:t>
            </a:r>
            <a:r>
              <a:rPr lang="en-US" sz="1600" i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br>
              <a:rPr lang="en-US" sz="1600" i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i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…………..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0" y="2196335"/>
            <a:ext cx="497285" cy="386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85" y="3866341"/>
            <a:ext cx="583457" cy="381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74" y="3447650"/>
            <a:ext cx="467230" cy="393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24" y="2577829"/>
            <a:ext cx="511581" cy="488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53" y="1759597"/>
            <a:ext cx="487051" cy="392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53" y="1332432"/>
            <a:ext cx="587265" cy="459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053" y="985872"/>
            <a:ext cx="587265" cy="390166"/>
          </a:xfrm>
          <a:prstGeom prst="rect">
            <a:avLst/>
          </a:prstGeom>
        </p:spPr>
      </p:pic>
      <p:sp>
        <p:nvSpPr>
          <p:cNvPr id="10" name="对角圆角矩形 36"/>
          <p:cNvSpPr/>
          <p:nvPr/>
        </p:nvSpPr>
        <p:spPr bwMode="auto">
          <a:xfrm>
            <a:off x="715846" y="407893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Deep </a:t>
            </a:r>
            <a:r>
              <a:rPr lang="en-US" altLang="zh-CN" sz="2000" b="1" dirty="0">
                <a:solidFill>
                  <a:srgbClr val="00B050"/>
                </a:solidFill>
              </a:rPr>
              <a:t>learning approaches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evaluation --  Super Stars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63957" y="1801585"/>
            <a:ext cx="3366202" cy="589854"/>
          </a:xfrm>
        </p:spPr>
        <p:txBody>
          <a:bodyPr/>
          <a:lstStyle/>
          <a:p>
            <a:r>
              <a:rPr lang="en-US" dirty="0" smtClean="0"/>
              <a:t>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8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36"/>
          <p:cNvSpPr/>
          <p:nvPr/>
        </p:nvSpPr>
        <p:spPr bwMode="auto">
          <a:xfrm>
            <a:off x="715846" y="407893"/>
            <a:ext cx="6861624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Keras introduction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-- Introduce a simple play ground , not just for Keras 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01918"/>
            <a:ext cx="7116725" cy="33803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24939" y="1089095"/>
            <a:ext cx="255127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https://github.com/ufoym/deepo</a:t>
            </a:r>
          </a:p>
        </p:txBody>
      </p:sp>
    </p:spTree>
    <p:extLst>
      <p:ext uri="{BB962C8B-B14F-4D97-AF65-F5344CB8AC3E}">
        <p14:creationId xmlns:p14="http://schemas.microsoft.com/office/powerpoint/2010/main" val="263462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36"/>
          <p:cNvSpPr/>
          <p:nvPr/>
        </p:nvSpPr>
        <p:spPr bwMode="auto">
          <a:xfrm>
            <a:off x="715846" y="407893"/>
            <a:ext cx="6861624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Keras introduction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-- Basic concepts 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2885" y="1241984"/>
            <a:ext cx="3413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ProximaNova-Regular"/>
              </a:rPr>
              <a:t>Keras: an API for specifying &amp; training differentiable programs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5" y="1821711"/>
            <a:ext cx="4039469" cy="2303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66931" y="124198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ProximaNova-Regular"/>
              </a:rPr>
              <a:t>Keras is the official high-level API of</a:t>
            </a:r>
          </a:p>
          <a:p>
            <a:r>
              <a:rPr lang="en-US" sz="1400" dirty="0">
                <a:latin typeface="ProximaNova-Regular"/>
              </a:rPr>
              <a:t>TensorFlow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670" y="1878306"/>
            <a:ext cx="4096009" cy="21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6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36"/>
          <p:cNvSpPr/>
          <p:nvPr/>
        </p:nvSpPr>
        <p:spPr bwMode="auto">
          <a:xfrm>
            <a:off x="715846" y="407893"/>
            <a:ext cx="6861624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Keras introduction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B050"/>
                </a:solidFill>
              </a:rPr>
              <a:t>-- Three API styles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637414" y="992286"/>
            <a:ext cx="6528391" cy="391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800" dirty="0"/>
              <a:t>The Sequential Model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- Dead simple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- Only for single-input, single-output, sequential layer stacks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- Good for 70+% of use cases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800" dirty="0" smtClean="0"/>
              <a:t>The </a:t>
            </a:r>
            <a:r>
              <a:rPr lang="en-US" sz="1800" dirty="0"/>
              <a:t>functional API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- Like playing with Lego bricks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- Multi-input, multi-output, arbitrary static graph topologies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- Good for 95% of use cases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800" dirty="0" smtClean="0"/>
              <a:t>Model </a:t>
            </a:r>
            <a:r>
              <a:rPr lang="en-US" sz="1800" dirty="0" err="1"/>
              <a:t>subclassing</a:t>
            </a:r>
            <a:endParaRPr lang="en-US" sz="1800" dirty="0"/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- Maximum flexibility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- Larger potential error surface</a:t>
            </a:r>
          </a:p>
        </p:txBody>
      </p:sp>
    </p:spTree>
    <p:extLst>
      <p:ext uri="{BB962C8B-B14F-4D97-AF65-F5344CB8AC3E}">
        <p14:creationId xmlns:p14="http://schemas.microsoft.com/office/powerpoint/2010/main" val="74427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36"/>
          <p:cNvSpPr/>
          <p:nvPr/>
        </p:nvSpPr>
        <p:spPr bwMode="auto">
          <a:xfrm>
            <a:off x="715846" y="407893"/>
            <a:ext cx="6861624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Keras introduction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B050"/>
                </a:solidFill>
              </a:rPr>
              <a:t>--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Example for entry : MINST by MLP and CNN</a:t>
            </a:r>
            <a:endParaRPr lang="en-US" altLang="zh-CN" sz="20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67" y="1597443"/>
            <a:ext cx="3274185" cy="3078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77" y="935665"/>
            <a:ext cx="3842196" cy="185715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564912" y="2147777"/>
            <a:ext cx="389860" cy="4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977" y="2871864"/>
            <a:ext cx="3969488" cy="200746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564912" y="3438934"/>
            <a:ext cx="389860" cy="4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284" y="364671"/>
            <a:ext cx="7042178" cy="589854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000" y="1059388"/>
            <a:ext cx="6382623" cy="2486469"/>
          </a:xfrm>
        </p:spPr>
        <p:txBody>
          <a:bodyPr/>
          <a:lstStyle/>
          <a:p>
            <a:r>
              <a:rPr lang="en-US" dirty="0" smtClean="0"/>
              <a:t>Install Docker at your local laptop</a:t>
            </a:r>
          </a:p>
          <a:p>
            <a:r>
              <a:rPr lang="en-US" dirty="0" smtClean="0"/>
              <a:t>Download two Docker images from shared drive URL</a:t>
            </a:r>
            <a:br>
              <a:rPr lang="en-US" dirty="0" smtClean="0"/>
            </a:br>
            <a:r>
              <a:rPr lang="en-US" dirty="0" smtClean="0"/>
              <a:t>keras-py27-jupyter-cpu.tar and demo-whole.tar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passcode : jack</a:t>
            </a:r>
          </a:p>
          <a:p>
            <a:r>
              <a:rPr lang="en-US" dirty="0" smtClean="0"/>
              <a:t>Load images to your Docker environment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20795" y="2117956"/>
            <a:ext cx="602954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https://1drv.ms/f/s!AsXKHMXBWUIBiBpaYk9FFjdoUifg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5359" y="3391967"/>
            <a:ext cx="3729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dirty="0"/>
              <a:t>docker load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keras-py27-jupyter-cpu.tar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5358" y="3767364"/>
            <a:ext cx="3729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dirty="0"/>
              <a:t>docker load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demo-whole.tar</a:t>
            </a:r>
          </a:p>
        </p:txBody>
      </p:sp>
    </p:spTree>
    <p:extLst>
      <p:ext uri="{BB962C8B-B14F-4D97-AF65-F5344CB8AC3E}">
        <p14:creationId xmlns:p14="http://schemas.microsoft.com/office/powerpoint/2010/main" val="16763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36"/>
          <p:cNvSpPr/>
          <p:nvPr/>
        </p:nvSpPr>
        <p:spPr bwMode="auto">
          <a:xfrm>
            <a:off x="1835809" y="2094925"/>
            <a:ext cx="6861624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00B050"/>
                </a:solidFill>
              </a:rPr>
              <a:t>Code time ! </a:t>
            </a:r>
            <a:endParaRPr lang="en-US" altLang="zh-CN" sz="3200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09822" y="3279500"/>
            <a:ext cx="6868633" cy="64633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SFMono-Regular"/>
              </a:rPr>
              <a:t>$ docker run -it -p 8888:8888 --ipc=host ufoym/deepo:all-py27-jupyter-cpu jupyter notebook --no-browser --ip=0.0.0.0 --allow-root --NotebookApp.token=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 panose="020B0604020202020204" pitchFamily="34" charset="-128"/>
                <a:ea typeface="SFMono-Regular"/>
              </a:rPr>
              <a:t>"demo"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SFMono-Regular"/>
              </a:rPr>
              <a:t> --notebook-dir=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 panose="020B0604020202020204" pitchFamily="34" charset="-128"/>
                <a:ea typeface="SFMono-Regular"/>
              </a:rPr>
              <a:t>'/root'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5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660"/>
            <a:ext cx="9144000" cy="3117416"/>
          </a:xfrm>
          <a:prstGeom prst="rect">
            <a:avLst/>
          </a:prstGeom>
        </p:spPr>
      </p:pic>
      <p:sp>
        <p:nvSpPr>
          <p:cNvPr id="7" name="对角圆角矩形 36"/>
          <p:cNvSpPr/>
          <p:nvPr/>
        </p:nvSpPr>
        <p:spPr bwMode="auto">
          <a:xfrm>
            <a:off x="715846" y="407893"/>
            <a:ext cx="6861624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Why Spark ?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36"/>
          <p:cNvSpPr/>
          <p:nvPr/>
        </p:nvSpPr>
        <p:spPr bwMode="auto">
          <a:xfrm>
            <a:off x="715846" y="407893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B050"/>
                </a:solidFill>
              </a:rPr>
              <a:t>What does Spark offer for deep learning ?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728" y="1232598"/>
            <a:ext cx="4305719" cy="219389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defTabSz="685783">
              <a:spcBef>
                <a:spcPts val="1032"/>
              </a:spcBef>
              <a:buClr>
                <a:srgbClr val="69BE28"/>
              </a:buClr>
              <a:buNone/>
            </a:pPr>
            <a:r>
              <a:rPr lang="en-US" sz="2000" b="1" i="1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Integrations with existing DL libraries</a:t>
            </a:r>
          </a:p>
          <a:p>
            <a:pPr marL="0" indent="0">
              <a:buNone/>
            </a:pPr>
            <a:r>
              <a:rPr 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• </a:t>
            </a:r>
            <a:r>
              <a:rPr lang="en-US" sz="16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 Learning Pipelines (from Databricks)</a:t>
            </a:r>
            <a:br>
              <a:rPr lang="en-US" sz="16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• </a:t>
            </a:r>
            <a:r>
              <a:rPr lang="en-US" sz="16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Caffe (</a:t>
            </a:r>
            <a:r>
              <a:rPr lang="en-US" sz="1600" b="0" dirty="0" err="1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CaffeOnSpark</a:t>
            </a:r>
            <a:r>
              <a:rPr lang="en-US" sz="16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br>
              <a:rPr lang="en-US" sz="16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• </a:t>
            </a:r>
            <a:r>
              <a:rPr lang="en-US" sz="1600" dirty="0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Keras (</a:t>
            </a:r>
            <a:r>
              <a:rPr lang="en-US" sz="1600" dirty="0" err="1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Elephas</a:t>
            </a:r>
            <a:r>
              <a:rPr lang="en-US" sz="1600" dirty="0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br>
              <a:rPr lang="en-US" sz="1600" dirty="0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• </a:t>
            </a:r>
            <a:r>
              <a:rPr lang="en-US" sz="1600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mxnet</a:t>
            </a:r>
            <a: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• Paddle</a:t>
            </a:r>
            <a:b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• </a:t>
            </a:r>
            <a:r>
              <a:rPr lang="en-US" sz="16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TensorFlow (TensorFlow on Spark, </a:t>
            </a:r>
            <a:r>
              <a:rPr lang="en-US" sz="1600" b="0" dirty="0" err="1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TensorFrames</a:t>
            </a:r>
            <a:r>
              <a:rPr lang="en-US" sz="16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br>
              <a:rPr lang="en-US" sz="16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• </a:t>
            </a:r>
            <a:r>
              <a:rPr lang="en-US" sz="16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CNTK (</a:t>
            </a:r>
            <a:r>
              <a:rPr lang="en-US" sz="1600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mmlspark</a:t>
            </a:r>
            <a:r>
              <a:rPr lang="en-US" sz="16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gray">
          <a:xfrm>
            <a:off x="4620640" y="1232598"/>
            <a:ext cx="4305719" cy="2193890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032"/>
              </a:spcBef>
              <a:buClr>
                <a:srgbClr val="69BE28"/>
              </a:buClr>
              <a:buFont typeface="Wingdings" charset="2"/>
              <a:buNone/>
              <a:defRPr sz="1800" b="1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4054" rtl="0" eaLnBrk="1" latinLnBrk="0" hangingPunct="1">
              <a:lnSpc>
                <a:spcPct val="90000"/>
              </a:lnSpc>
              <a:spcBef>
                <a:spcPts val="582"/>
              </a:spcBef>
              <a:buFont typeface="Lucida Grande"/>
              <a:buNone/>
              <a:tabLst/>
              <a:defRPr sz="15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125016" indent="-125016" algn="l" defTabSz="211931" rtl="0" eaLnBrk="1" latinLnBrk="0" hangingPunct="1">
              <a:lnSpc>
                <a:spcPct val="90000"/>
              </a:lnSpc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35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297656" indent="-128588" algn="l" defTabSz="211931" rtl="0" eaLnBrk="1" latinLnBrk="0" hangingPunct="1">
              <a:lnSpc>
                <a:spcPct val="90000"/>
              </a:lnSpc>
              <a:spcBef>
                <a:spcPts val="582"/>
              </a:spcBef>
              <a:spcAft>
                <a:spcPts val="0"/>
              </a:spcAft>
              <a:buFont typeface="Mark Offc For MC" panose="020B0504020101010102" pitchFamily="34" charset="0"/>
              <a:buChar char="–"/>
              <a:defRPr sz="12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470297" indent="-132160" algn="l" defTabSz="211931" rtl="0" eaLnBrk="1" latinLnBrk="0" hangingPunct="1">
              <a:lnSpc>
                <a:spcPct val="90000"/>
              </a:lnSpc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defRPr sz="105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Implementations </a:t>
            </a:r>
            <a:r>
              <a:rPr lang="en-US" sz="2000" i="1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DL </a:t>
            </a:r>
            <a:r>
              <a:rPr lang="en-US" sz="2000" i="1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Spark</a:t>
            </a:r>
            <a:endParaRPr lang="en-US" sz="2000" i="1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i="1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i="1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i="1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</a:t>
            </a:r>
            <a:r>
              <a:rPr lang="en-US" sz="16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BigDL+ Analytic </a:t>
            </a:r>
            <a:r>
              <a:rPr lang="en-US" sz="1600" b="0" dirty="0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Zoo</a:t>
            </a:r>
            <a:r>
              <a:rPr lang="en-US" sz="16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6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</a:t>
            </a:r>
            <a:r>
              <a:rPr lang="en-US" sz="1600" b="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DeepDist</a:t>
            </a:r>
            <a:r>
              <a:rPr lang="en-US" sz="1600" b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600" b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</a:t>
            </a:r>
            <a:r>
              <a:rPr lang="en-US" sz="1600" b="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DeepLearning4J</a:t>
            </a:r>
            <a:r>
              <a:rPr lang="en-US" sz="1600" b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600" b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</a:t>
            </a:r>
            <a:r>
              <a:rPr lang="en-US" sz="1600" b="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SparkCL</a:t>
            </a:r>
            <a:r>
              <a:rPr lang="en-US" sz="1600" b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600" b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</a:t>
            </a:r>
            <a:r>
              <a:rPr lang="en-US" sz="1600" b="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SparkNet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600" b="0" dirty="0" smtClean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36"/>
          <p:cNvSpPr/>
          <p:nvPr/>
        </p:nvSpPr>
        <p:spPr bwMode="auto">
          <a:xfrm>
            <a:off x="453576" y="459078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B050"/>
                </a:solidFill>
              </a:rPr>
              <a:t>Options of Keras on Spark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B050"/>
              </a:solidFill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5" y="904949"/>
            <a:ext cx="8853377" cy="191729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63" y="2819382"/>
            <a:ext cx="8938437" cy="219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7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" y="694661"/>
            <a:ext cx="8676167" cy="2835347"/>
          </a:xfrm>
          <a:prstGeom prst="rect">
            <a:avLst/>
          </a:prstGeom>
        </p:spPr>
      </p:pic>
      <p:sp>
        <p:nvSpPr>
          <p:cNvPr id="6" name="对角圆角矩形 36"/>
          <p:cNvSpPr/>
          <p:nvPr/>
        </p:nvSpPr>
        <p:spPr bwMode="auto">
          <a:xfrm>
            <a:off x="715846" y="407893"/>
            <a:ext cx="6861624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Why BigDL ?  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09" y="3530008"/>
            <a:ext cx="8605284" cy="13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4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04923" y="4520148"/>
            <a:ext cx="44458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US" sz="1400" dirty="0" smtClean="0">
                <a:hlinkClick r:id="rId2"/>
              </a:rPr>
              <a:t>https://</a:t>
            </a:r>
            <a:r>
              <a:rPr lang="en-US" sz="1400" dirty="0" smtClean="0">
                <a:solidFill>
                  <a:srgbClr val="FFC000"/>
                </a:solidFill>
                <a:hlinkClick r:id="rId2"/>
              </a:rPr>
              <a:t>github.com/intel-analytics/analytics-zoo</a:t>
            </a:r>
            <a:r>
              <a:rPr lang="en-US" sz="1400" dirty="0" smtClean="0">
                <a:solidFill>
                  <a:srgbClr val="FFC000"/>
                </a:solidFill>
              </a:rPr>
              <a:t>   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7" name="对角圆角矩形 36"/>
          <p:cNvSpPr/>
          <p:nvPr/>
        </p:nvSpPr>
        <p:spPr bwMode="auto">
          <a:xfrm>
            <a:off x="228515" y="713610"/>
            <a:ext cx="8746026" cy="362485"/>
          </a:xfrm>
          <a:prstGeom prst="round2DiagRect">
            <a:avLst/>
          </a:prstGeom>
          <a:solidFill>
            <a:srgbClr val="99CCFF">
              <a:alpha val="76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just" defTabSz="914400" fontAlgn="base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>
                <a:srgbClr val="336699"/>
              </a:buClr>
            </a:pPr>
            <a:r>
              <a:rPr kumimoji="1"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Analytics Zoo -&gt; Unified </a:t>
            </a:r>
            <a:r>
              <a:rPr kumimoji="1"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Analytics + AI Platform for Spark and BigDL</a:t>
            </a:r>
          </a:p>
        </p:txBody>
      </p:sp>
      <p:sp>
        <p:nvSpPr>
          <p:cNvPr id="8" name="对角圆角矩形 36"/>
          <p:cNvSpPr/>
          <p:nvPr/>
        </p:nvSpPr>
        <p:spPr bwMode="auto">
          <a:xfrm>
            <a:off x="701668" y="395723"/>
            <a:ext cx="6861624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</a:rPr>
              <a:t>Why Analytics Zoo ?  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97" y="1231406"/>
            <a:ext cx="7811388" cy="31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3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8" y="704676"/>
            <a:ext cx="8307572" cy="26865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0615" y="441142"/>
            <a:ext cx="447064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B050"/>
                </a:solidFill>
              </a:rPr>
              <a:t>Use case for user item propensity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641498" y="3585531"/>
            <a:ext cx="649649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https://catalog.data.gov/dataset/purchase-card-pcard-fiscal-year-2014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3" y="3885613"/>
            <a:ext cx="7927237" cy="10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4913" y="448837"/>
            <a:ext cx="5085785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B050"/>
                </a:solidFill>
              </a:rPr>
              <a:t>Build a User Item Propensity model with deep learning algorithms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2" y="1156735"/>
            <a:ext cx="2809562" cy="1692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53" y="1006549"/>
            <a:ext cx="4253753" cy="338824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71014" y="2353340"/>
            <a:ext cx="567070" cy="559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42" y="3062239"/>
            <a:ext cx="2655655" cy="16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49" y="442910"/>
            <a:ext cx="7042178" cy="5898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Neural Collaborative Filtering deep learning algorithm</a:t>
            </a:r>
            <a:br>
              <a:rPr lang="en-US" sz="20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</a:br>
            <a:endParaRPr lang="en-US" sz="2000"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713" y="1204983"/>
            <a:ext cx="4537287" cy="33882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9249" y="805664"/>
            <a:ext cx="281442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https://arxiv.org/pdf/1708.05031.pdf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4983"/>
            <a:ext cx="4436878" cy="331525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238847" y="2587256"/>
            <a:ext cx="552893" cy="368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9249" y="1022865"/>
            <a:ext cx="45530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https://github.com/hexiangnan/neural_collaborative_filtering</a:t>
            </a:r>
          </a:p>
        </p:txBody>
      </p:sp>
    </p:spTree>
    <p:extLst>
      <p:ext uri="{BB962C8B-B14F-4D97-AF65-F5344CB8AC3E}">
        <p14:creationId xmlns:p14="http://schemas.microsoft.com/office/powerpoint/2010/main" val="20987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63957" y="1801585"/>
            <a:ext cx="3366202" cy="589854"/>
          </a:xfrm>
        </p:spPr>
        <p:txBody>
          <a:bodyPr/>
          <a:lstStyle/>
          <a:p>
            <a:r>
              <a:rPr lang="en-US" b="1" dirty="0"/>
              <a:t>Code Lab 1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23014" y="3208593"/>
            <a:ext cx="8215423" cy="415498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SFMono-Regular"/>
              </a:rPr>
              <a:t>$ docker run -it -p 8080:8080 -p 8443:8443 -p 10000:10000 -p 8998:8998 -p 12345:12345 -p 8088:8088 -p 4040:4040 -p 7077:7077 -e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SFMono-Regular"/>
              </a:rPr>
              <a:t>NotebookPort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SFMono-Regular"/>
              </a:rPr>
              <a:t>=12345 -e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SFMono-Regular"/>
              </a:rPr>
              <a:t>NotebookToken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SFMono-Regular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 panose="020B0604020202020204" pitchFamily="34" charset="-128"/>
                <a:ea typeface="SFMono-Regular"/>
              </a:rPr>
              <a:t>"demo"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SFMono-Regular"/>
              </a:rPr>
              <a:t> -e RUNTIME_DRIVER_CORES_ENV=1 -e RUNTIME_DRIVER_MEMORY=2g -e RUNTIME_EXECUTOR_CORES=1 -e RUNTIME_EXECUTOR_MEMORY=4g -e RUNTIME_TOTAL_EXECUTOR_CORES=1 --name demo -h demo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SFMono-Regular"/>
              </a:rPr>
              <a:t>demo:latest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SFMono-Regular"/>
              </a:rPr>
              <a:t> bash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2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63957" y="1801585"/>
            <a:ext cx="3366202" cy="589854"/>
          </a:xfrm>
        </p:spPr>
        <p:txBody>
          <a:bodyPr/>
          <a:lstStyle/>
          <a:p>
            <a:r>
              <a:rPr lang="en-US" dirty="0" smtClean="0"/>
              <a:t>Module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0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99" y="1187190"/>
            <a:ext cx="7042178" cy="5898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Build a Docker image and run a Keras on Spark container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7195" y="2648537"/>
            <a:ext cx="30483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https://github.com/jack1981/AaaSDemo</a:t>
            </a:r>
          </a:p>
        </p:txBody>
      </p:sp>
    </p:spTree>
    <p:extLst>
      <p:ext uri="{BB962C8B-B14F-4D97-AF65-F5344CB8AC3E}">
        <p14:creationId xmlns:p14="http://schemas.microsoft.com/office/powerpoint/2010/main" val="334288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99" y="1655022"/>
            <a:ext cx="7042178" cy="5898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Run the NCF deep learning pipeline for User Item Propensity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200" y="3165988"/>
            <a:ext cx="30483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https://github.com/jack1981/AaaSDemo</a:t>
            </a:r>
          </a:p>
        </p:txBody>
      </p:sp>
    </p:spTree>
    <p:extLst>
      <p:ext uri="{BB962C8B-B14F-4D97-AF65-F5344CB8AC3E}">
        <p14:creationId xmlns:p14="http://schemas.microsoft.com/office/powerpoint/2010/main" val="114315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6095" y="1477812"/>
            <a:ext cx="4193876" cy="5898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929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88753" y="201199"/>
            <a:ext cx="6931019" cy="43795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A typical end to end AI </a:t>
            </a:r>
            <a:r>
              <a:rPr lang="en-US" sz="2000" b="1" dirty="0" smtClean="0">
                <a:solidFill>
                  <a:srgbClr val="00B050"/>
                </a:solidFill>
              </a:rPr>
              <a:t>Service</a:t>
            </a:r>
            <a:br>
              <a:rPr lang="en-US" sz="2000" b="1" dirty="0" smtClean="0">
                <a:solidFill>
                  <a:srgbClr val="00B050"/>
                </a:solidFill>
              </a:rPr>
            </a:br>
            <a:r>
              <a:rPr lang="en-US" altLang="zh-CN" sz="1800" dirty="0" smtClean="0">
                <a:solidFill>
                  <a:srgbClr val="00B050"/>
                </a:solidFill>
              </a:rPr>
              <a:t>Personalized recommendations Services</a:t>
            </a:r>
            <a:endParaRPr lang="en-US" sz="1800" dirty="0">
              <a:solidFill>
                <a:srgbClr val="00B05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6314" y="1057197"/>
            <a:ext cx="3832236" cy="2582641"/>
            <a:chOff x="446314" y="802815"/>
            <a:chExt cx="3832236" cy="2582641"/>
          </a:xfrm>
        </p:grpSpPr>
        <p:grpSp>
          <p:nvGrpSpPr>
            <p:cNvPr id="11" name="Group 10"/>
            <p:cNvGrpSpPr/>
            <p:nvPr/>
          </p:nvGrpSpPr>
          <p:grpSpPr>
            <a:xfrm>
              <a:off x="446314" y="802815"/>
              <a:ext cx="3832236" cy="2582641"/>
              <a:chOff x="446314" y="802815"/>
              <a:chExt cx="3832236" cy="2582641"/>
            </a:xfrm>
          </p:grpSpPr>
          <p:sp>
            <p:nvSpPr>
              <p:cNvPr id="13" name="Flowchart: Magnetic Disk 12"/>
              <p:cNvSpPr/>
              <p:nvPr/>
            </p:nvSpPr>
            <p:spPr bwMode="gray">
              <a:xfrm>
                <a:off x="446314" y="802815"/>
                <a:ext cx="794657" cy="604396"/>
              </a:xfrm>
              <a:prstGeom prst="flowChartMagneticDisk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Client Data</a:t>
                </a:r>
                <a:endParaRPr lang="en-US" sz="1000" dirty="0"/>
              </a:p>
            </p:txBody>
          </p:sp>
          <p:sp>
            <p:nvSpPr>
              <p:cNvPr id="14" name="Flowchart: Magnetic Disk 13"/>
              <p:cNvSpPr/>
              <p:nvPr/>
            </p:nvSpPr>
            <p:spPr bwMode="gray">
              <a:xfrm>
                <a:off x="446314" y="1838861"/>
                <a:ext cx="794658" cy="555992"/>
              </a:xfrm>
              <a:prstGeom prst="flowChartMagneticDisk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Data Lake</a:t>
                </a:r>
                <a:endParaRPr lang="en-US" sz="1000" dirty="0"/>
              </a:p>
            </p:txBody>
          </p:sp>
          <p:sp>
            <p:nvSpPr>
              <p:cNvPr id="15" name="Flowchart: Magnetic Disk 14"/>
              <p:cNvSpPr/>
              <p:nvPr/>
            </p:nvSpPr>
            <p:spPr bwMode="gray">
              <a:xfrm>
                <a:off x="446314" y="2789186"/>
                <a:ext cx="794658" cy="596270"/>
              </a:xfrm>
              <a:prstGeom prst="flowChartMagneticDisk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Third Party Data</a:t>
                </a:r>
                <a:endParaRPr lang="en-US" sz="1000" dirty="0"/>
              </a:p>
            </p:txBody>
          </p:sp>
          <p:sp>
            <p:nvSpPr>
              <p:cNvPr id="16" name="Flowchart: Process 15"/>
              <p:cNvSpPr/>
              <p:nvPr/>
            </p:nvSpPr>
            <p:spPr bwMode="gray">
              <a:xfrm>
                <a:off x="1657247" y="1694625"/>
                <a:ext cx="1018147" cy="607939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Harmonize, link and scale</a:t>
                </a:r>
                <a:endParaRPr lang="en-US" sz="1000" dirty="0"/>
              </a:p>
            </p:txBody>
          </p:sp>
          <p:cxnSp>
            <p:nvCxnSpPr>
              <p:cNvPr id="17" name="Elbow Connector 16"/>
              <p:cNvCxnSpPr>
                <a:stCxn id="13" idx="4"/>
                <a:endCxn id="16" idx="1"/>
              </p:cNvCxnSpPr>
              <p:nvPr/>
            </p:nvCxnSpPr>
            <p:spPr bwMode="gray">
              <a:xfrm>
                <a:off x="1240971" y="1105013"/>
                <a:ext cx="416276" cy="893582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14" idx="4"/>
                <a:endCxn id="16" idx="1"/>
              </p:cNvCxnSpPr>
              <p:nvPr/>
            </p:nvCxnSpPr>
            <p:spPr bwMode="gray">
              <a:xfrm flipV="1">
                <a:off x="1240972" y="1998595"/>
                <a:ext cx="416275" cy="118262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>
                <a:stCxn id="15" idx="4"/>
                <a:endCxn id="16" idx="1"/>
              </p:cNvCxnSpPr>
              <p:nvPr/>
            </p:nvCxnSpPr>
            <p:spPr bwMode="gray">
              <a:xfrm flipV="1">
                <a:off x="1240972" y="1998595"/>
                <a:ext cx="416275" cy="1088726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ocument 19"/>
              <p:cNvSpPr/>
              <p:nvPr/>
            </p:nvSpPr>
            <p:spPr bwMode="gray">
              <a:xfrm>
                <a:off x="2913334" y="1701131"/>
                <a:ext cx="990600" cy="593271"/>
              </a:xfrm>
              <a:prstGeom prst="flowChartDocumen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I</a:t>
                </a:r>
                <a:r>
                  <a:rPr lang="en-GB" sz="1000" dirty="0" smtClean="0"/>
                  <a:t>ndependent Variables</a:t>
                </a:r>
                <a:endParaRPr lang="en-US" sz="1000" dirty="0"/>
              </a:p>
            </p:txBody>
          </p:sp>
          <p:cxnSp>
            <p:nvCxnSpPr>
              <p:cNvPr id="21" name="Straight Arrow Connector 20"/>
              <p:cNvCxnSpPr>
                <a:stCxn id="16" idx="3"/>
                <a:endCxn id="20" idx="1"/>
              </p:cNvCxnSpPr>
              <p:nvPr/>
            </p:nvCxnSpPr>
            <p:spPr bwMode="gray">
              <a:xfrm flipV="1">
                <a:off x="2675394" y="1997767"/>
                <a:ext cx="237940" cy="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0" idx="3"/>
                <a:endCxn id="26" idx="1"/>
              </p:cNvCxnSpPr>
              <p:nvPr/>
            </p:nvCxnSpPr>
            <p:spPr bwMode="gray">
              <a:xfrm>
                <a:off x="3903934" y="1997767"/>
                <a:ext cx="374616" cy="184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 bwMode="gray">
            <a:xfrm>
              <a:off x="1763487" y="940744"/>
              <a:ext cx="1672884" cy="3970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100" b="1" dirty="0" smtClean="0">
                  <a:solidFill>
                    <a:schemeClr val="accent1"/>
                  </a:solidFill>
                </a:rPr>
                <a:t>Step 1: Data Inputs &amp; Harmonization</a:t>
              </a:r>
              <a:endParaRPr lang="en-US" sz="1100" b="1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35270" y="1105644"/>
            <a:ext cx="1922402" cy="2907795"/>
            <a:chOff x="4135270" y="851262"/>
            <a:chExt cx="1922402" cy="2907795"/>
          </a:xfrm>
        </p:grpSpPr>
        <p:grpSp>
          <p:nvGrpSpPr>
            <p:cNvPr id="24" name="Group 23"/>
            <p:cNvGrpSpPr/>
            <p:nvPr/>
          </p:nvGrpSpPr>
          <p:grpSpPr>
            <a:xfrm>
              <a:off x="4256778" y="851262"/>
              <a:ext cx="1800894" cy="2354175"/>
              <a:chOff x="4256778" y="851262"/>
              <a:chExt cx="1800894" cy="2354175"/>
            </a:xfrm>
          </p:grpSpPr>
          <p:sp>
            <p:nvSpPr>
              <p:cNvPr id="26" name="Flowchart: Process 25"/>
              <p:cNvSpPr/>
              <p:nvPr/>
            </p:nvSpPr>
            <p:spPr bwMode="gray">
              <a:xfrm>
                <a:off x="4278550" y="1695645"/>
                <a:ext cx="951758" cy="607940"/>
              </a:xfrm>
              <a:prstGeom prst="flowChartProcess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Propensity Engine</a:t>
                </a:r>
                <a:endParaRPr lang="en-US" sz="1000" dirty="0"/>
              </a:p>
            </p:txBody>
          </p:sp>
          <p:sp>
            <p:nvSpPr>
              <p:cNvPr id="27" name="Flowchart: Document 26"/>
              <p:cNvSpPr/>
              <p:nvPr/>
            </p:nvSpPr>
            <p:spPr bwMode="gray">
              <a:xfrm>
                <a:off x="4256778" y="851262"/>
                <a:ext cx="990600" cy="593271"/>
              </a:xfrm>
              <a:prstGeom prst="flowChartDocumen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Target Groups / Variables</a:t>
                </a:r>
                <a:endParaRPr lang="en-US" sz="1000" dirty="0"/>
              </a:p>
            </p:txBody>
          </p:sp>
          <p:sp>
            <p:nvSpPr>
              <p:cNvPr id="28" name="Flowchart: Document 27"/>
              <p:cNvSpPr/>
              <p:nvPr/>
            </p:nvSpPr>
            <p:spPr bwMode="gray">
              <a:xfrm>
                <a:off x="4259129" y="2612166"/>
                <a:ext cx="990600" cy="593271"/>
              </a:xfrm>
              <a:prstGeom prst="flowChartDocumen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Propensities &amp; Predictions </a:t>
                </a:r>
                <a:endParaRPr lang="en-US" sz="1000" dirty="0"/>
              </a:p>
            </p:txBody>
          </p:sp>
          <p:cxnSp>
            <p:nvCxnSpPr>
              <p:cNvPr id="29" name="Straight Arrow Connector 28"/>
              <p:cNvCxnSpPr>
                <a:stCxn id="27" idx="2"/>
                <a:endCxn id="26" idx="0"/>
              </p:cNvCxnSpPr>
              <p:nvPr/>
            </p:nvCxnSpPr>
            <p:spPr bwMode="gray">
              <a:xfrm>
                <a:off x="4752078" y="1405311"/>
                <a:ext cx="2351" cy="290334"/>
              </a:xfrm>
              <a:prstGeom prst="straightConnector1">
                <a:avLst/>
              </a:prstGeom>
              <a:ln w="127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2"/>
                <a:endCxn id="28" idx="0"/>
              </p:cNvCxnSpPr>
              <p:nvPr/>
            </p:nvCxnSpPr>
            <p:spPr bwMode="gray">
              <a:xfrm>
                <a:off x="4754429" y="2303585"/>
                <a:ext cx="0" cy="308581"/>
              </a:xfrm>
              <a:prstGeom prst="straightConnector1">
                <a:avLst/>
              </a:prstGeom>
              <a:ln w="127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8" idx="3"/>
                <a:endCxn id="46" idx="1"/>
              </p:cNvCxnSpPr>
              <p:nvPr/>
            </p:nvCxnSpPr>
            <p:spPr bwMode="gray">
              <a:xfrm>
                <a:off x="5249729" y="2908802"/>
                <a:ext cx="807943" cy="8418"/>
              </a:xfrm>
              <a:prstGeom prst="straightConnector1">
                <a:avLst/>
              </a:prstGeom>
              <a:ln w="127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 bwMode="gray">
            <a:xfrm>
              <a:off x="4135270" y="3362025"/>
              <a:ext cx="1312321" cy="397032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100" b="1" dirty="0" smtClean="0">
                  <a:solidFill>
                    <a:schemeClr val="accent4"/>
                  </a:solidFill>
                </a:rPr>
                <a:t>Step 2: Features &amp; Models</a:t>
              </a:r>
              <a:endParaRPr lang="en-US" sz="1100" b="1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22035" y="417170"/>
            <a:ext cx="2356971" cy="2450461"/>
            <a:chOff x="6022035" y="162788"/>
            <a:chExt cx="2356971" cy="2450461"/>
          </a:xfrm>
        </p:grpSpPr>
        <p:grpSp>
          <p:nvGrpSpPr>
            <p:cNvPr id="33" name="Group 32"/>
            <p:cNvGrpSpPr/>
            <p:nvPr/>
          </p:nvGrpSpPr>
          <p:grpSpPr>
            <a:xfrm>
              <a:off x="6533551" y="347473"/>
              <a:ext cx="1845455" cy="2265776"/>
              <a:chOff x="6533551" y="347473"/>
              <a:chExt cx="1845455" cy="2265776"/>
            </a:xfrm>
          </p:grpSpPr>
          <p:sp>
            <p:nvSpPr>
              <p:cNvPr id="35" name="Flowchart: Document 34"/>
              <p:cNvSpPr/>
              <p:nvPr/>
            </p:nvSpPr>
            <p:spPr bwMode="gray">
              <a:xfrm>
                <a:off x="7364529" y="1820221"/>
                <a:ext cx="990600" cy="593271"/>
              </a:xfrm>
              <a:prstGeom prst="flowChartDocumen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Customer Preferences</a:t>
                </a:r>
                <a:endParaRPr lang="en-US" sz="1000" dirty="0"/>
              </a:p>
            </p:txBody>
          </p:sp>
          <p:sp>
            <p:nvSpPr>
              <p:cNvPr id="36" name="Flowchart: Document 35"/>
              <p:cNvSpPr/>
              <p:nvPr/>
            </p:nvSpPr>
            <p:spPr bwMode="gray">
              <a:xfrm>
                <a:off x="7388406" y="347473"/>
                <a:ext cx="990600" cy="593271"/>
              </a:xfrm>
              <a:prstGeom prst="flowChartDocumen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Offer limits and objectives</a:t>
                </a:r>
                <a:endParaRPr lang="en-US" sz="1000" dirty="0"/>
              </a:p>
            </p:txBody>
          </p:sp>
          <p:sp>
            <p:nvSpPr>
              <p:cNvPr id="37" name="Flowchart: Document 36"/>
              <p:cNvSpPr/>
              <p:nvPr/>
            </p:nvSpPr>
            <p:spPr bwMode="gray">
              <a:xfrm>
                <a:off x="7383852" y="1099087"/>
                <a:ext cx="990600" cy="593271"/>
              </a:xfrm>
              <a:prstGeom prst="flowChartDocumen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Business rules &amp; constraints</a:t>
                </a:r>
                <a:endParaRPr lang="en-US" sz="1000" dirty="0"/>
              </a:p>
            </p:txBody>
          </p:sp>
          <p:cxnSp>
            <p:nvCxnSpPr>
              <p:cNvPr id="38" name="Elbow Connector 37"/>
              <p:cNvCxnSpPr>
                <a:stCxn id="36" idx="1"/>
                <a:endCxn id="46" idx="0"/>
              </p:cNvCxnSpPr>
              <p:nvPr/>
            </p:nvCxnSpPr>
            <p:spPr bwMode="gray">
              <a:xfrm rot="10800000" flipV="1">
                <a:off x="6533552" y="644108"/>
                <a:ext cx="854855" cy="1969141"/>
              </a:xfrm>
              <a:prstGeom prst="bentConnector2">
                <a:avLst/>
              </a:prstGeom>
              <a:ln w="127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37" idx="1"/>
                <a:endCxn id="46" idx="0"/>
              </p:cNvCxnSpPr>
              <p:nvPr/>
            </p:nvCxnSpPr>
            <p:spPr bwMode="gray">
              <a:xfrm rot="10800000" flipV="1">
                <a:off x="6533552" y="1395722"/>
                <a:ext cx="850301" cy="1217527"/>
              </a:xfrm>
              <a:prstGeom prst="bentConnector2">
                <a:avLst/>
              </a:prstGeom>
              <a:ln w="127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35" idx="1"/>
                <a:endCxn id="46" idx="0"/>
              </p:cNvCxnSpPr>
              <p:nvPr/>
            </p:nvCxnSpPr>
            <p:spPr bwMode="gray">
              <a:xfrm rot="10800000" flipV="1">
                <a:off x="6533551" y="2116856"/>
                <a:ext cx="830978" cy="496393"/>
              </a:xfrm>
              <a:prstGeom prst="bentConnector2">
                <a:avLst/>
              </a:prstGeom>
              <a:ln w="127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 bwMode="gray">
            <a:xfrm>
              <a:off x="6022035" y="162788"/>
              <a:ext cx="1312321" cy="397032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100" b="1" dirty="0" smtClean="0">
                  <a:solidFill>
                    <a:schemeClr val="accent3"/>
                  </a:solidFill>
                </a:rPr>
                <a:t>Step 3: Business Rules</a:t>
              </a:r>
              <a:endParaRPr lang="en-US" sz="1100" b="1" dirty="0" smtClean="0">
                <a:solidFill>
                  <a:schemeClr val="accent3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46784" y="2867632"/>
            <a:ext cx="2469205" cy="1490083"/>
            <a:chOff x="6046784" y="2613250"/>
            <a:chExt cx="2469205" cy="1490083"/>
          </a:xfrm>
        </p:grpSpPr>
        <p:cxnSp>
          <p:nvCxnSpPr>
            <p:cNvPr id="42" name="Straight Arrow Connector 41"/>
            <p:cNvCxnSpPr>
              <a:stCxn id="47" idx="3"/>
              <a:endCxn id="52" idx="1"/>
            </p:cNvCxnSpPr>
            <p:nvPr/>
          </p:nvCxnSpPr>
          <p:spPr bwMode="gray">
            <a:xfrm flipV="1">
              <a:off x="7037384" y="3805697"/>
              <a:ext cx="606509" cy="100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6046784" y="2613250"/>
              <a:ext cx="2469205" cy="1490083"/>
              <a:chOff x="6046784" y="2613250"/>
              <a:chExt cx="2469205" cy="149008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046784" y="2613250"/>
                <a:ext cx="990600" cy="1490083"/>
                <a:chOff x="6046784" y="2613250"/>
                <a:chExt cx="990600" cy="1490083"/>
              </a:xfrm>
            </p:grpSpPr>
            <p:sp>
              <p:nvSpPr>
                <p:cNvPr id="46" name="Flowchart: Process 45"/>
                <p:cNvSpPr/>
                <p:nvPr/>
              </p:nvSpPr>
              <p:spPr bwMode="gray">
                <a:xfrm>
                  <a:off x="6057672" y="2613250"/>
                  <a:ext cx="951758" cy="607940"/>
                </a:xfrm>
                <a:prstGeom prst="flowChartProcess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 smtClean="0"/>
                    <a:t>Optimisation Engine</a:t>
                  </a:r>
                  <a:endParaRPr lang="en-US" sz="1000" dirty="0"/>
                </a:p>
              </p:txBody>
            </p:sp>
            <p:sp>
              <p:nvSpPr>
                <p:cNvPr id="47" name="Flowchart: Document 46"/>
                <p:cNvSpPr/>
                <p:nvPr/>
              </p:nvSpPr>
              <p:spPr bwMode="gray">
                <a:xfrm>
                  <a:off x="6046784" y="3510062"/>
                  <a:ext cx="990600" cy="593271"/>
                </a:xfrm>
                <a:prstGeom prst="flowChartDocumen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dirty="0" smtClean="0"/>
                    <a:t>Recommendations &amp; Decisions</a:t>
                  </a:r>
                  <a:endParaRPr lang="en-US" sz="800" dirty="0"/>
                </a:p>
              </p:txBody>
            </p:sp>
            <p:cxnSp>
              <p:nvCxnSpPr>
                <p:cNvPr id="48" name="Straight Arrow Connector 47"/>
                <p:cNvCxnSpPr>
                  <a:stCxn id="46" idx="2"/>
                  <a:endCxn id="47" idx="0"/>
                </p:cNvCxnSpPr>
                <p:nvPr/>
              </p:nvCxnSpPr>
              <p:spPr bwMode="gray">
                <a:xfrm>
                  <a:off x="6533551" y="3221190"/>
                  <a:ext cx="8533" cy="288872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 bwMode="gray">
              <a:xfrm>
                <a:off x="7203668" y="2720234"/>
                <a:ext cx="1312321" cy="397032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GB" sz="1100" b="1" dirty="0" smtClean="0">
                    <a:solidFill>
                      <a:schemeClr val="accent5"/>
                    </a:solidFill>
                  </a:rPr>
                  <a:t>Step 4: Optimisation</a:t>
                </a:r>
                <a:endParaRPr lang="en-US" sz="1100" b="1" dirty="0" smtClean="0">
                  <a:solidFill>
                    <a:schemeClr val="accent5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664220" y="2563821"/>
            <a:ext cx="6931431" cy="2341662"/>
            <a:chOff x="1664220" y="2309439"/>
            <a:chExt cx="6931431" cy="2341662"/>
          </a:xfrm>
        </p:grpSpPr>
        <p:cxnSp>
          <p:nvCxnSpPr>
            <p:cNvPr id="50" name="Elbow Connector 49"/>
            <p:cNvCxnSpPr>
              <a:stCxn id="52" idx="2"/>
              <a:endCxn id="53" idx="2"/>
            </p:cNvCxnSpPr>
            <p:nvPr/>
          </p:nvCxnSpPr>
          <p:spPr bwMode="gray">
            <a:xfrm rot="5400000" flipH="1">
              <a:off x="5116868" y="1106763"/>
              <a:ext cx="45556" cy="5960252"/>
            </a:xfrm>
            <a:prstGeom prst="bentConnector3">
              <a:avLst>
                <a:gd name="adj1" fmla="val -501800"/>
              </a:avLst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1664220" y="2309439"/>
              <a:ext cx="6931431" cy="2341662"/>
              <a:chOff x="1664220" y="2309439"/>
              <a:chExt cx="6931431" cy="2341662"/>
            </a:xfrm>
          </p:grpSpPr>
          <p:sp>
            <p:nvSpPr>
              <p:cNvPr id="52" name="Flowchart: Process 51"/>
              <p:cNvSpPr/>
              <p:nvPr/>
            </p:nvSpPr>
            <p:spPr bwMode="gray">
              <a:xfrm>
                <a:off x="7643893" y="3501727"/>
                <a:ext cx="951758" cy="607940"/>
              </a:xfrm>
              <a:prstGeom prst="flowChartProcess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Execution &amp; Fulfilment</a:t>
                </a:r>
                <a:endParaRPr lang="en-US" sz="1000" dirty="0"/>
              </a:p>
            </p:txBody>
          </p:sp>
          <p:sp>
            <p:nvSpPr>
              <p:cNvPr id="53" name="Flowchart: Document 52"/>
              <p:cNvSpPr/>
              <p:nvPr/>
            </p:nvSpPr>
            <p:spPr bwMode="gray">
              <a:xfrm>
                <a:off x="1664220" y="3510062"/>
                <a:ext cx="990600" cy="593271"/>
              </a:xfrm>
              <a:prstGeom prst="flowChartDocumen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Analysis &amp; Results</a:t>
                </a:r>
                <a:endParaRPr lang="en-US" sz="1000" dirty="0"/>
              </a:p>
            </p:txBody>
          </p:sp>
          <p:cxnSp>
            <p:nvCxnSpPr>
              <p:cNvPr id="54" name="Straight Arrow Connector 53"/>
              <p:cNvCxnSpPr>
                <a:stCxn id="53" idx="0"/>
                <a:endCxn id="16" idx="2"/>
              </p:cNvCxnSpPr>
              <p:nvPr/>
            </p:nvCxnSpPr>
            <p:spPr bwMode="gray">
              <a:xfrm flipV="1">
                <a:off x="2159520" y="2309439"/>
                <a:ext cx="6801" cy="1200623"/>
              </a:xfrm>
              <a:prstGeom prst="straightConnector1">
                <a:avLst/>
              </a:prstGeom>
              <a:ln w="127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 bwMode="gray">
              <a:xfrm>
                <a:off x="3844508" y="4406419"/>
                <a:ext cx="3164922" cy="24468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GB" sz="1100" b="1" dirty="0" smtClean="0">
                    <a:solidFill>
                      <a:srgbClr val="002060"/>
                    </a:solidFill>
                  </a:rPr>
                  <a:t>Step 5: Fulfilment &amp; Analysis</a:t>
                </a:r>
                <a:endParaRPr lang="en-US" sz="1100" b="1" dirty="0" smtClean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85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对角圆角矩形 36"/>
          <p:cNvSpPr/>
          <p:nvPr/>
        </p:nvSpPr>
        <p:spPr bwMode="auto">
          <a:xfrm>
            <a:off x="38939" y="94471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00B050"/>
                </a:solidFill>
              </a:rPr>
              <a:t>Micro services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00B050"/>
                </a:solidFill>
              </a:rPr>
              <a:t> + pipelines  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ltGray">
          <a:xfrm>
            <a:off x="2045751" y="515639"/>
            <a:ext cx="6259476" cy="3605300"/>
          </a:xfrm>
          <a:prstGeom prst="roundRect">
            <a:avLst>
              <a:gd name="adj" fmla="val 7644"/>
            </a:avLst>
          </a:prstGeom>
          <a:solidFill>
            <a:srgbClr val="FFFF99">
              <a:alpha val="50000"/>
            </a:srgbClr>
          </a:solidFill>
          <a:ln w="25400" algn="ctr">
            <a:solidFill>
              <a:srgbClr val="201C4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>
              <a:spcBef>
                <a:spcPct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宋体" panose="02010600030101010101" pitchFamily="2" charset="-122"/>
              </a:rPr>
              <a:t>Recommendation Services</a:t>
            </a:r>
          </a:p>
          <a:p>
            <a:pPr algn="r" eaLnBrk="0" hangingPunct="0">
              <a:spcBef>
                <a:spcPct val="0"/>
              </a:spcBef>
            </a:pPr>
            <a:endParaRPr lang="en-US" altLang="zh-CN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0"/>
              </a:spcBef>
            </a:pP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0"/>
              </a:spcBef>
            </a:pP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0"/>
              </a:spcBef>
            </a:pP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0"/>
              </a:spcBef>
            </a:pP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0"/>
              </a:spcBef>
            </a:pP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0"/>
              </a:spcBef>
            </a:pP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0"/>
              </a:spcBef>
            </a:pP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0"/>
              </a:spcBef>
            </a:pP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0"/>
              </a:spcBef>
            </a:pP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0"/>
              </a:spcBef>
            </a:pP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0"/>
              </a:spcBef>
            </a:pP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0"/>
              </a:spcBef>
            </a:pP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0"/>
              </a:spcBef>
            </a:pP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0"/>
              </a:spcBef>
            </a:pP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0"/>
              </a:spcBef>
            </a:pP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0"/>
              </a:spcBef>
            </a:pPr>
            <a:endParaRPr lang="zh-CN" altLang="en-US" sz="1200" i="0" dirty="0">
              <a:ea typeface="宋体" panose="02010600030101010101" pitchFamily="2" charset="-122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ltGray">
          <a:xfrm>
            <a:off x="5712977" y="934267"/>
            <a:ext cx="2117689" cy="884217"/>
          </a:xfrm>
          <a:prstGeom prst="roundRect">
            <a:avLst>
              <a:gd name="adj" fmla="val 7644"/>
            </a:avLst>
          </a:prstGeom>
          <a:gradFill rotWithShape="1">
            <a:gsLst>
              <a:gs pos="0">
                <a:srgbClr val="7A7AB8"/>
              </a:gs>
              <a:gs pos="100000">
                <a:srgbClr val="3B3491"/>
              </a:gs>
            </a:gsLst>
            <a:lin ang="2700000" scaled="1"/>
          </a:gradFill>
          <a:ln w="25400" algn="ctr">
            <a:solidFill>
              <a:srgbClr val="201C4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</a:pPr>
            <a:r>
              <a:rPr lang="en-US" altLang="zh-CN" sz="1200" i="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ML /DL learning </a:t>
            </a:r>
            <a:r>
              <a:rPr lang="en-US" altLang="zh-CN" sz="120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pipelines</a:t>
            </a:r>
          </a:p>
          <a:p>
            <a:pPr eaLnBrk="0" hangingPunct="0">
              <a:spcBef>
                <a:spcPct val="0"/>
              </a:spcBef>
            </a:pPr>
            <a:r>
              <a:rPr lang="en-US" altLang="zh-CN" sz="1200" i="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Historical + Incremental </a:t>
            </a:r>
            <a:endParaRPr lang="en-US" altLang="zh-CN" sz="1200" i="0" dirty="0">
              <a:ea typeface="宋体" panose="02010600030101010101" pitchFamily="2" charset="-122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 rot="16200000">
            <a:off x="6389274" y="1427303"/>
            <a:ext cx="136859" cy="127589"/>
          </a:xfrm>
          <a:prstGeom prst="ellipse">
            <a:avLst/>
          </a:prstGeom>
          <a:solidFill>
            <a:srgbClr val="E5E6EF"/>
          </a:solidFill>
          <a:ln w="25400" algn="ctr">
            <a:solidFill>
              <a:srgbClr val="B5B5D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cxnSp>
        <p:nvCxnSpPr>
          <p:cNvPr id="5" name="AutoShape 5"/>
          <p:cNvCxnSpPr>
            <a:cxnSpLocks noChangeShapeType="1"/>
            <a:stCxn id="4" idx="4"/>
            <a:endCxn id="6" idx="0"/>
          </p:cNvCxnSpPr>
          <p:nvPr/>
        </p:nvCxnSpPr>
        <p:spPr bwMode="auto">
          <a:xfrm>
            <a:off x="6528433" y="1489754"/>
            <a:ext cx="238535" cy="1341"/>
          </a:xfrm>
          <a:prstGeom prst="straightConnector1">
            <a:avLst/>
          </a:prstGeom>
          <a:noFill/>
          <a:ln w="28575">
            <a:solidFill>
              <a:srgbClr val="C1C5D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Oval 6"/>
          <p:cNvSpPr>
            <a:spLocks noChangeArrowheads="1"/>
          </p:cNvSpPr>
          <p:nvPr/>
        </p:nvSpPr>
        <p:spPr bwMode="auto">
          <a:xfrm rot="16200000">
            <a:off x="6772038" y="1425961"/>
            <a:ext cx="136859" cy="127589"/>
          </a:xfrm>
          <a:prstGeom prst="ellipse">
            <a:avLst/>
          </a:prstGeom>
          <a:solidFill>
            <a:srgbClr val="E5E6EF"/>
          </a:solidFill>
          <a:ln w="25400" algn="ctr">
            <a:solidFill>
              <a:srgbClr val="B5B5D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>
              <a:spcBef>
                <a:spcPct val="0"/>
              </a:spcBef>
            </a:pPr>
            <a:endParaRPr lang="de-CH" altLang="en-US" sz="1800" b="1" i="0">
              <a:latin typeface="Times" panose="02020603050405020304" pitchFamily="18" charset="0"/>
            </a:endParaRPr>
          </a:p>
        </p:txBody>
      </p:sp>
      <p:cxnSp>
        <p:nvCxnSpPr>
          <p:cNvPr id="7" name="AutoShape 7"/>
          <p:cNvCxnSpPr>
            <a:cxnSpLocks noChangeShapeType="1"/>
            <a:stCxn id="6" idx="4"/>
            <a:endCxn id="8" idx="0"/>
          </p:cNvCxnSpPr>
          <p:nvPr/>
        </p:nvCxnSpPr>
        <p:spPr bwMode="auto">
          <a:xfrm>
            <a:off x="6911198" y="1489754"/>
            <a:ext cx="277366" cy="0"/>
          </a:xfrm>
          <a:prstGeom prst="straightConnector1">
            <a:avLst/>
          </a:prstGeom>
          <a:noFill/>
          <a:ln w="28575">
            <a:solidFill>
              <a:srgbClr val="C1C5D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Oval 8"/>
          <p:cNvSpPr>
            <a:spLocks noChangeArrowheads="1"/>
          </p:cNvSpPr>
          <p:nvPr/>
        </p:nvSpPr>
        <p:spPr bwMode="auto">
          <a:xfrm rot="16200000">
            <a:off x="7192942" y="1425266"/>
            <a:ext cx="136859" cy="128975"/>
          </a:xfrm>
          <a:prstGeom prst="ellipse">
            <a:avLst/>
          </a:prstGeom>
          <a:solidFill>
            <a:srgbClr val="E5E6EF"/>
          </a:solidFill>
          <a:ln w="25400" algn="ctr">
            <a:solidFill>
              <a:srgbClr val="B5B5D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cxnSp>
        <p:nvCxnSpPr>
          <p:cNvPr id="9" name="AutoShape 9"/>
          <p:cNvCxnSpPr>
            <a:cxnSpLocks noChangeShapeType="1"/>
            <a:stCxn id="8" idx="4"/>
          </p:cNvCxnSpPr>
          <p:nvPr/>
        </p:nvCxnSpPr>
        <p:spPr bwMode="auto">
          <a:xfrm>
            <a:off x="7336954" y="1491096"/>
            <a:ext cx="343934" cy="1342"/>
          </a:xfrm>
          <a:prstGeom prst="straightConnector1">
            <a:avLst/>
          </a:prstGeom>
          <a:noFill/>
          <a:ln w="28575">
            <a:solidFill>
              <a:srgbClr val="C1C5D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Oval 10"/>
          <p:cNvSpPr>
            <a:spLocks noChangeArrowheads="1"/>
          </p:cNvSpPr>
          <p:nvPr/>
        </p:nvSpPr>
        <p:spPr bwMode="auto">
          <a:xfrm rot="16200000">
            <a:off x="6000961" y="1431328"/>
            <a:ext cx="136859" cy="127589"/>
          </a:xfrm>
          <a:prstGeom prst="ellipse">
            <a:avLst/>
          </a:prstGeom>
          <a:solidFill>
            <a:srgbClr val="D6D8EA"/>
          </a:solidFill>
          <a:ln w="2540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cxnSp>
        <p:nvCxnSpPr>
          <p:cNvPr id="11" name="AutoShape 11"/>
          <p:cNvCxnSpPr>
            <a:cxnSpLocks noChangeShapeType="1"/>
            <a:stCxn id="10" idx="4"/>
          </p:cNvCxnSpPr>
          <p:nvPr/>
        </p:nvCxnSpPr>
        <p:spPr bwMode="auto">
          <a:xfrm flipV="1">
            <a:off x="6144280" y="1493779"/>
            <a:ext cx="267659" cy="1342"/>
          </a:xfrm>
          <a:prstGeom prst="straightConnector1">
            <a:avLst/>
          </a:prstGeom>
          <a:noFill/>
          <a:ln w="28575">
            <a:solidFill>
              <a:srgbClr val="C1C5D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2"/>
          <p:cNvSpPr>
            <a:spLocks noChangeArrowheads="1"/>
          </p:cNvSpPr>
          <p:nvPr/>
        </p:nvSpPr>
        <p:spPr bwMode="auto">
          <a:xfrm rot="16200000">
            <a:off x="6387194" y="1603720"/>
            <a:ext cx="136859" cy="128975"/>
          </a:xfrm>
          <a:prstGeom prst="ellipse">
            <a:avLst/>
          </a:prstGeom>
          <a:solidFill>
            <a:srgbClr val="E5E6EF"/>
          </a:solidFill>
          <a:ln w="25400" algn="ctr">
            <a:solidFill>
              <a:srgbClr val="B5B5D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cxnSp>
        <p:nvCxnSpPr>
          <p:cNvPr id="13" name="AutoShape 13"/>
          <p:cNvCxnSpPr>
            <a:cxnSpLocks noChangeShapeType="1"/>
            <a:stCxn id="12" idx="4"/>
            <a:endCxn id="14" idx="0"/>
          </p:cNvCxnSpPr>
          <p:nvPr/>
        </p:nvCxnSpPr>
        <p:spPr bwMode="auto">
          <a:xfrm>
            <a:off x="6528433" y="1668208"/>
            <a:ext cx="238535" cy="0"/>
          </a:xfrm>
          <a:prstGeom prst="straightConnector1">
            <a:avLst/>
          </a:prstGeom>
          <a:noFill/>
          <a:ln w="28575">
            <a:solidFill>
              <a:srgbClr val="C1C5D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4"/>
          <p:cNvSpPr>
            <a:spLocks noChangeArrowheads="1"/>
          </p:cNvSpPr>
          <p:nvPr/>
        </p:nvSpPr>
        <p:spPr bwMode="auto">
          <a:xfrm rot="16200000">
            <a:off x="6769266" y="1603073"/>
            <a:ext cx="136859" cy="127589"/>
          </a:xfrm>
          <a:prstGeom prst="ellipse">
            <a:avLst/>
          </a:prstGeom>
          <a:solidFill>
            <a:srgbClr val="E5E6EF"/>
          </a:solidFill>
          <a:ln w="25400" algn="ctr">
            <a:solidFill>
              <a:srgbClr val="B5B5D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>
              <a:spcBef>
                <a:spcPct val="0"/>
              </a:spcBef>
            </a:pPr>
            <a:endParaRPr lang="de-CH" altLang="en-US" sz="1800" b="1" i="0">
              <a:latin typeface="Times" panose="02020603050405020304" pitchFamily="18" charset="0"/>
            </a:endParaRPr>
          </a:p>
        </p:txBody>
      </p:sp>
      <p:cxnSp>
        <p:nvCxnSpPr>
          <p:cNvPr id="15" name="AutoShape 15"/>
          <p:cNvCxnSpPr>
            <a:cxnSpLocks noChangeShapeType="1"/>
            <a:stCxn id="14" idx="4"/>
            <a:endCxn id="16" idx="0"/>
          </p:cNvCxnSpPr>
          <p:nvPr/>
        </p:nvCxnSpPr>
        <p:spPr bwMode="auto">
          <a:xfrm>
            <a:off x="6908424" y="1666866"/>
            <a:ext cx="277366" cy="0"/>
          </a:xfrm>
          <a:prstGeom prst="straightConnector1">
            <a:avLst/>
          </a:prstGeom>
          <a:noFill/>
          <a:ln w="28575">
            <a:solidFill>
              <a:srgbClr val="C1C5D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6"/>
          <p:cNvSpPr>
            <a:spLocks noChangeArrowheads="1"/>
          </p:cNvSpPr>
          <p:nvPr/>
        </p:nvSpPr>
        <p:spPr bwMode="auto">
          <a:xfrm rot="16200000">
            <a:off x="7190862" y="1603073"/>
            <a:ext cx="136859" cy="127589"/>
          </a:xfrm>
          <a:prstGeom prst="ellipse">
            <a:avLst/>
          </a:prstGeom>
          <a:solidFill>
            <a:srgbClr val="E5E6EF"/>
          </a:solidFill>
          <a:ln w="25400" algn="ctr">
            <a:solidFill>
              <a:srgbClr val="B5B5D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cxnSp>
        <p:nvCxnSpPr>
          <p:cNvPr id="17" name="AutoShape 17"/>
          <p:cNvCxnSpPr>
            <a:cxnSpLocks noChangeShapeType="1"/>
            <a:stCxn id="16" idx="4"/>
          </p:cNvCxnSpPr>
          <p:nvPr/>
        </p:nvCxnSpPr>
        <p:spPr bwMode="auto">
          <a:xfrm>
            <a:off x="7334181" y="1666866"/>
            <a:ext cx="345321" cy="1341"/>
          </a:xfrm>
          <a:prstGeom prst="straightConnector1">
            <a:avLst/>
          </a:prstGeom>
          <a:noFill/>
          <a:ln w="28575">
            <a:solidFill>
              <a:srgbClr val="C1C5D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8"/>
          <p:cNvSpPr>
            <a:spLocks noChangeArrowheads="1"/>
          </p:cNvSpPr>
          <p:nvPr/>
        </p:nvSpPr>
        <p:spPr bwMode="auto">
          <a:xfrm rot="16200000">
            <a:off x="5998882" y="1607745"/>
            <a:ext cx="136859" cy="128975"/>
          </a:xfrm>
          <a:prstGeom prst="ellipse">
            <a:avLst/>
          </a:prstGeom>
          <a:solidFill>
            <a:srgbClr val="D6D8EA"/>
          </a:solidFill>
          <a:ln w="2540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cxnSp>
        <p:nvCxnSpPr>
          <p:cNvPr id="19" name="AutoShape 19"/>
          <p:cNvCxnSpPr>
            <a:cxnSpLocks noChangeShapeType="1"/>
            <a:stCxn id="18" idx="4"/>
          </p:cNvCxnSpPr>
          <p:nvPr/>
        </p:nvCxnSpPr>
        <p:spPr bwMode="auto">
          <a:xfrm flipV="1">
            <a:off x="6142894" y="1672233"/>
            <a:ext cx="267658" cy="1341"/>
          </a:xfrm>
          <a:prstGeom prst="straightConnector1">
            <a:avLst/>
          </a:prstGeom>
          <a:noFill/>
          <a:ln w="28575">
            <a:solidFill>
              <a:srgbClr val="C1C5D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26086" y="4137040"/>
            <a:ext cx="7548513" cy="9016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0394" y="4516758"/>
            <a:ext cx="1331357" cy="22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1100" b="1" i="0">
                <a:latin typeface="Verdana" panose="020B0604030504040204" pitchFamily="34" charset="0"/>
                <a:ea typeface="宋体" panose="02010600030101010101" pitchFamily="2" charset="-122"/>
              </a:rPr>
              <a:t>Data Sources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719004" y="4339628"/>
            <a:ext cx="7173374" cy="321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17675" y="2216608"/>
            <a:ext cx="1808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1000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Data Pipeline Bus</a:t>
            </a:r>
            <a:endParaRPr lang="en-US" altLang="zh-CN" sz="1000" b="1" i="0" dirty="0" smtClean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zh-CN" sz="1000" i="0" dirty="0" smtClean="0">
                <a:latin typeface="Verdana" panose="020B0604030504040204" pitchFamily="34" charset="0"/>
                <a:ea typeface="宋体" panose="02010600030101010101" pitchFamily="2" charset="-122"/>
              </a:rPr>
              <a:t>Data Pipeline Engine</a:t>
            </a:r>
            <a:endParaRPr lang="en-US" altLang="zh-CN" sz="100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51720" y="3231075"/>
            <a:ext cx="164559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1000" b="1" i="0" dirty="0">
                <a:latin typeface="Verdana" panose="020B0604030504040204" pitchFamily="34" charset="0"/>
                <a:ea typeface="宋体" panose="02010600030101010101" pitchFamily="2" charset="-122"/>
              </a:rPr>
              <a:t>Data </a:t>
            </a:r>
            <a:r>
              <a:rPr lang="en-US" altLang="zh-CN" sz="1000" b="1" i="0" dirty="0" smtClean="0">
                <a:latin typeface="Verdana" panose="020B0604030504040204" pitchFamily="34" charset="0"/>
                <a:ea typeface="宋体" panose="02010600030101010101" pitchFamily="2" charset="-122"/>
              </a:rPr>
              <a:t>Integration Pipelines</a:t>
            </a:r>
            <a:endParaRPr lang="en-US" altLang="zh-CN" sz="1000" b="1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zh-CN" sz="1000" i="0" dirty="0" smtClean="0">
                <a:latin typeface="Verdana" panose="020B0604030504040204" pitchFamily="34" charset="0"/>
                <a:ea typeface="宋体" panose="02010600030101010101" pitchFamily="2" charset="-122"/>
              </a:rPr>
              <a:t>RT, Rule and Batch</a:t>
            </a:r>
            <a:endParaRPr lang="en-US" altLang="zh-CN" sz="100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17675" y="723611"/>
            <a:ext cx="18195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1000" b="1" i="0" dirty="0" smtClean="0">
                <a:latin typeface="Verdana" panose="020B0604030504040204" pitchFamily="34" charset="0"/>
                <a:ea typeface="宋体" panose="02010600030101010101" pitchFamily="2" charset="-122"/>
              </a:rPr>
              <a:t>Serving Pipelines</a:t>
            </a:r>
            <a:endParaRPr lang="en-US" altLang="zh-CN" sz="1000" b="1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zh-CN" sz="1000" i="0" dirty="0" smtClean="0">
                <a:latin typeface="Verdana" panose="020B0604030504040204" pitchFamily="34" charset="0"/>
                <a:ea typeface="宋体" panose="02010600030101010101" pitchFamily="2" charset="-122"/>
              </a:rPr>
              <a:t>RT, NRT and Batch</a:t>
            </a:r>
            <a:endParaRPr lang="en-US" altLang="zh-CN" sz="100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ltGray">
          <a:xfrm>
            <a:off x="2238524" y="2359213"/>
            <a:ext cx="4879913" cy="503158"/>
          </a:xfrm>
          <a:prstGeom prst="roundRect">
            <a:avLst>
              <a:gd name="adj" fmla="val 7644"/>
            </a:avLst>
          </a:prstGeom>
          <a:solidFill>
            <a:srgbClr val="969696"/>
          </a:solidFill>
          <a:ln w="25400" algn="ctr">
            <a:solidFill>
              <a:srgbClr val="201C4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200" i="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Data Pipeline Bus </a:t>
            </a:r>
            <a:endParaRPr lang="en-US" altLang="zh-CN" sz="1200" i="0" dirty="0">
              <a:ea typeface="宋体" panose="02010600030101010101" pitchFamily="2" charset="-122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7503373" y="4028358"/>
            <a:ext cx="0" cy="49108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7004115" y="4017624"/>
            <a:ext cx="0" cy="481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4150020" y="3981397"/>
            <a:ext cx="510353" cy="538045"/>
          </a:xfrm>
          <a:custGeom>
            <a:avLst/>
            <a:gdLst>
              <a:gd name="T0" fmla="*/ 368 w 368"/>
              <a:gd name="T1" fmla="*/ 0 h 517"/>
              <a:gd name="T2" fmla="*/ 368 w 368"/>
              <a:gd name="T3" fmla="*/ 315 h 517"/>
              <a:gd name="T4" fmla="*/ 0 w 368"/>
              <a:gd name="T5" fmla="*/ 315 h 517"/>
              <a:gd name="T6" fmla="*/ 0 w 368"/>
              <a:gd name="T7" fmla="*/ 517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517">
                <a:moveTo>
                  <a:pt x="368" y="0"/>
                </a:moveTo>
                <a:lnTo>
                  <a:pt x="368" y="315"/>
                </a:lnTo>
                <a:lnTo>
                  <a:pt x="0" y="315"/>
                </a:lnTo>
                <a:lnTo>
                  <a:pt x="0" y="517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671372" y="3915650"/>
            <a:ext cx="0" cy="69234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5162405" y="3915650"/>
            <a:ext cx="0" cy="58634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758934" y="3915650"/>
            <a:ext cx="1387" cy="6024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>
            <a:off x="2750709" y="3907600"/>
            <a:ext cx="9707" cy="6024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ltGray">
          <a:xfrm>
            <a:off x="2660564" y="3833803"/>
            <a:ext cx="199704" cy="183821"/>
          </a:xfrm>
          <a:prstGeom prst="rect">
            <a:avLst/>
          </a:prstGeom>
          <a:gradFill rotWithShape="1">
            <a:gsLst>
              <a:gs pos="0">
                <a:srgbClr val="DE5C5C"/>
              </a:gs>
              <a:gs pos="100000">
                <a:srgbClr val="990000"/>
              </a:gs>
            </a:gsLst>
            <a:lin ang="2700000" scaled="1"/>
          </a:gradFill>
          <a:ln w="25400" algn="ctr">
            <a:solidFill>
              <a:srgbClr val="62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ltGray">
          <a:xfrm>
            <a:off x="3159823" y="3833803"/>
            <a:ext cx="199704" cy="183821"/>
          </a:xfrm>
          <a:prstGeom prst="rect">
            <a:avLst/>
          </a:prstGeom>
          <a:gradFill rotWithShape="1">
            <a:gsLst>
              <a:gs pos="0">
                <a:srgbClr val="DE5C5C"/>
              </a:gs>
              <a:gs pos="100000">
                <a:srgbClr val="990000"/>
              </a:gs>
            </a:gsLst>
            <a:lin ang="2700000" scaled="1"/>
          </a:gradFill>
          <a:ln w="25400" algn="ctr">
            <a:solidFill>
              <a:srgbClr val="62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ltGray">
          <a:xfrm>
            <a:off x="3659082" y="3833803"/>
            <a:ext cx="199704" cy="183821"/>
          </a:xfrm>
          <a:prstGeom prst="rect">
            <a:avLst/>
          </a:prstGeom>
          <a:gradFill rotWithShape="1">
            <a:gsLst>
              <a:gs pos="0">
                <a:srgbClr val="DE5C5C"/>
              </a:gs>
              <a:gs pos="100000">
                <a:srgbClr val="990000"/>
              </a:gs>
            </a:gsLst>
            <a:lin ang="2700000" scaled="1"/>
          </a:gradFill>
          <a:ln w="25400" algn="ctr">
            <a:solidFill>
              <a:srgbClr val="62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37" name="AutoShape 37"/>
          <p:cNvSpPr>
            <a:spLocks noChangeArrowheads="1"/>
          </p:cNvSpPr>
          <p:nvPr/>
        </p:nvSpPr>
        <p:spPr bwMode="auto">
          <a:xfrm>
            <a:off x="2460862" y="3348087"/>
            <a:ext cx="1564344" cy="473641"/>
          </a:xfrm>
          <a:prstGeom prst="roundRect">
            <a:avLst>
              <a:gd name="adj" fmla="val 6273"/>
            </a:avLst>
          </a:prstGeom>
          <a:gradFill rotWithShape="1">
            <a:gsLst>
              <a:gs pos="0">
                <a:schemeClr val="hlink">
                  <a:gamma/>
                  <a:tint val="7372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25400" algn="ctr">
            <a:solidFill>
              <a:srgbClr val="30624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200" i="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Real Time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1200" i="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Event Integration</a:t>
            </a: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AutoShape 38"/>
          <p:cNvSpPr>
            <a:spLocks noChangeArrowheads="1"/>
          </p:cNvSpPr>
          <p:nvPr/>
        </p:nvSpPr>
        <p:spPr bwMode="auto">
          <a:xfrm>
            <a:off x="6221943" y="3348087"/>
            <a:ext cx="1564344" cy="480349"/>
          </a:xfrm>
          <a:prstGeom prst="roundRect">
            <a:avLst>
              <a:gd name="adj" fmla="val 8574"/>
            </a:avLst>
          </a:prstGeom>
          <a:gradFill rotWithShape="1">
            <a:gsLst>
              <a:gs pos="0">
                <a:schemeClr val="hlink">
                  <a:gamma/>
                  <a:tint val="7372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25400" algn="ctr">
            <a:solidFill>
              <a:srgbClr val="30624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200" i="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Batch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1200" i="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Data Integration</a:t>
            </a: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auto">
          <a:xfrm>
            <a:off x="4358044" y="3348087"/>
            <a:ext cx="1564344" cy="480349"/>
          </a:xfrm>
          <a:prstGeom prst="roundRect">
            <a:avLst>
              <a:gd name="adj" fmla="val 9606"/>
            </a:avLst>
          </a:prstGeom>
          <a:gradFill rotWithShape="1">
            <a:gsLst>
              <a:gs pos="0">
                <a:schemeClr val="hlink">
                  <a:gamma/>
                  <a:tint val="7372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25400" algn="ctr">
            <a:solidFill>
              <a:srgbClr val="30624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200" i="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Business Rule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Integration</a:t>
            </a: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4564682" y="3844537"/>
            <a:ext cx="1198221" cy="183821"/>
            <a:chOff x="1806" y="3097"/>
            <a:chExt cx="864" cy="137"/>
          </a:xfrm>
        </p:grpSpPr>
        <p:sp>
          <p:nvSpPr>
            <p:cNvPr id="41" name="Rectangle 41"/>
            <p:cNvSpPr>
              <a:spLocks noChangeArrowheads="1"/>
            </p:cNvSpPr>
            <p:nvPr/>
          </p:nvSpPr>
          <p:spPr bwMode="ltGray">
            <a:xfrm>
              <a:off x="1806" y="3097"/>
              <a:ext cx="144" cy="137"/>
            </a:xfrm>
            <a:prstGeom prst="rect">
              <a:avLst/>
            </a:prstGeom>
            <a:gradFill rotWithShape="1">
              <a:gsLst>
                <a:gs pos="0">
                  <a:srgbClr val="DE5C5C"/>
                </a:gs>
                <a:gs pos="100000">
                  <a:srgbClr val="990000"/>
                </a:gs>
              </a:gsLst>
              <a:lin ang="2700000" scaled="1"/>
            </a:gradFill>
            <a:ln w="25400" algn="ctr">
              <a:solidFill>
                <a:srgbClr val="62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ltGray">
            <a:xfrm>
              <a:off x="2166" y="3097"/>
              <a:ext cx="144" cy="137"/>
            </a:xfrm>
            <a:prstGeom prst="rect">
              <a:avLst/>
            </a:prstGeom>
            <a:gradFill rotWithShape="1">
              <a:gsLst>
                <a:gs pos="0">
                  <a:srgbClr val="DE5C5C"/>
                </a:gs>
                <a:gs pos="100000">
                  <a:srgbClr val="990000"/>
                </a:gs>
              </a:gsLst>
              <a:lin ang="2700000" scaled="1"/>
            </a:gradFill>
            <a:ln w="25400" algn="ctr">
              <a:solidFill>
                <a:srgbClr val="62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ltGray">
            <a:xfrm>
              <a:off x="2526" y="3097"/>
              <a:ext cx="144" cy="137"/>
            </a:xfrm>
            <a:prstGeom prst="rect">
              <a:avLst/>
            </a:prstGeom>
            <a:gradFill rotWithShape="1">
              <a:gsLst>
                <a:gs pos="0">
                  <a:srgbClr val="DE5C5C"/>
                </a:gs>
                <a:gs pos="100000">
                  <a:srgbClr val="990000"/>
                </a:gs>
              </a:gsLst>
              <a:lin ang="2700000" scaled="1"/>
            </a:gradFill>
            <a:ln w="25400" algn="ctr">
              <a:solidFill>
                <a:srgbClr val="62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</p:grpSp>
      <p:sp>
        <p:nvSpPr>
          <p:cNvPr id="44" name="Freeform 44"/>
          <p:cNvSpPr>
            <a:spLocks/>
          </p:cNvSpPr>
          <p:nvPr/>
        </p:nvSpPr>
        <p:spPr bwMode="auto">
          <a:xfrm>
            <a:off x="3274237" y="4035233"/>
            <a:ext cx="366817" cy="444190"/>
          </a:xfrm>
          <a:custGeom>
            <a:avLst/>
            <a:gdLst>
              <a:gd name="T0" fmla="*/ 0 w 309"/>
              <a:gd name="T1" fmla="*/ 0 h 499"/>
              <a:gd name="T2" fmla="*/ 0 w 309"/>
              <a:gd name="T3" fmla="*/ 279 h 499"/>
              <a:gd name="T4" fmla="*/ 309 w 309"/>
              <a:gd name="T5" fmla="*/ 279 h 499"/>
              <a:gd name="T6" fmla="*/ 309 w 309"/>
              <a:gd name="T7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9" h="499">
                <a:moveTo>
                  <a:pt x="0" y="0"/>
                </a:moveTo>
                <a:lnTo>
                  <a:pt x="0" y="279"/>
                </a:lnTo>
                <a:lnTo>
                  <a:pt x="309" y="279"/>
                </a:lnTo>
                <a:lnTo>
                  <a:pt x="309" y="499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z="1100"/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6036108" y="3949194"/>
            <a:ext cx="477070" cy="579639"/>
          </a:xfrm>
          <a:custGeom>
            <a:avLst/>
            <a:gdLst>
              <a:gd name="T0" fmla="*/ 344 w 344"/>
              <a:gd name="T1" fmla="*/ 0 h 499"/>
              <a:gd name="T2" fmla="*/ 344 w 344"/>
              <a:gd name="T3" fmla="*/ 309 h 499"/>
              <a:gd name="T4" fmla="*/ 0 w 344"/>
              <a:gd name="T5" fmla="*/ 309 h 499"/>
              <a:gd name="T6" fmla="*/ 0 w 344"/>
              <a:gd name="T7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" h="499">
                <a:moveTo>
                  <a:pt x="344" y="0"/>
                </a:moveTo>
                <a:lnTo>
                  <a:pt x="344" y="309"/>
                </a:lnTo>
                <a:lnTo>
                  <a:pt x="0" y="309"/>
                </a:lnTo>
                <a:lnTo>
                  <a:pt x="0" y="499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grpSp>
        <p:nvGrpSpPr>
          <p:cNvPr id="46" name="Group 46"/>
          <p:cNvGrpSpPr>
            <a:grpSpLocks/>
          </p:cNvGrpSpPr>
          <p:nvPr/>
        </p:nvGrpSpPr>
        <p:grpSpPr bwMode="auto">
          <a:xfrm>
            <a:off x="6405005" y="3844537"/>
            <a:ext cx="1198221" cy="183821"/>
            <a:chOff x="1806" y="3097"/>
            <a:chExt cx="864" cy="137"/>
          </a:xfrm>
        </p:grpSpPr>
        <p:sp>
          <p:nvSpPr>
            <p:cNvPr id="47" name="Rectangle 47"/>
            <p:cNvSpPr>
              <a:spLocks noChangeArrowheads="1"/>
            </p:cNvSpPr>
            <p:nvPr/>
          </p:nvSpPr>
          <p:spPr bwMode="ltGray">
            <a:xfrm>
              <a:off x="1806" y="3097"/>
              <a:ext cx="144" cy="137"/>
            </a:xfrm>
            <a:prstGeom prst="rect">
              <a:avLst/>
            </a:prstGeom>
            <a:gradFill rotWithShape="1">
              <a:gsLst>
                <a:gs pos="0">
                  <a:srgbClr val="DE5C5C"/>
                </a:gs>
                <a:gs pos="100000">
                  <a:srgbClr val="990000"/>
                </a:gs>
              </a:gsLst>
              <a:lin ang="2700000" scaled="1"/>
            </a:gradFill>
            <a:ln w="25400" algn="ctr">
              <a:solidFill>
                <a:srgbClr val="62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ltGray">
            <a:xfrm>
              <a:off x="2166" y="3097"/>
              <a:ext cx="144" cy="137"/>
            </a:xfrm>
            <a:prstGeom prst="rect">
              <a:avLst/>
            </a:prstGeom>
            <a:gradFill rotWithShape="1">
              <a:gsLst>
                <a:gs pos="0">
                  <a:srgbClr val="DE5C5C"/>
                </a:gs>
                <a:gs pos="100000">
                  <a:srgbClr val="990000"/>
                </a:gs>
              </a:gsLst>
              <a:lin ang="2700000" scaled="1"/>
            </a:gradFill>
            <a:ln w="25400" algn="ctr">
              <a:solidFill>
                <a:srgbClr val="62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ltGray">
            <a:xfrm>
              <a:off x="2526" y="3097"/>
              <a:ext cx="144" cy="137"/>
            </a:xfrm>
            <a:prstGeom prst="rect">
              <a:avLst/>
            </a:prstGeom>
            <a:gradFill rotWithShape="1">
              <a:gsLst>
                <a:gs pos="0">
                  <a:srgbClr val="DE5C5C"/>
                </a:gs>
                <a:gs pos="100000">
                  <a:srgbClr val="990000"/>
                </a:gs>
              </a:gsLst>
              <a:lin ang="2700000" scaled="1"/>
            </a:gradFill>
            <a:ln w="25400" algn="ctr">
              <a:solidFill>
                <a:srgbClr val="62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</p:grpSp>
      <p:sp>
        <p:nvSpPr>
          <p:cNvPr id="50" name="AutoShape 50"/>
          <p:cNvSpPr>
            <a:spLocks noChangeArrowheads="1"/>
          </p:cNvSpPr>
          <p:nvPr/>
        </p:nvSpPr>
        <p:spPr bwMode="auto">
          <a:xfrm>
            <a:off x="3395584" y="4507365"/>
            <a:ext cx="1264788" cy="34349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C8EA"/>
              </a:gs>
              <a:gs pos="100000">
                <a:srgbClr val="5C96D6"/>
              </a:gs>
            </a:gsLst>
            <a:lin ang="2700000" scaled="1"/>
          </a:gradFill>
          <a:ln w="22225" algn="ctr">
            <a:solidFill>
              <a:srgbClr val="2861A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i="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Online Systems</a:t>
            </a:r>
            <a:endParaRPr lang="en-US" altLang="zh-CN" sz="1200" i="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AutoShape 51"/>
          <p:cNvSpPr>
            <a:spLocks noChangeArrowheads="1"/>
          </p:cNvSpPr>
          <p:nvPr/>
        </p:nvSpPr>
        <p:spPr bwMode="auto">
          <a:xfrm>
            <a:off x="4768546" y="4507365"/>
            <a:ext cx="732246" cy="34349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C8EA"/>
              </a:gs>
              <a:gs pos="100000">
                <a:srgbClr val="5C96D6"/>
              </a:gs>
            </a:gsLst>
            <a:lin ang="2700000" scaled="1"/>
          </a:gradFill>
          <a:ln w="22225" algn="ctr">
            <a:solidFill>
              <a:srgbClr val="2861A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i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CRM</a:t>
            </a:r>
          </a:p>
        </p:txBody>
      </p:sp>
      <p:sp>
        <p:nvSpPr>
          <p:cNvPr id="52" name="AutoShape 52"/>
          <p:cNvSpPr>
            <a:spLocks noChangeArrowheads="1"/>
          </p:cNvSpPr>
          <p:nvPr/>
        </p:nvSpPr>
        <p:spPr bwMode="auto">
          <a:xfrm>
            <a:off x="5585388" y="4507365"/>
            <a:ext cx="748888" cy="34349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C8EA"/>
              </a:gs>
              <a:gs pos="100000">
                <a:srgbClr val="5C96D6"/>
              </a:gs>
            </a:gsLst>
            <a:lin ang="2700000" scaled="1"/>
          </a:gradFill>
          <a:ln w="22225" algn="ctr">
            <a:solidFill>
              <a:srgbClr val="2861A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i="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Files </a:t>
            </a:r>
          </a:p>
          <a:p>
            <a:pPr algn="ctr"/>
            <a:r>
              <a:rPr lang="en-US" altLang="zh-CN" sz="1200" i="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Transfer</a:t>
            </a:r>
            <a:endParaRPr lang="en-US" altLang="zh-CN" sz="1200" i="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AutoShape 53"/>
          <p:cNvSpPr>
            <a:spLocks noChangeArrowheads="1"/>
          </p:cNvSpPr>
          <p:nvPr/>
        </p:nvSpPr>
        <p:spPr bwMode="auto">
          <a:xfrm>
            <a:off x="6464639" y="4410759"/>
            <a:ext cx="1280043" cy="4642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C8EA"/>
              </a:gs>
              <a:gs pos="100000">
                <a:srgbClr val="5C96D6"/>
              </a:gs>
            </a:gsLst>
            <a:lin ang="2700000" scaled="1"/>
          </a:gradFill>
          <a:ln w="22225" algn="ctr">
            <a:solidFill>
              <a:srgbClr val="2861A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r>
              <a:rPr lang="en-US" altLang="zh-CN" sz="1200" i="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Data </a:t>
            </a:r>
            <a:r>
              <a:rPr lang="en-US" altLang="zh-CN" sz="1200" i="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Lake</a:t>
            </a:r>
            <a:endParaRPr lang="en-US" altLang="zh-CN" sz="1200" i="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AutoShape 54"/>
          <p:cNvSpPr>
            <a:spLocks noChangeArrowheads="1"/>
          </p:cNvSpPr>
          <p:nvPr/>
        </p:nvSpPr>
        <p:spPr bwMode="auto">
          <a:xfrm>
            <a:off x="2356850" y="4507364"/>
            <a:ext cx="931950" cy="34349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C8EA"/>
              </a:gs>
              <a:gs pos="100000">
                <a:srgbClr val="5C96D6"/>
              </a:gs>
            </a:gsLst>
            <a:lin ang="2700000" scaled="1"/>
          </a:gradFill>
          <a:ln w="22225" algn="ctr">
            <a:solidFill>
              <a:srgbClr val="2861A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i="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Message</a:t>
            </a:r>
          </a:p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Bus</a:t>
            </a:r>
            <a:endParaRPr lang="en-US" altLang="zh-CN" sz="1200" i="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317675" y="1071679"/>
            <a:ext cx="16641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1000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Learning Pipelines </a:t>
            </a:r>
            <a:endParaRPr lang="en-US" altLang="zh-CN" sz="1000" b="1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zh-CN" sz="1000" i="0" dirty="0" smtClean="0">
                <a:latin typeface="Verdana" panose="020B0604030504040204" pitchFamily="34" charset="0"/>
                <a:ea typeface="宋体" panose="02010600030101010101" pitchFamily="2" charset="-122"/>
              </a:rPr>
              <a:t>ML/DL, His and Incremental</a:t>
            </a:r>
            <a:endParaRPr lang="en-US" altLang="zh-CN" sz="100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 flipV="1">
            <a:off x="2689687" y="2204909"/>
            <a:ext cx="0" cy="154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2618958" y="1084544"/>
            <a:ext cx="142843" cy="1092190"/>
            <a:chOff x="648" y="2604"/>
            <a:chExt cx="108" cy="414"/>
          </a:xfrm>
        </p:grpSpPr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702" y="2604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59" name="AutoShape 59"/>
            <p:cNvSpPr>
              <a:spLocks noChangeArrowheads="1"/>
            </p:cNvSpPr>
            <p:nvPr/>
          </p:nvSpPr>
          <p:spPr bwMode="auto">
            <a:xfrm>
              <a:off x="648" y="2962"/>
              <a:ext cx="108" cy="5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</p:grpSp>
      <p:sp>
        <p:nvSpPr>
          <p:cNvPr id="60" name="Line 60"/>
          <p:cNvSpPr>
            <a:spLocks noChangeShapeType="1"/>
          </p:cNvSpPr>
          <p:nvPr/>
        </p:nvSpPr>
        <p:spPr bwMode="auto">
          <a:xfrm flipV="1">
            <a:off x="3912871" y="2186126"/>
            <a:ext cx="0" cy="154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 flipV="1">
            <a:off x="2992017" y="3173659"/>
            <a:ext cx="0" cy="154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 flipV="1">
            <a:off x="3455218" y="3180368"/>
            <a:ext cx="0" cy="154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 flipV="1">
            <a:off x="4922484" y="3181708"/>
            <a:ext cx="0" cy="154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 flipV="1">
            <a:off x="5385685" y="3188418"/>
            <a:ext cx="0" cy="154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6555517" y="3177684"/>
            <a:ext cx="0" cy="154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 flipV="1">
            <a:off x="7018718" y="3184393"/>
            <a:ext cx="0" cy="154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grpSp>
        <p:nvGrpSpPr>
          <p:cNvPr id="68" name="Group 68"/>
          <p:cNvGrpSpPr>
            <a:grpSpLocks/>
          </p:cNvGrpSpPr>
          <p:nvPr/>
        </p:nvGrpSpPr>
        <p:grpSpPr bwMode="auto">
          <a:xfrm>
            <a:off x="3829661" y="1103329"/>
            <a:ext cx="142844" cy="1092190"/>
            <a:chOff x="648" y="2604"/>
            <a:chExt cx="108" cy="414"/>
          </a:xfrm>
        </p:grpSpPr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702" y="2604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70" name="AutoShape 70"/>
            <p:cNvSpPr>
              <a:spLocks noChangeArrowheads="1"/>
            </p:cNvSpPr>
            <p:nvPr/>
          </p:nvSpPr>
          <p:spPr bwMode="auto">
            <a:xfrm>
              <a:off x="648" y="2962"/>
              <a:ext cx="108" cy="5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020853" y="1826534"/>
            <a:ext cx="104012" cy="509869"/>
            <a:chOff x="6020853" y="1826534"/>
            <a:chExt cx="104012" cy="509869"/>
          </a:xfrm>
        </p:grpSpPr>
        <p:sp>
          <p:nvSpPr>
            <p:cNvPr id="67" name="Line 67"/>
            <p:cNvSpPr>
              <a:spLocks noChangeShapeType="1"/>
            </p:cNvSpPr>
            <p:nvPr/>
          </p:nvSpPr>
          <p:spPr bwMode="auto">
            <a:xfrm flipV="1">
              <a:off x="6073553" y="2182101"/>
              <a:ext cx="0" cy="154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grpSp>
          <p:nvGrpSpPr>
            <p:cNvPr id="71" name="Group 71"/>
            <p:cNvGrpSpPr>
              <a:grpSpLocks/>
            </p:cNvGrpSpPr>
            <p:nvPr/>
          </p:nvGrpSpPr>
          <p:grpSpPr bwMode="auto">
            <a:xfrm>
              <a:off x="6020853" y="1826534"/>
              <a:ext cx="104012" cy="295187"/>
              <a:chOff x="648" y="2604"/>
              <a:chExt cx="108" cy="414"/>
            </a:xfrm>
          </p:grpSpPr>
          <p:sp>
            <p:nvSpPr>
              <p:cNvPr id="72" name="Line 72"/>
              <p:cNvSpPr>
                <a:spLocks noChangeShapeType="1"/>
              </p:cNvSpPr>
              <p:nvPr/>
            </p:nvSpPr>
            <p:spPr bwMode="auto">
              <a:xfrm>
                <a:off x="702" y="2604"/>
                <a:ext cx="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73" name="AutoShape 73"/>
              <p:cNvSpPr>
                <a:spLocks noChangeArrowheads="1"/>
              </p:cNvSpPr>
              <p:nvPr/>
            </p:nvSpPr>
            <p:spPr bwMode="auto">
              <a:xfrm>
                <a:off x="648" y="2962"/>
                <a:ext cx="108" cy="56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</p:grpSp>
      <p:grpSp>
        <p:nvGrpSpPr>
          <p:cNvPr id="74" name="Group 74"/>
          <p:cNvGrpSpPr>
            <a:grpSpLocks/>
          </p:cNvGrpSpPr>
          <p:nvPr/>
        </p:nvGrpSpPr>
        <p:grpSpPr bwMode="auto">
          <a:xfrm>
            <a:off x="2932382" y="2871763"/>
            <a:ext cx="116494" cy="197238"/>
            <a:chOff x="648" y="2604"/>
            <a:chExt cx="108" cy="414"/>
          </a:xfrm>
        </p:grpSpPr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702" y="2604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76" name="AutoShape 76"/>
            <p:cNvSpPr>
              <a:spLocks noChangeArrowheads="1"/>
            </p:cNvSpPr>
            <p:nvPr/>
          </p:nvSpPr>
          <p:spPr bwMode="auto">
            <a:xfrm>
              <a:off x="648" y="2962"/>
              <a:ext cx="108" cy="5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</p:grpSp>
      <p:grpSp>
        <p:nvGrpSpPr>
          <p:cNvPr id="77" name="Group 77"/>
          <p:cNvGrpSpPr>
            <a:grpSpLocks/>
          </p:cNvGrpSpPr>
          <p:nvPr/>
        </p:nvGrpSpPr>
        <p:grpSpPr bwMode="auto">
          <a:xfrm>
            <a:off x="3395584" y="2890549"/>
            <a:ext cx="116494" cy="197238"/>
            <a:chOff x="648" y="2604"/>
            <a:chExt cx="108" cy="414"/>
          </a:xfrm>
        </p:grpSpPr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702" y="2604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79" name="AutoShape 79"/>
            <p:cNvSpPr>
              <a:spLocks noChangeArrowheads="1"/>
            </p:cNvSpPr>
            <p:nvPr/>
          </p:nvSpPr>
          <p:spPr bwMode="auto">
            <a:xfrm>
              <a:off x="648" y="2962"/>
              <a:ext cx="108" cy="5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</p:grpSp>
      <p:grpSp>
        <p:nvGrpSpPr>
          <p:cNvPr id="80" name="Group 80"/>
          <p:cNvGrpSpPr>
            <a:grpSpLocks/>
          </p:cNvGrpSpPr>
          <p:nvPr/>
        </p:nvGrpSpPr>
        <p:grpSpPr bwMode="auto">
          <a:xfrm>
            <a:off x="4847595" y="2885182"/>
            <a:ext cx="116494" cy="197238"/>
            <a:chOff x="648" y="2604"/>
            <a:chExt cx="108" cy="414"/>
          </a:xfrm>
        </p:grpSpPr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702" y="2604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82" name="AutoShape 82"/>
            <p:cNvSpPr>
              <a:spLocks noChangeArrowheads="1"/>
            </p:cNvSpPr>
            <p:nvPr/>
          </p:nvSpPr>
          <p:spPr bwMode="auto">
            <a:xfrm>
              <a:off x="648" y="2962"/>
              <a:ext cx="108" cy="5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</p:grpSp>
      <p:grpSp>
        <p:nvGrpSpPr>
          <p:cNvPr id="83" name="Group 83"/>
          <p:cNvGrpSpPr>
            <a:grpSpLocks/>
          </p:cNvGrpSpPr>
          <p:nvPr/>
        </p:nvGrpSpPr>
        <p:grpSpPr bwMode="auto">
          <a:xfrm>
            <a:off x="5309409" y="2879814"/>
            <a:ext cx="116494" cy="197238"/>
            <a:chOff x="648" y="2604"/>
            <a:chExt cx="108" cy="414"/>
          </a:xfrm>
        </p:grpSpPr>
        <p:sp>
          <p:nvSpPr>
            <p:cNvPr id="84" name="Line 84"/>
            <p:cNvSpPr>
              <a:spLocks noChangeShapeType="1"/>
            </p:cNvSpPr>
            <p:nvPr/>
          </p:nvSpPr>
          <p:spPr bwMode="auto">
            <a:xfrm>
              <a:off x="702" y="2604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85" name="AutoShape 85"/>
            <p:cNvSpPr>
              <a:spLocks noChangeArrowheads="1"/>
            </p:cNvSpPr>
            <p:nvPr/>
          </p:nvSpPr>
          <p:spPr bwMode="auto">
            <a:xfrm>
              <a:off x="648" y="2962"/>
              <a:ext cx="108" cy="5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</p:grpSp>
      <p:grpSp>
        <p:nvGrpSpPr>
          <p:cNvPr id="86" name="Group 86"/>
          <p:cNvGrpSpPr>
            <a:grpSpLocks/>
          </p:cNvGrpSpPr>
          <p:nvPr/>
        </p:nvGrpSpPr>
        <p:grpSpPr bwMode="auto">
          <a:xfrm>
            <a:off x="6463986" y="2874447"/>
            <a:ext cx="116494" cy="197238"/>
            <a:chOff x="648" y="2604"/>
            <a:chExt cx="108" cy="414"/>
          </a:xfrm>
        </p:grpSpPr>
        <p:sp>
          <p:nvSpPr>
            <p:cNvPr id="87" name="Line 87"/>
            <p:cNvSpPr>
              <a:spLocks noChangeShapeType="1"/>
            </p:cNvSpPr>
            <p:nvPr/>
          </p:nvSpPr>
          <p:spPr bwMode="auto">
            <a:xfrm>
              <a:off x="702" y="2604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88" name="AutoShape 88"/>
            <p:cNvSpPr>
              <a:spLocks noChangeArrowheads="1"/>
            </p:cNvSpPr>
            <p:nvPr/>
          </p:nvSpPr>
          <p:spPr bwMode="auto">
            <a:xfrm>
              <a:off x="648" y="2962"/>
              <a:ext cx="108" cy="5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</p:grpSp>
      <p:grpSp>
        <p:nvGrpSpPr>
          <p:cNvPr id="89" name="Group 89"/>
          <p:cNvGrpSpPr>
            <a:grpSpLocks/>
          </p:cNvGrpSpPr>
          <p:nvPr/>
        </p:nvGrpSpPr>
        <p:grpSpPr bwMode="auto">
          <a:xfrm>
            <a:off x="6952150" y="2881156"/>
            <a:ext cx="116494" cy="197239"/>
            <a:chOff x="648" y="2604"/>
            <a:chExt cx="108" cy="414"/>
          </a:xfrm>
        </p:grpSpPr>
        <p:sp>
          <p:nvSpPr>
            <p:cNvPr id="90" name="Line 90"/>
            <p:cNvSpPr>
              <a:spLocks noChangeShapeType="1"/>
            </p:cNvSpPr>
            <p:nvPr/>
          </p:nvSpPr>
          <p:spPr bwMode="auto">
            <a:xfrm>
              <a:off x="702" y="2604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91" name="AutoShape 91"/>
            <p:cNvSpPr>
              <a:spLocks noChangeArrowheads="1"/>
            </p:cNvSpPr>
            <p:nvPr/>
          </p:nvSpPr>
          <p:spPr bwMode="auto">
            <a:xfrm>
              <a:off x="648" y="2962"/>
              <a:ext cx="108" cy="5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</p:grpSp>
      <p:sp>
        <p:nvSpPr>
          <p:cNvPr id="92" name="AutoShape 92"/>
          <p:cNvSpPr>
            <a:spLocks noChangeArrowheads="1"/>
          </p:cNvSpPr>
          <p:nvPr/>
        </p:nvSpPr>
        <p:spPr bwMode="auto">
          <a:xfrm>
            <a:off x="2207069" y="594802"/>
            <a:ext cx="998517" cy="515235"/>
          </a:xfrm>
          <a:prstGeom prst="roundRect">
            <a:avLst>
              <a:gd name="adj" fmla="val 6273"/>
            </a:avLst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200" i="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Real Time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Serving</a:t>
            </a: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AutoShape 93"/>
          <p:cNvSpPr>
            <a:spLocks noChangeArrowheads="1"/>
          </p:cNvSpPr>
          <p:nvPr/>
        </p:nvSpPr>
        <p:spPr bwMode="auto">
          <a:xfrm>
            <a:off x="3401130" y="594802"/>
            <a:ext cx="998517" cy="515235"/>
          </a:xfrm>
          <a:prstGeom prst="roundRect">
            <a:avLst>
              <a:gd name="adj" fmla="val 6273"/>
            </a:avLst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200" i="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Streaming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Serving</a:t>
            </a: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AutoShape 94"/>
          <p:cNvSpPr>
            <a:spLocks noChangeArrowheads="1"/>
          </p:cNvSpPr>
          <p:nvPr/>
        </p:nvSpPr>
        <p:spPr bwMode="auto">
          <a:xfrm>
            <a:off x="151255" y="3335188"/>
            <a:ext cx="183061" cy="142226"/>
          </a:xfrm>
          <a:prstGeom prst="roundRect">
            <a:avLst>
              <a:gd name="adj" fmla="val 6273"/>
            </a:avLst>
          </a:prstGeom>
          <a:gradFill rotWithShape="1">
            <a:gsLst>
              <a:gs pos="0">
                <a:schemeClr val="hlink">
                  <a:gamma/>
                  <a:tint val="7372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25400" algn="ctr">
            <a:solidFill>
              <a:srgbClr val="30624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zh-CN" altLang="en-US" sz="1200" i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5" name="AutoShape 95"/>
          <p:cNvSpPr>
            <a:spLocks noChangeArrowheads="1"/>
          </p:cNvSpPr>
          <p:nvPr/>
        </p:nvSpPr>
        <p:spPr bwMode="ltGray">
          <a:xfrm>
            <a:off x="151255" y="2319512"/>
            <a:ext cx="183061" cy="142226"/>
          </a:xfrm>
          <a:prstGeom prst="roundRect">
            <a:avLst>
              <a:gd name="adj" fmla="val 6273"/>
            </a:avLst>
          </a:prstGeom>
          <a:solidFill>
            <a:srgbClr val="969696"/>
          </a:solidFill>
          <a:ln w="25400" algn="ctr">
            <a:solidFill>
              <a:srgbClr val="201C4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zh-CN" altLang="en-US" sz="1200" i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" name="AutoShape 96"/>
          <p:cNvSpPr>
            <a:spLocks noChangeArrowheads="1"/>
          </p:cNvSpPr>
          <p:nvPr/>
        </p:nvSpPr>
        <p:spPr bwMode="ltGray">
          <a:xfrm>
            <a:off x="151255" y="1124007"/>
            <a:ext cx="183061" cy="142226"/>
          </a:xfrm>
          <a:prstGeom prst="roundRect">
            <a:avLst>
              <a:gd name="adj" fmla="val 6273"/>
            </a:avLst>
          </a:prstGeom>
          <a:gradFill rotWithShape="1">
            <a:gsLst>
              <a:gs pos="0">
                <a:srgbClr val="7A7AB8"/>
              </a:gs>
              <a:gs pos="100000">
                <a:srgbClr val="3B3491"/>
              </a:gs>
            </a:gsLst>
            <a:lin ang="2700000" scaled="1"/>
          </a:gradFill>
          <a:ln w="25400" algn="ctr">
            <a:solidFill>
              <a:srgbClr val="201C4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</a:pPr>
            <a:endParaRPr lang="zh-CN" altLang="en-US" sz="1200" i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7" name="AutoShape 97"/>
          <p:cNvSpPr>
            <a:spLocks noChangeArrowheads="1"/>
          </p:cNvSpPr>
          <p:nvPr/>
        </p:nvSpPr>
        <p:spPr bwMode="auto">
          <a:xfrm>
            <a:off x="151255" y="761180"/>
            <a:ext cx="183061" cy="142226"/>
          </a:xfrm>
          <a:prstGeom prst="roundRect">
            <a:avLst>
              <a:gd name="adj" fmla="val 6273"/>
            </a:avLst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lnSpc>
                <a:spcPct val="90000"/>
              </a:lnSpc>
            </a:pPr>
            <a:endParaRPr lang="zh-CN" altLang="en-US" sz="1200" i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00" name="Picture 101" descr="BasicRea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87" y="203208"/>
            <a:ext cx="214959" cy="21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AutoShape 92"/>
          <p:cNvSpPr>
            <a:spLocks noChangeArrowheads="1"/>
          </p:cNvSpPr>
          <p:nvPr/>
        </p:nvSpPr>
        <p:spPr bwMode="auto">
          <a:xfrm>
            <a:off x="4483522" y="594802"/>
            <a:ext cx="998517" cy="515235"/>
          </a:xfrm>
          <a:prstGeom prst="roundRect">
            <a:avLst>
              <a:gd name="adj" fmla="val 6273"/>
            </a:avLst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200" i="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Batch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1200" i="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Serving</a:t>
            </a: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1" name="Group 68"/>
          <p:cNvGrpSpPr>
            <a:grpSpLocks/>
          </p:cNvGrpSpPr>
          <p:nvPr/>
        </p:nvGrpSpPr>
        <p:grpSpPr bwMode="auto">
          <a:xfrm>
            <a:off x="4946057" y="1104671"/>
            <a:ext cx="142844" cy="1092190"/>
            <a:chOff x="648" y="2604"/>
            <a:chExt cx="108" cy="414"/>
          </a:xfrm>
        </p:grpSpPr>
        <p:sp>
          <p:nvSpPr>
            <p:cNvPr id="112" name="Line 69"/>
            <p:cNvSpPr>
              <a:spLocks noChangeShapeType="1"/>
            </p:cNvSpPr>
            <p:nvPr/>
          </p:nvSpPr>
          <p:spPr bwMode="auto">
            <a:xfrm>
              <a:off x="702" y="2604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13" name="AutoShape 70"/>
            <p:cNvSpPr>
              <a:spLocks noChangeArrowheads="1"/>
            </p:cNvSpPr>
            <p:nvPr/>
          </p:nvSpPr>
          <p:spPr bwMode="auto">
            <a:xfrm>
              <a:off x="648" y="2962"/>
              <a:ext cx="108" cy="5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</p:grpSp>
      <p:sp>
        <p:nvSpPr>
          <p:cNvPr id="114" name="Line 60"/>
          <p:cNvSpPr>
            <a:spLocks noChangeShapeType="1"/>
          </p:cNvSpPr>
          <p:nvPr/>
        </p:nvSpPr>
        <p:spPr bwMode="auto">
          <a:xfrm flipV="1">
            <a:off x="5016244" y="2176734"/>
            <a:ext cx="0" cy="154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116" name="AutoShape 51"/>
          <p:cNvSpPr>
            <a:spLocks noChangeArrowheads="1"/>
          </p:cNvSpPr>
          <p:nvPr/>
        </p:nvSpPr>
        <p:spPr bwMode="auto">
          <a:xfrm>
            <a:off x="8138543" y="4473505"/>
            <a:ext cx="848329" cy="34349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C8EA"/>
              </a:gs>
              <a:gs pos="100000">
                <a:srgbClr val="5C96D6"/>
              </a:gs>
            </a:gsLst>
            <a:lin ang="2700000" scaled="1"/>
          </a:gradFill>
          <a:ln w="22225" algn="ctr">
            <a:solidFill>
              <a:srgbClr val="2861A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i="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Monitoring</a:t>
            </a:r>
            <a:endParaRPr lang="en-US" altLang="zh-CN" sz="1200" i="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8" name="AutoShape 92"/>
          <p:cNvSpPr>
            <a:spLocks noChangeArrowheads="1"/>
          </p:cNvSpPr>
          <p:nvPr/>
        </p:nvSpPr>
        <p:spPr bwMode="auto">
          <a:xfrm>
            <a:off x="7338245" y="2051949"/>
            <a:ext cx="561221" cy="945939"/>
          </a:xfrm>
          <a:prstGeom prst="roundRect">
            <a:avLst>
              <a:gd name="adj" fmla="val 6273"/>
            </a:avLst>
          </a:prstGeom>
          <a:solidFill>
            <a:schemeClr val="accent6">
              <a:lumMod val="75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Metrics</a:t>
            </a:r>
            <a:endParaRPr lang="en-US" altLang="zh-CN" sz="1200" i="0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7160428" y="2463545"/>
            <a:ext cx="114268" cy="227189"/>
            <a:chOff x="6020853" y="1826534"/>
            <a:chExt cx="104012" cy="509869"/>
          </a:xfrm>
        </p:grpSpPr>
        <p:sp>
          <p:nvSpPr>
            <p:cNvPr id="124" name="Line 67"/>
            <p:cNvSpPr>
              <a:spLocks noChangeShapeType="1"/>
            </p:cNvSpPr>
            <p:nvPr/>
          </p:nvSpPr>
          <p:spPr bwMode="auto">
            <a:xfrm flipV="1">
              <a:off x="6073553" y="2182101"/>
              <a:ext cx="0" cy="154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grpSp>
          <p:nvGrpSpPr>
            <p:cNvPr id="125" name="Group 71"/>
            <p:cNvGrpSpPr>
              <a:grpSpLocks/>
            </p:cNvGrpSpPr>
            <p:nvPr/>
          </p:nvGrpSpPr>
          <p:grpSpPr bwMode="auto">
            <a:xfrm>
              <a:off x="6020853" y="1826534"/>
              <a:ext cx="104012" cy="295187"/>
              <a:chOff x="648" y="2604"/>
              <a:chExt cx="108" cy="414"/>
            </a:xfrm>
          </p:grpSpPr>
          <p:sp>
            <p:nvSpPr>
              <p:cNvPr id="126" name="Line 72"/>
              <p:cNvSpPr>
                <a:spLocks noChangeShapeType="1"/>
              </p:cNvSpPr>
              <p:nvPr/>
            </p:nvSpPr>
            <p:spPr bwMode="auto">
              <a:xfrm>
                <a:off x="702" y="2604"/>
                <a:ext cx="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127" name="AutoShape 73"/>
              <p:cNvSpPr>
                <a:spLocks noChangeArrowheads="1"/>
              </p:cNvSpPr>
              <p:nvPr/>
            </p:nvSpPr>
            <p:spPr bwMode="auto">
              <a:xfrm>
                <a:off x="648" y="2962"/>
                <a:ext cx="108" cy="56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</p:grpSp>
      <p:sp>
        <p:nvSpPr>
          <p:cNvPr id="128" name="Rectangle 36"/>
          <p:cNvSpPr>
            <a:spLocks noChangeArrowheads="1"/>
          </p:cNvSpPr>
          <p:nvPr/>
        </p:nvSpPr>
        <p:spPr bwMode="ltGray">
          <a:xfrm>
            <a:off x="7917477" y="2510497"/>
            <a:ext cx="199704" cy="183821"/>
          </a:xfrm>
          <a:prstGeom prst="rect">
            <a:avLst/>
          </a:prstGeom>
          <a:gradFill rotWithShape="1">
            <a:gsLst>
              <a:gs pos="0">
                <a:srgbClr val="DE5C5C"/>
              </a:gs>
              <a:gs pos="100000">
                <a:srgbClr val="990000"/>
              </a:gs>
            </a:gsLst>
            <a:lin ang="2700000" scaled="1"/>
          </a:gradFill>
          <a:ln w="25400" algn="ctr">
            <a:solidFill>
              <a:srgbClr val="62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cxnSp>
        <p:nvCxnSpPr>
          <p:cNvPr id="131" name="Elbow Connector 130"/>
          <p:cNvCxnSpPr>
            <a:stCxn id="128" idx="3"/>
            <a:endCxn id="116" idx="0"/>
          </p:cNvCxnSpPr>
          <p:nvPr/>
        </p:nvCxnSpPr>
        <p:spPr>
          <a:xfrm>
            <a:off x="8117181" y="2602408"/>
            <a:ext cx="445527" cy="1871097"/>
          </a:xfrm>
          <a:prstGeom prst="bent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AutoShape 95"/>
          <p:cNvSpPr>
            <a:spLocks noChangeArrowheads="1"/>
          </p:cNvSpPr>
          <p:nvPr/>
        </p:nvSpPr>
        <p:spPr bwMode="ltGray">
          <a:xfrm>
            <a:off x="145121" y="2777160"/>
            <a:ext cx="183061" cy="142226"/>
          </a:xfrm>
          <a:prstGeom prst="roundRect">
            <a:avLst>
              <a:gd name="adj" fmla="val 6273"/>
            </a:avLst>
          </a:prstGeom>
          <a:solidFill>
            <a:schemeClr val="accent6">
              <a:lumMod val="75000"/>
            </a:schemeClr>
          </a:solidFill>
          <a:ln w="25400" algn="ctr">
            <a:solidFill>
              <a:srgbClr val="201C4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zh-CN" altLang="en-US" sz="1200" i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5" name="Text Box 55"/>
          <p:cNvSpPr txBox="1">
            <a:spLocks noChangeArrowheads="1"/>
          </p:cNvSpPr>
          <p:nvPr/>
        </p:nvSpPr>
        <p:spPr bwMode="auto">
          <a:xfrm>
            <a:off x="354920" y="2687337"/>
            <a:ext cx="16641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1000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Metrics Pipelines </a:t>
            </a:r>
            <a:endParaRPr lang="en-US" altLang="zh-CN" sz="1000" b="1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zh-CN" sz="1000" dirty="0" smtClean="0">
                <a:latin typeface="Verdana" panose="020B0604030504040204" pitchFamily="34" charset="0"/>
                <a:ea typeface="宋体" panose="02010600030101010101" pitchFamily="2" charset="-122"/>
              </a:rPr>
              <a:t>Model Performance Metrics Monitoring</a:t>
            </a:r>
            <a:endParaRPr lang="en-US" altLang="zh-CN" sz="100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6" name="Line 17"/>
          <p:cNvSpPr>
            <a:spLocks noChangeShapeType="1"/>
          </p:cNvSpPr>
          <p:nvPr/>
        </p:nvSpPr>
        <p:spPr bwMode="gray">
          <a:xfrm flipV="1">
            <a:off x="4987938" y="362678"/>
            <a:ext cx="0" cy="2286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7"/>
          <p:cNvSpPr>
            <a:spLocks noChangeShapeType="1"/>
          </p:cNvSpPr>
          <p:nvPr/>
        </p:nvSpPr>
        <p:spPr bwMode="gray">
          <a:xfrm flipV="1">
            <a:off x="3932074" y="385209"/>
            <a:ext cx="0" cy="2286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7"/>
          <p:cNvSpPr>
            <a:spLocks noChangeShapeType="1"/>
          </p:cNvSpPr>
          <p:nvPr/>
        </p:nvSpPr>
        <p:spPr bwMode="gray">
          <a:xfrm flipV="1">
            <a:off x="2674509" y="366703"/>
            <a:ext cx="0" cy="2286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Oval 18"/>
          <p:cNvSpPr>
            <a:spLocks noChangeArrowheads="1"/>
          </p:cNvSpPr>
          <p:nvPr/>
        </p:nvSpPr>
        <p:spPr bwMode="gray">
          <a:xfrm>
            <a:off x="2598309" y="214303"/>
            <a:ext cx="152400" cy="152400"/>
          </a:xfrm>
          <a:prstGeom prst="ellips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7"/>
          <p:cNvSpPr>
            <a:spLocks noChangeShapeType="1"/>
          </p:cNvSpPr>
          <p:nvPr/>
        </p:nvSpPr>
        <p:spPr bwMode="gray">
          <a:xfrm flipV="1">
            <a:off x="244664" y="1971747"/>
            <a:ext cx="0" cy="2286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Text Box 55"/>
          <p:cNvSpPr txBox="1">
            <a:spLocks noChangeArrowheads="1"/>
          </p:cNvSpPr>
          <p:nvPr/>
        </p:nvSpPr>
        <p:spPr bwMode="auto">
          <a:xfrm>
            <a:off x="332538" y="1664065"/>
            <a:ext cx="16641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1000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Open APIs </a:t>
            </a:r>
          </a:p>
          <a:p>
            <a:pPr eaLnBrk="0" hangingPunct="0">
              <a:spcBef>
                <a:spcPct val="0"/>
              </a:spcBef>
            </a:pPr>
            <a:r>
              <a:rPr lang="en-US" altLang="zh-CN" sz="1000" dirty="0">
                <a:latin typeface="Verdana" panose="020B0604030504040204" pitchFamily="34" charset="0"/>
                <a:ea typeface="宋体" panose="02010600030101010101" pitchFamily="2" charset="-122"/>
              </a:rPr>
              <a:t>All kinds of </a:t>
            </a:r>
            <a:r>
              <a:rPr lang="en-US" altLang="zh-CN" sz="1000" dirty="0" smtClean="0">
                <a:latin typeface="Verdana" panose="020B0604030504040204" pitchFamily="34" charset="0"/>
                <a:ea typeface="宋体" panose="02010600030101010101" pitchFamily="2" charset="-122"/>
              </a:rPr>
              <a:t>Micro service Serving </a:t>
            </a:r>
            <a:r>
              <a:rPr lang="en-US" altLang="zh-CN" sz="1000" dirty="0">
                <a:latin typeface="Verdana" panose="020B0604030504040204" pitchFamily="34" charset="0"/>
                <a:ea typeface="宋体" panose="02010600030101010101" pitchFamily="2" charset="-122"/>
              </a:rPr>
              <a:t>APIs</a:t>
            </a:r>
          </a:p>
        </p:txBody>
      </p:sp>
      <p:pic>
        <p:nvPicPr>
          <p:cNvPr id="145" name="Picture 101" descr="BasicRea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181" y="217249"/>
            <a:ext cx="214959" cy="21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101" descr="BasicRea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22" y="190265"/>
            <a:ext cx="214959" cy="21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Oval 18"/>
          <p:cNvSpPr>
            <a:spLocks noChangeArrowheads="1"/>
          </p:cNvSpPr>
          <p:nvPr/>
        </p:nvSpPr>
        <p:spPr bwMode="gray">
          <a:xfrm>
            <a:off x="3855874" y="232809"/>
            <a:ext cx="152400" cy="152400"/>
          </a:xfrm>
          <a:prstGeom prst="ellips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Oval 18"/>
          <p:cNvSpPr>
            <a:spLocks noChangeArrowheads="1"/>
          </p:cNvSpPr>
          <p:nvPr/>
        </p:nvSpPr>
        <p:spPr bwMode="gray">
          <a:xfrm>
            <a:off x="4911738" y="210278"/>
            <a:ext cx="152400" cy="152400"/>
          </a:xfrm>
          <a:prstGeom prst="ellips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7" name="Picture 101" descr="BasicRea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" y="1780538"/>
            <a:ext cx="214959" cy="21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Oval 18"/>
          <p:cNvSpPr>
            <a:spLocks noChangeArrowheads="1"/>
          </p:cNvSpPr>
          <p:nvPr/>
        </p:nvSpPr>
        <p:spPr bwMode="gray">
          <a:xfrm>
            <a:off x="165854" y="1811746"/>
            <a:ext cx="152400" cy="152400"/>
          </a:xfrm>
          <a:prstGeom prst="ellips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AutoShape 94"/>
          <p:cNvSpPr>
            <a:spLocks noChangeArrowheads="1"/>
          </p:cNvSpPr>
          <p:nvPr/>
        </p:nvSpPr>
        <p:spPr bwMode="auto">
          <a:xfrm>
            <a:off x="145121" y="3957245"/>
            <a:ext cx="183061" cy="142226"/>
          </a:xfrm>
          <a:prstGeom prst="roundRect">
            <a:avLst>
              <a:gd name="adj" fmla="val 6273"/>
            </a:avLst>
          </a:prstGeom>
          <a:solidFill>
            <a:srgbClr val="C00000"/>
          </a:solidFill>
          <a:ln w="25400" algn="ctr">
            <a:solidFill>
              <a:srgbClr val="30624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zh-CN" altLang="en-US" sz="1200" i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9" name="Text Box 23"/>
          <p:cNvSpPr txBox="1">
            <a:spLocks noChangeArrowheads="1"/>
          </p:cNvSpPr>
          <p:nvPr/>
        </p:nvSpPr>
        <p:spPr bwMode="auto">
          <a:xfrm>
            <a:off x="375350" y="3827582"/>
            <a:ext cx="1808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1000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Integration</a:t>
            </a:r>
          </a:p>
          <a:p>
            <a:pPr eaLnBrk="0" hangingPunct="0">
              <a:spcBef>
                <a:spcPct val="0"/>
              </a:spcBef>
            </a:pPr>
            <a:r>
              <a:rPr lang="en-US" altLang="zh-CN" sz="1000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Endpoints </a:t>
            </a:r>
            <a:endParaRPr lang="en-US" altLang="zh-CN" sz="100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99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对角圆角矩形 36"/>
          <p:cNvSpPr/>
          <p:nvPr/>
        </p:nvSpPr>
        <p:spPr bwMode="auto">
          <a:xfrm>
            <a:off x="307070" y="52035"/>
            <a:ext cx="6841999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00B050"/>
                </a:solidFill>
              </a:rPr>
              <a:t>Published Recommendation Services (Open APIs )  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232837" y="500762"/>
            <a:ext cx="6539916" cy="4457728"/>
            <a:chOff x="1879828" y="384903"/>
            <a:chExt cx="6892925" cy="4573587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3210153" y="384903"/>
              <a:ext cx="2578100" cy="4573587"/>
            </a:xfrm>
            <a:prstGeom prst="roundRect">
              <a:avLst>
                <a:gd name="adj" fmla="val 388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6350" algn="ctr">
              <a:solidFill>
                <a:srgbClr val="DDDDDD"/>
              </a:solidFill>
              <a:round/>
              <a:headEnd/>
              <a:tailEnd/>
            </a:ln>
            <a:effectLst>
              <a:outerShdw dist="17961" dir="2700000" algn="ctr" rotWithShape="0">
                <a:srgbClr val="B2B2B2"/>
              </a:outerShdw>
            </a:effectLst>
          </p:spPr>
          <p:txBody>
            <a:bodyPr lIns="90000" tIns="54000" rIns="54000" bIns="0"/>
            <a:lstStyle>
              <a:lvl1pPr marL="93663" indent="-93663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/>
              <a:endParaRPr lang="en-US" altLang="ko-KR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  <a:p>
              <a:pPr algn="ctr" eaLnBrk="1" latinLnBrk="1" hangingPunct="1"/>
              <a:r>
                <a:rPr lang="en-US" altLang="ko-KR" sz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Shared Serving pipelines</a:t>
              </a:r>
              <a:endParaRPr lang="en-US" altLang="ko-KR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  <a:p>
              <a:pPr eaLnBrk="1" latinLnBrk="1" hangingPunct="1">
                <a:buClr>
                  <a:srgbClr val="333333"/>
                </a:buClr>
              </a:pPr>
              <a:endParaRPr lang="en-US" altLang="ko-KR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534003" y="3080478"/>
              <a:ext cx="1955800" cy="1392237"/>
            </a:xfrm>
            <a:prstGeom prst="roundRect">
              <a:avLst>
                <a:gd name="adj" fmla="val 15546"/>
              </a:avLst>
            </a:prstGeom>
            <a:solidFill>
              <a:schemeClr val="bg1"/>
            </a:solidFill>
            <a:ln w="88900" algn="ctr">
              <a:solidFill>
                <a:srgbClr val="B7CFE7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latinLnBrk="1" hangingPunct="1"/>
              <a:endPara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3534003" y="1440590"/>
              <a:ext cx="1955800" cy="1392238"/>
            </a:xfrm>
            <a:prstGeom prst="roundRect">
              <a:avLst>
                <a:gd name="adj" fmla="val 15546"/>
              </a:avLst>
            </a:prstGeom>
            <a:solidFill>
              <a:schemeClr val="bg1"/>
            </a:solidFill>
            <a:ln w="88900" algn="ctr">
              <a:solidFill>
                <a:srgbClr val="B7CFE7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latinLnBrk="1" hangingPunct="1"/>
              <a:endPara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881415" y="3213828"/>
              <a:ext cx="1123950" cy="1274762"/>
            </a:xfrm>
            <a:prstGeom prst="roundRect">
              <a:avLst>
                <a:gd name="adj" fmla="val 10454"/>
              </a:avLst>
            </a:prstGeom>
            <a:solidFill>
              <a:schemeClr val="bg1"/>
            </a:solidFill>
            <a:ln w="6350" algn="ctr">
              <a:solidFill>
                <a:srgbClr val="C0C0C0"/>
              </a:solidFill>
              <a:round/>
              <a:headEnd/>
              <a:tailEnd/>
            </a:ln>
            <a:effectLst>
              <a:outerShdw dist="17961" dir="135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108000" rIns="0" bIns="0"/>
            <a:lstStyle>
              <a:lvl1pPr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buClr>
                  <a:srgbClr val="5F5F5F"/>
                </a:buClr>
              </a:pPr>
              <a:r>
                <a:rPr lang="en-US" altLang="ko-KR" sz="1200">
                  <a:solidFill>
                    <a:srgbClr val="2373A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Service n</a:t>
              </a:r>
            </a:p>
            <a:p>
              <a:pPr algn="ctr" eaLnBrk="1" hangingPunct="1">
                <a:lnSpc>
                  <a:spcPct val="75000"/>
                </a:lnSpc>
                <a:buClr>
                  <a:srgbClr val="5F5F5F"/>
                </a:buClr>
              </a:pPr>
              <a:endParaRPr lang="en-US" altLang="ko-KR" sz="1200">
                <a:solidFill>
                  <a:srgbClr val="2373A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879828" y="1500915"/>
              <a:ext cx="1123950" cy="1276350"/>
            </a:xfrm>
            <a:prstGeom prst="roundRect">
              <a:avLst>
                <a:gd name="adj" fmla="val 9606"/>
              </a:avLst>
            </a:prstGeom>
            <a:solidFill>
              <a:schemeClr val="bg1"/>
            </a:solidFill>
            <a:ln w="6350" algn="ctr">
              <a:solidFill>
                <a:srgbClr val="C0C0C0"/>
              </a:solidFill>
              <a:round/>
              <a:headEnd/>
              <a:tailEnd/>
            </a:ln>
            <a:effectLst>
              <a:outerShdw dist="17961" dir="135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108000" rIns="0" bIns="0"/>
            <a:lstStyle>
              <a:lvl1pPr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buClr>
                  <a:srgbClr val="5F5F5F"/>
                </a:buClr>
              </a:pPr>
              <a:r>
                <a:rPr lang="en-US" altLang="ko-KR" sz="1200" dirty="0" smtClean="0">
                  <a:solidFill>
                    <a:srgbClr val="2373A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Service </a:t>
              </a:r>
              <a:r>
                <a:rPr lang="en-US" altLang="ko-KR" sz="1200" dirty="0">
                  <a:solidFill>
                    <a:srgbClr val="2373A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</a:p>
            <a:p>
              <a:pPr algn="ctr" eaLnBrk="1" hangingPunct="1">
                <a:lnSpc>
                  <a:spcPct val="75000"/>
                </a:lnSpc>
                <a:buClr>
                  <a:srgbClr val="5F5F5F"/>
                </a:buClr>
              </a:pPr>
              <a:endParaRPr lang="en-US" altLang="ko-KR" sz="1200" dirty="0">
                <a:solidFill>
                  <a:srgbClr val="2373A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6024790" y="992915"/>
              <a:ext cx="1255713" cy="3951288"/>
            </a:xfrm>
            <a:prstGeom prst="roundRect">
              <a:avLst>
                <a:gd name="adj" fmla="val 6986"/>
              </a:avLst>
            </a:prstGeom>
            <a:solidFill>
              <a:schemeClr val="bg1"/>
            </a:solidFill>
            <a:ln w="6350" algn="ctr">
              <a:solidFill>
                <a:srgbClr val="C0C0C0"/>
              </a:solidFill>
              <a:round/>
              <a:headEnd/>
              <a:tailEnd/>
            </a:ln>
            <a:effectLst>
              <a:outerShdw dist="17961" dir="135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108000" rIns="0" bIns="0"/>
            <a:lstStyle>
              <a:lvl1pPr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buClr>
                  <a:srgbClr val="5F5F5F"/>
                </a:buClr>
              </a:pPr>
              <a:r>
                <a:rPr lang="en-US" altLang="ko-KR" sz="1200" dirty="0" smtClean="0">
                  <a:solidFill>
                    <a:srgbClr val="4D4D4D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Shared Serving </a:t>
              </a:r>
            </a:p>
            <a:p>
              <a:pPr algn="ctr" eaLnBrk="1" hangingPunct="1">
                <a:lnSpc>
                  <a:spcPct val="75000"/>
                </a:lnSpc>
                <a:buClr>
                  <a:srgbClr val="5F5F5F"/>
                </a:buClr>
              </a:pPr>
              <a:r>
                <a:rPr lang="en-US" altLang="ko-KR" sz="1200" dirty="0" smtClean="0">
                  <a:solidFill>
                    <a:srgbClr val="4D4D4D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Resource </a:t>
              </a:r>
              <a:r>
                <a:rPr lang="en-US" altLang="ko-KR" sz="1200" dirty="0">
                  <a:solidFill>
                    <a:srgbClr val="4D4D4D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Pool</a:t>
              </a:r>
            </a:p>
            <a:p>
              <a:pPr algn="ctr" eaLnBrk="1" hangingPunct="1">
                <a:lnSpc>
                  <a:spcPct val="75000"/>
                </a:lnSpc>
                <a:buClr>
                  <a:srgbClr val="5F5F5F"/>
                </a:buClr>
              </a:pPr>
              <a:r>
                <a:rPr lang="en-US" altLang="ko-KR" sz="1100" dirty="0">
                  <a:solidFill>
                    <a:srgbClr val="4D4D4D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(Repository)</a:t>
              </a:r>
            </a:p>
          </p:txBody>
        </p:sp>
        <p:pic>
          <p:nvPicPr>
            <p:cNvPr id="11" name="Picture 10" descr="Untitled-18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8965" y="2208940"/>
              <a:ext cx="3508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 descr="Untitled-18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8940" y="1842228"/>
              <a:ext cx="350838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Untitled-18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990" y="1842228"/>
              <a:ext cx="350838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 descr="Untitled-18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6140" y="2481990"/>
              <a:ext cx="3508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4" descr="Untitled-18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4965" y="2513740"/>
              <a:ext cx="3508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Untitled-18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8965" y="2805840"/>
              <a:ext cx="350838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" descr="Untitled-18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6140" y="3078890"/>
              <a:ext cx="3508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7" descr="Untitled-18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4965" y="3112228"/>
              <a:ext cx="3508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Untitled-18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1828" y="3828190"/>
              <a:ext cx="352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9" descr="Untitled-18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5928" y="3490053"/>
              <a:ext cx="35083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 descr="Untitled-18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3440" y="3461478"/>
              <a:ext cx="3492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1" descr="Untitled-18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590" y="4101240"/>
              <a:ext cx="3508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2" descr="Untitled-18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415" y="4132990"/>
              <a:ext cx="3508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3" descr="Untitled-18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1828" y="4425090"/>
              <a:ext cx="352425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2041753" y="1902553"/>
              <a:ext cx="801687" cy="811212"/>
              <a:chOff x="1085" y="2066"/>
              <a:chExt cx="564" cy="570"/>
            </a:xfrm>
          </p:grpSpPr>
          <p:pic>
            <p:nvPicPr>
              <p:cNvPr id="26" name="Picture 25" descr="원 copy"/>
              <p:cNvPicPr>
                <a:picLocks noChangeAspect="1" noChangeArrowheads="1"/>
              </p:cNvPicPr>
              <p:nvPr/>
            </p:nvPicPr>
            <p:blipFill>
              <a:blip r:embed="rId4">
                <a:lum bright="-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5" y="2066"/>
                <a:ext cx="564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Oval 26"/>
              <p:cNvSpPr>
                <a:spLocks noChangeAspect="1" noChangeArrowheads="1"/>
              </p:cNvSpPr>
              <p:nvPr/>
            </p:nvSpPr>
            <p:spPr bwMode="auto">
              <a:xfrm>
                <a:off x="1160" y="2142"/>
                <a:ext cx="414" cy="418"/>
              </a:xfrm>
              <a:prstGeom prst="ellipse">
                <a:avLst/>
              </a:prstGeom>
              <a:noFill/>
              <a:ln w="76200" algn="ctr">
                <a:solidFill>
                  <a:srgbClr val="408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latinLnBrk="1" hangingPunct="1"/>
                <a:endParaRPr lang="zh-CN" altLang="en-US" sz="20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441803" y="2983640"/>
              <a:ext cx="0" cy="223838"/>
            </a:xfrm>
            <a:prstGeom prst="line">
              <a:avLst/>
            </a:prstGeom>
            <a:noFill/>
            <a:ln w="28575" cap="rnd">
              <a:solidFill>
                <a:srgbClr val="67869D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0"/>
            <p:cNvSpPr>
              <a:spLocks noChangeArrowheads="1"/>
            </p:cNvSpPr>
            <p:nvPr/>
          </p:nvSpPr>
          <p:spPr bwMode="auto">
            <a:xfrm>
              <a:off x="7431315" y="1058003"/>
              <a:ext cx="1339850" cy="1462087"/>
            </a:xfrm>
            <a:prstGeom prst="roundRect">
              <a:avLst>
                <a:gd name="adj" fmla="val 6213"/>
              </a:avLst>
            </a:prstGeom>
            <a:solidFill>
              <a:srgbClr val="A6D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72000" rIns="0" bIns="0" anchorCtr="1"/>
            <a:lstStyle>
              <a:lvl1pPr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lnSpc>
                  <a:spcPct val="90000"/>
                </a:lnSpc>
              </a:pPr>
              <a:r>
                <a:rPr lang="en-US" altLang="ko-KR" sz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Batch Serving Processors</a:t>
              </a:r>
              <a:endParaRPr lang="ko-KR" altLang="ko-KR" sz="1200" dirty="0">
                <a:latin typeface="Microsoft YaHei" panose="020B0503020204020204" pitchFamily="34" charset="-122"/>
                <a:ea typeface="-윤고딕140"/>
                <a:cs typeface="Arial" panose="020B0604020202020204" pitchFamily="34" charset="0"/>
              </a:endParaRPr>
            </a:p>
          </p:txBody>
        </p:sp>
        <p:sp>
          <p:nvSpPr>
            <p:cNvPr id="32" name="AutoShape 31"/>
            <p:cNvSpPr>
              <a:spLocks noChangeArrowheads="1"/>
            </p:cNvSpPr>
            <p:nvPr/>
          </p:nvSpPr>
          <p:spPr bwMode="auto">
            <a:xfrm>
              <a:off x="7471003" y="1834290"/>
              <a:ext cx="1262062" cy="595313"/>
            </a:xfrm>
            <a:prstGeom prst="roundRect">
              <a:avLst>
                <a:gd name="adj" fmla="val 13333"/>
              </a:avLst>
            </a:prstGeom>
            <a:gradFill rotWithShape="1">
              <a:gsLst>
                <a:gs pos="0">
                  <a:srgbClr val="D0EAEC"/>
                </a:gs>
                <a:gs pos="100000">
                  <a:srgbClr val="EEF7F8"/>
                </a:gs>
              </a:gsLst>
              <a:lin ang="5400000" scaled="1"/>
            </a:gradFill>
            <a:ln>
              <a:noFill/>
            </a:ln>
            <a:effectLst>
              <a:prstShdw prst="shdw17" dist="12700" dir="16200000">
                <a:srgbClr val="5F5F5F"/>
              </a:prst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tIns="0" rIns="0" bIns="0" anchor="ctr"/>
            <a:lstStyle>
              <a:lvl1pPr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rgbClr val="5F5F5F"/>
                </a:buClr>
              </a:pPr>
              <a:r>
                <a:rPr lang="en-US" altLang="ko-KR" sz="1200" dirty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User-Items Propensity</a:t>
              </a:r>
            </a:p>
            <a:p>
              <a:pPr eaLnBrk="1" hangingPunct="1">
                <a:lnSpc>
                  <a:spcPct val="90000"/>
                </a:lnSpc>
                <a:buClr>
                  <a:srgbClr val="5F5F5F"/>
                </a:buClr>
              </a:pPr>
              <a:r>
                <a:rPr lang="en-US" altLang="ko-KR" sz="1200" dirty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Model </a:t>
              </a:r>
              <a:endParaRPr lang="en-US" altLang="ko-KR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>
              <a:off x="7431315" y="3040790"/>
              <a:ext cx="1341438" cy="1457325"/>
            </a:xfrm>
            <a:prstGeom prst="roundRect">
              <a:avLst>
                <a:gd name="adj" fmla="val 6079"/>
              </a:avLst>
            </a:prstGeom>
            <a:solidFill>
              <a:srgbClr val="A6D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72000" rIns="0" bIns="0" anchorCtr="1"/>
            <a:lstStyle>
              <a:lvl1pPr eaLnBrk="0" hangingPunct="0">
                <a:tabLst>
                  <a:tab pos="1587500" algn="l"/>
                </a:tabLs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587500" algn="l"/>
                </a:tabLs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587500" algn="l"/>
                </a:tabLs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587500" algn="l"/>
                </a:tabLs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587500" algn="l"/>
                </a:tabLs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87500" algn="l"/>
                </a:tabLs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87500" algn="l"/>
                </a:tabLs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87500" algn="l"/>
                </a:tabLs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87500" algn="l"/>
                </a:tabLs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90000"/>
                </a:lnSpc>
                <a:buSzPct val="120000"/>
                <a:buFont typeface="Wingdings" panose="05000000000000000000" pitchFamily="2" charset="2"/>
                <a:buNone/>
              </a:pPr>
              <a:r>
                <a:rPr lang="en-US" altLang="ko-KR" sz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Interactive </a:t>
              </a:r>
            </a:p>
            <a:p>
              <a:pPr eaLnBrk="1" latinLnBrk="1" hangingPunct="1">
                <a:lnSpc>
                  <a:spcPct val="90000"/>
                </a:lnSpc>
                <a:buSzPct val="120000"/>
                <a:buFont typeface="Wingdings" panose="05000000000000000000" pitchFamily="2" charset="2"/>
                <a:buNone/>
              </a:pPr>
              <a:r>
                <a:rPr lang="en-US" altLang="ko-KR" sz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Serving Processors</a:t>
              </a: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 flipV="1">
              <a:off x="6791553" y="2012090"/>
              <a:ext cx="652462" cy="0"/>
            </a:xfrm>
            <a:prstGeom prst="line">
              <a:avLst/>
            </a:prstGeom>
            <a:noFill/>
            <a:ln w="12700">
              <a:solidFill>
                <a:srgbClr val="2373A5"/>
              </a:solidFill>
              <a:prstDash val="dash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" name="Group 36"/>
            <p:cNvGrpSpPr>
              <a:grpSpLocks/>
            </p:cNvGrpSpPr>
            <p:nvPr/>
          </p:nvGrpSpPr>
          <p:grpSpPr bwMode="auto">
            <a:xfrm>
              <a:off x="3654653" y="1626328"/>
              <a:ext cx="1731962" cy="295275"/>
              <a:chOff x="1889" y="2047"/>
              <a:chExt cx="991" cy="169"/>
            </a:xfrm>
          </p:grpSpPr>
          <p:pic>
            <p:nvPicPr>
              <p:cNvPr id="38" name="Picture 37" descr="3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9" y="2047"/>
                <a:ext cx="991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AutoShape 38"/>
              <p:cNvSpPr>
                <a:spLocks noChangeArrowheads="1"/>
              </p:cNvSpPr>
              <p:nvPr/>
            </p:nvSpPr>
            <p:spPr bwMode="auto">
              <a:xfrm>
                <a:off x="1948" y="2060"/>
                <a:ext cx="873" cy="6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tIns="18000"/>
              <a:lstStyle>
                <a:lvl1pPr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/>
                <a:r>
                  <a:rPr lang="en-US" altLang="ko-KR" sz="1200" dirty="0" smtClean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APIs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Call Flow</a:t>
                </a:r>
              </a:p>
            </p:txBody>
          </p:sp>
        </p:grpSp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3654653" y="1996215"/>
              <a:ext cx="1731962" cy="295275"/>
              <a:chOff x="1889" y="2241"/>
              <a:chExt cx="991" cy="169"/>
            </a:xfrm>
          </p:grpSpPr>
          <p:pic>
            <p:nvPicPr>
              <p:cNvPr id="41" name="Picture 40" descr="3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9" y="2241"/>
                <a:ext cx="991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AutoShape 41"/>
              <p:cNvSpPr>
                <a:spLocks noChangeArrowheads="1"/>
              </p:cNvSpPr>
              <p:nvPr/>
            </p:nvSpPr>
            <p:spPr bwMode="auto">
              <a:xfrm>
                <a:off x="1948" y="2270"/>
                <a:ext cx="873" cy="6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tIns="18000"/>
              <a:lstStyle>
                <a:lvl1pPr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/>
                <a:r>
                  <a:rPr lang="en-US" altLang="ko-KR" sz="1200" dirty="0" smtClean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APIs Compose</a:t>
                </a:r>
                <a:endParaRPr lang="ko-KR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-윤고딕14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3654653" y="2366103"/>
              <a:ext cx="1731962" cy="295275"/>
              <a:chOff x="1889" y="2436"/>
              <a:chExt cx="991" cy="169"/>
            </a:xfrm>
          </p:grpSpPr>
          <p:pic>
            <p:nvPicPr>
              <p:cNvPr id="44" name="Picture 43" descr="3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9" y="2436"/>
                <a:ext cx="991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AutoShape 44"/>
              <p:cNvSpPr>
                <a:spLocks noChangeArrowheads="1"/>
              </p:cNvSpPr>
              <p:nvPr/>
            </p:nvSpPr>
            <p:spPr bwMode="auto">
              <a:xfrm>
                <a:off x="1948" y="2455"/>
                <a:ext cx="873" cy="6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tIns="18000"/>
              <a:lstStyle>
                <a:lvl1pPr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/>
                <a:r>
                  <a:rPr lang="en-US" altLang="ko-KR" sz="1200" dirty="0" err="1" smtClean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Async</a:t>
                </a:r>
                <a:r>
                  <a:rPr lang="en-US" altLang="ko-KR" sz="1200" dirty="0" smtClean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 Return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Result</a:t>
                </a:r>
                <a:endParaRPr lang="ko-KR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-윤고딕14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3656240" y="3258278"/>
              <a:ext cx="1730375" cy="296862"/>
              <a:chOff x="1889" y="3075"/>
              <a:chExt cx="991" cy="170"/>
            </a:xfrm>
          </p:grpSpPr>
          <p:pic>
            <p:nvPicPr>
              <p:cNvPr id="47" name="Picture 46" descr="3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9" y="3076"/>
                <a:ext cx="991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AutoShape 47"/>
              <p:cNvSpPr>
                <a:spLocks noChangeArrowheads="1"/>
              </p:cNvSpPr>
              <p:nvPr/>
            </p:nvSpPr>
            <p:spPr bwMode="auto">
              <a:xfrm>
                <a:off x="1948" y="3075"/>
                <a:ext cx="873" cy="6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tIns="18000"/>
              <a:lstStyle>
                <a:lvl1pPr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/>
                <a:r>
                  <a:rPr lang="en-US" altLang="ko-KR" sz="12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APIs Call Flow</a:t>
                </a:r>
              </a:p>
            </p:txBody>
          </p:sp>
        </p:grp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3654653" y="3629753"/>
              <a:ext cx="1731962" cy="295275"/>
              <a:chOff x="1889" y="3270"/>
              <a:chExt cx="991" cy="169"/>
            </a:xfrm>
          </p:grpSpPr>
          <p:pic>
            <p:nvPicPr>
              <p:cNvPr id="50" name="Picture 49" descr="3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9" y="3270"/>
                <a:ext cx="991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AutoShape 50"/>
              <p:cNvSpPr>
                <a:spLocks noChangeArrowheads="1"/>
              </p:cNvSpPr>
              <p:nvPr/>
            </p:nvSpPr>
            <p:spPr bwMode="auto">
              <a:xfrm>
                <a:off x="1948" y="3285"/>
                <a:ext cx="873" cy="6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tIns="18000"/>
              <a:lstStyle>
                <a:lvl1pPr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/>
                <a:r>
                  <a:rPr lang="en-US" altLang="ko-KR" sz="12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APIs Compose</a:t>
                </a:r>
                <a:endParaRPr lang="ko-KR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-윤고딕14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3654653" y="3999640"/>
              <a:ext cx="1731962" cy="295275"/>
              <a:chOff x="1889" y="3465"/>
              <a:chExt cx="991" cy="169"/>
            </a:xfrm>
          </p:grpSpPr>
          <p:pic>
            <p:nvPicPr>
              <p:cNvPr id="53" name="Picture 52" descr="3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9" y="3465"/>
                <a:ext cx="991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AutoShape 53"/>
              <p:cNvSpPr>
                <a:spLocks noChangeArrowheads="1"/>
              </p:cNvSpPr>
              <p:nvPr/>
            </p:nvSpPr>
            <p:spPr bwMode="auto">
              <a:xfrm>
                <a:off x="1948" y="3488"/>
                <a:ext cx="873" cy="6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tIns="18000"/>
              <a:lstStyle>
                <a:lvl1pPr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/>
                <a:r>
                  <a:rPr lang="en-US" altLang="ko-KR" sz="1200" dirty="0" smtClean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Sync Return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Result</a:t>
                </a:r>
                <a:endParaRPr lang="ko-KR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-윤고딕14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5" name="Group 54"/>
            <p:cNvGrpSpPr>
              <a:grpSpLocks/>
            </p:cNvGrpSpPr>
            <p:nvPr/>
          </p:nvGrpSpPr>
          <p:grpSpPr bwMode="auto">
            <a:xfrm>
              <a:off x="2041753" y="3563078"/>
              <a:ext cx="801687" cy="811212"/>
              <a:chOff x="1085" y="2066"/>
              <a:chExt cx="564" cy="570"/>
            </a:xfrm>
          </p:grpSpPr>
          <p:pic>
            <p:nvPicPr>
              <p:cNvPr id="56" name="Picture 55" descr="원 copy"/>
              <p:cNvPicPr>
                <a:picLocks noChangeAspect="1" noChangeArrowheads="1"/>
              </p:cNvPicPr>
              <p:nvPr/>
            </p:nvPicPr>
            <p:blipFill>
              <a:blip r:embed="rId4">
                <a:lum bright="-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5" y="2066"/>
                <a:ext cx="564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Oval 56"/>
              <p:cNvSpPr>
                <a:spLocks noChangeAspect="1" noChangeArrowheads="1"/>
              </p:cNvSpPr>
              <p:nvPr/>
            </p:nvSpPr>
            <p:spPr bwMode="auto">
              <a:xfrm>
                <a:off x="1160" y="2142"/>
                <a:ext cx="414" cy="418"/>
              </a:xfrm>
              <a:prstGeom prst="ellipse">
                <a:avLst/>
              </a:prstGeom>
              <a:noFill/>
              <a:ln w="76200" algn="ctr">
                <a:solidFill>
                  <a:srgbClr val="408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rgbClr val="0033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latinLnBrk="1" hangingPunct="1"/>
                <a:endParaRPr lang="zh-CN" altLang="en-US" sz="20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9" name="AutoShape 58"/>
            <p:cNvSpPr>
              <a:spLocks noChangeArrowheads="1"/>
            </p:cNvSpPr>
            <p:nvPr/>
          </p:nvSpPr>
          <p:spPr bwMode="auto">
            <a:xfrm>
              <a:off x="3264128" y="421415"/>
              <a:ext cx="2495550" cy="15716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6E6E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/>
              <a:endParaRPr lang="zh-CN" altLang="zh-CN" sz="16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60" name="Picture 59" descr="Untitled-18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490" y="2085115"/>
              <a:ext cx="3508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60" descr="Untitled-18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540" y="1920015"/>
              <a:ext cx="3508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61" descr="Untitled-18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840" y="3712303"/>
              <a:ext cx="3508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62" descr="Untitled-18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890" y="3547203"/>
              <a:ext cx="3508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 flipV="1">
              <a:off x="5513615" y="2256565"/>
              <a:ext cx="504825" cy="3175"/>
            </a:xfrm>
            <a:prstGeom prst="line">
              <a:avLst/>
            </a:prstGeom>
            <a:noFill/>
            <a:ln w="19050">
              <a:solidFill>
                <a:srgbClr val="2373A5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 flipV="1">
              <a:off x="5477103" y="2086703"/>
              <a:ext cx="539750" cy="6350"/>
            </a:xfrm>
            <a:prstGeom prst="line">
              <a:avLst/>
            </a:prstGeom>
            <a:noFill/>
            <a:ln w="19050">
              <a:solidFill>
                <a:srgbClr val="2373A5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 flipH="1" flipV="1">
              <a:off x="5521553" y="3902803"/>
              <a:ext cx="504825" cy="3175"/>
            </a:xfrm>
            <a:prstGeom prst="line">
              <a:avLst/>
            </a:prstGeom>
            <a:noFill/>
            <a:ln w="19050">
              <a:solidFill>
                <a:srgbClr val="2373A5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 flipV="1">
              <a:off x="5480278" y="3718653"/>
              <a:ext cx="539750" cy="6350"/>
            </a:xfrm>
            <a:prstGeom prst="line">
              <a:avLst/>
            </a:prstGeom>
            <a:noFill/>
            <a:ln w="19050">
              <a:solidFill>
                <a:srgbClr val="2373A5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 flipH="1" flipV="1">
              <a:off x="6640740" y="3990115"/>
              <a:ext cx="815975" cy="0"/>
            </a:xfrm>
            <a:prstGeom prst="line">
              <a:avLst/>
            </a:prstGeom>
            <a:noFill/>
            <a:ln w="12700">
              <a:solidFill>
                <a:srgbClr val="2373A5"/>
              </a:solidFill>
              <a:prstDash val="dash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H="1" flipV="1">
              <a:off x="3029178" y="2516915"/>
              <a:ext cx="655637" cy="4763"/>
            </a:xfrm>
            <a:prstGeom prst="line">
              <a:avLst/>
            </a:prstGeom>
            <a:noFill/>
            <a:ln w="19050">
              <a:solidFill>
                <a:srgbClr val="2373A5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 flipV="1">
              <a:off x="2992665" y="1772378"/>
              <a:ext cx="649288" cy="7937"/>
            </a:xfrm>
            <a:prstGeom prst="line">
              <a:avLst/>
            </a:prstGeom>
            <a:noFill/>
            <a:ln w="19050">
              <a:solidFill>
                <a:srgbClr val="2373A5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 flipH="1" flipV="1">
              <a:off x="3037115" y="4148865"/>
              <a:ext cx="587375" cy="3175"/>
            </a:xfrm>
            <a:prstGeom prst="line">
              <a:avLst/>
            </a:prstGeom>
            <a:noFill/>
            <a:ln w="19050">
              <a:solidFill>
                <a:srgbClr val="2373A5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 flipV="1">
              <a:off x="2995840" y="3431315"/>
              <a:ext cx="661988" cy="7938"/>
            </a:xfrm>
            <a:prstGeom prst="line">
              <a:avLst/>
            </a:prstGeom>
            <a:noFill/>
            <a:ln w="19050">
              <a:solidFill>
                <a:srgbClr val="2373A5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AutoShape 31"/>
            <p:cNvSpPr>
              <a:spLocks noChangeArrowheads="1"/>
            </p:cNvSpPr>
            <p:nvPr/>
          </p:nvSpPr>
          <p:spPr bwMode="auto">
            <a:xfrm>
              <a:off x="7469415" y="3712303"/>
              <a:ext cx="1262062" cy="595313"/>
            </a:xfrm>
            <a:prstGeom prst="roundRect">
              <a:avLst>
                <a:gd name="adj" fmla="val 13333"/>
              </a:avLst>
            </a:prstGeom>
            <a:gradFill rotWithShape="1">
              <a:gsLst>
                <a:gs pos="0">
                  <a:srgbClr val="D0EAEC"/>
                </a:gs>
                <a:gs pos="100000">
                  <a:srgbClr val="EEF7F8"/>
                </a:gs>
              </a:gsLst>
              <a:lin ang="5400000" scaled="1"/>
            </a:gradFill>
            <a:ln>
              <a:noFill/>
            </a:ln>
            <a:effectLst>
              <a:prstShdw prst="shdw17" dist="12700" dir="16200000">
                <a:srgbClr val="5F5F5F"/>
              </a:prst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tIns="0" rIns="0" bIns="0" anchor="ctr"/>
            <a:lstStyle>
              <a:lvl1pPr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3366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rgbClr val="5F5F5F"/>
                </a:buClr>
              </a:pPr>
              <a:r>
                <a:rPr lang="en-US" altLang="ko-KR" sz="1200" dirty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User-Items Propensity</a:t>
              </a:r>
            </a:p>
            <a:p>
              <a:pPr eaLnBrk="1" hangingPunct="1">
                <a:lnSpc>
                  <a:spcPct val="90000"/>
                </a:lnSpc>
                <a:buClr>
                  <a:srgbClr val="5F5F5F"/>
                </a:buClr>
              </a:pPr>
              <a:r>
                <a:rPr lang="en-US" altLang="ko-KR" sz="1200" dirty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Model </a:t>
              </a:r>
              <a:endParaRPr lang="en-US" altLang="ko-KR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7" name="AutoShape 2"/>
          <p:cNvSpPr>
            <a:spLocks noChangeArrowheads="1"/>
          </p:cNvSpPr>
          <p:nvPr/>
        </p:nvSpPr>
        <p:spPr bwMode="auto">
          <a:xfrm>
            <a:off x="244202" y="1344307"/>
            <a:ext cx="1791556" cy="3426961"/>
          </a:xfrm>
          <a:prstGeom prst="roundRect">
            <a:avLst>
              <a:gd name="adj" fmla="val 3079"/>
            </a:avLst>
          </a:prstGeom>
          <a:solidFill>
            <a:srgbClr val="BDEEFF"/>
          </a:solidFill>
          <a:ln w="3175" algn="ctr">
            <a:solidFill>
              <a:srgbClr val="AFC4D5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en-US" altLang="zh-CN" sz="110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Rectangle 9"/>
          <p:cNvSpPr>
            <a:spLocks noChangeArrowheads="1"/>
          </p:cNvSpPr>
          <p:nvPr/>
        </p:nvSpPr>
        <p:spPr bwMode="auto">
          <a:xfrm>
            <a:off x="297625" y="1487183"/>
            <a:ext cx="1660632" cy="360363"/>
          </a:xfrm>
          <a:prstGeom prst="rect">
            <a:avLst/>
          </a:prstGeom>
          <a:gradFill flip="none" rotWithShape="1">
            <a:gsLst>
              <a:gs pos="0">
                <a:srgbClr val="336699">
                  <a:tint val="66000"/>
                  <a:satMod val="160000"/>
                </a:srgbClr>
              </a:gs>
              <a:gs pos="50000">
                <a:srgbClr val="336699">
                  <a:tint val="44500"/>
                  <a:satMod val="160000"/>
                </a:srgbClr>
              </a:gs>
              <a:gs pos="100000">
                <a:srgbClr val="336699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anchor="ctr"/>
          <a:lstStyle>
            <a:lvl1pPr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 Item Scoring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297625" y="2080908"/>
            <a:ext cx="1660632" cy="431800"/>
          </a:xfrm>
          <a:prstGeom prst="rect">
            <a:avLst/>
          </a:prstGeom>
          <a:gradFill flip="none" rotWithShape="1">
            <a:gsLst>
              <a:gs pos="0">
                <a:srgbClr val="336699">
                  <a:tint val="66000"/>
                  <a:satMod val="160000"/>
                </a:srgbClr>
              </a:gs>
              <a:gs pos="50000">
                <a:srgbClr val="336699">
                  <a:tint val="44500"/>
                  <a:satMod val="160000"/>
                </a:srgbClr>
              </a:gs>
              <a:gs pos="100000">
                <a:srgbClr val="336699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anchor="ctr"/>
          <a:lstStyle>
            <a:lvl1pPr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 –User Similarity Searching</a:t>
            </a:r>
            <a:endParaRPr lang="ko-KR" altLang="en-US" sz="1100" dirty="0">
              <a:latin typeface="Microsoft YaHei" panose="020B0503020204020204" pitchFamily="34" charset="-122"/>
              <a:ea typeface="-윤고딕140"/>
              <a:cs typeface="-윤고딕140"/>
            </a:endParaRPr>
          </a:p>
        </p:txBody>
      </p:sp>
      <p:sp>
        <p:nvSpPr>
          <p:cNvPr id="80" name="Rectangle 11"/>
          <p:cNvSpPr>
            <a:spLocks noChangeArrowheads="1"/>
          </p:cNvSpPr>
          <p:nvPr/>
        </p:nvSpPr>
        <p:spPr bwMode="auto">
          <a:xfrm>
            <a:off x="297625" y="2674633"/>
            <a:ext cx="1660632" cy="360363"/>
          </a:xfrm>
          <a:prstGeom prst="rect">
            <a:avLst/>
          </a:prstGeom>
          <a:gradFill flip="none" rotWithShape="1">
            <a:gsLst>
              <a:gs pos="0">
                <a:srgbClr val="336699">
                  <a:tint val="66000"/>
                  <a:satMod val="160000"/>
                </a:srgbClr>
              </a:gs>
              <a:gs pos="50000">
                <a:srgbClr val="336699">
                  <a:tint val="44500"/>
                  <a:satMod val="160000"/>
                </a:srgbClr>
              </a:gs>
              <a:gs pos="100000">
                <a:srgbClr val="336699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anchor="ctr"/>
          <a:lstStyle>
            <a:lvl1pPr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ko-KR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Item-Item Similarity Searching</a:t>
            </a:r>
            <a:endParaRPr lang="ko-KR" altLang="en-US" sz="1100" dirty="0">
              <a:latin typeface="Microsoft YaHei" panose="020B0503020204020204" pitchFamily="34" charset="-122"/>
              <a:ea typeface="-윤고딕140"/>
              <a:cs typeface="-윤고딕14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297625" y="3268358"/>
            <a:ext cx="1660632" cy="360363"/>
          </a:xfrm>
          <a:prstGeom prst="rect">
            <a:avLst/>
          </a:prstGeom>
          <a:gradFill flip="none" rotWithShape="1">
            <a:gsLst>
              <a:gs pos="0">
                <a:srgbClr val="336699">
                  <a:tint val="66000"/>
                  <a:satMod val="160000"/>
                </a:srgbClr>
              </a:gs>
              <a:gs pos="50000">
                <a:srgbClr val="336699">
                  <a:tint val="44500"/>
                  <a:satMod val="160000"/>
                </a:srgbClr>
              </a:gs>
              <a:gs pos="100000">
                <a:srgbClr val="336699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anchor="ctr"/>
          <a:lstStyle>
            <a:lvl1pPr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User-User Ranking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Rectangle 13"/>
          <p:cNvSpPr>
            <a:spLocks noChangeArrowheads="1"/>
          </p:cNvSpPr>
          <p:nvPr/>
        </p:nvSpPr>
        <p:spPr bwMode="auto">
          <a:xfrm>
            <a:off x="297625" y="3863671"/>
            <a:ext cx="1660632" cy="360362"/>
          </a:xfrm>
          <a:prstGeom prst="rect">
            <a:avLst/>
          </a:prstGeom>
          <a:gradFill flip="none" rotWithShape="1">
            <a:gsLst>
              <a:gs pos="0">
                <a:srgbClr val="336699">
                  <a:tint val="66000"/>
                  <a:satMod val="160000"/>
                </a:srgbClr>
              </a:gs>
              <a:gs pos="50000">
                <a:srgbClr val="336699">
                  <a:tint val="44500"/>
                  <a:satMod val="160000"/>
                </a:srgbClr>
              </a:gs>
              <a:gs pos="100000">
                <a:srgbClr val="336699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anchor="ctr"/>
          <a:lstStyle>
            <a:lvl1pPr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Item-Item Ranking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58032" y="813544"/>
            <a:ext cx="36004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336699"/>
              </a:buClr>
              <a:buFont typeface="Wingdings" panose="05000000000000000000" pitchFamily="2" charset="2"/>
              <a:buNone/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Available Recommendation Services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Rectangle 13"/>
          <p:cNvSpPr>
            <a:spLocks noChangeArrowheads="1"/>
          </p:cNvSpPr>
          <p:nvPr/>
        </p:nvSpPr>
        <p:spPr bwMode="auto">
          <a:xfrm>
            <a:off x="309664" y="4329597"/>
            <a:ext cx="1660632" cy="360362"/>
          </a:xfrm>
          <a:prstGeom prst="rect">
            <a:avLst/>
          </a:prstGeom>
          <a:gradFill flip="none" rotWithShape="1">
            <a:gsLst>
              <a:gs pos="0">
                <a:srgbClr val="336699">
                  <a:tint val="66000"/>
                  <a:satMod val="160000"/>
                </a:srgbClr>
              </a:gs>
              <a:gs pos="50000">
                <a:srgbClr val="336699">
                  <a:tint val="44500"/>
                  <a:satMod val="160000"/>
                </a:srgbClr>
              </a:gs>
              <a:gs pos="100000">
                <a:srgbClr val="336699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anchor="ctr"/>
          <a:lstStyle>
            <a:lvl1pPr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…..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98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00150"/>
            <a:ext cx="81534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gray">
          <a:xfrm>
            <a:off x="1605064" y="797041"/>
            <a:ext cx="553395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i="1" dirty="0"/>
              <a:t>“Hidden Technical Debt in Machine Learning Systems,” Google NIPS 2015</a:t>
            </a: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17516" y="4057487"/>
            <a:ext cx="655644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Figure 1: Only a small fraction of real-world ML systems is composed of the ML</a:t>
            </a:r>
            <a:b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code. The required surrounding infrastructure is vast and complex. These include boundary erosion, </a:t>
            </a:r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entanglement, hidden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feedback loops, undeclared consumers, data dependencies, configuration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issues, changes in the external world, and a variety of system-level anti-patterns</a:t>
            </a:r>
            <a:b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对角圆角矩形 36"/>
          <p:cNvSpPr/>
          <p:nvPr/>
        </p:nvSpPr>
        <p:spPr bwMode="auto">
          <a:xfrm>
            <a:off x="304556" y="289875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B050"/>
                </a:solidFill>
              </a:rPr>
              <a:t>Hidden</a:t>
            </a:r>
            <a:r>
              <a:rPr lang="en-US" altLang="zh-CN" sz="2800" b="1" dirty="0">
                <a:solidFill>
                  <a:srgbClr val="C1CD23"/>
                </a:solidFill>
                <a:latin typeface="Museo Slab 500" charset="0"/>
                <a:ea typeface="+mj-ea"/>
                <a:cs typeface="+mj-cs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truths for AI 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1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11" y="646392"/>
            <a:ext cx="7515403" cy="4303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369" y="3904464"/>
            <a:ext cx="477416" cy="487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112" y="2858793"/>
            <a:ext cx="477416" cy="487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163" y="3989123"/>
            <a:ext cx="558895" cy="213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160" y="4002669"/>
            <a:ext cx="558895" cy="2132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369" y="4001948"/>
            <a:ext cx="558895" cy="213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019" y="1756683"/>
            <a:ext cx="514350" cy="323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352" y="1756683"/>
            <a:ext cx="772660" cy="4786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7859" y="3603961"/>
            <a:ext cx="466570" cy="3005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770" y="3603961"/>
            <a:ext cx="466570" cy="3005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0352" y="3603961"/>
            <a:ext cx="466570" cy="3005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4369" y="2643417"/>
            <a:ext cx="447747" cy="3096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0761" y="2798263"/>
            <a:ext cx="771935" cy="5436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2124" y="3408698"/>
            <a:ext cx="994978" cy="2901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3637" y="3067027"/>
            <a:ext cx="820260" cy="2748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4961" y="1581372"/>
            <a:ext cx="832609" cy="3368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8124" y="1588280"/>
            <a:ext cx="832609" cy="3368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81524" y="1581371"/>
            <a:ext cx="832609" cy="336805"/>
          </a:xfrm>
          <a:prstGeom prst="rect">
            <a:avLst/>
          </a:prstGeom>
        </p:spPr>
      </p:pic>
      <p:sp>
        <p:nvSpPr>
          <p:cNvPr id="24" name="对角圆角矩形 36"/>
          <p:cNvSpPr/>
          <p:nvPr/>
        </p:nvSpPr>
        <p:spPr bwMode="auto">
          <a:xfrm>
            <a:off x="390106" y="216126"/>
            <a:ext cx="5642658" cy="448727"/>
          </a:xfrm>
          <a:prstGeom prst="round2Diag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rgbClr val="00B050"/>
                </a:solidFill>
              </a:rPr>
              <a:t>Hidden</a:t>
            </a:r>
            <a:r>
              <a:rPr lang="en-US" altLang="zh-CN" sz="2800" b="1" dirty="0">
                <a:solidFill>
                  <a:srgbClr val="C1CD23"/>
                </a:solidFill>
                <a:latin typeface="Museo Slab 500" charset="0"/>
                <a:ea typeface="+mj-ea"/>
                <a:cs typeface="+mj-cs"/>
              </a:rPr>
              <a:t> </a:t>
            </a:r>
            <a:r>
              <a:rPr lang="en-US" altLang="zh-CN" sz="2200" b="1" dirty="0">
                <a:solidFill>
                  <a:srgbClr val="00B050"/>
                </a:solidFill>
              </a:rPr>
              <a:t>truths for </a:t>
            </a:r>
            <a:r>
              <a:rPr lang="en-US" altLang="zh-CN" sz="2200" b="1" dirty="0" smtClean="0">
                <a:solidFill>
                  <a:srgbClr val="00B050"/>
                </a:solidFill>
              </a:rPr>
              <a:t>AI – Where the debts ? </a:t>
            </a:r>
            <a:endParaRPr lang="zh-CN" altLang="en-US" sz="2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1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mc_template_8ST</Template>
  <TotalTime>1006</TotalTime>
  <Words>1935</Words>
  <Application>Microsoft Office PowerPoint</Application>
  <PresentationFormat>On-screen Show (16:9)</PresentationFormat>
  <Paragraphs>394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66" baseType="lpstr">
      <vt:lpstr>Arial Unicode MS</vt:lpstr>
      <vt:lpstr>等线</vt:lpstr>
      <vt:lpstr>等线 Light</vt:lpstr>
      <vt:lpstr>HY견고딕</vt:lpstr>
      <vt:lpstr>Microsoft YaHei</vt:lpstr>
      <vt:lpstr>Microsoft YaHei Light</vt:lpstr>
      <vt:lpstr>Museo Slab 500</vt:lpstr>
      <vt:lpstr>ProximaNova-Regular</vt:lpstr>
      <vt:lpstr>SFMono-Regular</vt:lpstr>
      <vt:lpstr>SimSun</vt:lpstr>
      <vt:lpstr>华文中宋</vt:lpstr>
      <vt:lpstr>-윤고딕140</vt:lpstr>
      <vt:lpstr>Arial</vt:lpstr>
      <vt:lpstr>Calibri</vt:lpstr>
      <vt:lpstr>Calibri Light</vt:lpstr>
      <vt:lpstr>Mark Offc For MC</vt:lpstr>
      <vt:lpstr>Segoe UI</vt:lpstr>
      <vt:lpstr>Symbol</vt:lpstr>
      <vt:lpstr>Tahoma</vt:lpstr>
      <vt:lpstr>Times</vt:lpstr>
      <vt:lpstr>Times New Roman</vt:lpstr>
      <vt:lpstr>Verdana</vt:lpstr>
      <vt:lpstr>Wingdings</vt:lpstr>
      <vt:lpstr>1_Office Theme</vt:lpstr>
      <vt:lpstr>The tutorial to build shared AI services --Session 1</vt:lpstr>
      <vt:lpstr>Agenda</vt:lpstr>
      <vt:lpstr>Course Prerequisites</vt:lpstr>
      <vt:lpstr>Module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Collaborative Filtering deep learning algorithm </vt:lpstr>
      <vt:lpstr>Code Lab 1</vt:lpstr>
      <vt:lpstr>Build a Docker image and run a Keras on Spark container</vt:lpstr>
      <vt:lpstr>Run the NCF deep learning pipeline for User Item Propensity model</vt:lpstr>
      <vt:lpstr>Q &amp; A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Suqiang</dc:creator>
  <cp:lastModifiedBy>Song, Suqiang</cp:lastModifiedBy>
  <cp:revision>370</cp:revision>
  <cp:lastPrinted>2016-08-25T18:25:26Z</cp:lastPrinted>
  <dcterms:created xsi:type="dcterms:W3CDTF">2018-08-13T00:12:29Z</dcterms:created>
  <dcterms:modified xsi:type="dcterms:W3CDTF">2019-01-30T16:49:45Z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">
    <vt:i4>7</vt:i4>
  </property>
  <property fmtid="{D5CDD505-2E9C-101B-9397-08002B2CF9AE}" pid="3" name="mc_template_date">
    <vt:lpwstr>20160927</vt:lpwstr>
  </property>
</Properties>
</file>