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57" r:id="rId3"/>
    <p:sldId id="260" r:id="rId4"/>
    <p:sldId id="274" r:id="rId5"/>
    <p:sldId id="262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73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A84440-D0AB-4931-A154-7447D32D5281}">
  <a:tblStyle styleId="{C9A84440-D0AB-4931-A154-7447D32D528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5" autoAdjust="0"/>
    <p:restoredTop sz="94674"/>
  </p:normalViewPr>
  <p:slideViewPr>
    <p:cSldViewPr snapToGrid="0">
      <p:cViewPr>
        <p:scale>
          <a:sx n="75" d="100"/>
          <a:sy n="75" d="100"/>
        </p:scale>
        <p:origin x="3168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2230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376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96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0703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294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5433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930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68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660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456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734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378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665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66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05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376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88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3044099" cy="51435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044100" y="0"/>
            <a:ext cx="60999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679325" y="2753850"/>
            <a:ext cx="49038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3" name="Shape 13"/>
          <p:cNvCxnSpPr/>
          <p:nvPr/>
        </p:nvCxnSpPr>
        <p:spPr>
          <a:xfrm>
            <a:off x="3815840" y="4083900"/>
            <a:ext cx="6957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4" name="Shape 14"/>
          <p:cNvSpPr/>
          <p:nvPr/>
        </p:nvSpPr>
        <p:spPr>
          <a:xfrm>
            <a:off x="1747200" y="2787000"/>
            <a:ext cx="1296900" cy="129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alf - Text righ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94225" y="693649"/>
            <a:ext cx="3692400" cy="768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994225" y="1585101"/>
            <a:ext cx="3692400" cy="334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C200"/>
              </a:buClr>
              <a:defRPr/>
            </a:lvl1pPr>
            <a:lvl2pPr lvl="1">
              <a:spcBef>
                <a:spcPts val="0"/>
              </a:spcBef>
              <a:buClr>
                <a:srgbClr val="FFC200"/>
              </a:buClr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36" name="Shape 36"/>
          <p:cNvCxnSpPr/>
          <p:nvPr/>
        </p:nvCxnSpPr>
        <p:spPr>
          <a:xfrm>
            <a:off x="5102786" y="1519975"/>
            <a:ext cx="452400" cy="0"/>
          </a:xfrm>
          <a:prstGeom prst="straightConnector1">
            <a:avLst/>
          </a:prstGeom>
          <a:noFill/>
          <a:ln w="28575" cap="flat" cmpd="sng">
            <a:solidFill>
              <a:srgbClr val="29466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" name="Shape 37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hird - 2 columns righ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3044099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3043975" y="0"/>
            <a:ext cx="6099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468200" y="796375"/>
            <a:ext cx="5218800" cy="669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467824" y="1614875"/>
            <a:ext cx="2532900" cy="3158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400"/>
            </a:lvl2pPr>
            <a:lvl3pPr lvl="2">
              <a:spcBef>
                <a:spcPts val="0"/>
              </a:spcBef>
              <a:buSzPct val="100000"/>
              <a:defRPr sz="1400"/>
            </a:lvl3pPr>
            <a:lvl4pPr lvl="3">
              <a:spcBef>
                <a:spcPts val="0"/>
              </a:spcBef>
              <a:buSzPct val="100000"/>
              <a:defRPr sz="1400"/>
            </a:lvl4pPr>
            <a:lvl5pPr lvl="4">
              <a:spcBef>
                <a:spcPts val="0"/>
              </a:spcBef>
              <a:buSzPct val="100000"/>
              <a:defRPr sz="1400"/>
            </a:lvl5pPr>
            <a:lvl6pPr lvl="5">
              <a:spcBef>
                <a:spcPts val="0"/>
              </a:spcBef>
              <a:buSzPct val="100000"/>
              <a:defRPr sz="1400"/>
            </a:lvl6pPr>
            <a:lvl7pPr lvl="6">
              <a:spcBef>
                <a:spcPts val="0"/>
              </a:spcBef>
              <a:buSzPct val="100000"/>
              <a:defRPr sz="1400"/>
            </a:lvl7pPr>
            <a:lvl8pPr lvl="7">
              <a:spcBef>
                <a:spcPts val="0"/>
              </a:spcBef>
              <a:buSzPct val="100000"/>
              <a:defRPr sz="1400"/>
            </a:lvl8pPr>
            <a:lvl9pPr lvl="8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6153578" y="1614875"/>
            <a:ext cx="2532899" cy="3158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400"/>
            </a:lvl2pPr>
            <a:lvl3pPr lvl="2">
              <a:spcBef>
                <a:spcPts val="0"/>
              </a:spcBef>
              <a:buSzPct val="100000"/>
              <a:defRPr sz="1400"/>
            </a:lvl3pPr>
            <a:lvl4pPr lvl="3">
              <a:spcBef>
                <a:spcPts val="0"/>
              </a:spcBef>
              <a:buSzPct val="100000"/>
              <a:defRPr sz="1400"/>
            </a:lvl4pPr>
            <a:lvl5pPr lvl="4">
              <a:spcBef>
                <a:spcPts val="0"/>
              </a:spcBef>
              <a:buSzPct val="100000"/>
              <a:defRPr sz="1400"/>
            </a:lvl5pPr>
            <a:lvl6pPr lvl="5">
              <a:spcBef>
                <a:spcPts val="0"/>
              </a:spcBef>
              <a:buSzPct val="100000"/>
              <a:defRPr sz="1400"/>
            </a:lvl6pPr>
            <a:lvl7pPr lvl="6">
              <a:spcBef>
                <a:spcPts val="0"/>
              </a:spcBef>
              <a:buSzPct val="100000"/>
              <a:defRPr sz="1400"/>
            </a:lvl7pPr>
            <a:lvl8pPr lvl="7">
              <a:spcBef>
                <a:spcPts val="0"/>
              </a:spcBef>
              <a:buSzPct val="100000"/>
              <a:defRPr sz="1400"/>
            </a:lvl8pPr>
            <a:lvl9pPr lvl="8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  <p:cxnSp>
        <p:nvCxnSpPr>
          <p:cNvPr id="55" name="Shape 55"/>
          <p:cNvCxnSpPr/>
          <p:nvPr/>
        </p:nvCxnSpPr>
        <p:spPr>
          <a:xfrm>
            <a:off x="3578786" y="1519975"/>
            <a:ext cx="452400" cy="0"/>
          </a:xfrm>
          <a:prstGeom prst="straightConnector1">
            <a:avLst/>
          </a:prstGeom>
          <a:noFill/>
          <a:ln w="28575" cap="flat" cmpd="sng">
            <a:solidFill>
              <a:srgbClr val="29466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ird - 2 columns lef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6099775" y="0"/>
            <a:ext cx="30441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 flipH="1">
            <a:off x="0" y="0"/>
            <a:ext cx="6099900" cy="51435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34705" y="796375"/>
            <a:ext cx="5218800" cy="669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34330" y="1614875"/>
            <a:ext cx="2532900" cy="3158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3120084" y="1614875"/>
            <a:ext cx="2532900" cy="3158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‹#›</a:t>
            </a:fld>
            <a:endParaRPr lang="en">
              <a:solidFill>
                <a:srgbClr val="294667"/>
              </a:solidFill>
            </a:endParaRPr>
          </a:p>
        </p:txBody>
      </p:sp>
      <p:cxnSp>
        <p:nvCxnSpPr>
          <p:cNvPr id="64" name="Shape 64"/>
          <p:cNvCxnSpPr/>
          <p:nvPr/>
        </p:nvCxnSpPr>
        <p:spPr>
          <a:xfrm>
            <a:off x="545292" y="1519975"/>
            <a:ext cx="452400" cy="0"/>
          </a:xfrm>
          <a:prstGeom prst="straightConnector1">
            <a:avLst/>
          </a:prstGeom>
          <a:noFill/>
          <a:ln w="28575" cap="flat" cmpd="sng">
            <a:solidFill>
              <a:srgbClr val="29466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0" y="0"/>
            <a:ext cx="3044099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3043975" y="0"/>
            <a:ext cx="60999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5" name="Shape 75"/>
          <p:cNvCxnSpPr/>
          <p:nvPr/>
        </p:nvCxnSpPr>
        <p:spPr>
          <a:xfrm>
            <a:off x="534891" y="1796050"/>
            <a:ext cx="452399" cy="0"/>
          </a:xfrm>
          <a:prstGeom prst="straightConnector1">
            <a:avLst/>
          </a:prstGeom>
          <a:noFill/>
          <a:ln w="28575" cap="flat" cmpd="sng">
            <a:solidFill>
              <a:srgbClr val="FFA8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6" name="Shape 76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A800"/>
              </a:buClr>
              <a:buSzPct val="1000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480"/>
              </a:spcBef>
              <a:buClr>
                <a:srgbClr val="FFA800"/>
              </a:buClr>
              <a:buSzPct val="1000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480"/>
              </a:spcBef>
              <a:buClr>
                <a:srgbClr val="FFA800"/>
              </a:buClr>
              <a:buSzPct val="1000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360"/>
              </a:spcBef>
              <a:buClr>
                <a:srgbClr val="FFA800"/>
              </a:buClr>
              <a:buSzPct val="1000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360"/>
              </a:spcBef>
              <a:buClr>
                <a:srgbClr val="FFA800"/>
              </a:buClr>
              <a:buSzPct val="1000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360"/>
              </a:spcBef>
              <a:buClr>
                <a:srgbClr val="FFA800"/>
              </a:buClr>
              <a:buSzPct val="1000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360"/>
              </a:spcBef>
              <a:buClr>
                <a:srgbClr val="FFA800"/>
              </a:buClr>
              <a:buSzPct val="1000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360"/>
              </a:spcBef>
              <a:buClr>
                <a:srgbClr val="FFA800"/>
              </a:buClr>
              <a:buSzPct val="1000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360"/>
              </a:spcBef>
              <a:buClr>
                <a:srgbClr val="FFA800"/>
              </a:buClr>
              <a:buSzPct val="1000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300" b="1">
              <a:solidFill>
                <a:srgbClr val="02102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/>
          </p:nvPr>
        </p:nvSpPr>
        <p:spPr>
          <a:xfrm>
            <a:off x="3679325" y="2753850"/>
            <a:ext cx="49038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Les bases de PHP</a:t>
            </a:r>
            <a:endParaRPr lang="en" dirty="0"/>
          </a:p>
        </p:txBody>
      </p:sp>
      <p:pic>
        <p:nvPicPr>
          <p:cNvPr id="104" name="Shape 104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444" y="205725"/>
            <a:ext cx="1405061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859" y="3071875"/>
            <a:ext cx="715155" cy="73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113070" y="1234732"/>
            <a:ext cx="5712432" cy="37944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fr-FR" sz="1800" dirty="0" smtClean="0"/>
          </a:p>
          <a:p>
            <a:pPr>
              <a:buNone/>
            </a:pPr>
            <a:endParaRPr lang="fr-FR" sz="1800" dirty="0"/>
          </a:p>
          <a:p>
            <a:pPr>
              <a:buNone/>
            </a:pPr>
            <a:r>
              <a:rPr lang="fr-FR" sz="1800" dirty="0" smtClean="0"/>
              <a:t>Un </a:t>
            </a:r>
            <a:r>
              <a:rPr lang="fr-FR" sz="1800" dirty="0"/>
              <a:t>exemple </a:t>
            </a:r>
            <a:endParaRPr lang="fr-FR" sz="1800" dirty="0" smtClean="0"/>
          </a:p>
          <a:p>
            <a:pPr>
              <a:buNone/>
            </a:pPr>
            <a:endParaRPr lang="fr-FR" sz="1800" dirty="0"/>
          </a:p>
          <a:p>
            <a:pPr>
              <a:buNone/>
            </a:pPr>
            <a:r>
              <a:rPr lang="fr-FR" sz="1800" dirty="0" smtClean="0">
                <a:solidFill>
                  <a:srgbClr val="C00000"/>
                </a:solidFill>
              </a:rPr>
              <a:t>&lt;?</a:t>
            </a:r>
            <a:r>
              <a:rPr lang="fr-FR" sz="1800" dirty="0" err="1">
                <a:solidFill>
                  <a:srgbClr val="C00000"/>
                </a:solidFill>
              </a:rPr>
              <a:t>php</a:t>
            </a:r>
            <a:r>
              <a:rPr lang="fr-FR" sz="1800" dirty="0">
                <a:solidFill>
                  <a:srgbClr val="C00000"/>
                </a:solidFill>
              </a:rPr>
              <a:t> </a:t>
            </a:r>
            <a:r>
              <a:rPr lang="fr-FR" sz="1800" dirty="0" err="1">
                <a:solidFill>
                  <a:srgbClr val="C00000"/>
                </a:solidFill>
              </a:rPr>
              <a:t>echo</a:t>
            </a:r>
            <a:r>
              <a:rPr lang="fr-FR" sz="1800" dirty="0">
                <a:solidFill>
                  <a:srgbClr val="C00000"/>
                </a:solidFill>
              </a:rPr>
              <a:t> ”Bonjour”; </a:t>
            </a:r>
            <a:endParaRPr lang="fr-FR" sz="18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fr-FR" sz="1800" dirty="0">
                <a:solidFill>
                  <a:srgbClr val="C00000"/>
                </a:solidFill>
              </a:rPr>
              <a:t> </a:t>
            </a:r>
            <a:r>
              <a:rPr lang="fr-FR" sz="1800" dirty="0" smtClean="0">
                <a:solidFill>
                  <a:srgbClr val="C00000"/>
                </a:solidFill>
              </a:rPr>
              <a:t>  </a:t>
            </a:r>
            <a:r>
              <a:rPr lang="fr-FR" sz="1800" dirty="0" err="1" smtClean="0">
                <a:solidFill>
                  <a:srgbClr val="C00000"/>
                </a:solidFill>
              </a:rPr>
              <a:t>include</a:t>
            </a:r>
            <a:r>
              <a:rPr lang="fr-FR" sz="1800" dirty="0" smtClean="0">
                <a:solidFill>
                  <a:srgbClr val="C00000"/>
                </a:solidFill>
              </a:rPr>
              <a:t> ”</a:t>
            </a:r>
            <a:r>
              <a:rPr lang="fr-FR" sz="1800" dirty="0" err="1">
                <a:solidFill>
                  <a:srgbClr val="C00000"/>
                </a:solidFill>
              </a:rPr>
              <a:t>f</a:t>
            </a:r>
            <a:r>
              <a:rPr lang="fr-FR" sz="1800" dirty="0" err="1" smtClean="0">
                <a:solidFill>
                  <a:srgbClr val="C00000"/>
                </a:solidFill>
              </a:rPr>
              <a:t>ichier.php</a:t>
            </a:r>
            <a:r>
              <a:rPr lang="fr-FR" sz="1800" dirty="0" smtClean="0">
                <a:solidFill>
                  <a:srgbClr val="C00000"/>
                </a:solidFill>
              </a:rPr>
              <a:t>”;</a:t>
            </a:r>
          </a:p>
          <a:p>
            <a:pPr>
              <a:buNone/>
            </a:pPr>
            <a:r>
              <a:rPr lang="fr-FR" sz="1800" dirty="0" smtClean="0">
                <a:solidFill>
                  <a:srgbClr val="C00000"/>
                </a:solidFill>
              </a:rPr>
              <a:t>?&gt; </a:t>
            </a:r>
          </a:p>
          <a:p>
            <a:pPr>
              <a:buNone/>
            </a:pPr>
            <a:endParaRPr lang="fr-FR" sz="1800" dirty="0"/>
          </a:p>
          <a:p>
            <a:pPr>
              <a:buNone/>
            </a:pPr>
            <a:r>
              <a:rPr lang="fr-FR" sz="1800" dirty="0" smtClean="0"/>
              <a:t>Le </a:t>
            </a:r>
            <a:r>
              <a:rPr lang="fr-FR" sz="1800" dirty="0"/>
              <a:t>ﬁchier </a:t>
            </a:r>
            <a:r>
              <a:rPr lang="fr-FR" sz="1800" dirty="0" err="1"/>
              <a:t>f</a:t>
            </a:r>
            <a:r>
              <a:rPr lang="fr-FR" sz="1800" dirty="0" err="1" smtClean="0"/>
              <a:t>ichier.php</a:t>
            </a:r>
            <a:r>
              <a:rPr lang="fr-FR" sz="1800" dirty="0" smtClean="0"/>
              <a:t> </a:t>
            </a:r>
            <a:r>
              <a:rPr lang="fr-FR" sz="1800" dirty="0"/>
              <a:t>contient : </a:t>
            </a:r>
            <a:endParaRPr lang="fr-FR" sz="1800" dirty="0" smtClean="0"/>
          </a:p>
          <a:p>
            <a:pPr>
              <a:buNone/>
            </a:pPr>
            <a:endParaRPr lang="fr-FR" sz="1800" dirty="0" smtClean="0"/>
          </a:p>
          <a:p>
            <a:pPr>
              <a:buNone/>
            </a:pPr>
            <a:r>
              <a:rPr lang="fr-FR" sz="1800" dirty="0" smtClean="0">
                <a:solidFill>
                  <a:srgbClr val="C00000"/>
                </a:solidFill>
              </a:rPr>
              <a:t>&lt;?</a:t>
            </a:r>
            <a:r>
              <a:rPr lang="fr-FR" sz="1800" dirty="0" err="1">
                <a:solidFill>
                  <a:srgbClr val="C00000"/>
                </a:solidFill>
              </a:rPr>
              <a:t>php</a:t>
            </a:r>
            <a:r>
              <a:rPr lang="fr-FR" sz="1800" dirty="0">
                <a:solidFill>
                  <a:srgbClr val="C00000"/>
                </a:solidFill>
              </a:rPr>
              <a:t> </a:t>
            </a:r>
            <a:r>
              <a:rPr lang="fr-FR" sz="1800" dirty="0" err="1">
                <a:solidFill>
                  <a:srgbClr val="C00000"/>
                </a:solidFill>
              </a:rPr>
              <a:t>echo</a:t>
            </a:r>
            <a:r>
              <a:rPr lang="fr-FR" sz="1800" dirty="0">
                <a:solidFill>
                  <a:srgbClr val="C00000"/>
                </a:solidFill>
              </a:rPr>
              <a:t> ”</a:t>
            </a:r>
            <a:r>
              <a:rPr lang="fr-FR" sz="1800" dirty="0" err="1">
                <a:solidFill>
                  <a:srgbClr val="C00000"/>
                </a:solidFill>
              </a:rPr>
              <a:t>re</a:t>
            </a:r>
            <a:r>
              <a:rPr lang="fr-FR" sz="1800" dirty="0">
                <a:solidFill>
                  <a:srgbClr val="C00000"/>
                </a:solidFill>
              </a:rPr>
              <a:t>-bonjour</a:t>
            </a:r>
            <a:r>
              <a:rPr lang="fr-FR" sz="1800" dirty="0" smtClean="0">
                <a:solidFill>
                  <a:srgbClr val="C00000"/>
                </a:solidFill>
              </a:rPr>
              <a:t>”;?&gt;</a:t>
            </a:r>
          </a:p>
          <a:p>
            <a:pPr>
              <a:buNone/>
            </a:pPr>
            <a:endParaRPr lang="fr-FR" sz="1800" dirty="0"/>
          </a:p>
          <a:p>
            <a:pPr>
              <a:buNone/>
            </a:pPr>
            <a:r>
              <a:rPr lang="fr-FR" sz="1800" dirty="0" smtClean="0"/>
              <a:t>Qu’est ce qui s’affiche ?</a:t>
            </a:r>
            <a:endParaRPr lang="fr-FR" sz="1800" dirty="0"/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221620" y="268350"/>
            <a:ext cx="5218800" cy="669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Intégrer un fichier PHP externe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570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113070" y="1234732"/>
            <a:ext cx="5712432" cy="37944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fr-FR" sz="1800" dirty="0" smtClean="0"/>
          </a:p>
          <a:p>
            <a:pPr>
              <a:buNone/>
            </a:pPr>
            <a:endParaRPr lang="fr-FR" sz="1800" dirty="0"/>
          </a:p>
          <a:p>
            <a:pPr>
              <a:buNone/>
            </a:pPr>
            <a:r>
              <a:rPr lang="fr-FR" sz="1800" dirty="0"/>
              <a:t>Inclure des </a:t>
            </a:r>
            <a:r>
              <a:rPr lang="fr-FR" sz="1800" dirty="0" smtClean="0"/>
              <a:t>ﬁchier </a:t>
            </a:r>
            <a:r>
              <a:rPr lang="fr-FR" sz="1800" dirty="0"/>
              <a:t>se fait avec la fonction </a:t>
            </a:r>
            <a:r>
              <a:rPr lang="fr-FR" sz="1800" b="1" dirty="0" err="1">
                <a:solidFill>
                  <a:srgbClr val="C00000"/>
                </a:solidFill>
              </a:rPr>
              <a:t>include</a:t>
            </a:r>
            <a:r>
              <a:rPr lang="fr-FR" sz="1800" dirty="0"/>
              <a:t> ou </a:t>
            </a:r>
            <a:r>
              <a:rPr lang="fr-FR" sz="1800" b="1" dirty="0" err="1">
                <a:solidFill>
                  <a:srgbClr val="C00000"/>
                </a:solidFill>
              </a:rPr>
              <a:t>require</a:t>
            </a:r>
            <a:r>
              <a:rPr lang="fr-FR" sz="1800" dirty="0"/>
              <a:t> </a:t>
            </a:r>
            <a:endParaRPr lang="fr-FR" sz="1800" dirty="0" smtClean="0"/>
          </a:p>
          <a:p>
            <a:pPr>
              <a:buNone/>
            </a:pPr>
            <a:r>
              <a:rPr lang="fr-FR" sz="1800" dirty="0" smtClean="0"/>
              <a:t>L’instruction </a:t>
            </a:r>
            <a:r>
              <a:rPr lang="fr-FR" sz="1800" b="1" dirty="0" err="1">
                <a:solidFill>
                  <a:srgbClr val="C00000"/>
                </a:solidFill>
              </a:rPr>
              <a:t>require</a:t>
            </a:r>
            <a:r>
              <a:rPr lang="fr-FR" sz="1800" dirty="0"/>
              <a:t> fonctionne comme </a:t>
            </a:r>
            <a:r>
              <a:rPr lang="fr-FR" sz="1800" b="1" dirty="0" err="1">
                <a:solidFill>
                  <a:srgbClr val="C00000"/>
                </a:solidFill>
              </a:rPr>
              <a:t>include</a:t>
            </a:r>
            <a:r>
              <a:rPr lang="fr-FR" sz="1800" dirty="0"/>
              <a:t> sauf, si une erreur s’est produite dans le ﬁchier externe alors </a:t>
            </a:r>
            <a:endParaRPr lang="fr-FR" sz="1800" dirty="0" smtClean="0"/>
          </a:p>
          <a:p>
            <a:pPr marL="285750" indent="-285750">
              <a:buFontTx/>
              <a:buChar char="-"/>
            </a:pPr>
            <a:r>
              <a:rPr lang="fr-FR" sz="1800" dirty="0" smtClean="0"/>
              <a:t>avec </a:t>
            </a:r>
            <a:r>
              <a:rPr lang="fr-FR" sz="1800" b="1" dirty="0" err="1">
                <a:solidFill>
                  <a:srgbClr val="C00000"/>
                </a:solidFill>
              </a:rPr>
              <a:t>include</a:t>
            </a:r>
            <a:r>
              <a:rPr lang="fr-FR" sz="1800" dirty="0"/>
              <a:t> une alerte (warning) </a:t>
            </a:r>
            <a:r>
              <a:rPr lang="fr-FR" sz="1800" dirty="0" smtClean="0"/>
              <a:t>s’affichera</a:t>
            </a:r>
            <a:r>
              <a:rPr lang="fr-FR" sz="1800" dirty="0"/>
              <a:t>, et on continue </a:t>
            </a:r>
            <a:r>
              <a:rPr lang="fr-FR" sz="1800" dirty="0" smtClean="0"/>
              <a:t>l’exécution </a:t>
            </a:r>
            <a:r>
              <a:rPr lang="fr-FR" sz="1800" dirty="0"/>
              <a:t>du script </a:t>
            </a:r>
            <a:endParaRPr lang="fr-FR" sz="1800" dirty="0" smtClean="0"/>
          </a:p>
          <a:p>
            <a:pPr marL="285750" indent="-285750">
              <a:buFontTx/>
              <a:buChar char="-"/>
            </a:pPr>
            <a:r>
              <a:rPr lang="fr-FR" sz="1800" dirty="0" smtClean="0"/>
              <a:t>avec </a:t>
            </a:r>
            <a:r>
              <a:rPr lang="fr-FR" sz="1800" b="1" dirty="0" err="1">
                <a:solidFill>
                  <a:srgbClr val="C00000"/>
                </a:solidFill>
              </a:rPr>
              <a:t>require</a:t>
            </a:r>
            <a:r>
              <a:rPr lang="fr-FR" sz="1800" dirty="0"/>
              <a:t> une erreur fatale se </a:t>
            </a:r>
            <a:r>
              <a:rPr lang="fr-FR" sz="1800" dirty="0" smtClean="0"/>
              <a:t>génère, </a:t>
            </a:r>
            <a:r>
              <a:rPr lang="fr-FR" sz="1800" dirty="0"/>
              <a:t>et on interrompe </a:t>
            </a:r>
            <a:r>
              <a:rPr lang="fr-FR" sz="1800" dirty="0" smtClean="0"/>
              <a:t>l’exécution </a:t>
            </a:r>
            <a:r>
              <a:rPr lang="fr-FR" sz="1800" dirty="0"/>
              <a:t>du script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221620" y="268350"/>
            <a:ext cx="5218800" cy="669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Intégrer un fichier PHP externe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606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113070" y="1234732"/>
            <a:ext cx="5712432" cy="37944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fr-FR" sz="1800" dirty="0"/>
          </a:p>
          <a:p>
            <a:pPr>
              <a:buNone/>
            </a:pPr>
            <a:r>
              <a:rPr lang="fr-FR" sz="1800" dirty="0"/>
              <a:t>On peut utiliser les commentaires C, C++, et Shell : </a:t>
            </a:r>
            <a:r>
              <a:rPr lang="fr-FR" dirty="0">
                <a:solidFill>
                  <a:srgbClr val="0070C0"/>
                </a:solidFill>
              </a:rPr>
              <a:t>&lt;?</a:t>
            </a:r>
            <a:r>
              <a:rPr lang="fr-FR" dirty="0" err="1">
                <a:solidFill>
                  <a:srgbClr val="0070C0"/>
                </a:solidFill>
              </a:rPr>
              <a:t>php</a:t>
            </a:r>
            <a:r>
              <a:rPr lang="fr-FR" dirty="0">
                <a:solidFill>
                  <a:srgbClr val="0070C0"/>
                </a:solidFill>
              </a:rPr>
              <a:t> </a:t>
            </a:r>
            <a:endParaRPr lang="fr-FR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fr-FR" dirty="0" smtClean="0">
                <a:solidFill>
                  <a:srgbClr val="0070C0"/>
                </a:solidFill>
              </a:rPr>
              <a:t>/* </a:t>
            </a:r>
            <a:r>
              <a:rPr lang="fr-FR" dirty="0">
                <a:solidFill>
                  <a:srgbClr val="0070C0"/>
                </a:solidFill>
              </a:rPr>
              <a:t>commentaire type C </a:t>
            </a:r>
            <a:r>
              <a:rPr lang="fr-FR" dirty="0" smtClean="0">
                <a:solidFill>
                  <a:srgbClr val="0070C0"/>
                </a:solidFill>
              </a:rPr>
              <a:t>*/</a:t>
            </a:r>
          </a:p>
          <a:p>
            <a:pPr>
              <a:buNone/>
            </a:pP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>
                <a:solidFill>
                  <a:srgbClr val="0070C0"/>
                </a:solidFill>
              </a:rPr>
              <a:t>// commentaire type C++ </a:t>
            </a:r>
            <a:endParaRPr lang="fr-FR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fr-FR" dirty="0" smtClean="0">
                <a:solidFill>
                  <a:srgbClr val="0070C0"/>
                </a:solidFill>
              </a:rPr>
              <a:t># </a:t>
            </a:r>
            <a:r>
              <a:rPr lang="fr-FR" dirty="0">
                <a:solidFill>
                  <a:srgbClr val="0070C0"/>
                </a:solidFill>
              </a:rPr>
              <a:t>commentaire type Shell </a:t>
            </a:r>
            <a:endParaRPr lang="fr-FR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fr-FR" dirty="0" smtClean="0">
                <a:solidFill>
                  <a:srgbClr val="0070C0"/>
                </a:solidFill>
              </a:rPr>
              <a:t>?&gt; </a:t>
            </a:r>
          </a:p>
          <a:p>
            <a:pPr>
              <a:buNone/>
            </a:pPr>
            <a:r>
              <a:rPr lang="fr-FR" sz="1800" dirty="0" smtClean="0"/>
              <a:t>La </a:t>
            </a:r>
            <a:r>
              <a:rPr lang="fr-FR" sz="1800" dirty="0"/>
              <a:t>casse n’intervient pas dans les noms de </a:t>
            </a:r>
            <a:r>
              <a:rPr lang="fr-FR" sz="1800" dirty="0" smtClean="0"/>
              <a:t>fonction: </a:t>
            </a:r>
          </a:p>
          <a:p>
            <a:pPr>
              <a:buNone/>
            </a:pPr>
            <a:endParaRPr lang="fr-FR" sz="1600" dirty="0" smtClean="0"/>
          </a:p>
          <a:p>
            <a:pPr>
              <a:buNone/>
            </a:pPr>
            <a:r>
              <a:rPr lang="fr-FR" sz="1600" dirty="0" err="1" smtClean="0">
                <a:solidFill>
                  <a:srgbClr val="0070C0"/>
                </a:solidFill>
              </a:rPr>
              <a:t>echo</a:t>
            </a:r>
            <a:r>
              <a:rPr lang="fr-FR" sz="1600" dirty="0" smtClean="0">
                <a:solidFill>
                  <a:srgbClr val="0070C0"/>
                </a:solidFill>
              </a:rPr>
              <a:t> </a:t>
            </a:r>
            <a:r>
              <a:rPr lang="fr-FR" sz="1600" dirty="0">
                <a:solidFill>
                  <a:srgbClr val="0070C0"/>
                </a:solidFill>
              </a:rPr>
              <a:t>”salut”; et </a:t>
            </a:r>
            <a:r>
              <a:rPr lang="fr-FR" sz="1600" dirty="0" err="1">
                <a:solidFill>
                  <a:srgbClr val="0070C0"/>
                </a:solidFill>
              </a:rPr>
              <a:t>eChO</a:t>
            </a:r>
            <a:r>
              <a:rPr lang="fr-FR" sz="1600" dirty="0">
                <a:solidFill>
                  <a:srgbClr val="0070C0"/>
                </a:solidFill>
              </a:rPr>
              <a:t> ”salut”; </a:t>
            </a:r>
            <a:r>
              <a:rPr lang="fr-FR" sz="1600" dirty="0" smtClean="0">
                <a:solidFill>
                  <a:srgbClr val="0070C0"/>
                </a:solidFill>
              </a:rPr>
              <a:t> </a:t>
            </a:r>
            <a:r>
              <a:rPr lang="fr-FR" sz="1800" dirty="0" smtClean="0"/>
              <a:t>sont équivalentes</a:t>
            </a:r>
          </a:p>
          <a:p>
            <a:pPr>
              <a:buNone/>
            </a:pPr>
            <a:endParaRPr lang="fr-FR" sz="1800" dirty="0"/>
          </a:p>
          <a:p>
            <a:pPr>
              <a:buNone/>
            </a:pPr>
            <a:r>
              <a:rPr lang="fr-FR" sz="1800" dirty="0" smtClean="0"/>
              <a:t>mais </a:t>
            </a:r>
            <a:r>
              <a:rPr lang="fr-FR" sz="1800" dirty="0"/>
              <a:t>elle intervient dans les noms de variables : </a:t>
            </a:r>
            <a:endParaRPr lang="fr-FR" sz="1800" dirty="0" smtClean="0"/>
          </a:p>
          <a:p>
            <a:pPr>
              <a:buNone/>
            </a:pPr>
            <a:r>
              <a:rPr lang="fr-FR" dirty="0" err="1" smtClean="0">
                <a:solidFill>
                  <a:srgbClr val="0070C0"/>
                </a:solidFill>
              </a:rPr>
              <a:t>echo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>
                <a:solidFill>
                  <a:srgbClr val="0070C0"/>
                </a:solidFill>
              </a:rPr>
              <a:t>$nom; et </a:t>
            </a:r>
            <a:r>
              <a:rPr lang="fr-FR" dirty="0" err="1">
                <a:solidFill>
                  <a:srgbClr val="0070C0"/>
                </a:solidFill>
              </a:rPr>
              <a:t>echo</a:t>
            </a:r>
            <a:r>
              <a:rPr lang="fr-FR" dirty="0">
                <a:solidFill>
                  <a:srgbClr val="0070C0"/>
                </a:solidFill>
              </a:rPr>
              <a:t> $NOM; </a:t>
            </a:r>
            <a:r>
              <a:rPr lang="fr-FR" sz="1800" dirty="0"/>
              <a:t>concernent deux variables </a:t>
            </a:r>
            <a:r>
              <a:rPr lang="fr-FR" sz="1800" dirty="0" smtClean="0"/>
              <a:t>différentes</a:t>
            </a:r>
            <a:endParaRPr lang="fr-FR" sz="1800" dirty="0"/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221620" y="268350"/>
            <a:ext cx="5218800" cy="669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Commentaires et casse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819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113070" y="1234732"/>
            <a:ext cx="5712432" cy="37944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fr-FR" sz="1800" dirty="0"/>
          </a:p>
          <a:p>
            <a:pPr>
              <a:buNone/>
            </a:pPr>
            <a:r>
              <a:rPr lang="fr-FR" sz="1800" dirty="0"/>
              <a:t>Les noms de variable sont </a:t>
            </a:r>
            <a:r>
              <a:rPr lang="fr-FR" sz="1800" dirty="0" smtClean="0"/>
              <a:t>précédés </a:t>
            </a:r>
            <a:r>
              <a:rPr lang="fr-FR" sz="1800" dirty="0"/>
              <a:t>d’un </a:t>
            </a:r>
            <a:r>
              <a:rPr lang="fr-FR" sz="1800" b="1" dirty="0">
                <a:solidFill>
                  <a:srgbClr val="FF0000"/>
                </a:solidFill>
              </a:rPr>
              <a:t>$</a:t>
            </a:r>
            <a:r>
              <a:rPr lang="fr-FR" sz="1800" dirty="0"/>
              <a:t> : </a:t>
            </a:r>
            <a:endParaRPr lang="fr-FR" sz="1800" dirty="0" smtClean="0"/>
          </a:p>
          <a:p>
            <a:pPr>
              <a:buNone/>
            </a:pPr>
            <a:r>
              <a:rPr lang="fr-FR" sz="1800" dirty="0" smtClean="0">
                <a:solidFill>
                  <a:srgbClr val="0070C0"/>
                </a:solidFill>
              </a:rPr>
              <a:t>$</a:t>
            </a:r>
            <a:r>
              <a:rPr lang="fr-FR" sz="1800" dirty="0">
                <a:solidFill>
                  <a:srgbClr val="0070C0"/>
                </a:solidFill>
              </a:rPr>
              <a:t>x=3; </a:t>
            </a:r>
            <a:r>
              <a:rPr lang="fr-FR" sz="1800" dirty="0" err="1">
                <a:solidFill>
                  <a:srgbClr val="0070C0"/>
                </a:solidFill>
              </a:rPr>
              <a:t>echo</a:t>
            </a:r>
            <a:r>
              <a:rPr lang="fr-FR" sz="1800" dirty="0">
                <a:solidFill>
                  <a:srgbClr val="0070C0"/>
                </a:solidFill>
              </a:rPr>
              <a:t> ”$x”; </a:t>
            </a:r>
            <a:endParaRPr lang="fr-FR" sz="1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fr-FR" sz="1800" dirty="0" smtClean="0"/>
              <a:t>pas </a:t>
            </a:r>
            <a:r>
              <a:rPr lang="fr-FR" sz="1800" dirty="0"/>
              <a:t>de </a:t>
            </a:r>
            <a:r>
              <a:rPr lang="fr-FR" sz="1800" dirty="0" smtClean="0"/>
              <a:t>déclaration :</a:t>
            </a:r>
          </a:p>
          <a:p>
            <a:pPr>
              <a:buNone/>
            </a:pPr>
            <a:r>
              <a:rPr lang="fr-FR" sz="1800" dirty="0" smtClean="0"/>
              <a:t>l’affectation détermine </a:t>
            </a:r>
            <a:r>
              <a:rPr lang="fr-FR" sz="1800" dirty="0"/>
              <a:t>le type de la variable PHP supporte les types de </a:t>
            </a:r>
            <a:r>
              <a:rPr lang="fr-FR" sz="1800" dirty="0" smtClean="0"/>
              <a:t>données </a:t>
            </a:r>
            <a:r>
              <a:rPr lang="fr-FR" sz="1800" dirty="0"/>
              <a:t>suivants </a:t>
            </a:r>
            <a:r>
              <a:rPr lang="fr-FR" sz="18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fr-FR" sz="1800" dirty="0" smtClean="0"/>
              <a:t>entiers </a:t>
            </a:r>
          </a:p>
          <a:p>
            <a:pPr marL="285750" indent="-285750">
              <a:buFontTx/>
              <a:buChar char="-"/>
            </a:pPr>
            <a:r>
              <a:rPr lang="fr-FR" sz="1800" dirty="0" smtClean="0"/>
              <a:t>nombre à </a:t>
            </a:r>
            <a:r>
              <a:rPr lang="fr-FR" sz="1800" dirty="0"/>
              <a:t>virgule </a:t>
            </a:r>
            <a:r>
              <a:rPr lang="fr-FR" sz="1800" dirty="0" err="1" smtClean="0"/>
              <a:t>ﬂottante</a:t>
            </a:r>
            <a:r>
              <a:rPr lang="fr-FR" sz="1800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fr-FR" sz="1800" dirty="0" smtClean="0"/>
              <a:t>Booléens</a:t>
            </a:r>
          </a:p>
          <a:p>
            <a:pPr marL="285750" indent="-285750">
              <a:buFontTx/>
              <a:buChar char="-"/>
            </a:pPr>
            <a:r>
              <a:rPr lang="fr-FR" sz="1800" dirty="0" smtClean="0"/>
              <a:t> cha</a:t>
            </a:r>
            <a:r>
              <a:rPr lang="fr-FR" sz="1800" dirty="0"/>
              <a:t>î</a:t>
            </a:r>
            <a:r>
              <a:rPr lang="fr-FR" sz="1800" dirty="0" smtClean="0"/>
              <a:t>nes </a:t>
            </a:r>
            <a:r>
              <a:rPr lang="fr-FR" sz="1800" dirty="0"/>
              <a:t>de </a:t>
            </a:r>
            <a:r>
              <a:rPr lang="fr-FR" sz="1800" dirty="0" smtClean="0"/>
              <a:t>caractères </a:t>
            </a:r>
          </a:p>
          <a:p>
            <a:pPr marL="285750" indent="-285750">
              <a:buFontTx/>
              <a:buChar char="-"/>
            </a:pPr>
            <a:r>
              <a:rPr lang="fr-FR" sz="1800" dirty="0" smtClean="0"/>
              <a:t>tableaux </a:t>
            </a:r>
          </a:p>
          <a:p>
            <a:pPr marL="285750" indent="-285750">
              <a:buFontTx/>
              <a:buChar char="-"/>
            </a:pPr>
            <a:r>
              <a:rPr lang="fr-FR" sz="1800" dirty="0" smtClean="0"/>
              <a:t>objets</a:t>
            </a:r>
            <a:endParaRPr lang="fr-FR" sz="1800" dirty="0"/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221620" y="268350"/>
            <a:ext cx="5218800" cy="669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Types de données et variables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705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113070" y="1234732"/>
            <a:ext cx="5712432" cy="37944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fr-FR" sz="1800" dirty="0"/>
          </a:p>
          <a:p>
            <a:pPr>
              <a:buNone/>
            </a:pPr>
            <a:r>
              <a:rPr lang="fr-FR" sz="1800" dirty="0"/>
              <a:t>Entiers : </a:t>
            </a:r>
          </a:p>
          <a:p>
            <a:pPr>
              <a:buNone/>
            </a:pPr>
            <a:r>
              <a:rPr lang="fr-FR" sz="1800" dirty="0" smtClean="0">
                <a:solidFill>
                  <a:srgbClr val="002060"/>
                </a:solidFill>
              </a:rPr>
              <a:t>$</a:t>
            </a:r>
            <a:r>
              <a:rPr lang="fr-FR" sz="1800" dirty="0">
                <a:solidFill>
                  <a:srgbClr val="002060"/>
                </a:solidFill>
              </a:rPr>
              <a:t>y=-6; // base 10 </a:t>
            </a:r>
            <a:endParaRPr lang="fr-FR" sz="18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fr-FR" sz="1800" dirty="0" smtClean="0">
                <a:solidFill>
                  <a:srgbClr val="002060"/>
                </a:solidFill>
              </a:rPr>
              <a:t>$</a:t>
            </a:r>
            <a:r>
              <a:rPr lang="fr-FR" sz="1800" dirty="0">
                <a:solidFill>
                  <a:srgbClr val="002060"/>
                </a:solidFill>
              </a:rPr>
              <a:t>y=034; // base 8 </a:t>
            </a:r>
            <a:endParaRPr lang="fr-FR" sz="18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fr-FR" sz="1800" dirty="0" smtClean="0">
                <a:solidFill>
                  <a:srgbClr val="002060"/>
                </a:solidFill>
              </a:rPr>
              <a:t>$</a:t>
            </a:r>
            <a:r>
              <a:rPr lang="fr-FR" sz="1800" dirty="0">
                <a:solidFill>
                  <a:srgbClr val="002060"/>
                </a:solidFill>
              </a:rPr>
              <a:t>y=0x34; // base 16 </a:t>
            </a:r>
            <a:endParaRPr lang="fr-FR" sz="18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fr-FR" sz="1800" dirty="0" smtClean="0"/>
              <a:t>pas </a:t>
            </a:r>
            <a:r>
              <a:rPr lang="fr-FR" sz="1800" dirty="0"/>
              <a:t>de division </a:t>
            </a:r>
            <a:r>
              <a:rPr lang="fr-FR" sz="1800" dirty="0" smtClean="0"/>
              <a:t>entière </a:t>
            </a:r>
            <a:r>
              <a:rPr lang="fr-FR" sz="1800" dirty="0"/>
              <a:t>mais transtypage : </a:t>
            </a:r>
            <a:endParaRPr lang="fr-FR" sz="1800" dirty="0" smtClean="0"/>
          </a:p>
          <a:p>
            <a:pPr>
              <a:buNone/>
            </a:pPr>
            <a:r>
              <a:rPr lang="fr-FR" sz="1800" dirty="0" smtClean="0">
                <a:solidFill>
                  <a:srgbClr val="002060"/>
                </a:solidFill>
              </a:rPr>
              <a:t>$</a:t>
            </a:r>
            <a:r>
              <a:rPr lang="fr-FR" sz="1800" dirty="0">
                <a:solidFill>
                  <a:srgbClr val="002060"/>
                </a:solidFill>
              </a:rPr>
              <a:t>i= (</a:t>
            </a:r>
            <a:r>
              <a:rPr lang="fr-FR" sz="1800" dirty="0" err="1">
                <a:solidFill>
                  <a:srgbClr val="002060"/>
                </a:solidFill>
              </a:rPr>
              <a:t>int</a:t>
            </a:r>
            <a:r>
              <a:rPr lang="fr-FR" sz="1800" dirty="0">
                <a:solidFill>
                  <a:srgbClr val="002060"/>
                </a:solidFill>
              </a:rPr>
              <a:t>)(5/2); // $i vaut 2 </a:t>
            </a:r>
            <a:endParaRPr lang="fr-FR" sz="18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fr-FR" sz="18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fr-FR" sz="1800" dirty="0" smtClean="0"/>
              <a:t>Booléens </a:t>
            </a:r>
            <a:r>
              <a:rPr lang="fr-FR" sz="1800" dirty="0"/>
              <a:t>: </a:t>
            </a:r>
            <a:endParaRPr lang="fr-FR" sz="1800" dirty="0" smtClean="0"/>
          </a:p>
          <a:p>
            <a:pPr>
              <a:buNone/>
            </a:pPr>
            <a:r>
              <a:rPr lang="fr-FR" sz="1800" dirty="0" smtClean="0"/>
              <a:t>le booléen </a:t>
            </a:r>
            <a:r>
              <a:rPr lang="fr-FR" sz="1800" dirty="0">
                <a:solidFill>
                  <a:srgbClr val="FF0000"/>
                </a:solidFill>
              </a:rPr>
              <a:t>FALSE</a:t>
            </a:r>
            <a:r>
              <a:rPr lang="fr-FR" sz="1800" dirty="0"/>
              <a:t>, l’entier </a:t>
            </a:r>
            <a:r>
              <a:rPr lang="fr-FR" sz="1800" dirty="0">
                <a:solidFill>
                  <a:srgbClr val="FF0000"/>
                </a:solidFill>
              </a:rPr>
              <a:t>0</a:t>
            </a:r>
            <a:r>
              <a:rPr lang="fr-FR" sz="1800" dirty="0"/>
              <a:t>, le </a:t>
            </a:r>
            <a:r>
              <a:rPr lang="fr-FR" sz="1800" dirty="0" err="1" smtClean="0"/>
              <a:t>ﬂottant</a:t>
            </a:r>
            <a:r>
              <a:rPr lang="fr-FR" sz="1800" dirty="0" smtClean="0"/>
              <a:t> </a:t>
            </a:r>
            <a:r>
              <a:rPr lang="fr-FR" sz="1800" dirty="0">
                <a:solidFill>
                  <a:srgbClr val="FF0000"/>
                </a:solidFill>
              </a:rPr>
              <a:t>0.0</a:t>
            </a:r>
            <a:r>
              <a:rPr lang="fr-FR" sz="1800" dirty="0"/>
              <a:t>, un tableau </a:t>
            </a:r>
            <a:r>
              <a:rPr lang="fr-FR" sz="1800" dirty="0">
                <a:solidFill>
                  <a:srgbClr val="FF0000"/>
                </a:solidFill>
              </a:rPr>
              <a:t>vide</a:t>
            </a:r>
            <a:r>
              <a:rPr lang="fr-FR" sz="1800" dirty="0"/>
              <a:t>, un objet </a:t>
            </a:r>
            <a:r>
              <a:rPr lang="fr-FR" sz="1800" dirty="0">
                <a:solidFill>
                  <a:srgbClr val="FF0000"/>
                </a:solidFill>
              </a:rPr>
              <a:t>vide</a:t>
            </a:r>
            <a:r>
              <a:rPr lang="fr-FR" sz="1800" dirty="0"/>
              <a:t> et la constante </a:t>
            </a:r>
            <a:r>
              <a:rPr lang="fr-FR" sz="1800" dirty="0">
                <a:solidFill>
                  <a:srgbClr val="FF0000"/>
                </a:solidFill>
              </a:rPr>
              <a:t>NULL</a:t>
            </a:r>
            <a:r>
              <a:rPr lang="fr-FR" sz="1800" dirty="0"/>
              <a:t> sont </a:t>
            </a:r>
            <a:r>
              <a:rPr lang="fr-FR" sz="1800" dirty="0" smtClean="0"/>
              <a:t>considérés </a:t>
            </a:r>
            <a:r>
              <a:rPr lang="fr-FR" sz="1800" dirty="0"/>
              <a:t>comme </a:t>
            </a:r>
            <a:r>
              <a:rPr lang="fr-FR" sz="1800" dirty="0">
                <a:solidFill>
                  <a:srgbClr val="FF0000"/>
                </a:solidFill>
              </a:rPr>
              <a:t>faux</a:t>
            </a:r>
            <a:r>
              <a:rPr lang="fr-FR" sz="1800" dirty="0"/>
              <a:t>.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221620" y="268350"/>
            <a:ext cx="5218800" cy="669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Types de données et variables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198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113070" y="1234732"/>
            <a:ext cx="5712432" cy="37944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fr-FR" sz="1800" dirty="0"/>
          </a:p>
          <a:p>
            <a:pPr>
              <a:buNone/>
            </a:pPr>
            <a:r>
              <a:rPr lang="fr-FR" sz="1800" dirty="0">
                <a:solidFill>
                  <a:srgbClr val="002060"/>
                </a:solidFill>
              </a:rPr>
              <a:t>$ch1=’Bonjour’; </a:t>
            </a:r>
            <a:endParaRPr lang="fr-FR" sz="18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fr-FR" sz="1800" dirty="0" smtClean="0">
                <a:solidFill>
                  <a:srgbClr val="002060"/>
                </a:solidFill>
              </a:rPr>
              <a:t>$</a:t>
            </a:r>
            <a:r>
              <a:rPr lang="fr-FR" sz="1800" dirty="0">
                <a:solidFill>
                  <a:srgbClr val="002060"/>
                </a:solidFill>
              </a:rPr>
              <a:t>ch2=”$ch1 Monsieur”; </a:t>
            </a:r>
            <a:endParaRPr lang="fr-FR" sz="18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fr-FR" sz="1800" dirty="0" smtClean="0">
                <a:solidFill>
                  <a:srgbClr val="002060"/>
                </a:solidFill>
              </a:rPr>
              <a:t>$</a:t>
            </a:r>
            <a:r>
              <a:rPr lang="fr-FR" sz="1800" dirty="0">
                <a:solidFill>
                  <a:srgbClr val="002060"/>
                </a:solidFill>
              </a:rPr>
              <a:t>ch1=’Bonjour ’; </a:t>
            </a:r>
            <a:endParaRPr lang="fr-FR" sz="18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fr-FR" sz="1800" dirty="0" smtClean="0">
                <a:solidFill>
                  <a:srgbClr val="002060"/>
                </a:solidFill>
              </a:rPr>
              <a:t>$</a:t>
            </a:r>
            <a:r>
              <a:rPr lang="fr-FR" sz="1800" dirty="0">
                <a:solidFill>
                  <a:srgbClr val="002060"/>
                </a:solidFill>
              </a:rPr>
              <a:t>ch2=”${ch1}Monsieur”; </a:t>
            </a:r>
            <a:endParaRPr lang="fr-FR" sz="18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fr-FR" sz="1800" dirty="0"/>
          </a:p>
          <a:p>
            <a:pPr>
              <a:buNone/>
            </a:pPr>
            <a:r>
              <a:rPr lang="fr-FR" sz="1800" dirty="0" err="1" smtClean="0">
                <a:solidFill>
                  <a:srgbClr val="002060"/>
                </a:solidFill>
              </a:rPr>
              <a:t>echo</a:t>
            </a:r>
            <a:r>
              <a:rPr lang="fr-FR" sz="1800" dirty="0" smtClean="0">
                <a:solidFill>
                  <a:srgbClr val="002060"/>
                </a:solidFill>
              </a:rPr>
              <a:t> </a:t>
            </a:r>
            <a:r>
              <a:rPr lang="fr-FR" sz="1800" dirty="0">
                <a:solidFill>
                  <a:srgbClr val="002060"/>
                </a:solidFill>
              </a:rPr>
              <a:t>”\n”; </a:t>
            </a:r>
            <a:r>
              <a:rPr lang="fr-FR" sz="1800" dirty="0"/>
              <a:t>provoque un saut de ligne dans le code HTML </a:t>
            </a:r>
            <a:r>
              <a:rPr lang="fr-FR" sz="1800" dirty="0" smtClean="0"/>
              <a:t>génér</a:t>
            </a:r>
            <a:r>
              <a:rPr lang="fr-FR" sz="1800" dirty="0"/>
              <a:t>é</a:t>
            </a:r>
            <a:r>
              <a:rPr lang="fr-FR" sz="1800" dirty="0" smtClean="0"/>
              <a:t>. </a:t>
            </a:r>
          </a:p>
          <a:p>
            <a:pPr>
              <a:buNone/>
            </a:pPr>
            <a:endParaRPr lang="fr-FR" sz="1800" dirty="0" smtClean="0"/>
          </a:p>
          <a:p>
            <a:pPr>
              <a:buNone/>
            </a:pPr>
            <a:r>
              <a:rPr lang="fr-FR" sz="1800" dirty="0" err="1" smtClean="0">
                <a:solidFill>
                  <a:srgbClr val="002060"/>
                </a:solidFill>
              </a:rPr>
              <a:t>echo</a:t>
            </a:r>
            <a:r>
              <a:rPr lang="fr-FR" sz="1800" dirty="0" smtClean="0">
                <a:solidFill>
                  <a:srgbClr val="002060"/>
                </a:solidFill>
              </a:rPr>
              <a:t> </a:t>
            </a:r>
            <a:r>
              <a:rPr lang="fr-FR" sz="1800" dirty="0">
                <a:solidFill>
                  <a:srgbClr val="002060"/>
                </a:solidFill>
              </a:rPr>
              <a:t>”Bonjour”, ”$ch2”; </a:t>
            </a:r>
            <a:r>
              <a:rPr lang="fr-FR" sz="1800" dirty="0"/>
              <a:t>aﬃche ”Bonjour Monsieur” </a:t>
            </a:r>
            <a:r>
              <a:rPr lang="fr-FR" sz="1800" dirty="0" smtClean="0"/>
              <a:t>Accès </a:t>
            </a:r>
            <a:r>
              <a:rPr lang="fr-FR" sz="1800" dirty="0"/>
              <a:t>aux </a:t>
            </a:r>
            <a:r>
              <a:rPr lang="fr-FR" sz="1800" dirty="0" smtClean="0"/>
              <a:t>caractères d’une cha</a:t>
            </a:r>
            <a:r>
              <a:rPr lang="fr-FR" sz="1800" dirty="0"/>
              <a:t>î</a:t>
            </a:r>
            <a:r>
              <a:rPr lang="fr-FR" sz="1800" dirty="0" smtClean="0"/>
              <a:t>ne </a:t>
            </a:r>
            <a:r>
              <a:rPr lang="fr-FR" sz="1800" dirty="0"/>
              <a:t>: </a:t>
            </a:r>
            <a:endParaRPr lang="fr-FR" sz="1800" dirty="0" smtClean="0"/>
          </a:p>
          <a:p>
            <a:pPr>
              <a:buNone/>
            </a:pPr>
            <a:r>
              <a:rPr lang="fr-FR" sz="1800" dirty="0" smtClean="0">
                <a:solidFill>
                  <a:srgbClr val="002060"/>
                </a:solidFill>
              </a:rPr>
              <a:t>$</a:t>
            </a:r>
            <a:r>
              <a:rPr lang="fr-FR" sz="1800" dirty="0" err="1">
                <a:solidFill>
                  <a:srgbClr val="002060"/>
                </a:solidFill>
              </a:rPr>
              <a:t>ch</a:t>
            </a:r>
            <a:r>
              <a:rPr lang="fr-FR" sz="1800" dirty="0">
                <a:solidFill>
                  <a:srgbClr val="002060"/>
                </a:solidFill>
              </a:rPr>
              <a:t>=’Salut’; </a:t>
            </a:r>
            <a:r>
              <a:rPr lang="fr-FR" sz="1800" dirty="0" err="1">
                <a:solidFill>
                  <a:srgbClr val="002060"/>
                </a:solidFill>
              </a:rPr>
              <a:t>echo</a:t>
            </a:r>
            <a:r>
              <a:rPr lang="fr-FR" sz="1800" dirty="0">
                <a:solidFill>
                  <a:srgbClr val="002060"/>
                </a:solidFill>
              </a:rPr>
              <a:t> $</a:t>
            </a:r>
            <a:r>
              <a:rPr lang="fr-FR" sz="1800" dirty="0" err="1">
                <a:solidFill>
                  <a:srgbClr val="002060"/>
                </a:solidFill>
              </a:rPr>
              <a:t>ch</a:t>
            </a:r>
            <a:r>
              <a:rPr lang="fr-FR" sz="1800" dirty="0">
                <a:solidFill>
                  <a:srgbClr val="002060"/>
                </a:solidFill>
              </a:rPr>
              <a:t>{3}; </a:t>
            </a:r>
            <a:r>
              <a:rPr lang="fr-FR" sz="1800" dirty="0"/>
              <a:t>// aﬃche ”u” </a:t>
            </a:r>
          </a:p>
          <a:p>
            <a:pPr>
              <a:buNone/>
            </a:pPr>
            <a:r>
              <a:rPr lang="fr-FR" sz="1800" dirty="0" err="1" smtClean="0"/>
              <a:t>printf</a:t>
            </a:r>
            <a:r>
              <a:rPr lang="fr-FR" sz="1800" dirty="0" smtClean="0"/>
              <a:t> </a:t>
            </a:r>
            <a:r>
              <a:rPr lang="fr-FR" sz="1800" dirty="0"/>
              <a:t>(comme en C)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221620" y="268350"/>
            <a:ext cx="5218800" cy="669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Chaînes de caractères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441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667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Ressources 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body" idx="4294967295"/>
          </p:nvPr>
        </p:nvSpPr>
        <p:spPr>
          <a:xfrm>
            <a:off x="3459300" y="1326775"/>
            <a:ext cx="5162700" cy="253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 smtClean="0">
                <a:solidFill>
                  <a:srgbClr val="FFFFFF"/>
                </a:solidFill>
              </a:rPr>
              <a:t>Liens </a:t>
            </a:r>
            <a:r>
              <a:rPr lang="en" sz="1200" dirty="0">
                <a:solidFill>
                  <a:srgbClr val="FFFFFF"/>
                </a:solidFill>
              </a:rPr>
              <a:t>utiles 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u="sng" dirty="0">
                <a:solidFill>
                  <a:srgbClr val="FFFFFF"/>
                </a:solidFill>
              </a:rPr>
              <a:t>https://</a:t>
            </a:r>
            <a:r>
              <a:rPr lang="en" sz="1200" u="sng" dirty="0" smtClean="0">
                <a:solidFill>
                  <a:srgbClr val="FFFFFF"/>
                </a:solidFill>
              </a:rPr>
              <a:t>www.openclassroom.fr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3332075" y="4267925"/>
            <a:ext cx="5508600" cy="53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 dirty="0">
                <a:solidFill>
                  <a:srgbClr val="FFA800"/>
                </a:solidFill>
                <a:latin typeface="Open Sans"/>
                <a:ea typeface="Open Sans"/>
                <a:cs typeface="Open Sans"/>
                <a:sym typeface="Open Sans"/>
              </a:rPr>
              <a:t>Introduction aux </a:t>
            </a:r>
            <a:r>
              <a:rPr lang="en" sz="1200" i="1" dirty="0" smtClean="0">
                <a:solidFill>
                  <a:srgbClr val="FFA800"/>
                </a:solidFill>
                <a:latin typeface="Open Sans"/>
                <a:ea typeface="Open Sans"/>
                <a:cs typeface="Open Sans"/>
                <a:sym typeface="Open Sans"/>
              </a:rPr>
              <a:t>bases de PHP </a:t>
            </a:r>
            <a:r>
              <a:rPr lang="en" sz="1200" i="1" dirty="0">
                <a:solidFill>
                  <a:srgbClr val="FFA8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" sz="1200" i="1" dirty="0" smtClean="0">
                <a:solidFill>
                  <a:srgbClr val="FFA800"/>
                </a:solidFill>
                <a:latin typeface="Open Sans"/>
                <a:ea typeface="Open Sans"/>
                <a:cs typeface="Open Sans"/>
                <a:sym typeface="Open Sans"/>
              </a:rPr>
              <a:t>UCAD </a:t>
            </a:r>
            <a:r>
              <a:rPr lang="en" sz="1200" i="1" dirty="0">
                <a:solidFill>
                  <a:srgbClr val="FFA800"/>
                </a:solidFill>
                <a:latin typeface="Open Sans"/>
                <a:ea typeface="Open Sans"/>
                <a:cs typeface="Open Sans"/>
                <a:sym typeface="Open Sans"/>
              </a:rPr>
              <a:t>- License </a:t>
            </a:r>
            <a:r>
              <a:rPr lang="en" sz="1200" i="1" dirty="0" smtClean="0">
                <a:solidFill>
                  <a:srgbClr val="FFA800"/>
                </a:solidFill>
                <a:latin typeface="Open Sans"/>
                <a:ea typeface="Open Sans"/>
                <a:cs typeface="Open Sans"/>
                <a:sym typeface="Open Sans"/>
              </a:rPr>
              <a:t>2 Informatique -TDSI</a:t>
            </a:r>
            <a:endParaRPr lang="en" sz="1200" i="1" dirty="0">
              <a:solidFill>
                <a:srgbClr val="FFA8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i="1" dirty="0">
              <a:solidFill>
                <a:srgbClr val="FFA8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1200" i="1" dirty="0">
              <a:solidFill>
                <a:srgbClr val="FFA8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34705" y="796375"/>
            <a:ext cx="5218800" cy="669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Plan du Cours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6294350" y="2707100"/>
            <a:ext cx="2713200" cy="182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 dirty="0" smtClean="0">
                <a:solidFill>
                  <a:srgbClr val="FFA800"/>
                </a:solidFill>
              </a:rPr>
              <a:t>Moussa DIALLO</a:t>
            </a:r>
            <a:endParaRPr lang="en" sz="1200" b="1" dirty="0">
              <a:solidFill>
                <a:srgbClr val="FFA8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rgbClr val="FFA800"/>
                </a:solidFill>
              </a:rPr>
              <a:t>Ing en Sécurité Informatique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rgbClr val="FFA800"/>
                </a:solidFill>
              </a:rPr>
              <a:t>Developpeur &amp; Designer Web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 b="1" dirty="0">
              <a:solidFill>
                <a:srgbClr val="FFA8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 dirty="0">
                <a:solidFill>
                  <a:srgbClr val="FFA800"/>
                </a:solidFill>
              </a:rPr>
              <a:t>Co-fondateur &amp; DT </a:t>
            </a:r>
            <a:r>
              <a:rPr lang="en" sz="1200" b="1" dirty="0" smtClean="0">
                <a:solidFill>
                  <a:srgbClr val="FFA800"/>
                </a:solidFill>
              </a:rPr>
              <a:t>ANDANDO</a:t>
            </a:r>
            <a:endParaRPr lang="en" sz="1200" b="1" dirty="0">
              <a:solidFill>
                <a:srgbClr val="FFA8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 b="1" dirty="0">
              <a:solidFill>
                <a:srgbClr val="FFA8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 smtClean="0">
                <a:solidFill>
                  <a:srgbClr val="FFA800"/>
                </a:solidFill>
              </a:rPr>
              <a:t>moussa@andando.sn</a:t>
            </a:r>
            <a:endParaRPr lang="en" sz="1200" dirty="0">
              <a:solidFill>
                <a:srgbClr val="FFA8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rgbClr val="FFA800"/>
                </a:solidFill>
              </a:rPr>
              <a:t>(221) 77 </a:t>
            </a:r>
            <a:r>
              <a:rPr lang="en" sz="1200" dirty="0" smtClean="0">
                <a:solidFill>
                  <a:srgbClr val="FFA800"/>
                </a:solidFill>
              </a:rPr>
              <a:t>278 95 13</a:t>
            </a:r>
            <a:endParaRPr lang="en" sz="1200" dirty="0">
              <a:solidFill>
                <a:srgbClr val="FFA800"/>
              </a:solidFill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2</a:t>
            </a:fld>
            <a:endParaRPr lang="en">
              <a:solidFill>
                <a:srgbClr val="294667"/>
              </a:solidFill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434700" y="1729500"/>
            <a:ext cx="5218800" cy="322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000" dirty="0"/>
              <a:t>Qu’est ce que PHP </a:t>
            </a:r>
            <a:r>
              <a:rPr lang="en" sz="2000" dirty="0" smtClean="0"/>
              <a:t>?</a:t>
            </a:r>
          </a:p>
          <a:p>
            <a:pPr lvl="0">
              <a:buNone/>
            </a:pPr>
            <a:r>
              <a:rPr lang="en" sz="2000" dirty="0"/>
              <a:t>Principe de </a:t>
            </a:r>
            <a:r>
              <a:rPr lang="en" sz="2000" dirty="0" smtClean="0"/>
              <a:t>PHP</a:t>
            </a:r>
          </a:p>
          <a:p>
            <a:pPr lvl="0">
              <a:buNone/>
            </a:pPr>
            <a:r>
              <a:rPr lang="en" sz="2000" dirty="0"/>
              <a:t>Principe d’une requête en </a:t>
            </a:r>
            <a:r>
              <a:rPr lang="en" sz="2000" dirty="0" smtClean="0"/>
              <a:t>PHP</a:t>
            </a:r>
          </a:p>
          <a:p>
            <a:pPr lvl="0">
              <a:buNone/>
            </a:pPr>
            <a:r>
              <a:rPr lang="en" sz="2000" dirty="0"/>
              <a:t>Structure d’un code </a:t>
            </a:r>
            <a:r>
              <a:rPr lang="en" sz="2000" dirty="0" smtClean="0"/>
              <a:t>PHP</a:t>
            </a:r>
          </a:p>
          <a:p>
            <a:pPr lvl="0">
              <a:buNone/>
            </a:pPr>
            <a:r>
              <a:rPr lang="en" sz="2000" dirty="0"/>
              <a:t>Caractéristiques de </a:t>
            </a:r>
            <a:r>
              <a:rPr lang="en" sz="2000" dirty="0" smtClean="0"/>
              <a:t>PHP</a:t>
            </a:r>
          </a:p>
          <a:p>
            <a:pPr lvl="0">
              <a:buNone/>
            </a:pPr>
            <a:r>
              <a:rPr lang="en" sz="2000" dirty="0"/>
              <a:t>Intégrer du PHP dans une page </a:t>
            </a:r>
            <a:r>
              <a:rPr lang="en" sz="2000" dirty="0" smtClean="0"/>
              <a:t>HTML</a:t>
            </a:r>
          </a:p>
          <a:p>
            <a:pPr lvl="0">
              <a:buNone/>
            </a:pPr>
            <a:r>
              <a:rPr lang="en" sz="2000" dirty="0"/>
              <a:t>Intégrer un fichier PHP </a:t>
            </a:r>
            <a:r>
              <a:rPr lang="en" sz="2000" dirty="0" smtClean="0"/>
              <a:t>externe</a:t>
            </a:r>
          </a:p>
          <a:p>
            <a:pPr lvl="0">
              <a:buNone/>
            </a:pPr>
            <a:r>
              <a:rPr lang="en" sz="2000" dirty="0"/>
              <a:t>Types de données et </a:t>
            </a:r>
            <a:r>
              <a:rPr lang="en" sz="2000" dirty="0" smtClean="0"/>
              <a:t>variables</a:t>
            </a:r>
          </a:p>
          <a:p>
            <a:pPr lvl="0">
              <a:buNone/>
            </a:pPr>
            <a:r>
              <a:rPr lang="en" sz="2000" dirty="0"/>
              <a:t>Chaînes de </a:t>
            </a:r>
            <a:r>
              <a:rPr lang="en" sz="2000" dirty="0" smtClean="0"/>
              <a:t>caractères</a:t>
            </a:r>
          </a:p>
          <a:p>
            <a:pPr lvl="0">
              <a:buNone/>
            </a:pPr>
            <a:r>
              <a:rPr lang="en" sz="2000" dirty="0" smtClean="0"/>
              <a:t>TP: environnement de travail</a:t>
            </a:r>
          </a:p>
          <a:p>
            <a:pPr lvl="0">
              <a:buNone/>
            </a:pPr>
            <a:endParaRPr lang="en" sz="1100" dirty="0" smtClean="0"/>
          </a:p>
          <a:p>
            <a:pPr lvl="0">
              <a:buNone/>
            </a:pPr>
            <a:endParaRPr lang="en" sz="1100" dirty="0" smtClean="0"/>
          </a:p>
          <a:p>
            <a:pPr lvl="0">
              <a:buNone/>
            </a:pPr>
            <a:endParaRPr lang="en" sz="1100" dirty="0" smtClean="0"/>
          </a:p>
          <a:p>
            <a:pPr lvl="0">
              <a:buNone/>
            </a:pPr>
            <a:endParaRPr lang="en" sz="1100" dirty="0" smtClean="0"/>
          </a:p>
          <a:p>
            <a:pPr lvl="0">
              <a:buNone/>
            </a:pPr>
            <a:endParaRPr lang="en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994225" y="693649"/>
            <a:ext cx="3692400" cy="768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Qu’est ce que PHP ?</a:t>
            </a:r>
            <a:endParaRPr lang="en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994225" y="1585101"/>
            <a:ext cx="3692400" cy="334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fr-FR" dirty="0" smtClean="0"/>
              <a:t>Langage interprét</a:t>
            </a:r>
            <a:r>
              <a:rPr lang="fr-FR" dirty="0"/>
              <a:t>é</a:t>
            </a:r>
            <a:r>
              <a:rPr lang="fr-FR" dirty="0" smtClean="0"/>
              <a:t> indépendant </a:t>
            </a:r>
            <a:r>
              <a:rPr lang="fr-FR" dirty="0"/>
              <a:t>de la plate-forme </a:t>
            </a:r>
            <a:r>
              <a:rPr lang="fr-FR" dirty="0" smtClean="0"/>
              <a:t>d’exécution</a:t>
            </a:r>
          </a:p>
          <a:p>
            <a:pPr marL="457200" lvl="0" indent="-228600"/>
            <a:r>
              <a:rPr lang="fr-FR" dirty="0" smtClean="0"/>
              <a:t>s’exécute </a:t>
            </a:r>
            <a:r>
              <a:rPr lang="fr-FR" dirty="0"/>
              <a:t>sur le </a:t>
            </a:r>
            <a:r>
              <a:rPr lang="fr-FR" dirty="0" smtClean="0"/>
              <a:t>serveur</a:t>
            </a:r>
          </a:p>
          <a:p>
            <a:pPr marL="457200" lvl="0" indent="-228600"/>
            <a:r>
              <a:rPr lang="fr-FR" dirty="0"/>
              <a:t>les instructions sont </a:t>
            </a:r>
            <a:r>
              <a:rPr lang="fr-FR" dirty="0" smtClean="0"/>
              <a:t>intégrées </a:t>
            </a:r>
            <a:r>
              <a:rPr lang="fr-FR" dirty="0"/>
              <a:t>au code source du document </a:t>
            </a:r>
            <a:r>
              <a:rPr lang="fr-FR" dirty="0" smtClean="0"/>
              <a:t>HTML</a:t>
            </a:r>
          </a:p>
          <a:p>
            <a:pPr marL="457200" lvl="0" indent="-228600"/>
            <a:r>
              <a:rPr lang="fr-FR" dirty="0"/>
              <a:t>permet de </a:t>
            </a:r>
            <a:r>
              <a:rPr lang="fr-FR" dirty="0" smtClean="0"/>
              <a:t>générer </a:t>
            </a:r>
            <a:r>
              <a:rPr lang="fr-FR" dirty="0"/>
              <a:t>des pages HTML</a:t>
            </a:r>
            <a:endParaRPr lang="en" dirty="0" smtClean="0"/>
          </a:p>
        </p:txBody>
      </p:sp>
      <p:grpSp>
        <p:nvGrpSpPr>
          <p:cNvPr id="135" name="Shape 135"/>
          <p:cNvGrpSpPr/>
          <p:nvPr/>
        </p:nvGrpSpPr>
        <p:grpSpPr>
          <a:xfrm>
            <a:off x="1035051" y="2053165"/>
            <a:ext cx="2529937" cy="1037169"/>
            <a:chOff x="1263651" y="1992417"/>
            <a:chExt cx="2529937" cy="1037169"/>
          </a:xfrm>
        </p:grpSpPr>
        <p:sp>
          <p:nvSpPr>
            <p:cNvPr id="136" name="Shape 136"/>
            <p:cNvSpPr/>
            <p:nvPr/>
          </p:nvSpPr>
          <p:spPr>
            <a:xfrm>
              <a:off x="1263651" y="2315755"/>
              <a:ext cx="556154" cy="713832"/>
            </a:xfrm>
            <a:custGeom>
              <a:avLst/>
              <a:gdLst/>
              <a:ahLst/>
              <a:cxnLst/>
              <a:rect l="0" t="0" r="0" b="0"/>
              <a:pathLst>
                <a:path w="15978" h="20508" fill="none" extrusionOk="0">
                  <a:moveTo>
                    <a:pt x="15977" y="1292"/>
                  </a:moveTo>
                  <a:lnTo>
                    <a:pt x="15977" y="19217"/>
                  </a:lnTo>
                  <a:lnTo>
                    <a:pt x="15977" y="19217"/>
                  </a:lnTo>
                  <a:lnTo>
                    <a:pt x="15953" y="19485"/>
                  </a:lnTo>
                  <a:lnTo>
                    <a:pt x="15880" y="19728"/>
                  </a:lnTo>
                  <a:lnTo>
                    <a:pt x="15758" y="19948"/>
                  </a:lnTo>
                  <a:lnTo>
                    <a:pt x="15612" y="20142"/>
                  </a:lnTo>
                  <a:lnTo>
                    <a:pt x="15417" y="20289"/>
                  </a:lnTo>
                  <a:lnTo>
                    <a:pt x="15198" y="20410"/>
                  </a:lnTo>
                  <a:lnTo>
                    <a:pt x="14955" y="20483"/>
                  </a:lnTo>
                  <a:lnTo>
                    <a:pt x="14711" y="20508"/>
                  </a:lnTo>
                  <a:lnTo>
                    <a:pt x="1267" y="20508"/>
                  </a:lnTo>
                  <a:lnTo>
                    <a:pt x="1267" y="20508"/>
                  </a:lnTo>
                  <a:lnTo>
                    <a:pt x="1023" y="20483"/>
                  </a:lnTo>
                  <a:lnTo>
                    <a:pt x="780" y="20410"/>
                  </a:lnTo>
                  <a:lnTo>
                    <a:pt x="561" y="20289"/>
                  </a:lnTo>
                  <a:lnTo>
                    <a:pt x="366" y="20142"/>
                  </a:lnTo>
                  <a:lnTo>
                    <a:pt x="220" y="19948"/>
                  </a:lnTo>
                  <a:lnTo>
                    <a:pt x="98" y="19728"/>
                  </a:lnTo>
                  <a:lnTo>
                    <a:pt x="25" y="19485"/>
                  </a:lnTo>
                  <a:lnTo>
                    <a:pt x="1" y="19217"/>
                  </a:lnTo>
                  <a:lnTo>
                    <a:pt x="1" y="1292"/>
                  </a:lnTo>
                  <a:lnTo>
                    <a:pt x="1" y="1292"/>
                  </a:lnTo>
                  <a:lnTo>
                    <a:pt x="25" y="1024"/>
                  </a:lnTo>
                  <a:lnTo>
                    <a:pt x="98" y="780"/>
                  </a:lnTo>
                  <a:lnTo>
                    <a:pt x="220" y="561"/>
                  </a:lnTo>
                  <a:lnTo>
                    <a:pt x="366" y="366"/>
                  </a:lnTo>
                  <a:lnTo>
                    <a:pt x="561" y="220"/>
                  </a:lnTo>
                  <a:lnTo>
                    <a:pt x="780" y="98"/>
                  </a:lnTo>
                  <a:lnTo>
                    <a:pt x="1023" y="25"/>
                  </a:lnTo>
                  <a:lnTo>
                    <a:pt x="1267" y="1"/>
                  </a:lnTo>
                  <a:lnTo>
                    <a:pt x="14711" y="1"/>
                  </a:lnTo>
                  <a:lnTo>
                    <a:pt x="14711" y="1"/>
                  </a:lnTo>
                  <a:lnTo>
                    <a:pt x="14955" y="25"/>
                  </a:lnTo>
                  <a:lnTo>
                    <a:pt x="15198" y="98"/>
                  </a:lnTo>
                  <a:lnTo>
                    <a:pt x="15417" y="220"/>
                  </a:lnTo>
                  <a:lnTo>
                    <a:pt x="15612" y="366"/>
                  </a:lnTo>
                  <a:lnTo>
                    <a:pt x="15758" y="561"/>
                  </a:lnTo>
                  <a:lnTo>
                    <a:pt x="15880" y="780"/>
                  </a:lnTo>
                  <a:lnTo>
                    <a:pt x="15953" y="1024"/>
                  </a:lnTo>
                  <a:lnTo>
                    <a:pt x="15977" y="1292"/>
                  </a:lnTo>
                  <a:lnTo>
                    <a:pt x="15977" y="1292"/>
                  </a:lnTo>
                  <a:close/>
                  <a:moveTo>
                    <a:pt x="7989" y="19899"/>
                  </a:moveTo>
                  <a:lnTo>
                    <a:pt x="7989" y="19899"/>
                  </a:lnTo>
                  <a:lnTo>
                    <a:pt x="8159" y="19875"/>
                  </a:lnTo>
                  <a:lnTo>
                    <a:pt x="8306" y="19826"/>
                  </a:lnTo>
                  <a:lnTo>
                    <a:pt x="8452" y="19753"/>
                  </a:lnTo>
                  <a:lnTo>
                    <a:pt x="8574" y="19655"/>
                  </a:lnTo>
                  <a:lnTo>
                    <a:pt x="8671" y="19534"/>
                  </a:lnTo>
                  <a:lnTo>
                    <a:pt x="8744" y="19387"/>
                  </a:lnTo>
                  <a:lnTo>
                    <a:pt x="8793" y="19241"/>
                  </a:lnTo>
                  <a:lnTo>
                    <a:pt x="8817" y="19071"/>
                  </a:lnTo>
                  <a:lnTo>
                    <a:pt x="8817" y="19071"/>
                  </a:lnTo>
                  <a:lnTo>
                    <a:pt x="8793" y="18900"/>
                  </a:lnTo>
                  <a:lnTo>
                    <a:pt x="8744" y="18754"/>
                  </a:lnTo>
                  <a:lnTo>
                    <a:pt x="8671" y="18608"/>
                  </a:lnTo>
                  <a:lnTo>
                    <a:pt x="8574" y="18486"/>
                  </a:lnTo>
                  <a:lnTo>
                    <a:pt x="8452" y="18389"/>
                  </a:lnTo>
                  <a:lnTo>
                    <a:pt x="8306" y="18316"/>
                  </a:lnTo>
                  <a:lnTo>
                    <a:pt x="8159" y="18267"/>
                  </a:lnTo>
                  <a:lnTo>
                    <a:pt x="7989" y="18243"/>
                  </a:lnTo>
                  <a:lnTo>
                    <a:pt x="7989" y="18243"/>
                  </a:lnTo>
                  <a:lnTo>
                    <a:pt x="7819" y="18267"/>
                  </a:lnTo>
                  <a:lnTo>
                    <a:pt x="7672" y="18316"/>
                  </a:lnTo>
                  <a:lnTo>
                    <a:pt x="7526" y="18389"/>
                  </a:lnTo>
                  <a:lnTo>
                    <a:pt x="7404" y="18486"/>
                  </a:lnTo>
                  <a:lnTo>
                    <a:pt x="7307" y="18608"/>
                  </a:lnTo>
                  <a:lnTo>
                    <a:pt x="7234" y="18754"/>
                  </a:lnTo>
                  <a:lnTo>
                    <a:pt x="7185" y="18900"/>
                  </a:lnTo>
                  <a:lnTo>
                    <a:pt x="7161" y="19071"/>
                  </a:lnTo>
                  <a:lnTo>
                    <a:pt x="7161" y="19071"/>
                  </a:lnTo>
                  <a:lnTo>
                    <a:pt x="7185" y="19241"/>
                  </a:lnTo>
                  <a:lnTo>
                    <a:pt x="7234" y="19387"/>
                  </a:lnTo>
                  <a:lnTo>
                    <a:pt x="7307" y="19534"/>
                  </a:lnTo>
                  <a:lnTo>
                    <a:pt x="7404" y="19655"/>
                  </a:lnTo>
                  <a:lnTo>
                    <a:pt x="7526" y="19753"/>
                  </a:lnTo>
                  <a:lnTo>
                    <a:pt x="7672" y="19826"/>
                  </a:lnTo>
                  <a:lnTo>
                    <a:pt x="7819" y="19875"/>
                  </a:lnTo>
                  <a:lnTo>
                    <a:pt x="7989" y="19899"/>
                  </a:lnTo>
                  <a:lnTo>
                    <a:pt x="7989" y="19899"/>
                  </a:lnTo>
                  <a:close/>
                  <a:moveTo>
                    <a:pt x="14394" y="1584"/>
                  </a:moveTo>
                  <a:lnTo>
                    <a:pt x="1584" y="1584"/>
                  </a:lnTo>
                  <a:lnTo>
                    <a:pt x="1584" y="17634"/>
                  </a:lnTo>
                  <a:lnTo>
                    <a:pt x="14394" y="17634"/>
                  </a:lnTo>
                  <a:lnTo>
                    <a:pt x="14394" y="158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2101177" y="2481972"/>
              <a:ext cx="316104" cy="547614"/>
            </a:xfrm>
            <a:custGeom>
              <a:avLst/>
              <a:gdLst/>
              <a:ahLst/>
              <a:cxnLst/>
              <a:rect l="0" t="0" r="0" b="0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8" name="Shape 138"/>
            <p:cNvGrpSpPr/>
            <p:nvPr/>
          </p:nvGrpSpPr>
          <p:grpSpPr>
            <a:xfrm>
              <a:off x="2698653" y="1992417"/>
              <a:ext cx="1094935" cy="1037169"/>
              <a:chOff x="2583100" y="2973775"/>
              <a:chExt cx="461550" cy="437200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2701225" y="3315975"/>
                <a:ext cx="225300" cy="95000"/>
              </a:xfrm>
              <a:custGeom>
                <a:avLst/>
                <a:gdLst/>
                <a:ahLst/>
                <a:cxnLst/>
                <a:rect l="0" t="0" r="0" b="0"/>
                <a:pathLst>
                  <a:path w="9012" h="3800" fill="none" extrusionOk="0">
                    <a:moveTo>
                      <a:pt x="2947" y="0"/>
                    </a:moveTo>
                    <a:lnTo>
                      <a:pt x="2947" y="2947"/>
                    </a:lnTo>
                    <a:lnTo>
                      <a:pt x="853" y="2947"/>
                    </a:lnTo>
                    <a:lnTo>
                      <a:pt x="853" y="2947"/>
                    </a:lnTo>
                    <a:lnTo>
                      <a:pt x="682" y="2947"/>
                    </a:lnTo>
                    <a:lnTo>
                      <a:pt x="512" y="2996"/>
                    </a:lnTo>
                    <a:lnTo>
                      <a:pt x="365" y="3093"/>
                    </a:lnTo>
                    <a:lnTo>
                      <a:pt x="244" y="3191"/>
                    </a:lnTo>
                    <a:lnTo>
                      <a:pt x="146" y="3313"/>
                    </a:lnTo>
                    <a:lnTo>
                      <a:pt x="49" y="3459"/>
                    </a:lnTo>
                    <a:lnTo>
                      <a:pt x="0" y="3629"/>
                    </a:lnTo>
                    <a:lnTo>
                      <a:pt x="0" y="3800"/>
                    </a:lnTo>
                    <a:lnTo>
                      <a:pt x="9011" y="3800"/>
                    </a:lnTo>
                    <a:lnTo>
                      <a:pt x="9011" y="3800"/>
                    </a:lnTo>
                    <a:lnTo>
                      <a:pt x="9011" y="3629"/>
                    </a:lnTo>
                    <a:lnTo>
                      <a:pt x="8963" y="3459"/>
                    </a:lnTo>
                    <a:lnTo>
                      <a:pt x="8865" y="3313"/>
                    </a:lnTo>
                    <a:lnTo>
                      <a:pt x="8768" y="3191"/>
                    </a:lnTo>
                    <a:lnTo>
                      <a:pt x="8646" y="3093"/>
                    </a:lnTo>
                    <a:lnTo>
                      <a:pt x="8500" y="2996"/>
                    </a:lnTo>
                    <a:lnTo>
                      <a:pt x="8330" y="2947"/>
                    </a:lnTo>
                    <a:lnTo>
                      <a:pt x="8159" y="2947"/>
                    </a:lnTo>
                    <a:lnTo>
                      <a:pt x="6065" y="2947"/>
                    </a:lnTo>
                    <a:lnTo>
                      <a:pt x="6065" y="0"/>
                    </a:lnTo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2583100" y="2973775"/>
                <a:ext cx="461550" cy="336125"/>
              </a:xfrm>
              <a:custGeom>
                <a:avLst/>
                <a:gdLst/>
                <a:ahLst/>
                <a:cxnLst/>
                <a:rect l="0" t="0" r="0" b="0"/>
                <a:pathLst>
                  <a:path w="18462" h="13445" fill="none" extrusionOk="0">
                    <a:moveTo>
                      <a:pt x="17974" y="1"/>
                    </a:moveTo>
                    <a:lnTo>
                      <a:pt x="487" y="1"/>
                    </a:lnTo>
                    <a:lnTo>
                      <a:pt x="487" y="1"/>
                    </a:lnTo>
                    <a:lnTo>
                      <a:pt x="390" y="1"/>
                    </a:lnTo>
                    <a:lnTo>
                      <a:pt x="317" y="50"/>
                    </a:lnTo>
                    <a:lnTo>
                      <a:pt x="220" y="74"/>
                    </a:lnTo>
                    <a:lnTo>
                      <a:pt x="146" y="147"/>
                    </a:lnTo>
                    <a:lnTo>
                      <a:pt x="98" y="220"/>
                    </a:lnTo>
                    <a:lnTo>
                      <a:pt x="49" y="293"/>
                    </a:lnTo>
                    <a:lnTo>
                      <a:pt x="25" y="390"/>
                    </a:lnTo>
                    <a:lnTo>
                      <a:pt x="0" y="488"/>
                    </a:lnTo>
                    <a:lnTo>
                      <a:pt x="0" y="12958"/>
                    </a:lnTo>
                    <a:lnTo>
                      <a:pt x="0" y="12958"/>
                    </a:lnTo>
                    <a:lnTo>
                      <a:pt x="25" y="13055"/>
                    </a:lnTo>
                    <a:lnTo>
                      <a:pt x="49" y="13152"/>
                    </a:lnTo>
                    <a:lnTo>
                      <a:pt x="98" y="13226"/>
                    </a:lnTo>
                    <a:lnTo>
                      <a:pt x="146" y="13299"/>
                    </a:lnTo>
                    <a:lnTo>
                      <a:pt x="220" y="13372"/>
                    </a:lnTo>
                    <a:lnTo>
                      <a:pt x="317" y="13396"/>
                    </a:lnTo>
                    <a:lnTo>
                      <a:pt x="390" y="13445"/>
                    </a:lnTo>
                    <a:lnTo>
                      <a:pt x="487" y="13445"/>
                    </a:lnTo>
                    <a:lnTo>
                      <a:pt x="17974" y="13445"/>
                    </a:lnTo>
                    <a:lnTo>
                      <a:pt x="17974" y="13445"/>
                    </a:lnTo>
                    <a:lnTo>
                      <a:pt x="18072" y="13445"/>
                    </a:lnTo>
                    <a:lnTo>
                      <a:pt x="18145" y="13396"/>
                    </a:lnTo>
                    <a:lnTo>
                      <a:pt x="18242" y="13372"/>
                    </a:lnTo>
                    <a:lnTo>
                      <a:pt x="18315" y="13299"/>
                    </a:lnTo>
                    <a:lnTo>
                      <a:pt x="18364" y="13226"/>
                    </a:lnTo>
                    <a:lnTo>
                      <a:pt x="18413" y="13152"/>
                    </a:lnTo>
                    <a:lnTo>
                      <a:pt x="18437" y="13055"/>
                    </a:lnTo>
                    <a:lnTo>
                      <a:pt x="18461" y="12958"/>
                    </a:lnTo>
                    <a:lnTo>
                      <a:pt x="18461" y="488"/>
                    </a:lnTo>
                    <a:lnTo>
                      <a:pt x="18461" y="488"/>
                    </a:lnTo>
                    <a:lnTo>
                      <a:pt x="18437" y="390"/>
                    </a:lnTo>
                    <a:lnTo>
                      <a:pt x="18413" y="293"/>
                    </a:lnTo>
                    <a:lnTo>
                      <a:pt x="18364" y="220"/>
                    </a:lnTo>
                    <a:lnTo>
                      <a:pt x="18315" y="147"/>
                    </a:lnTo>
                    <a:lnTo>
                      <a:pt x="18242" y="74"/>
                    </a:lnTo>
                    <a:lnTo>
                      <a:pt x="18145" y="50"/>
                    </a:lnTo>
                    <a:lnTo>
                      <a:pt x="18072" y="1"/>
                    </a:lnTo>
                    <a:lnTo>
                      <a:pt x="17974" y="1"/>
                    </a:lnTo>
                    <a:lnTo>
                      <a:pt x="17974" y="1"/>
                    </a:lnTo>
                    <a:close/>
                    <a:moveTo>
                      <a:pt x="17000" y="11983"/>
                    </a:moveTo>
                    <a:lnTo>
                      <a:pt x="1462" y="11983"/>
                    </a:lnTo>
                    <a:lnTo>
                      <a:pt x="1462" y="1462"/>
                    </a:lnTo>
                    <a:lnTo>
                      <a:pt x="17000" y="1462"/>
                    </a:lnTo>
                    <a:lnTo>
                      <a:pt x="17000" y="11983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113070" y="1234732"/>
            <a:ext cx="5712432" cy="315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b="1" dirty="0" smtClean="0"/>
          </a:p>
          <a:p>
            <a:pPr lvl="0" rtl="0">
              <a:spcBef>
                <a:spcPts val="0"/>
              </a:spcBef>
              <a:buNone/>
            </a:pPr>
            <a:endParaRPr lang="en" b="1" dirty="0"/>
          </a:p>
          <a:p>
            <a:pPr lvl="0">
              <a:buNone/>
            </a:pPr>
            <a:r>
              <a:rPr lang="fr-FR" sz="1800" dirty="0"/>
              <a:t>L’interpréteur du code PHP se trouve sur le serveur HTTP.</a:t>
            </a:r>
          </a:p>
          <a:p>
            <a:pPr lvl="0">
              <a:buNone/>
            </a:pPr>
            <a:endParaRPr lang="fr-FR" sz="1800" dirty="0"/>
          </a:p>
          <a:p>
            <a:pPr lvl="0">
              <a:buNone/>
            </a:pPr>
            <a:r>
              <a:rPr lang="fr-FR" sz="1800" dirty="0"/>
              <a:t>Le serveur lit les instructions PHP intégrées à la page HTML (entre &lt;?</a:t>
            </a:r>
            <a:r>
              <a:rPr lang="fr-FR" sz="1800" dirty="0" err="1"/>
              <a:t>php</a:t>
            </a:r>
            <a:r>
              <a:rPr lang="fr-FR" sz="1800" dirty="0"/>
              <a:t> ...?&gt;), les </a:t>
            </a:r>
            <a:r>
              <a:rPr lang="fr-FR" sz="1800" dirty="0" smtClean="0"/>
              <a:t>interprètent </a:t>
            </a:r>
            <a:r>
              <a:rPr lang="fr-FR" sz="1800" dirty="0"/>
              <a:t>et les remplacent par le résultat de leur exécution.</a:t>
            </a:r>
          </a:p>
          <a:p>
            <a:pPr lvl="0">
              <a:buNone/>
            </a:pPr>
            <a:endParaRPr lang="fr-FR" sz="1800" dirty="0"/>
          </a:p>
          <a:p>
            <a:pPr lvl="0">
              <a:buNone/>
            </a:pPr>
            <a:r>
              <a:rPr lang="fr-FR" sz="1800" dirty="0"/>
              <a:t>La page HTML générée par le serveur est envoyée au client. </a:t>
            </a:r>
          </a:p>
          <a:p>
            <a:pPr lvl="0">
              <a:buNone/>
            </a:pPr>
            <a:endParaRPr lang="fr-FR" sz="1800" dirty="0"/>
          </a:p>
          <a:p>
            <a:pPr lvl="0">
              <a:buNone/>
            </a:pPr>
            <a:r>
              <a:rPr lang="fr-FR" sz="1800" dirty="0"/>
              <a:t>Le navigateur au niveau client aﬃche la page HTML.</a:t>
            </a:r>
            <a:endParaRPr lang="en" sz="1800" dirty="0"/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221620" y="268350"/>
            <a:ext cx="5218800" cy="669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Principe de PHP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420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067508" y="-66300"/>
            <a:ext cx="5218800" cy="669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Principe d’une requête en PHP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55" y="603000"/>
            <a:ext cx="6619875" cy="4333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467823" y="1614875"/>
            <a:ext cx="5388501" cy="315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b="1" dirty="0" smtClean="0"/>
          </a:p>
          <a:p>
            <a:pPr lvl="0" rtl="0">
              <a:spcBef>
                <a:spcPts val="0"/>
              </a:spcBef>
              <a:buNone/>
            </a:pPr>
            <a:endParaRPr lang="en" b="1" dirty="0"/>
          </a:p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&lt;html&gt;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/>
              <a:t> </a:t>
            </a:r>
            <a:r>
              <a:rPr lang="en" b="1" dirty="0" smtClean="0"/>
              <a:t>  &lt;head&gt;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/>
              <a:t> </a:t>
            </a:r>
            <a:r>
              <a:rPr lang="en" b="1" dirty="0" smtClean="0"/>
              <a:t>  &lt;/head&gt;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&lt;body&gt;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/>
              <a:t> </a:t>
            </a:r>
            <a:r>
              <a:rPr lang="en" b="1" dirty="0" smtClean="0"/>
              <a:t>  &lt;h1&gt;Voici l’email de l’adminstrateur de ce serveur&lt;/h1&gt;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&lt;br&gt;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FF0000"/>
                </a:solidFill>
              </a:rPr>
              <a:t>&lt;?php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    </a:t>
            </a:r>
            <a:r>
              <a:rPr lang="en" b="1" dirty="0" smtClean="0">
                <a:solidFill>
                  <a:schemeClr val="accent5">
                    <a:lumMod val="75000"/>
                  </a:schemeClr>
                </a:solidFill>
              </a:rPr>
              <a:t>echo $ _SERVER[‘SERVER_ADMIN’];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/>
              <a:t> </a:t>
            </a:r>
            <a:r>
              <a:rPr lang="en" b="1" dirty="0" smtClean="0">
                <a:solidFill>
                  <a:srgbClr val="FF0000"/>
                </a:solidFill>
              </a:rPr>
              <a:t>?&gt;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&lt;/body&gt;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&lt;/html&gt;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468200" y="796375"/>
            <a:ext cx="5218800" cy="669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Structure d’un code PHP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528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113070" y="1234732"/>
            <a:ext cx="5712432" cy="315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fr-FR" sz="1800" dirty="0" smtClean="0"/>
          </a:p>
          <a:p>
            <a:pPr>
              <a:buNone/>
            </a:pPr>
            <a:endParaRPr lang="fr-FR" sz="1800" dirty="0"/>
          </a:p>
          <a:p>
            <a:pPr>
              <a:buNone/>
            </a:pPr>
            <a:endParaRPr lang="fr-FR" sz="1800" dirty="0" smtClean="0"/>
          </a:p>
          <a:p>
            <a:pPr>
              <a:buNone/>
            </a:pPr>
            <a:r>
              <a:rPr lang="fr-FR" sz="1800" b="1" dirty="0" smtClean="0"/>
              <a:t>Vitesse d’exécution </a:t>
            </a:r>
            <a:r>
              <a:rPr lang="fr-FR" sz="1800" dirty="0"/>
              <a:t>: </a:t>
            </a:r>
            <a:endParaRPr lang="fr-FR" sz="1800" dirty="0" smtClean="0"/>
          </a:p>
          <a:p>
            <a:pPr>
              <a:buNone/>
            </a:pPr>
            <a:r>
              <a:rPr lang="fr-FR" sz="1800" dirty="0" smtClean="0"/>
              <a:t>langage interprété </a:t>
            </a:r>
            <a:r>
              <a:rPr lang="fr-FR" sz="1800" dirty="0"/>
              <a:t>par le serveur avec </a:t>
            </a:r>
            <a:r>
              <a:rPr lang="fr-FR" sz="1800" dirty="0" smtClean="0"/>
              <a:t>                plusieurs requ</a:t>
            </a:r>
            <a:r>
              <a:rPr lang="fr-FR" sz="1800" dirty="0"/>
              <a:t>ê</a:t>
            </a:r>
            <a:r>
              <a:rPr lang="fr-FR" sz="1800" dirty="0" smtClean="0"/>
              <a:t>tes simultanées </a:t>
            </a:r>
            <a:r>
              <a:rPr lang="fr-FR" sz="1800" dirty="0"/>
              <a:t>=⇒ pas </a:t>
            </a:r>
            <a:r>
              <a:rPr lang="fr-FR" sz="1800" dirty="0" smtClean="0"/>
              <a:t>très </a:t>
            </a:r>
            <a:r>
              <a:rPr lang="fr-FR" sz="1800" dirty="0"/>
              <a:t>rapide </a:t>
            </a:r>
            <a:endParaRPr lang="fr-FR" sz="1800" dirty="0" smtClean="0"/>
          </a:p>
          <a:p>
            <a:pPr>
              <a:buNone/>
            </a:pPr>
            <a:endParaRPr lang="fr-FR" sz="1800" dirty="0"/>
          </a:p>
          <a:p>
            <a:pPr>
              <a:buNone/>
            </a:pPr>
            <a:r>
              <a:rPr lang="fr-FR" sz="1800" b="1" dirty="0" smtClean="0"/>
              <a:t>Pas d’interactivit</a:t>
            </a:r>
            <a:r>
              <a:rPr lang="fr-FR" sz="1800" b="1" dirty="0"/>
              <a:t>é</a:t>
            </a:r>
            <a:r>
              <a:rPr lang="fr-FR" sz="1800" b="1" dirty="0" smtClean="0"/>
              <a:t> </a:t>
            </a:r>
            <a:r>
              <a:rPr lang="fr-FR" sz="1800" b="1" dirty="0"/>
              <a:t>au niveau du client </a:t>
            </a:r>
            <a:r>
              <a:rPr lang="fr-FR" sz="1800" dirty="0"/>
              <a:t>: </a:t>
            </a:r>
            <a:endParaRPr lang="fr-FR" sz="1800" dirty="0" smtClean="0"/>
          </a:p>
          <a:p>
            <a:pPr>
              <a:buNone/>
            </a:pPr>
            <a:r>
              <a:rPr lang="fr-FR" sz="1800" dirty="0" smtClean="0"/>
              <a:t>JavaScript </a:t>
            </a:r>
            <a:r>
              <a:rPr lang="fr-FR" sz="1800" dirty="0"/>
              <a:t>est donc </a:t>
            </a:r>
            <a:r>
              <a:rPr lang="fr-FR" sz="1800" dirty="0" smtClean="0"/>
              <a:t>nécessaire</a:t>
            </a:r>
            <a:endParaRPr lang="fr-FR" sz="1800" dirty="0"/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221620" y="268350"/>
            <a:ext cx="5218800" cy="669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Inconvénients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270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113070" y="1234732"/>
            <a:ext cx="5712432" cy="37944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fr-FR" sz="1800" dirty="0" smtClean="0"/>
          </a:p>
          <a:p>
            <a:pPr>
              <a:buNone/>
            </a:pPr>
            <a:r>
              <a:rPr lang="fr-FR" sz="1800" b="1" dirty="0"/>
              <a:t>Très portable : </a:t>
            </a:r>
          </a:p>
          <a:p>
            <a:pPr>
              <a:buNone/>
            </a:pPr>
            <a:r>
              <a:rPr lang="fr-FR" sz="1800" dirty="0"/>
              <a:t>fonctionne sous Windows/Unix/ .... </a:t>
            </a:r>
          </a:p>
          <a:p>
            <a:pPr>
              <a:buNone/>
            </a:pPr>
            <a:r>
              <a:rPr lang="fr-FR" sz="1800" b="1" dirty="0"/>
              <a:t>Syntaxe similaire à celle du C </a:t>
            </a:r>
          </a:p>
          <a:p>
            <a:pPr>
              <a:buNone/>
            </a:pPr>
            <a:r>
              <a:rPr lang="fr-FR" sz="1800" b="1" dirty="0"/>
              <a:t>Extensible par de nombreuses bibliothèques : </a:t>
            </a:r>
            <a:r>
              <a:rPr lang="fr-FR" sz="1800" b="1" dirty="0" smtClean="0"/>
              <a:t>       </a:t>
            </a:r>
            <a:r>
              <a:rPr lang="fr-FR" sz="1800" dirty="0" smtClean="0"/>
              <a:t>calculs mathématiques, connexion sécurisée,</a:t>
            </a:r>
          </a:p>
          <a:p>
            <a:pPr>
              <a:buNone/>
            </a:pPr>
            <a:r>
              <a:rPr lang="fr-FR" sz="1800" dirty="0"/>
              <a:t> </a:t>
            </a:r>
            <a:r>
              <a:rPr lang="fr-FR" sz="1800" dirty="0" smtClean="0"/>
              <a:t>accès </a:t>
            </a:r>
            <a:r>
              <a:rPr lang="fr-FR" sz="1800" dirty="0"/>
              <a:t>à la plupart des </a:t>
            </a:r>
            <a:r>
              <a:rPr lang="fr-FR" sz="1800" dirty="0" smtClean="0"/>
              <a:t>SGBD</a:t>
            </a:r>
          </a:p>
          <a:p>
            <a:pPr>
              <a:buNone/>
            </a:pPr>
            <a:r>
              <a:rPr lang="fr-FR" sz="1800" dirty="0"/>
              <a:t> </a:t>
            </a:r>
            <a:r>
              <a:rPr lang="fr-FR" sz="1800" dirty="0" smtClean="0"/>
              <a:t>Logiciel </a:t>
            </a:r>
            <a:r>
              <a:rPr lang="fr-FR" sz="1800" dirty="0"/>
              <a:t>Open Source </a:t>
            </a:r>
            <a:endParaRPr lang="fr-FR" sz="1800" dirty="0" smtClean="0"/>
          </a:p>
          <a:p>
            <a:pPr>
              <a:buNone/>
            </a:pPr>
            <a:r>
              <a:rPr lang="fr-FR" sz="1800" dirty="0" smtClean="0"/>
              <a:t>Conçu </a:t>
            </a:r>
            <a:r>
              <a:rPr lang="fr-FR" sz="1800" dirty="0"/>
              <a:t>pour fonctionner </a:t>
            </a:r>
            <a:r>
              <a:rPr lang="fr-FR" sz="1800" dirty="0" smtClean="0"/>
              <a:t>efficacement </a:t>
            </a:r>
            <a:r>
              <a:rPr lang="fr-FR" sz="1800" dirty="0"/>
              <a:t>avec </a:t>
            </a:r>
            <a:r>
              <a:rPr lang="fr-FR" sz="1800" dirty="0" smtClean="0"/>
              <a:t>Apache</a:t>
            </a:r>
          </a:p>
          <a:p>
            <a:pPr>
              <a:buNone/>
            </a:pPr>
            <a:r>
              <a:rPr lang="fr-FR" sz="1800" b="1" dirty="0" smtClean="0"/>
              <a:t>Un </a:t>
            </a:r>
            <a:r>
              <a:rPr lang="fr-FR" sz="1800" b="1" dirty="0"/>
              <a:t>ﬁchier PHP (.</a:t>
            </a:r>
            <a:r>
              <a:rPr lang="fr-FR" sz="1800" b="1" dirty="0" err="1"/>
              <a:t>php</a:t>
            </a:r>
            <a:r>
              <a:rPr lang="fr-FR" sz="1800" b="1" dirty="0"/>
              <a:t>) peut </a:t>
            </a:r>
            <a:r>
              <a:rPr lang="fr-FR" sz="1800" b="1" dirty="0" smtClean="0"/>
              <a:t>contenir: </a:t>
            </a:r>
          </a:p>
          <a:p>
            <a:pPr>
              <a:buNone/>
            </a:pPr>
            <a:r>
              <a:rPr lang="fr-FR" sz="1800" dirty="0" smtClean="0"/>
              <a:t>1 </a:t>
            </a:r>
            <a:r>
              <a:rPr lang="fr-FR" sz="1800" dirty="0"/>
              <a:t>du code HTML </a:t>
            </a:r>
            <a:endParaRPr lang="fr-FR" sz="1800" dirty="0" smtClean="0"/>
          </a:p>
          <a:p>
            <a:pPr>
              <a:buNone/>
            </a:pPr>
            <a:r>
              <a:rPr lang="fr-FR" sz="1800" dirty="0" smtClean="0"/>
              <a:t>2 </a:t>
            </a:r>
            <a:r>
              <a:rPr lang="fr-FR" sz="1800" dirty="0"/>
              <a:t>du code PHP </a:t>
            </a:r>
            <a:endParaRPr lang="fr-FR" sz="1800" dirty="0" smtClean="0"/>
          </a:p>
          <a:p>
            <a:pPr>
              <a:buNone/>
            </a:pPr>
            <a:r>
              <a:rPr lang="fr-FR" sz="1800" dirty="0" smtClean="0"/>
              <a:t>3 </a:t>
            </a:r>
            <a:r>
              <a:rPr lang="fr-FR" sz="1800" dirty="0"/>
              <a:t>du code JavaScript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221620" y="268350"/>
            <a:ext cx="5218800" cy="669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Caractéristiques de PHP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616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113070" y="1234732"/>
            <a:ext cx="5712432" cy="37944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fr-FR" sz="1800" b="1" dirty="0" smtClean="0"/>
          </a:p>
          <a:p>
            <a:pPr>
              <a:buNone/>
            </a:pPr>
            <a:r>
              <a:rPr lang="fr-FR" sz="1800" b="1" dirty="0"/>
              <a:t>La façon la plus simple : </a:t>
            </a:r>
          </a:p>
          <a:p>
            <a:pPr>
              <a:buNone/>
            </a:pPr>
            <a:endParaRPr lang="fr-FR" sz="1800" dirty="0"/>
          </a:p>
          <a:p>
            <a:pPr>
              <a:buNone/>
            </a:pPr>
            <a:r>
              <a:rPr lang="fr-FR" sz="1800" dirty="0">
                <a:solidFill>
                  <a:srgbClr val="C00000"/>
                </a:solidFill>
              </a:rPr>
              <a:t>&lt;?</a:t>
            </a:r>
            <a:r>
              <a:rPr lang="fr-FR" sz="1800" dirty="0" err="1">
                <a:solidFill>
                  <a:srgbClr val="C00000"/>
                </a:solidFill>
              </a:rPr>
              <a:t>php</a:t>
            </a:r>
            <a:r>
              <a:rPr lang="fr-FR" sz="1800" dirty="0">
                <a:solidFill>
                  <a:srgbClr val="C00000"/>
                </a:solidFill>
              </a:rPr>
              <a:t> </a:t>
            </a:r>
            <a:r>
              <a:rPr lang="fr-FR" sz="1800" dirty="0" err="1">
                <a:solidFill>
                  <a:srgbClr val="C00000"/>
                </a:solidFill>
              </a:rPr>
              <a:t>echo</a:t>
            </a:r>
            <a:r>
              <a:rPr lang="fr-FR" sz="1800" dirty="0">
                <a:solidFill>
                  <a:srgbClr val="C00000"/>
                </a:solidFill>
              </a:rPr>
              <a:t> ”Salut”; ?&gt; </a:t>
            </a:r>
          </a:p>
          <a:p>
            <a:pPr>
              <a:buNone/>
            </a:pPr>
            <a:endParaRPr lang="fr-FR" sz="1800" dirty="0"/>
          </a:p>
          <a:p>
            <a:pPr>
              <a:buNone/>
            </a:pPr>
            <a:r>
              <a:rPr lang="fr-FR" sz="1800" b="1" dirty="0"/>
              <a:t>Autre méthode : </a:t>
            </a:r>
          </a:p>
          <a:p>
            <a:pPr>
              <a:buNone/>
            </a:pPr>
            <a:endParaRPr lang="fr-FR" sz="1800" dirty="0"/>
          </a:p>
          <a:p>
            <a:pPr>
              <a:buNone/>
            </a:pPr>
            <a:r>
              <a:rPr lang="fr-FR" sz="1800" dirty="0">
                <a:solidFill>
                  <a:srgbClr val="C00000"/>
                </a:solidFill>
              </a:rPr>
              <a:t>&lt;script </a:t>
            </a:r>
            <a:r>
              <a:rPr lang="fr-FR" sz="1800" dirty="0" err="1">
                <a:solidFill>
                  <a:srgbClr val="C00000"/>
                </a:solidFill>
              </a:rPr>
              <a:t>language</a:t>
            </a:r>
            <a:r>
              <a:rPr lang="fr-FR" sz="1800" dirty="0">
                <a:solidFill>
                  <a:srgbClr val="C00000"/>
                </a:solidFill>
              </a:rPr>
              <a:t>=”</a:t>
            </a:r>
            <a:r>
              <a:rPr lang="fr-FR" sz="1800" dirty="0" err="1">
                <a:solidFill>
                  <a:srgbClr val="C00000"/>
                </a:solidFill>
              </a:rPr>
              <a:t>php</a:t>
            </a:r>
            <a:r>
              <a:rPr lang="fr-FR" sz="1800" dirty="0">
                <a:solidFill>
                  <a:srgbClr val="C00000"/>
                </a:solidFill>
              </a:rPr>
              <a:t>”&gt; </a:t>
            </a:r>
            <a:r>
              <a:rPr lang="fr-FR" sz="1800" dirty="0" err="1">
                <a:solidFill>
                  <a:srgbClr val="C00000"/>
                </a:solidFill>
              </a:rPr>
              <a:t>echo</a:t>
            </a:r>
            <a:r>
              <a:rPr lang="fr-FR" sz="1800" dirty="0">
                <a:solidFill>
                  <a:srgbClr val="C00000"/>
                </a:solidFill>
              </a:rPr>
              <a:t> ”Salut”; &lt;/script&gt; </a:t>
            </a:r>
          </a:p>
          <a:p>
            <a:pPr>
              <a:buNone/>
            </a:pPr>
            <a:endParaRPr lang="fr-FR" sz="1800" dirty="0"/>
          </a:p>
          <a:p>
            <a:pPr>
              <a:buNone/>
            </a:pPr>
            <a:r>
              <a:rPr lang="fr-FR" sz="1800" b="1" dirty="0"/>
              <a:t>On peut trouver aussi :</a:t>
            </a:r>
          </a:p>
          <a:p>
            <a:pPr>
              <a:buNone/>
            </a:pPr>
            <a:r>
              <a:rPr lang="fr-FR" sz="1800" dirty="0"/>
              <a:t> </a:t>
            </a:r>
            <a:endParaRPr lang="fr-FR" sz="18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fr-FR" sz="1800" dirty="0">
                <a:solidFill>
                  <a:srgbClr val="C00000"/>
                </a:solidFill>
              </a:rPr>
              <a:t>&lt;? </a:t>
            </a:r>
            <a:r>
              <a:rPr lang="fr-FR" sz="1800" dirty="0" err="1">
                <a:solidFill>
                  <a:srgbClr val="C00000"/>
                </a:solidFill>
              </a:rPr>
              <a:t>echo</a:t>
            </a:r>
            <a:r>
              <a:rPr lang="fr-FR" sz="1800" dirty="0">
                <a:solidFill>
                  <a:srgbClr val="C00000"/>
                </a:solidFill>
              </a:rPr>
              <a:t> ”Salut”; </a:t>
            </a:r>
            <a:r>
              <a:rPr lang="fr-FR" sz="1800" dirty="0" smtClean="0">
                <a:solidFill>
                  <a:srgbClr val="C00000"/>
                </a:solidFill>
              </a:rPr>
              <a:t>?&gt;</a:t>
            </a:r>
            <a:endParaRPr lang="fr-FR" sz="18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fr-FR" sz="1800" dirty="0"/>
              <a:t>mais pose un problème de compatibilité avec XML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221620" y="268350"/>
            <a:ext cx="5218800" cy="669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Intégrer du PHP dans une page HTML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208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mi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791</Words>
  <Application>Microsoft Macintosh PowerPoint</Application>
  <PresentationFormat>Présentation à l'écran (16:9)</PresentationFormat>
  <Paragraphs>177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Open Sans</vt:lpstr>
      <vt:lpstr>Merriweather</vt:lpstr>
      <vt:lpstr>Arial</vt:lpstr>
      <vt:lpstr>Emilia template</vt:lpstr>
      <vt:lpstr>Les bases de PHP</vt:lpstr>
      <vt:lpstr>Plan du Cours</vt:lpstr>
      <vt:lpstr>Qu’est ce que PHP ?</vt:lpstr>
      <vt:lpstr>Principe de PHP</vt:lpstr>
      <vt:lpstr>Principe d’une requête en PHP</vt:lpstr>
      <vt:lpstr>Structure d’un code PHP</vt:lpstr>
      <vt:lpstr>Inconvénients</vt:lpstr>
      <vt:lpstr>Caractéristiques de PHP</vt:lpstr>
      <vt:lpstr>Intégrer du PHP dans une page HTML</vt:lpstr>
      <vt:lpstr>Intégrer un fichier PHP externe</vt:lpstr>
      <vt:lpstr>Intégrer un fichier PHP externe</vt:lpstr>
      <vt:lpstr>Commentaires et casse</vt:lpstr>
      <vt:lpstr>Types de données et variables</vt:lpstr>
      <vt:lpstr>Types de données et variables</vt:lpstr>
      <vt:lpstr>Chaînes de caractères</vt:lpstr>
      <vt:lpstr>Ressources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bases de PHP</dc:title>
  <dc:creator>Moussa Diallo</dc:creator>
  <cp:lastModifiedBy>Utilisateur de Microsoft Office</cp:lastModifiedBy>
  <cp:revision>16</cp:revision>
  <dcterms:modified xsi:type="dcterms:W3CDTF">2019-01-12T08:52:36Z</dcterms:modified>
</cp:coreProperties>
</file>