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9144000"/>
  <p:notesSz cx="6858000" cy="9144000"/>
  <p:embeddedFontLst>
    <p:embeddedFont>
      <p:font typeface="Gill Sans"/>
      <p:regular r:id="rId55"/>
      <p:bold r:id="rId56"/>
    </p:embeddedFont>
    <p:embeddedFont>
      <p:font typeface="Questrial"/>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8" roundtripDataSignature="AMtx7mhXR5X7pUooPkIRTjPV3/ZT88Gx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BD20B9-17A5-4E11-88C3-B461A1CEED57}">
  <a:tblStyle styleId="{F6BD20B9-17A5-4E11-88C3-B461A1CEED5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GillSans-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Questrial-regular.fntdata"/><Relationship Id="rId12" Type="http://schemas.openxmlformats.org/officeDocument/2006/relationships/slide" Target="slides/slide6.xml"/><Relationship Id="rId56" Type="http://schemas.openxmlformats.org/officeDocument/2006/relationships/font" Target="fonts/GillSans-bold.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51"/>
          <p:cNvSpPr txBox="1"/>
          <p:nvPr>
            <p:ph type="ctrTitle"/>
          </p:nvPr>
        </p:nvSpPr>
        <p:spPr>
          <a:xfrm>
            <a:off x="685800" y="1828945"/>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Questrial"/>
              <a:buNone/>
              <a:defRPr sz="6000">
                <a:solidFill>
                  <a:schemeClr val="lt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51"/>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Questrial"/>
              <a:buNone/>
              <a:defRPr b="1" sz="36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Questrial"/>
                <a:ea typeface="Questrial"/>
                <a:cs typeface="Questrial"/>
                <a:sym typeface="Questrial"/>
              </a:defRPr>
            </a:lvl1pPr>
            <a:lvl2pPr indent="-381000" lvl="1" marL="914400" algn="l">
              <a:lnSpc>
                <a:spcPct val="90000"/>
              </a:lnSpc>
              <a:spcBef>
                <a:spcPts val="500"/>
              </a:spcBef>
              <a:spcAft>
                <a:spcPts val="0"/>
              </a:spcAft>
              <a:buClr>
                <a:schemeClr val="dk1"/>
              </a:buClr>
              <a:buSzPts val="2400"/>
              <a:buChar char="•"/>
              <a:defRPr>
                <a:latin typeface="Questrial"/>
                <a:ea typeface="Questrial"/>
                <a:cs typeface="Questrial"/>
                <a:sym typeface="Questrial"/>
              </a:defRPr>
            </a:lvl2pPr>
            <a:lvl3pPr indent="-355600" lvl="2" marL="1371600" algn="l">
              <a:lnSpc>
                <a:spcPct val="90000"/>
              </a:lnSpc>
              <a:spcBef>
                <a:spcPts val="500"/>
              </a:spcBef>
              <a:spcAft>
                <a:spcPts val="0"/>
              </a:spcAft>
              <a:buClr>
                <a:schemeClr val="dk1"/>
              </a:buClr>
              <a:buSzPts val="2000"/>
              <a:buChar char="•"/>
              <a:defRPr>
                <a:latin typeface="Questrial"/>
                <a:ea typeface="Questrial"/>
                <a:cs typeface="Questrial"/>
                <a:sym typeface="Questrial"/>
              </a:defRPr>
            </a:lvl3pPr>
            <a:lvl4pPr indent="-342900" lvl="3" marL="1828800" algn="l">
              <a:lnSpc>
                <a:spcPct val="90000"/>
              </a:lnSpc>
              <a:spcBef>
                <a:spcPts val="500"/>
              </a:spcBef>
              <a:spcAft>
                <a:spcPts val="0"/>
              </a:spcAft>
              <a:buClr>
                <a:schemeClr val="dk1"/>
              </a:buClr>
              <a:buSzPts val="1800"/>
              <a:buChar char="•"/>
              <a:defRPr>
                <a:latin typeface="Questrial"/>
                <a:ea typeface="Questrial"/>
                <a:cs typeface="Questrial"/>
                <a:sym typeface="Questrial"/>
              </a:defRPr>
            </a:lvl4pPr>
            <a:lvl5pPr indent="-342900" lvl="4" marL="2286000" algn="l">
              <a:lnSpc>
                <a:spcPct val="90000"/>
              </a:lnSpc>
              <a:spcBef>
                <a:spcPts val="500"/>
              </a:spcBef>
              <a:spcAft>
                <a:spcPts val="0"/>
              </a:spcAft>
              <a:buClr>
                <a:schemeClr val="dk1"/>
              </a:buClr>
              <a:buSzPts val="1800"/>
              <a:buChar char="•"/>
              <a:defRPr>
                <a:latin typeface="Questrial"/>
                <a:ea typeface="Questrial"/>
                <a:cs typeface="Questrial"/>
                <a:sym typeface="Quest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5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3"/>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estrial"/>
              <a:buNone/>
              <a:defRPr b="1" sz="6000">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3"/>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53"/>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4"/>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4"/>
          <p:cNvSpPr txBox="1"/>
          <p:nvPr>
            <p:ph idx="1" type="body"/>
          </p:nvPr>
        </p:nvSpPr>
        <p:spPr>
          <a:xfrm>
            <a:off x="6286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4"/>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4"/>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type="titleOnly">
  <p:cSld name="TITLE_ONLY">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55"/>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400"/>
              <a:buFont typeface="Questrial"/>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5"/>
          <p:cNvSpPr txBox="1"/>
          <p:nvPr>
            <p:ph idx="10" type="dt"/>
          </p:nvPr>
        </p:nvSpPr>
        <p:spPr>
          <a:xfrm>
            <a:off x="7397750" y="6121400"/>
            <a:ext cx="1117600" cy="27622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5"/>
          <p:cNvSpPr txBox="1"/>
          <p:nvPr>
            <p:ph idx="11" type="ftr"/>
          </p:nvPr>
        </p:nvSpPr>
        <p:spPr>
          <a:xfrm>
            <a:off x="4387850" y="6432550"/>
            <a:ext cx="30099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5"/>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5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5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6"/>
          <p:cNvSpPr txBox="1"/>
          <p:nvPr>
            <p:ph idx="12" type="sldNum"/>
          </p:nvPr>
        </p:nvSpPr>
        <p:spPr>
          <a:xfrm>
            <a:off x="8026400" y="6492874"/>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57"/>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7"/>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58"/>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Quest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0"/>
          <p:cNvSpPr txBox="1"/>
          <p:nvPr>
            <p:ph idx="1" type="body"/>
          </p:nvPr>
        </p:nvSpPr>
        <p:spPr>
          <a:xfrm>
            <a:off x="628650" y="1625600"/>
            <a:ext cx="7886700" cy="446087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estrial"/>
                <a:ea typeface="Questrial"/>
                <a:cs typeface="Questrial"/>
                <a:sym typeface="Quest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0"/>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libri"/>
                <a:ea typeface="Calibri"/>
                <a:cs typeface="Calibri"/>
                <a:sym typeface="Calibri"/>
              </a:defRPr>
            </a:lvl1pPr>
            <a:lvl2pPr indent="0" lvl="1" marL="0" marR="0" rtl="0" algn="r">
              <a:spcBef>
                <a:spcPts val="0"/>
              </a:spcBef>
              <a:buNone/>
              <a:defRPr b="0" i="0" sz="1200" u="none" cap="none" strike="noStrike">
                <a:solidFill>
                  <a:srgbClr val="595959"/>
                </a:solidFill>
                <a:latin typeface="Calibri"/>
                <a:ea typeface="Calibri"/>
                <a:cs typeface="Calibri"/>
                <a:sym typeface="Calibri"/>
              </a:defRPr>
            </a:lvl2pPr>
            <a:lvl3pPr indent="0" lvl="2" marL="0" marR="0" rtl="0" algn="r">
              <a:spcBef>
                <a:spcPts val="0"/>
              </a:spcBef>
              <a:buNone/>
              <a:defRPr b="0" i="0" sz="1200" u="none" cap="none" strike="noStrike">
                <a:solidFill>
                  <a:srgbClr val="595959"/>
                </a:solidFill>
                <a:latin typeface="Calibri"/>
                <a:ea typeface="Calibri"/>
                <a:cs typeface="Calibri"/>
                <a:sym typeface="Calibri"/>
              </a:defRPr>
            </a:lvl3pPr>
            <a:lvl4pPr indent="0" lvl="3" marL="0" marR="0" rtl="0" algn="r">
              <a:spcBef>
                <a:spcPts val="0"/>
              </a:spcBef>
              <a:buNone/>
              <a:defRPr b="0" i="0" sz="1200" u="none" cap="none" strike="noStrike">
                <a:solidFill>
                  <a:srgbClr val="595959"/>
                </a:solidFill>
                <a:latin typeface="Calibri"/>
                <a:ea typeface="Calibri"/>
                <a:cs typeface="Calibri"/>
                <a:sym typeface="Calibri"/>
              </a:defRPr>
            </a:lvl4pPr>
            <a:lvl5pPr indent="0" lvl="4" marL="0" marR="0" rtl="0" algn="r">
              <a:spcBef>
                <a:spcPts val="0"/>
              </a:spcBef>
              <a:buNone/>
              <a:defRPr b="0" i="0" sz="1200" u="none" cap="none" strike="noStrike">
                <a:solidFill>
                  <a:srgbClr val="595959"/>
                </a:solidFill>
                <a:latin typeface="Calibri"/>
                <a:ea typeface="Calibri"/>
                <a:cs typeface="Calibri"/>
                <a:sym typeface="Calibri"/>
              </a:defRPr>
            </a:lvl5pPr>
            <a:lvl6pPr indent="0" lvl="5" marL="0" marR="0" rtl="0" algn="r">
              <a:spcBef>
                <a:spcPts val="0"/>
              </a:spcBef>
              <a:buNone/>
              <a:defRPr b="0" i="0" sz="1200" u="none" cap="none" strike="noStrike">
                <a:solidFill>
                  <a:srgbClr val="595959"/>
                </a:solidFill>
                <a:latin typeface="Calibri"/>
                <a:ea typeface="Calibri"/>
                <a:cs typeface="Calibri"/>
                <a:sym typeface="Calibri"/>
              </a:defRPr>
            </a:lvl6pPr>
            <a:lvl7pPr indent="0" lvl="6" marL="0" marR="0" rtl="0" algn="r">
              <a:spcBef>
                <a:spcPts val="0"/>
              </a:spcBef>
              <a:buNone/>
              <a:defRPr b="0" i="0" sz="1200" u="none" cap="none" strike="noStrike">
                <a:solidFill>
                  <a:srgbClr val="595959"/>
                </a:solidFill>
                <a:latin typeface="Calibri"/>
                <a:ea typeface="Calibri"/>
                <a:cs typeface="Calibri"/>
                <a:sym typeface="Calibri"/>
              </a:defRPr>
            </a:lvl7pPr>
            <a:lvl8pPr indent="0" lvl="7" marL="0" marR="0" rtl="0" algn="r">
              <a:spcBef>
                <a:spcPts val="0"/>
              </a:spcBef>
              <a:buNone/>
              <a:defRPr b="0" i="0" sz="1200" u="none" cap="none" strike="noStrike">
                <a:solidFill>
                  <a:srgbClr val="595959"/>
                </a:solidFill>
                <a:latin typeface="Calibri"/>
                <a:ea typeface="Calibri"/>
                <a:cs typeface="Calibri"/>
                <a:sym typeface="Calibri"/>
              </a:defRPr>
            </a:lvl8pPr>
            <a:lvl9pPr indent="0" lvl="8" marL="0" marR="0" rtl="0" algn="r">
              <a:spcBef>
                <a:spcPts val="0"/>
              </a:spcBef>
              <a:buNone/>
              <a:defRPr b="0" i="0" sz="12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s.uwaterloo.ca/~bwbecker/sudoku/index.html" TargetMode="Externa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cse3521.artifice.cc/prolog-examples.html" TargetMode="Externa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codeblocks.org/downloads/26" TargetMode="External"/><Relationship Id="rId4" Type="http://schemas.openxmlformats.org/officeDocument/2006/relationships/hyperlink" Target="https://www.fosshub.com/Code-Blocks.html?dwl=codeblocks-17.12mingw-setup.ex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0" y="1828945"/>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Questrial"/>
              <a:buNone/>
            </a:pPr>
            <a:r>
              <a:rPr lang="en-US"/>
              <a:t>Chương 1: </a:t>
            </a:r>
            <a:br>
              <a:rPr lang="en-US"/>
            </a:br>
            <a:r>
              <a:rPr lang="en-US"/>
              <a:t>Tổng quan về kỹ thuật lập trình</a:t>
            </a:r>
            <a:endParaRPr/>
          </a:p>
        </p:txBody>
      </p:sp>
      <p:sp>
        <p:nvSpPr>
          <p:cNvPr id="51" name="Google Shape;51;p1"/>
          <p:cNvSpPr txBox="1"/>
          <p:nvPr>
            <p:ph idx="1" type="subTitle"/>
          </p:nvPr>
        </p:nvSpPr>
        <p:spPr>
          <a:xfrm>
            <a:off x="1143000" y="4308620"/>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Mã máy – Machine code</a:t>
            </a:r>
            <a:endParaRPr/>
          </a:p>
        </p:txBody>
      </p:sp>
      <p:sp>
        <p:nvSpPr>
          <p:cNvPr id="116" name="Google Shape;116;p1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400"/>
              <a:buNone/>
            </a:pPr>
            <a:r>
              <a:rPr lang="en-US"/>
              <a:t>Máy tính chỉ nhận các tín hiệu điện tử - có, không có - tương ứng với các dòng bits.</a:t>
            </a:r>
            <a:endParaRPr/>
          </a:p>
          <a:p>
            <a:pPr indent="0" lvl="0" marL="0" rtl="0" algn="just">
              <a:lnSpc>
                <a:spcPct val="100000"/>
              </a:lnSpc>
              <a:spcBef>
                <a:spcPts val="1000"/>
              </a:spcBef>
              <a:spcAft>
                <a:spcPts val="0"/>
              </a:spcAft>
              <a:buClr>
                <a:schemeClr val="dk1"/>
              </a:buClr>
              <a:buSzPts val="2400"/>
              <a:buNone/>
            </a:pPr>
            <a:r>
              <a:rPr lang="en-US"/>
              <a:t>Một chương trình ở dạng đó gọi là mã máy (machine code).</a:t>
            </a:r>
            <a:endParaRPr/>
          </a:p>
        </p:txBody>
      </p:sp>
      <p:sp>
        <p:nvSpPr>
          <p:cNvPr id="117" name="Google Shape;117;p1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8" name="Google Shape;118;p11"/>
          <p:cNvPicPr preferRelativeResize="0"/>
          <p:nvPr/>
        </p:nvPicPr>
        <p:blipFill rotWithShape="1">
          <a:blip r:embed="rId3">
            <a:alphaModFix/>
          </a:blip>
          <a:srcRect b="0" l="0" r="0" t="0"/>
          <a:stretch/>
        </p:blipFill>
        <p:spPr>
          <a:xfrm>
            <a:off x="1229391" y="2695248"/>
            <a:ext cx="6700604" cy="35341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Hợp ngữ - Assembly</a:t>
            </a:r>
            <a:endParaRPr/>
          </a:p>
        </p:txBody>
      </p:sp>
      <p:sp>
        <p:nvSpPr>
          <p:cNvPr id="124" name="Google Shape;124;p1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400"/>
              <a:buNone/>
            </a:pPr>
            <a:r>
              <a:rPr lang="en-US"/>
              <a:t>Là bước đầu tiên của việc xây dựng cơ chế viết chương trình tiện lợi hơn thông qua các ký hiệu, từ khóa và cả mã máy.</a:t>
            </a:r>
            <a:endParaRPr/>
          </a:p>
          <a:p>
            <a:pPr indent="0" lvl="0" marL="0" rtl="0" algn="just">
              <a:lnSpc>
                <a:spcPct val="100000"/>
              </a:lnSpc>
              <a:spcBef>
                <a:spcPts val="1000"/>
              </a:spcBef>
              <a:spcAft>
                <a:spcPts val="0"/>
              </a:spcAft>
              <a:buClr>
                <a:schemeClr val="dk1"/>
              </a:buClr>
              <a:buSzPts val="2400"/>
              <a:buNone/>
            </a:pPr>
            <a:r>
              <a:rPr lang="en-US"/>
              <a:t>Tất nhiên, để chạy được các chương trình này thì phải </a:t>
            </a:r>
            <a:endParaRPr/>
          </a:p>
          <a:p>
            <a:pPr indent="0" lvl="0" marL="0" rtl="0" algn="just">
              <a:lnSpc>
                <a:spcPct val="100000"/>
              </a:lnSpc>
              <a:spcBef>
                <a:spcPts val="1000"/>
              </a:spcBef>
              <a:spcAft>
                <a:spcPts val="0"/>
              </a:spcAft>
              <a:buClr>
                <a:schemeClr val="dk1"/>
              </a:buClr>
              <a:buSzPts val="2400"/>
              <a:buNone/>
            </a:pPr>
            <a:r>
              <a:rPr lang="en-US"/>
              <a:t>chuyển thành machine code.</a:t>
            </a:r>
            <a:endParaRPr/>
          </a:p>
        </p:txBody>
      </p:sp>
      <p:sp>
        <p:nvSpPr>
          <p:cNvPr id="125" name="Google Shape;125;p1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6" name="Google Shape;126;p12"/>
          <p:cNvPicPr preferRelativeResize="0"/>
          <p:nvPr/>
        </p:nvPicPr>
        <p:blipFill rotWithShape="1">
          <a:blip r:embed="rId3">
            <a:alphaModFix/>
          </a:blip>
          <a:srcRect b="0" l="0" r="0" t="0"/>
          <a:stretch/>
        </p:blipFill>
        <p:spPr>
          <a:xfrm>
            <a:off x="628650" y="3234128"/>
            <a:ext cx="7972285" cy="23823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Ngôn ngữ lập trình bậc cao</a:t>
            </a:r>
            <a:endParaRPr/>
          </a:p>
        </p:txBody>
      </p:sp>
      <p:sp>
        <p:nvSpPr>
          <p:cNvPr id="132" name="Google Shape;132;p1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400"/>
              <a:buChar char="•"/>
            </a:pPr>
            <a:r>
              <a:rPr lang="en-US"/>
              <a:t>Thay vì dựa trên phần cứng (machine-oriented) cần tìm cơ chế dựa trên vấn đề (problem-oriented) để tạo chương trình</a:t>
            </a:r>
            <a:endParaRPr/>
          </a:p>
          <a:p>
            <a:pPr indent="-228600" lvl="0" marL="228600" rtl="0" algn="just">
              <a:lnSpc>
                <a:spcPct val="100000"/>
              </a:lnSpc>
              <a:spcBef>
                <a:spcPts val="1000"/>
              </a:spcBef>
              <a:spcAft>
                <a:spcPts val="0"/>
              </a:spcAft>
              <a:buClr>
                <a:schemeClr val="dk1"/>
              </a:buClr>
              <a:buSzPts val="2400"/>
              <a:buChar char="•"/>
            </a:pPr>
            <a:r>
              <a:rPr lang="en-US"/>
              <a:t>Gần gũi với ngôn ngữ tự nhiên hơn, thường sử dụng các từ khóa giống tiếng Anh</a:t>
            </a:r>
            <a:endParaRPr/>
          </a:p>
        </p:txBody>
      </p:sp>
      <p:sp>
        <p:nvSpPr>
          <p:cNvPr id="133" name="Google Shape;133;p1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13"/>
          <p:cNvPicPr preferRelativeResize="0"/>
          <p:nvPr/>
        </p:nvPicPr>
        <p:blipFill rotWithShape="1">
          <a:blip r:embed="rId3">
            <a:alphaModFix/>
          </a:blip>
          <a:srcRect b="0" l="0" r="0" t="0"/>
          <a:stretch/>
        </p:blipFill>
        <p:spPr>
          <a:xfrm>
            <a:off x="2278329" y="3320320"/>
            <a:ext cx="4587341" cy="3052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a:t>Trình dịch - compiler</a:t>
            </a:r>
            <a:endParaRPr/>
          </a:p>
        </p:txBody>
      </p:sp>
      <p:sp>
        <p:nvSpPr>
          <p:cNvPr id="140" name="Google Shape;140;p14"/>
          <p:cNvSpPr txBox="1"/>
          <p:nvPr>
            <p:ph idx="1" type="body"/>
          </p:nvPr>
        </p:nvSpPr>
        <p:spPr>
          <a:xfrm>
            <a:off x="628650" y="1253331"/>
            <a:ext cx="38862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Chương trình thực hiện biên dịch toàn bộ chương trình nguồn thành mã máy trước khi thực hiện</a:t>
            </a:r>
            <a:endParaRPr/>
          </a:p>
        </p:txBody>
      </p:sp>
      <p:sp>
        <p:nvSpPr>
          <p:cNvPr id="141" name="Google Shape;141;p14"/>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42" name="Google Shape;142;p14"/>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3" name="Google Shape;143;p14"/>
          <p:cNvPicPr preferRelativeResize="0"/>
          <p:nvPr/>
        </p:nvPicPr>
        <p:blipFill rotWithShape="1">
          <a:blip r:embed="rId3">
            <a:alphaModFix/>
          </a:blip>
          <a:srcRect b="0" l="0" r="0" t="0"/>
          <a:stretch/>
        </p:blipFill>
        <p:spPr>
          <a:xfrm>
            <a:off x="4629150" y="1085214"/>
            <a:ext cx="4439588" cy="51973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628650" y="15557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a:t>Thông dịch - interpreter</a:t>
            </a:r>
            <a:endParaRPr/>
          </a:p>
        </p:txBody>
      </p:sp>
      <p:sp>
        <p:nvSpPr>
          <p:cNvPr id="149" name="Google Shape;149;p15"/>
          <p:cNvSpPr txBox="1"/>
          <p:nvPr>
            <p:ph idx="1" type="body"/>
          </p:nvPr>
        </p:nvSpPr>
        <p:spPr>
          <a:xfrm>
            <a:off x="628650" y="1253331"/>
            <a:ext cx="38862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Chương trình dịch và thực hiện từng dòng lệnh của chương trình cùng lúc</a:t>
            </a:r>
            <a:endParaRPr/>
          </a:p>
          <a:p>
            <a:pPr indent="-228600" lvl="0" marL="228600" rtl="0" algn="l">
              <a:lnSpc>
                <a:spcPct val="100000"/>
              </a:lnSpc>
              <a:spcBef>
                <a:spcPts val="1000"/>
              </a:spcBef>
              <a:spcAft>
                <a:spcPts val="0"/>
              </a:spcAft>
              <a:buClr>
                <a:schemeClr val="dk1"/>
              </a:buClr>
              <a:buSzPts val="2800"/>
              <a:buChar char="•"/>
            </a:pPr>
            <a:r>
              <a:rPr lang="en-US"/>
              <a:t>Dịch từ ngôn ngữ này sang ngôn ngữ khác, không tạo ra chương trình dạng mã máy hay assembly</a:t>
            </a:r>
            <a:endParaRPr/>
          </a:p>
        </p:txBody>
      </p:sp>
      <p:sp>
        <p:nvSpPr>
          <p:cNvPr id="150" name="Google Shape;150;p15"/>
          <p:cNvSpPr txBox="1"/>
          <p:nvPr>
            <p:ph idx="2" type="body"/>
          </p:nvPr>
        </p:nvSpPr>
        <p:spPr>
          <a:xfrm>
            <a:off x="4629150" y="1628775"/>
            <a:ext cx="38862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5"/>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2" name="Google Shape;152;p15"/>
          <p:cNvPicPr preferRelativeResize="0"/>
          <p:nvPr/>
        </p:nvPicPr>
        <p:blipFill rotWithShape="1">
          <a:blip r:embed="rId3">
            <a:alphaModFix/>
          </a:blip>
          <a:srcRect b="0" l="0" r="0" t="0"/>
          <a:stretch/>
        </p:blipFill>
        <p:spPr>
          <a:xfrm>
            <a:off x="4891087" y="1190771"/>
            <a:ext cx="3362325" cy="479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Questrial"/>
              <a:buNone/>
            </a:pPr>
            <a:r>
              <a:rPr lang="en-US"/>
              <a:t>Các mô thức lập trình</a:t>
            </a:r>
            <a:endParaRPr/>
          </a:p>
        </p:txBody>
      </p:sp>
      <p:sp>
        <p:nvSpPr>
          <p:cNvPr id="158" name="Google Shape;158;p16"/>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Programming paradigm</a:t>
            </a:r>
            <a:endParaRPr/>
          </a:p>
        </p:txBody>
      </p:sp>
      <p:sp>
        <p:nvSpPr>
          <p:cNvPr id="159" name="Google Shape;159;p16"/>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Các mô thức lập trình</a:t>
            </a:r>
            <a:endParaRPr/>
          </a:p>
        </p:txBody>
      </p:sp>
      <p:sp>
        <p:nvSpPr>
          <p:cNvPr id="165" name="Google Shape;165;p1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400"/>
              <a:buChar char="•"/>
            </a:pPr>
            <a:r>
              <a:rPr b="1" lang="en-US"/>
              <a:t>Imperative paradigm</a:t>
            </a:r>
            <a:endParaRPr/>
          </a:p>
          <a:p>
            <a:pPr indent="-228600" lvl="0" marL="228600" rtl="0" algn="just">
              <a:lnSpc>
                <a:spcPct val="100000"/>
              </a:lnSpc>
              <a:spcBef>
                <a:spcPts val="1000"/>
              </a:spcBef>
              <a:spcAft>
                <a:spcPts val="0"/>
              </a:spcAft>
              <a:buClr>
                <a:schemeClr val="dk1"/>
              </a:buClr>
              <a:buSzPts val="2400"/>
              <a:buChar char="•"/>
            </a:pPr>
            <a:r>
              <a:rPr b="1" lang="en-US"/>
              <a:t>Functional paradigm</a:t>
            </a:r>
            <a:endParaRPr/>
          </a:p>
          <a:p>
            <a:pPr indent="-228600" lvl="0" marL="228600" rtl="0" algn="just">
              <a:lnSpc>
                <a:spcPct val="100000"/>
              </a:lnSpc>
              <a:spcBef>
                <a:spcPts val="1000"/>
              </a:spcBef>
              <a:spcAft>
                <a:spcPts val="0"/>
              </a:spcAft>
              <a:buClr>
                <a:schemeClr val="dk1"/>
              </a:buClr>
              <a:buSzPts val="2400"/>
              <a:buChar char="•"/>
            </a:pPr>
            <a:r>
              <a:rPr b="1" lang="en-US"/>
              <a:t>Logical paradigm</a:t>
            </a:r>
            <a:endParaRPr/>
          </a:p>
          <a:p>
            <a:pPr indent="-228600" lvl="0" marL="228600" rtl="0" algn="just">
              <a:lnSpc>
                <a:spcPct val="100000"/>
              </a:lnSpc>
              <a:spcBef>
                <a:spcPts val="1000"/>
              </a:spcBef>
              <a:spcAft>
                <a:spcPts val="0"/>
              </a:spcAft>
              <a:buClr>
                <a:schemeClr val="dk1"/>
              </a:buClr>
              <a:buSzPts val="2400"/>
              <a:buChar char="•"/>
            </a:pPr>
            <a:r>
              <a:rPr b="1" lang="en-US"/>
              <a:t>Object-oriented paradigm</a:t>
            </a:r>
            <a:endParaRPr/>
          </a:p>
          <a:p>
            <a:pPr indent="-228600" lvl="0" marL="228600" rtl="0" algn="just">
              <a:lnSpc>
                <a:spcPct val="100000"/>
              </a:lnSpc>
              <a:spcBef>
                <a:spcPts val="1000"/>
              </a:spcBef>
              <a:spcAft>
                <a:spcPts val="0"/>
              </a:spcAft>
              <a:buClr>
                <a:schemeClr val="dk1"/>
              </a:buClr>
              <a:buSzPts val="2400"/>
              <a:buChar char="•"/>
            </a:pPr>
            <a:r>
              <a:rPr lang="en-US"/>
              <a:t>Visual paradigm</a:t>
            </a:r>
            <a:endParaRPr/>
          </a:p>
          <a:p>
            <a:pPr indent="-228600" lvl="0" marL="228600" rtl="0" algn="just">
              <a:lnSpc>
                <a:spcPct val="100000"/>
              </a:lnSpc>
              <a:spcBef>
                <a:spcPts val="1000"/>
              </a:spcBef>
              <a:spcAft>
                <a:spcPts val="0"/>
              </a:spcAft>
              <a:buClr>
                <a:schemeClr val="dk1"/>
              </a:buClr>
              <a:buSzPts val="2400"/>
              <a:buChar char="•"/>
            </a:pPr>
            <a:r>
              <a:rPr lang="en-US"/>
              <a:t>Parallel paradigm</a:t>
            </a:r>
            <a:endParaRPr/>
          </a:p>
          <a:p>
            <a:pPr indent="-228600" lvl="0" marL="228600" rtl="0" algn="just">
              <a:lnSpc>
                <a:spcPct val="100000"/>
              </a:lnSpc>
              <a:spcBef>
                <a:spcPts val="1000"/>
              </a:spcBef>
              <a:spcAft>
                <a:spcPts val="0"/>
              </a:spcAft>
              <a:buClr>
                <a:schemeClr val="dk1"/>
              </a:buClr>
              <a:buSzPts val="2400"/>
              <a:buChar char="•"/>
            </a:pPr>
            <a:r>
              <a:rPr lang="en-US"/>
              <a:t>Concurrent paradigm</a:t>
            </a:r>
            <a:endParaRPr/>
          </a:p>
          <a:p>
            <a:pPr indent="-228600" lvl="0" marL="228600" rtl="0" algn="just">
              <a:lnSpc>
                <a:spcPct val="100000"/>
              </a:lnSpc>
              <a:spcBef>
                <a:spcPts val="1000"/>
              </a:spcBef>
              <a:spcAft>
                <a:spcPts val="0"/>
              </a:spcAft>
              <a:buClr>
                <a:schemeClr val="dk1"/>
              </a:buClr>
              <a:buSzPts val="2400"/>
              <a:buChar char="•"/>
            </a:pPr>
            <a:r>
              <a:rPr lang="en-US"/>
              <a:t>Distributed paradigm</a:t>
            </a:r>
            <a:endParaRPr/>
          </a:p>
          <a:p>
            <a:pPr indent="-228600" lvl="0" marL="228600" rtl="0" algn="just">
              <a:lnSpc>
                <a:spcPct val="100000"/>
              </a:lnSpc>
              <a:spcBef>
                <a:spcPts val="1000"/>
              </a:spcBef>
              <a:spcAft>
                <a:spcPts val="0"/>
              </a:spcAft>
              <a:buClr>
                <a:schemeClr val="dk1"/>
              </a:buClr>
              <a:buSzPts val="2400"/>
              <a:buChar char="•"/>
            </a:pPr>
            <a:r>
              <a:rPr lang="en-US"/>
              <a:t>Service-oriented paradigm</a:t>
            </a:r>
            <a:endParaRPr/>
          </a:p>
        </p:txBody>
      </p:sp>
      <p:sp>
        <p:nvSpPr>
          <p:cNvPr id="166" name="Google Shape;166;p1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Questrial"/>
              <a:buNone/>
            </a:pPr>
            <a:r>
              <a:rPr lang="en-US" sz="2800"/>
              <a:t>Imperative paradigm – hướng mệnh lệnh</a:t>
            </a:r>
            <a:endParaRPr sz="2800"/>
          </a:p>
        </p:txBody>
      </p:sp>
      <p:sp>
        <p:nvSpPr>
          <p:cNvPr id="172" name="Google Shape;172;p1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00000"/>
              </a:lnSpc>
              <a:spcBef>
                <a:spcPts val="0"/>
              </a:spcBef>
              <a:spcAft>
                <a:spcPts val="0"/>
              </a:spcAft>
              <a:buClr>
                <a:schemeClr val="dk1"/>
              </a:buClr>
              <a:buSzPts val="2400"/>
              <a:buNone/>
            </a:pPr>
            <a:r>
              <a:rPr lang="en-US"/>
              <a:t>first </a:t>
            </a:r>
            <a:r>
              <a:rPr lang="en-US">
                <a:solidFill>
                  <a:srgbClr val="FF0000"/>
                </a:solidFill>
              </a:rPr>
              <a:t>do this </a:t>
            </a:r>
            <a:r>
              <a:rPr lang="en-US"/>
              <a:t>and next </a:t>
            </a:r>
            <a:r>
              <a:rPr lang="en-US">
                <a:solidFill>
                  <a:srgbClr val="FF0000"/>
                </a:solidFill>
              </a:rPr>
              <a:t>do that</a:t>
            </a:r>
            <a:endParaRPr/>
          </a:p>
          <a:p>
            <a:pPr indent="0" lvl="0" marL="0" rtl="0" algn="just">
              <a:lnSpc>
                <a:spcPct val="100000"/>
              </a:lnSpc>
              <a:spcBef>
                <a:spcPts val="1000"/>
              </a:spcBef>
              <a:spcAft>
                <a:spcPts val="0"/>
              </a:spcAft>
              <a:buClr>
                <a:schemeClr val="dk1"/>
              </a:buClr>
              <a:buSzPts val="2400"/>
              <a:buNone/>
            </a:pPr>
            <a:r>
              <a:rPr b="1" lang="en-US"/>
              <a:t>Thành phần:</a:t>
            </a:r>
            <a:endParaRPr b="1"/>
          </a:p>
          <a:p>
            <a:pPr indent="-228600" lvl="0" marL="228600" rtl="0" algn="just">
              <a:lnSpc>
                <a:spcPct val="100000"/>
              </a:lnSpc>
              <a:spcBef>
                <a:spcPts val="1000"/>
              </a:spcBef>
              <a:spcAft>
                <a:spcPts val="0"/>
              </a:spcAft>
              <a:buClr>
                <a:schemeClr val="dk1"/>
              </a:buClr>
              <a:buSzPts val="2400"/>
              <a:buChar char="•"/>
            </a:pPr>
            <a:r>
              <a:rPr b="1" lang="en-US"/>
              <a:t>Declarative statements</a:t>
            </a:r>
            <a:r>
              <a:rPr lang="en-US"/>
              <a:t>, các lệnh khai báo: cung cấp các tên cho biến. Các biến này có thể thay đổi giá trị trong quá trình thực hiện  Chương trình.</a:t>
            </a:r>
            <a:endParaRPr/>
          </a:p>
          <a:p>
            <a:pPr indent="-228600" lvl="0" marL="228600" rtl="0" algn="just">
              <a:lnSpc>
                <a:spcPct val="100000"/>
              </a:lnSpc>
              <a:spcBef>
                <a:spcPts val="1000"/>
              </a:spcBef>
              <a:spcAft>
                <a:spcPts val="0"/>
              </a:spcAft>
              <a:buClr>
                <a:schemeClr val="dk1"/>
              </a:buClr>
              <a:buSzPts val="2400"/>
              <a:buChar char="•"/>
            </a:pPr>
            <a:r>
              <a:rPr b="1" lang="en-US"/>
              <a:t>Assignment</a:t>
            </a:r>
            <a:r>
              <a:rPr b="1" lang="en-US"/>
              <a:t> statements</a:t>
            </a:r>
            <a:r>
              <a:rPr lang="en-US"/>
              <a:t>, lệnh gán: gán giá trị mới cho biến</a:t>
            </a:r>
            <a:endParaRPr/>
          </a:p>
          <a:p>
            <a:pPr indent="-228600" lvl="0" marL="228600" rtl="0" algn="just">
              <a:lnSpc>
                <a:spcPct val="100000"/>
              </a:lnSpc>
              <a:spcBef>
                <a:spcPts val="1000"/>
              </a:spcBef>
              <a:spcAft>
                <a:spcPts val="0"/>
              </a:spcAft>
              <a:buClr>
                <a:schemeClr val="dk1"/>
              </a:buClr>
              <a:buSzPts val="2400"/>
              <a:buChar char="•"/>
            </a:pPr>
            <a:r>
              <a:rPr b="1" lang="en-US"/>
              <a:t>Program flow control statements</a:t>
            </a:r>
            <a:r>
              <a:rPr lang="en-US"/>
              <a:t>, các lệnh điều khiển cấu trúc chương trình: Xác định trình tự thực hiện các lệnh trong chương trình.</a:t>
            </a:r>
            <a:endParaRPr/>
          </a:p>
          <a:p>
            <a:pPr indent="-228600" lvl="0" marL="228600" rtl="0" algn="just">
              <a:lnSpc>
                <a:spcPct val="100000"/>
              </a:lnSpc>
              <a:spcBef>
                <a:spcPts val="1000"/>
              </a:spcBef>
              <a:spcAft>
                <a:spcPts val="0"/>
              </a:spcAft>
              <a:buClr>
                <a:schemeClr val="dk1"/>
              </a:buClr>
              <a:buSzPts val="2400"/>
              <a:buChar char="•"/>
            </a:pPr>
            <a:r>
              <a:rPr b="1" lang="en-US"/>
              <a:t>Module</a:t>
            </a:r>
            <a:r>
              <a:rPr lang="en-US"/>
              <a:t>: chia chương trình thành các chương trình con: Functions &amp; Procedures</a:t>
            </a:r>
            <a:endParaRPr/>
          </a:p>
        </p:txBody>
      </p:sp>
      <p:sp>
        <p:nvSpPr>
          <p:cNvPr id="173" name="Google Shape;173;p1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Questrial"/>
              <a:buNone/>
            </a:pPr>
            <a:r>
              <a:rPr lang="en-US" sz="2800"/>
              <a:t>Functional paradigm – hướng chức năng</a:t>
            </a:r>
            <a:endParaRPr sz="2800"/>
          </a:p>
        </p:txBody>
      </p:sp>
      <p:sp>
        <p:nvSpPr>
          <p:cNvPr id="179" name="Google Shape;179;p1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400"/>
              <a:buNone/>
            </a:pPr>
            <a:r>
              <a:rPr b="1" lang="en-US"/>
              <a:t>Thành phần</a:t>
            </a:r>
            <a:endParaRPr/>
          </a:p>
          <a:p>
            <a:pPr indent="-228600" lvl="0" marL="228600" rtl="0" algn="l">
              <a:lnSpc>
                <a:spcPct val="100000"/>
              </a:lnSpc>
              <a:spcBef>
                <a:spcPts val="1000"/>
              </a:spcBef>
              <a:spcAft>
                <a:spcPts val="0"/>
              </a:spcAft>
              <a:buClr>
                <a:schemeClr val="dk1"/>
              </a:buClr>
              <a:buSzPts val="2400"/>
              <a:buChar char="•"/>
            </a:pPr>
            <a:r>
              <a:rPr lang="en-US"/>
              <a:t>Tập hợp các cấu trúc dữ liệu và các hàm liên quan</a:t>
            </a:r>
            <a:endParaRPr/>
          </a:p>
          <a:p>
            <a:pPr indent="-228600" lvl="0" marL="228600" rtl="0" algn="l">
              <a:lnSpc>
                <a:spcPct val="100000"/>
              </a:lnSpc>
              <a:spcBef>
                <a:spcPts val="1000"/>
              </a:spcBef>
              <a:spcAft>
                <a:spcPts val="0"/>
              </a:spcAft>
              <a:buClr>
                <a:schemeClr val="dk1"/>
              </a:buClr>
              <a:buSzPts val="2400"/>
              <a:buChar char="•"/>
            </a:pPr>
            <a:r>
              <a:rPr lang="en-US"/>
              <a:t>Tập hợp các hàm cơ sở</a:t>
            </a:r>
            <a:endParaRPr/>
          </a:p>
          <a:p>
            <a:pPr indent="-228600" lvl="0" marL="228600" rtl="0" algn="l">
              <a:lnSpc>
                <a:spcPct val="100000"/>
              </a:lnSpc>
              <a:spcBef>
                <a:spcPts val="1000"/>
              </a:spcBef>
              <a:spcAft>
                <a:spcPts val="0"/>
              </a:spcAft>
              <a:buClr>
                <a:schemeClr val="dk1"/>
              </a:buClr>
              <a:buSzPts val="2400"/>
              <a:buChar char="•"/>
            </a:pPr>
            <a:r>
              <a:rPr lang="en-US"/>
              <a:t>Tập hợp các toán tử </a:t>
            </a:r>
            <a:endParaRPr/>
          </a:p>
          <a:p>
            <a:pPr indent="0" lvl="0" marL="0" rtl="0" algn="l">
              <a:lnSpc>
                <a:spcPct val="100000"/>
              </a:lnSpc>
              <a:spcBef>
                <a:spcPts val="1000"/>
              </a:spcBef>
              <a:spcAft>
                <a:spcPts val="0"/>
              </a:spcAft>
              <a:buClr>
                <a:schemeClr val="dk1"/>
              </a:buClr>
              <a:buSzPts val="2400"/>
              <a:buNone/>
            </a:pPr>
            <a:r>
              <a:rPr b="1" lang="en-US"/>
              <a:t>Đặc trưng cơ bản: </a:t>
            </a:r>
            <a:r>
              <a:rPr b="1" i="1" lang="en-US">
                <a:solidFill>
                  <a:srgbClr val="FF0000"/>
                </a:solidFill>
              </a:rPr>
              <a:t>module hóa chương trình</a:t>
            </a:r>
            <a:endParaRPr/>
          </a:p>
          <a:p>
            <a:pPr indent="-228600" lvl="0" marL="228600" rtl="0" algn="l">
              <a:lnSpc>
                <a:spcPct val="100000"/>
              </a:lnSpc>
              <a:spcBef>
                <a:spcPts val="1000"/>
              </a:spcBef>
              <a:spcAft>
                <a:spcPts val="0"/>
              </a:spcAft>
              <a:buClr>
                <a:schemeClr val="dk1"/>
              </a:buClr>
              <a:buSzPts val="2400"/>
              <a:buChar char="•"/>
            </a:pPr>
            <a:r>
              <a:rPr lang="en-US"/>
              <a:t>Chức năng là biểu diễn của một biểu thức</a:t>
            </a:r>
            <a:endParaRPr/>
          </a:p>
          <a:p>
            <a:pPr indent="-228600" lvl="0" marL="228600" rtl="0" algn="l">
              <a:lnSpc>
                <a:spcPct val="100000"/>
              </a:lnSpc>
              <a:spcBef>
                <a:spcPts val="1000"/>
              </a:spcBef>
              <a:spcAft>
                <a:spcPts val="0"/>
              </a:spcAft>
              <a:buClr>
                <a:schemeClr val="dk1"/>
              </a:buClr>
              <a:buSzPts val="2400"/>
              <a:buChar char="•"/>
            </a:pPr>
            <a:r>
              <a:rPr lang="en-US"/>
              <a:t>Giải thuật thực hiện theo từng bước</a:t>
            </a:r>
            <a:endParaRPr/>
          </a:p>
          <a:p>
            <a:pPr indent="-228600" lvl="0" marL="228600" rtl="0" algn="l">
              <a:lnSpc>
                <a:spcPct val="100000"/>
              </a:lnSpc>
              <a:spcBef>
                <a:spcPts val="1000"/>
              </a:spcBef>
              <a:spcAft>
                <a:spcPts val="0"/>
              </a:spcAft>
              <a:buClr>
                <a:schemeClr val="dk1"/>
              </a:buClr>
              <a:buSzPts val="2400"/>
              <a:buChar char="•"/>
            </a:pPr>
            <a:r>
              <a:rPr lang="en-US"/>
              <a:t>Giá trị trả về là không thể biến đổi</a:t>
            </a:r>
            <a:endParaRPr/>
          </a:p>
          <a:p>
            <a:pPr indent="-228600" lvl="0" marL="228600" rtl="0" algn="l">
              <a:lnSpc>
                <a:spcPct val="100000"/>
              </a:lnSpc>
              <a:spcBef>
                <a:spcPts val="1000"/>
              </a:spcBef>
              <a:spcAft>
                <a:spcPts val="0"/>
              </a:spcAft>
              <a:buClr>
                <a:schemeClr val="dk1"/>
              </a:buClr>
              <a:buSzPts val="2400"/>
              <a:buChar char="•"/>
            </a:pPr>
            <a:r>
              <a:rPr lang="en-US"/>
              <a:t>Không thể thay đổi CTDL của giá trị nhưng có thể sao chép các thành phần tạo nên giá trị đó</a:t>
            </a:r>
            <a:endParaRPr/>
          </a:p>
          <a:p>
            <a:pPr indent="-228600" lvl="0" marL="228600" rtl="0" algn="l">
              <a:lnSpc>
                <a:spcPct val="100000"/>
              </a:lnSpc>
              <a:spcBef>
                <a:spcPts val="1000"/>
              </a:spcBef>
              <a:spcAft>
                <a:spcPts val="0"/>
              </a:spcAft>
              <a:buClr>
                <a:schemeClr val="dk1"/>
              </a:buClr>
              <a:buSzPts val="2400"/>
              <a:buChar char="•"/>
            </a:pPr>
            <a:r>
              <a:rPr lang="en-US"/>
              <a:t>Tính toán bằng cách gọi các chức năng</a:t>
            </a:r>
            <a:endParaRPr/>
          </a:p>
        </p:txBody>
      </p:sp>
      <p:sp>
        <p:nvSpPr>
          <p:cNvPr id="180" name="Google Shape;180;p1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Questrial"/>
              <a:buNone/>
            </a:pPr>
            <a:r>
              <a:rPr lang="en-US" sz="2800"/>
              <a:t>Functional paradigm – hướng chức năng</a:t>
            </a:r>
            <a:endParaRPr sz="2800"/>
          </a:p>
        </p:txBody>
      </p:sp>
      <p:sp>
        <p:nvSpPr>
          <p:cNvPr id="186" name="Google Shape;186;p20"/>
          <p:cNvSpPr txBox="1"/>
          <p:nvPr>
            <p:ph idx="1" type="body"/>
          </p:nvPr>
        </p:nvSpPr>
        <p:spPr>
          <a:xfrm>
            <a:off x="628650" y="969818"/>
            <a:ext cx="2001816" cy="52071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Ví dụ </a:t>
            </a:r>
            <a:r>
              <a:rPr lang="en-US" u="sng">
                <a:solidFill>
                  <a:schemeClr val="hlink"/>
                </a:solidFill>
                <a:hlinkClick r:id="rId3"/>
              </a:rPr>
              <a:t>đoạn chương trình</a:t>
            </a:r>
            <a:r>
              <a:rPr lang="en-US"/>
              <a:t> tìm đường đi trên đồ thị cho bởi danh sách kề bằng ngôn ngữ lập trình hàm Racket</a:t>
            </a:r>
            <a:endParaRPr/>
          </a:p>
        </p:txBody>
      </p:sp>
      <p:sp>
        <p:nvSpPr>
          <p:cNvPr id="187" name="Google Shape;187;p2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8" name="Google Shape;188;p20"/>
          <p:cNvPicPr preferRelativeResize="0"/>
          <p:nvPr/>
        </p:nvPicPr>
        <p:blipFill rotWithShape="1">
          <a:blip r:embed="rId4">
            <a:alphaModFix/>
          </a:blip>
          <a:srcRect b="0" l="0" r="0" t="0"/>
          <a:stretch/>
        </p:blipFill>
        <p:spPr>
          <a:xfrm>
            <a:off x="3006247" y="979847"/>
            <a:ext cx="5668086" cy="5486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Mục tiêu môn học?</a:t>
            </a:r>
            <a:endParaRPr/>
          </a:p>
        </p:txBody>
      </p:sp>
      <p:sp>
        <p:nvSpPr>
          <p:cNvPr id="57" name="Google Shape;57;p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Học phần </a:t>
            </a:r>
            <a:r>
              <a:rPr i="1" lang="en-US"/>
              <a:t>Kỹ thuật lập trình</a:t>
            </a:r>
            <a:r>
              <a:rPr lang="en-US"/>
              <a:t> trang bị cho sinh viên những kỹ thuật cơ bản nhất mà một lập trình viên chuyên nghiệp cần phải nắm vững để viết mã nguồn hiệu quả. Các kiến thức giảng dạy góp phần quan trọng giúp sinh viên phát triển được các ứng dụng phần mềm chất lượng cao trong thực tế.</a:t>
            </a:r>
            <a:endParaRPr/>
          </a:p>
          <a:p>
            <a:pPr indent="-228600" lvl="0" marL="228600" rtl="0" algn="just">
              <a:lnSpc>
                <a:spcPct val="90000"/>
              </a:lnSpc>
              <a:spcBef>
                <a:spcPts val="1000"/>
              </a:spcBef>
              <a:spcAft>
                <a:spcPts val="0"/>
              </a:spcAft>
              <a:buClr>
                <a:schemeClr val="dk1"/>
              </a:buClr>
              <a:buSzPts val="2400"/>
              <a:buChar char="•"/>
            </a:pPr>
            <a:r>
              <a:rPr lang="en-US"/>
              <a:t>Học phần này trang bị cho sinh viên các kỹ thuật lập trình quan trọng như quản lý bộ nhớ, hàm, kỹ thuật đệ quy, kỹ thuật sử dụng các cấu trúc dữ liệu để giải quyết vấn đề, kỹ thuật viết mã nguồn hiệu quả, kỹ thuật lập trình phòng ngừa, kỹ thuật gỡ rối, tinh chỉnh mã nguồn, phong cách lập trình. Học phần có các buổi thực hành nhằm rèn luyện và nâng cao kỹ năng lập trình của sinh viên.</a:t>
            </a:r>
            <a:endParaRPr/>
          </a:p>
        </p:txBody>
      </p:sp>
      <p:sp>
        <p:nvSpPr>
          <p:cNvPr id="58" name="Google Shape;58;p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Logic paradigm – hướng logic</a:t>
            </a:r>
            <a:endParaRPr/>
          </a:p>
        </p:txBody>
      </p:sp>
      <p:sp>
        <p:nvSpPr>
          <p:cNvPr id="194" name="Google Shape;194;p2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None/>
            </a:pPr>
            <a:r>
              <a:rPr lang="en-US"/>
              <a:t>answer a </a:t>
            </a:r>
            <a:r>
              <a:rPr i="1" lang="en-US">
                <a:solidFill>
                  <a:srgbClr val="FF0000"/>
                </a:solidFill>
              </a:rPr>
              <a:t>question</a:t>
            </a:r>
            <a:r>
              <a:rPr lang="en-US"/>
              <a:t> via searching for a </a:t>
            </a:r>
            <a:r>
              <a:rPr i="1" lang="en-US">
                <a:solidFill>
                  <a:srgbClr val="FF0000"/>
                </a:solidFill>
              </a:rPr>
              <a:t>solution</a:t>
            </a:r>
            <a:endParaRPr/>
          </a:p>
          <a:p>
            <a:pPr indent="-76200" lvl="0" marL="228600" rtl="0" algn="l">
              <a:lnSpc>
                <a:spcPct val="100000"/>
              </a:lnSpc>
              <a:spcBef>
                <a:spcPts val="1000"/>
              </a:spcBef>
              <a:spcAft>
                <a:spcPts val="0"/>
              </a:spcAft>
              <a:buClr>
                <a:schemeClr val="dk1"/>
              </a:buClr>
              <a:buSzPts val="2400"/>
              <a:buNone/>
            </a:pPr>
            <a:r>
              <a:t/>
            </a:r>
            <a:endParaRPr/>
          </a:p>
          <a:p>
            <a:pPr indent="-228600" lvl="0" marL="228600" rtl="0" algn="l">
              <a:lnSpc>
                <a:spcPct val="100000"/>
              </a:lnSpc>
              <a:spcBef>
                <a:spcPts val="1000"/>
              </a:spcBef>
              <a:spcAft>
                <a:spcPts val="0"/>
              </a:spcAft>
              <a:buClr>
                <a:schemeClr val="dk1"/>
              </a:buClr>
              <a:buSzPts val="2400"/>
              <a:buChar char="•"/>
            </a:pPr>
            <a:r>
              <a:rPr lang="en-US"/>
              <a:t>Ý tưởng: Tự động kiểm chứng trong trí tuệ nhân tạo</a:t>
            </a:r>
            <a:endParaRPr/>
          </a:p>
          <a:p>
            <a:pPr indent="-228600" lvl="0" marL="228600" rtl="0" algn="l">
              <a:lnSpc>
                <a:spcPct val="100000"/>
              </a:lnSpc>
              <a:spcBef>
                <a:spcPts val="1000"/>
              </a:spcBef>
              <a:spcAft>
                <a:spcPts val="0"/>
              </a:spcAft>
              <a:buClr>
                <a:schemeClr val="dk1"/>
              </a:buClr>
              <a:buSzPts val="2400"/>
              <a:buChar char="•"/>
            </a:pPr>
            <a:r>
              <a:rPr lang="en-US"/>
              <a:t>Dựa trên các tiên đề - axioms, các quy luật suy diễn - inference rules, và các truy vấn - queries</a:t>
            </a:r>
            <a:endParaRPr/>
          </a:p>
          <a:p>
            <a:pPr indent="-228600" lvl="0" marL="228600" rtl="0" algn="l">
              <a:lnSpc>
                <a:spcPct val="100000"/>
              </a:lnSpc>
              <a:spcBef>
                <a:spcPts val="1000"/>
              </a:spcBef>
              <a:spcAft>
                <a:spcPts val="0"/>
              </a:spcAft>
              <a:buClr>
                <a:schemeClr val="dk1"/>
              </a:buClr>
              <a:buSzPts val="2400"/>
              <a:buChar char="•"/>
            </a:pPr>
            <a:r>
              <a:rPr lang="en-US"/>
              <a:t>Chương trình thực hiện từ việc tìm kiếm có hệ thống trong 1 tập các sự kiện, sử dụng 1 tập các luật để đưa ra kết luận</a:t>
            </a:r>
            <a:endParaRPr/>
          </a:p>
        </p:txBody>
      </p:sp>
      <p:sp>
        <p:nvSpPr>
          <p:cNvPr id="195" name="Google Shape;195;p2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Logic paradigm – hướng logic</a:t>
            </a:r>
            <a:endParaRPr/>
          </a:p>
        </p:txBody>
      </p:sp>
      <p:sp>
        <p:nvSpPr>
          <p:cNvPr id="201" name="Google Shape;201;p2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Ví dụ </a:t>
            </a:r>
            <a:r>
              <a:rPr lang="en-US" u="sng">
                <a:solidFill>
                  <a:schemeClr val="hlink"/>
                </a:solidFill>
                <a:hlinkClick r:id="rId3"/>
              </a:rPr>
              <a:t>đoạn chương trình</a:t>
            </a:r>
            <a:r>
              <a:rPr lang="en-US"/>
              <a:t> tìm đường đi trên đồ thị cho bởi danh sách cạnh bằng ngôn ngữ lập trình logic Prolog</a:t>
            </a:r>
            <a:endParaRPr/>
          </a:p>
        </p:txBody>
      </p:sp>
      <p:sp>
        <p:nvSpPr>
          <p:cNvPr id="202" name="Google Shape;202;p2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3" name="Google Shape;203;p22"/>
          <p:cNvPicPr preferRelativeResize="0"/>
          <p:nvPr/>
        </p:nvPicPr>
        <p:blipFill rotWithShape="1">
          <a:blip r:embed="rId4">
            <a:alphaModFix/>
          </a:blip>
          <a:srcRect b="0" l="0" r="0" t="0"/>
          <a:stretch/>
        </p:blipFill>
        <p:spPr>
          <a:xfrm>
            <a:off x="628650" y="2078146"/>
            <a:ext cx="6709051" cy="44607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Questrial"/>
              <a:buNone/>
            </a:pPr>
            <a:r>
              <a:rPr lang="en-US" sz="2800"/>
              <a:t>Object-oriented paradigm – hướng đối tượng</a:t>
            </a:r>
            <a:endParaRPr sz="2800"/>
          </a:p>
        </p:txBody>
      </p:sp>
      <p:sp>
        <p:nvSpPr>
          <p:cNvPr id="209" name="Google Shape;209;p2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None/>
            </a:pPr>
            <a:r>
              <a:rPr lang="en-US"/>
              <a:t>send messages between </a:t>
            </a:r>
            <a:r>
              <a:rPr i="1" lang="en-US">
                <a:solidFill>
                  <a:srgbClr val="FF0000"/>
                </a:solidFill>
              </a:rPr>
              <a:t>objects</a:t>
            </a:r>
            <a:r>
              <a:rPr lang="en-US"/>
              <a:t> to simulate a </a:t>
            </a:r>
            <a:endParaRPr/>
          </a:p>
          <a:p>
            <a:pPr indent="0" lvl="0" marL="0" rtl="0" algn="ctr">
              <a:lnSpc>
                <a:spcPct val="100000"/>
              </a:lnSpc>
              <a:spcBef>
                <a:spcPts val="1000"/>
              </a:spcBef>
              <a:spcAft>
                <a:spcPts val="0"/>
              </a:spcAft>
              <a:buClr>
                <a:schemeClr val="dk1"/>
              </a:buClr>
              <a:buSzPts val="2400"/>
              <a:buNone/>
            </a:pPr>
            <a:r>
              <a:rPr lang="en-US"/>
              <a:t>temporal evolution of a set of </a:t>
            </a:r>
            <a:r>
              <a:rPr i="1" lang="en-US">
                <a:solidFill>
                  <a:srgbClr val="FF0000"/>
                </a:solidFill>
              </a:rPr>
              <a:t>real world phenomena</a:t>
            </a:r>
            <a:endParaRPr/>
          </a:p>
          <a:p>
            <a:pPr indent="-76200" lvl="0" marL="228600" rtl="0" algn="l">
              <a:lnSpc>
                <a:spcPct val="100000"/>
              </a:lnSpc>
              <a:spcBef>
                <a:spcPts val="1000"/>
              </a:spcBef>
              <a:spcAft>
                <a:spcPts val="0"/>
              </a:spcAft>
              <a:buClr>
                <a:schemeClr val="dk1"/>
              </a:buClr>
              <a:buSzPts val="2400"/>
              <a:buNone/>
            </a:pPr>
            <a:r>
              <a:t/>
            </a:r>
            <a:endParaRPr/>
          </a:p>
          <a:p>
            <a:pPr indent="-228600" lvl="0" marL="228600" rtl="0" algn="l">
              <a:lnSpc>
                <a:spcPct val="100000"/>
              </a:lnSpc>
              <a:spcBef>
                <a:spcPts val="1000"/>
              </a:spcBef>
              <a:spcAft>
                <a:spcPts val="0"/>
              </a:spcAft>
              <a:buClr>
                <a:schemeClr val="dk1"/>
              </a:buClr>
              <a:buSzPts val="2400"/>
              <a:buChar char="•"/>
            </a:pPr>
            <a:r>
              <a:rPr lang="en-US"/>
              <a:t>Ý tưởng:  Các khái niệm và mô hình tương tác trong thế giới thực</a:t>
            </a:r>
            <a:endParaRPr/>
          </a:p>
          <a:p>
            <a:pPr indent="-228600" lvl="0" marL="228600" rtl="0" algn="l">
              <a:lnSpc>
                <a:spcPct val="100000"/>
              </a:lnSpc>
              <a:spcBef>
                <a:spcPts val="1000"/>
              </a:spcBef>
              <a:spcAft>
                <a:spcPts val="0"/>
              </a:spcAft>
              <a:buClr>
                <a:schemeClr val="dk1"/>
              </a:buClr>
              <a:buSzPts val="2400"/>
              <a:buChar char="•"/>
            </a:pPr>
            <a:r>
              <a:rPr lang="en-US"/>
              <a:t>Dữ liệu cũng như các thao tác trên dữ liệu được bao gói trong các đối tượng</a:t>
            </a:r>
            <a:endParaRPr/>
          </a:p>
          <a:p>
            <a:pPr indent="-228600" lvl="0" marL="228600" rtl="0" algn="l">
              <a:lnSpc>
                <a:spcPct val="100000"/>
              </a:lnSpc>
              <a:spcBef>
                <a:spcPts val="1000"/>
              </a:spcBef>
              <a:spcAft>
                <a:spcPts val="0"/>
              </a:spcAft>
              <a:buClr>
                <a:schemeClr val="dk1"/>
              </a:buClr>
              <a:buSzPts val="2400"/>
              <a:buChar char="•"/>
            </a:pPr>
            <a:r>
              <a:rPr lang="en-US"/>
              <a:t>Cơ chế che giấu thông tin nội bộ được sử dụng để tránh những tác động từ bên ngoài</a:t>
            </a:r>
            <a:endParaRPr/>
          </a:p>
        </p:txBody>
      </p:sp>
      <p:sp>
        <p:nvSpPr>
          <p:cNvPr id="210" name="Google Shape;210;p2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Questrial"/>
              <a:buNone/>
            </a:pPr>
            <a:r>
              <a:rPr lang="en-US" sz="2800"/>
              <a:t>Object-oriented paradigm – hướng đối tượng</a:t>
            </a:r>
            <a:endParaRPr sz="2800"/>
          </a:p>
        </p:txBody>
      </p:sp>
      <p:sp>
        <p:nvSpPr>
          <p:cNvPr id="216" name="Google Shape;216;p2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400"/>
              <a:buChar char="•"/>
            </a:pPr>
            <a:r>
              <a:rPr lang="en-US"/>
              <a:t>Các đối tượng tương tác với nhau qua việc truyền thông điệp, đó là phép ẩn dụ cho việc thực hiện các thao tác trên 1 đối tượng</a:t>
            </a:r>
            <a:endParaRPr/>
          </a:p>
          <a:p>
            <a:pPr indent="-228600" lvl="0" marL="228600" rtl="0" algn="just">
              <a:lnSpc>
                <a:spcPct val="100000"/>
              </a:lnSpc>
              <a:spcBef>
                <a:spcPts val="1000"/>
              </a:spcBef>
              <a:spcAft>
                <a:spcPts val="0"/>
              </a:spcAft>
              <a:buClr>
                <a:schemeClr val="dk1"/>
              </a:buClr>
              <a:buSzPts val="2400"/>
              <a:buChar char="•"/>
            </a:pPr>
            <a:r>
              <a:rPr lang="en-US"/>
              <a:t>Trong phần lớn các NNLT HĐT, đối tượng phân loại thành các lớp</a:t>
            </a:r>
            <a:endParaRPr/>
          </a:p>
          <a:p>
            <a:pPr indent="0" lvl="1" marL="457200" rtl="0" algn="just">
              <a:lnSpc>
                <a:spcPct val="100000"/>
              </a:lnSpc>
              <a:spcBef>
                <a:spcPts val="500"/>
              </a:spcBef>
              <a:spcAft>
                <a:spcPts val="0"/>
              </a:spcAft>
              <a:buClr>
                <a:schemeClr val="dk1"/>
              </a:buClr>
              <a:buSzPts val="2400"/>
              <a:buNone/>
            </a:pPr>
            <a:r>
              <a:rPr i="1" lang="en-US"/>
              <a:t>▫ Đối tượng trong các lớp có chung các thuộc tính, cho phép lập trình trên lớp, thay vì lập trình trên từng đối tượng riêng lẻ</a:t>
            </a:r>
            <a:endParaRPr/>
          </a:p>
          <a:p>
            <a:pPr indent="0" lvl="1" marL="457200" rtl="0" algn="just">
              <a:lnSpc>
                <a:spcPct val="100000"/>
              </a:lnSpc>
              <a:spcBef>
                <a:spcPts val="500"/>
              </a:spcBef>
              <a:spcAft>
                <a:spcPts val="0"/>
              </a:spcAft>
              <a:buClr>
                <a:schemeClr val="dk1"/>
              </a:buClr>
              <a:buSzPts val="2400"/>
              <a:buNone/>
            </a:pPr>
            <a:r>
              <a:rPr i="1" lang="en-US"/>
              <a:t>▫ Lớp đại diện cho các khái niệm còn đối tượng đại diện cho thể hiện</a:t>
            </a:r>
            <a:endParaRPr/>
          </a:p>
          <a:p>
            <a:pPr indent="0" lvl="1" marL="457200" rtl="0" algn="just">
              <a:lnSpc>
                <a:spcPct val="100000"/>
              </a:lnSpc>
              <a:spcBef>
                <a:spcPts val="500"/>
              </a:spcBef>
              <a:spcAft>
                <a:spcPts val="0"/>
              </a:spcAft>
              <a:buClr>
                <a:schemeClr val="dk1"/>
              </a:buClr>
              <a:buSzPts val="2400"/>
              <a:buNone/>
            </a:pPr>
            <a:r>
              <a:rPr i="1" lang="en-US"/>
              <a:t>▫ Lớp có tính kế thừa, cho phép mở rộng hay chuyên biệt hóa</a:t>
            </a:r>
            <a:endParaRPr/>
          </a:p>
        </p:txBody>
      </p:sp>
      <p:sp>
        <p:nvSpPr>
          <p:cNvPr id="217" name="Google Shape;217;p2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Questrial"/>
              <a:buNone/>
            </a:pPr>
            <a:r>
              <a:rPr lang="en-US" sz="4800"/>
              <a:t>Giới thiệu về ngôn ngữ C++</a:t>
            </a:r>
            <a:endParaRPr/>
          </a:p>
        </p:txBody>
      </p:sp>
      <p:sp>
        <p:nvSpPr>
          <p:cNvPr id="223" name="Google Shape;223;p25"/>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
        <p:nvSpPr>
          <p:cNvPr id="224" name="Google Shape;224;p25"/>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Lịch sử ngôn ngữ C</a:t>
            </a:r>
            <a:endParaRPr/>
          </a:p>
        </p:txBody>
      </p:sp>
      <p:sp>
        <p:nvSpPr>
          <p:cNvPr id="230" name="Google Shape;230;p2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Ra đời trong những năm 1970, gắn liền với sự phát triển của HĐH Unix. Tác giả: Dennis Ritchie</a:t>
            </a:r>
            <a:endParaRPr/>
          </a:p>
          <a:p>
            <a:pPr indent="-228600" lvl="0" marL="228600" rtl="0" algn="l">
              <a:lnSpc>
                <a:spcPct val="90000"/>
              </a:lnSpc>
              <a:spcBef>
                <a:spcPts val="1000"/>
              </a:spcBef>
              <a:spcAft>
                <a:spcPts val="0"/>
              </a:spcAft>
              <a:buClr>
                <a:schemeClr val="dk1"/>
              </a:buClr>
              <a:buSzPts val="2400"/>
              <a:buChar char="•"/>
            </a:pPr>
            <a:r>
              <a:rPr lang="en-US"/>
              <a:t>Mục tiêu:</a:t>
            </a:r>
            <a:endParaRPr/>
          </a:p>
          <a:p>
            <a:pPr indent="-228600" lvl="1" marL="685800" rtl="0" algn="l">
              <a:lnSpc>
                <a:spcPct val="90000"/>
              </a:lnSpc>
              <a:spcBef>
                <a:spcPts val="500"/>
              </a:spcBef>
              <a:spcAft>
                <a:spcPts val="0"/>
              </a:spcAft>
              <a:buClr>
                <a:schemeClr val="dk1"/>
              </a:buClr>
              <a:buSzPts val="2400"/>
              <a:buChar char="•"/>
            </a:pPr>
            <a:r>
              <a:rPr lang="en-US"/>
              <a:t>Đề cao tính hiệu quả</a:t>
            </a:r>
            <a:endParaRPr/>
          </a:p>
          <a:p>
            <a:pPr indent="-228600" lvl="1" marL="685800" rtl="0" algn="l">
              <a:lnSpc>
                <a:spcPct val="90000"/>
              </a:lnSpc>
              <a:spcBef>
                <a:spcPts val="500"/>
              </a:spcBef>
              <a:spcAft>
                <a:spcPts val="0"/>
              </a:spcAft>
              <a:buClr>
                <a:schemeClr val="dk1"/>
              </a:buClr>
              <a:buSzPts val="2400"/>
              <a:buChar char="•"/>
            </a:pPr>
            <a:r>
              <a:rPr lang="en-US"/>
              <a:t>Có khả năng truy xuất phần cứng ở cấp thấp</a:t>
            </a:r>
            <a:endParaRPr/>
          </a:p>
          <a:p>
            <a:pPr indent="-228600" lvl="1" marL="685800" rtl="0" algn="l">
              <a:lnSpc>
                <a:spcPct val="90000"/>
              </a:lnSpc>
              <a:spcBef>
                <a:spcPts val="500"/>
              </a:spcBef>
              <a:spcAft>
                <a:spcPts val="0"/>
              </a:spcAft>
              <a:buClr>
                <a:schemeClr val="dk1"/>
              </a:buClr>
              <a:buSzPts val="2400"/>
              <a:buChar char="•"/>
            </a:pPr>
            <a:r>
              <a:rPr lang="en-US"/>
              <a:t>Ngôn ngữ có cấu trúc (thay cho lập trình bằng hợp ngữ)</a:t>
            </a:r>
            <a:endParaRPr/>
          </a:p>
          <a:p>
            <a:pPr indent="-228600" lvl="0" marL="228600" rtl="0" algn="l">
              <a:lnSpc>
                <a:spcPct val="90000"/>
              </a:lnSpc>
              <a:spcBef>
                <a:spcPts val="1000"/>
              </a:spcBef>
              <a:spcAft>
                <a:spcPts val="0"/>
              </a:spcAft>
              <a:buClr>
                <a:schemeClr val="dk1"/>
              </a:buClr>
              <a:buSzPts val="2400"/>
              <a:buChar char="•"/>
            </a:pPr>
            <a:r>
              <a:rPr lang="en-US"/>
              <a:t>C là ngôn ngữ trung gian giữa cấp thấp…</a:t>
            </a:r>
            <a:endParaRPr/>
          </a:p>
          <a:p>
            <a:pPr indent="-228600" lvl="1" marL="685800" rtl="0" algn="l">
              <a:lnSpc>
                <a:spcPct val="90000"/>
              </a:lnSpc>
              <a:spcBef>
                <a:spcPts val="500"/>
              </a:spcBef>
              <a:spcAft>
                <a:spcPts val="0"/>
              </a:spcAft>
              <a:buClr>
                <a:schemeClr val="dk1"/>
              </a:buClr>
              <a:buSzPts val="2400"/>
              <a:buChar char="•"/>
            </a:pPr>
            <a:r>
              <a:rPr lang="en-US"/>
              <a:t>Có khả năng truy xuất bộ nhớ trực tiếp</a:t>
            </a:r>
            <a:endParaRPr/>
          </a:p>
          <a:p>
            <a:pPr indent="-228600" lvl="1" marL="685800" rtl="0" algn="l">
              <a:lnSpc>
                <a:spcPct val="90000"/>
              </a:lnSpc>
              <a:spcBef>
                <a:spcPts val="500"/>
              </a:spcBef>
              <a:spcAft>
                <a:spcPts val="0"/>
              </a:spcAft>
              <a:buClr>
                <a:schemeClr val="dk1"/>
              </a:buClr>
              <a:buSzPts val="2400"/>
              <a:buChar char="•"/>
            </a:pPr>
            <a:r>
              <a:rPr lang="en-US"/>
              <a:t>Cú pháp ngắn gọn, ít từ khoá</a:t>
            </a:r>
            <a:endParaRPr/>
          </a:p>
          <a:p>
            <a:pPr indent="-228600" lvl="0" marL="228600" rtl="0" algn="l">
              <a:lnSpc>
                <a:spcPct val="90000"/>
              </a:lnSpc>
              <a:spcBef>
                <a:spcPts val="1000"/>
              </a:spcBef>
              <a:spcAft>
                <a:spcPts val="0"/>
              </a:spcAft>
              <a:buClr>
                <a:schemeClr val="dk1"/>
              </a:buClr>
              <a:buSzPts val="2400"/>
              <a:buChar char="•"/>
            </a:pPr>
            <a:r>
              <a:rPr lang="en-US"/>
              <a:t>… và cấp cao</a:t>
            </a:r>
            <a:endParaRPr/>
          </a:p>
          <a:p>
            <a:pPr indent="-228600" lvl="1" marL="685800" rtl="0" algn="l">
              <a:lnSpc>
                <a:spcPct val="90000"/>
              </a:lnSpc>
              <a:spcBef>
                <a:spcPts val="500"/>
              </a:spcBef>
              <a:spcAft>
                <a:spcPts val="0"/>
              </a:spcAft>
              <a:buClr>
                <a:schemeClr val="dk1"/>
              </a:buClr>
              <a:buSzPts val="2400"/>
              <a:buChar char="•"/>
            </a:pPr>
            <a:r>
              <a:rPr lang="en-US"/>
              <a:t>Không phụ thuộc phần cứng</a:t>
            </a:r>
            <a:endParaRPr/>
          </a:p>
          <a:p>
            <a:pPr indent="-228600" lvl="1" marL="685800" rtl="0" algn="l">
              <a:lnSpc>
                <a:spcPct val="90000"/>
              </a:lnSpc>
              <a:spcBef>
                <a:spcPts val="500"/>
              </a:spcBef>
              <a:spcAft>
                <a:spcPts val="0"/>
              </a:spcAft>
              <a:buClr>
                <a:schemeClr val="dk1"/>
              </a:buClr>
              <a:buSzPts val="2400"/>
              <a:buChar char="•"/>
            </a:pPr>
            <a:r>
              <a:rPr lang="en-US"/>
              <a:t>Cấu trúc, hàm, khả năng đóng gói</a:t>
            </a:r>
            <a:endParaRPr/>
          </a:p>
          <a:p>
            <a:pPr indent="-228600" lvl="1" marL="685800" rtl="0" algn="l">
              <a:lnSpc>
                <a:spcPct val="90000"/>
              </a:lnSpc>
              <a:spcBef>
                <a:spcPts val="500"/>
              </a:spcBef>
              <a:spcAft>
                <a:spcPts val="0"/>
              </a:spcAft>
              <a:buClr>
                <a:schemeClr val="dk1"/>
              </a:buClr>
              <a:buSzPts val="2400"/>
              <a:buChar char="•"/>
            </a:pPr>
            <a:r>
              <a:rPr lang="en-US"/>
              <a:t>Kiểm tra kiểu dữ liệu</a:t>
            </a:r>
            <a:endParaRPr/>
          </a:p>
        </p:txBody>
      </p:sp>
      <p:sp>
        <p:nvSpPr>
          <p:cNvPr id="231" name="Google Shape;231;p2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Lịch sử ngôn ngữ C++</a:t>
            </a:r>
            <a:endParaRPr/>
          </a:p>
        </p:txBody>
      </p:sp>
      <p:sp>
        <p:nvSpPr>
          <p:cNvPr id="237" name="Google Shape;237;p2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Ra đời năm 1979 bằng việc mở rộng ngôn ngữ C. Tác giả: Bjarne Stroustrup</a:t>
            </a:r>
            <a:endParaRPr/>
          </a:p>
          <a:p>
            <a:pPr indent="-228600" lvl="0" marL="228600" rtl="0" algn="l">
              <a:lnSpc>
                <a:spcPct val="90000"/>
              </a:lnSpc>
              <a:spcBef>
                <a:spcPts val="1000"/>
              </a:spcBef>
              <a:spcAft>
                <a:spcPts val="0"/>
              </a:spcAft>
              <a:buClr>
                <a:schemeClr val="dk1"/>
              </a:buClr>
              <a:buSzPts val="2400"/>
              <a:buChar char="•"/>
            </a:pPr>
            <a:r>
              <a:rPr lang="en-US"/>
              <a:t>Mục tiêu:</a:t>
            </a:r>
            <a:endParaRPr/>
          </a:p>
          <a:p>
            <a:pPr indent="-228600" lvl="1" marL="685800" rtl="0" algn="l">
              <a:lnSpc>
                <a:spcPct val="90000"/>
              </a:lnSpc>
              <a:spcBef>
                <a:spcPts val="500"/>
              </a:spcBef>
              <a:spcAft>
                <a:spcPts val="0"/>
              </a:spcAft>
              <a:buClr>
                <a:schemeClr val="dk1"/>
              </a:buClr>
              <a:buSzPts val="2400"/>
              <a:buChar char="•"/>
            </a:pPr>
            <a:r>
              <a:rPr lang="en-US"/>
              <a:t>Thêm các tính năng mới</a:t>
            </a:r>
            <a:endParaRPr/>
          </a:p>
          <a:p>
            <a:pPr indent="-228600" lvl="1" marL="685800" rtl="0" algn="l">
              <a:lnSpc>
                <a:spcPct val="90000"/>
              </a:lnSpc>
              <a:spcBef>
                <a:spcPts val="500"/>
              </a:spcBef>
              <a:spcAft>
                <a:spcPts val="0"/>
              </a:spcAft>
              <a:buClr>
                <a:schemeClr val="dk1"/>
              </a:buClr>
              <a:buSzPts val="2400"/>
              <a:buChar char="•"/>
            </a:pPr>
            <a:r>
              <a:rPr lang="en-US"/>
              <a:t>Khắc phục một số nhược điểm của C</a:t>
            </a:r>
            <a:endParaRPr/>
          </a:p>
          <a:p>
            <a:pPr indent="-228600" lvl="0" marL="228600" rtl="0" algn="l">
              <a:lnSpc>
                <a:spcPct val="90000"/>
              </a:lnSpc>
              <a:spcBef>
                <a:spcPts val="1000"/>
              </a:spcBef>
              <a:spcAft>
                <a:spcPts val="0"/>
              </a:spcAft>
              <a:buClr>
                <a:schemeClr val="dk1"/>
              </a:buClr>
              <a:buSzPts val="2400"/>
              <a:buChar char="•"/>
            </a:pPr>
            <a:r>
              <a:rPr lang="en-US"/>
              <a:t>Bổ sung những tính năng mới so với C:</a:t>
            </a:r>
            <a:endParaRPr/>
          </a:p>
          <a:p>
            <a:pPr indent="-228600" lvl="1" marL="685800" rtl="0" algn="l">
              <a:lnSpc>
                <a:spcPct val="90000"/>
              </a:lnSpc>
              <a:spcBef>
                <a:spcPts val="500"/>
              </a:spcBef>
              <a:spcAft>
                <a:spcPts val="0"/>
              </a:spcAft>
              <a:buClr>
                <a:schemeClr val="dk1"/>
              </a:buClr>
              <a:buSzPts val="2400"/>
              <a:buChar char="•"/>
            </a:pPr>
            <a:r>
              <a:rPr lang="en-US"/>
              <a:t>Lập trình hướng đối tượng (OOP)</a:t>
            </a:r>
            <a:endParaRPr/>
          </a:p>
          <a:p>
            <a:pPr indent="-228600" lvl="1" marL="685800" rtl="0" algn="l">
              <a:lnSpc>
                <a:spcPct val="90000"/>
              </a:lnSpc>
              <a:spcBef>
                <a:spcPts val="500"/>
              </a:spcBef>
              <a:spcAft>
                <a:spcPts val="0"/>
              </a:spcAft>
              <a:buClr>
                <a:schemeClr val="dk1"/>
              </a:buClr>
              <a:buSzPts val="2400"/>
              <a:buChar char="•"/>
            </a:pPr>
            <a:r>
              <a:rPr lang="en-US"/>
              <a:t>Lập trình tổng quát (template)</a:t>
            </a:r>
            <a:endParaRPr/>
          </a:p>
          <a:p>
            <a:pPr indent="-228600" lvl="1" marL="685800" rtl="0" algn="l">
              <a:lnSpc>
                <a:spcPct val="90000"/>
              </a:lnSpc>
              <a:spcBef>
                <a:spcPts val="500"/>
              </a:spcBef>
              <a:spcAft>
                <a:spcPts val="0"/>
              </a:spcAft>
              <a:buClr>
                <a:schemeClr val="dk1"/>
              </a:buClr>
              <a:buSzPts val="2400"/>
              <a:buChar char="•"/>
            </a:pPr>
            <a:r>
              <a:rPr lang="en-US"/>
              <a:t>Nhiều tính năng nhỏ giúp lập trình linh hoạt hơn nữa (thêm kiểu bool, khai báo biến bất kỳ ở đâu, kiểu mạnh, định nghĩa chồng hàm, namespace, xử lý ngoại lệ,…)</a:t>
            </a:r>
            <a:endParaRPr/>
          </a:p>
        </p:txBody>
      </p:sp>
      <p:sp>
        <p:nvSpPr>
          <p:cNvPr id="238" name="Google Shape;238;p2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Biên dịch chương trình C/C++</a:t>
            </a:r>
            <a:endParaRPr/>
          </a:p>
        </p:txBody>
      </p:sp>
      <p:sp>
        <p:nvSpPr>
          <p:cNvPr id="244" name="Google Shape;244;p2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Là quá trình chuyển đổi từ mã nguồn (do người viết) thành chương trình ở dạng mã máy để có thể thực thi được</a:t>
            </a:r>
            <a:endParaRPr/>
          </a:p>
        </p:txBody>
      </p:sp>
      <p:sp>
        <p:nvSpPr>
          <p:cNvPr id="245" name="Google Shape;245;p2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46" name="Google Shape;246;p28"/>
          <p:cNvGrpSpPr/>
          <p:nvPr/>
        </p:nvGrpSpPr>
        <p:grpSpPr>
          <a:xfrm>
            <a:off x="1409700" y="2430905"/>
            <a:ext cx="6324600" cy="3029168"/>
            <a:chOff x="609600" y="3179763"/>
            <a:chExt cx="6324600" cy="3029168"/>
          </a:xfrm>
        </p:grpSpPr>
        <p:sp>
          <p:nvSpPr>
            <p:cNvPr id="247" name="Google Shape;247;p28"/>
            <p:cNvSpPr txBox="1"/>
            <p:nvPr/>
          </p:nvSpPr>
          <p:spPr>
            <a:xfrm>
              <a:off x="744081" y="3200400"/>
              <a:ext cx="1210588" cy="646331"/>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Mã nguồn</a:t>
              </a:r>
              <a:endParaRPr/>
            </a:p>
            <a:p>
              <a:pPr indent="0" lvl="0" marL="0" marR="0" rtl="0" algn="ctr">
                <a:spcBef>
                  <a:spcPts val="0"/>
                </a:spcBef>
                <a:spcAft>
                  <a:spcPts val="0"/>
                </a:spcAft>
                <a:buNone/>
              </a:pPr>
              <a:r>
                <a:rPr b="0" i="0" lang="en-US" sz="1800" u="none" cap="none" strike="noStrike">
                  <a:solidFill>
                    <a:schemeClr val="dk1"/>
                  </a:solidFill>
                  <a:latin typeface="Droid Sans Mono"/>
                  <a:ea typeface="Droid Sans Mono"/>
                  <a:cs typeface="Droid Sans Mono"/>
                  <a:sym typeface="Droid Sans Mono"/>
                </a:rPr>
                <a:t>file1.c</a:t>
              </a:r>
              <a:endParaRPr/>
            </a:p>
          </p:txBody>
        </p:sp>
        <p:sp>
          <p:nvSpPr>
            <p:cNvPr id="248" name="Google Shape;248;p28"/>
            <p:cNvSpPr/>
            <p:nvPr/>
          </p:nvSpPr>
          <p:spPr>
            <a:xfrm>
              <a:off x="2438400" y="3179763"/>
              <a:ext cx="2057400" cy="6858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Trình biên dịch</a:t>
              </a:r>
              <a:endParaRPr b="0" i="0" sz="1600" u="none" cap="none" strike="noStrike">
                <a:solidFill>
                  <a:schemeClr val="lt1"/>
                </a:solidFill>
                <a:latin typeface="Calibri"/>
                <a:ea typeface="Calibri"/>
                <a:cs typeface="Calibri"/>
                <a:sym typeface="Calibri"/>
              </a:endParaRPr>
            </a:p>
          </p:txBody>
        </p:sp>
        <p:sp>
          <p:nvSpPr>
            <p:cNvPr id="249" name="Google Shape;249;p28"/>
            <p:cNvSpPr txBox="1"/>
            <p:nvPr/>
          </p:nvSpPr>
          <p:spPr>
            <a:xfrm>
              <a:off x="4806717" y="3200400"/>
              <a:ext cx="1492716" cy="646331"/>
            </a:xfrm>
            <a:prstGeom prst="rect">
              <a:avLst/>
            </a:prstGeom>
            <a:solidFill>
              <a:srgbClr val="AEABA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Mã biên dịch</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800" u="none" cap="none" strike="noStrike">
                  <a:solidFill>
                    <a:schemeClr val="dk1"/>
                  </a:solidFill>
                  <a:latin typeface="Droid Sans Mono"/>
                  <a:ea typeface="Droid Sans Mono"/>
                  <a:cs typeface="Droid Sans Mono"/>
                  <a:sym typeface="Droid Sans Mono"/>
                </a:rPr>
                <a:t>file1.obj</a:t>
              </a:r>
              <a:endParaRPr b="0" i="0" sz="1800" u="none" cap="none" strike="noStrike">
                <a:solidFill>
                  <a:schemeClr val="dk1"/>
                </a:solidFill>
                <a:latin typeface="Droid Sans Mono"/>
                <a:ea typeface="Droid Sans Mono"/>
                <a:cs typeface="Droid Sans Mono"/>
                <a:sym typeface="Droid Sans Mono"/>
              </a:endParaRPr>
            </a:p>
          </p:txBody>
        </p:sp>
        <p:cxnSp>
          <p:nvCxnSpPr>
            <p:cNvPr id="250" name="Google Shape;250;p28"/>
            <p:cNvCxnSpPr>
              <a:stCxn id="247" idx="3"/>
              <a:endCxn id="248" idx="2"/>
            </p:cNvCxnSpPr>
            <p:nvPr/>
          </p:nvCxnSpPr>
          <p:spPr>
            <a:xfrm flipH="1" rot="10800000">
              <a:off x="1954669" y="3522666"/>
              <a:ext cx="483600" cy="900"/>
            </a:xfrm>
            <a:prstGeom prst="bentConnector3">
              <a:avLst>
                <a:gd fmla="val -115402" name="adj1"/>
              </a:avLst>
            </a:prstGeom>
            <a:noFill/>
            <a:ln cap="flat" cmpd="sng" w="9525">
              <a:solidFill>
                <a:schemeClr val="accent1"/>
              </a:solidFill>
              <a:prstDash val="solid"/>
              <a:miter lim="800000"/>
              <a:headEnd len="sm" w="sm" type="none"/>
              <a:tailEnd len="med" w="med" type="stealth"/>
            </a:ln>
          </p:spPr>
        </p:cxnSp>
        <p:cxnSp>
          <p:nvCxnSpPr>
            <p:cNvPr id="251" name="Google Shape;251;p28"/>
            <p:cNvCxnSpPr>
              <a:stCxn id="248" idx="6"/>
              <a:endCxn id="249" idx="1"/>
            </p:cNvCxnSpPr>
            <p:nvPr/>
          </p:nvCxnSpPr>
          <p:spPr>
            <a:xfrm>
              <a:off x="4495800" y="3522663"/>
              <a:ext cx="310800" cy="900"/>
            </a:xfrm>
            <a:prstGeom prst="bentConnector3">
              <a:avLst>
                <a:gd fmla="val -207336" name="adj1"/>
              </a:avLst>
            </a:prstGeom>
            <a:noFill/>
            <a:ln cap="flat" cmpd="sng" w="9525">
              <a:solidFill>
                <a:schemeClr val="accent1"/>
              </a:solidFill>
              <a:prstDash val="solid"/>
              <a:miter lim="800000"/>
              <a:headEnd len="sm" w="sm" type="none"/>
              <a:tailEnd len="med" w="med" type="stealth"/>
            </a:ln>
          </p:spPr>
        </p:cxnSp>
        <p:sp>
          <p:nvSpPr>
            <p:cNvPr id="252" name="Google Shape;252;p28"/>
            <p:cNvSpPr txBox="1"/>
            <p:nvPr/>
          </p:nvSpPr>
          <p:spPr>
            <a:xfrm>
              <a:off x="744081" y="4059238"/>
              <a:ext cx="1210588" cy="646331"/>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Mã nguồn</a:t>
              </a:r>
              <a:endParaRPr/>
            </a:p>
            <a:p>
              <a:pPr indent="0" lvl="0" marL="0" marR="0" rtl="0" algn="ctr">
                <a:spcBef>
                  <a:spcPts val="0"/>
                </a:spcBef>
                <a:spcAft>
                  <a:spcPts val="0"/>
                </a:spcAft>
                <a:buNone/>
              </a:pPr>
              <a:r>
                <a:rPr b="0" i="0" lang="en-US" sz="1800" u="none" cap="none" strike="noStrike">
                  <a:solidFill>
                    <a:schemeClr val="dk1"/>
                  </a:solidFill>
                  <a:latin typeface="Droid Sans Mono"/>
                  <a:ea typeface="Droid Sans Mono"/>
                  <a:cs typeface="Droid Sans Mono"/>
                  <a:sym typeface="Droid Sans Mono"/>
                </a:rPr>
                <a:t>file2.c</a:t>
              </a:r>
              <a:endParaRPr/>
            </a:p>
          </p:txBody>
        </p:sp>
        <p:sp>
          <p:nvSpPr>
            <p:cNvPr id="253" name="Google Shape;253;p28"/>
            <p:cNvSpPr/>
            <p:nvPr/>
          </p:nvSpPr>
          <p:spPr>
            <a:xfrm>
              <a:off x="2438400" y="4038600"/>
              <a:ext cx="2057400" cy="6858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Trình biên dịch</a:t>
              </a:r>
              <a:endParaRPr b="0" i="0" sz="1600" u="none" cap="none" strike="noStrike">
                <a:solidFill>
                  <a:schemeClr val="lt1"/>
                </a:solidFill>
                <a:latin typeface="Calibri"/>
                <a:ea typeface="Calibri"/>
                <a:cs typeface="Calibri"/>
                <a:sym typeface="Calibri"/>
              </a:endParaRPr>
            </a:p>
          </p:txBody>
        </p:sp>
        <p:sp>
          <p:nvSpPr>
            <p:cNvPr id="254" name="Google Shape;254;p28"/>
            <p:cNvSpPr txBox="1"/>
            <p:nvPr/>
          </p:nvSpPr>
          <p:spPr>
            <a:xfrm>
              <a:off x="4806717" y="4059238"/>
              <a:ext cx="1492716" cy="646331"/>
            </a:xfrm>
            <a:prstGeom prst="rect">
              <a:avLst/>
            </a:prstGeom>
            <a:solidFill>
              <a:srgbClr val="AEABA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Mã biên dịch</a:t>
              </a:r>
              <a:endParaRPr/>
            </a:p>
            <a:p>
              <a:pPr indent="0" lvl="0" marL="0" marR="0" rtl="0" algn="ctr">
                <a:spcBef>
                  <a:spcPts val="0"/>
                </a:spcBef>
                <a:spcAft>
                  <a:spcPts val="0"/>
                </a:spcAft>
                <a:buNone/>
              </a:pPr>
              <a:r>
                <a:rPr b="0" i="0" lang="en-US" sz="1800" u="none" cap="none" strike="noStrike">
                  <a:solidFill>
                    <a:schemeClr val="dk1"/>
                  </a:solidFill>
                  <a:latin typeface="Droid Sans Mono"/>
                  <a:ea typeface="Droid Sans Mono"/>
                  <a:cs typeface="Droid Sans Mono"/>
                  <a:sym typeface="Droid Sans Mono"/>
                </a:rPr>
                <a:t>file2.obj</a:t>
              </a:r>
              <a:endParaRPr b="0" i="0" sz="1800" u="none" cap="none" strike="noStrike">
                <a:solidFill>
                  <a:schemeClr val="dk1"/>
                </a:solidFill>
                <a:latin typeface="Droid Sans Mono"/>
                <a:ea typeface="Droid Sans Mono"/>
                <a:cs typeface="Droid Sans Mono"/>
                <a:sym typeface="Droid Sans Mono"/>
              </a:endParaRPr>
            </a:p>
          </p:txBody>
        </p:sp>
        <p:cxnSp>
          <p:nvCxnSpPr>
            <p:cNvPr id="255" name="Google Shape;255;p28"/>
            <p:cNvCxnSpPr>
              <a:stCxn id="252" idx="3"/>
              <a:endCxn id="253" idx="2"/>
            </p:cNvCxnSpPr>
            <p:nvPr/>
          </p:nvCxnSpPr>
          <p:spPr>
            <a:xfrm flipH="1" rot="10800000">
              <a:off x="1954669" y="4381504"/>
              <a:ext cx="483600" cy="900"/>
            </a:xfrm>
            <a:prstGeom prst="bentConnector3">
              <a:avLst>
                <a:gd fmla="val -115402" name="adj1"/>
              </a:avLst>
            </a:prstGeom>
            <a:noFill/>
            <a:ln cap="flat" cmpd="sng" w="9525">
              <a:solidFill>
                <a:schemeClr val="accent1"/>
              </a:solidFill>
              <a:prstDash val="solid"/>
              <a:miter lim="800000"/>
              <a:headEnd len="sm" w="sm" type="none"/>
              <a:tailEnd len="med" w="med" type="stealth"/>
            </a:ln>
          </p:spPr>
        </p:cxnSp>
        <p:cxnSp>
          <p:nvCxnSpPr>
            <p:cNvPr id="256" name="Google Shape;256;p28"/>
            <p:cNvCxnSpPr>
              <a:stCxn id="253" idx="6"/>
              <a:endCxn id="254" idx="1"/>
            </p:cNvCxnSpPr>
            <p:nvPr/>
          </p:nvCxnSpPr>
          <p:spPr>
            <a:xfrm>
              <a:off x="4495800" y="4381500"/>
              <a:ext cx="310800" cy="900"/>
            </a:xfrm>
            <a:prstGeom prst="bentConnector3">
              <a:avLst>
                <a:gd fmla="val -207336" name="adj1"/>
              </a:avLst>
            </a:prstGeom>
            <a:noFill/>
            <a:ln cap="flat" cmpd="sng" w="9525">
              <a:solidFill>
                <a:schemeClr val="accent1"/>
              </a:solidFill>
              <a:prstDash val="solid"/>
              <a:miter lim="800000"/>
              <a:headEnd len="sm" w="sm" type="none"/>
              <a:tailEnd len="med" w="med" type="stealth"/>
            </a:ln>
          </p:spPr>
        </p:cxnSp>
        <p:sp>
          <p:nvSpPr>
            <p:cNvPr id="257" name="Google Shape;257;p28"/>
            <p:cNvSpPr/>
            <p:nvPr/>
          </p:nvSpPr>
          <p:spPr>
            <a:xfrm>
              <a:off x="2438400" y="4953000"/>
              <a:ext cx="2057400" cy="6858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Trình liên kết</a:t>
              </a:r>
              <a:endParaRPr b="0" i="0" sz="1600" u="none" cap="none" strike="noStrike">
                <a:solidFill>
                  <a:schemeClr val="lt1"/>
                </a:solidFill>
                <a:latin typeface="Calibri"/>
                <a:ea typeface="Calibri"/>
                <a:cs typeface="Calibri"/>
                <a:sym typeface="Calibri"/>
              </a:endParaRPr>
            </a:p>
          </p:txBody>
        </p:sp>
        <p:cxnSp>
          <p:nvCxnSpPr>
            <p:cNvPr id="258" name="Google Shape;258;p28"/>
            <p:cNvCxnSpPr>
              <a:stCxn id="259" idx="3"/>
              <a:endCxn id="257" idx="2"/>
            </p:cNvCxnSpPr>
            <p:nvPr/>
          </p:nvCxnSpPr>
          <p:spPr>
            <a:xfrm>
              <a:off x="2133600" y="5293797"/>
              <a:ext cx="304800" cy="2100"/>
            </a:xfrm>
            <a:prstGeom prst="bentConnector3">
              <a:avLst>
                <a:gd fmla="val -212500" name="adj1"/>
              </a:avLst>
            </a:prstGeom>
            <a:noFill/>
            <a:ln cap="flat" cmpd="sng" w="9525">
              <a:solidFill>
                <a:schemeClr val="accent1"/>
              </a:solidFill>
              <a:prstDash val="solid"/>
              <a:miter lim="800000"/>
              <a:headEnd len="sm" w="sm" type="none"/>
              <a:tailEnd len="med" w="med" type="stealth"/>
            </a:ln>
          </p:spPr>
        </p:cxnSp>
        <p:cxnSp>
          <p:nvCxnSpPr>
            <p:cNvPr id="260" name="Google Shape;260;p28"/>
            <p:cNvCxnSpPr>
              <a:stCxn id="249" idx="3"/>
              <a:endCxn id="257" idx="6"/>
            </p:cNvCxnSpPr>
            <p:nvPr/>
          </p:nvCxnSpPr>
          <p:spPr>
            <a:xfrm flipH="1">
              <a:off x="4495833" y="3523566"/>
              <a:ext cx="1803600" cy="1772400"/>
            </a:xfrm>
            <a:prstGeom prst="bentConnector3">
              <a:avLst>
                <a:gd fmla="val 31686" name="adj1"/>
              </a:avLst>
            </a:prstGeom>
            <a:noFill/>
            <a:ln cap="flat" cmpd="sng" w="9525">
              <a:solidFill>
                <a:schemeClr val="accent1"/>
              </a:solidFill>
              <a:prstDash val="solid"/>
              <a:miter lim="800000"/>
              <a:headEnd len="sm" w="sm" type="none"/>
              <a:tailEnd len="med" w="med" type="stealth"/>
            </a:ln>
          </p:spPr>
        </p:cxnSp>
        <p:cxnSp>
          <p:nvCxnSpPr>
            <p:cNvPr id="261" name="Google Shape;261;p28"/>
            <p:cNvCxnSpPr>
              <a:stCxn id="254" idx="3"/>
              <a:endCxn id="257" idx="6"/>
            </p:cNvCxnSpPr>
            <p:nvPr/>
          </p:nvCxnSpPr>
          <p:spPr>
            <a:xfrm flipH="1">
              <a:off x="4495833" y="4382404"/>
              <a:ext cx="1803600" cy="913500"/>
            </a:xfrm>
            <a:prstGeom prst="bentConnector3">
              <a:avLst>
                <a:gd fmla="val 31686" name="adj1"/>
              </a:avLst>
            </a:prstGeom>
            <a:noFill/>
            <a:ln cap="flat" cmpd="sng" w="9525">
              <a:solidFill>
                <a:schemeClr val="accent1"/>
              </a:solidFill>
              <a:prstDash val="solid"/>
              <a:miter lim="800000"/>
              <a:headEnd len="sm" w="sm" type="none"/>
              <a:tailEnd len="med" w="med" type="stealth"/>
            </a:ln>
          </p:spPr>
        </p:cxnSp>
        <p:sp>
          <p:nvSpPr>
            <p:cNvPr id="259" name="Google Shape;259;p28"/>
            <p:cNvSpPr txBox="1"/>
            <p:nvPr/>
          </p:nvSpPr>
          <p:spPr>
            <a:xfrm>
              <a:off x="609600" y="5109131"/>
              <a:ext cx="1524000" cy="36933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Gill Sans"/>
                  <a:ea typeface="Gill Sans"/>
                  <a:cs typeface="Gill Sans"/>
                  <a:sym typeface="Gill Sans"/>
                </a:rPr>
                <a:t>Thư viện</a:t>
              </a:r>
              <a:endParaRPr b="0" i="0" sz="1800" u="none" cap="none" strike="noStrike">
                <a:solidFill>
                  <a:schemeClr val="dk1"/>
                </a:solidFill>
                <a:latin typeface="Droid Sans Mono"/>
                <a:ea typeface="Droid Sans Mono"/>
                <a:cs typeface="Droid Sans Mono"/>
                <a:sym typeface="Droid Sans Mono"/>
              </a:endParaRPr>
            </a:p>
          </p:txBody>
        </p:sp>
        <p:sp>
          <p:nvSpPr>
            <p:cNvPr id="262" name="Google Shape;262;p28"/>
            <p:cNvSpPr txBox="1"/>
            <p:nvPr/>
          </p:nvSpPr>
          <p:spPr>
            <a:xfrm>
              <a:off x="4724400" y="5562600"/>
              <a:ext cx="2209800" cy="646331"/>
            </a:xfrm>
            <a:prstGeom prst="rect">
              <a:avLst/>
            </a:prstGeom>
            <a:solidFill>
              <a:srgbClr val="75707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Chương trình chạy</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1800" u="none" cap="none" strike="noStrike">
                  <a:solidFill>
                    <a:schemeClr val="lt1"/>
                  </a:solidFill>
                  <a:latin typeface="Droid Sans Mono"/>
                  <a:ea typeface="Droid Sans Mono"/>
                  <a:cs typeface="Droid Sans Mono"/>
                  <a:sym typeface="Droid Sans Mono"/>
                </a:rPr>
                <a:t>a.exe</a:t>
              </a:r>
              <a:endParaRPr b="0" i="0" sz="1800" u="none" cap="none" strike="noStrike">
                <a:solidFill>
                  <a:schemeClr val="lt1"/>
                </a:solidFill>
                <a:latin typeface="Droid Sans Mono"/>
                <a:ea typeface="Droid Sans Mono"/>
                <a:cs typeface="Droid Sans Mono"/>
                <a:sym typeface="Droid Sans Mono"/>
              </a:endParaRPr>
            </a:p>
          </p:txBody>
        </p:sp>
        <p:cxnSp>
          <p:nvCxnSpPr>
            <p:cNvPr id="263" name="Google Shape;263;p28"/>
            <p:cNvCxnSpPr>
              <a:stCxn id="257" idx="4"/>
              <a:endCxn id="262" idx="1"/>
            </p:cNvCxnSpPr>
            <p:nvPr/>
          </p:nvCxnSpPr>
          <p:spPr>
            <a:xfrm flipH="1" rot="-5400000">
              <a:off x="3972300" y="5133600"/>
              <a:ext cx="246900" cy="1257300"/>
            </a:xfrm>
            <a:prstGeom prst="bentConnector2">
              <a:avLst/>
            </a:prstGeom>
            <a:noFill/>
            <a:ln cap="flat" cmpd="sng" w="9525">
              <a:solidFill>
                <a:schemeClr val="accent1"/>
              </a:solidFill>
              <a:prstDash val="solid"/>
              <a:miter lim="800000"/>
              <a:headEnd len="sm" w="sm" type="none"/>
              <a:tailEnd len="med" w="med" type="stealth"/>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Biên dịch chương trình C/C++</a:t>
            </a:r>
            <a:endParaRPr i="1"/>
          </a:p>
        </p:txBody>
      </p:sp>
      <p:sp>
        <p:nvSpPr>
          <p:cNvPr id="269" name="Google Shape;269;p2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Cho phép dịch từng file riêng rẽ giúp:</a:t>
            </a:r>
            <a:endParaRPr/>
          </a:p>
          <a:p>
            <a:pPr indent="-228600" lvl="1" marL="685800" rtl="0" algn="l">
              <a:lnSpc>
                <a:spcPct val="90000"/>
              </a:lnSpc>
              <a:spcBef>
                <a:spcPts val="500"/>
              </a:spcBef>
              <a:spcAft>
                <a:spcPts val="0"/>
              </a:spcAft>
              <a:buClr>
                <a:schemeClr val="dk1"/>
              </a:buClr>
              <a:buSzPts val="2400"/>
              <a:buChar char="•"/>
            </a:pPr>
            <a:r>
              <a:rPr lang="en-US"/>
              <a:t>Dễ phân chia và quản lý từng phần của chương trình</a:t>
            </a:r>
            <a:endParaRPr/>
          </a:p>
          <a:p>
            <a:pPr indent="-228600" lvl="1" marL="685800" rtl="0" algn="l">
              <a:lnSpc>
                <a:spcPct val="90000"/>
              </a:lnSpc>
              <a:spcBef>
                <a:spcPts val="500"/>
              </a:spcBef>
              <a:spcAft>
                <a:spcPts val="0"/>
              </a:spcAft>
              <a:buClr>
                <a:schemeClr val="dk1"/>
              </a:buClr>
              <a:buSzPts val="2400"/>
              <a:buChar char="•"/>
            </a:pPr>
            <a:r>
              <a:rPr lang="en-US"/>
              <a:t>Khi cần thay đổi, chỉ cần sửa đổi file liên quan</a:t>
            </a:r>
            <a:endParaRPr/>
          </a:p>
          <a:p>
            <a:pPr indent="-228600" lvl="2" marL="1143000" rtl="0" algn="l">
              <a:lnSpc>
                <a:spcPct val="90000"/>
              </a:lnSpc>
              <a:spcBef>
                <a:spcPts val="500"/>
              </a:spcBef>
              <a:spcAft>
                <a:spcPts val="0"/>
              </a:spcAft>
              <a:buClr>
                <a:schemeClr val="dk1"/>
              </a:buClr>
              <a:buSzPts val="2000"/>
              <a:buNone/>
            </a:pPr>
            <a:r>
              <a:rPr lang="en-US"/>
              <a:t>🡪 giảm thời gian bảo trì, sửa đổi</a:t>
            </a:r>
            <a:endParaRPr/>
          </a:p>
          <a:p>
            <a:pPr indent="-228600" lvl="1" marL="685800" rtl="0" algn="l">
              <a:lnSpc>
                <a:spcPct val="90000"/>
              </a:lnSpc>
              <a:spcBef>
                <a:spcPts val="500"/>
              </a:spcBef>
              <a:spcAft>
                <a:spcPts val="0"/>
              </a:spcAft>
              <a:buClr>
                <a:schemeClr val="dk1"/>
              </a:buClr>
              <a:buSzPts val="2400"/>
              <a:buChar char="•"/>
            </a:pPr>
            <a:r>
              <a:rPr lang="en-US"/>
              <a:t>Chỉ cần dịch lại những file có thay đổi khi cần thiết</a:t>
            </a:r>
            <a:endParaRPr/>
          </a:p>
          <a:p>
            <a:pPr indent="-228600" lvl="2" marL="1143000" rtl="0" algn="l">
              <a:lnSpc>
                <a:spcPct val="90000"/>
              </a:lnSpc>
              <a:spcBef>
                <a:spcPts val="500"/>
              </a:spcBef>
              <a:spcAft>
                <a:spcPts val="0"/>
              </a:spcAft>
              <a:buClr>
                <a:schemeClr val="dk1"/>
              </a:buClr>
              <a:buSzPts val="2000"/>
              <a:buNone/>
            </a:pPr>
            <a:r>
              <a:rPr lang="en-US"/>
              <a:t>🡪 giảm thời gian dịch</a:t>
            </a:r>
            <a:endParaRPr/>
          </a:p>
          <a:p>
            <a:pPr indent="-228600" lvl="0" marL="228600" rtl="0" algn="l">
              <a:lnSpc>
                <a:spcPct val="90000"/>
              </a:lnSpc>
              <a:spcBef>
                <a:spcPts val="1000"/>
              </a:spcBef>
              <a:spcAft>
                <a:spcPts val="0"/>
              </a:spcAft>
              <a:buClr>
                <a:schemeClr val="dk1"/>
              </a:buClr>
              <a:buSzPts val="2400"/>
              <a:buChar char="•"/>
            </a:pPr>
            <a:r>
              <a:rPr lang="en-US"/>
              <a:t>Các trình biên dịch hiện đại còn cho phép tối ưu hoá dữ liệu và mã lệnh</a:t>
            </a:r>
            <a:endParaRPr/>
          </a:p>
          <a:p>
            <a:pPr indent="-228600" lvl="0" marL="228600" rtl="0" algn="l">
              <a:lnSpc>
                <a:spcPct val="90000"/>
              </a:lnSpc>
              <a:spcBef>
                <a:spcPts val="1000"/>
              </a:spcBef>
              <a:spcAft>
                <a:spcPts val="0"/>
              </a:spcAft>
              <a:buClr>
                <a:schemeClr val="dk1"/>
              </a:buClr>
              <a:buSzPts val="2400"/>
              <a:buChar char="•"/>
            </a:pPr>
            <a:r>
              <a:rPr lang="en-US"/>
              <a:t>Một số trình biên dịch thông dụng: MS Visual C++, gcc, Intel C++ Compiler, Watcom C/C++,…</a:t>
            </a:r>
            <a:endParaRPr/>
          </a:p>
        </p:txBody>
      </p:sp>
      <p:sp>
        <p:nvSpPr>
          <p:cNvPr id="270" name="Google Shape;270;p2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Questrial"/>
              <a:buNone/>
            </a:pPr>
            <a:r>
              <a:rPr lang="en-US" sz="5400"/>
              <a:t>Vào ra trong C++</a:t>
            </a:r>
            <a:endParaRPr/>
          </a:p>
        </p:txBody>
      </p:sp>
      <p:sp>
        <p:nvSpPr>
          <p:cNvPr id="276" name="Google Shape;276;p30"/>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
        <p:nvSpPr>
          <p:cNvPr id="277" name="Google Shape;277;p30"/>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Tài liệu học tập</a:t>
            </a:r>
            <a:endParaRPr/>
          </a:p>
        </p:txBody>
      </p:sp>
      <p:sp>
        <p:nvSpPr>
          <p:cNvPr id="64" name="Google Shape;64;p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a:t>[1] Bài giảng trên lớp</a:t>
            </a:r>
            <a:endParaRPr/>
          </a:p>
          <a:p>
            <a:pPr indent="0" lvl="0" marL="0" rtl="0" algn="just">
              <a:lnSpc>
                <a:spcPct val="90000"/>
              </a:lnSpc>
              <a:spcBef>
                <a:spcPts val="1000"/>
              </a:spcBef>
              <a:spcAft>
                <a:spcPts val="0"/>
              </a:spcAft>
              <a:buClr>
                <a:schemeClr val="dk1"/>
              </a:buClr>
              <a:buSzPts val="2400"/>
              <a:buNone/>
            </a:pPr>
            <a:r>
              <a:rPr lang="en-US"/>
              <a:t>[2] Trần Đan Thư (2014). Kỹ thuật lập trình. NXB Khoa học và kỹ thuật</a:t>
            </a:r>
            <a:endParaRPr/>
          </a:p>
          <a:p>
            <a:pPr indent="0" lvl="0" marL="0" rtl="0" algn="just">
              <a:lnSpc>
                <a:spcPct val="90000"/>
              </a:lnSpc>
              <a:spcBef>
                <a:spcPts val="1000"/>
              </a:spcBef>
              <a:spcAft>
                <a:spcPts val="0"/>
              </a:spcAft>
              <a:buClr>
                <a:schemeClr val="dk1"/>
              </a:buClr>
              <a:buSzPts val="2400"/>
              <a:buNone/>
            </a:pPr>
            <a:r>
              <a:rPr lang="en-US"/>
              <a:t>[3] Mcconnell, Steve (2004). Code Complete: A Practical Handbook of Software Construction, 2d Ed. Redmond, Wa.: Microsoft Press.</a:t>
            </a:r>
            <a:endParaRPr/>
          </a:p>
          <a:p>
            <a:pPr indent="0" lvl="0" marL="0" rtl="0" algn="just">
              <a:lnSpc>
                <a:spcPct val="90000"/>
              </a:lnSpc>
              <a:spcBef>
                <a:spcPts val="1000"/>
              </a:spcBef>
              <a:spcAft>
                <a:spcPts val="0"/>
              </a:spcAft>
              <a:buClr>
                <a:schemeClr val="dk1"/>
              </a:buClr>
              <a:buSzPts val="2400"/>
              <a:buNone/>
            </a:pPr>
            <a:r>
              <a:rPr lang="en-US"/>
              <a:t>[4] Kernighan &amp; Plauger (1978). The elements of programming style. McGraw-Hill; 2nd edition</a:t>
            </a:r>
            <a:endParaRPr/>
          </a:p>
          <a:p>
            <a:pPr indent="0" lvl="0" marL="0" rtl="0" algn="just">
              <a:lnSpc>
                <a:spcPct val="90000"/>
              </a:lnSpc>
              <a:spcBef>
                <a:spcPts val="1000"/>
              </a:spcBef>
              <a:spcAft>
                <a:spcPts val="0"/>
              </a:spcAft>
              <a:buClr>
                <a:schemeClr val="dk1"/>
              </a:buClr>
              <a:buSzPts val="2400"/>
              <a:buNone/>
            </a:pPr>
            <a:r>
              <a:rPr lang="en-US"/>
              <a:t>[5] Brian W. Kernighan and  Rob Pike (1999). The Practice of Programming. Addison-Wesley; 1st Edition</a:t>
            </a:r>
            <a:endParaRPr/>
          </a:p>
          <a:p>
            <a:pPr indent="0" lvl="0" marL="0" rtl="0" algn="just">
              <a:lnSpc>
                <a:spcPct val="90000"/>
              </a:lnSpc>
              <a:spcBef>
                <a:spcPts val="1000"/>
              </a:spcBef>
              <a:spcAft>
                <a:spcPts val="0"/>
              </a:spcAft>
              <a:buClr>
                <a:schemeClr val="dk1"/>
              </a:buClr>
              <a:buSzPts val="2400"/>
              <a:buNone/>
            </a:pPr>
            <a:r>
              <a:rPr lang="en-US"/>
              <a:t>[6] Nicolai M. Josuttis. The C++ Standard Library: A Tutorial and Reference (2nd Edition), 2012.</a:t>
            </a:r>
            <a:endParaRPr/>
          </a:p>
          <a:p>
            <a:pPr indent="-76200" lvl="0" marL="228600" rtl="0" algn="just">
              <a:lnSpc>
                <a:spcPct val="90000"/>
              </a:lnSpc>
              <a:spcBef>
                <a:spcPts val="1000"/>
              </a:spcBef>
              <a:spcAft>
                <a:spcPts val="0"/>
              </a:spcAft>
              <a:buClr>
                <a:schemeClr val="dk1"/>
              </a:buClr>
              <a:buSzPts val="2400"/>
              <a:buNone/>
            </a:pPr>
            <a:r>
              <a:t/>
            </a:r>
            <a:endParaRPr/>
          </a:p>
        </p:txBody>
      </p:sp>
      <p:sp>
        <p:nvSpPr>
          <p:cNvPr id="65" name="Google Shape;65;p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Header file cho I/O trong C++</a:t>
            </a:r>
            <a:endParaRPr/>
          </a:p>
        </p:txBody>
      </p:sp>
      <p:sp>
        <p:nvSpPr>
          <p:cNvPr id="283" name="Google Shape;283;p3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284" name="Google Shape;284;p3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5" name="Google Shape;285;p31"/>
          <p:cNvGraphicFramePr/>
          <p:nvPr/>
        </p:nvGraphicFramePr>
        <p:xfrm>
          <a:off x="322326" y="1015315"/>
          <a:ext cx="3000000" cy="3000000"/>
        </p:xfrm>
        <a:graphic>
          <a:graphicData uri="http://schemas.openxmlformats.org/drawingml/2006/table">
            <a:tbl>
              <a:tblPr bandRow="1" firstCol="1" firstRow="1">
                <a:noFill/>
                <a:tableStyleId>{F6BD20B9-17A5-4E11-88C3-B461A1CEED57}</a:tableStyleId>
              </a:tblPr>
              <a:tblGrid>
                <a:gridCol w="1921225"/>
                <a:gridCol w="6578125"/>
              </a:tblGrid>
              <a:tr h="457175">
                <a:tc>
                  <a:txBody>
                    <a:bodyPr/>
                    <a:lstStyle/>
                    <a:p>
                      <a:pPr indent="0" lvl="0" marL="0" marR="0" rtl="0" algn="l">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 Header File</a:t>
                      </a:r>
                      <a:endParaRPr b="1" sz="2000" u="none" cap="none" strike="noStrike">
                        <a:solidFill>
                          <a:srgbClr val="FFFFFF"/>
                        </a:solidFill>
                        <a:latin typeface="Arial"/>
                        <a:ea typeface="Arial"/>
                        <a:cs typeface="Arial"/>
                        <a:sym typeface="Arial"/>
                      </a:endParaRPr>
                    </a:p>
                  </a:txBody>
                  <a:tcPr marT="104050" marB="104050" marR="104050" marL="173400" anchor="ctr">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l">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         Miêu tả</a:t>
                      </a:r>
                      <a:endParaRPr b="1" sz="2000" u="none" cap="none" strike="noStrike">
                        <a:solidFill>
                          <a:srgbClr val="FFFFFF"/>
                        </a:solidFill>
                        <a:latin typeface="Arial"/>
                        <a:ea typeface="Arial"/>
                        <a:cs typeface="Arial"/>
                        <a:sym typeface="Arial"/>
                      </a:endParaRPr>
                    </a:p>
                  </a:txBody>
                  <a:tcPr marT="104050" marB="104050" marR="104050" marL="173400" anchor="ctr">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r>
              <a:tr h="1699125">
                <a:tc>
                  <a:txBody>
                    <a:bodyPr/>
                    <a:lstStyle/>
                    <a:p>
                      <a:pPr indent="0" lvl="0" marL="0" marR="0" rtl="0" algn="l">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&lt;iostream&gt;</a:t>
                      </a:r>
                      <a:endParaRPr b="1" sz="2000" u="none" cap="none" strike="noStrike">
                        <a:solidFill>
                          <a:srgbClr val="FFFFFF"/>
                        </a:solidFill>
                        <a:latin typeface="Arial"/>
                        <a:ea typeface="Arial"/>
                        <a:cs typeface="Arial"/>
                        <a:sym typeface="Arial"/>
                      </a:endParaRPr>
                    </a:p>
                  </a:txBody>
                  <a:tcPr marT="104050" marB="104050" marR="104050" marL="173400" anchor="ctr">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l">
                        <a:lnSpc>
                          <a:spcPct val="107000"/>
                        </a:lnSpc>
                        <a:spcBef>
                          <a:spcPts val="0"/>
                        </a:spcBef>
                        <a:spcAft>
                          <a:spcPts val="0"/>
                        </a:spcAft>
                        <a:buNone/>
                      </a:pPr>
                      <a:r>
                        <a:rPr lang="en-US" sz="2000" u="none" cap="none" strike="noStrike">
                          <a:solidFill>
                            <a:srgbClr val="262626"/>
                          </a:solidFill>
                          <a:latin typeface="Arial"/>
                          <a:ea typeface="Arial"/>
                          <a:cs typeface="Arial"/>
                          <a:sym typeface="Arial"/>
                        </a:rPr>
                        <a:t>File này định nghĩa các đối tượng cin, cout, cerr và clog, tương ứng với Standard Input Stream (Luồng đầu vào chuẩn), Standard Output Stream (Luồng đầu ra chuẩn), Un-buffered Standard Error Stream (Luồng lỗi chuẩn không được đệm) và Buffered Standard Error Stream (Luồng lỗi chuẩn được đệm).</a:t>
                      </a:r>
                      <a:endParaRPr sz="2000" u="none" cap="none" strike="noStrike">
                        <a:solidFill>
                          <a:srgbClr val="262626"/>
                        </a:solidFill>
                        <a:latin typeface="Arial"/>
                        <a:ea typeface="Arial"/>
                        <a:cs typeface="Arial"/>
                        <a:sym typeface="Arial"/>
                      </a:endParaRPr>
                    </a:p>
                  </a:txBody>
                  <a:tcPr marT="104050" marB="104050" marR="104050" marL="173400" anchor="ctr">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r>
              <a:tr h="871150">
                <a:tc>
                  <a:txBody>
                    <a:bodyPr/>
                    <a:lstStyle/>
                    <a:p>
                      <a:pPr indent="0" lvl="0" marL="0" marR="0" rtl="0" algn="l">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&lt;iomanip&gt;</a:t>
                      </a:r>
                      <a:endParaRPr b="1" sz="2000" u="none" cap="none" strike="noStrike">
                        <a:solidFill>
                          <a:srgbClr val="FFFFFF"/>
                        </a:solidFill>
                        <a:latin typeface="Arial"/>
                        <a:ea typeface="Arial"/>
                        <a:cs typeface="Arial"/>
                        <a:sym typeface="Arial"/>
                      </a:endParaRPr>
                    </a:p>
                  </a:txBody>
                  <a:tcPr marT="104050" marB="104050" marR="104050" marL="173400" anchor="ctr">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lstStyle/>
                    <a:p>
                      <a:pPr indent="0" lvl="0" marL="0" marR="0" rtl="0" algn="l">
                        <a:lnSpc>
                          <a:spcPct val="107000"/>
                        </a:lnSpc>
                        <a:spcBef>
                          <a:spcPts val="0"/>
                        </a:spcBef>
                        <a:spcAft>
                          <a:spcPts val="0"/>
                        </a:spcAft>
                        <a:buNone/>
                      </a:pPr>
                      <a:r>
                        <a:rPr lang="en-US" sz="2000" u="none" cap="none" strike="noStrike">
                          <a:solidFill>
                            <a:srgbClr val="262626"/>
                          </a:solidFill>
                          <a:latin typeface="Arial"/>
                          <a:ea typeface="Arial"/>
                          <a:cs typeface="Arial"/>
                          <a:sym typeface="Arial"/>
                        </a:rPr>
                        <a:t>File này khai báo các dịch vụ hữu ích để thực hiện hoạt động I/O được định dạng với các bộ thao tác luồng được tham số hóa như setw và setprecision.</a:t>
                      </a:r>
                      <a:endParaRPr sz="2000" u="none" cap="none" strike="noStrike">
                        <a:solidFill>
                          <a:srgbClr val="262626"/>
                        </a:solidFill>
                        <a:latin typeface="Arial"/>
                        <a:ea typeface="Arial"/>
                        <a:cs typeface="Arial"/>
                        <a:sym typeface="Arial"/>
                      </a:endParaRPr>
                    </a:p>
                  </a:txBody>
                  <a:tcPr marT="104050" marB="104050" marR="104050" marL="173400" anchor="ctr">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r>
              <a:tr h="871150">
                <a:tc>
                  <a:txBody>
                    <a:bodyPr/>
                    <a:lstStyle/>
                    <a:p>
                      <a:pPr indent="0" lvl="0" marL="0" marR="0" rtl="0" algn="l">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&lt;fstream&gt;</a:t>
                      </a:r>
                      <a:endParaRPr b="1" sz="2000" u="none" cap="none" strike="noStrike">
                        <a:solidFill>
                          <a:srgbClr val="FFFFFF"/>
                        </a:solidFill>
                        <a:latin typeface="Arial"/>
                        <a:ea typeface="Arial"/>
                        <a:cs typeface="Arial"/>
                        <a:sym typeface="Arial"/>
                      </a:endParaRPr>
                    </a:p>
                  </a:txBody>
                  <a:tcPr marT="104050" marB="104050" marR="104050" marL="173400" anchor="ctr">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36B68">
                        <a:alpha val="69803"/>
                      </a:srgbClr>
                    </a:solidFill>
                  </a:tcPr>
                </a:tc>
                <a:tc>
                  <a:txBody>
                    <a:bodyPr/>
                    <a:lstStyle/>
                    <a:p>
                      <a:pPr indent="0" lvl="0" marL="0" marR="0" rtl="0" algn="l">
                        <a:lnSpc>
                          <a:spcPct val="107000"/>
                        </a:lnSpc>
                        <a:spcBef>
                          <a:spcPts val="0"/>
                        </a:spcBef>
                        <a:spcAft>
                          <a:spcPts val="0"/>
                        </a:spcAft>
                        <a:buNone/>
                      </a:pPr>
                      <a:r>
                        <a:rPr lang="en-US" sz="2000" u="none" cap="none" strike="noStrike">
                          <a:solidFill>
                            <a:srgbClr val="262626"/>
                          </a:solidFill>
                          <a:latin typeface="Arial"/>
                          <a:ea typeface="Arial"/>
                          <a:cs typeface="Arial"/>
                          <a:sym typeface="Arial"/>
                        </a:rPr>
                        <a:t>File này khai báo các dịch vụ xử lý file được kiểm soát bởi người dùng. Chúng ta sẽ thảo luận chi tiết về nó trong chương File và Stream trong C++</a:t>
                      </a:r>
                      <a:endParaRPr sz="2000" u="none" cap="none" strike="noStrike">
                        <a:solidFill>
                          <a:srgbClr val="262626"/>
                        </a:solidFill>
                        <a:latin typeface="Arial"/>
                        <a:ea typeface="Arial"/>
                        <a:cs typeface="Arial"/>
                        <a:sym typeface="Arial"/>
                      </a:endParaRPr>
                    </a:p>
                  </a:txBody>
                  <a:tcPr marT="104050" marB="104050" marR="104050" marL="173400" anchor="ctr">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14901"/>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Questrial"/>
              <a:buNone/>
            </a:pPr>
            <a:r>
              <a:rPr lang="en-US" sz="2800"/>
              <a:t>Standard Output Stream (cout) trong C++</a:t>
            </a:r>
            <a:endParaRPr/>
          </a:p>
        </p:txBody>
      </p:sp>
      <p:sp>
        <p:nvSpPr>
          <p:cNvPr id="291" name="Google Shape;291;p3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chemeClr val="dk1"/>
              </a:buClr>
              <a:buSzPct val="100000"/>
              <a:buChar char="•"/>
            </a:pPr>
            <a:r>
              <a:rPr lang="en-US"/>
              <a:t>Đối tượng tiền định nghĩa cout là một minh họa của lớp ostream. Đối tượng cout được xem như "được kết nối tới" thiết bị đầu ra chuẩn, thường là màn hình. Đối tượng cout được sử dụng kết hợp với toán tử chèn luồng (insertion operator), được viết là &lt;&lt;, như ví dụ dưới đây:</a:t>
            </a:r>
            <a:endParaRPr/>
          </a:p>
          <a:p>
            <a:pPr indent="-99060" lvl="0" marL="228600" rtl="0" algn="l">
              <a:lnSpc>
                <a:spcPct val="90000"/>
              </a:lnSpc>
              <a:spcBef>
                <a:spcPts val="1000"/>
              </a:spcBef>
              <a:spcAft>
                <a:spcPts val="0"/>
              </a:spcAft>
              <a:buClr>
                <a:schemeClr val="dk1"/>
              </a:buClr>
              <a:buSzPct val="100000"/>
              <a:buNone/>
            </a:pPr>
            <a:r>
              <a:t/>
            </a:r>
            <a:endParaRPr/>
          </a:p>
          <a:p>
            <a:pPr indent="0" lvl="2" marL="284163" rtl="0" algn="l">
              <a:lnSpc>
                <a:spcPct val="100000"/>
              </a:lnSpc>
              <a:spcBef>
                <a:spcPts val="0"/>
              </a:spcBef>
              <a:spcAft>
                <a:spcPts val="0"/>
              </a:spcAft>
              <a:buClr>
                <a:srgbClr val="809980"/>
              </a:buClr>
              <a:buSzPct val="100000"/>
              <a:buNone/>
            </a:pPr>
            <a:r>
              <a:rPr lang="en-US" sz="2800">
                <a:solidFill>
                  <a:srgbClr val="809980"/>
                </a:solidFill>
                <a:latin typeface="Arial"/>
                <a:ea typeface="Arial"/>
                <a:cs typeface="Arial"/>
                <a:sym typeface="Arial"/>
              </a:rPr>
              <a:t>#include</a:t>
            </a:r>
            <a:r>
              <a:rPr lang="en-US" sz="2800">
                <a:latin typeface="Arial"/>
                <a:ea typeface="Arial"/>
                <a:cs typeface="Arial"/>
                <a:sym typeface="Arial"/>
              </a:rPr>
              <a:t> </a:t>
            </a:r>
            <a:r>
              <a:rPr lang="en-US" sz="2800">
                <a:solidFill>
                  <a:srgbClr val="29A329"/>
                </a:solidFill>
                <a:latin typeface="Arial"/>
                <a:ea typeface="Arial"/>
                <a:cs typeface="Arial"/>
                <a:sym typeface="Arial"/>
              </a:rPr>
              <a:t>&lt;iostream&gt;</a:t>
            </a:r>
            <a:r>
              <a:rPr lang="en-US" sz="2800">
                <a:latin typeface="Arial"/>
                <a:ea typeface="Arial"/>
                <a:cs typeface="Arial"/>
                <a:sym typeface="Arial"/>
              </a:rPr>
              <a:t> </a:t>
            </a:r>
            <a:endParaRPr/>
          </a:p>
          <a:p>
            <a:pPr indent="0" lvl="2" marL="284163" rtl="0" algn="l">
              <a:lnSpc>
                <a:spcPct val="100000"/>
              </a:lnSpc>
              <a:spcBef>
                <a:spcPts val="0"/>
              </a:spcBef>
              <a:spcAft>
                <a:spcPts val="0"/>
              </a:spcAft>
              <a:buClr>
                <a:srgbClr val="AD2BEE"/>
              </a:buClr>
              <a:buSzPct val="100000"/>
              <a:buNone/>
            </a:pPr>
            <a:r>
              <a:rPr lang="en-US" sz="2800">
                <a:solidFill>
                  <a:srgbClr val="AD2BEE"/>
                </a:solidFill>
                <a:latin typeface="Arial"/>
                <a:ea typeface="Arial"/>
                <a:cs typeface="Arial"/>
                <a:sym typeface="Arial"/>
              </a:rPr>
              <a:t>using</a:t>
            </a:r>
            <a:r>
              <a:rPr lang="en-US" sz="2800">
                <a:latin typeface="Arial"/>
                <a:ea typeface="Arial"/>
                <a:cs typeface="Arial"/>
                <a:sym typeface="Arial"/>
              </a:rPr>
              <a:t> </a:t>
            </a:r>
            <a:r>
              <a:rPr lang="en-US" sz="2800">
                <a:solidFill>
                  <a:srgbClr val="AD2BEE"/>
                </a:solidFill>
                <a:latin typeface="Arial"/>
                <a:ea typeface="Arial"/>
                <a:cs typeface="Arial"/>
                <a:sym typeface="Arial"/>
              </a:rPr>
              <a:t>namespace</a:t>
            </a:r>
            <a:r>
              <a:rPr lang="en-US" sz="2800">
                <a:solidFill>
                  <a:srgbClr val="131513"/>
                </a:solidFill>
                <a:latin typeface="Arial"/>
                <a:ea typeface="Arial"/>
                <a:cs typeface="Arial"/>
                <a:sym typeface="Arial"/>
              </a:rPr>
              <a:t> std;</a:t>
            </a:r>
            <a:r>
              <a:rPr lang="en-US" sz="2800">
                <a:latin typeface="Arial"/>
                <a:ea typeface="Arial"/>
                <a:cs typeface="Arial"/>
                <a:sym typeface="Arial"/>
              </a:rPr>
              <a:t> </a:t>
            </a:r>
            <a:endParaRPr/>
          </a:p>
          <a:p>
            <a:pPr indent="0" lvl="2" marL="284163" rtl="0" algn="l">
              <a:lnSpc>
                <a:spcPct val="100000"/>
              </a:lnSpc>
              <a:spcBef>
                <a:spcPts val="0"/>
              </a:spcBef>
              <a:spcAft>
                <a:spcPts val="0"/>
              </a:spcAft>
              <a:buClr>
                <a:srgbClr val="AD2BEE"/>
              </a:buClr>
              <a:buSzPct val="100000"/>
              <a:buNone/>
            </a:pPr>
            <a:r>
              <a:rPr lang="en-US" sz="2800">
                <a:solidFill>
                  <a:srgbClr val="AD2BEE"/>
                </a:solidFill>
                <a:latin typeface="Arial"/>
                <a:ea typeface="Arial"/>
                <a:cs typeface="Arial"/>
                <a:sym typeface="Arial"/>
              </a:rPr>
              <a:t>int</a:t>
            </a:r>
            <a:r>
              <a:rPr lang="en-US" sz="2800">
                <a:solidFill>
                  <a:srgbClr val="131513"/>
                </a:solidFill>
                <a:latin typeface="Arial"/>
                <a:ea typeface="Arial"/>
                <a:cs typeface="Arial"/>
                <a:sym typeface="Arial"/>
              </a:rPr>
              <a:t> main(</a:t>
            </a:r>
            <a:r>
              <a:rPr lang="en-US" sz="2800">
                <a:latin typeface="Arial"/>
                <a:ea typeface="Arial"/>
                <a:cs typeface="Arial"/>
                <a:sym typeface="Arial"/>
              </a:rPr>
              <a:t> </a:t>
            </a:r>
            <a:r>
              <a:rPr lang="en-US" sz="2800">
                <a:solidFill>
                  <a:srgbClr val="131513"/>
                </a:solidFill>
                <a:latin typeface="Arial"/>
                <a:ea typeface="Arial"/>
                <a:cs typeface="Arial"/>
                <a:sym typeface="Arial"/>
              </a:rPr>
              <a:t>)</a:t>
            </a:r>
            <a:r>
              <a:rPr lang="en-US" sz="2800">
                <a:latin typeface="Arial"/>
                <a:ea typeface="Arial"/>
                <a:cs typeface="Arial"/>
                <a:sym typeface="Arial"/>
              </a:rPr>
              <a:t> </a:t>
            </a:r>
            <a:r>
              <a:rPr lang="en-US" sz="2800">
                <a:solidFill>
                  <a:srgbClr val="131513"/>
                </a:solidFill>
                <a:latin typeface="Arial"/>
                <a:ea typeface="Arial"/>
                <a:cs typeface="Arial"/>
                <a:sym typeface="Arial"/>
              </a:rPr>
              <a:t>{</a:t>
            </a:r>
            <a:r>
              <a:rPr lang="en-US" sz="2800">
                <a:latin typeface="Arial"/>
                <a:ea typeface="Arial"/>
                <a:cs typeface="Arial"/>
                <a:sym typeface="Arial"/>
              </a:rPr>
              <a:t> </a:t>
            </a:r>
            <a:endParaRPr/>
          </a:p>
          <a:p>
            <a:pPr indent="0" lvl="4" marL="741363" rtl="0" algn="l">
              <a:lnSpc>
                <a:spcPct val="100000"/>
              </a:lnSpc>
              <a:spcBef>
                <a:spcPts val="0"/>
              </a:spcBef>
              <a:spcAft>
                <a:spcPts val="0"/>
              </a:spcAft>
              <a:buClr>
                <a:srgbClr val="AD2BEE"/>
              </a:buClr>
              <a:buSzPct val="100000"/>
              <a:buNone/>
            </a:pPr>
            <a:r>
              <a:rPr lang="en-US" sz="2400">
                <a:solidFill>
                  <a:srgbClr val="AD2BEE"/>
                </a:solidFill>
                <a:latin typeface="Arial"/>
                <a:ea typeface="Arial"/>
                <a:cs typeface="Arial"/>
                <a:sym typeface="Arial"/>
              </a:rPr>
              <a:t>char</a:t>
            </a:r>
            <a:r>
              <a:rPr lang="en-US" sz="2400">
                <a:solidFill>
                  <a:srgbClr val="131513"/>
                </a:solidFill>
                <a:latin typeface="Arial"/>
                <a:ea typeface="Arial"/>
                <a:cs typeface="Arial"/>
                <a:sym typeface="Arial"/>
              </a:rPr>
              <a:t> str[]</a:t>
            </a:r>
            <a:r>
              <a:rPr lang="en-US" sz="2400">
                <a:latin typeface="Arial"/>
                <a:ea typeface="Arial"/>
                <a:cs typeface="Arial"/>
                <a:sym typeface="Arial"/>
              </a:rPr>
              <a:t> </a:t>
            </a:r>
            <a:r>
              <a:rPr lang="en-US" sz="2400">
                <a:solidFill>
                  <a:srgbClr val="131513"/>
                </a:solidFill>
                <a:latin typeface="Arial"/>
                <a:ea typeface="Arial"/>
                <a:cs typeface="Arial"/>
                <a:sym typeface="Arial"/>
              </a:rPr>
              <a:t>=</a:t>
            </a:r>
            <a:r>
              <a:rPr lang="en-US" sz="2400">
                <a:latin typeface="Arial"/>
                <a:ea typeface="Arial"/>
                <a:cs typeface="Arial"/>
                <a:sym typeface="Arial"/>
              </a:rPr>
              <a:t> </a:t>
            </a:r>
            <a:r>
              <a:rPr lang="en-US" sz="2400">
                <a:solidFill>
                  <a:srgbClr val="29A329"/>
                </a:solidFill>
                <a:latin typeface="Arial"/>
                <a:ea typeface="Arial"/>
                <a:cs typeface="Arial"/>
                <a:sym typeface="Arial"/>
              </a:rPr>
              <a:t>"Xin chao C++"</a:t>
            </a:r>
            <a:r>
              <a:rPr lang="en-US" sz="2400">
                <a:solidFill>
                  <a:srgbClr val="131513"/>
                </a:solidFill>
                <a:latin typeface="Arial"/>
                <a:ea typeface="Arial"/>
                <a:cs typeface="Arial"/>
                <a:sym typeface="Arial"/>
              </a:rPr>
              <a:t>; </a:t>
            </a:r>
            <a:endParaRPr/>
          </a:p>
          <a:p>
            <a:pPr indent="0" lvl="4" marL="741363" rtl="0" algn="l">
              <a:lnSpc>
                <a:spcPct val="100000"/>
              </a:lnSpc>
              <a:spcBef>
                <a:spcPts val="0"/>
              </a:spcBef>
              <a:spcAft>
                <a:spcPts val="0"/>
              </a:spcAft>
              <a:buClr>
                <a:srgbClr val="131513"/>
              </a:buClr>
              <a:buSzPct val="100000"/>
              <a:buNone/>
            </a:pPr>
            <a:r>
              <a:rPr lang="en-US" sz="2400">
                <a:solidFill>
                  <a:srgbClr val="131513"/>
                </a:solidFill>
                <a:latin typeface="Arial"/>
                <a:ea typeface="Arial"/>
                <a:cs typeface="Arial"/>
                <a:sym typeface="Arial"/>
              </a:rPr>
              <a:t>cout &lt;&lt;</a:t>
            </a:r>
            <a:r>
              <a:rPr lang="en-US" sz="2400">
                <a:latin typeface="Arial"/>
                <a:ea typeface="Arial"/>
                <a:cs typeface="Arial"/>
                <a:sym typeface="Arial"/>
              </a:rPr>
              <a:t> </a:t>
            </a:r>
            <a:r>
              <a:rPr lang="en-US" sz="2400">
                <a:solidFill>
                  <a:srgbClr val="29A329"/>
                </a:solidFill>
                <a:latin typeface="Arial"/>
                <a:ea typeface="Arial"/>
                <a:cs typeface="Arial"/>
                <a:sym typeface="Arial"/>
              </a:rPr>
              <a:t>"Gia tri cua str la: "</a:t>
            </a:r>
            <a:r>
              <a:rPr lang="en-US" sz="2400">
                <a:latin typeface="Arial"/>
                <a:ea typeface="Arial"/>
                <a:cs typeface="Arial"/>
                <a:sym typeface="Arial"/>
              </a:rPr>
              <a:t> </a:t>
            </a:r>
            <a:r>
              <a:rPr lang="en-US" sz="2400">
                <a:solidFill>
                  <a:srgbClr val="131513"/>
                </a:solidFill>
                <a:latin typeface="Arial"/>
                <a:ea typeface="Arial"/>
                <a:cs typeface="Arial"/>
                <a:sym typeface="Arial"/>
              </a:rPr>
              <a:t>&lt;&lt; str &lt;&lt; endl;</a:t>
            </a:r>
            <a:r>
              <a:rPr lang="en-US" sz="2400">
                <a:latin typeface="Arial"/>
                <a:ea typeface="Arial"/>
                <a:cs typeface="Arial"/>
                <a:sym typeface="Arial"/>
              </a:rPr>
              <a:t> </a:t>
            </a:r>
            <a:endParaRPr/>
          </a:p>
          <a:p>
            <a:pPr indent="0" lvl="2" marL="284163" rtl="0" algn="l">
              <a:lnSpc>
                <a:spcPct val="100000"/>
              </a:lnSpc>
              <a:spcBef>
                <a:spcPts val="0"/>
              </a:spcBef>
              <a:spcAft>
                <a:spcPts val="0"/>
              </a:spcAft>
              <a:buClr>
                <a:srgbClr val="131513"/>
              </a:buClr>
              <a:buSzPct val="100000"/>
              <a:buNone/>
            </a:pPr>
            <a:r>
              <a:rPr lang="en-US" sz="2800">
                <a:solidFill>
                  <a:srgbClr val="131513"/>
                </a:solidFill>
                <a:latin typeface="Arial"/>
                <a:ea typeface="Arial"/>
                <a:cs typeface="Arial"/>
                <a:sym typeface="Arial"/>
              </a:rPr>
              <a:t>}</a:t>
            </a:r>
            <a:r>
              <a:rPr lang="en-US"/>
              <a:t> </a:t>
            </a:r>
            <a:endParaRPr/>
          </a:p>
          <a:p>
            <a:pPr indent="-228600" lvl="0" marL="228600" rtl="0" algn="l">
              <a:lnSpc>
                <a:spcPct val="120000"/>
              </a:lnSpc>
              <a:spcBef>
                <a:spcPts val="1000"/>
              </a:spcBef>
              <a:spcAft>
                <a:spcPts val="0"/>
              </a:spcAft>
              <a:buClr>
                <a:schemeClr val="dk1"/>
              </a:buClr>
              <a:buSzPct val="133333"/>
              <a:buChar char="•"/>
            </a:pPr>
            <a:r>
              <a:rPr lang="en-US"/>
              <a:t>Toán tử chèn luồng </a:t>
            </a:r>
            <a:r>
              <a:rPr lang="en-US">
                <a:solidFill>
                  <a:srgbClr val="131513"/>
                </a:solidFill>
                <a:latin typeface="Arial"/>
                <a:ea typeface="Arial"/>
                <a:cs typeface="Arial"/>
                <a:sym typeface="Arial"/>
              </a:rPr>
              <a:t>&lt;&lt; </a:t>
            </a:r>
            <a:r>
              <a:rPr lang="en-US"/>
              <a:t>có thể được sử dụng nhiều hơn một lần trong một lệnh và </a:t>
            </a:r>
            <a:r>
              <a:rPr lang="en-US">
                <a:solidFill>
                  <a:srgbClr val="131513"/>
                </a:solidFill>
                <a:latin typeface="Arial"/>
                <a:ea typeface="Arial"/>
                <a:cs typeface="Arial"/>
                <a:sym typeface="Arial"/>
              </a:rPr>
              <a:t>endl</a:t>
            </a:r>
            <a:r>
              <a:rPr lang="en-US"/>
              <a:t> được sử dụng để them một dòng mới tại cuối dòng đó.</a:t>
            </a:r>
            <a:br>
              <a:rPr lang="en-US" sz="1200"/>
            </a:br>
            <a:endParaRPr sz="1800"/>
          </a:p>
          <a:p>
            <a:pPr indent="0" lvl="2" marL="284163" rtl="0" algn="l">
              <a:lnSpc>
                <a:spcPct val="100000"/>
              </a:lnSpc>
              <a:spcBef>
                <a:spcPts val="0"/>
              </a:spcBef>
              <a:spcAft>
                <a:spcPts val="0"/>
              </a:spcAft>
              <a:buClr>
                <a:schemeClr val="dk1"/>
              </a:buClr>
              <a:buSzPct val="100000"/>
              <a:buNone/>
            </a:pPr>
            <a:r>
              <a:t/>
            </a:r>
            <a:endParaRPr/>
          </a:p>
          <a:p>
            <a:pPr indent="0" lvl="2" marL="284163" rtl="0" algn="l">
              <a:lnSpc>
                <a:spcPct val="100000"/>
              </a:lnSpc>
              <a:spcBef>
                <a:spcPts val="0"/>
              </a:spcBef>
              <a:spcAft>
                <a:spcPts val="0"/>
              </a:spcAft>
              <a:buClr>
                <a:schemeClr val="dk1"/>
              </a:buClr>
              <a:buSzPct val="100000"/>
              <a:buNone/>
            </a:pPr>
            <a:r>
              <a:t/>
            </a:r>
            <a:endParaRPr sz="5400"/>
          </a:p>
          <a:p>
            <a:pPr indent="-99060" lvl="0" marL="228600" rtl="0" algn="l">
              <a:lnSpc>
                <a:spcPct val="90000"/>
              </a:lnSpc>
              <a:spcBef>
                <a:spcPts val="1000"/>
              </a:spcBef>
              <a:spcAft>
                <a:spcPts val="0"/>
              </a:spcAft>
              <a:buClr>
                <a:schemeClr val="dk1"/>
              </a:buClr>
              <a:buSzPct val="100000"/>
              <a:buNone/>
            </a:pPr>
            <a:r>
              <a:t/>
            </a:r>
            <a:endParaRPr/>
          </a:p>
          <a:p>
            <a:pPr indent="-99060" lvl="0" marL="228600" rtl="0" algn="l">
              <a:lnSpc>
                <a:spcPct val="90000"/>
              </a:lnSpc>
              <a:spcBef>
                <a:spcPts val="1000"/>
              </a:spcBef>
              <a:spcAft>
                <a:spcPts val="0"/>
              </a:spcAft>
              <a:buClr>
                <a:schemeClr val="dk1"/>
              </a:buClr>
              <a:buSzPct val="100000"/>
              <a:buNone/>
            </a:pPr>
            <a:r>
              <a:t/>
            </a:r>
            <a:endParaRPr/>
          </a:p>
        </p:txBody>
      </p:sp>
      <p:sp>
        <p:nvSpPr>
          <p:cNvPr id="292" name="Google Shape;292;p3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32"/>
          <p:cNvSpPr/>
          <p:nvPr/>
        </p:nvSpPr>
        <p:spPr>
          <a:xfrm>
            <a:off x="0" y="17988"/>
            <a:ext cx="65" cy="421224"/>
          </a:xfrm>
          <a:prstGeom prst="rect">
            <a:avLst/>
          </a:prstGeom>
          <a:solidFill>
            <a:srgbClr val="F4FBF4"/>
          </a:solidFill>
          <a:ln>
            <a:noFill/>
          </a:ln>
        </p:spPr>
        <p:txBody>
          <a:bodyPr anchorCtr="0" anchor="ctr" bIns="142825"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4" name="Google Shape;294;p32"/>
          <p:cNvSpPr/>
          <p:nvPr/>
        </p:nvSpPr>
        <p:spPr>
          <a:xfrm>
            <a:off x="0" y="17988"/>
            <a:ext cx="65" cy="421224"/>
          </a:xfrm>
          <a:prstGeom prst="rect">
            <a:avLst/>
          </a:prstGeom>
          <a:solidFill>
            <a:srgbClr val="F4FBF4"/>
          </a:solidFill>
          <a:ln>
            <a:noFill/>
          </a:ln>
        </p:spPr>
        <p:txBody>
          <a:bodyPr anchorCtr="0" anchor="ctr" bIns="142825"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5" name="Google Shape;295;p32"/>
          <p:cNvSpPr/>
          <p:nvPr/>
        </p:nvSpPr>
        <p:spPr>
          <a:xfrm>
            <a:off x="4571967" y="90100"/>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Standard Input Stream (cin) trong C++</a:t>
            </a:r>
            <a:endParaRPr/>
          </a:p>
        </p:txBody>
      </p:sp>
      <p:sp>
        <p:nvSpPr>
          <p:cNvPr id="301" name="Google Shape;301;p3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fontScale="85000" lnSpcReduction="20000"/>
          </a:bodyPr>
          <a:lstStyle/>
          <a:p>
            <a:pPr indent="-217169" lvl="0" marL="228600" rtl="0" algn="l">
              <a:lnSpc>
                <a:spcPct val="110000"/>
              </a:lnSpc>
              <a:spcBef>
                <a:spcPts val="0"/>
              </a:spcBef>
              <a:spcAft>
                <a:spcPts val="0"/>
              </a:spcAft>
              <a:buClr>
                <a:schemeClr val="dk1"/>
              </a:buClr>
              <a:buSzPct val="100000"/>
              <a:buChar char="•"/>
            </a:pPr>
            <a:r>
              <a:rPr lang="en-US"/>
              <a:t>Đối tượng tiền định nghĩa </a:t>
            </a:r>
            <a:r>
              <a:rPr b="1" lang="en-US"/>
              <a:t>cin</a:t>
            </a:r>
            <a:r>
              <a:rPr lang="en-US"/>
              <a:t> là một minh họa của lớp iostream. Đối tượng cin được xem như đính kèm với thiết bị đầu vào chuẩn, mà thường là bàn phím. Đối tượng cin được sử dụng kết hợp với toán tử trích luồng (extraction operator), viết là &gt;&gt;, như trong ví dụ sau:</a:t>
            </a:r>
            <a:endParaRPr/>
          </a:p>
          <a:p>
            <a:pPr indent="-87629" lvl="0" marL="228600" rtl="0" algn="l">
              <a:lnSpc>
                <a:spcPct val="90000"/>
              </a:lnSpc>
              <a:spcBef>
                <a:spcPts val="1000"/>
              </a:spcBef>
              <a:spcAft>
                <a:spcPts val="0"/>
              </a:spcAft>
              <a:buClr>
                <a:schemeClr val="dk1"/>
              </a:buClr>
              <a:buSzPct val="100000"/>
              <a:buNone/>
            </a:pPr>
            <a:r>
              <a:t/>
            </a:r>
            <a:endParaRPr/>
          </a:p>
          <a:p>
            <a:pPr indent="0" lvl="1" marL="225425" rtl="0" algn="l">
              <a:lnSpc>
                <a:spcPct val="90000"/>
              </a:lnSpc>
              <a:spcBef>
                <a:spcPts val="500"/>
              </a:spcBef>
              <a:spcAft>
                <a:spcPts val="0"/>
              </a:spcAft>
              <a:buClr>
                <a:srgbClr val="809980"/>
              </a:buClr>
              <a:buSzPct val="100000"/>
              <a:buNone/>
            </a:pPr>
            <a:r>
              <a:rPr lang="en-US" sz="2400">
                <a:solidFill>
                  <a:srgbClr val="809980"/>
                </a:solidFill>
                <a:latin typeface="Arial"/>
                <a:ea typeface="Arial"/>
                <a:cs typeface="Arial"/>
                <a:sym typeface="Arial"/>
              </a:rPr>
              <a:t>#include</a:t>
            </a:r>
            <a:r>
              <a:rPr lang="en-US" sz="2400">
                <a:latin typeface="Arial"/>
                <a:ea typeface="Arial"/>
                <a:cs typeface="Arial"/>
                <a:sym typeface="Arial"/>
              </a:rPr>
              <a:t> </a:t>
            </a:r>
            <a:r>
              <a:rPr lang="en-US" sz="2400">
                <a:solidFill>
                  <a:srgbClr val="29A329"/>
                </a:solidFill>
                <a:latin typeface="Arial"/>
                <a:ea typeface="Arial"/>
                <a:cs typeface="Arial"/>
                <a:sym typeface="Arial"/>
              </a:rPr>
              <a:t>&lt;iostream&gt;</a:t>
            </a:r>
            <a:r>
              <a:rPr lang="en-US" sz="2400">
                <a:latin typeface="Arial"/>
                <a:ea typeface="Arial"/>
                <a:cs typeface="Arial"/>
                <a:sym typeface="Arial"/>
              </a:rPr>
              <a:t> </a:t>
            </a:r>
            <a:endParaRPr/>
          </a:p>
          <a:p>
            <a:pPr indent="0" lvl="1" marL="225425" rtl="0" algn="l">
              <a:lnSpc>
                <a:spcPct val="90000"/>
              </a:lnSpc>
              <a:spcBef>
                <a:spcPts val="500"/>
              </a:spcBef>
              <a:spcAft>
                <a:spcPts val="0"/>
              </a:spcAft>
              <a:buClr>
                <a:srgbClr val="AD2BEE"/>
              </a:buClr>
              <a:buSzPct val="100000"/>
              <a:buNone/>
            </a:pPr>
            <a:r>
              <a:rPr lang="en-US" sz="2400">
                <a:solidFill>
                  <a:srgbClr val="AD2BEE"/>
                </a:solidFill>
                <a:latin typeface="Arial"/>
                <a:ea typeface="Arial"/>
                <a:cs typeface="Arial"/>
                <a:sym typeface="Arial"/>
              </a:rPr>
              <a:t>using</a:t>
            </a:r>
            <a:r>
              <a:rPr lang="en-US" sz="2400">
                <a:latin typeface="Arial"/>
                <a:ea typeface="Arial"/>
                <a:cs typeface="Arial"/>
                <a:sym typeface="Arial"/>
              </a:rPr>
              <a:t> </a:t>
            </a:r>
            <a:r>
              <a:rPr lang="en-US" sz="2400">
                <a:solidFill>
                  <a:srgbClr val="AD2BEE"/>
                </a:solidFill>
                <a:latin typeface="Arial"/>
                <a:ea typeface="Arial"/>
                <a:cs typeface="Arial"/>
                <a:sym typeface="Arial"/>
              </a:rPr>
              <a:t>namespace</a:t>
            </a:r>
            <a:r>
              <a:rPr lang="en-US" sz="2400">
                <a:solidFill>
                  <a:srgbClr val="131513"/>
                </a:solidFill>
                <a:latin typeface="Arial"/>
                <a:ea typeface="Arial"/>
                <a:cs typeface="Arial"/>
                <a:sym typeface="Arial"/>
              </a:rPr>
              <a:t> std;</a:t>
            </a:r>
            <a:r>
              <a:rPr lang="en-US" sz="2400">
                <a:latin typeface="Arial"/>
                <a:ea typeface="Arial"/>
                <a:cs typeface="Arial"/>
                <a:sym typeface="Arial"/>
              </a:rPr>
              <a:t> </a:t>
            </a:r>
            <a:endParaRPr/>
          </a:p>
          <a:p>
            <a:pPr indent="0" lvl="1" marL="225425" rtl="0" algn="l">
              <a:lnSpc>
                <a:spcPct val="90000"/>
              </a:lnSpc>
              <a:spcBef>
                <a:spcPts val="500"/>
              </a:spcBef>
              <a:spcAft>
                <a:spcPts val="0"/>
              </a:spcAft>
              <a:buClr>
                <a:srgbClr val="AD2BEE"/>
              </a:buClr>
              <a:buSzPct val="100000"/>
              <a:buNone/>
            </a:pPr>
            <a:r>
              <a:rPr lang="en-US" sz="2400">
                <a:solidFill>
                  <a:srgbClr val="AD2BEE"/>
                </a:solidFill>
                <a:latin typeface="Arial"/>
                <a:ea typeface="Arial"/>
                <a:cs typeface="Arial"/>
                <a:sym typeface="Arial"/>
              </a:rPr>
              <a:t>int</a:t>
            </a:r>
            <a:r>
              <a:rPr lang="en-US" sz="2400">
                <a:solidFill>
                  <a:srgbClr val="131513"/>
                </a:solidFill>
                <a:latin typeface="Arial"/>
                <a:ea typeface="Arial"/>
                <a:cs typeface="Arial"/>
                <a:sym typeface="Arial"/>
              </a:rPr>
              <a:t> main(</a:t>
            </a:r>
            <a:r>
              <a:rPr lang="en-US" sz="2400">
                <a:latin typeface="Arial"/>
                <a:ea typeface="Arial"/>
                <a:cs typeface="Arial"/>
                <a:sym typeface="Arial"/>
              </a:rPr>
              <a:t> </a:t>
            </a:r>
            <a:r>
              <a:rPr lang="en-US" sz="2400">
                <a:solidFill>
                  <a:srgbClr val="131513"/>
                </a:solidFill>
                <a:latin typeface="Arial"/>
                <a:ea typeface="Arial"/>
                <a:cs typeface="Arial"/>
                <a:sym typeface="Arial"/>
              </a:rPr>
              <a:t>)</a:t>
            </a:r>
            <a:r>
              <a:rPr lang="en-US" sz="2400">
                <a:latin typeface="Arial"/>
                <a:ea typeface="Arial"/>
                <a:cs typeface="Arial"/>
                <a:sym typeface="Arial"/>
              </a:rPr>
              <a:t> </a:t>
            </a:r>
            <a:r>
              <a:rPr lang="en-US" sz="2400">
                <a:solidFill>
                  <a:srgbClr val="131513"/>
                </a:solidFill>
                <a:latin typeface="Arial"/>
                <a:ea typeface="Arial"/>
                <a:cs typeface="Arial"/>
                <a:sym typeface="Arial"/>
              </a:rPr>
              <a:t>{</a:t>
            </a:r>
            <a:r>
              <a:rPr lang="en-US" sz="2400">
                <a:latin typeface="Arial"/>
                <a:ea typeface="Arial"/>
                <a:cs typeface="Arial"/>
                <a:sym typeface="Arial"/>
              </a:rPr>
              <a:t> </a:t>
            </a:r>
            <a:endParaRPr/>
          </a:p>
          <a:p>
            <a:pPr indent="0" lvl="3" marL="682625" rtl="0" algn="l">
              <a:lnSpc>
                <a:spcPct val="90000"/>
              </a:lnSpc>
              <a:spcBef>
                <a:spcPts val="500"/>
              </a:spcBef>
              <a:spcAft>
                <a:spcPts val="0"/>
              </a:spcAft>
              <a:buClr>
                <a:srgbClr val="AD2BEE"/>
              </a:buClr>
              <a:buSzPct val="100000"/>
              <a:buNone/>
            </a:pPr>
            <a:r>
              <a:rPr lang="en-US" sz="2200">
                <a:solidFill>
                  <a:srgbClr val="AD2BEE"/>
                </a:solidFill>
                <a:latin typeface="Arial"/>
                <a:ea typeface="Arial"/>
                <a:cs typeface="Arial"/>
                <a:sym typeface="Arial"/>
              </a:rPr>
              <a:t>char</a:t>
            </a:r>
            <a:r>
              <a:rPr lang="en-US" sz="2200">
                <a:solidFill>
                  <a:srgbClr val="131513"/>
                </a:solidFill>
                <a:latin typeface="Arial"/>
                <a:ea typeface="Arial"/>
                <a:cs typeface="Arial"/>
                <a:sym typeface="Arial"/>
              </a:rPr>
              <a:t> ten[</a:t>
            </a:r>
            <a:r>
              <a:rPr lang="en-US" sz="2200">
                <a:solidFill>
                  <a:srgbClr val="87711D"/>
                </a:solidFill>
                <a:latin typeface="Arial"/>
                <a:ea typeface="Arial"/>
                <a:cs typeface="Arial"/>
                <a:sym typeface="Arial"/>
              </a:rPr>
              <a:t>50</a:t>
            </a:r>
            <a:r>
              <a:rPr lang="en-US" sz="2200">
                <a:solidFill>
                  <a:srgbClr val="131513"/>
                </a:solidFill>
                <a:latin typeface="Arial"/>
                <a:ea typeface="Arial"/>
                <a:cs typeface="Arial"/>
                <a:sym typeface="Arial"/>
              </a:rPr>
              <a:t>]; </a:t>
            </a:r>
            <a:endParaRPr/>
          </a:p>
          <a:p>
            <a:pPr indent="0" lvl="3" marL="682625" rtl="0" algn="l">
              <a:lnSpc>
                <a:spcPct val="90000"/>
              </a:lnSpc>
              <a:spcBef>
                <a:spcPts val="500"/>
              </a:spcBef>
              <a:spcAft>
                <a:spcPts val="0"/>
              </a:spcAft>
              <a:buClr>
                <a:srgbClr val="131513"/>
              </a:buClr>
              <a:buSzPct val="100000"/>
              <a:buNone/>
            </a:pPr>
            <a:r>
              <a:rPr lang="en-US" sz="2200">
                <a:solidFill>
                  <a:srgbClr val="131513"/>
                </a:solidFill>
                <a:latin typeface="Arial"/>
                <a:ea typeface="Arial"/>
                <a:cs typeface="Arial"/>
                <a:sym typeface="Arial"/>
              </a:rPr>
              <a:t>cout &lt;&lt;</a:t>
            </a:r>
            <a:r>
              <a:rPr lang="en-US" sz="2200">
                <a:latin typeface="Arial"/>
                <a:ea typeface="Arial"/>
                <a:cs typeface="Arial"/>
                <a:sym typeface="Arial"/>
              </a:rPr>
              <a:t> </a:t>
            </a:r>
            <a:r>
              <a:rPr lang="en-US" sz="2200">
                <a:solidFill>
                  <a:srgbClr val="29A329"/>
                </a:solidFill>
                <a:latin typeface="Arial"/>
                <a:ea typeface="Arial"/>
                <a:cs typeface="Arial"/>
                <a:sym typeface="Arial"/>
              </a:rPr>
              <a:t>"Nhap ten cua ban (viet lien): "</a:t>
            </a:r>
            <a:r>
              <a:rPr lang="en-US" sz="2200">
                <a:solidFill>
                  <a:srgbClr val="131513"/>
                </a:solidFill>
                <a:latin typeface="Arial"/>
                <a:ea typeface="Arial"/>
                <a:cs typeface="Arial"/>
                <a:sym typeface="Arial"/>
              </a:rPr>
              <a:t>; </a:t>
            </a:r>
            <a:endParaRPr/>
          </a:p>
          <a:p>
            <a:pPr indent="0" lvl="3" marL="682625" rtl="0" algn="l">
              <a:lnSpc>
                <a:spcPct val="90000"/>
              </a:lnSpc>
              <a:spcBef>
                <a:spcPts val="500"/>
              </a:spcBef>
              <a:spcAft>
                <a:spcPts val="0"/>
              </a:spcAft>
              <a:buClr>
                <a:srgbClr val="131513"/>
              </a:buClr>
              <a:buSzPct val="100000"/>
              <a:buNone/>
            </a:pPr>
            <a:r>
              <a:rPr lang="en-US" sz="2200">
                <a:solidFill>
                  <a:srgbClr val="131513"/>
                </a:solidFill>
                <a:latin typeface="Arial"/>
                <a:ea typeface="Arial"/>
                <a:cs typeface="Arial"/>
                <a:sym typeface="Arial"/>
              </a:rPr>
              <a:t>cin &gt;&gt; ten; </a:t>
            </a:r>
            <a:endParaRPr/>
          </a:p>
          <a:p>
            <a:pPr indent="0" lvl="3" marL="682625" rtl="0" algn="l">
              <a:lnSpc>
                <a:spcPct val="90000"/>
              </a:lnSpc>
              <a:spcBef>
                <a:spcPts val="500"/>
              </a:spcBef>
              <a:spcAft>
                <a:spcPts val="0"/>
              </a:spcAft>
              <a:buClr>
                <a:srgbClr val="131513"/>
              </a:buClr>
              <a:buSzPct val="100000"/>
              <a:buNone/>
            </a:pPr>
            <a:r>
              <a:rPr lang="en-US" sz="2200">
                <a:solidFill>
                  <a:srgbClr val="131513"/>
                </a:solidFill>
                <a:latin typeface="Arial"/>
                <a:ea typeface="Arial"/>
                <a:cs typeface="Arial"/>
                <a:sym typeface="Arial"/>
              </a:rPr>
              <a:t>cout &lt;&lt;</a:t>
            </a:r>
            <a:r>
              <a:rPr lang="en-US" sz="2200">
                <a:latin typeface="Arial"/>
                <a:ea typeface="Arial"/>
                <a:cs typeface="Arial"/>
                <a:sym typeface="Arial"/>
              </a:rPr>
              <a:t> </a:t>
            </a:r>
            <a:r>
              <a:rPr lang="en-US" sz="2200">
                <a:solidFill>
                  <a:srgbClr val="29A329"/>
                </a:solidFill>
                <a:latin typeface="Arial"/>
                <a:ea typeface="Arial"/>
                <a:cs typeface="Arial"/>
                <a:sym typeface="Arial"/>
              </a:rPr>
              <a:t>"Ten ban la: "</a:t>
            </a:r>
            <a:r>
              <a:rPr lang="en-US" sz="2200">
                <a:latin typeface="Arial"/>
                <a:ea typeface="Arial"/>
                <a:cs typeface="Arial"/>
                <a:sym typeface="Arial"/>
              </a:rPr>
              <a:t> </a:t>
            </a:r>
            <a:r>
              <a:rPr lang="en-US" sz="2200">
                <a:solidFill>
                  <a:srgbClr val="131513"/>
                </a:solidFill>
                <a:latin typeface="Arial"/>
                <a:ea typeface="Arial"/>
                <a:cs typeface="Arial"/>
                <a:sym typeface="Arial"/>
              </a:rPr>
              <a:t>&lt;&lt; ten &lt;&lt; endl;</a:t>
            </a:r>
            <a:endParaRPr/>
          </a:p>
          <a:p>
            <a:pPr indent="0" lvl="1" marL="225425" rtl="0" algn="l">
              <a:lnSpc>
                <a:spcPct val="90000"/>
              </a:lnSpc>
              <a:spcBef>
                <a:spcPts val="500"/>
              </a:spcBef>
              <a:spcAft>
                <a:spcPts val="0"/>
              </a:spcAft>
              <a:buClr>
                <a:schemeClr val="dk1"/>
              </a:buClr>
              <a:buSzPct val="100000"/>
              <a:buNone/>
            </a:pPr>
            <a:r>
              <a:rPr lang="en-US" sz="2400">
                <a:latin typeface="Arial"/>
                <a:ea typeface="Arial"/>
                <a:cs typeface="Arial"/>
                <a:sym typeface="Arial"/>
              </a:rPr>
              <a:t> </a:t>
            </a:r>
            <a:r>
              <a:rPr lang="en-US" sz="2400">
                <a:solidFill>
                  <a:srgbClr val="131513"/>
                </a:solidFill>
                <a:latin typeface="Arial"/>
                <a:ea typeface="Arial"/>
                <a:cs typeface="Arial"/>
                <a:sym typeface="Arial"/>
              </a:rPr>
              <a:t>}</a:t>
            </a:r>
            <a:r>
              <a:rPr lang="en-US" sz="2000"/>
              <a:t> </a:t>
            </a:r>
            <a:endParaRPr sz="4800"/>
          </a:p>
          <a:p>
            <a:pPr indent="-87629" lvl="0" marL="228600" rtl="0" algn="l">
              <a:lnSpc>
                <a:spcPct val="90000"/>
              </a:lnSpc>
              <a:spcBef>
                <a:spcPts val="1000"/>
              </a:spcBef>
              <a:spcAft>
                <a:spcPts val="0"/>
              </a:spcAft>
              <a:buClr>
                <a:schemeClr val="dk1"/>
              </a:buClr>
              <a:buSzPct val="100000"/>
              <a:buNone/>
            </a:pPr>
            <a:r>
              <a:t/>
            </a:r>
            <a:endParaRPr/>
          </a:p>
          <a:p>
            <a:pPr indent="-87629" lvl="0" marL="228600" rtl="0" algn="l">
              <a:lnSpc>
                <a:spcPct val="90000"/>
              </a:lnSpc>
              <a:spcBef>
                <a:spcPts val="1000"/>
              </a:spcBef>
              <a:spcAft>
                <a:spcPts val="0"/>
              </a:spcAft>
              <a:buClr>
                <a:schemeClr val="dk1"/>
              </a:buClr>
              <a:buSzPct val="100000"/>
              <a:buNone/>
            </a:pPr>
            <a:r>
              <a:t/>
            </a:r>
            <a:endParaRPr/>
          </a:p>
        </p:txBody>
      </p:sp>
      <p:sp>
        <p:nvSpPr>
          <p:cNvPr id="302" name="Google Shape;302;p3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33"/>
          <p:cNvSpPr/>
          <p:nvPr/>
        </p:nvSpPr>
        <p:spPr>
          <a:xfrm>
            <a:off x="0" y="17988"/>
            <a:ext cx="65" cy="421224"/>
          </a:xfrm>
          <a:prstGeom prst="rect">
            <a:avLst/>
          </a:prstGeom>
          <a:solidFill>
            <a:srgbClr val="F4FBF4"/>
          </a:solidFill>
          <a:ln>
            <a:noFill/>
          </a:ln>
        </p:spPr>
        <p:txBody>
          <a:bodyPr anchorCtr="0" anchor="ctr" bIns="142825"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Standard Input Stream (cin) trong C++</a:t>
            </a:r>
            <a:endParaRPr/>
          </a:p>
        </p:txBody>
      </p:sp>
      <p:sp>
        <p:nvSpPr>
          <p:cNvPr id="309" name="Google Shape;309;p3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Bộ biên dịch C++ cũng quyết định kiểu dữ liệu của giá trị đã nhập và chọn toán tử trích luồng thích hợp để trích giá trị và lưu giữ nó trong các biến đã cung cấp.</a:t>
            </a:r>
            <a:endParaRPr/>
          </a:p>
          <a:p>
            <a:pPr indent="-228600" lvl="0" marL="228600" rtl="0" algn="l">
              <a:lnSpc>
                <a:spcPct val="90000"/>
              </a:lnSpc>
              <a:spcBef>
                <a:spcPts val="1000"/>
              </a:spcBef>
              <a:spcAft>
                <a:spcPts val="0"/>
              </a:spcAft>
              <a:buClr>
                <a:schemeClr val="dk1"/>
              </a:buClr>
              <a:buSzPts val="2400"/>
              <a:buChar char="•"/>
            </a:pPr>
            <a:r>
              <a:rPr lang="en-US"/>
              <a:t>Toán tử trích luồng &gt;&gt; có thể được sử dụng nhiều hơn một lần trong một lệnh. Để yêu cầu nhiều hơn một dữ liệu chuẩn, bạn có thể sử dụng:</a:t>
            </a:r>
            <a:endParaRPr/>
          </a:p>
          <a:p>
            <a:pPr indent="0" lvl="0" marL="0" rtl="0" algn="l">
              <a:lnSpc>
                <a:spcPct val="90000"/>
              </a:lnSpc>
              <a:spcBef>
                <a:spcPts val="1000"/>
              </a:spcBef>
              <a:spcAft>
                <a:spcPts val="0"/>
              </a:spcAft>
              <a:buClr>
                <a:schemeClr val="dk1"/>
              </a:buClr>
              <a:buSzPts val="2400"/>
              <a:buNone/>
            </a:pPr>
            <a:r>
              <a:rPr lang="en-US"/>
              <a:t>	</a:t>
            </a:r>
            <a:r>
              <a:rPr lang="en-US">
                <a:latin typeface="Courier New"/>
                <a:ea typeface="Courier New"/>
                <a:cs typeface="Courier New"/>
                <a:sym typeface="Courier New"/>
              </a:rPr>
              <a:t>cin &gt;&gt; ten &gt;&gt; tuoi;</a:t>
            </a:r>
            <a:endParaRPr/>
          </a:p>
          <a:p>
            <a:pPr indent="0" lvl="0" marL="0" rtl="0" algn="l">
              <a:lnSpc>
                <a:spcPct val="90000"/>
              </a:lnSpc>
              <a:spcBef>
                <a:spcPts val="1000"/>
              </a:spcBef>
              <a:spcAft>
                <a:spcPts val="0"/>
              </a:spcAft>
              <a:buClr>
                <a:schemeClr val="dk1"/>
              </a:buClr>
              <a:buSzPts val="2400"/>
              <a:buNone/>
            </a:pPr>
            <a:r>
              <a:rPr lang="en-US"/>
              <a:t>Nó tương đương với hai lệnh sau:</a:t>
            </a:r>
            <a:endParaRPr/>
          </a:p>
          <a:p>
            <a:pPr indent="0" lvl="0" marL="0" rtl="0" algn="l">
              <a:lnSpc>
                <a:spcPct val="90000"/>
              </a:lnSpc>
              <a:spcBef>
                <a:spcPts val="1000"/>
              </a:spcBef>
              <a:spcAft>
                <a:spcPts val="0"/>
              </a:spcAft>
              <a:buClr>
                <a:schemeClr val="dk1"/>
              </a:buClr>
              <a:buSzPts val="2400"/>
              <a:buNone/>
            </a:pPr>
            <a:r>
              <a:rPr lang="en-US"/>
              <a:t>	</a:t>
            </a:r>
            <a:r>
              <a:rPr lang="en-US">
                <a:latin typeface="Courier New"/>
                <a:ea typeface="Courier New"/>
                <a:cs typeface="Courier New"/>
                <a:sym typeface="Courier New"/>
              </a:rPr>
              <a:t>cin &gt;&gt; ten; cin &gt;&gt; tuoi;</a:t>
            </a:r>
            <a:endParaRPr/>
          </a:p>
        </p:txBody>
      </p:sp>
      <p:sp>
        <p:nvSpPr>
          <p:cNvPr id="310" name="Google Shape;310;p3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34"/>
          <p:cNvSpPr/>
          <p:nvPr/>
        </p:nvSpPr>
        <p:spPr>
          <a:xfrm>
            <a:off x="0" y="17988"/>
            <a:ext cx="65" cy="421224"/>
          </a:xfrm>
          <a:prstGeom prst="rect">
            <a:avLst/>
          </a:prstGeom>
          <a:solidFill>
            <a:srgbClr val="F4FBF4"/>
          </a:solidFill>
          <a:ln>
            <a:noFill/>
          </a:ln>
        </p:spPr>
        <p:txBody>
          <a:bodyPr anchorCtr="0" anchor="ctr" bIns="142825"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IDE lập trình</a:t>
            </a:r>
            <a:endParaRPr/>
          </a:p>
        </p:txBody>
      </p:sp>
      <p:sp>
        <p:nvSpPr>
          <p:cNvPr id="317" name="Google Shape;317;p3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Codeblock: </a:t>
            </a:r>
            <a:r>
              <a:rPr lang="en-US" u="sng">
                <a:solidFill>
                  <a:schemeClr val="hlink"/>
                </a:solidFill>
                <a:hlinkClick r:id="rId3"/>
              </a:rPr>
              <a:t>http://www.codeblocks.org/downloads/26</a:t>
            </a:r>
            <a:endParaRPr/>
          </a:p>
          <a:p>
            <a:pPr indent="-228600" lvl="0" marL="228600" rtl="0" algn="l">
              <a:lnSpc>
                <a:spcPct val="90000"/>
              </a:lnSpc>
              <a:spcBef>
                <a:spcPts val="1000"/>
              </a:spcBef>
              <a:spcAft>
                <a:spcPts val="0"/>
              </a:spcAft>
              <a:buClr>
                <a:schemeClr val="dk1"/>
              </a:buClr>
              <a:buSzPts val="2400"/>
              <a:buChar char="•"/>
            </a:pPr>
            <a:r>
              <a:rPr lang="en-US"/>
              <a:t>Link download: </a:t>
            </a:r>
            <a:r>
              <a:rPr lang="en-US" u="sng">
                <a:solidFill>
                  <a:schemeClr val="hlink"/>
                </a:solidFill>
                <a:hlinkClick r:id="rId4"/>
              </a:rPr>
              <a:t>https://www.fosshub.com/Code-Blocks.html?dwl=codeblocks-17.12mingw-setup.exe</a:t>
            </a:r>
            <a:endParaRPr/>
          </a:p>
          <a:p>
            <a:pPr indent="-76200" lvl="0" marL="228600" rtl="0" algn="l">
              <a:lnSpc>
                <a:spcPct val="90000"/>
              </a:lnSpc>
              <a:spcBef>
                <a:spcPts val="1000"/>
              </a:spcBef>
              <a:spcAft>
                <a:spcPts val="0"/>
              </a:spcAft>
              <a:buClr>
                <a:schemeClr val="dk1"/>
              </a:buClr>
              <a:buSzPts val="2400"/>
              <a:buNone/>
            </a:pPr>
            <a:r>
              <a:t/>
            </a:r>
            <a:endParaRPr/>
          </a:p>
        </p:txBody>
      </p:sp>
      <p:sp>
        <p:nvSpPr>
          <p:cNvPr id="318" name="Google Shape;318;p3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35"/>
          <p:cNvSpPr/>
          <p:nvPr/>
        </p:nvSpPr>
        <p:spPr>
          <a:xfrm>
            <a:off x="0" y="17988"/>
            <a:ext cx="65" cy="421224"/>
          </a:xfrm>
          <a:prstGeom prst="rect">
            <a:avLst/>
          </a:prstGeom>
          <a:solidFill>
            <a:srgbClr val="F4FBF4"/>
          </a:solidFill>
          <a:ln>
            <a:noFill/>
          </a:ln>
        </p:spPr>
        <p:txBody>
          <a:bodyPr anchorCtr="0" anchor="ctr" bIns="142825"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estrial"/>
              <a:buNone/>
            </a:pPr>
            <a:r>
              <a:rPr lang="en-US" sz="4400"/>
              <a:t>Chu trình phát triển phần mềm</a:t>
            </a:r>
            <a:endParaRPr sz="4400"/>
          </a:p>
        </p:txBody>
      </p:sp>
      <p:sp>
        <p:nvSpPr>
          <p:cNvPr id="325" name="Google Shape;325;p36"/>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
        <p:nvSpPr>
          <p:cNvPr id="326" name="Google Shape;326;p36"/>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Chu trình phát triển phần mềm </a:t>
            </a:r>
            <a:endParaRPr/>
          </a:p>
        </p:txBody>
      </p:sp>
      <p:sp>
        <p:nvSpPr>
          <p:cNvPr id="332" name="Google Shape;332;p3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Program development cycle?</a:t>
            </a:r>
            <a:endParaRPr/>
          </a:p>
        </p:txBody>
      </p:sp>
      <p:sp>
        <p:nvSpPr>
          <p:cNvPr id="333" name="Google Shape;333;p3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p37"/>
          <p:cNvSpPr/>
          <p:nvPr/>
        </p:nvSpPr>
        <p:spPr>
          <a:xfrm>
            <a:off x="304800" y="1547813"/>
            <a:ext cx="8585200" cy="6619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950"/>
              <a:buFont typeface="Noto Sans Symbols"/>
              <a:buChar char="⮚"/>
            </a:pPr>
            <a:r>
              <a:rPr b="1" i="0" lang="en-US" sz="2600" u="none" cap="none" strike="noStrike">
                <a:solidFill>
                  <a:srgbClr val="000000"/>
                </a:solidFill>
                <a:latin typeface="Questrial"/>
                <a:ea typeface="Questrial"/>
                <a:cs typeface="Questrial"/>
                <a:sym typeface="Questrial"/>
              </a:rPr>
              <a:t>Là các bước mà lập trình viên dùng để xây dựng chương trình</a:t>
            </a:r>
            <a:endParaRPr b="1" i="0" sz="2600" u="none" cap="none" strike="noStrike">
              <a:solidFill>
                <a:srgbClr val="000000"/>
              </a:solidFill>
              <a:latin typeface="Questrial"/>
              <a:ea typeface="Questrial"/>
              <a:cs typeface="Questrial"/>
              <a:sym typeface="Questrial"/>
            </a:endParaRPr>
          </a:p>
        </p:txBody>
      </p:sp>
      <p:pic>
        <p:nvPicPr>
          <p:cNvPr id="335" name="Google Shape;335;p37"/>
          <p:cNvPicPr preferRelativeResize="0"/>
          <p:nvPr/>
        </p:nvPicPr>
        <p:blipFill rotWithShape="1">
          <a:blip r:embed="rId3">
            <a:alphaModFix/>
          </a:blip>
          <a:srcRect b="0" l="0" r="0" t="0"/>
          <a:stretch/>
        </p:blipFill>
        <p:spPr>
          <a:xfrm>
            <a:off x="1999578" y="2387599"/>
            <a:ext cx="5410200" cy="4105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1 — Analyze Requirements</a:t>
            </a:r>
            <a:endParaRPr/>
          </a:p>
        </p:txBody>
      </p:sp>
      <p:sp>
        <p:nvSpPr>
          <p:cNvPr id="341" name="Google Shape;341;p3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Các việc cần làm khi phân tích yêu cầu?</a:t>
            </a:r>
            <a:endParaRPr/>
          </a:p>
        </p:txBody>
      </p:sp>
      <p:sp>
        <p:nvSpPr>
          <p:cNvPr id="342" name="Google Shape;342;p3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38"/>
          <p:cNvSpPr/>
          <p:nvPr/>
        </p:nvSpPr>
        <p:spPr>
          <a:xfrm>
            <a:off x="304800" y="1547813"/>
            <a:ext cx="8585200" cy="25669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950"/>
              <a:buFont typeface="Noto Sans Symbols"/>
              <a:buAutoNum type="arabicPeriod"/>
            </a:pPr>
            <a:r>
              <a:rPr b="1" i="0" lang="en-US" sz="2600" u="none" cap="none" strike="noStrike">
                <a:solidFill>
                  <a:srgbClr val="000000"/>
                </a:solidFill>
                <a:latin typeface="Questrial"/>
                <a:ea typeface="Questrial"/>
                <a:cs typeface="Questrial"/>
                <a:sym typeface="Questrial"/>
              </a:rPr>
              <a:t>Thiết lập các requirements</a:t>
            </a:r>
            <a:endParaRPr/>
          </a:p>
          <a:p>
            <a:pPr indent="-495300" lvl="1" marL="609600" marR="0" rtl="0" algn="l">
              <a:spcBef>
                <a:spcPts val="130"/>
              </a:spcBef>
              <a:spcAft>
                <a:spcPts val="0"/>
              </a:spcAft>
              <a:buClr>
                <a:srgbClr val="D94439"/>
              </a:buClr>
              <a:buSzPts val="1950"/>
              <a:buFont typeface="Noto Sans Symbols"/>
              <a:buAutoNum type="arabicPeriod"/>
            </a:pPr>
            <a:r>
              <a:rPr b="1" i="0" lang="en-US" sz="2600" u="none" cap="none" strike="noStrike">
                <a:solidFill>
                  <a:srgbClr val="000000"/>
                </a:solidFill>
                <a:latin typeface="Questrial"/>
                <a:ea typeface="Questrial"/>
                <a:cs typeface="Questrial"/>
                <a:sym typeface="Questrial"/>
              </a:rPr>
              <a:t>Gặp các nhà phân tích hệ thống và users</a:t>
            </a:r>
            <a:endParaRPr b="1" i="0" sz="2600" u="none" cap="none" strike="noStrike">
              <a:solidFill>
                <a:srgbClr val="000000"/>
              </a:solidFill>
              <a:latin typeface="Questrial"/>
              <a:ea typeface="Questrial"/>
              <a:cs typeface="Questrial"/>
              <a:sym typeface="Questrial"/>
            </a:endParaRPr>
          </a:p>
          <a:p>
            <a:pPr indent="-495300" lvl="1" marL="609600" marR="0" rtl="0" algn="l">
              <a:spcBef>
                <a:spcPts val="130"/>
              </a:spcBef>
              <a:spcAft>
                <a:spcPts val="0"/>
              </a:spcAft>
              <a:buClr>
                <a:srgbClr val="D94439"/>
              </a:buClr>
              <a:buSzPts val="1950"/>
              <a:buFont typeface="Noto Sans Symbols"/>
              <a:buAutoNum type="arabicPeriod"/>
            </a:pPr>
            <a:r>
              <a:rPr b="1" i="0" lang="en-US" sz="2600" u="none" cap="none" strike="noStrike">
                <a:solidFill>
                  <a:srgbClr val="000000"/>
                </a:solidFill>
                <a:latin typeface="Questrial"/>
                <a:ea typeface="Questrial"/>
                <a:cs typeface="Questrial"/>
                <a:sym typeface="Questrial"/>
              </a:rPr>
              <a:t>Xác định input, output, processing, và các thành phần dữ liệu</a:t>
            </a:r>
            <a:endParaRPr b="1" i="0" sz="2600" u="none" cap="none" strike="noStrike">
              <a:solidFill>
                <a:srgbClr val="000000"/>
              </a:solidFill>
              <a:latin typeface="Questrial"/>
              <a:ea typeface="Questrial"/>
              <a:cs typeface="Questrial"/>
              <a:sym typeface="Questrial"/>
            </a:endParaRPr>
          </a:p>
        </p:txBody>
      </p:sp>
      <p:sp>
        <p:nvSpPr>
          <p:cNvPr id="344" name="Google Shape;344;p38"/>
          <p:cNvSpPr/>
          <p:nvPr/>
        </p:nvSpPr>
        <p:spPr>
          <a:xfrm>
            <a:off x="330200" y="3224213"/>
            <a:ext cx="3181350" cy="2338387"/>
          </a:xfrm>
          <a:prstGeom prst="rect">
            <a:avLst/>
          </a:prstGeom>
          <a:noFill/>
          <a:ln>
            <a:noFill/>
          </a:ln>
        </p:spPr>
        <p:txBody>
          <a:bodyPr anchorCtr="0" anchor="t" bIns="45700" lIns="91425" spcFirstLastPara="1" rIns="91425" wrap="square" tIns="45700">
            <a:noAutofit/>
          </a:bodyPr>
          <a:lstStyle/>
          <a:p>
            <a:pPr indent="-457200" lvl="2" marL="1028700" marR="0" rtl="0" algn="l">
              <a:spcBef>
                <a:spcPts val="0"/>
              </a:spcBef>
              <a:spcAft>
                <a:spcPts val="0"/>
              </a:spcAft>
              <a:buClr>
                <a:srgbClr val="D94439"/>
              </a:buClr>
              <a:buSzPts val="2400"/>
              <a:buFont typeface="Noto Sans Symbols"/>
              <a:buChar char="▪"/>
            </a:pPr>
            <a:r>
              <a:rPr b="1" i="0" lang="en-US" sz="2400" u="none" cap="none" strike="noStrike">
                <a:solidFill>
                  <a:schemeClr val="dk1"/>
                </a:solidFill>
                <a:latin typeface="Questrial"/>
                <a:ea typeface="Questrial"/>
                <a:cs typeface="Questrial"/>
                <a:sym typeface="Questrial"/>
              </a:rPr>
              <a:t>IPO chart—</a:t>
            </a:r>
            <a:r>
              <a:rPr b="0" i="0" lang="en-US" sz="2400" u="none" cap="none" strike="noStrike">
                <a:solidFill>
                  <a:schemeClr val="dk1"/>
                </a:solidFill>
                <a:latin typeface="Questrial"/>
                <a:ea typeface="Questrial"/>
                <a:cs typeface="Questrial"/>
                <a:sym typeface="Questrial"/>
              </a:rPr>
              <a:t>Xác định đầu vào, đầu ra và các bước xử lý</a:t>
            </a:r>
            <a:endParaRPr b="0" i="0" sz="2400" u="none" cap="none" strike="noStrike">
              <a:solidFill>
                <a:schemeClr val="dk1"/>
              </a:solidFill>
              <a:latin typeface="Questrial"/>
              <a:ea typeface="Questrial"/>
              <a:cs typeface="Questrial"/>
              <a:sym typeface="Questrial"/>
            </a:endParaRPr>
          </a:p>
        </p:txBody>
      </p:sp>
      <p:pic>
        <p:nvPicPr>
          <p:cNvPr id="345" name="Google Shape;345;p38"/>
          <p:cNvPicPr preferRelativeResize="0"/>
          <p:nvPr/>
        </p:nvPicPr>
        <p:blipFill rotWithShape="1">
          <a:blip r:embed="rId3">
            <a:alphaModFix/>
          </a:blip>
          <a:srcRect b="0" l="0" r="0" t="0"/>
          <a:stretch/>
        </p:blipFill>
        <p:spPr>
          <a:xfrm>
            <a:off x="3886200" y="3124200"/>
            <a:ext cx="5048250" cy="226536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39"/>
          <p:cNvGrpSpPr/>
          <p:nvPr/>
        </p:nvGrpSpPr>
        <p:grpSpPr>
          <a:xfrm>
            <a:off x="5240338" y="4495800"/>
            <a:ext cx="2455862" cy="1752600"/>
            <a:chOff x="4069" y="2640"/>
            <a:chExt cx="1547" cy="1104"/>
          </a:xfrm>
        </p:grpSpPr>
        <p:cxnSp>
          <p:nvCxnSpPr>
            <p:cNvPr id="351" name="Google Shape;351;p39"/>
            <p:cNvCxnSpPr/>
            <p:nvPr/>
          </p:nvCxnSpPr>
          <p:spPr>
            <a:xfrm>
              <a:off x="4800" y="2640"/>
              <a:ext cx="0" cy="432"/>
            </a:xfrm>
            <a:prstGeom prst="straightConnector1">
              <a:avLst/>
            </a:prstGeom>
            <a:noFill/>
            <a:ln cap="flat" cmpd="sng" w="76200">
              <a:solidFill>
                <a:schemeClr val="lt2"/>
              </a:solidFill>
              <a:prstDash val="solid"/>
              <a:round/>
              <a:headEnd len="med" w="med" type="none"/>
              <a:tailEnd len="med" w="med" type="none"/>
            </a:ln>
          </p:spPr>
        </p:cxnSp>
        <p:sp>
          <p:nvSpPr>
            <p:cNvPr id="352" name="Google Shape;352;p39"/>
            <p:cNvSpPr/>
            <p:nvPr/>
          </p:nvSpPr>
          <p:spPr>
            <a:xfrm>
              <a:off x="4069" y="2880"/>
              <a:ext cx="1547" cy="864"/>
            </a:xfrm>
            <a:prstGeom prst="ellipse">
              <a:avLst/>
            </a:prstGeom>
            <a:solidFill>
              <a:srgbClr val="808000"/>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FFFFCC"/>
                  </a:solidFill>
                  <a:latin typeface="Times New Roman"/>
                  <a:ea typeface="Times New Roman"/>
                  <a:cs typeface="Times New Roman"/>
                  <a:sym typeface="Times New Roman"/>
                </a:rPr>
                <a:t>LTV bắt đầu với</a:t>
              </a:r>
              <a:endParaRPr/>
            </a:p>
            <a:p>
              <a:pPr indent="0" lvl="0" marL="0" marR="0" rtl="0" algn="ctr">
                <a:spcBef>
                  <a:spcPts val="320"/>
                </a:spcBef>
                <a:spcAft>
                  <a:spcPts val="0"/>
                </a:spcAft>
                <a:buNone/>
              </a:pPr>
              <a:r>
                <a:rPr b="1" i="0" lang="en-US" sz="1600" u="none" cap="none" strike="noStrike">
                  <a:solidFill>
                    <a:srgbClr val="FFFFCC"/>
                  </a:solidFill>
                  <a:latin typeface="Times New Roman"/>
                  <a:ea typeface="Times New Roman"/>
                  <a:cs typeface="Times New Roman"/>
                  <a:sym typeface="Times New Roman"/>
                </a:rPr>
                <a:t> thiết kế Tổng thể </a:t>
              </a:r>
              <a:br>
                <a:rPr b="1" i="0" lang="en-US" sz="1600" u="none" cap="none" strike="noStrike">
                  <a:solidFill>
                    <a:srgbClr val="FFFFCC"/>
                  </a:solidFill>
                  <a:latin typeface="Times New Roman"/>
                  <a:ea typeface="Times New Roman"/>
                  <a:cs typeface="Times New Roman"/>
                  <a:sym typeface="Times New Roman"/>
                </a:rPr>
              </a:br>
              <a:r>
                <a:rPr b="1" i="0" lang="en-US" sz="1600" u="none" cap="none" strike="noStrike">
                  <a:solidFill>
                    <a:srgbClr val="FFFFCC"/>
                  </a:solidFill>
                  <a:latin typeface="Times New Roman"/>
                  <a:ea typeface="Times New Roman"/>
                  <a:cs typeface="Times New Roman"/>
                  <a:sym typeface="Times New Roman"/>
                </a:rPr>
                <a:t>rồi đi đến  </a:t>
              </a:r>
              <a:br>
                <a:rPr b="1" i="0" lang="en-US" sz="1600" u="none" cap="none" strike="noStrike">
                  <a:solidFill>
                    <a:srgbClr val="FFFFCC"/>
                  </a:solidFill>
                  <a:latin typeface="Times New Roman"/>
                  <a:ea typeface="Times New Roman"/>
                  <a:cs typeface="Times New Roman"/>
                  <a:sym typeface="Times New Roman"/>
                </a:rPr>
              </a:br>
              <a:r>
                <a:rPr b="1" i="0" lang="en-US" sz="1600" u="none" cap="none" strike="noStrike">
                  <a:solidFill>
                    <a:srgbClr val="FFFFCC"/>
                  </a:solidFill>
                  <a:latin typeface="Times New Roman"/>
                  <a:ea typeface="Times New Roman"/>
                  <a:cs typeface="Times New Roman"/>
                  <a:sym typeface="Times New Roman"/>
                </a:rPr>
                <a:t>thiết kế chi tiết</a:t>
              </a:r>
              <a:endParaRPr/>
            </a:p>
          </p:txBody>
        </p:sp>
      </p:grpSp>
      <p:sp>
        <p:nvSpPr>
          <p:cNvPr id="353" name="Google Shape;353;p3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2 — Design Solution</a:t>
            </a:r>
            <a:endParaRPr/>
          </a:p>
        </p:txBody>
      </p:sp>
      <p:sp>
        <p:nvSpPr>
          <p:cNvPr id="354" name="Google Shape;354;p3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Những việc cần làm trong bước thiết kế giải pháp?</a:t>
            </a:r>
            <a:endParaRPr/>
          </a:p>
        </p:txBody>
      </p:sp>
      <p:sp>
        <p:nvSpPr>
          <p:cNvPr id="355" name="Google Shape;355;p3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56" name="Google Shape;356;p39"/>
          <p:cNvGrpSpPr/>
          <p:nvPr/>
        </p:nvGrpSpPr>
        <p:grpSpPr>
          <a:xfrm>
            <a:off x="4572000" y="1752600"/>
            <a:ext cx="3124200" cy="1371600"/>
            <a:chOff x="3792" y="1200"/>
            <a:chExt cx="1344" cy="1056"/>
          </a:xfrm>
        </p:grpSpPr>
        <p:cxnSp>
          <p:nvCxnSpPr>
            <p:cNvPr id="357" name="Google Shape;357;p39"/>
            <p:cNvCxnSpPr/>
            <p:nvPr/>
          </p:nvCxnSpPr>
          <p:spPr>
            <a:xfrm>
              <a:off x="3792" y="1728"/>
              <a:ext cx="384" cy="0"/>
            </a:xfrm>
            <a:prstGeom prst="straightConnector1">
              <a:avLst/>
            </a:prstGeom>
            <a:noFill/>
            <a:ln cap="flat" cmpd="sng" w="76200">
              <a:solidFill>
                <a:schemeClr val="lt2"/>
              </a:solidFill>
              <a:prstDash val="solid"/>
              <a:round/>
              <a:headEnd len="med" w="med" type="none"/>
              <a:tailEnd len="med" w="med" type="none"/>
            </a:ln>
          </p:spPr>
        </p:cxnSp>
        <p:sp>
          <p:nvSpPr>
            <p:cNvPr id="358" name="Google Shape;358;p39"/>
            <p:cNvSpPr/>
            <p:nvPr/>
          </p:nvSpPr>
          <p:spPr>
            <a:xfrm>
              <a:off x="4080" y="1200"/>
              <a:ext cx="1056" cy="1056"/>
            </a:xfrm>
            <a:prstGeom prst="ellipse">
              <a:avLst/>
            </a:prstGeom>
            <a:solidFill>
              <a:srgbClr val="993366"/>
            </a:solidFill>
            <a:ln>
              <a:noFill/>
            </a:ln>
          </p:spPr>
          <p:txBody>
            <a:bodyPr anchorCtr="1" anchor="ctr" bIns="45700" lIns="91425" spcFirstLastPara="1" rIns="91425" wrap="square" tIns="45700">
              <a:noAutofit/>
            </a:bodyPr>
            <a:lstStyle/>
            <a:p>
              <a:pPr indent="0" lvl="0" marL="0" marR="0" rtl="0" algn="ctr">
                <a:spcBef>
                  <a:spcPts val="0"/>
                </a:spcBef>
                <a:spcAft>
                  <a:spcPts val="0"/>
                </a:spcAft>
                <a:buClr>
                  <a:schemeClr val="accent1"/>
                </a:buClr>
                <a:buSzPts val="1280"/>
                <a:buFont typeface="Arial"/>
                <a:buNone/>
              </a:pPr>
              <a:r>
                <a:rPr b="1" i="0" lang="en-US" sz="1600" u="none" cap="none" strike="noStrike">
                  <a:solidFill>
                    <a:srgbClr val="FFFFCC"/>
                  </a:solidFill>
                  <a:latin typeface="Times New Roman"/>
                  <a:ea typeface="Times New Roman"/>
                  <a:cs typeface="Times New Roman"/>
                  <a:sym typeface="Times New Roman"/>
                </a:rPr>
                <a:t>Object-oriented </a:t>
              </a:r>
              <a:br>
                <a:rPr b="1" i="0" lang="en-US" sz="1600" u="none" cap="none" strike="noStrike">
                  <a:solidFill>
                    <a:srgbClr val="FFFFCC"/>
                  </a:solidFill>
                  <a:latin typeface="Times New Roman"/>
                  <a:ea typeface="Times New Roman"/>
                  <a:cs typeface="Times New Roman"/>
                  <a:sym typeface="Times New Roman"/>
                </a:rPr>
              </a:br>
              <a:r>
                <a:rPr b="1" i="0" lang="en-US" sz="1600" u="none" cap="none" strike="noStrike">
                  <a:solidFill>
                    <a:srgbClr val="FFFFCC"/>
                  </a:solidFill>
                  <a:latin typeface="Times New Roman"/>
                  <a:ea typeface="Times New Roman"/>
                  <a:cs typeface="Times New Roman"/>
                  <a:sym typeface="Times New Roman"/>
                </a:rPr>
                <a:t>design</a:t>
              </a:r>
              <a:endParaRPr/>
            </a:p>
          </p:txBody>
        </p:sp>
      </p:grpSp>
      <p:grpSp>
        <p:nvGrpSpPr>
          <p:cNvPr id="359" name="Google Shape;359;p39"/>
          <p:cNvGrpSpPr/>
          <p:nvPr/>
        </p:nvGrpSpPr>
        <p:grpSpPr>
          <a:xfrm>
            <a:off x="4459288" y="3276600"/>
            <a:ext cx="3236912" cy="1371600"/>
            <a:chOff x="2809" y="2064"/>
            <a:chExt cx="2039" cy="864"/>
          </a:xfrm>
        </p:grpSpPr>
        <p:cxnSp>
          <p:nvCxnSpPr>
            <p:cNvPr id="360" name="Google Shape;360;p39"/>
            <p:cNvCxnSpPr/>
            <p:nvPr/>
          </p:nvCxnSpPr>
          <p:spPr>
            <a:xfrm>
              <a:off x="2809" y="2535"/>
              <a:ext cx="562" cy="0"/>
            </a:xfrm>
            <a:prstGeom prst="straightConnector1">
              <a:avLst/>
            </a:prstGeom>
            <a:noFill/>
            <a:ln cap="flat" cmpd="sng" w="76200">
              <a:solidFill>
                <a:schemeClr val="lt2"/>
              </a:solidFill>
              <a:prstDash val="solid"/>
              <a:round/>
              <a:headEnd len="med" w="med" type="none"/>
              <a:tailEnd len="med" w="med" type="none"/>
            </a:ln>
          </p:spPr>
        </p:cxnSp>
        <p:sp>
          <p:nvSpPr>
            <p:cNvPr id="361" name="Google Shape;361;p39"/>
            <p:cNvSpPr/>
            <p:nvPr/>
          </p:nvSpPr>
          <p:spPr>
            <a:xfrm>
              <a:off x="3301" y="2064"/>
              <a:ext cx="1547" cy="864"/>
            </a:xfrm>
            <a:prstGeom prst="ellipse">
              <a:avLst/>
            </a:prstGeom>
            <a:solidFill>
              <a:schemeClr val="hlink"/>
            </a:solidFill>
            <a:ln>
              <a:noFill/>
            </a:ln>
          </p:spPr>
          <p:txBody>
            <a:bodyPr anchorCtr="1" anchor="ctr" bIns="45700" lIns="91425" spcFirstLastPara="1" rIns="91425" wrap="square" tIns="45700">
              <a:noAutofit/>
            </a:bodyPr>
            <a:lstStyle/>
            <a:p>
              <a:pPr indent="0" lvl="0" marL="0" marR="0" rtl="0" algn="ctr">
                <a:spcBef>
                  <a:spcPts val="0"/>
                </a:spcBef>
                <a:spcAft>
                  <a:spcPts val="0"/>
                </a:spcAft>
                <a:buClr>
                  <a:schemeClr val="accent1"/>
                </a:buClr>
                <a:buSzPts val="1280"/>
                <a:buFont typeface="Arial"/>
                <a:buNone/>
              </a:pPr>
              <a:r>
                <a:rPr b="1" i="0" lang="en-US" sz="1600" u="none" cap="none" strike="noStrike">
                  <a:solidFill>
                    <a:schemeClr val="accent2"/>
                  </a:solidFill>
                  <a:latin typeface="Times New Roman"/>
                  <a:ea typeface="Times New Roman"/>
                  <a:cs typeface="Times New Roman"/>
                  <a:sym typeface="Times New Roman"/>
                </a:rPr>
                <a:t>Structured </a:t>
              </a:r>
              <a:br>
                <a:rPr b="1" i="0" lang="en-US" sz="1600" u="none" cap="none" strike="noStrike">
                  <a:solidFill>
                    <a:schemeClr val="accent2"/>
                  </a:solidFill>
                  <a:latin typeface="Times New Roman"/>
                  <a:ea typeface="Times New Roman"/>
                  <a:cs typeface="Times New Roman"/>
                  <a:sym typeface="Times New Roman"/>
                </a:rPr>
              </a:br>
              <a:r>
                <a:rPr b="1" i="0" lang="en-US" sz="1600" u="none" cap="none" strike="noStrike">
                  <a:solidFill>
                    <a:schemeClr val="accent2"/>
                  </a:solidFill>
                  <a:latin typeface="Times New Roman"/>
                  <a:ea typeface="Times New Roman"/>
                  <a:cs typeface="Times New Roman"/>
                  <a:sym typeface="Times New Roman"/>
                </a:rPr>
                <a:t>design</a:t>
              </a:r>
              <a:r>
                <a:rPr b="1" i="0" lang="en-US" sz="1600" u="none" cap="none" strike="noStrike">
                  <a:solidFill>
                    <a:srgbClr val="FFFFCC"/>
                  </a:solidFill>
                  <a:latin typeface="Times New Roman"/>
                  <a:ea typeface="Times New Roman"/>
                  <a:cs typeface="Times New Roman"/>
                  <a:sym typeface="Times New Roman"/>
                </a:rPr>
                <a:t>, còn gọi là </a:t>
              </a:r>
              <a:br>
                <a:rPr b="1" i="0" lang="en-US" sz="1600" u="none" cap="none" strike="noStrike">
                  <a:solidFill>
                    <a:srgbClr val="FFFFCC"/>
                  </a:solidFill>
                  <a:latin typeface="Times New Roman"/>
                  <a:ea typeface="Times New Roman"/>
                  <a:cs typeface="Times New Roman"/>
                  <a:sym typeface="Times New Roman"/>
                </a:rPr>
              </a:br>
              <a:r>
                <a:rPr b="1" i="0" lang="en-US" sz="1600" u="none" cap="none" strike="noStrike">
                  <a:solidFill>
                    <a:srgbClr val="FFFFCC"/>
                  </a:solidFill>
                  <a:latin typeface="Times New Roman"/>
                  <a:ea typeface="Times New Roman"/>
                  <a:cs typeface="Times New Roman"/>
                  <a:sym typeface="Times New Roman"/>
                </a:rPr>
                <a:t> </a:t>
              </a:r>
              <a:r>
                <a:rPr b="1" i="0" lang="en-US" sz="1600" u="none" cap="none" strike="noStrike">
                  <a:solidFill>
                    <a:schemeClr val="accent2"/>
                  </a:solidFill>
                  <a:latin typeface="Times New Roman"/>
                  <a:ea typeface="Times New Roman"/>
                  <a:cs typeface="Times New Roman"/>
                  <a:sym typeface="Times New Roman"/>
                </a:rPr>
                <a:t>top-down design</a:t>
              </a:r>
              <a:endParaRPr/>
            </a:p>
          </p:txBody>
        </p:sp>
      </p:grpSp>
      <p:sp>
        <p:nvSpPr>
          <p:cNvPr id="362" name="Google Shape;362;p39"/>
          <p:cNvSpPr/>
          <p:nvPr/>
        </p:nvSpPr>
        <p:spPr>
          <a:xfrm rot="10800000">
            <a:off x="1790700" y="2133600"/>
            <a:ext cx="3124200" cy="3276600"/>
          </a:xfrm>
          <a:prstGeom prst="rtTriangle">
            <a:avLst/>
          </a:prstGeom>
          <a:solidFill>
            <a:srgbClr val="0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
          <p:cNvSpPr txBox="1"/>
          <p:nvPr/>
        </p:nvSpPr>
        <p:spPr>
          <a:xfrm>
            <a:off x="3092450" y="2406650"/>
            <a:ext cx="2328000" cy="1092300"/>
          </a:xfrm>
          <a:prstGeom prst="rect">
            <a:avLst/>
          </a:prstGeom>
          <a:noFill/>
          <a:ln>
            <a:noFill/>
          </a:ln>
        </p:spPr>
        <p:txBody>
          <a:bodyPr anchorCtr="0" anchor="t" bIns="0" lIns="0" spcFirstLastPara="1" rIns="914400" wrap="square" tIns="0">
            <a:noAutofit/>
          </a:bodyPr>
          <a:lstStyle/>
          <a:p>
            <a:pPr indent="0" lvl="1" marL="457200" marR="0" rtl="0" algn="r">
              <a:spcBef>
                <a:spcPts val="0"/>
              </a:spcBef>
              <a:spcAft>
                <a:spcPts val="0"/>
              </a:spcAft>
              <a:buClr>
                <a:srgbClr val="D94439"/>
              </a:buClr>
              <a:buSzPts val="1500"/>
              <a:buFont typeface="Noto Sans Symbols"/>
              <a:buNone/>
            </a:pPr>
            <a:r>
              <a:rPr b="1" i="0" lang="en-US" sz="2000" u="none" cap="none" strike="noStrike">
                <a:solidFill>
                  <a:srgbClr val="FFFFCC"/>
                </a:solidFill>
                <a:latin typeface="Times New Roman"/>
                <a:ea typeface="Times New Roman"/>
                <a:cs typeface="Times New Roman"/>
                <a:sym typeface="Times New Roman"/>
              </a:rPr>
              <a:t>Hai hướng </a:t>
            </a:r>
            <a:br>
              <a:rPr b="1" i="0" lang="en-US" sz="2000" u="none" cap="none" strike="noStrike">
                <a:solidFill>
                  <a:srgbClr val="FFFFCC"/>
                </a:solidFill>
                <a:latin typeface="Times New Roman"/>
                <a:ea typeface="Times New Roman"/>
                <a:cs typeface="Times New Roman"/>
                <a:sym typeface="Times New Roman"/>
              </a:rPr>
            </a:br>
            <a:r>
              <a:rPr b="1" i="0" lang="en-US" sz="2000" u="none" cap="none" strike="noStrike">
                <a:solidFill>
                  <a:srgbClr val="FFFFCC"/>
                </a:solidFill>
                <a:latin typeface="Times New Roman"/>
                <a:ea typeface="Times New Roman"/>
                <a:cs typeface="Times New Roman"/>
                <a:sym typeface="Times New Roman"/>
              </a:rPr>
              <a:t>tiếp cận</a:t>
            </a:r>
            <a:endParaRPr/>
          </a:p>
        </p:txBody>
      </p:sp>
      <p:sp>
        <p:nvSpPr>
          <p:cNvPr id="364" name="Google Shape;364;p39"/>
          <p:cNvSpPr/>
          <p:nvPr/>
        </p:nvSpPr>
        <p:spPr>
          <a:xfrm>
            <a:off x="1752600" y="2133600"/>
            <a:ext cx="3124200" cy="3276600"/>
          </a:xfrm>
          <a:prstGeom prst="rtTriangle">
            <a:avLst/>
          </a:prstGeom>
          <a:solidFill>
            <a:srgbClr val="0099CC"/>
          </a:solidFill>
          <a:ln>
            <a:noFill/>
          </a:ln>
        </p:spPr>
        <p:txBody>
          <a:bodyPr anchorCtr="0" anchor="ctr" bIns="457200" lIns="0" spcFirstLastPara="1" rIns="0" wrap="square" tIns="0">
            <a:noAutofit/>
          </a:bodyPr>
          <a:lstStyle/>
          <a:p>
            <a:pPr indent="0" lvl="0" marL="0" marR="0" rtl="0" algn="l">
              <a:spcBef>
                <a:spcPts val="0"/>
              </a:spcBef>
              <a:spcAft>
                <a:spcPts val="0"/>
              </a:spcAft>
              <a:buNone/>
            </a:pPr>
            <a:r>
              <a:rPr b="1" i="0" lang="en-US" sz="2000" u="none" cap="none" strike="noStrike">
                <a:solidFill>
                  <a:srgbClr val="FFFFCC"/>
                </a:solidFill>
                <a:latin typeface="Times New Roman"/>
                <a:ea typeface="Times New Roman"/>
                <a:cs typeface="Times New Roman"/>
                <a:sym typeface="Times New Roman"/>
              </a:rPr>
              <a:t>Phân chia </a:t>
            </a:r>
            <a:endParaRPr/>
          </a:p>
          <a:p>
            <a:pPr indent="0" lvl="0" marL="0" marR="0" rtl="0" algn="l">
              <a:spcBef>
                <a:spcPts val="0"/>
              </a:spcBef>
              <a:spcAft>
                <a:spcPts val="0"/>
              </a:spcAft>
              <a:buNone/>
            </a:pPr>
            <a:r>
              <a:rPr b="1" lang="en-US" sz="2000">
                <a:solidFill>
                  <a:schemeClr val="accent2"/>
                </a:solidFill>
                <a:latin typeface="Times New Roman"/>
                <a:ea typeface="Times New Roman"/>
                <a:cs typeface="Times New Roman"/>
                <a:sym typeface="Times New Roman"/>
              </a:rPr>
              <a:t>hệ thống từng bước thành các thủ tục để giải quyết vấn đề</a:t>
            </a:r>
            <a:endParaRPr b="1" sz="2000">
              <a:solidFill>
                <a:srgbClr val="FFFFCC"/>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2 — Design Solution</a:t>
            </a:r>
            <a:endParaRPr/>
          </a:p>
        </p:txBody>
      </p:sp>
      <p:sp>
        <p:nvSpPr>
          <p:cNvPr id="370" name="Google Shape;370;p4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Sơ đồ phân cấp chức năng- hierarchy chart?</a:t>
            </a:r>
            <a:endParaRPr/>
          </a:p>
        </p:txBody>
      </p:sp>
      <p:sp>
        <p:nvSpPr>
          <p:cNvPr id="371" name="Google Shape;371;p4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40"/>
          <p:cNvSpPr/>
          <p:nvPr/>
        </p:nvSpPr>
        <p:spPr>
          <a:xfrm>
            <a:off x="304800" y="1547813"/>
            <a:ext cx="8585200" cy="10429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950"/>
              <a:buFont typeface="Noto Sans Symbols"/>
              <a:buChar char="⮚"/>
            </a:pPr>
            <a:r>
              <a:rPr b="1" i="0" lang="en-US" sz="2600" u="none" cap="none" strike="noStrike">
                <a:solidFill>
                  <a:srgbClr val="000000"/>
                </a:solidFill>
                <a:latin typeface="Questrial"/>
                <a:ea typeface="Questrial"/>
                <a:cs typeface="Questrial"/>
                <a:sym typeface="Questrial"/>
              </a:rPr>
              <a:t>Trực quan hóa các modules chương trình</a:t>
            </a:r>
            <a:endParaRPr b="1" i="0" sz="2600" u="none" cap="none" strike="noStrike">
              <a:solidFill>
                <a:srgbClr val="000000"/>
              </a:solidFill>
              <a:latin typeface="Questrial"/>
              <a:ea typeface="Questrial"/>
              <a:cs typeface="Questrial"/>
              <a:sym typeface="Questrial"/>
            </a:endParaRPr>
          </a:p>
          <a:p>
            <a:pPr indent="-495300" lvl="1" marL="609600" marR="0" rtl="0" algn="l">
              <a:spcBef>
                <a:spcPts val="130"/>
              </a:spcBef>
              <a:spcAft>
                <a:spcPts val="0"/>
              </a:spcAft>
              <a:buClr>
                <a:srgbClr val="D94439"/>
              </a:buClr>
              <a:buSzPts val="1950"/>
              <a:buFont typeface="Noto Sans Symbols"/>
              <a:buChar char="⮚"/>
            </a:pPr>
            <a:r>
              <a:rPr b="1" i="0" lang="en-US" sz="2600" u="none" cap="none" strike="noStrike">
                <a:solidFill>
                  <a:srgbClr val="000000"/>
                </a:solidFill>
                <a:latin typeface="Questrial"/>
                <a:ea typeface="Questrial"/>
                <a:cs typeface="Questrial"/>
                <a:sym typeface="Questrial"/>
              </a:rPr>
              <a:t>Còn gọi là sơ đồ cấu trúc</a:t>
            </a:r>
            <a:endParaRPr b="1" i="0" sz="2600" u="none" cap="none" strike="noStrike">
              <a:solidFill>
                <a:schemeClr val="lt2"/>
              </a:solidFill>
              <a:latin typeface="Questrial"/>
              <a:ea typeface="Questrial"/>
              <a:cs typeface="Questrial"/>
              <a:sym typeface="Questrial"/>
            </a:endParaRPr>
          </a:p>
        </p:txBody>
      </p:sp>
      <p:pic>
        <p:nvPicPr>
          <p:cNvPr id="373" name="Google Shape;373;p40"/>
          <p:cNvPicPr preferRelativeResize="0"/>
          <p:nvPr/>
        </p:nvPicPr>
        <p:blipFill rotWithShape="1">
          <a:blip r:embed="rId3">
            <a:alphaModFix/>
          </a:blip>
          <a:srcRect b="0" l="0" r="0" t="0"/>
          <a:stretch/>
        </p:blipFill>
        <p:spPr>
          <a:xfrm>
            <a:off x="952500" y="2590800"/>
            <a:ext cx="7239000" cy="38814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type="title"/>
          </p:nvPr>
        </p:nvSpPr>
        <p:spPr>
          <a:xfrm>
            <a:off x="623888" y="1223966"/>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Questrial"/>
              <a:buNone/>
            </a:pPr>
            <a:r>
              <a:rPr lang="en-US"/>
              <a:t>Tổng quan về lập trình</a:t>
            </a:r>
            <a:endParaRPr/>
          </a:p>
        </p:txBody>
      </p:sp>
      <p:sp>
        <p:nvSpPr>
          <p:cNvPr id="71" name="Google Shape;71;p5"/>
          <p:cNvSpPr txBox="1"/>
          <p:nvPr>
            <p:ph idx="1" type="body"/>
          </p:nvPr>
        </p:nvSpPr>
        <p:spPr>
          <a:xfrm>
            <a:off x="623888" y="43227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Hoạt động của chương trình máy tính và ngôn ngữ lập trình</a:t>
            </a:r>
            <a:endParaRPr/>
          </a:p>
        </p:txBody>
      </p:sp>
      <p:sp>
        <p:nvSpPr>
          <p:cNvPr id="72" name="Google Shape;72;p5"/>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2 — Design Solution</a:t>
            </a:r>
            <a:endParaRPr/>
          </a:p>
        </p:txBody>
      </p:sp>
      <p:sp>
        <p:nvSpPr>
          <p:cNvPr id="379" name="Google Shape;379;p41"/>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Object-oriented (OO) design là gì?</a:t>
            </a:r>
            <a:endParaRPr/>
          </a:p>
        </p:txBody>
      </p:sp>
      <p:sp>
        <p:nvSpPr>
          <p:cNvPr id="380" name="Google Shape;380;p41"/>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41"/>
          <p:cNvSpPr/>
          <p:nvPr/>
        </p:nvSpPr>
        <p:spPr>
          <a:xfrm>
            <a:off x="304800" y="1547813"/>
            <a:ext cx="5943600" cy="32527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950"/>
              <a:buFont typeface="Noto Sans Symbols"/>
              <a:buChar char="⮚"/>
            </a:pPr>
            <a:r>
              <a:rPr b="1" i="0" lang="en-US" sz="2600" u="none" cap="none" strike="noStrike">
                <a:solidFill>
                  <a:schemeClr val="dk1"/>
                </a:solidFill>
                <a:latin typeface="Questrial"/>
                <a:ea typeface="Questrial"/>
                <a:cs typeface="Questrial"/>
                <a:sym typeface="Questrial"/>
              </a:rPr>
              <a:t>LTV đóng gói dữ liệu và các thủ tục xử lý dữ liệu trong 1 object</a:t>
            </a:r>
            <a:endParaRPr b="1" i="0" sz="2600" u="none" cap="none" strike="noStrike">
              <a:solidFill>
                <a:schemeClr val="dk1"/>
              </a:solidFill>
              <a:latin typeface="Questrial"/>
              <a:ea typeface="Questrial"/>
              <a:cs typeface="Questrial"/>
              <a:sym typeface="Questrial"/>
            </a:endParaRPr>
          </a:p>
        </p:txBody>
      </p:sp>
      <p:sp>
        <p:nvSpPr>
          <p:cNvPr id="382" name="Google Shape;382;p41"/>
          <p:cNvSpPr/>
          <p:nvPr/>
        </p:nvSpPr>
        <p:spPr>
          <a:xfrm>
            <a:off x="355600" y="2424113"/>
            <a:ext cx="5943600" cy="1309687"/>
          </a:xfrm>
          <a:prstGeom prst="rect">
            <a:avLst/>
          </a:prstGeom>
          <a:noFill/>
          <a:ln>
            <a:noFill/>
          </a:ln>
        </p:spPr>
        <p:txBody>
          <a:bodyPr anchorCtr="0" anchor="t" bIns="45700" lIns="91425" spcFirstLastPara="1" rIns="91425" wrap="square" tIns="45700">
            <a:noAutofit/>
          </a:bodyPr>
          <a:lstStyle/>
          <a:p>
            <a:pPr indent="-457200" lvl="2" marL="1028700" marR="0" rtl="0" algn="l">
              <a:spcBef>
                <a:spcPts val="0"/>
              </a:spcBef>
              <a:spcAft>
                <a:spcPts val="0"/>
              </a:spcAft>
              <a:buClr>
                <a:srgbClr val="D94439"/>
              </a:buClr>
              <a:buSzPts val="2400"/>
              <a:buFont typeface="Noto Sans Symbols"/>
              <a:buChar char="▪"/>
            </a:pPr>
            <a:r>
              <a:rPr b="0" i="0" lang="en-US" sz="2400" u="none" cap="none" strike="noStrike">
                <a:solidFill>
                  <a:schemeClr val="dk1"/>
                </a:solidFill>
                <a:latin typeface="Questrial"/>
                <a:ea typeface="Questrial"/>
                <a:cs typeface="Questrial"/>
                <a:sym typeface="Questrial"/>
              </a:rPr>
              <a:t>Các objects được nhóm lại thành các classes</a:t>
            </a:r>
            <a:endParaRPr/>
          </a:p>
          <a:p>
            <a:pPr indent="-457200" lvl="2" marL="1028700" marR="0" rtl="0" algn="l">
              <a:spcBef>
                <a:spcPts val="480"/>
              </a:spcBef>
              <a:spcAft>
                <a:spcPts val="0"/>
              </a:spcAft>
              <a:buClr>
                <a:srgbClr val="D94439"/>
              </a:buClr>
              <a:buSzPts val="2400"/>
              <a:buFont typeface="Noto Sans Symbols"/>
              <a:buChar char="▪"/>
            </a:pPr>
            <a:r>
              <a:rPr b="0" i="0" lang="en-US" sz="2400" u="none" cap="none" strike="noStrike">
                <a:solidFill>
                  <a:schemeClr val="dk1"/>
                </a:solidFill>
                <a:latin typeface="Questrial"/>
                <a:ea typeface="Questrial"/>
                <a:cs typeface="Questrial"/>
                <a:sym typeface="Questrial"/>
              </a:rPr>
              <a:t>Biểu đồ lớp thể hiện trực quan các quan hệ, phân cấp quan h</a:t>
            </a:r>
            <a:r>
              <a:rPr lang="en-US" sz="2400">
                <a:solidFill>
                  <a:schemeClr val="dk1"/>
                </a:solidFill>
                <a:latin typeface="Questrial"/>
                <a:ea typeface="Questrial"/>
                <a:cs typeface="Questrial"/>
                <a:sym typeface="Questrial"/>
              </a:rPr>
              <a:t>ệ</a:t>
            </a:r>
            <a:r>
              <a:rPr b="0" i="0" lang="en-US" sz="2400" u="none" cap="none" strike="noStrike">
                <a:solidFill>
                  <a:schemeClr val="dk1"/>
                </a:solidFill>
                <a:latin typeface="Questrial"/>
                <a:ea typeface="Questrial"/>
                <a:cs typeface="Questrial"/>
                <a:sym typeface="Questrial"/>
              </a:rPr>
              <a:t> của các classes </a:t>
            </a:r>
            <a:endParaRPr b="0" i="0" sz="2400" u="none" cap="none" strike="noStrike">
              <a:solidFill>
                <a:schemeClr val="dk1"/>
              </a:solidFill>
              <a:latin typeface="Questrial"/>
              <a:ea typeface="Questrial"/>
              <a:cs typeface="Questrial"/>
              <a:sym typeface="Questrial"/>
            </a:endParaRPr>
          </a:p>
        </p:txBody>
      </p:sp>
      <p:pic>
        <p:nvPicPr>
          <p:cNvPr id="383" name="Google Shape;383;p41"/>
          <p:cNvPicPr preferRelativeResize="0"/>
          <p:nvPr/>
        </p:nvPicPr>
        <p:blipFill rotWithShape="1">
          <a:blip r:embed="rId3">
            <a:alphaModFix/>
          </a:blip>
          <a:srcRect b="0" l="0" r="0" t="0"/>
          <a:stretch/>
        </p:blipFill>
        <p:spPr>
          <a:xfrm>
            <a:off x="6705600" y="685800"/>
            <a:ext cx="1581150" cy="517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2"/>
          <p:cNvPicPr preferRelativeResize="0"/>
          <p:nvPr/>
        </p:nvPicPr>
        <p:blipFill rotWithShape="1">
          <a:blip r:embed="rId3">
            <a:alphaModFix/>
          </a:blip>
          <a:srcRect b="0" l="0" r="0" t="0"/>
          <a:stretch/>
        </p:blipFill>
        <p:spPr>
          <a:xfrm>
            <a:off x="457200" y="1625600"/>
            <a:ext cx="4495800" cy="4410075"/>
          </a:xfrm>
          <a:prstGeom prst="rect">
            <a:avLst/>
          </a:prstGeom>
          <a:noFill/>
          <a:ln>
            <a:noFill/>
          </a:ln>
        </p:spPr>
      </p:pic>
      <p:sp>
        <p:nvSpPr>
          <p:cNvPr id="389" name="Google Shape;389;p42"/>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2 — Design Solution</a:t>
            </a:r>
            <a:endParaRPr/>
          </a:p>
        </p:txBody>
      </p:sp>
      <p:sp>
        <p:nvSpPr>
          <p:cNvPr id="390" name="Google Shape;390;p42"/>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Cấu trúc rẽ nhánh</a:t>
            </a:r>
            <a:endParaRPr/>
          </a:p>
        </p:txBody>
      </p:sp>
      <p:sp>
        <p:nvSpPr>
          <p:cNvPr id="391" name="Google Shape;391;p42"/>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42"/>
          <p:cNvSpPr/>
          <p:nvPr/>
        </p:nvSpPr>
        <p:spPr>
          <a:xfrm>
            <a:off x="4876800" y="1547813"/>
            <a:ext cx="4013200" cy="24145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2100"/>
              <a:buFont typeface="Noto Sans Symbols"/>
              <a:buChar char="⮚"/>
            </a:pPr>
            <a:r>
              <a:rPr b="1" i="0" lang="en-US" sz="2800" u="none" cap="none" strike="noStrike">
                <a:solidFill>
                  <a:srgbClr val="000000"/>
                </a:solidFill>
                <a:latin typeface="Questrial"/>
                <a:ea typeface="Questrial"/>
                <a:cs typeface="Questrial"/>
                <a:sym typeface="Questrial"/>
              </a:rPr>
              <a:t>Chỉ ra action tương ứng điều kiện</a:t>
            </a:r>
            <a:endParaRPr b="1" i="0" sz="2800" u="none" cap="none" strike="noStrike">
              <a:solidFill>
                <a:srgbClr val="000000"/>
              </a:solidFill>
              <a:latin typeface="Questrial"/>
              <a:ea typeface="Questrial"/>
              <a:cs typeface="Questrial"/>
              <a:sym typeface="Questrial"/>
            </a:endParaRPr>
          </a:p>
          <a:p>
            <a:pPr indent="-495300" lvl="1" marL="609600" marR="0" rtl="0" algn="l">
              <a:spcBef>
                <a:spcPts val="140"/>
              </a:spcBef>
              <a:spcAft>
                <a:spcPts val="0"/>
              </a:spcAft>
              <a:buClr>
                <a:srgbClr val="D94439"/>
              </a:buClr>
              <a:buSzPts val="2100"/>
              <a:buFont typeface="Noto Sans Symbols"/>
              <a:buChar char="⮚"/>
            </a:pPr>
            <a:r>
              <a:rPr b="1" i="0" lang="en-US" sz="2800" u="none" cap="none" strike="noStrike">
                <a:solidFill>
                  <a:srgbClr val="000000"/>
                </a:solidFill>
                <a:latin typeface="Questrial"/>
                <a:ea typeface="Questrial"/>
                <a:cs typeface="Questrial"/>
                <a:sym typeface="Questrial"/>
              </a:rPr>
              <a:t>2 kiểu</a:t>
            </a:r>
            <a:endParaRPr b="1" i="0" sz="2800" u="none" cap="none" strike="noStrike">
              <a:solidFill>
                <a:srgbClr val="000000"/>
              </a:solidFill>
              <a:latin typeface="Questrial"/>
              <a:ea typeface="Questrial"/>
              <a:cs typeface="Questrial"/>
              <a:sym typeface="Questrial"/>
            </a:endParaRPr>
          </a:p>
        </p:txBody>
      </p:sp>
      <p:sp>
        <p:nvSpPr>
          <p:cNvPr id="393" name="Google Shape;393;p42"/>
          <p:cNvSpPr/>
          <p:nvPr/>
        </p:nvSpPr>
        <p:spPr>
          <a:xfrm>
            <a:off x="4953000" y="2971800"/>
            <a:ext cx="4013200" cy="1919288"/>
          </a:xfrm>
          <a:prstGeom prst="rect">
            <a:avLst/>
          </a:prstGeom>
          <a:noFill/>
          <a:ln>
            <a:noFill/>
          </a:ln>
        </p:spPr>
        <p:txBody>
          <a:bodyPr anchorCtr="0" anchor="t" bIns="45700" lIns="91425" spcFirstLastPara="1" rIns="91425" wrap="square" tIns="45700">
            <a:noAutofit/>
          </a:bodyPr>
          <a:lstStyle/>
          <a:p>
            <a:pPr indent="-457200" lvl="2" marL="1028700" marR="0" rtl="0" algn="l">
              <a:spcBef>
                <a:spcPts val="0"/>
              </a:spcBef>
              <a:spcAft>
                <a:spcPts val="0"/>
              </a:spcAft>
              <a:buClr>
                <a:srgbClr val="D94439"/>
              </a:buClr>
              <a:buSzPts val="2400"/>
              <a:buFont typeface="Noto Sans Symbols"/>
              <a:buChar char="▪"/>
            </a:pPr>
            <a:r>
              <a:rPr b="0" i="0" lang="en-US" sz="2400" u="none" cap="none" strike="noStrike">
                <a:solidFill>
                  <a:schemeClr val="dk1"/>
                </a:solidFill>
                <a:latin typeface="Questrial"/>
                <a:ea typeface="Questrial"/>
                <a:cs typeface="Questrial"/>
                <a:sym typeface="Questrial"/>
              </a:rPr>
              <a:t>Case control structure</a:t>
            </a:r>
            <a:endParaRPr/>
          </a:p>
          <a:p>
            <a:pPr indent="-457200" lvl="2" marL="1028700" marR="0" rtl="0" algn="l">
              <a:spcBef>
                <a:spcPts val="480"/>
              </a:spcBef>
              <a:spcAft>
                <a:spcPts val="0"/>
              </a:spcAft>
              <a:buClr>
                <a:srgbClr val="D94439"/>
              </a:buClr>
              <a:buSzPts val="2400"/>
              <a:buFont typeface="Noto Sans Symbols"/>
              <a:buChar char="▪"/>
            </a:pPr>
            <a:r>
              <a:rPr b="1" i="0" lang="en-US" sz="2400" u="none" cap="none" strike="noStrike">
                <a:solidFill>
                  <a:schemeClr val="dk1"/>
                </a:solidFill>
                <a:latin typeface="Questrial"/>
                <a:ea typeface="Questrial"/>
                <a:cs typeface="Questrial"/>
                <a:sym typeface="Questrial"/>
              </a:rPr>
              <a:t>If-then-else control structure</a:t>
            </a:r>
            <a:r>
              <a:rPr b="0" i="0" lang="en-US" sz="2400" u="none" cap="none" strike="noStrike">
                <a:solidFill>
                  <a:schemeClr val="dk1"/>
                </a:solidFill>
                <a:latin typeface="Questrial"/>
                <a:ea typeface="Questrial"/>
                <a:cs typeface="Questrial"/>
                <a:sym typeface="Questrial"/>
              </a:rPr>
              <a:t>—dựa theo 2 khả năng: true or false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2 — Design Solution</a:t>
            </a:r>
            <a:endParaRPr/>
          </a:p>
        </p:txBody>
      </p:sp>
      <p:sp>
        <p:nvSpPr>
          <p:cNvPr id="399" name="Google Shape;399;p43"/>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Case control structure</a:t>
            </a:r>
            <a:endParaRPr/>
          </a:p>
        </p:txBody>
      </p:sp>
      <p:sp>
        <p:nvSpPr>
          <p:cNvPr id="400" name="Google Shape;400;p43"/>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43"/>
          <p:cNvSpPr/>
          <p:nvPr/>
        </p:nvSpPr>
        <p:spPr>
          <a:xfrm>
            <a:off x="304800" y="1547813"/>
            <a:ext cx="8585200" cy="5857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950"/>
              <a:buFont typeface="Noto Sans Symbols"/>
              <a:buChar char="⮚"/>
            </a:pPr>
            <a:r>
              <a:rPr b="1" i="0" lang="en-US" sz="2600" u="none" cap="none" strike="noStrike">
                <a:solidFill>
                  <a:srgbClr val="000000"/>
                </a:solidFill>
                <a:latin typeface="Questrial"/>
                <a:ea typeface="Questrial"/>
                <a:cs typeface="Questrial"/>
                <a:sym typeface="Questrial"/>
              </a:rPr>
              <a:t>Dựa theo 3 hoặc nhiều hơn các khả năng</a:t>
            </a:r>
            <a:endParaRPr b="1" i="0" sz="2600" u="none" cap="none" strike="noStrike">
              <a:solidFill>
                <a:srgbClr val="000000"/>
              </a:solidFill>
              <a:latin typeface="Questrial"/>
              <a:ea typeface="Questrial"/>
              <a:cs typeface="Questrial"/>
              <a:sym typeface="Questrial"/>
            </a:endParaRPr>
          </a:p>
        </p:txBody>
      </p:sp>
      <p:pic>
        <p:nvPicPr>
          <p:cNvPr id="402" name="Google Shape;402;p43"/>
          <p:cNvPicPr preferRelativeResize="0"/>
          <p:nvPr/>
        </p:nvPicPr>
        <p:blipFill rotWithShape="1">
          <a:blip r:embed="rId3">
            <a:alphaModFix/>
          </a:blip>
          <a:srcRect b="0" l="0" r="0" t="0"/>
          <a:stretch/>
        </p:blipFill>
        <p:spPr>
          <a:xfrm>
            <a:off x="1909762" y="2219325"/>
            <a:ext cx="5375275" cy="398621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2 — Design Solution</a:t>
            </a:r>
            <a:endParaRPr/>
          </a:p>
        </p:txBody>
      </p:sp>
      <p:sp>
        <p:nvSpPr>
          <p:cNvPr id="408" name="Google Shape;408;p44"/>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Cấu trúc lặp</a:t>
            </a:r>
            <a:endParaRPr/>
          </a:p>
        </p:txBody>
      </p:sp>
      <p:sp>
        <p:nvSpPr>
          <p:cNvPr id="409" name="Google Shape;409;p44"/>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0" name="Google Shape;410;p44"/>
          <p:cNvSpPr/>
          <p:nvPr/>
        </p:nvSpPr>
        <p:spPr>
          <a:xfrm>
            <a:off x="304800" y="1547813"/>
            <a:ext cx="8585200" cy="10429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950"/>
              <a:buFont typeface="Noto Sans Symbols"/>
              <a:buChar char="⮚"/>
            </a:pPr>
            <a:r>
              <a:rPr b="1" i="0" lang="en-US" sz="2600" u="none" cap="none" strike="noStrike">
                <a:solidFill>
                  <a:srgbClr val="000000"/>
                </a:solidFill>
                <a:latin typeface="Questrial"/>
                <a:ea typeface="Questrial"/>
                <a:cs typeface="Questrial"/>
                <a:sym typeface="Questrial"/>
              </a:rPr>
              <a:t>Cho phép CT thực hiện 1 hay nhiều actions lặp đi lặp lại</a:t>
            </a:r>
            <a:endParaRPr b="1" i="0" sz="2600" u="none" cap="none" strike="noStrike">
              <a:solidFill>
                <a:srgbClr val="000000"/>
              </a:solidFill>
              <a:latin typeface="Questrial"/>
              <a:ea typeface="Questrial"/>
              <a:cs typeface="Questrial"/>
              <a:sym typeface="Questrial"/>
            </a:endParaRPr>
          </a:p>
        </p:txBody>
      </p:sp>
      <p:sp>
        <p:nvSpPr>
          <p:cNvPr id="411" name="Google Shape;411;p44"/>
          <p:cNvSpPr/>
          <p:nvPr/>
        </p:nvSpPr>
        <p:spPr>
          <a:xfrm>
            <a:off x="223838" y="2365544"/>
            <a:ext cx="3581400" cy="1447800"/>
          </a:xfrm>
          <a:prstGeom prst="rect">
            <a:avLst/>
          </a:prstGeom>
          <a:noFill/>
          <a:ln>
            <a:noFill/>
          </a:ln>
        </p:spPr>
        <p:txBody>
          <a:bodyPr anchorCtr="0" anchor="t" bIns="45700" lIns="91425" spcFirstLastPara="1" rIns="91425" wrap="square" tIns="45700">
            <a:noAutofit/>
          </a:bodyPr>
          <a:lstStyle/>
          <a:p>
            <a:pPr indent="-457200" lvl="2" marL="1028700" marR="0" rtl="0" algn="l">
              <a:spcBef>
                <a:spcPts val="0"/>
              </a:spcBef>
              <a:spcAft>
                <a:spcPts val="0"/>
              </a:spcAft>
              <a:buClr>
                <a:srgbClr val="D94439"/>
              </a:buClr>
              <a:buSzPts val="2400"/>
              <a:buFont typeface="Noto Sans Symbols"/>
              <a:buChar char="▪"/>
            </a:pPr>
            <a:r>
              <a:rPr b="1" i="0" lang="en-US" sz="2400" u="none" cap="none" strike="noStrike">
                <a:solidFill>
                  <a:schemeClr val="dk1"/>
                </a:solidFill>
                <a:latin typeface="Questrial"/>
                <a:ea typeface="Questrial"/>
                <a:cs typeface="Questrial"/>
                <a:sym typeface="Questrial"/>
              </a:rPr>
              <a:t>Do-while control structure</a:t>
            </a:r>
            <a:r>
              <a:rPr b="0" i="0" lang="en-US" sz="2400" u="none" cap="none" strike="noStrike">
                <a:solidFill>
                  <a:schemeClr val="dk1"/>
                </a:solidFill>
                <a:latin typeface="Questrial"/>
                <a:ea typeface="Questrial"/>
                <a:cs typeface="Questrial"/>
                <a:sym typeface="Questrial"/>
              </a:rPr>
              <a:t>—lặp khi điều kiện còn đúng</a:t>
            </a:r>
            <a:endParaRPr b="0" i="0" sz="2400" u="none" cap="none" strike="noStrike">
              <a:solidFill>
                <a:schemeClr val="dk1"/>
              </a:solidFill>
              <a:latin typeface="Questrial"/>
              <a:ea typeface="Questrial"/>
              <a:cs typeface="Questrial"/>
              <a:sym typeface="Questrial"/>
            </a:endParaRPr>
          </a:p>
        </p:txBody>
      </p:sp>
      <p:sp>
        <p:nvSpPr>
          <p:cNvPr id="412" name="Google Shape;412;p44"/>
          <p:cNvSpPr/>
          <p:nvPr/>
        </p:nvSpPr>
        <p:spPr>
          <a:xfrm>
            <a:off x="223838" y="3898919"/>
            <a:ext cx="3581400" cy="1219200"/>
          </a:xfrm>
          <a:prstGeom prst="rect">
            <a:avLst/>
          </a:prstGeom>
          <a:noFill/>
          <a:ln>
            <a:noFill/>
          </a:ln>
        </p:spPr>
        <p:txBody>
          <a:bodyPr anchorCtr="0" anchor="t" bIns="45700" lIns="91425" spcFirstLastPara="1" rIns="91425" wrap="square" tIns="45700">
            <a:noAutofit/>
          </a:bodyPr>
          <a:lstStyle/>
          <a:p>
            <a:pPr indent="-457200" lvl="2" marL="1028700" marR="0" rtl="0" algn="l">
              <a:spcBef>
                <a:spcPts val="0"/>
              </a:spcBef>
              <a:spcAft>
                <a:spcPts val="0"/>
              </a:spcAft>
              <a:buClr>
                <a:srgbClr val="D94439"/>
              </a:buClr>
              <a:buSzPts val="2400"/>
              <a:buFont typeface="Noto Sans Symbols"/>
              <a:buChar char="▪"/>
            </a:pPr>
            <a:r>
              <a:rPr b="1" i="0" lang="en-US" sz="2400" u="none" cap="none" strike="noStrike">
                <a:solidFill>
                  <a:schemeClr val="dk1"/>
                </a:solidFill>
                <a:latin typeface="Questrial"/>
                <a:ea typeface="Questrial"/>
                <a:cs typeface="Questrial"/>
                <a:sym typeface="Questrial"/>
              </a:rPr>
              <a:t>Do-until control structure</a:t>
            </a:r>
            <a:r>
              <a:rPr b="0" i="0" lang="en-US" sz="2400" u="none" cap="none" strike="noStrike">
                <a:solidFill>
                  <a:schemeClr val="dk1"/>
                </a:solidFill>
                <a:latin typeface="Questrial"/>
                <a:ea typeface="Questrial"/>
                <a:cs typeface="Questrial"/>
                <a:sym typeface="Questrial"/>
              </a:rPr>
              <a:t>—Lặp cho đến khi điều kiện đúng</a:t>
            </a:r>
            <a:endParaRPr b="0" i="0" sz="2400" u="none" cap="none" strike="noStrike">
              <a:solidFill>
                <a:schemeClr val="dk1"/>
              </a:solidFill>
              <a:latin typeface="Questrial"/>
              <a:ea typeface="Questrial"/>
              <a:cs typeface="Questrial"/>
              <a:sym typeface="Questrial"/>
            </a:endParaRPr>
          </a:p>
        </p:txBody>
      </p:sp>
      <p:grpSp>
        <p:nvGrpSpPr>
          <p:cNvPr id="413" name="Google Shape;413;p44"/>
          <p:cNvGrpSpPr/>
          <p:nvPr/>
        </p:nvGrpSpPr>
        <p:grpSpPr>
          <a:xfrm>
            <a:off x="3863975" y="2565400"/>
            <a:ext cx="2260600" cy="3195638"/>
            <a:chOff x="2374" y="1616"/>
            <a:chExt cx="1424" cy="2013"/>
          </a:xfrm>
        </p:grpSpPr>
        <p:pic>
          <p:nvPicPr>
            <p:cNvPr id="414" name="Google Shape;414;p44"/>
            <p:cNvPicPr preferRelativeResize="0"/>
            <p:nvPr/>
          </p:nvPicPr>
          <p:blipFill rotWithShape="1">
            <a:blip r:embed="rId3">
              <a:alphaModFix/>
            </a:blip>
            <a:srcRect b="0" l="0" r="0" t="0"/>
            <a:stretch/>
          </p:blipFill>
          <p:spPr>
            <a:xfrm>
              <a:off x="2448" y="1616"/>
              <a:ext cx="1350" cy="1833"/>
            </a:xfrm>
            <a:prstGeom prst="rect">
              <a:avLst/>
            </a:prstGeom>
            <a:noFill/>
            <a:ln>
              <a:noFill/>
            </a:ln>
          </p:spPr>
        </p:pic>
        <p:sp>
          <p:nvSpPr>
            <p:cNvPr id="415" name="Google Shape;415;p44"/>
            <p:cNvSpPr/>
            <p:nvPr/>
          </p:nvSpPr>
          <p:spPr>
            <a:xfrm>
              <a:off x="2374" y="3456"/>
              <a:ext cx="1274" cy="1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656565"/>
                  </a:solidFill>
                  <a:latin typeface="Times New Roman"/>
                  <a:ea typeface="Times New Roman"/>
                  <a:cs typeface="Times New Roman"/>
                  <a:sym typeface="Times New Roman"/>
                </a:rPr>
                <a:t>Do-While Control Structure</a:t>
              </a:r>
              <a:endParaRPr/>
            </a:p>
          </p:txBody>
        </p:sp>
      </p:grpSp>
      <p:grpSp>
        <p:nvGrpSpPr>
          <p:cNvPr id="416" name="Google Shape;416;p44"/>
          <p:cNvGrpSpPr/>
          <p:nvPr/>
        </p:nvGrpSpPr>
        <p:grpSpPr>
          <a:xfrm>
            <a:off x="6400800" y="2565400"/>
            <a:ext cx="2212975" cy="3195638"/>
            <a:chOff x="4032" y="1616"/>
            <a:chExt cx="1394" cy="2013"/>
          </a:xfrm>
        </p:grpSpPr>
        <p:pic>
          <p:nvPicPr>
            <p:cNvPr id="417" name="Google Shape;417;p44"/>
            <p:cNvPicPr preferRelativeResize="0"/>
            <p:nvPr/>
          </p:nvPicPr>
          <p:blipFill rotWithShape="1">
            <a:blip r:embed="rId4">
              <a:alphaModFix/>
            </a:blip>
            <a:srcRect b="0" l="0" r="0" t="0"/>
            <a:stretch/>
          </p:blipFill>
          <p:spPr>
            <a:xfrm>
              <a:off x="4080" y="1616"/>
              <a:ext cx="1346" cy="1824"/>
            </a:xfrm>
            <a:prstGeom prst="rect">
              <a:avLst/>
            </a:prstGeom>
            <a:noFill/>
            <a:ln>
              <a:noFill/>
            </a:ln>
          </p:spPr>
        </p:pic>
        <p:sp>
          <p:nvSpPr>
            <p:cNvPr id="418" name="Google Shape;418;p44"/>
            <p:cNvSpPr/>
            <p:nvPr/>
          </p:nvSpPr>
          <p:spPr>
            <a:xfrm>
              <a:off x="4032" y="3456"/>
              <a:ext cx="1236" cy="1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656565"/>
                  </a:solidFill>
                  <a:latin typeface="Times New Roman"/>
                  <a:ea typeface="Times New Roman"/>
                  <a:cs typeface="Times New Roman"/>
                  <a:sym typeface="Times New Roman"/>
                </a:rPr>
                <a:t>Do-Until Control Structure</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3 — Validate Design</a:t>
            </a:r>
            <a:endParaRPr/>
          </a:p>
        </p:txBody>
      </p:sp>
      <p:sp>
        <p:nvSpPr>
          <p:cNvPr id="424" name="Google Shape;424;p45"/>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Những điều cần làm trong giai đoạn này?</a:t>
            </a:r>
            <a:endParaRPr/>
          </a:p>
        </p:txBody>
      </p:sp>
      <p:sp>
        <p:nvSpPr>
          <p:cNvPr id="425" name="Google Shape;425;p45"/>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6" name="Google Shape;426;p45"/>
          <p:cNvSpPr/>
          <p:nvPr/>
        </p:nvSpPr>
        <p:spPr>
          <a:xfrm rot="5400000">
            <a:off x="1845468" y="821532"/>
            <a:ext cx="1566863" cy="3276600"/>
          </a:xfrm>
          <a:prstGeom prst="octagon">
            <a:avLst>
              <a:gd fmla="val 29287" name="adj"/>
            </a:avLst>
          </a:pr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txBox="1"/>
          <p:nvPr/>
        </p:nvSpPr>
        <p:spPr>
          <a:xfrm>
            <a:off x="1220025" y="1905837"/>
            <a:ext cx="2817713" cy="1107976"/>
          </a:xfrm>
          <a:prstGeom prst="rect">
            <a:avLst/>
          </a:prstGeom>
          <a:noFill/>
          <a:ln>
            <a:noFill/>
          </a:ln>
        </p:spPr>
        <p:txBody>
          <a:bodyPr anchorCtr="1" anchor="ctr" bIns="45700" lIns="0" spcFirstLastPara="1" rIns="0" wrap="square" tIns="0">
            <a:noAutofit/>
          </a:bodyPr>
          <a:lstStyle/>
          <a:p>
            <a:pPr indent="0" lvl="0" marL="0" marR="0" rtl="0" algn="ctr">
              <a:lnSpc>
                <a:spcPct val="90000"/>
              </a:lnSpc>
              <a:spcBef>
                <a:spcPts val="0"/>
              </a:spcBef>
              <a:spcAft>
                <a:spcPts val="0"/>
              </a:spcAft>
              <a:buClr>
                <a:srgbClr val="D94439"/>
              </a:buClr>
              <a:buSzPts val="1275"/>
              <a:buFont typeface="Noto Sans Symbols"/>
              <a:buNone/>
            </a:pPr>
            <a:r>
              <a:rPr b="1" lang="en-US" sz="1700">
                <a:solidFill>
                  <a:srgbClr val="FFFFCC"/>
                </a:solidFill>
                <a:latin typeface="Questrial"/>
                <a:ea typeface="Questrial"/>
                <a:cs typeface="Questrial"/>
                <a:sym typeface="Questrial"/>
              </a:rPr>
              <a:t>Kiểm tra </a:t>
            </a:r>
            <a:endParaRPr/>
          </a:p>
          <a:p>
            <a:pPr indent="0" lvl="0" marL="0" marR="0" rtl="0" algn="ctr">
              <a:lnSpc>
                <a:spcPct val="90000"/>
              </a:lnSpc>
              <a:spcBef>
                <a:spcPts val="850"/>
              </a:spcBef>
              <a:spcAft>
                <a:spcPts val="0"/>
              </a:spcAft>
              <a:buClr>
                <a:srgbClr val="D94439"/>
              </a:buClr>
              <a:buSzPts val="1275"/>
              <a:buFont typeface="Noto Sans Symbols"/>
              <a:buNone/>
            </a:pPr>
            <a:r>
              <a:rPr b="1" lang="en-US" sz="1700">
                <a:solidFill>
                  <a:srgbClr val="FFFFCC"/>
                </a:solidFill>
                <a:latin typeface="Questrial"/>
                <a:ea typeface="Questrial"/>
                <a:cs typeface="Questrial"/>
                <a:sym typeface="Questrial"/>
              </a:rPr>
              <a:t>độ chính xác </a:t>
            </a:r>
            <a:endParaRPr/>
          </a:p>
          <a:p>
            <a:pPr indent="0" lvl="0" marL="0" marR="0" rtl="0" algn="ctr">
              <a:lnSpc>
                <a:spcPct val="90000"/>
              </a:lnSpc>
              <a:spcBef>
                <a:spcPts val="850"/>
              </a:spcBef>
              <a:spcAft>
                <a:spcPts val="0"/>
              </a:spcAft>
              <a:buClr>
                <a:srgbClr val="D94439"/>
              </a:buClr>
              <a:buSzPts val="1275"/>
              <a:buFont typeface="Noto Sans Symbols"/>
              <a:buNone/>
            </a:pPr>
            <a:r>
              <a:rPr b="1" lang="en-US" sz="1700">
                <a:solidFill>
                  <a:srgbClr val="FFFFCC"/>
                </a:solidFill>
                <a:latin typeface="Questrial"/>
                <a:ea typeface="Questrial"/>
                <a:cs typeface="Questrial"/>
                <a:sym typeface="Questrial"/>
              </a:rPr>
              <a:t>của  chương trình </a:t>
            </a:r>
            <a:br>
              <a:rPr b="1" lang="en-US" sz="1700">
                <a:solidFill>
                  <a:srgbClr val="FFFFCC"/>
                </a:solidFill>
                <a:latin typeface="Questrial"/>
                <a:ea typeface="Questrial"/>
                <a:cs typeface="Questrial"/>
                <a:sym typeface="Questrial"/>
              </a:rPr>
            </a:br>
            <a:endParaRPr sz="1700">
              <a:solidFill>
                <a:schemeClr val="hlink"/>
              </a:solidFill>
              <a:latin typeface="Questrial"/>
              <a:ea typeface="Questrial"/>
              <a:cs typeface="Questrial"/>
              <a:sym typeface="Questrial"/>
            </a:endParaRPr>
          </a:p>
        </p:txBody>
      </p:sp>
      <p:sp>
        <p:nvSpPr>
          <p:cNvPr id="428" name="Google Shape;428;p45"/>
          <p:cNvSpPr/>
          <p:nvPr/>
        </p:nvSpPr>
        <p:spPr>
          <a:xfrm>
            <a:off x="5410200" y="3200400"/>
            <a:ext cx="2359025" cy="1096963"/>
          </a:xfrm>
          <a:prstGeom prst="rect">
            <a:avLst/>
          </a:prstGeom>
          <a:solidFill>
            <a:srgbClr val="8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Questrial"/>
                <a:ea typeface="Questrial"/>
                <a:cs typeface="Questrial"/>
                <a:sym typeface="Questrial"/>
              </a:rPr>
              <a:t>Logic error</a:t>
            </a:r>
            <a:br>
              <a:rPr lang="en-US" sz="1600">
                <a:solidFill>
                  <a:schemeClr val="dk1"/>
                </a:solidFill>
                <a:latin typeface="Questrial"/>
                <a:ea typeface="Questrial"/>
                <a:cs typeface="Questrial"/>
                <a:sym typeface="Questrial"/>
              </a:rPr>
            </a:br>
            <a:r>
              <a:rPr lang="en-US" sz="1600">
                <a:solidFill>
                  <a:schemeClr val="dk1"/>
                </a:solidFill>
                <a:latin typeface="Questrial"/>
                <a:ea typeface="Questrial"/>
                <a:cs typeface="Questrial"/>
                <a:sym typeface="Questrial"/>
              </a:rPr>
              <a:t>các sai sót khi thiết kế  </a:t>
            </a:r>
            <a:br>
              <a:rPr lang="en-US" sz="1600">
                <a:solidFill>
                  <a:schemeClr val="dk1"/>
                </a:solidFill>
                <a:latin typeface="Questrial"/>
                <a:ea typeface="Questrial"/>
                <a:cs typeface="Questrial"/>
                <a:sym typeface="Questrial"/>
              </a:rPr>
            </a:br>
            <a:r>
              <a:rPr lang="en-US" sz="1600">
                <a:solidFill>
                  <a:schemeClr val="dk1"/>
                </a:solidFill>
                <a:latin typeface="Questrial"/>
                <a:ea typeface="Questrial"/>
                <a:cs typeface="Questrial"/>
                <a:sym typeface="Questrial"/>
              </a:rPr>
              <a:t>gây ra những kết quả</a:t>
            </a:r>
            <a:br>
              <a:rPr lang="en-US" sz="1600">
                <a:solidFill>
                  <a:schemeClr val="dk1"/>
                </a:solidFill>
                <a:latin typeface="Questrial"/>
                <a:ea typeface="Questrial"/>
                <a:cs typeface="Questrial"/>
                <a:sym typeface="Questrial"/>
              </a:rPr>
            </a:br>
            <a:r>
              <a:rPr lang="en-US" sz="1600">
                <a:solidFill>
                  <a:schemeClr val="dk1"/>
                </a:solidFill>
                <a:latin typeface="Questrial"/>
                <a:ea typeface="Questrial"/>
                <a:cs typeface="Questrial"/>
                <a:sym typeface="Questrial"/>
              </a:rPr>
              <a:t> không chính xác</a:t>
            </a:r>
            <a:endParaRPr/>
          </a:p>
        </p:txBody>
      </p:sp>
      <p:sp>
        <p:nvSpPr>
          <p:cNvPr id="429" name="Google Shape;429;p45"/>
          <p:cNvSpPr/>
          <p:nvPr/>
        </p:nvSpPr>
        <p:spPr>
          <a:xfrm>
            <a:off x="1435100" y="4902200"/>
            <a:ext cx="2362200" cy="1096963"/>
          </a:xfrm>
          <a:prstGeom prst="rect">
            <a:avLst/>
          </a:prstGeom>
          <a:solidFill>
            <a:srgbClr val="8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Questrial"/>
                <a:ea typeface="Questrial"/>
                <a:cs typeface="Questrial"/>
                <a:sym typeface="Questrial"/>
              </a:rPr>
              <a:t>Test data</a:t>
            </a:r>
            <a:br>
              <a:rPr lang="en-US" sz="1600">
                <a:solidFill>
                  <a:schemeClr val="dk1"/>
                </a:solidFill>
                <a:latin typeface="Questrial"/>
                <a:ea typeface="Questrial"/>
                <a:cs typeface="Questrial"/>
                <a:sym typeface="Questrial"/>
              </a:rPr>
            </a:br>
            <a:r>
              <a:rPr lang="en-US" sz="1600">
                <a:solidFill>
                  <a:schemeClr val="dk1"/>
                </a:solidFill>
                <a:latin typeface="Questrial"/>
                <a:ea typeface="Questrial"/>
                <a:cs typeface="Questrial"/>
                <a:sym typeface="Questrial"/>
              </a:rPr>
              <a:t>các dữ liệu thử nghiệm </a:t>
            </a:r>
            <a:br>
              <a:rPr lang="en-US" sz="1600">
                <a:solidFill>
                  <a:schemeClr val="dk1"/>
                </a:solidFill>
                <a:latin typeface="Questrial"/>
                <a:ea typeface="Questrial"/>
                <a:cs typeface="Questrial"/>
                <a:sym typeface="Questrial"/>
              </a:rPr>
            </a:br>
            <a:r>
              <a:rPr lang="en-US" sz="1600">
                <a:solidFill>
                  <a:schemeClr val="dk1"/>
                </a:solidFill>
                <a:latin typeface="Questrial"/>
                <a:ea typeface="Questrial"/>
                <a:cs typeface="Questrial"/>
                <a:sym typeface="Questrial"/>
              </a:rPr>
              <a:t>giống như số liệu thực mà chương trình sẽ thực hiện</a:t>
            </a:r>
            <a:endParaRPr sz="1600">
              <a:solidFill>
                <a:schemeClr val="dk1"/>
              </a:solidFill>
              <a:latin typeface="Questrial"/>
              <a:ea typeface="Questrial"/>
              <a:cs typeface="Questrial"/>
              <a:sym typeface="Questrial"/>
            </a:endParaRPr>
          </a:p>
        </p:txBody>
      </p:sp>
      <p:sp>
        <p:nvSpPr>
          <p:cNvPr id="430" name="Google Shape;430;p45"/>
          <p:cNvSpPr/>
          <p:nvPr/>
        </p:nvSpPr>
        <p:spPr>
          <a:xfrm rot="5400000">
            <a:off x="5807868" y="821532"/>
            <a:ext cx="1566863" cy="3276600"/>
          </a:xfrm>
          <a:prstGeom prst="octagon">
            <a:avLst>
              <a:gd fmla="val 2928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5"/>
          <p:cNvSpPr txBox="1"/>
          <p:nvPr/>
        </p:nvSpPr>
        <p:spPr>
          <a:xfrm>
            <a:off x="5182425" y="1905837"/>
            <a:ext cx="2817713" cy="1107976"/>
          </a:xfrm>
          <a:prstGeom prst="rect">
            <a:avLst/>
          </a:prstGeom>
          <a:noFill/>
          <a:ln>
            <a:noFill/>
          </a:ln>
        </p:spPr>
        <p:txBody>
          <a:bodyPr anchorCtr="1" anchor="ctr" bIns="45700" lIns="0" spcFirstLastPara="1" rIns="0" wrap="square" tIns="0">
            <a:noAutofit/>
          </a:bodyPr>
          <a:lstStyle/>
          <a:p>
            <a:pPr indent="0" lvl="0" marL="0" marR="0" rtl="0" algn="ctr">
              <a:lnSpc>
                <a:spcPct val="90000"/>
              </a:lnSpc>
              <a:spcBef>
                <a:spcPts val="0"/>
              </a:spcBef>
              <a:spcAft>
                <a:spcPts val="0"/>
              </a:spcAft>
              <a:buClr>
                <a:srgbClr val="D94439"/>
              </a:buClr>
              <a:buSzPts val="1275"/>
              <a:buFont typeface="Noto Sans Symbols"/>
              <a:buNone/>
            </a:pPr>
            <a:r>
              <a:rPr b="1" lang="en-US" sz="1700">
                <a:solidFill>
                  <a:srgbClr val="FFFFCC"/>
                </a:solidFill>
                <a:latin typeface="Questrial"/>
                <a:ea typeface="Questrial"/>
                <a:cs typeface="Questrial"/>
                <a:sym typeface="Questrial"/>
              </a:rPr>
              <a:t>LTV kiểm tra </a:t>
            </a:r>
            <a:br>
              <a:rPr b="1" lang="en-US" sz="1700">
                <a:solidFill>
                  <a:srgbClr val="FFFFCC"/>
                </a:solidFill>
                <a:latin typeface="Questrial"/>
                <a:ea typeface="Questrial"/>
                <a:cs typeface="Questrial"/>
                <a:sym typeface="Questrial"/>
              </a:rPr>
            </a:br>
            <a:r>
              <a:rPr b="1" lang="en-US" sz="1700">
                <a:solidFill>
                  <a:srgbClr val="FFFFCC"/>
                </a:solidFill>
                <a:latin typeface="Questrial"/>
                <a:ea typeface="Questrial"/>
                <a:cs typeface="Questrial"/>
                <a:sym typeface="Questrial"/>
              </a:rPr>
              <a:t>logic cho tính đúng đắn </a:t>
            </a:r>
            <a:br>
              <a:rPr b="1" lang="en-US" sz="1700">
                <a:solidFill>
                  <a:srgbClr val="FFFFCC"/>
                </a:solidFill>
                <a:latin typeface="Questrial"/>
                <a:ea typeface="Questrial"/>
                <a:cs typeface="Questrial"/>
                <a:sym typeface="Questrial"/>
              </a:rPr>
            </a:br>
            <a:r>
              <a:rPr b="1" lang="en-US" sz="1700">
                <a:solidFill>
                  <a:srgbClr val="FFFFCC"/>
                </a:solidFill>
                <a:latin typeface="Questrial"/>
                <a:ea typeface="Questrial"/>
                <a:cs typeface="Questrial"/>
                <a:sym typeface="Questrial"/>
              </a:rPr>
              <a:t>và thử tìm các lỗi logic </a:t>
            </a:r>
            <a:endParaRPr sz="1700">
              <a:solidFill>
                <a:schemeClr val="hlink"/>
              </a:solidFill>
              <a:latin typeface="Questrial"/>
              <a:ea typeface="Questrial"/>
              <a:cs typeface="Questrial"/>
              <a:sym typeface="Questrial"/>
            </a:endParaRPr>
          </a:p>
        </p:txBody>
      </p:sp>
      <p:sp>
        <p:nvSpPr>
          <p:cNvPr id="432" name="Google Shape;432;p45"/>
          <p:cNvSpPr/>
          <p:nvPr/>
        </p:nvSpPr>
        <p:spPr>
          <a:xfrm rot="5400000">
            <a:off x="1845468" y="2497932"/>
            <a:ext cx="1566863" cy="3276600"/>
          </a:xfrm>
          <a:prstGeom prst="octagon">
            <a:avLst>
              <a:gd fmla="val 29287" name="adj"/>
            </a:avLst>
          </a:prstGeom>
          <a:solidFill>
            <a:srgbClr val="0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txBox="1"/>
          <p:nvPr/>
        </p:nvSpPr>
        <p:spPr>
          <a:xfrm>
            <a:off x="1220025" y="3582237"/>
            <a:ext cx="2817713" cy="1107976"/>
          </a:xfrm>
          <a:prstGeom prst="rect">
            <a:avLst/>
          </a:prstGeom>
          <a:noFill/>
          <a:ln>
            <a:noFill/>
          </a:ln>
        </p:spPr>
        <p:txBody>
          <a:bodyPr anchorCtr="1" anchor="ctr" bIns="45700" lIns="0" spcFirstLastPara="1" rIns="0" wrap="square" tIns="0">
            <a:noAutofit/>
          </a:bodyPr>
          <a:lstStyle/>
          <a:p>
            <a:pPr indent="0" lvl="0" marL="0" marR="0" rtl="0" algn="ctr">
              <a:lnSpc>
                <a:spcPct val="90000"/>
              </a:lnSpc>
              <a:spcBef>
                <a:spcPts val="0"/>
              </a:spcBef>
              <a:spcAft>
                <a:spcPts val="0"/>
              </a:spcAft>
              <a:buClr>
                <a:srgbClr val="D94439"/>
              </a:buClr>
              <a:buSzPts val="1275"/>
              <a:buFont typeface="Noto Sans Symbols"/>
              <a:buNone/>
            </a:pPr>
            <a:r>
              <a:rPr b="1" lang="en-US" sz="1700">
                <a:solidFill>
                  <a:schemeClr val="accent2"/>
                </a:solidFill>
                <a:latin typeface="Questrial"/>
                <a:ea typeface="Questrial"/>
                <a:cs typeface="Questrial"/>
                <a:sym typeface="Questrial"/>
              </a:rPr>
              <a:t>Desk check</a:t>
            </a:r>
            <a:br>
              <a:rPr b="1" lang="en-US" sz="1700">
                <a:solidFill>
                  <a:schemeClr val="accent2"/>
                </a:solidFill>
                <a:latin typeface="Questrial"/>
                <a:ea typeface="Questrial"/>
                <a:cs typeface="Questrial"/>
                <a:sym typeface="Questrial"/>
              </a:rPr>
            </a:br>
            <a:r>
              <a:rPr b="1" lang="en-US" sz="1700">
                <a:solidFill>
                  <a:srgbClr val="FFFFCC"/>
                </a:solidFill>
                <a:latin typeface="Questrial"/>
                <a:ea typeface="Questrial"/>
                <a:cs typeface="Questrial"/>
                <a:sym typeface="Questrial"/>
              </a:rPr>
              <a:t>LTV dùng các dữ liệu </a:t>
            </a:r>
            <a:br>
              <a:rPr b="1" lang="en-US" sz="1700">
                <a:solidFill>
                  <a:srgbClr val="FFFFCC"/>
                </a:solidFill>
                <a:latin typeface="Questrial"/>
                <a:ea typeface="Questrial"/>
                <a:cs typeface="Questrial"/>
                <a:sym typeface="Questrial"/>
              </a:rPr>
            </a:br>
            <a:r>
              <a:rPr b="1" lang="en-US" sz="1700">
                <a:solidFill>
                  <a:srgbClr val="FFFFCC"/>
                </a:solidFill>
                <a:latin typeface="Questrial"/>
                <a:ea typeface="Questrial"/>
                <a:cs typeface="Questrial"/>
                <a:sym typeface="Questrial"/>
              </a:rPr>
              <a:t>thử nghiệm để kiểm tra chương trình</a:t>
            </a:r>
            <a:endParaRPr sz="1700">
              <a:solidFill>
                <a:schemeClr val="hlink"/>
              </a:solidFill>
              <a:latin typeface="Questrial"/>
              <a:ea typeface="Questrial"/>
              <a:cs typeface="Questrial"/>
              <a:sym typeface="Questrial"/>
            </a:endParaRPr>
          </a:p>
        </p:txBody>
      </p:sp>
      <p:sp>
        <p:nvSpPr>
          <p:cNvPr id="434" name="Google Shape;434;p45"/>
          <p:cNvSpPr/>
          <p:nvPr/>
        </p:nvSpPr>
        <p:spPr>
          <a:xfrm rot="5400000">
            <a:off x="5731669" y="3521869"/>
            <a:ext cx="1566862" cy="3276600"/>
          </a:xfrm>
          <a:prstGeom prst="octagon">
            <a:avLst>
              <a:gd fmla="val 29287" name="adj"/>
            </a:avLst>
          </a:prstGeom>
          <a:solidFill>
            <a:srgbClr val="993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5"/>
          <p:cNvSpPr txBox="1"/>
          <p:nvPr/>
        </p:nvSpPr>
        <p:spPr>
          <a:xfrm>
            <a:off x="5106224" y="4606162"/>
            <a:ext cx="2817713" cy="1107975"/>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b="1" lang="en-US" sz="1700">
                <a:solidFill>
                  <a:schemeClr val="accent2"/>
                </a:solidFill>
                <a:latin typeface="Questrial"/>
                <a:ea typeface="Questrial"/>
                <a:cs typeface="Questrial"/>
                <a:sym typeface="Questrial"/>
              </a:rPr>
              <a:t>Structured walkthrough</a:t>
            </a:r>
            <a:br>
              <a:rPr b="1" lang="en-US" sz="1700">
                <a:solidFill>
                  <a:schemeClr val="accent2"/>
                </a:solidFill>
                <a:latin typeface="Questrial"/>
                <a:ea typeface="Questrial"/>
                <a:cs typeface="Questrial"/>
                <a:sym typeface="Questrial"/>
              </a:rPr>
            </a:br>
            <a:r>
              <a:rPr b="1" lang="en-US" sz="1700">
                <a:solidFill>
                  <a:srgbClr val="FFFFCC"/>
                </a:solidFill>
                <a:latin typeface="Questrial"/>
                <a:ea typeface="Questrial"/>
                <a:cs typeface="Questrial"/>
                <a:sym typeface="Questrial"/>
              </a:rPr>
              <a:t>LTV mô tả logic </a:t>
            </a:r>
            <a:br>
              <a:rPr b="1" lang="en-US" sz="1700">
                <a:solidFill>
                  <a:srgbClr val="FFFFCC"/>
                </a:solidFill>
                <a:latin typeface="Questrial"/>
                <a:ea typeface="Questrial"/>
                <a:cs typeface="Questrial"/>
                <a:sym typeface="Questrial"/>
              </a:rPr>
            </a:br>
            <a:r>
              <a:rPr b="1" lang="en-US" sz="1700">
                <a:solidFill>
                  <a:srgbClr val="FFFFCC"/>
                </a:solidFill>
                <a:latin typeface="Questrial"/>
                <a:ea typeface="Questrial"/>
                <a:cs typeface="Questrial"/>
                <a:sym typeface="Questrial"/>
              </a:rPr>
              <a:t>của thuật toán trong khi programming team duyệt theo logic chương trình</a:t>
            </a:r>
            <a:endParaRPr sz="1700">
              <a:solidFill>
                <a:schemeClr val="hlink"/>
              </a:solidFill>
              <a:latin typeface="Questrial"/>
              <a:ea typeface="Questrial"/>
              <a:cs typeface="Questrial"/>
              <a:sym typeface="Quest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4 — Implement Design</a:t>
            </a:r>
            <a:endParaRPr/>
          </a:p>
        </p:txBody>
      </p:sp>
      <p:sp>
        <p:nvSpPr>
          <p:cNvPr id="441" name="Google Shape;441;p4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 implementation?</a:t>
            </a:r>
            <a:endParaRPr/>
          </a:p>
        </p:txBody>
      </p:sp>
      <p:sp>
        <p:nvSpPr>
          <p:cNvPr id="442" name="Google Shape;442;p4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3" name="Google Shape;443;p46"/>
          <p:cNvSpPr/>
          <p:nvPr/>
        </p:nvSpPr>
        <p:spPr>
          <a:xfrm>
            <a:off x="304800" y="1547813"/>
            <a:ext cx="8585200" cy="5857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650"/>
              <a:buFont typeface="Noto Sans Symbols"/>
              <a:buChar char="⮚"/>
            </a:pPr>
            <a:r>
              <a:rPr b="1" i="0" lang="en-US" sz="2200" u="none" cap="none" strike="noStrike">
                <a:solidFill>
                  <a:srgbClr val="000000"/>
                </a:solidFill>
                <a:latin typeface="Questrial"/>
                <a:ea typeface="Questrial"/>
                <a:cs typeface="Questrial"/>
                <a:sym typeface="Questrial"/>
              </a:rPr>
              <a:t>Viết code : dịch từ thiết kế thành program</a:t>
            </a:r>
            <a:endParaRPr/>
          </a:p>
        </p:txBody>
      </p:sp>
      <p:sp>
        <p:nvSpPr>
          <p:cNvPr id="444" name="Google Shape;444;p46"/>
          <p:cNvSpPr/>
          <p:nvPr/>
        </p:nvSpPr>
        <p:spPr>
          <a:xfrm>
            <a:off x="355600" y="1930400"/>
            <a:ext cx="8585200" cy="812800"/>
          </a:xfrm>
          <a:prstGeom prst="rect">
            <a:avLst/>
          </a:prstGeom>
          <a:noFill/>
          <a:ln>
            <a:noFill/>
          </a:ln>
        </p:spPr>
        <p:txBody>
          <a:bodyPr anchorCtr="0" anchor="t" bIns="45700" lIns="91425" spcFirstLastPara="1" rIns="91425" wrap="square" tIns="45700">
            <a:noAutofit/>
          </a:bodyPr>
          <a:lstStyle/>
          <a:p>
            <a:pPr indent="-457200" lvl="2" marL="1028700" marR="0" rtl="0" algn="l">
              <a:spcBef>
                <a:spcPts val="0"/>
              </a:spcBef>
              <a:spcAft>
                <a:spcPts val="0"/>
              </a:spcAft>
              <a:buClr>
                <a:srgbClr val="D94439"/>
              </a:buClr>
              <a:buSzPts val="2000"/>
              <a:buFont typeface="Noto Sans Symbols"/>
              <a:buChar char="▪"/>
            </a:pPr>
            <a:r>
              <a:rPr b="1" i="0" lang="en-US" sz="2000" u="none" cap="none" strike="noStrike">
                <a:solidFill>
                  <a:schemeClr val="dk1"/>
                </a:solidFill>
                <a:latin typeface="Questrial"/>
                <a:ea typeface="Questrial"/>
                <a:cs typeface="Questrial"/>
                <a:sym typeface="Questrial"/>
              </a:rPr>
              <a:t>Syntax</a:t>
            </a:r>
            <a:r>
              <a:rPr b="0" i="0" lang="en-US" sz="2000" u="none" cap="none" strike="noStrike">
                <a:solidFill>
                  <a:schemeClr val="dk1"/>
                </a:solidFill>
                <a:latin typeface="Questrial"/>
                <a:ea typeface="Questrial"/>
                <a:cs typeface="Questrial"/>
                <a:sym typeface="Questrial"/>
              </a:rPr>
              <a:t>—Quy tắc xác định cách viết các lệnh</a:t>
            </a:r>
            <a:endParaRPr b="0" i="0" sz="2000" u="none" cap="none" strike="noStrike">
              <a:solidFill>
                <a:schemeClr val="dk1"/>
              </a:solidFill>
              <a:latin typeface="Questrial"/>
              <a:ea typeface="Questrial"/>
              <a:cs typeface="Questrial"/>
              <a:sym typeface="Questrial"/>
            </a:endParaRPr>
          </a:p>
          <a:p>
            <a:pPr indent="-457200" lvl="2" marL="1028700" marR="0" rtl="0" algn="l">
              <a:spcBef>
                <a:spcPts val="400"/>
              </a:spcBef>
              <a:spcAft>
                <a:spcPts val="0"/>
              </a:spcAft>
              <a:buClr>
                <a:srgbClr val="D94439"/>
              </a:buClr>
              <a:buSzPts val="2000"/>
              <a:buFont typeface="Noto Sans Symbols"/>
              <a:buChar char="▪"/>
            </a:pPr>
            <a:r>
              <a:rPr b="1" i="0" lang="en-US" sz="2000" u="none" cap="none" strike="noStrike">
                <a:solidFill>
                  <a:schemeClr val="dk1"/>
                </a:solidFill>
                <a:latin typeface="Questrial"/>
                <a:ea typeface="Questrial"/>
                <a:cs typeface="Questrial"/>
                <a:sym typeface="Questrial"/>
              </a:rPr>
              <a:t>Comments</a:t>
            </a:r>
            <a:r>
              <a:rPr b="0" i="0" lang="en-US" sz="2000" u="none" cap="none" strike="noStrike">
                <a:solidFill>
                  <a:schemeClr val="dk1"/>
                </a:solidFill>
                <a:latin typeface="Questrial"/>
                <a:ea typeface="Questrial"/>
                <a:cs typeface="Questrial"/>
                <a:sym typeface="Questrial"/>
              </a:rPr>
              <a:t>—program documentation</a:t>
            </a:r>
            <a:endParaRPr/>
          </a:p>
        </p:txBody>
      </p:sp>
      <p:sp>
        <p:nvSpPr>
          <p:cNvPr id="445" name="Google Shape;445;p46"/>
          <p:cNvSpPr/>
          <p:nvPr/>
        </p:nvSpPr>
        <p:spPr>
          <a:xfrm>
            <a:off x="304800" y="2616200"/>
            <a:ext cx="8585200" cy="965200"/>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650"/>
              <a:buFont typeface="Noto Sans Symbols"/>
              <a:buChar char="⮚"/>
            </a:pPr>
            <a:r>
              <a:rPr b="1" i="0" lang="en-US" sz="2200" u="none" cap="none" strike="noStrike">
                <a:solidFill>
                  <a:schemeClr val="dk1"/>
                </a:solidFill>
                <a:latin typeface="Questrial"/>
                <a:ea typeface="Questrial"/>
                <a:cs typeface="Questrial"/>
                <a:sym typeface="Questrial"/>
              </a:rPr>
              <a:t>Extreme programming (XP)—coding và testing ngay sau khi các yêu cầu được xác định</a:t>
            </a:r>
            <a:endParaRPr b="1" i="0" sz="2200" u="none" cap="none" strike="noStrike">
              <a:solidFill>
                <a:schemeClr val="dk1"/>
              </a:solidFill>
              <a:latin typeface="Questrial"/>
              <a:ea typeface="Questrial"/>
              <a:cs typeface="Questrial"/>
              <a:sym typeface="Questrial"/>
            </a:endParaRPr>
          </a:p>
        </p:txBody>
      </p:sp>
      <p:pic>
        <p:nvPicPr>
          <p:cNvPr id="446" name="Google Shape;446;p46"/>
          <p:cNvPicPr preferRelativeResize="0"/>
          <p:nvPr/>
        </p:nvPicPr>
        <p:blipFill rotWithShape="1">
          <a:blip r:embed="rId3">
            <a:alphaModFix/>
          </a:blip>
          <a:srcRect b="75263" l="0" r="0" t="1158"/>
          <a:stretch/>
        </p:blipFill>
        <p:spPr>
          <a:xfrm>
            <a:off x="895350" y="3740729"/>
            <a:ext cx="7620000" cy="2133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5 — Test Solution</a:t>
            </a:r>
            <a:endParaRPr/>
          </a:p>
        </p:txBody>
      </p:sp>
      <p:sp>
        <p:nvSpPr>
          <p:cNvPr id="452" name="Google Shape;452;p47"/>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Những việc cần làm ?</a:t>
            </a:r>
            <a:endParaRPr/>
          </a:p>
        </p:txBody>
      </p:sp>
      <p:sp>
        <p:nvSpPr>
          <p:cNvPr id="453" name="Google Shape;453;p4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4" name="Google Shape;454;p47"/>
          <p:cNvSpPr/>
          <p:nvPr/>
        </p:nvSpPr>
        <p:spPr>
          <a:xfrm>
            <a:off x="502483" y="1894331"/>
            <a:ext cx="4069517" cy="1295400"/>
          </a:xfrm>
          <a:prstGeom prst="rect">
            <a:avLst/>
          </a:prstGeom>
          <a:solidFill>
            <a:schemeClr val="hlink"/>
          </a:solidFill>
          <a:ln>
            <a:noFill/>
          </a:ln>
        </p:spPr>
        <p:txBody>
          <a:bodyPr anchorCtr="1" anchor="ctr" bIns="0" lIns="0" spcFirstLastPara="1" rIns="0" wrap="square" tIns="0">
            <a:noAutofit/>
          </a:bodyPr>
          <a:lstStyle/>
          <a:p>
            <a:pPr indent="0" lvl="0" marL="0" marR="0" rtl="0" algn="ctr">
              <a:spcBef>
                <a:spcPts val="0"/>
              </a:spcBef>
              <a:spcAft>
                <a:spcPts val="0"/>
              </a:spcAft>
              <a:buClr>
                <a:srgbClr val="D94439"/>
              </a:buClr>
              <a:buSzPts val="1500"/>
              <a:buFont typeface="Noto Sans Symbols"/>
              <a:buNone/>
            </a:pPr>
            <a:r>
              <a:rPr b="1" lang="en-US" sz="2000">
                <a:solidFill>
                  <a:srgbClr val="FFFFCC"/>
                </a:solidFill>
                <a:latin typeface="Questrial"/>
                <a:ea typeface="Questrial"/>
                <a:cs typeface="Questrial"/>
                <a:sym typeface="Questrial"/>
              </a:rPr>
              <a:t>Đảm bảo CT chạy  thông và cho kq chính xác</a:t>
            </a:r>
            <a:endParaRPr b="1" sz="2000">
              <a:solidFill>
                <a:srgbClr val="FFFFCC"/>
              </a:solidFill>
              <a:latin typeface="Questrial"/>
              <a:ea typeface="Questrial"/>
              <a:cs typeface="Questrial"/>
              <a:sym typeface="Questrial"/>
            </a:endParaRPr>
          </a:p>
        </p:txBody>
      </p:sp>
      <p:sp>
        <p:nvSpPr>
          <p:cNvPr id="455" name="Google Shape;455;p47"/>
          <p:cNvSpPr/>
          <p:nvPr/>
        </p:nvSpPr>
        <p:spPr>
          <a:xfrm>
            <a:off x="4859337" y="1943725"/>
            <a:ext cx="3656013" cy="1295400"/>
          </a:xfrm>
          <a:prstGeom prst="rect">
            <a:avLst/>
          </a:prstGeom>
          <a:solidFill>
            <a:schemeClr val="hlink"/>
          </a:solidFill>
          <a:ln>
            <a:noFill/>
          </a:ln>
        </p:spPr>
        <p:txBody>
          <a:bodyPr anchorCtr="1" anchor="ctr" bIns="0" lIns="0" spcFirstLastPara="1" rIns="0" wrap="square" tIns="0">
            <a:noAutofit/>
          </a:bodyPr>
          <a:lstStyle/>
          <a:p>
            <a:pPr indent="0" lvl="0" marL="0" marR="0" rtl="0" algn="ctr">
              <a:lnSpc>
                <a:spcPct val="90000"/>
              </a:lnSpc>
              <a:spcBef>
                <a:spcPts val="0"/>
              </a:spcBef>
              <a:spcAft>
                <a:spcPts val="0"/>
              </a:spcAft>
              <a:buClr>
                <a:srgbClr val="D94439"/>
              </a:buClr>
              <a:buSzPts val="1500"/>
              <a:buFont typeface="Noto Sans Symbols"/>
              <a:buNone/>
            </a:pPr>
            <a:r>
              <a:rPr b="1" lang="en-US" sz="2000">
                <a:solidFill>
                  <a:schemeClr val="accent2"/>
                </a:solidFill>
                <a:latin typeface="Questrial"/>
                <a:ea typeface="Questrial"/>
                <a:cs typeface="Questrial"/>
                <a:sym typeface="Questrial"/>
              </a:rPr>
              <a:t>Debugging</a:t>
            </a:r>
            <a:r>
              <a:rPr b="1" lang="en-US" sz="2000">
                <a:solidFill>
                  <a:srgbClr val="FFFFCC"/>
                </a:solidFill>
                <a:latin typeface="Questrial"/>
                <a:ea typeface="Questrial"/>
                <a:cs typeface="Questrial"/>
                <a:sym typeface="Questrial"/>
              </a:rPr>
              <a:t>—Tìm và sửa các lỗi  syntax và logic errors</a:t>
            </a:r>
            <a:endParaRPr b="1" sz="2000">
              <a:solidFill>
                <a:schemeClr val="accent2"/>
              </a:solidFill>
              <a:latin typeface="Questrial"/>
              <a:ea typeface="Questrial"/>
              <a:cs typeface="Questrial"/>
              <a:sym typeface="Questrial"/>
            </a:endParaRPr>
          </a:p>
        </p:txBody>
      </p:sp>
      <p:sp>
        <p:nvSpPr>
          <p:cNvPr id="456" name="Google Shape;456;p47"/>
          <p:cNvSpPr/>
          <p:nvPr/>
        </p:nvSpPr>
        <p:spPr>
          <a:xfrm flipH="1">
            <a:off x="4746625" y="2994650"/>
            <a:ext cx="3879850" cy="1384300"/>
          </a:xfrm>
          <a:custGeom>
            <a:rect b="b" l="l" r="r" t="t"/>
            <a:pathLst>
              <a:path extrusionOk="0" h="21600" w="21600">
                <a:moveTo>
                  <a:pt x="0" y="0"/>
                </a:moveTo>
                <a:lnTo>
                  <a:pt x="6405" y="21600"/>
                </a:lnTo>
                <a:lnTo>
                  <a:pt x="15195" y="21600"/>
                </a:lnTo>
                <a:lnTo>
                  <a:pt x="21600" y="0"/>
                </a:lnTo>
                <a:close/>
              </a:path>
            </a:pathLst>
          </a:custGeom>
          <a:solidFill>
            <a:srgbClr val="808000"/>
          </a:solidFill>
          <a:ln>
            <a:noFill/>
          </a:ln>
        </p:spPr>
        <p:txBody>
          <a:bodyPr anchorCtr="1" anchor="ctr" bIns="0" lIns="0" spcFirstLastPara="1" rIns="0" wrap="square" tIns="182875">
            <a:noAutofit/>
          </a:bodyPr>
          <a:lstStyle/>
          <a:p>
            <a:pPr indent="0" lvl="0" marL="0" marR="0" rtl="0" algn="ctr">
              <a:spcBef>
                <a:spcPts val="0"/>
              </a:spcBef>
              <a:spcAft>
                <a:spcPts val="0"/>
              </a:spcAft>
              <a:buNone/>
            </a:pPr>
            <a:r>
              <a:rPr b="1" lang="en-US" sz="1600">
                <a:solidFill>
                  <a:srgbClr val="FFFFCC"/>
                </a:solidFill>
                <a:latin typeface="Questrial"/>
                <a:ea typeface="Questrial"/>
                <a:cs typeface="Questrial"/>
                <a:sym typeface="Questrial"/>
              </a:rPr>
              <a:t>Kiểm tra phiên bản </a:t>
            </a:r>
            <a:r>
              <a:rPr b="1" lang="en-US" sz="1600">
                <a:solidFill>
                  <a:schemeClr val="accent2"/>
                </a:solidFill>
                <a:latin typeface="Questrial"/>
                <a:ea typeface="Questrial"/>
                <a:cs typeface="Questrial"/>
                <a:sym typeface="Questrial"/>
              </a:rPr>
              <a:t>beta</a:t>
            </a:r>
            <a:r>
              <a:rPr b="1" lang="en-US" sz="1600">
                <a:solidFill>
                  <a:srgbClr val="FFFFCC"/>
                </a:solidFill>
                <a:latin typeface="Questrial"/>
                <a:ea typeface="Questrial"/>
                <a:cs typeface="Questrial"/>
                <a:sym typeface="Questrial"/>
              </a:rPr>
              <a:t>, giao cho </a:t>
            </a:r>
            <a:endParaRPr b="1" sz="1600">
              <a:solidFill>
                <a:srgbClr val="FFFFCC"/>
              </a:solidFill>
              <a:latin typeface="Questrial"/>
              <a:ea typeface="Questrial"/>
              <a:cs typeface="Questrial"/>
              <a:sym typeface="Questrial"/>
            </a:endParaRPr>
          </a:p>
          <a:p>
            <a:pPr indent="0" lvl="0" marL="0" marR="0" rtl="0" algn="ctr">
              <a:spcBef>
                <a:spcPts val="0"/>
              </a:spcBef>
              <a:spcAft>
                <a:spcPts val="0"/>
              </a:spcAft>
              <a:buNone/>
            </a:pPr>
            <a:r>
              <a:rPr b="1" lang="en-US" sz="1600">
                <a:solidFill>
                  <a:srgbClr val="FFFFCC"/>
                </a:solidFill>
                <a:latin typeface="Questrial"/>
                <a:ea typeface="Questrial"/>
                <a:cs typeface="Questrial"/>
                <a:sym typeface="Questrial"/>
              </a:rPr>
              <a:t>Users dùng thử và </a:t>
            </a:r>
            <a:endParaRPr b="1" sz="1600">
              <a:solidFill>
                <a:srgbClr val="FFFFCC"/>
              </a:solidFill>
              <a:latin typeface="Questrial"/>
              <a:ea typeface="Questrial"/>
              <a:cs typeface="Questrial"/>
              <a:sym typeface="Questrial"/>
            </a:endParaRPr>
          </a:p>
          <a:p>
            <a:pPr indent="0" lvl="0" marL="0" marR="0" rtl="0" algn="ctr">
              <a:spcBef>
                <a:spcPts val="0"/>
              </a:spcBef>
              <a:spcAft>
                <a:spcPts val="0"/>
              </a:spcAft>
              <a:buNone/>
            </a:pPr>
            <a:r>
              <a:rPr b="1" lang="en-US" sz="1600">
                <a:solidFill>
                  <a:srgbClr val="FFFFCC"/>
                </a:solidFill>
                <a:latin typeface="Questrial"/>
                <a:ea typeface="Questrial"/>
                <a:cs typeface="Questrial"/>
                <a:sym typeface="Questrial"/>
              </a:rPr>
              <a:t>thu thập phản hồi</a:t>
            </a:r>
            <a:endParaRPr b="1" sz="1600">
              <a:solidFill>
                <a:srgbClr val="FFFFCC"/>
              </a:solidFill>
              <a:latin typeface="Questrial"/>
              <a:ea typeface="Questrial"/>
              <a:cs typeface="Questrial"/>
              <a:sym typeface="Questrial"/>
            </a:endParaRPr>
          </a:p>
          <a:p>
            <a:pPr indent="0" lvl="0" marL="0" marR="0" rtl="0" algn="ctr">
              <a:spcBef>
                <a:spcPts val="0"/>
              </a:spcBef>
              <a:spcAft>
                <a:spcPts val="0"/>
              </a:spcAft>
              <a:buNone/>
            </a:pPr>
            <a:r>
              <a:t/>
            </a:r>
            <a:endParaRPr b="1" sz="1600">
              <a:solidFill>
                <a:srgbClr val="FFFFCC"/>
              </a:solidFill>
              <a:latin typeface="Questrial"/>
              <a:ea typeface="Questrial"/>
              <a:cs typeface="Questrial"/>
              <a:sym typeface="Quest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Step 6 — Document Solution</a:t>
            </a:r>
            <a:endParaRPr/>
          </a:p>
        </p:txBody>
      </p:sp>
      <p:sp>
        <p:nvSpPr>
          <p:cNvPr id="462" name="Google Shape;462;p4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Là bước không kém quan trọng</a:t>
            </a:r>
            <a:endParaRPr/>
          </a:p>
        </p:txBody>
      </p:sp>
      <p:sp>
        <p:nvSpPr>
          <p:cNvPr id="463" name="Google Shape;463;p4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48"/>
          <p:cNvSpPr/>
          <p:nvPr/>
        </p:nvSpPr>
        <p:spPr>
          <a:xfrm>
            <a:off x="304800" y="1547813"/>
            <a:ext cx="8585200" cy="509587"/>
          </a:xfrm>
          <a:prstGeom prst="rect">
            <a:avLst/>
          </a:prstGeom>
          <a:noFill/>
          <a:ln>
            <a:noFill/>
          </a:ln>
        </p:spPr>
        <p:txBody>
          <a:bodyPr anchorCtr="0" anchor="t" bIns="45700" lIns="91425" spcFirstLastPara="1" rIns="91425" wrap="square" tIns="45700">
            <a:noAutofit/>
          </a:bodyPr>
          <a:lstStyle/>
          <a:p>
            <a:pPr indent="-495300" lvl="1" marL="609600" marR="0" rtl="0" algn="l">
              <a:spcBef>
                <a:spcPts val="0"/>
              </a:spcBef>
              <a:spcAft>
                <a:spcPts val="0"/>
              </a:spcAft>
              <a:buClr>
                <a:srgbClr val="D94439"/>
              </a:buClr>
              <a:buSzPts val="1950"/>
              <a:buFont typeface="Noto Sans Symbols"/>
              <a:buChar char="⮚"/>
            </a:pPr>
            <a:r>
              <a:rPr b="1" i="0" lang="en-US" sz="2600" u="none" cap="none" strike="noStrike">
                <a:solidFill>
                  <a:srgbClr val="000000"/>
                </a:solidFill>
                <a:latin typeface="Questrial"/>
                <a:ea typeface="Questrial"/>
                <a:cs typeface="Questrial"/>
                <a:sym typeface="Questrial"/>
              </a:rPr>
              <a:t>2 hoạt động</a:t>
            </a:r>
            <a:endParaRPr b="1" i="0" sz="2600" u="none" cap="none" strike="noStrike">
              <a:solidFill>
                <a:srgbClr val="000000"/>
              </a:solidFill>
              <a:latin typeface="Questrial"/>
              <a:ea typeface="Questrial"/>
              <a:cs typeface="Questrial"/>
              <a:sym typeface="Questrial"/>
            </a:endParaRPr>
          </a:p>
        </p:txBody>
      </p:sp>
      <p:sp>
        <p:nvSpPr>
          <p:cNvPr id="465" name="Google Shape;465;p48"/>
          <p:cNvSpPr/>
          <p:nvPr/>
        </p:nvSpPr>
        <p:spPr>
          <a:xfrm>
            <a:off x="628650" y="2438400"/>
            <a:ext cx="3790950" cy="2362200"/>
          </a:xfrm>
          <a:prstGeom prst="roundRect">
            <a:avLst>
              <a:gd fmla="val 16667" name="adj"/>
            </a:avLst>
          </a:prstGeom>
          <a:solidFill>
            <a:srgbClr val="993366"/>
          </a:solidFill>
          <a:ln>
            <a:noFill/>
          </a:ln>
          <a:effectLst>
            <a:outerShdw rotWithShape="0" algn="ctr" dir="2700000" dist="107763">
              <a:schemeClr val="l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FFCC"/>
                </a:solidFill>
                <a:latin typeface="Questrial"/>
                <a:ea typeface="Questrial"/>
                <a:cs typeface="Questrial"/>
                <a:sym typeface="Questrial"/>
              </a:rPr>
              <a:t>Rà soát lại program code—loại bỏ các </a:t>
            </a:r>
            <a:r>
              <a:rPr b="1" lang="en-US" sz="2000">
                <a:solidFill>
                  <a:srgbClr val="9F9FFF"/>
                </a:solidFill>
                <a:latin typeface="Questrial"/>
                <a:ea typeface="Questrial"/>
                <a:cs typeface="Questrial"/>
                <a:sym typeface="Questrial"/>
              </a:rPr>
              <a:t>dead code</a:t>
            </a:r>
            <a:r>
              <a:rPr lang="en-US" sz="2000">
                <a:solidFill>
                  <a:srgbClr val="FFFFCC"/>
                </a:solidFill>
                <a:latin typeface="Questrial"/>
                <a:ea typeface="Questrial"/>
                <a:cs typeface="Questrial"/>
                <a:sym typeface="Questrial"/>
              </a:rPr>
              <a:t>, tức các lệnh mà ct không bao giờ gọi đến</a:t>
            </a:r>
            <a:endParaRPr sz="2000">
              <a:solidFill>
                <a:srgbClr val="FFFFCC"/>
              </a:solidFill>
              <a:latin typeface="Questrial"/>
              <a:ea typeface="Questrial"/>
              <a:cs typeface="Questrial"/>
              <a:sym typeface="Questrial"/>
            </a:endParaRPr>
          </a:p>
        </p:txBody>
      </p:sp>
      <p:sp>
        <p:nvSpPr>
          <p:cNvPr id="466" name="Google Shape;466;p48"/>
          <p:cNvSpPr/>
          <p:nvPr/>
        </p:nvSpPr>
        <p:spPr>
          <a:xfrm>
            <a:off x="4800600" y="3048000"/>
            <a:ext cx="3714750" cy="2362200"/>
          </a:xfrm>
          <a:prstGeom prst="roundRect">
            <a:avLst>
              <a:gd fmla="val 16667" name="adj"/>
            </a:avLst>
          </a:prstGeom>
          <a:solidFill>
            <a:srgbClr val="808000"/>
          </a:solidFill>
          <a:ln>
            <a:noFill/>
          </a:ln>
          <a:effectLst>
            <a:outerShdw rotWithShape="0" algn="ctr" dir="2700000" dist="107763">
              <a:schemeClr val="lt2"/>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D94439"/>
              </a:buClr>
              <a:buSzPts val="2400"/>
              <a:buFont typeface="Noto Sans Symbols"/>
              <a:buNone/>
            </a:pPr>
            <a:r>
              <a:rPr lang="en-US" sz="2400">
                <a:solidFill>
                  <a:srgbClr val="FFFFCC"/>
                </a:solidFill>
                <a:latin typeface="Questrial"/>
                <a:ea typeface="Questrial"/>
                <a:cs typeface="Questrial"/>
                <a:sym typeface="Questrial"/>
              </a:rPr>
              <a:t>Rà soát, hoàn thiện</a:t>
            </a:r>
            <a:br>
              <a:rPr lang="en-US" sz="2400">
                <a:solidFill>
                  <a:srgbClr val="FFFFCC"/>
                </a:solidFill>
                <a:latin typeface="Questrial"/>
                <a:ea typeface="Questrial"/>
                <a:cs typeface="Questrial"/>
                <a:sym typeface="Questrial"/>
              </a:rPr>
            </a:br>
            <a:r>
              <a:rPr lang="en-US" sz="2400">
                <a:solidFill>
                  <a:srgbClr val="FFFFCC"/>
                </a:solidFill>
                <a:latin typeface="Questrial"/>
                <a:ea typeface="Questrial"/>
                <a:cs typeface="Questrial"/>
                <a:sym typeface="Questrial"/>
              </a:rPr>
              <a:t>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9"/>
          <p:cNvSpPr txBox="1"/>
          <p:nvPr>
            <p:ph type="title"/>
          </p:nvPr>
        </p:nvSpPr>
        <p:spPr>
          <a:xfrm>
            <a:off x="215900" y="1781176"/>
            <a:ext cx="2711450" cy="4244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3600"/>
              <a:buFont typeface="Questrial"/>
              <a:buNone/>
            </a:pPr>
            <a:r>
              <a:rPr lang="en-US" sz="3600"/>
              <a:t>Xin cảm ơn!</a:t>
            </a:r>
            <a:endParaRPr/>
          </a:p>
        </p:txBody>
      </p:sp>
      <p:sp>
        <p:nvSpPr>
          <p:cNvPr id="472" name="Google Shape;472;p49"/>
          <p:cNvSpPr txBox="1"/>
          <p:nvPr>
            <p:ph idx="12" type="sldNum"/>
          </p:nvPr>
        </p:nvSpPr>
        <p:spPr>
          <a:xfrm>
            <a:off x="8026400" y="6492875"/>
            <a:ext cx="1117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Questrial"/>
              <a:buNone/>
            </a:pPr>
            <a:r>
              <a:rPr lang="en-US" sz="2800"/>
              <a:t>Chương trình máy tính và ngôn ngữ lập trình</a:t>
            </a:r>
            <a:endParaRPr sz="2800"/>
          </a:p>
        </p:txBody>
      </p:sp>
      <p:sp>
        <p:nvSpPr>
          <p:cNvPr id="78" name="Google Shape;78;p6"/>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Chương trình máy tính: Tập hợp các lệnh chỉ dẫn cho máy tính thực hiện nhiệm vụ</a:t>
            </a:r>
            <a:endParaRPr/>
          </a:p>
          <a:p>
            <a:pPr indent="-228600" lvl="0" marL="228600" rtl="0" algn="l">
              <a:lnSpc>
                <a:spcPct val="90000"/>
              </a:lnSpc>
              <a:spcBef>
                <a:spcPts val="1000"/>
              </a:spcBef>
              <a:spcAft>
                <a:spcPts val="0"/>
              </a:spcAft>
              <a:buClr>
                <a:schemeClr val="dk1"/>
              </a:buClr>
              <a:buSzPts val="2400"/>
              <a:buChar char="•"/>
            </a:pPr>
            <a:r>
              <a:rPr lang="en-US"/>
              <a:t>Ngôn ngữ lập trình: </a:t>
            </a:r>
            <a:r>
              <a:rPr lang="en-US">
                <a:solidFill>
                  <a:srgbClr val="000000"/>
                </a:solidFill>
              </a:rPr>
              <a:t>Dùng để viết các lệnh, chỉ thị</a:t>
            </a:r>
            <a:endParaRPr>
              <a:solidFill>
                <a:srgbClr val="000000"/>
              </a:solidFill>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79" name="Google Shape;79;p6"/>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0" name="Google Shape;80;p6"/>
          <p:cNvPicPr preferRelativeResize="0"/>
          <p:nvPr/>
        </p:nvPicPr>
        <p:blipFill rotWithShape="1">
          <a:blip r:embed="rId3">
            <a:alphaModFix/>
          </a:blip>
          <a:srcRect b="0" l="0" r="0" t="0"/>
          <a:stretch/>
        </p:blipFill>
        <p:spPr>
          <a:xfrm>
            <a:off x="1266634" y="2598062"/>
            <a:ext cx="6610732" cy="3578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Hoạt động của chương trình máy tính</a:t>
            </a:r>
            <a:endParaRPr/>
          </a:p>
        </p:txBody>
      </p:sp>
      <p:sp>
        <p:nvSpPr>
          <p:cNvPr id="86" name="Google Shape;86;p7"/>
          <p:cNvSpPr txBox="1"/>
          <p:nvPr>
            <p:ph idx="1" type="body"/>
          </p:nvPr>
        </p:nvSpPr>
        <p:spPr>
          <a:xfrm>
            <a:off x="628650" y="1094509"/>
            <a:ext cx="5112583" cy="498244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Chương trình máy tính được nạp vào bộ nhớ chính (primary memory) như là một tập các lệnh viết bằng ngôn ngữ mà máy tính hiểu được, tức là một dãy tuần tự các số nhị phân (binary digits).</a:t>
            </a:r>
            <a:endParaRPr/>
          </a:p>
          <a:p>
            <a:pPr indent="-228600" lvl="0" marL="228600" rtl="0" algn="just">
              <a:lnSpc>
                <a:spcPct val="90000"/>
              </a:lnSpc>
              <a:spcBef>
                <a:spcPts val="1000"/>
              </a:spcBef>
              <a:spcAft>
                <a:spcPts val="0"/>
              </a:spcAft>
              <a:buClr>
                <a:schemeClr val="dk1"/>
              </a:buClr>
              <a:buSzPts val="2400"/>
              <a:buChar char="•"/>
            </a:pPr>
            <a:r>
              <a:rPr lang="en-US"/>
              <a:t>Tại bất cứ một thời điểm nào, máy tính sẽ ở một trạng thái (state) nào đó. Đặc điểm cơ bản của trạng thái là con trỏ lệnh (instruction pointer) trỏ tới lệnh tiếp theo để thực hiện.</a:t>
            </a:r>
            <a:endParaRPr/>
          </a:p>
          <a:p>
            <a:pPr indent="-228600" lvl="0" marL="228600" rtl="0" algn="just">
              <a:lnSpc>
                <a:spcPct val="90000"/>
              </a:lnSpc>
              <a:spcBef>
                <a:spcPts val="1000"/>
              </a:spcBef>
              <a:spcAft>
                <a:spcPts val="0"/>
              </a:spcAft>
              <a:buClr>
                <a:schemeClr val="dk1"/>
              </a:buClr>
              <a:buSzPts val="2400"/>
              <a:buChar char="•"/>
            </a:pPr>
            <a:r>
              <a:rPr lang="en-US"/>
              <a:t>Thứ tự thực hiện các nhóm lệnh được gọi là luồng điều khiển (flow of control).</a:t>
            </a:r>
            <a:endParaRPr/>
          </a:p>
          <a:p>
            <a:pPr indent="-76200" lvl="0" marL="228600" rtl="0" algn="just">
              <a:lnSpc>
                <a:spcPct val="90000"/>
              </a:lnSpc>
              <a:spcBef>
                <a:spcPts val="1000"/>
              </a:spcBef>
              <a:spcAft>
                <a:spcPts val="0"/>
              </a:spcAft>
              <a:buClr>
                <a:schemeClr val="dk1"/>
              </a:buClr>
              <a:buSzPts val="2400"/>
              <a:buNone/>
            </a:pPr>
            <a:r>
              <a:t/>
            </a:r>
            <a:endParaRPr/>
          </a:p>
        </p:txBody>
      </p:sp>
      <p:sp>
        <p:nvSpPr>
          <p:cNvPr id="87" name="Google Shape;87;p7"/>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8" name="Google Shape;88;p7"/>
          <p:cNvPicPr preferRelativeResize="0"/>
          <p:nvPr/>
        </p:nvPicPr>
        <p:blipFill rotWithShape="1">
          <a:blip r:embed="rId3">
            <a:alphaModFix/>
          </a:blip>
          <a:srcRect b="0" l="0" r="0" t="0"/>
          <a:stretch/>
        </p:blipFill>
        <p:spPr>
          <a:xfrm>
            <a:off x="6035101" y="1177196"/>
            <a:ext cx="2480248" cy="45036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Hoạt động của chương trình máy tính</a:t>
            </a:r>
            <a:endParaRPr/>
          </a:p>
        </p:txBody>
      </p:sp>
      <p:sp>
        <p:nvSpPr>
          <p:cNvPr id="94" name="Google Shape;94;p8"/>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Bắt đầu mỗi chu trình lệnh, CPU nhận lệnh từ bộ nhớ chính. </a:t>
            </a:r>
            <a:endParaRPr/>
          </a:p>
          <a:p>
            <a:pPr indent="0" lvl="1" marL="457200" rtl="0" algn="l">
              <a:lnSpc>
                <a:spcPct val="90000"/>
              </a:lnSpc>
              <a:spcBef>
                <a:spcPts val="500"/>
              </a:spcBef>
              <a:spcAft>
                <a:spcPts val="0"/>
              </a:spcAft>
              <a:buClr>
                <a:schemeClr val="dk1"/>
              </a:buClr>
              <a:buSzPts val="2400"/>
              <a:buNone/>
            </a:pPr>
            <a:r>
              <a:rPr lang="en-US"/>
              <a:t>▫ PC (Program Counter): thanh ghi giữ địa chỉ của lệnh sẽ được nhận</a:t>
            </a:r>
            <a:endParaRPr/>
          </a:p>
          <a:p>
            <a:pPr indent="0" lvl="1" marL="457200" rtl="0" algn="l">
              <a:lnSpc>
                <a:spcPct val="90000"/>
              </a:lnSpc>
              <a:spcBef>
                <a:spcPts val="500"/>
              </a:spcBef>
              <a:spcAft>
                <a:spcPts val="0"/>
              </a:spcAft>
              <a:buClr>
                <a:schemeClr val="dk1"/>
              </a:buClr>
              <a:buSzPts val="2400"/>
              <a:buNone/>
            </a:pPr>
            <a:r>
              <a:rPr lang="en-US"/>
              <a:t>▫ Lệnh được nạp vào thanh ghi lệnh IR (Instruction Register)</a:t>
            </a:r>
            <a:endParaRPr/>
          </a:p>
          <a:p>
            <a:pPr indent="-228600" lvl="0" marL="228600" rtl="0" algn="l">
              <a:lnSpc>
                <a:spcPct val="90000"/>
              </a:lnSpc>
              <a:spcBef>
                <a:spcPts val="1000"/>
              </a:spcBef>
              <a:spcAft>
                <a:spcPts val="0"/>
              </a:spcAft>
              <a:buClr>
                <a:schemeClr val="dk1"/>
              </a:buClr>
              <a:buSzPts val="2400"/>
              <a:buChar char="•"/>
            </a:pPr>
            <a:r>
              <a:rPr lang="en-US"/>
              <a:t>Sau khi lệnh được nhận vào, nội dung PC tự động tăng để trỏ sang lệnh kế tiếp</a:t>
            </a:r>
            <a:endParaRPr/>
          </a:p>
        </p:txBody>
      </p:sp>
      <p:sp>
        <p:nvSpPr>
          <p:cNvPr id="95" name="Google Shape;95;p8"/>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6" name="Google Shape;96;p8"/>
          <p:cNvPicPr preferRelativeResize="0"/>
          <p:nvPr/>
        </p:nvPicPr>
        <p:blipFill rotWithShape="1">
          <a:blip r:embed="rId3">
            <a:alphaModFix/>
          </a:blip>
          <a:srcRect b="0" l="0" r="0" t="0"/>
          <a:stretch/>
        </p:blipFill>
        <p:spPr>
          <a:xfrm>
            <a:off x="2919275" y="4053075"/>
            <a:ext cx="4782550" cy="243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Ngôn ngữ lập trình</a:t>
            </a:r>
            <a:endParaRPr/>
          </a:p>
        </p:txBody>
      </p:sp>
      <p:sp>
        <p:nvSpPr>
          <p:cNvPr id="102" name="Google Shape;102;p9"/>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Ngôn ngữ lập trình là một hệ thống các ký hiệu dùng để liên lạc, trao đổi với máy tính nhằm thực thi một nhiệm vụ tính toán. </a:t>
            </a:r>
            <a:endParaRPr/>
          </a:p>
          <a:p>
            <a:pPr indent="-228600" lvl="0" marL="228600" rtl="0" algn="l">
              <a:lnSpc>
                <a:spcPct val="90000"/>
              </a:lnSpc>
              <a:spcBef>
                <a:spcPts val="1000"/>
              </a:spcBef>
              <a:spcAft>
                <a:spcPts val="0"/>
              </a:spcAft>
              <a:buClr>
                <a:schemeClr val="dk1"/>
              </a:buClr>
              <a:buSzPts val="2400"/>
              <a:buChar char="•"/>
            </a:pPr>
            <a:r>
              <a:rPr lang="en-US"/>
              <a:t>Có rất nhiều ngôn ngữ lập trình (khoảng hơn 1000), phần lớn là các ngôn ngữ hàn lâm, có mục đích riêng hay phạm vi. </a:t>
            </a:r>
            <a:endParaRPr/>
          </a:p>
        </p:txBody>
      </p:sp>
      <p:sp>
        <p:nvSpPr>
          <p:cNvPr id="103" name="Google Shape;103;p9"/>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628650" y="146842"/>
            <a:ext cx="7886700" cy="7952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Questrial"/>
              <a:buNone/>
            </a:pPr>
            <a:r>
              <a:rPr lang="en-US"/>
              <a:t>Ngôn ngữ lập trình</a:t>
            </a:r>
            <a:endParaRPr/>
          </a:p>
        </p:txBody>
      </p:sp>
      <p:sp>
        <p:nvSpPr>
          <p:cNvPr id="109" name="Google Shape;109;p10"/>
          <p:cNvSpPr txBox="1"/>
          <p:nvPr>
            <p:ph idx="1" type="body"/>
          </p:nvPr>
        </p:nvSpPr>
        <p:spPr>
          <a:xfrm>
            <a:off x="628650" y="1094509"/>
            <a:ext cx="7886700" cy="498244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400"/>
              <a:buNone/>
            </a:pPr>
            <a:r>
              <a:rPr lang="en-US"/>
              <a:t>Có 3 thành phần căn bản của bất cứ 1 NNLT nào:</a:t>
            </a:r>
            <a:endParaRPr/>
          </a:p>
          <a:p>
            <a:pPr indent="-228600" lvl="0" marL="228600" rtl="0" algn="just">
              <a:lnSpc>
                <a:spcPct val="100000"/>
              </a:lnSpc>
              <a:spcBef>
                <a:spcPts val="1000"/>
              </a:spcBef>
              <a:spcAft>
                <a:spcPts val="0"/>
              </a:spcAft>
              <a:buClr>
                <a:schemeClr val="dk1"/>
              </a:buClr>
              <a:buSzPts val="2400"/>
              <a:buChar char="•"/>
            </a:pPr>
            <a:r>
              <a:rPr i="1" lang="en-US"/>
              <a:t> </a:t>
            </a:r>
            <a:r>
              <a:rPr i="1" lang="en-US">
                <a:solidFill>
                  <a:srgbClr val="FF3399"/>
                </a:solidFill>
              </a:rPr>
              <a:t>Mô thức lập trình</a:t>
            </a:r>
            <a:r>
              <a:rPr lang="en-US"/>
              <a:t> là những nguyên tắc chung cơ bản, dùng bởi LTV để xây dựng chương trình.</a:t>
            </a:r>
            <a:endParaRPr/>
          </a:p>
          <a:p>
            <a:pPr indent="-228600" lvl="0" marL="228600" rtl="0" algn="just">
              <a:lnSpc>
                <a:spcPct val="100000"/>
              </a:lnSpc>
              <a:spcBef>
                <a:spcPts val="1000"/>
              </a:spcBef>
              <a:spcAft>
                <a:spcPts val="0"/>
              </a:spcAft>
              <a:buClr>
                <a:schemeClr val="dk1"/>
              </a:buClr>
              <a:buSzPts val="2400"/>
              <a:buChar char="•"/>
            </a:pPr>
            <a:r>
              <a:rPr i="1" lang="en-US"/>
              <a:t> </a:t>
            </a:r>
            <a:r>
              <a:rPr i="1" lang="en-US">
                <a:solidFill>
                  <a:srgbClr val="FF3399"/>
                </a:solidFill>
              </a:rPr>
              <a:t>Cú pháp </a:t>
            </a:r>
            <a:r>
              <a:rPr lang="en-US"/>
              <a:t>của ngôn ngữ là cách để xác định cái gì là hợp lệ trong cấu trúc các câu của ngôn ngữ; Nắm được cú pháp là cách để đọc và tạo ra các câu trong các ngôn ngữ tự nhiên, như tiếng Việt, tiếng Anh. Tuy nhiên điều đó không có nghĩa là nó giúp chúng ta hiểu hết ý nghĩa của câu văn.</a:t>
            </a:r>
            <a:endParaRPr/>
          </a:p>
          <a:p>
            <a:pPr indent="-228600" lvl="0" marL="228600" rtl="0" algn="just">
              <a:lnSpc>
                <a:spcPct val="100000"/>
              </a:lnSpc>
              <a:spcBef>
                <a:spcPts val="1000"/>
              </a:spcBef>
              <a:spcAft>
                <a:spcPts val="0"/>
              </a:spcAft>
              <a:buClr>
                <a:schemeClr val="dk1"/>
              </a:buClr>
              <a:buSzPts val="2400"/>
              <a:buChar char="•"/>
            </a:pPr>
            <a:r>
              <a:rPr i="1" lang="en-US"/>
              <a:t> </a:t>
            </a:r>
            <a:r>
              <a:rPr i="1" lang="en-US">
                <a:solidFill>
                  <a:srgbClr val="FF3399"/>
                </a:solidFill>
              </a:rPr>
              <a:t>Ngữ nghĩa </a:t>
            </a:r>
            <a:r>
              <a:rPr lang="en-US"/>
              <a:t>của 1 program trong ngôn ngữ ấy. Rõ ràng, nếu không có semantics, 1 NNLT sẽ chỉ là 1 mớ các câu văn vô nghĩa; như vậy semantics là 1 thành phần không thể thiếu của 1 ngôn ngữ.</a:t>
            </a:r>
            <a:endParaRPr/>
          </a:p>
        </p:txBody>
      </p:sp>
      <p:sp>
        <p:nvSpPr>
          <p:cNvPr id="110" name="Google Shape;110;p10"/>
          <p:cNvSpPr txBox="1"/>
          <p:nvPr>
            <p:ph idx="12" type="sldNum"/>
          </p:nvPr>
        </p:nvSpPr>
        <p:spPr>
          <a:xfrm>
            <a:off x="7929995" y="6492875"/>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2020-03-03T04:07:40Z</dcterms:created>
  <dc:creator>Dinh Viet Sang</dc:creator>
</cp:coreProperties>
</file>