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6858000" cy="9144000"/>
  <p:embeddedFontLst>
    <p:embeddedFont>
      <p:font typeface="Questrial"/>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9" roundtripDataSignature="AMtx7mjNtXUwr3WXhguqxdX1OQHKfct3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Questrial-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echo -n I | od -to2 | head -n1 | cut -f2 -d" " | cut -c6 </a:t>
            </a:r>
            <a:endParaRPr/>
          </a:p>
          <a:p>
            <a:pPr indent="0" lvl="0" marL="0" rtl="0" algn="l">
              <a:spcBef>
                <a:spcPts val="0"/>
              </a:spcBef>
              <a:spcAft>
                <a:spcPts val="0"/>
              </a:spcAft>
              <a:buNone/>
            </a:pPr>
            <a:r>
              <a:rPr lang="en-US"/>
              <a:t>1 for little endian</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lt1"/>
              </a:buClr>
              <a:buSzPts val="1200"/>
              <a:buFont typeface="Calibri"/>
              <a:buNone/>
            </a:pPr>
            <a:r>
              <a:rPr lang="en-US" sz="1200">
                <a:solidFill>
                  <a:schemeClr val="lt1"/>
                </a:solidFill>
              </a:rPr>
              <a:t>Variable:  name, memory location, value</a:t>
            </a:r>
            <a:endParaRPr/>
          </a:p>
          <a:p>
            <a:pPr indent="0" lvl="0" marL="0" rtl="0" algn="l">
              <a:spcBef>
                <a:spcPts val="0"/>
              </a:spcBef>
              <a:spcAft>
                <a:spcPts val="0"/>
              </a:spcAft>
              <a:buNone/>
            </a:pPr>
            <a:r>
              <a:t/>
            </a:r>
            <a:endParaRPr/>
          </a:p>
        </p:txBody>
      </p:sp>
      <p:sp>
        <p:nvSpPr>
          <p:cNvPr id="62" name="Google Shape;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4"/>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Questrial"/>
              <a:buNone/>
              <a:defRPr sz="6000">
                <a:solidFill>
                  <a:schemeClr val="lt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4"/>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Questrial"/>
              <a:buNone/>
              <a:defRPr b="1" sz="36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Questrial"/>
                <a:ea typeface="Questrial"/>
                <a:cs typeface="Questrial"/>
                <a:sym typeface="Questrial"/>
              </a:defRPr>
            </a:lvl1pPr>
            <a:lvl2pPr indent="-381000" lvl="1" marL="914400" algn="l">
              <a:lnSpc>
                <a:spcPct val="90000"/>
              </a:lnSpc>
              <a:spcBef>
                <a:spcPts val="500"/>
              </a:spcBef>
              <a:spcAft>
                <a:spcPts val="0"/>
              </a:spcAft>
              <a:buClr>
                <a:schemeClr val="dk1"/>
              </a:buClr>
              <a:buSzPts val="2400"/>
              <a:buChar char="•"/>
              <a:defRPr>
                <a:latin typeface="Questrial"/>
                <a:ea typeface="Questrial"/>
                <a:cs typeface="Questrial"/>
                <a:sym typeface="Questrial"/>
              </a:defRPr>
            </a:lvl2pPr>
            <a:lvl3pPr indent="-355600" lvl="2" marL="1371600" algn="l">
              <a:lnSpc>
                <a:spcPct val="90000"/>
              </a:lnSpc>
              <a:spcBef>
                <a:spcPts val="500"/>
              </a:spcBef>
              <a:spcAft>
                <a:spcPts val="0"/>
              </a:spcAft>
              <a:buClr>
                <a:schemeClr val="dk1"/>
              </a:buClr>
              <a:buSzPts val="2000"/>
              <a:buChar char="•"/>
              <a:defRPr>
                <a:latin typeface="Questrial"/>
                <a:ea typeface="Questrial"/>
                <a:cs typeface="Questrial"/>
                <a:sym typeface="Questrial"/>
              </a:defRPr>
            </a:lvl3pPr>
            <a:lvl4pPr indent="-342900" lvl="3" marL="1828800" algn="l">
              <a:lnSpc>
                <a:spcPct val="90000"/>
              </a:lnSpc>
              <a:spcBef>
                <a:spcPts val="500"/>
              </a:spcBef>
              <a:spcAft>
                <a:spcPts val="0"/>
              </a:spcAft>
              <a:buClr>
                <a:schemeClr val="dk1"/>
              </a:buClr>
              <a:buSzPts val="1800"/>
              <a:buChar char="•"/>
              <a:defRPr>
                <a:latin typeface="Questrial"/>
                <a:ea typeface="Questrial"/>
                <a:cs typeface="Questrial"/>
                <a:sym typeface="Questrial"/>
              </a:defRPr>
            </a:lvl4pPr>
            <a:lvl5pPr indent="-342900" lvl="4" marL="2286000" algn="l">
              <a:lnSpc>
                <a:spcPct val="90000"/>
              </a:lnSpc>
              <a:spcBef>
                <a:spcPts val="500"/>
              </a:spcBef>
              <a:spcAft>
                <a:spcPts val="0"/>
              </a:spcAft>
              <a:buClr>
                <a:schemeClr val="dk1"/>
              </a:buClr>
              <a:buSzPts val="1800"/>
              <a:buChar char="•"/>
              <a:defRPr>
                <a:latin typeface="Questrial"/>
                <a:ea typeface="Questrial"/>
                <a:cs typeface="Questrial"/>
                <a:sym typeface="Quest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type="titleOnly">
  <p:cSld name="TITLE_ONLY">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36"/>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400"/>
              <a:buFont typeface="Questrial"/>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6"/>
          <p:cNvSpPr txBox="1"/>
          <p:nvPr>
            <p:ph idx="10" type="dt"/>
          </p:nvPr>
        </p:nvSpPr>
        <p:spPr>
          <a:xfrm>
            <a:off x="7397750" y="6121400"/>
            <a:ext cx="1117600" cy="27622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6"/>
          <p:cNvSpPr txBox="1"/>
          <p:nvPr>
            <p:ph idx="11" type="ftr"/>
          </p:nvPr>
        </p:nvSpPr>
        <p:spPr>
          <a:xfrm>
            <a:off x="4387850" y="6432550"/>
            <a:ext cx="30099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6"/>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7"/>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Questrial"/>
              <a:buNone/>
              <a:defRPr b="1" sz="60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7"/>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37"/>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8"/>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8"/>
          <p:cNvSpPr txBox="1"/>
          <p:nvPr>
            <p:ph idx="1" type="body"/>
          </p:nvPr>
        </p:nvSpPr>
        <p:spPr>
          <a:xfrm>
            <a:off x="6286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8"/>
          <p:cNvSpPr txBox="1"/>
          <p:nvPr>
            <p:ph idx="2" type="body"/>
          </p:nvPr>
        </p:nvSpPr>
        <p:spPr>
          <a:xfrm>
            <a:off x="46291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8"/>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3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9"/>
          <p:cNvSpPr txBox="1"/>
          <p:nvPr>
            <p:ph idx="12" type="sldNum"/>
          </p:nvPr>
        </p:nvSpPr>
        <p:spPr>
          <a:xfrm>
            <a:off x="8026400" y="6492874"/>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40"/>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0"/>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41"/>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Quest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628650" y="1625600"/>
            <a:ext cx="7886700" cy="446087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libri"/>
                <a:ea typeface="Calibri"/>
                <a:cs typeface="Calibri"/>
                <a:sym typeface="Calibri"/>
              </a:defRPr>
            </a:lvl1pPr>
            <a:lvl2pPr indent="0" lvl="1" marL="0" marR="0" rtl="0" algn="r">
              <a:spcBef>
                <a:spcPts val="0"/>
              </a:spcBef>
              <a:buNone/>
              <a:defRPr b="0" i="0" sz="1200" u="none" cap="none" strike="noStrike">
                <a:solidFill>
                  <a:srgbClr val="595959"/>
                </a:solidFill>
                <a:latin typeface="Calibri"/>
                <a:ea typeface="Calibri"/>
                <a:cs typeface="Calibri"/>
                <a:sym typeface="Calibri"/>
              </a:defRPr>
            </a:lvl2pPr>
            <a:lvl3pPr indent="0" lvl="2" marL="0" marR="0" rtl="0" algn="r">
              <a:spcBef>
                <a:spcPts val="0"/>
              </a:spcBef>
              <a:buNone/>
              <a:defRPr b="0" i="0" sz="1200" u="none" cap="none" strike="noStrike">
                <a:solidFill>
                  <a:srgbClr val="595959"/>
                </a:solidFill>
                <a:latin typeface="Calibri"/>
                <a:ea typeface="Calibri"/>
                <a:cs typeface="Calibri"/>
                <a:sym typeface="Calibri"/>
              </a:defRPr>
            </a:lvl3pPr>
            <a:lvl4pPr indent="0" lvl="3" marL="0" marR="0" rtl="0" algn="r">
              <a:spcBef>
                <a:spcPts val="0"/>
              </a:spcBef>
              <a:buNone/>
              <a:defRPr b="0" i="0" sz="1200" u="none" cap="none" strike="noStrike">
                <a:solidFill>
                  <a:srgbClr val="595959"/>
                </a:solidFill>
                <a:latin typeface="Calibri"/>
                <a:ea typeface="Calibri"/>
                <a:cs typeface="Calibri"/>
                <a:sym typeface="Calibri"/>
              </a:defRPr>
            </a:lvl4pPr>
            <a:lvl5pPr indent="0" lvl="4" marL="0" marR="0" rtl="0" algn="r">
              <a:spcBef>
                <a:spcPts val="0"/>
              </a:spcBef>
              <a:buNone/>
              <a:defRPr b="0" i="0" sz="1200" u="none" cap="none" strike="noStrike">
                <a:solidFill>
                  <a:srgbClr val="595959"/>
                </a:solidFill>
                <a:latin typeface="Calibri"/>
                <a:ea typeface="Calibri"/>
                <a:cs typeface="Calibri"/>
                <a:sym typeface="Calibri"/>
              </a:defRPr>
            </a:lvl5pPr>
            <a:lvl6pPr indent="0" lvl="5" marL="0" marR="0" rtl="0" algn="r">
              <a:spcBef>
                <a:spcPts val="0"/>
              </a:spcBef>
              <a:buNone/>
              <a:defRPr b="0" i="0" sz="1200" u="none" cap="none" strike="noStrike">
                <a:solidFill>
                  <a:srgbClr val="595959"/>
                </a:solidFill>
                <a:latin typeface="Calibri"/>
                <a:ea typeface="Calibri"/>
                <a:cs typeface="Calibri"/>
                <a:sym typeface="Calibri"/>
              </a:defRPr>
            </a:lvl6pPr>
            <a:lvl7pPr indent="0" lvl="6" marL="0" marR="0" rtl="0" algn="r">
              <a:spcBef>
                <a:spcPts val="0"/>
              </a:spcBef>
              <a:buNone/>
              <a:defRPr b="0" i="0" sz="1200" u="none" cap="none" strike="noStrike">
                <a:solidFill>
                  <a:srgbClr val="595959"/>
                </a:solidFill>
                <a:latin typeface="Calibri"/>
                <a:ea typeface="Calibri"/>
                <a:cs typeface="Calibri"/>
                <a:sym typeface="Calibri"/>
              </a:defRPr>
            </a:lvl7pPr>
            <a:lvl8pPr indent="0" lvl="7" marL="0" marR="0" rtl="0" algn="r">
              <a:spcBef>
                <a:spcPts val="0"/>
              </a:spcBef>
              <a:buNone/>
              <a:defRPr b="0" i="0" sz="1200" u="none" cap="none" strike="noStrike">
                <a:solidFill>
                  <a:srgbClr val="595959"/>
                </a:solidFill>
                <a:latin typeface="Calibri"/>
                <a:ea typeface="Calibri"/>
                <a:cs typeface="Calibri"/>
                <a:sym typeface="Calibri"/>
              </a:defRPr>
            </a:lvl8pPr>
            <a:lvl9pPr indent="0" lvl="8" marL="0" marR="0" rtl="0" algn="r">
              <a:spcBef>
                <a:spcPts val="0"/>
              </a:spcBef>
              <a:buNone/>
              <a:defRPr b="0" i="0" sz="12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Questrial"/>
              <a:buNone/>
            </a:pPr>
            <a:r>
              <a:rPr lang="en-US"/>
              <a:t>Chương 2: </a:t>
            </a:r>
            <a:br>
              <a:rPr lang="en-US"/>
            </a:br>
            <a:r>
              <a:rPr lang="en-US"/>
              <a:t>Quản lý bộ nhớ</a:t>
            </a:r>
            <a:endParaRPr/>
          </a:p>
        </p:txBody>
      </p:sp>
      <p:sp>
        <p:nvSpPr>
          <p:cNvPr id="51" name="Google Shape;51;p1"/>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con trỏ</a:t>
            </a:r>
            <a:endParaRPr/>
          </a:p>
        </p:txBody>
      </p:sp>
      <p:sp>
        <p:nvSpPr>
          <p:cNvPr id="159" name="Google Shape;159;p10"/>
          <p:cNvSpPr txBox="1"/>
          <p:nvPr>
            <p:ph idx="1" type="body"/>
          </p:nvPr>
        </p:nvSpPr>
        <p:spPr>
          <a:xfrm>
            <a:off x="628650" y="937809"/>
            <a:ext cx="7886700" cy="49824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None/>
            </a:pPr>
            <a:r>
              <a:rPr lang="en-US" sz="1600">
                <a:latin typeface="Courier New"/>
                <a:ea typeface="Courier New"/>
                <a:cs typeface="Courier New"/>
                <a:sym typeface="Courier New"/>
              </a:rPr>
              <a:t>#include&lt;stdio.h&gt;</a:t>
            </a:r>
            <a:endParaRPr/>
          </a:p>
          <a:p>
            <a:pPr indent="-228600" lvl="0" marL="2286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int main() {</a:t>
            </a:r>
            <a:endParaRPr/>
          </a:p>
          <a:p>
            <a:pPr indent="-228600" lvl="0" marL="2286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int x = 10;</a:t>
            </a:r>
            <a:endParaRPr/>
          </a:p>
          <a:p>
            <a:pPr indent="-228600" lvl="0" marL="228600" rtl="0" algn="l">
              <a:lnSpc>
                <a:spcPct val="90000"/>
              </a:lnSpc>
              <a:spcBef>
                <a:spcPts val="1000"/>
              </a:spcBef>
              <a:spcAft>
                <a:spcPts val="0"/>
              </a:spcAft>
              <a:buClr>
                <a:srgbClr val="FF0000"/>
              </a:buClr>
              <a:buSzPct val="100000"/>
              <a:buNone/>
            </a:pPr>
            <a:r>
              <a:rPr lang="en-US" sz="1600">
                <a:solidFill>
                  <a:srgbClr val="FF0000"/>
                </a:solidFill>
                <a:latin typeface="Courier New"/>
                <a:ea typeface="Courier New"/>
                <a:cs typeface="Courier New"/>
                <a:sym typeface="Courier New"/>
              </a:rPr>
              <a:t>  int *ptr;</a:t>
            </a:r>
            <a:endParaRPr/>
          </a:p>
          <a:p>
            <a:pPr indent="-228600" lvl="0" marL="228600" rtl="0" algn="l">
              <a:lnSpc>
                <a:spcPct val="90000"/>
              </a:lnSpc>
              <a:spcBef>
                <a:spcPts val="1000"/>
              </a:spcBef>
              <a:spcAft>
                <a:spcPts val="0"/>
              </a:spcAft>
              <a:buClr>
                <a:srgbClr val="FF0000"/>
              </a:buClr>
              <a:buSzPct val="100000"/>
              <a:buNone/>
            </a:pPr>
            <a:r>
              <a:rPr lang="en-US" sz="1600">
                <a:solidFill>
                  <a:srgbClr val="FF0000"/>
                </a:solidFill>
                <a:latin typeface="Courier New"/>
                <a:ea typeface="Courier New"/>
                <a:cs typeface="Courier New"/>
                <a:sym typeface="Courier New"/>
              </a:rPr>
              <a:t>  ptr = &amp;x;</a:t>
            </a:r>
            <a:endParaRPr/>
          </a:p>
          <a:p>
            <a:pPr indent="-228600" lvl="0" marL="2286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printf("Value of x is %d\n", x);</a:t>
            </a:r>
            <a:endParaRPr/>
          </a:p>
          <a:p>
            <a:pPr indent="-228600" lvl="0" marL="228600" rtl="0" algn="l">
              <a:lnSpc>
                <a:spcPct val="90000"/>
              </a:lnSpc>
              <a:spcBef>
                <a:spcPts val="1000"/>
              </a:spcBef>
              <a:spcAft>
                <a:spcPts val="0"/>
              </a:spcAft>
              <a:buClr>
                <a:srgbClr val="FF0000"/>
              </a:buClr>
              <a:buSzPct val="100000"/>
              <a:buNone/>
            </a:pPr>
            <a:r>
              <a:rPr lang="en-US" sz="1600">
                <a:solidFill>
                  <a:srgbClr val="FF0000"/>
                </a:solidFill>
                <a:latin typeface="Courier New"/>
                <a:ea typeface="Courier New"/>
                <a:cs typeface="Courier New"/>
                <a:sym typeface="Courier New"/>
              </a:rPr>
              <a:t>  printf("Address of x is %lu\n", (unsigned long int) &amp;x);</a:t>
            </a:r>
            <a:endParaRPr/>
          </a:p>
          <a:p>
            <a:pPr indent="-228600" lvl="0" marL="2286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printf("Value of pointer ptr is %lu\n", (unsigned long int) ptr);</a:t>
            </a:r>
            <a:endParaRPr/>
          </a:p>
          <a:p>
            <a:pPr indent="-228600" lvl="0" marL="2286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printf("Address of pointer ptr is %lu\n", (unsigned long int) &amp;ptr);</a:t>
            </a:r>
            <a:endParaRPr/>
          </a:p>
          <a:p>
            <a:pPr indent="-228600" lvl="0" marL="2286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printf("Ptr pointing value is %d\n",*ptr);</a:t>
            </a:r>
            <a:endParaRPr/>
          </a:p>
          <a:p>
            <a:pPr indent="-228600" lvl="0" marL="2286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return 0;</a:t>
            </a:r>
            <a:endParaRPr/>
          </a:p>
          <a:p>
            <a:pPr indent="-228600" lvl="0" marL="2286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a:t>
            </a:r>
            <a:endParaRPr/>
          </a:p>
          <a:p>
            <a:pPr indent="-76200" lvl="0" marL="228600" rtl="0" algn="l">
              <a:lnSpc>
                <a:spcPct val="90000"/>
              </a:lnSpc>
              <a:spcBef>
                <a:spcPts val="1000"/>
              </a:spcBef>
              <a:spcAft>
                <a:spcPts val="0"/>
              </a:spcAft>
              <a:buClr>
                <a:schemeClr val="dk1"/>
              </a:buClr>
              <a:buSzPct val="100000"/>
              <a:buNone/>
            </a:pPr>
            <a:r>
              <a:t/>
            </a:r>
            <a:endParaRPr/>
          </a:p>
        </p:txBody>
      </p:sp>
      <p:sp>
        <p:nvSpPr>
          <p:cNvPr id="160" name="Google Shape;160;p1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10"/>
          <p:cNvSpPr/>
          <p:nvPr/>
        </p:nvSpPr>
        <p:spPr>
          <a:xfrm>
            <a:off x="4664651" y="4847804"/>
            <a:ext cx="3850699" cy="163121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Value of x is 10</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Address of x is 6422284</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Value of pointer ptr is 6422284</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Address of pointer ptr is 6422280</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Ptr pointing value is 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Các phép toán trên con trỏ</a:t>
            </a:r>
            <a:endParaRPr/>
          </a:p>
        </p:txBody>
      </p:sp>
      <p:sp>
        <p:nvSpPr>
          <p:cNvPr id="167" name="Google Shape;167;p1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Cộng hoặc trừ với 1 số nguyên n trả về 1 con trỏ cùng kiểu, là địa chỉ mới trỏ tới 1 đối tượng khác nằm cách đối tượng đang bị trỏ n phần tử </a:t>
            </a:r>
            <a:endParaRPr sz="2800"/>
          </a:p>
          <a:p>
            <a:pPr indent="-228600" lvl="0" marL="228600" rtl="0" algn="l">
              <a:lnSpc>
                <a:spcPct val="90000"/>
              </a:lnSpc>
              <a:spcBef>
                <a:spcPts val="1000"/>
              </a:spcBef>
              <a:spcAft>
                <a:spcPts val="0"/>
              </a:spcAft>
              <a:buClr>
                <a:schemeClr val="dk1"/>
              </a:buClr>
              <a:buSzPts val="2800"/>
              <a:buChar char="•"/>
            </a:pPr>
            <a:r>
              <a:rPr lang="en-US" sz="2800"/>
              <a:t>Trừ 2 con trỏ cho ta khoảng cách (số phần tử) giữa 2 con trỏ </a:t>
            </a:r>
            <a:endParaRPr sz="2800"/>
          </a:p>
          <a:p>
            <a:pPr indent="-228600" lvl="0" marL="228600" rtl="0" algn="l">
              <a:lnSpc>
                <a:spcPct val="90000"/>
              </a:lnSpc>
              <a:spcBef>
                <a:spcPts val="1000"/>
              </a:spcBef>
              <a:spcAft>
                <a:spcPts val="0"/>
              </a:spcAft>
              <a:buClr>
                <a:schemeClr val="dk1"/>
              </a:buClr>
              <a:buSzPts val="2800"/>
              <a:buChar char="•"/>
            </a:pPr>
            <a:r>
              <a:rPr lang="en-US" sz="2800"/>
              <a:t>KHÔNG có phép cộng, nhân, chia 2 con trỏ </a:t>
            </a:r>
            <a:endParaRPr sz="2800"/>
          </a:p>
          <a:p>
            <a:pPr indent="-228600" lvl="0" marL="228600" rtl="0" algn="l">
              <a:lnSpc>
                <a:spcPct val="90000"/>
              </a:lnSpc>
              <a:spcBef>
                <a:spcPts val="1000"/>
              </a:spcBef>
              <a:spcAft>
                <a:spcPts val="0"/>
              </a:spcAft>
              <a:buClr>
                <a:schemeClr val="dk1"/>
              </a:buClr>
              <a:buSzPts val="2800"/>
              <a:buChar char="•"/>
            </a:pPr>
            <a:r>
              <a:rPr lang="en-US" sz="2800"/>
              <a:t>Có thể dùng các phép gán, so sánh các con trỏ </a:t>
            </a:r>
            <a:endParaRPr sz="2800"/>
          </a:p>
          <a:p>
            <a:pPr indent="0" lvl="1" marL="457200" rtl="0" algn="l">
              <a:lnSpc>
                <a:spcPct val="90000"/>
              </a:lnSpc>
              <a:spcBef>
                <a:spcPts val="500"/>
              </a:spcBef>
              <a:spcAft>
                <a:spcPts val="0"/>
              </a:spcAft>
              <a:buClr>
                <a:schemeClr val="dk1"/>
              </a:buClr>
              <a:buSzPts val="2600"/>
              <a:buNone/>
            </a:pPr>
            <a:r>
              <a:rPr lang="en-US" sz="2600"/>
              <a:t>▫ </a:t>
            </a:r>
            <a:r>
              <a:rPr lang="en-US" sz="2600">
                <a:solidFill>
                  <a:srgbClr val="FF0000"/>
                </a:solidFill>
              </a:rPr>
              <a:t>Chú ý đến sự tương thích về kiểu</a:t>
            </a:r>
            <a:r>
              <a:rPr lang="en-US" sz="2600"/>
              <a:t>.</a:t>
            </a:r>
            <a:endParaRPr/>
          </a:p>
        </p:txBody>
      </p:sp>
      <p:sp>
        <p:nvSpPr>
          <p:cNvPr id="168" name="Google Shape;168;p1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a:t>
            </a:r>
            <a:endParaRPr/>
          </a:p>
        </p:txBody>
      </p:sp>
      <p:sp>
        <p:nvSpPr>
          <p:cNvPr id="174" name="Google Shape;174;p1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lang="en-US">
                <a:solidFill>
                  <a:srgbClr val="FF0000"/>
                </a:solidFill>
                <a:latin typeface="Courier New"/>
                <a:ea typeface="Courier New"/>
                <a:cs typeface="Courier New"/>
                <a:sym typeface="Courier New"/>
              </a:rPr>
              <a:t>char *pchar; short *pshort; long *plong; pchar ++; pshort ++; plong ++; </a:t>
            </a:r>
            <a:endParaRPr>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t/>
            </a:r>
            <a:endParaRPr sz="2800"/>
          </a:p>
          <a:p>
            <a:pPr indent="0" lvl="0" marL="0" rtl="0" algn="l">
              <a:lnSpc>
                <a:spcPct val="90000"/>
              </a:lnSpc>
              <a:spcBef>
                <a:spcPts val="1000"/>
              </a:spcBef>
              <a:spcAft>
                <a:spcPts val="0"/>
              </a:spcAft>
              <a:buClr>
                <a:schemeClr val="dk1"/>
              </a:buClr>
              <a:buSzPts val="2800"/>
              <a:buNone/>
            </a:pPr>
            <a:r>
              <a:rPr lang="en-US" sz="2800"/>
              <a:t>Giả sử các địa chỉ ban đầu tương ứng của 3 con trỏ là 100, 200 và 300, kết quả ta có các giá trị 101, 202 và 304 tương ứng </a:t>
            </a:r>
            <a:endParaRPr sz="2800"/>
          </a:p>
          <a:p>
            <a:pPr indent="0" lvl="0" marL="0" rtl="0" algn="l">
              <a:lnSpc>
                <a:spcPct val="90000"/>
              </a:lnSpc>
              <a:spcBef>
                <a:spcPts val="1000"/>
              </a:spcBef>
              <a:spcAft>
                <a:spcPts val="0"/>
              </a:spcAft>
              <a:buClr>
                <a:schemeClr val="dk1"/>
              </a:buClr>
              <a:buSzPts val="2800"/>
              <a:buNone/>
            </a:pPr>
            <a:r>
              <a:t/>
            </a:r>
            <a:endParaRPr sz="2800"/>
          </a:p>
          <a:p>
            <a:pPr indent="0" lvl="0" marL="0" rtl="0" algn="l">
              <a:lnSpc>
                <a:spcPct val="90000"/>
              </a:lnSpc>
              <a:spcBef>
                <a:spcPts val="1000"/>
              </a:spcBef>
              <a:spcAft>
                <a:spcPts val="0"/>
              </a:spcAft>
              <a:buClr>
                <a:schemeClr val="dk1"/>
              </a:buClr>
              <a:buSzPts val="2800"/>
              <a:buNone/>
            </a:pPr>
            <a:r>
              <a:rPr lang="en-US" sz="2800"/>
              <a:t>Nếu viết tiếp </a:t>
            </a:r>
            <a:endParaRPr sz="2800"/>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plong += 5; </a:t>
            </a:r>
            <a:r>
              <a:rPr lang="en-US">
                <a:latin typeface="Courier New"/>
                <a:ea typeface="Courier New"/>
                <a:cs typeface="Courier New"/>
                <a:sym typeface="Courier New"/>
              </a:rPr>
              <a:t>=&gt; plong = 324 </a:t>
            </a:r>
            <a:endParaRPr>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pchar -=10; </a:t>
            </a:r>
            <a:r>
              <a:rPr lang="en-US">
                <a:latin typeface="Courier New"/>
                <a:ea typeface="Courier New"/>
                <a:cs typeface="Courier New"/>
                <a:sym typeface="Courier New"/>
              </a:rPr>
              <a:t>=&gt; pchar = 91 </a:t>
            </a:r>
            <a:endParaRPr>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pshort +=5; </a:t>
            </a:r>
            <a:r>
              <a:rPr lang="en-US">
                <a:latin typeface="Courier New"/>
                <a:ea typeface="Courier New"/>
                <a:cs typeface="Courier New"/>
                <a:sym typeface="Courier New"/>
              </a:rPr>
              <a:t>=&gt; pshort = 212</a:t>
            </a:r>
            <a:endParaRPr sz="2000">
              <a:latin typeface="Courier New"/>
              <a:ea typeface="Courier New"/>
              <a:cs typeface="Courier New"/>
              <a:sym typeface="Courier New"/>
            </a:endParaRPr>
          </a:p>
        </p:txBody>
      </p:sp>
      <p:sp>
        <p:nvSpPr>
          <p:cNvPr id="175" name="Google Shape;175;p1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Chú ý</a:t>
            </a:r>
            <a:endParaRPr/>
          </a:p>
        </p:txBody>
      </p:sp>
      <p:sp>
        <p:nvSpPr>
          <p:cNvPr id="181" name="Google Shape;181;p1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sz="2800">
                <a:solidFill>
                  <a:srgbClr val="FF0000"/>
                </a:solidFill>
                <a:latin typeface="Courier New"/>
                <a:ea typeface="Courier New"/>
                <a:cs typeface="Courier New"/>
                <a:sym typeface="Courier New"/>
              </a:rPr>
              <a:t>++</a:t>
            </a:r>
            <a:r>
              <a:rPr lang="en-US" sz="2800"/>
              <a:t> và </a:t>
            </a:r>
            <a:r>
              <a:rPr lang="en-US" sz="2800">
                <a:solidFill>
                  <a:srgbClr val="FF0000"/>
                </a:solidFill>
                <a:latin typeface="Courier New"/>
                <a:ea typeface="Courier New"/>
                <a:cs typeface="Courier New"/>
                <a:sym typeface="Courier New"/>
              </a:rPr>
              <a:t>--</a:t>
            </a:r>
            <a:r>
              <a:rPr lang="en-US" sz="2800">
                <a:latin typeface="Courier New"/>
                <a:ea typeface="Courier New"/>
                <a:cs typeface="Courier New"/>
                <a:sym typeface="Courier New"/>
              </a:rPr>
              <a:t> </a:t>
            </a:r>
            <a:r>
              <a:rPr lang="en-US" sz="2800"/>
              <a:t>có độ ưu tiên cao hơn </a:t>
            </a:r>
            <a:r>
              <a:rPr lang="en-US" sz="2800">
                <a:solidFill>
                  <a:srgbClr val="FF0000"/>
                </a:solidFill>
                <a:latin typeface="Courier New"/>
                <a:ea typeface="Courier New"/>
                <a:cs typeface="Courier New"/>
                <a:sym typeface="Courier New"/>
              </a:rPr>
              <a:t>*</a:t>
            </a:r>
            <a:r>
              <a:rPr lang="en-US" sz="2800">
                <a:latin typeface="Courier New"/>
                <a:ea typeface="Courier New"/>
                <a:cs typeface="Courier New"/>
                <a:sym typeface="Courier New"/>
              </a:rPr>
              <a:t> </a:t>
            </a:r>
            <a:r>
              <a:rPr lang="en-US" sz="2800"/>
              <a:t>nên </a:t>
            </a:r>
            <a:r>
              <a:rPr lang="en-US" sz="2800">
                <a:solidFill>
                  <a:srgbClr val="FF0000"/>
                </a:solidFill>
                <a:latin typeface="Courier New"/>
                <a:ea typeface="Courier New"/>
                <a:cs typeface="Courier New"/>
                <a:sym typeface="Courier New"/>
              </a:rPr>
              <a:t>*p++ </a:t>
            </a:r>
            <a:r>
              <a:rPr lang="en-US" sz="2800"/>
              <a:t>tương đương với </a:t>
            </a:r>
            <a:r>
              <a:rPr lang="en-US" sz="2800">
                <a:solidFill>
                  <a:srgbClr val="FF0000"/>
                </a:solidFill>
                <a:latin typeface="Courier New"/>
                <a:ea typeface="Courier New"/>
                <a:cs typeface="Courier New"/>
                <a:sym typeface="Courier New"/>
              </a:rPr>
              <a:t>*(p++) </a:t>
            </a:r>
            <a:r>
              <a:rPr lang="en-US" sz="2800"/>
              <a:t>tức là tăng địa chỉ mà nó trỏ tới chứ không phải tăng giá trị mà nó chứa.</a:t>
            </a:r>
            <a:endParaRPr sz="2800"/>
          </a:p>
          <a:p>
            <a:pPr indent="0" lvl="0" marL="0" rtl="0" algn="l">
              <a:lnSpc>
                <a:spcPct val="90000"/>
              </a:lnSpc>
              <a:spcBef>
                <a:spcPts val="1000"/>
              </a:spcBef>
              <a:spcAft>
                <a:spcPts val="0"/>
              </a:spcAft>
              <a:buClr>
                <a:schemeClr val="dk1"/>
              </a:buClr>
              <a:buSzPts val="2800"/>
              <a:buNone/>
            </a:pPr>
            <a:r>
              <a:rPr lang="en-US" sz="2800"/>
              <a:t> </a:t>
            </a:r>
            <a:endParaRPr sz="2800"/>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*p++ = *q++ </a:t>
            </a:r>
            <a:r>
              <a:rPr lang="en-US" sz="2800"/>
              <a:t>sẽ tương đương với </a:t>
            </a:r>
            <a:endParaRPr sz="2800"/>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*p = *q; </a:t>
            </a:r>
            <a:endParaRPr sz="28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p=p+1; </a:t>
            </a:r>
            <a:endParaRPr sz="28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q=q+1; </a:t>
            </a:r>
            <a:endParaRPr sz="2800">
              <a:solidFill>
                <a:srgbClr val="FF0000"/>
              </a:solidFill>
              <a:latin typeface="Courier New"/>
              <a:ea typeface="Courier New"/>
              <a:cs typeface="Courier New"/>
              <a:sym typeface="Courier New"/>
            </a:endParaRPr>
          </a:p>
        </p:txBody>
      </p:sp>
      <p:sp>
        <p:nvSpPr>
          <p:cNvPr id="182" name="Google Shape;182;p1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 </a:t>
            </a:r>
            <a:r>
              <a:rPr lang="en-US">
                <a:solidFill>
                  <a:srgbClr val="FF0000"/>
                </a:solidFill>
                <a:latin typeface="Courier New"/>
                <a:ea typeface="Courier New"/>
                <a:cs typeface="Courier New"/>
                <a:sym typeface="Courier New"/>
              </a:rPr>
              <a:t>*void</a:t>
            </a:r>
            <a:endParaRPr/>
          </a:p>
        </p:txBody>
      </p:sp>
      <p:sp>
        <p:nvSpPr>
          <p:cNvPr id="188" name="Google Shape;188;p1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Là con trỏ không định kiểu. Nó có thể trỏ tới bất kì một loại biến nào. </a:t>
            </a:r>
            <a:endParaRPr sz="3200"/>
          </a:p>
          <a:p>
            <a:pPr indent="-228600" lvl="0" marL="228600" rtl="0" algn="l">
              <a:lnSpc>
                <a:spcPct val="90000"/>
              </a:lnSpc>
              <a:spcBef>
                <a:spcPts val="1000"/>
              </a:spcBef>
              <a:spcAft>
                <a:spcPts val="0"/>
              </a:spcAft>
              <a:buClr>
                <a:schemeClr val="dk1"/>
              </a:buClr>
              <a:buSzPts val="3200"/>
              <a:buChar char="•"/>
            </a:pPr>
            <a:r>
              <a:rPr lang="en-US" sz="3200"/>
              <a:t>Thực chất một con trỏ </a:t>
            </a:r>
            <a:r>
              <a:rPr lang="en-US" sz="3200">
                <a:solidFill>
                  <a:srgbClr val="FF0000"/>
                </a:solidFill>
                <a:latin typeface="Courier New"/>
                <a:ea typeface="Courier New"/>
                <a:cs typeface="Courier New"/>
                <a:sym typeface="Courier New"/>
              </a:rPr>
              <a:t>void</a:t>
            </a:r>
            <a:r>
              <a:rPr lang="en-US" sz="3200"/>
              <a:t> chỉ chứa một địa chỉ bộ nhớ mà không biết rằng tại địa chỉ đó có đối tượng kiểu dữ liệu gì. Do đó không thể truy cập nội dung của một đối tượng thông qua con trỏ </a:t>
            </a:r>
            <a:r>
              <a:rPr lang="en-US" sz="3200">
                <a:solidFill>
                  <a:srgbClr val="FF0000"/>
                </a:solidFill>
                <a:latin typeface="Courier New"/>
                <a:ea typeface="Courier New"/>
                <a:cs typeface="Courier New"/>
                <a:sym typeface="Courier New"/>
              </a:rPr>
              <a:t>void</a:t>
            </a:r>
            <a:r>
              <a:rPr lang="en-US" sz="3200"/>
              <a:t>. </a:t>
            </a:r>
            <a:endParaRPr sz="3200"/>
          </a:p>
          <a:p>
            <a:pPr indent="-228600" lvl="0" marL="228600" rtl="0" algn="l">
              <a:lnSpc>
                <a:spcPct val="90000"/>
              </a:lnSpc>
              <a:spcBef>
                <a:spcPts val="1000"/>
              </a:spcBef>
              <a:spcAft>
                <a:spcPts val="0"/>
              </a:spcAft>
              <a:buClr>
                <a:schemeClr val="dk1"/>
              </a:buClr>
              <a:buSzPts val="3200"/>
              <a:buChar char="•"/>
            </a:pPr>
            <a:r>
              <a:rPr lang="en-US" sz="3200"/>
              <a:t>Để truy cập được đối tượng thì trước hết phải ép kiểu biến trỏ void thành biến trỏ có định kiểu của kiểu đối tượng</a:t>
            </a:r>
            <a:endParaRPr sz="3200"/>
          </a:p>
        </p:txBody>
      </p:sp>
      <p:sp>
        <p:nvSpPr>
          <p:cNvPr id="189" name="Google Shape;189;p1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 </a:t>
            </a:r>
            <a:r>
              <a:rPr lang="en-US">
                <a:solidFill>
                  <a:srgbClr val="FF0000"/>
                </a:solidFill>
                <a:latin typeface="Courier New"/>
                <a:ea typeface="Courier New"/>
                <a:cs typeface="Courier New"/>
                <a:sym typeface="Courier New"/>
              </a:rPr>
              <a:t>*void</a:t>
            </a:r>
            <a:endParaRPr/>
          </a:p>
        </p:txBody>
      </p:sp>
      <p:sp>
        <p:nvSpPr>
          <p:cNvPr id="195" name="Google Shape;195;p1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lang="en-US">
                <a:solidFill>
                  <a:srgbClr val="FF0000"/>
                </a:solidFill>
                <a:latin typeface="Courier New"/>
                <a:ea typeface="Courier New"/>
                <a:cs typeface="Courier New"/>
                <a:sym typeface="Courier New"/>
              </a:rPr>
              <a:t>float x; int y; </a:t>
            </a:r>
            <a:endParaRPr>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void *p; </a:t>
            </a:r>
            <a:r>
              <a:rPr lang="en-US">
                <a:latin typeface="Courier New"/>
                <a:ea typeface="Courier New"/>
                <a:cs typeface="Courier New"/>
                <a:sym typeface="Courier New"/>
              </a:rPr>
              <a:t>// khai báo con trỏ void </a:t>
            </a:r>
            <a:endParaRPr>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p = &amp;x; </a:t>
            </a:r>
            <a:r>
              <a:rPr lang="en-US">
                <a:latin typeface="Courier New"/>
                <a:ea typeface="Courier New"/>
                <a:cs typeface="Courier New"/>
                <a:sym typeface="Courier New"/>
              </a:rPr>
              <a:t>// p chứa địa chỉ số thực x </a:t>
            </a:r>
            <a:endParaRPr>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*p = 2.5; </a:t>
            </a:r>
            <a:r>
              <a:rPr lang="en-US">
                <a:latin typeface="Courier New"/>
                <a:ea typeface="Courier New"/>
                <a:cs typeface="Courier New"/>
                <a:sym typeface="Courier New"/>
              </a:rPr>
              <a:t>// báo lỗi vì p là con trỏ void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cần phải ép kiểu con trỏ void trước khi truy cập đối tượng qua con trỏ */</a:t>
            </a:r>
            <a:endParaRPr>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*((float*)p) = 2.5; </a:t>
            </a:r>
            <a:r>
              <a:rPr lang="en-US">
                <a:latin typeface="Courier New"/>
                <a:ea typeface="Courier New"/>
                <a:cs typeface="Courier New"/>
                <a:sym typeface="Courier New"/>
              </a:rPr>
              <a:t>// x = 2.5 </a:t>
            </a:r>
            <a:endParaRPr>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p = &amp;y; </a:t>
            </a:r>
            <a:r>
              <a:rPr lang="en-US">
                <a:latin typeface="Courier New"/>
                <a:ea typeface="Courier New"/>
                <a:cs typeface="Courier New"/>
                <a:sym typeface="Courier New"/>
              </a:rPr>
              <a:t>// p chứa địa chỉ số nguyên y </a:t>
            </a:r>
            <a:r>
              <a:rPr lang="en-US">
                <a:solidFill>
                  <a:srgbClr val="FF0000"/>
                </a:solidFill>
                <a:latin typeface="Courier New"/>
                <a:ea typeface="Courier New"/>
                <a:cs typeface="Courier New"/>
                <a:sym typeface="Courier New"/>
              </a:rPr>
              <a:t>*((int*)p) = 2; </a:t>
            </a:r>
            <a:r>
              <a:rPr lang="en-US">
                <a:latin typeface="Courier New"/>
                <a:ea typeface="Courier New"/>
                <a:cs typeface="Courier New"/>
                <a:sym typeface="Courier New"/>
              </a:rPr>
              <a:t>// y = 2 </a:t>
            </a:r>
            <a:endParaRPr>
              <a:latin typeface="Courier New"/>
              <a:ea typeface="Courier New"/>
              <a:cs typeface="Courier New"/>
              <a:sym typeface="Courier New"/>
            </a:endParaRPr>
          </a:p>
        </p:txBody>
      </p:sp>
      <p:sp>
        <p:nvSpPr>
          <p:cNvPr id="196" name="Google Shape;196;p1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 và mảng</a:t>
            </a:r>
            <a:endParaRPr/>
          </a:p>
        </p:txBody>
      </p:sp>
      <p:sp>
        <p:nvSpPr>
          <p:cNvPr id="202" name="Google Shape;202;p1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Giả sử ta có </a:t>
            </a:r>
            <a:r>
              <a:rPr lang="en-US" sz="3200">
                <a:solidFill>
                  <a:srgbClr val="FF0000"/>
                </a:solidFill>
                <a:latin typeface="Courier New"/>
                <a:ea typeface="Courier New"/>
                <a:cs typeface="Courier New"/>
                <a:sym typeface="Courier New"/>
              </a:rPr>
              <a:t>int a[30]; </a:t>
            </a:r>
            <a:r>
              <a:rPr lang="en-US" sz="3200"/>
              <a:t>thì </a:t>
            </a:r>
            <a:r>
              <a:rPr lang="en-US" sz="3200">
                <a:solidFill>
                  <a:srgbClr val="FF0000"/>
                </a:solidFill>
                <a:latin typeface="Courier New"/>
                <a:ea typeface="Courier New"/>
                <a:cs typeface="Courier New"/>
                <a:sym typeface="Courier New"/>
              </a:rPr>
              <a:t>&amp;a[0]</a:t>
            </a:r>
            <a:r>
              <a:rPr lang="en-US" sz="3200"/>
              <a:t> là địa chỉ phần tử đầu tiên của mảng đó, đồng thời là địa chỉ của mảng. </a:t>
            </a:r>
            <a:endParaRPr/>
          </a:p>
          <a:p>
            <a:pPr indent="-228600" lvl="0" marL="228600" rtl="0" algn="l">
              <a:lnSpc>
                <a:spcPct val="90000"/>
              </a:lnSpc>
              <a:spcBef>
                <a:spcPts val="1000"/>
              </a:spcBef>
              <a:spcAft>
                <a:spcPts val="0"/>
              </a:spcAft>
              <a:buClr>
                <a:schemeClr val="dk1"/>
              </a:buClr>
              <a:buSzPts val="3200"/>
              <a:buChar char="•"/>
            </a:pPr>
            <a:r>
              <a:rPr lang="en-US" sz="3200"/>
              <a:t>Trong C, tên của mảng chính là một hằng địa chỉ bằng địa chỉ của phần tử đầu tiên của mảng </a:t>
            </a:r>
            <a:endParaRPr/>
          </a:p>
          <a:p>
            <a:pPr indent="0" lvl="0" marL="0" rtl="0" algn="l">
              <a:lnSpc>
                <a:spcPct val="90000"/>
              </a:lnSpc>
              <a:spcBef>
                <a:spcPts val="1000"/>
              </a:spcBef>
              <a:spcAft>
                <a:spcPts val="0"/>
              </a:spcAft>
              <a:buClr>
                <a:srgbClr val="FF0000"/>
              </a:buClr>
              <a:buSzPts val="3200"/>
              <a:buNone/>
            </a:pPr>
            <a:r>
              <a:rPr lang="en-US" sz="3200">
                <a:solidFill>
                  <a:srgbClr val="FF0000"/>
                </a:solidFill>
                <a:latin typeface="Courier New"/>
                <a:ea typeface="Courier New"/>
                <a:cs typeface="Courier New"/>
                <a:sym typeface="Courier New"/>
              </a:rPr>
              <a:t> a = &amp;a[0]; </a:t>
            </a:r>
            <a:endParaRPr/>
          </a:p>
          <a:p>
            <a:pPr indent="0" lvl="0" marL="0" rtl="0" algn="l">
              <a:lnSpc>
                <a:spcPct val="90000"/>
              </a:lnSpc>
              <a:spcBef>
                <a:spcPts val="1000"/>
              </a:spcBef>
              <a:spcAft>
                <a:spcPts val="0"/>
              </a:spcAft>
              <a:buClr>
                <a:srgbClr val="FF0000"/>
              </a:buClr>
              <a:buSzPts val="3200"/>
              <a:buNone/>
            </a:pPr>
            <a:r>
              <a:rPr lang="en-US" sz="3200">
                <a:solidFill>
                  <a:srgbClr val="FF0000"/>
                </a:solidFill>
                <a:latin typeface="Courier New"/>
                <a:ea typeface="Courier New"/>
                <a:cs typeface="Courier New"/>
                <a:sym typeface="Courier New"/>
              </a:rPr>
              <a:t> a+i = &amp;a[i];</a:t>
            </a:r>
            <a:endParaRPr sz="3200">
              <a:solidFill>
                <a:srgbClr val="FF0000"/>
              </a:solidFill>
              <a:latin typeface="Courier New"/>
              <a:ea typeface="Courier New"/>
              <a:cs typeface="Courier New"/>
              <a:sym typeface="Courier New"/>
            </a:endParaRPr>
          </a:p>
        </p:txBody>
      </p:sp>
      <p:sp>
        <p:nvSpPr>
          <p:cNvPr id="203" name="Google Shape;203;p1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 và mảng</a:t>
            </a:r>
            <a:endParaRPr/>
          </a:p>
        </p:txBody>
      </p:sp>
      <p:sp>
        <p:nvSpPr>
          <p:cNvPr id="209" name="Google Shape;209;p1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Tuy vậy cần chú ý rằng </a:t>
            </a:r>
            <a:r>
              <a:rPr lang="en-US" sz="3200">
                <a:solidFill>
                  <a:srgbClr val="FF0000"/>
                </a:solidFill>
                <a:latin typeface="Courier New"/>
                <a:ea typeface="Courier New"/>
                <a:cs typeface="Courier New"/>
                <a:sym typeface="Courier New"/>
              </a:rPr>
              <a:t>a</a:t>
            </a:r>
            <a:r>
              <a:rPr lang="en-US" sz="3200"/>
              <a:t> là 1 hằng nên không thể dùng nó trong câu lệnh gán hay toán tử tăng, giảm như </a:t>
            </a:r>
            <a:r>
              <a:rPr lang="en-US" sz="3200">
                <a:solidFill>
                  <a:srgbClr val="FF0000"/>
                </a:solidFill>
                <a:latin typeface="Courier New"/>
                <a:ea typeface="Courier New"/>
                <a:cs typeface="Courier New"/>
                <a:sym typeface="Courier New"/>
              </a:rPr>
              <a:t>a++; </a:t>
            </a:r>
            <a:endParaRPr sz="3200">
              <a:solidFill>
                <a:srgbClr val="FF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3200"/>
              <a:buChar char="•"/>
            </a:pPr>
            <a:r>
              <a:rPr lang="en-US" sz="3200"/>
              <a:t>Xét con trỏ: </a:t>
            </a:r>
            <a:r>
              <a:rPr lang="en-US" sz="3200">
                <a:solidFill>
                  <a:srgbClr val="FF0000"/>
                </a:solidFill>
                <a:latin typeface="Courier New"/>
                <a:ea typeface="Courier New"/>
                <a:cs typeface="Courier New"/>
                <a:sym typeface="Courier New"/>
              </a:rPr>
              <a:t>int *pa; </a:t>
            </a:r>
            <a:endParaRPr sz="32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3200"/>
              <a:buNone/>
            </a:pPr>
            <a:r>
              <a:rPr lang="en-US" sz="3200">
                <a:latin typeface="Courier New"/>
                <a:ea typeface="Courier New"/>
                <a:cs typeface="Courier New"/>
                <a:sym typeface="Courier New"/>
              </a:rPr>
              <a:t>          </a:t>
            </a:r>
            <a:r>
              <a:rPr lang="en-US" sz="3200">
                <a:solidFill>
                  <a:srgbClr val="FF0000"/>
                </a:solidFill>
                <a:latin typeface="Courier New"/>
                <a:ea typeface="Courier New"/>
                <a:cs typeface="Courier New"/>
                <a:sym typeface="Courier New"/>
              </a:rPr>
              <a:t>pa = &amp;a[0]; </a:t>
            </a:r>
            <a:endParaRPr sz="32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3200"/>
              <a:buNone/>
            </a:pPr>
            <a:r>
              <a:rPr lang="en-US" sz="3200"/>
              <a:t>Khi đó pa trỏ vào phần tử thứ nhất của mảng và </a:t>
            </a:r>
            <a:endParaRPr sz="3200"/>
          </a:p>
          <a:p>
            <a:pPr indent="0" lvl="0" marL="0" rtl="0" algn="l">
              <a:lnSpc>
                <a:spcPct val="90000"/>
              </a:lnSpc>
              <a:spcBef>
                <a:spcPts val="1000"/>
              </a:spcBef>
              <a:spcAft>
                <a:spcPts val="0"/>
              </a:spcAft>
              <a:buClr>
                <a:srgbClr val="FF0000"/>
              </a:buClr>
              <a:buSzPts val="3200"/>
              <a:buNone/>
            </a:pPr>
            <a:r>
              <a:rPr lang="en-US" sz="3200">
                <a:solidFill>
                  <a:srgbClr val="FF0000"/>
                </a:solidFill>
                <a:latin typeface="Courier New"/>
                <a:ea typeface="Courier New"/>
                <a:cs typeface="Courier New"/>
                <a:sym typeface="Courier New"/>
              </a:rPr>
              <a:t>pa +1</a:t>
            </a:r>
            <a:r>
              <a:rPr lang="en-US" sz="3200"/>
              <a:t> sẽ trỏ vào phần tử thứ 2 của mảng</a:t>
            </a:r>
            <a:endParaRPr sz="3200"/>
          </a:p>
          <a:p>
            <a:pPr indent="0" lvl="0" marL="0" rtl="0" algn="l">
              <a:lnSpc>
                <a:spcPct val="90000"/>
              </a:lnSpc>
              <a:spcBef>
                <a:spcPts val="1000"/>
              </a:spcBef>
              <a:spcAft>
                <a:spcPts val="0"/>
              </a:spcAft>
              <a:buClr>
                <a:srgbClr val="FF0000"/>
              </a:buClr>
              <a:buSzPts val="3200"/>
              <a:buNone/>
            </a:pPr>
            <a:r>
              <a:rPr lang="en-US" sz="3200">
                <a:solidFill>
                  <a:srgbClr val="FF0000"/>
                </a:solidFill>
                <a:latin typeface="Courier New"/>
                <a:ea typeface="Courier New"/>
                <a:cs typeface="Courier New"/>
                <a:sym typeface="Courier New"/>
              </a:rPr>
              <a:t>*(pa+i) </a:t>
            </a:r>
            <a:r>
              <a:rPr lang="en-US" sz="3200"/>
              <a:t>sẽ là nội dung của </a:t>
            </a:r>
            <a:r>
              <a:rPr lang="en-US" sz="3200">
                <a:solidFill>
                  <a:srgbClr val="FF0000"/>
                </a:solidFill>
                <a:latin typeface="Courier New"/>
                <a:ea typeface="Courier New"/>
                <a:cs typeface="Courier New"/>
                <a:sym typeface="Courier New"/>
              </a:rPr>
              <a:t>a[i]</a:t>
            </a:r>
            <a:endParaRPr sz="3200">
              <a:solidFill>
                <a:srgbClr val="FF0000"/>
              </a:solidFill>
              <a:latin typeface="Courier New"/>
              <a:ea typeface="Courier New"/>
              <a:cs typeface="Courier New"/>
              <a:sym typeface="Courier New"/>
            </a:endParaRPr>
          </a:p>
        </p:txBody>
      </p:sp>
      <p:sp>
        <p:nvSpPr>
          <p:cNvPr id="210" name="Google Shape;210;p1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 và xâu</a:t>
            </a:r>
            <a:endParaRPr/>
          </a:p>
        </p:txBody>
      </p:sp>
      <p:sp>
        <p:nvSpPr>
          <p:cNvPr id="216" name="Google Shape;216;p1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Ta có </a:t>
            </a:r>
            <a:r>
              <a:rPr lang="en-US" sz="2800">
                <a:solidFill>
                  <a:srgbClr val="FF0000"/>
                </a:solidFill>
                <a:latin typeface="Courier New"/>
                <a:ea typeface="Courier New"/>
                <a:cs typeface="Courier New"/>
                <a:sym typeface="Courier New"/>
              </a:rPr>
              <a:t>char tinhthanh[30] =“Da Lat”; </a:t>
            </a:r>
            <a:endParaRPr sz="3200">
              <a:solidFill>
                <a:srgbClr val="FF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lang="en-US" sz="2800"/>
              <a:t>Tương đương : </a:t>
            </a:r>
            <a:endParaRPr sz="2800"/>
          </a:p>
          <a:p>
            <a:pPr indent="0" lvl="0" marL="0" rtl="0" algn="l">
              <a:lnSpc>
                <a:spcPct val="90000"/>
              </a:lnSpc>
              <a:spcBef>
                <a:spcPts val="1000"/>
              </a:spcBef>
              <a:spcAft>
                <a:spcPts val="0"/>
              </a:spcAft>
              <a:buClr>
                <a:schemeClr val="dk1"/>
              </a:buClr>
              <a:buSzPts val="2800"/>
              <a:buNone/>
            </a:pPr>
            <a:r>
              <a:rPr lang="en-US" sz="2800">
                <a:latin typeface="Courier New"/>
                <a:ea typeface="Courier New"/>
                <a:cs typeface="Courier New"/>
                <a:sym typeface="Courier New"/>
              </a:rPr>
              <a:t> </a:t>
            </a:r>
            <a:r>
              <a:rPr lang="en-US" sz="2800">
                <a:solidFill>
                  <a:srgbClr val="FF0000"/>
                </a:solidFill>
                <a:latin typeface="Courier New"/>
                <a:ea typeface="Courier New"/>
                <a:cs typeface="Courier New"/>
                <a:sym typeface="Courier New"/>
              </a:rPr>
              <a:t>char *tinhthanh; </a:t>
            </a:r>
            <a:endParaRPr sz="28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 tinhthanh=“Da lat”;  </a:t>
            </a:r>
            <a:endParaRPr/>
          </a:p>
          <a:p>
            <a:pPr indent="0" lvl="0" marL="0" rtl="0" algn="l">
              <a:lnSpc>
                <a:spcPct val="90000"/>
              </a:lnSpc>
              <a:spcBef>
                <a:spcPts val="1000"/>
              </a:spcBef>
              <a:spcAft>
                <a:spcPts val="0"/>
              </a:spcAft>
              <a:buClr>
                <a:schemeClr val="dk1"/>
              </a:buClr>
              <a:buSzPts val="2800"/>
              <a:buNone/>
            </a:pPr>
            <a:r>
              <a:rPr lang="en-US" sz="2800"/>
              <a:t>  Hoặc: </a:t>
            </a:r>
            <a:r>
              <a:rPr lang="en-US" sz="2800">
                <a:solidFill>
                  <a:srgbClr val="FF0000"/>
                </a:solidFill>
                <a:latin typeface="Courier New"/>
                <a:ea typeface="Courier New"/>
                <a:cs typeface="Courier New"/>
                <a:sym typeface="Courier New"/>
              </a:rPr>
              <a:t>char *tinhthanh =“Da lat”; </a:t>
            </a:r>
            <a:endParaRPr sz="2800">
              <a:solidFill>
                <a:srgbClr val="FF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lang="en-US" sz="2800"/>
              <a:t>Ngoài ra các thao tác trên xâu cũng tương tự như trên mảng </a:t>
            </a:r>
            <a:endParaRPr sz="2800"/>
          </a:p>
          <a:p>
            <a:pPr indent="0" lvl="0" marL="0" rtl="0" algn="l">
              <a:lnSpc>
                <a:spcPct val="90000"/>
              </a:lnSpc>
              <a:spcBef>
                <a:spcPts val="1000"/>
              </a:spcBef>
              <a:spcAft>
                <a:spcPts val="0"/>
              </a:spcAft>
              <a:buClr>
                <a:schemeClr val="dk1"/>
              </a:buClr>
              <a:buSzPts val="2800"/>
              <a:buNone/>
            </a:pPr>
            <a:r>
              <a:rPr lang="en-US" sz="2800">
                <a:latin typeface="Courier New"/>
                <a:ea typeface="Courier New"/>
                <a:cs typeface="Courier New"/>
                <a:sym typeface="Courier New"/>
              </a:rPr>
              <a:t> </a:t>
            </a:r>
            <a:r>
              <a:rPr lang="en-US" sz="2800">
                <a:solidFill>
                  <a:srgbClr val="FF0000"/>
                </a:solidFill>
                <a:latin typeface="Courier New"/>
                <a:ea typeface="Courier New"/>
                <a:cs typeface="Courier New"/>
                <a:sym typeface="Courier New"/>
              </a:rPr>
              <a:t>*(tinhthanh+3) = “l” </a:t>
            </a:r>
            <a:endParaRPr sz="2800">
              <a:solidFill>
                <a:srgbClr val="FF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lang="en-US" sz="2800"/>
              <a:t>Chú ý : với xâu thường thì không thể gán trực tiếp như dòng thứ 3</a:t>
            </a:r>
            <a:endParaRPr sz="2800">
              <a:latin typeface="Courier New"/>
              <a:ea typeface="Courier New"/>
              <a:cs typeface="Courier New"/>
              <a:sym typeface="Courier New"/>
            </a:endParaRPr>
          </a:p>
        </p:txBody>
      </p:sp>
      <p:sp>
        <p:nvSpPr>
          <p:cNvPr id="217" name="Google Shape;217;p1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Mảng các con trỏ</a:t>
            </a:r>
            <a:endParaRPr/>
          </a:p>
        </p:txBody>
      </p:sp>
      <p:sp>
        <p:nvSpPr>
          <p:cNvPr id="223" name="Google Shape;223;p1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Con trỏ cũng là một loại dữ liệu nên ta có thể tạo một mảng các phần tử là con trỏ theo dạng thức. </a:t>
            </a:r>
            <a:endParaRPr sz="2800"/>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&lt;kiểu&gt; *&lt;mảng con trỏ&gt;[số phần tử]; </a:t>
            </a:r>
            <a:endParaRPr>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lang="en-US" sz="2800"/>
              <a:t>Ví dụ: </a:t>
            </a:r>
            <a:r>
              <a:rPr lang="en-US" sz="2800">
                <a:solidFill>
                  <a:srgbClr val="FF0000"/>
                </a:solidFill>
                <a:latin typeface="Courier New"/>
                <a:ea typeface="Courier New"/>
                <a:cs typeface="Courier New"/>
                <a:sym typeface="Courier New"/>
              </a:rPr>
              <a:t>char *ds[10]; </a:t>
            </a:r>
            <a:endParaRPr sz="2800">
              <a:solidFill>
                <a:srgbClr val="FF0000"/>
              </a:solidFill>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ts val="2600"/>
              <a:buNone/>
            </a:pPr>
            <a:r>
              <a:rPr lang="en-US" sz="2600"/>
              <a:t>▫ </a:t>
            </a:r>
            <a:r>
              <a:rPr lang="en-US" sz="2800">
                <a:solidFill>
                  <a:srgbClr val="FF0000"/>
                </a:solidFill>
                <a:latin typeface="Courier New"/>
                <a:ea typeface="Courier New"/>
                <a:cs typeface="Courier New"/>
                <a:sym typeface="Courier New"/>
              </a:rPr>
              <a:t>ds </a:t>
            </a:r>
            <a:r>
              <a:rPr lang="en-US" sz="2600"/>
              <a:t>là 1 mảng gồm 10 phần tử, mỗi phần tử là 1 con trỏ kiểu char, được dùng để lưu trữ được của 10 xâu ký tự nào đó </a:t>
            </a:r>
            <a:endParaRPr sz="2600"/>
          </a:p>
          <a:p>
            <a:pPr indent="-228600" lvl="0" marL="228600" rtl="0" algn="l">
              <a:lnSpc>
                <a:spcPct val="90000"/>
              </a:lnSpc>
              <a:spcBef>
                <a:spcPts val="1000"/>
              </a:spcBef>
              <a:spcAft>
                <a:spcPts val="0"/>
              </a:spcAft>
              <a:buClr>
                <a:schemeClr val="dk1"/>
              </a:buClr>
              <a:buSzPts val="2800"/>
              <a:buChar char="•"/>
            </a:pPr>
            <a:r>
              <a:rPr lang="en-US" sz="2800"/>
              <a:t>Cũng có thể khởi tạo trực tiếp các giá trị khi khai báo </a:t>
            </a:r>
            <a:endParaRPr sz="2800"/>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  char * ma[10] = {“mot”,”hai”,”ba”...};</a:t>
            </a:r>
            <a:endParaRPr>
              <a:solidFill>
                <a:srgbClr val="FF0000"/>
              </a:solidFill>
              <a:latin typeface="Courier New"/>
              <a:ea typeface="Courier New"/>
              <a:cs typeface="Courier New"/>
              <a:sym typeface="Courier New"/>
            </a:endParaRPr>
          </a:p>
        </p:txBody>
      </p:sp>
      <p:sp>
        <p:nvSpPr>
          <p:cNvPr id="224" name="Google Shape;224;p1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Biến:  tên biến, vùng nhớ và giá trị biến</a:t>
            </a:r>
            <a:endParaRPr/>
          </a:p>
        </p:txBody>
      </p:sp>
      <p:sp>
        <p:nvSpPr>
          <p:cNvPr id="57" name="Google Shape;57;p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lnSpc>
                <a:spcPct val="150000"/>
              </a:lnSpc>
              <a:spcBef>
                <a:spcPts val="0"/>
              </a:spcBef>
              <a:spcAft>
                <a:spcPts val="0"/>
              </a:spcAft>
              <a:buClr>
                <a:schemeClr val="dk1"/>
              </a:buClr>
              <a:buSzPct val="100000"/>
              <a:buChar char="•"/>
            </a:pPr>
            <a:r>
              <a:rPr lang="en-US"/>
              <a:t>Mỗi biến trong C có tên và giá trị tương ứng. Khi một biến được khai báo, một vùng nhớ trong máy tính sẽ được cấp phát để lưu giá trị của biến. Kích thước vùng nhớ phụ thuộc kiểu của biến, ví dụ 4 byte cho kiểu int  </a:t>
            </a:r>
            <a:endParaRPr/>
          </a:p>
          <a:p>
            <a:pPr indent="-228600" lvl="0" marL="228600" rtl="0" algn="l">
              <a:lnSpc>
                <a:spcPct val="150000"/>
              </a:lnSpc>
              <a:spcBef>
                <a:spcPts val="1000"/>
              </a:spcBef>
              <a:spcAft>
                <a:spcPts val="0"/>
              </a:spcAft>
              <a:buClr>
                <a:schemeClr val="dk1"/>
              </a:buClr>
              <a:buSzPct val="100000"/>
              <a:buNone/>
            </a:pPr>
            <a:r>
              <a:rPr lang="en-US" sz="2200">
                <a:latin typeface="Courier New"/>
                <a:ea typeface="Courier New"/>
                <a:cs typeface="Courier New"/>
                <a:sym typeface="Courier New"/>
              </a:rPr>
              <a:t>	</a:t>
            </a:r>
            <a:r>
              <a:rPr lang="en-US" sz="2600">
                <a:solidFill>
                  <a:srgbClr val="FF0000"/>
                </a:solidFill>
                <a:latin typeface="Courier New"/>
                <a:ea typeface="Courier New"/>
                <a:cs typeface="Courier New"/>
                <a:sym typeface="Courier New"/>
              </a:rPr>
              <a:t>int x = 10;</a:t>
            </a:r>
            <a:endParaRPr/>
          </a:p>
          <a:p>
            <a:pPr indent="-285750" lvl="0" marL="285750" rtl="0" algn="l">
              <a:lnSpc>
                <a:spcPct val="150000"/>
              </a:lnSpc>
              <a:spcBef>
                <a:spcPts val="1000"/>
              </a:spcBef>
              <a:spcAft>
                <a:spcPts val="0"/>
              </a:spcAft>
              <a:buClr>
                <a:schemeClr val="dk1"/>
              </a:buClr>
              <a:buSzPct val="100000"/>
              <a:buChar char="•"/>
            </a:pPr>
            <a:r>
              <a:rPr lang="en-US"/>
              <a:t>Khi lệnh này được thực hiện, trình biên dịch sẽ thiết lập để 4 byte vùng nhớ này lưu giá trị 10. </a:t>
            </a:r>
            <a:endParaRPr/>
          </a:p>
          <a:p>
            <a:pPr indent="-285750" lvl="0" marL="285750" rtl="0" algn="l">
              <a:lnSpc>
                <a:spcPct val="150000"/>
              </a:lnSpc>
              <a:spcBef>
                <a:spcPts val="1000"/>
              </a:spcBef>
              <a:spcAft>
                <a:spcPts val="0"/>
              </a:spcAft>
              <a:buClr>
                <a:schemeClr val="dk1"/>
              </a:buClr>
              <a:buSzPct val="100000"/>
              <a:buChar char="•"/>
            </a:pPr>
            <a:r>
              <a:rPr lang="en-US"/>
              <a:t>Phép toán </a:t>
            </a:r>
            <a:r>
              <a:rPr lang="en-US">
                <a:latin typeface="Times New Roman"/>
                <a:ea typeface="Times New Roman"/>
                <a:cs typeface="Times New Roman"/>
                <a:sym typeface="Times New Roman"/>
              </a:rPr>
              <a:t>&amp;</a:t>
            </a:r>
            <a:r>
              <a:rPr lang="en-US"/>
              <a:t> trả về địa chỉ của </a:t>
            </a:r>
            <a:r>
              <a:rPr i="1" lang="en-US"/>
              <a:t>x</a:t>
            </a:r>
            <a:r>
              <a:rPr lang="en-US"/>
              <a:t>, nghĩa là </a:t>
            </a:r>
            <a:r>
              <a:rPr lang="en-US">
                <a:solidFill>
                  <a:srgbClr val="FF0000"/>
                </a:solidFill>
              </a:rPr>
              <a:t>địa chỉ của ô nhớ đầu tiên </a:t>
            </a:r>
            <a:r>
              <a:rPr lang="en-US"/>
              <a:t>trong vùng nhớ lưu trữ giá trị của </a:t>
            </a:r>
            <a:r>
              <a:rPr i="1" lang="en-US"/>
              <a:t>x</a:t>
            </a:r>
            <a:r>
              <a:rPr lang="en-US"/>
              <a:t>.</a:t>
            </a:r>
            <a:endParaRPr/>
          </a:p>
          <a:p>
            <a:pPr indent="-144780" lvl="0" marL="285750" rtl="0" algn="l">
              <a:lnSpc>
                <a:spcPct val="150000"/>
              </a:lnSpc>
              <a:spcBef>
                <a:spcPts val="1000"/>
              </a:spcBef>
              <a:spcAft>
                <a:spcPts val="0"/>
              </a:spcAft>
              <a:buClr>
                <a:schemeClr val="dk1"/>
              </a:buClr>
              <a:buSzPct val="100000"/>
              <a:buNone/>
            </a:pPr>
            <a:r>
              <a:t/>
            </a:r>
            <a:endParaRPr/>
          </a:p>
        </p:txBody>
      </p:sp>
      <p:sp>
        <p:nvSpPr>
          <p:cNvPr id="58" name="Google Shape;58;p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Mảng các con trỏ</a:t>
            </a:r>
            <a:endParaRPr/>
          </a:p>
        </p:txBody>
      </p:sp>
      <p:sp>
        <p:nvSpPr>
          <p:cNvPr id="230" name="Google Shape;230;p2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Một ưu điểm khác của mảng trỏ là ta có thể hoán chuyển các đối tượng (mảng con, cấu trúc..) được trỏ bởi con trỏ này bằng cách hoán đổi các con trỏ </a:t>
            </a:r>
            <a:endParaRPr sz="2800"/>
          </a:p>
          <a:p>
            <a:pPr indent="-228600" lvl="0" marL="228600" rtl="0" algn="l">
              <a:lnSpc>
                <a:spcPct val="90000"/>
              </a:lnSpc>
              <a:spcBef>
                <a:spcPts val="1000"/>
              </a:spcBef>
              <a:spcAft>
                <a:spcPts val="0"/>
              </a:spcAft>
              <a:buClr>
                <a:schemeClr val="dk1"/>
              </a:buClr>
              <a:buSzPts val="2800"/>
              <a:buChar char="•"/>
            </a:pPr>
            <a:r>
              <a:rPr lang="en-US" sz="2800"/>
              <a:t>Ưu điểm tiếp theo là việc truyền tham số trong hàm </a:t>
            </a:r>
            <a:endParaRPr sz="2800"/>
          </a:p>
          <a:p>
            <a:pPr indent="-228600" lvl="0" marL="228600" rtl="0" algn="l">
              <a:lnSpc>
                <a:spcPct val="90000"/>
              </a:lnSpc>
              <a:spcBef>
                <a:spcPts val="1000"/>
              </a:spcBef>
              <a:spcAft>
                <a:spcPts val="0"/>
              </a:spcAft>
              <a:buClr>
                <a:schemeClr val="dk1"/>
              </a:buClr>
              <a:buSzPts val="2800"/>
              <a:buChar char="•"/>
            </a:pPr>
            <a:r>
              <a:rPr lang="en-US" sz="2800"/>
              <a:t>Ví dụ: Vào danh sách lớp theo họ và tên, sau đó sắp xếp để in ra theo thứ tự ABC.</a:t>
            </a:r>
            <a:endParaRPr>
              <a:latin typeface="Courier New"/>
              <a:ea typeface="Courier New"/>
              <a:cs typeface="Courier New"/>
              <a:sym typeface="Courier New"/>
            </a:endParaRPr>
          </a:p>
        </p:txBody>
      </p:sp>
      <p:sp>
        <p:nvSpPr>
          <p:cNvPr id="231" name="Google Shape;231;p2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Mảng các con trỏ</a:t>
            </a:r>
            <a:endParaRPr/>
          </a:p>
        </p:txBody>
      </p:sp>
      <p:sp>
        <p:nvSpPr>
          <p:cNvPr id="237" name="Google Shape;237;p21"/>
          <p:cNvSpPr txBox="1"/>
          <p:nvPr>
            <p:ph idx="1" type="body"/>
          </p:nvPr>
        </p:nvSpPr>
        <p:spPr>
          <a:xfrm>
            <a:off x="628650" y="1094509"/>
            <a:ext cx="7886700" cy="539836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7000"/>
              </a:lnSpc>
              <a:spcBef>
                <a:spcPts val="0"/>
              </a:spcBef>
              <a:spcAft>
                <a:spcPts val="0"/>
              </a:spcAft>
              <a:buClr>
                <a:srgbClr val="BC7A00"/>
              </a:buClr>
              <a:buSzPct val="100000"/>
              <a:buNone/>
            </a:pPr>
            <a:r>
              <a:rPr lang="en-US" sz="1600">
                <a:solidFill>
                  <a:srgbClr val="BC7A00"/>
                </a:solidFill>
                <a:latin typeface="Courier New"/>
                <a:ea typeface="Courier New"/>
                <a:cs typeface="Courier New"/>
                <a:sym typeface="Courier New"/>
              </a:rPr>
              <a:t>#include &lt;stdio.h&gt;</a:t>
            </a:r>
            <a:endParaRPr sz="1600">
              <a:latin typeface="Calibri"/>
              <a:ea typeface="Calibri"/>
              <a:cs typeface="Calibri"/>
              <a:sym typeface="Calibri"/>
            </a:endParaRPr>
          </a:p>
          <a:p>
            <a:pPr indent="0" lvl="0" marL="0" marR="0" rtl="0" algn="l">
              <a:lnSpc>
                <a:spcPct val="107000"/>
              </a:lnSpc>
              <a:spcBef>
                <a:spcPts val="0"/>
              </a:spcBef>
              <a:spcAft>
                <a:spcPts val="0"/>
              </a:spcAft>
              <a:buClr>
                <a:srgbClr val="BC7A00"/>
              </a:buClr>
              <a:buSzPct val="100000"/>
              <a:buNone/>
            </a:pPr>
            <a:r>
              <a:rPr lang="en-US" sz="1600">
                <a:solidFill>
                  <a:srgbClr val="BC7A00"/>
                </a:solidFill>
                <a:latin typeface="Courier New"/>
                <a:ea typeface="Courier New"/>
                <a:cs typeface="Courier New"/>
                <a:sym typeface="Courier New"/>
              </a:rPr>
              <a:t>#include &lt;string.h&gt;</a:t>
            </a:r>
            <a:endParaRPr sz="1600">
              <a:latin typeface="Calibri"/>
              <a:ea typeface="Calibri"/>
              <a:cs typeface="Calibri"/>
              <a:sym typeface="Calibri"/>
            </a:endParaRPr>
          </a:p>
          <a:p>
            <a:pPr indent="0" lvl="0" marL="0" marR="0" rtl="0" algn="l">
              <a:lnSpc>
                <a:spcPct val="107000"/>
              </a:lnSpc>
              <a:spcBef>
                <a:spcPts val="0"/>
              </a:spcBef>
              <a:spcAft>
                <a:spcPts val="0"/>
              </a:spcAft>
              <a:buClr>
                <a:srgbClr val="BC7A00"/>
              </a:buClr>
              <a:buSzPct val="100000"/>
              <a:buNone/>
            </a:pPr>
            <a:r>
              <a:rPr lang="en-US" sz="1600">
                <a:solidFill>
                  <a:srgbClr val="BC7A00"/>
                </a:solidFill>
                <a:latin typeface="Courier New"/>
                <a:ea typeface="Courier New"/>
                <a:cs typeface="Courier New"/>
                <a:sym typeface="Courier New"/>
              </a:rPr>
              <a:t>#define MAXHS 50</a:t>
            </a:r>
            <a:endParaRPr sz="1600">
              <a:latin typeface="Calibri"/>
              <a:ea typeface="Calibri"/>
              <a:cs typeface="Calibri"/>
              <a:sym typeface="Calibri"/>
            </a:endParaRPr>
          </a:p>
          <a:p>
            <a:pPr indent="0" lvl="0" marL="0" marR="0" rtl="0" algn="l">
              <a:lnSpc>
                <a:spcPct val="107000"/>
              </a:lnSpc>
              <a:spcBef>
                <a:spcPts val="0"/>
              </a:spcBef>
              <a:spcAft>
                <a:spcPts val="0"/>
              </a:spcAft>
              <a:buClr>
                <a:srgbClr val="BC7A00"/>
              </a:buClr>
              <a:buSzPct val="100000"/>
              <a:buNone/>
            </a:pPr>
            <a:r>
              <a:rPr lang="en-US" sz="1600">
                <a:solidFill>
                  <a:srgbClr val="BC7A00"/>
                </a:solidFill>
                <a:latin typeface="Courier New"/>
                <a:ea typeface="Courier New"/>
                <a:cs typeface="Courier New"/>
                <a:sym typeface="Courier New"/>
              </a:rPr>
              <a:t>#define MAXLEN 30</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main</a:t>
            </a:r>
            <a:r>
              <a:rPr lang="en-US" sz="1600">
                <a:latin typeface="Courier New"/>
                <a:ea typeface="Courier New"/>
                <a:cs typeface="Courier New"/>
                <a:sym typeface="Courier New"/>
              </a:rPr>
              <a:t> ()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cnt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 n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2</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lang="en-US" sz="1600">
                <a:solidFill>
                  <a:srgbClr val="B00040"/>
                </a:solidFill>
                <a:latin typeface="Courier New"/>
                <a:ea typeface="Courier New"/>
                <a:cs typeface="Courier New"/>
                <a:sym typeface="Courier New"/>
              </a:rPr>
              <a:t>char</a:t>
            </a:r>
            <a:r>
              <a:rPr lang="en-US" sz="1600">
                <a:latin typeface="Courier New"/>
                <a:ea typeface="Courier New"/>
                <a:cs typeface="Courier New"/>
                <a:sym typeface="Courier New"/>
              </a:rPr>
              <a:t> ds[MAXHS][MAXLEN];</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lang="en-US" sz="1600">
                <a:solidFill>
                  <a:srgbClr val="B00040"/>
                </a:solidFill>
                <a:latin typeface="Courier New"/>
                <a:ea typeface="Courier New"/>
                <a:cs typeface="Courier New"/>
                <a:sym typeface="Courier New"/>
              </a:rPr>
              <a:t>char</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ptr[MAXHS],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tmp;</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while</a:t>
            </a:r>
            <a:r>
              <a:rPr lang="en-US" sz="1600">
                <a:latin typeface="Courier New"/>
                <a:ea typeface="Courier New"/>
                <a:cs typeface="Courier New"/>
                <a:sym typeface="Courier New"/>
              </a:rPr>
              <a:t> (cnt </a:t>
            </a:r>
            <a:r>
              <a:rPr lang="en-US" sz="1600">
                <a:solidFill>
                  <a:srgbClr val="666666"/>
                </a:solidFill>
                <a:latin typeface="Courier New"/>
                <a:ea typeface="Courier New"/>
                <a:cs typeface="Courier New"/>
                <a:sym typeface="Courier New"/>
              </a:rPr>
              <a:t>&lt;</a:t>
            </a:r>
            <a:r>
              <a:rPr lang="en-US" sz="1600">
                <a:latin typeface="Courier New"/>
                <a:ea typeface="Courier New"/>
                <a:cs typeface="Courier New"/>
                <a:sym typeface="Courier New"/>
              </a:rPr>
              <a:t> n)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printf(</a:t>
            </a:r>
            <a:r>
              <a:rPr lang="en-US" sz="1600">
                <a:solidFill>
                  <a:srgbClr val="BA2121"/>
                </a:solidFill>
                <a:latin typeface="Courier New"/>
                <a:ea typeface="Courier New"/>
                <a:cs typeface="Courier New"/>
                <a:sym typeface="Courier New"/>
              </a:rPr>
              <a:t>"Enter the name of student %d: "</a:t>
            </a:r>
            <a:r>
              <a:rPr lang="en-US" sz="1600">
                <a:latin typeface="Courier New"/>
                <a:ea typeface="Courier New"/>
                <a:cs typeface="Courier New"/>
                <a:sym typeface="Courier New"/>
              </a:rPr>
              <a:t>, cnt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gets(ds[cnt]);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if</a:t>
            </a:r>
            <a:r>
              <a:rPr lang="en-US" sz="1600">
                <a:latin typeface="Courier New"/>
                <a:ea typeface="Courier New"/>
                <a:cs typeface="Courier New"/>
                <a:sym typeface="Courier New"/>
              </a:rPr>
              <a:t> (strlen(ds[cnt])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break</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ptr[cnt]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ds[cnt];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cnt;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 (</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i</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;i </a:t>
            </a:r>
            <a:r>
              <a:rPr lang="en-US" sz="1600">
                <a:solidFill>
                  <a:srgbClr val="666666"/>
                </a:solidFill>
                <a:latin typeface="Courier New"/>
                <a:ea typeface="Courier New"/>
                <a:cs typeface="Courier New"/>
                <a:sym typeface="Courier New"/>
              </a:rPr>
              <a:t>&lt;</a:t>
            </a:r>
            <a:r>
              <a:rPr lang="en-US" sz="1600">
                <a:latin typeface="Courier New"/>
                <a:ea typeface="Courier New"/>
                <a:cs typeface="Courier New"/>
                <a:sym typeface="Courier New"/>
              </a:rPr>
              <a:t> n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 i</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 (</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j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i</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;j </a:t>
            </a:r>
            <a:r>
              <a:rPr lang="en-US" sz="1600">
                <a:solidFill>
                  <a:srgbClr val="666666"/>
                </a:solidFill>
                <a:latin typeface="Courier New"/>
                <a:ea typeface="Courier New"/>
                <a:cs typeface="Courier New"/>
                <a:sym typeface="Courier New"/>
              </a:rPr>
              <a:t>&lt;</a:t>
            </a:r>
            <a:r>
              <a:rPr lang="en-US" sz="1600">
                <a:latin typeface="Courier New"/>
                <a:ea typeface="Courier New"/>
                <a:cs typeface="Courier New"/>
                <a:sym typeface="Courier New"/>
              </a:rPr>
              <a:t> n; j</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if</a:t>
            </a:r>
            <a:r>
              <a:rPr lang="en-US" sz="1600">
                <a:latin typeface="Courier New"/>
                <a:ea typeface="Courier New"/>
                <a:cs typeface="Courier New"/>
                <a:sym typeface="Courier New"/>
              </a:rPr>
              <a:t> (strcmp(ptr[i], ptr[j])</a:t>
            </a:r>
            <a:r>
              <a:rPr lang="en-US" sz="1600">
                <a:solidFill>
                  <a:srgbClr val="666666"/>
                </a:solidFill>
                <a:latin typeface="Courier New"/>
                <a:ea typeface="Courier New"/>
                <a:cs typeface="Courier New"/>
                <a:sym typeface="Courier New"/>
              </a:rPr>
              <a:t>&gt;0</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tmp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ptr[i]; ptr[i]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ptr[j]; ptr[j]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tmp;</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 (</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i</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;i</a:t>
            </a:r>
            <a:r>
              <a:rPr lang="en-US" sz="1600">
                <a:solidFill>
                  <a:srgbClr val="666666"/>
                </a:solidFill>
                <a:latin typeface="Courier New"/>
                <a:ea typeface="Courier New"/>
                <a:cs typeface="Courier New"/>
                <a:sym typeface="Courier New"/>
              </a:rPr>
              <a:t>&lt;</a:t>
            </a:r>
            <a:r>
              <a:rPr lang="en-US" sz="1600">
                <a:latin typeface="Courier New"/>
                <a:ea typeface="Courier New"/>
                <a:cs typeface="Courier New"/>
                <a:sym typeface="Courier New"/>
              </a:rPr>
              <a:t>n; i</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printf(</a:t>
            </a:r>
            <a:r>
              <a:rPr lang="en-US" sz="1600">
                <a:solidFill>
                  <a:srgbClr val="BA2121"/>
                </a:solidFill>
                <a:latin typeface="Courier New"/>
                <a:ea typeface="Courier New"/>
                <a:cs typeface="Courier New"/>
                <a:sym typeface="Courier New"/>
              </a:rPr>
              <a:t>"</a:t>
            </a:r>
            <a:r>
              <a:rPr b="1" lang="en-US" sz="1600">
                <a:solidFill>
                  <a:srgbClr val="BB6622"/>
                </a:solidFill>
                <a:latin typeface="Courier New"/>
                <a:ea typeface="Courier New"/>
                <a:cs typeface="Courier New"/>
                <a:sym typeface="Courier New"/>
              </a:rPr>
              <a:t>\n</a:t>
            </a:r>
            <a:r>
              <a:rPr lang="en-US" sz="1600">
                <a:solidFill>
                  <a:srgbClr val="BA2121"/>
                </a:solidFill>
                <a:latin typeface="Courier New"/>
                <a:ea typeface="Courier New"/>
                <a:cs typeface="Courier New"/>
                <a:sym typeface="Courier New"/>
              </a:rPr>
              <a:t> %d : %s"</a:t>
            </a:r>
            <a:r>
              <a:rPr lang="en-US" sz="1600">
                <a:latin typeface="Courier New"/>
                <a:ea typeface="Courier New"/>
                <a:cs typeface="Courier New"/>
                <a:sym typeface="Courier New"/>
              </a:rPr>
              <a:t>, i</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 ptr[i]);</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return</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600">
                <a:latin typeface="Courier New"/>
                <a:ea typeface="Courier New"/>
                <a:cs typeface="Courier New"/>
                <a:sym typeface="Courier New"/>
              </a:rPr>
              <a:t>}</a:t>
            </a:r>
            <a:endParaRPr/>
          </a:p>
        </p:txBody>
      </p:sp>
      <p:sp>
        <p:nvSpPr>
          <p:cNvPr id="238" name="Google Shape;238;p2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 trỏ tới con trỏ</a:t>
            </a:r>
            <a:endParaRPr/>
          </a:p>
        </p:txBody>
      </p:sp>
      <p:sp>
        <p:nvSpPr>
          <p:cNvPr id="244" name="Google Shape;244;p2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Bản thân con trỏ cũng là một biến, vì vậy nó cũng có địa chỉ và có thể dùng một con trỏ khác để trỏ tới địa chỉ đó.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r>
              <a:rPr lang="en-US" sz="2600">
                <a:solidFill>
                  <a:srgbClr val="FF0000"/>
                </a:solidFill>
                <a:latin typeface="Courier New"/>
                <a:ea typeface="Courier New"/>
                <a:cs typeface="Courier New"/>
                <a:sym typeface="Courier New"/>
              </a:rPr>
              <a:t>&lt;Kiểu dữ liệu&gt; ** &lt;Tên biến trỏ&gt;; </a:t>
            </a:r>
            <a:endParaRPr/>
          </a:p>
          <a:p>
            <a:pPr indent="-228600" lvl="0" marL="228600" rtl="0" algn="l">
              <a:lnSpc>
                <a:spcPct val="90000"/>
              </a:lnSpc>
              <a:spcBef>
                <a:spcPts val="1000"/>
              </a:spcBef>
              <a:spcAft>
                <a:spcPts val="0"/>
              </a:spcAft>
              <a:buClr>
                <a:schemeClr val="dk1"/>
              </a:buClr>
              <a:buSzPct val="100000"/>
              <a:buChar char="•"/>
            </a:pPr>
            <a:r>
              <a:rPr lang="en-US"/>
              <a:t>Ví dụ:</a:t>
            </a:r>
            <a:endParaRPr/>
          </a:p>
          <a:p>
            <a:pPr indent="0" lvl="2" marL="457200" rtl="0" algn="l">
              <a:lnSpc>
                <a:spcPct val="90000"/>
              </a:lnSpc>
              <a:spcBef>
                <a:spcPts val="1000"/>
              </a:spcBef>
              <a:spcAft>
                <a:spcPts val="0"/>
              </a:spcAft>
              <a:buClr>
                <a:srgbClr val="FF0000"/>
              </a:buClr>
              <a:buSzPct val="100000"/>
              <a:buNone/>
            </a:pPr>
            <a:r>
              <a:rPr lang="en-US" sz="2400">
                <a:solidFill>
                  <a:srgbClr val="FF0000"/>
                </a:solidFill>
                <a:latin typeface="Courier New"/>
                <a:ea typeface="Courier New"/>
                <a:cs typeface="Courier New"/>
                <a:sym typeface="Courier New"/>
              </a:rPr>
              <a:t>int x = 12; </a:t>
            </a:r>
            <a:endParaRPr/>
          </a:p>
          <a:p>
            <a:pPr indent="0" lvl="2" marL="457200" rtl="0" algn="l">
              <a:lnSpc>
                <a:spcPct val="90000"/>
              </a:lnSpc>
              <a:spcBef>
                <a:spcPts val="1000"/>
              </a:spcBef>
              <a:spcAft>
                <a:spcPts val="0"/>
              </a:spcAft>
              <a:buClr>
                <a:srgbClr val="FF0000"/>
              </a:buClr>
              <a:buSzPct val="100000"/>
              <a:buNone/>
            </a:pPr>
            <a:r>
              <a:rPr lang="en-US" sz="2400">
                <a:solidFill>
                  <a:srgbClr val="FF0000"/>
                </a:solidFill>
                <a:latin typeface="Courier New"/>
                <a:ea typeface="Courier New"/>
                <a:cs typeface="Courier New"/>
                <a:sym typeface="Courier New"/>
              </a:rPr>
              <a:t>int *p1 = &amp;x; </a:t>
            </a:r>
            <a:endParaRPr/>
          </a:p>
          <a:p>
            <a:pPr indent="0" lvl="2" marL="457200" rtl="0" algn="l">
              <a:lnSpc>
                <a:spcPct val="90000"/>
              </a:lnSpc>
              <a:spcBef>
                <a:spcPts val="1000"/>
              </a:spcBef>
              <a:spcAft>
                <a:spcPts val="0"/>
              </a:spcAft>
              <a:buClr>
                <a:srgbClr val="FF0000"/>
              </a:buClr>
              <a:buSzPct val="100000"/>
              <a:buNone/>
            </a:pPr>
            <a:r>
              <a:rPr lang="en-US" sz="2400">
                <a:solidFill>
                  <a:srgbClr val="FF0000"/>
                </a:solidFill>
                <a:latin typeface="Courier New"/>
                <a:ea typeface="Courier New"/>
                <a:cs typeface="Courier New"/>
                <a:sym typeface="Courier New"/>
              </a:rPr>
              <a:t>int **p2 = &amp;p1; </a:t>
            </a:r>
            <a:endParaRPr/>
          </a:p>
          <a:p>
            <a:pPr indent="-228600" lvl="0" marL="228600" rtl="0" algn="l">
              <a:lnSpc>
                <a:spcPct val="90000"/>
              </a:lnSpc>
              <a:spcBef>
                <a:spcPts val="1000"/>
              </a:spcBef>
              <a:spcAft>
                <a:spcPts val="0"/>
              </a:spcAft>
              <a:buClr>
                <a:schemeClr val="dk1"/>
              </a:buClr>
              <a:buSzPct val="100000"/>
              <a:buChar char="•"/>
            </a:pPr>
            <a:r>
              <a:rPr lang="en-US"/>
              <a:t>Có thể mô tả một mảng 2 chiều qua con trỏ của con trỏ theo công thức : </a:t>
            </a:r>
            <a:endParaRPr/>
          </a:p>
          <a:p>
            <a:pPr indent="0" lvl="2" marL="457200" rtl="0" algn="l">
              <a:lnSpc>
                <a:spcPct val="100000"/>
              </a:lnSpc>
              <a:spcBef>
                <a:spcPts val="1000"/>
              </a:spcBef>
              <a:spcAft>
                <a:spcPts val="0"/>
              </a:spcAft>
              <a:buClr>
                <a:srgbClr val="FF0000"/>
              </a:buClr>
              <a:buSzPct val="100000"/>
              <a:buNone/>
            </a:pPr>
            <a:r>
              <a:rPr lang="en-US" sz="2400">
                <a:solidFill>
                  <a:srgbClr val="FF0000"/>
                </a:solidFill>
                <a:latin typeface="Courier New"/>
                <a:ea typeface="Courier New"/>
                <a:cs typeface="Courier New"/>
                <a:sym typeface="Courier New"/>
              </a:rPr>
              <a:t>M[i][k] = *(*(M+i)+k) </a:t>
            </a:r>
            <a:endParaRPr/>
          </a:p>
          <a:p>
            <a:pPr indent="0" lvl="0" marL="0" rtl="0" algn="l">
              <a:lnSpc>
                <a:spcPct val="90000"/>
              </a:lnSpc>
              <a:spcBef>
                <a:spcPts val="1000"/>
              </a:spcBef>
              <a:spcAft>
                <a:spcPts val="0"/>
              </a:spcAft>
              <a:buClr>
                <a:schemeClr val="dk1"/>
              </a:buClr>
              <a:buSzPct val="100000"/>
              <a:buNone/>
            </a:pPr>
            <a:r>
              <a:rPr lang="en-US"/>
              <a:t>Trong đó: </a:t>
            </a:r>
            <a:endParaRPr/>
          </a:p>
          <a:p>
            <a:pPr indent="0" lvl="1" marL="457200" rtl="0" algn="l">
              <a:lnSpc>
                <a:spcPct val="90000"/>
              </a:lnSpc>
              <a:spcBef>
                <a:spcPts val="500"/>
              </a:spcBef>
              <a:spcAft>
                <a:spcPts val="0"/>
              </a:spcAft>
              <a:buClr>
                <a:schemeClr val="dk1"/>
              </a:buClr>
              <a:buSzPct val="100000"/>
              <a:buNone/>
            </a:pPr>
            <a:r>
              <a:rPr lang="en-US"/>
              <a:t>▫ </a:t>
            </a:r>
            <a:r>
              <a:rPr lang="en-US" sz="2600">
                <a:solidFill>
                  <a:srgbClr val="FF0000"/>
                </a:solidFill>
                <a:latin typeface="Courier New"/>
                <a:ea typeface="Courier New"/>
                <a:cs typeface="Courier New"/>
                <a:sym typeface="Courier New"/>
              </a:rPr>
              <a:t>M+i </a:t>
            </a:r>
            <a:r>
              <a:rPr lang="en-US"/>
              <a:t>là địa chỉ của phần tử thứ </a:t>
            </a:r>
            <a:r>
              <a:rPr lang="en-US">
                <a:latin typeface="Courier New"/>
                <a:ea typeface="Courier New"/>
                <a:cs typeface="Courier New"/>
                <a:sym typeface="Courier New"/>
              </a:rPr>
              <a:t>i</a:t>
            </a:r>
            <a:r>
              <a:rPr lang="en-US"/>
              <a:t> của mảng </a:t>
            </a:r>
            <a:endParaRPr/>
          </a:p>
          <a:p>
            <a:pPr indent="0" lvl="1" marL="457200" rtl="0" algn="l">
              <a:lnSpc>
                <a:spcPct val="90000"/>
              </a:lnSpc>
              <a:spcBef>
                <a:spcPts val="500"/>
              </a:spcBef>
              <a:spcAft>
                <a:spcPts val="0"/>
              </a:spcAft>
              <a:buClr>
                <a:schemeClr val="dk1"/>
              </a:buClr>
              <a:buSzPct val="100000"/>
              <a:buNone/>
            </a:pPr>
            <a:r>
              <a:rPr lang="en-US"/>
              <a:t>▫ </a:t>
            </a:r>
            <a:r>
              <a:rPr lang="en-US" sz="2600">
                <a:solidFill>
                  <a:srgbClr val="FF0000"/>
                </a:solidFill>
                <a:latin typeface="Courier New"/>
                <a:ea typeface="Courier New"/>
                <a:cs typeface="Courier New"/>
                <a:sym typeface="Courier New"/>
              </a:rPr>
              <a:t>*(M+i) </a:t>
            </a:r>
            <a:r>
              <a:rPr lang="en-US"/>
              <a:t>cho nội dung phần tử trên </a:t>
            </a:r>
            <a:endParaRPr/>
          </a:p>
          <a:p>
            <a:pPr indent="0" lvl="1" marL="457200" rtl="0" algn="l">
              <a:lnSpc>
                <a:spcPct val="90000"/>
              </a:lnSpc>
              <a:spcBef>
                <a:spcPts val="500"/>
              </a:spcBef>
              <a:spcAft>
                <a:spcPts val="0"/>
              </a:spcAft>
              <a:buClr>
                <a:schemeClr val="dk1"/>
              </a:buClr>
              <a:buSzPct val="100000"/>
              <a:buNone/>
            </a:pPr>
            <a:r>
              <a:rPr lang="en-US"/>
              <a:t>▫ </a:t>
            </a:r>
            <a:r>
              <a:rPr lang="en-US" sz="2600">
                <a:solidFill>
                  <a:srgbClr val="FF0000"/>
                </a:solidFill>
                <a:latin typeface="Courier New"/>
                <a:ea typeface="Courier New"/>
                <a:cs typeface="Courier New"/>
                <a:sym typeface="Courier New"/>
              </a:rPr>
              <a:t>*(M+i)+k </a:t>
            </a:r>
            <a:r>
              <a:rPr lang="en-US"/>
              <a:t>là địa chỉ phần tử </a:t>
            </a:r>
            <a:r>
              <a:rPr lang="en-US" sz="2600">
                <a:solidFill>
                  <a:srgbClr val="FF0000"/>
                </a:solidFill>
                <a:latin typeface="Courier New"/>
                <a:ea typeface="Courier New"/>
                <a:cs typeface="Courier New"/>
                <a:sym typeface="Courier New"/>
              </a:rPr>
              <a:t>[i][k]</a:t>
            </a:r>
            <a:endParaRPr/>
          </a:p>
        </p:txBody>
      </p:sp>
      <p:sp>
        <p:nvSpPr>
          <p:cNvPr id="245" name="Google Shape;245;p2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 trỏ tới con trỏ</a:t>
            </a:r>
            <a:endParaRPr/>
          </a:p>
        </p:txBody>
      </p:sp>
      <p:sp>
        <p:nvSpPr>
          <p:cNvPr id="251" name="Google Shape;251;p23"/>
          <p:cNvSpPr txBox="1"/>
          <p:nvPr>
            <p:ph idx="1" type="body"/>
          </p:nvPr>
        </p:nvSpPr>
        <p:spPr>
          <a:xfrm>
            <a:off x="628650" y="1094509"/>
            <a:ext cx="7886700" cy="539836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b="1" lang="en-US" sz="3400"/>
              <a:t>Ví dụ: </a:t>
            </a:r>
            <a:r>
              <a:rPr lang="en-US" sz="3400"/>
              <a:t>in ra một ma trận vuông và cộng mỗi phần tử của ma trận với 10</a:t>
            </a:r>
            <a:endParaRPr/>
          </a:p>
          <a:p>
            <a:pPr indent="0" lvl="0" marL="0" marR="0" rtl="0" algn="l">
              <a:lnSpc>
                <a:spcPct val="107000"/>
              </a:lnSpc>
              <a:spcBef>
                <a:spcPts val="0"/>
              </a:spcBef>
              <a:spcAft>
                <a:spcPts val="0"/>
              </a:spcAft>
              <a:buClr>
                <a:schemeClr val="dk1"/>
              </a:buClr>
              <a:buSzPct val="100000"/>
              <a:buNone/>
            </a:pPr>
            <a:r>
              <a:t/>
            </a:r>
            <a:endParaRPr sz="2100">
              <a:solidFill>
                <a:srgbClr val="BC7A00"/>
              </a:solidFill>
              <a:latin typeface="Courier New"/>
              <a:ea typeface="Courier New"/>
              <a:cs typeface="Courier New"/>
              <a:sym typeface="Courier New"/>
            </a:endParaRPr>
          </a:p>
          <a:p>
            <a:pPr indent="0" lvl="0" marL="0" marR="0" rtl="0" algn="l">
              <a:lnSpc>
                <a:spcPct val="107000"/>
              </a:lnSpc>
              <a:spcBef>
                <a:spcPts val="0"/>
              </a:spcBef>
              <a:spcAft>
                <a:spcPts val="0"/>
              </a:spcAft>
              <a:buClr>
                <a:srgbClr val="BC7A00"/>
              </a:buClr>
              <a:buSzPct val="100000"/>
              <a:buNone/>
            </a:pPr>
            <a:r>
              <a:rPr lang="en-US" sz="2100">
                <a:solidFill>
                  <a:srgbClr val="BC7A00"/>
                </a:solidFill>
                <a:latin typeface="Courier New"/>
                <a:ea typeface="Courier New"/>
                <a:cs typeface="Courier New"/>
                <a:sym typeface="Courier New"/>
              </a:rPr>
              <a:t>#include &lt;stdio.h&gt;</a:t>
            </a:r>
            <a:endParaRPr sz="2100">
              <a:latin typeface="Calibri"/>
              <a:ea typeface="Calibri"/>
              <a:cs typeface="Calibri"/>
              <a:sym typeface="Calibri"/>
            </a:endParaRPr>
          </a:p>
          <a:p>
            <a:pPr indent="0" lvl="0" marL="0" marR="0" rtl="0" algn="l">
              <a:lnSpc>
                <a:spcPct val="107000"/>
              </a:lnSpc>
              <a:spcBef>
                <a:spcPts val="400"/>
              </a:spcBef>
              <a:spcAft>
                <a:spcPts val="0"/>
              </a:spcAft>
              <a:buClr>
                <a:srgbClr val="BC7A00"/>
              </a:buClr>
              <a:buSzPct val="100000"/>
              <a:buNone/>
            </a:pPr>
            <a:r>
              <a:rPr lang="en-US" sz="2100">
                <a:solidFill>
                  <a:srgbClr val="BC7A00"/>
                </a:solidFill>
                <a:latin typeface="Courier New"/>
                <a:ea typeface="Courier New"/>
                <a:cs typeface="Courier New"/>
                <a:sym typeface="Courier New"/>
              </a:rPr>
              <a:t>#define rows 3</a:t>
            </a:r>
            <a:endParaRPr sz="2100">
              <a:latin typeface="Calibri"/>
              <a:ea typeface="Calibri"/>
              <a:cs typeface="Calibri"/>
              <a:sym typeface="Calibri"/>
            </a:endParaRPr>
          </a:p>
          <a:p>
            <a:pPr indent="0" lvl="0" marL="0" marR="0" rtl="0" algn="l">
              <a:lnSpc>
                <a:spcPct val="107000"/>
              </a:lnSpc>
              <a:spcBef>
                <a:spcPts val="400"/>
              </a:spcBef>
              <a:spcAft>
                <a:spcPts val="0"/>
              </a:spcAft>
              <a:buClr>
                <a:srgbClr val="BC7A00"/>
              </a:buClr>
              <a:buSzPct val="100000"/>
              <a:buNone/>
            </a:pPr>
            <a:r>
              <a:rPr lang="en-US" sz="2100">
                <a:solidFill>
                  <a:srgbClr val="BC7A00"/>
                </a:solidFill>
                <a:latin typeface="Courier New"/>
                <a:ea typeface="Courier New"/>
                <a:cs typeface="Courier New"/>
                <a:sym typeface="Courier New"/>
              </a:rPr>
              <a:t>#define cols 3</a:t>
            </a:r>
            <a:endParaRPr sz="2100">
              <a:latin typeface="Calibri"/>
              <a:ea typeface="Calibri"/>
              <a:cs typeface="Calibri"/>
              <a:sym typeface="Calibri"/>
            </a:endParaRPr>
          </a:p>
          <a:p>
            <a:pPr indent="0" lvl="0" marL="0" marR="0" rtl="0" algn="l">
              <a:lnSpc>
                <a:spcPct val="107000"/>
              </a:lnSpc>
              <a:spcBef>
                <a:spcPts val="400"/>
              </a:spcBef>
              <a:spcAft>
                <a:spcPts val="0"/>
              </a:spcAft>
              <a:buClr>
                <a:srgbClr val="B00040"/>
              </a:buClr>
              <a:buSzPct val="100000"/>
              <a:buNone/>
            </a:pPr>
            <a:r>
              <a:rPr lang="en-US" sz="2100">
                <a:solidFill>
                  <a:srgbClr val="B00040"/>
                </a:solidFill>
                <a:latin typeface="Courier New"/>
                <a:ea typeface="Courier New"/>
                <a:cs typeface="Courier New"/>
                <a:sym typeface="Courier New"/>
              </a:rPr>
              <a:t>int</a:t>
            </a:r>
            <a:r>
              <a:rPr lang="en-US" sz="2100">
                <a:latin typeface="Courier New"/>
                <a:ea typeface="Courier New"/>
                <a:cs typeface="Courier New"/>
                <a:sym typeface="Courier New"/>
              </a:rPr>
              <a:t> </a:t>
            </a:r>
            <a:r>
              <a:rPr lang="en-US" sz="2100">
                <a:solidFill>
                  <a:srgbClr val="0000FF"/>
                </a:solidFill>
                <a:latin typeface="Courier New"/>
                <a:ea typeface="Courier New"/>
                <a:cs typeface="Courier New"/>
                <a:sym typeface="Courier New"/>
              </a:rPr>
              <a:t>main</a:t>
            </a:r>
            <a:r>
              <a:rPr lang="en-US" sz="2100">
                <a:latin typeface="Courier New"/>
                <a:ea typeface="Courier New"/>
                <a:cs typeface="Courier New"/>
                <a:sym typeface="Courier New"/>
              </a:rPr>
              <a:t>() {</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a:t>
            </a:r>
            <a:r>
              <a:rPr lang="en-US" sz="2100">
                <a:solidFill>
                  <a:srgbClr val="B00040"/>
                </a:solidFill>
                <a:latin typeface="Courier New"/>
                <a:ea typeface="Courier New"/>
                <a:cs typeface="Courier New"/>
                <a:sym typeface="Courier New"/>
              </a:rPr>
              <a:t>int</a:t>
            </a:r>
            <a:r>
              <a:rPr lang="en-US" sz="2100">
                <a:latin typeface="Courier New"/>
                <a:ea typeface="Courier New"/>
                <a:cs typeface="Courier New"/>
                <a:sym typeface="Courier New"/>
              </a:rPr>
              <a:t> arr[rows][cols]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7</a:t>
            </a:r>
            <a:r>
              <a:rPr lang="en-US" sz="2100">
                <a:latin typeface="Courier New"/>
                <a:ea typeface="Courier New"/>
                <a:cs typeface="Courier New"/>
                <a:sym typeface="Courier New"/>
              </a:rPr>
              <a:t>,</a:t>
            </a:r>
            <a:r>
              <a:rPr lang="en-US" sz="2100">
                <a:solidFill>
                  <a:srgbClr val="666666"/>
                </a:solidFill>
                <a:latin typeface="Courier New"/>
                <a:ea typeface="Courier New"/>
                <a:cs typeface="Courier New"/>
                <a:sym typeface="Courier New"/>
              </a:rPr>
              <a:t>8</a:t>
            </a:r>
            <a:r>
              <a:rPr lang="en-US" sz="2100">
                <a:latin typeface="Courier New"/>
                <a:ea typeface="Courier New"/>
                <a:cs typeface="Courier New"/>
                <a:sym typeface="Courier New"/>
              </a:rPr>
              <a:t>,</a:t>
            </a:r>
            <a:r>
              <a:rPr lang="en-US" sz="2100">
                <a:solidFill>
                  <a:srgbClr val="666666"/>
                </a:solidFill>
                <a:latin typeface="Courier New"/>
                <a:ea typeface="Courier New"/>
                <a:cs typeface="Courier New"/>
                <a:sym typeface="Courier New"/>
              </a:rPr>
              <a:t>9</a:t>
            </a: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10</a:t>
            </a:r>
            <a:r>
              <a:rPr lang="en-US" sz="2100">
                <a:latin typeface="Courier New"/>
                <a:ea typeface="Courier New"/>
                <a:cs typeface="Courier New"/>
                <a:sym typeface="Courier New"/>
              </a:rPr>
              <a:t>,</a:t>
            </a:r>
            <a:r>
              <a:rPr lang="en-US" sz="2100">
                <a:solidFill>
                  <a:srgbClr val="666666"/>
                </a:solidFill>
                <a:latin typeface="Courier New"/>
                <a:ea typeface="Courier New"/>
                <a:cs typeface="Courier New"/>
                <a:sym typeface="Courier New"/>
              </a:rPr>
              <a:t>13</a:t>
            </a:r>
            <a:r>
              <a:rPr lang="en-US" sz="2100">
                <a:latin typeface="Courier New"/>
                <a:ea typeface="Courier New"/>
                <a:cs typeface="Courier New"/>
                <a:sym typeface="Courier New"/>
              </a:rPr>
              <a:t>,</a:t>
            </a:r>
            <a:r>
              <a:rPr lang="en-US" sz="2100">
                <a:solidFill>
                  <a:srgbClr val="666666"/>
                </a:solidFill>
                <a:latin typeface="Courier New"/>
                <a:ea typeface="Courier New"/>
                <a:cs typeface="Courier New"/>
                <a:sym typeface="Courier New"/>
              </a:rPr>
              <a:t>15</a:t>
            </a: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2</a:t>
            </a:r>
            <a:r>
              <a:rPr lang="en-US" sz="2100">
                <a:latin typeface="Courier New"/>
                <a:ea typeface="Courier New"/>
                <a:cs typeface="Courier New"/>
                <a:sym typeface="Courier New"/>
              </a:rPr>
              <a:t>,</a:t>
            </a:r>
            <a:r>
              <a:rPr lang="en-US" sz="2100">
                <a:solidFill>
                  <a:srgbClr val="666666"/>
                </a:solidFill>
                <a:latin typeface="Courier New"/>
                <a:ea typeface="Courier New"/>
                <a:cs typeface="Courier New"/>
                <a:sym typeface="Courier New"/>
              </a:rPr>
              <a:t>7</a:t>
            </a:r>
            <a:r>
              <a:rPr lang="en-US" sz="2100">
                <a:latin typeface="Courier New"/>
                <a:ea typeface="Courier New"/>
                <a:cs typeface="Courier New"/>
                <a:sym typeface="Courier New"/>
              </a:rPr>
              <a:t>,</a:t>
            </a:r>
            <a:r>
              <a:rPr lang="en-US" sz="2100">
                <a:solidFill>
                  <a:srgbClr val="666666"/>
                </a:solidFill>
                <a:latin typeface="Courier New"/>
                <a:ea typeface="Courier New"/>
                <a:cs typeface="Courier New"/>
                <a:sym typeface="Courier New"/>
              </a:rPr>
              <a:t>8</a:t>
            </a:r>
            <a:r>
              <a:rPr lang="en-US" sz="2100">
                <a:latin typeface="Courier New"/>
                <a:ea typeface="Courier New"/>
                <a:cs typeface="Courier New"/>
                <a:sym typeface="Courier New"/>
              </a:rPr>
              <a:t>}};</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a:t>
            </a:r>
            <a:r>
              <a:rPr b="1" lang="en-US" sz="2100">
                <a:solidFill>
                  <a:srgbClr val="008000"/>
                </a:solidFill>
                <a:latin typeface="Courier New"/>
                <a:ea typeface="Courier New"/>
                <a:cs typeface="Courier New"/>
                <a:sym typeface="Courier New"/>
              </a:rPr>
              <a:t>for</a:t>
            </a:r>
            <a:r>
              <a:rPr lang="en-US" sz="2100">
                <a:latin typeface="Courier New"/>
                <a:ea typeface="Courier New"/>
                <a:cs typeface="Courier New"/>
                <a:sym typeface="Courier New"/>
              </a:rPr>
              <a:t> (</a:t>
            </a:r>
            <a:r>
              <a:rPr lang="en-US" sz="2100">
                <a:solidFill>
                  <a:srgbClr val="B00040"/>
                </a:solidFill>
                <a:latin typeface="Courier New"/>
                <a:ea typeface="Courier New"/>
                <a:cs typeface="Courier New"/>
                <a:sym typeface="Courier New"/>
              </a:rPr>
              <a:t>int</a:t>
            </a:r>
            <a:r>
              <a:rPr lang="en-US" sz="2100">
                <a:latin typeface="Courier New"/>
                <a:ea typeface="Courier New"/>
                <a:cs typeface="Courier New"/>
                <a:sym typeface="Courier New"/>
              </a:rPr>
              <a:t> i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0</a:t>
            </a:r>
            <a:r>
              <a:rPr lang="en-US" sz="2100">
                <a:latin typeface="Courier New"/>
                <a:ea typeface="Courier New"/>
                <a:cs typeface="Courier New"/>
                <a:sym typeface="Courier New"/>
              </a:rPr>
              <a:t>; i </a:t>
            </a:r>
            <a:r>
              <a:rPr lang="en-US" sz="2100">
                <a:solidFill>
                  <a:srgbClr val="666666"/>
                </a:solidFill>
                <a:latin typeface="Courier New"/>
                <a:ea typeface="Courier New"/>
                <a:cs typeface="Courier New"/>
                <a:sym typeface="Courier New"/>
              </a:rPr>
              <a:t>&lt;</a:t>
            </a:r>
            <a:r>
              <a:rPr lang="en-US" sz="2100">
                <a:latin typeface="Courier New"/>
                <a:ea typeface="Courier New"/>
                <a:cs typeface="Courier New"/>
                <a:sym typeface="Courier New"/>
              </a:rPr>
              <a:t> rows; i</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a:t>
            </a:r>
            <a:r>
              <a:rPr b="1" lang="en-US" sz="2100">
                <a:solidFill>
                  <a:srgbClr val="008000"/>
                </a:solidFill>
                <a:latin typeface="Courier New"/>
                <a:ea typeface="Courier New"/>
                <a:cs typeface="Courier New"/>
                <a:sym typeface="Courier New"/>
              </a:rPr>
              <a:t>for</a:t>
            </a:r>
            <a:r>
              <a:rPr lang="en-US" sz="2100">
                <a:latin typeface="Courier New"/>
                <a:ea typeface="Courier New"/>
                <a:cs typeface="Courier New"/>
                <a:sym typeface="Courier New"/>
              </a:rPr>
              <a:t> (</a:t>
            </a:r>
            <a:r>
              <a:rPr lang="en-US" sz="2100">
                <a:solidFill>
                  <a:srgbClr val="B00040"/>
                </a:solidFill>
                <a:latin typeface="Courier New"/>
                <a:ea typeface="Courier New"/>
                <a:cs typeface="Courier New"/>
                <a:sym typeface="Courier New"/>
              </a:rPr>
              <a:t>int</a:t>
            </a:r>
            <a:r>
              <a:rPr lang="en-US" sz="2100">
                <a:latin typeface="Courier New"/>
                <a:ea typeface="Courier New"/>
                <a:cs typeface="Courier New"/>
                <a:sym typeface="Courier New"/>
              </a:rPr>
              <a:t> j</a:t>
            </a:r>
            <a:r>
              <a:rPr lang="en-US" sz="2100">
                <a:solidFill>
                  <a:srgbClr val="666666"/>
                </a:solidFill>
                <a:latin typeface="Courier New"/>
                <a:ea typeface="Courier New"/>
                <a:cs typeface="Courier New"/>
                <a:sym typeface="Courier New"/>
              </a:rPr>
              <a:t>=0</a:t>
            </a:r>
            <a:r>
              <a:rPr lang="en-US" sz="2100">
                <a:latin typeface="Courier New"/>
                <a:ea typeface="Courier New"/>
                <a:cs typeface="Courier New"/>
                <a:sym typeface="Courier New"/>
              </a:rPr>
              <a:t>; j </a:t>
            </a:r>
            <a:r>
              <a:rPr lang="en-US" sz="2100">
                <a:solidFill>
                  <a:srgbClr val="666666"/>
                </a:solidFill>
                <a:latin typeface="Courier New"/>
                <a:ea typeface="Courier New"/>
                <a:cs typeface="Courier New"/>
                <a:sym typeface="Courier New"/>
              </a:rPr>
              <a:t>&lt;</a:t>
            </a:r>
            <a:r>
              <a:rPr lang="en-US" sz="2100">
                <a:latin typeface="Courier New"/>
                <a:ea typeface="Courier New"/>
                <a:cs typeface="Courier New"/>
                <a:sym typeface="Courier New"/>
              </a:rPr>
              <a:t> cols; j</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printf(</a:t>
            </a:r>
            <a:r>
              <a:rPr lang="en-US" sz="2100">
                <a:solidFill>
                  <a:srgbClr val="BA2121"/>
                </a:solidFill>
                <a:latin typeface="Courier New"/>
                <a:ea typeface="Courier New"/>
                <a:cs typeface="Courier New"/>
                <a:sym typeface="Courier New"/>
              </a:rPr>
              <a:t>"%d</a:t>
            </a:r>
            <a:r>
              <a:rPr b="1" lang="en-US" sz="2100">
                <a:solidFill>
                  <a:srgbClr val="BB6622"/>
                </a:solidFill>
                <a:latin typeface="Courier New"/>
                <a:ea typeface="Courier New"/>
                <a:cs typeface="Courier New"/>
                <a:sym typeface="Courier New"/>
              </a:rPr>
              <a:t>\t</a:t>
            </a:r>
            <a:r>
              <a:rPr lang="en-US" sz="2100">
                <a:solidFill>
                  <a:srgbClr val="BA2121"/>
                </a:solidFill>
                <a:latin typeface="Courier New"/>
                <a:ea typeface="Courier New"/>
                <a:cs typeface="Courier New"/>
                <a:sym typeface="Courier New"/>
              </a:rPr>
              <a:t>"</a:t>
            </a:r>
            <a:r>
              <a:rPr lang="en-US" sz="2100">
                <a:latin typeface="Courier New"/>
                <a:ea typeface="Courier New"/>
                <a:cs typeface="Courier New"/>
                <a:sym typeface="Courier New"/>
              </a:rPr>
              <a:t>, arr[i][j]);</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printf(</a:t>
            </a:r>
            <a:r>
              <a:rPr lang="en-US" sz="2100">
                <a:solidFill>
                  <a:srgbClr val="BA2121"/>
                </a:solidFill>
                <a:latin typeface="Courier New"/>
                <a:ea typeface="Courier New"/>
                <a:cs typeface="Courier New"/>
                <a:sym typeface="Courier New"/>
              </a:rPr>
              <a:t>"</a:t>
            </a:r>
            <a:r>
              <a:rPr b="1" lang="en-US" sz="2100">
                <a:solidFill>
                  <a:srgbClr val="BB6622"/>
                </a:solidFill>
                <a:latin typeface="Courier New"/>
                <a:ea typeface="Courier New"/>
                <a:cs typeface="Courier New"/>
                <a:sym typeface="Courier New"/>
              </a:rPr>
              <a:t>\n</a:t>
            </a:r>
            <a:r>
              <a:rPr lang="en-US" sz="2100">
                <a:solidFill>
                  <a:srgbClr val="BA2121"/>
                </a:solidFill>
                <a:latin typeface="Courier New"/>
                <a:ea typeface="Courier New"/>
                <a:cs typeface="Courier New"/>
                <a:sym typeface="Courier New"/>
              </a:rPr>
              <a:t>"</a:t>
            </a:r>
            <a:r>
              <a:rPr lang="en-US" sz="2100">
                <a:latin typeface="Courier New"/>
                <a:ea typeface="Courier New"/>
                <a:cs typeface="Courier New"/>
                <a:sym typeface="Courier New"/>
              </a:rPr>
              <a:t>);</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a:t>
            </a:r>
            <a:r>
              <a:rPr b="1" lang="en-US" sz="2100">
                <a:solidFill>
                  <a:srgbClr val="008000"/>
                </a:solidFill>
                <a:latin typeface="Courier New"/>
                <a:ea typeface="Courier New"/>
                <a:cs typeface="Courier New"/>
                <a:sym typeface="Courier New"/>
              </a:rPr>
              <a:t>for</a:t>
            </a:r>
            <a:r>
              <a:rPr lang="en-US" sz="2100">
                <a:latin typeface="Courier New"/>
                <a:ea typeface="Courier New"/>
                <a:cs typeface="Courier New"/>
                <a:sym typeface="Courier New"/>
              </a:rPr>
              <a:t> (</a:t>
            </a:r>
            <a:r>
              <a:rPr lang="en-US" sz="2100">
                <a:solidFill>
                  <a:srgbClr val="B00040"/>
                </a:solidFill>
                <a:latin typeface="Courier New"/>
                <a:ea typeface="Courier New"/>
                <a:cs typeface="Courier New"/>
                <a:sym typeface="Courier New"/>
              </a:rPr>
              <a:t>int</a:t>
            </a:r>
            <a:r>
              <a:rPr lang="en-US" sz="2100">
                <a:latin typeface="Courier New"/>
                <a:ea typeface="Courier New"/>
                <a:cs typeface="Courier New"/>
                <a:sym typeface="Courier New"/>
              </a:rPr>
              <a:t> i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0</a:t>
            </a:r>
            <a:r>
              <a:rPr lang="en-US" sz="2100">
                <a:latin typeface="Courier New"/>
                <a:ea typeface="Courier New"/>
                <a:cs typeface="Courier New"/>
                <a:sym typeface="Courier New"/>
              </a:rPr>
              <a:t>; i </a:t>
            </a:r>
            <a:r>
              <a:rPr lang="en-US" sz="2100">
                <a:solidFill>
                  <a:srgbClr val="666666"/>
                </a:solidFill>
                <a:latin typeface="Courier New"/>
                <a:ea typeface="Courier New"/>
                <a:cs typeface="Courier New"/>
                <a:sym typeface="Courier New"/>
              </a:rPr>
              <a:t>&lt;</a:t>
            </a:r>
            <a:r>
              <a:rPr lang="en-US" sz="2100">
                <a:latin typeface="Courier New"/>
                <a:ea typeface="Courier New"/>
                <a:cs typeface="Courier New"/>
                <a:sym typeface="Courier New"/>
              </a:rPr>
              <a:t> rows; i</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a:t>
            </a:r>
            <a:r>
              <a:rPr b="1" lang="en-US" sz="2100">
                <a:solidFill>
                  <a:srgbClr val="008000"/>
                </a:solidFill>
                <a:latin typeface="Courier New"/>
                <a:ea typeface="Courier New"/>
                <a:cs typeface="Courier New"/>
                <a:sym typeface="Courier New"/>
              </a:rPr>
              <a:t>for</a:t>
            </a:r>
            <a:r>
              <a:rPr lang="en-US" sz="2100">
                <a:latin typeface="Courier New"/>
                <a:ea typeface="Courier New"/>
                <a:cs typeface="Courier New"/>
                <a:sym typeface="Courier New"/>
              </a:rPr>
              <a:t> (</a:t>
            </a:r>
            <a:r>
              <a:rPr lang="en-US" sz="2100">
                <a:solidFill>
                  <a:srgbClr val="B00040"/>
                </a:solidFill>
                <a:latin typeface="Courier New"/>
                <a:ea typeface="Courier New"/>
                <a:cs typeface="Courier New"/>
                <a:sym typeface="Courier New"/>
              </a:rPr>
              <a:t>int</a:t>
            </a:r>
            <a:r>
              <a:rPr lang="en-US" sz="2100">
                <a:latin typeface="Courier New"/>
                <a:ea typeface="Courier New"/>
                <a:cs typeface="Courier New"/>
                <a:sym typeface="Courier New"/>
              </a:rPr>
              <a:t> j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0</a:t>
            </a:r>
            <a:r>
              <a:rPr lang="en-US" sz="2100">
                <a:latin typeface="Courier New"/>
                <a:ea typeface="Courier New"/>
                <a:cs typeface="Courier New"/>
                <a:sym typeface="Courier New"/>
              </a:rPr>
              <a:t>; j </a:t>
            </a:r>
            <a:r>
              <a:rPr lang="en-US" sz="2100">
                <a:solidFill>
                  <a:srgbClr val="666666"/>
                </a:solidFill>
                <a:latin typeface="Courier New"/>
                <a:ea typeface="Courier New"/>
                <a:cs typeface="Courier New"/>
                <a:sym typeface="Courier New"/>
              </a:rPr>
              <a:t>&lt;</a:t>
            </a:r>
            <a:r>
              <a:rPr lang="en-US" sz="2100">
                <a:latin typeface="Courier New"/>
                <a:ea typeface="Courier New"/>
                <a:cs typeface="Courier New"/>
                <a:sym typeface="Courier New"/>
              </a:rPr>
              <a:t> cols; j</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(arr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i)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j)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(arr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i)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j)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10</a:t>
            </a:r>
            <a:r>
              <a:rPr lang="en-US" sz="2100">
                <a:latin typeface="Courier New"/>
                <a:ea typeface="Courier New"/>
                <a:cs typeface="Courier New"/>
                <a:sym typeface="Courier New"/>
              </a:rPr>
              <a:t>;</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printf(</a:t>
            </a:r>
            <a:r>
              <a:rPr lang="en-US" sz="2100">
                <a:solidFill>
                  <a:srgbClr val="BA2121"/>
                </a:solidFill>
                <a:latin typeface="Courier New"/>
                <a:ea typeface="Courier New"/>
                <a:cs typeface="Courier New"/>
                <a:sym typeface="Courier New"/>
              </a:rPr>
              <a:t>"%d</a:t>
            </a:r>
            <a:r>
              <a:rPr b="1" lang="en-US" sz="2100">
                <a:solidFill>
                  <a:srgbClr val="BB6622"/>
                </a:solidFill>
                <a:latin typeface="Courier New"/>
                <a:ea typeface="Courier New"/>
                <a:cs typeface="Courier New"/>
                <a:sym typeface="Courier New"/>
              </a:rPr>
              <a:t>\t</a:t>
            </a:r>
            <a:r>
              <a:rPr lang="en-US" sz="2100">
                <a:solidFill>
                  <a:srgbClr val="BA2121"/>
                </a:solidFill>
                <a:latin typeface="Courier New"/>
                <a:ea typeface="Courier New"/>
                <a:cs typeface="Courier New"/>
                <a:sym typeface="Courier New"/>
              </a:rPr>
              <a:t>"</a:t>
            </a:r>
            <a:r>
              <a:rPr lang="en-US" sz="2100">
                <a:latin typeface="Courier New"/>
                <a:ea typeface="Courier New"/>
                <a:cs typeface="Courier New"/>
                <a:sym typeface="Courier New"/>
              </a:rPr>
              <a:t>,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(arr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i) </a:t>
            </a:r>
            <a:r>
              <a:rPr lang="en-US" sz="2100">
                <a:solidFill>
                  <a:srgbClr val="666666"/>
                </a:solidFill>
                <a:latin typeface="Courier New"/>
                <a:ea typeface="Courier New"/>
                <a:cs typeface="Courier New"/>
                <a:sym typeface="Courier New"/>
              </a:rPr>
              <a:t>+</a:t>
            </a:r>
            <a:r>
              <a:rPr lang="en-US" sz="2100">
                <a:latin typeface="Courier New"/>
                <a:ea typeface="Courier New"/>
                <a:cs typeface="Courier New"/>
                <a:sym typeface="Courier New"/>
              </a:rPr>
              <a:t> j));</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    printf(</a:t>
            </a:r>
            <a:r>
              <a:rPr lang="en-US" sz="2100">
                <a:solidFill>
                  <a:srgbClr val="BA2121"/>
                </a:solidFill>
                <a:latin typeface="Courier New"/>
                <a:ea typeface="Courier New"/>
                <a:cs typeface="Courier New"/>
                <a:sym typeface="Courier New"/>
              </a:rPr>
              <a:t>"</a:t>
            </a:r>
            <a:r>
              <a:rPr b="1" lang="en-US" sz="2100">
                <a:solidFill>
                  <a:srgbClr val="BB6622"/>
                </a:solidFill>
                <a:latin typeface="Courier New"/>
                <a:ea typeface="Courier New"/>
                <a:cs typeface="Courier New"/>
                <a:sym typeface="Courier New"/>
              </a:rPr>
              <a:t>\n</a:t>
            </a:r>
            <a:r>
              <a:rPr lang="en-US" sz="2100">
                <a:solidFill>
                  <a:srgbClr val="BA2121"/>
                </a:solidFill>
                <a:latin typeface="Courier New"/>
                <a:ea typeface="Courier New"/>
                <a:cs typeface="Courier New"/>
                <a:sym typeface="Courier New"/>
              </a:rPr>
              <a:t>"</a:t>
            </a:r>
            <a:r>
              <a:rPr lang="en-US" sz="2100">
                <a:latin typeface="Courier New"/>
                <a:ea typeface="Courier New"/>
                <a:cs typeface="Courier New"/>
                <a:sym typeface="Courier New"/>
              </a:rPr>
              <a:t>); }</a:t>
            </a:r>
            <a:endParaRPr sz="2100">
              <a:latin typeface="Calibri"/>
              <a:ea typeface="Calibri"/>
              <a:cs typeface="Calibri"/>
              <a:sym typeface="Calibri"/>
            </a:endParaRPr>
          </a:p>
          <a:p>
            <a:pPr indent="0" lvl="0" marL="0" marR="0" rtl="0" algn="l">
              <a:lnSpc>
                <a:spcPct val="107000"/>
              </a:lnSpc>
              <a:spcBef>
                <a:spcPts val="400"/>
              </a:spcBef>
              <a:spcAft>
                <a:spcPts val="0"/>
              </a:spcAft>
              <a:buClr>
                <a:schemeClr val="dk1"/>
              </a:buClr>
              <a:buSzPct val="100000"/>
              <a:buNone/>
            </a:pPr>
            <a:r>
              <a:rPr lang="en-US" sz="2100">
                <a:latin typeface="Courier New"/>
                <a:ea typeface="Courier New"/>
                <a:cs typeface="Courier New"/>
                <a:sym typeface="Courier New"/>
              </a:rPr>
              <a:t>}</a:t>
            </a:r>
            <a:endParaRPr sz="2100">
              <a:latin typeface="Calibri"/>
              <a:ea typeface="Calibri"/>
              <a:cs typeface="Calibri"/>
              <a:sym typeface="Calibri"/>
            </a:endParaRPr>
          </a:p>
          <a:p>
            <a:pPr indent="0" lvl="0" marL="0" rtl="0" algn="l">
              <a:lnSpc>
                <a:spcPct val="90000"/>
              </a:lnSpc>
              <a:spcBef>
                <a:spcPts val="1400"/>
              </a:spcBef>
              <a:spcAft>
                <a:spcPts val="0"/>
              </a:spcAft>
              <a:buClr>
                <a:schemeClr val="dk1"/>
              </a:buClr>
              <a:buSzPct val="100000"/>
              <a:buNone/>
            </a:pPr>
            <a:r>
              <a:rPr lang="en-US" sz="2100"/>
              <a:t> </a:t>
            </a:r>
            <a:endParaRPr/>
          </a:p>
          <a:p>
            <a:pPr indent="0" lvl="0" marL="0" rtl="0" algn="l">
              <a:lnSpc>
                <a:spcPct val="90000"/>
              </a:lnSpc>
              <a:spcBef>
                <a:spcPts val="1400"/>
              </a:spcBef>
              <a:spcAft>
                <a:spcPts val="0"/>
              </a:spcAft>
              <a:buClr>
                <a:schemeClr val="dk1"/>
              </a:buClr>
              <a:buSzPct val="100000"/>
              <a:buNone/>
            </a:pPr>
            <a:r>
              <a:t/>
            </a:r>
            <a:endParaRPr sz="2400">
              <a:latin typeface="Courier New"/>
              <a:ea typeface="Courier New"/>
              <a:cs typeface="Courier New"/>
              <a:sym typeface="Courier New"/>
            </a:endParaRPr>
          </a:p>
        </p:txBody>
      </p:sp>
      <p:sp>
        <p:nvSpPr>
          <p:cNvPr id="252" name="Google Shape;252;p2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Quản lý bộ nhớ - Bộ nhớ động</a:t>
            </a:r>
            <a:endParaRPr/>
          </a:p>
        </p:txBody>
      </p:sp>
      <p:sp>
        <p:nvSpPr>
          <p:cNvPr id="258" name="Google Shape;258;p2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Cho đến lúc này ta chỉ dùng bộ nhớ tĩnh: tức là khai báo mảng, biến và các đối tượng khác một cách tường minh trước khi thực hiện chương trình. </a:t>
            </a:r>
            <a:endParaRPr sz="2800"/>
          </a:p>
          <a:p>
            <a:pPr indent="-228600" lvl="0" marL="228600" rtl="0" algn="l">
              <a:lnSpc>
                <a:spcPct val="90000"/>
              </a:lnSpc>
              <a:spcBef>
                <a:spcPts val="1000"/>
              </a:spcBef>
              <a:spcAft>
                <a:spcPts val="0"/>
              </a:spcAft>
              <a:buClr>
                <a:schemeClr val="dk1"/>
              </a:buClr>
              <a:buSzPts val="2800"/>
              <a:buChar char="•"/>
            </a:pPr>
            <a:r>
              <a:rPr lang="en-US" sz="2800"/>
              <a:t>Trong thực tế nhiều khi ta không thể xác định trước được kích thước bộ nhớ cần thiết để làm việc, và phải trả giá bằng việc khai báo dự trữ quá lớn </a:t>
            </a:r>
            <a:endParaRPr sz="2800"/>
          </a:p>
          <a:p>
            <a:pPr indent="-228600" lvl="0" marL="228600" rtl="0" algn="l">
              <a:lnSpc>
                <a:spcPct val="90000"/>
              </a:lnSpc>
              <a:spcBef>
                <a:spcPts val="1000"/>
              </a:spcBef>
              <a:spcAft>
                <a:spcPts val="0"/>
              </a:spcAft>
              <a:buClr>
                <a:schemeClr val="dk1"/>
              </a:buClr>
              <a:buSzPts val="2800"/>
              <a:buChar char="•"/>
            </a:pPr>
            <a:r>
              <a:rPr lang="en-US" sz="2800"/>
              <a:t>Nhiều đối tượng có kích thước thay đổi linh hoạt</a:t>
            </a:r>
            <a:endParaRPr sz="2800">
              <a:latin typeface="Courier New"/>
              <a:ea typeface="Courier New"/>
              <a:cs typeface="Courier New"/>
              <a:sym typeface="Courier New"/>
            </a:endParaRPr>
          </a:p>
        </p:txBody>
      </p:sp>
      <p:sp>
        <p:nvSpPr>
          <p:cNvPr id="259" name="Google Shape;259;p2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Quản lý bộ nhớ - Bộ nhớ động</a:t>
            </a:r>
            <a:endParaRPr/>
          </a:p>
        </p:txBody>
      </p:sp>
      <p:sp>
        <p:nvSpPr>
          <p:cNvPr id="265" name="Google Shape;265;p2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Việc dùng bộ nhớ động cho phép xác định bộ nhớ cần thiết trong quá trình thực hiện của chương trình, đồng thời giải phóng chúng khi không còn cần đến để dùng bộ nhớ cho việc khác </a:t>
            </a:r>
            <a:endParaRPr sz="2800"/>
          </a:p>
          <a:p>
            <a:pPr indent="-228600" lvl="0" marL="228600" rtl="0" algn="l">
              <a:lnSpc>
                <a:spcPct val="90000"/>
              </a:lnSpc>
              <a:spcBef>
                <a:spcPts val="1000"/>
              </a:spcBef>
              <a:spcAft>
                <a:spcPts val="0"/>
              </a:spcAft>
              <a:buClr>
                <a:schemeClr val="dk1"/>
              </a:buClr>
              <a:buSzPts val="2800"/>
              <a:buChar char="•"/>
            </a:pPr>
            <a:r>
              <a:rPr lang="en-US" sz="2800"/>
              <a:t>Trong C ta dùng các hàm </a:t>
            </a:r>
            <a:r>
              <a:rPr lang="en-US" sz="2800">
                <a:solidFill>
                  <a:srgbClr val="FF0000"/>
                </a:solidFill>
                <a:latin typeface="Courier New"/>
                <a:ea typeface="Courier New"/>
                <a:cs typeface="Courier New"/>
                <a:sym typeface="Courier New"/>
              </a:rPr>
              <a:t>malloc, calloc, realloc</a:t>
            </a:r>
            <a:r>
              <a:rPr lang="en-US" sz="2800"/>
              <a:t> và </a:t>
            </a:r>
            <a:r>
              <a:rPr lang="en-US" sz="2800">
                <a:solidFill>
                  <a:srgbClr val="FF0000"/>
                </a:solidFill>
                <a:latin typeface="Courier New"/>
                <a:ea typeface="Courier New"/>
                <a:cs typeface="Courier New"/>
                <a:sym typeface="Courier New"/>
              </a:rPr>
              <a:t>free</a:t>
            </a:r>
            <a:r>
              <a:rPr lang="en-US" sz="2800"/>
              <a:t> để xin cấp phát, tái cấp phát và giải phóng bộ nhớ. </a:t>
            </a:r>
            <a:endParaRPr sz="2800"/>
          </a:p>
          <a:p>
            <a:pPr indent="-228600" lvl="0" marL="228600" rtl="0" algn="l">
              <a:lnSpc>
                <a:spcPct val="90000"/>
              </a:lnSpc>
              <a:spcBef>
                <a:spcPts val="1000"/>
              </a:spcBef>
              <a:spcAft>
                <a:spcPts val="0"/>
              </a:spcAft>
              <a:buClr>
                <a:schemeClr val="dk1"/>
              </a:buClr>
              <a:buSzPts val="2800"/>
              <a:buChar char="•"/>
            </a:pPr>
            <a:r>
              <a:rPr lang="en-US" sz="2800"/>
              <a:t>Trong C++ ta dùng </a:t>
            </a:r>
            <a:r>
              <a:rPr lang="en-US" sz="2800">
                <a:solidFill>
                  <a:srgbClr val="FF0000"/>
                </a:solidFill>
                <a:latin typeface="Courier New"/>
                <a:ea typeface="Courier New"/>
                <a:cs typeface="Courier New"/>
                <a:sym typeface="Courier New"/>
              </a:rPr>
              <a:t>new</a:t>
            </a:r>
            <a:r>
              <a:rPr lang="en-US" sz="2800"/>
              <a:t> và </a:t>
            </a:r>
            <a:r>
              <a:rPr lang="en-US" sz="2800">
                <a:solidFill>
                  <a:srgbClr val="FF0000"/>
                </a:solidFill>
                <a:latin typeface="Courier New"/>
                <a:ea typeface="Courier New"/>
                <a:cs typeface="Courier New"/>
                <a:sym typeface="Courier New"/>
              </a:rPr>
              <a:t>delete</a:t>
            </a:r>
            <a:endParaRPr sz="2800">
              <a:solidFill>
                <a:srgbClr val="FF0000"/>
              </a:solidFill>
              <a:latin typeface="Courier New"/>
              <a:ea typeface="Courier New"/>
              <a:cs typeface="Courier New"/>
              <a:sym typeface="Courier New"/>
            </a:endParaRPr>
          </a:p>
        </p:txBody>
      </p:sp>
      <p:sp>
        <p:nvSpPr>
          <p:cNvPr id="266" name="Google Shape;266;p2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Cấp phát bộ nhớ động</a:t>
            </a:r>
            <a:endParaRPr/>
          </a:p>
        </p:txBody>
      </p:sp>
      <p:sp>
        <p:nvSpPr>
          <p:cNvPr id="272" name="Google Shape;272;p26"/>
          <p:cNvSpPr txBox="1"/>
          <p:nvPr>
            <p:ph idx="1" type="body"/>
          </p:nvPr>
        </p:nvSpPr>
        <p:spPr>
          <a:xfrm>
            <a:off x="628649" y="969818"/>
            <a:ext cx="8515351" cy="52071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Cú pháp xin cấp phát bộ nhớ: </a:t>
            </a:r>
            <a:endParaRPr sz="2800"/>
          </a:p>
          <a:p>
            <a:pPr indent="0" lvl="0" marL="0" rtl="0" algn="l">
              <a:lnSpc>
                <a:spcPct val="90000"/>
              </a:lnSpc>
              <a:spcBef>
                <a:spcPts val="1000"/>
              </a:spcBef>
              <a:spcAft>
                <a:spcPts val="0"/>
              </a:spcAft>
              <a:buClr>
                <a:schemeClr val="dk1"/>
              </a:buClr>
              <a:buSzPts val="1800"/>
              <a:buNone/>
            </a:pPr>
            <a:r>
              <a:rPr lang="en-US" sz="1800">
                <a:latin typeface="Courier New"/>
                <a:ea typeface="Courier New"/>
                <a:cs typeface="Courier New"/>
                <a:sym typeface="Courier New"/>
              </a:rPr>
              <a:t> </a:t>
            </a:r>
            <a:r>
              <a:rPr lang="en-US" sz="2800">
                <a:solidFill>
                  <a:srgbClr val="FF0000"/>
                </a:solidFill>
                <a:latin typeface="Courier New"/>
                <a:ea typeface="Courier New"/>
                <a:cs typeface="Courier New"/>
                <a:sym typeface="Courier New"/>
              </a:rPr>
              <a:t>&lt;biến trỏ&gt; = new &lt;kiểu dữ liệu&gt;;</a:t>
            </a:r>
            <a:endParaRPr sz="28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lang="en-US" sz="2800"/>
              <a:t>hoặc </a:t>
            </a:r>
            <a:endParaRPr sz="2800"/>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&lt;biến trỏ&gt; = new &lt;kiểu dữ liệu&gt;[số phần tử];</a:t>
            </a:r>
            <a:endParaRPr>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lang="en-US" sz="2800"/>
              <a:t>dòng trên xin cấp phát một vùng nhớ cho một biến đơn, còn dòng dưới cho một mảng các phần tử có cùng kiểu với kiểu dữ liệu. </a:t>
            </a:r>
            <a:endParaRPr sz="2800"/>
          </a:p>
          <a:p>
            <a:pPr indent="-228600" lvl="0" marL="228600" rtl="0" algn="l">
              <a:lnSpc>
                <a:spcPct val="90000"/>
              </a:lnSpc>
              <a:spcBef>
                <a:spcPts val="1000"/>
              </a:spcBef>
              <a:spcAft>
                <a:spcPts val="0"/>
              </a:spcAft>
              <a:buClr>
                <a:schemeClr val="dk1"/>
              </a:buClr>
              <a:buSzPts val="2800"/>
              <a:buChar char="•"/>
            </a:pPr>
            <a:r>
              <a:rPr lang="en-US" sz="2800"/>
              <a:t>Giải phóng bộ nhớ </a:t>
            </a:r>
            <a:endParaRPr sz="2800"/>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delete ptr; </a:t>
            </a:r>
            <a:r>
              <a:rPr lang="en-US" sz="2800"/>
              <a:t>// xóa 1 biến đơn </a:t>
            </a:r>
            <a:endParaRPr sz="2800"/>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delete [] ptr; </a:t>
            </a:r>
            <a:r>
              <a:rPr lang="en-US" sz="2800"/>
              <a:t>// xóa 1 biến mảng</a:t>
            </a:r>
            <a:endParaRPr sz="2800">
              <a:latin typeface="Courier New"/>
              <a:ea typeface="Courier New"/>
              <a:cs typeface="Courier New"/>
              <a:sym typeface="Courier New"/>
            </a:endParaRPr>
          </a:p>
        </p:txBody>
      </p:sp>
      <p:sp>
        <p:nvSpPr>
          <p:cNvPr id="273" name="Google Shape;273;p2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Cấp phát bộ nhớ động</a:t>
            </a:r>
            <a:endParaRPr/>
          </a:p>
        </p:txBody>
      </p:sp>
      <p:sp>
        <p:nvSpPr>
          <p:cNvPr id="279" name="Google Shape;279;p27"/>
          <p:cNvSpPr txBox="1"/>
          <p:nvPr>
            <p:ph idx="1" type="body"/>
          </p:nvPr>
        </p:nvSpPr>
        <p:spPr>
          <a:xfrm>
            <a:off x="628649" y="969818"/>
            <a:ext cx="8515351" cy="52071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Bộ nhớ động được quản lý bởi hệ điều hành, được chia sẻ giữa hàng loạt các ứng dụng, vì vậy có thể không đủ bộ nhớ. Khi đó toán tử new sẽ trả về con trỏ NULL</a:t>
            </a:r>
            <a:endParaRPr sz="2800"/>
          </a:p>
          <a:p>
            <a:pPr indent="-228600" lvl="0" marL="228600" rtl="0" algn="l">
              <a:lnSpc>
                <a:spcPct val="90000"/>
              </a:lnSpc>
              <a:spcBef>
                <a:spcPts val="1000"/>
              </a:spcBef>
              <a:spcAft>
                <a:spcPts val="0"/>
              </a:spcAft>
              <a:buClr>
                <a:schemeClr val="dk1"/>
              </a:buClr>
              <a:buSzPts val="2800"/>
              <a:buChar char="•"/>
            </a:pPr>
            <a:r>
              <a:rPr lang="en-US" sz="2800"/>
              <a:t>Ví dụ: </a:t>
            </a:r>
            <a:endParaRPr/>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int *ptr; ptr = new int [200]; </a:t>
            </a:r>
            <a:endParaRPr/>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if (ptr == NULL) { </a:t>
            </a:r>
            <a:endParaRPr/>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	// thông báo lỗi và xử lý</a:t>
            </a:r>
            <a:endParaRPr sz="28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ts val="2800"/>
              <a:buNone/>
            </a:pPr>
            <a:r>
              <a:rPr lang="en-US" sz="2800">
                <a:solidFill>
                  <a:srgbClr val="FF0000"/>
                </a:solidFill>
                <a:latin typeface="Courier New"/>
                <a:ea typeface="Courier New"/>
                <a:cs typeface="Courier New"/>
                <a:sym typeface="Courier New"/>
              </a:rPr>
              <a:t>}</a:t>
            </a:r>
            <a:endParaRPr/>
          </a:p>
        </p:txBody>
      </p:sp>
      <p:sp>
        <p:nvSpPr>
          <p:cNvPr id="280" name="Google Shape;280;p2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a:t>
            </a:r>
            <a:endParaRPr/>
          </a:p>
        </p:txBody>
      </p:sp>
      <p:sp>
        <p:nvSpPr>
          <p:cNvPr id="286" name="Google Shape;286;p2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28"/>
          <p:cNvSpPr txBox="1"/>
          <p:nvPr>
            <p:ph idx="1" type="body"/>
          </p:nvPr>
        </p:nvSpPr>
        <p:spPr>
          <a:xfrm>
            <a:off x="628650" y="942109"/>
            <a:ext cx="7886700" cy="5550766"/>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7000"/>
              </a:lnSpc>
              <a:spcBef>
                <a:spcPts val="0"/>
              </a:spcBef>
              <a:spcAft>
                <a:spcPts val="0"/>
              </a:spcAft>
              <a:buClr>
                <a:srgbClr val="BC7A00"/>
              </a:buClr>
              <a:buSzPct val="100000"/>
              <a:buNone/>
            </a:pPr>
            <a:r>
              <a:rPr lang="en-US" sz="1800">
                <a:solidFill>
                  <a:srgbClr val="BC7A00"/>
                </a:solidFill>
                <a:latin typeface="Courier New"/>
                <a:ea typeface="Courier New"/>
                <a:cs typeface="Courier New"/>
                <a:sym typeface="Courier New"/>
              </a:rPr>
              <a:t>#include &lt;stdio.h&gt;</a:t>
            </a:r>
            <a:endParaRPr sz="1800">
              <a:latin typeface="Calibri"/>
              <a:ea typeface="Calibri"/>
              <a:cs typeface="Calibri"/>
              <a:sym typeface="Calibri"/>
            </a:endParaRPr>
          </a:p>
          <a:p>
            <a:pPr indent="0" lvl="0" marL="0" marR="0" rtl="0" algn="l">
              <a:lnSpc>
                <a:spcPct val="107000"/>
              </a:lnSpc>
              <a:spcBef>
                <a:spcPts val="0"/>
              </a:spcBef>
              <a:spcAft>
                <a:spcPts val="0"/>
              </a:spcAft>
              <a:buClr>
                <a:srgbClr val="BC7A00"/>
              </a:buClr>
              <a:buSzPct val="100000"/>
              <a:buNone/>
            </a:pPr>
            <a:r>
              <a:rPr lang="en-US" sz="1800">
                <a:solidFill>
                  <a:srgbClr val="BC7A00"/>
                </a:solidFill>
                <a:latin typeface="Courier New"/>
                <a:ea typeface="Courier New"/>
                <a:cs typeface="Courier New"/>
                <a:sym typeface="Courier New"/>
              </a:rPr>
              <a:t>#include &lt;stdlib.h&gt;</a:t>
            </a:r>
            <a:endParaRPr sz="18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main</a:t>
            </a: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n;</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long</a:t>
            </a:r>
            <a:r>
              <a:rPr lang="en-US" sz="1800">
                <a:latin typeface="Courier New"/>
                <a:ea typeface="Courier New"/>
                <a:cs typeface="Courier New"/>
                <a:sym typeface="Courier New"/>
              </a:rPr>
              <a:t> total</a:t>
            </a:r>
            <a:r>
              <a:rPr lang="en-US" sz="1800">
                <a:solidFill>
                  <a:srgbClr val="666666"/>
                </a:solidFill>
                <a:latin typeface="Courier New"/>
                <a:ea typeface="Courier New"/>
                <a:cs typeface="Courier New"/>
                <a:sym typeface="Courier New"/>
              </a:rPr>
              <a:t>=100</a:t>
            </a:r>
            <a:r>
              <a:rPr lang="en-US" sz="1800">
                <a:latin typeface="Courier New"/>
                <a:ea typeface="Courier New"/>
                <a:cs typeface="Courier New"/>
                <a:sym typeface="Courier New"/>
              </a:rPr>
              <a:t>, x,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arr;</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printf(</a:t>
            </a:r>
            <a:r>
              <a:rPr lang="en-US" sz="1800">
                <a:solidFill>
                  <a:srgbClr val="BA2121"/>
                </a:solidFill>
                <a:latin typeface="Courier New"/>
                <a:ea typeface="Courier New"/>
                <a:cs typeface="Courier New"/>
                <a:sym typeface="Courier New"/>
              </a:rPr>
              <a:t>"Nhap n = "</a:t>
            </a:r>
            <a:r>
              <a:rPr lang="en-US" sz="1800">
                <a:latin typeface="Courier New"/>
                <a:ea typeface="Courier New"/>
                <a:cs typeface="Courier New"/>
                <a:sym typeface="Courier New"/>
              </a:rPr>
              <a:t>); scanf(</a:t>
            </a:r>
            <a:r>
              <a:rPr lang="en-US" sz="1800">
                <a:solidFill>
                  <a:srgbClr val="BA2121"/>
                </a:solidFill>
                <a:latin typeface="Courier New"/>
                <a:ea typeface="Courier New"/>
                <a:cs typeface="Courier New"/>
                <a:sym typeface="Courier New"/>
              </a:rPr>
              <a:t>"%d"</a:t>
            </a:r>
            <a:r>
              <a:rPr lang="en-US" sz="1800">
                <a:latin typeface="Courier New"/>
                <a:ea typeface="Courier New"/>
                <a:cs typeface="Courier New"/>
                <a:sym typeface="Courier New"/>
              </a:rPr>
              <a:t>,</a:t>
            </a:r>
            <a:r>
              <a:rPr lang="en-US" sz="1800">
                <a:solidFill>
                  <a:srgbClr val="666666"/>
                </a:solidFill>
                <a:latin typeface="Courier New"/>
                <a:ea typeface="Courier New"/>
                <a:cs typeface="Courier New"/>
                <a:sym typeface="Courier New"/>
              </a:rPr>
              <a:t>&amp;</a:t>
            </a:r>
            <a:r>
              <a:rPr lang="en-US" sz="1800">
                <a:latin typeface="Courier New"/>
                <a:ea typeface="Courier New"/>
                <a:cs typeface="Courier New"/>
                <a:sym typeface="Courier New"/>
              </a:rPr>
              <a:t>n);</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arr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new</a:t>
            </a: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long</a:t>
            </a:r>
            <a:r>
              <a:rPr lang="en-US" sz="1800">
                <a:latin typeface="Courier New"/>
                <a:ea typeface="Courier New"/>
                <a:cs typeface="Courier New"/>
                <a:sym typeface="Courier New"/>
              </a:rPr>
              <a:t> [n];</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if</a:t>
            </a:r>
            <a:r>
              <a:rPr lang="en-US" sz="1800">
                <a:latin typeface="Courier New"/>
                <a:ea typeface="Courier New"/>
                <a:cs typeface="Courier New"/>
                <a:sym typeface="Courier New"/>
              </a:rPr>
              <a:t> (arr</a:t>
            </a:r>
            <a:r>
              <a:rPr lang="en-US" sz="1800">
                <a:solidFill>
                  <a:srgbClr val="666666"/>
                </a:solidFill>
                <a:latin typeface="Courier New"/>
                <a:ea typeface="Courier New"/>
                <a:cs typeface="Courier New"/>
                <a:sym typeface="Courier New"/>
              </a:rPr>
              <a:t>==</a:t>
            </a:r>
            <a:r>
              <a:rPr lang="en-US" sz="1800">
                <a:solidFill>
                  <a:srgbClr val="008000"/>
                </a:solidFill>
                <a:latin typeface="Courier New"/>
                <a:ea typeface="Courier New"/>
                <a:cs typeface="Courier New"/>
                <a:sym typeface="Courier New"/>
              </a:rPr>
              <a:t>NULL</a:t>
            </a: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printf(</a:t>
            </a:r>
            <a:r>
              <a:rPr lang="en-US" sz="1800">
                <a:solidFill>
                  <a:srgbClr val="BA2121"/>
                </a:solidFill>
                <a:latin typeface="Courier New"/>
                <a:ea typeface="Courier New"/>
                <a:cs typeface="Courier New"/>
                <a:sym typeface="Courier New"/>
              </a:rPr>
              <a:t>"Cap phat khong thanh cong</a:t>
            </a:r>
            <a:r>
              <a:rPr b="1" lang="en-US" sz="1800">
                <a:solidFill>
                  <a:srgbClr val="BB6622"/>
                </a:solidFill>
                <a:latin typeface="Courier New"/>
                <a:ea typeface="Courier New"/>
                <a:cs typeface="Courier New"/>
                <a:sym typeface="Courier New"/>
              </a:rPr>
              <a:t>\n</a:t>
            </a:r>
            <a:r>
              <a:rPr lang="en-US" sz="1800">
                <a:solidFill>
                  <a:srgbClr val="BA2121"/>
                </a:solidFill>
                <a:latin typeface="Courier New"/>
                <a:ea typeface="Courier New"/>
                <a:cs typeface="Courier New"/>
                <a:sym typeface="Courier New"/>
              </a:rPr>
              <a:t>"</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exit(</a:t>
            </a:r>
            <a:r>
              <a:rPr lang="en-US" sz="1800">
                <a:solidFill>
                  <a:srgbClr val="666666"/>
                </a:solidFill>
                <a:latin typeface="Courier New"/>
                <a:ea typeface="Courier New"/>
                <a:cs typeface="Courier New"/>
                <a:sym typeface="Courier New"/>
              </a:rPr>
              <a:t>1</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for</a:t>
            </a: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i</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 i </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 n; i</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printf(</a:t>
            </a:r>
            <a:r>
              <a:rPr lang="en-US" sz="1800">
                <a:solidFill>
                  <a:srgbClr val="BA2121"/>
                </a:solidFill>
                <a:latin typeface="Courier New"/>
                <a:ea typeface="Courier New"/>
                <a:cs typeface="Courier New"/>
                <a:sym typeface="Courier New"/>
              </a:rPr>
              <a:t>"</a:t>
            </a:r>
            <a:r>
              <a:rPr b="1" lang="en-US" sz="1800">
                <a:solidFill>
                  <a:srgbClr val="BB6622"/>
                </a:solidFill>
                <a:latin typeface="Courier New"/>
                <a:ea typeface="Courier New"/>
                <a:cs typeface="Courier New"/>
                <a:sym typeface="Courier New"/>
              </a:rPr>
              <a:t>\n</a:t>
            </a:r>
            <a:r>
              <a:rPr lang="en-US" sz="1800">
                <a:solidFill>
                  <a:srgbClr val="BA2121"/>
                </a:solidFill>
                <a:latin typeface="Courier New"/>
                <a:ea typeface="Courier New"/>
                <a:cs typeface="Courier New"/>
                <a:sym typeface="Courier New"/>
              </a:rPr>
              <a:t> Vao so thu %d: "</a:t>
            </a:r>
            <a:r>
              <a:rPr lang="en-US" sz="1800">
                <a:latin typeface="Courier New"/>
                <a:ea typeface="Courier New"/>
                <a:cs typeface="Courier New"/>
                <a:sym typeface="Courier New"/>
              </a:rPr>
              <a:t>, i</a:t>
            </a:r>
            <a:r>
              <a:rPr lang="en-US" sz="1800">
                <a:solidFill>
                  <a:srgbClr val="666666"/>
                </a:solidFill>
                <a:latin typeface="Courier New"/>
                <a:ea typeface="Courier New"/>
                <a:cs typeface="Courier New"/>
                <a:sym typeface="Courier New"/>
              </a:rPr>
              <a:t>+1</a:t>
            </a: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scanf(</a:t>
            </a:r>
            <a:r>
              <a:rPr lang="en-US" sz="1800">
                <a:solidFill>
                  <a:srgbClr val="BA2121"/>
                </a:solidFill>
                <a:latin typeface="Courier New"/>
                <a:ea typeface="Courier New"/>
                <a:cs typeface="Courier New"/>
                <a:sym typeface="Courier New"/>
              </a:rPr>
              <a:t>"%d"</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&amp;</a:t>
            </a:r>
            <a:r>
              <a:rPr lang="en-US" sz="1800">
                <a:latin typeface="Courier New"/>
                <a:ea typeface="Courier New"/>
                <a:cs typeface="Courier New"/>
                <a:sym typeface="Courier New"/>
              </a:rPr>
              <a:t>arr[i]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printf(</a:t>
            </a:r>
            <a:r>
              <a:rPr lang="en-US" sz="1800">
                <a:solidFill>
                  <a:srgbClr val="BA2121"/>
                </a:solidFill>
                <a:latin typeface="Courier New"/>
                <a:ea typeface="Courier New"/>
                <a:cs typeface="Courier New"/>
                <a:sym typeface="Courier New"/>
              </a:rPr>
              <a:t>"Danh sach cac so: </a:t>
            </a:r>
            <a:r>
              <a:rPr b="1" lang="en-US" sz="1800">
                <a:solidFill>
                  <a:srgbClr val="BB6622"/>
                </a:solidFill>
                <a:latin typeface="Courier New"/>
                <a:ea typeface="Courier New"/>
                <a:cs typeface="Courier New"/>
                <a:sym typeface="Courier New"/>
              </a:rPr>
              <a:t>\n</a:t>
            </a:r>
            <a:r>
              <a:rPr lang="en-US" sz="1800">
                <a:solidFill>
                  <a:srgbClr val="BA2121"/>
                </a:solidFill>
                <a:latin typeface="Courier New"/>
                <a:ea typeface="Courier New"/>
                <a:cs typeface="Courier New"/>
                <a:sym typeface="Courier New"/>
              </a:rPr>
              <a:t>"</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for</a:t>
            </a: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i</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 i </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 n; i</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printf(</a:t>
            </a:r>
            <a:r>
              <a:rPr lang="en-US" sz="1800">
                <a:solidFill>
                  <a:srgbClr val="BA2121"/>
                </a:solidFill>
                <a:latin typeface="Courier New"/>
                <a:ea typeface="Courier New"/>
                <a:cs typeface="Courier New"/>
                <a:sym typeface="Courier New"/>
              </a:rPr>
              <a:t>"%d "</a:t>
            </a:r>
            <a:r>
              <a:rPr lang="en-US" sz="1800">
                <a:latin typeface="Courier New"/>
                <a:ea typeface="Courier New"/>
                <a:cs typeface="Courier New"/>
                <a:sym typeface="Courier New"/>
              </a:rPr>
              <a:t>, arr[i]);</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delete</a:t>
            </a:r>
            <a:r>
              <a:rPr lang="en-US" sz="1800">
                <a:latin typeface="Courier New"/>
                <a:ea typeface="Courier New"/>
                <a:cs typeface="Courier New"/>
                <a:sym typeface="Courier New"/>
              </a:rPr>
              <a:t> [] arr;</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return</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a:t>
            </a:r>
            <a:endParaRPr sz="18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Bộ nhớ động cho mảng 2 chiều</a:t>
            </a:r>
            <a:endParaRPr/>
          </a:p>
        </p:txBody>
      </p:sp>
      <p:sp>
        <p:nvSpPr>
          <p:cNvPr id="293" name="Google Shape;293;p2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Cách 1: Biểu diễn mảng 2 chiều thành mảng 1 chiều</a:t>
            </a:r>
            <a:endParaRPr/>
          </a:p>
          <a:p>
            <a:pPr indent="-228600" lvl="0" marL="228600" rtl="0" algn="l">
              <a:lnSpc>
                <a:spcPct val="90000"/>
              </a:lnSpc>
              <a:spcBef>
                <a:spcPts val="1000"/>
              </a:spcBef>
              <a:spcAft>
                <a:spcPts val="0"/>
              </a:spcAft>
              <a:buClr>
                <a:schemeClr val="dk1"/>
              </a:buClr>
              <a:buSzPts val="2400"/>
              <a:buChar char="•"/>
            </a:pPr>
            <a:r>
              <a:rPr lang="en-US"/>
              <a:t>Gọi X là mảng hai chiều có kích thước m dòng và n cột. A là mảng một chiều tương ứng, khi đó </a:t>
            </a:r>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 X[i][j] = A[i*n+j]</a:t>
            </a:r>
            <a:endParaRPr>
              <a:solidFill>
                <a:srgbClr val="FF0000"/>
              </a:solidFill>
              <a:latin typeface="Courier New"/>
              <a:ea typeface="Courier New"/>
              <a:cs typeface="Courier New"/>
              <a:sym typeface="Courier New"/>
            </a:endParaRPr>
          </a:p>
        </p:txBody>
      </p:sp>
      <p:sp>
        <p:nvSpPr>
          <p:cNvPr id="294" name="Google Shape;294;p2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5" name="Google Shape;295;p29"/>
          <p:cNvPicPr preferRelativeResize="0"/>
          <p:nvPr/>
        </p:nvPicPr>
        <p:blipFill rotWithShape="1">
          <a:blip r:embed="rId3">
            <a:alphaModFix/>
          </a:blip>
          <a:srcRect b="0" l="0" r="0" t="0"/>
          <a:stretch/>
        </p:blipFill>
        <p:spPr>
          <a:xfrm>
            <a:off x="748572" y="2828132"/>
            <a:ext cx="8258175" cy="343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Biến:  tên biến, vùng nhớ và giá trị biến</a:t>
            </a:r>
            <a:endParaRPr/>
          </a:p>
        </p:txBody>
      </p:sp>
      <p:sp>
        <p:nvSpPr>
          <p:cNvPr id="65" name="Google Shape;65;p3"/>
          <p:cNvSpPr txBox="1"/>
          <p:nvPr>
            <p:ph idx="1" type="body"/>
          </p:nvPr>
        </p:nvSpPr>
        <p:spPr>
          <a:xfrm>
            <a:off x="628650" y="3475031"/>
            <a:ext cx="7886700" cy="27019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latin typeface="Courier New"/>
                <a:ea typeface="Courier New"/>
                <a:cs typeface="Courier New"/>
                <a:sym typeface="Courier New"/>
              </a:rPr>
              <a:t>int x = 10;</a:t>
            </a:r>
            <a:endParaRPr/>
          </a:p>
          <a:p>
            <a:pPr indent="-228600" lvl="0" marL="228600" rtl="0" algn="l">
              <a:lnSpc>
                <a:spcPct val="90000"/>
              </a:lnSpc>
              <a:spcBef>
                <a:spcPts val="1000"/>
              </a:spcBef>
              <a:spcAft>
                <a:spcPts val="0"/>
              </a:spcAft>
              <a:buClr>
                <a:schemeClr val="dk1"/>
              </a:buClr>
              <a:buSzPts val="2400"/>
              <a:buChar char="•"/>
            </a:pPr>
            <a:r>
              <a:rPr lang="en-US">
                <a:latin typeface="Courier New"/>
                <a:ea typeface="Courier New"/>
                <a:cs typeface="Courier New"/>
                <a:sym typeface="Courier New"/>
              </a:rPr>
              <a:t>x</a:t>
            </a:r>
            <a:r>
              <a:rPr lang="en-US"/>
              <a:t> biểu diễn tên biến</a:t>
            </a:r>
            <a:endParaRPr/>
          </a:p>
          <a:p>
            <a:pPr indent="-228600" lvl="0" marL="228600" rtl="0" algn="l">
              <a:lnSpc>
                <a:spcPct val="90000"/>
              </a:lnSpc>
              <a:spcBef>
                <a:spcPts val="1000"/>
              </a:spcBef>
              <a:spcAft>
                <a:spcPts val="0"/>
              </a:spcAft>
              <a:buClr>
                <a:schemeClr val="dk1"/>
              </a:buClr>
              <a:buSzPts val="2400"/>
              <a:buChar char="•"/>
            </a:pPr>
            <a:r>
              <a:rPr lang="en-US">
                <a:latin typeface="Courier New"/>
                <a:ea typeface="Courier New"/>
                <a:cs typeface="Courier New"/>
                <a:sym typeface="Courier New"/>
              </a:rPr>
              <a:t>&amp;x</a:t>
            </a:r>
            <a:r>
              <a:rPr lang="en-US"/>
              <a:t> biểu diễn địa chỉ ô nhớ đầu tiền thuộc vùng nhớ của </a:t>
            </a:r>
            <a:r>
              <a:rPr lang="en-US">
                <a:latin typeface="Courier New"/>
                <a:ea typeface="Courier New"/>
                <a:cs typeface="Courier New"/>
                <a:sym typeface="Courier New"/>
              </a:rPr>
              <a:t>x</a:t>
            </a:r>
            <a:r>
              <a:rPr lang="en-US"/>
              <a:t>, tức là 65325</a:t>
            </a:r>
            <a:endParaRPr/>
          </a:p>
          <a:p>
            <a:pPr indent="-228600" lvl="0" marL="228600" rtl="0" algn="l">
              <a:lnSpc>
                <a:spcPct val="90000"/>
              </a:lnSpc>
              <a:spcBef>
                <a:spcPts val="1000"/>
              </a:spcBef>
              <a:spcAft>
                <a:spcPts val="0"/>
              </a:spcAft>
              <a:buClr>
                <a:schemeClr val="dk1"/>
              </a:buClr>
              <a:buSzPts val="2400"/>
              <a:buChar char="•"/>
            </a:pPr>
            <a:r>
              <a:rPr lang="en-US">
                <a:latin typeface="Courier New"/>
                <a:ea typeface="Courier New"/>
                <a:cs typeface="Courier New"/>
                <a:sym typeface="Courier New"/>
              </a:rPr>
              <a:t>*(&amp;x)</a:t>
            </a:r>
            <a:r>
              <a:rPr lang="en-US"/>
              <a:t> hoặc x biểu diễn giá trị được lưu trong vùng nhớ của </a:t>
            </a:r>
            <a:r>
              <a:rPr lang="en-US">
                <a:latin typeface="Courier New"/>
                <a:ea typeface="Courier New"/>
                <a:cs typeface="Courier New"/>
                <a:sym typeface="Courier New"/>
              </a:rPr>
              <a:t>x</a:t>
            </a:r>
            <a:r>
              <a:rPr lang="en-US"/>
              <a:t>, tức là 10</a:t>
            </a:r>
            <a:endParaRPr/>
          </a:p>
          <a:p>
            <a:pPr indent="-76200" lvl="0" marL="228600" rtl="0" algn="l">
              <a:lnSpc>
                <a:spcPct val="90000"/>
              </a:lnSpc>
              <a:spcBef>
                <a:spcPts val="1000"/>
              </a:spcBef>
              <a:spcAft>
                <a:spcPts val="0"/>
              </a:spcAft>
              <a:buClr>
                <a:schemeClr val="dk1"/>
              </a:buClr>
              <a:buSzPts val="2400"/>
              <a:buNone/>
            </a:pPr>
            <a:r>
              <a:t/>
            </a:r>
            <a:endParaRPr/>
          </a:p>
        </p:txBody>
      </p:sp>
      <p:sp>
        <p:nvSpPr>
          <p:cNvPr id="66" name="Google Shape;66;p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 name="Google Shape;67;p3"/>
          <p:cNvSpPr/>
          <p:nvPr/>
        </p:nvSpPr>
        <p:spPr>
          <a:xfrm>
            <a:off x="4357686" y="1638845"/>
            <a:ext cx="857256" cy="1143008"/>
          </a:xfrm>
          <a:prstGeom prst="rect">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10</a:t>
            </a:r>
            <a:endParaRPr/>
          </a:p>
        </p:txBody>
      </p:sp>
      <p:sp>
        <p:nvSpPr>
          <p:cNvPr id="68" name="Google Shape;68;p3"/>
          <p:cNvSpPr txBox="1"/>
          <p:nvPr/>
        </p:nvSpPr>
        <p:spPr>
          <a:xfrm>
            <a:off x="3571865" y="2437573"/>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65325</a:t>
            </a:r>
            <a:endParaRPr/>
          </a:p>
        </p:txBody>
      </p:sp>
      <p:sp>
        <p:nvSpPr>
          <p:cNvPr id="69" name="Google Shape;69;p3"/>
          <p:cNvSpPr/>
          <p:nvPr/>
        </p:nvSpPr>
        <p:spPr>
          <a:xfrm>
            <a:off x="4357686" y="2786058"/>
            <a:ext cx="857256" cy="28575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3"/>
          <p:cNvSpPr/>
          <p:nvPr/>
        </p:nvSpPr>
        <p:spPr>
          <a:xfrm>
            <a:off x="4357686" y="1357298"/>
            <a:ext cx="857256" cy="28575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 name="Google Shape;71;p3"/>
          <p:cNvSpPr txBox="1"/>
          <p:nvPr/>
        </p:nvSpPr>
        <p:spPr>
          <a:xfrm>
            <a:off x="3571867" y="2771636"/>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65324</a:t>
            </a:r>
            <a:endParaRPr/>
          </a:p>
        </p:txBody>
      </p:sp>
      <p:sp>
        <p:nvSpPr>
          <p:cNvPr id="72" name="Google Shape;72;p3"/>
          <p:cNvSpPr txBox="1"/>
          <p:nvPr/>
        </p:nvSpPr>
        <p:spPr>
          <a:xfrm>
            <a:off x="3587923" y="128586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65329</a:t>
            </a:r>
            <a:endParaRPr/>
          </a:p>
        </p:txBody>
      </p:sp>
      <p:sp>
        <p:nvSpPr>
          <p:cNvPr id="73" name="Google Shape;73;p3"/>
          <p:cNvSpPr txBox="1"/>
          <p:nvPr/>
        </p:nvSpPr>
        <p:spPr>
          <a:xfrm>
            <a:off x="285719" y="1090493"/>
            <a:ext cx="300039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Tên biến x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tham chiếu đến vị trí vùng nhớ</a:t>
            </a:r>
            <a:endParaRPr sz="1800">
              <a:solidFill>
                <a:schemeClr val="dk1"/>
              </a:solidFill>
              <a:latin typeface="Calibri"/>
              <a:ea typeface="Calibri"/>
              <a:cs typeface="Calibri"/>
              <a:sym typeface="Calibri"/>
            </a:endParaRPr>
          </a:p>
        </p:txBody>
      </p:sp>
      <p:sp>
        <p:nvSpPr>
          <p:cNvPr id="74" name="Google Shape;74;p3"/>
          <p:cNvSpPr txBox="1"/>
          <p:nvPr/>
        </p:nvSpPr>
        <p:spPr>
          <a:xfrm>
            <a:off x="6228184" y="1285860"/>
            <a:ext cx="25717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Giá trị được lưu trong vùng nhớ</a:t>
            </a:r>
            <a:endParaRPr sz="1800">
              <a:solidFill>
                <a:schemeClr val="dk1"/>
              </a:solidFill>
              <a:latin typeface="Calibri"/>
              <a:ea typeface="Calibri"/>
              <a:cs typeface="Calibri"/>
              <a:sym typeface="Calibri"/>
            </a:endParaRPr>
          </a:p>
        </p:txBody>
      </p:sp>
      <p:sp>
        <p:nvSpPr>
          <p:cNvPr id="75" name="Google Shape;75;p3"/>
          <p:cNvSpPr txBox="1"/>
          <p:nvPr/>
        </p:nvSpPr>
        <p:spPr>
          <a:xfrm>
            <a:off x="308185" y="2250110"/>
            <a:ext cx="2857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Địa chỉ của vị trí vùng nhớ</a:t>
            </a:r>
            <a:endParaRPr sz="1800">
              <a:solidFill>
                <a:schemeClr val="dk1"/>
              </a:solidFill>
              <a:latin typeface="Calibri"/>
              <a:ea typeface="Calibri"/>
              <a:cs typeface="Calibri"/>
              <a:sym typeface="Calibri"/>
            </a:endParaRPr>
          </a:p>
        </p:txBody>
      </p:sp>
      <p:cxnSp>
        <p:nvCxnSpPr>
          <p:cNvPr id="76" name="Google Shape;76;p3"/>
          <p:cNvCxnSpPr>
            <a:stCxn id="74" idx="1"/>
            <a:endCxn id="67" idx="3"/>
          </p:cNvCxnSpPr>
          <p:nvPr/>
        </p:nvCxnSpPr>
        <p:spPr>
          <a:xfrm flipH="1">
            <a:off x="5215084" y="1609025"/>
            <a:ext cx="1013100" cy="601200"/>
          </a:xfrm>
          <a:prstGeom prst="straightConnector1">
            <a:avLst/>
          </a:prstGeom>
          <a:noFill/>
          <a:ln cap="flat" cmpd="sng" w="9525">
            <a:solidFill>
              <a:schemeClr val="accent1"/>
            </a:solidFill>
            <a:prstDash val="solid"/>
            <a:miter lim="800000"/>
            <a:headEnd len="sm" w="sm" type="none"/>
            <a:tailEnd len="med" w="med" type="stealth"/>
          </a:ln>
        </p:spPr>
      </p:cxnSp>
      <p:cxnSp>
        <p:nvCxnSpPr>
          <p:cNvPr id="77" name="Google Shape;77;p3"/>
          <p:cNvCxnSpPr>
            <a:endCxn id="68" idx="1"/>
          </p:cNvCxnSpPr>
          <p:nvPr/>
        </p:nvCxnSpPr>
        <p:spPr>
          <a:xfrm>
            <a:off x="3000365" y="2437439"/>
            <a:ext cx="571500" cy="184800"/>
          </a:xfrm>
          <a:prstGeom prst="straightConnector1">
            <a:avLst/>
          </a:prstGeom>
          <a:noFill/>
          <a:ln cap="flat" cmpd="sng" w="9525">
            <a:solidFill>
              <a:schemeClr val="accent1"/>
            </a:solidFill>
            <a:prstDash val="solid"/>
            <a:miter lim="800000"/>
            <a:headEnd len="sm" w="sm" type="none"/>
            <a:tailEnd len="med" w="med" type="stealth"/>
          </a:ln>
        </p:spPr>
      </p:cxnSp>
      <p:cxnSp>
        <p:nvCxnSpPr>
          <p:cNvPr id="78" name="Google Shape;78;p3"/>
          <p:cNvCxnSpPr/>
          <p:nvPr/>
        </p:nvCxnSpPr>
        <p:spPr>
          <a:xfrm>
            <a:off x="4357686" y="2486189"/>
            <a:ext cx="857256" cy="0"/>
          </a:xfrm>
          <a:prstGeom prst="straightConnector1">
            <a:avLst/>
          </a:prstGeom>
          <a:noFill/>
          <a:ln cap="flat" cmpd="sng" w="28575">
            <a:solidFill>
              <a:srgbClr val="3F3F3F"/>
            </a:solidFill>
            <a:prstDash val="solid"/>
            <a:miter lim="800000"/>
            <a:headEnd len="sm" w="sm" type="none"/>
            <a:tailEnd len="sm" w="sm" type="none"/>
          </a:ln>
        </p:spPr>
      </p:cxnSp>
      <p:cxnSp>
        <p:nvCxnSpPr>
          <p:cNvPr id="79" name="Google Shape;79;p3"/>
          <p:cNvCxnSpPr/>
          <p:nvPr/>
        </p:nvCxnSpPr>
        <p:spPr>
          <a:xfrm>
            <a:off x="4357686" y="2204943"/>
            <a:ext cx="857256" cy="0"/>
          </a:xfrm>
          <a:prstGeom prst="straightConnector1">
            <a:avLst/>
          </a:prstGeom>
          <a:noFill/>
          <a:ln cap="flat" cmpd="sng" w="28575">
            <a:solidFill>
              <a:srgbClr val="3F3F3F"/>
            </a:solidFill>
            <a:prstDash val="solid"/>
            <a:miter lim="800000"/>
            <a:headEnd len="sm" w="sm" type="none"/>
            <a:tailEnd len="sm" w="sm" type="none"/>
          </a:ln>
        </p:spPr>
      </p:cxnSp>
      <p:cxnSp>
        <p:nvCxnSpPr>
          <p:cNvPr id="80" name="Google Shape;80;p3"/>
          <p:cNvCxnSpPr/>
          <p:nvPr/>
        </p:nvCxnSpPr>
        <p:spPr>
          <a:xfrm>
            <a:off x="4357686" y="1945984"/>
            <a:ext cx="857256" cy="0"/>
          </a:xfrm>
          <a:prstGeom prst="straightConnector1">
            <a:avLst/>
          </a:prstGeom>
          <a:noFill/>
          <a:ln cap="flat" cmpd="sng" w="28575">
            <a:solidFill>
              <a:srgbClr val="3F3F3F"/>
            </a:solidFill>
            <a:prstDash val="solid"/>
            <a:miter lim="800000"/>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Bộ nhớ động cho mảng 2 chiều</a:t>
            </a:r>
            <a:endParaRPr/>
          </a:p>
        </p:txBody>
      </p:sp>
      <p:sp>
        <p:nvSpPr>
          <p:cNvPr id="301" name="Google Shape;301;p3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Cách 2: Dùng con trỏ của con trỏ</a:t>
            </a:r>
            <a:endParaRPr/>
          </a:p>
          <a:p>
            <a:pPr indent="-228600" lvl="0" marL="228600" rtl="0" algn="l">
              <a:lnSpc>
                <a:spcPct val="90000"/>
              </a:lnSpc>
              <a:spcBef>
                <a:spcPts val="1000"/>
              </a:spcBef>
              <a:spcAft>
                <a:spcPts val="0"/>
              </a:spcAft>
              <a:buClr>
                <a:schemeClr val="dk1"/>
              </a:buClr>
              <a:buSzPct val="100000"/>
              <a:buChar char="•"/>
            </a:pPr>
            <a:r>
              <a:rPr lang="en-US"/>
              <a:t>Ví dụ: Với mảng số nguyên 2 chiều có kích thước là R * C ta khai báo như sau: </a:t>
            </a:r>
            <a:endParaRPr/>
          </a:p>
          <a:p>
            <a:pPr indent="0" lvl="0" marL="0" rtl="0" algn="l">
              <a:lnSpc>
                <a:spcPct val="90000"/>
              </a:lnSpc>
              <a:spcBef>
                <a:spcPts val="1000"/>
              </a:spcBef>
              <a:spcAft>
                <a:spcPts val="0"/>
              </a:spcAft>
              <a:buClr>
                <a:srgbClr val="FF0000"/>
              </a:buClr>
              <a:buSzPct val="100000"/>
              <a:buNone/>
            </a:pPr>
            <a:r>
              <a:rPr lang="en-US">
                <a:solidFill>
                  <a:srgbClr val="FF0000"/>
                </a:solidFill>
                <a:latin typeface="Courier New"/>
                <a:ea typeface="Courier New"/>
                <a:cs typeface="Courier New"/>
                <a:sym typeface="Courier New"/>
              </a:rPr>
              <a:t>int **mt; </a:t>
            </a:r>
            <a:endParaRPr>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ct val="100000"/>
              <a:buNone/>
            </a:pPr>
            <a:r>
              <a:rPr lang="en-US">
                <a:solidFill>
                  <a:srgbClr val="FF0000"/>
                </a:solidFill>
                <a:latin typeface="Courier New"/>
                <a:ea typeface="Courier New"/>
                <a:cs typeface="Courier New"/>
                <a:sym typeface="Courier New"/>
              </a:rPr>
              <a:t>mt = new int *[R]; </a:t>
            </a:r>
            <a:endParaRPr>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ct val="100000"/>
              <a:buNone/>
            </a:pPr>
            <a:r>
              <a:rPr lang="en-US">
                <a:solidFill>
                  <a:srgbClr val="FF0000"/>
                </a:solidFill>
                <a:latin typeface="Courier New"/>
                <a:ea typeface="Courier New"/>
                <a:cs typeface="Courier New"/>
                <a:sym typeface="Courier New"/>
              </a:rPr>
              <a:t>int *temp = new int[R*C]; </a:t>
            </a:r>
            <a:endParaRPr>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ct val="100000"/>
              <a:buNone/>
            </a:pPr>
            <a:r>
              <a:rPr lang="en-US">
                <a:solidFill>
                  <a:srgbClr val="FF0000"/>
                </a:solidFill>
                <a:latin typeface="Courier New"/>
                <a:ea typeface="Courier New"/>
                <a:cs typeface="Courier New"/>
                <a:sym typeface="Courier New"/>
              </a:rPr>
              <a:t>for (i=0; i&lt; R; ++i) { </a:t>
            </a:r>
            <a:endParaRPr>
              <a:solidFill>
                <a:srgbClr val="FF0000"/>
              </a:solidFill>
              <a:latin typeface="Courier New"/>
              <a:ea typeface="Courier New"/>
              <a:cs typeface="Courier New"/>
              <a:sym typeface="Courier New"/>
            </a:endParaRPr>
          </a:p>
          <a:p>
            <a:pPr indent="0" lvl="1" marL="457200" rtl="0" algn="l">
              <a:lnSpc>
                <a:spcPct val="90000"/>
              </a:lnSpc>
              <a:spcBef>
                <a:spcPts val="500"/>
              </a:spcBef>
              <a:spcAft>
                <a:spcPts val="0"/>
              </a:spcAft>
              <a:buClr>
                <a:srgbClr val="FF0000"/>
              </a:buClr>
              <a:buSzPct val="100000"/>
              <a:buNone/>
            </a:pPr>
            <a:r>
              <a:rPr lang="en-US" sz="2400">
                <a:solidFill>
                  <a:srgbClr val="FF0000"/>
                </a:solidFill>
                <a:latin typeface="Courier New"/>
                <a:ea typeface="Courier New"/>
                <a:cs typeface="Courier New"/>
                <a:sym typeface="Courier New"/>
              </a:rPr>
              <a:t>mt[i] = temp; </a:t>
            </a:r>
            <a:endParaRPr sz="2400">
              <a:solidFill>
                <a:srgbClr val="FF0000"/>
              </a:solidFill>
              <a:latin typeface="Courier New"/>
              <a:ea typeface="Courier New"/>
              <a:cs typeface="Courier New"/>
              <a:sym typeface="Courier New"/>
            </a:endParaRPr>
          </a:p>
          <a:p>
            <a:pPr indent="0" lvl="1" marL="457200" rtl="0" algn="l">
              <a:lnSpc>
                <a:spcPct val="90000"/>
              </a:lnSpc>
              <a:spcBef>
                <a:spcPts val="500"/>
              </a:spcBef>
              <a:spcAft>
                <a:spcPts val="0"/>
              </a:spcAft>
              <a:buClr>
                <a:srgbClr val="FF0000"/>
              </a:buClr>
              <a:buSzPct val="100000"/>
              <a:buNone/>
            </a:pPr>
            <a:r>
              <a:rPr lang="en-US" sz="2400">
                <a:solidFill>
                  <a:srgbClr val="FF0000"/>
                </a:solidFill>
                <a:latin typeface="Courier New"/>
                <a:ea typeface="Courier New"/>
                <a:cs typeface="Courier New"/>
                <a:sym typeface="Courier New"/>
              </a:rPr>
              <a:t>temp += C; </a:t>
            </a:r>
            <a:endParaRPr sz="24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ct val="100000"/>
              <a:buNone/>
            </a:pPr>
            <a:r>
              <a:rPr lang="en-US">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ct val="100000"/>
              <a:buChar char="•"/>
            </a:pPr>
            <a:r>
              <a:rPr lang="en-US"/>
              <a:t>Để giải phóng: </a:t>
            </a:r>
            <a:endParaRPr/>
          </a:p>
          <a:p>
            <a:pPr indent="0" lvl="0" marL="0" rtl="0" algn="l">
              <a:lnSpc>
                <a:spcPct val="90000"/>
              </a:lnSpc>
              <a:spcBef>
                <a:spcPts val="1000"/>
              </a:spcBef>
              <a:spcAft>
                <a:spcPts val="0"/>
              </a:spcAft>
              <a:buClr>
                <a:srgbClr val="FF0000"/>
              </a:buClr>
              <a:buSzPct val="100000"/>
              <a:buNone/>
            </a:pPr>
            <a:r>
              <a:rPr lang="en-US">
                <a:solidFill>
                  <a:srgbClr val="FF0000"/>
                </a:solidFill>
                <a:latin typeface="Courier New"/>
                <a:ea typeface="Courier New"/>
                <a:cs typeface="Courier New"/>
                <a:sym typeface="Courier New"/>
              </a:rPr>
              <a:t>delete [] mt[0]; </a:t>
            </a:r>
            <a:endParaRPr>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FF0000"/>
              </a:buClr>
              <a:buSzPct val="100000"/>
              <a:buNone/>
            </a:pPr>
            <a:r>
              <a:rPr lang="en-US">
                <a:solidFill>
                  <a:srgbClr val="FF0000"/>
                </a:solidFill>
                <a:latin typeface="Courier New"/>
                <a:ea typeface="Courier New"/>
                <a:cs typeface="Courier New"/>
                <a:sym typeface="Courier New"/>
              </a:rPr>
              <a:t>delete [] mt;</a:t>
            </a:r>
            <a:endParaRPr>
              <a:solidFill>
                <a:srgbClr val="FF0000"/>
              </a:solidFill>
              <a:latin typeface="Courier New"/>
              <a:ea typeface="Courier New"/>
              <a:cs typeface="Courier New"/>
              <a:sym typeface="Courier New"/>
            </a:endParaRPr>
          </a:p>
        </p:txBody>
      </p:sp>
      <p:sp>
        <p:nvSpPr>
          <p:cNvPr id="302" name="Google Shape;302;p3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Bộ nhớ động cho mảng 2 chiều</a:t>
            </a:r>
            <a:endParaRPr/>
          </a:p>
        </p:txBody>
      </p:sp>
      <p:sp>
        <p:nvSpPr>
          <p:cNvPr id="308" name="Google Shape;308;p3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Ví dụ khác để cấp phát động cho mảng hai chiều chứa các số thực </a:t>
            </a:r>
            <a:r>
              <a:rPr lang="en-US">
                <a:latin typeface="Courier New"/>
                <a:ea typeface="Courier New"/>
                <a:cs typeface="Courier New"/>
                <a:sym typeface="Courier New"/>
              </a:rPr>
              <a:t>float</a:t>
            </a:r>
            <a:endParaRPr/>
          </a:p>
          <a:p>
            <a:pPr indent="-87629" lvl="0" marL="22860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marR="0" rtl="0" algn="l">
              <a:lnSpc>
                <a:spcPct val="107000"/>
              </a:lnSpc>
              <a:spcBef>
                <a:spcPts val="0"/>
              </a:spcBef>
              <a:spcAft>
                <a:spcPts val="0"/>
              </a:spcAft>
              <a:buClr>
                <a:srgbClr val="408080"/>
              </a:buClr>
              <a:buSzPct val="100000"/>
              <a:buNone/>
            </a:pPr>
            <a:r>
              <a:rPr i="1" lang="en-US" sz="2200">
                <a:solidFill>
                  <a:srgbClr val="408080"/>
                </a:solidFill>
                <a:latin typeface="Courier New"/>
                <a:ea typeface="Courier New"/>
                <a:cs typeface="Courier New"/>
                <a:sym typeface="Courier New"/>
              </a:rPr>
              <a:t>// Khởi tạo ma trận với</a:t>
            </a:r>
            <a:endParaRPr sz="2200">
              <a:latin typeface="Calibri"/>
              <a:ea typeface="Calibri"/>
              <a:cs typeface="Calibri"/>
              <a:sym typeface="Calibri"/>
            </a:endParaRPr>
          </a:p>
          <a:p>
            <a:pPr indent="0" lvl="0" marL="0" marR="0" rtl="0" algn="l">
              <a:lnSpc>
                <a:spcPct val="107000"/>
              </a:lnSpc>
              <a:spcBef>
                <a:spcPts val="0"/>
              </a:spcBef>
              <a:spcAft>
                <a:spcPts val="0"/>
              </a:spcAft>
              <a:buClr>
                <a:srgbClr val="408080"/>
              </a:buClr>
              <a:buSzPct val="100000"/>
              <a:buNone/>
            </a:pPr>
            <a:r>
              <a:rPr i="1" lang="en-US" sz="2200">
                <a:solidFill>
                  <a:srgbClr val="408080"/>
                </a:solidFill>
                <a:latin typeface="Courier New"/>
                <a:ea typeface="Courier New"/>
                <a:cs typeface="Courier New"/>
                <a:sym typeface="Courier New"/>
              </a:rPr>
              <a:t>// R hàng và C cột</a:t>
            </a:r>
            <a:endParaRPr sz="22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2200">
                <a:solidFill>
                  <a:srgbClr val="B00040"/>
                </a:solidFill>
                <a:latin typeface="Courier New"/>
                <a:ea typeface="Courier New"/>
                <a:cs typeface="Courier New"/>
                <a:sym typeface="Courier New"/>
              </a:rPr>
              <a:t>float</a:t>
            </a:r>
            <a:r>
              <a:rPr lang="en-US" sz="2200">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a:t>
            </a:r>
            <a:r>
              <a:rPr lang="en-US" sz="2200">
                <a:latin typeface="Courier New"/>
                <a:ea typeface="Courier New"/>
                <a:cs typeface="Courier New"/>
                <a:sym typeface="Courier New"/>
              </a:rPr>
              <a:t> M </a:t>
            </a:r>
            <a:r>
              <a:rPr lang="en-US" sz="2200">
                <a:solidFill>
                  <a:srgbClr val="666666"/>
                </a:solidFill>
                <a:latin typeface="Courier New"/>
                <a:ea typeface="Courier New"/>
                <a:cs typeface="Courier New"/>
                <a:sym typeface="Courier New"/>
              </a:rPr>
              <a:t>=</a:t>
            </a:r>
            <a:r>
              <a:rPr lang="en-US" sz="2200">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new</a:t>
            </a:r>
            <a:r>
              <a:rPr lang="en-US" sz="2200">
                <a:latin typeface="Courier New"/>
                <a:ea typeface="Courier New"/>
                <a:cs typeface="Courier New"/>
                <a:sym typeface="Courier New"/>
              </a:rPr>
              <a:t> </a:t>
            </a:r>
            <a:r>
              <a:rPr lang="en-US" sz="2200">
                <a:solidFill>
                  <a:srgbClr val="B00040"/>
                </a:solidFill>
                <a:latin typeface="Courier New"/>
                <a:ea typeface="Courier New"/>
                <a:cs typeface="Courier New"/>
                <a:sym typeface="Courier New"/>
              </a:rPr>
              <a:t>float</a:t>
            </a:r>
            <a:r>
              <a:rPr lang="en-US" sz="2200">
                <a:latin typeface="Courier New"/>
                <a:ea typeface="Courier New"/>
                <a:cs typeface="Courier New"/>
                <a:sym typeface="Courier New"/>
              </a:rPr>
              <a:t> </a:t>
            </a:r>
            <a:r>
              <a:rPr lang="en-US" sz="2200">
                <a:solidFill>
                  <a:srgbClr val="666666"/>
                </a:solidFill>
                <a:latin typeface="Courier New"/>
                <a:ea typeface="Courier New"/>
                <a:cs typeface="Courier New"/>
                <a:sym typeface="Courier New"/>
              </a:rPr>
              <a:t>*</a:t>
            </a:r>
            <a:r>
              <a:rPr lang="en-US" sz="2200">
                <a:latin typeface="Courier New"/>
                <a:ea typeface="Courier New"/>
                <a:cs typeface="Courier New"/>
                <a:sym typeface="Courier New"/>
              </a:rPr>
              <a:t>[R];</a:t>
            </a:r>
            <a:endParaRPr sz="2200">
              <a:latin typeface="Calibri"/>
              <a:ea typeface="Calibri"/>
              <a:cs typeface="Calibri"/>
              <a:sym typeface="Calibri"/>
            </a:endParaRPr>
          </a:p>
          <a:p>
            <a:pPr indent="0" lvl="0" marL="0" marR="0" rtl="0" algn="l">
              <a:lnSpc>
                <a:spcPct val="107000"/>
              </a:lnSpc>
              <a:spcBef>
                <a:spcPts val="0"/>
              </a:spcBef>
              <a:spcAft>
                <a:spcPts val="0"/>
              </a:spcAft>
              <a:buClr>
                <a:srgbClr val="008000"/>
              </a:buClr>
              <a:buSzPct val="100000"/>
              <a:buNone/>
            </a:pPr>
            <a:r>
              <a:rPr b="1" lang="en-US" sz="2200">
                <a:solidFill>
                  <a:srgbClr val="008000"/>
                </a:solidFill>
                <a:latin typeface="Courier New"/>
                <a:ea typeface="Courier New"/>
                <a:cs typeface="Courier New"/>
                <a:sym typeface="Courier New"/>
              </a:rPr>
              <a:t>for</a:t>
            </a:r>
            <a:r>
              <a:rPr lang="en-US" sz="2200">
                <a:latin typeface="Courier New"/>
                <a:ea typeface="Courier New"/>
                <a:cs typeface="Courier New"/>
                <a:sym typeface="Courier New"/>
              </a:rPr>
              <a:t> (i</a:t>
            </a:r>
            <a:r>
              <a:rPr lang="en-US" sz="2200">
                <a:solidFill>
                  <a:srgbClr val="666666"/>
                </a:solidFill>
                <a:latin typeface="Courier New"/>
                <a:ea typeface="Courier New"/>
                <a:cs typeface="Courier New"/>
                <a:sym typeface="Courier New"/>
              </a:rPr>
              <a:t>=0</a:t>
            </a:r>
            <a:r>
              <a:rPr lang="en-US" sz="2200">
                <a:latin typeface="Courier New"/>
                <a:ea typeface="Courier New"/>
                <a:cs typeface="Courier New"/>
                <a:sym typeface="Courier New"/>
              </a:rPr>
              <a:t>; i </a:t>
            </a:r>
            <a:r>
              <a:rPr lang="en-US" sz="2200">
                <a:solidFill>
                  <a:srgbClr val="666666"/>
                </a:solidFill>
                <a:latin typeface="Courier New"/>
                <a:ea typeface="Courier New"/>
                <a:cs typeface="Courier New"/>
                <a:sym typeface="Courier New"/>
              </a:rPr>
              <a:t>&lt;</a:t>
            </a:r>
            <a:r>
              <a:rPr lang="en-US" sz="2200">
                <a:latin typeface="Courier New"/>
                <a:ea typeface="Courier New"/>
                <a:cs typeface="Courier New"/>
                <a:sym typeface="Courier New"/>
              </a:rPr>
              <a:t> R; i</a:t>
            </a:r>
            <a:r>
              <a:rPr lang="en-US" sz="2200">
                <a:solidFill>
                  <a:srgbClr val="666666"/>
                </a:solidFill>
                <a:latin typeface="Courier New"/>
                <a:ea typeface="Courier New"/>
                <a:cs typeface="Courier New"/>
                <a:sym typeface="Courier New"/>
              </a:rPr>
              <a:t>++</a:t>
            </a:r>
            <a:r>
              <a:rPr lang="en-US" sz="2200">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M[i] </a:t>
            </a:r>
            <a:r>
              <a:rPr lang="en-US" sz="2200">
                <a:solidFill>
                  <a:srgbClr val="666666"/>
                </a:solidFill>
                <a:latin typeface="Courier New"/>
                <a:ea typeface="Courier New"/>
                <a:cs typeface="Courier New"/>
                <a:sym typeface="Courier New"/>
              </a:rPr>
              <a:t>=</a:t>
            </a:r>
            <a:r>
              <a:rPr lang="en-US" sz="2200">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new</a:t>
            </a:r>
            <a:r>
              <a:rPr lang="en-US" sz="2200">
                <a:latin typeface="Courier New"/>
                <a:ea typeface="Courier New"/>
                <a:cs typeface="Courier New"/>
                <a:sym typeface="Courier New"/>
              </a:rPr>
              <a:t> </a:t>
            </a:r>
            <a:r>
              <a:rPr lang="en-US" sz="2200">
                <a:solidFill>
                  <a:srgbClr val="B00040"/>
                </a:solidFill>
                <a:latin typeface="Courier New"/>
                <a:ea typeface="Courier New"/>
                <a:cs typeface="Courier New"/>
                <a:sym typeface="Courier New"/>
              </a:rPr>
              <a:t>float</a:t>
            </a:r>
            <a:r>
              <a:rPr lang="en-US" sz="2200">
                <a:latin typeface="Courier New"/>
                <a:ea typeface="Courier New"/>
                <a:cs typeface="Courier New"/>
                <a:sym typeface="Courier New"/>
              </a:rPr>
              <a:t>[C];</a:t>
            </a:r>
            <a:endParaRPr sz="2200">
              <a:latin typeface="Calibri"/>
              <a:ea typeface="Calibri"/>
              <a:cs typeface="Calibri"/>
              <a:sym typeface="Calibri"/>
            </a:endParaRPr>
          </a:p>
          <a:p>
            <a:pPr indent="0" lvl="0" marL="0" marR="0" rtl="0" algn="l">
              <a:lnSpc>
                <a:spcPct val="107000"/>
              </a:lnSpc>
              <a:spcBef>
                <a:spcPts val="0"/>
              </a:spcBef>
              <a:spcAft>
                <a:spcPts val="0"/>
              </a:spcAft>
              <a:buClr>
                <a:srgbClr val="408080"/>
              </a:buClr>
              <a:buSzPct val="100000"/>
              <a:buNone/>
            </a:pPr>
            <a:r>
              <a:rPr i="1" lang="en-US" sz="2200">
                <a:solidFill>
                  <a:srgbClr val="408080"/>
                </a:solidFill>
                <a:latin typeface="Courier New"/>
                <a:ea typeface="Courier New"/>
                <a:cs typeface="Courier New"/>
                <a:sym typeface="Courier New"/>
              </a:rPr>
              <a:t>// Dùng M[i][j] cho</a:t>
            </a:r>
            <a:endParaRPr sz="2200">
              <a:latin typeface="Calibri"/>
              <a:ea typeface="Calibri"/>
              <a:cs typeface="Calibri"/>
              <a:sym typeface="Calibri"/>
            </a:endParaRPr>
          </a:p>
          <a:p>
            <a:pPr indent="0" lvl="0" marL="0" marR="0" rtl="0" algn="l">
              <a:lnSpc>
                <a:spcPct val="107000"/>
              </a:lnSpc>
              <a:spcBef>
                <a:spcPts val="0"/>
              </a:spcBef>
              <a:spcAft>
                <a:spcPts val="0"/>
              </a:spcAft>
              <a:buClr>
                <a:srgbClr val="408080"/>
              </a:buClr>
              <a:buSzPct val="100000"/>
              <a:buNone/>
            </a:pPr>
            <a:r>
              <a:rPr i="1" lang="en-US" sz="2200">
                <a:solidFill>
                  <a:srgbClr val="408080"/>
                </a:solidFill>
                <a:latin typeface="Courier New"/>
                <a:ea typeface="Courier New"/>
                <a:cs typeface="Courier New"/>
                <a:sym typeface="Courier New"/>
              </a:rPr>
              <a:t>// các phần tử của ma trận</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endParaRPr sz="2200">
              <a:latin typeface="Calibri"/>
              <a:ea typeface="Calibri"/>
              <a:cs typeface="Calibri"/>
              <a:sym typeface="Calibri"/>
            </a:endParaRPr>
          </a:p>
          <a:p>
            <a:pPr indent="0" lvl="0" marL="0" marR="0" rtl="0" algn="l">
              <a:lnSpc>
                <a:spcPct val="107000"/>
              </a:lnSpc>
              <a:spcBef>
                <a:spcPts val="0"/>
              </a:spcBef>
              <a:spcAft>
                <a:spcPts val="0"/>
              </a:spcAft>
              <a:buClr>
                <a:srgbClr val="408080"/>
              </a:buClr>
              <a:buSzPct val="100000"/>
              <a:buNone/>
            </a:pPr>
            <a:r>
              <a:rPr i="1" lang="en-US" sz="2200">
                <a:solidFill>
                  <a:srgbClr val="408080"/>
                </a:solidFill>
                <a:latin typeface="Courier New"/>
                <a:ea typeface="Courier New"/>
                <a:cs typeface="Courier New"/>
                <a:sym typeface="Courier New"/>
              </a:rPr>
              <a:t>// Giải phóng</a:t>
            </a:r>
            <a:endParaRPr sz="2200">
              <a:latin typeface="Calibri"/>
              <a:ea typeface="Calibri"/>
              <a:cs typeface="Calibri"/>
              <a:sym typeface="Calibri"/>
            </a:endParaRPr>
          </a:p>
          <a:p>
            <a:pPr indent="0" lvl="0" marL="0" marR="0" rtl="0" algn="l">
              <a:lnSpc>
                <a:spcPct val="107000"/>
              </a:lnSpc>
              <a:spcBef>
                <a:spcPts val="0"/>
              </a:spcBef>
              <a:spcAft>
                <a:spcPts val="0"/>
              </a:spcAft>
              <a:buClr>
                <a:srgbClr val="008000"/>
              </a:buClr>
              <a:buSzPct val="100000"/>
              <a:buNone/>
            </a:pPr>
            <a:r>
              <a:rPr b="1" lang="en-US" sz="2200">
                <a:solidFill>
                  <a:srgbClr val="008000"/>
                </a:solidFill>
                <a:latin typeface="Courier New"/>
                <a:ea typeface="Courier New"/>
                <a:cs typeface="Courier New"/>
                <a:sym typeface="Courier New"/>
              </a:rPr>
              <a:t>for</a:t>
            </a:r>
            <a:r>
              <a:rPr lang="en-US" sz="2200">
                <a:latin typeface="Courier New"/>
                <a:ea typeface="Courier New"/>
                <a:cs typeface="Courier New"/>
                <a:sym typeface="Courier New"/>
              </a:rPr>
              <a:t>(i</a:t>
            </a:r>
            <a:r>
              <a:rPr lang="en-US" sz="2200">
                <a:solidFill>
                  <a:srgbClr val="666666"/>
                </a:solidFill>
                <a:latin typeface="Courier New"/>
                <a:ea typeface="Courier New"/>
                <a:cs typeface="Courier New"/>
                <a:sym typeface="Courier New"/>
              </a:rPr>
              <a:t>=0</a:t>
            </a:r>
            <a:r>
              <a:rPr lang="en-US" sz="2200">
                <a:latin typeface="Courier New"/>
                <a:ea typeface="Courier New"/>
                <a:cs typeface="Courier New"/>
                <a:sym typeface="Courier New"/>
              </a:rPr>
              <a:t>; i</a:t>
            </a:r>
            <a:r>
              <a:rPr lang="en-US" sz="2200">
                <a:solidFill>
                  <a:srgbClr val="666666"/>
                </a:solidFill>
                <a:latin typeface="Courier New"/>
                <a:ea typeface="Courier New"/>
                <a:cs typeface="Courier New"/>
                <a:sym typeface="Courier New"/>
              </a:rPr>
              <a:t>&lt;</a:t>
            </a:r>
            <a:r>
              <a:rPr lang="en-US" sz="2200">
                <a:latin typeface="Courier New"/>
                <a:ea typeface="Courier New"/>
                <a:cs typeface="Courier New"/>
                <a:sym typeface="Courier New"/>
              </a:rPr>
              <a:t>R; i</a:t>
            </a:r>
            <a:r>
              <a:rPr lang="en-US" sz="2200">
                <a:solidFill>
                  <a:srgbClr val="666666"/>
                </a:solidFill>
                <a:latin typeface="Courier New"/>
                <a:ea typeface="Courier New"/>
                <a:cs typeface="Courier New"/>
                <a:sym typeface="Courier New"/>
              </a:rPr>
              <a:t>++</a:t>
            </a:r>
            <a:r>
              <a:rPr lang="en-US" sz="2200">
                <a:latin typeface="Courier New"/>
                <a:ea typeface="Courier New"/>
                <a:cs typeface="Courier New"/>
                <a:sym typeface="Courier New"/>
              </a:rPr>
              <a:t>)</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r>
              <a:rPr i="1" lang="en-US" sz="2200">
                <a:solidFill>
                  <a:srgbClr val="408080"/>
                </a:solidFill>
                <a:latin typeface="Courier New"/>
                <a:ea typeface="Courier New"/>
                <a:cs typeface="Courier New"/>
                <a:sym typeface="Courier New"/>
              </a:rPr>
              <a:t>// Giải phóng các hàng</a:t>
            </a:r>
            <a:endParaRPr sz="22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200">
                <a:latin typeface="Courier New"/>
                <a:ea typeface="Courier New"/>
                <a:cs typeface="Courier New"/>
                <a:sym typeface="Courier New"/>
              </a:rPr>
              <a:t>	</a:t>
            </a:r>
            <a:r>
              <a:rPr b="1" lang="en-US" sz="2200">
                <a:solidFill>
                  <a:srgbClr val="008000"/>
                </a:solidFill>
                <a:latin typeface="Courier New"/>
                <a:ea typeface="Courier New"/>
                <a:cs typeface="Courier New"/>
                <a:sym typeface="Courier New"/>
              </a:rPr>
              <a:t>delete</a:t>
            </a:r>
            <a:r>
              <a:rPr lang="en-US" sz="2200">
                <a:latin typeface="Courier New"/>
                <a:ea typeface="Courier New"/>
                <a:cs typeface="Courier New"/>
                <a:sym typeface="Courier New"/>
              </a:rPr>
              <a:t> [] M[i];</a:t>
            </a:r>
            <a:endParaRPr sz="2200">
              <a:latin typeface="Calibri"/>
              <a:ea typeface="Calibri"/>
              <a:cs typeface="Calibri"/>
              <a:sym typeface="Calibri"/>
            </a:endParaRPr>
          </a:p>
          <a:p>
            <a:pPr indent="0" lvl="0" marL="0" marR="0" rtl="0" algn="l">
              <a:lnSpc>
                <a:spcPct val="107000"/>
              </a:lnSpc>
              <a:spcBef>
                <a:spcPts val="0"/>
              </a:spcBef>
              <a:spcAft>
                <a:spcPts val="0"/>
              </a:spcAft>
              <a:buClr>
                <a:srgbClr val="008000"/>
              </a:buClr>
              <a:buSzPct val="100000"/>
              <a:buNone/>
            </a:pPr>
            <a:r>
              <a:rPr b="1" lang="en-US" sz="2200">
                <a:solidFill>
                  <a:srgbClr val="008000"/>
                </a:solidFill>
                <a:latin typeface="Courier New"/>
                <a:ea typeface="Courier New"/>
                <a:cs typeface="Courier New"/>
                <a:sym typeface="Courier New"/>
              </a:rPr>
              <a:t>delete</a:t>
            </a:r>
            <a:r>
              <a:rPr lang="en-US" sz="2200">
                <a:latin typeface="Courier New"/>
                <a:ea typeface="Courier New"/>
                <a:cs typeface="Courier New"/>
                <a:sym typeface="Courier New"/>
              </a:rPr>
              <a:t> [] M; </a:t>
            </a:r>
            <a:endParaRPr sz="2200">
              <a:latin typeface="Calibri"/>
              <a:ea typeface="Calibri"/>
              <a:cs typeface="Calibri"/>
              <a:sym typeface="Calibri"/>
            </a:endParaRPr>
          </a:p>
          <a:p>
            <a:pPr indent="-87629" lvl="0" marL="22860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p:txBody>
      </p:sp>
      <p:sp>
        <p:nvSpPr>
          <p:cNvPr id="309" name="Google Shape;309;p3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F2F2"/>
              </a:buClr>
              <a:buSzPts val="4000"/>
              <a:buFont typeface="Questrial"/>
              <a:buNone/>
            </a:pPr>
            <a:r>
              <a:rPr lang="en-US" sz="4000"/>
              <a:t>Xin cảm ơn!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Chương trình ví dụ</a:t>
            </a:r>
            <a:endParaRPr/>
          </a:p>
        </p:txBody>
      </p:sp>
      <p:sp>
        <p:nvSpPr>
          <p:cNvPr id="86" name="Google Shape;86;p4"/>
          <p:cNvSpPr txBox="1"/>
          <p:nvPr>
            <p:ph idx="1" type="body"/>
          </p:nvPr>
        </p:nvSpPr>
        <p:spPr>
          <a:xfrm>
            <a:off x="628649" y="969818"/>
            <a:ext cx="8189673" cy="52071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BC7A00"/>
              </a:buClr>
              <a:buSzPts val="2000"/>
              <a:buNone/>
            </a:pPr>
            <a:r>
              <a:rPr lang="en-US" sz="2000">
                <a:solidFill>
                  <a:srgbClr val="BC7A00"/>
                </a:solidFill>
                <a:latin typeface="Courier New"/>
                <a:ea typeface="Courier New"/>
                <a:cs typeface="Courier New"/>
                <a:sym typeface="Courier New"/>
              </a:rPr>
              <a:t>#include&lt;stdio.h&gt;</a:t>
            </a:r>
            <a:endParaRPr/>
          </a:p>
          <a:p>
            <a:pPr indent="0" lvl="0" marL="0" rtl="0" algn="l">
              <a:lnSpc>
                <a:spcPct val="90000"/>
              </a:lnSpc>
              <a:spcBef>
                <a:spcPts val="1000"/>
              </a:spcBef>
              <a:spcAft>
                <a:spcPts val="0"/>
              </a:spcAft>
              <a:buClr>
                <a:srgbClr val="B00040"/>
              </a:buClr>
              <a:buSzPts val="2000"/>
              <a:buNone/>
            </a:pPr>
            <a:r>
              <a:rPr lang="en-US" sz="2000">
                <a:solidFill>
                  <a:srgbClr val="B00040"/>
                </a:solidFill>
                <a:latin typeface="Courier New"/>
                <a:ea typeface="Courier New"/>
                <a:cs typeface="Courier New"/>
                <a:sym typeface="Courier New"/>
              </a:rPr>
              <a:t>int </a:t>
            </a:r>
            <a:r>
              <a:rPr lang="en-US" sz="2000">
                <a:solidFill>
                  <a:srgbClr val="0000FF"/>
                </a:solidFill>
                <a:latin typeface="Courier New"/>
                <a:ea typeface="Courier New"/>
                <a:cs typeface="Courier New"/>
                <a:sym typeface="Courier New"/>
              </a:rPr>
              <a:t>main() {</a:t>
            </a:r>
            <a:endParaRPr/>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 x </a:t>
            </a:r>
            <a:r>
              <a:rPr lang="en-US" sz="2000">
                <a:solidFill>
                  <a:srgbClr val="666666"/>
                </a:solidFill>
                <a:latin typeface="Courier New"/>
                <a:ea typeface="Courier New"/>
                <a:cs typeface="Courier New"/>
                <a:sym typeface="Courier New"/>
              </a:rPr>
              <a:t>= 10;</a:t>
            </a:r>
            <a:endParaRPr/>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printf(</a:t>
            </a:r>
            <a:r>
              <a:rPr lang="en-US" sz="2000">
                <a:solidFill>
                  <a:srgbClr val="BA2121"/>
                </a:solidFill>
                <a:latin typeface="Courier New"/>
                <a:ea typeface="Courier New"/>
                <a:cs typeface="Courier New"/>
                <a:sym typeface="Courier New"/>
              </a:rPr>
              <a:t>"Value of x is %d</a:t>
            </a:r>
            <a:r>
              <a:rPr b="1" lang="en-US" sz="2000">
                <a:solidFill>
                  <a:srgbClr val="BB6622"/>
                </a:solidFill>
                <a:latin typeface="Courier New"/>
                <a:ea typeface="Courier New"/>
                <a:cs typeface="Courier New"/>
                <a:sym typeface="Courier New"/>
              </a:rPr>
              <a:t>\n</a:t>
            </a:r>
            <a:r>
              <a:rPr b="1" lang="en-US" sz="2000">
                <a:solidFill>
                  <a:srgbClr val="BA2121"/>
                </a:solidFill>
                <a:latin typeface="Courier New"/>
                <a:ea typeface="Courier New"/>
                <a:cs typeface="Courier New"/>
                <a:sym typeface="Courier New"/>
              </a:rPr>
              <a:t>",x);</a:t>
            </a:r>
            <a:endParaRPr/>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printf(</a:t>
            </a:r>
            <a:r>
              <a:rPr lang="en-US" sz="2000">
                <a:solidFill>
                  <a:srgbClr val="BA2121"/>
                </a:solidFill>
                <a:latin typeface="Courier New"/>
                <a:ea typeface="Courier New"/>
                <a:cs typeface="Courier New"/>
                <a:sym typeface="Courier New"/>
              </a:rPr>
              <a:t>"Address of x in Hex is %p</a:t>
            </a:r>
            <a:r>
              <a:rPr b="1" lang="en-US" sz="2000">
                <a:solidFill>
                  <a:srgbClr val="BB6622"/>
                </a:solidFill>
                <a:latin typeface="Courier New"/>
                <a:ea typeface="Courier New"/>
                <a:cs typeface="Courier New"/>
                <a:sym typeface="Courier New"/>
              </a:rPr>
              <a:t>\n</a:t>
            </a:r>
            <a:r>
              <a:rPr b="1" lang="en-US" sz="2000">
                <a:solidFill>
                  <a:srgbClr val="BA2121"/>
                </a:solidFill>
                <a:latin typeface="Courier New"/>
                <a:ea typeface="Courier New"/>
                <a:cs typeface="Courier New"/>
                <a:sym typeface="Courier New"/>
              </a:rPr>
              <a:t>",</a:t>
            </a:r>
            <a:r>
              <a:rPr b="1" lang="en-US" sz="2000">
                <a:solidFill>
                  <a:srgbClr val="666666"/>
                </a:solidFill>
                <a:latin typeface="Courier New"/>
                <a:ea typeface="Courier New"/>
                <a:cs typeface="Courier New"/>
                <a:sym typeface="Courier New"/>
              </a:rPr>
              <a:t>&amp;x);</a:t>
            </a:r>
            <a:endParaRPr/>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printf(</a:t>
            </a:r>
            <a:r>
              <a:rPr lang="en-US" sz="2000">
                <a:solidFill>
                  <a:srgbClr val="BA2121"/>
                </a:solidFill>
                <a:latin typeface="Courier New"/>
                <a:ea typeface="Courier New"/>
                <a:cs typeface="Courier New"/>
                <a:sym typeface="Courier New"/>
              </a:rPr>
              <a:t>"Address of x in decimal is %lu</a:t>
            </a:r>
            <a:r>
              <a:rPr b="1" lang="en-US" sz="2000">
                <a:solidFill>
                  <a:srgbClr val="BB6622"/>
                </a:solidFill>
                <a:latin typeface="Courier New"/>
                <a:ea typeface="Courier New"/>
                <a:cs typeface="Courier New"/>
                <a:sym typeface="Courier New"/>
              </a:rPr>
              <a:t>\n</a:t>
            </a:r>
            <a:r>
              <a:rPr b="1" lang="en-US" sz="2000">
                <a:solidFill>
                  <a:srgbClr val="BA2121"/>
                </a:solidFill>
                <a:latin typeface="Courier New"/>
                <a:ea typeface="Courier New"/>
                <a:cs typeface="Courier New"/>
                <a:sym typeface="Courier New"/>
              </a:rPr>
              <a:t>",</a:t>
            </a:r>
            <a:r>
              <a:rPr b="1" lang="en-US" sz="2000">
                <a:solidFill>
                  <a:srgbClr val="666666"/>
                </a:solidFill>
                <a:latin typeface="Courier New"/>
                <a:ea typeface="Courier New"/>
                <a:cs typeface="Courier New"/>
                <a:sym typeface="Courier New"/>
              </a:rPr>
              <a:t>&amp;x);</a:t>
            </a:r>
            <a:endParaRPr/>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printf(</a:t>
            </a:r>
            <a:r>
              <a:rPr lang="en-US" sz="2000">
                <a:solidFill>
                  <a:srgbClr val="BA2121"/>
                </a:solidFill>
                <a:latin typeface="Courier New"/>
                <a:ea typeface="Courier New"/>
                <a:cs typeface="Courier New"/>
                <a:sym typeface="Courier New"/>
              </a:rPr>
              <a:t>"Value at address of x is %d</a:t>
            </a:r>
            <a:r>
              <a:rPr b="1" lang="en-US" sz="2000">
                <a:solidFill>
                  <a:srgbClr val="BB6622"/>
                </a:solidFill>
                <a:latin typeface="Courier New"/>
                <a:ea typeface="Courier New"/>
                <a:cs typeface="Courier New"/>
                <a:sym typeface="Courier New"/>
              </a:rPr>
              <a:t>\n</a:t>
            </a:r>
            <a:r>
              <a:rPr b="1" lang="en-US" sz="2000">
                <a:solidFill>
                  <a:srgbClr val="BA2121"/>
                </a:solidFill>
                <a:latin typeface="Courier New"/>
                <a:ea typeface="Courier New"/>
                <a:cs typeface="Courier New"/>
                <a:sym typeface="Courier New"/>
              </a:rPr>
              <a:t>",</a:t>
            </a:r>
            <a:r>
              <a:rPr b="1" lang="en-US" sz="2000">
                <a:solidFill>
                  <a:srgbClr val="666666"/>
                </a:solidFill>
                <a:latin typeface="Courier New"/>
                <a:ea typeface="Courier New"/>
                <a:cs typeface="Courier New"/>
                <a:sym typeface="Courier New"/>
              </a:rPr>
              <a:t>*(&amp;x));</a:t>
            </a:r>
            <a:endParaRPr/>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 </a:t>
            </a:r>
            <a:r>
              <a:rPr b="1" lang="en-US" sz="2000">
                <a:solidFill>
                  <a:srgbClr val="666666"/>
                </a:solidFill>
                <a:latin typeface="Courier New"/>
                <a:ea typeface="Courier New"/>
                <a:cs typeface="Courier New"/>
                <a:sym typeface="Courier New"/>
              </a:rPr>
              <a:t>0;</a:t>
            </a:r>
            <a:endParaRPr/>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ts val="2400"/>
              <a:buNone/>
            </a:pPr>
            <a:r>
              <a:t/>
            </a:r>
            <a:endParaRPr>
              <a:latin typeface="Arial"/>
              <a:ea typeface="Arial"/>
              <a:cs typeface="Arial"/>
              <a:sym typeface="Arial"/>
            </a:endParaRPr>
          </a:p>
        </p:txBody>
      </p:sp>
      <p:sp>
        <p:nvSpPr>
          <p:cNvPr id="87" name="Google Shape;87;p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4"/>
          <p:cNvSpPr txBox="1"/>
          <p:nvPr/>
        </p:nvSpPr>
        <p:spPr>
          <a:xfrm>
            <a:off x="2098624" y="4557010"/>
            <a:ext cx="6560468" cy="1769820"/>
          </a:xfrm>
          <a:prstGeom prst="rect">
            <a:avLst/>
          </a:prstGeom>
          <a:solidFill>
            <a:schemeClr val="dk1"/>
          </a:solidFill>
          <a:ln>
            <a:noFill/>
          </a:ln>
        </p:spPr>
        <p:txBody>
          <a:bodyPr anchorCtr="0" anchor="t" bIns="45700" lIns="91425" spcFirstLastPara="1" rIns="91425" wrap="square" tIns="45700">
            <a:normAutofit/>
          </a:bodyPr>
          <a:lstStyle/>
          <a:p>
            <a:pPr indent="-342900" lvl="0" marL="342900" marR="0" rtl="0" algn="l">
              <a:spcBef>
                <a:spcPts val="0"/>
              </a:spcBef>
              <a:spcAft>
                <a:spcPts val="0"/>
              </a:spcAft>
              <a:buNone/>
            </a:pPr>
            <a:r>
              <a:rPr lang="en-US" sz="2000">
                <a:solidFill>
                  <a:schemeClr val="lt1"/>
                </a:solidFill>
                <a:latin typeface="Calibri"/>
                <a:ea typeface="Calibri"/>
                <a:cs typeface="Calibri"/>
                <a:sym typeface="Calibri"/>
              </a:rPr>
              <a:t>Value of x is 10</a:t>
            </a:r>
            <a:endParaRPr/>
          </a:p>
          <a:p>
            <a:pPr indent="-342900" lvl="0" marL="342900" marR="0" rtl="0" algn="l">
              <a:spcBef>
                <a:spcPts val="400"/>
              </a:spcBef>
              <a:spcAft>
                <a:spcPts val="0"/>
              </a:spcAft>
              <a:buNone/>
            </a:pPr>
            <a:r>
              <a:rPr lang="en-US" sz="2000">
                <a:solidFill>
                  <a:schemeClr val="lt1"/>
                </a:solidFill>
                <a:latin typeface="Calibri"/>
                <a:ea typeface="Calibri"/>
                <a:cs typeface="Calibri"/>
                <a:sym typeface="Calibri"/>
              </a:rPr>
              <a:t>Address of x in Hex is 0061FF0C</a:t>
            </a:r>
            <a:endParaRPr/>
          </a:p>
          <a:p>
            <a:pPr indent="-342900" lvl="0" marL="342900" marR="0" rtl="0" algn="l">
              <a:spcBef>
                <a:spcPts val="400"/>
              </a:spcBef>
              <a:spcAft>
                <a:spcPts val="0"/>
              </a:spcAft>
              <a:buNone/>
            </a:pPr>
            <a:r>
              <a:rPr lang="en-US" sz="2000">
                <a:solidFill>
                  <a:schemeClr val="lt1"/>
                </a:solidFill>
                <a:latin typeface="Calibri"/>
                <a:ea typeface="Calibri"/>
                <a:cs typeface="Calibri"/>
                <a:sym typeface="Calibri"/>
              </a:rPr>
              <a:t>Address of x in decimal is 6422284</a:t>
            </a:r>
            <a:endParaRPr/>
          </a:p>
          <a:p>
            <a:pPr indent="-342900" lvl="0" marL="342900" marR="0" rtl="0" algn="l">
              <a:spcBef>
                <a:spcPts val="400"/>
              </a:spcBef>
              <a:spcAft>
                <a:spcPts val="0"/>
              </a:spcAft>
              <a:buNone/>
            </a:pPr>
            <a:r>
              <a:rPr lang="en-US" sz="2000">
                <a:solidFill>
                  <a:schemeClr val="lt1"/>
                </a:solidFill>
                <a:latin typeface="Calibri"/>
                <a:ea typeface="Calibri"/>
                <a:cs typeface="Calibri"/>
                <a:sym typeface="Calibri"/>
              </a:rPr>
              <a:t>Value at address of x is 10</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Khái niệm con trỏ</a:t>
            </a:r>
            <a:endParaRPr/>
          </a:p>
        </p:txBody>
      </p:sp>
      <p:sp>
        <p:nvSpPr>
          <p:cNvPr id="94" name="Google Shape;94;p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85750" lvl="0" marL="285750" rtl="0" algn="l">
              <a:lnSpc>
                <a:spcPct val="130000"/>
              </a:lnSpc>
              <a:spcBef>
                <a:spcPts val="0"/>
              </a:spcBef>
              <a:spcAft>
                <a:spcPts val="0"/>
              </a:spcAft>
              <a:buClr>
                <a:schemeClr val="dk1"/>
              </a:buClr>
              <a:buSzPts val="2400"/>
              <a:buChar char="•"/>
            </a:pPr>
            <a:r>
              <a:rPr lang="en-US"/>
              <a:t>Con trỏ là một biến chứa </a:t>
            </a:r>
            <a:r>
              <a:rPr lang="en-US">
                <a:solidFill>
                  <a:srgbClr val="FF0000"/>
                </a:solidFill>
              </a:rPr>
              <a:t>địa chỉ vùng nhớ </a:t>
            </a:r>
            <a:r>
              <a:rPr lang="en-US"/>
              <a:t>của một biến khác. </a:t>
            </a:r>
            <a:br>
              <a:rPr lang="en-US"/>
            </a:br>
            <a:endParaRPr/>
          </a:p>
          <a:p>
            <a:pPr indent="-285750" lvl="0" marL="285750" rtl="0" algn="l">
              <a:lnSpc>
                <a:spcPct val="130000"/>
              </a:lnSpc>
              <a:spcBef>
                <a:spcPts val="1000"/>
              </a:spcBef>
              <a:spcAft>
                <a:spcPts val="0"/>
              </a:spcAft>
              <a:buClr>
                <a:schemeClr val="dk1"/>
              </a:buClr>
              <a:buSzPts val="2400"/>
              <a:buChar char="•"/>
            </a:pPr>
            <a:r>
              <a:rPr lang="en-US"/>
              <a:t>Cú pháp chung khai báo biến con trỏ</a:t>
            </a:r>
            <a:endParaRPr/>
          </a:p>
          <a:p>
            <a:pPr indent="0" lvl="0" marL="0" rtl="0" algn="l">
              <a:lnSpc>
                <a:spcPct val="13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	data_type* ptr_name; </a:t>
            </a:r>
            <a:br>
              <a:rPr lang="en-US">
                <a:solidFill>
                  <a:srgbClr val="FF0000"/>
                </a:solidFill>
              </a:rPr>
            </a:br>
            <a:endParaRPr>
              <a:solidFill>
                <a:srgbClr val="FF0000"/>
              </a:solidFill>
            </a:endParaRPr>
          </a:p>
          <a:p>
            <a:pPr indent="-285750" lvl="0" marL="285750" rtl="0" algn="l">
              <a:lnSpc>
                <a:spcPct val="130000"/>
              </a:lnSpc>
              <a:spcBef>
                <a:spcPts val="1000"/>
              </a:spcBef>
              <a:spcAft>
                <a:spcPts val="0"/>
              </a:spcAft>
              <a:buClr>
                <a:schemeClr val="dk1"/>
              </a:buClr>
              <a:buSzPts val="2400"/>
              <a:buChar char="•"/>
            </a:pPr>
            <a:r>
              <a:rPr lang="en-US"/>
              <a:t>Ký hiệu '*’ thông báo cho trình biên dịch rằng </a:t>
            </a:r>
            <a:r>
              <a:rPr i="1" lang="en-US"/>
              <a:t>ptr_name</a:t>
            </a:r>
            <a:r>
              <a:rPr lang="en-US"/>
              <a:t> là một biến con trỏ và </a:t>
            </a:r>
            <a:r>
              <a:rPr i="1" lang="en-US"/>
              <a:t>data_type</a:t>
            </a:r>
            <a:r>
              <a:rPr lang="en-US"/>
              <a:t>  chỉ định rằng con trỏ này sẽ trỏ tới địa chỉ vùng nhớ của một biến kiểu </a:t>
            </a:r>
            <a:r>
              <a:rPr i="1" lang="en-US"/>
              <a:t>data_type</a:t>
            </a:r>
            <a:r>
              <a:rPr lang="en-US"/>
              <a:t>. </a:t>
            </a:r>
            <a:endParaRPr/>
          </a:p>
        </p:txBody>
      </p:sp>
      <p:sp>
        <p:nvSpPr>
          <p:cNvPr id="95" name="Google Shape;95;p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Questrial"/>
              <a:buNone/>
            </a:pPr>
            <a:r>
              <a:rPr lang="en-US" sz="2400"/>
              <a:t>Tham chiếu ngược (dereference) biến con trỏ </a:t>
            </a:r>
            <a:endParaRPr sz="2400"/>
          </a:p>
        </p:txBody>
      </p:sp>
      <p:sp>
        <p:nvSpPr>
          <p:cNvPr id="101" name="Google Shape;101;p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Chúng ta có thể “tham chiếu ngược" một con trỏ, nghĩa là lấy giá trị của biến mà con trỏ đang trỏ vào bằng cách dùng pháp toán ‘</a:t>
            </a:r>
            <a:r>
              <a:rPr lang="en-US">
                <a:solidFill>
                  <a:srgbClr val="FF0000"/>
                </a:solidFill>
                <a:latin typeface="Courier New"/>
                <a:ea typeface="Courier New"/>
                <a:cs typeface="Courier New"/>
                <a:sym typeface="Courier New"/>
              </a:rPr>
              <a:t>*</a:t>
            </a:r>
            <a:r>
              <a:rPr lang="en-US"/>
              <a:t>’, chẳng hạn </a:t>
            </a:r>
            <a:r>
              <a:rPr lang="en-US">
                <a:solidFill>
                  <a:srgbClr val="FF0000"/>
                </a:solidFill>
                <a:latin typeface="Courier New"/>
                <a:ea typeface="Courier New"/>
                <a:cs typeface="Courier New"/>
                <a:sym typeface="Courier New"/>
              </a:rPr>
              <a:t>*ptr</a:t>
            </a:r>
            <a:r>
              <a:rPr lang="en-US"/>
              <a:t>.</a:t>
            </a:r>
            <a:br>
              <a:rPr lang="en-US"/>
            </a:br>
            <a:endParaRPr/>
          </a:p>
          <a:p>
            <a:pPr indent="-228600" lvl="0" marL="228600" rtl="0" algn="l">
              <a:lnSpc>
                <a:spcPct val="150000"/>
              </a:lnSpc>
              <a:spcBef>
                <a:spcPts val="1000"/>
              </a:spcBef>
              <a:spcAft>
                <a:spcPts val="0"/>
              </a:spcAft>
              <a:buClr>
                <a:schemeClr val="dk1"/>
              </a:buClr>
              <a:buSzPts val="2400"/>
              <a:buFont typeface="Noto Sans Symbols"/>
              <a:buChar char="▪"/>
            </a:pPr>
            <a:r>
              <a:rPr lang="en-US"/>
              <a:t> Do đó, </a:t>
            </a:r>
            <a:r>
              <a:rPr lang="en-US">
                <a:solidFill>
                  <a:srgbClr val="FF0000"/>
                </a:solidFill>
                <a:latin typeface="Courier New"/>
                <a:ea typeface="Courier New"/>
                <a:cs typeface="Courier New"/>
                <a:sym typeface="Courier New"/>
              </a:rPr>
              <a:t>*ptr </a:t>
            </a:r>
            <a:r>
              <a:rPr i="1" lang="en-US"/>
              <a:t>có giá trị 10</a:t>
            </a:r>
            <a:r>
              <a:rPr lang="en-US"/>
              <a:t>,  vì 10 đang là giá trị của </a:t>
            </a:r>
            <a:r>
              <a:rPr i="1" lang="en-US"/>
              <a:t>x</a:t>
            </a:r>
            <a:r>
              <a:rPr lang="en-US"/>
              <a:t>.</a:t>
            </a:r>
            <a:endParaRPr/>
          </a:p>
          <a:p>
            <a:pPr indent="-228600" lvl="0" marL="228600" rtl="0" algn="l">
              <a:lnSpc>
                <a:spcPct val="150000"/>
              </a:lnSpc>
              <a:spcBef>
                <a:spcPts val="1000"/>
              </a:spcBef>
              <a:spcAft>
                <a:spcPts val="0"/>
              </a:spcAft>
              <a:buClr>
                <a:schemeClr val="dk1"/>
              </a:buClr>
              <a:buSzPts val="1600"/>
              <a:buNone/>
            </a:pPr>
            <a:r>
              <a:t/>
            </a:r>
            <a:endParaRPr b="1" sz="1600"/>
          </a:p>
        </p:txBody>
      </p:sp>
      <p:sp>
        <p:nvSpPr>
          <p:cNvPr id="102" name="Google Shape;102;p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con trỏ</a:t>
            </a:r>
            <a:endParaRPr/>
          </a:p>
        </p:txBody>
      </p:sp>
      <p:sp>
        <p:nvSpPr>
          <p:cNvPr id="108" name="Google Shape;108;p7"/>
          <p:cNvSpPr txBox="1"/>
          <p:nvPr>
            <p:ph idx="1" type="body"/>
          </p:nvPr>
        </p:nvSpPr>
        <p:spPr>
          <a:xfrm>
            <a:off x="628649" y="969818"/>
            <a:ext cx="8189673" cy="52071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lang="en-US">
                <a:solidFill>
                  <a:srgbClr val="FF0000"/>
                </a:solidFill>
                <a:latin typeface="Courier New"/>
                <a:ea typeface="Courier New"/>
                <a:cs typeface="Courier New"/>
                <a:sym typeface="Courier New"/>
              </a:rPr>
              <a:t>int x = 10;</a:t>
            </a:r>
            <a:br>
              <a:rPr lang="en-US">
                <a:solidFill>
                  <a:srgbClr val="FF0000"/>
                </a:solidFill>
                <a:latin typeface="Courier New"/>
                <a:ea typeface="Courier New"/>
                <a:cs typeface="Courier New"/>
                <a:sym typeface="Courier New"/>
              </a:rPr>
            </a:br>
            <a:br>
              <a:rPr lang="en-US">
                <a:solidFill>
                  <a:srgbClr val="FF0000"/>
                </a:solidFill>
                <a:latin typeface="Courier New"/>
                <a:ea typeface="Courier New"/>
                <a:cs typeface="Courier New"/>
                <a:sym typeface="Courier New"/>
              </a:rPr>
            </a:br>
            <a:r>
              <a:rPr lang="en-US">
                <a:solidFill>
                  <a:srgbClr val="FF0000"/>
                </a:solidFill>
                <a:latin typeface="Courier New"/>
                <a:ea typeface="Courier New"/>
                <a:cs typeface="Courier New"/>
                <a:sym typeface="Courier New"/>
              </a:rPr>
              <a:t>int *p = &amp;x; </a:t>
            </a:r>
            <a:br>
              <a:rPr lang="en-US"/>
            </a:br>
            <a:br>
              <a:rPr lang="en-US"/>
            </a:br>
            <a:r>
              <a:rPr lang="en-US"/>
              <a:t>Nếu con trỏ </a:t>
            </a:r>
            <a:r>
              <a:rPr lang="en-US">
                <a:solidFill>
                  <a:srgbClr val="FF0000"/>
                </a:solidFill>
                <a:latin typeface="Courier New"/>
                <a:ea typeface="Courier New"/>
                <a:cs typeface="Courier New"/>
                <a:sym typeface="Courier New"/>
              </a:rPr>
              <a:t>p</a:t>
            </a:r>
            <a:r>
              <a:rPr lang="en-US"/>
              <a:t> giữ địa chỉ của biến </a:t>
            </a:r>
            <a:r>
              <a:rPr lang="en-US">
                <a:solidFill>
                  <a:srgbClr val="FF0000"/>
                </a:solidFill>
                <a:latin typeface="Courier New"/>
                <a:ea typeface="Courier New"/>
                <a:cs typeface="Courier New"/>
                <a:sym typeface="Courier New"/>
              </a:rPr>
              <a:t>a</a:t>
            </a:r>
            <a:r>
              <a:rPr lang="en-US"/>
              <a:t>,  ta nói </a:t>
            </a:r>
            <a:r>
              <a:rPr lang="en-US">
                <a:solidFill>
                  <a:srgbClr val="FF0000"/>
                </a:solidFill>
                <a:latin typeface="Courier New"/>
                <a:ea typeface="Courier New"/>
                <a:cs typeface="Courier New"/>
                <a:sym typeface="Courier New"/>
              </a:rPr>
              <a:t>p</a:t>
            </a:r>
            <a:r>
              <a:rPr lang="en-US"/>
              <a:t> trỏ tới biến </a:t>
            </a:r>
            <a:r>
              <a:rPr lang="en-US">
                <a:solidFill>
                  <a:srgbClr val="FF0000"/>
                </a:solidFill>
                <a:latin typeface="Courier New"/>
                <a:ea typeface="Courier New"/>
                <a:cs typeface="Courier New"/>
                <a:sym typeface="Courier New"/>
              </a:rPr>
              <a:t>a</a:t>
            </a:r>
            <a:endParaRPr/>
          </a:p>
          <a:p>
            <a:pPr indent="0" lvl="0" marL="0" rtl="0" algn="l">
              <a:lnSpc>
                <a:spcPct val="90000"/>
              </a:lnSpc>
              <a:spcBef>
                <a:spcPts val="1000"/>
              </a:spcBef>
              <a:spcAft>
                <a:spcPts val="0"/>
              </a:spcAft>
              <a:buClr>
                <a:schemeClr val="dk1"/>
              </a:buClr>
              <a:buSzPts val="2400"/>
              <a:buNone/>
            </a:pPr>
            <a:br>
              <a:rPr lang="en-US"/>
            </a:br>
            <a:r>
              <a:rPr lang="en-US">
                <a:solidFill>
                  <a:srgbClr val="FF0000"/>
                </a:solidFill>
                <a:latin typeface="Courier New"/>
                <a:ea typeface="Courier New"/>
                <a:cs typeface="Courier New"/>
                <a:sym typeface="Courier New"/>
              </a:rPr>
              <a:t>*p </a:t>
            </a:r>
            <a:r>
              <a:rPr lang="en-US"/>
              <a:t>biểu diễn giá trị lưu tại địa chỉ  </a:t>
            </a:r>
            <a:r>
              <a:rPr lang="en-US">
                <a:solidFill>
                  <a:srgbClr val="FF0000"/>
                </a:solidFill>
                <a:latin typeface="Courier New"/>
                <a:ea typeface="Courier New"/>
                <a:cs typeface="Courier New"/>
                <a:sym typeface="Courier New"/>
              </a:rPr>
              <a:t>p</a:t>
            </a:r>
            <a:br>
              <a:rPr lang="en-US"/>
            </a:br>
            <a:r>
              <a:rPr lang="en-US"/>
              <a:t>  </a:t>
            </a:r>
            <a:br>
              <a:rPr lang="en-US"/>
            </a:br>
            <a:r>
              <a:rPr lang="en-US">
                <a:solidFill>
                  <a:srgbClr val="FF0000"/>
                </a:solidFill>
                <a:latin typeface="Courier New"/>
                <a:ea typeface="Courier New"/>
                <a:cs typeface="Courier New"/>
                <a:sym typeface="Courier New"/>
              </a:rPr>
              <a:t>*p </a:t>
            </a:r>
            <a:r>
              <a:rPr lang="en-US"/>
              <a:t>được gọi là “tham chiếu ngược” của con trỏ </a:t>
            </a:r>
            <a:r>
              <a:rPr lang="en-US">
                <a:solidFill>
                  <a:srgbClr val="FF0000"/>
                </a:solidFill>
                <a:latin typeface="Courier New"/>
                <a:ea typeface="Courier New"/>
                <a:cs typeface="Courier New"/>
                <a:sym typeface="Courier New"/>
              </a:rPr>
              <a:t>p</a:t>
            </a:r>
            <a:br>
              <a:rPr lang="en-US"/>
            </a:br>
            <a:endParaRPr/>
          </a:p>
          <a:p>
            <a:pPr indent="-228600" lvl="0" marL="228600" rtl="0" algn="l">
              <a:lnSpc>
                <a:spcPct val="90000"/>
              </a:lnSpc>
              <a:spcBef>
                <a:spcPts val="1000"/>
              </a:spcBef>
              <a:spcAft>
                <a:spcPts val="0"/>
              </a:spcAft>
              <a:buClr>
                <a:schemeClr val="dk1"/>
              </a:buClr>
              <a:buSzPts val="2400"/>
              <a:buChar char="•"/>
            </a:pPr>
            <a:r>
              <a:rPr lang="en-US"/>
              <a:t>Con trỏ được dùng để lấy địa chỉ của biến nó trỏ vào, đồng thời cũng có thể lấy giá trị của biến đó</a:t>
            </a:r>
            <a:endParaRPr/>
          </a:p>
        </p:txBody>
      </p:sp>
      <p:sp>
        <p:nvSpPr>
          <p:cNvPr id="109" name="Google Shape;109;p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Con trỏ</a:t>
            </a:r>
            <a:endParaRPr/>
          </a:p>
        </p:txBody>
      </p:sp>
      <p:sp>
        <p:nvSpPr>
          <p:cNvPr id="115" name="Google Shape;115;p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lang="en-US">
                <a:solidFill>
                  <a:srgbClr val="FF0000"/>
                </a:solidFill>
                <a:latin typeface="Courier New"/>
                <a:ea typeface="Courier New"/>
                <a:cs typeface="Courier New"/>
                <a:sym typeface="Courier New"/>
              </a:rPr>
              <a:t>int x = 10;       </a:t>
            </a:r>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int *ptr;</a:t>
            </a:r>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ptr = &amp;x;</a:t>
            </a:r>
            <a:endParaRPr/>
          </a:p>
          <a:p>
            <a:pPr indent="-76200" lvl="0" marL="228600" rtl="0" algn="l">
              <a:lnSpc>
                <a:spcPct val="90000"/>
              </a:lnSpc>
              <a:spcBef>
                <a:spcPts val="1000"/>
              </a:spcBef>
              <a:spcAft>
                <a:spcPts val="0"/>
              </a:spcAft>
              <a:buClr>
                <a:schemeClr val="dk1"/>
              </a:buClr>
              <a:buSzPts val="2400"/>
              <a:buNone/>
            </a:pPr>
            <a:r>
              <a:t/>
            </a:r>
            <a:endParaRPr/>
          </a:p>
        </p:txBody>
      </p:sp>
      <p:sp>
        <p:nvSpPr>
          <p:cNvPr id="116" name="Google Shape;116;p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8"/>
          <p:cNvSpPr/>
          <p:nvPr/>
        </p:nvSpPr>
        <p:spPr>
          <a:xfrm>
            <a:off x="4749640" y="3449204"/>
            <a:ext cx="857256" cy="57150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10</a:t>
            </a:r>
            <a:endParaRPr/>
          </a:p>
        </p:txBody>
      </p:sp>
      <p:sp>
        <p:nvSpPr>
          <p:cNvPr id="118" name="Google Shape;118;p8"/>
          <p:cNvSpPr txBox="1"/>
          <p:nvPr/>
        </p:nvSpPr>
        <p:spPr>
          <a:xfrm>
            <a:off x="3979877" y="3687094"/>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65325</a:t>
            </a:r>
            <a:endParaRPr/>
          </a:p>
        </p:txBody>
      </p:sp>
      <p:sp>
        <p:nvSpPr>
          <p:cNvPr id="119" name="Google Shape;119;p8"/>
          <p:cNvSpPr txBox="1"/>
          <p:nvPr/>
        </p:nvSpPr>
        <p:spPr>
          <a:xfrm>
            <a:off x="3392318" y="3807132"/>
            <a:ext cx="2840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a:t>
            </a:r>
            <a:endParaRPr/>
          </a:p>
        </p:txBody>
      </p:sp>
      <p:sp>
        <p:nvSpPr>
          <p:cNvPr id="120" name="Google Shape;120;p8"/>
          <p:cNvSpPr/>
          <p:nvPr/>
        </p:nvSpPr>
        <p:spPr>
          <a:xfrm>
            <a:off x="4749987" y="4038744"/>
            <a:ext cx="857256" cy="28575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8"/>
          <p:cNvSpPr/>
          <p:nvPr/>
        </p:nvSpPr>
        <p:spPr>
          <a:xfrm>
            <a:off x="4749640" y="4324496"/>
            <a:ext cx="857256" cy="62564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65325</a:t>
            </a:r>
            <a:endParaRPr/>
          </a:p>
        </p:txBody>
      </p:sp>
      <p:sp>
        <p:nvSpPr>
          <p:cNvPr id="122" name="Google Shape;122;p8"/>
          <p:cNvSpPr/>
          <p:nvPr/>
        </p:nvSpPr>
        <p:spPr>
          <a:xfrm>
            <a:off x="4749640" y="4950140"/>
            <a:ext cx="857256" cy="28575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8"/>
          <p:cNvSpPr/>
          <p:nvPr/>
        </p:nvSpPr>
        <p:spPr>
          <a:xfrm>
            <a:off x="4749640" y="2674212"/>
            <a:ext cx="857256" cy="75478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8"/>
          <p:cNvSpPr txBox="1"/>
          <p:nvPr/>
        </p:nvSpPr>
        <p:spPr>
          <a:xfrm>
            <a:off x="3963012" y="4038744"/>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65324</a:t>
            </a:r>
            <a:endParaRPr/>
          </a:p>
        </p:txBody>
      </p:sp>
      <p:sp>
        <p:nvSpPr>
          <p:cNvPr id="125" name="Google Shape;125;p8"/>
          <p:cNvSpPr txBox="1"/>
          <p:nvPr/>
        </p:nvSpPr>
        <p:spPr>
          <a:xfrm>
            <a:off x="3963013" y="3068663"/>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65329</a:t>
            </a:r>
            <a:endParaRPr/>
          </a:p>
        </p:txBody>
      </p:sp>
      <p:sp>
        <p:nvSpPr>
          <p:cNvPr id="126" name="Google Shape;126;p8"/>
          <p:cNvSpPr txBox="1"/>
          <p:nvPr/>
        </p:nvSpPr>
        <p:spPr>
          <a:xfrm>
            <a:off x="1933732" y="3807132"/>
            <a:ext cx="1101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Tên biến</a:t>
            </a:r>
            <a:endParaRPr sz="1800">
              <a:solidFill>
                <a:schemeClr val="dk1"/>
              </a:solidFill>
              <a:latin typeface="Calibri"/>
              <a:ea typeface="Calibri"/>
              <a:cs typeface="Calibri"/>
              <a:sym typeface="Calibri"/>
            </a:endParaRPr>
          </a:p>
        </p:txBody>
      </p:sp>
      <p:cxnSp>
        <p:nvCxnSpPr>
          <p:cNvPr id="127" name="Google Shape;127;p8"/>
          <p:cNvCxnSpPr>
            <a:stCxn id="126" idx="3"/>
            <a:endCxn id="119" idx="1"/>
          </p:cNvCxnSpPr>
          <p:nvPr/>
        </p:nvCxnSpPr>
        <p:spPr>
          <a:xfrm>
            <a:off x="3035128" y="3991798"/>
            <a:ext cx="357300" cy="0"/>
          </a:xfrm>
          <a:prstGeom prst="straightConnector1">
            <a:avLst/>
          </a:prstGeom>
          <a:noFill/>
          <a:ln cap="flat" cmpd="sng" w="9525">
            <a:solidFill>
              <a:schemeClr val="accent1"/>
            </a:solidFill>
            <a:prstDash val="solid"/>
            <a:miter lim="800000"/>
            <a:headEnd len="sm" w="sm" type="none"/>
            <a:tailEnd len="med" w="med" type="stealth"/>
          </a:ln>
        </p:spPr>
      </p:cxnSp>
      <p:sp>
        <p:nvSpPr>
          <p:cNvPr id="128" name="Google Shape;128;p8"/>
          <p:cNvSpPr txBox="1"/>
          <p:nvPr/>
        </p:nvSpPr>
        <p:spPr>
          <a:xfrm>
            <a:off x="6551600" y="4452652"/>
            <a:ext cx="714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*ptr</a:t>
            </a:r>
            <a:endParaRPr sz="1800">
              <a:solidFill>
                <a:schemeClr val="dk1"/>
              </a:solidFill>
              <a:latin typeface="Calibri"/>
              <a:ea typeface="Calibri"/>
              <a:cs typeface="Calibri"/>
              <a:sym typeface="Calibri"/>
            </a:endParaRPr>
          </a:p>
        </p:txBody>
      </p:sp>
      <p:cxnSp>
        <p:nvCxnSpPr>
          <p:cNvPr id="129" name="Google Shape;129;p8"/>
          <p:cNvCxnSpPr>
            <a:stCxn id="128" idx="1"/>
            <a:endCxn id="121" idx="3"/>
          </p:cNvCxnSpPr>
          <p:nvPr/>
        </p:nvCxnSpPr>
        <p:spPr>
          <a:xfrm rot="10800000">
            <a:off x="5606900" y="4637318"/>
            <a:ext cx="944700" cy="0"/>
          </a:xfrm>
          <a:prstGeom prst="straightConnector1">
            <a:avLst/>
          </a:prstGeom>
          <a:noFill/>
          <a:ln cap="flat" cmpd="sng" w="9525">
            <a:solidFill>
              <a:schemeClr val="accent1"/>
            </a:solidFill>
            <a:prstDash val="solid"/>
            <a:miter lim="800000"/>
            <a:headEnd len="sm" w="sm" type="none"/>
            <a:tailEnd len="med" w="med" type="stealth"/>
          </a:ln>
        </p:spPr>
      </p:cxnSp>
      <p:sp>
        <p:nvSpPr>
          <p:cNvPr id="130" name="Google Shape;130;p8"/>
          <p:cNvSpPr txBox="1"/>
          <p:nvPr/>
        </p:nvSpPr>
        <p:spPr>
          <a:xfrm>
            <a:off x="3521965" y="4664388"/>
            <a:ext cx="5715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ptr</a:t>
            </a:r>
            <a:endParaRPr sz="1800">
              <a:solidFill>
                <a:schemeClr val="dk1"/>
              </a:solidFill>
              <a:latin typeface="Calibri"/>
              <a:ea typeface="Calibri"/>
              <a:cs typeface="Calibri"/>
              <a:sym typeface="Calibri"/>
            </a:endParaRPr>
          </a:p>
        </p:txBody>
      </p:sp>
      <p:sp>
        <p:nvSpPr>
          <p:cNvPr id="131" name="Google Shape;131;p8"/>
          <p:cNvSpPr txBox="1"/>
          <p:nvPr/>
        </p:nvSpPr>
        <p:spPr>
          <a:xfrm>
            <a:off x="1304144" y="4664388"/>
            <a:ext cx="18024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Tên biến con trỏ</a:t>
            </a:r>
            <a:endParaRPr sz="1800">
              <a:solidFill>
                <a:schemeClr val="dk1"/>
              </a:solidFill>
              <a:latin typeface="Calibri"/>
              <a:ea typeface="Calibri"/>
              <a:cs typeface="Calibri"/>
              <a:sym typeface="Calibri"/>
            </a:endParaRPr>
          </a:p>
        </p:txBody>
      </p:sp>
      <p:cxnSp>
        <p:nvCxnSpPr>
          <p:cNvPr id="132" name="Google Shape;132;p8"/>
          <p:cNvCxnSpPr/>
          <p:nvPr/>
        </p:nvCxnSpPr>
        <p:spPr>
          <a:xfrm>
            <a:off x="2963690" y="4869929"/>
            <a:ext cx="500066" cy="0"/>
          </a:xfrm>
          <a:prstGeom prst="straightConnector1">
            <a:avLst/>
          </a:prstGeom>
          <a:noFill/>
          <a:ln cap="flat" cmpd="sng" w="9525">
            <a:solidFill>
              <a:schemeClr val="accent1"/>
            </a:solidFill>
            <a:prstDash val="solid"/>
            <a:miter lim="800000"/>
            <a:headEnd len="sm" w="sm" type="none"/>
            <a:tailEnd len="med" w="med" type="stealth"/>
          </a:ln>
        </p:spPr>
      </p:cxnSp>
      <p:cxnSp>
        <p:nvCxnSpPr>
          <p:cNvPr id="133" name="Google Shape;133;p8"/>
          <p:cNvCxnSpPr/>
          <p:nvPr/>
        </p:nvCxnSpPr>
        <p:spPr>
          <a:xfrm flipH="1" rot="10800000">
            <a:off x="3829206" y="4020708"/>
            <a:ext cx="150671" cy="616610"/>
          </a:xfrm>
          <a:prstGeom prst="straightConnector1">
            <a:avLst/>
          </a:prstGeom>
          <a:noFill/>
          <a:ln cap="flat" cmpd="sng" w="9525">
            <a:solidFill>
              <a:schemeClr val="accent1"/>
            </a:solidFill>
            <a:prstDash val="solid"/>
            <a:miter lim="800000"/>
            <a:headEnd len="sm" w="sm" type="none"/>
            <a:tailEnd len="med" w="med" type="stealth"/>
          </a:ln>
        </p:spPr>
      </p:cxnSp>
      <p:cxnSp>
        <p:nvCxnSpPr>
          <p:cNvPr id="134" name="Google Shape;134;p8"/>
          <p:cNvCxnSpPr>
            <a:stCxn id="121" idx="3"/>
            <a:endCxn id="117" idx="3"/>
          </p:cNvCxnSpPr>
          <p:nvPr/>
        </p:nvCxnSpPr>
        <p:spPr>
          <a:xfrm flipH="1" rot="10800000">
            <a:off x="5606896" y="3734918"/>
            <a:ext cx="600" cy="902400"/>
          </a:xfrm>
          <a:prstGeom prst="curvedConnector3">
            <a:avLst>
              <a:gd fmla="val 38100000" name="adj1"/>
            </a:avLst>
          </a:prstGeom>
          <a:noFill/>
          <a:ln cap="flat" cmpd="sng" w="9525">
            <a:solidFill>
              <a:schemeClr val="accent1"/>
            </a:solidFill>
            <a:prstDash val="solid"/>
            <a:miter lim="800000"/>
            <a:headEnd len="sm" w="sm" type="none"/>
            <a:tailEnd len="med" w="med" type="stealth"/>
          </a:ln>
        </p:spPr>
      </p:cxnSp>
      <p:sp>
        <p:nvSpPr>
          <p:cNvPr id="135" name="Google Shape;135;p8"/>
          <p:cNvSpPr txBox="1"/>
          <p:nvPr/>
        </p:nvSpPr>
        <p:spPr>
          <a:xfrm>
            <a:off x="3982755" y="4648812"/>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65320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Biến và con trỏ</a:t>
            </a:r>
            <a:endParaRPr/>
          </a:p>
        </p:txBody>
      </p:sp>
      <p:sp>
        <p:nvSpPr>
          <p:cNvPr id="141" name="Google Shape;141;p9"/>
          <p:cNvSpPr txBox="1"/>
          <p:nvPr>
            <p:ph idx="1" type="body"/>
          </p:nvPr>
        </p:nvSpPr>
        <p:spPr>
          <a:xfrm>
            <a:off x="628650" y="4030324"/>
            <a:ext cx="7886700" cy="21466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lang="en-US">
                <a:solidFill>
                  <a:srgbClr val="FF0000"/>
                </a:solidFill>
                <a:latin typeface="Courier New"/>
                <a:ea typeface="Courier New"/>
                <a:cs typeface="Courier New"/>
                <a:sym typeface="Courier New"/>
              </a:rPr>
              <a:t>int *p; </a:t>
            </a:r>
            <a:endParaRPr/>
          </a:p>
          <a:p>
            <a:pPr indent="0" lvl="0" marL="0" rtl="0" algn="l">
              <a:lnSpc>
                <a:spcPct val="90000"/>
              </a:lnSpc>
              <a:spcBef>
                <a:spcPts val="1000"/>
              </a:spcBef>
              <a:spcAft>
                <a:spcPts val="0"/>
              </a:spcAft>
              <a:buClr>
                <a:srgbClr val="FF0000"/>
              </a:buClr>
              <a:buSzPts val="2400"/>
              <a:buNone/>
            </a:pPr>
            <a:r>
              <a:rPr lang="en-US">
                <a:solidFill>
                  <a:srgbClr val="FF0000"/>
                </a:solidFill>
                <a:latin typeface="Courier New"/>
                <a:ea typeface="Courier New"/>
                <a:cs typeface="Courier New"/>
                <a:sym typeface="Courier New"/>
              </a:rPr>
              <a:t>*p = 10; </a:t>
            </a:r>
            <a:r>
              <a:rPr lang="en-US">
                <a:solidFill>
                  <a:srgbClr val="FF0000"/>
                </a:solidFill>
              </a:rPr>
              <a:t>// this is not correct.   </a:t>
            </a:r>
            <a:endParaRPr/>
          </a:p>
          <a:p>
            <a:pPr indent="0" lvl="0" marL="0" rtl="0" algn="l">
              <a:lnSpc>
                <a:spcPct val="90000"/>
              </a:lnSpc>
              <a:spcBef>
                <a:spcPts val="1000"/>
              </a:spcBef>
              <a:spcAft>
                <a:spcPts val="0"/>
              </a:spcAft>
              <a:buClr>
                <a:schemeClr val="dk1"/>
              </a:buClr>
              <a:buSzPts val="2400"/>
              <a:buNone/>
            </a:pPr>
            <a:br>
              <a:rPr lang="en-US"/>
            </a:br>
            <a:br>
              <a:rPr lang="en-US"/>
            </a:br>
            <a:endParaRPr/>
          </a:p>
        </p:txBody>
      </p:sp>
      <p:sp>
        <p:nvSpPr>
          <p:cNvPr id="142" name="Google Shape;142;p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43" name="Google Shape;143;p9"/>
          <p:cNvGrpSpPr/>
          <p:nvPr/>
        </p:nvGrpSpPr>
        <p:grpSpPr>
          <a:xfrm>
            <a:off x="299472" y="1916832"/>
            <a:ext cx="8665195" cy="2169724"/>
            <a:chOff x="299472" y="1333767"/>
            <a:chExt cx="8665195" cy="2169724"/>
          </a:xfrm>
        </p:grpSpPr>
        <p:sp>
          <p:nvSpPr>
            <p:cNvPr id="144" name="Google Shape;144;p9"/>
            <p:cNvSpPr/>
            <p:nvPr/>
          </p:nvSpPr>
          <p:spPr>
            <a:xfrm>
              <a:off x="3929058" y="1690957"/>
              <a:ext cx="857256" cy="57150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10</a:t>
              </a:r>
              <a:endParaRPr/>
            </a:p>
          </p:txBody>
        </p:sp>
        <p:sp>
          <p:nvSpPr>
            <p:cNvPr id="145" name="Google Shape;145;p9"/>
            <p:cNvSpPr txBox="1"/>
            <p:nvPr/>
          </p:nvSpPr>
          <p:spPr>
            <a:xfrm>
              <a:off x="3128071" y="2506423"/>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65325</a:t>
              </a:r>
              <a:endParaRPr/>
            </a:p>
          </p:txBody>
        </p:sp>
        <p:sp>
          <p:nvSpPr>
            <p:cNvPr id="146" name="Google Shape;146;p9"/>
            <p:cNvSpPr/>
            <p:nvPr/>
          </p:nvSpPr>
          <p:spPr>
            <a:xfrm>
              <a:off x="3929058" y="1690957"/>
              <a:ext cx="857256" cy="114300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9"/>
            <p:cNvSpPr/>
            <p:nvPr/>
          </p:nvSpPr>
          <p:spPr>
            <a:xfrm>
              <a:off x="3929058" y="1690957"/>
              <a:ext cx="857256" cy="114300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10</a:t>
              </a:r>
              <a:endParaRPr/>
            </a:p>
          </p:txBody>
        </p:sp>
        <p:sp>
          <p:nvSpPr>
            <p:cNvPr id="148" name="Google Shape;148;p9"/>
            <p:cNvSpPr/>
            <p:nvPr/>
          </p:nvSpPr>
          <p:spPr>
            <a:xfrm>
              <a:off x="3929058" y="2833965"/>
              <a:ext cx="857256" cy="28575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9"/>
            <p:cNvSpPr/>
            <p:nvPr/>
          </p:nvSpPr>
          <p:spPr>
            <a:xfrm>
              <a:off x="3929058" y="1405205"/>
              <a:ext cx="857256" cy="28575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9"/>
            <p:cNvSpPr txBox="1"/>
            <p:nvPr/>
          </p:nvSpPr>
          <p:spPr>
            <a:xfrm>
              <a:off x="3143239" y="2763188"/>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65324</a:t>
              </a:r>
              <a:endParaRPr/>
            </a:p>
          </p:txBody>
        </p:sp>
        <p:sp>
          <p:nvSpPr>
            <p:cNvPr id="151" name="Google Shape;151;p9"/>
            <p:cNvSpPr txBox="1"/>
            <p:nvPr/>
          </p:nvSpPr>
          <p:spPr>
            <a:xfrm>
              <a:off x="3159295" y="1333767"/>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65329</a:t>
              </a:r>
              <a:endParaRPr/>
            </a:p>
          </p:txBody>
        </p:sp>
        <p:sp>
          <p:nvSpPr>
            <p:cNvPr id="152" name="Google Shape;152;p9"/>
            <p:cNvSpPr txBox="1"/>
            <p:nvPr/>
          </p:nvSpPr>
          <p:spPr>
            <a:xfrm>
              <a:off x="299472" y="1508346"/>
              <a:ext cx="297638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Biến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x  = 10;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&amp;x biểu diễn địa chỉ của 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x biểu diễn giá trị lưu tại địa chỉ &amp;x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9"/>
            <p:cNvSpPr txBox="1"/>
            <p:nvPr/>
          </p:nvSpPr>
          <p:spPr>
            <a:xfrm>
              <a:off x="4932040" y="1472166"/>
              <a:ext cx="403262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 trỏ</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*p;    p được khai báo là con trỏ int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 = &amp;a;   p giữ giá trị địa chỉ a, i.e.65325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 biểu diễn giá trị lưu tại p, ie.10</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int b = *p;   b có giá trị 10.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 = 20;    a có giá trị 20.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2020-03-03T04:07:40Z</dcterms:created>
  <dc:creator>Dinh Viet Sang</dc:creator>
</cp:coreProperties>
</file>