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embeddedFontLst>
    <p:embeddedFont>
      <p:font typeface="Tahoma"/>
      <p:regular r:id="rId50"/>
      <p:bold r:id="rId51"/>
    </p:embeddedFont>
    <p:embeddedFont>
      <p:font typeface="Questrial"/>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3" roundtripDataSignature="AMtx7mjZLqo5ZOcfrg39JkmZ1nw0YQO3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ahoma-bold.fntdata"/><Relationship Id="rId50" Type="http://schemas.openxmlformats.org/officeDocument/2006/relationships/font" Target="fonts/Tahoma-regular.fntdata"/><Relationship Id="rId53" Type="http://customschemas.google.com/relationships/presentationmetadata" Target="metadata"/><Relationship Id="rId52" Type="http://schemas.openxmlformats.org/officeDocument/2006/relationships/font" Target="fonts/Questrial-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46"/>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Questrial"/>
              <a:buNone/>
              <a:defRPr sz="6000">
                <a:solidFill>
                  <a:schemeClr val="lt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46"/>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4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Questrial"/>
              <a:buNone/>
              <a:defRPr b="1" sz="36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Questrial"/>
                <a:ea typeface="Questrial"/>
                <a:cs typeface="Questrial"/>
                <a:sym typeface="Questrial"/>
              </a:defRPr>
            </a:lvl1pPr>
            <a:lvl2pPr indent="-381000" lvl="1" marL="914400" algn="l">
              <a:lnSpc>
                <a:spcPct val="90000"/>
              </a:lnSpc>
              <a:spcBef>
                <a:spcPts val="500"/>
              </a:spcBef>
              <a:spcAft>
                <a:spcPts val="0"/>
              </a:spcAft>
              <a:buClr>
                <a:schemeClr val="dk1"/>
              </a:buClr>
              <a:buSzPts val="2400"/>
              <a:buChar char="•"/>
              <a:defRPr>
                <a:latin typeface="Questrial"/>
                <a:ea typeface="Questrial"/>
                <a:cs typeface="Questrial"/>
                <a:sym typeface="Questrial"/>
              </a:defRPr>
            </a:lvl2pPr>
            <a:lvl3pPr indent="-355600" lvl="2" marL="1371600" algn="l">
              <a:lnSpc>
                <a:spcPct val="90000"/>
              </a:lnSpc>
              <a:spcBef>
                <a:spcPts val="500"/>
              </a:spcBef>
              <a:spcAft>
                <a:spcPts val="0"/>
              </a:spcAft>
              <a:buClr>
                <a:schemeClr val="dk1"/>
              </a:buClr>
              <a:buSzPts val="2000"/>
              <a:buChar char="•"/>
              <a:defRPr>
                <a:latin typeface="Questrial"/>
                <a:ea typeface="Questrial"/>
                <a:cs typeface="Questrial"/>
                <a:sym typeface="Questrial"/>
              </a:defRPr>
            </a:lvl3pPr>
            <a:lvl4pPr indent="-342900" lvl="3" marL="1828800" algn="l">
              <a:lnSpc>
                <a:spcPct val="90000"/>
              </a:lnSpc>
              <a:spcBef>
                <a:spcPts val="500"/>
              </a:spcBef>
              <a:spcAft>
                <a:spcPts val="0"/>
              </a:spcAft>
              <a:buClr>
                <a:schemeClr val="dk1"/>
              </a:buClr>
              <a:buSzPts val="1800"/>
              <a:buChar char="•"/>
              <a:defRPr>
                <a:latin typeface="Questrial"/>
                <a:ea typeface="Questrial"/>
                <a:cs typeface="Questrial"/>
                <a:sym typeface="Questrial"/>
              </a:defRPr>
            </a:lvl4pPr>
            <a:lvl5pPr indent="-342900" lvl="4" marL="2286000" algn="l">
              <a:lnSpc>
                <a:spcPct val="90000"/>
              </a:lnSpc>
              <a:spcBef>
                <a:spcPts val="500"/>
              </a:spcBef>
              <a:spcAft>
                <a:spcPts val="0"/>
              </a:spcAft>
              <a:buClr>
                <a:schemeClr val="dk1"/>
              </a:buClr>
              <a:buSzPts val="1800"/>
              <a:buChar char="•"/>
              <a:defRPr>
                <a:latin typeface="Questrial"/>
                <a:ea typeface="Questrial"/>
                <a:cs typeface="Questrial"/>
                <a:sym typeface="Quest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4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 name="Shape 20"/>
        <p:cNvGrpSpPr/>
        <p:nvPr/>
      </p:nvGrpSpPr>
      <p:grpSpPr>
        <a:xfrm>
          <a:off x="0" y="0"/>
          <a:ext cx="0" cy="0"/>
          <a:chOff x="0" y="0"/>
          <a:chExt cx="0" cy="0"/>
        </a:xfrm>
      </p:grpSpPr>
      <p:sp>
        <p:nvSpPr>
          <p:cNvPr id="21" name="Google Shape;21;p48"/>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8"/>
          <p:cNvSpPr txBox="1"/>
          <p:nvPr>
            <p:ph idx="1" type="body"/>
          </p:nvPr>
        </p:nvSpPr>
        <p:spPr>
          <a:xfrm>
            <a:off x="6286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8"/>
          <p:cNvSpPr txBox="1"/>
          <p:nvPr>
            <p:ph idx="2" type="body"/>
          </p:nvPr>
        </p:nvSpPr>
        <p:spPr>
          <a:xfrm>
            <a:off x="46291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8"/>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type="titleOnly">
  <p:cSld name="TITLE_ONL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49"/>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400"/>
              <a:buFont typeface="Questrial"/>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9"/>
          <p:cNvSpPr txBox="1"/>
          <p:nvPr>
            <p:ph idx="10" type="dt"/>
          </p:nvPr>
        </p:nvSpPr>
        <p:spPr>
          <a:xfrm>
            <a:off x="7397750" y="6121400"/>
            <a:ext cx="1117600" cy="27622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9"/>
          <p:cNvSpPr txBox="1"/>
          <p:nvPr>
            <p:ph idx="11" type="ftr"/>
          </p:nvPr>
        </p:nvSpPr>
        <p:spPr>
          <a:xfrm>
            <a:off x="4387850" y="6432550"/>
            <a:ext cx="30099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9"/>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0"/>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Questrial"/>
              <a:buNone/>
              <a:defRPr b="1" sz="60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0"/>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0"/>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5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5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1"/>
          <p:cNvSpPr txBox="1"/>
          <p:nvPr>
            <p:ph idx="12" type="sldNum"/>
          </p:nvPr>
        </p:nvSpPr>
        <p:spPr>
          <a:xfrm>
            <a:off x="8026400" y="6492874"/>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52"/>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2"/>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53"/>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Quest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5"/>
          <p:cNvSpPr txBox="1"/>
          <p:nvPr>
            <p:ph idx="1" type="body"/>
          </p:nvPr>
        </p:nvSpPr>
        <p:spPr>
          <a:xfrm>
            <a:off x="628650" y="1625600"/>
            <a:ext cx="7886700" cy="446087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5"/>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libri"/>
                <a:ea typeface="Calibri"/>
                <a:cs typeface="Calibri"/>
                <a:sym typeface="Calibri"/>
              </a:defRPr>
            </a:lvl1pPr>
            <a:lvl2pPr indent="0" lvl="1" marL="0" marR="0" rtl="0" algn="r">
              <a:spcBef>
                <a:spcPts val="0"/>
              </a:spcBef>
              <a:buNone/>
              <a:defRPr b="0" i="0" sz="1200" u="none" cap="none" strike="noStrike">
                <a:solidFill>
                  <a:srgbClr val="595959"/>
                </a:solidFill>
                <a:latin typeface="Calibri"/>
                <a:ea typeface="Calibri"/>
                <a:cs typeface="Calibri"/>
                <a:sym typeface="Calibri"/>
              </a:defRPr>
            </a:lvl2pPr>
            <a:lvl3pPr indent="0" lvl="2" marL="0" marR="0" rtl="0" algn="r">
              <a:spcBef>
                <a:spcPts val="0"/>
              </a:spcBef>
              <a:buNone/>
              <a:defRPr b="0" i="0" sz="1200" u="none" cap="none" strike="noStrike">
                <a:solidFill>
                  <a:srgbClr val="595959"/>
                </a:solidFill>
                <a:latin typeface="Calibri"/>
                <a:ea typeface="Calibri"/>
                <a:cs typeface="Calibri"/>
                <a:sym typeface="Calibri"/>
              </a:defRPr>
            </a:lvl3pPr>
            <a:lvl4pPr indent="0" lvl="3" marL="0" marR="0" rtl="0" algn="r">
              <a:spcBef>
                <a:spcPts val="0"/>
              </a:spcBef>
              <a:buNone/>
              <a:defRPr b="0" i="0" sz="1200" u="none" cap="none" strike="noStrike">
                <a:solidFill>
                  <a:srgbClr val="595959"/>
                </a:solidFill>
                <a:latin typeface="Calibri"/>
                <a:ea typeface="Calibri"/>
                <a:cs typeface="Calibri"/>
                <a:sym typeface="Calibri"/>
              </a:defRPr>
            </a:lvl4pPr>
            <a:lvl5pPr indent="0" lvl="4" marL="0" marR="0" rtl="0" algn="r">
              <a:spcBef>
                <a:spcPts val="0"/>
              </a:spcBef>
              <a:buNone/>
              <a:defRPr b="0" i="0" sz="1200" u="none" cap="none" strike="noStrike">
                <a:solidFill>
                  <a:srgbClr val="595959"/>
                </a:solidFill>
                <a:latin typeface="Calibri"/>
                <a:ea typeface="Calibri"/>
                <a:cs typeface="Calibri"/>
                <a:sym typeface="Calibri"/>
              </a:defRPr>
            </a:lvl5pPr>
            <a:lvl6pPr indent="0" lvl="5" marL="0" marR="0" rtl="0" algn="r">
              <a:spcBef>
                <a:spcPts val="0"/>
              </a:spcBef>
              <a:buNone/>
              <a:defRPr b="0" i="0" sz="1200" u="none" cap="none" strike="noStrike">
                <a:solidFill>
                  <a:srgbClr val="595959"/>
                </a:solidFill>
                <a:latin typeface="Calibri"/>
                <a:ea typeface="Calibri"/>
                <a:cs typeface="Calibri"/>
                <a:sym typeface="Calibri"/>
              </a:defRPr>
            </a:lvl6pPr>
            <a:lvl7pPr indent="0" lvl="6" marL="0" marR="0" rtl="0" algn="r">
              <a:spcBef>
                <a:spcPts val="0"/>
              </a:spcBef>
              <a:buNone/>
              <a:defRPr b="0" i="0" sz="1200" u="none" cap="none" strike="noStrike">
                <a:solidFill>
                  <a:srgbClr val="595959"/>
                </a:solidFill>
                <a:latin typeface="Calibri"/>
                <a:ea typeface="Calibri"/>
                <a:cs typeface="Calibri"/>
                <a:sym typeface="Calibri"/>
              </a:defRPr>
            </a:lvl7pPr>
            <a:lvl8pPr indent="0" lvl="7" marL="0" marR="0" rtl="0" algn="r">
              <a:spcBef>
                <a:spcPts val="0"/>
              </a:spcBef>
              <a:buNone/>
              <a:defRPr b="0" i="0" sz="1200" u="none" cap="none" strike="noStrike">
                <a:solidFill>
                  <a:srgbClr val="595959"/>
                </a:solidFill>
                <a:latin typeface="Calibri"/>
                <a:ea typeface="Calibri"/>
                <a:cs typeface="Calibri"/>
                <a:sym typeface="Calibri"/>
              </a:defRPr>
            </a:lvl8pPr>
            <a:lvl9pPr indent="0" lvl="8" marL="0" marR="0" rtl="0" algn="r">
              <a:spcBef>
                <a:spcPts val="0"/>
              </a:spcBef>
              <a:buNone/>
              <a:defRPr b="0" i="0" sz="12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docs.microsoft.com/en-us/cpp/cpp/function-templates?view=vs-2019" TargetMode="External"/><Relationship Id="rId4" Type="http://schemas.openxmlformats.org/officeDocument/2006/relationships/hyperlink" Target="https://docs.microsoft.com/en-us/cpp/cpp/auto-cpp?view=vs-2019" TargetMode="External"/><Relationship Id="rId5" Type="http://schemas.openxmlformats.org/officeDocument/2006/relationships/hyperlink" Target="https://docs.microsoft.com/en-us/cpp/cpp/lambda-expressions-in-cpp?view=vs-2019"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Questrial"/>
              <a:buNone/>
            </a:pPr>
            <a:r>
              <a:rPr b="1" lang="en-US" sz="4800"/>
              <a:t>Chương 3: </a:t>
            </a:r>
            <a:br>
              <a:rPr b="1" lang="en-US"/>
            </a:br>
            <a:r>
              <a:rPr b="1" lang="en-US" sz="4800"/>
              <a:t>Hàm</a:t>
            </a:r>
            <a:endParaRPr b="1"/>
          </a:p>
        </p:txBody>
      </p:sp>
      <p:sp>
        <p:nvSpPr>
          <p:cNvPr id="51" name="Google Shape;51;p1"/>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t/>
            </a:r>
            <a:endParaRPr/>
          </a:p>
        </p:txBody>
      </p:sp>
      <p:sp>
        <p:nvSpPr>
          <p:cNvPr id="52" name="Google Shape;52;p1"/>
          <p:cNvSpPr txBox="1"/>
          <p:nvPr>
            <p:ph idx="4294967295" type="sldNum"/>
          </p:nvPr>
        </p:nvSpPr>
        <p:spPr>
          <a:xfrm>
            <a:off x="8734425" y="6492875"/>
            <a:ext cx="40957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estrial"/>
              <a:buNone/>
            </a:pPr>
            <a:r>
              <a:rPr lang="en-US"/>
              <a:t>Truyền tham chiếu</a:t>
            </a:r>
            <a:endParaRPr/>
          </a:p>
        </p:txBody>
      </p:sp>
      <p:sp>
        <p:nvSpPr>
          <p:cNvPr id="121" name="Google Shape;121;p10"/>
          <p:cNvSpPr txBox="1"/>
          <p:nvPr>
            <p:ph idx="1" type="body"/>
          </p:nvPr>
        </p:nvSpPr>
        <p:spPr>
          <a:xfrm>
            <a:off x="628649" y="1190771"/>
            <a:ext cx="2414353" cy="498619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Clr>
                <a:schemeClr val="dk1"/>
              </a:buClr>
              <a:buSzPts val="2800"/>
              <a:buNone/>
            </a:pPr>
            <a:r>
              <a:rPr lang="en-US"/>
              <a:t>Khi một hàm trả về một tham chiếu, chúng ta có thể gọi hàm ở phía bên trái của một phép gán.</a:t>
            </a:r>
            <a:endParaRPr>
              <a:latin typeface="Courier New"/>
              <a:ea typeface="Courier New"/>
              <a:cs typeface="Courier New"/>
              <a:sym typeface="Courier New"/>
            </a:endParaRPr>
          </a:p>
        </p:txBody>
      </p:sp>
      <p:sp>
        <p:nvSpPr>
          <p:cNvPr id="122" name="Google Shape;122;p10"/>
          <p:cNvSpPr txBox="1"/>
          <p:nvPr>
            <p:ph idx="2" type="body"/>
          </p:nvPr>
        </p:nvSpPr>
        <p:spPr>
          <a:xfrm>
            <a:off x="3282847" y="1190771"/>
            <a:ext cx="5726242" cy="498619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BC7A00"/>
              </a:buClr>
              <a:buSzPts val="1900"/>
              <a:buNone/>
            </a:pPr>
            <a:r>
              <a:rPr lang="en-US" sz="1900">
                <a:solidFill>
                  <a:srgbClr val="BC7A00"/>
                </a:solidFill>
                <a:latin typeface="Courier New"/>
                <a:ea typeface="Courier New"/>
                <a:cs typeface="Courier New"/>
                <a:sym typeface="Courier New"/>
              </a:rPr>
              <a:t>#include &lt;iostream&gt;</a:t>
            </a:r>
            <a:endParaRPr/>
          </a:p>
          <a:p>
            <a:pPr indent="0" lvl="0" marL="0" rtl="0" algn="l">
              <a:lnSpc>
                <a:spcPct val="90000"/>
              </a:lnSpc>
              <a:spcBef>
                <a:spcPts val="1000"/>
              </a:spcBef>
              <a:spcAft>
                <a:spcPts val="0"/>
              </a:spcAft>
              <a:buClr>
                <a:srgbClr val="008000"/>
              </a:buClr>
              <a:buSzPts val="1900"/>
              <a:buNone/>
            </a:pPr>
            <a:r>
              <a:rPr b="1" lang="en-US" sz="1900">
                <a:solidFill>
                  <a:srgbClr val="008000"/>
                </a:solidFill>
                <a:latin typeface="Courier New"/>
                <a:ea typeface="Courier New"/>
                <a:cs typeface="Courier New"/>
                <a:sym typeface="Courier New"/>
              </a:rPr>
              <a:t>using namespace std;</a:t>
            </a:r>
            <a:endParaRPr/>
          </a:p>
          <a:p>
            <a:pPr indent="0" lvl="0" marL="0" rtl="0" algn="l">
              <a:lnSpc>
                <a:spcPct val="90000"/>
              </a:lnSpc>
              <a:spcBef>
                <a:spcPts val="1000"/>
              </a:spcBef>
              <a:spcAft>
                <a:spcPts val="0"/>
              </a:spcAft>
              <a:buClr>
                <a:srgbClr val="B00040"/>
              </a:buClr>
              <a:buSzPts val="1900"/>
              <a:buNone/>
            </a:pPr>
            <a:r>
              <a:rPr lang="en-US" sz="1900">
                <a:solidFill>
                  <a:srgbClr val="B00040"/>
                </a:solidFill>
                <a:latin typeface="Courier New"/>
                <a:ea typeface="Courier New"/>
                <a:cs typeface="Courier New"/>
                <a:sym typeface="Courier New"/>
              </a:rPr>
              <a:t>int X </a:t>
            </a:r>
            <a:r>
              <a:rPr lang="en-US" sz="1900">
                <a:solidFill>
                  <a:srgbClr val="666666"/>
                </a:solidFill>
                <a:latin typeface="Courier New"/>
                <a:ea typeface="Courier New"/>
                <a:cs typeface="Courier New"/>
                <a:sym typeface="Courier New"/>
              </a:rPr>
              <a:t>= 4;</a:t>
            </a:r>
            <a:endParaRPr/>
          </a:p>
          <a:p>
            <a:pPr indent="0" lvl="0" marL="0" rtl="0" algn="l">
              <a:lnSpc>
                <a:spcPct val="90000"/>
              </a:lnSpc>
              <a:spcBef>
                <a:spcPts val="1000"/>
              </a:spcBef>
              <a:spcAft>
                <a:spcPts val="0"/>
              </a:spcAft>
              <a:buClr>
                <a:srgbClr val="B00040"/>
              </a:buClr>
              <a:buSzPts val="1900"/>
              <a:buNone/>
            </a:pPr>
            <a:r>
              <a:rPr lang="en-US" sz="1900">
                <a:solidFill>
                  <a:srgbClr val="B00040"/>
                </a:solidFill>
                <a:latin typeface="Courier New"/>
                <a:ea typeface="Courier New"/>
                <a:cs typeface="Courier New"/>
                <a:sym typeface="Courier New"/>
              </a:rPr>
              <a:t>int </a:t>
            </a:r>
            <a:r>
              <a:rPr lang="en-US" sz="1900">
                <a:solidFill>
                  <a:srgbClr val="666666"/>
                </a:solidFill>
                <a:latin typeface="Courier New"/>
                <a:ea typeface="Courier New"/>
                <a:cs typeface="Courier New"/>
                <a:sym typeface="Courier New"/>
              </a:rPr>
              <a:t>&amp; MyFunc(){</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return X;</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a:t>
            </a:r>
            <a:endParaRPr/>
          </a:p>
          <a:p>
            <a:pPr indent="0" lvl="0" marL="0" rtl="0" algn="l">
              <a:lnSpc>
                <a:spcPct val="90000"/>
              </a:lnSpc>
              <a:spcBef>
                <a:spcPts val="1000"/>
              </a:spcBef>
              <a:spcAft>
                <a:spcPts val="0"/>
              </a:spcAft>
              <a:buClr>
                <a:srgbClr val="B00040"/>
              </a:buClr>
              <a:buSzPts val="1900"/>
              <a:buNone/>
            </a:pPr>
            <a:r>
              <a:rPr lang="en-US" sz="1900">
                <a:solidFill>
                  <a:srgbClr val="B00040"/>
                </a:solidFill>
                <a:latin typeface="Courier New"/>
                <a:ea typeface="Courier New"/>
                <a:cs typeface="Courier New"/>
                <a:sym typeface="Courier New"/>
              </a:rPr>
              <a:t>int main(){</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    cout </a:t>
            </a:r>
            <a:r>
              <a:rPr lang="en-US" sz="1900">
                <a:solidFill>
                  <a:srgbClr val="666666"/>
                </a:solidFill>
                <a:latin typeface="Courier New"/>
                <a:ea typeface="Courier New"/>
                <a:cs typeface="Courier New"/>
                <a:sym typeface="Courier New"/>
              </a:rPr>
              <a:t>&lt;&lt; </a:t>
            </a:r>
            <a:r>
              <a:rPr lang="en-US" sz="1900">
                <a:solidFill>
                  <a:srgbClr val="BA2121"/>
                </a:solidFill>
                <a:latin typeface="Courier New"/>
                <a:ea typeface="Courier New"/>
                <a:cs typeface="Courier New"/>
                <a:sym typeface="Courier New"/>
              </a:rPr>
              <a:t>"X=" </a:t>
            </a:r>
            <a:r>
              <a:rPr lang="en-US" sz="1900">
                <a:solidFill>
                  <a:srgbClr val="666666"/>
                </a:solidFill>
                <a:latin typeface="Courier New"/>
                <a:ea typeface="Courier New"/>
                <a:cs typeface="Courier New"/>
                <a:sym typeface="Courier New"/>
              </a:rPr>
              <a:t>&lt;&lt; X &lt;&lt; endl;</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    cout </a:t>
            </a:r>
            <a:r>
              <a:rPr lang="en-US" sz="1900">
                <a:solidFill>
                  <a:srgbClr val="666666"/>
                </a:solidFill>
                <a:latin typeface="Courier New"/>
                <a:ea typeface="Courier New"/>
                <a:cs typeface="Courier New"/>
                <a:sym typeface="Courier New"/>
              </a:rPr>
              <a:t>&lt;&lt; </a:t>
            </a:r>
            <a:r>
              <a:rPr lang="en-US" sz="1900">
                <a:solidFill>
                  <a:srgbClr val="BA2121"/>
                </a:solidFill>
                <a:latin typeface="Courier New"/>
                <a:ea typeface="Courier New"/>
                <a:cs typeface="Courier New"/>
                <a:sym typeface="Courier New"/>
              </a:rPr>
              <a:t>"X=" </a:t>
            </a:r>
            <a:r>
              <a:rPr lang="en-US" sz="1900">
                <a:solidFill>
                  <a:srgbClr val="666666"/>
                </a:solidFill>
                <a:latin typeface="Courier New"/>
                <a:ea typeface="Courier New"/>
                <a:cs typeface="Courier New"/>
                <a:sym typeface="Courier New"/>
              </a:rPr>
              <a:t>&lt;&lt; MyFunc() &lt;&lt; endl;</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    MyFunc() </a:t>
            </a:r>
            <a:r>
              <a:rPr lang="en-US" sz="1900">
                <a:solidFill>
                  <a:srgbClr val="666666"/>
                </a:solidFill>
                <a:latin typeface="Courier New"/>
                <a:ea typeface="Courier New"/>
                <a:cs typeface="Courier New"/>
                <a:sym typeface="Courier New"/>
              </a:rPr>
              <a:t>= 20; </a:t>
            </a:r>
            <a:r>
              <a:rPr i="1" lang="en-US" sz="1900">
                <a:solidFill>
                  <a:srgbClr val="408080"/>
                </a:solidFill>
                <a:latin typeface="Courier New"/>
                <a:ea typeface="Courier New"/>
                <a:cs typeface="Courier New"/>
                <a:sym typeface="Courier New"/>
              </a:rPr>
              <a:t>// ~X=20</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    cout </a:t>
            </a:r>
            <a:r>
              <a:rPr lang="en-US" sz="1900">
                <a:solidFill>
                  <a:srgbClr val="666666"/>
                </a:solidFill>
                <a:latin typeface="Courier New"/>
                <a:ea typeface="Courier New"/>
                <a:cs typeface="Courier New"/>
                <a:sym typeface="Courier New"/>
              </a:rPr>
              <a:t>&lt;&lt; </a:t>
            </a:r>
            <a:r>
              <a:rPr lang="en-US" sz="1900">
                <a:solidFill>
                  <a:srgbClr val="BA2121"/>
                </a:solidFill>
                <a:latin typeface="Courier New"/>
                <a:ea typeface="Courier New"/>
                <a:cs typeface="Courier New"/>
                <a:sym typeface="Courier New"/>
              </a:rPr>
              <a:t>"X=" </a:t>
            </a:r>
            <a:r>
              <a:rPr lang="en-US" sz="1900">
                <a:solidFill>
                  <a:srgbClr val="666666"/>
                </a:solidFill>
                <a:latin typeface="Courier New"/>
                <a:ea typeface="Courier New"/>
                <a:cs typeface="Courier New"/>
                <a:sym typeface="Courier New"/>
              </a:rPr>
              <a:t>&lt;&lt; X &lt;&lt; endl;</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return </a:t>
            </a:r>
            <a:r>
              <a:rPr b="1" lang="en-US" sz="1900">
                <a:solidFill>
                  <a:srgbClr val="666666"/>
                </a:solidFill>
                <a:latin typeface="Courier New"/>
                <a:ea typeface="Courier New"/>
                <a:cs typeface="Courier New"/>
                <a:sym typeface="Courier New"/>
              </a:rPr>
              <a:t>0;</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ts val="2000"/>
              <a:buNone/>
            </a:pPr>
            <a:r>
              <a:t/>
            </a:r>
            <a:endParaRPr sz="2000">
              <a:latin typeface="Courier New"/>
              <a:ea typeface="Courier New"/>
              <a:cs typeface="Courier New"/>
              <a:sym typeface="Courier New"/>
            </a:endParaRPr>
          </a:p>
        </p:txBody>
      </p:sp>
      <p:sp>
        <p:nvSpPr>
          <p:cNvPr id="123" name="Google Shape;123;p10"/>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Tham số ngầm định</a:t>
            </a:r>
            <a:endParaRPr/>
          </a:p>
        </p:txBody>
      </p:sp>
      <p:sp>
        <p:nvSpPr>
          <p:cNvPr id="129" name="Google Shape;129;p1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85750" lvl="0" marL="285750" rtl="0" algn="l">
              <a:lnSpc>
                <a:spcPct val="130000"/>
              </a:lnSpc>
              <a:spcBef>
                <a:spcPts val="0"/>
              </a:spcBef>
              <a:spcAft>
                <a:spcPts val="0"/>
              </a:spcAft>
              <a:buClr>
                <a:schemeClr val="dk1"/>
              </a:buClr>
              <a:buSzPts val="2400"/>
              <a:buChar char="•"/>
            </a:pPr>
            <a:r>
              <a:rPr lang="en-US"/>
              <a:t>Định nghĩa các giá trị tham số mặc định cho các hàm</a:t>
            </a:r>
            <a:endParaRPr/>
          </a:p>
          <a:p>
            <a:pPr indent="-285750" lvl="0" marL="285750" rtl="0" algn="l">
              <a:lnSpc>
                <a:spcPct val="130000"/>
              </a:lnSpc>
              <a:spcBef>
                <a:spcPts val="1000"/>
              </a:spcBef>
              <a:spcAft>
                <a:spcPts val="0"/>
              </a:spcAft>
              <a:buClr>
                <a:schemeClr val="dk1"/>
              </a:buClr>
              <a:buSzPts val="2400"/>
              <a:buChar char="•"/>
            </a:pPr>
            <a:r>
              <a:rPr lang="en-US"/>
              <a:t>Ví dụ</a:t>
            </a:r>
            <a:endParaRPr/>
          </a:p>
          <a:p>
            <a:pPr indent="0" lvl="0" marL="0" rtl="0" algn="l">
              <a:lnSpc>
                <a:spcPct val="130000"/>
              </a:lnSpc>
              <a:spcBef>
                <a:spcPts val="1000"/>
              </a:spcBef>
              <a:spcAft>
                <a:spcPts val="0"/>
              </a:spcAft>
              <a:buClr>
                <a:schemeClr val="dk1"/>
              </a:buClr>
              <a:buSzPts val="2000"/>
              <a:buNone/>
            </a:pPr>
            <a:r>
              <a:rPr lang="en-US" sz="2000">
                <a:latin typeface="Courier New"/>
                <a:ea typeface="Courier New"/>
                <a:cs typeface="Courier New"/>
                <a:sym typeface="Courier New"/>
              </a:rPr>
              <a:t>void MyDelay(long Loops = 1000){</a:t>
            </a:r>
            <a:endParaRPr/>
          </a:p>
          <a:p>
            <a:pPr indent="0" lvl="0" marL="0" rtl="0" algn="l">
              <a:lnSpc>
                <a:spcPct val="130000"/>
              </a:lnSpc>
              <a:spcBef>
                <a:spcPts val="1000"/>
              </a:spcBef>
              <a:spcAft>
                <a:spcPts val="0"/>
              </a:spcAft>
              <a:buClr>
                <a:schemeClr val="dk1"/>
              </a:buClr>
              <a:buSzPts val="2000"/>
              <a:buNone/>
            </a:pPr>
            <a:r>
              <a:rPr lang="en-US" sz="2000">
                <a:latin typeface="Courier New"/>
                <a:ea typeface="Courier New"/>
                <a:cs typeface="Courier New"/>
                <a:sym typeface="Courier New"/>
              </a:rPr>
              <a:t>   for(int i = 0; i &lt; Loops; ++i) ;</a:t>
            </a:r>
            <a:endParaRPr/>
          </a:p>
          <a:p>
            <a:pPr indent="0" lvl="0" marL="0" rtl="0" algn="l">
              <a:lnSpc>
                <a:spcPct val="130000"/>
              </a:lnSpc>
              <a:spcBef>
                <a:spcPts val="1000"/>
              </a:spcBef>
              <a:spcAft>
                <a:spcPts val="0"/>
              </a:spcAft>
              <a:buClr>
                <a:schemeClr val="dk1"/>
              </a:buClr>
              <a:buSzPts val="2000"/>
              <a:buNone/>
            </a:pPr>
            <a:r>
              <a:rPr lang="en-US" sz="2000">
                <a:latin typeface="Courier New"/>
                <a:ea typeface="Courier New"/>
                <a:cs typeface="Courier New"/>
                <a:sym typeface="Courier New"/>
              </a:rPr>
              <a:t>}</a:t>
            </a:r>
            <a:endParaRPr/>
          </a:p>
          <a:p>
            <a:pPr indent="-285750" lvl="0" marL="285750" rtl="0" algn="l">
              <a:lnSpc>
                <a:spcPct val="130000"/>
              </a:lnSpc>
              <a:spcBef>
                <a:spcPts val="1000"/>
              </a:spcBef>
              <a:spcAft>
                <a:spcPts val="0"/>
              </a:spcAft>
              <a:buClr>
                <a:schemeClr val="dk1"/>
              </a:buClr>
              <a:buSzPts val="2400"/>
              <a:buChar char="•"/>
            </a:pPr>
            <a:r>
              <a:rPr lang="en-US">
                <a:latin typeface="Courier New"/>
                <a:ea typeface="Courier New"/>
                <a:cs typeface="Courier New"/>
                <a:sym typeface="Courier New"/>
              </a:rPr>
              <a:t>MyDelay();  </a:t>
            </a:r>
            <a:r>
              <a:rPr lang="en-US"/>
              <a:t>// Loops có giá trị là 1000</a:t>
            </a:r>
            <a:endParaRPr/>
          </a:p>
          <a:p>
            <a:pPr indent="-285750" lvl="0" marL="285750" rtl="0" algn="l">
              <a:lnSpc>
                <a:spcPct val="130000"/>
              </a:lnSpc>
              <a:spcBef>
                <a:spcPts val="1000"/>
              </a:spcBef>
              <a:spcAft>
                <a:spcPts val="0"/>
              </a:spcAft>
              <a:buClr>
                <a:schemeClr val="dk1"/>
              </a:buClr>
              <a:buSzPts val="2400"/>
              <a:buChar char="•"/>
            </a:pPr>
            <a:r>
              <a:rPr lang="en-US">
                <a:latin typeface="Courier New"/>
                <a:ea typeface="Courier New"/>
                <a:cs typeface="Courier New"/>
                <a:sym typeface="Courier New"/>
              </a:rPr>
              <a:t>MyDelay(5000);  </a:t>
            </a:r>
            <a:r>
              <a:rPr lang="en-US"/>
              <a:t>// Loops có giá trị là 5000</a:t>
            </a:r>
            <a:endParaRPr/>
          </a:p>
        </p:txBody>
      </p:sp>
      <p:sp>
        <p:nvSpPr>
          <p:cNvPr id="130" name="Google Shape;130;p1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Tham số ngầm định</a:t>
            </a:r>
            <a:endParaRPr/>
          </a:p>
        </p:txBody>
      </p:sp>
      <p:sp>
        <p:nvSpPr>
          <p:cNvPr id="136" name="Google Shape;136;p1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77500" lnSpcReduction="20000"/>
          </a:bodyPr>
          <a:lstStyle/>
          <a:p>
            <a:pPr indent="-273367" lvl="0" marL="285750" rtl="0" algn="l">
              <a:lnSpc>
                <a:spcPct val="130000"/>
              </a:lnSpc>
              <a:spcBef>
                <a:spcPts val="0"/>
              </a:spcBef>
              <a:spcAft>
                <a:spcPts val="0"/>
              </a:spcAft>
              <a:buClr>
                <a:schemeClr val="dk1"/>
              </a:buClr>
              <a:buSzPct val="100000"/>
              <a:buChar char="•"/>
            </a:pPr>
            <a:r>
              <a:rPr lang="en-US" sz="2600"/>
              <a:t>Nếu có prototype, các tham số có giá trị mặc định chỉ được cho trong prototype của hàm và không được lặp lại trong định nghĩa hàm.</a:t>
            </a:r>
            <a:endParaRPr/>
          </a:p>
          <a:p>
            <a:pPr indent="-273367" lvl="0" marL="285750" rtl="0" algn="l">
              <a:lnSpc>
                <a:spcPct val="130000"/>
              </a:lnSpc>
              <a:spcBef>
                <a:spcPts val="1000"/>
              </a:spcBef>
              <a:spcAft>
                <a:spcPts val="0"/>
              </a:spcAft>
              <a:buClr>
                <a:schemeClr val="dk1"/>
              </a:buClr>
              <a:buSzPct val="100000"/>
              <a:buChar char="•"/>
            </a:pPr>
            <a:r>
              <a:rPr lang="en-US" sz="2600"/>
              <a:t>Một hàm có thể có nhiều tham số có giá trị mặc định. Các tham số có giá trị mặc định cần phải được nhóm lại vào các tham số cuối cùng (hoặc duy nhất) của một hàm. </a:t>
            </a:r>
            <a:endParaRPr sz="2600"/>
          </a:p>
          <a:p>
            <a:pPr indent="-273367" lvl="0" marL="285750" rtl="0" algn="l">
              <a:lnSpc>
                <a:spcPct val="130000"/>
              </a:lnSpc>
              <a:spcBef>
                <a:spcPts val="1000"/>
              </a:spcBef>
              <a:spcAft>
                <a:spcPts val="0"/>
              </a:spcAft>
              <a:buClr>
                <a:schemeClr val="dk1"/>
              </a:buClr>
              <a:buSzPct val="100000"/>
              <a:buChar char="•"/>
            </a:pPr>
            <a:r>
              <a:rPr lang="en-US" sz="2600"/>
              <a:t>Khi gọi hàm có nhiều tham số có giá trị mặc định, chúng ta chỉ có thể bỏ bớt các tham số theo thứ tự từ phải sang trái và phải bỏ liên tiếp nhau</a:t>
            </a:r>
            <a:endParaRPr sz="2600"/>
          </a:p>
          <a:p>
            <a:pPr indent="-273367" lvl="0" marL="285750" rtl="0" algn="l">
              <a:lnSpc>
                <a:spcPct val="130000"/>
              </a:lnSpc>
              <a:spcBef>
                <a:spcPts val="1000"/>
              </a:spcBef>
              <a:spcAft>
                <a:spcPts val="0"/>
              </a:spcAft>
              <a:buClr>
                <a:schemeClr val="dk1"/>
              </a:buClr>
              <a:buSzPct val="100000"/>
              <a:buChar char="•"/>
            </a:pPr>
            <a:r>
              <a:rPr lang="en-US" sz="2600"/>
              <a:t>Ví dụ:</a:t>
            </a:r>
            <a:endParaRPr/>
          </a:p>
          <a:p>
            <a:pPr indent="0" lvl="0" marL="0" rtl="0" algn="l">
              <a:lnSpc>
                <a:spcPct val="130000"/>
              </a:lnSpc>
              <a:spcBef>
                <a:spcPts val="1000"/>
              </a:spcBef>
              <a:spcAft>
                <a:spcPts val="0"/>
              </a:spcAft>
              <a:buClr>
                <a:schemeClr val="dk1"/>
              </a:buClr>
              <a:buSzPct val="100000"/>
              <a:buNone/>
            </a:pPr>
            <a:r>
              <a:rPr lang="en-US" sz="1700">
                <a:latin typeface="Courier New"/>
                <a:ea typeface="Courier New"/>
                <a:cs typeface="Courier New"/>
                <a:sym typeface="Courier New"/>
              </a:rPr>
              <a:t>int MyFunc(int a = 1, int b, int c = 3, int d = 4);  // </a:t>
            </a:r>
            <a:r>
              <a:rPr lang="en-US" sz="1700">
                <a:solidFill>
                  <a:srgbClr val="FF0000"/>
                </a:solidFill>
                <a:latin typeface="Courier New"/>
                <a:ea typeface="Courier New"/>
                <a:cs typeface="Courier New"/>
                <a:sym typeface="Courier New"/>
              </a:rPr>
              <a:t>✖</a:t>
            </a:r>
            <a:endParaRPr/>
          </a:p>
          <a:p>
            <a:pPr indent="0" lvl="0" marL="0" rtl="0" algn="l">
              <a:lnSpc>
                <a:spcPct val="130000"/>
              </a:lnSpc>
              <a:spcBef>
                <a:spcPts val="1000"/>
              </a:spcBef>
              <a:spcAft>
                <a:spcPts val="0"/>
              </a:spcAft>
              <a:buClr>
                <a:schemeClr val="dk1"/>
              </a:buClr>
              <a:buSzPct val="100000"/>
              <a:buNone/>
            </a:pPr>
            <a:r>
              <a:rPr lang="en-US" sz="1700">
                <a:latin typeface="Courier New"/>
                <a:ea typeface="Courier New"/>
                <a:cs typeface="Courier New"/>
                <a:sym typeface="Courier New"/>
              </a:rPr>
              <a:t>int MyFunc(int a, int b = 2, int c = 3, int d = 4);  // </a:t>
            </a:r>
            <a:r>
              <a:rPr lang="en-US" sz="1700">
                <a:solidFill>
                  <a:schemeClr val="accent6"/>
                </a:solidFill>
                <a:latin typeface="Courier New"/>
                <a:ea typeface="Courier New"/>
                <a:cs typeface="Courier New"/>
                <a:sym typeface="Courier New"/>
              </a:rPr>
              <a:t>✔</a:t>
            </a:r>
            <a:endParaRPr/>
          </a:p>
          <a:p>
            <a:pPr indent="-156210" lvl="0" marL="285750" rtl="0" algn="l">
              <a:lnSpc>
                <a:spcPct val="130000"/>
              </a:lnSpc>
              <a:spcBef>
                <a:spcPts val="1000"/>
              </a:spcBef>
              <a:spcAft>
                <a:spcPts val="0"/>
              </a:spcAft>
              <a:buClr>
                <a:schemeClr val="dk1"/>
              </a:buClr>
              <a:buSzPct val="100000"/>
              <a:buNone/>
            </a:pPr>
            <a:r>
              <a:t/>
            </a:r>
            <a:endParaRPr/>
          </a:p>
        </p:txBody>
      </p:sp>
      <p:sp>
        <p:nvSpPr>
          <p:cNvPr id="137" name="Google Shape;137;p1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Đa năng hóa hàm (Overloading)</a:t>
            </a:r>
            <a:endParaRPr/>
          </a:p>
        </p:txBody>
      </p:sp>
      <p:sp>
        <p:nvSpPr>
          <p:cNvPr id="143" name="Google Shape;143;p1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400"/>
              <a:buChar char="•"/>
            </a:pPr>
            <a:r>
              <a:rPr lang="en-US"/>
              <a:t>Cung cấp nhiều hơn một định nghĩa cho tên hàm đã cho trong cùng một phạm vi.</a:t>
            </a:r>
            <a:endParaRPr/>
          </a:p>
          <a:p>
            <a:pPr indent="-228600" lvl="0" marL="228600" rtl="0" algn="l">
              <a:lnSpc>
                <a:spcPct val="130000"/>
              </a:lnSpc>
              <a:spcBef>
                <a:spcPts val="1000"/>
              </a:spcBef>
              <a:spcAft>
                <a:spcPts val="0"/>
              </a:spcAft>
              <a:buClr>
                <a:schemeClr val="dk1"/>
              </a:buClr>
              <a:buSzPts val="2400"/>
              <a:buChar char="•"/>
            </a:pPr>
            <a:r>
              <a:rPr lang="en-US"/>
              <a:t>Trình biên dịch sẽ lựa chọn phiên bản thích hợp của hàm hay toán tử dựa trên các tham số mà nó được gọi.</a:t>
            </a:r>
            <a:endParaRPr/>
          </a:p>
          <a:p>
            <a:pPr indent="-76200" lvl="0" marL="228600" rtl="0" algn="l">
              <a:lnSpc>
                <a:spcPct val="130000"/>
              </a:lnSpc>
              <a:spcBef>
                <a:spcPts val="1000"/>
              </a:spcBef>
              <a:spcAft>
                <a:spcPts val="0"/>
              </a:spcAft>
              <a:buClr>
                <a:schemeClr val="dk1"/>
              </a:buClr>
              <a:buSzPts val="2400"/>
              <a:buNone/>
            </a:pPr>
            <a:r>
              <a:t/>
            </a:r>
            <a:endParaRPr/>
          </a:p>
        </p:txBody>
      </p:sp>
      <p:sp>
        <p:nvSpPr>
          <p:cNvPr id="144" name="Google Shape;144;p1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13"/>
          <p:cNvPicPr preferRelativeResize="0"/>
          <p:nvPr/>
        </p:nvPicPr>
        <p:blipFill rotWithShape="1">
          <a:blip r:embed="rId3">
            <a:alphaModFix/>
          </a:blip>
          <a:srcRect b="0" l="0" r="0" t="0"/>
          <a:stretch/>
        </p:blipFill>
        <p:spPr>
          <a:xfrm>
            <a:off x="857445" y="3702331"/>
            <a:ext cx="7429110" cy="2237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ph idx="1" type="body"/>
          </p:nvPr>
        </p:nvSpPr>
        <p:spPr>
          <a:xfrm>
            <a:off x="313151" y="300625"/>
            <a:ext cx="8630434" cy="619224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BC7A00"/>
              </a:buClr>
              <a:buSzPts val="1400"/>
              <a:buNone/>
            </a:pPr>
            <a:r>
              <a:rPr lang="en-US" sz="1400">
                <a:solidFill>
                  <a:srgbClr val="BC7A00"/>
                </a:solidFill>
                <a:latin typeface="Courier New"/>
                <a:ea typeface="Courier New"/>
                <a:cs typeface="Courier New"/>
                <a:sym typeface="Courier New"/>
              </a:rPr>
              <a:t>#include &lt;iostream&gt;</a:t>
            </a:r>
            <a:endParaRPr sz="1400">
              <a:latin typeface="Courier New"/>
              <a:ea typeface="Courier New"/>
              <a:cs typeface="Courier New"/>
              <a:sym typeface="Courier New"/>
            </a:endParaRPr>
          </a:p>
          <a:p>
            <a:pPr indent="0" lvl="0" marL="0" marR="0" rtl="0" algn="l">
              <a:lnSpc>
                <a:spcPct val="107000"/>
              </a:lnSpc>
              <a:spcBef>
                <a:spcPts val="400"/>
              </a:spcBef>
              <a:spcAft>
                <a:spcPts val="0"/>
              </a:spcAft>
              <a:buClr>
                <a:srgbClr val="BC7A00"/>
              </a:buClr>
              <a:buSzPts val="1400"/>
              <a:buNone/>
            </a:pPr>
            <a:r>
              <a:rPr lang="en-US" sz="1400">
                <a:solidFill>
                  <a:srgbClr val="BC7A00"/>
                </a:solidFill>
                <a:latin typeface="Courier New"/>
                <a:ea typeface="Courier New"/>
                <a:cs typeface="Courier New"/>
                <a:sym typeface="Courier New"/>
              </a:rPr>
              <a:t>#include &lt;math.h&gt;</a:t>
            </a:r>
            <a:endParaRPr sz="1400">
              <a:latin typeface="Courier New"/>
              <a:ea typeface="Courier New"/>
              <a:cs typeface="Courier New"/>
              <a:sym typeface="Courier New"/>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Using </a:t>
            </a:r>
            <a:r>
              <a:rPr b="1" lang="en-US" sz="1400">
                <a:solidFill>
                  <a:srgbClr val="008000"/>
                </a:solidFill>
                <a:latin typeface="Courier New"/>
                <a:ea typeface="Courier New"/>
                <a:cs typeface="Courier New"/>
                <a:sym typeface="Courier New"/>
              </a:rPr>
              <a:t>namespace</a:t>
            </a:r>
            <a:r>
              <a:rPr lang="en-US" sz="1400">
                <a:latin typeface="Courier New"/>
                <a:ea typeface="Courier New"/>
                <a:cs typeface="Courier New"/>
                <a:sym typeface="Courier New"/>
              </a:rPr>
              <a:t> std;</a:t>
            </a:r>
            <a:endParaRPr/>
          </a:p>
          <a:p>
            <a:pPr indent="0" lvl="0" marL="0" marR="0" rtl="0" algn="l">
              <a:lnSpc>
                <a:spcPct val="107000"/>
              </a:lnSpc>
              <a:spcBef>
                <a:spcPts val="400"/>
              </a:spcBef>
              <a:spcAft>
                <a:spcPts val="0"/>
              </a:spcAft>
              <a:buClr>
                <a:srgbClr val="B00040"/>
              </a:buClr>
              <a:buSzPts val="1400"/>
              <a:buNone/>
            </a:pPr>
            <a:r>
              <a:rPr lang="en-US" sz="1400">
                <a:solidFill>
                  <a:srgbClr val="B00040"/>
                </a:solidFill>
                <a:latin typeface="Courier New"/>
                <a:ea typeface="Courier New"/>
                <a:cs typeface="Courier New"/>
                <a:sym typeface="Courier New"/>
              </a:rPr>
              <a:t>int</a:t>
            </a: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MyAbs</a:t>
            </a:r>
            <a:r>
              <a:rPr lang="en-US" sz="1400">
                <a:latin typeface="Courier New"/>
                <a:ea typeface="Courier New"/>
                <a:cs typeface="Courier New"/>
                <a:sym typeface="Courier New"/>
              </a:rPr>
              <a:t>(</a:t>
            </a:r>
            <a:r>
              <a:rPr lang="en-US" sz="1400">
                <a:solidFill>
                  <a:srgbClr val="B00040"/>
                </a:solidFill>
                <a:latin typeface="Courier New"/>
                <a:ea typeface="Courier New"/>
                <a:cs typeface="Courier New"/>
                <a:sym typeface="Courier New"/>
              </a:rPr>
              <a:t>int</a:t>
            </a:r>
            <a:r>
              <a:rPr lang="en-US" sz="1400">
                <a:latin typeface="Courier New"/>
                <a:ea typeface="Courier New"/>
                <a:cs typeface="Courier New"/>
                <a:sym typeface="Courier New"/>
              </a:rPr>
              <a:t> X){</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a:t>
            </a:r>
            <a:r>
              <a:rPr b="1" lang="en-US" sz="1400">
                <a:solidFill>
                  <a:srgbClr val="008000"/>
                </a:solidFill>
                <a:latin typeface="Courier New"/>
                <a:ea typeface="Courier New"/>
                <a:cs typeface="Courier New"/>
                <a:sym typeface="Courier New"/>
              </a:rPr>
              <a:t>return</a:t>
            </a:r>
            <a:r>
              <a:rPr lang="en-US" sz="1400">
                <a:latin typeface="Courier New"/>
                <a:ea typeface="Courier New"/>
                <a:cs typeface="Courier New"/>
                <a:sym typeface="Courier New"/>
              </a:rPr>
              <a:t> abs(X);</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marR="0" rtl="0" algn="l">
              <a:lnSpc>
                <a:spcPct val="107000"/>
              </a:lnSpc>
              <a:spcBef>
                <a:spcPts val="400"/>
              </a:spcBef>
              <a:spcAft>
                <a:spcPts val="0"/>
              </a:spcAft>
              <a:buClr>
                <a:srgbClr val="B00040"/>
              </a:buClr>
              <a:buSzPts val="1400"/>
              <a:buNone/>
            </a:pPr>
            <a:r>
              <a:rPr lang="en-US" sz="1400">
                <a:solidFill>
                  <a:srgbClr val="B00040"/>
                </a:solidFill>
                <a:latin typeface="Courier New"/>
                <a:ea typeface="Courier New"/>
                <a:cs typeface="Courier New"/>
                <a:sym typeface="Courier New"/>
              </a:rPr>
              <a:t>long</a:t>
            </a: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MyAbs</a:t>
            </a:r>
            <a:r>
              <a:rPr lang="en-US" sz="1400">
                <a:latin typeface="Courier New"/>
                <a:ea typeface="Courier New"/>
                <a:cs typeface="Courier New"/>
                <a:sym typeface="Courier New"/>
              </a:rPr>
              <a:t>(</a:t>
            </a:r>
            <a:r>
              <a:rPr lang="en-US" sz="1400">
                <a:solidFill>
                  <a:srgbClr val="B00040"/>
                </a:solidFill>
                <a:latin typeface="Courier New"/>
                <a:ea typeface="Courier New"/>
                <a:cs typeface="Courier New"/>
                <a:sym typeface="Courier New"/>
              </a:rPr>
              <a:t>long</a:t>
            </a:r>
            <a:r>
              <a:rPr lang="en-US" sz="1400">
                <a:latin typeface="Courier New"/>
                <a:ea typeface="Courier New"/>
                <a:cs typeface="Courier New"/>
                <a:sym typeface="Courier New"/>
              </a:rPr>
              <a:t> X){</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a:t>
            </a:r>
            <a:r>
              <a:rPr b="1" lang="en-US" sz="1400">
                <a:solidFill>
                  <a:srgbClr val="008000"/>
                </a:solidFill>
                <a:latin typeface="Courier New"/>
                <a:ea typeface="Courier New"/>
                <a:cs typeface="Courier New"/>
                <a:sym typeface="Courier New"/>
              </a:rPr>
              <a:t>return</a:t>
            </a:r>
            <a:r>
              <a:rPr lang="en-US" sz="1400">
                <a:latin typeface="Courier New"/>
                <a:ea typeface="Courier New"/>
                <a:cs typeface="Courier New"/>
                <a:sym typeface="Courier New"/>
              </a:rPr>
              <a:t> labs(X);</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marR="0" rtl="0" algn="l">
              <a:lnSpc>
                <a:spcPct val="107000"/>
              </a:lnSpc>
              <a:spcBef>
                <a:spcPts val="400"/>
              </a:spcBef>
              <a:spcAft>
                <a:spcPts val="0"/>
              </a:spcAft>
              <a:buClr>
                <a:srgbClr val="B00040"/>
              </a:buClr>
              <a:buSzPts val="1400"/>
              <a:buNone/>
            </a:pPr>
            <a:r>
              <a:rPr lang="en-US" sz="1400">
                <a:solidFill>
                  <a:srgbClr val="B00040"/>
                </a:solidFill>
                <a:latin typeface="Courier New"/>
                <a:ea typeface="Courier New"/>
                <a:cs typeface="Courier New"/>
                <a:sym typeface="Courier New"/>
              </a:rPr>
              <a:t>double</a:t>
            </a: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MyAbs</a:t>
            </a:r>
            <a:r>
              <a:rPr lang="en-US" sz="1400">
                <a:latin typeface="Courier New"/>
                <a:ea typeface="Courier New"/>
                <a:cs typeface="Courier New"/>
                <a:sym typeface="Courier New"/>
              </a:rPr>
              <a:t>(</a:t>
            </a:r>
            <a:r>
              <a:rPr lang="en-US" sz="1400">
                <a:solidFill>
                  <a:srgbClr val="B00040"/>
                </a:solidFill>
                <a:latin typeface="Courier New"/>
                <a:ea typeface="Courier New"/>
                <a:cs typeface="Courier New"/>
                <a:sym typeface="Courier New"/>
              </a:rPr>
              <a:t>double</a:t>
            </a:r>
            <a:r>
              <a:rPr lang="en-US" sz="1400">
                <a:latin typeface="Courier New"/>
                <a:ea typeface="Courier New"/>
                <a:cs typeface="Courier New"/>
                <a:sym typeface="Courier New"/>
              </a:rPr>
              <a:t> X){</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a:t>
            </a:r>
            <a:r>
              <a:rPr b="1" lang="en-US" sz="1400">
                <a:solidFill>
                  <a:srgbClr val="008000"/>
                </a:solidFill>
                <a:latin typeface="Courier New"/>
                <a:ea typeface="Courier New"/>
                <a:cs typeface="Courier New"/>
                <a:sym typeface="Courier New"/>
              </a:rPr>
              <a:t>return</a:t>
            </a:r>
            <a:r>
              <a:rPr lang="en-US" sz="1400">
                <a:latin typeface="Courier New"/>
                <a:ea typeface="Courier New"/>
                <a:cs typeface="Courier New"/>
                <a:sym typeface="Courier New"/>
              </a:rPr>
              <a:t> fabs(X);</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marR="0" rtl="0" algn="l">
              <a:lnSpc>
                <a:spcPct val="107000"/>
              </a:lnSpc>
              <a:spcBef>
                <a:spcPts val="400"/>
              </a:spcBef>
              <a:spcAft>
                <a:spcPts val="0"/>
              </a:spcAft>
              <a:buClr>
                <a:srgbClr val="B00040"/>
              </a:buClr>
              <a:buSzPts val="1400"/>
              <a:buNone/>
            </a:pPr>
            <a:r>
              <a:rPr lang="en-US" sz="1400">
                <a:solidFill>
                  <a:srgbClr val="B00040"/>
                </a:solidFill>
                <a:latin typeface="Courier New"/>
                <a:ea typeface="Courier New"/>
                <a:cs typeface="Courier New"/>
                <a:sym typeface="Courier New"/>
              </a:rPr>
              <a:t>int</a:t>
            </a: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main</a:t>
            </a:r>
            <a:r>
              <a:rPr lang="en-US" sz="1400">
                <a:latin typeface="Courier New"/>
                <a:ea typeface="Courier New"/>
                <a:cs typeface="Courier New"/>
                <a:sym typeface="Courier New"/>
              </a:rPr>
              <a:t>(){</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a:t>
            </a:r>
            <a:r>
              <a:rPr lang="en-US" sz="1400">
                <a:solidFill>
                  <a:srgbClr val="B00040"/>
                </a:solidFill>
                <a:latin typeface="Courier New"/>
                <a:ea typeface="Courier New"/>
                <a:cs typeface="Courier New"/>
                <a:sym typeface="Courier New"/>
              </a:rPr>
              <a:t>int</a:t>
            </a:r>
            <a:r>
              <a:rPr lang="en-US" sz="1400">
                <a:latin typeface="Courier New"/>
                <a:ea typeface="Courier New"/>
                <a:cs typeface="Courier New"/>
                <a:sym typeface="Courier New"/>
              </a:rPr>
              <a:t> X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-7</a:t>
            </a:r>
            <a:r>
              <a:rPr lang="en-US" sz="1400">
                <a:latin typeface="Courier New"/>
                <a:ea typeface="Courier New"/>
                <a:cs typeface="Courier New"/>
                <a:sym typeface="Courier New"/>
              </a:rPr>
              <a:t>;</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a:t>
            </a:r>
            <a:r>
              <a:rPr lang="en-US" sz="1400">
                <a:solidFill>
                  <a:srgbClr val="B00040"/>
                </a:solidFill>
                <a:latin typeface="Courier New"/>
                <a:ea typeface="Courier New"/>
                <a:cs typeface="Courier New"/>
                <a:sym typeface="Courier New"/>
              </a:rPr>
              <a:t>long</a:t>
            </a:r>
            <a:r>
              <a:rPr lang="en-US" sz="1400">
                <a:latin typeface="Courier New"/>
                <a:ea typeface="Courier New"/>
                <a:cs typeface="Courier New"/>
                <a:sym typeface="Courier New"/>
              </a:rPr>
              <a:t> Y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200000l</a:t>
            </a:r>
            <a:r>
              <a:rPr lang="en-US" sz="1400">
                <a:latin typeface="Courier New"/>
                <a:ea typeface="Courier New"/>
                <a:cs typeface="Courier New"/>
                <a:sym typeface="Courier New"/>
              </a:rPr>
              <a:t>;</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a:t>
            </a:r>
            <a:r>
              <a:rPr lang="en-US" sz="1400">
                <a:solidFill>
                  <a:srgbClr val="B00040"/>
                </a:solidFill>
                <a:latin typeface="Courier New"/>
                <a:ea typeface="Courier New"/>
                <a:cs typeface="Courier New"/>
                <a:sym typeface="Courier New"/>
              </a:rPr>
              <a:t>double</a:t>
            </a:r>
            <a:r>
              <a:rPr lang="en-US" sz="1400">
                <a:latin typeface="Courier New"/>
                <a:ea typeface="Courier New"/>
                <a:cs typeface="Courier New"/>
                <a:sym typeface="Courier New"/>
              </a:rPr>
              <a:t> Z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-35.678</a:t>
            </a:r>
            <a:r>
              <a:rPr lang="en-US" sz="1400">
                <a:latin typeface="Courier New"/>
                <a:ea typeface="Courier New"/>
                <a:cs typeface="Courier New"/>
                <a:sym typeface="Courier New"/>
              </a:rPr>
              <a:t>;</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cout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a:t>
            </a:r>
            <a:r>
              <a:rPr lang="en-US" sz="1400">
                <a:solidFill>
                  <a:srgbClr val="BA2121"/>
                </a:solidFill>
                <a:latin typeface="Courier New"/>
                <a:ea typeface="Courier New"/>
                <a:cs typeface="Courier New"/>
                <a:sym typeface="Courier New"/>
              </a:rPr>
              <a:t>"Tri tuyet doi cua so nguyen "</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X </a:t>
            </a:r>
            <a:r>
              <a:rPr lang="en-US" sz="1400">
                <a:solidFill>
                  <a:srgbClr val="666666"/>
                </a:solidFill>
                <a:latin typeface="Courier New"/>
                <a:ea typeface="Courier New"/>
                <a:cs typeface="Courier New"/>
                <a:sym typeface="Courier New"/>
              </a:rPr>
              <a:t>&lt;&lt;</a:t>
            </a:r>
            <a:r>
              <a:rPr lang="en-US" sz="1400">
                <a:solidFill>
                  <a:srgbClr val="BA2121"/>
                </a:solidFill>
                <a:latin typeface="Courier New"/>
                <a:ea typeface="Courier New"/>
                <a:cs typeface="Courier New"/>
                <a:sym typeface="Courier New"/>
              </a:rPr>
              <a:t>" la "</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MyAbs(X)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endl;</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cout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a:t>
            </a:r>
            <a:r>
              <a:rPr lang="en-US" sz="1400">
                <a:solidFill>
                  <a:srgbClr val="BA2121"/>
                </a:solidFill>
                <a:latin typeface="Courier New"/>
                <a:ea typeface="Courier New"/>
                <a:cs typeface="Courier New"/>
                <a:sym typeface="Courier New"/>
              </a:rPr>
              <a:t>"Tri tuyet doi cua so nguyen "</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Y </a:t>
            </a:r>
            <a:r>
              <a:rPr lang="en-US" sz="1400">
                <a:solidFill>
                  <a:srgbClr val="666666"/>
                </a:solidFill>
                <a:latin typeface="Courier New"/>
                <a:ea typeface="Courier New"/>
                <a:cs typeface="Courier New"/>
                <a:sym typeface="Courier New"/>
              </a:rPr>
              <a:t>&lt;&lt;</a:t>
            </a:r>
            <a:r>
              <a:rPr lang="en-US" sz="1400">
                <a:solidFill>
                  <a:srgbClr val="BA2121"/>
                </a:solidFill>
                <a:latin typeface="Courier New"/>
                <a:ea typeface="Courier New"/>
                <a:cs typeface="Courier New"/>
                <a:sym typeface="Courier New"/>
              </a:rPr>
              <a:t>" la "</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MyAbs(Y)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endl;</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cout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a:t>
            </a:r>
            <a:r>
              <a:rPr lang="en-US" sz="1400">
                <a:solidFill>
                  <a:srgbClr val="BA2121"/>
                </a:solidFill>
                <a:latin typeface="Courier New"/>
                <a:ea typeface="Courier New"/>
                <a:cs typeface="Courier New"/>
                <a:sym typeface="Courier New"/>
              </a:rPr>
              <a:t>"Tri tuyet doi cua so thuc "</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Z </a:t>
            </a:r>
            <a:r>
              <a:rPr lang="en-US" sz="1400">
                <a:solidFill>
                  <a:srgbClr val="666666"/>
                </a:solidFill>
                <a:latin typeface="Courier New"/>
                <a:ea typeface="Courier New"/>
                <a:cs typeface="Courier New"/>
                <a:sym typeface="Courier New"/>
              </a:rPr>
              <a:t>&lt;&lt;</a:t>
            </a:r>
            <a:r>
              <a:rPr lang="en-US" sz="1400">
                <a:solidFill>
                  <a:srgbClr val="BA2121"/>
                </a:solidFill>
                <a:latin typeface="Courier New"/>
                <a:ea typeface="Courier New"/>
                <a:cs typeface="Courier New"/>
                <a:sym typeface="Courier New"/>
              </a:rPr>
              <a:t>" la "</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MyAbs(Z)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endl;</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a:t>
            </a:r>
            <a:r>
              <a:rPr b="1" lang="en-US" sz="1400">
                <a:solidFill>
                  <a:srgbClr val="008000"/>
                </a:solidFill>
                <a:latin typeface="Courier New"/>
                <a:ea typeface="Courier New"/>
                <a:cs typeface="Courier New"/>
                <a:sym typeface="Courier New"/>
              </a:rPr>
              <a:t>return</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0</a:t>
            </a:r>
            <a:r>
              <a:rPr lang="en-US" sz="1400">
                <a:latin typeface="Courier New"/>
                <a:ea typeface="Courier New"/>
                <a:cs typeface="Courier New"/>
                <a:sym typeface="Courier New"/>
              </a:rPr>
              <a:t>;</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marR="0" rtl="0" algn="l">
              <a:lnSpc>
                <a:spcPct val="107000"/>
              </a:lnSpc>
              <a:spcBef>
                <a:spcPts val="400"/>
              </a:spcBef>
              <a:spcAft>
                <a:spcPts val="0"/>
              </a:spcAft>
              <a:buClr>
                <a:schemeClr val="dk1"/>
              </a:buClr>
              <a:buSzPts val="1400"/>
              <a:buNone/>
            </a:pPr>
            <a:r>
              <a:rPr lang="en-US" sz="1400">
                <a:latin typeface="Courier New"/>
                <a:ea typeface="Courier New"/>
                <a:cs typeface="Courier New"/>
                <a:sym typeface="Courier New"/>
              </a:rPr>
              <a:t> </a:t>
            </a:r>
            <a:endParaRPr/>
          </a:p>
        </p:txBody>
      </p:sp>
      <p:sp>
        <p:nvSpPr>
          <p:cNvPr id="151" name="Google Shape;151;p1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Đa năng hoá toán tử</a:t>
            </a:r>
            <a:endParaRPr/>
          </a:p>
        </p:txBody>
      </p:sp>
      <p:sp>
        <p:nvSpPr>
          <p:cNvPr id="157" name="Google Shape;157;p1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Định nghĩa lại chức năng của các toán tử đã có sẵn</a:t>
            </a:r>
            <a:endParaRPr/>
          </a:p>
          <a:p>
            <a:pPr indent="-228600" lvl="1" marL="685800" rtl="0" algn="l">
              <a:lnSpc>
                <a:spcPct val="90000"/>
              </a:lnSpc>
              <a:spcBef>
                <a:spcPts val="500"/>
              </a:spcBef>
              <a:spcAft>
                <a:spcPts val="0"/>
              </a:spcAft>
              <a:buClr>
                <a:schemeClr val="dk1"/>
              </a:buClr>
              <a:buSzPts val="2800"/>
              <a:buFont typeface="Noto Sans Symbols"/>
              <a:buChar char="▪"/>
            </a:pPr>
            <a:r>
              <a:rPr lang="en-US" sz="2800"/>
              <a:t>Thể hiện các phép toán một cách tự nhiên hơn</a:t>
            </a:r>
            <a:endParaRPr/>
          </a:p>
          <a:p>
            <a:pPr indent="-228600" lvl="0" marL="228600" rtl="0" algn="l">
              <a:lnSpc>
                <a:spcPct val="90000"/>
              </a:lnSpc>
              <a:spcBef>
                <a:spcPts val="1000"/>
              </a:spcBef>
              <a:spcAft>
                <a:spcPts val="0"/>
              </a:spcAft>
              <a:buClr>
                <a:schemeClr val="dk1"/>
              </a:buClr>
              <a:buSzPts val="3200"/>
              <a:buChar char="•"/>
            </a:pPr>
            <a:r>
              <a:rPr lang="en-US" sz="3200"/>
              <a:t>Ví dụ: thực hiện các phép cộng, trừ số phức </a:t>
            </a:r>
            <a:endParaRPr/>
          </a:p>
          <a:p>
            <a:pPr indent="-228600" lvl="1" marL="685800" rtl="0" algn="l">
              <a:lnSpc>
                <a:spcPct val="90000"/>
              </a:lnSpc>
              <a:spcBef>
                <a:spcPts val="500"/>
              </a:spcBef>
              <a:spcAft>
                <a:spcPts val="0"/>
              </a:spcAft>
              <a:buClr>
                <a:schemeClr val="dk1"/>
              </a:buClr>
              <a:buSzPts val="2800"/>
              <a:buFont typeface="Noto Sans Symbols"/>
              <a:buChar char="▪"/>
            </a:pPr>
            <a:r>
              <a:rPr lang="en-US" sz="2800"/>
              <a:t>Trong C: Cần phải xây dựng các hàm </a:t>
            </a:r>
            <a:r>
              <a:rPr lang="en-US" sz="2800">
                <a:latin typeface="Courier New"/>
                <a:ea typeface="Courier New"/>
                <a:cs typeface="Courier New"/>
                <a:sym typeface="Courier New"/>
              </a:rPr>
              <a:t>AddSP(), TruSP()</a:t>
            </a:r>
            <a:endParaRPr sz="28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2800"/>
              <a:buFont typeface="Noto Sans Symbols"/>
              <a:buChar char="▪"/>
            </a:pPr>
            <a:r>
              <a:rPr lang="en-US" sz="2800"/>
              <a:t>Không thể hiện được phép cộng và trừ cho các biểu thức như: </a:t>
            </a:r>
            <a:r>
              <a:rPr lang="en-US" sz="2800">
                <a:latin typeface="Courier New"/>
                <a:ea typeface="Courier New"/>
                <a:cs typeface="Courier New"/>
                <a:sym typeface="Courier New"/>
              </a:rPr>
              <a:t>a=b+c-d+e+f-h-k</a:t>
            </a:r>
            <a:endParaRPr/>
          </a:p>
          <a:p>
            <a:pPr indent="-228600" lvl="0" marL="228600" rtl="0" algn="l">
              <a:lnSpc>
                <a:spcPct val="90000"/>
              </a:lnSpc>
              <a:spcBef>
                <a:spcPts val="1000"/>
              </a:spcBef>
              <a:spcAft>
                <a:spcPts val="0"/>
              </a:spcAft>
              <a:buClr>
                <a:schemeClr val="dk1"/>
              </a:buClr>
              <a:buSzPts val="3200"/>
              <a:buFont typeface="Questrial"/>
              <a:buNone/>
            </a:pPr>
            <a:r>
              <a:t/>
            </a:r>
            <a:endParaRPr sz="3200"/>
          </a:p>
        </p:txBody>
      </p:sp>
      <p:sp>
        <p:nvSpPr>
          <p:cNvPr id="158" name="Google Shape;158;p1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idx="1" type="body"/>
          </p:nvPr>
        </p:nvSpPr>
        <p:spPr>
          <a:xfrm>
            <a:off x="628650" y="313152"/>
            <a:ext cx="7886700" cy="6179722"/>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BC7A00"/>
              </a:buClr>
              <a:buSzPts val="1800"/>
              <a:buNone/>
            </a:pPr>
            <a:r>
              <a:rPr lang="en-US" sz="1800">
                <a:solidFill>
                  <a:srgbClr val="BC7A00"/>
                </a:solidFill>
                <a:latin typeface="Courier New"/>
                <a:ea typeface="Courier New"/>
                <a:cs typeface="Courier New"/>
                <a:sym typeface="Courier New"/>
              </a:rPr>
              <a:t>#include &lt;stdio.h&gt;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struct</a:t>
            </a:r>
            <a:r>
              <a:rPr lang="en-US" sz="1800">
                <a:latin typeface="Courier New"/>
                <a:ea typeface="Courier New"/>
                <a:cs typeface="Courier New"/>
                <a:sym typeface="Courier New"/>
              </a:rPr>
              <a:t>  SP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double</a:t>
            </a:r>
            <a:r>
              <a:rPr lang="en-US" sz="1800">
                <a:latin typeface="Courier New"/>
                <a:ea typeface="Courier New"/>
                <a:cs typeface="Courier New"/>
                <a:sym typeface="Courier New"/>
              </a:rPr>
              <a:t> real;</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double</a:t>
            </a:r>
            <a:r>
              <a:rPr lang="en-US" sz="1800">
                <a:latin typeface="Courier New"/>
                <a:ea typeface="Courier New"/>
                <a:cs typeface="Courier New"/>
                <a:sym typeface="Courier New"/>
              </a:rPr>
              <a:t> img;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SP </a:t>
            </a:r>
            <a:r>
              <a:rPr lang="en-US" sz="1800">
                <a:solidFill>
                  <a:srgbClr val="0000FF"/>
                </a:solidFill>
                <a:latin typeface="Courier New"/>
                <a:ea typeface="Courier New"/>
                <a:cs typeface="Courier New"/>
                <a:sym typeface="Courier New"/>
              </a:rPr>
              <a:t>SetSP</a:t>
            </a:r>
            <a:r>
              <a:rPr lang="en-US" sz="1800">
                <a:latin typeface="Courier New"/>
                <a:ea typeface="Courier New"/>
                <a:cs typeface="Courier New"/>
                <a:sym typeface="Courier New"/>
              </a:rPr>
              <a:t>(</a:t>
            </a:r>
            <a:r>
              <a:rPr lang="en-US" sz="1800">
                <a:solidFill>
                  <a:srgbClr val="B00040"/>
                </a:solidFill>
                <a:latin typeface="Courier New"/>
                <a:ea typeface="Courier New"/>
                <a:cs typeface="Courier New"/>
                <a:sym typeface="Courier New"/>
              </a:rPr>
              <a:t>double</a:t>
            </a:r>
            <a:r>
              <a:rPr lang="en-US" sz="1800">
                <a:latin typeface="Courier New"/>
                <a:ea typeface="Courier New"/>
                <a:cs typeface="Courier New"/>
                <a:sym typeface="Courier New"/>
              </a:rPr>
              <a:t> real, </a:t>
            </a:r>
            <a:r>
              <a:rPr lang="en-US" sz="1800">
                <a:solidFill>
                  <a:srgbClr val="B00040"/>
                </a:solidFill>
                <a:latin typeface="Courier New"/>
                <a:ea typeface="Courier New"/>
                <a:cs typeface="Courier New"/>
                <a:sym typeface="Courier New"/>
              </a:rPr>
              <a:t>double</a:t>
            </a:r>
            <a:r>
              <a:rPr lang="en-US" sz="1800">
                <a:latin typeface="Courier New"/>
                <a:ea typeface="Courier New"/>
                <a:cs typeface="Courier New"/>
                <a:sym typeface="Courier New"/>
              </a:rPr>
              <a:t> img);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SP </a:t>
            </a:r>
            <a:r>
              <a:rPr lang="en-US" sz="1800">
                <a:solidFill>
                  <a:srgbClr val="0000FF"/>
                </a:solidFill>
                <a:latin typeface="Courier New"/>
                <a:ea typeface="Courier New"/>
                <a:cs typeface="Courier New"/>
                <a:sym typeface="Courier New"/>
              </a:rPr>
              <a:t>AddSP</a:t>
            </a:r>
            <a:r>
              <a:rPr lang="en-US" sz="1800">
                <a:latin typeface="Courier New"/>
                <a:ea typeface="Courier New"/>
                <a:cs typeface="Courier New"/>
                <a:sym typeface="Courier New"/>
              </a:rPr>
              <a:t>(SP C1,SP C2);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SP </a:t>
            </a:r>
            <a:r>
              <a:rPr lang="en-US" sz="1800">
                <a:solidFill>
                  <a:srgbClr val="0000FF"/>
                </a:solidFill>
                <a:latin typeface="Courier New"/>
                <a:ea typeface="Courier New"/>
                <a:cs typeface="Courier New"/>
                <a:sym typeface="Courier New"/>
              </a:rPr>
              <a:t>SubSP</a:t>
            </a:r>
            <a:r>
              <a:rPr lang="en-US" sz="1800">
                <a:latin typeface="Courier New"/>
                <a:ea typeface="Courier New"/>
                <a:cs typeface="Courier New"/>
                <a:sym typeface="Courier New"/>
              </a:rPr>
              <a:t>(SP C1,SP C2);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void</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DisplaySP</a:t>
            </a:r>
            <a:r>
              <a:rPr lang="en-US" sz="1800">
                <a:latin typeface="Courier New"/>
                <a:ea typeface="Courier New"/>
                <a:cs typeface="Courier New"/>
                <a:sym typeface="Courier New"/>
              </a:rPr>
              <a:t>(SP C);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main</a:t>
            </a:r>
            <a:r>
              <a:rPr lang="en-US" sz="1800">
                <a:latin typeface="Courier New"/>
                <a:ea typeface="Courier New"/>
                <a:cs typeface="Courier New"/>
                <a:sym typeface="Courier New"/>
              </a:rPr>
              <a:t>(</a:t>
            </a:r>
            <a:r>
              <a:rPr lang="en-US" sz="1800">
                <a:solidFill>
                  <a:srgbClr val="B00040"/>
                </a:solidFill>
                <a:latin typeface="Courier New"/>
                <a:ea typeface="Courier New"/>
                <a:cs typeface="Courier New"/>
                <a:sym typeface="Courier New"/>
              </a:rPr>
              <a:t>void</a:t>
            </a:r>
            <a:r>
              <a:rPr lang="en-US" sz="1800">
                <a:latin typeface="Courier New"/>
                <a:ea typeface="Courier New"/>
                <a:cs typeface="Courier New"/>
                <a:sym typeface="Courier New"/>
              </a:rPr>
              <a:t>) {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SP C1,C2,C3,C4;</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C1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SetSP(</a:t>
            </a:r>
            <a:r>
              <a:rPr lang="en-US" sz="1800">
                <a:solidFill>
                  <a:srgbClr val="666666"/>
                </a:solidFill>
                <a:latin typeface="Courier New"/>
                <a:ea typeface="Courier New"/>
                <a:cs typeface="Courier New"/>
                <a:sym typeface="Courier New"/>
              </a:rPr>
              <a:t>1.0</a:t>
            </a:r>
            <a:r>
              <a:rPr lang="en-US" sz="1800">
                <a:latin typeface="Courier New"/>
                <a:ea typeface="Courier New"/>
                <a:cs typeface="Courier New"/>
                <a:sym typeface="Courier New"/>
              </a:rPr>
              <a:t>,</a:t>
            </a:r>
            <a:r>
              <a:rPr lang="en-US" sz="1800">
                <a:solidFill>
                  <a:srgbClr val="666666"/>
                </a:solidFill>
                <a:latin typeface="Courier New"/>
                <a:ea typeface="Courier New"/>
                <a:cs typeface="Courier New"/>
                <a:sym typeface="Courier New"/>
              </a:rPr>
              <a:t>2.0</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C2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SetSP(</a:t>
            </a:r>
            <a:r>
              <a:rPr lang="en-US" sz="1800">
                <a:solidFill>
                  <a:srgbClr val="666666"/>
                </a:solidFill>
                <a:latin typeface="Courier New"/>
                <a:ea typeface="Courier New"/>
                <a:cs typeface="Courier New"/>
                <a:sym typeface="Courier New"/>
              </a:rPr>
              <a:t>-3.0</a:t>
            </a:r>
            <a:r>
              <a:rPr lang="en-US" sz="1800">
                <a:latin typeface="Courier New"/>
                <a:ea typeface="Courier New"/>
                <a:cs typeface="Courier New"/>
                <a:sym typeface="Courier New"/>
              </a:rPr>
              <a:t>,</a:t>
            </a:r>
            <a:r>
              <a:rPr lang="en-US" sz="1800">
                <a:solidFill>
                  <a:srgbClr val="666666"/>
                </a:solidFill>
                <a:latin typeface="Courier New"/>
                <a:ea typeface="Courier New"/>
                <a:cs typeface="Courier New"/>
                <a:sym typeface="Courier New"/>
              </a:rPr>
              <a:t>4.0</a:t>
            </a: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cout </a:t>
            </a:r>
            <a:r>
              <a:rPr lang="en-US" sz="1800">
                <a:solidFill>
                  <a:srgbClr val="666666"/>
                </a:solidFill>
                <a:latin typeface="Courier New"/>
                <a:ea typeface="Courier New"/>
                <a:cs typeface="Courier New"/>
                <a:sym typeface="Courier New"/>
              </a:rPr>
              <a:t>&lt;&lt;</a:t>
            </a:r>
            <a:r>
              <a:rPr lang="en-US" sz="1800">
                <a:latin typeface="Courier New"/>
                <a:ea typeface="Courier New"/>
                <a:cs typeface="Courier New"/>
                <a:sym typeface="Courier New"/>
              </a:rPr>
              <a:t> </a:t>
            </a:r>
            <a:r>
              <a:rPr lang="en-US" sz="1800">
                <a:solidFill>
                  <a:srgbClr val="BA2121"/>
                </a:solidFill>
                <a:latin typeface="Courier New"/>
                <a:ea typeface="Courier New"/>
                <a:cs typeface="Courier New"/>
                <a:sym typeface="Courier New"/>
              </a:rPr>
              <a:t>"</a:t>
            </a:r>
            <a:r>
              <a:rPr b="1" lang="en-US" sz="1800">
                <a:solidFill>
                  <a:srgbClr val="BB6622"/>
                </a:solidFill>
                <a:latin typeface="Courier New"/>
                <a:ea typeface="Courier New"/>
                <a:cs typeface="Courier New"/>
                <a:sym typeface="Courier New"/>
              </a:rPr>
              <a:t>\n</a:t>
            </a:r>
            <a:r>
              <a:rPr lang="en-US" sz="1800">
                <a:solidFill>
                  <a:srgbClr val="BA2121"/>
                </a:solidFill>
                <a:latin typeface="Courier New"/>
                <a:ea typeface="Courier New"/>
                <a:cs typeface="Courier New"/>
                <a:sym typeface="Courier New"/>
              </a:rPr>
              <a:t>So phuc thu nhat:"</a:t>
            </a:r>
            <a:r>
              <a:rPr lang="en-US" sz="1800">
                <a:latin typeface="Courier New"/>
                <a:ea typeface="Courier New"/>
                <a:cs typeface="Courier New"/>
                <a:sym typeface="Courier New"/>
              </a:rPr>
              <a:t>;   DisplaySP(C1);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cout </a:t>
            </a:r>
            <a:r>
              <a:rPr lang="en-US" sz="1800">
                <a:solidFill>
                  <a:srgbClr val="666666"/>
                </a:solidFill>
                <a:latin typeface="Courier New"/>
                <a:ea typeface="Courier New"/>
                <a:cs typeface="Courier New"/>
                <a:sym typeface="Courier New"/>
              </a:rPr>
              <a:t>&lt;&lt;</a:t>
            </a:r>
            <a:r>
              <a:rPr lang="en-US" sz="1800">
                <a:latin typeface="Courier New"/>
                <a:ea typeface="Courier New"/>
                <a:cs typeface="Courier New"/>
                <a:sym typeface="Courier New"/>
              </a:rPr>
              <a:t> </a:t>
            </a:r>
            <a:r>
              <a:rPr lang="en-US" sz="1800">
                <a:solidFill>
                  <a:srgbClr val="BA2121"/>
                </a:solidFill>
                <a:latin typeface="Courier New"/>
                <a:ea typeface="Courier New"/>
                <a:cs typeface="Courier New"/>
                <a:sym typeface="Courier New"/>
              </a:rPr>
              <a:t>"</a:t>
            </a:r>
            <a:r>
              <a:rPr b="1" lang="en-US" sz="1800">
                <a:solidFill>
                  <a:srgbClr val="BB6622"/>
                </a:solidFill>
                <a:latin typeface="Courier New"/>
                <a:ea typeface="Courier New"/>
                <a:cs typeface="Courier New"/>
                <a:sym typeface="Courier New"/>
              </a:rPr>
              <a:t>\n</a:t>
            </a:r>
            <a:r>
              <a:rPr lang="en-US" sz="1800">
                <a:solidFill>
                  <a:srgbClr val="BA2121"/>
                </a:solidFill>
                <a:latin typeface="Courier New"/>
                <a:ea typeface="Courier New"/>
                <a:cs typeface="Courier New"/>
                <a:sym typeface="Courier New"/>
              </a:rPr>
              <a:t>So phuc thu hai:"</a:t>
            </a:r>
            <a:r>
              <a:rPr lang="en-US" sz="1800">
                <a:latin typeface="Courier New"/>
                <a:ea typeface="Courier New"/>
                <a:cs typeface="Courier New"/>
                <a:sym typeface="Courier New"/>
              </a:rPr>
              <a:t>;    DisplaySP(C2);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C3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AddSP(C1,C2);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C4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SubSP(C1,C2);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cout </a:t>
            </a:r>
            <a:r>
              <a:rPr lang="en-US" sz="1800">
                <a:solidFill>
                  <a:srgbClr val="666666"/>
                </a:solidFill>
                <a:latin typeface="Courier New"/>
                <a:ea typeface="Courier New"/>
                <a:cs typeface="Courier New"/>
                <a:sym typeface="Courier New"/>
              </a:rPr>
              <a:t>&lt;&lt;</a:t>
            </a:r>
            <a:r>
              <a:rPr lang="en-US" sz="1800">
                <a:latin typeface="Courier New"/>
                <a:ea typeface="Courier New"/>
                <a:cs typeface="Courier New"/>
                <a:sym typeface="Courier New"/>
              </a:rPr>
              <a:t> </a:t>
            </a:r>
            <a:r>
              <a:rPr lang="en-US" sz="1800">
                <a:solidFill>
                  <a:srgbClr val="BA2121"/>
                </a:solidFill>
                <a:latin typeface="Courier New"/>
                <a:ea typeface="Courier New"/>
                <a:cs typeface="Courier New"/>
                <a:sym typeface="Courier New"/>
              </a:rPr>
              <a:t>"</a:t>
            </a:r>
            <a:r>
              <a:rPr b="1" lang="en-US" sz="1800">
                <a:solidFill>
                  <a:srgbClr val="BB6622"/>
                </a:solidFill>
                <a:latin typeface="Courier New"/>
                <a:ea typeface="Courier New"/>
                <a:cs typeface="Courier New"/>
                <a:sym typeface="Courier New"/>
              </a:rPr>
              <a:t>\n</a:t>
            </a:r>
            <a:r>
              <a:rPr lang="en-US" sz="1800">
                <a:solidFill>
                  <a:srgbClr val="BA2121"/>
                </a:solidFill>
                <a:latin typeface="Courier New"/>
                <a:ea typeface="Courier New"/>
                <a:cs typeface="Courier New"/>
                <a:sym typeface="Courier New"/>
              </a:rPr>
              <a:t>Tong hai so phuc nay:"</a:t>
            </a:r>
            <a:r>
              <a:rPr lang="en-US" sz="1800">
                <a:latin typeface="Courier New"/>
                <a:ea typeface="Courier New"/>
                <a:cs typeface="Courier New"/>
                <a:sym typeface="Courier New"/>
              </a:rPr>
              <a:t>; DisplaySP(C3);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cout </a:t>
            </a:r>
            <a:r>
              <a:rPr lang="en-US" sz="1800">
                <a:solidFill>
                  <a:srgbClr val="666666"/>
                </a:solidFill>
                <a:latin typeface="Courier New"/>
                <a:ea typeface="Courier New"/>
                <a:cs typeface="Courier New"/>
                <a:sym typeface="Courier New"/>
              </a:rPr>
              <a:t>&lt;&lt;</a:t>
            </a:r>
            <a:r>
              <a:rPr lang="en-US" sz="1800">
                <a:latin typeface="Courier New"/>
                <a:ea typeface="Courier New"/>
                <a:cs typeface="Courier New"/>
                <a:sym typeface="Courier New"/>
              </a:rPr>
              <a:t> </a:t>
            </a:r>
            <a:r>
              <a:rPr lang="en-US" sz="1800">
                <a:solidFill>
                  <a:srgbClr val="BA2121"/>
                </a:solidFill>
                <a:latin typeface="Courier New"/>
                <a:ea typeface="Courier New"/>
                <a:cs typeface="Courier New"/>
                <a:sym typeface="Courier New"/>
              </a:rPr>
              <a:t>"</a:t>
            </a:r>
            <a:r>
              <a:rPr b="1" lang="en-US" sz="1800">
                <a:solidFill>
                  <a:srgbClr val="BB6622"/>
                </a:solidFill>
                <a:latin typeface="Courier New"/>
                <a:ea typeface="Courier New"/>
                <a:cs typeface="Courier New"/>
                <a:sym typeface="Courier New"/>
              </a:rPr>
              <a:t>\n</a:t>
            </a:r>
            <a:r>
              <a:rPr lang="en-US" sz="1800">
                <a:solidFill>
                  <a:srgbClr val="BA2121"/>
                </a:solidFill>
                <a:latin typeface="Courier New"/>
                <a:ea typeface="Courier New"/>
                <a:cs typeface="Courier New"/>
                <a:sym typeface="Courier New"/>
              </a:rPr>
              <a:t>Hieu hai so phuc nay:"</a:t>
            </a:r>
            <a:r>
              <a:rPr lang="en-US" sz="1800">
                <a:latin typeface="Courier New"/>
                <a:ea typeface="Courier New"/>
                <a:cs typeface="Courier New"/>
                <a:sym typeface="Courier New"/>
              </a:rPr>
              <a:t>; DisplaySP(C4);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return</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p:txBody>
      </p:sp>
      <p:sp>
        <p:nvSpPr>
          <p:cNvPr id="164" name="Google Shape;164;p1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idx="1" type="body"/>
          </p:nvPr>
        </p:nvSpPr>
        <p:spPr>
          <a:xfrm>
            <a:off x="685800" y="260350"/>
            <a:ext cx="8134350" cy="6232524"/>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SP </a:t>
            </a:r>
            <a:r>
              <a:rPr lang="en-US" sz="2000">
                <a:solidFill>
                  <a:srgbClr val="0000FF"/>
                </a:solidFill>
                <a:latin typeface="Courier New"/>
                <a:ea typeface="Courier New"/>
                <a:cs typeface="Courier New"/>
                <a:sym typeface="Courier New"/>
              </a:rPr>
              <a:t>SetSP</a:t>
            </a:r>
            <a:r>
              <a:rPr lang="en-US" sz="2000">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real, </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img) {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SP tmp;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tmp.real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real; tmp.img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img;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tmp;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SP </a:t>
            </a:r>
            <a:r>
              <a:rPr lang="en-US" sz="2000">
                <a:solidFill>
                  <a:srgbClr val="0000FF"/>
                </a:solidFill>
                <a:latin typeface="Courier New"/>
                <a:ea typeface="Courier New"/>
                <a:cs typeface="Courier New"/>
                <a:sym typeface="Courier New"/>
              </a:rPr>
              <a:t>AddSP</a:t>
            </a:r>
            <a:r>
              <a:rPr lang="en-US" sz="2000">
                <a:latin typeface="Courier New"/>
                <a:ea typeface="Courier New"/>
                <a:cs typeface="Courier New"/>
                <a:sym typeface="Courier New"/>
              </a:rPr>
              <a:t>(SP C1,SP C2) {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SP tmp;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tmp.real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C2.real;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tmp.img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C2.img;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tmp;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SP </a:t>
            </a:r>
            <a:r>
              <a:rPr lang="en-US" sz="2000">
                <a:solidFill>
                  <a:srgbClr val="0000FF"/>
                </a:solidFill>
                <a:latin typeface="Courier New"/>
                <a:ea typeface="Courier New"/>
                <a:cs typeface="Courier New"/>
                <a:sym typeface="Courier New"/>
              </a:rPr>
              <a:t>SubSP</a:t>
            </a:r>
            <a:r>
              <a:rPr lang="en-US" sz="2000">
                <a:latin typeface="Courier New"/>
                <a:ea typeface="Courier New"/>
                <a:cs typeface="Courier New"/>
                <a:sym typeface="Courier New"/>
              </a:rPr>
              <a:t>(SP C1,SP C2) {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SP tmp;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tmp.real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C2.real;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tmp.img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C2.img; </a:t>
            </a:r>
            <a:endParaRPr/>
          </a:p>
          <a:p>
            <a:pPr indent="0" lvl="0" marL="0" marR="0" rtl="0" algn="l">
              <a:lnSpc>
                <a:spcPct val="107000"/>
              </a:lnSpc>
              <a:spcBef>
                <a:spcPts val="0"/>
              </a:spcBef>
              <a:spcAft>
                <a:spcPts val="0"/>
              </a:spcAft>
              <a:buClr>
                <a:srgbClr val="008000"/>
              </a:buClr>
              <a:buSzPct val="100000"/>
              <a:buNone/>
            </a:pP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tmp;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endParaRPr/>
          </a:p>
          <a:p>
            <a:pPr indent="0" lvl="0" marL="0" marR="0" rtl="0" algn="l">
              <a:lnSpc>
                <a:spcPct val="107000"/>
              </a:lnSpc>
              <a:spcBef>
                <a:spcPts val="0"/>
              </a:spcBef>
              <a:spcAft>
                <a:spcPts val="0"/>
              </a:spcAft>
              <a:buClr>
                <a:srgbClr val="B00040"/>
              </a:buClr>
              <a:buSzPct val="100000"/>
              <a:buNone/>
            </a:pPr>
            <a:r>
              <a:rPr lang="en-US" sz="2000">
                <a:solidFill>
                  <a:srgbClr val="B00040"/>
                </a:solidFill>
                <a:latin typeface="Courier New"/>
                <a:ea typeface="Courier New"/>
                <a:cs typeface="Courier New"/>
                <a:sym typeface="Courier New"/>
              </a:rPr>
              <a:t>void</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DisplaySP</a:t>
            </a:r>
            <a:r>
              <a:rPr lang="en-US" sz="2000">
                <a:latin typeface="Courier New"/>
                <a:ea typeface="Courier New"/>
                <a:cs typeface="Courier New"/>
                <a:sym typeface="Courier New"/>
              </a:rPr>
              <a:t>(SP C) {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C.real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 i "</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C.img;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endParaRPr/>
          </a:p>
          <a:p>
            <a:pPr indent="0" lvl="0" marL="0" rtl="0" algn="l">
              <a:lnSpc>
                <a:spcPct val="90000"/>
              </a:lnSpc>
              <a:spcBef>
                <a:spcPts val="1000"/>
              </a:spcBef>
              <a:spcAft>
                <a:spcPts val="0"/>
              </a:spcAft>
              <a:buClr>
                <a:schemeClr val="dk1"/>
              </a:buClr>
              <a:buSzPct val="100000"/>
              <a:buNone/>
            </a:pPr>
            <a:r>
              <a:t/>
            </a:r>
            <a:endParaRPr sz="2800">
              <a:latin typeface="Arial"/>
              <a:ea typeface="Arial"/>
              <a:cs typeface="Arial"/>
              <a:sym typeface="Arial"/>
            </a:endParaRPr>
          </a:p>
        </p:txBody>
      </p:sp>
      <p:sp>
        <p:nvSpPr>
          <p:cNvPr id="170" name="Google Shape;170;p1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684213" y="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a:t>
            </a:r>
            <a:endParaRPr/>
          </a:p>
        </p:txBody>
      </p:sp>
      <p:sp>
        <p:nvSpPr>
          <p:cNvPr id="176" name="Google Shape;176;p18"/>
          <p:cNvSpPr txBox="1"/>
          <p:nvPr>
            <p:ph idx="1" type="body"/>
          </p:nvPr>
        </p:nvSpPr>
        <p:spPr>
          <a:xfrm>
            <a:off x="685800" y="981075"/>
            <a:ext cx="8207375" cy="554355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400"/>
              <a:buChar char="•"/>
            </a:pPr>
            <a:r>
              <a:rPr lang="en-US" sz="2400"/>
              <a:t>C++ cho phép chúng ta có thể định nghĩa lại chức năng của các toán tử đã có sẵn một cách tiện lợi và tự nhiên. Điều này gọi là đa năng hóa toán tử.</a:t>
            </a:r>
            <a:endParaRPr/>
          </a:p>
          <a:p>
            <a:pPr indent="-228600" lvl="0" marL="228600" rtl="0" algn="l">
              <a:lnSpc>
                <a:spcPct val="80000"/>
              </a:lnSpc>
              <a:spcBef>
                <a:spcPts val="1000"/>
              </a:spcBef>
              <a:spcAft>
                <a:spcPts val="0"/>
              </a:spcAft>
              <a:buClr>
                <a:schemeClr val="dk1"/>
              </a:buClr>
              <a:buSzPts val="2400"/>
              <a:buChar char="•"/>
            </a:pPr>
            <a:r>
              <a:rPr lang="en-US" sz="2400"/>
              <a:t>Một hàm định nghĩa một toán tử có cú pháp sau:</a:t>
            </a:r>
            <a:endParaRPr i="1" sz="2400"/>
          </a:p>
          <a:p>
            <a:pPr indent="-228600" lvl="0" marL="228600" rtl="0" algn="l">
              <a:lnSpc>
                <a:spcPct val="80000"/>
              </a:lnSpc>
              <a:spcBef>
                <a:spcPts val="1000"/>
              </a:spcBef>
              <a:spcAft>
                <a:spcPts val="0"/>
              </a:spcAft>
              <a:buClr>
                <a:schemeClr val="dk1"/>
              </a:buClr>
              <a:buSzPts val="2000"/>
              <a:buFont typeface="Courier New"/>
              <a:buNone/>
            </a:pPr>
            <a:r>
              <a:rPr i="1" lang="en-US" sz="2000">
                <a:latin typeface="Courier New"/>
                <a:ea typeface="Courier New"/>
                <a:cs typeface="Courier New"/>
                <a:sym typeface="Courier New"/>
              </a:rPr>
              <a:t>data_type</a:t>
            </a:r>
            <a:r>
              <a:rPr b="1" i="1" lang="en-US" sz="2000">
                <a:latin typeface="Courier New"/>
                <a:ea typeface="Courier New"/>
                <a:cs typeface="Courier New"/>
                <a:sym typeface="Courier New"/>
              </a:rPr>
              <a:t> operator </a:t>
            </a:r>
            <a:r>
              <a:rPr i="1" lang="en-US" sz="2000">
                <a:latin typeface="Courier New"/>
                <a:ea typeface="Courier New"/>
                <a:cs typeface="Courier New"/>
                <a:sym typeface="Courier New"/>
              </a:rPr>
              <a:t>operator_symbol</a:t>
            </a:r>
            <a:r>
              <a:rPr b="1" i="1" lang="en-US" sz="2000">
                <a:latin typeface="Courier New"/>
                <a:ea typeface="Courier New"/>
                <a:cs typeface="Courier New"/>
                <a:sym typeface="Courier New"/>
              </a:rPr>
              <a:t> ( </a:t>
            </a:r>
            <a:r>
              <a:rPr i="1" lang="en-US" sz="2000">
                <a:latin typeface="Courier New"/>
                <a:ea typeface="Courier New"/>
                <a:cs typeface="Courier New"/>
                <a:sym typeface="Courier New"/>
              </a:rPr>
              <a:t>parameters </a:t>
            </a:r>
            <a:r>
              <a:rPr b="1" i="1" lang="en-US" sz="2000">
                <a:latin typeface="Courier New"/>
                <a:ea typeface="Courier New"/>
                <a:cs typeface="Courier New"/>
                <a:sym typeface="Courier New"/>
              </a:rPr>
              <a:t>)</a:t>
            </a:r>
            <a:r>
              <a:rPr b="1" i="1" lang="en-US" sz="2400">
                <a:latin typeface="Courier New"/>
                <a:ea typeface="Courier New"/>
                <a:cs typeface="Courier New"/>
                <a:sym typeface="Courier New"/>
              </a:rPr>
              <a:t>{ </a:t>
            </a:r>
            <a:r>
              <a:rPr i="1" lang="en-US" sz="2400">
                <a:latin typeface="Courier New"/>
                <a:ea typeface="Courier New"/>
                <a:cs typeface="Courier New"/>
                <a:sym typeface="Courier New"/>
              </a:rPr>
              <a:t>………………………………</a:t>
            </a:r>
            <a:endParaRPr/>
          </a:p>
          <a:p>
            <a:pPr indent="-228600" lvl="0" marL="228600" rtl="0" algn="l">
              <a:lnSpc>
                <a:spcPct val="80000"/>
              </a:lnSpc>
              <a:spcBef>
                <a:spcPts val="1000"/>
              </a:spcBef>
              <a:spcAft>
                <a:spcPts val="0"/>
              </a:spcAft>
              <a:buClr>
                <a:schemeClr val="dk1"/>
              </a:buClr>
              <a:buSzPts val="2400"/>
              <a:buFont typeface="Courier New"/>
              <a:buNone/>
            </a:pPr>
            <a:r>
              <a:rPr b="1" i="1" lang="en-US" sz="2400">
                <a:latin typeface="Courier New"/>
                <a:ea typeface="Courier New"/>
                <a:cs typeface="Courier New"/>
                <a:sym typeface="Courier New"/>
              </a:rPr>
              <a:t>}</a:t>
            </a:r>
            <a:endParaRPr i="1" sz="2400">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400"/>
              <a:buFont typeface="Questrial"/>
              <a:buNone/>
            </a:pPr>
            <a:r>
              <a:rPr i="1" lang="en-US" sz="2400"/>
              <a:t>Trong đó:</a:t>
            </a:r>
            <a:endParaRPr/>
          </a:p>
          <a:p>
            <a:pPr indent="-228600" lvl="0" marL="228600" rtl="0" algn="l">
              <a:lnSpc>
                <a:spcPct val="80000"/>
              </a:lnSpc>
              <a:spcBef>
                <a:spcPts val="1000"/>
              </a:spcBef>
              <a:spcAft>
                <a:spcPts val="0"/>
              </a:spcAft>
              <a:buClr>
                <a:schemeClr val="dk1"/>
              </a:buClr>
              <a:buSzPts val="2400"/>
              <a:buChar char="•"/>
            </a:pPr>
            <a:r>
              <a:rPr i="1" lang="en-US" sz="2400">
                <a:latin typeface="Courier New"/>
                <a:ea typeface="Courier New"/>
                <a:cs typeface="Courier New"/>
                <a:sym typeface="Courier New"/>
              </a:rPr>
              <a:t>data_type</a:t>
            </a:r>
            <a:r>
              <a:rPr i="1" lang="en-US" sz="2400"/>
              <a:t>: Kiểu trả về.</a:t>
            </a:r>
            <a:endParaRPr/>
          </a:p>
          <a:p>
            <a:pPr indent="-228600" lvl="0" marL="228600" rtl="0" algn="l">
              <a:lnSpc>
                <a:spcPct val="80000"/>
              </a:lnSpc>
              <a:spcBef>
                <a:spcPts val="1000"/>
              </a:spcBef>
              <a:spcAft>
                <a:spcPts val="0"/>
              </a:spcAft>
              <a:buClr>
                <a:schemeClr val="dk1"/>
              </a:buClr>
              <a:buSzPts val="2400"/>
              <a:buChar char="•"/>
            </a:pPr>
            <a:r>
              <a:rPr i="1" lang="en-US">
                <a:latin typeface="Courier New"/>
                <a:ea typeface="Courier New"/>
                <a:cs typeface="Courier New"/>
                <a:sym typeface="Courier New"/>
              </a:rPr>
              <a:t>operator_symbol</a:t>
            </a:r>
            <a:r>
              <a:rPr i="1" lang="en-US" sz="2400"/>
              <a:t>: Ký hiệu của toán tử.</a:t>
            </a:r>
            <a:endParaRPr/>
          </a:p>
          <a:p>
            <a:pPr indent="-228600" lvl="0" marL="228600" rtl="0" algn="l">
              <a:lnSpc>
                <a:spcPct val="80000"/>
              </a:lnSpc>
              <a:spcBef>
                <a:spcPts val="1000"/>
              </a:spcBef>
              <a:spcAft>
                <a:spcPts val="0"/>
              </a:spcAft>
              <a:buClr>
                <a:schemeClr val="dk1"/>
              </a:buClr>
              <a:buSzPts val="2400"/>
              <a:buChar char="•"/>
            </a:pPr>
            <a:r>
              <a:rPr i="1" lang="en-US">
                <a:latin typeface="Courier New"/>
                <a:ea typeface="Courier New"/>
                <a:cs typeface="Courier New"/>
                <a:sym typeface="Courier New"/>
              </a:rPr>
              <a:t>parameters</a:t>
            </a:r>
            <a:r>
              <a:rPr i="1" lang="en-US" sz="2400"/>
              <a:t>: Các tham số (nếu có).</a:t>
            </a:r>
            <a:endParaRPr/>
          </a:p>
        </p:txBody>
      </p:sp>
      <p:sp>
        <p:nvSpPr>
          <p:cNvPr id="177" name="Google Shape;177;p1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1"/>
                                        <p:tgtEl>
                                          <p:spTgt spid="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1"/>
                                        <p:tgtEl>
                                          <p:spTgt spid="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1"/>
                                        <p:tgtEl>
                                          <p:spTgt spid="1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animEffect filter="fade" transition="in">
                                      <p:cBhvr>
                                        <p:cTn dur="1"/>
                                        <p:tgtEl>
                                          <p:spTgt spid="17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idx="1" type="body"/>
          </p:nvPr>
        </p:nvSpPr>
        <p:spPr>
          <a:xfrm>
            <a:off x="323850" y="333375"/>
            <a:ext cx="8820150" cy="6524625"/>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7000"/>
              </a:lnSpc>
              <a:spcBef>
                <a:spcPts val="0"/>
              </a:spcBef>
              <a:spcAft>
                <a:spcPts val="0"/>
              </a:spcAft>
              <a:buClr>
                <a:srgbClr val="BC7A00"/>
              </a:buClr>
              <a:buSzPct val="100000"/>
              <a:buNone/>
            </a:pPr>
            <a:r>
              <a:rPr lang="en-US" sz="2000">
                <a:solidFill>
                  <a:srgbClr val="BC7A00"/>
                </a:solidFill>
                <a:latin typeface="Courier New"/>
                <a:ea typeface="Courier New"/>
                <a:cs typeface="Courier New"/>
                <a:sym typeface="Courier New"/>
              </a:rPr>
              <a:t>#include &lt;iostream&gt;</a:t>
            </a:r>
            <a:endParaRPr sz="2000">
              <a:latin typeface="Calibri"/>
              <a:ea typeface="Calibri"/>
              <a:cs typeface="Calibri"/>
              <a:sym typeface="Calibri"/>
            </a:endParaRPr>
          </a:p>
          <a:p>
            <a:pPr indent="0" lvl="0" marL="0" marR="0" rtl="0" algn="l">
              <a:lnSpc>
                <a:spcPct val="107000"/>
              </a:lnSpc>
              <a:spcBef>
                <a:spcPts val="600"/>
              </a:spcBef>
              <a:spcAft>
                <a:spcPts val="0"/>
              </a:spcAft>
              <a:buClr>
                <a:srgbClr val="008000"/>
              </a:buClr>
              <a:buSzPct val="100000"/>
              <a:buNone/>
            </a:pPr>
            <a:r>
              <a:rPr b="1" lang="en-US" sz="2000">
                <a:solidFill>
                  <a:srgbClr val="008000"/>
                </a:solidFill>
                <a:latin typeface="Courier New"/>
                <a:ea typeface="Courier New"/>
                <a:cs typeface="Courier New"/>
                <a:sym typeface="Courier New"/>
              </a:rPr>
              <a:t>using</a:t>
            </a: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namespace</a:t>
            </a:r>
            <a:r>
              <a:rPr lang="en-US" sz="2000">
                <a:latin typeface="Courier New"/>
                <a:ea typeface="Courier New"/>
                <a:cs typeface="Courier New"/>
                <a:sym typeface="Courier New"/>
              </a:rPr>
              <a:t> std;</a:t>
            </a:r>
            <a:endParaRPr sz="2000">
              <a:latin typeface="Calibri"/>
              <a:ea typeface="Calibri"/>
              <a:cs typeface="Calibri"/>
              <a:sym typeface="Calibri"/>
            </a:endParaRPr>
          </a:p>
          <a:p>
            <a:pPr indent="0" lvl="0" marL="0" marR="0" rtl="0" algn="l">
              <a:lnSpc>
                <a:spcPct val="107000"/>
              </a:lnSpc>
              <a:spcBef>
                <a:spcPts val="600"/>
              </a:spcBef>
              <a:spcAft>
                <a:spcPts val="0"/>
              </a:spcAft>
              <a:buClr>
                <a:srgbClr val="008000"/>
              </a:buClr>
              <a:buSzPct val="100000"/>
              <a:buNone/>
            </a:pPr>
            <a:r>
              <a:rPr b="1" lang="en-US" sz="2000">
                <a:solidFill>
                  <a:srgbClr val="008000"/>
                </a:solidFill>
                <a:latin typeface="Courier New"/>
                <a:ea typeface="Courier New"/>
                <a:cs typeface="Courier New"/>
                <a:sym typeface="Courier New"/>
              </a:rPr>
              <a:t>typedef</a:t>
            </a: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struct</a:t>
            </a:r>
            <a:r>
              <a:rPr lang="en-US" sz="2000">
                <a:latin typeface="Courier New"/>
                <a:ea typeface="Courier New"/>
                <a:cs typeface="Courier New"/>
                <a:sym typeface="Courier New"/>
              </a:rPr>
              <a:t> { </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real; </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img;} SP;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SP </a:t>
            </a:r>
            <a:r>
              <a:rPr lang="en-US" sz="2000">
                <a:solidFill>
                  <a:srgbClr val="0000FF"/>
                </a:solidFill>
                <a:latin typeface="Courier New"/>
                <a:ea typeface="Courier New"/>
                <a:cs typeface="Courier New"/>
                <a:sym typeface="Courier New"/>
              </a:rPr>
              <a:t>SetSP</a:t>
            </a:r>
            <a:r>
              <a:rPr lang="en-US" sz="2000">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real, </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img); </a:t>
            </a:r>
            <a:endParaRPr sz="2000">
              <a:latin typeface="Calibri"/>
              <a:ea typeface="Calibri"/>
              <a:cs typeface="Calibri"/>
              <a:sym typeface="Calibri"/>
            </a:endParaRPr>
          </a:p>
          <a:p>
            <a:pPr indent="0" lvl="0" marL="0" marR="0" rtl="0" algn="l">
              <a:lnSpc>
                <a:spcPct val="107000"/>
              </a:lnSpc>
              <a:spcBef>
                <a:spcPts val="600"/>
              </a:spcBef>
              <a:spcAft>
                <a:spcPts val="0"/>
              </a:spcAft>
              <a:buClr>
                <a:srgbClr val="B00040"/>
              </a:buClr>
              <a:buSzPct val="100000"/>
              <a:buNone/>
            </a:pPr>
            <a:r>
              <a:rPr lang="en-US" sz="2000">
                <a:solidFill>
                  <a:srgbClr val="B00040"/>
                </a:solidFill>
                <a:latin typeface="Courier New"/>
                <a:ea typeface="Courier New"/>
                <a:cs typeface="Courier New"/>
                <a:sym typeface="Courier New"/>
              </a:rPr>
              <a:t>void</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DisplaySP</a:t>
            </a:r>
            <a:r>
              <a:rPr lang="en-US" sz="2000">
                <a:latin typeface="Courier New"/>
                <a:ea typeface="Courier New"/>
                <a:cs typeface="Courier New"/>
                <a:sym typeface="Courier New"/>
              </a:rPr>
              <a:t>(SP C);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SP </a:t>
            </a:r>
            <a:r>
              <a:rPr b="1" lang="en-US" sz="2000">
                <a:solidFill>
                  <a:srgbClr val="008000"/>
                </a:solidFill>
                <a:latin typeface="Courier New"/>
                <a:ea typeface="Courier New"/>
                <a:cs typeface="Courier New"/>
                <a:sym typeface="Courier New"/>
              </a:rPr>
              <a:t>operator</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(SP C1, SP C2);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SP </a:t>
            </a:r>
            <a:r>
              <a:rPr b="1" lang="en-US" sz="2000">
                <a:solidFill>
                  <a:srgbClr val="008000"/>
                </a:solidFill>
                <a:latin typeface="Courier New"/>
                <a:ea typeface="Courier New"/>
                <a:cs typeface="Courier New"/>
                <a:sym typeface="Courier New"/>
              </a:rPr>
              <a:t>operator</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(SP C1, SP C2);</a:t>
            </a:r>
            <a:endParaRPr sz="2000">
              <a:latin typeface="Calibri"/>
              <a:ea typeface="Calibri"/>
              <a:cs typeface="Calibri"/>
              <a:sym typeface="Calibri"/>
            </a:endParaRPr>
          </a:p>
          <a:p>
            <a:pPr indent="0" lvl="0" marL="0" marR="0" rtl="0" algn="l">
              <a:lnSpc>
                <a:spcPct val="107000"/>
              </a:lnSpc>
              <a:spcBef>
                <a:spcPts val="600"/>
              </a:spcBef>
              <a:spcAft>
                <a:spcPts val="0"/>
              </a:spcAft>
              <a:buClr>
                <a:srgbClr val="B00040"/>
              </a:buClr>
              <a:buSzPct val="100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main</a:t>
            </a: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SP C1,C2,C3,C4;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C1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SetSP(</a:t>
            </a:r>
            <a:r>
              <a:rPr lang="en-US" sz="2000">
                <a:solidFill>
                  <a:srgbClr val="666666"/>
                </a:solidFill>
                <a:latin typeface="Courier New"/>
                <a:ea typeface="Courier New"/>
                <a:cs typeface="Courier New"/>
                <a:sym typeface="Courier New"/>
              </a:rPr>
              <a:t>1.1</a:t>
            </a:r>
            <a:r>
              <a:rPr lang="en-US" sz="2000">
                <a:latin typeface="Courier New"/>
                <a:ea typeface="Courier New"/>
                <a:cs typeface="Courier New"/>
                <a:sym typeface="Courier New"/>
              </a:rPr>
              <a:t>,</a:t>
            </a:r>
            <a:r>
              <a:rPr lang="en-US" sz="2000">
                <a:solidFill>
                  <a:srgbClr val="666666"/>
                </a:solidFill>
                <a:latin typeface="Courier New"/>
                <a:ea typeface="Courier New"/>
                <a:cs typeface="Courier New"/>
                <a:sym typeface="Courier New"/>
              </a:rPr>
              <a:t>2.0</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C2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SetSP(</a:t>
            </a:r>
            <a:r>
              <a:rPr lang="en-US" sz="2000">
                <a:solidFill>
                  <a:srgbClr val="666666"/>
                </a:solidFill>
                <a:latin typeface="Courier New"/>
                <a:ea typeface="Courier New"/>
                <a:cs typeface="Courier New"/>
                <a:sym typeface="Courier New"/>
              </a:rPr>
              <a:t>-3.0</a:t>
            </a:r>
            <a:r>
              <a:rPr lang="en-US" sz="2000">
                <a:latin typeface="Courier New"/>
                <a:ea typeface="Courier New"/>
                <a:cs typeface="Courier New"/>
                <a:sym typeface="Courier New"/>
              </a:rPr>
              <a:t>,</a:t>
            </a:r>
            <a:r>
              <a:rPr lang="en-US" sz="2000">
                <a:solidFill>
                  <a:srgbClr val="666666"/>
                </a:solidFill>
                <a:latin typeface="Courier New"/>
                <a:ea typeface="Courier New"/>
                <a:cs typeface="Courier New"/>
                <a:sym typeface="Courier New"/>
              </a:rPr>
              <a:t>4.0</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b="1" lang="en-US" sz="2000">
                <a:solidFill>
                  <a:srgbClr val="BB6622"/>
                </a:solidFill>
                <a:latin typeface="Courier New"/>
                <a:ea typeface="Courier New"/>
                <a:cs typeface="Courier New"/>
                <a:sym typeface="Courier New"/>
              </a:rPr>
              <a:t>\n</a:t>
            </a:r>
            <a:r>
              <a:rPr lang="en-US" sz="2000">
                <a:solidFill>
                  <a:srgbClr val="BA2121"/>
                </a:solidFill>
                <a:latin typeface="Courier New"/>
                <a:ea typeface="Courier New"/>
                <a:cs typeface="Courier New"/>
                <a:sym typeface="Courier New"/>
              </a:rPr>
              <a:t>So phuc thu  nhat:"</a:t>
            </a:r>
            <a:r>
              <a:rPr lang="en-US" sz="2000">
                <a:latin typeface="Courier New"/>
                <a:ea typeface="Courier New"/>
                <a:cs typeface="Courier New"/>
                <a:sym typeface="Courier New"/>
              </a:rPr>
              <a:t>; DisplaySP(C1);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b="1" lang="en-US" sz="2000">
                <a:solidFill>
                  <a:srgbClr val="BB6622"/>
                </a:solidFill>
                <a:latin typeface="Courier New"/>
                <a:ea typeface="Courier New"/>
                <a:cs typeface="Courier New"/>
                <a:sym typeface="Courier New"/>
              </a:rPr>
              <a:t>\n</a:t>
            </a:r>
            <a:r>
              <a:rPr lang="en-US" sz="2000">
                <a:solidFill>
                  <a:srgbClr val="BA2121"/>
                </a:solidFill>
                <a:latin typeface="Courier New"/>
                <a:ea typeface="Courier New"/>
                <a:cs typeface="Courier New"/>
                <a:sym typeface="Courier New"/>
              </a:rPr>
              <a:t>So  phuc thu hai:"</a:t>
            </a:r>
            <a:r>
              <a:rPr lang="en-US" sz="2000">
                <a:latin typeface="Courier New"/>
                <a:ea typeface="Courier New"/>
                <a:cs typeface="Courier New"/>
                <a:sym typeface="Courier New"/>
              </a:rPr>
              <a:t>;  DisplaySP(C2);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C3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C4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b="1" lang="en-US" sz="2000">
                <a:solidFill>
                  <a:srgbClr val="BB6622"/>
                </a:solidFill>
                <a:latin typeface="Courier New"/>
                <a:ea typeface="Courier New"/>
                <a:cs typeface="Courier New"/>
                <a:sym typeface="Courier New"/>
              </a:rPr>
              <a:t>\n</a:t>
            </a:r>
            <a:r>
              <a:rPr lang="en-US" sz="2000">
                <a:solidFill>
                  <a:srgbClr val="BA2121"/>
                </a:solidFill>
                <a:latin typeface="Courier New"/>
                <a:ea typeface="Courier New"/>
                <a:cs typeface="Courier New"/>
                <a:sym typeface="Courier New"/>
              </a:rPr>
              <a:t>Tong hai so phuc nay:"</a:t>
            </a:r>
            <a:r>
              <a:rPr lang="en-US" sz="2000">
                <a:latin typeface="Courier New"/>
                <a:ea typeface="Courier New"/>
                <a:cs typeface="Courier New"/>
                <a:sym typeface="Courier New"/>
              </a:rPr>
              <a:t>; DisplaySP(C3);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b="1" lang="en-US" sz="2000">
                <a:solidFill>
                  <a:srgbClr val="BB6622"/>
                </a:solidFill>
                <a:latin typeface="Courier New"/>
                <a:ea typeface="Courier New"/>
                <a:cs typeface="Courier New"/>
                <a:sym typeface="Courier New"/>
              </a:rPr>
              <a:t>\n</a:t>
            </a:r>
            <a:r>
              <a:rPr lang="en-US" sz="2000">
                <a:solidFill>
                  <a:srgbClr val="BA2121"/>
                </a:solidFill>
                <a:latin typeface="Courier New"/>
                <a:ea typeface="Courier New"/>
                <a:cs typeface="Courier New"/>
                <a:sym typeface="Courier New"/>
              </a:rPr>
              <a:t>Hieu hai so phuc nay:"</a:t>
            </a:r>
            <a:r>
              <a:rPr lang="en-US" sz="2000">
                <a:latin typeface="Courier New"/>
                <a:ea typeface="Courier New"/>
                <a:cs typeface="Courier New"/>
                <a:sym typeface="Courier New"/>
              </a:rPr>
              <a:t>; DisplaySP(C4);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000">
                <a:latin typeface="Courier New"/>
                <a:ea typeface="Courier New"/>
                <a:cs typeface="Courier New"/>
                <a:sym typeface="Courier New"/>
              </a:rPr>
              <a:t>}</a:t>
            </a:r>
            <a:endParaRPr sz="2000">
              <a:latin typeface="Calibri"/>
              <a:ea typeface="Calibri"/>
              <a:cs typeface="Calibri"/>
              <a:sym typeface="Calibri"/>
            </a:endParaRPr>
          </a:p>
        </p:txBody>
      </p:sp>
      <p:sp>
        <p:nvSpPr>
          <p:cNvPr id="183" name="Google Shape;183;p1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Nội dung</a:t>
            </a:r>
            <a:endParaRPr/>
          </a:p>
        </p:txBody>
      </p:sp>
      <p:sp>
        <p:nvSpPr>
          <p:cNvPr id="58" name="Google Shape;58;p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AutoNum type="arabicPeriod"/>
            </a:pPr>
            <a:r>
              <a:rPr lang="en-US" sz="2800"/>
              <a:t>Truyền tham trị, tham biến và tham số ngầm định</a:t>
            </a:r>
            <a:endParaRPr sz="2800"/>
          </a:p>
          <a:p>
            <a:pPr indent="-457200" lvl="0" marL="457200" rtl="0" algn="l">
              <a:lnSpc>
                <a:spcPct val="90000"/>
              </a:lnSpc>
              <a:spcBef>
                <a:spcPts val="1000"/>
              </a:spcBef>
              <a:spcAft>
                <a:spcPts val="0"/>
              </a:spcAft>
              <a:buClr>
                <a:schemeClr val="dk1"/>
              </a:buClr>
              <a:buSzPts val="2800"/>
              <a:buAutoNum type="arabicPeriod"/>
            </a:pPr>
            <a:r>
              <a:rPr lang="en-US" sz="2800"/>
              <a:t>Đa năng hóa hàm (function overload)</a:t>
            </a:r>
            <a:endParaRPr/>
          </a:p>
          <a:p>
            <a:pPr indent="-457200" lvl="0" marL="457200" rtl="0" algn="l">
              <a:lnSpc>
                <a:spcPct val="90000"/>
              </a:lnSpc>
              <a:spcBef>
                <a:spcPts val="1000"/>
              </a:spcBef>
              <a:spcAft>
                <a:spcPts val="0"/>
              </a:spcAft>
              <a:buClr>
                <a:schemeClr val="dk1"/>
              </a:buClr>
              <a:buSzPts val="2800"/>
              <a:buAutoNum type="arabicPeriod"/>
            </a:pPr>
            <a:r>
              <a:rPr lang="en-US" sz="2800"/>
              <a:t>Con trỏ hàm và tham số hóa hàm</a:t>
            </a:r>
            <a:endParaRPr sz="2800"/>
          </a:p>
          <a:p>
            <a:pPr indent="-457200" lvl="0" marL="457200" rtl="0" algn="l">
              <a:lnSpc>
                <a:spcPct val="90000"/>
              </a:lnSpc>
              <a:spcBef>
                <a:spcPts val="1000"/>
              </a:spcBef>
              <a:spcAft>
                <a:spcPts val="0"/>
              </a:spcAft>
              <a:buClr>
                <a:schemeClr val="dk1"/>
              </a:buClr>
              <a:buSzPts val="2800"/>
              <a:buAutoNum type="arabicPeriod"/>
            </a:pPr>
            <a:r>
              <a:rPr lang="en-US" sz="2800"/>
              <a:t>Khái quát hóa hàm (function templates)</a:t>
            </a:r>
            <a:endParaRPr/>
          </a:p>
          <a:p>
            <a:pPr indent="-457200" lvl="0" marL="457200" rtl="0" algn="l">
              <a:lnSpc>
                <a:spcPct val="90000"/>
              </a:lnSpc>
              <a:spcBef>
                <a:spcPts val="1000"/>
              </a:spcBef>
              <a:spcAft>
                <a:spcPts val="0"/>
              </a:spcAft>
              <a:buClr>
                <a:schemeClr val="dk1"/>
              </a:buClr>
              <a:buSzPts val="2800"/>
              <a:buAutoNum type="arabicPeriod"/>
            </a:pPr>
            <a:r>
              <a:rPr lang="en-US" sz="2800"/>
              <a:t>Biểu thức lambda và hàm nặc danh</a:t>
            </a:r>
            <a:endParaRPr sz="2800"/>
          </a:p>
        </p:txBody>
      </p:sp>
      <p:sp>
        <p:nvSpPr>
          <p:cNvPr id="59" name="Google Shape;59;p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idx="1" type="body"/>
          </p:nvPr>
        </p:nvSpPr>
        <p:spPr>
          <a:xfrm>
            <a:off x="685800" y="260350"/>
            <a:ext cx="8458200" cy="659765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SP </a:t>
            </a:r>
            <a:r>
              <a:rPr lang="en-US" sz="2000">
                <a:solidFill>
                  <a:srgbClr val="0000FF"/>
                </a:solidFill>
                <a:latin typeface="Courier New"/>
                <a:ea typeface="Courier New"/>
                <a:cs typeface="Courier New"/>
                <a:sym typeface="Courier New"/>
              </a:rPr>
              <a:t>SetSP</a:t>
            </a:r>
            <a:r>
              <a:rPr lang="en-US" sz="2000">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real,</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img)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SP tmp;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tmp.real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real; tmp.img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img;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tmp;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SP </a:t>
            </a:r>
            <a:r>
              <a:rPr b="1" lang="en-US" sz="2000">
                <a:solidFill>
                  <a:srgbClr val="008000"/>
                </a:solidFill>
                <a:latin typeface="Courier New"/>
                <a:ea typeface="Courier New"/>
                <a:cs typeface="Courier New"/>
                <a:sym typeface="Courier New"/>
              </a:rPr>
              <a:t>operator</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(SP C1,SP C2) {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SP tmp;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tmp.real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C2.real;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tmp.img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C2.img;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tmp;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SP </a:t>
            </a:r>
            <a:r>
              <a:rPr b="1" lang="en-US" sz="2000">
                <a:solidFill>
                  <a:srgbClr val="008000"/>
                </a:solidFill>
                <a:latin typeface="Courier New"/>
                <a:ea typeface="Courier New"/>
                <a:cs typeface="Courier New"/>
                <a:sym typeface="Courier New"/>
              </a:rPr>
              <a:t>operator</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(SP C1,SP C2) {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SP tmp;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tmp.real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C1.real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C2.real;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tmp.img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C1.img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C2.img;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tmp;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400"/>
              </a:spcBef>
              <a:spcAft>
                <a:spcPts val="0"/>
              </a:spcAft>
              <a:buClr>
                <a:srgbClr val="B00040"/>
              </a:buClr>
              <a:buSzPct val="100000"/>
              <a:buNone/>
            </a:pPr>
            <a:r>
              <a:rPr lang="en-US" sz="2000">
                <a:solidFill>
                  <a:srgbClr val="B00040"/>
                </a:solidFill>
                <a:latin typeface="Courier New"/>
                <a:ea typeface="Courier New"/>
                <a:cs typeface="Courier New"/>
                <a:sym typeface="Courier New"/>
              </a:rPr>
              <a:t>void</a:t>
            </a:r>
            <a:r>
              <a:rPr lang="en-US" sz="2000">
                <a:latin typeface="Courier New"/>
                <a:ea typeface="Courier New"/>
                <a:cs typeface="Courier New"/>
                <a:sym typeface="Courier New"/>
              </a:rPr>
              <a:t> DisplaySP(SP C) {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C.real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C.img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000">
                <a:latin typeface="Courier New"/>
                <a:ea typeface="Courier New"/>
                <a:cs typeface="Courier New"/>
                <a:sym typeface="Courier New"/>
              </a:rPr>
              <a:t>} </a:t>
            </a:r>
            <a:endParaRPr sz="2000">
              <a:latin typeface="Calibri"/>
              <a:ea typeface="Calibri"/>
              <a:cs typeface="Calibri"/>
              <a:sym typeface="Calibri"/>
            </a:endParaRPr>
          </a:p>
        </p:txBody>
      </p:sp>
      <p:sp>
        <p:nvSpPr>
          <p:cNvPr id="189" name="Google Shape;189;p2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684213" y="0"/>
            <a:ext cx="8208962" cy="792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sz="3600"/>
              <a:t>Các giới hạn của đa năng hóa toán tử</a:t>
            </a:r>
            <a:endParaRPr/>
          </a:p>
        </p:txBody>
      </p:sp>
      <p:sp>
        <p:nvSpPr>
          <p:cNvPr id="195" name="Google Shape;195;p21"/>
          <p:cNvSpPr txBox="1"/>
          <p:nvPr>
            <p:ph idx="1" type="body"/>
          </p:nvPr>
        </p:nvSpPr>
        <p:spPr>
          <a:xfrm>
            <a:off x="468313" y="981075"/>
            <a:ext cx="8424862" cy="5876925"/>
          </a:xfrm>
          <a:prstGeom prst="rect">
            <a:avLst/>
          </a:prstGeom>
          <a:noFill/>
          <a:ln>
            <a:noFill/>
          </a:ln>
        </p:spPr>
        <p:txBody>
          <a:bodyPr anchorCtr="0" anchor="t" bIns="45700" lIns="91425" spcFirstLastPara="1" rIns="91425" wrap="square" tIns="45700">
            <a:noAutofit/>
          </a:bodyPr>
          <a:lstStyle/>
          <a:p>
            <a:pPr indent="-215900" lvl="0" marL="228600" rtl="0" algn="l">
              <a:lnSpc>
                <a:spcPct val="80000"/>
              </a:lnSpc>
              <a:spcBef>
                <a:spcPts val="0"/>
              </a:spcBef>
              <a:spcAft>
                <a:spcPts val="0"/>
              </a:spcAft>
              <a:buClr>
                <a:schemeClr val="dk1"/>
              </a:buClr>
              <a:buSzPts val="2200"/>
              <a:buChar char="•"/>
            </a:pPr>
            <a:r>
              <a:rPr lang="en-US" sz="2200"/>
              <a:t>Không thể định nghĩa các toán tử mới.</a:t>
            </a:r>
            <a:endParaRPr sz="2200"/>
          </a:p>
          <a:p>
            <a:pPr indent="-215900" lvl="0" marL="228600" rtl="0" algn="l">
              <a:lnSpc>
                <a:spcPct val="80000"/>
              </a:lnSpc>
              <a:spcBef>
                <a:spcPts val="1000"/>
              </a:spcBef>
              <a:spcAft>
                <a:spcPts val="0"/>
              </a:spcAft>
              <a:buClr>
                <a:schemeClr val="dk1"/>
              </a:buClr>
              <a:buSzPts val="2200"/>
              <a:buChar char="•"/>
            </a:pPr>
            <a:r>
              <a:rPr lang="en-US" sz="2200"/>
              <a:t>Hầu hết các toán tử của C++ đều có thể được đa năng hóa. Các toán tử sau không được đa năng hóa là :</a:t>
            </a:r>
            <a:endParaRPr sz="2200"/>
          </a:p>
          <a:p>
            <a:pPr indent="-228600" lvl="0" marL="508000" rtl="0" algn="l">
              <a:lnSpc>
                <a:spcPct val="80000"/>
              </a:lnSpc>
              <a:spcBef>
                <a:spcPts val="1000"/>
              </a:spcBef>
              <a:spcAft>
                <a:spcPts val="0"/>
              </a:spcAft>
              <a:buClr>
                <a:srgbClr val="FF0000"/>
              </a:buClr>
              <a:buSzPts val="2400"/>
              <a:buFont typeface="Questrial"/>
              <a:buNone/>
            </a:pPr>
            <a:r>
              <a:rPr b="1" lang="en-US" sz="2200">
                <a:solidFill>
                  <a:srgbClr val="FF0000"/>
                </a:solidFill>
              </a:rPr>
              <a:t>::  </a:t>
            </a:r>
            <a:r>
              <a:rPr lang="en-US" sz="2200"/>
              <a:t>Toán tử định phạm vi.</a:t>
            </a:r>
            <a:endParaRPr sz="2200"/>
          </a:p>
          <a:p>
            <a:pPr indent="-228600" lvl="0" marL="508000" rtl="0" algn="l">
              <a:lnSpc>
                <a:spcPct val="80000"/>
              </a:lnSpc>
              <a:spcBef>
                <a:spcPts val="1000"/>
              </a:spcBef>
              <a:spcAft>
                <a:spcPts val="0"/>
              </a:spcAft>
              <a:buClr>
                <a:srgbClr val="FF0000"/>
              </a:buClr>
              <a:buSzPts val="2400"/>
              <a:buFont typeface="Questrial"/>
              <a:buNone/>
            </a:pPr>
            <a:r>
              <a:rPr b="1" lang="en-US" sz="2200">
                <a:solidFill>
                  <a:srgbClr val="FF0000"/>
                </a:solidFill>
              </a:rPr>
              <a:t>.*  </a:t>
            </a:r>
            <a:r>
              <a:rPr lang="en-US" sz="2200"/>
              <a:t>Truy cập đến con trỏ là trường của </a:t>
            </a:r>
            <a:r>
              <a:rPr b="1" lang="en-US" sz="2200"/>
              <a:t>struct </a:t>
            </a:r>
            <a:r>
              <a:rPr lang="en-US" sz="2200"/>
              <a:t>hay </a:t>
            </a:r>
            <a:r>
              <a:rPr b="1" lang="en-US" sz="2200"/>
              <a:t>class</a:t>
            </a:r>
            <a:r>
              <a:rPr lang="en-US" sz="2200"/>
              <a:t>.</a:t>
            </a:r>
            <a:endParaRPr sz="2200"/>
          </a:p>
          <a:p>
            <a:pPr indent="-228600" lvl="0" marL="508000" rtl="0" algn="l">
              <a:lnSpc>
                <a:spcPct val="80000"/>
              </a:lnSpc>
              <a:spcBef>
                <a:spcPts val="1000"/>
              </a:spcBef>
              <a:spcAft>
                <a:spcPts val="0"/>
              </a:spcAft>
              <a:buClr>
                <a:srgbClr val="FF0000"/>
              </a:buClr>
              <a:buSzPts val="2400"/>
              <a:buFont typeface="Questrial"/>
              <a:buNone/>
            </a:pPr>
            <a:r>
              <a:rPr b="1" lang="en-US" sz="2200">
                <a:solidFill>
                  <a:srgbClr val="FF0000"/>
                </a:solidFill>
              </a:rPr>
              <a:t>.   </a:t>
            </a:r>
            <a:r>
              <a:rPr lang="en-US" sz="2200"/>
              <a:t>Truy cập đến trường của </a:t>
            </a:r>
            <a:r>
              <a:rPr b="1" lang="en-US" sz="2200"/>
              <a:t>struct </a:t>
            </a:r>
            <a:r>
              <a:rPr lang="en-US" sz="2200"/>
              <a:t>hay </a:t>
            </a:r>
            <a:r>
              <a:rPr b="1" lang="en-US" sz="2200"/>
              <a:t>class</a:t>
            </a:r>
            <a:r>
              <a:rPr lang="en-US" sz="2200"/>
              <a:t>.</a:t>
            </a:r>
            <a:endParaRPr sz="2200"/>
          </a:p>
          <a:p>
            <a:pPr indent="-228600" lvl="0" marL="508000" rtl="0" algn="l">
              <a:lnSpc>
                <a:spcPct val="80000"/>
              </a:lnSpc>
              <a:spcBef>
                <a:spcPts val="1000"/>
              </a:spcBef>
              <a:spcAft>
                <a:spcPts val="0"/>
              </a:spcAft>
              <a:buClr>
                <a:srgbClr val="FF0000"/>
              </a:buClr>
              <a:buSzPts val="2400"/>
              <a:buFont typeface="Questrial"/>
              <a:buNone/>
            </a:pPr>
            <a:r>
              <a:rPr b="1" lang="en-US" sz="2200">
                <a:solidFill>
                  <a:srgbClr val="FF0000"/>
                </a:solidFill>
              </a:rPr>
              <a:t>?: </a:t>
            </a:r>
            <a:r>
              <a:rPr lang="en-US" sz="2200"/>
              <a:t>Toán tử điều kiện</a:t>
            </a:r>
            <a:endParaRPr sz="2200"/>
          </a:p>
          <a:p>
            <a:pPr indent="-228600" lvl="0" marL="508000" rtl="0" algn="l">
              <a:lnSpc>
                <a:spcPct val="80000"/>
              </a:lnSpc>
              <a:spcBef>
                <a:spcPts val="1000"/>
              </a:spcBef>
              <a:spcAft>
                <a:spcPts val="0"/>
              </a:spcAft>
              <a:buClr>
                <a:srgbClr val="FF0000"/>
              </a:buClr>
              <a:buSzPts val="2400"/>
              <a:buFont typeface="Questrial"/>
              <a:buNone/>
            </a:pPr>
            <a:r>
              <a:rPr b="1" lang="en-US" sz="2200">
                <a:solidFill>
                  <a:srgbClr val="FF0000"/>
                </a:solidFill>
              </a:rPr>
              <a:t>sizeof</a:t>
            </a:r>
            <a:r>
              <a:rPr lang="en-US" sz="2200">
                <a:solidFill>
                  <a:srgbClr val="FF0000"/>
                </a:solidFill>
              </a:rPr>
              <a:t> </a:t>
            </a:r>
            <a:endParaRPr sz="2200">
              <a:solidFill>
                <a:srgbClr val="FF0000"/>
              </a:solidFill>
            </a:endParaRPr>
          </a:p>
          <a:p>
            <a:pPr indent="-228600" lvl="0" marL="508000" rtl="0" algn="l">
              <a:lnSpc>
                <a:spcPct val="80000"/>
              </a:lnSpc>
              <a:spcBef>
                <a:spcPts val="1000"/>
              </a:spcBef>
              <a:spcAft>
                <a:spcPts val="0"/>
              </a:spcAft>
              <a:buClr>
                <a:schemeClr val="dk1"/>
              </a:buClr>
              <a:buSzPts val="2400"/>
              <a:buFont typeface="Questrial"/>
              <a:buNone/>
            </a:pPr>
            <a:r>
              <a:rPr lang="en-US" sz="2200"/>
              <a:t>Các ký hiệu tiền xử lý.</a:t>
            </a:r>
            <a:endParaRPr sz="2200"/>
          </a:p>
          <a:p>
            <a:pPr indent="-215900" lvl="0" marL="228600" rtl="0" algn="l">
              <a:lnSpc>
                <a:spcPct val="80000"/>
              </a:lnSpc>
              <a:spcBef>
                <a:spcPts val="1000"/>
              </a:spcBef>
              <a:spcAft>
                <a:spcPts val="0"/>
              </a:spcAft>
              <a:buClr>
                <a:schemeClr val="dk1"/>
              </a:buClr>
              <a:buSzPts val="2200"/>
              <a:buChar char="•"/>
            </a:pPr>
            <a:r>
              <a:rPr lang="en-US" sz="2200"/>
              <a:t>Không thể thay đổi thứ tự ưu tiên của một toán tử cũng như số các toán hạng của nó.</a:t>
            </a:r>
            <a:endParaRPr sz="2200"/>
          </a:p>
          <a:p>
            <a:pPr indent="-215900" lvl="0" marL="228600" rtl="0" algn="l">
              <a:lnSpc>
                <a:spcPct val="80000"/>
              </a:lnSpc>
              <a:spcBef>
                <a:spcPts val="1000"/>
              </a:spcBef>
              <a:spcAft>
                <a:spcPts val="0"/>
              </a:spcAft>
              <a:buClr>
                <a:schemeClr val="dk1"/>
              </a:buClr>
              <a:buSzPts val="2200"/>
              <a:buChar char="•"/>
            </a:pPr>
            <a:r>
              <a:rPr lang="en-US" sz="2200"/>
              <a:t>Không thể thay đổi ý nghĩa của các toán tử khi áp dụng cho các kiểu có sẵn.</a:t>
            </a:r>
            <a:endParaRPr sz="2200"/>
          </a:p>
          <a:p>
            <a:pPr indent="-215900" lvl="0" marL="228600" rtl="0" algn="l">
              <a:lnSpc>
                <a:spcPct val="80000"/>
              </a:lnSpc>
              <a:spcBef>
                <a:spcPts val="1000"/>
              </a:spcBef>
              <a:spcAft>
                <a:spcPts val="0"/>
              </a:spcAft>
              <a:buClr>
                <a:schemeClr val="dk1"/>
              </a:buClr>
              <a:buSzPts val="2200"/>
              <a:buChar char="•"/>
            </a:pPr>
            <a:r>
              <a:rPr lang="en-US" sz="2200"/>
              <a:t>Đa năng hóa các toán tử không thể có các tham số có giá trị mặc định.</a:t>
            </a:r>
            <a:endParaRPr sz="2200"/>
          </a:p>
          <a:p>
            <a:pPr indent="-228600" lvl="0" marL="228600" rtl="0" algn="l">
              <a:lnSpc>
                <a:spcPct val="80000"/>
              </a:lnSpc>
              <a:spcBef>
                <a:spcPts val="1000"/>
              </a:spcBef>
              <a:spcAft>
                <a:spcPts val="0"/>
              </a:spcAft>
              <a:buClr>
                <a:schemeClr val="dk1"/>
              </a:buClr>
              <a:buSzPts val="2400"/>
              <a:buFont typeface="Questrial"/>
              <a:buNone/>
            </a:pPr>
            <a:r>
              <a:t/>
            </a:r>
            <a:endParaRPr sz="2200"/>
          </a:p>
        </p:txBody>
      </p:sp>
      <p:sp>
        <p:nvSpPr>
          <p:cNvPr id="196" name="Google Shape;196;p2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 hàm</a:t>
            </a:r>
            <a:endParaRPr/>
          </a:p>
        </p:txBody>
      </p:sp>
      <p:sp>
        <p:nvSpPr>
          <p:cNvPr id="202" name="Google Shape;202;p2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foo</a:t>
            </a:r>
            <a:r>
              <a:rPr lang="en-US">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400"/>
              <a:buNone/>
            </a:pPr>
            <a:r>
              <a:t/>
            </a:r>
            <a:endParaRPr>
              <a:latin typeface="Courier New"/>
              <a:ea typeface="Courier New"/>
              <a:cs typeface="Courier New"/>
              <a:sym typeface="Courier New"/>
            </a:endParaRPr>
          </a:p>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main</a:t>
            </a:r>
            <a:r>
              <a:rPr lang="en-US">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foo();</a:t>
            </a:r>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a:t>
            </a:r>
            <a:endParaRPr/>
          </a:p>
          <a:p>
            <a:pPr indent="0" lvl="0" marL="0" rtl="0" algn="l">
              <a:lnSpc>
                <a:spcPct val="100000"/>
              </a:lnSpc>
              <a:spcBef>
                <a:spcPts val="1000"/>
              </a:spcBef>
              <a:spcAft>
                <a:spcPts val="0"/>
              </a:spcAft>
              <a:buClr>
                <a:schemeClr val="dk1"/>
              </a:buClr>
              <a:buSzPts val="2400"/>
              <a:buNone/>
            </a:pPr>
            <a:r>
              <a:t/>
            </a:r>
            <a:endParaRPr/>
          </a:p>
          <a:p>
            <a:pPr indent="0" lvl="0" marL="0" rtl="0" algn="l">
              <a:lnSpc>
                <a:spcPct val="100000"/>
              </a:lnSpc>
              <a:spcBef>
                <a:spcPts val="1000"/>
              </a:spcBef>
              <a:spcAft>
                <a:spcPts val="0"/>
              </a:spcAft>
              <a:buClr>
                <a:schemeClr val="dk1"/>
              </a:buClr>
              <a:buSzPts val="2400"/>
              <a:buNone/>
            </a:pPr>
            <a:r>
              <a:rPr lang="en-US"/>
              <a:t>Khi trong hàm main chạy đến dòng lệnh gọi hàm foo, hệ điều hành sẽ tìm đến địa chỉ của hàm foo trên bộ nhớ ảo và chuyển mã lệnh của hàm foo cho CPU tiếp tục xử lý</a:t>
            </a:r>
            <a:endParaRPr/>
          </a:p>
        </p:txBody>
      </p:sp>
      <p:sp>
        <p:nvSpPr>
          <p:cNvPr id="203" name="Google Shape;203;p2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22"/>
          <p:cNvPicPr preferRelativeResize="0"/>
          <p:nvPr/>
        </p:nvPicPr>
        <p:blipFill rotWithShape="1">
          <a:blip r:embed="rId3">
            <a:alphaModFix/>
          </a:blip>
          <a:srcRect b="0" l="0" r="0" t="0"/>
          <a:stretch/>
        </p:blipFill>
        <p:spPr>
          <a:xfrm>
            <a:off x="3621793" y="681037"/>
            <a:ext cx="4893557" cy="38198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 hàm</a:t>
            </a:r>
            <a:endParaRPr/>
          </a:p>
        </p:txBody>
      </p:sp>
      <p:sp>
        <p:nvSpPr>
          <p:cNvPr id="210" name="Google Shape;210;p2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7000"/>
              </a:lnSpc>
              <a:spcBef>
                <a:spcPts val="0"/>
              </a:spcBef>
              <a:spcAft>
                <a:spcPts val="0"/>
              </a:spcAft>
              <a:buClr>
                <a:srgbClr val="B00040"/>
              </a:buClr>
              <a:buSzPts val="2800"/>
              <a:buNone/>
            </a:pPr>
            <a:r>
              <a:rPr lang="en-US" sz="2800">
                <a:solidFill>
                  <a:srgbClr val="B00040"/>
                </a:solidFill>
                <a:latin typeface="Courier New"/>
                <a:ea typeface="Courier New"/>
                <a:cs typeface="Courier New"/>
                <a:sym typeface="Courier New"/>
              </a:rPr>
              <a:t>int</a:t>
            </a:r>
            <a:r>
              <a:rPr lang="en-US" sz="2800">
                <a:latin typeface="Courier New"/>
                <a:ea typeface="Courier New"/>
                <a:cs typeface="Courier New"/>
                <a:sym typeface="Courier New"/>
              </a:rPr>
              <a:t> </a:t>
            </a:r>
            <a:r>
              <a:rPr lang="en-US" sz="2800">
                <a:solidFill>
                  <a:srgbClr val="0000FF"/>
                </a:solidFill>
                <a:latin typeface="Courier New"/>
                <a:ea typeface="Courier New"/>
                <a:cs typeface="Courier New"/>
                <a:sym typeface="Courier New"/>
              </a:rPr>
              <a:t>foo</a:t>
            </a:r>
            <a:r>
              <a:rPr lang="en-US" sz="2800">
                <a:latin typeface="Courier New"/>
                <a:ea typeface="Courier New"/>
                <a:cs typeface="Courier New"/>
                <a:sym typeface="Courier New"/>
              </a:rPr>
              <a:t>(){</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a:t>
            </a:r>
            <a:r>
              <a:rPr b="1" lang="en-US" sz="2800">
                <a:solidFill>
                  <a:srgbClr val="008000"/>
                </a:solidFill>
                <a:latin typeface="Courier New"/>
                <a:ea typeface="Courier New"/>
                <a:cs typeface="Courier New"/>
                <a:sym typeface="Courier New"/>
              </a:rPr>
              <a:t>return</a:t>
            </a:r>
            <a:r>
              <a:rPr lang="en-US" sz="2800">
                <a:latin typeface="Courier New"/>
                <a:ea typeface="Courier New"/>
                <a:cs typeface="Courier New"/>
                <a:sym typeface="Courier New"/>
              </a:rPr>
              <a:t> </a:t>
            </a:r>
            <a:r>
              <a:rPr lang="en-US" sz="2800">
                <a:solidFill>
                  <a:srgbClr val="666666"/>
                </a:solidFill>
                <a:latin typeface="Courier New"/>
                <a:ea typeface="Courier New"/>
                <a:cs typeface="Courier New"/>
                <a:sym typeface="Courier New"/>
              </a:rPr>
              <a:t>0</a:t>
            </a:r>
            <a:r>
              <a:rPr lang="en-US" sz="2800">
                <a:latin typeface="Courier New"/>
                <a:ea typeface="Courier New"/>
                <a:cs typeface="Courier New"/>
                <a:sym typeface="Courier New"/>
              </a:rPr>
              <a:t>;</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800"/>
              <a:buNone/>
            </a:pPr>
            <a:r>
              <a:t/>
            </a:r>
            <a:endParaRPr sz="28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800"/>
              <a:buNone/>
            </a:pPr>
            <a:r>
              <a:rPr lang="en-US" sz="2800">
                <a:solidFill>
                  <a:srgbClr val="B00040"/>
                </a:solidFill>
                <a:latin typeface="Courier New"/>
                <a:ea typeface="Courier New"/>
                <a:cs typeface="Courier New"/>
                <a:sym typeface="Courier New"/>
              </a:rPr>
              <a:t>int</a:t>
            </a:r>
            <a:r>
              <a:rPr lang="en-US" sz="2800">
                <a:latin typeface="Courier New"/>
                <a:ea typeface="Courier New"/>
                <a:cs typeface="Courier New"/>
                <a:sym typeface="Courier New"/>
              </a:rPr>
              <a:t> </a:t>
            </a:r>
            <a:r>
              <a:rPr lang="en-US" sz="2800">
                <a:solidFill>
                  <a:srgbClr val="0000FF"/>
                </a:solidFill>
                <a:latin typeface="Courier New"/>
                <a:ea typeface="Courier New"/>
                <a:cs typeface="Courier New"/>
                <a:sym typeface="Courier New"/>
              </a:rPr>
              <a:t>main</a:t>
            </a:r>
            <a:r>
              <a:rPr lang="en-US" sz="2800">
                <a:latin typeface="Courier New"/>
                <a:ea typeface="Courier New"/>
                <a:cs typeface="Courier New"/>
                <a:sym typeface="Courier New"/>
              </a:rPr>
              <a:t>(){</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printf(</a:t>
            </a:r>
            <a:r>
              <a:rPr lang="en-US" sz="2800">
                <a:solidFill>
                  <a:srgbClr val="BA2121"/>
                </a:solidFill>
                <a:latin typeface="Courier New"/>
                <a:ea typeface="Courier New"/>
                <a:cs typeface="Courier New"/>
                <a:sym typeface="Courier New"/>
              </a:rPr>
              <a:t>"%p</a:t>
            </a:r>
            <a:r>
              <a:rPr b="1" lang="en-US" sz="2800">
                <a:solidFill>
                  <a:srgbClr val="BB6622"/>
                </a:solidFill>
                <a:latin typeface="Courier New"/>
                <a:ea typeface="Courier New"/>
                <a:cs typeface="Courier New"/>
                <a:sym typeface="Courier New"/>
              </a:rPr>
              <a:t>\n</a:t>
            </a:r>
            <a:r>
              <a:rPr lang="en-US" sz="2800">
                <a:solidFill>
                  <a:srgbClr val="BA2121"/>
                </a:solidFill>
                <a:latin typeface="Courier New"/>
                <a:ea typeface="Courier New"/>
                <a:cs typeface="Courier New"/>
                <a:sym typeface="Courier New"/>
              </a:rPr>
              <a:t>"</a:t>
            </a:r>
            <a:r>
              <a:rPr lang="en-US" sz="2800">
                <a:latin typeface="Courier New"/>
                <a:ea typeface="Courier New"/>
                <a:cs typeface="Courier New"/>
                <a:sym typeface="Courier New"/>
              </a:rPr>
              <a:t>, foo);</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a:t>
            </a:r>
            <a:r>
              <a:rPr b="1" lang="en-US" sz="2800">
                <a:solidFill>
                  <a:srgbClr val="008000"/>
                </a:solidFill>
                <a:latin typeface="Courier New"/>
                <a:ea typeface="Courier New"/>
                <a:cs typeface="Courier New"/>
                <a:sym typeface="Courier New"/>
              </a:rPr>
              <a:t>return</a:t>
            </a:r>
            <a:r>
              <a:rPr lang="en-US" sz="2800">
                <a:latin typeface="Courier New"/>
                <a:ea typeface="Courier New"/>
                <a:cs typeface="Courier New"/>
                <a:sym typeface="Courier New"/>
              </a:rPr>
              <a:t> </a:t>
            </a:r>
            <a:r>
              <a:rPr lang="en-US" sz="2800">
                <a:solidFill>
                  <a:srgbClr val="666666"/>
                </a:solidFill>
                <a:latin typeface="Courier New"/>
                <a:ea typeface="Courier New"/>
                <a:cs typeface="Courier New"/>
                <a:sym typeface="Courier New"/>
              </a:rPr>
              <a:t>0</a:t>
            </a:r>
            <a:r>
              <a:rPr lang="en-US" sz="2800">
                <a:latin typeface="Courier New"/>
                <a:ea typeface="Courier New"/>
                <a:cs typeface="Courier New"/>
                <a:sym typeface="Courier New"/>
              </a:rPr>
              <a:t>;</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a:t>
            </a:r>
            <a:endParaRPr sz="2800">
              <a:latin typeface="Calibri"/>
              <a:ea typeface="Calibri"/>
              <a:cs typeface="Calibri"/>
              <a:sym typeface="Calibri"/>
            </a:endParaRPr>
          </a:p>
          <a:p>
            <a:pPr indent="0" lvl="0" marL="0" rtl="0" algn="l">
              <a:lnSpc>
                <a:spcPct val="100000"/>
              </a:lnSpc>
              <a:spcBef>
                <a:spcPts val="1800"/>
              </a:spcBef>
              <a:spcAft>
                <a:spcPts val="0"/>
              </a:spcAft>
              <a:buClr>
                <a:schemeClr val="dk1"/>
              </a:buClr>
              <a:buSzPts val="2000"/>
              <a:buNone/>
            </a:pPr>
            <a:r>
              <a:rPr lang="en-US" sz="2000"/>
              <a:t>Kết quả:</a:t>
            </a:r>
            <a:endParaRPr/>
          </a:p>
          <a:p>
            <a:pPr indent="0" lvl="0" marL="0" rtl="0" algn="l">
              <a:lnSpc>
                <a:spcPct val="100000"/>
              </a:lnSpc>
              <a:spcBef>
                <a:spcPts val="1000"/>
              </a:spcBef>
              <a:spcAft>
                <a:spcPts val="0"/>
              </a:spcAft>
              <a:buClr>
                <a:srgbClr val="FF0000"/>
              </a:buClr>
              <a:buSzPts val="2000"/>
              <a:buNone/>
            </a:pPr>
            <a:r>
              <a:rPr lang="en-US" sz="2000">
                <a:solidFill>
                  <a:srgbClr val="FF0000"/>
                </a:solidFill>
                <a:latin typeface="Courier New"/>
                <a:ea typeface="Courier New"/>
                <a:cs typeface="Courier New"/>
                <a:sym typeface="Courier New"/>
              </a:rPr>
              <a:t>013D1492</a:t>
            </a:r>
            <a:endParaRPr/>
          </a:p>
        </p:txBody>
      </p:sp>
      <p:sp>
        <p:nvSpPr>
          <p:cNvPr id="211" name="Google Shape;211;p2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Cú pháp khai báo con trỏ hàm</a:t>
            </a:r>
            <a:endParaRPr/>
          </a:p>
        </p:txBody>
      </p:sp>
      <p:sp>
        <p:nvSpPr>
          <p:cNvPr id="217" name="Google Shape;217;p2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rPr lang="en-US" sz="1800">
                <a:latin typeface="Courier New"/>
                <a:ea typeface="Courier New"/>
                <a:cs typeface="Courier New"/>
                <a:sym typeface="Courier New"/>
              </a:rPr>
              <a:t>&lt;return_type&gt; (*&lt;name_of_ptr&gt;)(&lt;data_type_of_parameters&gt;);</a:t>
            </a:r>
            <a:endParaRPr/>
          </a:p>
          <a:p>
            <a:pPr indent="0" lvl="0" marL="0" rtl="0" algn="l">
              <a:lnSpc>
                <a:spcPct val="100000"/>
              </a:lnSpc>
              <a:spcBef>
                <a:spcPts val="1000"/>
              </a:spcBef>
              <a:spcAft>
                <a:spcPts val="0"/>
              </a:spcAft>
              <a:buClr>
                <a:schemeClr val="dk1"/>
              </a:buClr>
              <a:buSzPct val="100000"/>
              <a:buNone/>
            </a:pPr>
            <a:r>
              <a:t/>
            </a:r>
            <a:endParaRPr sz="2000"/>
          </a:p>
          <a:p>
            <a:pPr indent="0" lvl="0" marL="0" rtl="0" algn="l">
              <a:lnSpc>
                <a:spcPct val="100000"/>
              </a:lnSpc>
              <a:spcBef>
                <a:spcPts val="1000"/>
              </a:spcBef>
              <a:spcAft>
                <a:spcPts val="0"/>
              </a:spcAft>
              <a:buClr>
                <a:schemeClr val="dk1"/>
              </a:buClr>
              <a:buSzPct val="100000"/>
              <a:buNone/>
            </a:pPr>
            <a:r>
              <a:rPr b="1" lang="en-US" sz="2000"/>
              <a:t>Ví dụ 1:</a:t>
            </a:r>
            <a:endParaRPr/>
          </a:p>
          <a:p>
            <a:pPr indent="0" lvl="0" marL="0" marR="0" rtl="0" algn="l">
              <a:lnSpc>
                <a:spcPct val="107000"/>
              </a:lnSpc>
              <a:spcBef>
                <a:spcPts val="0"/>
              </a:spcBef>
              <a:spcAft>
                <a:spcPts val="0"/>
              </a:spcAft>
              <a:buClr>
                <a:srgbClr val="B00040"/>
              </a:buClr>
              <a:buSzPct val="100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foo</a:t>
            </a: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rgbClr val="B00040"/>
              </a:buClr>
              <a:buSzPct val="100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pFoo) ();</a:t>
            </a:r>
            <a:endParaRPr/>
          </a:p>
          <a:p>
            <a:pPr indent="0" lvl="0" marL="0" rtl="0" algn="l">
              <a:lnSpc>
                <a:spcPct val="100000"/>
              </a:lnSpc>
              <a:spcBef>
                <a:spcPts val="1000"/>
              </a:spcBef>
              <a:spcAft>
                <a:spcPts val="0"/>
              </a:spcAft>
              <a:buClr>
                <a:schemeClr val="dk1"/>
              </a:buClr>
              <a:buSzPct val="100000"/>
              <a:buNone/>
            </a:pPr>
            <a:r>
              <a:t/>
            </a:r>
            <a:endParaRPr sz="2000">
              <a:latin typeface="Courier New"/>
              <a:ea typeface="Courier New"/>
              <a:cs typeface="Courier New"/>
              <a:sym typeface="Courier New"/>
            </a:endParaRPr>
          </a:p>
          <a:p>
            <a:pPr indent="0" lvl="0" marL="0" rtl="0" algn="l">
              <a:lnSpc>
                <a:spcPct val="100000"/>
              </a:lnSpc>
              <a:spcBef>
                <a:spcPts val="1000"/>
              </a:spcBef>
              <a:spcAft>
                <a:spcPts val="0"/>
              </a:spcAft>
              <a:buClr>
                <a:schemeClr val="dk1"/>
              </a:buClr>
              <a:buSzPct val="100000"/>
              <a:buNone/>
            </a:pPr>
            <a:r>
              <a:rPr b="1" lang="en-US" sz="2000"/>
              <a:t>Ví dụ 2:</a:t>
            </a:r>
            <a:endParaRPr b="1" sz="2000">
              <a:latin typeface="Courier New"/>
              <a:ea typeface="Courier New"/>
              <a:cs typeface="Courier New"/>
              <a:sym typeface="Courier New"/>
            </a:endParaRPr>
          </a:p>
          <a:p>
            <a:pPr indent="0" lvl="0" marL="0" marR="0" rtl="0" algn="l">
              <a:lnSpc>
                <a:spcPct val="107000"/>
              </a:lnSpc>
              <a:spcBef>
                <a:spcPts val="0"/>
              </a:spcBef>
              <a:spcAft>
                <a:spcPts val="0"/>
              </a:spcAft>
              <a:buClr>
                <a:srgbClr val="B00040"/>
              </a:buClr>
              <a:buSzPct val="100000"/>
              <a:buNone/>
            </a:pPr>
            <a:r>
              <a:rPr lang="en-US" sz="2000">
                <a:solidFill>
                  <a:srgbClr val="B00040"/>
                </a:solidFill>
                <a:latin typeface="Courier New"/>
                <a:ea typeface="Courier New"/>
                <a:cs typeface="Courier New"/>
                <a:sym typeface="Courier New"/>
              </a:rPr>
              <a:t>void</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swapValue</a:t>
            </a:r>
            <a:r>
              <a:rPr lang="en-US" sz="2000">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&amp;</a:t>
            </a:r>
            <a:r>
              <a:rPr lang="en-US" sz="2000">
                <a:latin typeface="Courier New"/>
                <a:ea typeface="Courier New"/>
                <a:cs typeface="Courier New"/>
                <a:sym typeface="Courier New"/>
              </a:rPr>
              <a:t>value1,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&amp;</a:t>
            </a:r>
            <a:r>
              <a:rPr lang="en-US" sz="2000">
                <a:latin typeface="Courier New"/>
                <a:ea typeface="Courier New"/>
                <a:cs typeface="Courier New"/>
                <a:sym typeface="Courier New"/>
              </a:rPr>
              <a:t>value2) {</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temp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value1;</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value1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value2;</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value2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temp;</a:t>
            </a:r>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rgbClr val="B00040"/>
              </a:buClr>
              <a:buSzPct val="100000"/>
              <a:buNone/>
            </a:pPr>
            <a:r>
              <a:rPr lang="en-US" sz="2000">
                <a:solidFill>
                  <a:srgbClr val="B00040"/>
                </a:solidFill>
                <a:latin typeface="Courier New"/>
                <a:ea typeface="Courier New"/>
                <a:cs typeface="Courier New"/>
                <a:sym typeface="Courier New"/>
              </a:rPr>
              <a:t>void</a:t>
            </a:r>
            <a:r>
              <a:rPr lang="en-US" sz="2000">
                <a:latin typeface="Courier New"/>
                <a:ea typeface="Courier New"/>
                <a:cs typeface="Courier New"/>
                <a:sym typeface="Courier New"/>
              </a:rPr>
              <a:t>(</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pSwap)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&amp;</a:t>
            </a: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&amp;</a:t>
            </a: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ct val="100000"/>
              <a:buNone/>
            </a:pPr>
            <a:r>
              <a:t/>
            </a:r>
            <a:endParaRPr sz="1800">
              <a:latin typeface="Calibri"/>
              <a:ea typeface="Calibri"/>
              <a:cs typeface="Calibri"/>
              <a:sym typeface="Calibri"/>
            </a:endParaRPr>
          </a:p>
        </p:txBody>
      </p:sp>
      <p:sp>
        <p:nvSpPr>
          <p:cNvPr id="218" name="Google Shape;218;p2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sử dụng con trỏ hàm</a:t>
            </a:r>
            <a:endParaRPr/>
          </a:p>
        </p:txBody>
      </p:sp>
      <p:sp>
        <p:nvSpPr>
          <p:cNvPr id="224" name="Google Shape;224;p2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107000"/>
              </a:lnSpc>
              <a:spcBef>
                <a:spcPts val="0"/>
              </a:spcBef>
              <a:spcAft>
                <a:spcPts val="0"/>
              </a:spcAft>
              <a:buClr>
                <a:srgbClr val="B00040"/>
              </a:buClr>
              <a:buSzPct val="100000"/>
              <a:buNone/>
            </a:pPr>
            <a:r>
              <a:rPr lang="en-US">
                <a:solidFill>
                  <a:srgbClr val="B00040"/>
                </a:solidFill>
                <a:latin typeface="Courier New"/>
                <a:ea typeface="Courier New"/>
                <a:cs typeface="Courier New"/>
                <a:sym typeface="Courier New"/>
              </a:rPr>
              <a:t>void</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swapValue</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&amp;</a:t>
            </a:r>
            <a:r>
              <a:rPr lang="en-US">
                <a:latin typeface="Courier New"/>
                <a:ea typeface="Courier New"/>
                <a:cs typeface="Courier New"/>
                <a:sym typeface="Courier New"/>
              </a:rPr>
              <a:t>value1,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&amp;</a:t>
            </a:r>
            <a:r>
              <a:rPr lang="en-US">
                <a:latin typeface="Courier New"/>
                <a:ea typeface="Courier New"/>
                <a:cs typeface="Courier New"/>
                <a:sym typeface="Courier New"/>
              </a:rPr>
              <a:t>value2){</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temp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value1;</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value1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value2;</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value2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temp;</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a:t>
            </a:r>
            <a:endParaRPr/>
          </a:p>
          <a:p>
            <a:pPr indent="0" lvl="0" marL="0" marR="0" rtl="0" algn="l">
              <a:lnSpc>
                <a:spcPct val="107000"/>
              </a:lnSpc>
              <a:spcBef>
                <a:spcPts val="600"/>
              </a:spcBef>
              <a:spcAft>
                <a:spcPts val="0"/>
              </a:spcAft>
              <a:buClr>
                <a:schemeClr val="dk1"/>
              </a:buClr>
              <a:buSzPct val="100000"/>
              <a:buNone/>
            </a:pPr>
            <a:r>
              <a:t/>
            </a:r>
            <a:endParaRPr>
              <a:latin typeface="Calibri"/>
              <a:ea typeface="Calibri"/>
              <a:cs typeface="Calibri"/>
              <a:sym typeface="Calibri"/>
            </a:endParaRPr>
          </a:p>
          <a:p>
            <a:pPr indent="0" lvl="0" marL="0" marR="0" rtl="0" algn="l">
              <a:lnSpc>
                <a:spcPct val="107000"/>
              </a:lnSpc>
              <a:spcBef>
                <a:spcPts val="600"/>
              </a:spcBef>
              <a:spcAft>
                <a:spcPts val="0"/>
              </a:spcAft>
              <a:buClr>
                <a:srgbClr val="B00040"/>
              </a:buClr>
              <a:buSzPct val="1000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main</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void</a:t>
            </a:r>
            <a:r>
              <a:rPr lang="en-US">
                <a:latin typeface="Courier New"/>
                <a:ea typeface="Courier New"/>
                <a:cs typeface="Courier New"/>
                <a:sym typeface="Courier New"/>
              </a:rPr>
              <a:t>(</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pSwap)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&amp;</a:t>
            </a: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&amp;</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swapValue;</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b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5</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"Before: "</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 "</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b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endl;</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pSwap)(a, b);</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"After:  "</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 "</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b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endl;</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 </a:t>
            </a:r>
            <a:endParaRPr>
              <a:latin typeface="Calibri"/>
              <a:ea typeface="Calibri"/>
              <a:cs typeface="Calibri"/>
              <a:sym typeface="Calibri"/>
            </a:endParaRPr>
          </a:p>
        </p:txBody>
      </p:sp>
      <p:sp>
        <p:nvSpPr>
          <p:cNvPr id="225" name="Google Shape;225;p2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Sắp xếp dãy số</a:t>
            </a:r>
            <a:endParaRPr/>
          </a:p>
        </p:txBody>
      </p:sp>
      <p:sp>
        <p:nvSpPr>
          <p:cNvPr id="231" name="Google Shape;231;p26"/>
          <p:cNvSpPr txBox="1"/>
          <p:nvPr>
            <p:ph idx="1" type="body"/>
          </p:nvPr>
        </p:nvSpPr>
        <p:spPr>
          <a:xfrm>
            <a:off x="628650" y="810489"/>
            <a:ext cx="7886700" cy="552305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B00040"/>
              </a:buClr>
              <a:buSzPts val="1800"/>
              <a:buNone/>
            </a:pPr>
            <a:r>
              <a:rPr lang="en-US" sz="1800">
                <a:solidFill>
                  <a:srgbClr val="B00040"/>
                </a:solidFill>
                <a:latin typeface="Courier New"/>
                <a:ea typeface="Courier New"/>
                <a:cs typeface="Courier New"/>
                <a:sym typeface="Courier New"/>
              </a:rPr>
              <a:t>bool</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ascending</a:t>
            </a:r>
            <a:r>
              <a:rPr lang="en-US" sz="1800">
                <a:latin typeface="Courier New"/>
                <a:ea typeface="Courier New"/>
                <a:cs typeface="Courier New"/>
                <a:sym typeface="Courier New"/>
              </a:rPr>
              <a:t>(</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left,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right){</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return</a:t>
            </a:r>
            <a:r>
              <a:rPr lang="en-US" sz="1800">
                <a:latin typeface="Courier New"/>
                <a:ea typeface="Courier New"/>
                <a:cs typeface="Courier New"/>
                <a:sym typeface="Courier New"/>
              </a:rPr>
              <a:t> left </a:t>
            </a:r>
            <a:r>
              <a:rPr lang="en-US" sz="1800">
                <a:solidFill>
                  <a:srgbClr val="666666"/>
                </a:solidFill>
                <a:latin typeface="Courier New"/>
                <a:ea typeface="Courier New"/>
                <a:cs typeface="Courier New"/>
                <a:sym typeface="Courier New"/>
              </a:rPr>
              <a:t>&gt;</a:t>
            </a:r>
            <a:r>
              <a:rPr lang="en-US" sz="1800">
                <a:latin typeface="Courier New"/>
                <a:ea typeface="Courier New"/>
                <a:cs typeface="Courier New"/>
                <a:sym typeface="Courier New"/>
              </a:rPr>
              <a:t> right;</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a:t>
            </a:r>
            <a:endParaRPr/>
          </a:p>
          <a:p>
            <a:pPr indent="0" lvl="0" marL="0" marR="0" rtl="0" algn="l">
              <a:lnSpc>
                <a:spcPct val="107000"/>
              </a:lnSpc>
              <a:spcBef>
                <a:spcPts val="0"/>
              </a:spcBef>
              <a:spcAft>
                <a:spcPts val="0"/>
              </a:spcAft>
              <a:buClr>
                <a:srgbClr val="B00040"/>
              </a:buClr>
              <a:buSzPts val="1800"/>
              <a:buNone/>
            </a:pPr>
            <a:r>
              <a:rPr lang="en-US" sz="1800">
                <a:solidFill>
                  <a:srgbClr val="B00040"/>
                </a:solidFill>
                <a:latin typeface="Courier New"/>
                <a:ea typeface="Courier New"/>
                <a:cs typeface="Courier New"/>
                <a:sym typeface="Courier New"/>
              </a:rPr>
              <a:t>bool</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descending</a:t>
            </a:r>
            <a:r>
              <a:rPr lang="en-US" sz="1800">
                <a:latin typeface="Courier New"/>
                <a:ea typeface="Courier New"/>
                <a:cs typeface="Courier New"/>
                <a:sym typeface="Courier New"/>
              </a:rPr>
              <a:t>(</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left,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right){</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return</a:t>
            </a:r>
            <a:r>
              <a:rPr lang="en-US" sz="1800">
                <a:latin typeface="Courier New"/>
                <a:ea typeface="Courier New"/>
                <a:cs typeface="Courier New"/>
                <a:sym typeface="Courier New"/>
              </a:rPr>
              <a:t> left </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 right;</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a:t>
            </a:r>
            <a:endParaRPr/>
          </a:p>
          <a:p>
            <a:pPr indent="0" lvl="0" marL="0" marR="0" rtl="0" algn="l">
              <a:lnSpc>
                <a:spcPct val="107000"/>
              </a:lnSpc>
              <a:spcBef>
                <a:spcPts val="0"/>
              </a:spcBef>
              <a:spcAft>
                <a:spcPts val="0"/>
              </a:spcAft>
              <a:buClr>
                <a:srgbClr val="B00040"/>
              </a:buClr>
              <a:buSzPts val="1800"/>
              <a:buNone/>
            </a:pPr>
            <a:r>
              <a:rPr lang="en-US" sz="1800">
                <a:solidFill>
                  <a:srgbClr val="B00040"/>
                </a:solidFill>
                <a:latin typeface="Courier New"/>
                <a:ea typeface="Courier New"/>
                <a:cs typeface="Courier New"/>
                <a:sym typeface="Courier New"/>
              </a:rPr>
              <a:t>void</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selectionSort</a:t>
            </a:r>
            <a:r>
              <a:rPr lang="en-US" sz="1800">
                <a:latin typeface="Courier New"/>
                <a:ea typeface="Courier New"/>
                <a:cs typeface="Courier New"/>
                <a:sym typeface="Courier New"/>
              </a:rPr>
              <a:t>(</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arr,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length, </a:t>
            </a:r>
            <a:r>
              <a:rPr lang="en-US" sz="1800">
                <a:solidFill>
                  <a:srgbClr val="B00040"/>
                </a:solidFill>
                <a:latin typeface="Courier New"/>
                <a:ea typeface="Courier New"/>
                <a:cs typeface="Courier New"/>
                <a:sym typeface="Courier New"/>
              </a:rPr>
              <a:t>bool</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comparisonFunc)(</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for</a:t>
            </a: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i_start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 i_start </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 length; i_start</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minIndex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i_start;</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for</a:t>
            </a: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i_current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i_start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1</a:t>
            </a:r>
            <a:r>
              <a:rPr lang="en-US" sz="1800">
                <a:latin typeface="Courier New"/>
                <a:ea typeface="Courier New"/>
                <a:cs typeface="Courier New"/>
                <a:sym typeface="Courier New"/>
              </a:rPr>
              <a:t>; i_current </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 length; i_current</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if</a:t>
            </a:r>
            <a:r>
              <a:rPr lang="en-US" sz="1800">
                <a:latin typeface="Courier New"/>
                <a:ea typeface="Courier New"/>
                <a:cs typeface="Courier New"/>
                <a:sym typeface="Courier New"/>
              </a:rPr>
              <a:t> (comparisonFunc(arr[minIndex], arr[i_current]))    {</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minIndex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i_current;</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swap(arr[i_start], arr[minIndex]); </a:t>
            </a:r>
            <a:r>
              <a:rPr i="1" lang="en-US" sz="1800">
                <a:solidFill>
                  <a:srgbClr val="408080"/>
                </a:solidFill>
                <a:latin typeface="Courier New"/>
                <a:ea typeface="Courier New"/>
                <a:cs typeface="Courier New"/>
                <a:sym typeface="Courier New"/>
              </a:rPr>
              <a:t>// std::swap</a:t>
            </a:r>
            <a:endParaRPr sz="18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endParaRPr/>
          </a:p>
        </p:txBody>
      </p:sp>
      <p:sp>
        <p:nvSpPr>
          <p:cNvPr id="232" name="Google Shape;232;p2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Sắp xếp dãy số</a:t>
            </a:r>
            <a:endParaRPr/>
          </a:p>
        </p:txBody>
      </p:sp>
      <p:sp>
        <p:nvSpPr>
          <p:cNvPr id="238" name="Google Shape;238;p27"/>
          <p:cNvSpPr txBox="1"/>
          <p:nvPr>
            <p:ph idx="1" type="body"/>
          </p:nvPr>
        </p:nvSpPr>
        <p:spPr>
          <a:xfrm>
            <a:off x="628649" y="969818"/>
            <a:ext cx="8245528" cy="5207145"/>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main</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arr[]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4</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2</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3</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6</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5</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8</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9</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7</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length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sizeof</a:t>
            </a:r>
            <a:r>
              <a:rPr lang="en-US">
                <a:latin typeface="Courier New"/>
                <a:ea typeface="Courier New"/>
                <a:cs typeface="Courier New"/>
                <a:sym typeface="Courier New"/>
              </a:rPr>
              <a:t>(arr)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sizeof</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"Before sorted: "</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printArray(arr, length);</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selectionSort(arr, length, </a:t>
            </a:r>
            <a:r>
              <a:rPr b="1" lang="en-US">
                <a:latin typeface="Courier New"/>
                <a:ea typeface="Courier New"/>
                <a:cs typeface="Courier New"/>
                <a:sym typeface="Courier New"/>
              </a:rPr>
              <a:t>descending</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"After sorted:  "</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printArray(arr, length);</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p:txBody>
      </p:sp>
      <p:sp>
        <p:nvSpPr>
          <p:cNvPr id="239" name="Google Shape;239;p2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Sắp xếp dãy số</a:t>
            </a:r>
            <a:endParaRPr/>
          </a:p>
        </p:txBody>
      </p:sp>
      <p:sp>
        <p:nvSpPr>
          <p:cNvPr id="245" name="Google Shape;245;p28"/>
          <p:cNvSpPr txBox="1"/>
          <p:nvPr>
            <p:ph idx="1" type="body"/>
          </p:nvPr>
        </p:nvSpPr>
        <p:spPr>
          <a:xfrm>
            <a:off x="628649" y="969818"/>
            <a:ext cx="8230537" cy="5207145"/>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main</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arr[]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4</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2</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3</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6</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5</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8</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9</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7</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length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sizeof</a:t>
            </a:r>
            <a:r>
              <a:rPr lang="en-US">
                <a:latin typeface="Courier New"/>
                <a:ea typeface="Courier New"/>
                <a:cs typeface="Courier New"/>
                <a:sym typeface="Courier New"/>
              </a:rPr>
              <a:t>(arr)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sizeof</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"Before sorted: "</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printArray(arr, length);</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selectionSort(arr, length, </a:t>
            </a:r>
            <a:r>
              <a:rPr b="1" lang="en-US">
                <a:latin typeface="Courier New"/>
                <a:ea typeface="Courier New"/>
                <a:cs typeface="Courier New"/>
                <a:sym typeface="Courier New"/>
              </a:rPr>
              <a:t>ascending</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"After sorted:  "</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printArray(arr, length);</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p:txBody>
      </p:sp>
      <p:sp>
        <p:nvSpPr>
          <p:cNvPr id="246" name="Google Shape;246;p2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Questrial"/>
              <a:buNone/>
            </a:pPr>
            <a:r>
              <a:rPr lang="en-US" sz="3400"/>
              <a:t>Khái quát hóa hàm (Function templates)</a:t>
            </a:r>
            <a:endParaRPr sz="3400"/>
          </a:p>
        </p:txBody>
      </p:sp>
      <p:sp>
        <p:nvSpPr>
          <p:cNvPr id="252" name="Google Shape;252;p2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t>Ví dụ muốn tìm giá trị lớn nhất trong hai số:</a:t>
            </a:r>
            <a:endParaRPr/>
          </a:p>
          <a:p>
            <a:pPr indent="-228600" lvl="0" marL="228600" rtl="0" algn="l">
              <a:lnSpc>
                <a:spcPct val="100000"/>
              </a:lnSpc>
              <a:spcBef>
                <a:spcPts val="1000"/>
              </a:spcBef>
              <a:spcAft>
                <a:spcPts val="0"/>
              </a:spcAft>
              <a:buClr>
                <a:schemeClr val="dk1"/>
              </a:buClr>
              <a:buSzPts val="2400"/>
              <a:buChar char="•"/>
            </a:pPr>
            <a:r>
              <a:rPr lang="en-US"/>
              <a:t>Đối với hai số nguyên:</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int maxval(int x, int y){</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    return (x &gt; y) ? x : y;</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a:t>
            </a:r>
            <a:endParaRPr/>
          </a:p>
          <a:p>
            <a:pPr indent="0" lvl="0" marL="0" rtl="0" algn="l">
              <a:lnSpc>
                <a:spcPct val="100000"/>
              </a:lnSpc>
              <a:spcBef>
                <a:spcPts val="1000"/>
              </a:spcBef>
              <a:spcAft>
                <a:spcPts val="0"/>
              </a:spcAft>
              <a:buClr>
                <a:schemeClr val="dk1"/>
              </a:buClr>
              <a:buSzPts val="2400"/>
              <a:buNone/>
            </a:pPr>
            <a:r>
              <a:t/>
            </a:r>
            <a:endParaRPr>
              <a:latin typeface="Courier New"/>
              <a:ea typeface="Courier New"/>
              <a:cs typeface="Courier New"/>
              <a:sym typeface="Courier New"/>
            </a:endParaRPr>
          </a:p>
          <a:p>
            <a:pPr indent="-228600" lvl="0" marL="228600" rtl="0" algn="l">
              <a:lnSpc>
                <a:spcPct val="100000"/>
              </a:lnSpc>
              <a:spcBef>
                <a:spcPts val="1000"/>
              </a:spcBef>
              <a:spcAft>
                <a:spcPts val="0"/>
              </a:spcAft>
              <a:buClr>
                <a:schemeClr val="dk1"/>
              </a:buClr>
              <a:buSzPts val="2400"/>
              <a:buChar char="•"/>
            </a:pPr>
            <a:r>
              <a:rPr lang="en-US"/>
              <a:t>Đối với hai số thực:</a:t>
            </a:r>
            <a:endParaRPr>
              <a:latin typeface="Courier New"/>
              <a:ea typeface="Courier New"/>
              <a:cs typeface="Courier New"/>
              <a:sym typeface="Courier New"/>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double maxval(double x, double y){</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    return (x &gt; y) ? x : y;</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a:t>
            </a:r>
            <a:endParaRPr>
              <a:latin typeface="Courier New"/>
              <a:ea typeface="Courier New"/>
              <a:cs typeface="Courier New"/>
              <a:sym typeface="Courier New"/>
            </a:endParaRPr>
          </a:p>
        </p:txBody>
      </p:sp>
      <p:sp>
        <p:nvSpPr>
          <p:cNvPr id="253" name="Google Shape;253;p2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Khái niệm về hàm</a:t>
            </a:r>
            <a:endParaRPr/>
          </a:p>
        </p:txBody>
      </p:sp>
      <p:sp>
        <p:nvSpPr>
          <p:cNvPr id="65" name="Google Shape;65;p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Là một nhóm các khai báo và các câu lệnh được gán một tên gọi</a:t>
            </a:r>
            <a:endParaRPr sz="2800"/>
          </a:p>
          <a:p>
            <a:pPr indent="-228600" lvl="1" marL="685800" rtl="0" algn="l">
              <a:lnSpc>
                <a:spcPct val="90000"/>
              </a:lnSpc>
              <a:spcBef>
                <a:spcPts val="500"/>
              </a:spcBef>
              <a:spcAft>
                <a:spcPts val="0"/>
              </a:spcAft>
              <a:buClr>
                <a:schemeClr val="dk1"/>
              </a:buClr>
              <a:buSzPts val="2400"/>
              <a:buChar char="•"/>
            </a:pPr>
            <a:r>
              <a:rPr lang="en-US" sz="2400"/>
              <a:t>Đây là khối lệnh được đặt tên nên sử dụng thuận tiện, hiệu quả</a:t>
            </a:r>
            <a:endParaRPr sz="2400"/>
          </a:p>
          <a:p>
            <a:pPr indent="-228600" lvl="1" marL="685800" rtl="0" algn="l">
              <a:lnSpc>
                <a:spcPct val="90000"/>
              </a:lnSpc>
              <a:spcBef>
                <a:spcPts val="500"/>
              </a:spcBef>
              <a:spcAft>
                <a:spcPts val="0"/>
              </a:spcAft>
              <a:buClr>
                <a:schemeClr val="dk1"/>
              </a:buClr>
              <a:buSzPts val="2400"/>
              <a:buChar char="•"/>
            </a:pPr>
            <a:r>
              <a:rPr lang="en-US" sz="2400"/>
              <a:t>Hàm thường trả về một giá trị</a:t>
            </a:r>
            <a:endParaRPr sz="2400"/>
          </a:p>
          <a:p>
            <a:pPr indent="-228600" lvl="0" marL="228600" rtl="0" algn="l">
              <a:lnSpc>
                <a:spcPct val="90000"/>
              </a:lnSpc>
              <a:spcBef>
                <a:spcPts val="1000"/>
              </a:spcBef>
              <a:spcAft>
                <a:spcPts val="0"/>
              </a:spcAft>
              <a:buClr>
                <a:schemeClr val="dk1"/>
              </a:buClr>
              <a:buSzPts val="2800"/>
              <a:buChar char="•"/>
            </a:pPr>
            <a:r>
              <a:rPr lang="en-US" sz="2800"/>
              <a:t>Là một chương trình con</a:t>
            </a:r>
            <a:endParaRPr/>
          </a:p>
          <a:p>
            <a:pPr indent="-228600" lvl="1" marL="685800" rtl="0" algn="l">
              <a:lnSpc>
                <a:spcPct val="90000"/>
              </a:lnSpc>
              <a:spcBef>
                <a:spcPts val="500"/>
              </a:spcBef>
              <a:spcAft>
                <a:spcPts val="0"/>
              </a:spcAft>
              <a:buClr>
                <a:schemeClr val="dk1"/>
              </a:buClr>
              <a:buSzPts val="2400"/>
              <a:buChar char="•"/>
            </a:pPr>
            <a:r>
              <a:rPr lang="en-US" sz="2400"/>
              <a:t>Khi viết chương trình C/C++ ta luôn định nghĩa một hàm có tên là main </a:t>
            </a:r>
            <a:endParaRPr/>
          </a:p>
          <a:p>
            <a:pPr indent="-228600" lvl="1" marL="685800" rtl="0" algn="l">
              <a:lnSpc>
                <a:spcPct val="90000"/>
              </a:lnSpc>
              <a:spcBef>
                <a:spcPts val="500"/>
              </a:spcBef>
              <a:spcAft>
                <a:spcPts val="0"/>
              </a:spcAft>
              <a:buClr>
                <a:schemeClr val="dk1"/>
              </a:buClr>
              <a:buSzPts val="2400"/>
              <a:buChar char="•"/>
            </a:pPr>
            <a:r>
              <a:rPr lang="en-US" sz="2400"/>
              <a:t>Phía trong hàm main ta có thể gọi các hàm khác</a:t>
            </a:r>
            <a:endParaRPr sz="2400"/>
          </a:p>
          <a:p>
            <a:pPr indent="-228600" lvl="2" marL="1143000" rtl="0" algn="l">
              <a:lnSpc>
                <a:spcPct val="90000"/>
              </a:lnSpc>
              <a:spcBef>
                <a:spcPts val="500"/>
              </a:spcBef>
              <a:spcAft>
                <a:spcPts val="0"/>
              </a:spcAft>
              <a:buClr>
                <a:schemeClr val="dk1"/>
              </a:buClr>
              <a:buSzPts val="2400"/>
              <a:buChar char="•"/>
            </a:pPr>
            <a:r>
              <a:rPr lang="en-US" sz="2400"/>
              <a:t>Bản thân các hàm này lại có thể gọi các hàm khác ở trong nó và cứ tiếp tục như vậy…</a:t>
            </a:r>
            <a:endParaRPr/>
          </a:p>
        </p:txBody>
      </p:sp>
      <p:sp>
        <p:nvSpPr>
          <p:cNvPr id="66" name="Google Shape;66;p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Questrial"/>
              <a:buNone/>
            </a:pPr>
            <a:r>
              <a:rPr lang="en-US" sz="3400"/>
              <a:t>Khái quát hóa hàm (Function templates)</a:t>
            </a:r>
            <a:endParaRPr sz="3400"/>
          </a:p>
        </p:txBody>
      </p:sp>
      <p:sp>
        <p:nvSpPr>
          <p:cNvPr id="259" name="Google Shape;259;p3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t>Cú pháp Khai báo khuôn mẫu hàm:</a:t>
            </a:r>
            <a:endParaRPr/>
          </a:p>
          <a:p>
            <a:pPr indent="0" lvl="0" marL="0" rtl="0" algn="l">
              <a:lnSpc>
                <a:spcPct val="100000"/>
              </a:lnSpc>
              <a:spcBef>
                <a:spcPts val="1000"/>
              </a:spcBef>
              <a:spcAft>
                <a:spcPts val="0"/>
              </a:spcAft>
              <a:buClr>
                <a:schemeClr val="dk1"/>
              </a:buClr>
              <a:buSzPts val="2000"/>
              <a:buNone/>
            </a:pPr>
            <a:r>
              <a:rPr lang="en-US" sz="2000">
                <a:latin typeface="Courier New"/>
                <a:ea typeface="Courier New"/>
                <a:cs typeface="Courier New"/>
                <a:sym typeface="Courier New"/>
              </a:rPr>
              <a:t>template &lt; parameter-list &gt; function-declaration</a:t>
            </a:r>
            <a:endParaRPr/>
          </a:p>
          <a:p>
            <a:pPr indent="0" lvl="0" marL="0" rtl="0" algn="l">
              <a:lnSpc>
                <a:spcPct val="100000"/>
              </a:lnSpc>
              <a:spcBef>
                <a:spcPts val="1000"/>
              </a:spcBef>
              <a:spcAft>
                <a:spcPts val="0"/>
              </a:spcAft>
              <a:buClr>
                <a:schemeClr val="dk1"/>
              </a:buClr>
              <a:buSzPts val="2400"/>
              <a:buNone/>
            </a:pPr>
            <a:r>
              <a:t/>
            </a:r>
            <a:endParaRPr/>
          </a:p>
          <a:p>
            <a:pPr indent="0" lvl="0" marL="0" rtl="0" algn="l">
              <a:lnSpc>
                <a:spcPct val="100000"/>
              </a:lnSpc>
              <a:spcBef>
                <a:spcPts val="1000"/>
              </a:spcBef>
              <a:spcAft>
                <a:spcPts val="0"/>
              </a:spcAft>
              <a:buClr>
                <a:schemeClr val="dk1"/>
              </a:buClr>
              <a:buSzPts val="2400"/>
              <a:buNone/>
            </a:pPr>
            <a:r>
              <a:rPr lang="en-US"/>
              <a:t>Ví dụ:</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template &lt;typename T&gt;</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T maxval(T x, T y){</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   return (x &gt; y) ? x : y;</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a:t>
            </a:r>
            <a:endParaRPr/>
          </a:p>
          <a:p>
            <a:pPr indent="0" lvl="0" marL="0" rtl="0" algn="l">
              <a:lnSpc>
                <a:spcPct val="100000"/>
              </a:lnSpc>
              <a:spcBef>
                <a:spcPts val="1000"/>
              </a:spcBef>
              <a:spcAft>
                <a:spcPts val="0"/>
              </a:spcAft>
              <a:buClr>
                <a:schemeClr val="dk1"/>
              </a:buClr>
              <a:buSzPts val="2400"/>
              <a:buNone/>
            </a:pPr>
            <a:r>
              <a:t/>
            </a:r>
            <a:endParaRPr>
              <a:latin typeface="Courier New"/>
              <a:ea typeface="Courier New"/>
              <a:cs typeface="Courier New"/>
              <a:sym typeface="Courier New"/>
            </a:endParaRPr>
          </a:p>
        </p:txBody>
      </p:sp>
      <p:sp>
        <p:nvSpPr>
          <p:cNvPr id="260" name="Google Shape;260;p3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Questrial"/>
              <a:buNone/>
            </a:pPr>
            <a:r>
              <a:rPr lang="en-US" sz="3400"/>
              <a:t>Khái quát hóa hàm (Function templates)</a:t>
            </a:r>
            <a:endParaRPr sz="3400"/>
          </a:p>
        </p:txBody>
      </p:sp>
      <p:sp>
        <p:nvSpPr>
          <p:cNvPr id="266" name="Google Shape;266;p31"/>
          <p:cNvSpPr txBox="1"/>
          <p:nvPr>
            <p:ph idx="1" type="body"/>
          </p:nvPr>
        </p:nvSpPr>
        <p:spPr>
          <a:xfrm>
            <a:off x="628649" y="969818"/>
            <a:ext cx="8427027" cy="5207145"/>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7000"/>
              </a:lnSpc>
              <a:spcBef>
                <a:spcPts val="0"/>
              </a:spcBef>
              <a:spcAft>
                <a:spcPts val="0"/>
              </a:spcAft>
              <a:buClr>
                <a:srgbClr val="BC7A00"/>
              </a:buClr>
              <a:buSzPts val="2000"/>
              <a:buNone/>
            </a:pPr>
            <a:r>
              <a:rPr lang="en-US" sz="2000">
                <a:solidFill>
                  <a:srgbClr val="BC7A00"/>
                </a:solidFill>
                <a:latin typeface="Courier New"/>
                <a:ea typeface="Courier New"/>
                <a:cs typeface="Courier New"/>
                <a:sym typeface="Courier New"/>
              </a:rPr>
              <a:t>#include &lt;iostream&gt;</a:t>
            </a:r>
            <a:endParaRPr sz="2000">
              <a:latin typeface="Courier New"/>
              <a:ea typeface="Courier New"/>
              <a:cs typeface="Courier New"/>
              <a:sym typeface="Courier New"/>
            </a:endParaRPr>
          </a:p>
          <a:p>
            <a:pPr indent="0" lvl="0" marL="0" marR="0" rtl="0" algn="l">
              <a:lnSpc>
                <a:spcPct val="107000"/>
              </a:lnSpc>
              <a:spcBef>
                <a:spcPts val="0"/>
              </a:spcBef>
              <a:spcAft>
                <a:spcPts val="0"/>
              </a:spcAft>
              <a:buClr>
                <a:srgbClr val="008000"/>
              </a:buClr>
              <a:buSzPts val="2000"/>
              <a:buNone/>
            </a:pPr>
            <a:r>
              <a:rPr b="1" lang="en-US" sz="2000">
                <a:solidFill>
                  <a:srgbClr val="008000"/>
                </a:solidFill>
                <a:latin typeface="Courier New"/>
                <a:ea typeface="Courier New"/>
                <a:cs typeface="Courier New"/>
                <a:sym typeface="Courier New"/>
              </a:rPr>
              <a:t>using</a:t>
            </a: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namespace</a:t>
            </a:r>
            <a:r>
              <a:rPr lang="en-US" sz="2000">
                <a:latin typeface="Courier New"/>
                <a:ea typeface="Courier New"/>
                <a:cs typeface="Courier New"/>
                <a:sym typeface="Courier New"/>
              </a:rPr>
              <a:t> std;</a:t>
            </a:r>
            <a:endParaRPr/>
          </a:p>
          <a:p>
            <a:pPr indent="0" lvl="0" marL="0" marR="0" rtl="0" algn="l">
              <a:lnSpc>
                <a:spcPct val="107000"/>
              </a:lnSpc>
              <a:spcBef>
                <a:spcPts val="0"/>
              </a:spcBef>
              <a:spcAft>
                <a:spcPts val="0"/>
              </a:spcAft>
              <a:buClr>
                <a:srgbClr val="008000"/>
              </a:buClr>
              <a:buSzPts val="2000"/>
              <a:buNone/>
            </a:pPr>
            <a:r>
              <a:rPr b="1" lang="en-US" sz="2000">
                <a:solidFill>
                  <a:srgbClr val="008000"/>
                </a:solidFill>
                <a:latin typeface="Courier New"/>
                <a:ea typeface="Courier New"/>
                <a:cs typeface="Courier New"/>
                <a:sym typeface="Courier New"/>
              </a:rPr>
              <a:t>template</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&lt;</a:t>
            </a:r>
            <a:r>
              <a:rPr b="1" lang="en-US" sz="2000">
                <a:solidFill>
                  <a:srgbClr val="008000"/>
                </a:solidFill>
                <a:latin typeface="Courier New"/>
                <a:ea typeface="Courier New"/>
                <a:cs typeface="Courier New"/>
                <a:sym typeface="Courier New"/>
              </a:rPr>
              <a:t>typename</a:t>
            </a:r>
            <a:r>
              <a:rPr lang="en-US" sz="2000">
                <a:latin typeface="Courier New"/>
                <a:ea typeface="Courier New"/>
                <a:cs typeface="Courier New"/>
                <a:sym typeface="Courier New"/>
              </a:rPr>
              <a:t> T</a:t>
            </a:r>
            <a:r>
              <a:rPr lang="en-US" sz="2000">
                <a:solidFill>
                  <a:srgbClr val="666666"/>
                </a:solidFill>
                <a:latin typeface="Courier New"/>
                <a:ea typeface="Courier New"/>
                <a:cs typeface="Courier New"/>
                <a:sym typeface="Courier New"/>
              </a:rPr>
              <a:t>&gt;</a:t>
            </a:r>
            <a:endParaRPr sz="20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T maxval(T x, T y){</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(x </a:t>
            </a:r>
            <a:r>
              <a:rPr lang="en-US" sz="2000">
                <a:solidFill>
                  <a:srgbClr val="666666"/>
                </a:solidFill>
                <a:latin typeface="Courier New"/>
                <a:ea typeface="Courier New"/>
                <a:cs typeface="Courier New"/>
                <a:sym typeface="Courier New"/>
              </a:rPr>
              <a:t>&gt;</a:t>
            </a:r>
            <a:r>
              <a:rPr lang="en-US" sz="2000">
                <a:latin typeface="Courier New"/>
                <a:ea typeface="Courier New"/>
                <a:cs typeface="Courier New"/>
                <a:sym typeface="Courier New"/>
              </a:rPr>
              <a:t> y)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x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y;</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main() {</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i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maxval(</a:t>
            </a:r>
            <a:r>
              <a:rPr lang="en-US" sz="2000">
                <a:solidFill>
                  <a:srgbClr val="666666"/>
                </a:solidFill>
                <a:latin typeface="Courier New"/>
                <a:ea typeface="Courier New"/>
                <a:cs typeface="Courier New"/>
                <a:sym typeface="Courier New"/>
              </a:rPr>
              <a:t>3</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7</a:t>
            </a:r>
            <a:r>
              <a:rPr lang="en-US" sz="2000">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returns 7</a:t>
            </a:r>
            <a:endParaRPr sz="20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i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endl;</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d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maxval(</a:t>
            </a:r>
            <a:r>
              <a:rPr lang="en-US" sz="2000">
                <a:solidFill>
                  <a:srgbClr val="666666"/>
                </a:solidFill>
                <a:latin typeface="Courier New"/>
                <a:ea typeface="Courier New"/>
                <a:cs typeface="Courier New"/>
                <a:sym typeface="Courier New"/>
              </a:rPr>
              <a:t>6.34</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18.523</a:t>
            </a:r>
            <a:r>
              <a:rPr lang="en-US" sz="2000">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returns 18.523</a:t>
            </a:r>
            <a:endParaRPr sz="20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d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endl;</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char</a:t>
            </a:r>
            <a:r>
              <a:rPr lang="en-US" sz="2000">
                <a:latin typeface="Courier New"/>
                <a:ea typeface="Courier New"/>
                <a:cs typeface="Courier New"/>
                <a:sym typeface="Courier New"/>
              </a:rPr>
              <a:t> ch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maxval(</a:t>
            </a:r>
            <a:r>
              <a:rPr lang="en-US" sz="2000">
                <a:solidFill>
                  <a:srgbClr val="BA2121"/>
                </a:solidFill>
                <a:latin typeface="Courier New"/>
                <a:ea typeface="Courier New"/>
                <a:cs typeface="Courier New"/>
                <a:sym typeface="Courier New"/>
              </a:rPr>
              <a:t>'a'</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'6'</a:t>
            </a:r>
            <a:r>
              <a:rPr lang="en-US" sz="2000">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returns 'a'</a:t>
            </a:r>
            <a:endParaRPr sz="20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ch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endl;</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a:p>
        </p:txBody>
      </p:sp>
      <p:sp>
        <p:nvSpPr>
          <p:cNvPr id="267" name="Google Shape;267;p3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Từ khóa auto</a:t>
            </a:r>
            <a:endParaRPr/>
          </a:p>
        </p:txBody>
      </p:sp>
      <p:sp>
        <p:nvSpPr>
          <p:cNvPr id="273" name="Google Shape;273;p3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a:t>Đối với biến (từ C++11): auto xác định kiểu của biến được khởi tạo một cách tự động từ giá trị khởi tạo của biến.</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auto d { 5.0 }; // d will be type double</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auto i { 1 + 2 }; // i will be type int</a:t>
            </a:r>
            <a:endParaRPr/>
          </a:p>
          <a:p>
            <a:pPr indent="0" lvl="0" marL="0" rtl="0" algn="l">
              <a:lnSpc>
                <a:spcPct val="90000"/>
              </a:lnSpc>
              <a:spcBef>
                <a:spcPts val="1000"/>
              </a:spcBef>
              <a:spcAft>
                <a:spcPts val="0"/>
              </a:spcAft>
              <a:buClr>
                <a:schemeClr val="dk1"/>
              </a:buClr>
              <a:buSzPts val="2400"/>
              <a:buNone/>
            </a:pPr>
            <a:r>
              <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400"/>
              <a:buChar char="•"/>
            </a:pPr>
            <a:r>
              <a:rPr lang="en-US"/>
              <a:t>Đối với hàm (từ C++14): auto tự động xác định kiểu trả về của hàm dựa vào câu lệnh return.</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auto add(int x, int y) -&gt; int;</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auto divide(double x, double y) -&gt; double;</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auto printSomething() -&gt; void;</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auto generateSubstring(const std::string &amp;s, int start, int len) -&gt; std::string;</a:t>
            </a:r>
            <a:endParaRPr/>
          </a:p>
        </p:txBody>
      </p:sp>
      <p:sp>
        <p:nvSpPr>
          <p:cNvPr id="274" name="Google Shape;274;p3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Từ khóa auto</a:t>
            </a:r>
            <a:endParaRPr/>
          </a:p>
        </p:txBody>
      </p:sp>
      <p:sp>
        <p:nvSpPr>
          <p:cNvPr id="280" name="Google Shape;280;p33"/>
          <p:cNvSpPr txBox="1"/>
          <p:nvPr>
            <p:ph idx="1" type="body"/>
          </p:nvPr>
        </p:nvSpPr>
        <p:spPr>
          <a:xfrm>
            <a:off x="628650" y="969818"/>
            <a:ext cx="8427028" cy="57516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Đối với kiểu tham số (từ C++14): auto tự động xác định kiểu của tham số dựa vào giá trị được truyền.</a:t>
            </a:r>
            <a:endParaRPr/>
          </a:p>
          <a:p>
            <a:pPr indent="-228600" lvl="0" marL="228600" rtl="0" algn="l">
              <a:lnSpc>
                <a:spcPct val="90000"/>
              </a:lnSpc>
              <a:spcBef>
                <a:spcPts val="1000"/>
              </a:spcBef>
              <a:spcAft>
                <a:spcPts val="0"/>
              </a:spcAft>
              <a:buClr>
                <a:schemeClr val="dk1"/>
              </a:buClr>
              <a:buSzPts val="2400"/>
              <a:buChar char="•"/>
            </a:pPr>
            <a:r>
              <a:rPr lang="en-US"/>
              <a:t>Ví dụ:</a:t>
            </a:r>
            <a:endParaRPr/>
          </a:p>
          <a:p>
            <a:pPr indent="0" lvl="0" marL="0" marR="0" rtl="0" algn="l">
              <a:lnSpc>
                <a:spcPct val="107000"/>
              </a:lnSpc>
              <a:spcBef>
                <a:spcPts val="0"/>
              </a:spcBef>
              <a:spcAft>
                <a:spcPts val="0"/>
              </a:spcAft>
              <a:buClr>
                <a:srgbClr val="008000"/>
              </a:buClr>
              <a:buSzPts val="2000"/>
              <a:buNone/>
            </a:pPr>
            <a:r>
              <a:rPr b="1" lang="en-US" sz="2000">
                <a:solidFill>
                  <a:srgbClr val="008000"/>
                </a:solidFill>
                <a:latin typeface="Courier New"/>
                <a:ea typeface="Courier New"/>
                <a:cs typeface="Courier New"/>
                <a:sym typeface="Courier New"/>
              </a:rPr>
              <a:t>auto</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maxval</a:t>
            </a:r>
            <a:r>
              <a:rPr lang="en-US" sz="2000">
                <a:latin typeface="Courier New"/>
                <a:ea typeface="Courier New"/>
                <a:cs typeface="Courier New"/>
                <a:sym typeface="Courier New"/>
              </a:rPr>
              <a:t>(</a:t>
            </a:r>
            <a:r>
              <a:rPr b="1" lang="en-US" sz="2000">
                <a:solidFill>
                  <a:srgbClr val="008000"/>
                </a:solidFill>
                <a:latin typeface="Courier New"/>
                <a:ea typeface="Courier New"/>
                <a:cs typeface="Courier New"/>
                <a:sym typeface="Courier New"/>
              </a:rPr>
              <a:t>auto</a:t>
            </a:r>
            <a:r>
              <a:rPr lang="en-US" sz="2000">
                <a:latin typeface="Courier New"/>
                <a:ea typeface="Courier New"/>
                <a:cs typeface="Courier New"/>
                <a:sym typeface="Courier New"/>
              </a:rPr>
              <a:t> x, </a:t>
            </a:r>
            <a:r>
              <a:rPr b="1" lang="en-US" sz="2000">
                <a:solidFill>
                  <a:srgbClr val="008000"/>
                </a:solidFill>
                <a:latin typeface="Courier New"/>
                <a:ea typeface="Courier New"/>
                <a:cs typeface="Courier New"/>
                <a:sym typeface="Courier New"/>
              </a:rPr>
              <a:t>auto</a:t>
            </a:r>
            <a:r>
              <a:rPr lang="en-US" sz="2000">
                <a:latin typeface="Courier New"/>
                <a:ea typeface="Courier New"/>
                <a:cs typeface="Courier New"/>
                <a:sym typeface="Courier New"/>
              </a:rPr>
              <a:t> y){</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(x </a:t>
            </a:r>
            <a:r>
              <a:rPr lang="en-US" sz="2000">
                <a:solidFill>
                  <a:srgbClr val="666666"/>
                </a:solidFill>
                <a:latin typeface="Courier New"/>
                <a:ea typeface="Courier New"/>
                <a:cs typeface="Courier New"/>
                <a:sym typeface="Courier New"/>
              </a:rPr>
              <a:t>&gt;</a:t>
            </a:r>
            <a:r>
              <a:rPr lang="en-US" sz="2000">
                <a:latin typeface="Courier New"/>
                <a:ea typeface="Courier New"/>
                <a:cs typeface="Courier New"/>
                <a:sym typeface="Courier New"/>
              </a:rPr>
              <a:t> y)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x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y;</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000"/>
              <a:buNone/>
            </a:pPr>
            <a:r>
              <a:t/>
            </a:r>
            <a:endParaRPr sz="2000">
              <a:latin typeface="Courier New"/>
              <a:ea typeface="Courier New"/>
              <a:cs typeface="Courier New"/>
              <a:sym typeface="Courier New"/>
            </a:endParaRPr>
          </a:p>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main</a:t>
            </a:r>
            <a:r>
              <a:rPr lang="en-US" sz="2000">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i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maxval(</a:t>
            </a:r>
            <a:r>
              <a:rPr lang="en-US" sz="2000">
                <a:solidFill>
                  <a:srgbClr val="666666"/>
                </a:solidFill>
                <a:latin typeface="Courier New"/>
                <a:ea typeface="Courier New"/>
                <a:cs typeface="Courier New"/>
                <a:sym typeface="Courier New"/>
              </a:rPr>
              <a:t>3</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7</a:t>
            </a:r>
            <a:r>
              <a:rPr lang="en-US" sz="2000">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returns 7</a:t>
            </a:r>
            <a:endParaRPr sz="20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i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endl;</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double</a:t>
            </a:r>
            <a:r>
              <a:rPr lang="en-US" sz="2000">
                <a:latin typeface="Courier New"/>
                <a:ea typeface="Courier New"/>
                <a:cs typeface="Courier New"/>
                <a:sym typeface="Courier New"/>
              </a:rPr>
              <a:t> d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maxval(</a:t>
            </a:r>
            <a:r>
              <a:rPr lang="en-US" sz="2000">
                <a:solidFill>
                  <a:srgbClr val="666666"/>
                </a:solidFill>
                <a:latin typeface="Courier New"/>
                <a:ea typeface="Courier New"/>
                <a:cs typeface="Courier New"/>
                <a:sym typeface="Courier New"/>
              </a:rPr>
              <a:t>6.34</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18.523</a:t>
            </a:r>
            <a:r>
              <a:rPr lang="en-US" sz="2000">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returns 18.523</a:t>
            </a:r>
            <a:endParaRPr sz="20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d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endl;</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char</a:t>
            </a:r>
            <a:r>
              <a:rPr lang="en-US" sz="2000">
                <a:latin typeface="Courier New"/>
                <a:ea typeface="Courier New"/>
                <a:cs typeface="Courier New"/>
                <a:sym typeface="Courier New"/>
              </a:rPr>
              <a:t> ch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maxval(</a:t>
            </a:r>
            <a:r>
              <a:rPr lang="en-US" sz="2000">
                <a:solidFill>
                  <a:srgbClr val="BA2121"/>
                </a:solidFill>
                <a:latin typeface="Courier New"/>
                <a:ea typeface="Courier New"/>
                <a:cs typeface="Courier New"/>
                <a:sym typeface="Courier New"/>
              </a:rPr>
              <a:t>'a'</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'6'</a:t>
            </a:r>
            <a:r>
              <a:rPr lang="en-US" sz="2000">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returns 'a'</a:t>
            </a:r>
            <a:endParaRPr sz="20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ch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endl;</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a:p>
          <a:p>
            <a:pPr indent="0" lvl="0" marL="0" rtl="0" algn="l">
              <a:lnSpc>
                <a:spcPct val="100000"/>
              </a:lnSpc>
              <a:spcBef>
                <a:spcPts val="1000"/>
              </a:spcBef>
              <a:spcAft>
                <a:spcPts val="0"/>
              </a:spcAft>
              <a:buClr>
                <a:schemeClr val="dk1"/>
              </a:buClr>
              <a:buSzPts val="2000"/>
              <a:buNone/>
            </a:pPr>
            <a:r>
              <a:t/>
            </a:r>
            <a:endParaRPr sz="2000">
              <a:latin typeface="Courier New"/>
              <a:ea typeface="Courier New"/>
              <a:cs typeface="Courier New"/>
              <a:sym typeface="Courier New"/>
            </a:endParaRPr>
          </a:p>
        </p:txBody>
      </p:sp>
      <p:sp>
        <p:nvSpPr>
          <p:cNvPr id="281" name="Google Shape;281;p3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nặc danh - cú pháp lambda </a:t>
            </a:r>
            <a:endParaRPr/>
          </a:p>
        </p:txBody>
      </p:sp>
      <p:sp>
        <p:nvSpPr>
          <p:cNvPr id="287" name="Google Shape;287;p3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Lambda hay còn gọi là hàm nặc danh, nó có thể dùng để truyền vào một hàm khác và sử dụng một lần. </a:t>
            </a:r>
            <a:endParaRPr/>
          </a:p>
          <a:p>
            <a:pPr indent="-228600" lvl="0" marL="228600" rtl="0" algn="l">
              <a:lnSpc>
                <a:spcPct val="90000"/>
              </a:lnSpc>
              <a:spcBef>
                <a:spcPts val="0"/>
              </a:spcBef>
              <a:spcAft>
                <a:spcPts val="0"/>
              </a:spcAft>
              <a:buClr>
                <a:schemeClr val="dk1"/>
              </a:buClr>
              <a:buSzPts val="2400"/>
              <a:buChar char="•"/>
            </a:pPr>
            <a:r>
              <a:rPr lang="en-US"/>
              <a:t>Khác với các cách dùng hàm thông thường buộc phải định nghĩa hàm sau đó dùng tên hàm truyền vào một hàm khác.</a:t>
            </a:r>
            <a:endParaRPr/>
          </a:p>
          <a:p>
            <a:pPr indent="-228600" lvl="0" marL="228600" rtl="0" algn="l">
              <a:lnSpc>
                <a:spcPct val="90000"/>
              </a:lnSpc>
              <a:spcBef>
                <a:spcPts val="1000"/>
              </a:spcBef>
              <a:spcAft>
                <a:spcPts val="0"/>
              </a:spcAft>
              <a:buClr>
                <a:schemeClr val="dk1"/>
              </a:buClr>
              <a:buSzPts val="2400"/>
              <a:buChar char="•"/>
            </a:pPr>
            <a:r>
              <a:rPr lang="en-US"/>
              <a:t>Lợi ích của lambda là không nhất thiết phải khai báo tên hàm ở một nơi khác, mà có thể tạo ngay một hàm (dùng một lần hay hiểu chính xác hơn là chỉ có một chỗ gọi một số tác vụ nhỏ). </a:t>
            </a:r>
            <a:endParaRPr/>
          </a:p>
          <a:p>
            <a:pPr indent="-228600" lvl="0" marL="228600" rtl="0" algn="l">
              <a:lnSpc>
                <a:spcPct val="90000"/>
              </a:lnSpc>
              <a:spcBef>
                <a:spcPts val="1000"/>
              </a:spcBef>
              <a:spcAft>
                <a:spcPts val="0"/>
              </a:spcAft>
              <a:buClr>
                <a:schemeClr val="dk1"/>
              </a:buClr>
              <a:buSzPts val="2400"/>
              <a:buChar char="•"/>
            </a:pPr>
            <a:r>
              <a:rPr lang="en-US"/>
              <a:t>Như vậy, ta sẽ giảm được thời gian khai báo một hàm. Để làm rõ hơn về khái niệm này, ta sẽ xét 2 ví dụ sau.</a:t>
            </a:r>
            <a:endParaRPr/>
          </a:p>
        </p:txBody>
      </p:sp>
      <p:sp>
        <p:nvSpPr>
          <p:cNvPr id="288" name="Google Shape;288;p3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nặc danh - cú pháp lambda </a:t>
            </a:r>
            <a:endParaRPr/>
          </a:p>
        </p:txBody>
      </p:sp>
      <p:sp>
        <p:nvSpPr>
          <p:cNvPr id="294" name="Google Shape;294;p35"/>
          <p:cNvSpPr txBox="1"/>
          <p:nvPr>
            <p:ph idx="1" type="body"/>
          </p:nvPr>
        </p:nvSpPr>
        <p:spPr>
          <a:xfrm>
            <a:off x="628650" y="969818"/>
            <a:ext cx="7886700" cy="5888182"/>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7000"/>
              </a:lnSpc>
              <a:spcBef>
                <a:spcPts val="0"/>
              </a:spcBef>
              <a:spcAft>
                <a:spcPts val="0"/>
              </a:spcAft>
              <a:buClr>
                <a:srgbClr val="BC7A00"/>
              </a:buClr>
              <a:buSzPts val="1800"/>
              <a:buNone/>
            </a:pPr>
            <a:r>
              <a:rPr lang="en-US" sz="1800">
                <a:solidFill>
                  <a:srgbClr val="BC7A00"/>
                </a:solidFill>
                <a:latin typeface="Courier New"/>
                <a:ea typeface="Courier New"/>
                <a:cs typeface="Courier New"/>
                <a:sym typeface="Courier New"/>
              </a:rPr>
              <a:t>#include &lt;iostream&gt;</a:t>
            </a:r>
            <a:endParaRPr sz="1800">
              <a:latin typeface="Calibri"/>
              <a:ea typeface="Calibri"/>
              <a:cs typeface="Calibri"/>
              <a:sym typeface="Calibri"/>
            </a:endParaRPr>
          </a:p>
          <a:p>
            <a:pPr indent="0" lvl="0" marL="0" marR="0" rtl="0" algn="l">
              <a:lnSpc>
                <a:spcPct val="107000"/>
              </a:lnSpc>
              <a:spcBef>
                <a:spcPts val="200"/>
              </a:spcBef>
              <a:spcAft>
                <a:spcPts val="0"/>
              </a:spcAft>
              <a:buClr>
                <a:srgbClr val="008000"/>
              </a:buClr>
              <a:buSzPts val="1800"/>
              <a:buNone/>
            </a:pPr>
            <a:r>
              <a:rPr b="1" lang="en-US" sz="1800">
                <a:solidFill>
                  <a:srgbClr val="008000"/>
                </a:solidFill>
                <a:latin typeface="Courier New"/>
                <a:ea typeface="Courier New"/>
                <a:cs typeface="Courier New"/>
                <a:sym typeface="Courier New"/>
              </a:rPr>
              <a:t>using</a:t>
            </a: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namespace</a:t>
            </a:r>
            <a:r>
              <a:rPr lang="en-US" sz="1800">
                <a:latin typeface="Courier New"/>
                <a:ea typeface="Courier New"/>
                <a:cs typeface="Courier New"/>
                <a:sym typeface="Courier New"/>
              </a:rPr>
              <a:t> std;</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200"/>
              </a:spcBef>
              <a:spcAft>
                <a:spcPts val="0"/>
              </a:spcAft>
              <a:buClr>
                <a:srgbClr val="B00040"/>
              </a:buClr>
              <a:buSzPts val="1800"/>
              <a:buNone/>
            </a:pPr>
            <a:r>
              <a:rPr lang="en-US" sz="1800">
                <a:solidFill>
                  <a:srgbClr val="B00040"/>
                </a:solidFill>
                <a:latin typeface="Courier New"/>
                <a:ea typeface="Courier New"/>
                <a:cs typeface="Courier New"/>
                <a:sym typeface="Courier New"/>
              </a:rPr>
              <a:t>void</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stdio_doing</a:t>
            </a:r>
            <a:r>
              <a:rPr lang="en-US" sz="1800">
                <a:latin typeface="Courier New"/>
                <a:ea typeface="Courier New"/>
                <a:cs typeface="Courier New"/>
                <a:sym typeface="Courier New"/>
              </a:rPr>
              <a:t>(</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n) {</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n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n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10</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cout </a:t>
            </a:r>
            <a:r>
              <a:rPr lang="en-US" sz="1800">
                <a:solidFill>
                  <a:srgbClr val="666666"/>
                </a:solidFill>
                <a:latin typeface="Courier New"/>
                <a:ea typeface="Courier New"/>
                <a:cs typeface="Courier New"/>
                <a:sym typeface="Courier New"/>
              </a:rPr>
              <a:t>&lt;&lt;</a:t>
            </a:r>
            <a:r>
              <a:rPr lang="en-US" sz="1800">
                <a:latin typeface="Courier New"/>
                <a:ea typeface="Courier New"/>
                <a:cs typeface="Courier New"/>
                <a:sym typeface="Courier New"/>
              </a:rPr>
              <a:t> n </a:t>
            </a:r>
            <a:r>
              <a:rPr lang="en-US" sz="1800">
                <a:solidFill>
                  <a:srgbClr val="666666"/>
                </a:solidFill>
                <a:latin typeface="Courier New"/>
                <a:ea typeface="Courier New"/>
                <a:cs typeface="Courier New"/>
                <a:sym typeface="Courier New"/>
              </a:rPr>
              <a:t>&lt;&lt;</a:t>
            </a:r>
            <a:r>
              <a:rPr lang="en-US" sz="1800">
                <a:latin typeface="Courier New"/>
                <a:ea typeface="Courier New"/>
                <a:cs typeface="Courier New"/>
                <a:sym typeface="Courier New"/>
              </a:rPr>
              <a:t> </a:t>
            </a:r>
            <a:r>
              <a:rPr lang="en-US" sz="1800">
                <a:solidFill>
                  <a:srgbClr val="BA2121"/>
                </a:solidFill>
                <a:latin typeface="Courier New"/>
                <a:ea typeface="Courier New"/>
                <a:cs typeface="Courier New"/>
                <a:sym typeface="Courier New"/>
              </a:rPr>
              <a:t>" "</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200"/>
              </a:spcBef>
              <a:spcAft>
                <a:spcPts val="0"/>
              </a:spcAft>
              <a:buClr>
                <a:srgbClr val="B00040"/>
              </a:buClr>
              <a:buSzPts val="1800"/>
              <a:buNone/>
            </a:pPr>
            <a:r>
              <a:rPr lang="en-US" sz="1800">
                <a:solidFill>
                  <a:srgbClr val="B00040"/>
                </a:solidFill>
                <a:latin typeface="Courier New"/>
                <a:ea typeface="Courier New"/>
                <a:cs typeface="Courier New"/>
                <a:sym typeface="Courier New"/>
              </a:rPr>
              <a:t>void</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for_each</a:t>
            </a: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arr,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n, </a:t>
            </a:r>
            <a:r>
              <a:rPr lang="en-US" sz="1800">
                <a:solidFill>
                  <a:srgbClr val="B00040"/>
                </a:solidFill>
                <a:latin typeface="Courier New"/>
                <a:ea typeface="Courier New"/>
                <a:cs typeface="Courier New"/>
                <a:sym typeface="Courier New"/>
              </a:rPr>
              <a:t>void</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func)(</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for</a:t>
            </a: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i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 i </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 n; i</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func(</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(arr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i));</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200"/>
              </a:spcBef>
              <a:spcAft>
                <a:spcPts val="0"/>
              </a:spcAft>
              <a:buClr>
                <a:srgbClr val="B00040"/>
              </a:buClr>
              <a:buSzPts val="1800"/>
              <a:buNone/>
            </a:pP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main</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arr[]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a:t>
            </a:r>
            <a:r>
              <a:rPr lang="en-US" sz="1800">
                <a:solidFill>
                  <a:srgbClr val="666666"/>
                </a:solidFill>
                <a:latin typeface="Courier New"/>
                <a:ea typeface="Courier New"/>
                <a:cs typeface="Courier New"/>
                <a:sym typeface="Courier New"/>
              </a:rPr>
              <a:t>1</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2</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3</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4</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5</a:t>
            </a:r>
            <a:r>
              <a:rPr lang="en-US" sz="1800">
                <a:latin typeface="Courier New"/>
                <a:ea typeface="Courier New"/>
                <a:cs typeface="Courier New"/>
                <a:sym typeface="Courier New"/>
              </a:rPr>
              <a:t>} , n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5</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for_each(arr, n, stdio_doing);</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return</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20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p:txBody>
      </p:sp>
      <p:sp>
        <p:nvSpPr>
          <p:cNvPr id="295" name="Google Shape;295;p3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nặc danh - cú pháp lambda </a:t>
            </a:r>
            <a:endParaRPr/>
          </a:p>
        </p:txBody>
      </p:sp>
      <p:sp>
        <p:nvSpPr>
          <p:cNvPr id="301" name="Google Shape;301;p36"/>
          <p:cNvSpPr txBox="1"/>
          <p:nvPr>
            <p:ph idx="1" type="body"/>
          </p:nvPr>
        </p:nvSpPr>
        <p:spPr>
          <a:xfrm>
            <a:off x="628650" y="969818"/>
            <a:ext cx="7886700" cy="5888182"/>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BC7A00"/>
              </a:buClr>
              <a:buSzPts val="2000"/>
              <a:buNone/>
            </a:pPr>
            <a:r>
              <a:rPr lang="en-US" sz="2000">
                <a:solidFill>
                  <a:srgbClr val="BC7A00"/>
                </a:solidFill>
                <a:latin typeface="Courier New"/>
                <a:ea typeface="Courier New"/>
                <a:cs typeface="Courier New"/>
                <a:sym typeface="Courier New"/>
              </a:rPr>
              <a:t>#include &lt;iostream&gt;</a:t>
            </a:r>
            <a:endParaRPr sz="2000">
              <a:latin typeface="Calibri"/>
              <a:ea typeface="Calibri"/>
              <a:cs typeface="Calibri"/>
              <a:sym typeface="Calibri"/>
            </a:endParaRPr>
          </a:p>
          <a:p>
            <a:pPr indent="0" lvl="0" marL="0" marR="0" rtl="0" algn="l">
              <a:lnSpc>
                <a:spcPct val="107000"/>
              </a:lnSpc>
              <a:spcBef>
                <a:spcPts val="0"/>
              </a:spcBef>
              <a:spcAft>
                <a:spcPts val="0"/>
              </a:spcAft>
              <a:buClr>
                <a:srgbClr val="008000"/>
              </a:buClr>
              <a:buSzPts val="2000"/>
              <a:buNone/>
            </a:pPr>
            <a:r>
              <a:rPr b="1" lang="en-US" sz="2000">
                <a:solidFill>
                  <a:srgbClr val="008000"/>
                </a:solidFill>
                <a:latin typeface="Courier New"/>
                <a:ea typeface="Courier New"/>
                <a:cs typeface="Courier New"/>
                <a:sym typeface="Courier New"/>
              </a:rPr>
              <a:t>using</a:t>
            </a: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namespace</a:t>
            </a:r>
            <a:r>
              <a:rPr lang="en-US" sz="2000">
                <a:latin typeface="Courier New"/>
                <a:ea typeface="Courier New"/>
                <a:cs typeface="Courier New"/>
                <a:sym typeface="Courier New"/>
              </a:rPr>
              <a:t> std;</a:t>
            </a:r>
            <a:endParaRPr sz="20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void</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for_each</a:t>
            </a: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arr,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n, </a:t>
            </a:r>
            <a:r>
              <a:rPr lang="en-US" sz="2000">
                <a:solidFill>
                  <a:srgbClr val="B00040"/>
                </a:solidFill>
                <a:latin typeface="Courier New"/>
                <a:ea typeface="Courier New"/>
                <a:cs typeface="Courier New"/>
                <a:sym typeface="Courier New"/>
              </a:rPr>
              <a:t>void</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func)(</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for</a:t>
            </a: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i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 i </a:t>
            </a:r>
            <a:r>
              <a:rPr lang="en-US" sz="2000">
                <a:solidFill>
                  <a:srgbClr val="666666"/>
                </a:solidFill>
                <a:latin typeface="Courier New"/>
                <a:ea typeface="Courier New"/>
                <a:cs typeface="Courier New"/>
                <a:sym typeface="Courier New"/>
              </a:rPr>
              <a:t>&lt;</a:t>
            </a:r>
            <a:r>
              <a:rPr lang="en-US" sz="2000">
                <a:latin typeface="Courier New"/>
                <a:ea typeface="Courier New"/>
                <a:cs typeface="Courier New"/>
                <a:sym typeface="Courier New"/>
              </a:rPr>
              <a:t> n; i</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func(</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(arr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i));</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main</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arr[]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a:t>
            </a:r>
            <a:r>
              <a:rPr lang="en-US" sz="2000">
                <a:solidFill>
                  <a:srgbClr val="666666"/>
                </a:solidFill>
                <a:latin typeface="Courier New"/>
                <a:ea typeface="Courier New"/>
                <a:cs typeface="Courier New"/>
                <a:sym typeface="Courier New"/>
              </a:rPr>
              <a:t>1</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2</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3</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4</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5</a:t>
            </a:r>
            <a:r>
              <a:rPr lang="en-US" sz="2000">
                <a:latin typeface="Courier New"/>
                <a:ea typeface="Courier New"/>
                <a:cs typeface="Courier New"/>
                <a:sym typeface="Courier New"/>
              </a:rPr>
              <a:t>} , n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5</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for_each(arr, n, []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 "</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p:txBody>
      </p:sp>
      <p:sp>
        <p:nvSpPr>
          <p:cNvPr id="302" name="Google Shape;302;p3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nặc danh - cú pháp lambda </a:t>
            </a:r>
            <a:endParaRPr/>
          </a:p>
        </p:txBody>
      </p:sp>
      <p:sp>
        <p:nvSpPr>
          <p:cNvPr id="308" name="Google Shape;308;p37"/>
          <p:cNvSpPr txBox="1"/>
          <p:nvPr>
            <p:ph idx="1" type="body"/>
          </p:nvPr>
        </p:nvSpPr>
        <p:spPr>
          <a:xfrm>
            <a:off x="628650" y="4188868"/>
            <a:ext cx="7886700" cy="230932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(1) Mệnh đề bắt giữ (capture clause)</a:t>
            </a:r>
            <a:endParaRPr/>
          </a:p>
          <a:p>
            <a:pPr indent="0" lvl="0" marL="0" rtl="0" algn="l">
              <a:lnSpc>
                <a:spcPct val="90000"/>
              </a:lnSpc>
              <a:spcBef>
                <a:spcPts val="1000"/>
              </a:spcBef>
              <a:spcAft>
                <a:spcPts val="0"/>
              </a:spcAft>
              <a:buClr>
                <a:schemeClr val="dk1"/>
              </a:buClr>
              <a:buSzPct val="100000"/>
              <a:buNone/>
            </a:pPr>
            <a:r>
              <a:rPr lang="en-US"/>
              <a:t>(2) Danh sách tham số</a:t>
            </a:r>
            <a:endParaRPr/>
          </a:p>
          <a:p>
            <a:pPr indent="0" lvl="0" marL="0" rtl="0" algn="l">
              <a:lnSpc>
                <a:spcPct val="90000"/>
              </a:lnSpc>
              <a:spcBef>
                <a:spcPts val="1000"/>
              </a:spcBef>
              <a:spcAft>
                <a:spcPts val="0"/>
              </a:spcAft>
              <a:buClr>
                <a:schemeClr val="dk1"/>
              </a:buClr>
              <a:buSzPct val="100000"/>
              <a:buNone/>
            </a:pPr>
            <a:r>
              <a:rPr lang="en-US"/>
              <a:t>(3) Tính bền vững của lambda</a:t>
            </a:r>
            <a:endParaRPr/>
          </a:p>
          <a:p>
            <a:pPr indent="0" lvl="0" marL="0" rtl="0" algn="l">
              <a:lnSpc>
                <a:spcPct val="90000"/>
              </a:lnSpc>
              <a:spcBef>
                <a:spcPts val="1000"/>
              </a:spcBef>
              <a:spcAft>
                <a:spcPts val="0"/>
              </a:spcAft>
              <a:buClr>
                <a:schemeClr val="dk1"/>
              </a:buClr>
              <a:buSzPct val="100000"/>
              <a:buNone/>
            </a:pPr>
            <a:r>
              <a:rPr lang="en-US"/>
              <a:t>(4) Ngoại lệ có thể xảy ra trong lambda.</a:t>
            </a:r>
            <a:endParaRPr/>
          </a:p>
          <a:p>
            <a:pPr indent="0" lvl="0" marL="0" rtl="0" algn="l">
              <a:lnSpc>
                <a:spcPct val="90000"/>
              </a:lnSpc>
              <a:spcBef>
                <a:spcPts val="1000"/>
              </a:spcBef>
              <a:spcAft>
                <a:spcPts val="0"/>
              </a:spcAft>
              <a:buClr>
                <a:schemeClr val="dk1"/>
              </a:buClr>
              <a:buSzPct val="100000"/>
              <a:buNone/>
            </a:pPr>
            <a:r>
              <a:rPr lang="en-US"/>
              <a:t>(5) Kiểu trả về của lambda</a:t>
            </a:r>
            <a:endParaRPr/>
          </a:p>
          <a:p>
            <a:pPr indent="0" lvl="0" marL="0" rtl="0" algn="l">
              <a:lnSpc>
                <a:spcPct val="90000"/>
              </a:lnSpc>
              <a:spcBef>
                <a:spcPts val="1000"/>
              </a:spcBef>
              <a:spcAft>
                <a:spcPts val="0"/>
              </a:spcAft>
              <a:buClr>
                <a:schemeClr val="dk1"/>
              </a:buClr>
              <a:buSzPct val="100000"/>
              <a:buNone/>
            </a:pPr>
            <a:r>
              <a:rPr lang="en-US"/>
              <a:t>(6) Phần thân lambda</a:t>
            </a:r>
            <a:endParaRPr/>
          </a:p>
        </p:txBody>
      </p:sp>
      <p:sp>
        <p:nvSpPr>
          <p:cNvPr id="309" name="Google Shape;309;p3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0" name="Google Shape;310;p37"/>
          <p:cNvPicPr preferRelativeResize="0"/>
          <p:nvPr/>
        </p:nvPicPr>
        <p:blipFill rotWithShape="1">
          <a:blip r:embed="rId3">
            <a:alphaModFix/>
          </a:blip>
          <a:srcRect b="0" l="0" r="0" t="0"/>
          <a:stretch/>
        </p:blipFill>
        <p:spPr>
          <a:xfrm>
            <a:off x="2329405" y="941265"/>
            <a:ext cx="4485189" cy="31168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nặc danh - cú pháp lambda </a:t>
            </a:r>
            <a:endParaRPr/>
          </a:p>
        </p:txBody>
      </p:sp>
      <p:sp>
        <p:nvSpPr>
          <p:cNvPr id="316" name="Google Shape;316;p3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a:t>Mệnh đề bắt giữ (capture clause)</a:t>
            </a:r>
            <a:endParaRPr/>
          </a:p>
          <a:p>
            <a:pPr indent="-228600" lvl="0" marL="228600" rtl="0" algn="l">
              <a:lnSpc>
                <a:spcPct val="90000"/>
              </a:lnSpc>
              <a:spcBef>
                <a:spcPts val="1000"/>
              </a:spcBef>
              <a:spcAft>
                <a:spcPts val="0"/>
              </a:spcAft>
              <a:buClr>
                <a:schemeClr val="dk1"/>
              </a:buClr>
              <a:buSzPts val="2400"/>
              <a:buChar char="•"/>
            </a:pPr>
            <a:r>
              <a:rPr lang="en-US"/>
              <a:t>Một biểu thức lambda có thể khai báo thêm biến mới bên trong nó (từ chuẩn C++14 trở đi), và nó còn có thể truy cập, hoặc tham chiếu đến những biến bên trong khối lệnh chứa nó.</a:t>
            </a:r>
            <a:endParaRPr/>
          </a:p>
          <a:p>
            <a:pPr indent="-228600" lvl="0" marL="228600" rtl="0" algn="l">
              <a:lnSpc>
                <a:spcPct val="90000"/>
              </a:lnSpc>
              <a:spcBef>
                <a:spcPts val="1000"/>
              </a:spcBef>
              <a:spcAft>
                <a:spcPts val="0"/>
              </a:spcAft>
              <a:buClr>
                <a:schemeClr val="dk1"/>
              </a:buClr>
              <a:buSzPts val="2400"/>
              <a:buChar char="•"/>
            </a:pPr>
            <a:r>
              <a:rPr lang="en-US"/>
              <a:t>Một lambda luôn bắt đầu với cặp ngoặc vuông [ ], và những biến cần được bắt giữ sẽ khai báo bên trong đó. Ký hiệu ( </a:t>
            </a:r>
            <a:r>
              <a:rPr lang="en-US">
                <a:latin typeface="Times New Roman"/>
                <a:ea typeface="Times New Roman"/>
                <a:cs typeface="Times New Roman"/>
                <a:sym typeface="Times New Roman"/>
              </a:rPr>
              <a:t>&amp; </a:t>
            </a:r>
            <a:r>
              <a:rPr lang="en-US"/>
              <a:t>) là biến được truy cập bằng tham chiếu, bỏ ký hiệu ( </a:t>
            </a:r>
            <a:r>
              <a:rPr lang="en-US">
                <a:latin typeface="Times New Roman"/>
                <a:ea typeface="Times New Roman"/>
                <a:cs typeface="Times New Roman"/>
                <a:sym typeface="Times New Roman"/>
              </a:rPr>
              <a:t>&amp;</a:t>
            </a:r>
            <a:r>
              <a:rPr lang="en-US"/>
              <a:t> ) hoặc sử dụng cách khai báo [ = ] sẽ được hiểu là truy cập giá trị.</a:t>
            </a:r>
            <a:endParaRPr/>
          </a:p>
          <a:p>
            <a:pPr indent="-228600" lvl="0" marL="228600" rtl="0" algn="l">
              <a:lnSpc>
                <a:spcPct val="90000"/>
              </a:lnSpc>
              <a:spcBef>
                <a:spcPts val="1000"/>
              </a:spcBef>
              <a:spcAft>
                <a:spcPts val="0"/>
              </a:spcAft>
              <a:buClr>
                <a:schemeClr val="dk1"/>
              </a:buClr>
              <a:buSzPts val="2400"/>
              <a:buChar char="•"/>
            </a:pPr>
            <a:r>
              <a:rPr lang="en-US"/>
              <a:t> Phần này có thể được bỏ trống, và được hiểu rằng lambda này không truy cập biến nào trong khối lệnh chứa nó.</a:t>
            </a:r>
            <a:endParaRPr/>
          </a:p>
        </p:txBody>
      </p:sp>
      <p:sp>
        <p:nvSpPr>
          <p:cNvPr id="317" name="Google Shape;317;p3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nặc danh - cú pháp lambda </a:t>
            </a:r>
            <a:endParaRPr/>
          </a:p>
        </p:txBody>
      </p:sp>
      <p:sp>
        <p:nvSpPr>
          <p:cNvPr id="323" name="Google Shape;323;p3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b="1" lang="en-US"/>
              <a:t>Danh sách tham số</a:t>
            </a:r>
            <a:endParaRPr b="1"/>
          </a:p>
          <a:p>
            <a:pPr indent="0" lvl="0" marL="0" rtl="0" algn="l">
              <a:lnSpc>
                <a:spcPct val="90000"/>
              </a:lnSpc>
              <a:spcBef>
                <a:spcPts val="1000"/>
              </a:spcBef>
              <a:spcAft>
                <a:spcPts val="0"/>
              </a:spcAft>
              <a:buClr>
                <a:schemeClr val="dk1"/>
              </a:buClr>
              <a:buSzPts val="2400"/>
              <a:buNone/>
            </a:pPr>
            <a:r>
              <a:rPr lang="en-US"/>
              <a:t>Ngoài khả năng bắt giữ các biến bên ngoài, lambda còn có thể nhận đối số bằng cách khai báo danh sách tham số.</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auto y = [] (int first, int second){</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return first + second;</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ts val="2400"/>
              <a:buNone/>
            </a:pPr>
            <a:r>
              <a:t/>
            </a:r>
            <a:endParaRPr b="1"/>
          </a:p>
          <a:p>
            <a:pPr indent="0" lvl="0" marL="0" rtl="0" algn="l">
              <a:lnSpc>
                <a:spcPct val="90000"/>
              </a:lnSpc>
              <a:spcBef>
                <a:spcPts val="1000"/>
              </a:spcBef>
              <a:spcAft>
                <a:spcPts val="0"/>
              </a:spcAft>
              <a:buClr>
                <a:schemeClr val="dk1"/>
              </a:buClr>
              <a:buSzPts val="2400"/>
              <a:buNone/>
            </a:pPr>
            <a:r>
              <a:rPr b="1" lang="en-US"/>
              <a:t>Tính bền vững trong một lambda (mutable)</a:t>
            </a:r>
            <a:endParaRPr/>
          </a:p>
          <a:p>
            <a:pPr indent="0" lvl="0" marL="0" rtl="0" algn="l">
              <a:lnSpc>
                <a:spcPct val="90000"/>
              </a:lnSpc>
              <a:spcBef>
                <a:spcPts val="1000"/>
              </a:spcBef>
              <a:spcAft>
                <a:spcPts val="0"/>
              </a:spcAft>
              <a:buClr>
                <a:schemeClr val="dk1"/>
              </a:buClr>
              <a:buSzPts val="2400"/>
              <a:buNone/>
            </a:pPr>
            <a:r>
              <a:rPr lang="en-US"/>
              <a:t>Nếu chúng ta thêm từ khóa mutable vào một lambda, nó cho phép lambda thay đổi giá trị những biến được bắt giữ theo giá trị.</a:t>
            </a:r>
            <a:endParaRPr/>
          </a:p>
          <a:p>
            <a:pPr indent="0" lvl="0" marL="0" rtl="0" algn="l">
              <a:lnSpc>
                <a:spcPct val="90000"/>
              </a:lnSpc>
              <a:spcBef>
                <a:spcPts val="1000"/>
              </a:spcBef>
              <a:spcAft>
                <a:spcPts val="0"/>
              </a:spcAft>
              <a:buClr>
                <a:schemeClr val="dk1"/>
              </a:buClr>
              <a:buSzPts val="2400"/>
              <a:buNone/>
            </a:pPr>
            <a:r>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400"/>
              <a:buNone/>
            </a:pPr>
            <a:r>
              <a:t/>
            </a:r>
            <a:endParaRPr>
              <a:latin typeface="Courier New"/>
              <a:ea typeface="Courier New"/>
              <a:cs typeface="Courier New"/>
              <a:sym typeface="Courier New"/>
            </a:endParaRPr>
          </a:p>
        </p:txBody>
      </p:sp>
      <p:sp>
        <p:nvSpPr>
          <p:cNvPr id="324" name="Google Shape;324;p3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Cú pháp</a:t>
            </a:r>
            <a:endParaRPr/>
          </a:p>
        </p:txBody>
      </p:sp>
      <p:sp>
        <p:nvSpPr>
          <p:cNvPr id="72" name="Google Shape;72;p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return-type name(argument-list){</a:t>
            </a:r>
            <a:br>
              <a:rPr lang="en-US">
                <a:latin typeface="Courier New"/>
                <a:ea typeface="Courier New"/>
                <a:cs typeface="Courier New"/>
                <a:sym typeface="Courier New"/>
              </a:rPr>
            </a:br>
            <a:r>
              <a:rPr lang="en-US">
                <a:latin typeface="Courier New"/>
                <a:ea typeface="Courier New"/>
                <a:cs typeface="Courier New"/>
                <a:sym typeface="Courier New"/>
              </a:rPr>
              <a:t>   local-declarations</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statements</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return return-value;</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ts val="2400"/>
              <a:buNone/>
            </a:pPr>
            <a:r>
              <a:t/>
            </a:r>
            <a:endParaRPr/>
          </a:p>
        </p:txBody>
      </p:sp>
      <p:sp>
        <p:nvSpPr>
          <p:cNvPr id="73" name="Google Shape;73;p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nặc danh - cú pháp lambda </a:t>
            </a:r>
            <a:endParaRPr/>
          </a:p>
        </p:txBody>
      </p:sp>
      <p:sp>
        <p:nvSpPr>
          <p:cNvPr id="330" name="Google Shape;330;p40"/>
          <p:cNvSpPr txBox="1"/>
          <p:nvPr>
            <p:ph idx="1" type="body"/>
          </p:nvPr>
        </p:nvSpPr>
        <p:spPr>
          <a:xfrm>
            <a:off x="628650" y="969818"/>
            <a:ext cx="7886700" cy="538653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sz="2800">
                <a:latin typeface="Calibri"/>
                <a:ea typeface="Calibri"/>
                <a:cs typeface="Calibri"/>
                <a:sym typeface="Calibri"/>
              </a:rPr>
              <a:t>Kiểu trả về của một lambda</a:t>
            </a:r>
            <a:endParaRPr/>
          </a:p>
          <a:p>
            <a:pPr indent="0" lvl="0" marL="0" rtl="0" algn="l">
              <a:lnSpc>
                <a:spcPct val="120000"/>
              </a:lnSpc>
              <a:spcBef>
                <a:spcPts val="1000"/>
              </a:spcBef>
              <a:spcAft>
                <a:spcPts val="0"/>
              </a:spcAft>
              <a:buClr>
                <a:schemeClr val="dk1"/>
              </a:buClr>
              <a:buSzPct val="100000"/>
              <a:buNone/>
            </a:pPr>
            <a:r>
              <a:rPr lang="en-US">
                <a:latin typeface="Calibri"/>
                <a:ea typeface="Calibri"/>
                <a:cs typeface="Calibri"/>
                <a:sym typeface="Calibri"/>
              </a:rPr>
              <a:t>Chúng ta có thể trả về bất kỳ kiểu dữ liệu nào giống như hàm thông thường. Ví dụ:</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OK: return type is int</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auto x1 = [](int i){ return i; };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rtl="0" algn="l">
              <a:lnSpc>
                <a:spcPct val="160000"/>
              </a:lnSpc>
              <a:spcBef>
                <a:spcPts val="1000"/>
              </a:spcBef>
              <a:spcAft>
                <a:spcPts val="0"/>
              </a:spcAft>
              <a:buClr>
                <a:schemeClr val="dk1"/>
              </a:buClr>
              <a:buSzPct val="100000"/>
              <a:buNone/>
            </a:pPr>
            <a:r>
              <a:rPr lang="en-US">
                <a:latin typeface="Calibri"/>
                <a:ea typeface="Calibri"/>
                <a:cs typeface="Calibri"/>
                <a:sym typeface="Calibri"/>
              </a:rPr>
              <a:t>Tuy nhiên, để chương trình được rõ ràng hơn, chúng ta nên viết lambda có kiểu trả về như sau:</a:t>
            </a:r>
            <a:endParaRPr/>
          </a:p>
          <a:p>
            <a:pPr indent="0" lvl="0" marL="0" rtl="0" algn="l">
              <a:lnSpc>
                <a:spcPct val="90000"/>
              </a:lnSpc>
              <a:spcBef>
                <a:spcPts val="1000"/>
              </a:spcBef>
              <a:spcAft>
                <a:spcPts val="0"/>
              </a:spcAft>
              <a:buClr>
                <a:schemeClr val="dk1"/>
              </a:buClr>
              <a:buSzPct val="1000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auto x1 = [](int i) -&gt; int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return i;</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Thêm khai báo </a:t>
            </a:r>
            <a:r>
              <a:rPr lang="en-US">
                <a:latin typeface="Courier New"/>
                <a:ea typeface="Courier New"/>
                <a:cs typeface="Courier New"/>
                <a:sym typeface="Courier New"/>
              </a:rPr>
              <a:t>-&gt; int </a:t>
            </a:r>
            <a:r>
              <a:rPr lang="en-US">
                <a:latin typeface="Calibri"/>
                <a:ea typeface="Calibri"/>
                <a:cs typeface="Calibri"/>
                <a:sym typeface="Calibri"/>
              </a:rPr>
              <a:t>giúp việc đọc hiểu lambda dễ dàng hơn.</a:t>
            </a:r>
            <a:endParaRPr>
              <a:latin typeface="Calibri"/>
              <a:ea typeface="Calibri"/>
              <a:cs typeface="Calibri"/>
              <a:sym typeface="Calibri"/>
            </a:endParaRPr>
          </a:p>
        </p:txBody>
      </p:sp>
      <p:sp>
        <p:nvSpPr>
          <p:cNvPr id="331" name="Google Shape;331;p4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nặc danh - cú pháp lambda </a:t>
            </a:r>
            <a:endParaRPr/>
          </a:p>
        </p:txBody>
      </p:sp>
      <p:sp>
        <p:nvSpPr>
          <p:cNvPr id="337" name="Google Shape;337;p41"/>
          <p:cNvSpPr txBox="1"/>
          <p:nvPr>
            <p:ph idx="1" type="body"/>
          </p:nvPr>
        </p:nvSpPr>
        <p:spPr>
          <a:xfrm>
            <a:off x="628650" y="969818"/>
            <a:ext cx="7886700" cy="53865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a:latin typeface="Calibri"/>
                <a:ea typeface="Calibri"/>
                <a:cs typeface="Calibri"/>
                <a:sym typeface="Calibri"/>
              </a:rPr>
              <a:t>Phần thân của một lambda</a:t>
            </a:r>
            <a:endParaRPr/>
          </a:p>
          <a:p>
            <a:pPr indent="0" lvl="0" marL="0" rtl="0" algn="l">
              <a:lnSpc>
                <a:spcPct val="90000"/>
              </a:lnSpc>
              <a:spcBef>
                <a:spcPts val="1000"/>
              </a:spcBef>
              <a:spcAft>
                <a:spcPts val="0"/>
              </a:spcAft>
              <a:buClr>
                <a:schemeClr val="dk1"/>
              </a:buClr>
              <a:buSzPts val="2400"/>
              <a:buNone/>
            </a:pPr>
            <a:r>
              <a:rPr lang="en-US">
                <a:latin typeface="Calibri"/>
                <a:ea typeface="Calibri"/>
                <a:cs typeface="Calibri"/>
                <a:sym typeface="Calibri"/>
              </a:rPr>
              <a:t>Phần thân của một lambda có thể:</a:t>
            </a:r>
            <a:endParaRPr/>
          </a:p>
          <a:p>
            <a:pPr indent="-228600" lvl="0" marL="228600" rtl="0" algn="l">
              <a:lnSpc>
                <a:spcPct val="90000"/>
              </a:lnSpc>
              <a:spcBef>
                <a:spcPts val="1000"/>
              </a:spcBef>
              <a:spcAft>
                <a:spcPts val="0"/>
              </a:spcAft>
              <a:buClr>
                <a:schemeClr val="dk1"/>
              </a:buClr>
              <a:buSzPts val="2400"/>
              <a:buChar char="•"/>
            </a:pPr>
            <a:r>
              <a:rPr lang="en-US">
                <a:latin typeface="Calibri"/>
                <a:ea typeface="Calibri"/>
                <a:cs typeface="Calibri"/>
                <a:sym typeface="Calibri"/>
              </a:rPr>
              <a:t>sử dụng những biến được bắt giữ trong mệnh đề bắt giữ.</a:t>
            </a:r>
            <a:endParaRPr/>
          </a:p>
          <a:p>
            <a:pPr indent="-228600" lvl="0" marL="228600" rtl="0" algn="l">
              <a:lnSpc>
                <a:spcPct val="90000"/>
              </a:lnSpc>
              <a:spcBef>
                <a:spcPts val="1000"/>
              </a:spcBef>
              <a:spcAft>
                <a:spcPts val="0"/>
              </a:spcAft>
              <a:buClr>
                <a:schemeClr val="dk1"/>
              </a:buClr>
              <a:buSzPts val="2400"/>
              <a:buChar char="•"/>
            </a:pPr>
            <a:r>
              <a:rPr lang="en-US">
                <a:latin typeface="Calibri"/>
                <a:ea typeface="Calibri"/>
                <a:cs typeface="Calibri"/>
                <a:sym typeface="Calibri"/>
              </a:rPr>
              <a:t>sử dụng các tham số.</a:t>
            </a:r>
            <a:endParaRPr/>
          </a:p>
          <a:p>
            <a:pPr indent="-228600" lvl="0" marL="228600" rtl="0" algn="l">
              <a:lnSpc>
                <a:spcPct val="90000"/>
              </a:lnSpc>
              <a:spcBef>
                <a:spcPts val="1000"/>
              </a:spcBef>
              <a:spcAft>
                <a:spcPts val="0"/>
              </a:spcAft>
              <a:buClr>
                <a:schemeClr val="dk1"/>
              </a:buClr>
              <a:buSzPts val="2400"/>
              <a:buChar char="•"/>
            </a:pPr>
            <a:r>
              <a:rPr lang="en-US">
                <a:latin typeface="Calibri"/>
                <a:ea typeface="Calibri"/>
                <a:cs typeface="Calibri"/>
                <a:sym typeface="Calibri"/>
              </a:rPr>
              <a:t>sử dụng các biến được khai báo bên trong struct/class chứa nó thông qua con trỏ this (OOP).</a:t>
            </a:r>
            <a:endParaRPr/>
          </a:p>
          <a:p>
            <a:pPr indent="-228600" lvl="0" marL="228600" rtl="0" algn="l">
              <a:lnSpc>
                <a:spcPct val="90000"/>
              </a:lnSpc>
              <a:spcBef>
                <a:spcPts val="1000"/>
              </a:spcBef>
              <a:spcAft>
                <a:spcPts val="0"/>
              </a:spcAft>
              <a:buClr>
                <a:schemeClr val="dk1"/>
              </a:buClr>
              <a:buSzPts val="2400"/>
              <a:buChar char="•"/>
            </a:pPr>
            <a:r>
              <a:rPr lang="en-US">
                <a:latin typeface="Calibri"/>
                <a:ea typeface="Calibri"/>
                <a:cs typeface="Calibri"/>
                <a:sym typeface="Calibri"/>
              </a:rPr>
              <a:t>sử dụng các biến toàn cục, biến static.</a:t>
            </a:r>
            <a:endParaRPr>
              <a:latin typeface="Calibri"/>
              <a:ea typeface="Calibri"/>
              <a:cs typeface="Calibri"/>
              <a:sym typeface="Calibri"/>
            </a:endParaRPr>
          </a:p>
        </p:txBody>
      </p:sp>
      <p:sp>
        <p:nvSpPr>
          <p:cNvPr id="338" name="Google Shape;338;p4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a:t>
            </a:r>
            <a:endParaRPr/>
          </a:p>
        </p:txBody>
      </p:sp>
      <p:sp>
        <p:nvSpPr>
          <p:cNvPr id="344" name="Google Shape;344;p42"/>
          <p:cNvSpPr txBox="1"/>
          <p:nvPr>
            <p:ph idx="1" type="body"/>
          </p:nvPr>
        </p:nvSpPr>
        <p:spPr>
          <a:xfrm>
            <a:off x="628650" y="969818"/>
            <a:ext cx="7886700" cy="5634182"/>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C7A00"/>
              </a:buClr>
              <a:buSzPts val="2000"/>
              <a:buNone/>
            </a:pPr>
            <a:r>
              <a:rPr lang="en-US" sz="2000">
                <a:solidFill>
                  <a:srgbClr val="BC7A00"/>
                </a:solidFill>
                <a:latin typeface="Courier New"/>
                <a:ea typeface="Courier New"/>
                <a:cs typeface="Courier New"/>
                <a:sym typeface="Courier New"/>
              </a:rPr>
              <a:t>#include &lt;iostream&gt;</a:t>
            </a:r>
            <a:endParaRPr sz="2000">
              <a:latin typeface="Calibri"/>
              <a:ea typeface="Calibri"/>
              <a:cs typeface="Calibri"/>
              <a:sym typeface="Calibri"/>
            </a:endParaRPr>
          </a:p>
          <a:p>
            <a:pPr indent="0" lvl="0" marL="0" marR="0" rtl="0" algn="l">
              <a:lnSpc>
                <a:spcPct val="107000"/>
              </a:lnSpc>
              <a:spcBef>
                <a:spcPts val="0"/>
              </a:spcBef>
              <a:spcAft>
                <a:spcPts val="0"/>
              </a:spcAft>
              <a:buClr>
                <a:srgbClr val="008000"/>
              </a:buClr>
              <a:buSzPts val="2000"/>
              <a:buNone/>
            </a:pPr>
            <a:r>
              <a:rPr b="1" lang="en-US" sz="2000">
                <a:solidFill>
                  <a:srgbClr val="008000"/>
                </a:solidFill>
                <a:latin typeface="Courier New"/>
                <a:ea typeface="Courier New"/>
                <a:cs typeface="Courier New"/>
                <a:sym typeface="Courier New"/>
              </a:rPr>
              <a:t>using</a:t>
            </a: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namespace</a:t>
            </a:r>
            <a:r>
              <a:rPr lang="en-US" sz="2000">
                <a:latin typeface="Courier New"/>
                <a:ea typeface="Courier New"/>
                <a:cs typeface="Courier New"/>
                <a:sym typeface="Courier New"/>
              </a:rPr>
              <a:t> std;</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main</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m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auto</a:t>
            </a:r>
            <a:r>
              <a:rPr lang="en-US" sz="2000">
                <a:latin typeface="Courier New"/>
                <a:ea typeface="Courier New"/>
                <a:cs typeface="Courier New"/>
                <a:sym typeface="Courier New"/>
              </a:rPr>
              <a:t> func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&amp;</a:t>
            </a:r>
            <a:r>
              <a:rPr lang="en-US" sz="2000">
                <a:latin typeface="Courier New"/>
                <a:ea typeface="Courier New"/>
                <a:cs typeface="Courier New"/>
                <a:sym typeface="Courier New"/>
              </a:rPr>
              <a:t>, n]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 </a:t>
            </a:r>
            <a:r>
              <a:rPr b="1" lang="en-US" sz="2000">
                <a:solidFill>
                  <a:srgbClr val="008000"/>
                </a:solidFill>
                <a:latin typeface="Courier New"/>
                <a:ea typeface="Courier New"/>
                <a:cs typeface="Courier New"/>
                <a:sym typeface="Courier New"/>
              </a:rPr>
              <a:t>mutable</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m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n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func(</a:t>
            </a:r>
            <a:r>
              <a:rPr lang="en-US" sz="2000">
                <a:solidFill>
                  <a:srgbClr val="666666"/>
                </a:solidFill>
                <a:latin typeface="Courier New"/>
                <a:ea typeface="Courier New"/>
                <a:cs typeface="Courier New"/>
                <a:sym typeface="Courier New"/>
              </a:rPr>
              <a:t>4</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m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endl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&lt;&lt;</a:t>
            </a:r>
            <a:r>
              <a:rPr lang="en-US" sz="2000">
                <a:latin typeface="Courier New"/>
                <a:ea typeface="Courier New"/>
                <a:cs typeface="Courier New"/>
                <a:sym typeface="Courier New"/>
              </a:rPr>
              <a:t> endl;</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a:t>Kết quả:</a:t>
            </a:r>
            <a:endParaRPr/>
          </a:p>
          <a:p>
            <a:pPr indent="0" lvl="0" marL="0" rtl="0" algn="l">
              <a:lnSpc>
                <a:spcPct val="90000"/>
              </a:lnSpc>
              <a:spcBef>
                <a:spcPts val="1000"/>
              </a:spcBef>
              <a:spcAft>
                <a:spcPts val="0"/>
              </a:spcAft>
              <a:buClr>
                <a:srgbClr val="FF0000"/>
              </a:buClr>
              <a:buSzPts val="2400"/>
              <a:buNone/>
            </a:pPr>
            <a:r>
              <a:rPr lang="en-US">
                <a:solidFill>
                  <a:srgbClr val="FF0000"/>
                </a:solidFill>
              </a:rPr>
              <a:t>5 </a:t>
            </a:r>
            <a:endParaRPr/>
          </a:p>
          <a:p>
            <a:pPr indent="0" lvl="0" marL="0" rtl="0" algn="l">
              <a:lnSpc>
                <a:spcPct val="90000"/>
              </a:lnSpc>
              <a:spcBef>
                <a:spcPts val="1000"/>
              </a:spcBef>
              <a:spcAft>
                <a:spcPts val="0"/>
              </a:spcAft>
              <a:buClr>
                <a:srgbClr val="FF0000"/>
              </a:buClr>
              <a:buSzPts val="2400"/>
              <a:buNone/>
            </a:pPr>
            <a:r>
              <a:rPr lang="en-US">
                <a:solidFill>
                  <a:srgbClr val="FF0000"/>
                </a:solidFill>
              </a:rPr>
              <a:t>0</a:t>
            </a:r>
            <a:endParaRPr>
              <a:solidFill>
                <a:srgbClr val="FF0000"/>
              </a:solidFill>
              <a:latin typeface="Courier New"/>
              <a:ea typeface="Courier New"/>
              <a:cs typeface="Courier New"/>
              <a:sym typeface="Courier New"/>
            </a:endParaRPr>
          </a:p>
        </p:txBody>
      </p:sp>
      <p:sp>
        <p:nvSpPr>
          <p:cNvPr id="345" name="Google Shape;345;p4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Tài liệu đọc thêm</a:t>
            </a:r>
            <a:endParaRPr/>
          </a:p>
        </p:txBody>
      </p:sp>
      <p:sp>
        <p:nvSpPr>
          <p:cNvPr id="351" name="Google Shape;351;p43"/>
          <p:cNvSpPr txBox="1"/>
          <p:nvPr>
            <p:ph idx="1" type="body"/>
          </p:nvPr>
        </p:nvSpPr>
        <p:spPr>
          <a:xfrm>
            <a:off x="628650" y="969818"/>
            <a:ext cx="7886700" cy="563418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400"/>
              <a:buFont typeface="Arial"/>
              <a:buAutoNum type="arabicPeriod"/>
            </a:pPr>
            <a:r>
              <a:rPr lang="en-US"/>
              <a:t>Function templates: </a:t>
            </a:r>
            <a:r>
              <a:rPr lang="en-US" u="sng">
                <a:solidFill>
                  <a:schemeClr val="hlink"/>
                </a:solidFill>
                <a:hlinkClick r:id="rId3"/>
              </a:rPr>
              <a:t>https://docs.microsoft.com/en-us/cpp/cpp/function-templates?view=vs-2019</a:t>
            </a:r>
            <a:endParaRPr/>
          </a:p>
          <a:p>
            <a:pPr indent="-457200" lvl="0" marL="457200" rtl="0" algn="l">
              <a:lnSpc>
                <a:spcPct val="90000"/>
              </a:lnSpc>
              <a:spcBef>
                <a:spcPts val="1000"/>
              </a:spcBef>
              <a:spcAft>
                <a:spcPts val="0"/>
              </a:spcAft>
              <a:buClr>
                <a:schemeClr val="dk1"/>
              </a:buClr>
              <a:buSzPts val="2400"/>
              <a:buAutoNum type="arabicPeriod"/>
            </a:pPr>
            <a:r>
              <a:rPr lang="en-US"/>
              <a:t>Auto: </a:t>
            </a:r>
            <a:r>
              <a:rPr lang="en-US" u="sng">
                <a:solidFill>
                  <a:schemeClr val="hlink"/>
                </a:solidFill>
                <a:hlinkClick r:id="rId4"/>
              </a:rPr>
              <a:t>https://docs.microsoft.com/en-us/cpp/cpp/auto-cpp?view=vs-2019</a:t>
            </a:r>
            <a:endParaRPr/>
          </a:p>
          <a:p>
            <a:pPr indent="-457200" lvl="0" marL="457200" rtl="0" algn="l">
              <a:lnSpc>
                <a:spcPct val="90000"/>
              </a:lnSpc>
              <a:spcBef>
                <a:spcPts val="1000"/>
              </a:spcBef>
              <a:spcAft>
                <a:spcPts val="0"/>
              </a:spcAft>
              <a:buClr>
                <a:schemeClr val="dk1"/>
              </a:buClr>
              <a:buSzPts val="2400"/>
              <a:buAutoNum type="arabicPeriod"/>
            </a:pPr>
            <a:r>
              <a:rPr lang="en-US"/>
              <a:t>Lambda expression: </a:t>
            </a:r>
            <a:r>
              <a:rPr lang="en-US" u="sng">
                <a:solidFill>
                  <a:schemeClr val="hlink"/>
                </a:solidFill>
                <a:hlinkClick r:id="rId5"/>
              </a:rPr>
              <a:t>https://docs.microsoft.com/en-us/cpp/cpp/lambda-expressions-in-cpp?view=vs-2019</a:t>
            </a:r>
            <a:endParaRPr/>
          </a:p>
          <a:p>
            <a:pPr indent="-304800" lvl="0" marL="457200" rtl="0" algn="l">
              <a:lnSpc>
                <a:spcPct val="90000"/>
              </a:lnSpc>
              <a:spcBef>
                <a:spcPts val="1000"/>
              </a:spcBef>
              <a:spcAft>
                <a:spcPts val="0"/>
              </a:spcAft>
              <a:buClr>
                <a:schemeClr val="dk1"/>
              </a:buClr>
              <a:buSzPts val="2400"/>
              <a:buNone/>
            </a:pPr>
            <a:r>
              <a:t/>
            </a:r>
            <a:endParaRPr>
              <a:latin typeface="Courier New"/>
              <a:ea typeface="Courier New"/>
              <a:cs typeface="Courier New"/>
              <a:sym typeface="Courier New"/>
            </a:endParaRPr>
          </a:p>
        </p:txBody>
      </p:sp>
      <p:sp>
        <p:nvSpPr>
          <p:cNvPr id="352" name="Google Shape;352;p4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F2F2"/>
              </a:buClr>
              <a:buSzPts val="4000"/>
              <a:buFont typeface="Questrial"/>
              <a:buNone/>
            </a:pPr>
            <a:r>
              <a:rPr lang="en-US" sz="4000"/>
              <a:t>Xin cảm ơn!</a:t>
            </a:r>
            <a:endParaRPr/>
          </a:p>
        </p:txBody>
      </p:sp>
      <p:sp>
        <p:nvSpPr>
          <p:cNvPr id="358" name="Google Shape;358;p44"/>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Square</a:t>
            </a:r>
            <a:endParaRPr/>
          </a:p>
        </p:txBody>
      </p:sp>
      <p:sp>
        <p:nvSpPr>
          <p:cNvPr id="79" name="Google Shape;79;p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80" name="Google Shape;80;p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 name="Google Shape;81;p5"/>
          <p:cNvSpPr/>
          <p:nvPr/>
        </p:nvSpPr>
        <p:spPr>
          <a:xfrm>
            <a:off x="765750" y="2703229"/>
            <a:ext cx="7696200" cy="32400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SzPts val="1600"/>
              <a:buFont typeface="Courier New"/>
              <a:buNone/>
            </a:pPr>
            <a:r>
              <a:rPr b="1" i="0" lang="en-US" sz="1600" u="none" cap="none" strike="noStrike">
                <a:solidFill>
                  <a:srgbClr val="0000FF"/>
                </a:solidFill>
                <a:latin typeface="Courier New"/>
                <a:ea typeface="Courier New"/>
                <a:cs typeface="Courier New"/>
                <a:sym typeface="Courier New"/>
              </a:rPr>
              <a:t>int</a:t>
            </a:r>
            <a:r>
              <a:rPr b="1" i="0" lang="en-US" sz="1600" u="none" cap="none" strike="noStrike">
                <a:solidFill>
                  <a:schemeClr val="dk1"/>
                </a:solidFill>
                <a:latin typeface="Courier New"/>
                <a:ea typeface="Courier New"/>
                <a:cs typeface="Courier New"/>
                <a:sym typeface="Courier New"/>
              </a:rPr>
              <a:t> main(</a:t>
            </a:r>
            <a:r>
              <a:rPr b="1" i="0" lang="en-US" sz="1600" u="none" cap="none" strike="noStrike">
                <a:solidFill>
                  <a:srgbClr val="0000FF"/>
                </a:solidFill>
                <a:latin typeface="Courier New"/>
                <a:ea typeface="Courier New"/>
                <a:cs typeface="Courier New"/>
                <a:sym typeface="Courier New"/>
              </a:rPr>
              <a:t>void</a:t>
            </a:r>
            <a:r>
              <a:rPr b="1" i="0" lang="en-US" sz="16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double</a:t>
            </a:r>
            <a:r>
              <a:rPr b="1" i="0" lang="en-US" sz="1600" u="none" cap="none" strike="noStrike">
                <a:solidFill>
                  <a:schemeClr val="dk1"/>
                </a:solidFill>
                <a:latin typeface="Courier New"/>
                <a:ea typeface="Courier New"/>
                <a:cs typeface="Courier New"/>
                <a:sym typeface="Courier New"/>
              </a:rPr>
              <a:t> num = 0.0, sqr = 0.0;</a:t>
            </a:r>
            <a:endParaRPr/>
          </a:p>
          <a:p>
            <a:pPr indent="-241300" lvl="0" marL="342900" marR="0" rtl="0" algn="l">
              <a:lnSpc>
                <a:spcPct val="80000"/>
              </a:lnSpc>
              <a:spcBef>
                <a:spcPts val="320"/>
              </a:spcBef>
              <a:spcAft>
                <a:spcPts val="0"/>
              </a:spcAft>
              <a:buClr>
                <a:schemeClr val="dk1"/>
              </a:buClr>
              <a:buSzPts val="1600"/>
              <a:buFont typeface="Verdana"/>
              <a:buNone/>
            </a:pPr>
            <a:r>
              <a:t/>
            </a:r>
            <a:endParaRPr b="1" i="0" sz="16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printf("enter a number\n");</a:t>
            </a:r>
            <a:endParaRPr/>
          </a:p>
          <a:p>
            <a:pPr indent="-342900" lvl="0" marL="342900" marR="0" rtl="0" algn="l">
              <a:lnSpc>
                <a:spcPct val="8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scanf("%lf",&amp;num);</a:t>
            </a:r>
            <a:endParaRPr/>
          </a:p>
          <a:p>
            <a:pPr indent="-342900" lvl="0" marL="342900" marR="0" rtl="0" algn="l">
              <a:lnSpc>
                <a:spcPct val="80000"/>
              </a:lnSpc>
              <a:spcBef>
                <a:spcPts val="320"/>
              </a:spcBef>
              <a:spcAft>
                <a:spcPts val="0"/>
              </a:spcAft>
              <a:buClr>
                <a:schemeClr val="dk1"/>
              </a:buClr>
              <a:buSzPts val="1600"/>
              <a:buFont typeface="Verdana"/>
              <a:buNone/>
            </a:pPr>
            <a:r>
              <a:t/>
            </a:r>
            <a:endParaRPr b="1" i="0" sz="16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sqr = square(num);</a:t>
            </a:r>
            <a:endParaRPr/>
          </a:p>
          <a:p>
            <a:pPr indent="-241300" lvl="0" marL="342900" marR="0" rtl="0" algn="l">
              <a:lnSpc>
                <a:spcPct val="80000"/>
              </a:lnSpc>
              <a:spcBef>
                <a:spcPts val="320"/>
              </a:spcBef>
              <a:spcAft>
                <a:spcPts val="0"/>
              </a:spcAft>
              <a:buClr>
                <a:schemeClr val="dk1"/>
              </a:buClr>
              <a:buSzPts val="1600"/>
              <a:buFont typeface="Verdana"/>
              <a:buNone/>
            </a:pPr>
            <a:r>
              <a:t/>
            </a:r>
            <a:endParaRPr b="1" i="0" sz="16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printf("square of %g is %g\n", num, sqr);</a:t>
            </a:r>
            <a:endParaRPr/>
          </a:p>
          <a:p>
            <a:pPr indent="-241300" lvl="0" marL="342900" marR="0" rtl="0" algn="l">
              <a:lnSpc>
                <a:spcPct val="80000"/>
              </a:lnSpc>
              <a:spcBef>
                <a:spcPts val="320"/>
              </a:spcBef>
              <a:spcAft>
                <a:spcPts val="0"/>
              </a:spcAft>
              <a:buClr>
                <a:schemeClr val="dk1"/>
              </a:buClr>
              <a:buSzPts val="1600"/>
              <a:buFont typeface="Verdana"/>
              <a:buNone/>
            </a:pPr>
            <a:r>
              <a:t/>
            </a:r>
            <a:endParaRPr b="1" i="0" sz="16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 </a:t>
            </a:r>
            <a:r>
              <a:rPr b="1" i="0" lang="en-US" sz="1600" u="none" cap="none" strike="noStrike">
                <a:solidFill>
                  <a:schemeClr val="dk1"/>
                </a:solidFill>
                <a:latin typeface="Courier New"/>
                <a:ea typeface="Courier New"/>
                <a:cs typeface="Courier New"/>
                <a:sym typeface="Courier New"/>
              </a:rPr>
              <a:t>0;</a:t>
            </a:r>
            <a:endParaRPr/>
          </a:p>
          <a:p>
            <a:pPr indent="-342900" lvl="0" marL="342900" marR="0" rtl="0" algn="l">
              <a:lnSpc>
                <a:spcPct val="8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20"/>
              </a:spcBef>
              <a:spcAft>
                <a:spcPts val="0"/>
              </a:spcAft>
              <a:buClr>
                <a:schemeClr val="dk1"/>
              </a:buClr>
              <a:buSzPts val="1600"/>
              <a:buFont typeface="Verdana"/>
              <a:buNone/>
            </a:pPr>
            <a:r>
              <a:t/>
            </a:r>
            <a:endParaRPr b="1" i="0" sz="1600" u="none" cap="none" strike="noStrike">
              <a:solidFill>
                <a:schemeClr val="dk1"/>
              </a:solidFill>
              <a:latin typeface="Courier New"/>
              <a:ea typeface="Courier New"/>
              <a:cs typeface="Courier New"/>
              <a:sym typeface="Courier New"/>
            </a:endParaRPr>
          </a:p>
        </p:txBody>
      </p:sp>
      <p:sp>
        <p:nvSpPr>
          <p:cNvPr id="82" name="Google Shape;82;p5"/>
          <p:cNvSpPr txBox="1"/>
          <p:nvPr/>
        </p:nvSpPr>
        <p:spPr>
          <a:xfrm>
            <a:off x="4118550" y="1484029"/>
            <a:ext cx="3352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800"/>
              <a:buFont typeface="Tahoma"/>
              <a:buNone/>
            </a:pPr>
            <a:r>
              <a:rPr b="0" i="0" lang="en-US" sz="1800" u="none" cap="none" strike="noStrike">
                <a:solidFill>
                  <a:srgbClr val="FF0000"/>
                </a:solidFill>
                <a:latin typeface="Tahoma"/>
                <a:ea typeface="Tahoma"/>
                <a:cs typeface="Tahoma"/>
                <a:sym typeface="Tahoma"/>
              </a:rPr>
              <a:t>Đây là định nghĩa hàm ngoài hàm main</a:t>
            </a:r>
            <a:endParaRPr/>
          </a:p>
        </p:txBody>
      </p:sp>
      <p:sp>
        <p:nvSpPr>
          <p:cNvPr id="83" name="Google Shape;83;p5"/>
          <p:cNvSpPr txBox="1"/>
          <p:nvPr/>
        </p:nvSpPr>
        <p:spPr>
          <a:xfrm>
            <a:off x="765750" y="1331629"/>
            <a:ext cx="3124200" cy="1020763"/>
          </a:xfrm>
          <a:prstGeom prst="rect">
            <a:avLst/>
          </a:prstGeom>
          <a:noFill/>
          <a:ln>
            <a:noFill/>
          </a:ln>
        </p:spPr>
        <p:txBody>
          <a:bodyPr anchorCtr="0" anchor="t" bIns="45700" lIns="91425" spcFirstLastPara="1" rIns="91425" wrap="square" tIns="45700">
            <a:spAutoFit/>
          </a:bodyPr>
          <a:lstStyle/>
          <a:p>
            <a:pPr indent="-447675" lvl="0" marL="447675" marR="0" rtl="0" algn="l">
              <a:lnSpc>
                <a:spcPct val="80000"/>
              </a:lnSpc>
              <a:spcBef>
                <a:spcPts val="0"/>
              </a:spcBef>
              <a:spcAft>
                <a:spcPts val="0"/>
              </a:spcAft>
              <a:buClr>
                <a:schemeClr val="accent1"/>
              </a:buClr>
              <a:buSzPts val="1120"/>
              <a:buFont typeface="Noto Sans Symbols"/>
              <a:buNone/>
            </a:pPr>
            <a:r>
              <a:rPr b="1" i="0" lang="en-US" sz="1600" u="none" cap="none" strike="noStrike">
                <a:solidFill>
                  <a:srgbClr val="0000FF"/>
                </a:solidFill>
                <a:latin typeface="Courier New"/>
                <a:ea typeface="Courier New"/>
                <a:cs typeface="Courier New"/>
                <a:sym typeface="Courier New"/>
              </a:rPr>
              <a:t>double</a:t>
            </a:r>
            <a:r>
              <a:rPr b="1" i="0" lang="en-US" sz="1600" u="none" cap="none" strike="noStrike">
                <a:solidFill>
                  <a:schemeClr val="dk1"/>
                </a:solidFill>
                <a:latin typeface="Courier New"/>
                <a:ea typeface="Courier New"/>
                <a:cs typeface="Courier New"/>
                <a:sym typeface="Courier New"/>
              </a:rPr>
              <a:t> square(</a:t>
            </a:r>
            <a:r>
              <a:rPr b="1" i="0" lang="en-US" sz="1600" u="none" cap="none" strike="noStrike">
                <a:solidFill>
                  <a:srgbClr val="0000FF"/>
                </a:solidFill>
                <a:latin typeface="Courier New"/>
                <a:ea typeface="Courier New"/>
                <a:cs typeface="Courier New"/>
                <a:sym typeface="Courier New"/>
              </a:rPr>
              <a:t>double</a:t>
            </a:r>
            <a:r>
              <a:rPr b="1" i="0" lang="en-US" sz="1600" u="none" cap="none" strike="noStrike">
                <a:solidFill>
                  <a:schemeClr val="dk1"/>
                </a:solidFill>
                <a:latin typeface="Courier New"/>
                <a:ea typeface="Courier New"/>
                <a:cs typeface="Courier New"/>
                <a:sym typeface="Courier New"/>
              </a:rPr>
              <a:t> a) </a:t>
            </a:r>
            <a:endParaRPr/>
          </a:p>
          <a:p>
            <a:pPr indent="-447675" lvl="0" marL="447675" marR="0" rtl="0" algn="l">
              <a:lnSpc>
                <a:spcPct val="80000"/>
              </a:lnSpc>
              <a:spcBef>
                <a:spcPts val="320"/>
              </a:spcBef>
              <a:spcAft>
                <a:spcPts val="0"/>
              </a:spcAft>
              <a:buClr>
                <a:schemeClr val="accent1"/>
              </a:buClr>
              <a:buSzPts val="1120"/>
              <a:buFont typeface="Noto Sans Symbols"/>
              <a:buNone/>
            </a:pPr>
            <a:r>
              <a:rPr b="1" i="0" lang="en-US" sz="1600" u="none" cap="none" strike="noStrike">
                <a:solidFill>
                  <a:schemeClr val="dk1"/>
                </a:solidFill>
                <a:latin typeface="Courier New"/>
                <a:ea typeface="Courier New"/>
                <a:cs typeface="Courier New"/>
                <a:sym typeface="Courier New"/>
              </a:rPr>
              <a:t>{</a:t>
            </a:r>
            <a:endParaRPr/>
          </a:p>
          <a:p>
            <a:pPr indent="-447675" lvl="0" marL="447675" marR="0" rtl="0" algn="l">
              <a:lnSpc>
                <a:spcPct val="80000"/>
              </a:lnSpc>
              <a:spcBef>
                <a:spcPts val="320"/>
              </a:spcBef>
              <a:spcAft>
                <a:spcPts val="0"/>
              </a:spcAft>
              <a:buClr>
                <a:schemeClr val="accent1"/>
              </a:buClr>
              <a:buSzPts val="1120"/>
              <a:buFont typeface="Noto Sans Symbols"/>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a * a;</a:t>
            </a:r>
            <a:endParaRPr/>
          </a:p>
          <a:p>
            <a:pPr indent="-447675" lvl="0" marL="447675" marR="0" rtl="0" algn="l">
              <a:lnSpc>
                <a:spcPct val="80000"/>
              </a:lnSpc>
              <a:spcBef>
                <a:spcPts val="320"/>
              </a:spcBef>
              <a:spcAft>
                <a:spcPts val="0"/>
              </a:spcAft>
              <a:buClr>
                <a:schemeClr val="accent1"/>
              </a:buClr>
              <a:buSzPts val="1120"/>
              <a:buFont typeface="Noto Sans Symbols"/>
              <a:buNone/>
            </a:pPr>
            <a:r>
              <a:rPr b="1" i="0" lang="en-US" sz="1600" u="none" cap="none" strike="noStrike">
                <a:solidFill>
                  <a:schemeClr val="dk1"/>
                </a:solidFill>
                <a:latin typeface="Courier New"/>
                <a:ea typeface="Courier New"/>
                <a:cs typeface="Courier New"/>
                <a:sym typeface="Courier New"/>
              </a:rPr>
              <a:t>}</a:t>
            </a:r>
            <a:endParaRPr/>
          </a:p>
        </p:txBody>
      </p:sp>
      <p:sp>
        <p:nvSpPr>
          <p:cNvPr id="84" name="Google Shape;84;p5"/>
          <p:cNvSpPr/>
          <p:nvPr/>
        </p:nvSpPr>
        <p:spPr>
          <a:xfrm>
            <a:off x="689550" y="1255429"/>
            <a:ext cx="3124200" cy="1143000"/>
          </a:xfrm>
          <a:prstGeom prst="rect">
            <a:avLst/>
          </a:prstGeom>
          <a:solidFill>
            <a:srgbClr val="FF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p:txBody>
      </p:sp>
      <p:grpSp>
        <p:nvGrpSpPr>
          <p:cNvPr id="85" name="Google Shape;85;p5"/>
          <p:cNvGrpSpPr/>
          <p:nvPr/>
        </p:nvGrpSpPr>
        <p:grpSpPr>
          <a:xfrm>
            <a:off x="3508950" y="4227233"/>
            <a:ext cx="3733800" cy="646113"/>
            <a:chOff x="2208" y="3072"/>
            <a:chExt cx="2352" cy="407"/>
          </a:xfrm>
        </p:grpSpPr>
        <p:sp>
          <p:nvSpPr>
            <p:cNvPr id="86" name="Google Shape;86;p5"/>
            <p:cNvSpPr txBox="1"/>
            <p:nvPr/>
          </p:nvSpPr>
          <p:spPr>
            <a:xfrm>
              <a:off x="2880" y="3072"/>
              <a:ext cx="1680"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800"/>
                <a:buFont typeface="Tahoma"/>
                <a:buNone/>
              </a:pPr>
              <a:r>
                <a:rPr b="0" i="0" lang="en-US" sz="1800" u="none" cap="none" strike="noStrike">
                  <a:solidFill>
                    <a:srgbClr val="FF0000"/>
                  </a:solidFill>
                  <a:latin typeface="Tahoma"/>
                  <a:ea typeface="Tahoma"/>
                  <a:cs typeface="Tahoma"/>
                  <a:sym typeface="Tahoma"/>
                </a:rPr>
                <a:t>Đây là chỗ gọi hàm square</a:t>
              </a:r>
              <a:endParaRPr/>
            </a:p>
          </p:txBody>
        </p:sp>
        <p:sp>
          <p:nvSpPr>
            <p:cNvPr id="87" name="Google Shape;87;p5"/>
            <p:cNvSpPr/>
            <p:nvPr/>
          </p:nvSpPr>
          <p:spPr>
            <a:xfrm>
              <a:off x="2208" y="3120"/>
              <a:ext cx="614" cy="306"/>
            </a:xfrm>
            <a:prstGeom prst="leftArrow">
              <a:avLst>
                <a:gd fmla="val 50000" name="adj1"/>
                <a:gd fmla="val 50163" name="adj2"/>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Tại sao cần sử dụng hàm?</a:t>
            </a:r>
            <a:endParaRPr/>
          </a:p>
        </p:txBody>
      </p:sp>
      <p:sp>
        <p:nvSpPr>
          <p:cNvPr id="93" name="Google Shape;93;p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Chia vấn đề thành nhiều tác vụ con</a:t>
            </a:r>
            <a:endParaRPr/>
          </a:p>
          <a:p>
            <a:pPr indent="-228600" lvl="1" marL="685800" rtl="0" algn="l">
              <a:lnSpc>
                <a:spcPct val="90000"/>
              </a:lnSpc>
              <a:spcBef>
                <a:spcPts val="500"/>
              </a:spcBef>
              <a:spcAft>
                <a:spcPts val="0"/>
              </a:spcAft>
              <a:buClr>
                <a:schemeClr val="dk1"/>
              </a:buClr>
              <a:buSzPts val="2800"/>
              <a:buChar char="•"/>
            </a:pPr>
            <a:r>
              <a:rPr lang="en-US" sz="2800"/>
              <a:t>Dễ dàng hơn khi giải quyết các vấn đề phức tạp </a:t>
            </a:r>
            <a:endParaRPr/>
          </a:p>
          <a:p>
            <a:pPr indent="-228600" lvl="0" marL="228600" rtl="0" algn="l">
              <a:lnSpc>
                <a:spcPct val="90000"/>
              </a:lnSpc>
              <a:spcBef>
                <a:spcPts val="1000"/>
              </a:spcBef>
              <a:spcAft>
                <a:spcPts val="0"/>
              </a:spcAft>
              <a:buClr>
                <a:schemeClr val="dk1"/>
              </a:buClr>
              <a:buSzPts val="3200"/>
              <a:buChar char="•"/>
            </a:pPr>
            <a:r>
              <a:rPr lang="en-US" sz="3200"/>
              <a:t>Tổng quát hóa được tập các câu lệnh hay lặp lại</a:t>
            </a:r>
            <a:endParaRPr sz="3200"/>
          </a:p>
          <a:p>
            <a:pPr indent="-228600" lvl="1" marL="685800" rtl="0" algn="l">
              <a:lnSpc>
                <a:spcPct val="90000"/>
              </a:lnSpc>
              <a:spcBef>
                <a:spcPts val="500"/>
              </a:spcBef>
              <a:spcAft>
                <a:spcPts val="0"/>
              </a:spcAft>
              <a:buClr>
                <a:schemeClr val="dk1"/>
              </a:buClr>
              <a:buSzPts val="2800"/>
              <a:buChar char="•"/>
            </a:pPr>
            <a:r>
              <a:rPr lang="en-US" sz="2800"/>
              <a:t>Ta không phải viết cùng một thứ lặp đi lặp lại nhiều lần</a:t>
            </a:r>
            <a:endParaRPr sz="2800"/>
          </a:p>
          <a:p>
            <a:pPr indent="-228600" lvl="1" marL="685800" rtl="0" algn="l">
              <a:lnSpc>
                <a:spcPct val="90000"/>
              </a:lnSpc>
              <a:spcBef>
                <a:spcPts val="500"/>
              </a:spcBef>
              <a:spcAft>
                <a:spcPts val="0"/>
              </a:spcAft>
              <a:buClr>
                <a:schemeClr val="dk1"/>
              </a:buClr>
              <a:buSzPts val="2800"/>
              <a:buChar char="•"/>
            </a:pPr>
            <a:r>
              <a:rPr lang="en-US" sz="2800"/>
              <a:t>printf và scanf là ví dụ điển hình…</a:t>
            </a:r>
            <a:endParaRPr/>
          </a:p>
          <a:p>
            <a:pPr indent="-228600" lvl="0" marL="228600" rtl="0" algn="l">
              <a:lnSpc>
                <a:spcPct val="90000"/>
              </a:lnSpc>
              <a:spcBef>
                <a:spcPts val="1000"/>
              </a:spcBef>
              <a:spcAft>
                <a:spcPts val="0"/>
              </a:spcAft>
              <a:buClr>
                <a:schemeClr val="dk1"/>
              </a:buClr>
              <a:buSzPts val="3200"/>
              <a:buChar char="•"/>
            </a:pPr>
            <a:r>
              <a:rPr lang="en-US" sz="3200"/>
              <a:t>Hàm giúp chương trình dễ đọc và bảo trì hơn nhiều</a:t>
            </a:r>
            <a:endParaRPr sz="3200"/>
          </a:p>
        </p:txBody>
      </p:sp>
      <p:sp>
        <p:nvSpPr>
          <p:cNvPr id="94" name="Google Shape;94;p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và truyền tham số</a:t>
            </a:r>
            <a:endParaRPr/>
          </a:p>
        </p:txBody>
      </p:sp>
      <p:sp>
        <p:nvSpPr>
          <p:cNvPr id="100" name="Google Shape;100;p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50000"/>
              </a:lnSpc>
              <a:spcBef>
                <a:spcPts val="0"/>
              </a:spcBef>
              <a:spcAft>
                <a:spcPts val="0"/>
              </a:spcAft>
              <a:buClr>
                <a:schemeClr val="dk1"/>
              </a:buClr>
              <a:buSzPts val="2400"/>
              <a:buChar char="•"/>
            </a:pPr>
            <a:r>
              <a:rPr b="1" lang="en-US"/>
              <a:t>Trong C:</a:t>
            </a:r>
            <a:r>
              <a:rPr lang="en-US"/>
              <a:t> tên hàm phải là duy nhất, lời gọi hàm phải có các đối số đúng bằng và hợp tương ứng về kiểu với tham số trong đn hàm. C chỉ có duy nhất 1 cách truyền tham số: tham trị (kể cả dùng địa chỉ cũng vậy).</a:t>
            </a:r>
            <a:endParaRPr/>
          </a:p>
          <a:p>
            <a:pPr indent="-285750" lvl="0" marL="285750" rtl="0" algn="l">
              <a:lnSpc>
                <a:spcPct val="150000"/>
              </a:lnSpc>
              <a:spcBef>
                <a:spcPts val="1000"/>
              </a:spcBef>
              <a:spcAft>
                <a:spcPts val="0"/>
              </a:spcAft>
              <a:buClr>
                <a:schemeClr val="dk1"/>
              </a:buClr>
              <a:buSzPts val="2400"/>
              <a:buChar char="•"/>
            </a:pPr>
            <a:r>
              <a:rPr b="1" lang="en-US"/>
              <a:t>Trong C++: </a:t>
            </a:r>
            <a:r>
              <a:rPr lang="en-US"/>
              <a:t>ngoài truyền tham trị, C++ còn cho phép truyền tham chiếu. Tham số trong C++ còn có kiểu tham số ngầm định (default parameter), vì vậy số đối số trong lời gọi hàm có thể ít hơn tham số định nghĩa. Đồng thời C++ còn có cơ chế đa năng hóa hàm, vì vậy tên hàm không phải duy nhất.</a:t>
            </a:r>
            <a:endParaRPr/>
          </a:p>
        </p:txBody>
      </p:sp>
      <p:sp>
        <p:nvSpPr>
          <p:cNvPr id="101" name="Google Shape;101;p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Truyền tham chiếu</a:t>
            </a:r>
            <a:endParaRPr/>
          </a:p>
        </p:txBody>
      </p:sp>
      <p:sp>
        <p:nvSpPr>
          <p:cNvPr id="107" name="Google Shape;107;p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85750" lvl="0" marL="285750" rtl="0" algn="l">
              <a:lnSpc>
                <a:spcPct val="150000"/>
              </a:lnSpc>
              <a:spcBef>
                <a:spcPts val="0"/>
              </a:spcBef>
              <a:spcAft>
                <a:spcPts val="0"/>
              </a:spcAft>
              <a:buClr>
                <a:schemeClr val="dk1"/>
              </a:buClr>
              <a:buSzPts val="2400"/>
              <a:buChar char="•"/>
            </a:pPr>
            <a:r>
              <a:rPr lang="en-US"/>
              <a:t>Hàm nhận tham số là con trỏ</a:t>
            </a:r>
            <a:endParaRPr/>
          </a:p>
          <a:p>
            <a:pPr indent="0" lvl="0" marL="0" rtl="0" algn="l">
              <a:lnSpc>
                <a:spcPct val="110000"/>
              </a:lnSpc>
              <a:spcBef>
                <a:spcPts val="1000"/>
              </a:spcBef>
              <a:spcAft>
                <a:spcPts val="0"/>
              </a:spcAft>
              <a:buClr>
                <a:schemeClr val="dk1"/>
              </a:buClr>
              <a:buSzPts val="2400"/>
              <a:buNone/>
            </a:pPr>
            <a:r>
              <a:rPr lang="en-US">
                <a:latin typeface="Courier New"/>
                <a:ea typeface="Courier New"/>
                <a:cs typeface="Courier New"/>
                <a:sym typeface="Courier New"/>
              </a:rPr>
              <a:t>void Swap(int *X, int *Y) {</a:t>
            </a:r>
            <a:endParaRPr/>
          </a:p>
          <a:p>
            <a:pPr indent="0" lvl="1" marL="457200" rtl="0" algn="l">
              <a:lnSpc>
                <a:spcPct val="110000"/>
              </a:lnSpc>
              <a:spcBef>
                <a:spcPts val="500"/>
              </a:spcBef>
              <a:spcAft>
                <a:spcPts val="0"/>
              </a:spcAft>
              <a:buClr>
                <a:schemeClr val="dk1"/>
              </a:buClr>
              <a:buSzPts val="2400"/>
              <a:buNone/>
            </a:pPr>
            <a:r>
              <a:rPr lang="en-US" sz="2400">
                <a:latin typeface="Courier New"/>
                <a:ea typeface="Courier New"/>
                <a:cs typeface="Courier New"/>
                <a:sym typeface="Courier New"/>
              </a:rPr>
              <a:t>int Temp = *X;</a:t>
            </a:r>
            <a:endParaRPr/>
          </a:p>
          <a:p>
            <a:pPr indent="0" lvl="1" marL="457200" rtl="0" algn="l">
              <a:lnSpc>
                <a:spcPct val="110000"/>
              </a:lnSpc>
              <a:spcBef>
                <a:spcPts val="500"/>
              </a:spcBef>
              <a:spcAft>
                <a:spcPts val="0"/>
              </a:spcAft>
              <a:buClr>
                <a:schemeClr val="dk1"/>
              </a:buClr>
              <a:buSzPts val="2400"/>
              <a:buNone/>
            </a:pPr>
            <a:r>
              <a:rPr lang="en-US" sz="2400">
                <a:latin typeface="Courier New"/>
                <a:ea typeface="Courier New"/>
                <a:cs typeface="Courier New"/>
                <a:sym typeface="Courier New"/>
              </a:rPr>
              <a:t>*X = *Y;</a:t>
            </a:r>
            <a:endParaRPr/>
          </a:p>
          <a:p>
            <a:pPr indent="0" lvl="1" marL="457200" rtl="0" algn="l">
              <a:lnSpc>
                <a:spcPct val="110000"/>
              </a:lnSpc>
              <a:spcBef>
                <a:spcPts val="500"/>
              </a:spcBef>
              <a:spcAft>
                <a:spcPts val="0"/>
              </a:spcAft>
              <a:buClr>
                <a:schemeClr val="dk1"/>
              </a:buClr>
              <a:buSzPts val="2400"/>
              <a:buNone/>
            </a:pPr>
            <a:r>
              <a:rPr lang="en-US" sz="2400">
                <a:latin typeface="Courier New"/>
                <a:ea typeface="Courier New"/>
                <a:cs typeface="Courier New"/>
                <a:sym typeface="Courier New"/>
              </a:rPr>
              <a:t>*Y = Temp;</a:t>
            </a:r>
            <a:endParaRPr/>
          </a:p>
          <a:p>
            <a:pPr indent="0" lvl="0" marL="0" rtl="0" algn="l">
              <a:lnSpc>
                <a:spcPct val="110000"/>
              </a:lnSpc>
              <a:spcBef>
                <a:spcPts val="1000"/>
              </a:spcBef>
              <a:spcAft>
                <a:spcPts val="0"/>
              </a:spcAft>
              <a:buClr>
                <a:schemeClr val="dk1"/>
              </a:buClr>
              <a:buSzPts val="2400"/>
              <a:buNone/>
            </a:pPr>
            <a:r>
              <a:rPr lang="en-US">
                <a:latin typeface="Courier New"/>
                <a:ea typeface="Courier New"/>
                <a:cs typeface="Courier New"/>
                <a:sym typeface="Courier New"/>
              </a:rPr>
              <a:t>}  </a:t>
            </a:r>
            <a:endParaRPr/>
          </a:p>
          <a:p>
            <a:pPr indent="-285750" lvl="0" marL="285750" rtl="0" algn="l">
              <a:lnSpc>
                <a:spcPct val="150000"/>
              </a:lnSpc>
              <a:spcBef>
                <a:spcPts val="1000"/>
              </a:spcBef>
              <a:spcAft>
                <a:spcPts val="0"/>
              </a:spcAft>
              <a:buClr>
                <a:schemeClr val="dk1"/>
              </a:buClr>
              <a:buSzPts val="2400"/>
              <a:buChar char="•"/>
            </a:pPr>
            <a:r>
              <a:rPr lang="en-US"/>
              <a:t>Để hoán đổi giá trị hai biến A và B </a:t>
            </a:r>
            <a:endParaRPr/>
          </a:p>
          <a:p>
            <a:pPr indent="0" lvl="0" marL="0" rtl="0" algn="l">
              <a:lnSpc>
                <a:spcPct val="110000"/>
              </a:lnSpc>
              <a:spcBef>
                <a:spcPts val="1000"/>
              </a:spcBef>
              <a:spcAft>
                <a:spcPts val="0"/>
              </a:spcAft>
              <a:buClr>
                <a:schemeClr val="dk1"/>
              </a:buClr>
              <a:buSzPts val="2400"/>
              <a:buNone/>
            </a:pPr>
            <a:r>
              <a:rPr lang="en-US">
                <a:latin typeface="Courier New"/>
                <a:ea typeface="Courier New"/>
                <a:cs typeface="Courier New"/>
                <a:sym typeface="Courier New"/>
              </a:rPr>
              <a:t>Swap(&amp;A, &amp;B);</a:t>
            </a:r>
            <a:endParaRPr>
              <a:latin typeface="Courier New"/>
              <a:ea typeface="Courier New"/>
              <a:cs typeface="Courier New"/>
              <a:sym typeface="Courier New"/>
            </a:endParaRPr>
          </a:p>
        </p:txBody>
      </p:sp>
      <p:sp>
        <p:nvSpPr>
          <p:cNvPr id="108" name="Google Shape;108;p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Truyền tham chiếu</a:t>
            </a:r>
            <a:endParaRPr/>
          </a:p>
        </p:txBody>
      </p:sp>
      <p:sp>
        <p:nvSpPr>
          <p:cNvPr id="114" name="Google Shape;114;p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85750" lvl="0" marL="285750" rtl="0" algn="l">
              <a:lnSpc>
                <a:spcPct val="150000"/>
              </a:lnSpc>
              <a:spcBef>
                <a:spcPts val="0"/>
              </a:spcBef>
              <a:spcAft>
                <a:spcPts val="0"/>
              </a:spcAft>
              <a:buClr>
                <a:schemeClr val="dk1"/>
              </a:buClr>
              <a:buSzPts val="2400"/>
              <a:buChar char="•"/>
            </a:pPr>
            <a:r>
              <a:rPr lang="en-US"/>
              <a:t>Hàm nhận tham số là tham chiếu</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void Swap(int &amp;X, int &amp;Y){</a:t>
            </a:r>
            <a:endParaRPr/>
          </a:p>
          <a:p>
            <a:pPr indent="0" lvl="1" marL="457200" rtl="0" algn="l">
              <a:lnSpc>
                <a:spcPct val="100000"/>
              </a:lnSpc>
              <a:spcBef>
                <a:spcPts val="500"/>
              </a:spcBef>
              <a:spcAft>
                <a:spcPts val="0"/>
              </a:spcAft>
              <a:buClr>
                <a:schemeClr val="dk1"/>
              </a:buClr>
              <a:buSzPts val="2400"/>
              <a:buNone/>
            </a:pPr>
            <a:r>
              <a:rPr lang="en-US" sz="2400">
                <a:latin typeface="Courier New"/>
                <a:ea typeface="Courier New"/>
                <a:cs typeface="Courier New"/>
                <a:sym typeface="Courier New"/>
              </a:rPr>
              <a:t>int Temp = X;</a:t>
            </a:r>
            <a:endParaRPr/>
          </a:p>
          <a:p>
            <a:pPr indent="0" lvl="1" marL="457200" rtl="0" algn="l">
              <a:lnSpc>
                <a:spcPct val="100000"/>
              </a:lnSpc>
              <a:spcBef>
                <a:spcPts val="500"/>
              </a:spcBef>
              <a:spcAft>
                <a:spcPts val="0"/>
              </a:spcAft>
              <a:buClr>
                <a:schemeClr val="dk1"/>
              </a:buClr>
              <a:buSzPts val="2400"/>
              <a:buNone/>
            </a:pPr>
            <a:r>
              <a:rPr lang="en-US" sz="2400">
                <a:latin typeface="Courier New"/>
                <a:ea typeface="Courier New"/>
                <a:cs typeface="Courier New"/>
                <a:sym typeface="Courier New"/>
              </a:rPr>
              <a:t>X = Y;</a:t>
            </a:r>
            <a:endParaRPr/>
          </a:p>
          <a:p>
            <a:pPr indent="0" lvl="1" marL="457200" rtl="0" algn="l">
              <a:lnSpc>
                <a:spcPct val="100000"/>
              </a:lnSpc>
              <a:spcBef>
                <a:spcPts val="500"/>
              </a:spcBef>
              <a:spcAft>
                <a:spcPts val="0"/>
              </a:spcAft>
              <a:buClr>
                <a:schemeClr val="dk1"/>
              </a:buClr>
              <a:buSzPts val="2400"/>
              <a:buNone/>
            </a:pPr>
            <a:r>
              <a:rPr lang="en-US" sz="2400">
                <a:latin typeface="Courier New"/>
                <a:ea typeface="Courier New"/>
                <a:cs typeface="Courier New"/>
                <a:sym typeface="Courier New"/>
              </a:rPr>
              <a:t>Y = Temp;</a:t>
            </a:r>
            <a:endParaRPr/>
          </a:p>
          <a:p>
            <a:pPr indent="0" lvl="0" marL="0" rtl="0" algn="l">
              <a:lnSpc>
                <a:spcPct val="100000"/>
              </a:lnSpc>
              <a:spcBef>
                <a:spcPts val="1000"/>
              </a:spcBef>
              <a:spcAft>
                <a:spcPts val="0"/>
              </a:spcAft>
              <a:buClr>
                <a:schemeClr val="dk1"/>
              </a:buClr>
              <a:buSzPts val="2400"/>
              <a:buNone/>
            </a:pPr>
            <a:r>
              <a:rPr lang="en-US">
                <a:latin typeface="Courier New"/>
                <a:ea typeface="Courier New"/>
                <a:cs typeface="Courier New"/>
                <a:sym typeface="Courier New"/>
              </a:rPr>
              <a:t>}</a:t>
            </a:r>
            <a:endParaRPr/>
          </a:p>
          <a:p>
            <a:pPr indent="-285750" lvl="0" marL="285750" rtl="0" algn="l">
              <a:lnSpc>
                <a:spcPct val="150000"/>
              </a:lnSpc>
              <a:spcBef>
                <a:spcPts val="1000"/>
              </a:spcBef>
              <a:spcAft>
                <a:spcPts val="0"/>
              </a:spcAft>
              <a:buClr>
                <a:schemeClr val="dk1"/>
              </a:buClr>
              <a:buSzPts val="2400"/>
              <a:buChar char="•"/>
            </a:pPr>
            <a:r>
              <a:rPr lang="en-US"/>
              <a:t>Để hoán đổi giá trị hai biến A và B </a:t>
            </a:r>
            <a:endParaRPr/>
          </a:p>
          <a:p>
            <a:pPr indent="0" lvl="0" marL="0" rtl="0" algn="l">
              <a:lnSpc>
                <a:spcPct val="120000"/>
              </a:lnSpc>
              <a:spcBef>
                <a:spcPts val="1000"/>
              </a:spcBef>
              <a:spcAft>
                <a:spcPts val="0"/>
              </a:spcAft>
              <a:buClr>
                <a:schemeClr val="dk1"/>
              </a:buClr>
              <a:buSzPts val="2400"/>
              <a:buNone/>
            </a:pPr>
            <a:r>
              <a:rPr lang="en-US">
                <a:latin typeface="Courier New"/>
                <a:ea typeface="Courier New"/>
                <a:cs typeface="Courier New"/>
                <a:sym typeface="Courier New"/>
              </a:rPr>
              <a:t>Swap(A, B);</a:t>
            </a:r>
            <a:endParaRPr>
              <a:latin typeface="Courier New"/>
              <a:ea typeface="Courier New"/>
              <a:cs typeface="Courier New"/>
              <a:sym typeface="Courier New"/>
            </a:endParaRPr>
          </a:p>
        </p:txBody>
      </p:sp>
      <p:sp>
        <p:nvSpPr>
          <p:cNvPr id="115" name="Google Shape;115;p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2020-03-03T04:07:40Z</dcterms:created>
  <dc:creator>Dinh Viet Sang</dc:creator>
</cp:coreProperties>
</file>