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9144000"/>
  <p:notesSz cx="6858000" cy="9144000"/>
  <p:embeddedFontLst>
    <p:embeddedFont>
      <p:font typeface="Questrial"/>
      <p:regular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9" roundtripDataSignature="AMtx7miOXm8JUcEwcQDkZtUxJiQcry25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Questrial-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3" name="Google Shape;123;p10: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1" name="Google Shape;131;p11: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12: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7" name="Google Shape;147;p13: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5" name="Google Shape;15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3" name="Google Shape;163;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9" name="Google Shape;179;p17: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7" name="Google Shape;187;p18: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5" name="Google Shape;195;p19: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3" name="Google Shape;203;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2" name="Google Shape;242;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2" name="Google Shape;252;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2" name="Google Shape;262;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1" name="Google Shape;271;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1" name="Google Shape;281;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1" name="Google Shape;291;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 name="Google Shape;6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 name="Google Shape;6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5" name="Google Shape;325;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1" name="Google Shape;361;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2" name="Google Shape;36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9" name="Google Shape;369;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8" name="Google Shape;378;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6" name="Google Shape;386;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7" name="Google Shape;38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4" name="Google Shape;394;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2" name="Google Shape;402;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1" name="Google Shape;411;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9" name="Google Shape;419;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7" name="Google Shape;427;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8" name="Google Shape;428;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 name="Google Shape;7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 name="Google Shape;7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5" name="Google Shape;435;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6" name="Google Shape;43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3" name="Google Shape;443;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 name="Google Shape;8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 name="Google Shape;8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 name="Google Shape;97;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p8: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 name="Google Shape;115;p9: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54"/>
          <p:cNvSpPr txBox="1"/>
          <p:nvPr>
            <p:ph type="ctrTitle"/>
          </p:nvPr>
        </p:nvSpPr>
        <p:spPr>
          <a:xfrm>
            <a:off x="685800" y="1828945"/>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Questrial"/>
              <a:buNone/>
              <a:defRPr sz="6000">
                <a:solidFill>
                  <a:schemeClr val="lt1"/>
                </a:solidFill>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54"/>
          <p:cNvSpPr txBox="1"/>
          <p:nvPr>
            <p:ph idx="1" type="subTitle"/>
          </p:nvPr>
        </p:nvSpPr>
        <p:spPr>
          <a:xfrm>
            <a:off x="1143000" y="4308620"/>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5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Questrial"/>
              <a:buNone/>
              <a:defRPr b="1" sz="3600">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5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Questrial"/>
                <a:ea typeface="Questrial"/>
                <a:cs typeface="Questrial"/>
                <a:sym typeface="Questrial"/>
              </a:defRPr>
            </a:lvl1pPr>
            <a:lvl2pPr indent="-381000" lvl="1" marL="914400" algn="l">
              <a:lnSpc>
                <a:spcPct val="90000"/>
              </a:lnSpc>
              <a:spcBef>
                <a:spcPts val="500"/>
              </a:spcBef>
              <a:spcAft>
                <a:spcPts val="0"/>
              </a:spcAft>
              <a:buClr>
                <a:schemeClr val="dk1"/>
              </a:buClr>
              <a:buSzPts val="2400"/>
              <a:buChar char="•"/>
              <a:defRPr>
                <a:latin typeface="Questrial"/>
                <a:ea typeface="Questrial"/>
                <a:cs typeface="Questrial"/>
                <a:sym typeface="Questrial"/>
              </a:defRPr>
            </a:lvl2pPr>
            <a:lvl3pPr indent="-355600" lvl="2" marL="1371600" algn="l">
              <a:lnSpc>
                <a:spcPct val="90000"/>
              </a:lnSpc>
              <a:spcBef>
                <a:spcPts val="500"/>
              </a:spcBef>
              <a:spcAft>
                <a:spcPts val="0"/>
              </a:spcAft>
              <a:buClr>
                <a:schemeClr val="dk1"/>
              </a:buClr>
              <a:buSzPts val="2000"/>
              <a:buChar char="•"/>
              <a:defRPr>
                <a:latin typeface="Questrial"/>
                <a:ea typeface="Questrial"/>
                <a:cs typeface="Questrial"/>
                <a:sym typeface="Questrial"/>
              </a:defRPr>
            </a:lvl3pPr>
            <a:lvl4pPr indent="-342900" lvl="3" marL="1828800" algn="l">
              <a:lnSpc>
                <a:spcPct val="90000"/>
              </a:lnSpc>
              <a:spcBef>
                <a:spcPts val="500"/>
              </a:spcBef>
              <a:spcAft>
                <a:spcPts val="0"/>
              </a:spcAft>
              <a:buClr>
                <a:schemeClr val="dk1"/>
              </a:buClr>
              <a:buSzPts val="1800"/>
              <a:buChar char="•"/>
              <a:defRPr>
                <a:latin typeface="Questrial"/>
                <a:ea typeface="Questrial"/>
                <a:cs typeface="Questrial"/>
                <a:sym typeface="Questrial"/>
              </a:defRPr>
            </a:lvl4pPr>
            <a:lvl5pPr indent="-342900" lvl="4" marL="2286000" algn="l">
              <a:lnSpc>
                <a:spcPct val="90000"/>
              </a:lnSpc>
              <a:spcBef>
                <a:spcPts val="500"/>
              </a:spcBef>
              <a:spcAft>
                <a:spcPts val="0"/>
              </a:spcAft>
              <a:buClr>
                <a:schemeClr val="dk1"/>
              </a:buClr>
              <a:buSzPts val="1800"/>
              <a:buChar char="•"/>
              <a:defRPr>
                <a:latin typeface="Questrial"/>
                <a:ea typeface="Questrial"/>
                <a:cs typeface="Questrial"/>
                <a:sym typeface="Quest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5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 name="Shape 20"/>
        <p:cNvGrpSpPr/>
        <p:nvPr/>
      </p:nvGrpSpPr>
      <p:grpSpPr>
        <a:xfrm>
          <a:off x="0" y="0"/>
          <a:ext cx="0" cy="0"/>
          <a:chOff x="0" y="0"/>
          <a:chExt cx="0" cy="0"/>
        </a:xfrm>
      </p:grpSpPr>
      <p:sp>
        <p:nvSpPr>
          <p:cNvPr id="21" name="Google Shape;21;p56"/>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6"/>
          <p:cNvSpPr txBox="1"/>
          <p:nvPr>
            <p:ph idx="1" type="body"/>
          </p:nvPr>
        </p:nvSpPr>
        <p:spPr>
          <a:xfrm>
            <a:off x="628650" y="162877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56"/>
          <p:cNvSpPr txBox="1"/>
          <p:nvPr>
            <p:ph idx="2" type="body"/>
          </p:nvPr>
        </p:nvSpPr>
        <p:spPr>
          <a:xfrm>
            <a:off x="4629150" y="162877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6"/>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7"/>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7"/>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58"/>
          <p:cNvSpPr txBox="1"/>
          <p:nvPr>
            <p:ph type="title"/>
          </p:nvPr>
        </p:nvSpPr>
        <p:spPr>
          <a:xfrm>
            <a:off x="215900" y="1781176"/>
            <a:ext cx="2711450" cy="42449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2F2F2"/>
              </a:buClr>
              <a:buSzPts val="4400"/>
              <a:buFont typeface="Questrial"/>
              <a:buNone/>
              <a:defRPr>
                <a:solidFill>
                  <a:srgbClr val="F2F2F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8"/>
          <p:cNvSpPr txBox="1"/>
          <p:nvPr>
            <p:ph idx="10" type="dt"/>
          </p:nvPr>
        </p:nvSpPr>
        <p:spPr>
          <a:xfrm>
            <a:off x="7397750" y="6121400"/>
            <a:ext cx="1117600" cy="27622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58"/>
          <p:cNvSpPr txBox="1"/>
          <p:nvPr>
            <p:ph idx="11" type="ftr"/>
          </p:nvPr>
        </p:nvSpPr>
        <p:spPr>
          <a:xfrm>
            <a:off x="4387850" y="6432550"/>
            <a:ext cx="30099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58"/>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9"/>
          <p:cNvSpPr txBox="1"/>
          <p:nvPr>
            <p:ph type="title"/>
          </p:nvPr>
        </p:nvSpPr>
        <p:spPr>
          <a:xfrm>
            <a:off x="623888" y="1223966"/>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Questrial"/>
              <a:buNone/>
              <a:defRPr b="1" sz="6000">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9"/>
          <p:cNvSpPr txBox="1"/>
          <p:nvPr>
            <p:ph idx="1" type="body"/>
          </p:nvPr>
        </p:nvSpPr>
        <p:spPr>
          <a:xfrm>
            <a:off x="623888" y="43227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59"/>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0"/>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6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0"/>
          <p:cNvSpPr txBox="1"/>
          <p:nvPr>
            <p:ph idx="12" type="sldNum"/>
          </p:nvPr>
        </p:nvSpPr>
        <p:spPr>
          <a:xfrm>
            <a:off x="8026400" y="6492874"/>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61"/>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Quest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53"/>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3"/>
          <p:cNvSpPr txBox="1"/>
          <p:nvPr>
            <p:ph idx="1" type="body"/>
          </p:nvPr>
        </p:nvSpPr>
        <p:spPr>
          <a:xfrm>
            <a:off x="628650" y="1625600"/>
            <a:ext cx="7886700" cy="446087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estrial"/>
                <a:ea typeface="Questrial"/>
                <a:cs typeface="Questrial"/>
                <a:sym typeface="Quest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3"/>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libri"/>
                <a:ea typeface="Calibri"/>
                <a:cs typeface="Calibri"/>
                <a:sym typeface="Calibri"/>
              </a:defRPr>
            </a:lvl1pPr>
            <a:lvl2pPr indent="0" lvl="1" marL="0" marR="0" rtl="0" algn="r">
              <a:spcBef>
                <a:spcPts val="0"/>
              </a:spcBef>
              <a:buNone/>
              <a:defRPr b="0" i="0" sz="1200" u="none" cap="none" strike="noStrike">
                <a:solidFill>
                  <a:srgbClr val="595959"/>
                </a:solidFill>
                <a:latin typeface="Calibri"/>
                <a:ea typeface="Calibri"/>
                <a:cs typeface="Calibri"/>
                <a:sym typeface="Calibri"/>
              </a:defRPr>
            </a:lvl2pPr>
            <a:lvl3pPr indent="0" lvl="2" marL="0" marR="0" rtl="0" algn="r">
              <a:spcBef>
                <a:spcPts val="0"/>
              </a:spcBef>
              <a:buNone/>
              <a:defRPr b="0" i="0" sz="1200" u="none" cap="none" strike="noStrike">
                <a:solidFill>
                  <a:srgbClr val="595959"/>
                </a:solidFill>
                <a:latin typeface="Calibri"/>
                <a:ea typeface="Calibri"/>
                <a:cs typeface="Calibri"/>
                <a:sym typeface="Calibri"/>
              </a:defRPr>
            </a:lvl3pPr>
            <a:lvl4pPr indent="0" lvl="3" marL="0" marR="0" rtl="0" algn="r">
              <a:spcBef>
                <a:spcPts val="0"/>
              </a:spcBef>
              <a:buNone/>
              <a:defRPr b="0" i="0" sz="1200" u="none" cap="none" strike="noStrike">
                <a:solidFill>
                  <a:srgbClr val="595959"/>
                </a:solidFill>
                <a:latin typeface="Calibri"/>
                <a:ea typeface="Calibri"/>
                <a:cs typeface="Calibri"/>
                <a:sym typeface="Calibri"/>
              </a:defRPr>
            </a:lvl4pPr>
            <a:lvl5pPr indent="0" lvl="4" marL="0" marR="0" rtl="0" algn="r">
              <a:spcBef>
                <a:spcPts val="0"/>
              </a:spcBef>
              <a:buNone/>
              <a:defRPr b="0" i="0" sz="1200" u="none" cap="none" strike="noStrike">
                <a:solidFill>
                  <a:srgbClr val="595959"/>
                </a:solidFill>
                <a:latin typeface="Calibri"/>
                <a:ea typeface="Calibri"/>
                <a:cs typeface="Calibri"/>
                <a:sym typeface="Calibri"/>
              </a:defRPr>
            </a:lvl5pPr>
            <a:lvl6pPr indent="0" lvl="5" marL="0" marR="0" rtl="0" algn="r">
              <a:spcBef>
                <a:spcPts val="0"/>
              </a:spcBef>
              <a:buNone/>
              <a:defRPr b="0" i="0" sz="1200" u="none" cap="none" strike="noStrike">
                <a:solidFill>
                  <a:srgbClr val="595959"/>
                </a:solidFill>
                <a:latin typeface="Calibri"/>
                <a:ea typeface="Calibri"/>
                <a:cs typeface="Calibri"/>
                <a:sym typeface="Calibri"/>
              </a:defRPr>
            </a:lvl6pPr>
            <a:lvl7pPr indent="0" lvl="6" marL="0" marR="0" rtl="0" algn="r">
              <a:spcBef>
                <a:spcPts val="0"/>
              </a:spcBef>
              <a:buNone/>
              <a:defRPr b="0" i="0" sz="1200" u="none" cap="none" strike="noStrike">
                <a:solidFill>
                  <a:srgbClr val="595959"/>
                </a:solidFill>
                <a:latin typeface="Calibri"/>
                <a:ea typeface="Calibri"/>
                <a:cs typeface="Calibri"/>
                <a:sym typeface="Calibri"/>
              </a:defRPr>
            </a:lvl7pPr>
            <a:lvl8pPr indent="0" lvl="7" marL="0" marR="0" rtl="0" algn="r">
              <a:spcBef>
                <a:spcPts val="0"/>
              </a:spcBef>
              <a:buNone/>
              <a:defRPr b="0" i="0" sz="1200" u="none" cap="none" strike="noStrike">
                <a:solidFill>
                  <a:srgbClr val="595959"/>
                </a:solidFill>
                <a:latin typeface="Calibri"/>
                <a:ea typeface="Calibri"/>
                <a:cs typeface="Calibri"/>
                <a:sym typeface="Calibri"/>
              </a:defRPr>
            </a:lvl8pPr>
            <a:lvl9pPr indent="0" lvl="8" marL="0" marR="0" rtl="0" algn="r">
              <a:spcBef>
                <a:spcPts val="0"/>
              </a:spcBef>
              <a:buNone/>
              <a:defRPr b="0" i="0" sz="12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gen.lib.rus.ec/book/index.php?md5=BFFBEC829F553EF6FB973BB20FE021E2"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techdifferences.com/difference-between-inline-and-macro.html" TargetMode="External"/><Relationship Id="rId4" Type="http://schemas.openxmlformats.org/officeDocument/2006/relationships/hyperlink" Target="https://viblo.asia/p/inline-function-jvElaGRDKkw" TargetMode="External"/><Relationship Id="rId5" Type="http://schemas.openxmlformats.org/officeDocument/2006/relationships/hyperlink" Target="https://people.cs.clemson.edu/~dhouse/courses/405/papers/optimize.pdf" TargetMode="External"/><Relationship Id="rId6" Type="http://schemas.openxmlformats.org/officeDocument/2006/relationships/hyperlink" Target="http://gen.lib.rus.ec/book/index.php?md5=BFFBEC829F553EF6FB973BB20FE021E2"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ctrTitle"/>
          </p:nvPr>
        </p:nvSpPr>
        <p:spPr>
          <a:xfrm>
            <a:off x="685800" y="1828945"/>
            <a:ext cx="77724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Questrial"/>
              <a:buNone/>
            </a:pPr>
            <a:r>
              <a:rPr b="1" lang="en-US" sz="4800"/>
              <a:t>Chương 4: </a:t>
            </a:r>
            <a:br>
              <a:rPr b="1" lang="en-US"/>
            </a:br>
            <a:r>
              <a:rPr b="1" lang="en-US"/>
              <a:t>Kỹ thuật viết mã nguồn</a:t>
            </a:r>
            <a:br>
              <a:rPr b="1" lang="en-US"/>
            </a:br>
            <a:r>
              <a:rPr b="1" lang="en-US"/>
              <a:t>hiệu quả</a:t>
            </a:r>
            <a:endParaRPr b="1"/>
          </a:p>
        </p:txBody>
      </p:sp>
      <p:sp>
        <p:nvSpPr>
          <p:cNvPr id="51" name="Google Shape;51;p1"/>
          <p:cNvSpPr txBox="1"/>
          <p:nvPr>
            <p:ph idx="1" type="subTitle"/>
          </p:nvPr>
        </p:nvSpPr>
        <p:spPr>
          <a:xfrm>
            <a:off x="1143000" y="4308620"/>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t/>
            </a:r>
            <a:endParaRPr/>
          </a:p>
        </p:txBody>
      </p:sp>
      <p:sp>
        <p:nvSpPr>
          <p:cNvPr id="52" name="Google Shape;52;p1"/>
          <p:cNvSpPr txBox="1"/>
          <p:nvPr>
            <p:ph idx="4294967295" type="sldNum"/>
          </p:nvPr>
        </p:nvSpPr>
        <p:spPr>
          <a:xfrm>
            <a:off x="708660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Inline functions</a:t>
            </a:r>
            <a:endParaRPr/>
          </a:p>
        </p:txBody>
      </p:sp>
      <p:sp>
        <p:nvSpPr>
          <p:cNvPr id="127" name="Google Shape;127;p10"/>
          <p:cNvSpPr txBox="1"/>
          <p:nvPr>
            <p:ph idx="1" type="body"/>
          </p:nvPr>
        </p:nvSpPr>
        <p:spPr>
          <a:xfrm>
            <a:off x="276045" y="810489"/>
            <a:ext cx="8796950" cy="5545862"/>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07000"/>
              </a:lnSpc>
              <a:spcBef>
                <a:spcPts val="0"/>
              </a:spcBef>
              <a:spcAft>
                <a:spcPts val="0"/>
              </a:spcAft>
              <a:buClr>
                <a:srgbClr val="BC7A00"/>
              </a:buClr>
              <a:buSzPts val="2400"/>
              <a:buNone/>
            </a:pPr>
            <a:r>
              <a:rPr lang="en-US">
                <a:solidFill>
                  <a:srgbClr val="BC7A00"/>
                </a:solidFill>
                <a:latin typeface="Courier New"/>
                <a:ea typeface="Courier New"/>
                <a:cs typeface="Courier New"/>
                <a:sym typeface="Courier New"/>
              </a:rPr>
              <a:t>#include &lt;iostream&gt; </a:t>
            </a:r>
            <a:endParaRPr>
              <a:latin typeface="Calibri"/>
              <a:ea typeface="Calibri"/>
              <a:cs typeface="Calibri"/>
              <a:sym typeface="Calibri"/>
            </a:endParaRPr>
          </a:p>
          <a:p>
            <a:pPr indent="0" lvl="0" marL="0" marR="0" rtl="0" algn="l">
              <a:lnSpc>
                <a:spcPct val="107000"/>
              </a:lnSpc>
              <a:spcBef>
                <a:spcPts val="0"/>
              </a:spcBef>
              <a:spcAft>
                <a:spcPts val="0"/>
              </a:spcAft>
              <a:buClr>
                <a:srgbClr val="BC7A00"/>
              </a:buClr>
              <a:buSzPts val="2400"/>
              <a:buNone/>
            </a:pPr>
            <a:r>
              <a:rPr lang="en-US">
                <a:solidFill>
                  <a:srgbClr val="BC7A00"/>
                </a:solidFill>
                <a:latin typeface="Courier New"/>
                <a:ea typeface="Courier New"/>
                <a:cs typeface="Courier New"/>
                <a:sym typeface="Courier New"/>
              </a:rPr>
              <a:t>#include &lt;cmath&gt; </a:t>
            </a:r>
            <a:endParaRPr>
              <a:latin typeface="Calibri"/>
              <a:ea typeface="Calibri"/>
              <a:cs typeface="Calibri"/>
              <a:sym typeface="Calibri"/>
            </a:endParaRPr>
          </a:p>
          <a:p>
            <a:pPr indent="0" lvl="0" marL="0" marR="0" rtl="0" algn="l">
              <a:lnSpc>
                <a:spcPct val="107000"/>
              </a:lnSpc>
              <a:spcBef>
                <a:spcPts val="0"/>
              </a:spcBef>
              <a:spcAft>
                <a:spcPts val="0"/>
              </a:spcAft>
              <a:buClr>
                <a:srgbClr val="008000"/>
              </a:buClr>
              <a:buSzPts val="2400"/>
              <a:buNone/>
            </a:pPr>
            <a:r>
              <a:rPr b="1" lang="en-US">
                <a:solidFill>
                  <a:srgbClr val="008000"/>
                </a:solidFill>
                <a:latin typeface="Courier New"/>
                <a:ea typeface="Courier New"/>
                <a:cs typeface="Courier New"/>
                <a:sym typeface="Courier New"/>
              </a:rPr>
              <a:t>using</a:t>
            </a: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namespace</a:t>
            </a:r>
            <a:r>
              <a:rPr lang="en-US">
                <a:latin typeface="Courier New"/>
                <a:ea typeface="Courier New"/>
                <a:cs typeface="Courier New"/>
                <a:sym typeface="Courier New"/>
              </a:rPr>
              <a:t> std; </a:t>
            </a:r>
            <a:endParaRPr>
              <a:latin typeface="Calibri"/>
              <a:ea typeface="Calibri"/>
              <a:cs typeface="Calibri"/>
              <a:sym typeface="Calibri"/>
            </a:endParaRPr>
          </a:p>
          <a:p>
            <a:pPr indent="0" lvl="0" marL="0" marR="0" rtl="0" algn="l">
              <a:lnSpc>
                <a:spcPct val="107000"/>
              </a:lnSpc>
              <a:spcBef>
                <a:spcPts val="0"/>
              </a:spcBef>
              <a:spcAft>
                <a:spcPts val="0"/>
              </a:spcAft>
              <a:buClr>
                <a:srgbClr val="FF0000"/>
              </a:buClr>
              <a:buSzPts val="2400"/>
              <a:buNone/>
            </a:pPr>
            <a:r>
              <a:rPr b="1" lang="en-US">
                <a:solidFill>
                  <a:srgbClr val="FF0000"/>
                </a:solidFill>
                <a:latin typeface="Courier New"/>
                <a:ea typeface="Courier New"/>
                <a:cs typeface="Courier New"/>
                <a:sym typeface="Courier New"/>
              </a:rPr>
              <a:t>inline</a:t>
            </a:r>
            <a:r>
              <a:rPr lang="en-US">
                <a:solidFill>
                  <a:srgbClr val="FF0000"/>
                </a:solidFill>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double</a:t>
            </a:r>
            <a:r>
              <a:rPr lang="en-US">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hypothenuse</a:t>
            </a: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double</a:t>
            </a:r>
            <a:r>
              <a:rPr lang="en-US">
                <a:latin typeface="Courier New"/>
                <a:ea typeface="Courier New"/>
                <a:cs typeface="Courier New"/>
                <a:sym typeface="Courier New"/>
              </a:rPr>
              <a:t> a, </a:t>
            </a:r>
            <a:r>
              <a:rPr lang="en-US">
                <a:solidFill>
                  <a:srgbClr val="B00040"/>
                </a:solidFill>
                <a:latin typeface="Courier New"/>
                <a:ea typeface="Courier New"/>
                <a:cs typeface="Courier New"/>
                <a:sym typeface="Courier New"/>
              </a:rPr>
              <a:t>double</a:t>
            </a:r>
            <a:r>
              <a:rPr lang="en-US">
                <a:latin typeface="Courier New"/>
                <a:ea typeface="Courier New"/>
                <a:cs typeface="Courier New"/>
                <a:sym typeface="Courier New"/>
              </a:rPr>
              <a:t> b){</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sqrt (a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b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b);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rgbClr val="B00040"/>
              </a:buClr>
              <a:buSzPts val="2400"/>
              <a:buNone/>
            </a:pP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main</a:t>
            </a:r>
            <a:r>
              <a:rPr lang="en-US">
                <a:latin typeface="Courier New"/>
                <a:ea typeface="Courier New"/>
                <a:cs typeface="Courier New"/>
                <a:sym typeface="Courier New"/>
              </a:rPr>
              <a:t> (){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double</a:t>
            </a:r>
            <a:r>
              <a:rPr lang="en-US">
                <a:latin typeface="Courier New"/>
                <a:ea typeface="Courier New"/>
                <a:cs typeface="Courier New"/>
                <a:sym typeface="Courier New"/>
              </a:rPr>
              <a:t> k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6</a:t>
            </a:r>
            <a:r>
              <a:rPr lang="en-US">
                <a:latin typeface="Courier New"/>
                <a:ea typeface="Courier New"/>
                <a:cs typeface="Courier New"/>
                <a:sym typeface="Courier New"/>
              </a:rPr>
              <a:t>, m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9</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i="1" lang="en-US">
                <a:solidFill>
                  <a:srgbClr val="408080"/>
                </a:solidFill>
                <a:latin typeface="Courier New"/>
                <a:ea typeface="Courier New"/>
                <a:cs typeface="Courier New"/>
                <a:sym typeface="Courier New"/>
              </a:rPr>
              <a:t>// 2 dòng sau thực hiện như nhau: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cout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hypothenuse (k, m)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endl;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cout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a:t>
            </a:r>
            <a:r>
              <a:rPr lang="en-US">
                <a:solidFill>
                  <a:srgbClr val="FF0000"/>
                </a:solidFill>
                <a:latin typeface="Courier New"/>
                <a:ea typeface="Courier New"/>
                <a:cs typeface="Courier New"/>
                <a:sym typeface="Courier New"/>
              </a:rPr>
              <a:t>sqrt (k * k + m * m)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endl;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0</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endParaRPr>
              <a:latin typeface="Calibri"/>
              <a:ea typeface="Calibri"/>
              <a:cs typeface="Calibri"/>
              <a:sym typeface="Calibri"/>
            </a:endParaRPr>
          </a:p>
        </p:txBody>
      </p:sp>
      <p:sp>
        <p:nvSpPr>
          <p:cNvPr id="128" name="Google Shape;128;p1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Inline functions</a:t>
            </a:r>
            <a:endParaRPr/>
          </a:p>
        </p:txBody>
      </p:sp>
      <p:sp>
        <p:nvSpPr>
          <p:cNvPr id="135" name="Google Shape;135;p11"/>
          <p:cNvSpPr txBox="1"/>
          <p:nvPr>
            <p:ph idx="1" type="body"/>
          </p:nvPr>
        </p:nvSpPr>
        <p:spPr>
          <a:xfrm>
            <a:off x="664953" y="775983"/>
            <a:ext cx="7848600" cy="591098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00000"/>
              </a:lnSpc>
              <a:spcBef>
                <a:spcPts val="0"/>
              </a:spcBef>
              <a:spcAft>
                <a:spcPts val="0"/>
              </a:spcAft>
              <a:buClr>
                <a:schemeClr val="dk1"/>
              </a:buClr>
              <a:buSzPct val="100000"/>
              <a:buFont typeface="Noto Sans Symbols"/>
              <a:buNone/>
            </a:pPr>
            <a:r>
              <a:rPr lang="en-US" sz="2000">
                <a:latin typeface="Courier New"/>
                <a:ea typeface="Courier New"/>
                <a:cs typeface="Courier New"/>
                <a:sym typeface="Courier New"/>
              </a:rPr>
              <a:t>#include &lt;iostream&gt;</a:t>
            </a:r>
            <a:endParaRPr/>
          </a:p>
          <a:p>
            <a:pPr indent="-228600" lvl="0" marL="228600" rtl="0" algn="l">
              <a:lnSpc>
                <a:spcPct val="100000"/>
              </a:lnSpc>
              <a:spcBef>
                <a:spcPts val="600"/>
              </a:spcBef>
              <a:spcAft>
                <a:spcPts val="0"/>
              </a:spcAft>
              <a:buClr>
                <a:schemeClr val="dk1"/>
              </a:buClr>
              <a:buSzPct val="100000"/>
              <a:buFont typeface="Noto Sans Symbols"/>
              <a:buNone/>
            </a:pPr>
            <a:r>
              <a:rPr lang="en-US" sz="2000">
                <a:latin typeface="Courier New"/>
                <a:ea typeface="Courier New"/>
                <a:cs typeface="Courier New"/>
                <a:sym typeface="Courier New"/>
              </a:rPr>
              <a:t>using namespace std;</a:t>
            </a:r>
            <a:endParaRPr/>
          </a:p>
          <a:p>
            <a:pPr indent="-228600" lvl="0" marL="228600" rtl="0" algn="l">
              <a:lnSpc>
                <a:spcPct val="100000"/>
              </a:lnSpc>
              <a:spcBef>
                <a:spcPts val="600"/>
              </a:spcBef>
              <a:spcAft>
                <a:spcPts val="0"/>
              </a:spcAft>
              <a:buClr>
                <a:schemeClr val="dk1"/>
              </a:buClr>
              <a:buSzPct val="100000"/>
              <a:buFont typeface="Noto Sans Symbols"/>
              <a:buNone/>
            </a:pPr>
            <a:r>
              <a:rPr lang="en-US" sz="2000">
                <a:latin typeface="Courier New"/>
                <a:ea typeface="Courier New"/>
                <a:cs typeface="Courier New"/>
                <a:sym typeface="Courier New"/>
              </a:rPr>
              <a:t>inline int max(int a, int b){</a:t>
            </a:r>
            <a:endParaRPr/>
          </a:p>
          <a:p>
            <a:pPr indent="-228600" lvl="0" marL="228600" rtl="0" algn="l">
              <a:lnSpc>
                <a:spcPct val="100000"/>
              </a:lnSpc>
              <a:spcBef>
                <a:spcPts val="600"/>
              </a:spcBef>
              <a:spcAft>
                <a:spcPts val="0"/>
              </a:spcAft>
              <a:buClr>
                <a:schemeClr val="dk1"/>
              </a:buClr>
              <a:buSzPct val="100000"/>
              <a:buFont typeface="Noto Sans Symbols"/>
              <a:buNone/>
            </a:pPr>
            <a:r>
              <a:rPr lang="en-US" sz="2000">
                <a:latin typeface="Courier New"/>
                <a:ea typeface="Courier New"/>
                <a:cs typeface="Courier New"/>
                <a:sym typeface="Courier New"/>
              </a:rPr>
              <a:t>	return a &gt; b ? a : b;</a:t>
            </a:r>
            <a:endParaRPr/>
          </a:p>
          <a:p>
            <a:pPr indent="-228600" lvl="0" marL="228600" rtl="0" algn="l">
              <a:lnSpc>
                <a:spcPct val="100000"/>
              </a:lnSpc>
              <a:spcBef>
                <a:spcPts val="600"/>
              </a:spcBef>
              <a:spcAft>
                <a:spcPts val="0"/>
              </a:spcAft>
              <a:buClr>
                <a:schemeClr val="dk1"/>
              </a:buClr>
              <a:buSzPct val="100000"/>
              <a:buFont typeface="Noto Sans Symbols"/>
              <a:buNone/>
            </a:pPr>
            <a:r>
              <a:rPr lang="en-US" sz="2000">
                <a:latin typeface="Courier New"/>
                <a:ea typeface="Courier New"/>
                <a:cs typeface="Courier New"/>
                <a:sym typeface="Courier New"/>
              </a:rPr>
              <a:t>}</a:t>
            </a:r>
            <a:endParaRPr/>
          </a:p>
          <a:p>
            <a:pPr indent="-228600" lvl="0" marL="228600" rtl="0" algn="l">
              <a:lnSpc>
                <a:spcPct val="100000"/>
              </a:lnSpc>
              <a:spcBef>
                <a:spcPts val="600"/>
              </a:spcBef>
              <a:spcAft>
                <a:spcPts val="0"/>
              </a:spcAft>
              <a:buClr>
                <a:schemeClr val="dk1"/>
              </a:buClr>
              <a:buSzPct val="100000"/>
              <a:buFont typeface="Noto Sans Symbols"/>
              <a:buNone/>
            </a:pPr>
            <a:r>
              <a:rPr lang="en-US" sz="2000">
                <a:latin typeface="Courier New"/>
                <a:ea typeface="Courier New"/>
                <a:cs typeface="Courier New"/>
                <a:sym typeface="Courier New"/>
              </a:rPr>
              <a:t>int main() {</a:t>
            </a:r>
            <a:endParaRPr/>
          </a:p>
          <a:p>
            <a:pPr indent="-228600" lvl="0" marL="228600" rtl="0" algn="l">
              <a:lnSpc>
                <a:spcPct val="100000"/>
              </a:lnSpc>
              <a:spcBef>
                <a:spcPts val="600"/>
              </a:spcBef>
              <a:spcAft>
                <a:spcPts val="0"/>
              </a:spcAft>
              <a:buClr>
                <a:schemeClr val="dk1"/>
              </a:buClr>
              <a:buSzPct val="100000"/>
              <a:buFont typeface="Noto Sans Symbols"/>
              <a:buNone/>
            </a:pPr>
            <a:r>
              <a:rPr lang="en-US" sz="2000">
                <a:latin typeface="Courier New"/>
                <a:ea typeface="Courier New"/>
                <a:cs typeface="Courier New"/>
                <a:sym typeface="Courier New"/>
              </a:rPr>
              <a:t>	cout &lt;&lt; </a:t>
            </a:r>
            <a:r>
              <a:rPr lang="en-US" sz="2000">
                <a:solidFill>
                  <a:srgbClr val="FF0000"/>
                </a:solidFill>
                <a:latin typeface="Courier New"/>
                <a:ea typeface="Courier New"/>
                <a:cs typeface="Courier New"/>
                <a:sym typeface="Courier New"/>
              </a:rPr>
              <a:t>max(3, 6) </a:t>
            </a:r>
            <a:r>
              <a:rPr lang="en-US" sz="2000">
                <a:latin typeface="Courier New"/>
                <a:ea typeface="Courier New"/>
                <a:cs typeface="Courier New"/>
                <a:sym typeface="Courier New"/>
              </a:rPr>
              <a:t>&lt;&lt; '\n';</a:t>
            </a:r>
            <a:endParaRPr/>
          </a:p>
          <a:p>
            <a:pPr indent="-228600" lvl="0" marL="228600" rtl="0" algn="l">
              <a:lnSpc>
                <a:spcPct val="100000"/>
              </a:lnSpc>
              <a:spcBef>
                <a:spcPts val="600"/>
              </a:spcBef>
              <a:spcAft>
                <a:spcPts val="0"/>
              </a:spcAft>
              <a:buClr>
                <a:schemeClr val="dk1"/>
              </a:buClr>
              <a:buSzPct val="100000"/>
              <a:buFont typeface="Noto Sans Symbols"/>
              <a:buNone/>
            </a:pPr>
            <a:r>
              <a:rPr lang="en-US" sz="2000">
                <a:latin typeface="Courier New"/>
                <a:ea typeface="Courier New"/>
                <a:cs typeface="Courier New"/>
                <a:sym typeface="Courier New"/>
              </a:rPr>
              <a:t>	cout &lt;&lt; </a:t>
            </a:r>
            <a:r>
              <a:rPr lang="en-US" sz="2000">
                <a:solidFill>
                  <a:srgbClr val="FF0000"/>
                </a:solidFill>
                <a:latin typeface="Courier New"/>
                <a:ea typeface="Courier New"/>
                <a:cs typeface="Courier New"/>
                <a:sym typeface="Courier New"/>
              </a:rPr>
              <a:t>max(6, 3) </a:t>
            </a:r>
            <a:r>
              <a:rPr lang="en-US" sz="2000">
                <a:latin typeface="Courier New"/>
                <a:ea typeface="Courier New"/>
                <a:cs typeface="Courier New"/>
                <a:sym typeface="Courier New"/>
              </a:rPr>
              <a:t>&lt;&lt; '\n';</a:t>
            </a:r>
            <a:endParaRPr/>
          </a:p>
          <a:p>
            <a:pPr indent="-228600" lvl="0" marL="228600" rtl="0" algn="l">
              <a:lnSpc>
                <a:spcPct val="100000"/>
              </a:lnSpc>
              <a:spcBef>
                <a:spcPts val="600"/>
              </a:spcBef>
              <a:spcAft>
                <a:spcPts val="0"/>
              </a:spcAft>
              <a:buClr>
                <a:schemeClr val="dk1"/>
              </a:buClr>
              <a:buSzPct val="100000"/>
              <a:buFont typeface="Noto Sans Symbols"/>
              <a:buNone/>
            </a:pPr>
            <a:r>
              <a:rPr lang="en-US" sz="2000">
                <a:latin typeface="Courier New"/>
                <a:ea typeface="Courier New"/>
                <a:cs typeface="Courier New"/>
                <a:sym typeface="Courier New"/>
              </a:rPr>
              <a:t>	return 0;</a:t>
            </a:r>
            <a:endParaRPr/>
          </a:p>
          <a:p>
            <a:pPr indent="-228600" lvl="0" marL="228600" rtl="0" algn="l">
              <a:lnSpc>
                <a:spcPct val="100000"/>
              </a:lnSpc>
              <a:spcBef>
                <a:spcPts val="600"/>
              </a:spcBef>
              <a:spcAft>
                <a:spcPts val="0"/>
              </a:spcAft>
              <a:buClr>
                <a:schemeClr val="dk1"/>
              </a:buClr>
              <a:buSzPct val="100000"/>
              <a:buFont typeface="Noto Sans Symbols"/>
              <a:buNone/>
            </a:pPr>
            <a:r>
              <a:rPr lang="en-US" sz="2000">
                <a:latin typeface="Courier New"/>
                <a:ea typeface="Courier New"/>
                <a:cs typeface="Courier New"/>
                <a:sym typeface="Courier New"/>
              </a:rPr>
              <a:t>}</a:t>
            </a:r>
            <a:endParaRPr/>
          </a:p>
          <a:p>
            <a:pPr indent="0" lvl="0" marL="0" rtl="0" algn="l">
              <a:lnSpc>
                <a:spcPct val="100000"/>
              </a:lnSpc>
              <a:spcBef>
                <a:spcPts val="600"/>
              </a:spcBef>
              <a:spcAft>
                <a:spcPts val="0"/>
              </a:spcAft>
              <a:buClr>
                <a:schemeClr val="dk1"/>
              </a:buClr>
              <a:buSzPct val="120000"/>
              <a:buFont typeface="Noto Sans Symbols"/>
              <a:buNone/>
            </a:pPr>
            <a:r>
              <a:rPr lang="en-US"/>
              <a:t>Khi chương trình trên được biên dịch, mã máy được tạo ra tương tự như hàm </a:t>
            </a:r>
            <a:r>
              <a:rPr b="1" lang="en-US"/>
              <a:t>main()</a:t>
            </a:r>
            <a:r>
              <a:rPr lang="en-US"/>
              <a:t> bên dưới:</a:t>
            </a:r>
            <a:endParaRPr sz="2000">
              <a:latin typeface="Courier New"/>
              <a:ea typeface="Courier New"/>
              <a:cs typeface="Courier New"/>
              <a:sym typeface="Courier New"/>
            </a:endParaRPr>
          </a:p>
          <a:p>
            <a:pPr indent="-228600" lvl="0" marL="228600" rtl="0" algn="l">
              <a:lnSpc>
                <a:spcPct val="100000"/>
              </a:lnSpc>
              <a:spcBef>
                <a:spcPts val="600"/>
              </a:spcBef>
              <a:spcAft>
                <a:spcPts val="0"/>
              </a:spcAft>
              <a:buClr>
                <a:schemeClr val="dk1"/>
              </a:buClr>
              <a:buSzPct val="100000"/>
              <a:buFont typeface="Noto Sans Symbols"/>
              <a:buNone/>
            </a:pPr>
            <a:r>
              <a:rPr lang="en-US" sz="2000">
                <a:latin typeface="Courier New"/>
                <a:ea typeface="Courier New"/>
                <a:cs typeface="Courier New"/>
                <a:sym typeface="Courier New"/>
              </a:rPr>
              <a:t>int main(){</a:t>
            </a:r>
            <a:endParaRPr/>
          </a:p>
          <a:p>
            <a:pPr indent="-228600" lvl="0" marL="228600" rtl="0" algn="l">
              <a:lnSpc>
                <a:spcPct val="100000"/>
              </a:lnSpc>
              <a:spcBef>
                <a:spcPts val="600"/>
              </a:spcBef>
              <a:spcAft>
                <a:spcPts val="0"/>
              </a:spcAft>
              <a:buClr>
                <a:schemeClr val="dk1"/>
              </a:buClr>
              <a:buSzPct val="100000"/>
              <a:buFont typeface="Noto Sans Symbols"/>
              <a:buNone/>
            </a:pPr>
            <a:r>
              <a:rPr lang="en-US" sz="2000">
                <a:latin typeface="Courier New"/>
                <a:ea typeface="Courier New"/>
                <a:cs typeface="Courier New"/>
                <a:sym typeface="Courier New"/>
              </a:rPr>
              <a:t>	cout &lt;&lt; </a:t>
            </a:r>
            <a:r>
              <a:rPr lang="en-US" sz="2000">
                <a:solidFill>
                  <a:srgbClr val="FF0000"/>
                </a:solidFill>
                <a:latin typeface="Courier New"/>
                <a:ea typeface="Courier New"/>
                <a:cs typeface="Courier New"/>
                <a:sym typeface="Courier New"/>
              </a:rPr>
              <a:t>(3 &gt; 6 ? 3 : 6) </a:t>
            </a:r>
            <a:r>
              <a:rPr lang="en-US" sz="2000">
                <a:latin typeface="Courier New"/>
                <a:ea typeface="Courier New"/>
                <a:cs typeface="Courier New"/>
                <a:sym typeface="Courier New"/>
              </a:rPr>
              <a:t>&lt;&lt; '\n';</a:t>
            </a:r>
            <a:endParaRPr/>
          </a:p>
          <a:p>
            <a:pPr indent="-228600" lvl="0" marL="228600" rtl="0" algn="l">
              <a:lnSpc>
                <a:spcPct val="100000"/>
              </a:lnSpc>
              <a:spcBef>
                <a:spcPts val="600"/>
              </a:spcBef>
              <a:spcAft>
                <a:spcPts val="0"/>
              </a:spcAft>
              <a:buClr>
                <a:schemeClr val="dk1"/>
              </a:buClr>
              <a:buSzPct val="100000"/>
              <a:buFont typeface="Noto Sans Symbols"/>
              <a:buNone/>
            </a:pPr>
            <a:r>
              <a:rPr lang="en-US" sz="2000">
                <a:latin typeface="Courier New"/>
                <a:ea typeface="Courier New"/>
                <a:cs typeface="Courier New"/>
                <a:sym typeface="Courier New"/>
              </a:rPr>
              <a:t>	cout &lt;&lt; </a:t>
            </a:r>
            <a:r>
              <a:rPr lang="en-US" sz="2000">
                <a:solidFill>
                  <a:srgbClr val="FF0000"/>
                </a:solidFill>
                <a:latin typeface="Courier New"/>
                <a:ea typeface="Courier New"/>
                <a:cs typeface="Courier New"/>
                <a:sym typeface="Courier New"/>
              </a:rPr>
              <a:t>(6 &gt; 3 ? 6 : 3) </a:t>
            </a:r>
            <a:r>
              <a:rPr lang="en-US" sz="2000">
                <a:latin typeface="Courier New"/>
                <a:ea typeface="Courier New"/>
                <a:cs typeface="Courier New"/>
                <a:sym typeface="Courier New"/>
              </a:rPr>
              <a:t>&lt;&lt; '\n';</a:t>
            </a:r>
            <a:endParaRPr/>
          </a:p>
          <a:p>
            <a:pPr indent="-228600" lvl="0" marL="228600" rtl="0" algn="l">
              <a:lnSpc>
                <a:spcPct val="100000"/>
              </a:lnSpc>
              <a:spcBef>
                <a:spcPts val="600"/>
              </a:spcBef>
              <a:spcAft>
                <a:spcPts val="0"/>
              </a:spcAft>
              <a:buClr>
                <a:schemeClr val="dk1"/>
              </a:buClr>
              <a:buSzPct val="100000"/>
              <a:buFont typeface="Noto Sans Symbols"/>
              <a:buNone/>
            </a:pPr>
            <a:r>
              <a:rPr lang="en-US" sz="2000">
                <a:latin typeface="Courier New"/>
                <a:ea typeface="Courier New"/>
                <a:cs typeface="Courier New"/>
                <a:sym typeface="Courier New"/>
              </a:rPr>
              <a:t>	return 0;</a:t>
            </a:r>
            <a:endParaRPr/>
          </a:p>
          <a:p>
            <a:pPr indent="-228600" lvl="0" marL="228600" rtl="0" algn="l">
              <a:lnSpc>
                <a:spcPct val="100000"/>
              </a:lnSpc>
              <a:spcBef>
                <a:spcPts val="600"/>
              </a:spcBef>
              <a:spcAft>
                <a:spcPts val="0"/>
              </a:spcAft>
              <a:buClr>
                <a:schemeClr val="dk1"/>
              </a:buClr>
              <a:buSzPct val="100000"/>
              <a:buFont typeface="Noto Sans Symbols"/>
              <a:buNone/>
            </a:pPr>
            <a:r>
              <a:rPr lang="en-US" sz="2000">
                <a:latin typeface="Courier New"/>
                <a:ea typeface="Courier New"/>
                <a:cs typeface="Courier New"/>
                <a:sym typeface="Courier New"/>
              </a:rPr>
              <a:t>}</a:t>
            </a:r>
            <a:endParaRPr/>
          </a:p>
        </p:txBody>
      </p:sp>
      <p:sp>
        <p:nvSpPr>
          <p:cNvPr id="136" name="Google Shape;136;p1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Inline functions</a:t>
            </a:r>
            <a:endParaRPr/>
          </a:p>
        </p:txBody>
      </p:sp>
      <p:sp>
        <p:nvSpPr>
          <p:cNvPr id="143" name="Google Shape;143;p12"/>
          <p:cNvSpPr txBox="1"/>
          <p:nvPr>
            <p:ph idx="1" type="body"/>
          </p:nvPr>
        </p:nvSpPr>
        <p:spPr>
          <a:xfrm>
            <a:off x="664953" y="775983"/>
            <a:ext cx="7848600" cy="591098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lang="en-US"/>
              <a:t>Trình biên dịch </a:t>
            </a:r>
            <a:r>
              <a:rPr b="1" lang="en-US"/>
              <a:t>có thể không thực hiện nội tuyến</a:t>
            </a:r>
            <a:r>
              <a:rPr lang="en-US"/>
              <a:t> trong các trường hợp như:</a:t>
            </a:r>
            <a:endParaRPr/>
          </a:p>
          <a:p>
            <a:pPr indent="-228600" lvl="0" marL="228600" rtl="0" algn="l">
              <a:lnSpc>
                <a:spcPct val="100000"/>
              </a:lnSpc>
              <a:spcBef>
                <a:spcPts val="1000"/>
              </a:spcBef>
              <a:spcAft>
                <a:spcPts val="0"/>
              </a:spcAft>
              <a:buClr>
                <a:schemeClr val="dk1"/>
              </a:buClr>
              <a:buSzPts val="2400"/>
              <a:buChar char="•"/>
            </a:pPr>
            <a:r>
              <a:rPr lang="en-US"/>
              <a:t>Hàm chứa vòng lặp (for, while, do-while).</a:t>
            </a:r>
            <a:endParaRPr/>
          </a:p>
          <a:p>
            <a:pPr indent="-228600" lvl="0" marL="228600" rtl="0" algn="l">
              <a:lnSpc>
                <a:spcPct val="100000"/>
              </a:lnSpc>
              <a:spcBef>
                <a:spcPts val="1000"/>
              </a:spcBef>
              <a:spcAft>
                <a:spcPts val="0"/>
              </a:spcAft>
              <a:buClr>
                <a:schemeClr val="dk1"/>
              </a:buClr>
              <a:buSzPts val="2400"/>
              <a:buChar char="•"/>
            </a:pPr>
            <a:r>
              <a:rPr lang="en-US"/>
              <a:t>Hàm chứa các biến tĩnh.</a:t>
            </a:r>
            <a:endParaRPr/>
          </a:p>
          <a:p>
            <a:pPr indent="-228600" lvl="0" marL="228600" rtl="0" algn="l">
              <a:lnSpc>
                <a:spcPct val="100000"/>
              </a:lnSpc>
              <a:spcBef>
                <a:spcPts val="1000"/>
              </a:spcBef>
              <a:spcAft>
                <a:spcPts val="0"/>
              </a:spcAft>
              <a:buClr>
                <a:schemeClr val="dk1"/>
              </a:buClr>
              <a:buSzPts val="2400"/>
              <a:buChar char="•"/>
            </a:pPr>
            <a:r>
              <a:rPr lang="en-US"/>
              <a:t>Hàm đệ quy.</a:t>
            </a:r>
            <a:endParaRPr/>
          </a:p>
          <a:p>
            <a:pPr indent="-228600" lvl="0" marL="228600" rtl="0" algn="l">
              <a:lnSpc>
                <a:spcPct val="100000"/>
              </a:lnSpc>
              <a:spcBef>
                <a:spcPts val="1000"/>
              </a:spcBef>
              <a:spcAft>
                <a:spcPts val="0"/>
              </a:spcAft>
              <a:buClr>
                <a:schemeClr val="dk1"/>
              </a:buClr>
              <a:buSzPts val="2400"/>
              <a:buChar char="•"/>
            </a:pPr>
            <a:r>
              <a:rPr lang="en-US"/>
              <a:t>Hàm chứa câu lệnh switch hoặc goto.</a:t>
            </a:r>
            <a:endParaRPr/>
          </a:p>
          <a:p>
            <a:pPr indent="-101600" lvl="0" marL="228600" rtl="0" algn="l">
              <a:lnSpc>
                <a:spcPct val="100000"/>
              </a:lnSpc>
              <a:spcBef>
                <a:spcPts val="1000"/>
              </a:spcBef>
              <a:spcAft>
                <a:spcPts val="0"/>
              </a:spcAft>
              <a:buClr>
                <a:schemeClr val="dk1"/>
              </a:buClr>
              <a:buSzPts val="2000"/>
              <a:buNone/>
            </a:pPr>
            <a:r>
              <a:t/>
            </a:r>
            <a:endParaRPr sz="2000">
              <a:latin typeface="Courier New"/>
              <a:ea typeface="Courier New"/>
              <a:cs typeface="Courier New"/>
              <a:sym typeface="Courier New"/>
            </a:endParaRPr>
          </a:p>
        </p:txBody>
      </p:sp>
      <p:sp>
        <p:nvSpPr>
          <p:cNvPr id="144" name="Google Shape;144;p1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Inline functions</a:t>
            </a:r>
            <a:endParaRPr/>
          </a:p>
        </p:txBody>
      </p:sp>
      <p:sp>
        <p:nvSpPr>
          <p:cNvPr id="151" name="Google Shape;151;p13"/>
          <p:cNvSpPr txBox="1"/>
          <p:nvPr>
            <p:ph idx="1" type="body"/>
          </p:nvPr>
        </p:nvSpPr>
        <p:spPr>
          <a:xfrm>
            <a:off x="664953" y="775983"/>
            <a:ext cx="7848600" cy="5910987"/>
          </a:xfrm>
          <a:prstGeom prst="rect">
            <a:avLst/>
          </a:prstGeom>
          <a:noFill/>
          <a:ln>
            <a:noFill/>
          </a:ln>
        </p:spPr>
        <p:txBody>
          <a:bodyPr anchorCtr="0" anchor="t" bIns="45700" lIns="91425" spcFirstLastPara="1" rIns="91425" wrap="square" tIns="45700">
            <a:normAutofit/>
          </a:bodyPr>
          <a:lstStyle/>
          <a:p>
            <a:pPr indent="-222250" lvl="0" marL="228600" rtl="0" algn="l">
              <a:lnSpc>
                <a:spcPct val="110000"/>
              </a:lnSpc>
              <a:spcBef>
                <a:spcPts val="0"/>
              </a:spcBef>
              <a:spcAft>
                <a:spcPts val="0"/>
              </a:spcAft>
              <a:buClr>
                <a:schemeClr val="dk1"/>
              </a:buClr>
              <a:buSzPts val="2120"/>
              <a:buChar char="•"/>
            </a:pPr>
            <a:r>
              <a:rPr b="1" lang="en-US" sz="2120"/>
              <a:t>Ưu điểm:</a:t>
            </a:r>
            <a:endParaRPr sz="2120"/>
          </a:p>
          <a:p>
            <a:pPr indent="-222250" lvl="0" marL="228600" rtl="0" algn="l">
              <a:lnSpc>
                <a:spcPct val="110000"/>
              </a:lnSpc>
              <a:spcBef>
                <a:spcPts val="1000"/>
              </a:spcBef>
              <a:spcAft>
                <a:spcPts val="0"/>
              </a:spcAft>
              <a:buClr>
                <a:schemeClr val="dk1"/>
              </a:buClr>
              <a:buSzPts val="2120"/>
              <a:buFont typeface="Arial"/>
              <a:buChar char="‒"/>
            </a:pPr>
            <a:r>
              <a:rPr lang="en-US" sz="2120"/>
              <a:t>Tiết kiệm chi phí gọi hàm.</a:t>
            </a:r>
            <a:endParaRPr sz="2120"/>
          </a:p>
          <a:p>
            <a:pPr indent="-222250" lvl="0" marL="228600" rtl="0" algn="l">
              <a:lnSpc>
                <a:spcPct val="110000"/>
              </a:lnSpc>
              <a:spcBef>
                <a:spcPts val="1000"/>
              </a:spcBef>
              <a:spcAft>
                <a:spcPts val="0"/>
              </a:spcAft>
              <a:buClr>
                <a:schemeClr val="dk1"/>
              </a:buClr>
              <a:buSzPts val="2120"/>
              <a:buFont typeface="Arial"/>
              <a:buChar char="‒"/>
            </a:pPr>
            <a:r>
              <a:rPr lang="en-US" sz="2120"/>
              <a:t>Tiết kiệm chi phí của các biến trên ngăn xếp khi hàm được gọi.</a:t>
            </a:r>
            <a:endParaRPr sz="2120"/>
          </a:p>
          <a:p>
            <a:pPr indent="-222250" lvl="0" marL="228600" rtl="0" algn="l">
              <a:lnSpc>
                <a:spcPct val="110000"/>
              </a:lnSpc>
              <a:spcBef>
                <a:spcPts val="1000"/>
              </a:spcBef>
              <a:spcAft>
                <a:spcPts val="0"/>
              </a:spcAft>
              <a:buClr>
                <a:schemeClr val="dk1"/>
              </a:buClr>
              <a:buSzPts val="2120"/>
              <a:buFont typeface="Arial"/>
              <a:buChar char="‒"/>
            </a:pPr>
            <a:r>
              <a:rPr lang="en-US" sz="2120"/>
              <a:t>Tiết kiệm chi phí cuộc gọi trả về từ một hàm.</a:t>
            </a:r>
            <a:endParaRPr sz="2120"/>
          </a:p>
          <a:p>
            <a:pPr indent="-222250" lvl="0" marL="228600" rtl="0" algn="l">
              <a:lnSpc>
                <a:spcPct val="110000"/>
              </a:lnSpc>
              <a:spcBef>
                <a:spcPts val="1000"/>
              </a:spcBef>
              <a:spcAft>
                <a:spcPts val="0"/>
              </a:spcAft>
              <a:buClr>
                <a:schemeClr val="dk1"/>
              </a:buClr>
              <a:buSzPts val="2120"/>
              <a:buChar char="•"/>
            </a:pPr>
            <a:r>
              <a:rPr b="1" lang="en-US" sz="2120"/>
              <a:t>Nhược điểm:</a:t>
            </a:r>
            <a:endParaRPr sz="2120"/>
          </a:p>
          <a:p>
            <a:pPr indent="-222250" lvl="0" marL="228600" rtl="0" algn="l">
              <a:lnSpc>
                <a:spcPct val="110000"/>
              </a:lnSpc>
              <a:spcBef>
                <a:spcPts val="1000"/>
              </a:spcBef>
              <a:spcAft>
                <a:spcPts val="0"/>
              </a:spcAft>
              <a:buClr>
                <a:schemeClr val="dk1"/>
              </a:buClr>
              <a:buSzPts val="2120"/>
              <a:buFont typeface="Arial"/>
              <a:buChar char="‒"/>
            </a:pPr>
            <a:r>
              <a:rPr lang="en-US" sz="2120"/>
              <a:t>Tăng kích thước file thực thi do sự trùng lặp của cùng một mã.</a:t>
            </a:r>
            <a:endParaRPr sz="2120"/>
          </a:p>
          <a:p>
            <a:pPr indent="-222250" lvl="0" marL="228600" rtl="0" algn="l">
              <a:lnSpc>
                <a:spcPct val="110000"/>
              </a:lnSpc>
              <a:spcBef>
                <a:spcPts val="1000"/>
              </a:spcBef>
              <a:spcAft>
                <a:spcPts val="0"/>
              </a:spcAft>
              <a:buClr>
                <a:schemeClr val="dk1"/>
              </a:buClr>
              <a:buSzPts val="2120"/>
              <a:buFont typeface="Arial"/>
              <a:buChar char="‒"/>
            </a:pPr>
            <a:r>
              <a:rPr lang="en-US" sz="2120"/>
              <a:t>Khi được sử dụng trong file tiêu đề (*.h), nó làm cho file tiêu đề của bạn lớn hơn.</a:t>
            </a:r>
            <a:endParaRPr sz="2120"/>
          </a:p>
          <a:p>
            <a:pPr indent="-222250" lvl="0" marL="228600" rtl="0" algn="l">
              <a:lnSpc>
                <a:spcPct val="110000"/>
              </a:lnSpc>
              <a:spcBef>
                <a:spcPts val="1000"/>
              </a:spcBef>
              <a:spcAft>
                <a:spcPts val="0"/>
              </a:spcAft>
              <a:buClr>
                <a:schemeClr val="dk1"/>
              </a:buClr>
              <a:buSzPts val="2120"/>
              <a:buFont typeface="Arial"/>
              <a:buChar char="‒"/>
            </a:pPr>
            <a:r>
              <a:rPr lang="en-US" sz="2120"/>
              <a:t>Hàm nội tuyến có thể không hữu ích cho nhiều hệ thống nhúng. Vì trong các hệ thống nhúng, kích thước mã quan trọng hơn tốc độ.</a:t>
            </a:r>
            <a:endParaRPr sz="2120"/>
          </a:p>
          <a:p>
            <a:pPr indent="0" lvl="0" marL="0" rtl="0" algn="l">
              <a:lnSpc>
                <a:spcPct val="80000"/>
              </a:lnSpc>
              <a:spcBef>
                <a:spcPts val="1000"/>
              </a:spcBef>
              <a:spcAft>
                <a:spcPts val="0"/>
              </a:spcAft>
              <a:buClr>
                <a:schemeClr val="dk1"/>
              </a:buClr>
              <a:buSzPts val="1850"/>
              <a:buNone/>
            </a:pPr>
            <a:br>
              <a:rPr lang="en-US" sz="1750"/>
            </a:br>
            <a:endParaRPr sz="1750">
              <a:latin typeface="Courier New"/>
              <a:ea typeface="Courier New"/>
              <a:cs typeface="Courier New"/>
              <a:sym typeface="Courier New"/>
            </a:endParaRPr>
          </a:p>
        </p:txBody>
      </p:sp>
      <p:sp>
        <p:nvSpPr>
          <p:cNvPr id="152" name="Google Shape;152;p1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Macros</a:t>
            </a:r>
            <a:endParaRPr/>
          </a:p>
        </p:txBody>
      </p:sp>
      <p:sp>
        <p:nvSpPr>
          <p:cNvPr id="159" name="Google Shape;159;p14"/>
          <p:cNvSpPr txBox="1"/>
          <p:nvPr>
            <p:ph idx="1" type="body"/>
          </p:nvPr>
        </p:nvSpPr>
        <p:spPr>
          <a:xfrm>
            <a:off x="628650" y="969818"/>
            <a:ext cx="7886700" cy="5517246"/>
          </a:xfrm>
          <a:prstGeom prst="rect">
            <a:avLst/>
          </a:prstGeom>
          <a:noFill/>
          <a:ln>
            <a:noFill/>
          </a:ln>
        </p:spPr>
        <p:txBody>
          <a:bodyPr anchorCtr="0" anchor="t" bIns="45700" lIns="91425" spcFirstLastPara="1" rIns="91425" wrap="square" tIns="45700">
            <a:normAutofit/>
          </a:bodyPr>
          <a:lstStyle/>
          <a:p>
            <a:pPr indent="0" lvl="1" marL="457200" rtl="0" algn="l">
              <a:lnSpc>
                <a:spcPct val="90000"/>
              </a:lnSpc>
              <a:spcBef>
                <a:spcPts val="0"/>
              </a:spcBef>
              <a:spcAft>
                <a:spcPts val="0"/>
              </a:spcAft>
              <a:buClr>
                <a:schemeClr val="dk1"/>
              </a:buClr>
              <a:buSzPts val="2405"/>
              <a:buNone/>
            </a:pPr>
            <a:r>
              <a:rPr lang="en-US" sz="2205">
                <a:latin typeface="Courier New"/>
                <a:ea typeface="Courier New"/>
                <a:cs typeface="Courier New"/>
                <a:sym typeface="Courier New"/>
              </a:rPr>
              <a:t>#define max(a,b) (a &gt; b ? a : b)</a:t>
            </a:r>
            <a:endParaRPr sz="2020"/>
          </a:p>
          <a:p>
            <a:pPr indent="-215900" lvl="0" marL="228600" rtl="0" algn="l">
              <a:lnSpc>
                <a:spcPct val="100000"/>
              </a:lnSpc>
              <a:spcBef>
                <a:spcPts val="1000"/>
              </a:spcBef>
              <a:spcAft>
                <a:spcPts val="0"/>
              </a:spcAft>
              <a:buClr>
                <a:schemeClr val="dk1"/>
              </a:buClr>
              <a:buSzPts val="2020"/>
              <a:buChar char="•"/>
            </a:pPr>
            <a:r>
              <a:rPr lang="en-US" sz="2020"/>
              <a:t>Các hàm inline cũng giống như macros vì cả 2 được khai triển khi dịch compile time</a:t>
            </a:r>
            <a:endParaRPr sz="2020"/>
          </a:p>
          <a:p>
            <a:pPr indent="-215900" lvl="1" marL="685800" rtl="0" algn="l">
              <a:lnSpc>
                <a:spcPct val="100000"/>
              </a:lnSpc>
              <a:spcBef>
                <a:spcPts val="500"/>
              </a:spcBef>
              <a:spcAft>
                <a:spcPts val="0"/>
              </a:spcAft>
              <a:buClr>
                <a:schemeClr val="dk1"/>
              </a:buClr>
              <a:buSzPts val="2020"/>
              <a:buChar char="•"/>
            </a:pPr>
            <a:r>
              <a:rPr lang="en-US" sz="2020"/>
              <a:t>macros được khai triển bởi preprocessor, còn inline functions được truyền bởi  compiler. </a:t>
            </a:r>
            <a:endParaRPr sz="2020"/>
          </a:p>
          <a:p>
            <a:pPr indent="-215900" lvl="0" marL="228600" rtl="0" algn="l">
              <a:lnSpc>
                <a:spcPct val="100000"/>
              </a:lnSpc>
              <a:spcBef>
                <a:spcPts val="1000"/>
              </a:spcBef>
              <a:spcAft>
                <a:spcPts val="0"/>
              </a:spcAft>
              <a:buClr>
                <a:schemeClr val="dk1"/>
              </a:buClr>
              <a:buSzPts val="2020"/>
              <a:buChar char="•"/>
            </a:pPr>
            <a:r>
              <a:rPr lang="en-US" sz="2020"/>
              <a:t>Tuy nhiên có nhiều điểm khác biệt:</a:t>
            </a:r>
            <a:endParaRPr sz="2020"/>
          </a:p>
          <a:p>
            <a:pPr indent="-215900" lvl="1" marL="685800" rtl="0" algn="l">
              <a:lnSpc>
                <a:spcPct val="100000"/>
              </a:lnSpc>
              <a:spcBef>
                <a:spcPts val="600"/>
              </a:spcBef>
              <a:spcAft>
                <a:spcPts val="0"/>
              </a:spcAft>
              <a:buClr>
                <a:schemeClr val="dk1"/>
              </a:buClr>
              <a:buSzPts val="2020"/>
              <a:buChar char="•"/>
            </a:pPr>
            <a:r>
              <a:rPr lang="en-US" sz="2020"/>
              <a:t>Inline functions tuân thủ các thủ tục như 1 hàm bình thường.</a:t>
            </a:r>
            <a:endParaRPr sz="2020"/>
          </a:p>
          <a:p>
            <a:pPr indent="-215900" lvl="1" marL="685800" rtl="0" algn="l">
              <a:lnSpc>
                <a:spcPct val="100000"/>
              </a:lnSpc>
              <a:spcBef>
                <a:spcPts val="500"/>
              </a:spcBef>
              <a:spcAft>
                <a:spcPts val="0"/>
              </a:spcAft>
              <a:buClr>
                <a:schemeClr val="dk1"/>
              </a:buClr>
              <a:buSzPts val="2020"/>
              <a:buChar char="•"/>
            </a:pPr>
            <a:r>
              <a:rPr lang="en-US" sz="2020"/>
              <a:t>Inline functions có cùng syntax như các hàm khác, chỉ có điều là có thêm từ khóa inline khi khai báo hàm.</a:t>
            </a:r>
            <a:endParaRPr sz="2020"/>
          </a:p>
          <a:p>
            <a:pPr indent="-215900" lvl="1" marL="685800" rtl="0" algn="l">
              <a:lnSpc>
                <a:spcPct val="100000"/>
              </a:lnSpc>
              <a:spcBef>
                <a:spcPts val="500"/>
              </a:spcBef>
              <a:spcAft>
                <a:spcPts val="0"/>
              </a:spcAft>
              <a:buClr>
                <a:schemeClr val="dk1"/>
              </a:buClr>
              <a:buSzPts val="2020"/>
              <a:buChar char="•"/>
            </a:pPr>
            <a:r>
              <a:rPr lang="en-US" sz="2020"/>
              <a:t>Các biểu thức truyền như là đối số cho inline functions được tính 1 lần. Biểu thức truyền như tham số cho macros có thể được tính mỗi lần macro được sử dụng. </a:t>
            </a:r>
            <a:endParaRPr sz="2020"/>
          </a:p>
          <a:p>
            <a:pPr indent="-215900" lvl="1" marL="685800" rtl="0" algn="l">
              <a:lnSpc>
                <a:spcPct val="100000"/>
              </a:lnSpc>
              <a:spcBef>
                <a:spcPts val="500"/>
              </a:spcBef>
              <a:spcAft>
                <a:spcPts val="0"/>
              </a:spcAft>
              <a:buClr>
                <a:schemeClr val="dk1"/>
              </a:buClr>
              <a:buSzPts val="2020"/>
              <a:buChar char="•"/>
            </a:pPr>
            <a:r>
              <a:rPr lang="en-US" sz="2020"/>
              <a:t>Bạn không thể gỡ rối cho macros, nhưng với inline functions thì có thể.</a:t>
            </a:r>
            <a:endParaRPr sz="2020"/>
          </a:p>
        </p:txBody>
      </p:sp>
      <p:sp>
        <p:nvSpPr>
          <p:cNvPr id="160" name="Google Shape;160;p1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Macros</a:t>
            </a:r>
            <a:endParaRPr/>
          </a:p>
        </p:txBody>
      </p:sp>
      <p:sp>
        <p:nvSpPr>
          <p:cNvPr id="167" name="Google Shape;167;p15"/>
          <p:cNvSpPr txBox="1"/>
          <p:nvPr>
            <p:ph idx="1" type="body"/>
          </p:nvPr>
        </p:nvSpPr>
        <p:spPr>
          <a:xfrm>
            <a:off x="357187" y="969818"/>
            <a:ext cx="8786813" cy="5517246"/>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Clr>
                <a:srgbClr val="BC7A00"/>
              </a:buClr>
              <a:buSzPts val="2400"/>
              <a:buNone/>
            </a:pPr>
            <a:r>
              <a:rPr lang="en-US">
                <a:solidFill>
                  <a:srgbClr val="BC7A00"/>
                </a:solidFill>
                <a:latin typeface="Courier New"/>
                <a:ea typeface="Courier New"/>
                <a:cs typeface="Courier New"/>
                <a:sym typeface="Courier New"/>
              </a:rPr>
              <a:t>#define for(i,a,b) for(int i = a; i &lt;= b; i++)</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rgbClr val="B00040"/>
              </a:buClr>
              <a:buSzPts val="2400"/>
              <a:buNone/>
            </a:pP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main</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n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5</a:t>
            </a:r>
            <a:r>
              <a:rPr lang="en-US">
                <a:latin typeface="Courier New"/>
                <a:ea typeface="Courier New"/>
                <a:cs typeface="Courier New"/>
                <a:sym typeface="Courier New"/>
              </a:rPr>
              <a:t>, sum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0</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for</a:t>
            </a:r>
            <a:r>
              <a:rPr lang="en-US">
                <a:latin typeface="Courier New"/>
                <a:ea typeface="Courier New"/>
                <a:cs typeface="Courier New"/>
                <a:sym typeface="Courier New"/>
              </a:rPr>
              <a:t>(i,</a:t>
            </a:r>
            <a:r>
              <a:rPr lang="en-US">
                <a:solidFill>
                  <a:srgbClr val="666666"/>
                </a:solidFill>
                <a:latin typeface="Courier New"/>
                <a:ea typeface="Courier New"/>
                <a:cs typeface="Courier New"/>
                <a:sym typeface="Courier New"/>
              </a:rPr>
              <a:t>0</a:t>
            </a:r>
            <a:r>
              <a:rPr lang="en-US">
                <a:latin typeface="Courier New"/>
                <a:ea typeface="Courier New"/>
                <a:cs typeface="Courier New"/>
                <a:sym typeface="Courier New"/>
              </a:rPr>
              <a:t>,n) sum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i;</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cout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sum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endl;</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0</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a:t>
            </a:r>
            <a:endParaRPr>
              <a:latin typeface="Calibri"/>
              <a:ea typeface="Calibri"/>
              <a:cs typeface="Calibri"/>
              <a:sym typeface="Calibri"/>
            </a:endParaRPr>
          </a:p>
          <a:p>
            <a:pPr indent="0" lvl="1" marL="0" rtl="0" algn="l">
              <a:lnSpc>
                <a:spcPct val="90000"/>
              </a:lnSpc>
              <a:spcBef>
                <a:spcPts val="500"/>
              </a:spcBef>
              <a:spcAft>
                <a:spcPts val="0"/>
              </a:spcAft>
              <a:buClr>
                <a:schemeClr val="dk1"/>
              </a:buClr>
              <a:buSzPts val="2400"/>
              <a:buNone/>
            </a:pPr>
            <a:r>
              <a:t/>
            </a:r>
            <a:endParaRPr sz="2400">
              <a:latin typeface="Courier New"/>
              <a:ea typeface="Courier New"/>
              <a:cs typeface="Courier New"/>
              <a:sym typeface="Courier New"/>
            </a:endParaRPr>
          </a:p>
          <a:p>
            <a:pPr indent="0" lvl="1" marL="0" rtl="0" algn="l">
              <a:lnSpc>
                <a:spcPct val="90000"/>
              </a:lnSpc>
              <a:spcBef>
                <a:spcPts val="500"/>
              </a:spcBef>
              <a:spcAft>
                <a:spcPts val="0"/>
              </a:spcAft>
              <a:buClr>
                <a:schemeClr val="dk1"/>
              </a:buClr>
              <a:buSzPts val="2400"/>
              <a:buNone/>
            </a:pPr>
            <a:r>
              <a:rPr lang="en-US" sz="2400"/>
              <a:t>Kết quả: 15</a:t>
            </a:r>
            <a:endParaRPr/>
          </a:p>
          <a:p>
            <a:pPr indent="0" lvl="1" marL="0" rtl="0" algn="l">
              <a:lnSpc>
                <a:spcPct val="90000"/>
              </a:lnSpc>
              <a:spcBef>
                <a:spcPts val="500"/>
              </a:spcBef>
              <a:spcAft>
                <a:spcPts val="0"/>
              </a:spcAft>
              <a:buClr>
                <a:schemeClr val="dk1"/>
              </a:buClr>
              <a:buSzPts val="2400"/>
              <a:buNone/>
            </a:pPr>
            <a:r>
              <a:t/>
            </a:r>
            <a:endParaRPr sz="2400">
              <a:latin typeface="Courier New"/>
              <a:ea typeface="Courier New"/>
              <a:cs typeface="Courier New"/>
              <a:sym typeface="Courier New"/>
            </a:endParaRPr>
          </a:p>
          <a:p>
            <a:pPr indent="0" lvl="1" marL="457200" rtl="0" algn="l">
              <a:lnSpc>
                <a:spcPct val="90000"/>
              </a:lnSpc>
              <a:spcBef>
                <a:spcPts val="500"/>
              </a:spcBef>
              <a:spcAft>
                <a:spcPts val="0"/>
              </a:spcAft>
              <a:buClr>
                <a:schemeClr val="dk1"/>
              </a:buClr>
              <a:buSzPts val="2600"/>
              <a:buNone/>
            </a:pPr>
            <a:r>
              <a:t/>
            </a:r>
            <a:endParaRPr sz="2600">
              <a:latin typeface="Courier New"/>
              <a:ea typeface="Courier New"/>
              <a:cs typeface="Courier New"/>
              <a:sym typeface="Courier New"/>
            </a:endParaRPr>
          </a:p>
        </p:txBody>
      </p:sp>
      <p:sp>
        <p:nvSpPr>
          <p:cNvPr id="168" name="Google Shape;168;p1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Ví dụ Macros</a:t>
            </a:r>
            <a:endParaRPr/>
          </a:p>
        </p:txBody>
      </p:sp>
      <p:sp>
        <p:nvSpPr>
          <p:cNvPr id="175" name="Google Shape;175;p16"/>
          <p:cNvSpPr txBox="1"/>
          <p:nvPr>
            <p:ph idx="1" type="body"/>
          </p:nvPr>
        </p:nvSpPr>
        <p:spPr>
          <a:xfrm>
            <a:off x="357187" y="969818"/>
            <a:ext cx="8786813" cy="5517246"/>
          </a:xfrm>
          <a:prstGeom prst="rect">
            <a:avLst/>
          </a:prstGeom>
          <a:noFill/>
          <a:ln>
            <a:noFill/>
          </a:ln>
        </p:spPr>
        <p:txBody>
          <a:bodyPr anchorCtr="0" anchor="t" bIns="45700" lIns="91425" spcFirstLastPara="1" rIns="91425" wrap="square" tIns="45700">
            <a:normAutofit/>
          </a:bodyPr>
          <a:lstStyle/>
          <a:p>
            <a:pPr indent="0" lvl="1" marL="0" rtl="0" algn="l">
              <a:lnSpc>
                <a:spcPct val="90000"/>
              </a:lnSpc>
              <a:spcBef>
                <a:spcPts val="0"/>
              </a:spcBef>
              <a:spcAft>
                <a:spcPts val="0"/>
              </a:spcAft>
              <a:buClr>
                <a:schemeClr val="dk1"/>
              </a:buClr>
              <a:buSzPts val="2400"/>
              <a:buNone/>
            </a:pPr>
            <a:r>
              <a:rPr lang="en-US" sz="2400"/>
              <a:t>Macro không có tham số</a:t>
            </a:r>
            <a:endParaRPr/>
          </a:p>
          <a:p>
            <a:pPr indent="0" lvl="1" marL="0" rtl="0" algn="l">
              <a:lnSpc>
                <a:spcPct val="90000"/>
              </a:lnSpc>
              <a:spcBef>
                <a:spcPts val="500"/>
              </a:spcBef>
              <a:spcAft>
                <a:spcPts val="0"/>
              </a:spcAft>
              <a:buClr>
                <a:schemeClr val="dk1"/>
              </a:buClr>
              <a:buSzPts val="2400"/>
              <a:buNone/>
            </a:pPr>
            <a:r>
              <a:t/>
            </a:r>
            <a:endParaRPr sz="2400">
              <a:latin typeface="Courier New"/>
              <a:ea typeface="Courier New"/>
              <a:cs typeface="Courier New"/>
              <a:sym typeface="Courier New"/>
            </a:endParaRPr>
          </a:p>
          <a:p>
            <a:pPr indent="0" lvl="0" marL="0" marR="0" rtl="0" algn="l">
              <a:lnSpc>
                <a:spcPct val="107000"/>
              </a:lnSpc>
              <a:spcBef>
                <a:spcPts val="0"/>
              </a:spcBef>
              <a:spcAft>
                <a:spcPts val="0"/>
              </a:spcAft>
              <a:buClr>
                <a:srgbClr val="BC7A00"/>
              </a:buClr>
              <a:buSzPts val="2800"/>
              <a:buNone/>
            </a:pPr>
            <a:r>
              <a:rPr lang="en-US" sz="2800">
                <a:solidFill>
                  <a:srgbClr val="BC7A00"/>
                </a:solidFill>
                <a:latin typeface="Courier New"/>
                <a:ea typeface="Courier New"/>
                <a:cs typeface="Courier New"/>
                <a:sym typeface="Courier New"/>
              </a:rPr>
              <a:t>#define expr 2 + 5</a:t>
            </a:r>
            <a:endParaRPr sz="2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800"/>
              <a:buNone/>
            </a:pPr>
            <a:r>
              <a:rPr lang="en-US" sz="2800">
                <a:latin typeface="Courier New"/>
                <a:ea typeface="Courier New"/>
                <a:cs typeface="Courier New"/>
                <a:sym typeface="Courier New"/>
              </a:rPr>
              <a:t> </a:t>
            </a:r>
            <a:endParaRPr sz="2800">
              <a:latin typeface="Calibri"/>
              <a:ea typeface="Calibri"/>
              <a:cs typeface="Calibri"/>
              <a:sym typeface="Calibri"/>
            </a:endParaRPr>
          </a:p>
          <a:p>
            <a:pPr indent="0" lvl="0" marL="0" marR="0" rtl="0" algn="l">
              <a:lnSpc>
                <a:spcPct val="107000"/>
              </a:lnSpc>
              <a:spcBef>
                <a:spcPts val="0"/>
              </a:spcBef>
              <a:spcAft>
                <a:spcPts val="0"/>
              </a:spcAft>
              <a:buClr>
                <a:srgbClr val="B00040"/>
              </a:buClr>
              <a:buSzPts val="2800"/>
              <a:buNone/>
            </a:pPr>
            <a:r>
              <a:rPr lang="en-US" sz="2800">
                <a:solidFill>
                  <a:srgbClr val="B00040"/>
                </a:solidFill>
                <a:latin typeface="Courier New"/>
                <a:ea typeface="Courier New"/>
                <a:cs typeface="Courier New"/>
                <a:sym typeface="Courier New"/>
              </a:rPr>
              <a:t>int</a:t>
            </a:r>
            <a:r>
              <a:rPr lang="en-US" sz="2800">
                <a:latin typeface="Courier New"/>
                <a:ea typeface="Courier New"/>
                <a:cs typeface="Courier New"/>
                <a:sym typeface="Courier New"/>
              </a:rPr>
              <a:t> </a:t>
            </a:r>
            <a:r>
              <a:rPr lang="en-US" sz="2800">
                <a:solidFill>
                  <a:srgbClr val="0000FF"/>
                </a:solidFill>
                <a:latin typeface="Courier New"/>
                <a:ea typeface="Courier New"/>
                <a:cs typeface="Courier New"/>
                <a:sym typeface="Courier New"/>
              </a:rPr>
              <a:t>main</a:t>
            </a:r>
            <a:r>
              <a:rPr lang="en-US" sz="2800">
                <a:latin typeface="Courier New"/>
                <a:ea typeface="Courier New"/>
                <a:cs typeface="Courier New"/>
                <a:sym typeface="Courier New"/>
              </a:rPr>
              <a:t>(){</a:t>
            </a:r>
            <a:endParaRPr sz="2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800"/>
              <a:buNone/>
            </a:pPr>
            <a:r>
              <a:rPr lang="en-US" sz="2800">
                <a:latin typeface="Courier New"/>
                <a:ea typeface="Courier New"/>
                <a:cs typeface="Courier New"/>
                <a:sym typeface="Courier New"/>
              </a:rPr>
              <a:t>    cout </a:t>
            </a:r>
            <a:r>
              <a:rPr lang="en-US" sz="2800">
                <a:solidFill>
                  <a:srgbClr val="666666"/>
                </a:solidFill>
                <a:latin typeface="Courier New"/>
                <a:ea typeface="Courier New"/>
                <a:cs typeface="Courier New"/>
                <a:sym typeface="Courier New"/>
              </a:rPr>
              <a:t>&lt;&lt;</a:t>
            </a:r>
            <a:r>
              <a:rPr lang="en-US" sz="2800">
                <a:latin typeface="Courier New"/>
                <a:ea typeface="Courier New"/>
                <a:cs typeface="Courier New"/>
                <a:sym typeface="Courier New"/>
              </a:rPr>
              <a:t> </a:t>
            </a:r>
            <a:r>
              <a:rPr lang="en-US" sz="2800">
                <a:solidFill>
                  <a:srgbClr val="666666"/>
                </a:solidFill>
                <a:latin typeface="Courier New"/>
                <a:ea typeface="Courier New"/>
                <a:cs typeface="Courier New"/>
                <a:sym typeface="Courier New"/>
              </a:rPr>
              <a:t>3</a:t>
            </a:r>
            <a:r>
              <a:rPr lang="en-US" sz="2800">
                <a:latin typeface="Courier New"/>
                <a:ea typeface="Courier New"/>
                <a:cs typeface="Courier New"/>
                <a:sym typeface="Courier New"/>
              </a:rPr>
              <a:t> </a:t>
            </a:r>
            <a:r>
              <a:rPr lang="en-US" sz="2800">
                <a:solidFill>
                  <a:srgbClr val="666666"/>
                </a:solidFill>
                <a:latin typeface="Courier New"/>
                <a:ea typeface="Courier New"/>
                <a:cs typeface="Courier New"/>
                <a:sym typeface="Courier New"/>
              </a:rPr>
              <a:t>*</a:t>
            </a:r>
            <a:r>
              <a:rPr lang="en-US" sz="2800">
                <a:latin typeface="Courier New"/>
                <a:ea typeface="Courier New"/>
                <a:cs typeface="Courier New"/>
                <a:sym typeface="Courier New"/>
              </a:rPr>
              <a:t> expr;</a:t>
            </a:r>
            <a:endParaRPr sz="2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800"/>
              <a:buNone/>
            </a:pPr>
            <a:r>
              <a:rPr lang="en-US" sz="2800">
                <a:latin typeface="Courier New"/>
                <a:ea typeface="Courier New"/>
                <a:cs typeface="Courier New"/>
                <a:sym typeface="Courier New"/>
              </a:rPr>
              <a:t>    </a:t>
            </a:r>
            <a:r>
              <a:rPr b="1" lang="en-US" sz="2800">
                <a:solidFill>
                  <a:srgbClr val="008000"/>
                </a:solidFill>
                <a:latin typeface="Courier New"/>
                <a:ea typeface="Courier New"/>
                <a:cs typeface="Courier New"/>
                <a:sym typeface="Courier New"/>
              </a:rPr>
              <a:t>return</a:t>
            </a:r>
            <a:r>
              <a:rPr lang="en-US" sz="2800">
                <a:latin typeface="Courier New"/>
                <a:ea typeface="Courier New"/>
                <a:cs typeface="Courier New"/>
                <a:sym typeface="Courier New"/>
              </a:rPr>
              <a:t> </a:t>
            </a:r>
            <a:r>
              <a:rPr lang="en-US" sz="2800">
                <a:solidFill>
                  <a:srgbClr val="666666"/>
                </a:solidFill>
                <a:latin typeface="Courier New"/>
                <a:ea typeface="Courier New"/>
                <a:cs typeface="Courier New"/>
                <a:sym typeface="Courier New"/>
              </a:rPr>
              <a:t>0</a:t>
            </a:r>
            <a:r>
              <a:rPr lang="en-US" sz="2800">
                <a:latin typeface="Courier New"/>
                <a:ea typeface="Courier New"/>
                <a:cs typeface="Courier New"/>
                <a:sym typeface="Courier New"/>
              </a:rPr>
              <a:t>;</a:t>
            </a:r>
            <a:endParaRPr sz="2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800"/>
              <a:buNone/>
            </a:pPr>
            <a:r>
              <a:rPr lang="en-US" sz="2800">
                <a:latin typeface="Courier New"/>
                <a:ea typeface="Courier New"/>
                <a:cs typeface="Courier New"/>
                <a:sym typeface="Courier New"/>
              </a:rPr>
              <a:t>}</a:t>
            </a:r>
            <a:endParaRPr sz="2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2800"/>
              <a:buNone/>
            </a:pPr>
            <a:r>
              <a:rPr lang="en-US" sz="2800">
                <a:latin typeface="Courier New"/>
                <a:ea typeface="Courier New"/>
                <a:cs typeface="Courier New"/>
                <a:sym typeface="Courier New"/>
              </a:rPr>
              <a:t> </a:t>
            </a:r>
            <a:endParaRPr sz="2800">
              <a:latin typeface="Calibri"/>
              <a:ea typeface="Calibri"/>
              <a:cs typeface="Calibri"/>
              <a:sym typeface="Calibri"/>
            </a:endParaRPr>
          </a:p>
          <a:p>
            <a:pPr indent="0" lvl="1" marL="0" rtl="0" algn="l">
              <a:lnSpc>
                <a:spcPct val="90000"/>
              </a:lnSpc>
              <a:spcBef>
                <a:spcPts val="1300"/>
              </a:spcBef>
              <a:spcAft>
                <a:spcPts val="0"/>
              </a:spcAft>
              <a:buClr>
                <a:schemeClr val="dk1"/>
              </a:buClr>
              <a:buSzPts val="2400"/>
              <a:buNone/>
            </a:pPr>
            <a:r>
              <a:rPr lang="en-US" sz="2400"/>
              <a:t>Kết quả: 11</a:t>
            </a:r>
            <a:endParaRPr/>
          </a:p>
          <a:p>
            <a:pPr indent="0" lvl="1" marL="457200" rtl="0" algn="l">
              <a:lnSpc>
                <a:spcPct val="90000"/>
              </a:lnSpc>
              <a:spcBef>
                <a:spcPts val="500"/>
              </a:spcBef>
              <a:spcAft>
                <a:spcPts val="0"/>
              </a:spcAft>
              <a:buClr>
                <a:schemeClr val="dk1"/>
              </a:buClr>
              <a:buSzPts val="2600"/>
              <a:buNone/>
            </a:pPr>
            <a:r>
              <a:t/>
            </a:r>
            <a:endParaRPr sz="2600">
              <a:latin typeface="Courier New"/>
              <a:ea typeface="Courier New"/>
              <a:cs typeface="Courier New"/>
              <a:sym typeface="Courier New"/>
            </a:endParaRPr>
          </a:p>
        </p:txBody>
      </p:sp>
      <p:sp>
        <p:nvSpPr>
          <p:cNvPr id="176" name="Google Shape;176;p1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Biến tĩnh (static variables)</a:t>
            </a:r>
            <a:endParaRPr/>
          </a:p>
        </p:txBody>
      </p:sp>
      <p:sp>
        <p:nvSpPr>
          <p:cNvPr id="183" name="Google Shape;183;p17"/>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a:t>Kiểu dữ liệu static tham chiếu tới global hay 'static' variables, chúng được cấp phát bộ nhớ khi dịch compile-time.</a:t>
            </a:r>
            <a:endParaRPr/>
          </a:p>
          <a:p>
            <a:pPr indent="0" lvl="1" marL="223838" rtl="0" algn="l">
              <a:lnSpc>
                <a:spcPct val="90000"/>
              </a:lnSpc>
              <a:spcBef>
                <a:spcPts val="500"/>
              </a:spcBef>
              <a:spcAft>
                <a:spcPts val="0"/>
              </a:spcAft>
              <a:buClr>
                <a:schemeClr val="dk1"/>
              </a:buClr>
              <a:buSzPts val="3200"/>
              <a:buNone/>
            </a:pPr>
            <a:r>
              <a:t/>
            </a:r>
            <a:endParaRPr sz="3200">
              <a:latin typeface="Courier New"/>
              <a:ea typeface="Courier New"/>
              <a:cs typeface="Courier New"/>
              <a:sym typeface="Courier New"/>
            </a:endParaRPr>
          </a:p>
          <a:p>
            <a:pPr indent="0" lvl="0" marL="0" marR="0" rtl="0" algn="l">
              <a:lnSpc>
                <a:spcPct val="107000"/>
              </a:lnSpc>
              <a:spcBef>
                <a:spcPts val="0"/>
              </a:spcBef>
              <a:spcAft>
                <a:spcPts val="0"/>
              </a:spcAft>
              <a:buClr>
                <a:srgbClr val="B00040"/>
              </a:buClr>
              <a:buSzPts val="2400"/>
              <a:buNone/>
            </a:pP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int_array[</a:t>
            </a:r>
            <a:r>
              <a:rPr lang="en-US">
                <a:solidFill>
                  <a:srgbClr val="666666"/>
                </a:solidFill>
                <a:latin typeface="Courier New"/>
                <a:ea typeface="Courier New"/>
                <a:cs typeface="Courier New"/>
                <a:sym typeface="Courier New"/>
              </a:rPr>
              <a:t>100</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rgbClr val="B00040"/>
              </a:buClr>
              <a:buSzPts val="2400"/>
              <a:buNone/>
            </a:pP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main</a:t>
            </a:r>
            <a:r>
              <a:rPr lang="en-US">
                <a:latin typeface="Courier New"/>
                <a:ea typeface="Courier New"/>
                <a:cs typeface="Courier New"/>
                <a:sym typeface="Courier New"/>
              </a:rPr>
              <a:t>() {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static</a:t>
            </a: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float</a:t>
            </a:r>
            <a:r>
              <a:rPr lang="en-US">
                <a:latin typeface="Courier New"/>
                <a:ea typeface="Courier New"/>
                <a:cs typeface="Courier New"/>
                <a:sym typeface="Courier New"/>
              </a:rPr>
              <a:t> float_array[</a:t>
            </a:r>
            <a:r>
              <a:rPr lang="en-US">
                <a:solidFill>
                  <a:srgbClr val="666666"/>
                </a:solidFill>
                <a:latin typeface="Courier New"/>
                <a:ea typeface="Courier New"/>
                <a:cs typeface="Courier New"/>
                <a:sym typeface="Courier New"/>
              </a:rPr>
              <a:t>100</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double</a:t>
            </a:r>
            <a:r>
              <a:rPr lang="en-US">
                <a:latin typeface="Courier New"/>
                <a:ea typeface="Courier New"/>
                <a:cs typeface="Courier New"/>
                <a:sym typeface="Courier New"/>
              </a:rPr>
              <a:t> double_array[</a:t>
            </a:r>
            <a:r>
              <a:rPr lang="en-US">
                <a:solidFill>
                  <a:srgbClr val="666666"/>
                </a:solidFill>
                <a:latin typeface="Courier New"/>
                <a:ea typeface="Courier New"/>
                <a:cs typeface="Courier New"/>
                <a:sym typeface="Courier New"/>
              </a:rPr>
              <a:t>100</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char</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pchar;</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pchar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char</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)malloc(</a:t>
            </a:r>
            <a:r>
              <a:rPr lang="en-US">
                <a:solidFill>
                  <a:srgbClr val="666666"/>
                </a:solidFill>
                <a:latin typeface="Courier New"/>
                <a:ea typeface="Courier New"/>
                <a:cs typeface="Courier New"/>
                <a:sym typeface="Courier New"/>
              </a:rPr>
              <a:t>100</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i="1" lang="en-US">
                <a:solidFill>
                  <a:srgbClr val="408080"/>
                </a:solidFill>
                <a:latin typeface="Courier New"/>
                <a:ea typeface="Courier New"/>
                <a:cs typeface="Courier New"/>
                <a:sym typeface="Courier New"/>
              </a:rPr>
              <a:t>/* ....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0</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a:t>
            </a:r>
            <a:endParaRPr>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000"/>
              </a:spcBef>
              <a:spcAft>
                <a:spcPts val="0"/>
              </a:spcAft>
              <a:buClr>
                <a:schemeClr val="dk1"/>
              </a:buClr>
              <a:buSzPts val="2400"/>
              <a:buNone/>
            </a:pPr>
            <a:r>
              <a:t/>
            </a:r>
            <a:endParaRPr/>
          </a:p>
        </p:txBody>
      </p:sp>
      <p:sp>
        <p:nvSpPr>
          <p:cNvPr id="184" name="Google Shape;184;p1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Static Variables</a:t>
            </a:r>
            <a:endParaRPr/>
          </a:p>
        </p:txBody>
      </p:sp>
      <p:sp>
        <p:nvSpPr>
          <p:cNvPr id="191" name="Google Shape;191;p18"/>
          <p:cNvSpPr txBox="1"/>
          <p:nvPr>
            <p:ph idx="1" type="body"/>
          </p:nvPr>
        </p:nvSpPr>
        <p:spPr>
          <a:xfrm>
            <a:off x="628650" y="866300"/>
            <a:ext cx="7886700" cy="5751658"/>
          </a:xfrm>
          <a:prstGeom prst="rect">
            <a:avLst/>
          </a:prstGeom>
          <a:noFill/>
          <a:ln>
            <a:noFill/>
          </a:ln>
        </p:spPr>
        <p:txBody>
          <a:bodyPr anchorCtr="0" anchor="t" bIns="45700" lIns="91425" spcFirstLastPara="1" rIns="91425" wrap="square" tIns="45700">
            <a:noAutofit/>
          </a:bodyPr>
          <a:lstStyle/>
          <a:p>
            <a:pPr indent="-215900" lvl="0" marL="228600" rtl="0" algn="l">
              <a:lnSpc>
                <a:spcPct val="100000"/>
              </a:lnSpc>
              <a:spcBef>
                <a:spcPts val="0"/>
              </a:spcBef>
              <a:spcAft>
                <a:spcPts val="0"/>
              </a:spcAft>
              <a:buClr>
                <a:schemeClr val="dk1"/>
              </a:buClr>
              <a:buSzPts val="2020"/>
              <a:buChar char="•"/>
            </a:pPr>
            <a:r>
              <a:rPr lang="en-US" sz="2020"/>
              <a:t>Các biến khai báo trong chương trình con được cấp phát bộ nhớ khi chương trình con được gọi và sẽ bị loại bỏ khi kết thúc chương trình con. </a:t>
            </a:r>
            <a:endParaRPr sz="2020"/>
          </a:p>
          <a:p>
            <a:pPr indent="-215900" lvl="0" marL="228600" rtl="0" algn="l">
              <a:lnSpc>
                <a:spcPct val="100000"/>
              </a:lnSpc>
              <a:spcBef>
                <a:spcPts val="1000"/>
              </a:spcBef>
              <a:spcAft>
                <a:spcPts val="0"/>
              </a:spcAft>
              <a:buClr>
                <a:schemeClr val="dk1"/>
              </a:buClr>
              <a:buSzPts val="2020"/>
              <a:buChar char="•"/>
            </a:pPr>
            <a:r>
              <a:rPr lang="en-US" sz="2020"/>
              <a:t>Khi bạn gọi lại chương trình con, các biến cục bộ lại được cấp phát và khởi tạo lại. </a:t>
            </a:r>
            <a:endParaRPr sz="2020"/>
          </a:p>
          <a:p>
            <a:pPr indent="-215900" lvl="0" marL="228600" rtl="0" algn="l">
              <a:lnSpc>
                <a:spcPct val="100000"/>
              </a:lnSpc>
              <a:spcBef>
                <a:spcPts val="1000"/>
              </a:spcBef>
              <a:spcAft>
                <a:spcPts val="0"/>
              </a:spcAft>
              <a:buClr>
                <a:schemeClr val="dk1"/>
              </a:buClr>
              <a:buSzPts val="2020"/>
              <a:buChar char="•"/>
            </a:pPr>
            <a:r>
              <a:rPr lang="en-US" sz="2020"/>
              <a:t>Nếu bạn muốn 1 giá trị vẫn  được lưu lại cho đến khi kết thúc toàn chương trình, bạn cần khai báo biến cục bộ của chương trình con đó là static và khởi tạo cho nó 1 giá trị. </a:t>
            </a:r>
            <a:endParaRPr sz="2020"/>
          </a:p>
          <a:p>
            <a:pPr indent="-215900" lvl="1" marL="685800" rtl="0" algn="l">
              <a:lnSpc>
                <a:spcPct val="100000"/>
              </a:lnSpc>
              <a:spcBef>
                <a:spcPts val="500"/>
              </a:spcBef>
              <a:spcAft>
                <a:spcPts val="0"/>
              </a:spcAft>
              <a:buClr>
                <a:schemeClr val="dk1"/>
              </a:buClr>
              <a:buSzPts val="2020"/>
              <a:buChar char="•"/>
            </a:pPr>
            <a:r>
              <a:rPr lang="en-US" sz="2020"/>
              <a:t>Việc khởi tạo sẽ chỉ thực hiện lần đầu tiên chương trình được gọi và giá trị sau khi biến đổi sẽ được lưu cho các lần gọi sau. </a:t>
            </a:r>
            <a:endParaRPr sz="2020"/>
          </a:p>
          <a:p>
            <a:pPr indent="-215900" lvl="1" marL="685800" rtl="0" algn="l">
              <a:lnSpc>
                <a:spcPct val="100000"/>
              </a:lnSpc>
              <a:spcBef>
                <a:spcPts val="500"/>
              </a:spcBef>
              <a:spcAft>
                <a:spcPts val="0"/>
              </a:spcAft>
              <a:buClr>
                <a:schemeClr val="dk1"/>
              </a:buClr>
              <a:buSzPts val="2020"/>
              <a:buChar char="•"/>
            </a:pPr>
            <a:r>
              <a:rPr lang="en-US" sz="2020"/>
              <a:t>Bằng cách này 1 chương trình con có thể “nhớ” một vài mẩu tin sau mỗi lần được gọi. </a:t>
            </a:r>
            <a:endParaRPr sz="2020"/>
          </a:p>
          <a:p>
            <a:pPr indent="-215900" lvl="0" marL="228600" rtl="0" algn="l">
              <a:lnSpc>
                <a:spcPct val="100000"/>
              </a:lnSpc>
              <a:spcBef>
                <a:spcPts val="1000"/>
              </a:spcBef>
              <a:spcAft>
                <a:spcPts val="0"/>
              </a:spcAft>
              <a:buClr>
                <a:schemeClr val="dk1"/>
              </a:buClr>
              <a:buSzPts val="2020"/>
              <a:buChar char="•"/>
            </a:pPr>
            <a:r>
              <a:rPr lang="en-US" sz="2020"/>
              <a:t>Dùng biến Static thay vì Global: </a:t>
            </a:r>
            <a:endParaRPr sz="2020"/>
          </a:p>
          <a:p>
            <a:pPr indent="-215900" lvl="1" marL="685800" rtl="0" algn="l">
              <a:lnSpc>
                <a:spcPct val="100000"/>
              </a:lnSpc>
              <a:spcBef>
                <a:spcPts val="500"/>
              </a:spcBef>
              <a:spcAft>
                <a:spcPts val="0"/>
              </a:spcAft>
              <a:buClr>
                <a:schemeClr val="dk1"/>
              </a:buClr>
              <a:buSzPts val="2020"/>
              <a:buChar char="•"/>
            </a:pPr>
            <a:r>
              <a:rPr lang="en-US" sz="2020"/>
              <a:t>Ưu điểm của 1 biến  static: biến cục bộ của chương trình con, do đó tránh được các hiệu ứng phụ (side effects). </a:t>
            </a:r>
            <a:endParaRPr sz="2020"/>
          </a:p>
        </p:txBody>
      </p:sp>
      <p:sp>
        <p:nvSpPr>
          <p:cNvPr id="192" name="Google Shape;192;p1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Stack, heap</a:t>
            </a:r>
            <a:endParaRPr/>
          </a:p>
        </p:txBody>
      </p:sp>
      <p:sp>
        <p:nvSpPr>
          <p:cNvPr id="199" name="Google Shape;199;p19"/>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sz="2800"/>
              <a:t>Khi thực hiện, vùng dữ liệu data segment của một chương trình được chia làm 3 phần: </a:t>
            </a:r>
            <a:endParaRPr sz="2800"/>
          </a:p>
          <a:p>
            <a:pPr indent="-228600" lvl="1" marL="685800" rtl="0" algn="l">
              <a:lnSpc>
                <a:spcPct val="90000"/>
              </a:lnSpc>
              <a:spcBef>
                <a:spcPts val="500"/>
              </a:spcBef>
              <a:spcAft>
                <a:spcPts val="0"/>
              </a:spcAft>
              <a:buClr>
                <a:schemeClr val="dk1"/>
              </a:buClr>
              <a:buSzPts val="2400"/>
              <a:buChar char="•"/>
            </a:pPr>
            <a:r>
              <a:rPr lang="en-US" sz="2400"/>
              <a:t>static, stack, và heap data. </a:t>
            </a:r>
            <a:endParaRPr sz="2400"/>
          </a:p>
          <a:p>
            <a:pPr indent="-228600" lvl="0" marL="228600" rtl="0" algn="l">
              <a:lnSpc>
                <a:spcPct val="90000"/>
              </a:lnSpc>
              <a:spcBef>
                <a:spcPts val="1000"/>
              </a:spcBef>
              <a:spcAft>
                <a:spcPts val="0"/>
              </a:spcAft>
              <a:buClr>
                <a:schemeClr val="dk1"/>
              </a:buClr>
              <a:buSzPts val="2800"/>
              <a:buChar char="•"/>
            </a:pPr>
            <a:r>
              <a:rPr lang="en-US" sz="2800"/>
              <a:t>Static: global hay static variables</a:t>
            </a:r>
            <a:endParaRPr/>
          </a:p>
          <a:p>
            <a:pPr indent="-228600" lvl="0" marL="228600" rtl="0" algn="l">
              <a:lnSpc>
                <a:spcPct val="90000"/>
              </a:lnSpc>
              <a:spcBef>
                <a:spcPts val="1000"/>
              </a:spcBef>
              <a:spcAft>
                <a:spcPts val="0"/>
              </a:spcAft>
              <a:buClr>
                <a:schemeClr val="dk1"/>
              </a:buClr>
              <a:buSzPts val="2800"/>
              <a:buChar char="•"/>
            </a:pPr>
            <a:r>
              <a:rPr lang="en-US" sz="2800"/>
              <a:t>Stack data:</a:t>
            </a:r>
            <a:endParaRPr/>
          </a:p>
          <a:p>
            <a:pPr indent="-228600" lvl="1" marL="685800" rtl="0" algn="l">
              <a:lnSpc>
                <a:spcPct val="90000"/>
              </a:lnSpc>
              <a:spcBef>
                <a:spcPts val="500"/>
              </a:spcBef>
              <a:spcAft>
                <a:spcPts val="0"/>
              </a:spcAft>
              <a:buClr>
                <a:schemeClr val="dk1"/>
              </a:buClr>
              <a:buSzPts val="2400"/>
              <a:buChar char="•"/>
            </a:pPr>
            <a:r>
              <a:rPr lang="en-US" sz="2400"/>
              <a:t>các biến cục bộ của chương trình con</a:t>
            </a:r>
            <a:endParaRPr sz="2400"/>
          </a:p>
          <a:p>
            <a:pPr indent="-228600" lvl="2" marL="1143000" rtl="0" algn="l">
              <a:lnSpc>
                <a:spcPct val="90000"/>
              </a:lnSpc>
              <a:spcBef>
                <a:spcPts val="500"/>
              </a:spcBef>
              <a:spcAft>
                <a:spcPts val="0"/>
              </a:spcAft>
              <a:buClr>
                <a:schemeClr val="dk1"/>
              </a:buClr>
              <a:buSzPts val="2400"/>
              <a:buChar char="•"/>
            </a:pPr>
            <a:r>
              <a:rPr lang="en-US" sz="2400"/>
              <a:t>ví dụ  double_array trong ví dụ trên. </a:t>
            </a:r>
            <a:endParaRPr sz="2400"/>
          </a:p>
          <a:p>
            <a:pPr indent="-228600" lvl="0" marL="228600" rtl="0" algn="l">
              <a:lnSpc>
                <a:spcPct val="90000"/>
              </a:lnSpc>
              <a:spcBef>
                <a:spcPts val="1000"/>
              </a:spcBef>
              <a:spcAft>
                <a:spcPts val="0"/>
              </a:spcAft>
              <a:buClr>
                <a:schemeClr val="dk1"/>
              </a:buClr>
              <a:buSzPts val="2800"/>
              <a:buChar char="•"/>
            </a:pPr>
            <a:r>
              <a:rPr lang="en-US" sz="2800"/>
              <a:t>Heap data:</a:t>
            </a:r>
            <a:endParaRPr/>
          </a:p>
          <a:p>
            <a:pPr indent="-228600" lvl="1" marL="685800" rtl="0" algn="l">
              <a:lnSpc>
                <a:spcPct val="90000"/>
              </a:lnSpc>
              <a:spcBef>
                <a:spcPts val="500"/>
              </a:spcBef>
              <a:spcAft>
                <a:spcPts val="0"/>
              </a:spcAft>
              <a:buClr>
                <a:schemeClr val="dk1"/>
              </a:buClr>
              <a:buSzPts val="2400"/>
              <a:buChar char="•"/>
            </a:pPr>
            <a:r>
              <a:rPr lang="en-US" sz="2400"/>
              <a:t>Dữ liệu được cấp phát động (ví dụ, pchar trong ví dụ trên). </a:t>
            </a:r>
            <a:endParaRPr sz="2400"/>
          </a:p>
          <a:p>
            <a:pPr indent="-228600" lvl="1" marL="685800" rtl="0" algn="l">
              <a:lnSpc>
                <a:spcPct val="90000"/>
              </a:lnSpc>
              <a:spcBef>
                <a:spcPts val="500"/>
              </a:spcBef>
              <a:spcAft>
                <a:spcPts val="0"/>
              </a:spcAft>
              <a:buClr>
                <a:schemeClr val="dk1"/>
              </a:buClr>
              <a:buSzPts val="2400"/>
              <a:buChar char="•"/>
            </a:pPr>
            <a:r>
              <a:rPr lang="en-US" sz="2400"/>
              <a:t> Dữ liệu này sẽ còn cho đến khi ta giải phóng hoặc khi kết thúc chương trình.</a:t>
            </a:r>
            <a:endParaRPr/>
          </a:p>
        </p:txBody>
      </p:sp>
      <p:sp>
        <p:nvSpPr>
          <p:cNvPr id="200" name="Google Shape;200;p1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Nội dung</a:t>
            </a:r>
            <a:endParaRPr/>
          </a:p>
        </p:txBody>
      </p:sp>
      <p:sp>
        <p:nvSpPr>
          <p:cNvPr id="58" name="Google Shape;58;p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Clr>
                <a:schemeClr val="dk1"/>
              </a:buClr>
              <a:buSzPts val="3200"/>
              <a:buAutoNum type="arabicPeriod"/>
            </a:pPr>
            <a:r>
              <a:rPr lang="en-US" sz="3200"/>
              <a:t>Các kỹ thuật viết mã nguồn hiệu quả </a:t>
            </a:r>
            <a:endParaRPr sz="3200"/>
          </a:p>
          <a:p>
            <a:pPr indent="-457200" lvl="0" marL="457200" rtl="0" algn="l">
              <a:lnSpc>
                <a:spcPct val="100000"/>
              </a:lnSpc>
              <a:spcBef>
                <a:spcPts val="1000"/>
              </a:spcBef>
              <a:spcAft>
                <a:spcPts val="0"/>
              </a:spcAft>
              <a:buClr>
                <a:schemeClr val="dk1"/>
              </a:buClr>
              <a:buSzPts val="3200"/>
              <a:buAutoNum type="arabicPeriod"/>
            </a:pPr>
            <a:r>
              <a:rPr lang="en-US" sz="3200"/>
              <a:t>Những nguyên tắc cơ bản trong việc tăng hiệu quả viết mã nguồn </a:t>
            </a:r>
            <a:endParaRPr sz="3200"/>
          </a:p>
          <a:p>
            <a:pPr indent="-457200" lvl="0" marL="457200" rtl="0" algn="l">
              <a:lnSpc>
                <a:spcPct val="100000"/>
              </a:lnSpc>
              <a:spcBef>
                <a:spcPts val="1000"/>
              </a:spcBef>
              <a:spcAft>
                <a:spcPts val="0"/>
              </a:spcAft>
              <a:buClr>
                <a:schemeClr val="dk1"/>
              </a:buClr>
              <a:buSzPts val="3200"/>
              <a:buAutoNum type="arabicPeriod"/>
            </a:pPr>
            <a:r>
              <a:rPr lang="en-US" sz="3200"/>
              <a:t>Tối ưu hóa mã nguồn C/C++</a:t>
            </a:r>
            <a:endParaRPr sz="3200"/>
          </a:p>
        </p:txBody>
      </p:sp>
      <p:sp>
        <p:nvSpPr>
          <p:cNvPr id="59" name="Google Shape;59;p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Tính toán trước các giá trị</a:t>
            </a:r>
            <a:endParaRPr/>
          </a:p>
        </p:txBody>
      </p:sp>
      <p:sp>
        <p:nvSpPr>
          <p:cNvPr id="207" name="Google Shape;207;p20"/>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Nếu bạn phải tính đi tính lại 1 biểu thức, thì nên tính trước 1 lần và lưu lại giá trị, rồi dùng giá trị ấy sau này</a:t>
            </a:r>
            <a:endParaRPr sz="2800"/>
          </a:p>
        </p:txBody>
      </p:sp>
      <p:sp>
        <p:nvSpPr>
          <p:cNvPr id="208" name="Google Shape;208;p2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9" name="Google Shape;209;p20"/>
          <p:cNvSpPr txBox="1"/>
          <p:nvPr/>
        </p:nvSpPr>
        <p:spPr>
          <a:xfrm>
            <a:off x="89941" y="2459504"/>
            <a:ext cx="4332157" cy="1938992"/>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int f(int i){ </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   if (i &lt; 10 &amp;&amp; i &gt;= 0){</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      return </a:t>
            </a:r>
            <a:r>
              <a:rPr i="1" lang="en-US" sz="2000">
                <a:solidFill>
                  <a:srgbClr val="FF0000"/>
                </a:solidFill>
                <a:latin typeface="Courier New"/>
                <a:ea typeface="Courier New"/>
                <a:cs typeface="Courier New"/>
                <a:sym typeface="Courier New"/>
              </a:rPr>
              <a:t>i * i - i</a:t>
            </a:r>
            <a:r>
              <a:rPr i="1" lang="en-US" sz="20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i="1" lang="en-US" sz="2000">
                <a:solidFill>
                  <a:schemeClr val="dk1"/>
                </a:solidFill>
                <a:latin typeface="Courier New"/>
                <a:ea typeface="Courier New"/>
                <a:cs typeface="Courier New"/>
                <a:sym typeface="Courier New"/>
              </a:rPr>
              <a:t>   </a:t>
            </a:r>
            <a:r>
              <a:rPr lang="en-US" sz="20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   return 0; </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 </a:t>
            </a:r>
            <a:endParaRPr/>
          </a:p>
        </p:txBody>
      </p:sp>
      <p:sp>
        <p:nvSpPr>
          <p:cNvPr id="210" name="Google Shape;210;p20"/>
          <p:cNvSpPr txBox="1"/>
          <p:nvPr/>
        </p:nvSpPr>
        <p:spPr>
          <a:xfrm>
            <a:off x="4512040" y="2459504"/>
            <a:ext cx="4572000" cy="255450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Courier New"/>
                <a:ea typeface="Courier New"/>
                <a:cs typeface="Courier New"/>
                <a:sym typeface="Courier New"/>
              </a:rPr>
              <a:t>static int[] values = </a:t>
            </a:r>
            <a:endParaRPr/>
          </a:p>
          <a:p>
            <a:pPr indent="0" lvl="0" marL="0" marR="0" rtl="0" algn="l">
              <a:spcBef>
                <a:spcPts val="0"/>
              </a:spcBef>
              <a:spcAft>
                <a:spcPts val="0"/>
              </a:spcAft>
              <a:buNone/>
            </a:pPr>
            <a:r>
              <a:rPr lang="en-US" sz="2000">
                <a:solidFill>
                  <a:srgbClr val="FF0000"/>
                </a:solidFill>
                <a:latin typeface="Courier New"/>
                <a:ea typeface="Courier New"/>
                <a:cs typeface="Courier New"/>
                <a:sym typeface="Courier New"/>
              </a:rPr>
              <a:t>{0, 0, 2,3*3-3, ..., 9*9-9};</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int f(int i){ </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   if (i &lt; 10 &amp;&amp; i &gt;= 0) </a:t>
            </a:r>
            <a:endParaRPr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     return </a:t>
            </a:r>
            <a:r>
              <a:rPr lang="en-US" sz="2400">
                <a:solidFill>
                  <a:srgbClr val="FF0000"/>
                </a:solidFill>
                <a:latin typeface="Courier New"/>
                <a:ea typeface="Courier New"/>
                <a:cs typeface="Courier New"/>
                <a:sym typeface="Courier New"/>
              </a:rPr>
              <a:t>values[i]</a:t>
            </a:r>
            <a:r>
              <a:rPr lang="en-US" sz="2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   return 0; </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Loại bỏ những biểu thức thông thường</a:t>
            </a:r>
            <a:endParaRPr/>
          </a:p>
        </p:txBody>
      </p:sp>
      <p:sp>
        <p:nvSpPr>
          <p:cNvPr id="217" name="Google Shape;217;p21"/>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Đừng tính cùng một biểu thức nhiều lần!</a:t>
            </a:r>
            <a:endParaRPr/>
          </a:p>
          <a:p>
            <a:pPr indent="-228600" lvl="0" marL="228600" rtl="0" algn="l">
              <a:lnSpc>
                <a:spcPct val="90000"/>
              </a:lnSpc>
              <a:spcBef>
                <a:spcPts val="1000"/>
              </a:spcBef>
              <a:spcAft>
                <a:spcPts val="0"/>
              </a:spcAft>
              <a:buClr>
                <a:schemeClr val="dk1"/>
              </a:buClr>
              <a:buSzPts val="2400"/>
              <a:buChar char="•"/>
            </a:pPr>
            <a:r>
              <a:rPr lang="en-US"/>
              <a:t>Một số compilers có thể nhận biết và xử lý.</a:t>
            </a:r>
            <a:endParaRPr/>
          </a:p>
        </p:txBody>
      </p:sp>
      <p:sp>
        <p:nvSpPr>
          <p:cNvPr id="218" name="Google Shape;218;p2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9" name="Google Shape;219;p21"/>
          <p:cNvSpPr txBox="1"/>
          <p:nvPr/>
        </p:nvSpPr>
        <p:spPr>
          <a:xfrm>
            <a:off x="768116" y="2215372"/>
            <a:ext cx="7341563" cy="1200329"/>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for (i = 1; i&lt;= 10; i++)  </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   x += str</a:t>
            </a:r>
            <a:r>
              <a:rPr i="1" lang="en-US" sz="2400">
                <a:solidFill>
                  <a:schemeClr val="dk1"/>
                </a:solidFill>
                <a:latin typeface="Courier New"/>
                <a:ea typeface="Courier New"/>
                <a:cs typeface="Courier New"/>
                <a:sym typeface="Courier New"/>
              </a:rPr>
              <a:t>len(str)</a:t>
            </a:r>
            <a:r>
              <a:rPr lang="en-US" sz="2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Y = 15 + str</a:t>
            </a:r>
            <a:r>
              <a:rPr i="1" lang="en-US" sz="2400">
                <a:solidFill>
                  <a:schemeClr val="dk1"/>
                </a:solidFill>
                <a:latin typeface="Courier New"/>
                <a:ea typeface="Courier New"/>
                <a:cs typeface="Courier New"/>
                <a:sym typeface="Courier New"/>
              </a:rPr>
              <a:t>len(str)</a:t>
            </a:r>
            <a:r>
              <a:rPr lang="en-US" sz="2400">
                <a:solidFill>
                  <a:schemeClr val="dk1"/>
                </a:solidFill>
                <a:latin typeface="Courier New"/>
                <a:ea typeface="Courier New"/>
                <a:cs typeface="Courier New"/>
                <a:sym typeface="Courier New"/>
              </a:rPr>
              <a:t>;</a:t>
            </a:r>
            <a:r>
              <a:rPr lang="en-US" sz="1400">
                <a:solidFill>
                  <a:schemeClr val="dk1"/>
                </a:solidFill>
                <a:latin typeface="Courier New"/>
                <a:ea typeface="Courier New"/>
                <a:cs typeface="Courier New"/>
                <a:sym typeface="Courier New"/>
              </a:rPr>
              <a:t> </a:t>
            </a:r>
            <a:endParaRPr/>
          </a:p>
        </p:txBody>
      </p:sp>
      <p:sp>
        <p:nvSpPr>
          <p:cNvPr id="220" name="Google Shape;220;p21"/>
          <p:cNvSpPr txBox="1"/>
          <p:nvPr/>
        </p:nvSpPr>
        <p:spPr>
          <a:xfrm>
            <a:off x="768116" y="3814503"/>
            <a:ext cx="6821098" cy="1200329"/>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ourier New"/>
                <a:ea typeface="Courier New"/>
                <a:cs typeface="Courier New"/>
                <a:sym typeface="Courier New"/>
              </a:rPr>
              <a:t>len </a:t>
            </a:r>
            <a:r>
              <a:rPr lang="en-US" sz="2400">
                <a:solidFill>
                  <a:schemeClr val="dk1"/>
                </a:solidFill>
                <a:latin typeface="Courier New"/>
                <a:ea typeface="Courier New"/>
                <a:cs typeface="Courier New"/>
                <a:sym typeface="Courier New"/>
              </a:rPr>
              <a:t>= strlen(str); </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for (i = 1; I &lt;= 10; i++) x += </a:t>
            </a:r>
            <a:r>
              <a:rPr lang="en-US" sz="2400">
                <a:solidFill>
                  <a:srgbClr val="FF0000"/>
                </a:solidFill>
                <a:latin typeface="Courier New"/>
                <a:ea typeface="Courier New"/>
                <a:cs typeface="Courier New"/>
                <a:sym typeface="Courier New"/>
              </a:rPr>
              <a:t>len</a:t>
            </a:r>
            <a:r>
              <a:rPr lang="en-US" sz="2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Y = 15 + </a:t>
            </a:r>
            <a:r>
              <a:rPr lang="en-US" sz="2400">
                <a:solidFill>
                  <a:srgbClr val="FF0000"/>
                </a:solidFill>
                <a:latin typeface="Courier New"/>
                <a:ea typeface="Courier New"/>
                <a:cs typeface="Courier New"/>
                <a:sym typeface="Courier New"/>
              </a:rPr>
              <a:t>len</a:t>
            </a:r>
            <a:r>
              <a:rPr lang="en-US" sz="2400">
                <a:solidFill>
                  <a:schemeClr val="dk1"/>
                </a:solidFill>
                <a:latin typeface="Courier New"/>
                <a:ea typeface="Courier New"/>
                <a:cs typeface="Courier New"/>
                <a:sym typeface="Courier New"/>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Sử dụng các biến đổi số học!</a:t>
            </a:r>
            <a:endParaRPr/>
          </a:p>
        </p:txBody>
      </p:sp>
      <p:sp>
        <p:nvSpPr>
          <p:cNvPr id="227" name="Google Shape;227;p2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Trình dịch không thể tự động xử lý</a:t>
            </a:r>
            <a:endParaRPr/>
          </a:p>
        </p:txBody>
      </p:sp>
      <p:sp>
        <p:nvSpPr>
          <p:cNvPr id="228" name="Google Shape;228;p2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 name="Google Shape;229;p22"/>
          <p:cNvSpPr txBox="1"/>
          <p:nvPr/>
        </p:nvSpPr>
        <p:spPr>
          <a:xfrm>
            <a:off x="773763" y="1698454"/>
            <a:ext cx="5615640" cy="1077218"/>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urier New"/>
                <a:ea typeface="Courier New"/>
                <a:cs typeface="Courier New"/>
                <a:sym typeface="Courier New"/>
              </a:rPr>
              <a:t>if (</a:t>
            </a:r>
            <a:r>
              <a:rPr i="1" lang="en-US" sz="3200">
                <a:solidFill>
                  <a:schemeClr val="dk1"/>
                </a:solidFill>
                <a:latin typeface="Courier New"/>
                <a:ea typeface="Courier New"/>
                <a:cs typeface="Courier New"/>
                <a:sym typeface="Courier New"/>
              </a:rPr>
              <a:t>a &gt; sqrt(b)</a:t>
            </a:r>
            <a:r>
              <a:rPr lang="en-US" sz="3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3200">
                <a:solidFill>
                  <a:schemeClr val="dk1"/>
                </a:solidFill>
                <a:latin typeface="Courier New"/>
                <a:ea typeface="Courier New"/>
                <a:cs typeface="Courier New"/>
                <a:sym typeface="Courier New"/>
              </a:rPr>
              <a:t>   x = </a:t>
            </a:r>
            <a:r>
              <a:rPr i="1" lang="en-US" sz="3200">
                <a:solidFill>
                  <a:schemeClr val="dk1"/>
                </a:solidFill>
                <a:latin typeface="Courier New"/>
                <a:ea typeface="Courier New"/>
                <a:cs typeface="Courier New"/>
                <a:sym typeface="Courier New"/>
              </a:rPr>
              <a:t>a*a + 3*a + 2;</a:t>
            </a:r>
            <a:r>
              <a:rPr lang="en-US" sz="3200">
                <a:solidFill>
                  <a:schemeClr val="dk1"/>
                </a:solidFill>
                <a:latin typeface="Courier New"/>
                <a:ea typeface="Courier New"/>
                <a:cs typeface="Courier New"/>
                <a:sym typeface="Courier New"/>
              </a:rPr>
              <a:t> </a:t>
            </a:r>
            <a:endParaRPr/>
          </a:p>
        </p:txBody>
      </p:sp>
      <p:sp>
        <p:nvSpPr>
          <p:cNvPr id="230" name="Google Shape;230;p22"/>
          <p:cNvSpPr txBox="1"/>
          <p:nvPr/>
        </p:nvSpPr>
        <p:spPr>
          <a:xfrm>
            <a:off x="773763" y="3217420"/>
            <a:ext cx="5615640" cy="1077218"/>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urier New"/>
                <a:ea typeface="Courier New"/>
                <a:cs typeface="Courier New"/>
                <a:sym typeface="Courier New"/>
              </a:rPr>
              <a:t>if (</a:t>
            </a:r>
            <a:r>
              <a:rPr i="1" lang="en-US" sz="3200">
                <a:solidFill>
                  <a:schemeClr val="dk1"/>
                </a:solidFill>
                <a:latin typeface="Courier New"/>
                <a:ea typeface="Courier New"/>
                <a:cs typeface="Courier New"/>
                <a:sym typeface="Courier New"/>
              </a:rPr>
              <a:t>a *a &gt; b)</a:t>
            </a:r>
            <a:endParaRPr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3200">
                <a:solidFill>
                  <a:schemeClr val="dk1"/>
                </a:solidFill>
                <a:latin typeface="Courier New"/>
                <a:ea typeface="Courier New"/>
                <a:cs typeface="Courier New"/>
                <a:sym typeface="Courier New"/>
              </a:rPr>
              <a:t>    x = </a:t>
            </a:r>
            <a:r>
              <a:rPr i="1" lang="en-US" sz="3200">
                <a:solidFill>
                  <a:schemeClr val="dk1"/>
                </a:solidFill>
                <a:latin typeface="Courier New"/>
                <a:ea typeface="Courier New"/>
                <a:cs typeface="Courier New"/>
                <a:sym typeface="Courier New"/>
              </a:rPr>
              <a:t>(a+1)*(a+2);</a:t>
            </a:r>
            <a:r>
              <a:rPr lang="en-US" sz="3200">
                <a:solidFill>
                  <a:schemeClr val="dk1"/>
                </a:solidFill>
                <a:latin typeface="Courier New"/>
                <a:ea typeface="Courier New"/>
                <a:cs typeface="Courier New"/>
                <a:sym typeface="Courier New"/>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Questrial"/>
              <a:buNone/>
            </a:pPr>
            <a:r>
              <a:rPr lang="en-US"/>
              <a:t>Dùng “lính canh” -Tránh những kiểm tra không cần thiết</a:t>
            </a:r>
            <a:endParaRPr/>
          </a:p>
        </p:txBody>
      </p:sp>
      <p:sp>
        <p:nvSpPr>
          <p:cNvPr id="237" name="Google Shape;237;p23"/>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Trước </a:t>
            </a:r>
            <a:endParaRPr/>
          </a:p>
        </p:txBody>
      </p:sp>
      <p:sp>
        <p:nvSpPr>
          <p:cNvPr id="238" name="Google Shape;238;p2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9" name="Google Shape;239;p23"/>
          <p:cNvSpPr txBox="1"/>
          <p:nvPr/>
        </p:nvSpPr>
        <p:spPr>
          <a:xfrm>
            <a:off x="464695" y="1553316"/>
            <a:ext cx="8446359"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char s[100], searchValue;</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int pos, found, size; </a:t>
            </a:r>
            <a:endParaRPr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 Gán giá trị cho s, searchValue</a:t>
            </a:r>
            <a:endParaRPr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size = strlen(s);</a:t>
            </a:r>
            <a:endParaRPr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pos = 0; </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While (</a:t>
            </a:r>
            <a:r>
              <a:rPr i="1" lang="en-US" sz="2400">
                <a:solidFill>
                  <a:schemeClr val="dk1"/>
                </a:solidFill>
                <a:latin typeface="Courier New"/>
                <a:ea typeface="Courier New"/>
                <a:cs typeface="Courier New"/>
                <a:sym typeface="Courier New"/>
              </a:rPr>
              <a:t>pos &lt; size) &amp;&amp;</a:t>
            </a:r>
            <a:r>
              <a:rPr lang="en-US" sz="2400">
                <a:solidFill>
                  <a:schemeClr val="dk1"/>
                </a:solidFill>
                <a:latin typeface="Courier New"/>
                <a:ea typeface="Courier New"/>
                <a:cs typeface="Courier New"/>
                <a:sym typeface="Courier New"/>
              </a:rPr>
              <a:t> (s[pos] != searchValue) </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  do  pos++; </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if  (pos &gt;= size) found =0 </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else found = 1;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Dùng “lính canh” ….</a:t>
            </a:r>
            <a:endParaRPr/>
          </a:p>
        </p:txBody>
      </p:sp>
      <p:sp>
        <p:nvSpPr>
          <p:cNvPr id="246" name="Google Shape;246;p24"/>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Ý tưởng chung</a:t>
            </a:r>
            <a:endParaRPr sz="2800"/>
          </a:p>
          <a:p>
            <a:pPr indent="-228600" lvl="1" marL="685800" rtl="0" algn="l">
              <a:lnSpc>
                <a:spcPct val="90000"/>
              </a:lnSpc>
              <a:spcBef>
                <a:spcPts val="500"/>
              </a:spcBef>
              <a:spcAft>
                <a:spcPts val="0"/>
              </a:spcAft>
              <a:buClr>
                <a:schemeClr val="dk1"/>
              </a:buClr>
              <a:buSzPts val="2400"/>
              <a:buChar char="•"/>
            </a:pPr>
            <a:r>
              <a:rPr lang="en-US" sz="2400"/>
              <a:t>Đặt giá trị cần tìm vào cuối xâu</a:t>
            </a:r>
            <a:endParaRPr sz="2400"/>
          </a:p>
          <a:p>
            <a:pPr indent="-228600" lvl="1" marL="685800" rtl="0" algn="l">
              <a:lnSpc>
                <a:spcPct val="90000"/>
              </a:lnSpc>
              <a:spcBef>
                <a:spcPts val="500"/>
              </a:spcBef>
              <a:spcAft>
                <a:spcPts val="0"/>
              </a:spcAft>
              <a:buClr>
                <a:schemeClr val="dk1"/>
              </a:buClr>
              <a:buSzPts val="2400"/>
              <a:buChar char="•"/>
            </a:pPr>
            <a:r>
              <a:rPr lang="en-US" sz="2400"/>
              <a:t>Luôn đảm bảo tìm thấy giá trị cần tìm.</a:t>
            </a:r>
            <a:endParaRPr sz="2400"/>
          </a:p>
          <a:p>
            <a:pPr indent="-228600" lvl="1" marL="685800" rtl="0" algn="l">
              <a:lnSpc>
                <a:spcPct val="90000"/>
              </a:lnSpc>
              <a:spcBef>
                <a:spcPts val="500"/>
              </a:spcBef>
              <a:spcAft>
                <a:spcPts val="0"/>
              </a:spcAft>
              <a:buClr>
                <a:schemeClr val="dk1"/>
              </a:buClr>
              <a:buSzPts val="2400"/>
              <a:buChar char="•"/>
            </a:pPr>
            <a:r>
              <a:rPr lang="en-US" sz="2400"/>
              <a:t>Nhưng nếu vị trí &gt;= size nghĩa là không tìm thấy!</a:t>
            </a:r>
            <a:endParaRPr/>
          </a:p>
        </p:txBody>
      </p:sp>
      <p:sp>
        <p:nvSpPr>
          <p:cNvPr id="247" name="Google Shape;247;p2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8" name="Google Shape;248;p24"/>
          <p:cNvSpPr txBox="1"/>
          <p:nvPr/>
        </p:nvSpPr>
        <p:spPr>
          <a:xfrm>
            <a:off x="636477" y="2964305"/>
            <a:ext cx="7878873" cy="2677656"/>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size = strlen(s);</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strcat(s, searchValue);</a:t>
            </a:r>
            <a:endParaRPr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pos = 0; </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while ( s[pos] != searchValue) </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 do  pos++; </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if  (pos &gt;= size) found = 0 </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else found = 1; </a:t>
            </a:r>
            <a:endParaRPr sz="2400">
              <a:solidFill>
                <a:schemeClr val="dk1"/>
              </a:solidFill>
              <a:latin typeface="Courier New"/>
              <a:ea typeface="Courier New"/>
              <a:cs typeface="Courier New"/>
              <a:sym typeface="Courier New"/>
            </a:endParaRPr>
          </a:p>
        </p:txBody>
      </p:sp>
      <p:sp>
        <p:nvSpPr>
          <p:cNvPr id="249" name="Google Shape;249;p24"/>
          <p:cNvSpPr txBox="1"/>
          <p:nvPr/>
        </p:nvSpPr>
        <p:spPr>
          <a:xfrm>
            <a:off x="487362" y="5882495"/>
            <a:ext cx="763872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3300"/>
                </a:solidFill>
                <a:latin typeface="Arial"/>
                <a:ea typeface="Arial"/>
                <a:cs typeface="Arial"/>
                <a:sym typeface="Arial"/>
              </a:rPr>
              <a:t>Có thể làm tương tự với mảng, danh sách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Questrial"/>
              <a:buNone/>
            </a:pPr>
            <a:r>
              <a:rPr lang="en-US"/>
              <a:t>Dịch chuyển những biểu thức bất biến ra khỏi vòng lặp</a:t>
            </a:r>
            <a:endParaRPr/>
          </a:p>
        </p:txBody>
      </p:sp>
      <p:sp>
        <p:nvSpPr>
          <p:cNvPr id="256" name="Google Shape;256;p2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Đừng lặp các biểu thức tính toán không cần thiết</a:t>
            </a:r>
            <a:endParaRPr/>
          </a:p>
          <a:p>
            <a:pPr indent="-228600" lvl="0" marL="228600" rtl="0" algn="l">
              <a:lnSpc>
                <a:spcPct val="90000"/>
              </a:lnSpc>
              <a:spcBef>
                <a:spcPts val="1000"/>
              </a:spcBef>
              <a:spcAft>
                <a:spcPts val="0"/>
              </a:spcAft>
              <a:buClr>
                <a:schemeClr val="dk1"/>
              </a:buClr>
              <a:buSzPts val="2400"/>
              <a:buChar char="•"/>
            </a:pPr>
            <a:r>
              <a:rPr lang="en-US"/>
              <a:t>Một số Compilers có thể tự xử lý!</a:t>
            </a:r>
            <a:endParaRPr/>
          </a:p>
        </p:txBody>
      </p:sp>
      <p:sp>
        <p:nvSpPr>
          <p:cNvPr id="257" name="Google Shape;257;p2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8" name="Google Shape;258;p25"/>
          <p:cNvSpPr txBox="1"/>
          <p:nvPr/>
        </p:nvSpPr>
        <p:spPr>
          <a:xfrm>
            <a:off x="733581" y="2168660"/>
            <a:ext cx="4910319" cy="954107"/>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ourier New"/>
                <a:ea typeface="Courier New"/>
                <a:cs typeface="Courier New"/>
                <a:sym typeface="Courier New"/>
              </a:rPr>
              <a:t>for (i =0; i&lt;100;i++) </a:t>
            </a:r>
            <a:endParaRPr/>
          </a:p>
          <a:p>
            <a:pPr indent="0" lvl="0" marL="0" marR="0" rtl="0" algn="l">
              <a:spcBef>
                <a:spcPts val="0"/>
              </a:spcBef>
              <a:spcAft>
                <a:spcPts val="0"/>
              </a:spcAft>
              <a:buNone/>
            </a:pPr>
            <a:r>
              <a:rPr lang="en-US" sz="2800">
                <a:solidFill>
                  <a:schemeClr val="dk1"/>
                </a:solidFill>
                <a:latin typeface="Courier New"/>
                <a:ea typeface="Courier New"/>
                <a:cs typeface="Courier New"/>
                <a:sym typeface="Courier New"/>
              </a:rPr>
              <a:t>   plot(i, i*</a:t>
            </a:r>
            <a:r>
              <a:rPr i="1" lang="en-US" sz="2800">
                <a:solidFill>
                  <a:srgbClr val="FF0000"/>
                </a:solidFill>
                <a:latin typeface="Courier New"/>
                <a:ea typeface="Courier New"/>
                <a:cs typeface="Courier New"/>
                <a:sym typeface="Courier New"/>
              </a:rPr>
              <a:t>sin(d)</a:t>
            </a:r>
            <a:r>
              <a:rPr lang="en-US" sz="2800">
                <a:solidFill>
                  <a:schemeClr val="dk1"/>
                </a:solidFill>
                <a:latin typeface="Courier New"/>
                <a:ea typeface="Courier New"/>
                <a:cs typeface="Courier New"/>
                <a:sym typeface="Courier New"/>
              </a:rPr>
              <a:t>); </a:t>
            </a:r>
            <a:endParaRPr/>
          </a:p>
        </p:txBody>
      </p:sp>
      <p:sp>
        <p:nvSpPr>
          <p:cNvPr id="259" name="Google Shape;259;p25"/>
          <p:cNvSpPr txBox="1"/>
          <p:nvPr/>
        </p:nvSpPr>
        <p:spPr>
          <a:xfrm>
            <a:off x="733581" y="3515663"/>
            <a:ext cx="5727180" cy="1384995"/>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ourier New"/>
                <a:ea typeface="Courier New"/>
                <a:cs typeface="Courier New"/>
                <a:sym typeface="Courier New"/>
              </a:rPr>
              <a:t>M = sin(d);</a:t>
            </a:r>
            <a:endParaRPr/>
          </a:p>
          <a:p>
            <a:pPr indent="0" lvl="0" marL="0" marR="0" rtl="0" algn="l">
              <a:spcBef>
                <a:spcPts val="0"/>
              </a:spcBef>
              <a:spcAft>
                <a:spcPts val="0"/>
              </a:spcAft>
              <a:buNone/>
            </a:pPr>
            <a:r>
              <a:rPr lang="en-US" sz="2800">
                <a:solidFill>
                  <a:schemeClr val="dk1"/>
                </a:solidFill>
                <a:latin typeface="Courier New"/>
                <a:ea typeface="Courier New"/>
                <a:cs typeface="Courier New"/>
                <a:sym typeface="Courier New"/>
              </a:rPr>
              <a:t>for (i =0; i&lt;100;i++)</a:t>
            </a:r>
            <a:endParaRPr sz="2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2800">
                <a:solidFill>
                  <a:schemeClr val="dk1"/>
                </a:solidFill>
                <a:latin typeface="Courier New"/>
                <a:ea typeface="Courier New"/>
                <a:cs typeface="Courier New"/>
                <a:sym typeface="Courier New"/>
              </a:rPr>
              <a:t>   plot(i, i*</a:t>
            </a:r>
            <a:r>
              <a:rPr lang="en-US" sz="2800">
                <a:solidFill>
                  <a:srgbClr val="FF0000"/>
                </a:solidFill>
                <a:latin typeface="Courier New"/>
                <a:ea typeface="Courier New"/>
                <a:cs typeface="Courier New"/>
                <a:sym typeface="Courier New"/>
              </a:rPr>
              <a:t>M</a:t>
            </a:r>
            <a:r>
              <a:rPr lang="en-US" sz="2800">
                <a:solidFill>
                  <a:schemeClr val="dk1"/>
                </a:solidFill>
                <a:latin typeface="Courier New"/>
                <a:ea typeface="Courier New"/>
                <a:cs typeface="Courier New"/>
                <a:sym typeface="Courier New"/>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Không dùng các vòng lặp ngắn</a:t>
            </a:r>
            <a:endParaRPr/>
          </a:p>
        </p:txBody>
      </p:sp>
      <p:sp>
        <p:nvSpPr>
          <p:cNvPr id="266" name="Google Shape;266;p2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7" name="Google Shape;267;p26"/>
          <p:cNvSpPr txBox="1"/>
          <p:nvPr/>
        </p:nvSpPr>
        <p:spPr>
          <a:xfrm>
            <a:off x="628650" y="1299399"/>
            <a:ext cx="5125121" cy="1015663"/>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ourier New"/>
                <a:ea typeface="Courier New"/>
                <a:cs typeface="Courier New"/>
                <a:sym typeface="Courier New"/>
              </a:rPr>
              <a:t>for (i =j; i&lt;= j+3;i++)</a:t>
            </a:r>
            <a:endParaRPr sz="2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2800">
                <a:solidFill>
                  <a:schemeClr val="dk1"/>
                </a:solidFill>
                <a:latin typeface="Courier New"/>
                <a:ea typeface="Courier New"/>
                <a:cs typeface="Courier New"/>
                <a:sym typeface="Courier New"/>
              </a:rPr>
              <a:t>    sum += q*i </a:t>
            </a:r>
            <a:r>
              <a:rPr lang="en-US" sz="3200">
                <a:solidFill>
                  <a:schemeClr val="dk1"/>
                </a:solidFill>
                <a:latin typeface="Courier New"/>
                <a:ea typeface="Courier New"/>
                <a:cs typeface="Courier New"/>
                <a:sym typeface="Courier New"/>
              </a:rPr>
              <a:t>-i*7</a:t>
            </a:r>
            <a:r>
              <a:rPr lang="en-US" sz="2800">
                <a:solidFill>
                  <a:schemeClr val="dk1"/>
                </a:solidFill>
                <a:latin typeface="Courier New"/>
                <a:ea typeface="Courier New"/>
                <a:cs typeface="Courier New"/>
                <a:sym typeface="Courier New"/>
              </a:rPr>
              <a:t>;</a:t>
            </a:r>
            <a:endParaRPr/>
          </a:p>
        </p:txBody>
      </p:sp>
      <p:sp>
        <p:nvSpPr>
          <p:cNvPr id="268" name="Google Shape;268;p26"/>
          <p:cNvSpPr txBox="1"/>
          <p:nvPr/>
        </p:nvSpPr>
        <p:spPr>
          <a:xfrm>
            <a:off x="628650" y="2681953"/>
            <a:ext cx="3836307" cy="2677656"/>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ourier New"/>
                <a:ea typeface="Courier New"/>
                <a:cs typeface="Courier New"/>
                <a:sym typeface="Courier New"/>
              </a:rPr>
              <a:t>i = j; </a:t>
            </a:r>
            <a:endParaRPr/>
          </a:p>
          <a:p>
            <a:pPr indent="0" lvl="0" marL="0" marR="0" rtl="0" algn="l">
              <a:spcBef>
                <a:spcPts val="0"/>
              </a:spcBef>
              <a:spcAft>
                <a:spcPts val="0"/>
              </a:spcAft>
              <a:buNone/>
            </a:pPr>
            <a:r>
              <a:rPr lang="en-US" sz="2800">
                <a:solidFill>
                  <a:schemeClr val="dk1"/>
                </a:solidFill>
                <a:latin typeface="Courier New"/>
                <a:ea typeface="Courier New"/>
                <a:cs typeface="Courier New"/>
                <a:sym typeface="Courier New"/>
              </a:rPr>
              <a:t>sum += q*i -i*7; </a:t>
            </a:r>
            <a:endParaRPr/>
          </a:p>
          <a:p>
            <a:pPr indent="0" lvl="0" marL="0" marR="0" rtl="0" algn="l">
              <a:spcBef>
                <a:spcPts val="0"/>
              </a:spcBef>
              <a:spcAft>
                <a:spcPts val="0"/>
              </a:spcAft>
              <a:buNone/>
            </a:pPr>
            <a:r>
              <a:rPr lang="en-US" sz="2800">
                <a:solidFill>
                  <a:schemeClr val="dk1"/>
                </a:solidFill>
                <a:latin typeface="Courier New"/>
                <a:ea typeface="Courier New"/>
                <a:cs typeface="Courier New"/>
                <a:sym typeface="Courier New"/>
              </a:rPr>
              <a:t>i ++; </a:t>
            </a:r>
            <a:endParaRPr/>
          </a:p>
          <a:p>
            <a:pPr indent="0" lvl="0" marL="0" marR="0" rtl="0" algn="l">
              <a:spcBef>
                <a:spcPts val="0"/>
              </a:spcBef>
              <a:spcAft>
                <a:spcPts val="0"/>
              </a:spcAft>
              <a:buNone/>
            </a:pPr>
            <a:r>
              <a:rPr lang="en-US" sz="2800">
                <a:solidFill>
                  <a:schemeClr val="dk1"/>
                </a:solidFill>
                <a:latin typeface="Courier New"/>
                <a:ea typeface="Courier New"/>
                <a:cs typeface="Courier New"/>
                <a:sym typeface="Courier New"/>
              </a:rPr>
              <a:t>sum += q*i -i*7; </a:t>
            </a:r>
            <a:endParaRPr/>
          </a:p>
          <a:p>
            <a:pPr indent="0" lvl="0" marL="0" marR="0" rtl="0" algn="l">
              <a:spcBef>
                <a:spcPts val="0"/>
              </a:spcBef>
              <a:spcAft>
                <a:spcPts val="0"/>
              </a:spcAft>
              <a:buNone/>
            </a:pPr>
            <a:r>
              <a:rPr lang="en-US" sz="2800">
                <a:solidFill>
                  <a:schemeClr val="dk1"/>
                </a:solidFill>
                <a:latin typeface="Courier New"/>
                <a:ea typeface="Courier New"/>
                <a:cs typeface="Courier New"/>
                <a:sym typeface="Courier New"/>
              </a:rPr>
              <a:t>i ++; </a:t>
            </a:r>
            <a:endParaRPr/>
          </a:p>
          <a:p>
            <a:pPr indent="0" lvl="0" marL="0" marR="0" rtl="0" algn="l">
              <a:spcBef>
                <a:spcPts val="0"/>
              </a:spcBef>
              <a:spcAft>
                <a:spcPts val="0"/>
              </a:spcAft>
              <a:buNone/>
            </a:pPr>
            <a:r>
              <a:rPr lang="en-US" sz="2800">
                <a:solidFill>
                  <a:schemeClr val="dk1"/>
                </a:solidFill>
                <a:latin typeface="Courier New"/>
                <a:ea typeface="Courier New"/>
                <a:cs typeface="Courier New"/>
                <a:sym typeface="Courier New"/>
              </a:rPr>
              <a:t>sum += q*i-i*7;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7"/>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Questrial"/>
              <a:buNone/>
            </a:pPr>
            <a:r>
              <a:rPr lang="en-US"/>
              <a:t>Giảm thời gian tính toán</a:t>
            </a:r>
            <a:endParaRPr/>
          </a:p>
        </p:txBody>
      </p:sp>
      <p:pic>
        <p:nvPicPr>
          <p:cNvPr id="275" name="Google Shape;275;p27"/>
          <p:cNvPicPr preferRelativeResize="0"/>
          <p:nvPr/>
        </p:nvPicPr>
        <p:blipFill rotWithShape="1">
          <a:blip r:embed="rId3">
            <a:alphaModFix/>
          </a:blip>
          <a:srcRect b="0" l="0" r="0" t="0"/>
          <a:stretch/>
        </p:blipFill>
        <p:spPr>
          <a:xfrm>
            <a:off x="5375466" y="5143801"/>
            <a:ext cx="2993117" cy="892179"/>
          </a:xfrm>
          <a:prstGeom prst="rect">
            <a:avLst/>
          </a:prstGeom>
          <a:noFill/>
          <a:ln>
            <a:noFill/>
          </a:ln>
        </p:spPr>
      </p:pic>
      <p:pic>
        <p:nvPicPr>
          <p:cNvPr id="276" name="Google Shape;276;p27"/>
          <p:cNvPicPr preferRelativeResize="0"/>
          <p:nvPr>
            <p:ph idx="2" type="body"/>
          </p:nvPr>
        </p:nvPicPr>
        <p:blipFill rotWithShape="1">
          <a:blip r:embed="rId4">
            <a:alphaModFix/>
          </a:blip>
          <a:srcRect b="0" l="0" r="0" t="0"/>
          <a:stretch/>
        </p:blipFill>
        <p:spPr>
          <a:xfrm>
            <a:off x="4794042" y="1145460"/>
            <a:ext cx="3886200" cy="3886200"/>
          </a:xfrm>
          <a:prstGeom prst="rect">
            <a:avLst/>
          </a:prstGeom>
          <a:noFill/>
          <a:ln>
            <a:noFill/>
          </a:ln>
        </p:spPr>
      </p:pic>
      <p:sp>
        <p:nvSpPr>
          <p:cNvPr id="277" name="Google Shape;277;p27"/>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8" name="Google Shape;278;p27"/>
          <p:cNvSpPr txBox="1"/>
          <p:nvPr>
            <p:ph idx="4294967295" type="body"/>
          </p:nvPr>
        </p:nvSpPr>
        <p:spPr>
          <a:xfrm>
            <a:off x="444500" y="1204039"/>
            <a:ext cx="4127500" cy="450664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latin typeface="Arial"/>
                <a:ea typeface="Arial"/>
                <a:cs typeface="Arial"/>
                <a:sym typeface="Arial"/>
              </a:rPr>
              <a:t>Trong mạng nơ-ron cổ điển sử dụng hàm kích hoạt sigmoid</a:t>
            </a:r>
            <a:endParaRPr/>
          </a:p>
          <a:p>
            <a:pPr indent="-228600" lvl="0" marL="228600" rtl="0" algn="l">
              <a:lnSpc>
                <a:spcPct val="100000"/>
              </a:lnSpc>
              <a:spcBef>
                <a:spcPts val="1000"/>
              </a:spcBef>
              <a:spcAft>
                <a:spcPts val="0"/>
              </a:spcAft>
              <a:buClr>
                <a:schemeClr val="dk1"/>
              </a:buClr>
              <a:buSzPts val="2800"/>
              <a:buChar char="•"/>
            </a:pPr>
            <a:r>
              <a:rPr lang="en-US">
                <a:latin typeface="Arial"/>
                <a:ea typeface="Arial"/>
                <a:cs typeface="Arial"/>
                <a:sym typeface="Arial"/>
              </a:rPr>
              <a:t>Với x dương lớn hàm bị bão hòa về 1 </a:t>
            </a:r>
            <a:r>
              <a:rPr lang="en-US">
                <a:latin typeface="Courier New"/>
                <a:ea typeface="Courier New"/>
                <a:cs typeface="Courier New"/>
                <a:sym typeface="Courier New"/>
              </a:rPr>
              <a:t>sigmoid(x) ≅ 1</a:t>
            </a:r>
            <a:endParaRPr/>
          </a:p>
          <a:p>
            <a:pPr indent="-228600" lvl="0" marL="228600" rtl="0" algn="l">
              <a:lnSpc>
                <a:spcPct val="100000"/>
              </a:lnSpc>
              <a:spcBef>
                <a:spcPts val="1000"/>
              </a:spcBef>
              <a:spcAft>
                <a:spcPts val="0"/>
              </a:spcAft>
              <a:buClr>
                <a:schemeClr val="dk1"/>
              </a:buClr>
              <a:buSzPts val="2800"/>
              <a:buChar char="•"/>
            </a:pPr>
            <a:r>
              <a:rPr lang="en-US">
                <a:latin typeface="Arial"/>
                <a:ea typeface="Arial"/>
                <a:cs typeface="Arial"/>
                <a:sym typeface="Arial"/>
              </a:rPr>
              <a:t>Với x âm  “lớn” hàm bị bão hòa về 0</a:t>
            </a:r>
            <a:endParaRPr>
              <a:latin typeface="Arial"/>
              <a:ea typeface="Arial"/>
              <a:cs typeface="Arial"/>
              <a:sym typeface="Arial"/>
            </a:endParaRPr>
          </a:p>
          <a:p>
            <a:pPr indent="0" lvl="0" marL="0" rtl="0" algn="l">
              <a:lnSpc>
                <a:spcPct val="100000"/>
              </a:lnSpc>
              <a:spcBef>
                <a:spcPts val="1000"/>
              </a:spcBef>
              <a:spcAft>
                <a:spcPts val="0"/>
              </a:spcAft>
              <a:buClr>
                <a:schemeClr val="dk1"/>
              </a:buClr>
              <a:buSzPts val="2800"/>
              <a:buNone/>
            </a:pPr>
            <a:r>
              <a:rPr lang="en-US"/>
              <a:t>  </a:t>
            </a:r>
            <a:r>
              <a:rPr lang="en-US">
                <a:latin typeface="Courier New"/>
                <a:ea typeface="Courier New"/>
                <a:cs typeface="Courier New"/>
                <a:sym typeface="Courier New"/>
              </a:rPr>
              <a:t>sigmoid (x) ≅ 0</a:t>
            </a:r>
            <a:endParaRPr/>
          </a:p>
          <a:p>
            <a:pPr indent="-50800" lvl="0" marL="228600" rtl="0" algn="l">
              <a:lnSpc>
                <a:spcPct val="10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Tính Sigmoid</a:t>
            </a:r>
            <a:endParaRPr/>
          </a:p>
        </p:txBody>
      </p:sp>
      <p:sp>
        <p:nvSpPr>
          <p:cNvPr id="285" name="Google Shape;285;p28"/>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float sigmoid (float x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  return 1.0 / (1.0 + exp(-x))</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76200" lvl="0" marL="228600" rtl="0" algn="l">
              <a:lnSpc>
                <a:spcPct val="90000"/>
              </a:lnSpc>
              <a:spcBef>
                <a:spcPts val="1000"/>
              </a:spcBef>
              <a:spcAft>
                <a:spcPts val="0"/>
              </a:spcAft>
              <a:buClr>
                <a:schemeClr val="dk1"/>
              </a:buClr>
              <a:buSzPts val="2400"/>
              <a:buNone/>
            </a:pPr>
            <a:r>
              <a:t/>
            </a:r>
            <a:endParaRPr>
              <a:solidFill>
                <a:srgbClr val="FFFF00"/>
              </a:solidFill>
            </a:endParaRPr>
          </a:p>
          <a:p>
            <a:pPr indent="0" lvl="0" marL="0" rtl="0" algn="l">
              <a:lnSpc>
                <a:spcPct val="90000"/>
              </a:lnSpc>
              <a:spcBef>
                <a:spcPts val="1000"/>
              </a:spcBef>
              <a:spcAft>
                <a:spcPts val="0"/>
              </a:spcAft>
              <a:buClr>
                <a:schemeClr val="dk1"/>
              </a:buClr>
              <a:buSzPts val="2400"/>
              <a:buNone/>
            </a:pPr>
            <a:r>
              <a:t/>
            </a:r>
            <a:endParaRPr/>
          </a:p>
        </p:txBody>
      </p:sp>
      <p:sp>
        <p:nvSpPr>
          <p:cNvPr id="286" name="Google Shape;286;p2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28"/>
          <p:cNvSpPr txBox="1"/>
          <p:nvPr/>
        </p:nvSpPr>
        <p:spPr>
          <a:xfrm>
            <a:off x="628650" y="2699604"/>
            <a:ext cx="7886700" cy="363668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Hàm exp(-x) mất rất nhiều thời gian để tính!</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Những hàm kiểu này người ta phải dùng khai triển chuỗi</a:t>
            </a:r>
            <a:endParaRPr b="0" i="0" sz="2400" u="none" cap="none" strike="noStrike">
              <a:solidFill>
                <a:schemeClr val="dk1"/>
              </a:solidFill>
              <a:latin typeface="Arial"/>
              <a:ea typeface="Arial"/>
              <a:cs typeface="Arial"/>
              <a:sym typeface="Arial"/>
            </a:endParaRPr>
          </a:p>
          <a:p>
            <a:pPr indent="-228600" lvl="2" marL="11430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Chuỗi Taylor /Maclaurin </a:t>
            </a:r>
            <a:endParaRPr/>
          </a:p>
          <a:p>
            <a:pPr indent="-228600" lvl="2" marL="11430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Tính tổng các số hạng dạng ((-x)</a:t>
            </a:r>
            <a:r>
              <a:rPr b="0" baseline="30000" i="0" lang="en-US" sz="2400" u="none" cap="none" strike="noStrike">
                <a:solidFill>
                  <a:schemeClr val="dk1"/>
                </a:solidFill>
                <a:latin typeface="Arial"/>
                <a:ea typeface="Arial"/>
                <a:cs typeface="Arial"/>
                <a:sym typeface="Arial"/>
              </a:rPr>
              <a:t>n</a:t>
            </a:r>
            <a:r>
              <a:rPr b="0" i="0" lang="en-US" sz="2400" u="none" cap="none" strike="noStrike">
                <a:solidFill>
                  <a:schemeClr val="dk1"/>
                </a:solidFill>
                <a:latin typeface="Arial"/>
                <a:ea typeface="Arial"/>
                <a:cs typeface="Arial"/>
                <a:sym typeface="Arial"/>
              </a:rPr>
              <a:t> / n!)</a:t>
            </a:r>
            <a:endParaRPr/>
          </a:p>
          <a:p>
            <a:pPr indent="-228600" lvl="2" marL="11430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Mỗi số hạng lại dùng các phép toán với số thực dấu phẩy động</a:t>
            </a:r>
            <a:endParaRPr b="0" i="0" sz="2400" u="none" cap="none" strike="noStrike">
              <a:solidFill>
                <a:schemeClr val="dk1"/>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Arial"/>
                <a:ea typeface="Arial"/>
                <a:cs typeface="Arial"/>
                <a:sym typeface="Arial"/>
              </a:rPr>
              <a:t>Mạng nơ-ron cổ điển thường gọi hàm sigmoid rất nhiều lần khi thực hiện tính toán.</a:t>
            </a:r>
            <a:endParaRPr/>
          </a:p>
        </p:txBody>
      </p:sp>
      <p:pic>
        <p:nvPicPr>
          <p:cNvPr id="288" name="Google Shape;288;p28"/>
          <p:cNvPicPr preferRelativeResize="0"/>
          <p:nvPr/>
        </p:nvPicPr>
        <p:blipFill rotWithShape="1">
          <a:blip r:embed="rId3">
            <a:alphaModFix/>
          </a:blip>
          <a:srcRect b="0" l="0" r="0" t="0"/>
          <a:stretch/>
        </p:blipFill>
        <p:spPr>
          <a:xfrm>
            <a:off x="1912881" y="2051841"/>
            <a:ext cx="5318238" cy="65311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Tính Sigmoid – Giải pháp</a:t>
            </a:r>
            <a:endParaRPr/>
          </a:p>
        </p:txBody>
      </p:sp>
      <p:sp>
        <p:nvSpPr>
          <p:cNvPr id="295" name="Google Shape;295;p29"/>
          <p:cNvSpPr txBox="1"/>
          <p:nvPr>
            <p:ph idx="1" type="body"/>
          </p:nvPr>
        </p:nvSpPr>
        <p:spPr>
          <a:xfrm>
            <a:off x="628650" y="969818"/>
            <a:ext cx="6168965" cy="52071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Xấp xỉ hàm sigmoid bằng spline tuyến tính tại N điểm</a:t>
            </a:r>
            <a:endParaRPr sz="2800"/>
          </a:p>
          <a:p>
            <a:pPr indent="-228600" lvl="1" marL="685800" rtl="0" algn="l">
              <a:lnSpc>
                <a:spcPct val="90000"/>
              </a:lnSpc>
              <a:spcBef>
                <a:spcPts val="500"/>
              </a:spcBef>
              <a:spcAft>
                <a:spcPts val="0"/>
              </a:spcAft>
              <a:buClr>
                <a:schemeClr val="dk1"/>
              </a:buClr>
              <a:buSzPts val="2400"/>
              <a:buChar char="•"/>
            </a:pPr>
            <a:r>
              <a:rPr lang="en-US"/>
              <a:t>Tính hàm tại  N điểm và xây dựng 1 mảng.</a:t>
            </a:r>
            <a:endParaRPr/>
          </a:p>
          <a:p>
            <a:pPr indent="-228600" lvl="1" marL="685800" rtl="0" algn="l">
              <a:lnSpc>
                <a:spcPct val="90000"/>
              </a:lnSpc>
              <a:spcBef>
                <a:spcPts val="500"/>
              </a:spcBef>
              <a:spcAft>
                <a:spcPts val="0"/>
              </a:spcAft>
              <a:buClr>
                <a:schemeClr val="dk1"/>
              </a:buClr>
              <a:buSzPts val="2400"/>
              <a:buChar char="•"/>
            </a:pPr>
            <a:r>
              <a:rPr lang="en-US"/>
              <a:t>Trong mỗi lần gọi sigmoid</a:t>
            </a:r>
            <a:endParaRPr/>
          </a:p>
          <a:p>
            <a:pPr indent="-228600" lvl="2" marL="1143000" rtl="0" algn="l">
              <a:lnSpc>
                <a:spcPct val="90000"/>
              </a:lnSpc>
              <a:spcBef>
                <a:spcPts val="500"/>
              </a:spcBef>
              <a:spcAft>
                <a:spcPts val="0"/>
              </a:spcAft>
              <a:buClr>
                <a:schemeClr val="dk1"/>
              </a:buClr>
              <a:buSzPts val="2400"/>
              <a:buChar char="•"/>
            </a:pPr>
            <a:r>
              <a:rPr lang="en-US" sz="2400"/>
              <a:t>Tìm giá trị gần nhất của x  và kết quả ứng với giá trị ấy</a:t>
            </a:r>
            <a:endParaRPr sz="2400"/>
          </a:p>
          <a:p>
            <a:pPr indent="-228600" lvl="2" marL="1143000" rtl="0" algn="l">
              <a:lnSpc>
                <a:spcPct val="90000"/>
              </a:lnSpc>
              <a:spcBef>
                <a:spcPts val="500"/>
              </a:spcBef>
              <a:spcAft>
                <a:spcPts val="0"/>
              </a:spcAft>
              <a:buClr>
                <a:schemeClr val="dk1"/>
              </a:buClr>
              <a:buSzPts val="2400"/>
              <a:buChar char="•"/>
            </a:pPr>
            <a:r>
              <a:rPr lang="en-US" sz="2400"/>
              <a:t>Thực hiện nội suy tuyến tính - linear interpolation</a:t>
            </a:r>
            <a:endParaRPr/>
          </a:p>
          <a:p>
            <a:pPr indent="-101600" lvl="2" marL="1143000" rtl="0" algn="l">
              <a:lnSpc>
                <a:spcPct val="90000"/>
              </a:lnSpc>
              <a:spcBef>
                <a:spcPts val="500"/>
              </a:spcBef>
              <a:spcAft>
                <a:spcPts val="0"/>
              </a:spcAft>
              <a:buClr>
                <a:schemeClr val="dk1"/>
              </a:buClr>
              <a:buSzPts val="2000"/>
              <a:buNone/>
            </a:pPr>
            <a:r>
              <a:t/>
            </a:r>
            <a:endParaRPr/>
          </a:p>
        </p:txBody>
      </p:sp>
      <p:sp>
        <p:nvSpPr>
          <p:cNvPr id="296" name="Google Shape;296;p2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97" name="Google Shape;297;p29"/>
          <p:cNvGrpSpPr/>
          <p:nvPr/>
        </p:nvGrpSpPr>
        <p:grpSpPr>
          <a:xfrm>
            <a:off x="7137832" y="969818"/>
            <a:ext cx="1584325" cy="360362"/>
            <a:chOff x="975" y="1162"/>
            <a:chExt cx="998" cy="227"/>
          </a:xfrm>
        </p:grpSpPr>
        <p:sp>
          <p:nvSpPr>
            <p:cNvPr id="298" name="Google Shape;298;p29"/>
            <p:cNvSpPr/>
            <p:nvPr/>
          </p:nvSpPr>
          <p:spPr>
            <a:xfrm>
              <a:off x="1202" y="1162"/>
              <a:ext cx="771"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sigmoid(x</a:t>
              </a:r>
              <a:r>
                <a:rPr baseline="-25000" lang="en-US" sz="1800">
                  <a:solidFill>
                    <a:srgbClr val="C00000"/>
                  </a:solidFill>
                  <a:latin typeface="Calibri"/>
                  <a:ea typeface="Calibri"/>
                  <a:cs typeface="Calibri"/>
                  <a:sym typeface="Calibri"/>
                </a:rPr>
                <a:t>0</a:t>
              </a:r>
              <a:r>
                <a:rPr lang="en-US" sz="1800">
                  <a:solidFill>
                    <a:srgbClr val="C00000"/>
                  </a:solidFill>
                  <a:latin typeface="Calibri"/>
                  <a:ea typeface="Calibri"/>
                  <a:cs typeface="Calibri"/>
                  <a:sym typeface="Calibri"/>
                </a:rPr>
                <a:t>)</a:t>
              </a:r>
              <a:endParaRPr/>
            </a:p>
          </p:txBody>
        </p:sp>
        <p:sp>
          <p:nvSpPr>
            <p:cNvPr id="299" name="Google Shape;299;p29"/>
            <p:cNvSpPr/>
            <p:nvPr/>
          </p:nvSpPr>
          <p:spPr>
            <a:xfrm>
              <a:off x="975" y="1162"/>
              <a:ext cx="227"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x</a:t>
              </a:r>
              <a:r>
                <a:rPr baseline="-25000" lang="en-US" sz="1800">
                  <a:solidFill>
                    <a:srgbClr val="C00000"/>
                  </a:solidFill>
                  <a:latin typeface="Calibri"/>
                  <a:ea typeface="Calibri"/>
                  <a:cs typeface="Calibri"/>
                  <a:sym typeface="Calibri"/>
                </a:rPr>
                <a:t>0</a:t>
              </a:r>
              <a:endParaRPr/>
            </a:p>
          </p:txBody>
        </p:sp>
      </p:grpSp>
      <p:grpSp>
        <p:nvGrpSpPr>
          <p:cNvPr id="300" name="Google Shape;300;p29"/>
          <p:cNvGrpSpPr/>
          <p:nvPr/>
        </p:nvGrpSpPr>
        <p:grpSpPr>
          <a:xfrm>
            <a:off x="7137832" y="1330180"/>
            <a:ext cx="1584325" cy="360363"/>
            <a:chOff x="975" y="1162"/>
            <a:chExt cx="998" cy="227"/>
          </a:xfrm>
        </p:grpSpPr>
        <p:sp>
          <p:nvSpPr>
            <p:cNvPr id="301" name="Google Shape;301;p29"/>
            <p:cNvSpPr/>
            <p:nvPr/>
          </p:nvSpPr>
          <p:spPr>
            <a:xfrm>
              <a:off x="1202" y="1162"/>
              <a:ext cx="771"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sigmoid(x</a:t>
              </a:r>
              <a:r>
                <a:rPr baseline="-25000" lang="en-US" sz="1800">
                  <a:solidFill>
                    <a:srgbClr val="C00000"/>
                  </a:solidFill>
                  <a:latin typeface="Calibri"/>
                  <a:ea typeface="Calibri"/>
                  <a:cs typeface="Calibri"/>
                  <a:sym typeface="Calibri"/>
                </a:rPr>
                <a:t>0</a:t>
              </a:r>
              <a:r>
                <a:rPr lang="en-US" sz="1800">
                  <a:solidFill>
                    <a:srgbClr val="C00000"/>
                  </a:solidFill>
                  <a:latin typeface="Calibri"/>
                  <a:ea typeface="Calibri"/>
                  <a:cs typeface="Calibri"/>
                  <a:sym typeface="Calibri"/>
                </a:rPr>
                <a:t>)</a:t>
              </a:r>
              <a:endParaRPr/>
            </a:p>
          </p:txBody>
        </p:sp>
        <p:sp>
          <p:nvSpPr>
            <p:cNvPr id="302" name="Google Shape;302;p29"/>
            <p:cNvSpPr/>
            <p:nvPr/>
          </p:nvSpPr>
          <p:spPr>
            <a:xfrm>
              <a:off x="975" y="1162"/>
              <a:ext cx="227"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x</a:t>
              </a:r>
              <a:r>
                <a:rPr baseline="-25000" lang="en-US" sz="1800">
                  <a:solidFill>
                    <a:srgbClr val="C00000"/>
                  </a:solidFill>
                  <a:latin typeface="Calibri"/>
                  <a:ea typeface="Calibri"/>
                  <a:cs typeface="Calibri"/>
                  <a:sym typeface="Calibri"/>
                </a:rPr>
                <a:t>1</a:t>
              </a:r>
              <a:endParaRPr/>
            </a:p>
          </p:txBody>
        </p:sp>
      </p:grpSp>
      <p:grpSp>
        <p:nvGrpSpPr>
          <p:cNvPr id="303" name="Google Shape;303;p29"/>
          <p:cNvGrpSpPr/>
          <p:nvPr/>
        </p:nvGrpSpPr>
        <p:grpSpPr>
          <a:xfrm>
            <a:off x="7137832" y="1690543"/>
            <a:ext cx="1584325" cy="360362"/>
            <a:chOff x="975" y="1162"/>
            <a:chExt cx="998" cy="227"/>
          </a:xfrm>
        </p:grpSpPr>
        <p:sp>
          <p:nvSpPr>
            <p:cNvPr id="304" name="Google Shape;304;p29"/>
            <p:cNvSpPr/>
            <p:nvPr/>
          </p:nvSpPr>
          <p:spPr>
            <a:xfrm>
              <a:off x="1202" y="1162"/>
              <a:ext cx="771"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sigmoid(x</a:t>
              </a:r>
              <a:r>
                <a:rPr baseline="-25000" lang="en-US" sz="1800">
                  <a:solidFill>
                    <a:srgbClr val="C00000"/>
                  </a:solidFill>
                  <a:latin typeface="Calibri"/>
                  <a:ea typeface="Calibri"/>
                  <a:cs typeface="Calibri"/>
                  <a:sym typeface="Calibri"/>
                </a:rPr>
                <a:t>0</a:t>
              </a:r>
              <a:r>
                <a:rPr lang="en-US" sz="1800">
                  <a:solidFill>
                    <a:srgbClr val="C00000"/>
                  </a:solidFill>
                  <a:latin typeface="Calibri"/>
                  <a:ea typeface="Calibri"/>
                  <a:cs typeface="Calibri"/>
                  <a:sym typeface="Calibri"/>
                </a:rPr>
                <a:t>)</a:t>
              </a:r>
              <a:endParaRPr/>
            </a:p>
          </p:txBody>
        </p:sp>
        <p:sp>
          <p:nvSpPr>
            <p:cNvPr id="305" name="Google Shape;305;p29"/>
            <p:cNvSpPr/>
            <p:nvPr/>
          </p:nvSpPr>
          <p:spPr>
            <a:xfrm>
              <a:off x="975" y="1162"/>
              <a:ext cx="227"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x</a:t>
              </a:r>
              <a:r>
                <a:rPr baseline="-25000" lang="en-US" sz="1800">
                  <a:solidFill>
                    <a:srgbClr val="C00000"/>
                  </a:solidFill>
                  <a:latin typeface="Calibri"/>
                  <a:ea typeface="Calibri"/>
                  <a:cs typeface="Calibri"/>
                  <a:sym typeface="Calibri"/>
                </a:rPr>
                <a:t>2</a:t>
              </a:r>
              <a:endParaRPr/>
            </a:p>
          </p:txBody>
        </p:sp>
      </p:grpSp>
      <p:grpSp>
        <p:nvGrpSpPr>
          <p:cNvPr id="306" name="Google Shape;306;p29"/>
          <p:cNvGrpSpPr/>
          <p:nvPr/>
        </p:nvGrpSpPr>
        <p:grpSpPr>
          <a:xfrm>
            <a:off x="7137832" y="2050905"/>
            <a:ext cx="1584325" cy="360363"/>
            <a:chOff x="975" y="1162"/>
            <a:chExt cx="998" cy="227"/>
          </a:xfrm>
        </p:grpSpPr>
        <p:sp>
          <p:nvSpPr>
            <p:cNvPr id="307" name="Google Shape;307;p29"/>
            <p:cNvSpPr/>
            <p:nvPr/>
          </p:nvSpPr>
          <p:spPr>
            <a:xfrm>
              <a:off x="1202" y="1162"/>
              <a:ext cx="771"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sigmoid(x</a:t>
              </a:r>
              <a:r>
                <a:rPr baseline="-25000" lang="en-US" sz="1800">
                  <a:solidFill>
                    <a:srgbClr val="C00000"/>
                  </a:solidFill>
                  <a:latin typeface="Calibri"/>
                  <a:ea typeface="Calibri"/>
                  <a:cs typeface="Calibri"/>
                  <a:sym typeface="Calibri"/>
                </a:rPr>
                <a:t>0</a:t>
              </a:r>
              <a:r>
                <a:rPr lang="en-US" sz="1800">
                  <a:solidFill>
                    <a:srgbClr val="C00000"/>
                  </a:solidFill>
                  <a:latin typeface="Calibri"/>
                  <a:ea typeface="Calibri"/>
                  <a:cs typeface="Calibri"/>
                  <a:sym typeface="Calibri"/>
                </a:rPr>
                <a:t>)</a:t>
              </a:r>
              <a:endParaRPr/>
            </a:p>
          </p:txBody>
        </p:sp>
        <p:sp>
          <p:nvSpPr>
            <p:cNvPr id="308" name="Google Shape;308;p29"/>
            <p:cNvSpPr/>
            <p:nvPr/>
          </p:nvSpPr>
          <p:spPr>
            <a:xfrm>
              <a:off x="975" y="1162"/>
              <a:ext cx="227"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x</a:t>
              </a:r>
              <a:r>
                <a:rPr baseline="-25000" lang="en-US" sz="1800">
                  <a:solidFill>
                    <a:srgbClr val="C00000"/>
                  </a:solidFill>
                  <a:latin typeface="Calibri"/>
                  <a:ea typeface="Calibri"/>
                  <a:cs typeface="Calibri"/>
                  <a:sym typeface="Calibri"/>
                </a:rPr>
                <a:t>3</a:t>
              </a:r>
              <a:endParaRPr/>
            </a:p>
          </p:txBody>
        </p:sp>
      </p:grpSp>
      <p:grpSp>
        <p:nvGrpSpPr>
          <p:cNvPr id="309" name="Google Shape;309;p29"/>
          <p:cNvGrpSpPr/>
          <p:nvPr/>
        </p:nvGrpSpPr>
        <p:grpSpPr>
          <a:xfrm>
            <a:off x="7137832" y="2411268"/>
            <a:ext cx="1584325" cy="360362"/>
            <a:chOff x="975" y="1162"/>
            <a:chExt cx="998" cy="227"/>
          </a:xfrm>
        </p:grpSpPr>
        <p:sp>
          <p:nvSpPr>
            <p:cNvPr id="310" name="Google Shape;310;p29"/>
            <p:cNvSpPr/>
            <p:nvPr/>
          </p:nvSpPr>
          <p:spPr>
            <a:xfrm>
              <a:off x="1202" y="1162"/>
              <a:ext cx="771"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sigmoid(x</a:t>
              </a:r>
              <a:r>
                <a:rPr baseline="-25000" lang="en-US" sz="1800">
                  <a:solidFill>
                    <a:srgbClr val="C00000"/>
                  </a:solidFill>
                  <a:latin typeface="Calibri"/>
                  <a:ea typeface="Calibri"/>
                  <a:cs typeface="Calibri"/>
                  <a:sym typeface="Calibri"/>
                </a:rPr>
                <a:t>0</a:t>
              </a:r>
              <a:r>
                <a:rPr lang="en-US" sz="1800">
                  <a:solidFill>
                    <a:srgbClr val="C00000"/>
                  </a:solidFill>
                  <a:latin typeface="Calibri"/>
                  <a:ea typeface="Calibri"/>
                  <a:cs typeface="Calibri"/>
                  <a:sym typeface="Calibri"/>
                </a:rPr>
                <a:t>)</a:t>
              </a:r>
              <a:endParaRPr/>
            </a:p>
          </p:txBody>
        </p:sp>
        <p:sp>
          <p:nvSpPr>
            <p:cNvPr id="311" name="Google Shape;311;p29"/>
            <p:cNvSpPr/>
            <p:nvPr/>
          </p:nvSpPr>
          <p:spPr>
            <a:xfrm>
              <a:off x="975" y="1162"/>
              <a:ext cx="227"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x</a:t>
              </a:r>
              <a:r>
                <a:rPr baseline="-25000" lang="en-US" sz="1800">
                  <a:solidFill>
                    <a:srgbClr val="C00000"/>
                  </a:solidFill>
                  <a:latin typeface="Calibri"/>
                  <a:ea typeface="Calibri"/>
                  <a:cs typeface="Calibri"/>
                  <a:sym typeface="Calibri"/>
                </a:rPr>
                <a:t>4</a:t>
              </a:r>
              <a:endParaRPr/>
            </a:p>
          </p:txBody>
        </p:sp>
      </p:grpSp>
      <p:grpSp>
        <p:nvGrpSpPr>
          <p:cNvPr id="312" name="Google Shape;312;p29"/>
          <p:cNvGrpSpPr/>
          <p:nvPr/>
        </p:nvGrpSpPr>
        <p:grpSpPr>
          <a:xfrm>
            <a:off x="7137832" y="2771630"/>
            <a:ext cx="1584325" cy="360363"/>
            <a:chOff x="975" y="1162"/>
            <a:chExt cx="998" cy="227"/>
          </a:xfrm>
        </p:grpSpPr>
        <p:sp>
          <p:nvSpPr>
            <p:cNvPr id="313" name="Google Shape;313;p29"/>
            <p:cNvSpPr/>
            <p:nvPr/>
          </p:nvSpPr>
          <p:spPr>
            <a:xfrm>
              <a:off x="1202" y="1162"/>
              <a:ext cx="771"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sigmoid(x</a:t>
              </a:r>
              <a:r>
                <a:rPr baseline="-25000" lang="en-US" sz="1800">
                  <a:solidFill>
                    <a:srgbClr val="C00000"/>
                  </a:solidFill>
                  <a:latin typeface="Calibri"/>
                  <a:ea typeface="Calibri"/>
                  <a:cs typeface="Calibri"/>
                  <a:sym typeface="Calibri"/>
                </a:rPr>
                <a:t>0</a:t>
              </a:r>
              <a:r>
                <a:rPr lang="en-US" sz="1800">
                  <a:solidFill>
                    <a:srgbClr val="C00000"/>
                  </a:solidFill>
                  <a:latin typeface="Calibri"/>
                  <a:ea typeface="Calibri"/>
                  <a:cs typeface="Calibri"/>
                  <a:sym typeface="Calibri"/>
                </a:rPr>
                <a:t>)</a:t>
              </a:r>
              <a:endParaRPr/>
            </a:p>
          </p:txBody>
        </p:sp>
        <p:sp>
          <p:nvSpPr>
            <p:cNvPr id="314" name="Google Shape;314;p29"/>
            <p:cNvSpPr/>
            <p:nvPr/>
          </p:nvSpPr>
          <p:spPr>
            <a:xfrm>
              <a:off x="975" y="1162"/>
              <a:ext cx="227"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x</a:t>
              </a:r>
              <a:r>
                <a:rPr baseline="-25000" lang="en-US" sz="1800">
                  <a:solidFill>
                    <a:srgbClr val="C00000"/>
                  </a:solidFill>
                  <a:latin typeface="Calibri"/>
                  <a:ea typeface="Calibri"/>
                  <a:cs typeface="Calibri"/>
                  <a:sym typeface="Calibri"/>
                </a:rPr>
                <a:t>5</a:t>
              </a:r>
              <a:endParaRPr/>
            </a:p>
          </p:txBody>
        </p:sp>
      </p:grpSp>
      <p:grpSp>
        <p:nvGrpSpPr>
          <p:cNvPr id="315" name="Google Shape;315;p29"/>
          <p:cNvGrpSpPr/>
          <p:nvPr/>
        </p:nvGrpSpPr>
        <p:grpSpPr>
          <a:xfrm>
            <a:off x="7137832" y="3131993"/>
            <a:ext cx="1584325" cy="360362"/>
            <a:chOff x="975" y="1162"/>
            <a:chExt cx="998" cy="227"/>
          </a:xfrm>
        </p:grpSpPr>
        <p:sp>
          <p:nvSpPr>
            <p:cNvPr id="316" name="Google Shape;316;p29"/>
            <p:cNvSpPr/>
            <p:nvPr/>
          </p:nvSpPr>
          <p:spPr>
            <a:xfrm>
              <a:off x="1202" y="1162"/>
              <a:ext cx="771"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sigmoid(x</a:t>
              </a:r>
              <a:r>
                <a:rPr baseline="-25000" lang="en-US" sz="1800">
                  <a:solidFill>
                    <a:srgbClr val="C00000"/>
                  </a:solidFill>
                  <a:latin typeface="Calibri"/>
                  <a:ea typeface="Calibri"/>
                  <a:cs typeface="Calibri"/>
                  <a:sym typeface="Calibri"/>
                </a:rPr>
                <a:t>0</a:t>
              </a:r>
              <a:r>
                <a:rPr lang="en-US" sz="1800">
                  <a:solidFill>
                    <a:srgbClr val="C00000"/>
                  </a:solidFill>
                  <a:latin typeface="Calibri"/>
                  <a:ea typeface="Calibri"/>
                  <a:cs typeface="Calibri"/>
                  <a:sym typeface="Calibri"/>
                </a:rPr>
                <a:t>)</a:t>
              </a:r>
              <a:endParaRPr/>
            </a:p>
          </p:txBody>
        </p:sp>
        <p:sp>
          <p:nvSpPr>
            <p:cNvPr id="317" name="Google Shape;317;p29"/>
            <p:cNvSpPr/>
            <p:nvPr/>
          </p:nvSpPr>
          <p:spPr>
            <a:xfrm>
              <a:off x="975" y="1162"/>
              <a:ext cx="227"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x</a:t>
              </a:r>
              <a:r>
                <a:rPr baseline="-25000" lang="en-US" sz="1800">
                  <a:solidFill>
                    <a:srgbClr val="C00000"/>
                  </a:solidFill>
                  <a:latin typeface="Calibri"/>
                  <a:ea typeface="Calibri"/>
                  <a:cs typeface="Calibri"/>
                  <a:sym typeface="Calibri"/>
                </a:rPr>
                <a:t>6</a:t>
              </a:r>
              <a:endParaRPr/>
            </a:p>
          </p:txBody>
        </p:sp>
      </p:grpSp>
      <p:grpSp>
        <p:nvGrpSpPr>
          <p:cNvPr id="318" name="Google Shape;318;p29"/>
          <p:cNvGrpSpPr/>
          <p:nvPr/>
        </p:nvGrpSpPr>
        <p:grpSpPr>
          <a:xfrm>
            <a:off x="7137832" y="4573443"/>
            <a:ext cx="1789113" cy="476249"/>
            <a:chOff x="975" y="1162"/>
            <a:chExt cx="1127" cy="300"/>
          </a:xfrm>
        </p:grpSpPr>
        <p:sp>
          <p:nvSpPr>
            <p:cNvPr id="319" name="Google Shape;319;p29"/>
            <p:cNvSpPr/>
            <p:nvPr/>
          </p:nvSpPr>
          <p:spPr>
            <a:xfrm>
              <a:off x="1202" y="1162"/>
              <a:ext cx="900" cy="300"/>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sigmoid(x</a:t>
              </a:r>
              <a:r>
                <a:rPr baseline="-25000" lang="en-US" sz="1800">
                  <a:solidFill>
                    <a:srgbClr val="C00000"/>
                  </a:solidFill>
                  <a:latin typeface="Calibri"/>
                  <a:ea typeface="Calibri"/>
                  <a:cs typeface="Calibri"/>
                  <a:sym typeface="Calibri"/>
                </a:rPr>
                <a:t>99</a:t>
              </a:r>
              <a:r>
                <a:rPr lang="en-US" sz="1800">
                  <a:solidFill>
                    <a:srgbClr val="C00000"/>
                  </a:solidFill>
                  <a:latin typeface="Calibri"/>
                  <a:ea typeface="Calibri"/>
                  <a:cs typeface="Calibri"/>
                  <a:sym typeface="Calibri"/>
                </a:rPr>
                <a:t>)</a:t>
              </a:r>
              <a:endParaRPr/>
            </a:p>
          </p:txBody>
        </p:sp>
        <p:sp>
          <p:nvSpPr>
            <p:cNvPr id="320" name="Google Shape;320;p29"/>
            <p:cNvSpPr/>
            <p:nvPr/>
          </p:nvSpPr>
          <p:spPr>
            <a:xfrm>
              <a:off x="975" y="1162"/>
              <a:ext cx="300" cy="300"/>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x</a:t>
              </a:r>
              <a:r>
                <a:rPr baseline="-25000" lang="en-US" sz="1800">
                  <a:solidFill>
                    <a:srgbClr val="C00000"/>
                  </a:solidFill>
                  <a:latin typeface="Calibri"/>
                  <a:ea typeface="Calibri"/>
                  <a:cs typeface="Calibri"/>
                  <a:sym typeface="Calibri"/>
                </a:rPr>
                <a:t>99</a:t>
              </a:r>
              <a:endParaRPr/>
            </a:p>
          </p:txBody>
        </p:sp>
      </p:grpSp>
      <p:sp>
        <p:nvSpPr>
          <p:cNvPr id="321" name="Google Shape;321;p29"/>
          <p:cNvSpPr txBox="1"/>
          <p:nvPr/>
        </p:nvSpPr>
        <p:spPr>
          <a:xfrm>
            <a:off x="7862526" y="3573390"/>
            <a:ext cx="247650" cy="915988"/>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00000"/>
                </a:solidFill>
                <a:latin typeface="Calibri"/>
                <a:ea typeface="Calibri"/>
                <a:cs typeface="Calibri"/>
                <a:sym typeface="Calibri"/>
              </a:rPr>
              <a:t>.</a:t>
            </a:r>
            <a:endParaRPr/>
          </a:p>
          <a:p>
            <a:pPr indent="0" lvl="0" marL="0" marR="0" rtl="0" algn="l">
              <a:spcBef>
                <a:spcPts val="0"/>
              </a:spcBef>
              <a:spcAft>
                <a:spcPts val="0"/>
              </a:spcAft>
              <a:buNone/>
            </a:pPr>
            <a:r>
              <a:rPr lang="en-US" sz="1800">
                <a:solidFill>
                  <a:srgbClr val="C00000"/>
                </a:solidFill>
                <a:latin typeface="Calibri"/>
                <a:ea typeface="Calibri"/>
                <a:cs typeface="Calibri"/>
                <a:sym typeface="Calibri"/>
              </a:rPr>
              <a:t>.</a:t>
            </a:r>
            <a:endParaRPr/>
          </a:p>
          <a:p>
            <a:pPr indent="0" lvl="0" marL="0" marR="0" rtl="0" algn="l">
              <a:spcBef>
                <a:spcPts val="0"/>
              </a:spcBef>
              <a:spcAft>
                <a:spcPts val="0"/>
              </a:spcAft>
              <a:buNone/>
            </a:pPr>
            <a:r>
              <a:rPr lang="en-US" sz="1800">
                <a:solidFill>
                  <a:srgbClr val="C00000"/>
                </a:solidFill>
                <a:latin typeface="Calibri"/>
                <a:ea typeface="Calibri"/>
                <a:cs typeface="Calibri"/>
                <a:sym typeface="Calibri"/>
              </a:rPr>
              <a:t>.</a:t>
            </a:r>
            <a:endParaRPr/>
          </a:p>
        </p:txBody>
      </p:sp>
      <p:pic>
        <p:nvPicPr>
          <p:cNvPr id="322" name="Google Shape;322;p29"/>
          <p:cNvPicPr preferRelativeResize="0"/>
          <p:nvPr/>
        </p:nvPicPr>
        <p:blipFill>
          <a:blip r:embed="rId3">
            <a:alphaModFix/>
          </a:blip>
          <a:stretch>
            <a:fillRect/>
          </a:stretch>
        </p:blipFill>
        <p:spPr>
          <a:xfrm>
            <a:off x="1530680" y="4489379"/>
            <a:ext cx="3041325" cy="17184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Chương trình hiệu quả</a:t>
            </a:r>
            <a:endParaRPr/>
          </a:p>
        </p:txBody>
      </p:sp>
      <p:sp>
        <p:nvSpPr>
          <p:cNvPr id="66" name="Google Shape;66;p3"/>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Trước hết là giải thuật </a:t>
            </a:r>
            <a:endParaRPr/>
          </a:p>
          <a:p>
            <a:pPr indent="-228600" lvl="1" marL="685800" rtl="0" algn="l">
              <a:lnSpc>
                <a:spcPct val="90000"/>
              </a:lnSpc>
              <a:spcBef>
                <a:spcPts val="500"/>
              </a:spcBef>
              <a:spcAft>
                <a:spcPts val="0"/>
              </a:spcAft>
              <a:buClr>
                <a:schemeClr val="dk1"/>
              </a:buClr>
              <a:buSzPts val="2400"/>
              <a:buChar char="•"/>
            </a:pPr>
            <a:r>
              <a:rPr lang="en-US"/>
              <a:t>Hãy dùng giải thuật hay nhất có thể </a:t>
            </a:r>
            <a:endParaRPr/>
          </a:p>
          <a:p>
            <a:pPr indent="-228600" lvl="1" marL="685800" rtl="0" algn="l">
              <a:lnSpc>
                <a:spcPct val="90000"/>
              </a:lnSpc>
              <a:spcBef>
                <a:spcPts val="500"/>
              </a:spcBef>
              <a:spcAft>
                <a:spcPts val="0"/>
              </a:spcAft>
              <a:buClr>
                <a:schemeClr val="dk1"/>
              </a:buClr>
              <a:buSzPts val="2400"/>
              <a:buChar char="•"/>
            </a:pPr>
            <a:r>
              <a:rPr lang="en-US"/>
              <a:t>Sau đó hãy nghĩ tới việc tăng tính hiệu quả của code</a:t>
            </a:r>
            <a:endParaRPr/>
          </a:p>
          <a:p>
            <a:pPr indent="-228600" lvl="1" marL="685800" rtl="0" algn="l">
              <a:lnSpc>
                <a:spcPct val="90000"/>
              </a:lnSpc>
              <a:spcBef>
                <a:spcPts val="500"/>
              </a:spcBef>
              <a:spcAft>
                <a:spcPts val="0"/>
              </a:spcAft>
              <a:buClr>
                <a:schemeClr val="dk1"/>
              </a:buClr>
              <a:buSzPts val="2400"/>
              <a:buChar char="•"/>
            </a:pPr>
            <a:r>
              <a:rPr lang="en-US"/>
              <a:t>Ví dụ: Tính tổng của n số tự nhiên liên tiếp kể từ m</a:t>
            </a:r>
            <a:endParaRPr/>
          </a:p>
          <a:p>
            <a:pPr indent="-76200" lvl="1" marL="685800" rtl="0" algn="l">
              <a:lnSpc>
                <a:spcPct val="90000"/>
              </a:lnSpc>
              <a:spcBef>
                <a:spcPts val="500"/>
              </a:spcBef>
              <a:spcAft>
                <a:spcPts val="0"/>
              </a:spcAft>
              <a:buClr>
                <a:schemeClr val="dk1"/>
              </a:buClr>
              <a:buSzPts val="2400"/>
              <a:buNone/>
            </a:pPr>
            <a:r>
              <a:t/>
            </a:r>
            <a:endParaRPr/>
          </a:p>
        </p:txBody>
      </p:sp>
      <p:sp>
        <p:nvSpPr>
          <p:cNvPr id="67" name="Google Shape;67;p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 name="Google Shape;68;p3"/>
          <p:cNvSpPr txBox="1"/>
          <p:nvPr/>
        </p:nvSpPr>
        <p:spPr>
          <a:xfrm>
            <a:off x="0" y="4292600"/>
            <a:ext cx="41973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3"/>
          <p:cNvSpPr txBox="1"/>
          <p:nvPr/>
        </p:nvSpPr>
        <p:spPr>
          <a:xfrm>
            <a:off x="199622" y="3112354"/>
            <a:ext cx="4197300" cy="27411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800">
                <a:solidFill>
                  <a:srgbClr val="B00040"/>
                </a:solidFill>
                <a:latin typeface="Courier New"/>
                <a:ea typeface="Courier New"/>
                <a:cs typeface="Courier New"/>
                <a:sym typeface="Courier New"/>
              </a:rPr>
              <a:t>void</a:t>
            </a:r>
            <a:r>
              <a:rPr lang="en-US" sz="1800">
                <a:solidFill>
                  <a:schemeClr val="dk1"/>
                </a:solidFill>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main</a:t>
            </a:r>
            <a:r>
              <a:rPr lang="en-US" sz="1800">
                <a:solidFill>
                  <a:schemeClr val="dk1"/>
                </a:solidFill>
                <a:latin typeface="Courier New"/>
                <a:ea typeface="Courier New"/>
                <a:cs typeface="Courier New"/>
                <a:sym typeface="Courier New"/>
              </a:rPr>
              <a:t>(){</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chemeClr val="dk1"/>
                </a:solidFill>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long</a:t>
            </a:r>
            <a:r>
              <a:rPr lang="en-US" sz="1800">
                <a:solidFill>
                  <a:schemeClr val="dk1"/>
                </a:solidFill>
                <a:latin typeface="Courier New"/>
                <a:ea typeface="Courier New"/>
                <a:cs typeface="Courier New"/>
                <a:sym typeface="Courier New"/>
              </a:rPr>
              <a:t> n, m, i, sum;</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chemeClr val="dk1"/>
                </a:solidFill>
                <a:latin typeface="Courier New"/>
                <a:ea typeface="Courier New"/>
                <a:cs typeface="Courier New"/>
                <a:sym typeface="Courier New"/>
              </a:rPr>
              <a:t>  cin </a:t>
            </a:r>
            <a:r>
              <a:rPr lang="en-US" sz="1800">
                <a:solidFill>
                  <a:srgbClr val="666666"/>
                </a:solidFill>
                <a:latin typeface="Courier New"/>
                <a:ea typeface="Courier New"/>
                <a:cs typeface="Courier New"/>
                <a:sym typeface="Courier New"/>
              </a:rPr>
              <a:t>&lt;&lt;</a:t>
            </a:r>
            <a:r>
              <a:rPr lang="en-US" sz="1800">
                <a:solidFill>
                  <a:schemeClr val="dk1"/>
                </a:solidFill>
                <a:latin typeface="Courier New"/>
                <a:ea typeface="Courier New"/>
                <a:cs typeface="Courier New"/>
                <a:sym typeface="Courier New"/>
              </a:rPr>
              <a:t> n;</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chemeClr val="dk1"/>
                </a:solidFill>
                <a:latin typeface="Courier New"/>
                <a:ea typeface="Courier New"/>
                <a:cs typeface="Courier New"/>
                <a:sym typeface="Courier New"/>
              </a:rPr>
              <a:t>  cin </a:t>
            </a:r>
            <a:r>
              <a:rPr lang="en-US" sz="1800">
                <a:solidFill>
                  <a:srgbClr val="666666"/>
                </a:solidFill>
                <a:latin typeface="Courier New"/>
                <a:ea typeface="Courier New"/>
                <a:cs typeface="Courier New"/>
                <a:sym typeface="Courier New"/>
              </a:rPr>
              <a:t>&lt;&lt;</a:t>
            </a:r>
            <a:r>
              <a:rPr lang="en-US" sz="1800">
                <a:solidFill>
                  <a:schemeClr val="dk1"/>
                </a:solidFill>
                <a:latin typeface="Courier New"/>
                <a:ea typeface="Courier New"/>
                <a:cs typeface="Courier New"/>
                <a:sym typeface="Courier New"/>
              </a:rPr>
              <a:t> m;</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chemeClr val="dk1"/>
                </a:solidFill>
                <a:latin typeface="Courier New"/>
                <a:ea typeface="Courier New"/>
                <a:cs typeface="Courier New"/>
                <a:sym typeface="Courier New"/>
              </a:rPr>
              <a:t>  sum </a:t>
            </a:r>
            <a:r>
              <a:rPr lang="en-US" sz="1800">
                <a:solidFill>
                  <a:srgbClr val="666666"/>
                </a:solidFill>
                <a:latin typeface="Courier New"/>
                <a:ea typeface="Courier New"/>
                <a:cs typeface="Courier New"/>
                <a:sym typeface="Courier New"/>
              </a:rPr>
              <a:t>=0</a:t>
            </a:r>
            <a:r>
              <a:rPr lang="en-US" sz="1800">
                <a:solidFill>
                  <a:schemeClr val="dk1"/>
                </a:solidFill>
                <a:latin typeface="Courier New"/>
                <a:ea typeface="Courier New"/>
                <a:cs typeface="Courier New"/>
                <a:sym typeface="Courier New"/>
              </a:rPr>
              <a:t>;</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chemeClr val="dk1"/>
                </a:solidFill>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for</a:t>
            </a:r>
            <a:r>
              <a:rPr lang="en-US" sz="1800">
                <a:solidFill>
                  <a:schemeClr val="dk1"/>
                </a:solidFill>
                <a:latin typeface="Courier New"/>
                <a:ea typeface="Courier New"/>
                <a:cs typeface="Courier New"/>
                <a:sym typeface="Courier New"/>
              </a:rPr>
              <a:t>(i </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 m ; i </a:t>
            </a:r>
            <a:r>
              <a:rPr lang="en-US" sz="1800">
                <a:solidFill>
                  <a:srgbClr val="666666"/>
                </a:solidFill>
                <a:latin typeface="Courier New"/>
                <a:ea typeface="Courier New"/>
                <a:cs typeface="Courier New"/>
                <a:sym typeface="Courier New"/>
              </a:rPr>
              <a:t>&lt;</a:t>
            </a:r>
            <a:r>
              <a:rPr lang="en-US" sz="1800">
                <a:solidFill>
                  <a:schemeClr val="dk1"/>
                </a:solidFill>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 m</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n; i</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chemeClr val="dk1"/>
                </a:solidFill>
                <a:latin typeface="Courier New"/>
                <a:ea typeface="Courier New"/>
                <a:cs typeface="Courier New"/>
                <a:sym typeface="Courier New"/>
              </a:rPr>
              <a:t>     sum </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 i;</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chemeClr val="dk1"/>
                </a:solidFill>
                <a:latin typeface="Courier New"/>
                <a:ea typeface="Courier New"/>
                <a:cs typeface="Courier New"/>
                <a:sym typeface="Courier New"/>
              </a:rPr>
              <a:t>  cout </a:t>
            </a:r>
            <a:r>
              <a:rPr lang="en-US" sz="1800">
                <a:solidFill>
                  <a:srgbClr val="666666"/>
                </a:solidFill>
                <a:latin typeface="Courier New"/>
                <a:ea typeface="Courier New"/>
                <a:cs typeface="Courier New"/>
                <a:sym typeface="Courier New"/>
              </a:rPr>
              <a:t>&lt;&lt;</a:t>
            </a:r>
            <a:r>
              <a:rPr lang="en-US" sz="1800">
                <a:solidFill>
                  <a:schemeClr val="dk1"/>
                </a:solidFill>
                <a:latin typeface="Courier New"/>
                <a:ea typeface="Courier New"/>
                <a:cs typeface="Courier New"/>
                <a:sym typeface="Courier New"/>
              </a:rPr>
              <a:t> </a:t>
            </a:r>
            <a:r>
              <a:rPr lang="en-US" sz="1800">
                <a:solidFill>
                  <a:srgbClr val="BA2121"/>
                </a:solidFill>
                <a:latin typeface="Courier New"/>
                <a:ea typeface="Courier New"/>
                <a:cs typeface="Courier New"/>
                <a:sym typeface="Courier New"/>
              </a:rPr>
              <a:t>"Sum = "</a:t>
            </a:r>
            <a:r>
              <a:rPr lang="en-US" sz="1800">
                <a:solidFill>
                  <a:schemeClr val="dk1"/>
                </a:solidFill>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&lt;&lt;</a:t>
            </a:r>
            <a:r>
              <a:rPr lang="en-US" sz="1800">
                <a:solidFill>
                  <a:schemeClr val="dk1"/>
                </a:solidFill>
                <a:latin typeface="Courier New"/>
                <a:ea typeface="Courier New"/>
                <a:cs typeface="Courier New"/>
                <a:sym typeface="Courier New"/>
              </a:rPr>
              <a:t> sum;</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alibri"/>
              <a:ea typeface="Calibri"/>
              <a:cs typeface="Calibri"/>
              <a:sym typeface="Calibri"/>
            </a:endParaRPr>
          </a:p>
        </p:txBody>
      </p:sp>
      <p:sp>
        <p:nvSpPr>
          <p:cNvPr id="70" name="Google Shape;70;p3"/>
          <p:cNvSpPr txBox="1"/>
          <p:nvPr/>
        </p:nvSpPr>
        <p:spPr>
          <a:xfrm>
            <a:off x="4536643" y="3112354"/>
            <a:ext cx="4422000" cy="21480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800">
                <a:solidFill>
                  <a:srgbClr val="B00040"/>
                </a:solidFill>
                <a:latin typeface="Courier New"/>
                <a:ea typeface="Courier New"/>
                <a:cs typeface="Courier New"/>
                <a:sym typeface="Courier New"/>
              </a:rPr>
              <a:t>void</a:t>
            </a:r>
            <a:r>
              <a:rPr lang="en-US" sz="1800">
                <a:solidFill>
                  <a:schemeClr val="dk1"/>
                </a:solidFill>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main</a:t>
            </a:r>
            <a:r>
              <a:rPr lang="en-US" sz="1800">
                <a:solidFill>
                  <a:schemeClr val="dk1"/>
                </a:solidFill>
                <a:latin typeface="Courier New"/>
                <a:ea typeface="Courier New"/>
                <a:cs typeface="Courier New"/>
                <a:sym typeface="Courier New"/>
              </a:rPr>
              <a:t>(){</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chemeClr val="dk1"/>
                </a:solidFill>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long</a:t>
            </a:r>
            <a:r>
              <a:rPr lang="en-US" sz="1800">
                <a:solidFill>
                  <a:schemeClr val="dk1"/>
                </a:solidFill>
                <a:latin typeface="Courier New"/>
                <a:ea typeface="Courier New"/>
                <a:cs typeface="Courier New"/>
                <a:sym typeface="Courier New"/>
              </a:rPr>
              <a:t> n, m, sum;</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chemeClr val="dk1"/>
                </a:solidFill>
                <a:latin typeface="Courier New"/>
                <a:ea typeface="Courier New"/>
                <a:cs typeface="Courier New"/>
                <a:sym typeface="Courier New"/>
              </a:rPr>
              <a:t>  cin </a:t>
            </a:r>
            <a:r>
              <a:rPr lang="en-US" sz="1800">
                <a:solidFill>
                  <a:srgbClr val="666666"/>
                </a:solidFill>
                <a:latin typeface="Courier New"/>
                <a:ea typeface="Courier New"/>
                <a:cs typeface="Courier New"/>
                <a:sym typeface="Courier New"/>
              </a:rPr>
              <a:t>&lt;&lt;</a:t>
            </a:r>
            <a:r>
              <a:rPr lang="en-US" sz="1800">
                <a:solidFill>
                  <a:schemeClr val="dk1"/>
                </a:solidFill>
                <a:latin typeface="Courier New"/>
                <a:ea typeface="Courier New"/>
                <a:cs typeface="Courier New"/>
                <a:sym typeface="Courier New"/>
              </a:rPr>
              <a:t> n;</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chemeClr val="dk1"/>
                </a:solidFill>
                <a:latin typeface="Courier New"/>
                <a:ea typeface="Courier New"/>
                <a:cs typeface="Courier New"/>
                <a:sym typeface="Courier New"/>
              </a:rPr>
              <a:t>  cin </a:t>
            </a:r>
            <a:r>
              <a:rPr lang="en-US" sz="1800">
                <a:solidFill>
                  <a:srgbClr val="666666"/>
                </a:solidFill>
                <a:latin typeface="Courier New"/>
                <a:ea typeface="Courier New"/>
                <a:cs typeface="Courier New"/>
                <a:sym typeface="Courier New"/>
              </a:rPr>
              <a:t>&lt;&lt;</a:t>
            </a:r>
            <a:r>
              <a:rPr lang="en-US" sz="1800">
                <a:solidFill>
                  <a:schemeClr val="dk1"/>
                </a:solidFill>
                <a:latin typeface="Courier New"/>
                <a:ea typeface="Courier New"/>
                <a:cs typeface="Courier New"/>
                <a:sym typeface="Courier New"/>
              </a:rPr>
              <a:t> m;</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chemeClr val="dk1"/>
                </a:solidFill>
                <a:latin typeface="Courier New"/>
                <a:ea typeface="Courier New"/>
                <a:cs typeface="Courier New"/>
                <a:sym typeface="Courier New"/>
              </a:rPr>
              <a:t>  sum </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 (m </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 m</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 n) </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 n </a:t>
            </a:r>
            <a:r>
              <a:rPr lang="en-US" sz="1800">
                <a:solidFill>
                  <a:srgbClr val="666666"/>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2</a:t>
            </a:r>
            <a:r>
              <a:rPr lang="en-US" sz="1800">
                <a:solidFill>
                  <a:schemeClr val="dk1"/>
                </a:solidFill>
                <a:latin typeface="Courier New"/>
                <a:ea typeface="Courier New"/>
                <a:cs typeface="Courier New"/>
                <a:sym typeface="Courier New"/>
              </a:rPr>
              <a:t>;</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chemeClr val="dk1"/>
                </a:solidFill>
                <a:latin typeface="Courier New"/>
                <a:ea typeface="Courier New"/>
                <a:cs typeface="Courier New"/>
                <a:sym typeface="Courier New"/>
              </a:rPr>
              <a:t>  cout </a:t>
            </a:r>
            <a:r>
              <a:rPr lang="en-US" sz="1800">
                <a:solidFill>
                  <a:srgbClr val="666666"/>
                </a:solidFill>
                <a:latin typeface="Courier New"/>
                <a:ea typeface="Courier New"/>
                <a:cs typeface="Courier New"/>
                <a:sym typeface="Courier New"/>
              </a:rPr>
              <a:t>&lt;&lt;</a:t>
            </a:r>
            <a:r>
              <a:rPr lang="en-US" sz="1800">
                <a:solidFill>
                  <a:schemeClr val="dk1"/>
                </a:solidFill>
                <a:latin typeface="Courier New"/>
                <a:ea typeface="Courier New"/>
                <a:cs typeface="Courier New"/>
                <a:sym typeface="Courier New"/>
              </a:rPr>
              <a:t> </a:t>
            </a:r>
            <a:r>
              <a:rPr lang="en-US" sz="1800">
                <a:solidFill>
                  <a:srgbClr val="BA2121"/>
                </a:solidFill>
                <a:latin typeface="Courier New"/>
                <a:ea typeface="Courier New"/>
                <a:cs typeface="Courier New"/>
                <a:sym typeface="Courier New"/>
              </a:rPr>
              <a:t>"Sum = "</a:t>
            </a:r>
            <a:r>
              <a:rPr lang="en-US" sz="1800">
                <a:solidFill>
                  <a:schemeClr val="dk1"/>
                </a:solidFill>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&lt;&lt;</a:t>
            </a:r>
            <a:r>
              <a:rPr lang="en-US" sz="1800">
                <a:solidFill>
                  <a:schemeClr val="dk1"/>
                </a:solidFill>
                <a:latin typeface="Courier New"/>
                <a:ea typeface="Courier New"/>
                <a:cs typeface="Courier New"/>
                <a:sym typeface="Courier New"/>
              </a:rPr>
              <a:t> sum;</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ph type="title"/>
          </p:nvPr>
        </p:nvSpPr>
        <p:spPr>
          <a:xfrm>
            <a:off x="628650" y="365127"/>
            <a:ext cx="7886700" cy="8858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Questrial"/>
              <a:buNone/>
            </a:pPr>
            <a:r>
              <a:rPr b="1" lang="en-US"/>
              <a:t>Tính Sigmoid</a:t>
            </a:r>
            <a:endParaRPr/>
          </a:p>
        </p:txBody>
      </p:sp>
      <p:sp>
        <p:nvSpPr>
          <p:cNvPr id="329" name="Google Shape;329;p30"/>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30" name="Google Shape;330;p30"/>
          <p:cNvGrpSpPr/>
          <p:nvPr/>
        </p:nvGrpSpPr>
        <p:grpSpPr>
          <a:xfrm>
            <a:off x="628650" y="1449830"/>
            <a:ext cx="1584325" cy="360363"/>
            <a:chOff x="975" y="1162"/>
            <a:chExt cx="998" cy="227"/>
          </a:xfrm>
        </p:grpSpPr>
        <p:sp>
          <p:nvSpPr>
            <p:cNvPr id="331" name="Google Shape;331;p30"/>
            <p:cNvSpPr/>
            <p:nvPr/>
          </p:nvSpPr>
          <p:spPr>
            <a:xfrm>
              <a:off x="1202" y="1162"/>
              <a:ext cx="771"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sigmoid(x</a:t>
              </a:r>
              <a:r>
                <a:rPr baseline="-25000" lang="en-US" sz="1800">
                  <a:solidFill>
                    <a:srgbClr val="C00000"/>
                  </a:solidFill>
                  <a:latin typeface="Calibri"/>
                  <a:ea typeface="Calibri"/>
                  <a:cs typeface="Calibri"/>
                  <a:sym typeface="Calibri"/>
                </a:rPr>
                <a:t>0</a:t>
              </a:r>
              <a:r>
                <a:rPr lang="en-US" sz="1800">
                  <a:solidFill>
                    <a:srgbClr val="C00000"/>
                  </a:solidFill>
                  <a:latin typeface="Calibri"/>
                  <a:ea typeface="Calibri"/>
                  <a:cs typeface="Calibri"/>
                  <a:sym typeface="Calibri"/>
                </a:rPr>
                <a:t>)</a:t>
              </a:r>
              <a:endParaRPr/>
            </a:p>
          </p:txBody>
        </p:sp>
        <p:sp>
          <p:nvSpPr>
            <p:cNvPr id="332" name="Google Shape;332;p30"/>
            <p:cNvSpPr/>
            <p:nvPr/>
          </p:nvSpPr>
          <p:spPr>
            <a:xfrm>
              <a:off x="975" y="1162"/>
              <a:ext cx="227"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x</a:t>
              </a:r>
              <a:r>
                <a:rPr baseline="-25000" lang="en-US" sz="1800">
                  <a:solidFill>
                    <a:srgbClr val="C00000"/>
                  </a:solidFill>
                  <a:latin typeface="Calibri"/>
                  <a:ea typeface="Calibri"/>
                  <a:cs typeface="Calibri"/>
                  <a:sym typeface="Calibri"/>
                </a:rPr>
                <a:t>0</a:t>
              </a:r>
              <a:endParaRPr/>
            </a:p>
          </p:txBody>
        </p:sp>
      </p:grpSp>
      <p:grpSp>
        <p:nvGrpSpPr>
          <p:cNvPr id="333" name="Google Shape;333;p30"/>
          <p:cNvGrpSpPr/>
          <p:nvPr/>
        </p:nvGrpSpPr>
        <p:grpSpPr>
          <a:xfrm>
            <a:off x="628650" y="1810193"/>
            <a:ext cx="1584325" cy="360362"/>
            <a:chOff x="975" y="1162"/>
            <a:chExt cx="998" cy="227"/>
          </a:xfrm>
        </p:grpSpPr>
        <p:sp>
          <p:nvSpPr>
            <p:cNvPr id="334" name="Google Shape;334;p30"/>
            <p:cNvSpPr/>
            <p:nvPr/>
          </p:nvSpPr>
          <p:spPr>
            <a:xfrm>
              <a:off x="1202" y="1162"/>
              <a:ext cx="771"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sigmoid(x</a:t>
              </a:r>
              <a:r>
                <a:rPr baseline="-25000" lang="en-US" sz="1800">
                  <a:solidFill>
                    <a:srgbClr val="C00000"/>
                  </a:solidFill>
                  <a:latin typeface="Calibri"/>
                  <a:ea typeface="Calibri"/>
                  <a:cs typeface="Calibri"/>
                  <a:sym typeface="Calibri"/>
                </a:rPr>
                <a:t>0</a:t>
              </a:r>
              <a:r>
                <a:rPr lang="en-US" sz="1800">
                  <a:solidFill>
                    <a:srgbClr val="C00000"/>
                  </a:solidFill>
                  <a:latin typeface="Calibri"/>
                  <a:ea typeface="Calibri"/>
                  <a:cs typeface="Calibri"/>
                  <a:sym typeface="Calibri"/>
                </a:rPr>
                <a:t>)</a:t>
              </a:r>
              <a:endParaRPr/>
            </a:p>
          </p:txBody>
        </p:sp>
        <p:sp>
          <p:nvSpPr>
            <p:cNvPr id="335" name="Google Shape;335;p30"/>
            <p:cNvSpPr/>
            <p:nvPr/>
          </p:nvSpPr>
          <p:spPr>
            <a:xfrm>
              <a:off x="975" y="1162"/>
              <a:ext cx="227"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x</a:t>
              </a:r>
              <a:r>
                <a:rPr baseline="-25000" lang="en-US" sz="1800">
                  <a:solidFill>
                    <a:srgbClr val="C00000"/>
                  </a:solidFill>
                  <a:latin typeface="Calibri"/>
                  <a:ea typeface="Calibri"/>
                  <a:cs typeface="Calibri"/>
                  <a:sym typeface="Calibri"/>
                </a:rPr>
                <a:t>1</a:t>
              </a:r>
              <a:endParaRPr/>
            </a:p>
          </p:txBody>
        </p:sp>
      </p:grpSp>
      <p:grpSp>
        <p:nvGrpSpPr>
          <p:cNvPr id="336" name="Google Shape;336;p30"/>
          <p:cNvGrpSpPr/>
          <p:nvPr/>
        </p:nvGrpSpPr>
        <p:grpSpPr>
          <a:xfrm>
            <a:off x="628650" y="2170555"/>
            <a:ext cx="1584325" cy="360363"/>
            <a:chOff x="975" y="1162"/>
            <a:chExt cx="998" cy="227"/>
          </a:xfrm>
        </p:grpSpPr>
        <p:sp>
          <p:nvSpPr>
            <p:cNvPr id="337" name="Google Shape;337;p30"/>
            <p:cNvSpPr/>
            <p:nvPr/>
          </p:nvSpPr>
          <p:spPr>
            <a:xfrm>
              <a:off x="1202" y="1162"/>
              <a:ext cx="771"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sigmoid(x</a:t>
              </a:r>
              <a:r>
                <a:rPr baseline="-25000" lang="en-US" sz="1800">
                  <a:solidFill>
                    <a:srgbClr val="C00000"/>
                  </a:solidFill>
                  <a:latin typeface="Calibri"/>
                  <a:ea typeface="Calibri"/>
                  <a:cs typeface="Calibri"/>
                  <a:sym typeface="Calibri"/>
                </a:rPr>
                <a:t>0</a:t>
              </a:r>
              <a:r>
                <a:rPr lang="en-US" sz="1800">
                  <a:solidFill>
                    <a:srgbClr val="C00000"/>
                  </a:solidFill>
                  <a:latin typeface="Calibri"/>
                  <a:ea typeface="Calibri"/>
                  <a:cs typeface="Calibri"/>
                  <a:sym typeface="Calibri"/>
                </a:rPr>
                <a:t>)</a:t>
              </a:r>
              <a:endParaRPr/>
            </a:p>
          </p:txBody>
        </p:sp>
        <p:sp>
          <p:nvSpPr>
            <p:cNvPr id="338" name="Google Shape;338;p30"/>
            <p:cNvSpPr/>
            <p:nvPr/>
          </p:nvSpPr>
          <p:spPr>
            <a:xfrm>
              <a:off x="975" y="1162"/>
              <a:ext cx="227"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x</a:t>
              </a:r>
              <a:r>
                <a:rPr baseline="-25000" lang="en-US" sz="1800">
                  <a:solidFill>
                    <a:srgbClr val="C00000"/>
                  </a:solidFill>
                  <a:latin typeface="Calibri"/>
                  <a:ea typeface="Calibri"/>
                  <a:cs typeface="Calibri"/>
                  <a:sym typeface="Calibri"/>
                </a:rPr>
                <a:t>2</a:t>
              </a:r>
              <a:endParaRPr/>
            </a:p>
          </p:txBody>
        </p:sp>
      </p:grpSp>
      <p:grpSp>
        <p:nvGrpSpPr>
          <p:cNvPr id="339" name="Google Shape;339;p30"/>
          <p:cNvGrpSpPr/>
          <p:nvPr/>
        </p:nvGrpSpPr>
        <p:grpSpPr>
          <a:xfrm>
            <a:off x="628650" y="2530918"/>
            <a:ext cx="1584325" cy="360362"/>
            <a:chOff x="975" y="1162"/>
            <a:chExt cx="998" cy="227"/>
          </a:xfrm>
        </p:grpSpPr>
        <p:sp>
          <p:nvSpPr>
            <p:cNvPr id="340" name="Google Shape;340;p30"/>
            <p:cNvSpPr/>
            <p:nvPr/>
          </p:nvSpPr>
          <p:spPr>
            <a:xfrm>
              <a:off x="1202" y="1162"/>
              <a:ext cx="771"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sigmoid(x</a:t>
              </a:r>
              <a:r>
                <a:rPr baseline="-25000" lang="en-US" sz="1800">
                  <a:solidFill>
                    <a:srgbClr val="C00000"/>
                  </a:solidFill>
                  <a:latin typeface="Calibri"/>
                  <a:ea typeface="Calibri"/>
                  <a:cs typeface="Calibri"/>
                  <a:sym typeface="Calibri"/>
                </a:rPr>
                <a:t>0</a:t>
              </a:r>
              <a:r>
                <a:rPr lang="en-US" sz="1800">
                  <a:solidFill>
                    <a:srgbClr val="C00000"/>
                  </a:solidFill>
                  <a:latin typeface="Calibri"/>
                  <a:ea typeface="Calibri"/>
                  <a:cs typeface="Calibri"/>
                  <a:sym typeface="Calibri"/>
                </a:rPr>
                <a:t>)</a:t>
              </a:r>
              <a:endParaRPr/>
            </a:p>
          </p:txBody>
        </p:sp>
        <p:sp>
          <p:nvSpPr>
            <p:cNvPr id="341" name="Google Shape;341;p30"/>
            <p:cNvSpPr/>
            <p:nvPr/>
          </p:nvSpPr>
          <p:spPr>
            <a:xfrm>
              <a:off x="975" y="1162"/>
              <a:ext cx="227"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x</a:t>
              </a:r>
              <a:r>
                <a:rPr baseline="-25000" lang="en-US" sz="1800">
                  <a:solidFill>
                    <a:srgbClr val="C00000"/>
                  </a:solidFill>
                  <a:latin typeface="Calibri"/>
                  <a:ea typeface="Calibri"/>
                  <a:cs typeface="Calibri"/>
                  <a:sym typeface="Calibri"/>
                </a:rPr>
                <a:t>3</a:t>
              </a:r>
              <a:endParaRPr/>
            </a:p>
          </p:txBody>
        </p:sp>
      </p:grpSp>
      <p:grpSp>
        <p:nvGrpSpPr>
          <p:cNvPr id="342" name="Google Shape;342;p30"/>
          <p:cNvGrpSpPr/>
          <p:nvPr/>
        </p:nvGrpSpPr>
        <p:grpSpPr>
          <a:xfrm>
            <a:off x="628650" y="2891280"/>
            <a:ext cx="1584325" cy="360363"/>
            <a:chOff x="975" y="1162"/>
            <a:chExt cx="998" cy="227"/>
          </a:xfrm>
        </p:grpSpPr>
        <p:sp>
          <p:nvSpPr>
            <p:cNvPr id="343" name="Google Shape;343;p30"/>
            <p:cNvSpPr/>
            <p:nvPr/>
          </p:nvSpPr>
          <p:spPr>
            <a:xfrm>
              <a:off x="1202" y="1162"/>
              <a:ext cx="771"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sigmoid(x</a:t>
              </a:r>
              <a:r>
                <a:rPr baseline="-25000" lang="en-US" sz="1800">
                  <a:solidFill>
                    <a:srgbClr val="C00000"/>
                  </a:solidFill>
                  <a:latin typeface="Calibri"/>
                  <a:ea typeface="Calibri"/>
                  <a:cs typeface="Calibri"/>
                  <a:sym typeface="Calibri"/>
                </a:rPr>
                <a:t>0</a:t>
              </a:r>
              <a:r>
                <a:rPr lang="en-US" sz="1800">
                  <a:solidFill>
                    <a:srgbClr val="C00000"/>
                  </a:solidFill>
                  <a:latin typeface="Calibri"/>
                  <a:ea typeface="Calibri"/>
                  <a:cs typeface="Calibri"/>
                  <a:sym typeface="Calibri"/>
                </a:rPr>
                <a:t>)</a:t>
              </a:r>
              <a:endParaRPr/>
            </a:p>
          </p:txBody>
        </p:sp>
        <p:sp>
          <p:nvSpPr>
            <p:cNvPr id="344" name="Google Shape;344;p30"/>
            <p:cNvSpPr/>
            <p:nvPr/>
          </p:nvSpPr>
          <p:spPr>
            <a:xfrm>
              <a:off x="975" y="1162"/>
              <a:ext cx="227"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x</a:t>
              </a:r>
              <a:r>
                <a:rPr baseline="-25000" lang="en-US" sz="1800">
                  <a:solidFill>
                    <a:srgbClr val="C00000"/>
                  </a:solidFill>
                  <a:latin typeface="Calibri"/>
                  <a:ea typeface="Calibri"/>
                  <a:cs typeface="Calibri"/>
                  <a:sym typeface="Calibri"/>
                </a:rPr>
                <a:t>4</a:t>
              </a:r>
              <a:endParaRPr/>
            </a:p>
          </p:txBody>
        </p:sp>
      </p:grpSp>
      <p:grpSp>
        <p:nvGrpSpPr>
          <p:cNvPr id="345" name="Google Shape;345;p30"/>
          <p:cNvGrpSpPr/>
          <p:nvPr/>
        </p:nvGrpSpPr>
        <p:grpSpPr>
          <a:xfrm>
            <a:off x="628650" y="3251643"/>
            <a:ext cx="1584325" cy="360362"/>
            <a:chOff x="975" y="1162"/>
            <a:chExt cx="998" cy="227"/>
          </a:xfrm>
        </p:grpSpPr>
        <p:sp>
          <p:nvSpPr>
            <p:cNvPr id="346" name="Google Shape;346;p30"/>
            <p:cNvSpPr/>
            <p:nvPr/>
          </p:nvSpPr>
          <p:spPr>
            <a:xfrm>
              <a:off x="1202" y="1162"/>
              <a:ext cx="771"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sigmoid(x</a:t>
              </a:r>
              <a:r>
                <a:rPr baseline="-25000" lang="en-US" sz="1800">
                  <a:solidFill>
                    <a:srgbClr val="C00000"/>
                  </a:solidFill>
                  <a:latin typeface="Calibri"/>
                  <a:ea typeface="Calibri"/>
                  <a:cs typeface="Calibri"/>
                  <a:sym typeface="Calibri"/>
                </a:rPr>
                <a:t>0</a:t>
              </a:r>
              <a:r>
                <a:rPr lang="en-US" sz="1800">
                  <a:solidFill>
                    <a:srgbClr val="C00000"/>
                  </a:solidFill>
                  <a:latin typeface="Calibri"/>
                  <a:ea typeface="Calibri"/>
                  <a:cs typeface="Calibri"/>
                  <a:sym typeface="Calibri"/>
                </a:rPr>
                <a:t>)</a:t>
              </a:r>
              <a:endParaRPr/>
            </a:p>
          </p:txBody>
        </p:sp>
        <p:sp>
          <p:nvSpPr>
            <p:cNvPr id="347" name="Google Shape;347;p30"/>
            <p:cNvSpPr/>
            <p:nvPr/>
          </p:nvSpPr>
          <p:spPr>
            <a:xfrm>
              <a:off x="975" y="1162"/>
              <a:ext cx="227"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x</a:t>
              </a:r>
              <a:r>
                <a:rPr baseline="-25000" lang="en-US" sz="1800">
                  <a:solidFill>
                    <a:srgbClr val="C00000"/>
                  </a:solidFill>
                  <a:latin typeface="Calibri"/>
                  <a:ea typeface="Calibri"/>
                  <a:cs typeface="Calibri"/>
                  <a:sym typeface="Calibri"/>
                </a:rPr>
                <a:t>5</a:t>
              </a:r>
              <a:endParaRPr/>
            </a:p>
          </p:txBody>
        </p:sp>
      </p:grpSp>
      <p:grpSp>
        <p:nvGrpSpPr>
          <p:cNvPr id="348" name="Google Shape;348;p30"/>
          <p:cNvGrpSpPr/>
          <p:nvPr/>
        </p:nvGrpSpPr>
        <p:grpSpPr>
          <a:xfrm>
            <a:off x="628650" y="3612005"/>
            <a:ext cx="1584325" cy="360363"/>
            <a:chOff x="975" y="1162"/>
            <a:chExt cx="998" cy="227"/>
          </a:xfrm>
        </p:grpSpPr>
        <p:sp>
          <p:nvSpPr>
            <p:cNvPr id="349" name="Google Shape;349;p30"/>
            <p:cNvSpPr/>
            <p:nvPr/>
          </p:nvSpPr>
          <p:spPr>
            <a:xfrm>
              <a:off x="1202" y="1162"/>
              <a:ext cx="771"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sigmoid(x</a:t>
              </a:r>
              <a:r>
                <a:rPr baseline="-25000" lang="en-US" sz="1800">
                  <a:solidFill>
                    <a:srgbClr val="C00000"/>
                  </a:solidFill>
                  <a:latin typeface="Calibri"/>
                  <a:ea typeface="Calibri"/>
                  <a:cs typeface="Calibri"/>
                  <a:sym typeface="Calibri"/>
                </a:rPr>
                <a:t>0</a:t>
              </a:r>
              <a:r>
                <a:rPr lang="en-US" sz="1800">
                  <a:solidFill>
                    <a:srgbClr val="C00000"/>
                  </a:solidFill>
                  <a:latin typeface="Calibri"/>
                  <a:ea typeface="Calibri"/>
                  <a:cs typeface="Calibri"/>
                  <a:sym typeface="Calibri"/>
                </a:rPr>
                <a:t>)</a:t>
              </a:r>
              <a:endParaRPr/>
            </a:p>
          </p:txBody>
        </p:sp>
        <p:sp>
          <p:nvSpPr>
            <p:cNvPr id="350" name="Google Shape;350;p30"/>
            <p:cNvSpPr/>
            <p:nvPr/>
          </p:nvSpPr>
          <p:spPr>
            <a:xfrm>
              <a:off x="975" y="1162"/>
              <a:ext cx="227"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x</a:t>
              </a:r>
              <a:r>
                <a:rPr baseline="-25000" lang="en-US" sz="1800">
                  <a:solidFill>
                    <a:srgbClr val="C00000"/>
                  </a:solidFill>
                  <a:latin typeface="Calibri"/>
                  <a:ea typeface="Calibri"/>
                  <a:cs typeface="Calibri"/>
                  <a:sym typeface="Calibri"/>
                </a:rPr>
                <a:t>6</a:t>
              </a:r>
              <a:endParaRPr/>
            </a:p>
          </p:txBody>
        </p:sp>
      </p:grpSp>
      <p:grpSp>
        <p:nvGrpSpPr>
          <p:cNvPr id="351" name="Google Shape;351;p30"/>
          <p:cNvGrpSpPr/>
          <p:nvPr/>
        </p:nvGrpSpPr>
        <p:grpSpPr>
          <a:xfrm>
            <a:off x="628650" y="5078153"/>
            <a:ext cx="1584325" cy="360363"/>
            <a:chOff x="975" y="1162"/>
            <a:chExt cx="998" cy="227"/>
          </a:xfrm>
        </p:grpSpPr>
        <p:sp>
          <p:nvSpPr>
            <p:cNvPr id="352" name="Google Shape;352;p30"/>
            <p:cNvSpPr/>
            <p:nvPr/>
          </p:nvSpPr>
          <p:spPr>
            <a:xfrm>
              <a:off x="1202" y="1162"/>
              <a:ext cx="771"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sigmoid(x</a:t>
              </a:r>
              <a:r>
                <a:rPr baseline="-25000" lang="en-US" sz="1800">
                  <a:solidFill>
                    <a:srgbClr val="C00000"/>
                  </a:solidFill>
                  <a:latin typeface="Calibri"/>
                  <a:ea typeface="Calibri"/>
                  <a:cs typeface="Calibri"/>
                  <a:sym typeface="Calibri"/>
                </a:rPr>
                <a:t>99</a:t>
              </a:r>
              <a:r>
                <a:rPr lang="en-US" sz="1800">
                  <a:solidFill>
                    <a:srgbClr val="C00000"/>
                  </a:solidFill>
                  <a:latin typeface="Calibri"/>
                  <a:ea typeface="Calibri"/>
                  <a:cs typeface="Calibri"/>
                  <a:sym typeface="Calibri"/>
                </a:rPr>
                <a:t>)</a:t>
              </a:r>
              <a:endParaRPr/>
            </a:p>
          </p:txBody>
        </p:sp>
        <p:sp>
          <p:nvSpPr>
            <p:cNvPr id="353" name="Google Shape;353;p30"/>
            <p:cNvSpPr/>
            <p:nvPr/>
          </p:nvSpPr>
          <p:spPr>
            <a:xfrm>
              <a:off x="975" y="1162"/>
              <a:ext cx="227" cy="227"/>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x</a:t>
              </a:r>
              <a:r>
                <a:rPr baseline="-25000" lang="en-US" sz="1800">
                  <a:solidFill>
                    <a:srgbClr val="C00000"/>
                  </a:solidFill>
                  <a:latin typeface="Calibri"/>
                  <a:ea typeface="Calibri"/>
                  <a:cs typeface="Calibri"/>
                  <a:sym typeface="Calibri"/>
                </a:rPr>
                <a:t>99</a:t>
              </a:r>
              <a:endParaRPr/>
            </a:p>
          </p:txBody>
        </p:sp>
      </p:grpSp>
      <p:sp>
        <p:nvSpPr>
          <p:cNvPr id="354" name="Google Shape;354;p30"/>
          <p:cNvSpPr txBox="1"/>
          <p:nvPr/>
        </p:nvSpPr>
        <p:spPr>
          <a:xfrm>
            <a:off x="1358959" y="4037605"/>
            <a:ext cx="205018" cy="923330"/>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00000"/>
                </a:solidFill>
                <a:latin typeface="Calibri"/>
                <a:ea typeface="Calibri"/>
                <a:cs typeface="Calibri"/>
                <a:sym typeface="Calibri"/>
              </a:rPr>
              <a:t>.</a:t>
            </a:r>
            <a:endParaRPr/>
          </a:p>
          <a:p>
            <a:pPr indent="0" lvl="0" marL="0" marR="0" rtl="0" algn="l">
              <a:spcBef>
                <a:spcPts val="0"/>
              </a:spcBef>
              <a:spcAft>
                <a:spcPts val="0"/>
              </a:spcAft>
              <a:buNone/>
            </a:pPr>
            <a:r>
              <a:rPr lang="en-US" sz="1800">
                <a:solidFill>
                  <a:srgbClr val="C00000"/>
                </a:solidFill>
                <a:latin typeface="Calibri"/>
                <a:ea typeface="Calibri"/>
                <a:cs typeface="Calibri"/>
                <a:sym typeface="Calibri"/>
              </a:rPr>
              <a:t>.</a:t>
            </a:r>
            <a:endParaRPr/>
          </a:p>
          <a:p>
            <a:pPr indent="0" lvl="0" marL="0" marR="0" rtl="0" algn="l">
              <a:spcBef>
                <a:spcPts val="0"/>
              </a:spcBef>
              <a:spcAft>
                <a:spcPts val="0"/>
              </a:spcAft>
              <a:buNone/>
            </a:pPr>
            <a:r>
              <a:rPr lang="en-US" sz="1800">
                <a:solidFill>
                  <a:srgbClr val="C00000"/>
                </a:solidFill>
                <a:latin typeface="Calibri"/>
                <a:ea typeface="Calibri"/>
                <a:cs typeface="Calibri"/>
                <a:sym typeface="Calibri"/>
              </a:rPr>
              <a:t>.</a:t>
            </a:r>
            <a:endParaRPr/>
          </a:p>
        </p:txBody>
      </p:sp>
      <p:sp>
        <p:nvSpPr>
          <p:cNvPr id="355" name="Google Shape;355;p30"/>
          <p:cNvSpPr txBox="1"/>
          <p:nvPr/>
        </p:nvSpPr>
        <p:spPr>
          <a:xfrm>
            <a:off x="3755375" y="5023089"/>
            <a:ext cx="258602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if (x &gt; x</a:t>
            </a:r>
            <a:r>
              <a:rPr baseline="-25000" lang="en-US" sz="2000">
                <a:solidFill>
                  <a:schemeClr val="dk1"/>
                </a:solidFill>
                <a:latin typeface="Calibri"/>
                <a:ea typeface="Calibri"/>
                <a:cs typeface="Calibri"/>
                <a:sym typeface="Calibri"/>
              </a:rPr>
              <a:t>99</a:t>
            </a:r>
            <a:r>
              <a:rPr lang="en-US" sz="2000">
                <a:solidFill>
                  <a:schemeClr val="dk1"/>
                </a:solidFill>
                <a:latin typeface="Calibri"/>
                <a:ea typeface="Calibri"/>
                <a:cs typeface="Calibri"/>
                <a:sym typeface="Calibri"/>
              </a:rPr>
              <a:t>) return (1.0);</a:t>
            </a:r>
            <a:endParaRPr/>
          </a:p>
        </p:txBody>
      </p:sp>
      <p:sp>
        <p:nvSpPr>
          <p:cNvPr id="356" name="Google Shape;356;p30"/>
          <p:cNvSpPr txBox="1"/>
          <p:nvPr/>
        </p:nvSpPr>
        <p:spPr>
          <a:xfrm>
            <a:off x="3784390" y="1434801"/>
            <a:ext cx="251459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if (x &lt;x</a:t>
            </a:r>
            <a:r>
              <a:rPr baseline="-25000" lang="en-US" sz="2000">
                <a:solidFill>
                  <a:schemeClr val="dk1"/>
                </a:solidFill>
                <a:latin typeface="Calibri"/>
                <a:ea typeface="Calibri"/>
                <a:cs typeface="Calibri"/>
                <a:sym typeface="Calibri"/>
              </a:rPr>
              <a:t>0</a:t>
            </a:r>
            <a:r>
              <a:rPr lang="en-US" sz="2000">
                <a:solidFill>
                  <a:schemeClr val="dk1"/>
                </a:solidFill>
                <a:latin typeface="Calibri"/>
                <a:ea typeface="Calibri"/>
                <a:cs typeface="Calibri"/>
                <a:sym typeface="Calibri"/>
              </a:rPr>
              <a:t>) return (0.0);</a:t>
            </a:r>
            <a:endParaRPr/>
          </a:p>
        </p:txBody>
      </p:sp>
      <p:cxnSp>
        <p:nvCxnSpPr>
          <p:cNvPr id="357" name="Google Shape;357;p30"/>
          <p:cNvCxnSpPr/>
          <p:nvPr/>
        </p:nvCxnSpPr>
        <p:spPr>
          <a:xfrm flipH="1">
            <a:off x="2315517" y="1650518"/>
            <a:ext cx="1439856" cy="15668"/>
          </a:xfrm>
          <a:prstGeom prst="straightConnector1">
            <a:avLst/>
          </a:prstGeom>
          <a:noFill/>
          <a:ln cap="flat" cmpd="sng" w="28575">
            <a:solidFill>
              <a:schemeClr val="dk1"/>
            </a:solidFill>
            <a:prstDash val="solid"/>
            <a:round/>
            <a:headEnd len="med" w="med" type="none"/>
            <a:tailEnd len="med" w="med" type="triangle"/>
          </a:ln>
        </p:spPr>
      </p:cxnSp>
      <p:cxnSp>
        <p:nvCxnSpPr>
          <p:cNvPr id="358" name="Google Shape;358;p30"/>
          <p:cNvCxnSpPr/>
          <p:nvPr/>
        </p:nvCxnSpPr>
        <p:spPr>
          <a:xfrm rot="10800000">
            <a:off x="2315519" y="5207474"/>
            <a:ext cx="1439855" cy="15670"/>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Tính Sigmoid</a:t>
            </a:r>
            <a:endParaRPr/>
          </a:p>
        </p:txBody>
      </p:sp>
      <p:sp>
        <p:nvSpPr>
          <p:cNvPr id="365" name="Google Shape;365;p31"/>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Chọn số các điểm (N = 1000, 10000, …) tùy theo độ chính xác mà bạn muốn</a:t>
            </a:r>
            <a:endParaRPr sz="2800"/>
          </a:p>
          <a:p>
            <a:pPr indent="-228600" lvl="1" marL="685800" rtl="0" algn="l">
              <a:lnSpc>
                <a:spcPct val="90000"/>
              </a:lnSpc>
              <a:spcBef>
                <a:spcPts val="1000"/>
              </a:spcBef>
              <a:spcAft>
                <a:spcPts val="0"/>
              </a:spcAft>
              <a:buClr>
                <a:schemeClr val="dk1"/>
              </a:buClr>
              <a:buSzPts val="2400"/>
              <a:buChar char="•"/>
            </a:pPr>
            <a:r>
              <a:rPr lang="en-US" sz="2400"/>
              <a:t>Tốn kém thêm không gian bộ nhớ cho mỗi điểm là 2 giá trị float hay double tức là 8 – 16 bytes</a:t>
            </a:r>
            <a:endParaRPr/>
          </a:p>
          <a:p>
            <a:pPr indent="-228600" lvl="0" marL="228600" rtl="0" algn="l">
              <a:lnSpc>
                <a:spcPct val="90000"/>
              </a:lnSpc>
              <a:spcBef>
                <a:spcPts val="1000"/>
              </a:spcBef>
              <a:spcAft>
                <a:spcPts val="0"/>
              </a:spcAft>
              <a:buClr>
                <a:schemeClr val="dk1"/>
              </a:buClr>
              <a:buSzPts val="2800"/>
              <a:buChar char="•"/>
            </a:pPr>
            <a:r>
              <a:rPr lang="en-US" sz="2800"/>
              <a:t>Khởi tạo giá trị cho mảng khi bắt đầu thực hiện</a:t>
            </a:r>
            <a:endParaRPr sz="2800"/>
          </a:p>
        </p:txBody>
      </p:sp>
      <p:sp>
        <p:nvSpPr>
          <p:cNvPr id="366" name="Google Shape;366;p3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Tính Sigmoid</a:t>
            </a:r>
            <a:endParaRPr/>
          </a:p>
        </p:txBody>
      </p:sp>
      <p:sp>
        <p:nvSpPr>
          <p:cNvPr id="373" name="Google Shape;373;p3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Bạn đã biết  X</a:t>
            </a:r>
            <a:r>
              <a:rPr baseline="-25000" lang="en-US" sz="2800"/>
              <a:t>0</a:t>
            </a:r>
            <a:endParaRPr/>
          </a:p>
          <a:p>
            <a:pPr indent="-228600" lvl="1" marL="685800" rtl="0" algn="l">
              <a:lnSpc>
                <a:spcPct val="90000"/>
              </a:lnSpc>
              <a:spcBef>
                <a:spcPts val="1000"/>
              </a:spcBef>
              <a:spcAft>
                <a:spcPts val="0"/>
              </a:spcAft>
              <a:buClr>
                <a:schemeClr val="dk1"/>
              </a:buClr>
              <a:buSzPts val="2400"/>
              <a:buChar char="•"/>
            </a:pPr>
            <a:r>
              <a:rPr lang="en-US" sz="2400"/>
              <a:t>Tính Delta = X</a:t>
            </a:r>
            <a:r>
              <a:rPr baseline="-25000" lang="en-US" sz="2400"/>
              <a:t>1 </a:t>
            </a:r>
            <a:r>
              <a:rPr lang="en-US" sz="2400"/>
              <a:t>- X</a:t>
            </a:r>
            <a:r>
              <a:rPr baseline="-25000" lang="en-US" sz="2400"/>
              <a:t>0</a:t>
            </a:r>
            <a:endParaRPr/>
          </a:p>
          <a:p>
            <a:pPr indent="-228600" lvl="1" marL="685800" rtl="0" algn="l">
              <a:lnSpc>
                <a:spcPct val="90000"/>
              </a:lnSpc>
              <a:spcBef>
                <a:spcPts val="1000"/>
              </a:spcBef>
              <a:spcAft>
                <a:spcPts val="0"/>
              </a:spcAft>
              <a:buClr>
                <a:schemeClr val="dk1"/>
              </a:buClr>
              <a:buSzPts val="2400"/>
              <a:buChar char="•"/>
            </a:pPr>
            <a:r>
              <a:rPr lang="en-US" sz="2400"/>
              <a:t>Tính X</a:t>
            </a:r>
            <a:r>
              <a:rPr baseline="-25000" lang="en-US" sz="2400"/>
              <a:t>max</a:t>
            </a:r>
            <a:r>
              <a:rPr lang="en-US" sz="2400"/>
              <a:t> = X</a:t>
            </a:r>
            <a:r>
              <a:rPr baseline="-25000" lang="en-US" sz="2400"/>
              <a:t>0</a:t>
            </a:r>
            <a:r>
              <a:rPr lang="en-US" sz="2400"/>
              <a:t> + N * Delta;</a:t>
            </a:r>
            <a:endParaRPr/>
          </a:p>
          <a:p>
            <a:pPr indent="-228600" lvl="0" marL="228600" rtl="0" algn="l">
              <a:lnSpc>
                <a:spcPct val="90000"/>
              </a:lnSpc>
              <a:spcBef>
                <a:spcPts val="1000"/>
              </a:spcBef>
              <a:spcAft>
                <a:spcPts val="0"/>
              </a:spcAft>
              <a:buClr>
                <a:schemeClr val="dk1"/>
              </a:buClr>
              <a:buSzPts val="2800"/>
              <a:buChar char="•"/>
            </a:pPr>
            <a:r>
              <a:rPr lang="en-US" sz="2800"/>
              <a:t>Với  X đã cho</a:t>
            </a:r>
            <a:endParaRPr sz="2800"/>
          </a:p>
          <a:p>
            <a:pPr indent="-228600" lvl="1" marL="685800" rtl="0" algn="l">
              <a:lnSpc>
                <a:spcPct val="90000"/>
              </a:lnSpc>
              <a:spcBef>
                <a:spcPts val="1000"/>
              </a:spcBef>
              <a:spcAft>
                <a:spcPts val="0"/>
              </a:spcAft>
              <a:buClr>
                <a:schemeClr val="dk1"/>
              </a:buClr>
              <a:buSzPts val="2400"/>
              <a:buChar char="•"/>
            </a:pPr>
            <a:r>
              <a:rPr lang="en-US" sz="2400"/>
              <a:t>Tính i = (X – X</a:t>
            </a:r>
            <a:r>
              <a:rPr baseline="-25000" lang="en-US" sz="2400"/>
              <a:t>0</a:t>
            </a:r>
            <a:r>
              <a:rPr lang="en-US" sz="2400"/>
              <a:t>)/Delta;</a:t>
            </a:r>
            <a:endParaRPr/>
          </a:p>
          <a:p>
            <a:pPr indent="-228600" lvl="2" marL="1143000" rtl="0" algn="l">
              <a:lnSpc>
                <a:spcPct val="90000"/>
              </a:lnSpc>
              <a:spcBef>
                <a:spcPts val="1000"/>
              </a:spcBef>
              <a:spcAft>
                <a:spcPts val="0"/>
              </a:spcAft>
              <a:buClr>
                <a:schemeClr val="dk1"/>
              </a:buClr>
              <a:buSzPts val="2400"/>
              <a:buChar char="•"/>
            </a:pPr>
            <a:r>
              <a:rPr lang="en-US" sz="2400"/>
              <a:t>1 phép trừ số thực và 1 phép chia số thực</a:t>
            </a:r>
            <a:endParaRPr sz="2400"/>
          </a:p>
          <a:p>
            <a:pPr indent="-228600" lvl="1" marL="685800" rtl="0" algn="l">
              <a:lnSpc>
                <a:spcPct val="90000"/>
              </a:lnSpc>
              <a:spcBef>
                <a:spcPts val="1000"/>
              </a:spcBef>
              <a:spcAft>
                <a:spcPts val="0"/>
              </a:spcAft>
              <a:buClr>
                <a:schemeClr val="dk1"/>
              </a:buClr>
              <a:buSzPts val="2400"/>
              <a:buChar char="•"/>
            </a:pPr>
            <a:r>
              <a:rPr lang="en-US" sz="2400"/>
              <a:t>Tính sigmoid(x)</a:t>
            </a:r>
            <a:endParaRPr/>
          </a:p>
          <a:p>
            <a:pPr indent="-228600" lvl="2" marL="1143000" rtl="0" algn="l">
              <a:lnSpc>
                <a:spcPct val="90000"/>
              </a:lnSpc>
              <a:spcBef>
                <a:spcPts val="1000"/>
              </a:spcBef>
              <a:spcAft>
                <a:spcPts val="0"/>
              </a:spcAft>
              <a:buClr>
                <a:schemeClr val="dk1"/>
              </a:buClr>
              <a:buSzPts val="2400"/>
              <a:buChar char="•"/>
            </a:pPr>
            <a:r>
              <a:rPr lang="en-US" sz="2400"/>
              <a:t>1 phép nhân float và 1 phép cộng float </a:t>
            </a:r>
            <a:endParaRPr/>
          </a:p>
          <a:p>
            <a:pPr indent="-76200" lvl="1" marL="685800" rtl="0" algn="l">
              <a:lnSpc>
                <a:spcPct val="90000"/>
              </a:lnSpc>
              <a:spcBef>
                <a:spcPts val="1000"/>
              </a:spcBef>
              <a:spcAft>
                <a:spcPts val="0"/>
              </a:spcAft>
              <a:buClr>
                <a:schemeClr val="dk1"/>
              </a:buClr>
              <a:buSzPts val="2400"/>
              <a:buNone/>
            </a:pPr>
            <a:r>
              <a:t/>
            </a:r>
            <a:endParaRPr/>
          </a:p>
        </p:txBody>
      </p:sp>
      <p:sp>
        <p:nvSpPr>
          <p:cNvPr id="374" name="Google Shape;374;p3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5" name="Google Shape;375;p32"/>
          <p:cNvPicPr preferRelativeResize="0"/>
          <p:nvPr/>
        </p:nvPicPr>
        <p:blipFill>
          <a:blip r:embed="rId3">
            <a:alphaModFix/>
          </a:blip>
          <a:stretch>
            <a:fillRect/>
          </a:stretch>
        </p:blipFill>
        <p:spPr>
          <a:xfrm>
            <a:off x="3737128" y="4927425"/>
            <a:ext cx="2770598" cy="1565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Kết quả đạt được</a:t>
            </a:r>
            <a:endParaRPr/>
          </a:p>
        </p:txBody>
      </p:sp>
      <p:sp>
        <p:nvSpPr>
          <p:cNvPr id="382" name="Google Shape;382;p33"/>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Nếu dùng exp(x):</a:t>
            </a:r>
            <a:endParaRPr sz="2800"/>
          </a:p>
          <a:p>
            <a:pPr indent="-228600" lvl="1" marL="685800" rtl="0" algn="l">
              <a:lnSpc>
                <a:spcPct val="90000"/>
              </a:lnSpc>
              <a:spcBef>
                <a:spcPts val="1000"/>
              </a:spcBef>
              <a:spcAft>
                <a:spcPts val="0"/>
              </a:spcAft>
              <a:buClr>
                <a:schemeClr val="dk1"/>
              </a:buClr>
              <a:buSzPts val="2400"/>
              <a:buChar char="•"/>
            </a:pPr>
            <a:r>
              <a:rPr lang="en-US" sz="2400"/>
              <a:t>Mỗi lần gọi mất khoảng 300 nanoseconds với 1 máy Pentium 4 tốc độ 2 Ghz.</a:t>
            </a:r>
            <a:endParaRPr/>
          </a:p>
          <a:p>
            <a:pPr indent="-228600" lvl="0" marL="228600" rtl="0" algn="l">
              <a:lnSpc>
                <a:spcPct val="90000"/>
              </a:lnSpc>
              <a:spcBef>
                <a:spcPts val="1000"/>
              </a:spcBef>
              <a:spcAft>
                <a:spcPts val="0"/>
              </a:spcAft>
              <a:buClr>
                <a:schemeClr val="dk1"/>
              </a:buClr>
              <a:buSzPts val="2800"/>
              <a:buChar char="•"/>
            </a:pPr>
            <a:r>
              <a:rPr lang="en-US" sz="2800"/>
              <a:t>Dùng tìm kiếm trên mảng và nội suy tuyến tính:</a:t>
            </a:r>
            <a:endParaRPr sz="2800"/>
          </a:p>
          <a:p>
            <a:pPr indent="-228600" lvl="1" marL="685800" rtl="0" algn="l">
              <a:lnSpc>
                <a:spcPct val="90000"/>
              </a:lnSpc>
              <a:spcBef>
                <a:spcPts val="1000"/>
              </a:spcBef>
              <a:spcAft>
                <a:spcPts val="0"/>
              </a:spcAft>
              <a:buClr>
                <a:schemeClr val="dk1"/>
              </a:buClr>
              <a:buSzPts val="2400"/>
              <a:buChar char="•"/>
            </a:pPr>
            <a:r>
              <a:rPr lang="en-US" sz="2400"/>
              <a:t>Mỗi lần gọi mất khoảng 30 nanoseconds</a:t>
            </a:r>
            <a:endParaRPr/>
          </a:p>
          <a:p>
            <a:pPr indent="-228600" lvl="0" marL="228600" rtl="0" algn="l">
              <a:lnSpc>
                <a:spcPct val="90000"/>
              </a:lnSpc>
              <a:spcBef>
                <a:spcPts val="1000"/>
              </a:spcBef>
              <a:spcAft>
                <a:spcPts val="0"/>
              </a:spcAft>
              <a:buClr>
                <a:schemeClr val="dk1"/>
              </a:buClr>
              <a:buSzPts val="2800"/>
              <a:buChar char="•"/>
            </a:pPr>
            <a:r>
              <a:rPr lang="en-US" sz="2800"/>
              <a:t>Tốc độ tăng gấp 10 lần</a:t>
            </a:r>
            <a:endParaRPr sz="2800"/>
          </a:p>
          <a:p>
            <a:pPr indent="-228600" lvl="1" marL="685800" rtl="0" algn="l">
              <a:lnSpc>
                <a:spcPct val="90000"/>
              </a:lnSpc>
              <a:spcBef>
                <a:spcPts val="1000"/>
              </a:spcBef>
              <a:spcAft>
                <a:spcPts val="0"/>
              </a:spcAft>
              <a:buClr>
                <a:schemeClr val="dk1"/>
              </a:buClr>
              <a:buSzPts val="2400"/>
              <a:buChar char="•"/>
            </a:pPr>
            <a:r>
              <a:rPr lang="en-US" sz="2400"/>
              <a:t>Đổi lại phải tốn k</a:t>
            </a:r>
            <a:r>
              <a:rPr lang="en-US"/>
              <a:t>é</a:t>
            </a:r>
            <a:r>
              <a:rPr lang="en-US" sz="2400"/>
              <a:t>m thêm từ  64K </a:t>
            </a:r>
            <a:r>
              <a:rPr lang="en-US"/>
              <a:t>đến</a:t>
            </a:r>
            <a:r>
              <a:rPr lang="en-US" sz="2400"/>
              <a:t> 640K bộ nhớ.</a:t>
            </a:r>
            <a:endParaRPr/>
          </a:p>
        </p:txBody>
      </p:sp>
      <p:sp>
        <p:nvSpPr>
          <p:cNvPr id="383" name="Google Shape;383;p3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Lưu ý!</a:t>
            </a:r>
            <a:endParaRPr/>
          </a:p>
        </p:txBody>
      </p:sp>
      <p:sp>
        <p:nvSpPr>
          <p:cNvPr id="390" name="Google Shape;390;p34"/>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Với đại đa số các chương trình, việc tăng tốc độ thực hiện là cần thiết</a:t>
            </a:r>
            <a:endParaRPr sz="2800"/>
          </a:p>
          <a:p>
            <a:pPr indent="-228600" lvl="0" marL="228600" rtl="0" algn="l">
              <a:lnSpc>
                <a:spcPct val="90000"/>
              </a:lnSpc>
              <a:spcBef>
                <a:spcPts val="1000"/>
              </a:spcBef>
              <a:spcAft>
                <a:spcPts val="0"/>
              </a:spcAft>
              <a:buClr>
                <a:schemeClr val="dk1"/>
              </a:buClr>
              <a:buSzPts val="2800"/>
              <a:buChar char="•"/>
            </a:pPr>
            <a:r>
              <a:rPr lang="en-US" sz="2800"/>
              <a:t>Tuy nhiên, cố tăng tốc độ cho những đoạn code không sử dụng thường xuyên là vô ích!</a:t>
            </a:r>
            <a:endParaRPr sz="2800"/>
          </a:p>
        </p:txBody>
      </p:sp>
      <p:sp>
        <p:nvSpPr>
          <p:cNvPr id="391" name="Google Shape;391;p3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Những quy tắc cơ bản</a:t>
            </a:r>
            <a:endParaRPr/>
          </a:p>
        </p:txBody>
      </p:sp>
      <p:sp>
        <p:nvSpPr>
          <p:cNvPr id="398" name="Google Shape;398;p3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a:t>Đơn giản hóa Code – Code Simplification: </a:t>
            </a:r>
            <a:endParaRPr/>
          </a:p>
          <a:p>
            <a:pPr indent="-228600" lvl="1" marL="685800" rtl="0" algn="l">
              <a:lnSpc>
                <a:spcPct val="90000"/>
              </a:lnSpc>
              <a:spcBef>
                <a:spcPts val="1000"/>
              </a:spcBef>
              <a:spcAft>
                <a:spcPts val="0"/>
              </a:spcAft>
              <a:buClr>
                <a:schemeClr val="dk1"/>
              </a:buClr>
              <a:buSzPts val="2400"/>
              <a:buChar char="•"/>
            </a:pPr>
            <a:r>
              <a:rPr lang="en-US"/>
              <a:t>Hầu hết các chương trình chạy nhanh là đơn giản. Vì vậy, hãy đơn giản hóa chương trình để nó chạy nhanh hơn. </a:t>
            </a:r>
            <a:endParaRPr/>
          </a:p>
          <a:p>
            <a:pPr indent="-228600" lvl="0" marL="228600" rtl="0" algn="l">
              <a:lnSpc>
                <a:spcPct val="90000"/>
              </a:lnSpc>
              <a:spcBef>
                <a:spcPts val="1000"/>
              </a:spcBef>
              <a:spcAft>
                <a:spcPts val="0"/>
              </a:spcAft>
              <a:buClr>
                <a:schemeClr val="dk1"/>
              </a:buClr>
              <a:buSzPts val="2400"/>
              <a:buChar char="•"/>
            </a:pPr>
            <a:r>
              <a:rPr b="1" lang="en-US"/>
              <a:t>Đơn giản hóa vấn đề - Problem Simplification: </a:t>
            </a:r>
            <a:endParaRPr/>
          </a:p>
          <a:p>
            <a:pPr indent="-228600" lvl="1" marL="685800" rtl="0" algn="l">
              <a:lnSpc>
                <a:spcPct val="90000"/>
              </a:lnSpc>
              <a:spcBef>
                <a:spcPts val="1000"/>
              </a:spcBef>
              <a:spcAft>
                <a:spcPts val="0"/>
              </a:spcAft>
              <a:buClr>
                <a:schemeClr val="dk1"/>
              </a:buClr>
              <a:buSzPts val="2400"/>
              <a:buChar char="•"/>
            </a:pPr>
            <a:r>
              <a:rPr lang="en-US"/>
              <a:t>Để tăng hiệu quả của chương trình, hãy đơn giản hóa vấn đề mà nó giải quyết. </a:t>
            </a:r>
            <a:endParaRPr/>
          </a:p>
          <a:p>
            <a:pPr indent="-228600" lvl="0" marL="228600" rtl="0" algn="l">
              <a:lnSpc>
                <a:spcPct val="90000"/>
              </a:lnSpc>
              <a:spcBef>
                <a:spcPts val="1000"/>
              </a:spcBef>
              <a:spcAft>
                <a:spcPts val="0"/>
              </a:spcAft>
              <a:buClr>
                <a:schemeClr val="dk1"/>
              </a:buClr>
              <a:buSzPts val="2400"/>
              <a:buChar char="•"/>
            </a:pPr>
            <a:r>
              <a:rPr b="1" lang="en-US"/>
              <a:t>Không ngừng nghi ngờ - Relentless Suspicion: </a:t>
            </a:r>
            <a:endParaRPr/>
          </a:p>
          <a:p>
            <a:pPr indent="-228600" lvl="1" marL="685800" rtl="0" algn="l">
              <a:lnSpc>
                <a:spcPct val="90000"/>
              </a:lnSpc>
              <a:spcBef>
                <a:spcPts val="1000"/>
              </a:spcBef>
              <a:spcAft>
                <a:spcPts val="0"/>
              </a:spcAft>
              <a:buClr>
                <a:schemeClr val="dk1"/>
              </a:buClr>
              <a:buSzPts val="2400"/>
              <a:buChar char="•"/>
            </a:pPr>
            <a:r>
              <a:rPr lang="en-US"/>
              <a:t>Đặt dấu hỏi về sự cần thiết của mỗi mẩu code và mỗi trường, mỗi thuộc tính trong cấu trúc dữ liệu. </a:t>
            </a:r>
            <a:endParaRPr/>
          </a:p>
          <a:p>
            <a:pPr indent="-228600" lvl="0" marL="228600" rtl="0" algn="l">
              <a:lnSpc>
                <a:spcPct val="90000"/>
              </a:lnSpc>
              <a:spcBef>
                <a:spcPts val="1000"/>
              </a:spcBef>
              <a:spcAft>
                <a:spcPts val="0"/>
              </a:spcAft>
              <a:buClr>
                <a:schemeClr val="dk1"/>
              </a:buClr>
              <a:buSzPts val="2400"/>
              <a:buChar char="•"/>
            </a:pPr>
            <a:r>
              <a:rPr b="1" lang="en-US"/>
              <a:t>Liên kết sớm - Early Binding: </a:t>
            </a:r>
            <a:endParaRPr/>
          </a:p>
          <a:p>
            <a:pPr indent="-228600" lvl="1" marL="685800" rtl="0" algn="l">
              <a:lnSpc>
                <a:spcPct val="90000"/>
              </a:lnSpc>
              <a:spcBef>
                <a:spcPts val="1000"/>
              </a:spcBef>
              <a:spcAft>
                <a:spcPts val="0"/>
              </a:spcAft>
              <a:buClr>
                <a:schemeClr val="dk1"/>
              </a:buClr>
              <a:buSzPts val="2400"/>
              <a:buChar char="•"/>
            </a:pPr>
            <a:r>
              <a:rPr lang="en-US"/>
              <a:t>Hãy thực hiện ngay công việc để tránh thực hiện nhiều lần sau này. </a:t>
            </a:r>
            <a:endParaRPr/>
          </a:p>
          <a:p>
            <a:pPr indent="-76200" lvl="0" marL="228600" rtl="0" algn="l">
              <a:lnSpc>
                <a:spcPct val="90000"/>
              </a:lnSpc>
              <a:spcBef>
                <a:spcPts val="1000"/>
              </a:spcBef>
              <a:spcAft>
                <a:spcPts val="0"/>
              </a:spcAft>
              <a:buClr>
                <a:schemeClr val="dk1"/>
              </a:buClr>
              <a:buSzPts val="2400"/>
              <a:buNone/>
            </a:pPr>
            <a:r>
              <a:t/>
            </a:r>
            <a:endParaRPr/>
          </a:p>
        </p:txBody>
      </p:sp>
      <p:sp>
        <p:nvSpPr>
          <p:cNvPr id="399" name="Google Shape;399;p3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Fundamental Rules </a:t>
            </a:r>
            <a:endParaRPr/>
          </a:p>
        </p:txBody>
      </p:sp>
      <p:sp>
        <p:nvSpPr>
          <p:cNvPr id="406" name="Google Shape;406;p36"/>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a:t>Code Simplification:</a:t>
            </a:r>
            <a:r>
              <a:rPr lang="en-US"/>
              <a:t> Most fast programs are simple, so keep it simple . Sources of harmful complexity includes: A lack of understanding the task and premature optimization.</a:t>
            </a:r>
            <a:endParaRPr/>
          </a:p>
          <a:p>
            <a:pPr indent="-228600" lvl="0" marL="228600" rtl="0" algn="l">
              <a:lnSpc>
                <a:spcPct val="90000"/>
              </a:lnSpc>
              <a:spcBef>
                <a:spcPts val="1000"/>
              </a:spcBef>
              <a:spcAft>
                <a:spcPts val="0"/>
              </a:spcAft>
              <a:buClr>
                <a:schemeClr val="dk1"/>
              </a:buClr>
              <a:buSzPct val="100000"/>
              <a:buChar char="•"/>
            </a:pPr>
            <a:r>
              <a:rPr b="1" lang="en-US"/>
              <a:t>Problem Simplification:</a:t>
            </a:r>
            <a:r>
              <a:rPr lang="en-US"/>
              <a:t> To increase the efficiency of a program, simplify the problem it solves. Why store all values when you only need a few of them?</a:t>
            </a:r>
            <a:endParaRPr/>
          </a:p>
          <a:p>
            <a:pPr indent="-228600" lvl="0" marL="228600" rtl="0" algn="l">
              <a:lnSpc>
                <a:spcPct val="90000"/>
              </a:lnSpc>
              <a:spcBef>
                <a:spcPts val="1000"/>
              </a:spcBef>
              <a:spcAft>
                <a:spcPts val="0"/>
              </a:spcAft>
              <a:buClr>
                <a:schemeClr val="dk1"/>
              </a:buClr>
              <a:buSzPct val="100000"/>
              <a:buChar char="•"/>
            </a:pPr>
            <a:r>
              <a:rPr b="1" lang="en-US"/>
              <a:t>Relentless suspicion:</a:t>
            </a:r>
            <a:r>
              <a:rPr lang="en-US"/>
              <a:t> Question the necessity of each instruction in a time critical piece of code and each field in a space critical data structure.</a:t>
            </a:r>
            <a:endParaRPr/>
          </a:p>
          <a:p>
            <a:pPr indent="-228600" lvl="0" marL="228600" rtl="0" algn="l">
              <a:lnSpc>
                <a:spcPct val="90000"/>
              </a:lnSpc>
              <a:spcBef>
                <a:spcPts val="1000"/>
              </a:spcBef>
              <a:spcAft>
                <a:spcPts val="0"/>
              </a:spcAft>
              <a:buClr>
                <a:schemeClr val="dk1"/>
              </a:buClr>
              <a:buSzPct val="100000"/>
              <a:buChar char="•"/>
            </a:pPr>
            <a:r>
              <a:rPr b="1" lang="en-US"/>
              <a:t>Early binding:</a:t>
            </a:r>
            <a:r>
              <a:rPr lang="en-US"/>
              <a:t> Move work forward in time. So, do work now just once in hope of avoiding doing it many times over later on. This means storing pre-computed results, initializing variables as soon as you can and generally just moving code from places where it is executed many times to places where it is executed just once, if possible.</a:t>
            </a:r>
            <a:endParaRPr/>
          </a:p>
        </p:txBody>
      </p:sp>
      <p:sp>
        <p:nvSpPr>
          <p:cNvPr id="407" name="Google Shape;407;p3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8" name="Google Shape;408;p36"/>
          <p:cNvSpPr/>
          <p:nvPr/>
        </p:nvSpPr>
        <p:spPr>
          <a:xfrm>
            <a:off x="5045375" y="6336292"/>
            <a:ext cx="39629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eorgia"/>
                <a:ea typeface="Georgia"/>
                <a:cs typeface="Georgia"/>
                <a:sym typeface="Georgia"/>
                <a:hlinkClick r:id="rId3">
                  <a:extLst>
                    <a:ext uri="{A12FA001-AC4F-418D-AE19-62706E023703}">
                      <ahyp:hlinkClr val="tx"/>
                    </a:ext>
                  </a:extLst>
                </a:hlinkClick>
              </a:rPr>
              <a:t>Bentley J. Writing efficient programs</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Quy tắc tăng tốc độ</a:t>
            </a:r>
            <a:endParaRPr/>
          </a:p>
        </p:txBody>
      </p:sp>
      <p:sp>
        <p:nvSpPr>
          <p:cNvPr id="415" name="Google Shape;415;p37"/>
          <p:cNvSpPr txBox="1"/>
          <p:nvPr>
            <p:ph idx="1" type="body"/>
          </p:nvPr>
        </p:nvSpPr>
        <p:spPr>
          <a:xfrm>
            <a:off x="628650" y="969818"/>
            <a:ext cx="7886700" cy="538653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sz="2800"/>
              <a:t>Có thể tăng tốc độ bằng cách sử dụng thêm bộ nhớ (mảng).</a:t>
            </a:r>
            <a:endParaRPr sz="2800"/>
          </a:p>
          <a:p>
            <a:pPr indent="-228600" lvl="0" marL="228600" rtl="0" algn="l">
              <a:lnSpc>
                <a:spcPct val="100000"/>
              </a:lnSpc>
              <a:spcBef>
                <a:spcPts val="1000"/>
              </a:spcBef>
              <a:spcAft>
                <a:spcPts val="0"/>
              </a:spcAft>
              <a:buClr>
                <a:schemeClr val="dk1"/>
              </a:buClr>
              <a:buSzPts val="2800"/>
              <a:buChar char="•"/>
            </a:pPr>
            <a:r>
              <a:rPr lang="en-US" sz="2800"/>
              <a:t>Dùng thêm các dữ liệu có cấu trúc: </a:t>
            </a:r>
            <a:endParaRPr/>
          </a:p>
          <a:p>
            <a:pPr indent="-228600" lvl="1" marL="685800" rtl="0" algn="l">
              <a:lnSpc>
                <a:spcPct val="100000"/>
              </a:lnSpc>
              <a:spcBef>
                <a:spcPts val="1000"/>
              </a:spcBef>
              <a:spcAft>
                <a:spcPts val="0"/>
              </a:spcAft>
              <a:buClr>
                <a:schemeClr val="dk1"/>
              </a:buClr>
              <a:buSzPts val="2400"/>
              <a:buChar char="•"/>
            </a:pPr>
            <a:r>
              <a:rPr lang="en-US" sz="2400"/>
              <a:t>Thời gian cho các phép toán thông dụng có thể giảm bằng cách sử dụng thêm các cấu trúc dữ liệu  với các dữ liệu bổ sung hoặc bằng cách thay đổi các dữ liệu trong cấu trúc  sao cho dễ tiếp cận hơn.   </a:t>
            </a:r>
            <a:endParaRPr/>
          </a:p>
          <a:p>
            <a:pPr indent="-228600" lvl="0" marL="228600" rtl="0" algn="l">
              <a:lnSpc>
                <a:spcPct val="100000"/>
              </a:lnSpc>
              <a:spcBef>
                <a:spcPts val="1000"/>
              </a:spcBef>
              <a:spcAft>
                <a:spcPts val="0"/>
              </a:spcAft>
              <a:buClr>
                <a:schemeClr val="dk1"/>
              </a:buClr>
              <a:buSzPts val="2800"/>
              <a:buChar char="•"/>
            </a:pPr>
            <a:r>
              <a:rPr lang="en-US" sz="2800"/>
              <a:t>Lưu các kết quả được tính trước: </a:t>
            </a:r>
            <a:endParaRPr/>
          </a:p>
          <a:p>
            <a:pPr indent="-228600" lvl="1" marL="685800" rtl="0" algn="l">
              <a:lnSpc>
                <a:spcPct val="100000"/>
              </a:lnSpc>
              <a:spcBef>
                <a:spcPts val="1000"/>
              </a:spcBef>
              <a:spcAft>
                <a:spcPts val="0"/>
              </a:spcAft>
              <a:buClr>
                <a:schemeClr val="dk1"/>
              </a:buClr>
              <a:buSzPts val="2400"/>
              <a:buChar char="•"/>
            </a:pPr>
            <a:r>
              <a:rPr lang="en-US" sz="2400"/>
              <a:t>Thời gian tính toán lại các hàm có thể giảm bớt bằng cách tính toán hàm chỉ 1 lần và lưu kết quả, những yêu cầu sau này sẽ được xử lý bằng cách tìm kiếm từ mảng hay danh sách kết quả thay vì tính lại hàm. </a:t>
            </a:r>
            <a:endParaRPr/>
          </a:p>
        </p:txBody>
      </p:sp>
      <p:sp>
        <p:nvSpPr>
          <p:cNvPr id="416" name="Google Shape;416;p3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Quy tắc tăng tốc độ (tiếp)</a:t>
            </a:r>
            <a:endParaRPr/>
          </a:p>
        </p:txBody>
      </p:sp>
      <p:sp>
        <p:nvSpPr>
          <p:cNvPr id="423" name="Google Shape;423;p38"/>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Caching: </a:t>
            </a:r>
            <a:endParaRPr/>
          </a:p>
          <a:p>
            <a:pPr indent="-228600" lvl="1" marL="685800" rtl="0" algn="l">
              <a:lnSpc>
                <a:spcPct val="90000"/>
              </a:lnSpc>
              <a:spcBef>
                <a:spcPts val="1000"/>
              </a:spcBef>
              <a:spcAft>
                <a:spcPts val="0"/>
              </a:spcAft>
              <a:buClr>
                <a:schemeClr val="dk1"/>
              </a:buClr>
              <a:buSzPts val="2400"/>
              <a:buChar char="•"/>
            </a:pPr>
            <a:r>
              <a:rPr lang="en-US" sz="2400"/>
              <a:t>Dữ liệu thường dùng cần phải dễ tiếp cận nhất, luôn hiện hữu. </a:t>
            </a:r>
            <a:endParaRPr/>
          </a:p>
          <a:p>
            <a:pPr indent="-228600" lvl="0" marL="228600" rtl="0" algn="l">
              <a:lnSpc>
                <a:spcPct val="90000"/>
              </a:lnSpc>
              <a:spcBef>
                <a:spcPts val="1000"/>
              </a:spcBef>
              <a:spcAft>
                <a:spcPts val="0"/>
              </a:spcAft>
              <a:buClr>
                <a:schemeClr val="dk1"/>
              </a:buClr>
              <a:buSzPts val="2800"/>
              <a:buChar char="•"/>
            </a:pPr>
            <a:r>
              <a:rPr lang="en-US" sz="2800"/>
              <a:t>Lazy Evaluation: </a:t>
            </a:r>
            <a:endParaRPr/>
          </a:p>
          <a:p>
            <a:pPr indent="-228600" lvl="1" marL="685800" rtl="0" algn="l">
              <a:lnSpc>
                <a:spcPct val="90000"/>
              </a:lnSpc>
              <a:spcBef>
                <a:spcPts val="1000"/>
              </a:spcBef>
              <a:spcAft>
                <a:spcPts val="0"/>
              </a:spcAft>
              <a:buClr>
                <a:schemeClr val="dk1"/>
              </a:buClr>
              <a:buSzPts val="2400"/>
              <a:buChar char="•"/>
            </a:pPr>
            <a:r>
              <a:rPr lang="en-US" sz="2400"/>
              <a:t>Không bao giờ tính 1 phần tử cho đến khi cần để tránh những sự tính toán không cần thiết. </a:t>
            </a:r>
            <a:endParaRPr/>
          </a:p>
          <a:p>
            <a:pPr indent="-50800" lvl="0" marL="228600" rtl="0" algn="l">
              <a:lnSpc>
                <a:spcPct val="90000"/>
              </a:lnSpc>
              <a:spcBef>
                <a:spcPts val="1000"/>
              </a:spcBef>
              <a:spcAft>
                <a:spcPts val="0"/>
              </a:spcAft>
              <a:buClr>
                <a:schemeClr val="dk1"/>
              </a:buClr>
              <a:buSzPts val="2800"/>
              <a:buNone/>
            </a:pPr>
            <a:r>
              <a:t/>
            </a:r>
            <a:endParaRPr sz="2800"/>
          </a:p>
        </p:txBody>
      </p:sp>
      <p:sp>
        <p:nvSpPr>
          <p:cNvPr id="424" name="Google Shape;424;p3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Quy tắc lặp: Loop Rules</a:t>
            </a:r>
            <a:endParaRPr/>
          </a:p>
        </p:txBody>
      </p:sp>
      <p:sp>
        <p:nvSpPr>
          <p:cNvPr id="431" name="Google Shape;431;p39"/>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Những điểm nóng - Hot spots trong phần lớn các chương trình đến từ các vòng lặp: </a:t>
            </a:r>
            <a:endParaRPr/>
          </a:p>
          <a:p>
            <a:pPr indent="-228600" lvl="0" marL="228600" rtl="0" algn="l">
              <a:lnSpc>
                <a:spcPct val="90000"/>
              </a:lnSpc>
              <a:spcBef>
                <a:spcPts val="1000"/>
              </a:spcBef>
              <a:spcAft>
                <a:spcPts val="0"/>
              </a:spcAft>
              <a:buClr>
                <a:schemeClr val="dk1"/>
              </a:buClr>
              <a:buSzPts val="2800"/>
              <a:buChar char="•"/>
            </a:pPr>
            <a:r>
              <a:rPr lang="en-US" sz="2800"/>
              <a:t>Đưa Code ra khỏi các vòng lặp: </a:t>
            </a:r>
            <a:endParaRPr/>
          </a:p>
          <a:p>
            <a:pPr indent="-228600" lvl="1" marL="685800" rtl="0" algn="l">
              <a:lnSpc>
                <a:spcPct val="90000"/>
              </a:lnSpc>
              <a:spcBef>
                <a:spcPts val="1000"/>
              </a:spcBef>
              <a:spcAft>
                <a:spcPts val="0"/>
              </a:spcAft>
              <a:buClr>
                <a:schemeClr val="dk1"/>
              </a:buClr>
              <a:buSzPts val="2400"/>
              <a:buChar char="•"/>
            </a:pPr>
            <a:r>
              <a:rPr lang="en-US" sz="2400"/>
              <a:t>Thay vì thực hiện việc tính toán trong mỗi lần lặp, tốt nhất thực hiện nó chỉ một lần bên ngoài vòng lặp- nếu được.</a:t>
            </a:r>
            <a:endParaRPr sz="2400"/>
          </a:p>
          <a:p>
            <a:pPr indent="-228600" lvl="0" marL="228600" rtl="0" algn="l">
              <a:lnSpc>
                <a:spcPct val="90000"/>
              </a:lnSpc>
              <a:spcBef>
                <a:spcPts val="1000"/>
              </a:spcBef>
              <a:spcAft>
                <a:spcPts val="0"/>
              </a:spcAft>
              <a:buClr>
                <a:schemeClr val="dk1"/>
              </a:buClr>
              <a:buSzPts val="2800"/>
              <a:buChar char="•"/>
            </a:pPr>
            <a:r>
              <a:rPr lang="en-US" sz="2800"/>
              <a:t>Kết hợp các vòng lặp – loop fusion: </a:t>
            </a:r>
            <a:endParaRPr/>
          </a:p>
          <a:p>
            <a:pPr indent="-228600" lvl="1" marL="685800" rtl="0" algn="l">
              <a:lnSpc>
                <a:spcPct val="90000"/>
              </a:lnSpc>
              <a:spcBef>
                <a:spcPts val="1000"/>
              </a:spcBef>
              <a:spcAft>
                <a:spcPts val="0"/>
              </a:spcAft>
              <a:buClr>
                <a:schemeClr val="dk1"/>
              </a:buClr>
              <a:buSzPts val="2400"/>
              <a:buChar char="•"/>
            </a:pPr>
            <a:r>
              <a:rPr lang="en-US" sz="2400"/>
              <a:t>Nếu 2 vòng lặp gần nhau cùng thao tác trên cùng 1 tập hợp các phần tử thì cần kết hợp  chung vào 1 vòng lặp.</a:t>
            </a:r>
            <a:endParaRPr sz="2400"/>
          </a:p>
        </p:txBody>
      </p:sp>
      <p:sp>
        <p:nvSpPr>
          <p:cNvPr id="432" name="Google Shape;432;p3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Dùng chỉ thị chương trình dịch</a:t>
            </a:r>
            <a:endParaRPr/>
          </a:p>
        </p:txBody>
      </p:sp>
      <p:sp>
        <p:nvSpPr>
          <p:cNvPr id="77" name="Google Shape;77;p4"/>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sz="2800"/>
              <a:t>Một số compilers có vai trò rất lớn trong việc tối ưu chương trình</a:t>
            </a:r>
            <a:endParaRPr sz="2800"/>
          </a:p>
          <a:p>
            <a:pPr indent="-228600" lvl="1" marL="685800" rtl="0" algn="l">
              <a:lnSpc>
                <a:spcPct val="100000"/>
              </a:lnSpc>
              <a:spcBef>
                <a:spcPts val="500"/>
              </a:spcBef>
              <a:spcAft>
                <a:spcPts val="0"/>
              </a:spcAft>
              <a:buClr>
                <a:schemeClr val="dk1"/>
              </a:buClr>
              <a:buSzPts val="2400"/>
              <a:buChar char="•"/>
            </a:pPr>
            <a:r>
              <a:rPr lang="en-US" sz="2400"/>
              <a:t>Chúng phân tích sâu mã nguồn và làm mọi điều “machinely” có thể</a:t>
            </a:r>
            <a:endParaRPr sz="2400"/>
          </a:p>
          <a:p>
            <a:pPr indent="-228600" lvl="1" marL="685800" rtl="0" algn="l">
              <a:lnSpc>
                <a:spcPct val="100000"/>
              </a:lnSpc>
              <a:spcBef>
                <a:spcPts val="500"/>
              </a:spcBef>
              <a:spcAft>
                <a:spcPts val="0"/>
              </a:spcAft>
              <a:buClr>
                <a:schemeClr val="dk1"/>
              </a:buClr>
              <a:buSzPts val="2400"/>
              <a:buChar char="•"/>
            </a:pPr>
            <a:r>
              <a:rPr lang="en-US" sz="2400"/>
              <a:t>Ví dụ  GNU g++ compiler trên Linux/Cygwin cho chương trình viết bằng C</a:t>
            </a:r>
            <a:endParaRPr/>
          </a:p>
          <a:p>
            <a:pPr indent="0" lvl="1" marL="457200" rtl="0" algn="l">
              <a:lnSpc>
                <a:spcPct val="100000"/>
              </a:lnSpc>
              <a:spcBef>
                <a:spcPts val="500"/>
              </a:spcBef>
              <a:spcAft>
                <a:spcPts val="0"/>
              </a:spcAft>
              <a:buClr>
                <a:schemeClr val="dk1"/>
              </a:buClr>
              <a:buSzPts val="2400"/>
              <a:buNone/>
            </a:pPr>
            <a:r>
              <a:rPr lang="en-US" sz="2400">
                <a:latin typeface="Courier New"/>
                <a:ea typeface="Courier New"/>
                <a:cs typeface="Courier New"/>
                <a:sym typeface="Courier New"/>
              </a:rPr>
              <a:t> 	  g++ –O5 –o myprog myprog.c </a:t>
            </a:r>
            <a:endParaRPr/>
          </a:p>
          <a:p>
            <a:pPr indent="-228600" lvl="1" marL="685800" rtl="0" algn="l">
              <a:lnSpc>
                <a:spcPct val="100000"/>
              </a:lnSpc>
              <a:spcBef>
                <a:spcPts val="500"/>
              </a:spcBef>
              <a:spcAft>
                <a:spcPts val="0"/>
              </a:spcAft>
              <a:buClr>
                <a:schemeClr val="dk1"/>
              </a:buClr>
              <a:buSzPts val="2400"/>
              <a:buChar char="•"/>
            </a:pPr>
            <a:r>
              <a:rPr lang="en-US" sz="2400"/>
              <a:t>Có thể cải thiện hiệu năng từ 10% đến 300% </a:t>
            </a:r>
            <a:endParaRPr/>
          </a:p>
        </p:txBody>
      </p:sp>
      <p:sp>
        <p:nvSpPr>
          <p:cNvPr id="78" name="Google Shape;78;p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Quy tắc lặp: Loop Rules </a:t>
            </a:r>
            <a:endParaRPr/>
          </a:p>
        </p:txBody>
      </p:sp>
      <p:sp>
        <p:nvSpPr>
          <p:cNvPr id="439" name="Google Shape;439;p40"/>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Kết hợp các phép thử - Combining Tests: </a:t>
            </a:r>
            <a:endParaRPr/>
          </a:p>
          <a:p>
            <a:pPr indent="-228600" lvl="1" marL="685800" rtl="0" algn="l">
              <a:lnSpc>
                <a:spcPct val="90000"/>
              </a:lnSpc>
              <a:spcBef>
                <a:spcPts val="1000"/>
              </a:spcBef>
              <a:spcAft>
                <a:spcPts val="0"/>
              </a:spcAft>
              <a:buClr>
                <a:schemeClr val="dk1"/>
              </a:buClr>
              <a:buSzPts val="2400"/>
              <a:buChar char="•"/>
            </a:pPr>
            <a:r>
              <a:rPr lang="en-US"/>
              <a:t>Trong vòng lặp càng ít kiểm tra càng tốt và tốt nhất chỉ một phép thử. Lập trình viên có thể phải thay đổi điều kiện kết thúc vòng lặp. “Lính gác” hay “Vệ sĩ” là một ví dụ cho quy tắc này. </a:t>
            </a:r>
            <a:endParaRPr/>
          </a:p>
          <a:p>
            <a:pPr indent="-228600" lvl="0" marL="228600" rtl="0" algn="l">
              <a:lnSpc>
                <a:spcPct val="90000"/>
              </a:lnSpc>
              <a:spcBef>
                <a:spcPts val="1000"/>
              </a:spcBef>
              <a:spcAft>
                <a:spcPts val="0"/>
              </a:spcAft>
              <a:buClr>
                <a:schemeClr val="dk1"/>
              </a:buClr>
              <a:buSzPts val="2400"/>
              <a:buChar char="•"/>
            </a:pPr>
            <a:r>
              <a:rPr lang="en-US"/>
              <a:t>Loại bỏ Loop:</a:t>
            </a:r>
            <a:endParaRPr/>
          </a:p>
          <a:p>
            <a:pPr indent="-228600" lvl="1" marL="685800" rtl="0" algn="l">
              <a:lnSpc>
                <a:spcPct val="90000"/>
              </a:lnSpc>
              <a:spcBef>
                <a:spcPts val="1000"/>
              </a:spcBef>
              <a:spcAft>
                <a:spcPts val="0"/>
              </a:spcAft>
              <a:buClr>
                <a:schemeClr val="dk1"/>
              </a:buClr>
              <a:buSzPts val="2400"/>
              <a:buChar char="•"/>
            </a:pPr>
            <a:r>
              <a:rPr lang="en-US"/>
              <a:t>Với những vòng lặp ngắn thì cần loại bỏ vòng lặp, tránh phải thay đổi và kiểm tra điều kiện lặp</a:t>
            </a:r>
            <a:endParaRPr/>
          </a:p>
        </p:txBody>
      </p:sp>
      <p:sp>
        <p:nvSpPr>
          <p:cNvPr id="440" name="Google Shape;440;p4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Procedure Rules</a:t>
            </a:r>
            <a:endParaRPr/>
          </a:p>
        </p:txBody>
      </p:sp>
      <p:sp>
        <p:nvSpPr>
          <p:cNvPr id="447" name="Google Shape;447;p41"/>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3200"/>
              <a:buChar char="•"/>
            </a:pPr>
            <a:r>
              <a:rPr lang="en-US" sz="3200"/>
              <a:t>Khai báo những hàm ngắn và đơn giản (thường chỉ 1 dòng) là inline</a:t>
            </a:r>
            <a:endParaRPr/>
          </a:p>
          <a:p>
            <a:pPr indent="-228600" lvl="1" marL="685800" rtl="0" algn="l">
              <a:lnSpc>
                <a:spcPct val="100000"/>
              </a:lnSpc>
              <a:spcBef>
                <a:spcPts val="1000"/>
              </a:spcBef>
              <a:spcAft>
                <a:spcPts val="0"/>
              </a:spcAft>
              <a:buClr>
                <a:schemeClr val="dk1"/>
              </a:buClr>
              <a:buSzPts val="2800"/>
              <a:buChar char="•"/>
            </a:pPr>
            <a:r>
              <a:rPr lang="en-US" sz="2800"/>
              <a:t>Tránh phải thực hiện 4 bước khi hàm được gọi</a:t>
            </a:r>
            <a:endParaRPr sz="2800"/>
          </a:p>
          <a:p>
            <a:pPr indent="-228600" lvl="1" marL="685800" rtl="0" algn="l">
              <a:lnSpc>
                <a:spcPct val="100000"/>
              </a:lnSpc>
              <a:spcBef>
                <a:spcPts val="1000"/>
              </a:spcBef>
              <a:spcAft>
                <a:spcPts val="0"/>
              </a:spcAft>
              <a:buClr>
                <a:schemeClr val="dk1"/>
              </a:buClr>
              <a:buSzPts val="2800"/>
              <a:buChar char="•"/>
            </a:pPr>
            <a:r>
              <a:rPr lang="en-US" sz="2800"/>
              <a:t>Tránh dùng bộ nhớ stack</a:t>
            </a:r>
            <a:endParaRPr sz="2800"/>
          </a:p>
          <a:p>
            <a:pPr indent="-25400" lvl="0" marL="228600" rtl="0" algn="l">
              <a:lnSpc>
                <a:spcPct val="100000"/>
              </a:lnSpc>
              <a:spcBef>
                <a:spcPts val="1000"/>
              </a:spcBef>
              <a:spcAft>
                <a:spcPts val="0"/>
              </a:spcAft>
              <a:buClr>
                <a:schemeClr val="dk1"/>
              </a:buClr>
              <a:buSzPts val="3200"/>
              <a:buNone/>
            </a:pPr>
            <a:r>
              <a:t/>
            </a:r>
            <a:endParaRPr sz="3200"/>
          </a:p>
          <a:p>
            <a:pPr indent="-25400" lvl="0" marL="228600" rtl="0" algn="l">
              <a:lnSpc>
                <a:spcPct val="100000"/>
              </a:lnSpc>
              <a:spcBef>
                <a:spcPts val="1000"/>
              </a:spcBef>
              <a:spcAft>
                <a:spcPts val="0"/>
              </a:spcAft>
              <a:buClr>
                <a:schemeClr val="dk1"/>
              </a:buClr>
              <a:buSzPts val="3200"/>
              <a:buNone/>
            </a:pPr>
            <a:r>
              <a:t/>
            </a:r>
            <a:endParaRPr sz="3200"/>
          </a:p>
        </p:txBody>
      </p:sp>
      <p:sp>
        <p:nvSpPr>
          <p:cNvPr id="448" name="Google Shape;448;p4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Optimizing C and C++ Code</a:t>
            </a:r>
            <a:endParaRPr/>
          </a:p>
        </p:txBody>
      </p:sp>
      <p:sp>
        <p:nvSpPr>
          <p:cNvPr id="454" name="Google Shape;454;p42"/>
          <p:cNvSpPr txBox="1"/>
          <p:nvPr>
            <p:ph idx="1" type="body"/>
          </p:nvPr>
        </p:nvSpPr>
        <p:spPr>
          <a:xfrm>
            <a:off x="426468" y="810489"/>
            <a:ext cx="4783887" cy="575165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Clr>
                <a:schemeClr val="dk1"/>
              </a:buClr>
              <a:buSzPts val="2400"/>
              <a:buChar char="•"/>
            </a:pPr>
            <a:r>
              <a:rPr b="1" lang="en-US"/>
              <a:t>Đặt kích thước mảng = bội của 2    </a:t>
            </a:r>
            <a:endParaRPr/>
          </a:p>
          <a:p>
            <a:pPr indent="0" lvl="1" marL="223838" rtl="0" algn="l">
              <a:lnSpc>
                <a:spcPct val="120000"/>
              </a:lnSpc>
              <a:spcBef>
                <a:spcPts val="500"/>
              </a:spcBef>
              <a:spcAft>
                <a:spcPts val="0"/>
              </a:spcAft>
              <a:buClr>
                <a:schemeClr val="dk1"/>
              </a:buClr>
              <a:buSzPts val="2400"/>
              <a:buNone/>
            </a:pPr>
            <a:r>
              <a:rPr lang="en-US" sz="2400"/>
              <a:t>Với mảng, khi  tạo chỉ số, trình dịch thực hiện các phép nhân, vì vậy, hãy đặt kích thước mảng bằng bội số của 2 để phép nhân có thể được chuyển thành phép toán dịch chuyển nhanh chóng</a:t>
            </a:r>
            <a:endParaRPr sz="2400"/>
          </a:p>
          <a:p>
            <a:pPr indent="-228600" lvl="0" marL="228600" rtl="0" algn="l">
              <a:lnSpc>
                <a:spcPct val="120000"/>
              </a:lnSpc>
              <a:spcBef>
                <a:spcPts val="1000"/>
              </a:spcBef>
              <a:spcAft>
                <a:spcPts val="0"/>
              </a:spcAft>
              <a:buClr>
                <a:schemeClr val="dk1"/>
              </a:buClr>
              <a:buSzPts val="2400"/>
              <a:buChar char="•"/>
            </a:pPr>
            <a:r>
              <a:rPr b="1" lang="en-US"/>
              <a:t>Đặt các giá trị case của lênh switch trong phạm vi hẹp</a:t>
            </a:r>
            <a:endParaRPr b="1"/>
          </a:p>
          <a:p>
            <a:pPr indent="0" lvl="1" marL="223838" rtl="0" algn="l">
              <a:lnSpc>
                <a:spcPct val="120000"/>
              </a:lnSpc>
              <a:spcBef>
                <a:spcPts val="500"/>
              </a:spcBef>
              <a:spcAft>
                <a:spcPts val="0"/>
              </a:spcAft>
              <a:buClr>
                <a:schemeClr val="dk1"/>
              </a:buClr>
              <a:buSzPts val="2400"/>
              <a:buNone/>
            </a:pPr>
            <a:r>
              <a:rPr lang="en-US" sz="2400"/>
              <a:t>Nếu giá trị case trong câu lệnh switch nằm trong phạm vi hẹp, trình dịch sẽ jump table. Độ phực tạp gần như O(1)</a:t>
            </a:r>
            <a:endParaRPr/>
          </a:p>
          <a:p>
            <a:pPr indent="-76200" lvl="0" marL="228600" rtl="0" algn="l">
              <a:lnSpc>
                <a:spcPct val="90000"/>
              </a:lnSpc>
              <a:spcBef>
                <a:spcPts val="1000"/>
              </a:spcBef>
              <a:spcAft>
                <a:spcPts val="0"/>
              </a:spcAft>
              <a:buClr>
                <a:schemeClr val="dk1"/>
              </a:buClr>
              <a:buSzPts val="2400"/>
              <a:buNone/>
            </a:pPr>
            <a:r>
              <a:t/>
            </a:r>
            <a:endParaRPr/>
          </a:p>
        </p:txBody>
      </p:sp>
      <p:sp>
        <p:nvSpPr>
          <p:cNvPr id="455" name="Google Shape;455;p4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witch jump table" id="456" name="Google Shape;456;p42"/>
          <p:cNvPicPr preferRelativeResize="0"/>
          <p:nvPr/>
        </p:nvPicPr>
        <p:blipFill rotWithShape="1">
          <a:blip r:embed="rId3">
            <a:alphaModFix/>
          </a:blip>
          <a:srcRect b="0" l="0" r="0" t="0"/>
          <a:stretch/>
        </p:blipFill>
        <p:spPr>
          <a:xfrm>
            <a:off x="4887043" y="810489"/>
            <a:ext cx="4476750" cy="42100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Optimizing C and C++ Code</a:t>
            </a:r>
            <a:endParaRPr/>
          </a:p>
        </p:txBody>
      </p:sp>
      <p:sp>
        <p:nvSpPr>
          <p:cNvPr id="462" name="Google Shape;462;p43"/>
          <p:cNvSpPr txBox="1"/>
          <p:nvPr>
            <p:ph idx="1" type="body"/>
          </p:nvPr>
        </p:nvSpPr>
        <p:spPr>
          <a:xfrm>
            <a:off x="426468" y="810489"/>
            <a:ext cx="8291063" cy="575165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400"/>
              <a:buChar char="•"/>
            </a:pPr>
            <a:r>
              <a:rPr b="1" lang="en-US"/>
              <a:t>Đặt các trường hợp thường gặp trong lệnh switch lên đầu</a:t>
            </a:r>
            <a:endParaRPr b="1"/>
          </a:p>
          <a:p>
            <a:pPr indent="-228600" lvl="1" marL="685800" rtl="0" algn="l">
              <a:lnSpc>
                <a:spcPct val="120000"/>
              </a:lnSpc>
              <a:spcBef>
                <a:spcPts val="500"/>
              </a:spcBef>
              <a:spcAft>
                <a:spcPts val="0"/>
              </a:spcAft>
              <a:buClr>
                <a:schemeClr val="dk1"/>
              </a:buClr>
              <a:buSzPts val="2400"/>
              <a:buChar char="•"/>
            </a:pPr>
            <a:r>
              <a:rPr lang="en-US" sz="2400"/>
              <a:t>Nếu bố trí các case thường gặp lên trên, việc thực hiện sẽ nhanh hơn </a:t>
            </a:r>
            <a:endParaRPr/>
          </a:p>
          <a:p>
            <a:pPr indent="-228600" lvl="0" marL="228600" rtl="0" algn="l">
              <a:lnSpc>
                <a:spcPct val="120000"/>
              </a:lnSpc>
              <a:spcBef>
                <a:spcPts val="1000"/>
              </a:spcBef>
              <a:spcAft>
                <a:spcPts val="0"/>
              </a:spcAft>
              <a:buClr>
                <a:schemeClr val="dk1"/>
              </a:buClr>
              <a:buSzPts val="2400"/>
              <a:buChar char="•"/>
            </a:pPr>
            <a:r>
              <a:rPr b="1" lang="en-US"/>
              <a:t>Tái tạo các switch lớn thành các switches lồng nhau</a:t>
            </a:r>
            <a:endParaRPr b="1"/>
          </a:p>
          <a:p>
            <a:pPr indent="-228600" lvl="1" marL="685800" rtl="0" algn="l">
              <a:lnSpc>
                <a:spcPct val="120000"/>
              </a:lnSpc>
              <a:spcBef>
                <a:spcPts val="500"/>
              </a:spcBef>
              <a:spcAft>
                <a:spcPts val="0"/>
              </a:spcAft>
              <a:buClr>
                <a:schemeClr val="dk1"/>
              </a:buClr>
              <a:buSzPts val="2400"/>
              <a:buChar char="•"/>
            </a:pPr>
            <a:r>
              <a:rPr lang="en-US" sz="2400"/>
              <a:t>Khi số cases nhiều, hãy chủ động chia chúng thành các switch lồng nhau, nhóm 1 gồm những cases thường gặp, và nhóm 2 gồm những cases ít gặp. Khi đó số phép thử sẽ ít hơn, tốc độ nhanh hơn</a:t>
            </a:r>
            <a:endParaRPr sz="2400"/>
          </a:p>
          <a:p>
            <a:pPr indent="-76200" lvl="0" marL="228600" rtl="0" algn="l">
              <a:lnSpc>
                <a:spcPct val="90000"/>
              </a:lnSpc>
              <a:spcBef>
                <a:spcPts val="1000"/>
              </a:spcBef>
              <a:spcAft>
                <a:spcPts val="0"/>
              </a:spcAft>
              <a:buClr>
                <a:schemeClr val="dk1"/>
              </a:buClr>
              <a:buSzPts val="2400"/>
              <a:buNone/>
            </a:pPr>
            <a:r>
              <a:t/>
            </a:r>
            <a:endParaRPr/>
          </a:p>
        </p:txBody>
      </p:sp>
      <p:sp>
        <p:nvSpPr>
          <p:cNvPr id="463" name="Google Shape;463;p4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Optimizing C and C++ Code (tt)</a:t>
            </a:r>
            <a:endParaRPr/>
          </a:p>
        </p:txBody>
      </p:sp>
      <p:sp>
        <p:nvSpPr>
          <p:cNvPr id="469" name="Google Shape;469;p44"/>
          <p:cNvSpPr txBox="1"/>
          <p:nvPr>
            <p:ph idx="1" type="body"/>
          </p:nvPr>
        </p:nvSpPr>
        <p:spPr>
          <a:xfrm>
            <a:off x="628650" y="969818"/>
            <a:ext cx="7886700" cy="538653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400"/>
              <a:buChar char="•"/>
            </a:pPr>
            <a:r>
              <a:rPr b="1" lang="en-US"/>
              <a:t>Hạn chế số lượng biến cục bộ</a:t>
            </a:r>
            <a:endParaRPr b="1"/>
          </a:p>
          <a:p>
            <a:pPr indent="-342899" lvl="0" marL="566738" rtl="0" algn="l">
              <a:lnSpc>
                <a:spcPct val="120000"/>
              </a:lnSpc>
              <a:spcBef>
                <a:spcPts val="1000"/>
              </a:spcBef>
              <a:spcAft>
                <a:spcPts val="0"/>
              </a:spcAft>
              <a:buClr>
                <a:schemeClr val="dk1"/>
              </a:buClr>
              <a:buSzPts val="2400"/>
              <a:buChar char="•"/>
            </a:pPr>
            <a:r>
              <a:rPr lang="en-US"/>
              <a:t>Các biến cục bộ  được cấp phát và khởi tạo khi hàm đc gọi, và giải phóng khi hàm kết thúc, vì vậy mất thời gian</a:t>
            </a:r>
            <a:endParaRPr/>
          </a:p>
          <a:p>
            <a:pPr indent="-228600" lvl="0" marL="228600" rtl="0" algn="l">
              <a:lnSpc>
                <a:spcPct val="120000"/>
              </a:lnSpc>
              <a:spcBef>
                <a:spcPts val="1000"/>
              </a:spcBef>
              <a:spcAft>
                <a:spcPts val="0"/>
              </a:spcAft>
              <a:buClr>
                <a:schemeClr val="dk1"/>
              </a:buClr>
              <a:buSzPts val="2400"/>
              <a:buChar char="•"/>
            </a:pPr>
            <a:r>
              <a:rPr b="1" lang="en-US"/>
              <a:t>Khai báo các biến cục bộ trong phạm vi nhỏ nhất</a:t>
            </a:r>
            <a:endParaRPr b="1"/>
          </a:p>
          <a:p>
            <a:pPr indent="-228600" lvl="0" marL="228600" rtl="0" algn="l">
              <a:lnSpc>
                <a:spcPct val="120000"/>
              </a:lnSpc>
              <a:spcBef>
                <a:spcPts val="1000"/>
              </a:spcBef>
              <a:spcAft>
                <a:spcPts val="0"/>
              </a:spcAft>
              <a:buClr>
                <a:schemeClr val="dk1"/>
              </a:buClr>
              <a:buSzPts val="2400"/>
              <a:buChar char="•"/>
            </a:pPr>
            <a:r>
              <a:rPr b="1" lang="en-US"/>
              <a:t>Hạn chế số tham số của hàm </a:t>
            </a:r>
            <a:endParaRPr/>
          </a:p>
          <a:p>
            <a:pPr indent="-228600" lvl="0" marL="228600" rtl="0" algn="l">
              <a:lnSpc>
                <a:spcPct val="120000"/>
              </a:lnSpc>
              <a:spcBef>
                <a:spcPts val="1000"/>
              </a:spcBef>
              <a:spcAft>
                <a:spcPts val="0"/>
              </a:spcAft>
              <a:buClr>
                <a:schemeClr val="dk1"/>
              </a:buClr>
              <a:buSzPts val="2400"/>
              <a:buChar char="•"/>
            </a:pPr>
            <a:r>
              <a:rPr b="1" lang="en-US"/>
              <a:t>Với các tham số và giá trị trả về lớn hơn 4 byte, hãy dùng tham chiếu</a:t>
            </a:r>
            <a:endParaRPr b="1"/>
          </a:p>
          <a:p>
            <a:pPr indent="-228600" lvl="0" marL="228600" rtl="0" algn="l">
              <a:lnSpc>
                <a:spcPct val="120000"/>
              </a:lnSpc>
              <a:spcBef>
                <a:spcPts val="1000"/>
              </a:spcBef>
              <a:spcAft>
                <a:spcPts val="0"/>
              </a:spcAft>
              <a:buClr>
                <a:schemeClr val="dk1"/>
              </a:buClr>
              <a:buSzPts val="2400"/>
              <a:buChar char="•"/>
            </a:pPr>
            <a:r>
              <a:rPr b="1" lang="en-US"/>
              <a:t>Không định nghĩa giá trị trả về nếu không sử dụng (void) </a:t>
            </a:r>
            <a:endParaRPr/>
          </a:p>
          <a:p>
            <a:pPr indent="-76200" lvl="0" marL="228600" rtl="0" algn="l">
              <a:lnSpc>
                <a:spcPct val="90000"/>
              </a:lnSpc>
              <a:spcBef>
                <a:spcPts val="1000"/>
              </a:spcBef>
              <a:spcAft>
                <a:spcPts val="0"/>
              </a:spcAft>
              <a:buClr>
                <a:schemeClr val="dk1"/>
              </a:buClr>
              <a:buSzPts val="2400"/>
              <a:buNone/>
            </a:pPr>
            <a:r>
              <a:t/>
            </a:r>
            <a:endParaRPr/>
          </a:p>
        </p:txBody>
      </p:sp>
      <p:sp>
        <p:nvSpPr>
          <p:cNvPr id="470" name="Google Shape;470;p4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Optimizing C and C++ Code (tt)</a:t>
            </a:r>
            <a:endParaRPr/>
          </a:p>
        </p:txBody>
      </p:sp>
      <p:sp>
        <p:nvSpPr>
          <p:cNvPr id="476" name="Google Shape;476;p45"/>
          <p:cNvSpPr txBox="1"/>
          <p:nvPr>
            <p:ph idx="1" type="body"/>
          </p:nvPr>
        </p:nvSpPr>
        <p:spPr>
          <a:xfrm>
            <a:off x="628650" y="969818"/>
            <a:ext cx="7886700" cy="538653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400"/>
              <a:buChar char="•"/>
            </a:pPr>
            <a:r>
              <a:rPr b="1" lang="en-US"/>
              <a:t>Lưu ý ví trí của tham chiếu tới code và data </a:t>
            </a:r>
            <a:endParaRPr/>
          </a:p>
          <a:p>
            <a:pPr indent="0" lvl="0" marL="223838" rtl="0" algn="l">
              <a:lnSpc>
                <a:spcPct val="100000"/>
              </a:lnSpc>
              <a:spcBef>
                <a:spcPts val="1000"/>
              </a:spcBef>
              <a:spcAft>
                <a:spcPts val="0"/>
              </a:spcAft>
              <a:buClr>
                <a:schemeClr val="dk1"/>
              </a:buClr>
              <a:buSzPts val="2400"/>
              <a:buNone/>
            </a:pPr>
            <a:r>
              <a:rPr lang="en-US"/>
              <a:t>Các dữ liệu hoặc code được lưu trong bộ nhớ cache để tham khảo về sau (nếu được). Việc tham khảo từ bộ nhớ cache sẽ nhanh hơn. Vì vậy mã và dữ liệu được sử dụng cùng nhau thì nên được đặt với nhau. Điều này với object trong C++ là đương nhiên. </a:t>
            </a:r>
            <a:endParaRPr/>
          </a:p>
          <a:p>
            <a:pPr indent="0" lvl="0" marL="223838" rtl="0" algn="l">
              <a:lnSpc>
                <a:spcPct val="100000"/>
              </a:lnSpc>
              <a:spcBef>
                <a:spcPts val="1000"/>
              </a:spcBef>
              <a:spcAft>
                <a:spcPts val="0"/>
              </a:spcAft>
              <a:buClr>
                <a:schemeClr val="dk1"/>
              </a:buClr>
              <a:buSzPts val="2400"/>
              <a:buNone/>
            </a:pPr>
            <a:r>
              <a:rPr lang="en-US"/>
              <a:t>Với C: Không dùng biến tổng thể, dùng biến cục bộ…</a:t>
            </a:r>
            <a:endParaRPr/>
          </a:p>
        </p:txBody>
      </p:sp>
      <p:sp>
        <p:nvSpPr>
          <p:cNvPr id="477" name="Google Shape;477;p4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Optimizing C and C++ Code (tt)</a:t>
            </a:r>
            <a:endParaRPr/>
          </a:p>
        </p:txBody>
      </p:sp>
      <p:sp>
        <p:nvSpPr>
          <p:cNvPr id="483" name="Google Shape;483;p46"/>
          <p:cNvSpPr txBox="1"/>
          <p:nvPr>
            <p:ph idx="1" type="body"/>
          </p:nvPr>
        </p:nvSpPr>
        <p:spPr>
          <a:xfrm>
            <a:off x="628650" y="865907"/>
            <a:ext cx="8308316" cy="575165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Clr>
                <a:schemeClr val="dk1"/>
              </a:buClr>
              <a:buSzPct val="100000"/>
              <a:buChar char="•"/>
            </a:pPr>
            <a:r>
              <a:rPr b="1" lang="en-US"/>
              <a:t>Nên dùng int  thay vì char hay short  (mất thời gian convert), nếu biết int không âm, hãy dùng unsigned int</a:t>
            </a:r>
            <a:endParaRPr/>
          </a:p>
          <a:p>
            <a:pPr indent="-228600" lvl="0" marL="228600" rtl="0" algn="l">
              <a:lnSpc>
                <a:spcPct val="120000"/>
              </a:lnSpc>
              <a:spcBef>
                <a:spcPts val="1000"/>
              </a:spcBef>
              <a:spcAft>
                <a:spcPts val="0"/>
              </a:spcAft>
              <a:buClr>
                <a:schemeClr val="dk1"/>
              </a:buClr>
              <a:buSzPct val="100000"/>
              <a:buChar char="•"/>
            </a:pPr>
            <a:r>
              <a:rPr b="1" lang="en-US"/>
              <a:t>Hãy định nghĩa các hàm khởi tạo đơn giản </a:t>
            </a:r>
            <a:endParaRPr/>
          </a:p>
          <a:p>
            <a:pPr indent="-228600" lvl="0" marL="228600" rtl="0" algn="l">
              <a:lnSpc>
                <a:spcPct val="120000"/>
              </a:lnSpc>
              <a:spcBef>
                <a:spcPts val="1000"/>
              </a:spcBef>
              <a:spcAft>
                <a:spcPts val="0"/>
              </a:spcAft>
              <a:buClr>
                <a:schemeClr val="dk1"/>
              </a:buClr>
              <a:buSzPct val="100000"/>
              <a:buChar char="•"/>
            </a:pPr>
            <a:r>
              <a:rPr b="1" lang="en-US"/>
              <a:t>Thay vì gán, hãy khởi tạo giá trị cho biến </a:t>
            </a:r>
            <a:endParaRPr/>
          </a:p>
          <a:p>
            <a:pPr indent="-228600" lvl="0" marL="228600" rtl="0" algn="l">
              <a:lnSpc>
                <a:spcPct val="120000"/>
              </a:lnSpc>
              <a:spcBef>
                <a:spcPts val="1000"/>
              </a:spcBef>
              <a:spcAft>
                <a:spcPts val="0"/>
              </a:spcAft>
              <a:buClr>
                <a:schemeClr val="dk1"/>
              </a:buClr>
              <a:buSzPct val="100000"/>
              <a:buChar char="•"/>
            </a:pPr>
            <a:r>
              <a:rPr b="1" lang="en-US"/>
              <a:t>Hãy dùng danh sách khởi tạo trong hàm khởi tạo</a:t>
            </a:r>
            <a:endParaRPr b="1"/>
          </a:p>
          <a:p>
            <a:pPr indent="0" lvl="0" marL="0" rtl="0" algn="l">
              <a:lnSpc>
                <a:spcPct val="120000"/>
              </a:lnSpc>
              <a:spcBef>
                <a:spcPts val="0"/>
              </a:spcBef>
              <a:spcAft>
                <a:spcPts val="0"/>
              </a:spcAft>
              <a:buClr>
                <a:schemeClr val="dk1"/>
              </a:buClr>
              <a:buSzPct val="100000"/>
              <a:buNone/>
            </a:pPr>
            <a:r>
              <a:rPr lang="en-US">
                <a:latin typeface="Courier New"/>
                <a:ea typeface="Courier New"/>
                <a:cs typeface="Courier New"/>
                <a:sym typeface="Courier New"/>
              </a:rPr>
              <a:t>  Employee::Employee(String name, Stringdesignation){     </a:t>
            </a:r>
            <a:endParaRPr/>
          </a:p>
          <a:p>
            <a:pPr indent="0" lvl="0" marL="0" rtl="0" algn="l">
              <a:lnSpc>
                <a:spcPct val="120000"/>
              </a:lnSpc>
              <a:spcBef>
                <a:spcPts val="0"/>
              </a:spcBef>
              <a:spcAft>
                <a:spcPts val="0"/>
              </a:spcAft>
              <a:buClr>
                <a:schemeClr val="dk1"/>
              </a:buClr>
              <a:buSzPct val="100000"/>
              <a:buNone/>
            </a:pPr>
            <a:r>
              <a:rPr lang="en-US">
                <a:latin typeface="Courier New"/>
                <a:ea typeface="Courier New"/>
                <a:cs typeface="Courier New"/>
                <a:sym typeface="Courier New"/>
              </a:rPr>
              <a:t>     m_name = name; </a:t>
            </a:r>
            <a:endParaRPr/>
          </a:p>
          <a:p>
            <a:pPr indent="0" lvl="0" marL="0" rtl="0" algn="l">
              <a:lnSpc>
                <a:spcPct val="120000"/>
              </a:lnSpc>
              <a:spcBef>
                <a:spcPts val="0"/>
              </a:spcBef>
              <a:spcAft>
                <a:spcPts val="0"/>
              </a:spcAft>
              <a:buClr>
                <a:schemeClr val="dk1"/>
              </a:buClr>
              <a:buSzPct val="100000"/>
              <a:buNone/>
            </a:pPr>
            <a:r>
              <a:rPr lang="en-US">
                <a:latin typeface="Courier New"/>
                <a:ea typeface="Courier New"/>
                <a:cs typeface="Courier New"/>
                <a:sym typeface="Courier New"/>
              </a:rPr>
              <a:t>     m_designation = designation; </a:t>
            </a:r>
            <a:endParaRPr/>
          </a:p>
          <a:p>
            <a:pPr indent="0" lvl="0" marL="0" rtl="0" algn="l">
              <a:lnSpc>
                <a:spcPct val="120000"/>
              </a:lnSpc>
              <a:spcBef>
                <a:spcPts val="0"/>
              </a:spcBef>
              <a:spcAft>
                <a:spcPts val="0"/>
              </a:spcAft>
              <a:buClr>
                <a:schemeClr val="dk1"/>
              </a:buClr>
              <a:buSzPct val="100000"/>
              <a:buNone/>
            </a:pPr>
            <a:r>
              <a:rPr lang="en-US">
                <a:latin typeface="Courier New"/>
                <a:ea typeface="Courier New"/>
                <a:cs typeface="Courier New"/>
                <a:sym typeface="Courier New"/>
              </a:rPr>
              <a:t>  }</a:t>
            </a:r>
            <a:endParaRPr/>
          </a:p>
          <a:p>
            <a:pPr indent="0" lvl="0" marL="0" rtl="0" algn="l">
              <a:lnSpc>
                <a:spcPct val="120000"/>
              </a:lnSpc>
              <a:spcBef>
                <a:spcPts val="0"/>
              </a:spcBef>
              <a:spcAft>
                <a:spcPts val="0"/>
              </a:spcAft>
              <a:buClr>
                <a:schemeClr val="dk1"/>
              </a:buClr>
              <a:buSzPct val="100000"/>
              <a:buNone/>
            </a:pPr>
            <a:r>
              <a:rPr lang="en-US">
                <a:latin typeface="Courier New"/>
                <a:ea typeface="Courier New"/>
                <a:cs typeface="Courier New"/>
                <a:sym typeface="Courier New"/>
              </a:rPr>
              <a:t>  /* === Optimized Version === */ </a:t>
            </a:r>
            <a:endParaRPr/>
          </a:p>
          <a:p>
            <a:pPr indent="-293688" lvl="0" marL="293688" rtl="0" algn="l">
              <a:lnSpc>
                <a:spcPct val="120000"/>
              </a:lnSpc>
              <a:spcBef>
                <a:spcPts val="0"/>
              </a:spcBef>
              <a:spcAft>
                <a:spcPts val="0"/>
              </a:spcAft>
              <a:buClr>
                <a:schemeClr val="dk1"/>
              </a:buClr>
              <a:buSzPct val="100000"/>
              <a:buNone/>
            </a:pPr>
            <a:r>
              <a:rPr lang="en-US">
                <a:latin typeface="Courier New"/>
                <a:ea typeface="Courier New"/>
                <a:cs typeface="Courier New"/>
                <a:sym typeface="Courier New"/>
              </a:rPr>
              <a:t>  Employee::Employee(String name, String designation): m_name(name), m_destignation (designation) { }  </a:t>
            </a:r>
            <a:endParaRPr/>
          </a:p>
          <a:p>
            <a:pPr indent="-228600" lvl="0" marL="228600" rtl="0" algn="l">
              <a:lnSpc>
                <a:spcPct val="120000"/>
              </a:lnSpc>
              <a:spcBef>
                <a:spcPts val="1000"/>
              </a:spcBef>
              <a:spcAft>
                <a:spcPts val="0"/>
              </a:spcAft>
              <a:buClr>
                <a:schemeClr val="dk1"/>
              </a:buClr>
              <a:buSzPct val="100000"/>
              <a:buChar char="•"/>
            </a:pPr>
            <a:r>
              <a:rPr b="1" lang="en-US"/>
              <a:t>Đừng định nghĩa các hàm ảo tùy hứng: "just in case" virtual functions </a:t>
            </a:r>
            <a:endParaRPr/>
          </a:p>
          <a:p>
            <a:pPr indent="-228600" lvl="0" marL="228600" rtl="0" algn="l">
              <a:lnSpc>
                <a:spcPct val="120000"/>
              </a:lnSpc>
              <a:spcBef>
                <a:spcPts val="1000"/>
              </a:spcBef>
              <a:spcAft>
                <a:spcPts val="0"/>
              </a:spcAft>
              <a:buClr>
                <a:schemeClr val="dk1"/>
              </a:buClr>
              <a:buSzPct val="100000"/>
              <a:buChar char="•"/>
            </a:pPr>
            <a:r>
              <a:rPr b="1" lang="en-US"/>
              <a:t>Các hàm gồm 1 đến 3 dòng lệnh nên định nghĩa inline </a:t>
            </a:r>
            <a:endParaRPr/>
          </a:p>
        </p:txBody>
      </p:sp>
      <p:sp>
        <p:nvSpPr>
          <p:cNvPr id="484" name="Google Shape;484;p4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Một vài ví dụ tối ưu mã C, C++</a:t>
            </a:r>
            <a:endParaRPr/>
          </a:p>
        </p:txBody>
      </p:sp>
      <p:sp>
        <p:nvSpPr>
          <p:cNvPr id="490" name="Google Shape;490;p47"/>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switch ( queue ) {</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   case 0 : letter = 'W'; break; </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   case 1 : letter = 'S'; break; </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   case 2 : letter = 'U'; break; </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 </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Hoặc có thể là :</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if ( queue == 0 ) </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   letter = 'W'; </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else if ( queue == 1 ) </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   letter = 'S'; </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else letter = 'U'; </a:t>
            </a:r>
            <a:endParaRPr/>
          </a:p>
        </p:txBody>
      </p:sp>
      <p:sp>
        <p:nvSpPr>
          <p:cNvPr id="491" name="Google Shape;491;p4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2" name="Google Shape;492;p47"/>
          <p:cNvSpPr/>
          <p:nvPr/>
        </p:nvSpPr>
        <p:spPr>
          <a:xfrm>
            <a:off x="4572000" y="5024438"/>
            <a:ext cx="4464050" cy="11525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static char *classes="WSU";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letter = classes[queue];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Một vài ví dụ tối ưu mã C, C++</a:t>
            </a:r>
            <a:endParaRPr/>
          </a:p>
        </p:txBody>
      </p:sp>
      <p:sp>
        <p:nvSpPr>
          <p:cNvPr id="498" name="Google Shape;498;p48"/>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400"/>
              <a:buFont typeface="Noto Sans Symbols"/>
              <a:buNone/>
            </a:pPr>
            <a:r>
              <a:rPr lang="en-US">
                <a:latin typeface="Courier New"/>
                <a:ea typeface="Courier New"/>
                <a:cs typeface="Courier New"/>
                <a:sym typeface="Courier New"/>
              </a:rPr>
              <a:t>(x &gt;= min &amp;&amp; x &lt; max) </a:t>
            </a:r>
            <a:r>
              <a:rPr lang="en-US" sz="2100"/>
              <a:t>có thể chuyển thành </a:t>
            </a:r>
            <a:endParaRPr/>
          </a:p>
          <a:p>
            <a:pPr indent="-228600" lvl="0" marL="228600" rtl="0" algn="l">
              <a:lnSpc>
                <a:spcPct val="80000"/>
              </a:lnSpc>
              <a:spcBef>
                <a:spcPts val="1000"/>
              </a:spcBef>
              <a:spcAft>
                <a:spcPts val="0"/>
              </a:spcAft>
              <a:buClr>
                <a:schemeClr val="dk1"/>
              </a:buClr>
              <a:buSzPts val="2400"/>
              <a:buFont typeface="Noto Sans Symbols"/>
              <a:buNone/>
            </a:pPr>
            <a:r>
              <a:rPr lang="en-US">
                <a:latin typeface="Courier New"/>
                <a:ea typeface="Courier New"/>
                <a:cs typeface="Courier New"/>
                <a:sym typeface="Courier New"/>
              </a:rPr>
              <a:t>(unsigned)(x - min) &lt; (max - min) </a:t>
            </a:r>
            <a:endParaRPr/>
          </a:p>
          <a:p>
            <a:pPr indent="-228600" lvl="0" marL="228600" rtl="0" algn="l">
              <a:lnSpc>
                <a:spcPct val="80000"/>
              </a:lnSpc>
              <a:spcBef>
                <a:spcPts val="1000"/>
              </a:spcBef>
              <a:spcAft>
                <a:spcPts val="0"/>
              </a:spcAft>
              <a:buClr>
                <a:schemeClr val="dk1"/>
              </a:buClr>
              <a:buSzPts val="2400"/>
              <a:buFont typeface="Noto Sans Symbols"/>
              <a:buNone/>
            </a:pPr>
            <a:r>
              <a:t/>
            </a:r>
            <a:endParaRPr>
              <a:latin typeface="Courier New"/>
              <a:ea typeface="Courier New"/>
              <a:cs typeface="Courier New"/>
              <a:sym typeface="Courier New"/>
            </a:endParaRPr>
          </a:p>
          <a:p>
            <a:pPr indent="-228600" lvl="0" marL="228600" rtl="0" algn="l">
              <a:lnSpc>
                <a:spcPct val="80000"/>
              </a:lnSpc>
              <a:spcBef>
                <a:spcPts val="1000"/>
              </a:spcBef>
              <a:spcAft>
                <a:spcPts val="0"/>
              </a:spcAft>
              <a:buClr>
                <a:schemeClr val="dk1"/>
              </a:buClr>
              <a:buSzPts val="2400"/>
              <a:buFont typeface="Noto Sans Symbols"/>
              <a:buNone/>
            </a:pPr>
            <a:r>
              <a:rPr lang="en-US"/>
              <a:t>Giải thích:</a:t>
            </a:r>
            <a:endParaRPr/>
          </a:p>
          <a:p>
            <a:pPr indent="-228600" lvl="0" marL="228600" rtl="0" algn="l">
              <a:lnSpc>
                <a:spcPct val="80000"/>
              </a:lnSpc>
              <a:spcBef>
                <a:spcPts val="1000"/>
              </a:spcBef>
              <a:spcAft>
                <a:spcPts val="0"/>
              </a:spcAft>
              <a:buClr>
                <a:schemeClr val="dk1"/>
              </a:buClr>
              <a:buSzPts val="2400"/>
              <a:buFont typeface="Noto Sans Symbols"/>
              <a:buNone/>
            </a:pPr>
            <a:r>
              <a:rPr lang="en-US"/>
              <a:t>int: -2</a:t>
            </a:r>
            <a:r>
              <a:rPr baseline="30000" lang="en-US"/>
              <a:t>31</a:t>
            </a:r>
            <a:r>
              <a:rPr lang="en-US"/>
              <a:t> … 2</a:t>
            </a:r>
            <a:r>
              <a:rPr baseline="30000" lang="en-US"/>
              <a:t>31</a:t>
            </a:r>
            <a:r>
              <a:rPr lang="en-US"/>
              <a:t> - 1</a:t>
            </a:r>
            <a:endParaRPr baseline="30000"/>
          </a:p>
          <a:p>
            <a:pPr indent="-228600" lvl="0" marL="228600" rtl="0" algn="l">
              <a:lnSpc>
                <a:spcPct val="80000"/>
              </a:lnSpc>
              <a:spcBef>
                <a:spcPts val="1000"/>
              </a:spcBef>
              <a:spcAft>
                <a:spcPts val="0"/>
              </a:spcAft>
              <a:buClr>
                <a:schemeClr val="dk1"/>
              </a:buClr>
              <a:buSzPts val="2400"/>
              <a:buFont typeface="Noto Sans Symbols"/>
              <a:buNone/>
            </a:pPr>
            <a:r>
              <a:rPr lang="en-US"/>
              <a:t>unsigned: 0 … 2</a:t>
            </a:r>
            <a:r>
              <a:rPr baseline="30000" lang="en-US"/>
              <a:t>32</a:t>
            </a:r>
            <a:r>
              <a:rPr lang="en-US"/>
              <a:t> - 1</a:t>
            </a:r>
            <a:endParaRPr/>
          </a:p>
          <a:p>
            <a:pPr indent="-228600" lvl="0" marL="228600" rtl="0" algn="l">
              <a:lnSpc>
                <a:spcPct val="80000"/>
              </a:lnSpc>
              <a:spcBef>
                <a:spcPts val="1000"/>
              </a:spcBef>
              <a:spcAft>
                <a:spcPts val="0"/>
              </a:spcAft>
              <a:buClr>
                <a:schemeClr val="dk1"/>
              </a:buClr>
              <a:buSzPts val="2400"/>
              <a:buFont typeface="Noto Sans Symbols"/>
              <a:buNone/>
            </a:pPr>
            <a:r>
              <a:t/>
            </a:r>
            <a:endParaRPr/>
          </a:p>
          <a:p>
            <a:pPr indent="-228600" lvl="0" marL="228600" rtl="0" algn="l">
              <a:lnSpc>
                <a:spcPct val="80000"/>
              </a:lnSpc>
              <a:spcBef>
                <a:spcPts val="1000"/>
              </a:spcBef>
              <a:spcAft>
                <a:spcPts val="0"/>
              </a:spcAft>
              <a:buClr>
                <a:schemeClr val="dk1"/>
              </a:buClr>
              <a:buSzPts val="2400"/>
              <a:buFont typeface="Noto Sans Symbols"/>
              <a:buNone/>
            </a:pPr>
            <a:r>
              <a:rPr lang="en-US"/>
              <a:t>Nếu </a:t>
            </a:r>
            <a:r>
              <a:rPr lang="en-US">
                <a:latin typeface="Courier New"/>
                <a:ea typeface="Courier New"/>
                <a:cs typeface="Courier New"/>
                <a:sym typeface="Courier New"/>
              </a:rPr>
              <a:t>x - min &gt;= 0</a:t>
            </a:r>
            <a:r>
              <a:rPr lang="en-US"/>
              <a:t>: Hai biểu thức trên tương đương</a:t>
            </a:r>
            <a:endParaRPr/>
          </a:p>
          <a:p>
            <a:pPr indent="-228600" lvl="0" marL="228600" rtl="0" algn="l">
              <a:lnSpc>
                <a:spcPct val="80000"/>
              </a:lnSpc>
              <a:spcBef>
                <a:spcPts val="1000"/>
              </a:spcBef>
              <a:spcAft>
                <a:spcPts val="0"/>
              </a:spcAft>
              <a:buClr>
                <a:schemeClr val="dk1"/>
              </a:buClr>
              <a:buSzPts val="2400"/>
              <a:buFont typeface="Noto Sans Symbols"/>
              <a:buNone/>
            </a:pPr>
            <a:r>
              <a:rPr lang="en-US"/>
              <a:t>Nếu </a:t>
            </a:r>
            <a:r>
              <a:rPr lang="en-US">
                <a:latin typeface="Courier New"/>
                <a:ea typeface="Courier New"/>
                <a:cs typeface="Courier New"/>
                <a:sym typeface="Courier New"/>
              </a:rPr>
              <a:t>x - min &lt;= 0</a:t>
            </a:r>
            <a:r>
              <a:rPr lang="en-US"/>
              <a:t>:</a:t>
            </a:r>
            <a:endParaRPr/>
          </a:p>
          <a:p>
            <a:pPr indent="-228600" lvl="0" marL="228600" rtl="0" algn="l">
              <a:lnSpc>
                <a:spcPct val="80000"/>
              </a:lnSpc>
              <a:spcBef>
                <a:spcPts val="1000"/>
              </a:spcBef>
              <a:spcAft>
                <a:spcPts val="0"/>
              </a:spcAft>
              <a:buClr>
                <a:schemeClr val="dk1"/>
              </a:buClr>
              <a:buSzPts val="2400"/>
              <a:buFont typeface="Noto Sans Symbols"/>
              <a:buNone/>
            </a:pPr>
            <a:r>
              <a:rPr lang="en-US">
                <a:latin typeface="Courier New"/>
                <a:ea typeface="Courier New"/>
                <a:cs typeface="Courier New"/>
                <a:sym typeface="Courier New"/>
              </a:rPr>
              <a:t>(unsigned) (x - min) = 2</a:t>
            </a:r>
            <a:r>
              <a:rPr baseline="30000" lang="en-US">
                <a:latin typeface="Courier New"/>
                <a:ea typeface="Courier New"/>
                <a:cs typeface="Courier New"/>
                <a:sym typeface="Courier New"/>
              </a:rPr>
              <a:t>32</a:t>
            </a:r>
            <a:r>
              <a:rPr lang="en-US">
                <a:latin typeface="Courier New"/>
                <a:ea typeface="Courier New"/>
                <a:cs typeface="Courier New"/>
                <a:sym typeface="Courier New"/>
              </a:rPr>
              <a:t> + x – min</a:t>
            </a:r>
            <a:endParaRPr/>
          </a:p>
          <a:p>
            <a:pPr indent="-228600" lvl="0" marL="228600" rtl="0" algn="l">
              <a:lnSpc>
                <a:spcPct val="80000"/>
              </a:lnSpc>
              <a:spcBef>
                <a:spcPts val="1000"/>
              </a:spcBef>
              <a:spcAft>
                <a:spcPts val="0"/>
              </a:spcAft>
              <a:buClr>
                <a:schemeClr val="dk1"/>
              </a:buClr>
              <a:buSzPts val="2400"/>
              <a:buFont typeface="Noto Sans Symbols"/>
              <a:buNone/>
            </a:pPr>
            <a:r>
              <a:rPr lang="en-US">
                <a:latin typeface="Courier New"/>
                <a:ea typeface="Courier New"/>
                <a:cs typeface="Courier New"/>
                <a:sym typeface="Courier New"/>
              </a:rPr>
              <a:t> &gt;= 2</a:t>
            </a:r>
            <a:r>
              <a:rPr baseline="30000" lang="en-US">
                <a:latin typeface="Courier New"/>
                <a:ea typeface="Courier New"/>
                <a:cs typeface="Courier New"/>
                <a:sym typeface="Courier New"/>
              </a:rPr>
              <a:t>31</a:t>
            </a:r>
            <a:r>
              <a:rPr lang="en-US">
                <a:latin typeface="Courier New"/>
                <a:ea typeface="Courier New"/>
                <a:cs typeface="Courier New"/>
                <a:sym typeface="Courier New"/>
              </a:rPr>
              <a:t> &gt; max - min</a:t>
            </a:r>
            <a:endParaRPr/>
          </a:p>
        </p:txBody>
      </p:sp>
      <p:sp>
        <p:nvSpPr>
          <p:cNvPr id="499" name="Google Shape;499;p4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Một vài ví dụ tối ưu mã C, C++</a:t>
            </a:r>
            <a:endParaRPr/>
          </a:p>
        </p:txBody>
      </p:sp>
      <p:sp>
        <p:nvSpPr>
          <p:cNvPr id="505" name="Google Shape;505;p49"/>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Clr>
                <a:srgbClr val="B00040"/>
              </a:buClr>
              <a:buSzPts val="2400"/>
              <a:buNone/>
            </a:pP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fact1_func</a:t>
            </a: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n) {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i, fact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for</a:t>
            </a:r>
            <a:r>
              <a:rPr lang="en-US">
                <a:latin typeface="Courier New"/>
                <a:ea typeface="Courier New"/>
                <a:cs typeface="Courier New"/>
                <a:sym typeface="Courier New"/>
              </a:rPr>
              <a:t> (i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 i </a:t>
            </a:r>
            <a:r>
              <a:rPr lang="en-US">
                <a:solidFill>
                  <a:srgbClr val="666666"/>
                </a:solidFill>
                <a:latin typeface="Courier New"/>
                <a:ea typeface="Courier New"/>
                <a:cs typeface="Courier New"/>
                <a:sym typeface="Courier New"/>
              </a:rPr>
              <a:t>&lt;=</a:t>
            </a:r>
            <a:r>
              <a:rPr lang="en-US">
                <a:latin typeface="Courier New"/>
                <a:ea typeface="Courier New"/>
                <a:cs typeface="Courier New"/>
                <a:sym typeface="Courier New"/>
              </a:rPr>
              <a:t> n; i</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fact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i;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(fact);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rgbClr val="B00040"/>
              </a:buClr>
              <a:buSzPts val="2400"/>
              <a:buNone/>
            </a:pP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a:t>
            </a:r>
            <a:r>
              <a:rPr lang="en-US">
                <a:solidFill>
                  <a:srgbClr val="0000FF"/>
                </a:solidFill>
                <a:latin typeface="Courier New"/>
                <a:ea typeface="Courier New"/>
                <a:cs typeface="Courier New"/>
                <a:sym typeface="Courier New"/>
              </a:rPr>
              <a:t>fact2_func</a:t>
            </a:r>
            <a:r>
              <a:rPr lang="en-US">
                <a:latin typeface="Courier New"/>
                <a:ea typeface="Courier New"/>
                <a:cs typeface="Courier New"/>
                <a:sym typeface="Courier New"/>
              </a:rPr>
              <a:t>(</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n)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i, fact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for</a:t>
            </a:r>
            <a:r>
              <a:rPr lang="en-US">
                <a:latin typeface="Courier New"/>
                <a:ea typeface="Courier New"/>
                <a:cs typeface="Courier New"/>
                <a:sym typeface="Courier New"/>
              </a:rPr>
              <a:t> (i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n; i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0</a:t>
            </a:r>
            <a:r>
              <a:rPr lang="en-US">
                <a:latin typeface="Courier New"/>
                <a:ea typeface="Courier New"/>
                <a:cs typeface="Courier New"/>
                <a:sym typeface="Courier New"/>
              </a:rPr>
              <a:t>; i</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fact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i;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r>
              <a:rPr b="1" lang="en-US">
                <a:solidFill>
                  <a:srgbClr val="008000"/>
                </a:solidFill>
                <a:latin typeface="Courier New"/>
                <a:ea typeface="Courier New"/>
                <a:cs typeface="Courier New"/>
                <a:sym typeface="Courier New"/>
              </a:rPr>
              <a:t>return</a:t>
            </a:r>
            <a:r>
              <a:rPr lang="en-US">
                <a:latin typeface="Courier New"/>
                <a:ea typeface="Courier New"/>
                <a:cs typeface="Courier New"/>
                <a:sym typeface="Courier New"/>
              </a:rPr>
              <a:t> (fact);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endParaRPr>
              <a:latin typeface="Calibri"/>
              <a:ea typeface="Calibri"/>
              <a:cs typeface="Calibri"/>
              <a:sym typeface="Calibri"/>
            </a:endParaRPr>
          </a:p>
          <a:p>
            <a:pPr indent="-228600" lvl="0" marL="228600" rtl="0" algn="l">
              <a:lnSpc>
                <a:spcPct val="80000"/>
              </a:lnSpc>
              <a:spcBef>
                <a:spcPts val="1800"/>
              </a:spcBef>
              <a:spcAft>
                <a:spcPts val="0"/>
              </a:spcAft>
              <a:buClr>
                <a:schemeClr val="dk1"/>
              </a:buClr>
              <a:buSzPts val="2100"/>
              <a:buFont typeface="Noto Sans Symbols"/>
              <a:buNone/>
            </a:pPr>
            <a:r>
              <a:rPr lang="en-US" sz="2100">
                <a:latin typeface="Courier New"/>
                <a:ea typeface="Courier New"/>
                <a:cs typeface="Courier New"/>
                <a:sym typeface="Courier New"/>
              </a:rPr>
              <a:t>fact2_func </a:t>
            </a:r>
            <a:r>
              <a:rPr lang="en-US" sz="2100"/>
              <a:t>nhanh hơn, vì phép thử != đơn giản hơn &lt;= </a:t>
            </a:r>
            <a:endParaRPr/>
          </a:p>
        </p:txBody>
      </p:sp>
      <p:sp>
        <p:nvSpPr>
          <p:cNvPr id="506" name="Google Shape;506;p4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Nhưng...</a:t>
            </a:r>
            <a:endParaRPr/>
          </a:p>
        </p:txBody>
      </p:sp>
      <p:sp>
        <p:nvSpPr>
          <p:cNvPr id="85" name="Google Shape;85;p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a:t>Bạn vẫn có thể thực hiện những cải tiến mà trình dịch không thể</a:t>
            </a:r>
            <a:endParaRPr/>
          </a:p>
          <a:p>
            <a:pPr indent="-228600" lvl="0" marL="228600" rtl="0" algn="l">
              <a:lnSpc>
                <a:spcPct val="100000"/>
              </a:lnSpc>
              <a:spcBef>
                <a:spcPts val="1000"/>
              </a:spcBef>
              <a:spcAft>
                <a:spcPts val="0"/>
              </a:spcAft>
              <a:buClr>
                <a:schemeClr val="dk1"/>
              </a:buClr>
              <a:buSzPts val="2400"/>
              <a:buChar char="•"/>
            </a:pPr>
            <a:r>
              <a:rPr lang="en-US"/>
              <a:t>Bạn phải loại bỏ tất cả những chỗ bất hợp lý trong code</a:t>
            </a:r>
            <a:endParaRPr/>
          </a:p>
          <a:p>
            <a:pPr indent="-228600" lvl="1" marL="685800" rtl="0" algn="l">
              <a:lnSpc>
                <a:spcPct val="100000"/>
              </a:lnSpc>
              <a:spcBef>
                <a:spcPts val="500"/>
              </a:spcBef>
              <a:spcAft>
                <a:spcPts val="0"/>
              </a:spcAft>
              <a:buClr>
                <a:schemeClr val="dk1"/>
              </a:buClr>
              <a:buSzPts val="2000"/>
              <a:buChar char="•"/>
            </a:pPr>
            <a:r>
              <a:rPr lang="en-US" sz="2000"/>
              <a:t>Làm cho chương trình hiệu quả nhất có thể</a:t>
            </a:r>
            <a:endParaRPr sz="2000"/>
          </a:p>
          <a:p>
            <a:pPr indent="-228600" lvl="0" marL="228600" rtl="0" algn="l">
              <a:lnSpc>
                <a:spcPct val="100000"/>
              </a:lnSpc>
              <a:spcBef>
                <a:spcPts val="1000"/>
              </a:spcBef>
              <a:spcAft>
                <a:spcPts val="0"/>
              </a:spcAft>
              <a:buClr>
                <a:schemeClr val="dk1"/>
              </a:buClr>
              <a:buSzPts val="2400"/>
              <a:buChar char="•"/>
            </a:pPr>
            <a:r>
              <a:rPr lang="en-US"/>
              <a:t>Có thể phải xem lại khi thấy chương trình chạy chậm</a:t>
            </a:r>
            <a:endParaRPr/>
          </a:p>
          <a:p>
            <a:pPr indent="-228600" lvl="1" marL="685800" rtl="0" algn="l">
              <a:lnSpc>
                <a:spcPct val="100000"/>
              </a:lnSpc>
              <a:spcBef>
                <a:spcPts val="500"/>
              </a:spcBef>
              <a:spcAft>
                <a:spcPts val="0"/>
              </a:spcAft>
              <a:buClr>
                <a:schemeClr val="dk1"/>
              </a:buClr>
              <a:buSzPts val="2000"/>
              <a:buChar char="•"/>
            </a:pPr>
            <a:r>
              <a:rPr lang="en-US" sz="2000"/>
              <a:t>Vậy cần tập trung vào đâu để cải tiến nhanh nhất, tốt nhất?</a:t>
            </a:r>
            <a:endParaRPr sz="2000"/>
          </a:p>
        </p:txBody>
      </p:sp>
      <p:sp>
        <p:nvSpPr>
          <p:cNvPr id="86" name="Google Shape;86;p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Số thực dấu phẩy động</a:t>
            </a:r>
            <a:endParaRPr/>
          </a:p>
        </p:txBody>
      </p:sp>
      <p:sp>
        <p:nvSpPr>
          <p:cNvPr id="512" name="Google Shape;512;p50"/>
          <p:cNvSpPr txBox="1"/>
          <p:nvPr>
            <p:ph idx="1" type="body"/>
          </p:nvPr>
        </p:nvSpPr>
        <p:spPr>
          <a:xfrm>
            <a:off x="628649" y="969818"/>
            <a:ext cx="8377327" cy="5386533"/>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600"/>
              <a:buChar char="•"/>
            </a:pPr>
            <a:r>
              <a:rPr lang="en-US" sz="2600"/>
              <a:t>So sánh:</a:t>
            </a:r>
            <a:endParaRPr/>
          </a:p>
          <a:p>
            <a:pPr indent="-228600" lvl="0" marL="228600" rtl="0" algn="l">
              <a:lnSpc>
                <a:spcPct val="80000"/>
              </a:lnSpc>
              <a:spcBef>
                <a:spcPts val="1000"/>
              </a:spcBef>
              <a:spcAft>
                <a:spcPts val="0"/>
              </a:spcAft>
              <a:buClr>
                <a:schemeClr val="dk1"/>
              </a:buClr>
              <a:buSzPts val="2600"/>
              <a:buFont typeface="Noto Sans Symbols"/>
              <a:buNone/>
            </a:pPr>
            <a:r>
              <a:rPr lang="en-US" sz="2600">
                <a:latin typeface="Courier New"/>
                <a:ea typeface="Courier New"/>
                <a:cs typeface="Courier New"/>
                <a:sym typeface="Courier New"/>
              </a:rPr>
              <a:t>x = x / 3.0;</a:t>
            </a:r>
            <a:endParaRPr/>
          </a:p>
          <a:p>
            <a:pPr indent="-228600" lvl="0" marL="228600" rtl="0" algn="l">
              <a:lnSpc>
                <a:spcPct val="80000"/>
              </a:lnSpc>
              <a:spcBef>
                <a:spcPts val="1000"/>
              </a:spcBef>
              <a:spcAft>
                <a:spcPts val="0"/>
              </a:spcAft>
              <a:buClr>
                <a:schemeClr val="dk1"/>
              </a:buClr>
              <a:buSzPts val="2600"/>
              <a:buFont typeface="Noto Sans Symbols"/>
              <a:buNone/>
            </a:pPr>
            <a:r>
              <a:rPr lang="en-US" sz="2600"/>
              <a:t>và  </a:t>
            </a:r>
            <a:endParaRPr/>
          </a:p>
          <a:p>
            <a:pPr indent="-228600" lvl="0" marL="228600" rtl="0" algn="l">
              <a:lnSpc>
                <a:spcPct val="80000"/>
              </a:lnSpc>
              <a:spcBef>
                <a:spcPts val="1000"/>
              </a:spcBef>
              <a:spcAft>
                <a:spcPts val="0"/>
              </a:spcAft>
              <a:buClr>
                <a:schemeClr val="dk1"/>
              </a:buClr>
              <a:buSzPts val="2600"/>
              <a:buFont typeface="Noto Sans Symbols"/>
              <a:buNone/>
            </a:pPr>
            <a:r>
              <a:rPr lang="en-US" sz="2600">
                <a:latin typeface="Courier New"/>
                <a:ea typeface="Courier New"/>
                <a:cs typeface="Courier New"/>
                <a:sym typeface="Courier New"/>
              </a:rPr>
              <a:t>x = x * (1.0/3.0) ;</a:t>
            </a:r>
            <a:endParaRPr/>
          </a:p>
          <a:p>
            <a:pPr indent="-228600" lvl="0" marL="228600" rtl="0" algn="l">
              <a:lnSpc>
                <a:spcPct val="80000"/>
              </a:lnSpc>
              <a:spcBef>
                <a:spcPts val="1000"/>
              </a:spcBef>
              <a:spcAft>
                <a:spcPts val="0"/>
              </a:spcAft>
              <a:buClr>
                <a:schemeClr val="dk1"/>
              </a:buClr>
              <a:buSzPts val="2600"/>
              <a:buFont typeface="Noto Sans Symbols"/>
              <a:buNone/>
            </a:pPr>
            <a:r>
              <a:rPr lang="en-US" sz="2600"/>
              <a:t>(biểu thức hằng được thực hiện ngay khi dịch)</a:t>
            </a:r>
            <a:endParaRPr/>
          </a:p>
          <a:p>
            <a:pPr indent="-228600" lvl="0" marL="228600" rtl="0" algn="l">
              <a:lnSpc>
                <a:spcPct val="80000"/>
              </a:lnSpc>
              <a:spcBef>
                <a:spcPts val="1000"/>
              </a:spcBef>
              <a:spcAft>
                <a:spcPts val="0"/>
              </a:spcAft>
              <a:buClr>
                <a:schemeClr val="dk1"/>
              </a:buClr>
              <a:buSzPts val="2600"/>
              <a:buChar char="•"/>
            </a:pPr>
            <a:r>
              <a:rPr lang="en-US" sz="2600"/>
              <a:t>Hãy dùng </a:t>
            </a:r>
            <a:r>
              <a:rPr lang="en-US" sz="2600">
                <a:latin typeface="Courier New"/>
                <a:ea typeface="Courier New"/>
                <a:cs typeface="Courier New"/>
                <a:sym typeface="Courier New"/>
              </a:rPr>
              <a:t>float</a:t>
            </a:r>
            <a:r>
              <a:rPr lang="en-US" sz="2600"/>
              <a:t> thay vì </a:t>
            </a:r>
            <a:r>
              <a:rPr lang="en-US" sz="2600">
                <a:latin typeface="Courier New"/>
                <a:ea typeface="Courier New"/>
                <a:cs typeface="Courier New"/>
                <a:sym typeface="Courier New"/>
              </a:rPr>
              <a:t>double</a:t>
            </a:r>
            <a:endParaRPr/>
          </a:p>
          <a:p>
            <a:pPr indent="-228600" lvl="0" marL="228600" rtl="0" algn="l">
              <a:lnSpc>
                <a:spcPct val="80000"/>
              </a:lnSpc>
              <a:spcBef>
                <a:spcPts val="1000"/>
              </a:spcBef>
              <a:spcAft>
                <a:spcPts val="0"/>
              </a:spcAft>
              <a:buClr>
                <a:schemeClr val="dk1"/>
              </a:buClr>
              <a:buSzPts val="2600"/>
              <a:buChar char="•"/>
            </a:pPr>
            <a:r>
              <a:rPr lang="en-US" sz="2600"/>
              <a:t>Tránh dùng </a:t>
            </a:r>
            <a:r>
              <a:rPr lang="en-US" sz="2600">
                <a:latin typeface="Courier New"/>
                <a:ea typeface="Courier New"/>
                <a:cs typeface="Courier New"/>
                <a:sym typeface="Courier New"/>
              </a:rPr>
              <a:t>sin, exp </a:t>
            </a:r>
            <a:r>
              <a:rPr lang="en-US" sz="2600"/>
              <a:t>và </a:t>
            </a:r>
            <a:r>
              <a:rPr lang="en-US" sz="2600">
                <a:latin typeface="Courier New"/>
                <a:ea typeface="Courier New"/>
                <a:cs typeface="Courier New"/>
                <a:sym typeface="Courier New"/>
              </a:rPr>
              <a:t>log </a:t>
            </a:r>
            <a:r>
              <a:rPr lang="en-US" sz="2600"/>
              <a:t>(chậm gấp 10 lần * )</a:t>
            </a:r>
            <a:endParaRPr/>
          </a:p>
          <a:p>
            <a:pPr indent="-228600" lvl="0" marL="228600" rtl="0" algn="l">
              <a:lnSpc>
                <a:spcPct val="90000"/>
              </a:lnSpc>
              <a:spcBef>
                <a:spcPts val="1000"/>
              </a:spcBef>
              <a:spcAft>
                <a:spcPts val="0"/>
              </a:spcAft>
              <a:buClr>
                <a:schemeClr val="dk1"/>
              </a:buClr>
              <a:buSzPts val="2800"/>
              <a:buChar char="•"/>
            </a:pPr>
            <a:r>
              <a:rPr lang="en-US" sz="2800"/>
              <a:t>Dùng </a:t>
            </a:r>
            <a:r>
              <a:rPr lang="en-US" sz="2800">
                <a:latin typeface="Courier New"/>
                <a:ea typeface="Courier New"/>
                <a:cs typeface="Courier New"/>
                <a:sym typeface="Courier New"/>
              </a:rPr>
              <a:t>x * 0.5 </a:t>
            </a:r>
            <a:r>
              <a:rPr lang="en-US" sz="2800"/>
              <a:t>thay vì </a:t>
            </a:r>
            <a:r>
              <a:rPr lang="en-US" sz="2800">
                <a:latin typeface="Courier New"/>
                <a:ea typeface="Courier New"/>
                <a:cs typeface="Courier New"/>
                <a:sym typeface="Courier New"/>
              </a:rPr>
              <a:t>x / 2.0</a:t>
            </a:r>
            <a:endParaRPr sz="2800"/>
          </a:p>
          <a:p>
            <a:pPr indent="-228600" lvl="0" marL="228600" rtl="0" algn="l">
              <a:lnSpc>
                <a:spcPct val="90000"/>
              </a:lnSpc>
              <a:spcBef>
                <a:spcPts val="1000"/>
              </a:spcBef>
              <a:spcAft>
                <a:spcPts val="0"/>
              </a:spcAft>
              <a:buClr>
                <a:schemeClr val="dk1"/>
              </a:buClr>
              <a:buSzPts val="2800"/>
              <a:buChar char="•"/>
            </a:pPr>
            <a:r>
              <a:rPr lang="en-US" sz="2800">
                <a:latin typeface="Courier New"/>
                <a:ea typeface="Courier New"/>
                <a:cs typeface="Courier New"/>
                <a:sym typeface="Courier New"/>
              </a:rPr>
              <a:t>x+x+x </a:t>
            </a:r>
            <a:r>
              <a:rPr lang="en-US" sz="2800"/>
              <a:t>thay vì </a:t>
            </a:r>
            <a:r>
              <a:rPr lang="en-US" sz="2800">
                <a:latin typeface="Courier New"/>
                <a:ea typeface="Courier New"/>
                <a:cs typeface="Courier New"/>
                <a:sym typeface="Courier New"/>
              </a:rPr>
              <a:t>x*3</a:t>
            </a:r>
            <a:endParaRPr/>
          </a:p>
          <a:p>
            <a:pPr indent="-228600" lvl="0" marL="228600" rtl="0" algn="l">
              <a:lnSpc>
                <a:spcPct val="90000"/>
              </a:lnSpc>
              <a:spcBef>
                <a:spcPts val="1000"/>
              </a:spcBef>
              <a:spcAft>
                <a:spcPts val="0"/>
              </a:spcAft>
              <a:buClr>
                <a:schemeClr val="dk1"/>
              </a:buClr>
              <a:buSzPts val="2800"/>
              <a:buChar char="•"/>
            </a:pPr>
            <a:r>
              <a:rPr lang="en-US" sz="2800"/>
              <a:t>Mảng 1 chiều nhanh hơn mảng nhiều chiều</a:t>
            </a:r>
            <a:endParaRPr sz="2800"/>
          </a:p>
          <a:p>
            <a:pPr indent="-228600" lvl="0" marL="228600" rtl="0" algn="l">
              <a:lnSpc>
                <a:spcPct val="90000"/>
              </a:lnSpc>
              <a:spcBef>
                <a:spcPts val="1000"/>
              </a:spcBef>
              <a:spcAft>
                <a:spcPts val="0"/>
              </a:spcAft>
              <a:buClr>
                <a:schemeClr val="dk1"/>
              </a:buClr>
              <a:buSzPts val="2800"/>
              <a:buChar char="•"/>
            </a:pPr>
            <a:r>
              <a:rPr lang="en-US" sz="2800"/>
              <a:t>Tránh dùng đệ quy</a:t>
            </a:r>
            <a:endParaRPr sz="2800"/>
          </a:p>
          <a:p>
            <a:pPr indent="-63500" lvl="0" marL="228600" rtl="0" algn="l">
              <a:lnSpc>
                <a:spcPct val="80000"/>
              </a:lnSpc>
              <a:spcBef>
                <a:spcPts val="1000"/>
              </a:spcBef>
              <a:spcAft>
                <a:spcPts val="0"/>
              </a:spcAft>
              <a:buClr>
                <a:schemeClr val="dk1"/>
              </a:buClr>
              <a:buSzPts val="2600"/>
              <a:buNone/>
            </a:pPr>
            <a:r>
              <a:t/>
            </a:r>
            <a:endParaRPr sz="2600"/>
          </a:p>
        </p:txBody>
      </p:sp>
      <p:sp>
        <p:nvSpPr>
          <p:cNvPr id="513" name="Google Shape;513;p5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Tài liệu đọc thêm</a:t>
            </a:r>
            <a:endParaRPr/>
          </a:p>
        </p:txBody>
      </p:sp>
      <p:sp>
        <p:nvSpPr>
          <p:cNvPr id="519" name="Google Shape;519;p51"/>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1. So sánh hàm inline và macro:</a:t>
            </a:r>
            <a:endParaRPr/>
          </a:p>
          <a:p>
            <a:pPr indent="0" lvl="0" marL="0" rtl="0" algn="l">
              <a:lnSpc>
                <a:spcPct val="90000"/>
              </a:lnSpc>
              <a:spcBef>
                <a:spcPts val="1000"/>
              </a:spcBef>
              <a:spcAft>
                <a:spcPts val="0"/>
              </a:spcAft>
              <a:buClr>
                <a:schemeClr val="dk1"/>
              </a:buClr>
              <a:buSzPts val="2400"/>
              <a:buNone/>
            </a:pPr>
            <a:r>
              <a:rPr lang="en-US" u="sng">
                <a:solidFill>
                  <a:schemeClr val="hlink"/>
                </a:solidFill>
                <a:hlinkClick r:id="rId3"/>
              </a:rPr>
              <a:t>https://techdifferences.com/difference-between-inline-and-macro.html</a:t>
            </a:r>
            <a:endParaRPr/>
          </a:p>
          <a:p>
            <a:pPr indent="0" lvl="0" marL="0" rtl="0" algn="l">
              <a:lnSpc>
                <a:spcPct val="90000"/>
              </a:lnSpc>
              <a:spcBef>
                <a:spcPts val="1000"/>
              </a:spcBef>
              <a:spcAft>
                <a:spcPts val="0"/>
              </a:spcAft>
              <a:buClr>
                <a:schemeClr val="dk1"/>
              </a:buClr>
              <a:buSzPts val="2400"/>
              <a:buNone/>
            </a:pPr>
            <a:r>
              <a:rPr lang="en-US"/>
              <a:t>2. Hàm nội tuyến: </a:t>
            </a:r>
            <a:endParaRPr/>
          </a:p>
          <a:p>
            <a:pPr indent="0" lvl="0" marL="0" rtl="0" algn="l">
              <a:lnSpc>
                <a:spcPct val="90000"/>
              </a:lnSpc>
              <a:spcBef>
                <a:spcPts val="1000"/>
              </a:spcBef>
              <a:spcAft>
                <a:spcPts val="0"/>
              </a:spcAft>
              <a:buClr>
                <a:schemeClr val="dk1"/>
              </a:buClr>
              <a:buSzPts val="2400"/>
              <a:buNone/>
            </a:pPr>
            <a:r>
              <a:rPr lang="en-US" u="sng">
                <a:solidFill>
                  <a:schemeClr val="hlink"/>
                </a:solidFill>
                <a:hlinkClick r:id="rId4"/>
              </a:rPr>
              <a:t>https://viblo.asia/p/inline-function-jvElaGRDKkw</a:t>
            </a:r>
            <a:endParaRPr/>
          </a:p>
          <a:p>
            <a:pPr indent="0" lvl="0" marL="0" rtl="0" algn="l">
              <a:lnSpc>
                <a:spcPct val="90000"/>
              </a:lnSpc>
              <a:spcBef>
                <a:spcPts val="1000"/>
              </a:spcBef>
              <a:spcAft>
                <a:spcPts val="0"/>
              </a:spcAft>
              <a:buClr>
                <a:schemeClr val="dk1"/>
              </a:buClr>
              <a:buSzPts val="2400"/>
              <a:buNone/>
            </a:pPr>
            <a:r>
              <a:rPr lang="en-US"/>
              <a:t>3. Tối ưu hóa code C/C++:</a:t>
            </a:r>
            <a:endParaRPr/>
          </a:p>
          <a:p>
            <a:pPr indent="0" lvl="0" marL="0" rtl="0" algn="l">
              <a:lnSpc>
                <a:spcPct val="90000"/>
              </a:lnSpc>
              <a:spcBef>
                <a:spcPts val="1000"/>
              </a:spcBef>
              <a:spcAft>
                <a:spcPts val="0"/>
              </a:spcAft>
              <a:buClr>
                <a:schemeClr val="dk1"/>
              </a:buClr>
              <a:buSzPts val="2400"/>
              <a:buNone/>
            </a:pPr>
            <a:r>
              <a:rPr lang="en-US" u="sng">
                <a:solidFill>
                  <a:schemeClr val="hlink"/>
                </a:solidFill>
                <a:hlinkClick r:id="rId5"/>
              </a:rPr>
              <a:t>https://people.cs.clemson.edu/~dhouse/courses/405/papers/optimize.pdf</a:t>
            </a:r>
            <a:endParaRPr/>
          </a:p>
          <a:p>
            <a:pPr indent="0" lvl="0" marL="0" rtl="0" algn="l">
              <a:lnSpc>
                <a:spcPct val="90000"/>
              </a:lnSpc>
              <a:spcBef>
                <a:spcPts val="1000"/>
              </a:spcBef>
              <a:spcAft>
                <a:spcPts val="0"/>
              </a:spcAft>
              <a:buClr>
                <a:schemeClr val="dk1"/>
              </a:buClr>
              <a:buSzPts val="2400"/>
              <a:buNone/>
            </a:pPr>
            <a:r>
              <a:rPr lang="en-US"/>
              <a:t>4. Jon Louis Bentley </a:t>
            </a:r>
            <a:r>
              <a:rPr lang="en-US" u="sng">
                <a:solidFill>
                  <a:schemeClr val="hlink"/>
                </a:solidFill>
                <a:hlinkClick r:id="rId6"/>
              </a:rPr>
              <a:t>Writing efficient programs</a:t>
            </a:r>
            <a:endParaRPr/>
          </a:p>
          <a:p>
            <a:pPr indent="0" lvl="0" marL="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000"/>
              </a:spcBef>
              <a:spcAft>
                <a:spcPts val="0"/>
              </a:spcAft>
              <a:buClr>
                <a:schemeClr val="dk1"/>
              </a:buClr>
              <a:buSzPts val="2400"/>
              <a:buNone/>
            </a:pPr>
            <a:r>
              <a:t/>
            </a:r>
            <a:endParaRPr/>
          </a:p>
        </p:txBody>
      </p:sp>
      <p:sp>
        <p:nvSpPr>
          <p:cNvPr id="520" name="Google Shape;520;p5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2"/>
          <p:cNvSpPr txBox="1"/>
          <p:nvPr>
            <p:ph type="title"/>
          </p:nvPr>
        </p:nvSpPr>
        <p:spPr>
          <a:xfrm>
            <a:off x="215900" y="1781176"/>
            <a:ext cx="2711450" cy="42449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F2F2"/>
              </a:buClr>
              <a:buSzPts val="3600"/>
              <a:buFont typeface="Arial"/>
              <a:buNone/>
            </a:pPr>
            <a:r>
              <a:rPr lang="en-US" sz="3600">
                <a:latin typeface="Arial"/>
                <a:ea typeface="Arial"/>
                <a:cs typeface="Arial"/>
                <a:sym typeface="Arial"/>
              </a:rPr>
              <a:t>Xin cảm ơn!</a:t>
            </a:r>
            <a:endParaRPr/>
          </a:p>
        </p:txBody>
      </p:sp>
      <p:sp>
        <p:nvSpPr>
          <p:cNvPr id="526" name="Google Shape;526;p52"/>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Viết chương trình hiệu quả</a:t>
            </a:r>
            <a:endParaRPr/>
          </a:p>
        </p:txBody>
      </p:sp>
      <p:sp>
        <p:nvSpPr>
          <p:cNvPr id="93" name="Google Shape;93;p6"/>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Xác định nguồn gây kém hiệu quả</a:t>
            </a:r>
            <a:endParaRPr sz="2800"/>
          </a:p>
          <a:p>
            <a:pPr indent="-228600" lvl="1" marL="685800" rtl="0" algn="l">
              <a:lnSpc>
                <a:spcPct val="90000"/>
              </a:lnSpc>
              <a:spcBef>
                <a:spcPts val="500"/>
              </a:spcBef>
              <a:spcAft>
                <a:spcPts val="0"/>
              </a:spcAft>
              <a:buClr>
                <a:schemeClr val="dk1"/>
              </a:buClr>
              <a:buSzPts val="2400"/>
              <a:buChar char="•"/>
            </a:pPr>
            <a:r>
              <a:rPr lang="en-US" sz="2400"/>
              <a:t>Dư thừa tính toán - redundant computation</a:t>
            </a:r>
            <a:endParaRPr/>
          </a:p>
          <a:p>
            <a:pPr indent="-228600" lvl="1" marL="685800" rtl="0" algn="l">
              <a:lnSpc>
                <a:spcPct val="90000"/>
              </a:lnSpc>
              <a:spcBef>
                <a:spcPts val="500"/>
              </a:spcBef>
              <a:spcAft>
                <a:spcPts val="0"/>
              </a:spcAft>
              <a:buClr>
                <a:schemeClr val="dk1"/>
              </a:buClr>
              <a:buSzPts val="2400"/>
              <a:buChar char="•"/>
            </a:pPr>
            <a:r>
              <a:rPr lang="en-US" sz="2400"/>
              <a:t>Chủ yếu</a:t>
            </a:r>
            <a:endParaRPr sz="2400"/>
          </a:p>
          <a:p>
            <a:pPr indent="-228600" lvl="2" marL="1143000" rtl="0" algn="l">
              <a:lnSpc>
                <a:spcPct val="90000"/>
              </a:lnSpc>
              <a:spcBef>
                <a:spcPts val="500"/>
              </a:spcBef>
              <a:spcAft>
                <a:spcPts val="0"/>
              </a:spcAft>
              <a:buClr>
                <a:schemeClr val="dk1"/>
              </a:buClr>
              <a:buSzPts val="2400"/>
              <a:buChar char="•"/>
            </a:pPr>
            <a:r>
              <a:rPr lang="en-US" sz="2400"/>
              <a:t>Trong các procedure </a:t>
            </a:r>
            <a:endParaRPr/>
          </a:p>
          <a:p>
            <a:pPr indent="-228600" lvl="2" marL="1143000" rtl="0" algn="l">
              <a:lnSpc>
                <a:spcPct val="90000"/>
              </a:lnSpc>
              <a:spcBef>
                <a:spcPts val="500"/>
              </a:spcBef>
              <a:spcAft>
                <a:spcPts val="0"/>
              </a:spcAft>
              <a:buClr>
                <a:schemeClr val="dk1"/>
              </a:buClr>
              <a:buSzPts val="2400"/>
              <a:buChar char="•"/>
            </a:pPr>
            <a:r>
              <a:rPr lang="en-US" sz="2400"/>
              <a:t>Các vòng lặp: Loops</a:t>
            </a:r>
            <a:endParaRPr/>
          </a:p>
          <a:p>
            <a:pPr indent="-76200" lvl="2" marL="1143000" rtl="0" algn="l">
              <a:lnSpc>
                <a:spcPct val="90000"/>
              </a:lnSpc>
              <a:spcBef>
                <a:spcPts val="500"/>
              </a:spcBef>
              <a:spcAft>
                <a:spcPts val="0"/>
              </a:spcAft>
              <a:buClr>
                <a:schemeClr val="dk1"/>
              </a:buClr>
              <a:buSzPts val="2400"/>
              <a:buNone/>
            </a:pPr>
            <a:r>
              <a:t/>
            </a:r>
            <a:endParaRPr sz="2400"/>
          </a:p>
        </p:txBody>
      </p:sp>
      <p:sp>
        <p:nvSpPr>
          <p:cNvPr id="94" name="Google Shape;94;p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Khởi tạo 1 lần, dùng nhiều lần</a:t>
            </a:r>
            <a:endParaRPr/>
          </a:p>
        </p:txBody>
      </p:sp>
      <p:sp>
        <p:nvSpPr>
          <p:cNvPr id="101" name="Google Shape;101;p7"/>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Before</a:t>
            </a:r>
            <a:endParaRPr/>
          </a:p>
          <a:p>
            <a:pPr indent="-76200" lvl="0" marL="22860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lang="en-US"/>
              <a:t>After</a:t>
            </a:r>
            <a:endParaRPr/>
          </a:p>
        </p:txBody>
      </p:sp>
      <p:sp>
        <p:nvSpPr>
          <p:cNvPr id="102" name="Google Shape;102;p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3" name="Google Shape;103;p7"/>
          <p:cNvSpPr txBox="1"/>
          <p:nvPr/>
        </p:nvSpPr>
        <p:spPr>
          <a:xfrm>
            <a:off x="2279442" y="1082100"/>
            <a:ext cx="4977645" cy="193899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float f(){ </a:t>
            </a:r>
            <a:endParaRPr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double value = </a:t>
            </a:r>
            <a:r>
              <a:rPr i="1" lang="en-US" sz="2400">
                <a:solidFill>
                  <a:srgbClr val="FF0000"/>
                </a:solidFill>
                <a:latin typeface="Courier New"/>
                <a:ea typeface="Courier New"/>
                <a:cs typeface="Courier New"/>
                <a:sym typeface="Courier New"/>
              </a:rPr>
              <a:t>sin(0.25)</a:t>
            </a:r>
            <a:r>
              <a:rPr i="1" lang="en-US" sz="2400">
                <a:solidFill>
                  <a:schemeClr val="dk1"/>
                </a:solidFill>
                <a:latin typeface="Courier New"/>
                <a:ea typeface="Courier New"/>
                <a:cs typeface="Courier New"/>
                <a:sym typeface="Courier New"/>
              </a:rPr>
              <a:t>;</a:t>
            </a:r>
            <a:r>
              <a:rPr lang="en-US" sz="2400">
                <a:solidFill>
                  <a:schemeClr val="dk1"/>
                </a:solidFill>
                <a:latin typeface="Courier New"/>
                <a:ea typeface="Courier New"/>
                <a:cs typeface="Courier New"/>
                <a:sym typeface="Courier New"/>
              </a:rPr>
              <a:t> </a:t>
            </a:r>
            <a:endParaRPr/>
          </a:p>
          <a:p>
            <a:pPr indent="0" lvl="1" marL="457200" marR="0" rtl="0" algn="l">
              <a:spcBef>
                <a:spcPts val="0"/>
              </a:spcBef>
              <a:spcAft>
                <a:spcPts val="0"/>
              </a:spcAft>
              <a:buNone/>
            </a:pPr>
            <a:r>
              <a:rPr b="0" i="0" lang="en-US" sz="2400" u="none" cap="none" strike="noStrike">
                <a:solidFill>
                  <a:schemeClr val="dk1"/>
                </a:solidFill>
                <a:latin typeface="Courier New"/>
                <a:ea typeface="Courier New"/>
                <a:cs typeface="Courier New"/>
                <a:sym typeface="Courier New"/>
              </a:rPr>
              <a:t>//</a:t>
            </a:r>
            <a:endParaRPr/>
          </a:p>
          <a:p>
            <a:pPr indent="0" lvl="1" marL="457200" marR="0" rtl="0" algn="l">
              <a:spcBef>
                <a:spcPts val="0"/>
              </a:spcBef>
              <a:spcAft>
                <a:spcPts val="0"/>
              </a:spcAft>
              <a:buNone/>
            </a:pP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1" marL="0" marR="0" rtl="0" algn="l">
              <a:spcBef>
                <a:spcPts val="0"/>
              </a:spcBef>
              <a:spcAft>
                <a:spcPts val="0"/>
              </a:spcAft>
              <a:buNone/>
            </a:pPr>
            <a:r>
              <a:rPr b="0" i="0" lang="en-US" sz="2400" u="none" cap="none" strike="noStrike">
                <a:solidFill>
                  <a:schemeClr val="dk1"/>
                </a:solidFill>
                <a:latin typeface="Courier New"/>
                <a:ea typeface="Courier New"/>
                <a:cs typeface="Courier New"/>
                <a:sym typeface="Courier New"/>
              </a:rPr>
              <a:t>} </a:t>
            </a:r>
            <a:endParaRPr/>
          </a:p>
        </p:txBody>
      </p:sp>
      <p:sp>
        <p:nvSpPr>
          <p:cNvPr id="104" name="Google Shape;104;p7"/>
          <p:cNvSpPr txBox="1"/>
          <p:nvPr/>
        </p:nvSpPr>
        <p:spPr>
          <a:xfrm>
            <a:off x="2279442" y="3836909"/>
            <a:ext cx="6207148" cy="2308324"/>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double defaultValue = </a:t>
            </a:r>
            <a:r>
              <a:rPr lang="en-US" sz="2400">
                <a:solidFill>
                  <a:srgbClr val="FF0000"/>
                </a:solidFill>
                <a:latin typeface="Courier New"/>
                <a:ea typeface="Courier New"/>
                <a:cs typeface="Courier New"/>
                <a:sym typeface="Courier New"/>
              </a:rPr>
              <a:t>sin(0.25)</a:t>
            </a:r>
            <a:r>
              <a:rPr lang="en-US" sz="2400">
                <a:solidFill>
                  <a:schemeClr val="dk1"/>
                </a:solidFill>
                <a:latin typeface="Courier New"/>
                <a:ea typeface="Courier New"/>
                <a:cs typeface="Courier New"/>
                <a:sym typeface="Courier New"/>
              </a:rPr>
              <a:t>;</a:t>
            </a: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float f(){ </a:t>
            </a:r>
            <a:endParaRPr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double value = defaultValue; </a:t>
            </a:r>
            <a:endParaRPr/>
          </a:p>
          <a:p>
            <a:pPr indent="0" lvl="1" marL="457200" marR="0" rtl="0" algn="l">
              <a:spcBef>
                <a:spcPts val="0"/>
              </a:spcBef>
              <a:spcAft>
                <a:spcPts val="0"/>
              </a:spcAft>
              <a:buNone/>
            </a:pP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1" marL="457200" marR="0" rtl="0" algn="l">
              <a:spcBef>
                <a:spcPts val="0"/>
              </a:spcBef>
              <a:spcAft>
                <a:spcPts val="0"/>
              </a:spcAft>
              <a:buNone/>
            </a:pP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a:p>
            <a:pPr indent="0" lvl="1" marL="0" marR="0" rtl="0" algn="l">
              <a:spcBef>
                <a:spcPts val="0"/>
              </a:spcBef>
              <a:spcAft>
                <a:spcPts val="0"/>
              </a:spcAft>
              <a:buNone/>
            </a:pPr>
            <a:r>
              <a:rPr b="0" i="0" lang="en-US" sz="2400" u="none" cap="none" strike="noStrike">
                <a:solidFill>
                  <a:schemeClr val="dk1"/>
                </a:solidFill>
                <a:latin typeface="Courier New"/>
                <a:ea typeface="Courier New"/>
                <a:cs typeface="Courier New"/>
                <a:sym typeface="Courier New"/>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Hàm nội tuyến (inline functions)</a:t>
            </a:r>
            <a:endParaRPr/>
          </a:p>
        </p:txBody>
      </p:sp>
      <p:sp>
        <p:nvSpPr>
          <p:cNvPr id="111" name="Google Shape;111;p8"/>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0000"/>
              </a:buClr>
              <a:buSzPts val="2400"/>
              <a:buNone/>
            </a:pPr>
            <a:r>
              <a:rPr b="1" lang="en-US">
                <a:solidFill>
                  <a:srgbClr val="FF0000"/>
                </a:solidFill>
              </a:rPr>
              <a:t>Điều gì xảy ra khi một hàm được gọi?</a:t>
            </a:r>
            <a:endParaRPr/>
          </a:p>
          <a:p>
            <a:pPr indent="0" lvl="0" marL="0" rtl="0" algn="just">
              <a:lnSpc>
                <a:spcPct val="100000"/>
              </a:lnSpc>
              <a:spcBef>
                <a:spcPts val="1000"/>
              </a:spcBef>
              <a:spcAft>
                <a:spcPts val="0"/>
              </a:spcAft>
              <a:buClr>
                <a:schemeClr val="dk1"/>
              </a:buClr>
              <a:buSzPts val="2400"/>
              <a:buNone/>
            </a:pPr>
            <a:r>
              <a:rPr lang="en-US"/>
              <a:t>CPU sẽ </a:t>
            </a:r>
            <a:r>
              <a:rPr b="1" lang="en-US"/>
              <a:t>lưu địa chỉ bộ nhớ </a:t>
            </a:r>
            <a:r>
              <a:rPr lang="en-US"/>
              <a:t>của dòng lệnh hiện tại mà nó đang thực thi (để biết nơi sẽ quay lại sau lời gọi hàm), </a:t>
            </a:r>
            <a:r>
              <a:rPr b="1" lang="en-US"/>
              <a:t>sao chép các đối số</a:t>
            </a:r>
            <a:r>
              <a:rPr lang="en-US"/>
              <a:t> của hàm trên ngăn xếp (stack) và cuối cùng </a:t>
            </a:r>
            <a:r>
              <a:rPr b="1" lang="en-US"/>
              <a:t>chuyển hướng điều khiển </a:t>
            </a:r>
            <a:r>
              <a:rPr lang="en-US"/>
              <a:t>sang hàm đã chỉ định. CPU sau đó thực thi mã bên trong hàm, </a:t>
            </a:r>
            <a:r>
              <a:rPr b="1" lang="en-US"/>
              <a:t>lưu trữ giá trị trả về</a:t>
            </a:r>
            <a:r>
              <a:rPr lang="en-US"/>
              <a:t> của hàm trong một vùng nhớ/thanh ghi và trả lại quyền điều khiển cho vị trí lời gọi hàm</a:t>
            </a:r>
            <a:endParaRPr/>
          </a:p>
          <a:p>
            <a:pPr indent="0" lvl="0" marL="0" rtl="0" algn="l">
              <a:lnSpc>
                <a:spcPct val="100000"/>
              </a:lnSpc>
              <a:spcBef>
                <a:spcPts val="1000"/>
              </a:spcBef>
              <a:spcAft>
                <a:spcPts val="0"/>
              </a:spcAft>
              <a:buClr>
                <a:schemeClr val="dk1"/>
              </a:buClr>
              <a:buSzPts val="2400"/>
              <a:buNone/>
            </a:pPr>
            <a:r>
              <a:rPr lang="en-US"/>
              <a:t>🡺 Điều này sẽ tạo ra một lượng chi phí hoạt động nhất định (overhead) so với việc thực thi mã trực tiếp (không sử dụng hàm).</a:t>
            </a:r>
            <a:br>
              <a:rPr lang="en-US"/>
            </a:br>
            <a:endParaRPr/>
          </a:p>
          <a:p>
            <a:pPr indent="-76200" lvl="0" marL="228600" rtl="0" algn="l">
              <a:lnSpc>
                <a:spcPct val="100000"/>
              </a:lnSpc>
              <a:spcBef>
                <a:spcPts val="1000"/>
              </a:spcBef>
              <a:spcAft>
                <a:spcPts val="0"/>
              </a:spcAft>
              <a:buClr>
                <a:schemeClr val="dk1"/>
              </a:buClr>
              <a:buSzPts val="2400"/>
              <a:buNone/>
            </a:pPr>
            <a:r>
              <a:t/>
            </a:r>
            <a:endParaRPr/>
          </a:p>
        </p:txBody>
      </p:sp>
      <p:sp>
        <p:nvSpPr>
          <p:cNvPr id="112" name="Google Shape;112;p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Hàm nội tuyến (inline functions)</a:t>
            </a:r>
            <a:endParaRPr/>
          </a:p>
        </p:txBody>
      </p:sp>
      <p:sp>
        <p:nvSpPr>
          <p:cNvPr id="119" name="Google Shape;119;p9"/>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00000"/>
              </a:lnSpc>
              <a:spcBef>
                <a:spcPts val="0"/>
              </a:spcBef>
              <a:spcAft>
                <a:spcPts val="0"/>
              </a:spcAft>
              <a:buClr>
                <a:schemeClr val="dk1"/>
              </a:buClr>
              <a:buSzPct val="100000"/>
              <a:buChar char="•"/>
            </a:pPr>
            <a:r>
              <a:rPr lang="en-US" sz="2600"/>
              <a:t>Đối với các </a:t>
            </a:r>
            <a:r>
              <a:rPr b="1" lang="en-US" sz="2600"/>
              <a:t>hàm lớn</a:t>
            </a:r>
            <a:r>
              <a:rPr lang="en-US" sz="2600"/>
              <a:t> hoặc các </a:t>
            </a:r>
            <a:r>
              <a:rPr b="1" lang="en-US" sz="2600"/>
              <a:t>tác vụ phức tạp</a:t>
            </a:r>
            <a:r>
              <a:rPr lang="en-US" sz="2600"/>
              <a:t>, tổng chi phí overhead của lệnh gọi hàm thường không đáng kể so với lượng thời gian mà hàm mất để chạy. </a:t>
            </a:r>
            <a:endParaRPr sz="2600"/>
          </a:p>
          <a:p>
            <a:pPr indent="-228600" lvl="0" marL="228600" rtl="0" algn="just">
              <a:lnSpc>
                <a:spcPct val="100000"/>
              </a:lnSpc>
              <a:spcBef>
                <a:spcPts val="1000"/>
              </a:spcBef>
              <a:spcAft>
                <a:spcPts val="0"/>
              </a:spcAft>
              <a:buClr>
                <a:schemeClr val="dk1"/>
              </a:buClr>
              <a:buSzPct val="100000"/>
              <a:buChar char="•"/>
            </a:pPr>
            <a:r>
              <a:rPr lang="en-US" sz="2600"/>
              <a:t>Tuy nhiên, đối với các hàm nhỏ, thường xuyên được sử dụng, thời gian cần thiết để thực hiện lệnh gọi hàm thường nhiều hơn rất nhiều so với thời gian cần thiết để thực thi mã của hàm.</a:t>
            </a:r>
            <a:endParaRPr sz="2600"/>
          </a:p>
          <a:p>
            <a:pPr indent="-228600" lvl="0" marL="228600" rtl="0" algn="just">
              <a:lnSpc>
                <a:spcPct val="100000"/>
              </a:lnSpc>
              <a:spcBef>
                <a:spcPts val="1000"/>
              </a:spcBef>
              <a:spcAft>
                <a:spcPts val="0"/>
              </a:spcAft>
              <a:buClr>
                <a:schemeClr val="dk1"/>
              </a:buClr>
              <a:buSzPct val="100000"/>
              <a:buChar char="•"/>
            </a:pPr>
            <a:r>
              <a:rPr b="1" lang="en-US" sz="2600"/>
              <a:t>Inline functions (hàm nội tuyến)</a:t>
            </a:r>
            <a:r>
              <a:rPr lang="en-US" sz="2600"/>
              <a:t> là một loại hàm trong ngôn ngữ lập trình C++. Từ khoá </a:t>
            </a:r>
            <a:r>
              <a:rPr b="1" lang="en-US" sz="2600"/>
              <a:t>inline</a:t>
            </a:r>
            <a:r>
              <a:rPr lang="en-US" sz="2600"/>
              <a:t> được sử dụng để </a:t>
            </a:r>
            <a:r>
              <a:rPr b="1" lang="en-US" sz="2600">
                <a:solidFill>
                  <a:srgbClr val="FF0000"/>
                </a:solidFill>
              </a:rPr>
              <a:t>đề nghị (không phải là bắt buộc)</a:t>
            </a:r>
            <a:r>
              <a:rPr lang="en-US" sz="2600">
                <a:solidFill>
                  <a:srgbClr val="FF0000"/>
                </a:solidFill>
              </a:rPr>
              <a:t> </a:t>
            </a:r>
            <a:r>
              <a:rPr lang="en-US" sz="2600"/>
              <a:t>compiler (trình biên dịch) thực hiện </a:t>
            </a:r>
            <a:r>
              <a:rPr b="1" lang="en-US" sz="2600"/>
              <a:t>inline expansion (khai triển nội tuyến) </a:t>
            </a:r>
            <a:r>
              <a:rPr lang="en-US" sz="2600"/>
              <a:t>với hàm đó hay nói cách khác là chèn code của hàm đó tại địa chỉ mà nó được gọi.</a:t>
            </a:r>
            <a:endParaRPr sz="3000"/>
          </a:p>
        </p:txBody>
      </p:sp>
      <p:sp>
        <p:nvSpPr>
          <p:cNvPr id="120" name="Google Shape;120;p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2020-03-03T04:07:40Z</dcterms:created>
  <dc:creator>Dinh Viet Sang</dc:creator>
</cp:coreProperties>
</file>