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6858000" cx="9144000"/>
  <p:notesSz cx="6858000" cy="9144000"/>
  <p:embeddedFontLst>
    <p:embeddedFont>
      <p:font typeface="Questrial"/>
      <p:regular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0" roundtripDataSignature="AMtx7mgHCWSJHln+8G/VQ3zrU3hxM02P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03DF46-BC1E-4AD4-B833-14F91B5F85B1}">
  <a:tblStyle styleId="{9003DF46-BC1E-4AD4-B833-14F91B5F85B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customschemas.google.com/relationships/presentationmetadata" Target="meta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Questrial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160463" y="674688"/>
            <a:ext cx="4603750" cy="3452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928688" y="4379913"/>
            <a:ext cx="4978400" cy="404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60463" y="674688"/>
            <a:ext cx="4603750" cy="3452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928688" y="4379913"/>
            <a:ext cx="4978400" cy="404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160463" y="674688"/>
            <a:ext cx="4603750" cy="3452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928688" y="4379913"/>
            <a:ext cx="4978400" cy="404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60463" y="674688"/>
            <a:ext cx="4603750" cy="3452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928688" y="4379913"/>
            <a:ext cx="4978400" cy="404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60463" y="674688"/>
            <a:ext cx="4603750" cy="3452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928688" y="4379913"/>
            <a:ext cx="4978400" cy="404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60463" y="674688"/>
            <a:ext cx="4603750" cy="3452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928688" y="4379913"/>
            <a:ext cx="4978400" cy="404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60463" y="674688"/>
            <a:ext cx="4603750" cy="3452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928688" y="4379913"/>
            <a:ext cx="4978400" cy="404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60463" y="674688"/>
            <a:ext cx="4603750" cy="3452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928688" y="4379913"/>
            <a:ext cx="4978400" cy="404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160463" y="674688"/>
            <a:ext cx="4603750" cy="3452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928688" y="4379913"/>
            <a:ext cx="4978400" cy="404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4"/>
          <p:cNvSpPr txBox="1"/>
          <p:nvPr>
            <p:ph type="ctrTitle"/>
          </p:nvPr>
        </p:nvSpPr>
        <p:spPr>
          <a:xfrm>
            <a:off x="685800" y="1828945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estrial"/>
              <a:buNone/>
              <a:defRPr sz="6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4"/>
          <p:cNvSpPr txBox="1"/>
          <p:nvPr>
            <p:ph idx="1" type="subTitle"/>
          </p:nvPr>
        </p:nvSpPr>
        <p:spPr>
          <a:xfrm>
            <a:off x="1143000" y="4308620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5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1" sz="3600"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Questrial"/>
                <a:ea typeface="Questrial"/>
                <a:cs typeface="Questrial"/>
                <a:sym typeface="Quest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623888" y="1223966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estrial"/>
              <a:buNone/>
              <a:defRPr b="1" sz="6000"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623888" y="43227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56"/>
          <p:cNvSpPr txBox="1"/>
          <p:nvPr>
            <p:ph idx="12" type="sldNum"/>
          </p:nvPr>
        </p:nvSpPr>
        <p:spPr>
          <a:xfrm>
            <a:off x="8026400" y="6492875"/>
            <a:ext cx="1020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 txBox="1"/>
          <p:nvPr>
            <p:ph type="title"/>
          </p:nvPr>
        </p:nvSpPr>
        <p:spPr>
          <a:xfrm>
            <a:off x="215900" y="1781176"/>
            <a:ext cx="2711450" cy="424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Questrial"/>
              <a:buNone/>
              <a:defRPr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7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7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7"/>
          <p:cNvSpPr txBox="1"/>
          <p:nvPr>
            <p:ph idx="12" type="sldNum"/>
          </p:nvPr>
        </p:nvSpPr>
        <p:spPr>
          <a:xfrm>
            <a:off x="8026400" y="6492875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8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8"/>
          <p:cNvSpPr txBox="1"/>
          <p:nvPr>
            <p:ph idx="1" type="body"/>
          </p:nvPr>
        </p:nvSpPr>
        <p:spPr>
          <a:xfrm>
            <a:off x="628650" y="162877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8"/>
          <p:cNvSpPr txBox="1"/>
          <p:nvPr>
            <p:ph idx="2" type="body"/>
          </p:nvPr>
        </p:nvSpPr>
        <p:spPr>
          <a:xfrm>
            <a:off x="4629150" y="162877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8"/>
          <p:cNvSpPr txBox="1"/>
          <p:nvPr>
            <p:ph idx="12" type="sldNum"/>
          </p:nvPr>
        </p:nvSpPr>
        <p:spPr>
          <a:xfrm>
            <a:off x="8026400" y="6492875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9"/>
          <p:cNvSpPr txBox="1"/>
          <p:nvPr>
            <p:ph idx="12" type="sldNum"/>
          </p:nvPr>
        </p:nvSpPr>
        <p:spPr>
          <a:xfrm>
            <a:off x="8026400" y="6492874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0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8026400" y="6492875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1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est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2" type="sldNum"/>
          </p:nvPr>
        </p:nvSpPr>
        <p:spPr>
          <a:xfrm>
            <a:off x="8026400" y="6492875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oogle.github.io/styleguide/cppguide.html" TargetMode="External"/><Relationship Id="rId4" Type="http://schemas.openxmlformats.org/officeDocument/2006/relationships/hyperlink" Target="https://slurm.schedmd.com/coding_style.pdf" TargetMode="External"/><Relationship Id="rId5" Type="http://schemas.openxmlformats.org/officeDocument/2006/relationships/hyperlink" Target="https://www.gnu.org/prep/standards/standard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ctrTitle"/>
          </p:nvPr>
        </p:nvSpPr>
        <p:spPr>
          <a:xfrm>
            <a:off x="685800" y="1828945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estrial"/>
              <a:buNone/>
            </a:pPr>
            <a:r>
              <a:rPr lang="en-US"/>
              <a:t>Chương 5: </a:t>
            </a:r>
            <a:br>
              <a:rPr lang="en-US"/>
            </a:br>
            <a:r>
              <a:rPr b="1" lang="en-US"/>
              <a:t>Phong cách lập trình</a:t>
            </a:r>
            <a:endParaRPr b="1"/>
          </a:p>
        </p:txBody>
      </p: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1143000" y="4308620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2" name="Google Shape;52;p1"/>
          <p:cNvSpPr txBox="1"/>
          <p:nvPr>
            <p:ph idx="4294967295" type="sldNum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Các quy tắc cơ bản</a:t>
            </a:r>
            <a:endParaRPr/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Chúng ta sẽ đề cập một số quy tắc đơn giản của một phong cách lập trình tốt: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Định dạng (format)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Cách đặt tên (naming conventions)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Viết đặc tả hàm (specification)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Chú thích (comments)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Chúng ta tập trung chủ yếu vào làm cách nào để viết một chương trình dễ đọc.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Chúng ta sẽ minh họa các quy tắc bằng cách ví dụ.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Phong cách lập trình thật có thể bao gồm hàng trăm quy tắc.</a:t>
            </a:r>
            <a:endParaRPr/>
          </a:p>
        </p:txBody>
      </p:sp>
      <p:sp>
        <p:nvSpPr>
          <p:cNvPr id="120" name="Google Shape;120;p10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Định dạng: thụt đầu dòng và dấu ngoặc</a:t>
            </a:r>
            <a:endParaRPr/>
          </a:p>
        </p:txBody>
      </p: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miley - Wikipedia"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820681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er,nervous,brave,stress,angry face - free photo from ..." id="128" name="Google Shape;12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685800"/>
            <a:ext cx="1683168" cy="140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1"/>
          <p:cNvSpPr txBox="1"/>
          <p:nvPr/>
        </p:nvSpPr>
        <p:spPr>
          <a:xfrm>
            <a:off x="387970" y="5076579"/>
            <a:ext cx="7654724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Thụt đầu dòng bằng 2 hoặc 4 dấu cách (phải nhất quán!). Tránh dùng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Đóng mở ngoặc nhất quán (ví dụ mở ngoặc ở cuối dòng)</a:t>
            </a:r>
            <a:endParaRPr/>
          </a:p>
        </p:txBody>
      </p:sp>
      <p:pic>
        <p:nvPicPr>
          <p:cNvPr descr="File:WikiMooc Key TAB grey.svg - Wikimedia Commons" id="130" name="Google Shape;13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7830" y="5150103"/>
            <a:ext cx="838200" cy="43956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1"/>
          <p:cNvSpPr txBox="1"/>
          <p:nvPr/>
        </p:nvSpPr>
        <p:spPr>
          <a:xfrm>
            <a:off x="457200" y="2147192"/>
            <a:ext cx="3886200" cy="28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gcd(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b)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while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 != b)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if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 &gt; b) a = a – b;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= b –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a;}</a:t>
            </a:r>
            <a:endParaRPr/>
          </a:p>
        </p:txBody>
      </p:sp>
      <p:sp>
        <p:nvSpPr>
          <p:cNvPr id="132" name="Google Shape;132;p11"/>
          <p:cNvSpPr txBox="1"/>
          <p:nvPr/>
        </p:nvSpPr>
        <p:spPr>
          <a:xfrm>
            <a:off x="4648200" y="2147192"/>
            <a:ext cx="4267200" cy="28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gcd(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b) {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 != b)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if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 &gt; b) a = a – b;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= b – a;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Ví dụ thụt đầu dòng</a:t>
            </a:r>
            <a:endParaRPr/>
          </a:p>
        </p:txBody>
      </p:sp>
      <p:sp>
        <p:nvSpPr>
          <p:cNvPr id="139" name="Google Shape;139;p12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2"/>
          <p:cNvSpPr txBox="1"/>
          <p:nvPr/>
        </p:nvSpPr>
        <p:spPr>
          <a:xfrm>
            <a:off x="712787" y="2396650"/>
            <a:ext cx="3709481" cy="295465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(month == FEB)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(year % 4 == 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(day &gt; 29)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legal = FALSE;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 (day &gt; 28)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legal = FALSE;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2"/>
          <p:cNvSpPr txBox="1"/>
          <p:nvPr/>
        </p:nvSpPr>
        <p:spPr>
          <a:xfrm>
            <a:off x="4805869" y="2396650"/>
            <a:ext cx="3709481" cy="28931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(month == FEB)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(year % 4 ==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 (day &gt; 29)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legal = FALSE;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 (day &gt; 28)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legal = FALSE;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42" name="Google Shape;142;p12"/>
          <p:cNvSpPr/>
          <p:nvPr/>
        </p:nvSpPr>
        <p:spPr>
          <a:xfrm>
            <a:off x="943640" y="5525368"/>
            <a:ext cx="32928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(else matches “if day &gt; 29”)</a:t>
            </a:r>
            <a:endParaRPr/>
          </a:p>
        </p:txBody>
      </p:sp>
      <p:pic>
        <p:nvPicPr>
          <p:cNvPr descr="Smiley - Wikipedia" id="143" name="Google Shape;1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050" y="959016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er,nervous,brave,stress,angry face - free photo from ..." id="144" name="Google Shape;14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5943" y="829634"/>
            <a:ext cx="1683168" cy="140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Ví dụ thụt đầu dòng</a:t>
            </a:r>
            <a:endParaRPr/>
          </a:p>
        </p:txBody>
      </p:sp>
      <p:sp>
        <p:nvSpPr>
          <p:cNvPr id="151" name="Google Shape;151;p13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else-if</a:t>
            </a:r>
            <a:r>
              <a:rPr lang="en-US"/>
              <a:t>” cho cấu trúc đa lựa chọn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Ví dụ: Tìm kiếm nhị phân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4933950" y="3509170"/>
            <a:ext cx="3048000" cy="187282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 &lt; v[mid])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high = mid – 1;       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 &gt; v[mid])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low = mid + 1;              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mid;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1162050" y="3498763"/>
            <a:ext cx="2832827" cy="1837426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 &lt; v[mid])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high = mid – 1;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 &gt; v[mid])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low = mid + 1;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mid;</a:t>
            </a:r>
            <a:endParaRPr/>
          </a:p>
        </p:txBody>
      </p:sp>
      <p:pic>
        <p:nvPicPr>
          <p:cNvPr descr="Smiley - Wikipedia" id="155" name="Google Shape;1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2522" y="2087388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er,nervous,brave,stress,angry face - free photo from ..." id="156" name="Google Shape;1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4466" y="2027237"/>
            <a:ext cx="1683168" cy="140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</a:pPr>
            <a:r>
              <a:rPr lang="en-US" sz="2800"/>
              <a:t>Đây có phải là một phong cách lập trình tốt?</a:t>
            </a:r>
            <a:endParaRPr/>
          </a:p>
        </p:txBody>
      </p:sp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Lập trình viên Python sử dụng Java</a:t>
            </a:r>
            <a:endParaRPr/>
          </a:p>
        </p:txBody>
      </p:sp>
      <p:sp>
        <p:nvSpPr>
          <p:cNvPr id="163" name="Google Shape;163;p14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3">
            <a:alphaModFix/>
          </a:blip>
          <a:srcRect b="0" l="0" r="8717" t="0"/>
          <a:stretch/>
        </p:blipFill>
        <p:spPr>
          <a:xfrm>
            <a:off x="260179" y="1867619"/>
            <a:ext cx="797948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3">
            <a:alphaModFix/>
          </a:blip>
          <a:srcRect b="0" l="90411" r="0" t="0"/>
          <a:stretch/>
        </p:blipFill>
        <p:spPr>
          <a:xfrm>
            <a:off x="8163464" y="1867619"/>
            <a:ext cx="8382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Định dạng: dòng trống và dấu cách</a:t>
            </a:r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Dùng dòng trống ngăn các phần khác nhau trong chương trình: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Giữa các hàm khác nhau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Giữa các phần khác nhau của cùng một hàm (khởi tạo, vòng lặp chính, return…)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Dùng khoảng cách để chương trình dễ đọc hơn: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Trong các biểu thức phức tạp (nhấn mạnh thứ tự ưu tiên các phép toán)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Phân tách các phần tử trong một danh sách</a:t>
            </a:r>
            <a:endParaRPr sz="2400"/>
          </a:p>
        </p:txBody>
      </p:sp>
      <p:sp>
        <p:nvSpPr>
          <p:cNvPr id="172" name="Google Shape;172;p15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Ví dụ dấu cách</a:t>
            </a:r>
            <a:endParaRPr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159588" y="2097755"/>
            <a:ext cx="4114800" cy="400186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Dense code</a:t>
            </a:r>
            <a:b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numCars=0,time=0;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b="1" lang="en-US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Confusing expression</a:t>
            </a:r>
            <a:b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a = b * c+d * 2;</a:t>
            </a:r>
            <a:br>
              <a:rPr b="1" lang="en-US" sz="2000"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No space after if/while</a:t>
            </a:r>
            <a:br>
              <a:rPr b="1" lang="en-US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(a!=0) {…}</a:t>
            </a:r>
            <a:br>
              <a:rPr b="1" lang="en-US" sz="2000"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Space after function name</a:t>
            </a:r>
            <a:br>
              <a:rPr b="1" lang="en-US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x = power (y,2);</a:t>
            </a:r>
            <a:br>
              <a:rPr b="1" lang="en-US" sz="2000">
                <a:latin typeface="Consolas"/>
                <a:ea typeface="Consolas"/>
                <a:cs typeface="Consolas"/>
                <a:sym typeface="Consolas"/>
              </a:rPr>
            </a:b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4426788" y="2097755"/>
            <a:ext cx="4572000" cy="4001869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Spaced declarations</a:t>
            </a:r>
            <a:b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numCars = 0, time = 0;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Emphasize precedences</a:t>
            </a:r>
            <a:b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b*c + d*2;</a:t>
            </a:r>
            <a:b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Space after if/while</a:t>
            </a:r>
            <a:b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 != 0) {…}</a:t>
            </a:r>
            <a:b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No space after function name</a:t>
            </a:r>
            <a:b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but space between parameters </a:t>
            </a:r>
            <a:b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power(y, 2);</a:t>
            </a:r>
            <a:endParaRPr/>
          </a:p>
        </p:txBody>
      </p:sp>
      <p:pic>
        <p:nvPicPr>
          <p:cNvPr descr="Smiley - Wikipedia" id="181" name="Google Shape;1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820681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er,nervous,brave,stress,angry face - free photo from ..." id="182" name="Google Shape;18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685800"/>
            <a:ext cx="1683168" cy="140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Ví dụ dòng trống</a:t>
            </a:r>
            <a:endParaRPr/>
          </a:p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Dùng dòng trống để chia code thành các phần chính</a:t>
            </a:r>
            <a:endParaRPr/>
          </a:p>
        </p:txBody>
      </p:sp>
      <p:sp>
        <p:nvSpPr>
          <p:cNvPr id="190" name="Google Shape;190;p17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666750" y="1585814"/>
            <a:ext cx="7848600" cy="477053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Read a circle's radius from stdin, and compute and write its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diameter and circumference to stdout.  Return 0 if successful.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fol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const double PI = 3.14159;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radius;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diam;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 circum;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printf("Enter the circle's radius:\n");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(scanf("%d", &amp;radius) != 1)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fprintf(stderr, "Error: Not a number\n");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exit(EXIT_FAILURE);  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Ví dụ dòng trống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Dùng dòng trống để chia code thành các phần chính</a:t>
            </a:r>
            <a:endParaRPr/>
          </a:p>
        </p:txBody>
      </p:sp>
      <p:sp>
        <p:nvSpPr>
          <p:cNvPr id="199" name="Google Shape;199;p18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666750" y="1827902"/>
            <a:ext cx="7848600" cy="255454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diam = 2 * radius;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circum = PI * (double)diam;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printf("A circle with radius %d has diameter %d\n",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radius, diam);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printf("and circumference %f.\n", circum);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0;</a:t>
            </a:r>
            <a:b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Định dạng biểu thức</a:t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Nên dùng các biểu thức dạng nguyên bản</a:t>
            </a:r>
            <a:endParaRPr/>
          </a:p>
          <a:p>
            <a:pPr indent="-228600" lvl="1" marL="228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Ví dụ: Kiểm tra nếu n thỏa mãn j &lt; n &lt; k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228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Biểu thức điều kiện có thể đọc như cách thức bạn viết thông thường</a:t>
            </a:r>
            <a:endParaRPr/>
          </a:p>
          <a:p>
            <a:pPr indent="-228600" lvl="3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Đừng viết biểu thức điều kiện theo kiểu mà bạn không bao giờ sử dụng </a:t>
            </a:r>
            <a:endParaRPr/>
          </a:p>
        </p:txBody>
      </p:sp>
      <p:sp>
        <p:nvSpPr>
          <p:cNvPr id="208" name="Google Shape;208;p19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1494114" y="2393976"/>
            <a:ext cx="4772460" cy="46166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(!(n &gt;= k) &amp;&amp; !(n &lt;= j))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1758455" y="3429000"/>
            <a:ext cx="4262705" cy="46166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((j &lt; n) &amp;&amp; (n &lt; k)) </a:t>
            </a:r>
            <a:endParaRPr/>
          </a:p>
        </p:txBody>
      </p:sp>
      <p:pic>
        <p:nvPicPr>
          <p:cNvPr descr="Smiley - Wikipedia"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701644" y="3322849"/>
            <a:ext cx="673965" cy="6739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er,nervous,brave,stress,angry face - free photo from ..." id="212" name="Google Shape;2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545444" y="2211536"/>
            <a:ext cx="992472" cy="82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58" name="Google Shape;58;p2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/>
              <a:t>Khái niệm phong cách lập trình</a:t>
            </a:r>
            <a:endParaRPr sz="28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/>
              <a:t>Một số quy tắc cơ bản về phong cách lập trình</a:t>
            </a:r>
            <a:endParaRPr sz="28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/>
              <a:t>Viết tài liệu chương trình</a:t>
            </a:r>
            <a:endParaRPr sz="2800"/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Định dạng biểu thức</a:t>
            </a:r>
            <a:endParaRPr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Dùng () để tránh nhầm lẫn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Ví dụ: Kiểm tra nếu  n thỏa mãn j &lt; n &lt; k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Nên nhóm các nhóm một cách rõ ràng</a:t>
            </a:r>
            <a:endParaRPr sz="2400"/>
          </a:p>
          <a:p>
            <a:pPr indent="-228600" lvl="2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Toán tử quan hệ (ví dụ “&gt;”) có độ ưu tiên cao hơn các toán tử logic (ví dụ “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&amp;&amp;</a:t>
            </a:r>
            <a:r>
              <a:rPr lang="en-US" sz="2400"/>
              <a:t>”), nhưng không phải ai cũng nhớ điều đó.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2037288" y="3523444"/>
            <a:ext cx="4262705" cy="46166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((j &lt; n) &amp;&amp; (n &lt; k)) </a:t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2308113" y="2411227"/>
            <a:ext cx="3583032" cy="46166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(j &lt; n &amp;&amp; n &lt; k) </a:t>
            </a:r>
            <a:endParaRPr/>
          </a:p>
        </p:txBody>
      </p:sp>
      <p:pic>
        <p:nvPicPr>
          <p:cNvPr descr="Smiley - Wikipedia" id="223" name="Google Shape;2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48464" y="3357353"/>
            <a:ext cx="673965" cy="6739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er,nervous,brave,stress,angry face - free photo from ..." id="224" name="Google Shape;2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789211" y="2211534"/>
            <a:ext cx="992472" cy="82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Định dạng biểu thức</a:t>
            </a:r>
            <a:endParaRPr/>
          </a:p>
        </p:txBody>
      </p:sp>
      <p:sp>
        <p:nvSpPr>
          <p:cNvPr id="231" name="Google Shape;231;p21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Dùng () để tránh nhầm lẫn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Ví dụ: đọc và in các ký tự cho đến cuối tệp.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Nên nhóm các nhóm một cách rõ ràng 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Toán tử Logic (“!=“) có độ ưu tiên cao hơn toán tử gán (“=“)</a:t>
            </a:r>
            <a:endParaRPr/>
          </a:p>
        </p:txBody>
      </p:sp>
      <p:sp>
        <p:nvSpPr>
          <p:cNvPr id="232" name="Google Shape;232;p21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2167326" y="2295685"/>
            <a:ext cx="4134465" cy="707886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(c = getchar() != EOF)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putchar(c);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2026262" y="3545933"/>
            <a:ext cx="4416594" cy="707886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((c = getchar()) != EOF)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putchar(c);</a:t>
            </a:r>
            <a:endParaRPr/>
          </a:p>
        </p:txBody>
      </p:sp>
      <p:pic>
        <p:nvPicPr>
          <p:cNvPr descr="Smiley - Wikipedia" id="235" name="Google Shape;2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48464" y="3579854"/>
            <a:ext cx="673965" cy="6739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er,nervous,brave,stress,angry face - free photo from ..." id="236" name="Google Shape;23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789211" y="2211534"/>
            <a:ext cx="992472" cy="82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Định dạng biểu thức</a:t>
            </a:r>
            <a:endParaRPr/>
          </a:p>
        </p:txBody>
      </p:sp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628650" y="969818"/>
            <a:ext cx="7886700" cy="5386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Đơn giản hóa các biểu thức phức tạp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Ví dụ: Xác định các ký tự tương ứng với các tháng của năm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Nên </a:t>
            </a:r>
            <a:r>
              <a:rPr lang="en-US"/>
              <a:t>s</a:t>
            </a:r>
            <a:r>
              <a:rPr lang="en-US" sz="2400"/>
              <a:t>ắp xếp các cơ cấu song song.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2"/>
          <p:cNvSpPr txBox="1"/>
          <p:nvPr/>
        </p:nvSpPr>
        <p:spPr>
          <a:xfrm>
            <a:off x="2227915" y="2693399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1496986" y="2413337"/>
            <a:ext cx="5686172" cy="101566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((c == 'J') || (c == 'F') || (c ==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'M') || (c == 'A') || (c == 'S') || (c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 'O') || (c == 'N') || (c == 'D')) </a:t>
            </a: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1990711" y="3832401"/>
            <a:ext cx="4698722" cy="138499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((c == 'J') || (c == 'F') ||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(c == 'M') || (c == 'A') ||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(c == 'S') || (c == 'O') ||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(c == 'N') || (c == 'D'))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descr="Smiley - Wikipedia" id="248" name="Google Shape;2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82131" y="4187915"/>
            <a:ext cx="673965" cy="6739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er,nervous,brave,stress,angry face - free photo from ..." id="249" name="Google Shape;24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522878" y="2507896"/>
            <a:ext cx="992472" cy="82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Quy tắc đặt tên</a:t>
            </a:r>
            <a:endParaRPr/>
          </a:p>
        </p:txBody>
      </p:sp>
      <p:sp>
        <p:nvSpPr>
          <p:cNvPr id="255" name="Google Shape;255;p23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Một vấn đề quan trọng trong phong cách lập trình là làm thế nào đặt tên thích hợp cho các thành phần của chương trình: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Các tệp (files)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Các hàm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Các biến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etc</a:t>
            </a:r>
            <a:endParaRPr/>
          </a:p>
          <a:p>
            <a:pPr indent="-87629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Quy tắc đặt tên có thể gây tranh cãi và thường đề cập tới: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Độ dài các định danh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Làm thế nào kết hợp ký tự (hoa và thường) với các số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Làm thế nào để phân tách các từ trong một định danh nhiều từ (dấu cách không được dùng)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etc</a:t>
            </a:r>
            <a:endParaRPr/>
          </a:p>
        </p:txBody>
      </p:sp>
      <p:sp>
        <p:nvSpPr>
          <p:cNvPr id="256" name="Google Shape;256;p23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Quy tắc đặt tên</a:t>
            </a:r>
            <a:endParaRPr/>
          </a:p>
        </p:txBody>
      </p:sp>
      <p:sp>
        <p:nvSpPr>
          <p:cNvPr id="262" name="Google Shape;262;p24"/>
          <p:cNvSpPr txBox="1"/>
          <p:nvPr>
            <p:ph idx="1" type="body"/>
          </p:nvPr>
        </p:nvSpPr>
        <p:spPr>
          <a:xfrm>
            <a:off x="152400" y="2286000"/>
            <a:ext cx="3733800" cy="39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Files:</a:t>
            </a:r>
            <a:br>
              <a:rPr b="1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x2.cc f.h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Variables:</a:t>
            </a:r>
            <a:br>
              <a:rPr b="1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nl;</a:t>
            </a:r>
            <a:b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double n, 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Functions: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 f(double n);</a:t>
            </a:r>
            <a:endParaRPr/>
          </a:p>
        </p:txBody>
      </p:sp>
      <p:sp>
        <p:nvSpPr>
          <p:cNvPr id="263" name="Google Shape;263;p24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miley - Wikipedia" id="264" name="Google Shape;2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959489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er,nervous,brave,stress,angry face - free photo from ..." id="265" name="Google Shape;26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824608"/>
            <a:ext cx="1683168" cy="140176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4"/>
          <p:cNvSpPr txBox="1"/>
          <p:nvPr/>
        </p:nvSpPr>
        <p:spPr>
          <a:xfrm>
            <a:off x="4038600" y="2286000"/>
            <a:ext cx="5029200" cy="39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Files:</a:t>
            </a:r>
            <a:b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gcd.cc numerical.h</a:t>
            </a:r>
            <a:endParaRPr b="1"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Variables:</a:t>
            </a:r>
            <a:b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numLetters;</a:t>
            </a:r>
            <a:br>
              <a:rPr b="1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double x, y; </a:t>
            </a: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coordinates</a:t>
            </a:r>
            <a:endParaRPr b="1" sz="24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Functions: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 sqrt(double x);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Một số khuyến nghị về quy tắc đặt tên</a:t>
            </a:r>
            <a:endParaRPr/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Đặt tên có ý nghĩa để từ tên gọi có thể hiểu được vai trò của nó.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Có thể đặt tên ngắn nếu ý nghĩa của nó tường minh trong ngữ cảnh. Ví dụ:</a:t>
            </a:r>
            <a:endParaRPr/>
          </a:p>
          <a:p>
            <a:pPr indent="0" lvl="0" marL="2936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 (int i = 0; i &lt; n; ++i) … 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double d; // represents distance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 this could be obvious in a program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// written by Physicists</a:t>
            </a:r>
            <a:endParaRPr/>
          </a:p>
        </p:txBody>
      </p:sp>
      <p:sp>
        <p:nvSpPr>
          <p:cNvPr id="273" name="Google Shape;273;p25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Một số khuyến nghị về quy tắc đặt tên</a:t>
            </a:r>
            <a:endParaRPr/>
          </a:p>
        </p:txBody>
      </p:sp>
      <p:sp>
        <p:nvSpPr>
          <p:cNvPr id="279" name="Google Shape;279;p26"/>
          <p:cNvSpPr txBox="1"/>
          <p:nvPr>
            <p:ph idx="1" type="body"/>
          </p:nvPr>
        </p:nvSpPr>
        <p:spPr>
          <a:xfrm>
            <a:off x="547150" y="937809"/>
            <a:ext cx="7886700" cy="4982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48" r="-540" t="-11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80" name="Google Shape;280;p26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Một số khuyến nghị về quy tắc đặt tên</a:t>
            </a:r>
            <a:endParaRPr/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Dùng tên có nhiều từ để cải thiện khả năng đọc:</a:t>
            </a:r>
            <a:br>
              <a:rPr lang="en-US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numLetters, first_element, IsPrime, StartTime, …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Lập trình với các tên ngắn sẽ dẫn tới hậu quả mất nhiều thời gian hơn để phát </a:t>
            </a:r>
            <a:r>
              <a:rPr lang="en-US"/>
              <a:t>triển</a:t>
            </a:r>
            <a:r>
              <a:rPr lang="en-US"/>
              <a:t>: do khó hiểu và khó debug. Thêm một vài ký tự vào tên biến có thể tiết kiệm nhiều thời gian. Ví dụ:</a:t>
            </a:r>
            <a:br>
              <a:rPr lang="en-US"/>
            </a:br>
            <a:br>
              <a:rPr lang="en-US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int t;   🡪   int timeInSeconds;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Lập trình với tên biến dài cũng không hiệu quả. Đa số IDE có chế độ tự hoàn thành và có thể định </a:t>
            </a:r>
            <a:r>
              <a:rPr lang="en-US"/>
              <a:t>dạng</a:t>
            </a:r>
            <a:r>
              <a:rPr lang="en-US"/>
              <a:t> tên biến chỉ sau khi gõ vài ký tự.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Bạn muốn sử dụng thời gian của mình vào việc nào hơn: viết chương trình hay ngồi debug?</a:t>
            </a:r>
            <a:endParaRPr/>
          </a:p>
        </p:txBody>
      </p:sp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Kết hợp các từ: một vài phong cách</a:t>
            </a:r>
            <a:endParaRPr/>
          </a:p>
        </p:txBody>
      </p:sp>
      <p:graphicFrame>
        <p:nvGraphicFramePr>
          <p:cNvPr id="293" name="Google Shape;293;p28"/>
          <p:cNvGraphicFramePr/>
          <p:nvPr/>
        </p:nvGraphicFramePr>
        <p:xfrm>
          <a:off x="628650" y="969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{9003DF46-BC1E-4AD4-B833-14F91B5F85B1}</a:tableStyleId>
              </a:tblPr>
              <a:tblGrid>
                <a:gridCol w="4343400"/>
                <a:gridCol w="3810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/>
                        <a:t>Camel Case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myFunctionName</a:t>
                      </a:r>
                      <a:endParaRPr b="0"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Pascal Case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MyClassName</a:t>
                      </a:r>
                      <a:endParaRPr b="0"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Snake Case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my_variable_name</a:t>
                      </a:r>
                      <a:endParaRPr b="0"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SCREAMING SNAKE CASE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MY_CONSTANT_NAME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4" name="Google Shape;294;p28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28"/>
          <p:cNvSpPr txBox="1"/>
          <p:nvPr/>
        </p:nvSpPr>
        <p:spPr>
          <a:xfrm>
            <a:off x="628650" y="3510815"/>
            <a:ext cx="5486400" cy="2239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Phương án nào tốt hơn?</a:t>
            </a:r>
            <a:endParaRPr/>
          </a:p>
          <a:p>
            <a:pPr indent="-3429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Hãy tuân theo quy tắc của phong cách lập trình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Hãy nhất quán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camel case" id="296" name="Google Shape;2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0" y="3295320"/>
            <a:ext cx="2514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Đặc tả hàm</a:t>
            </a:r>
            <a:endParaRPr/>
          </a:p>
        </p:txBody>
      </p:sp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Mẹ tôi nói:</a:t>
            </a:r>
            <a:br>
              <a:rPr lang="en-US"/>
            </a:br>
            <a:r>
              <a:rPr lang="en-US"/>
              <a:t>“Con ơi, ra chợ mua cho mẹ 1 chai sữa. Nếu có trứng thì mua 6”</a:t>
            </a:r>
            <a:br>
              <a:rPr lang="en-US"/>
            </a:br>
            <a:br>
              <a:rPr lang="en-US"/>
            </a:br>
            <a:r>
              <a:rPr b="1" lang="en-US"/>
              <a:t>Tôi quay về với 6 chai sữa.</a:t>
            </a:r>
            <a:br>
              <a:rPr lang="en-US"/>
            </a:br>
            <a:br>
              <a:rPr lang="en-US"/>
            </a:br>
            <a:r>
              <a:rPr b="1" lang="en-US"/>
              <a:t>Mẹ nói: </a:t>
            </a:r>
            <a:r>
              <a:rPr lang="en-US"/>
              <a:t>“Sao lại mua 6 chai sữa?”</a:t>
            </a:r>
            <a:br>
              <a:rPr lang="en-US"/>
            </a:br>
            <a:br>
              <a:rPr lang="en-US"/>
            </a:br>
            <a:r>
              <a:rPr b="1" lang="en-US"/>
              <a:t>Tôi nói: </a:t>
            </a:r>
            <a:r>
              <a:rPr lang="en-US"/>
              <a:t>“VÌ HỌ CÓ TRỨNG!!!”</a:t>
            </a:r>
            <a:endParaRPr/>
          </a:p>
        </p:txBody>
      </p:sp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623888" y="1223966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estrial"/>
              <a:buNone/>
            </a:pPr>
            <a:r>
              <a:rPr lang="en-US"/>
              <a:t>Khái niệm phong cách lập trình</a:t>
            </a:r>
            <a:endParaRPr/>
          </a:p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623888" y="43227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026400" y="6492875"/>
            <a:ext cx="1020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Đặc tả hàm</a:t>
            </a:r>
            <a:endParaRPr/>
          </a:p>
        </p:txBody>
      </p:sp>
      <p:sp>
        <p:nvSpPr>
          <p:cNvPr id="309" name="Google Shape;309;p30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Trong khóa này ta tập trung vào vấn đề làm sao viết đặc tả tốt cho hàm. Những quy tắc quan trọng: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Đặt tên tốt cho hàm và các tham số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Mô tả ý nghĩa và miền giá trị của các tham số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Mô tả hàm làm cái gì và/hoặc trả về cái gì.</a:t>
            </a:r>
            <a:endParaRPr/>
          </a:p>
          <a:p>
            <a:pPr indent="-76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Một đặc tả hàm tốt sẽ cho phép lập trình viên hiểu chính xác hàm làm gì mà không cần nhìn vào thân hàm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Cần thiết: mỗi tham số cần được đề cập trong đặc tả của hàm.</a:t>
            </a:r>
            <a:endParaRPr/>
          </a:p>
          <a:p>
            <a:pPr indent="-76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Ví dụ đặc tả hàm</a:t>
            </a:r>
            <a:endParaRPr/>
          </a:p>
        </p:txBody>
      </p:sp>
      <p:sp>
        <p:nvSpPr>
          <p:cNvPr id="316" name="Google Shape;316;p31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nger,nervous,brave,stress,angry face - free photo from ..." id="317" name="Google Shape;3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9832" y="754856"/>
            <a:ext cx="1683168" cy="1401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ey - Wikipedia" id="318" name="Google Shape;31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6650" y="4572000"/>
            <a:ext cx="11430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31"/>
          <p:cNvCxnSpPr/>
          <p:nvPr/>
        </p:nvCxnSpPr>
        <p:spPr>
          <a:xfrm>
            <a:off x="381000" y="3981090"/>
            <a:ext cx="7924800" cy="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31"/>
          <p:cNvSpPr txBox="1"/>
          <p:nvPr/>
        </p:nvSpPr>
        <p:spPr>
          <a:xfrm>
            <a:off x="457200" y="1143000"/>
            <a:ext cx="8229600" cy="4876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109" r="0" t="-17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Ví dụ đặc tả hàm</a:t>
            </a:r>
            <a:endParaRPr/>
          </a:p>
        </p:txBody>
      </p:sp>
      <p:sp>
        <p:nvSpPr>
          <p:cNvPr id="326" name="Google Shape;326;p32"/>
          <p:cNvSpPr txBox="1"/>
          <p:nvPr>
            <p:ph idx="1" type="body"/>
          </p:nvPr>
        </p:nvSpPr>
        <p:spPr>
          <a:xfrm>
            <a:off x="282725" y="117399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Draws a rectangle</a:t>
            </a:r>
            <a:br>
              <a:rPr b="1"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d(</a:t>
            </a: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m);</a:t>
            </a:r>
            <a:br>
              <a:rPr b="1" lang="en-US"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// Questions: what is the height and width</a:t>
            </a:r>
            <a:br>
              <a:rPr b="1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// of the rectangle? What is the output?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Better specification (notice the names):</a:t>
            </a:r>
            <a:br>
              <a:rPr b="1"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Pre: nrows &gt; 0, ncols &gt; 0</a:t>
            </a:r>
            <a:br>
              <a:rPr b="1"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Draws a rectangle of ‘*’ in cout</a:t>
            </a:r>
            <a:br>
              <a:rPr b="1"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consisting of nrows rows and ncols columns</a:t>
            </a:r>
            <a:br>
              <a:rPr b="1"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drawRectangle(</a:t>
            </a: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nrows, </a:t>
            </a: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ncols);</a:t>
            </a:r>
            <a:endParaRPr/>
          </a:p>
        </p:txBody>
      </p:sp>
      <p:sp>
        <p:nvSpPr>
          <p:cNvPr id="327" name="Google Shape;327;p32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nger,nervous,brave,stress,angry face - free photo from ..." id="328" name="Google Shape;3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259" y="830720"/>
            <a:ext cx="1683168" cy="1401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ey - Wikipedia" id="329" name="Google Shape;32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8425" y="3831335"/>
            <a:ext cx="11430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32"/>
          <p:cNvCxnSpPr/>
          <p:nvPr/>
        </p:nvCxnSpPr>
        <p:spPr>
          <a:xfrm>
            <a:off x="435125" y="3290976"/>
            <a:ext cx="7924800" cy="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Chú thích</a:t>
            </a:r>
            <a:endParaRPr/>
          </a:p>
        </p:txBody>
      </p:sp>
      <p:sp>
        <p:nvSpPr>
          <p:cNvPr id="336" name="Google Shape;336;p33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Chú thích giúp việc đọc hiểu mã nguồn một cách trôi chảy.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Chú thích không những quan trọng với người đọc mà còn đối với cả người viết ra.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Viết chú thích là một nghệ thuật. Mỗi lập trình viên có phong cách riêng. Điểm chung là: không chú thích quá nhiều hoặc quá ít. Chỉ chú thích khi cần thiết.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Đặt tên hợp lý cho các biến và hàm là bước khởi đầu tốt cho việc viết tài liệu chương trình.</a:t>
            </a:r>
            <a:endParaRPr/>
          </a:p>
        </p:txBody>
      </p:sp>
      <p:sp>
        <p:nvSpPr>
          <p:cNvPr id="337" name="Google Shape;337;p33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Ví dụ về chú thích</a:t>
            </a:r>
            <a:endParaRPr/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Mất bao nhiêu thời gian để hiểu đoạn mã sau làm gì?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endParaRPr/>
          </a:p>
        </p:txBody>
      </p:sp>
      <p:sp>
        <p:nvSpPr>
          <p:cNvPr id="344" name="Google Shape;344;p34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34"/>
          <p:cNvSpPr txBox="1"/>
          <p:nvPr/>
        </p:nvSpPr>
        <p:spPr>
          <a:xfrm>
            <a:off x="1752600" y="2819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6306" y="1624002"/>
            <a:ext cx="5451387" cy="306283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4"/>
          <p:cNvSpPr txBox="1"/>
          <p:nvPr/>
        </p:nvSpPr>
        <p:spPr>
          <a:xfrm>
            <a:off x="304800" y="4883477"/>
            <a:ext cx="8534400" cy="986135"/>
          </a:xfrm>
          <a:prstGeom prst="rect">
            <a:avLst/>
          </a:prstGeom>
          <a:solidFill>
            <a:srgbClr val="D8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P.size()-1; i &gt;= 0; --i) eval = eval*x + P[i];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Ví dụ về chú thích</a:t>
            </a:r>
            <a:endParaRPr/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Sẽ không mất nhiều thời gian nếu ta thêm dùng chú thích đơn giản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54" name="Google Shape;354;p35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35"/>
          <p:cNvSpPr txBox="1"/>
          <p:nvPr/>
        </p:nvSpPr>
        <p:spPr>
          <a:xfrm>
            <a:off x="463670" y="5300600"/>
            <a:ext cx="8458200" cy="827231"/>
          </a:xfrm>
          <a:prstGeom prst="rect">
            <a:avLst/>
          </a:prstGeom>
          <a:solidFill>
            <a:srgbClr val="D8E2F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Evaluates the polynomial P(x) using Horner’s scheme</a:t>
            </a:r>
            <a:b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P.size()-1; i &gt;= 0; --i) eval = eval*x + P[i];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35"/>
          <p:cNvSpPr txBox="1"/>
          <p:nvPr/>
        </p:nvSpPr>
        <p:spPr>
          <a:xfrm>
            <a:off x="1752600" y="2819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9580" y="1815429"/>
            <a:ext cx="3125470" cy="330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Đừng chú thích thừa</a:t>
            </a:r>
            <a:endParaRPr/>
          </a:p>
        </p:txBody>
      </p:sp>
      <p:sp>
        <p:nvSpPr>
          <p:cNvPr id="363" name="Google Shape;363;p36"/>
          <p:cNvSpPr txBox="1"/>
          <p:nvPr>
            <p:ph idx="1" type="body"/>
          </p:nvPr>
        </p:nvSpPr>
        <p:spPr>
          <a:xfrm>
            <a:off x="2971800" y="1752600"/>
            <a:ext cx="5943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We declare the variable</a:t>
            </a:r>
            <a:b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and initialize to zero</a:t>
            </a:r>
            <a:br>
              <a:rPr b="1" lang="en-US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n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(a%2 == 0) </a:t>
            </a: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If it is an even number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++i;</a:t>
            </a: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// we increase i at each iteration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b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and we add the elements</a:t>
            </a:r>
            <a:b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A[i] = B[i] + C[i]; </a:t>
            </a:r>
            <a:endParaRPr/>
          </a:p>
        </p:txBody>
      </p:sp>
      <p:sp>
        <p:nvSpPr>
          <p:cNvPr id="364" name="Google Shape;364;p36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nger,nervous,brave,stress,angry face - free photo from ..." id="365" name="Google Shape;36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1417637"/>
            <a:ext cx="1683168" cy="1401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841722"/>
            <a:ext cx="2216805" cy="294947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6"/>
          <p:cNvSpPr/>
          <p:nvPr/>
        </p:nvSpPr>
        <p:spPr>
          <a:xfrm flipH="1">
            <a:off x="304800" y="1143000"/>
            <a:ext cx="2209800" cy="1371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385623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blah, blah,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blah, blah,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blah, blah, …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</a:pPr>
            <a:r>
              <a:rPr lang="en-US" sz="2800"/>
              <a:t>Chú thích gần ngôn ngữ tự nhiên nhất có thể</a:t>
            </a:r>
            <a:endParaRPr sz="2800"/>
          </a:p>
        </p:txBody>
      </p:sp>
      <p:sp>
        <p:nvSpPr>
          <p:cNvPr id="373" name="Google Shape;373;p37"/>
          <p:cNvSpPr txBox="1"/>
          <p:nvPr>
            <p:ph idx="1" type="body"/>
          </p:nvPr>
        </p:nvSpPr>
        <p:spPr>
          <a:xfrm>
            <a:off x="381001" y="1904470"/>
            <a:ext cx="3886200" cy="4382869"/>
          </a:xfrm>
          <a:prstGeom prst="rect">
            <a:avLst/>
          </a:prstGeom>
          <a:solidFill>
            <a:srgbClr val="D8E2F3"/>
          </a:solidFill>
          <a:ln cap="flat" cmpd="sng" w="9525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What is f?</a:t>
            </a:r>
            <a:br>
              <a:rPr b="1"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(f == </a:t>
            </a:r>
            <a:r>
              <a:rPr b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) { … }</a:t>
            </a:r>
            <a:br>
              <a:rPr b="1" lang="en-US" sz="1600"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What’s a and p?</a:t>
            </a:r>
            <a:br>
              <a:rPr b="1"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a = 2*p;</a:t>
            </a:r>
            <a:br>
              <a:rPr b="1" lang="en-US" sz="1600"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Hmmm, that long?</a:t>
            </a:r>
            <a:br>
              <a:rPr b="1"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(a &gt;= 0) </a:t>
            </a:r>
            <a:r>
              <a:rPr b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 return false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en-US" sz="1600"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Too verbose if nobody</a:t>
            </a:r>
            <a:br>
              <a:rPr b="1"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else is using r</a:t>
            </a:r>
            <a:br>
              <a:rPr b="1"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r = sqrt(x);</a:t>
            </a:r>
            <a:br>
              <a:rPr b="1"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(r &gt; z) { … }</a:t>
            </a:r>
            <a:endParaRPr sz="2000"/>
          </a:p>
        </p:txBody>
      </p:sp>
      <p:sp>
        <p:nvSpPr>
          <p:cNvPr id="374" name="Google Shape;374;p37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37"/>
          <p:cNvSpPr txBox="1"/>
          <p:nvPr/>
        </p:nvSpPr>
        <p:spPr>
          <a:xfrm>
            <a:off x="4876801" y="1904469"/>
            <a:ext cx="3962400" cy="4382869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Ah, yeah!</a:t>
            </a:r>
            <a:br>
              <a:rPr b="1"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found) { … }</a:t>
            </a:r>
            <a:b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Clear enough</a:t>
            </a:r>
            <a:br>
              <a:rPr b="1"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angle = 2*Pi;</a:t>
            </a:r>
            <a:b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Much nicer</a:t>
            </a:r>
            <a:b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&gt;= 0;</a:t>
            </a:r>
            <a:b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 Much simpler</a:t>
            </a:r>
            <a:b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(sqrt(x) &gt; z) { … }</a:t>
            </a:r>
            <a:endParaRPr sz="1100"/>
          </a:p>
        </p:txBody>
      </p:sp>
      <p:pic>
        <p:nvPicPr>
          <p:cNvPr descr="Smiley - Wikipedia" id="376" name="Google Shape;3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7950" y="931653"/>
            <a:ext cx="892438" cy="892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er,nervous,brave,stress,angry face - free photo from ..." id="377" name="Google Shape;37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338" y="748143"/>
            <a:ext cx="1450126" cy="1207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Chắc bạn không muốn code của bạn có đoạn chú thích như này?</a:t>
            </a:r>
            <a:endParaRPr/>
          </a:p>
        </p:txBody>
      </p:sp>
      <p:sp>
        <p:nvSpPr>
          <p:cNvPr id="384" name="Google Shape;384;p38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099" y="1805793"/>
            <a:ext cx="8259802" cy="423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Một vài trích dẫn nổi tiếng về lập trình</a:t>
            </a:r>
            <a:endParaRPr/>
          </a:p>
        </p:txBody>
      </p:sp>
      <p:sp>
        <p:nvSpPr>
          <p:cNvPr id="391" name="Google Shape;391;p39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“Documentation is a love letter that you write to your future self.”</a:t>
            </a:r>
            <a:br>
              <a:rPr lang="en-US"/>
            </a:br>
            <a:r>
              <a:rPr lang="en-US"/>
              <a:t>Damian Conway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“Commenting your code is like cleaning your bathroom - you never want to do it, but it really does create a more pleasant experience for you and your guests.”</a:t>
            </a:r>
            <a:br>
              <a:rPr lang="en-US"/>
            </a:br>
            <a:r>
              <a:rPr lang="en-US"/>
              <a:t>Ryan Campbell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“Looking at code you wrote more than two weeks ago is like looking at code you are seeing for the first time.”</a:t>
            </a:r>
            <a:br>
              <a:rPr lang="en-US"/>
            </a:br>
            <a:r>
              <a:rPr lang="en-US"/>
              <a:t>Dan Hurvitz</a:t>
            </a:r>
            <a:endParaRPr/>
          </a:p>
          <a:p>
            <a:pPr indent="-87629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“The sooner you start to code, the longer the program will take.”</a:t>
            </a:r>
            <a:br>
              <a:rPr lang="en-US"/>
            </a:br>
            <a:r>
              <a:rPr lang="en-US"/>
              <a:t>Roy Carlson</a:t>
            </a:r>
            <a:endParaRPr/>
          </a:p>
        </p:txBody>
      </p:sp>
      <p:sp>
        <p:nvSpPr>
          <p:cNvPr id="392" name="Google Shape;392;p39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Tại sao cần phong cách lập trình?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Ai đọc chương trình của chúng ta?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Trình dịch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Các lập trình viên khác và… bản thân chúng ta</a:t>
            </a:r>
            <a:endParaRPr/>
          </a:p>
        </p:txBody>
      </p:sp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1485900" y="2472751"/>
            <a:ext cx="6172200" cy="332105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struct{double x,y,z}vec;vec U,black,amb={.02,.02,.02};struct sphere{ vec cen,color;double rad,kd,ks,kt,kl,ir}*s,*best,sph[]={0.,6.,.5,1.,1.,1.,.9, .05,.2,.85,0.,1.7,-1.,8.,-.5,1.,.5,.2,1.,.7,.3,0.,.05,1.2,1.,8.,-.5,.1,.8,.8, 1.,.3,.7,0.,0.,1.2,3.,-6.,15.,1.,.8,1.,7.,0.,0.,0.,.6,1.5,-3.,-3.,12.,.8,1., 1.,5.,0.,0.,0.,.5,1.5,};yx;double u,b,tmin,sqrt(),tan();double vdot(A,B)vec A ,B;{return A.x*B.x+A.y*B.y+A.z*B.z;}vec vcomb(a,A,B)double a;vec A,B;{B.x+=a* A.x;B.y+=a*A.y;B.z+=a*A.z;return B;}vec vunit(A)vec A;{return vcomb(1./sqrt( vdot(A,A)),A,black);}struct sphere*intersect(P,D)vec P,D;{best=0;tmin=1e30;s= sph+5;while(s--sph)b=vdot(D,U=vcomb(-1.,P,s-cen)),u=b*b-vdot(U,U)+s-rad*s -rad,u=u0?sqrt(u):1e31,u=b-u1e-7?b-u:b+u,tmin=u=1e-7&amp;&amp;u&lt;tmin?best=s,u: tmin;return best;}vec trace(level,P,D)vec P,D;{double d,eta,e;vec N,color; struct sphere*s,*l;if(!level--)return black;if(s=intersect(P,D));else return amb;color=amb;eta=s-ir;d= -vdot(D,N=vunit(vcomb(-1.,P=vcomb(tmin,D,P),s-cen )));if(d&lt;0)N=vcomb(-1.,N,black),eta=1/eta,d= -d;l=sph+5;while(l--sph)if((e=l -kl*vdot(N,U=vunit(vcomb(-1.,P,l-cen))))0&amp;&amp;intersect(P,U)==l)color=vcomb(e ,l-color,color);U=s-color;color.x*=U.x;color.y*=U.y;color.z*=U.z;e=1-eta* eta*(1-d*d);return vcomb(s-kt,e0?trace(level,P,vcomb(eta,D,vcomb(eta*d-sqrt (e),N,black))):black,vcomb(s-ks,trace(level,P,vcomb(2*d,N,D)),vcomb(s-kd, color,vcomb(s-kl,U,black))));}main(){printf("%d %d\n",32,32);while(yx&lt;32*32) U.x=yx%32-32/2,U.z=32/2-yx++/32,U.y=32/2/tan(25/114.5915590261),U=vcomb(255., trace(3,black,vunit(U)),black),printf("%.0f %.0f %.0f\n",U);}</a:t>
            </a:r>
            <a:endParaRPr/>
          </a:p>
        </p:txBody>
      </p:sp>
      <p:sp>
        <p:nvSpPr>
          <p:cNvPr id="76" name="Google Shape;76;p4"/>
          <p:cNvSpPr txBox="1"/>
          <p:nvPr/>
        </p:nvSpPr>
        <p:spPr>
          <a:xfrm>
            <a:off x="1353343" y="5929937"/>
            <a:ext cx="64373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working ray tracer!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(courtesy of Paul Heckbert)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GOOD PROGRAMMING STYLE</a:t>
            </a:r>
            <a:endParaRPr/>
          </a:p>
        </p:txBody>
      </p:sp>
      <p:sp>
        <p:nvSpPr>
          <p:cNvPr id="398" name="Google Shape;398;p40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 Write clearly / don't be too clever – Viết rõ ràng – đừng quá thông minh (kỳ bí)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 Say what you mean, simply and directly – Trình bày vấn đề 1 cách đơn giản, trực tiếp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3. Use library functions whenever feasible. – Sử dụng thư viện mọi khi có thể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4. Avoid too many temporary variables – Tránh dùng nhiều biến trung gian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5. Write clearly / don't sacrifice clarity for efficiency – Viết rõ </a:t>
            </a:r>
            <a:r>
              <a:rPr lang="en-US"/>
              <a:t>ràng</a:t>
            </a:r>
            <a:r>
              <a:rPr lang="en-US"/>
              <a:t> / đừng hy sinh sự rõ </a:t>
            </a:r>
            <a:r>
              <a:rPr lang="en-US"/>
              <a:t>ràng</a:t>
            </a:r>
            <a:r>
              <a:rPr lang="en-US"/>
              <a:t> cho hiệu quả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6. Let the machine do the dirty work – Hãy để máy tính làm những việc nặng nhọc của nó. ( tính toán …)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GOOD PROGRAMMING STYLE</a:t>
            </a:r>
            <a:endParaRPr/>
          </a:p>
        </p:txBody>
      </p:sp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7. Replace repetitive expressions by calls to common functions. – Hãy thay những biểu thức lặp đi lặp lại bằng cách gọi các hàm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8. Parenthesize to avoid ambiguity. – Dùng () để tránh rắc rối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9. Choose variable names that won't be confused – Chọn tên biến sao cho tránh được lẫn lộn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10. Avoid unnecessary branches. – Tránh các nhánh không cần thiết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11. If a logical expression is hard to understand, try transforming it – Nếu 1 biểu thức logic khó hiểu, cố gắng chuyển đổi cho đơn giản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12. Choose a data representation that makes the program simple – Hãy lựa chọn cấu trúc dữ liệu để chương trình thành đơn giản </a:t>
            </a:r>
            <a:endParaRPr/>
          </a:p>
        </p:txBody>
      </p:sp>
      <p:sp>
        <p:nvSpPr>
          <p:cNvPr id="406" name="Google Shape;406;p41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GOOD PROGRAMMING STYLE</a:t>
            </a:r>
            <a:endParaRPr/>
          </a:p>
        </p:txBody>
      </p:sp>
      <p:sp>
        <p:nvSpPr>
          <p:cNvPr id="412" name="Google Shape;412;p42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13. Write first in easy-to-understand pseudo language; then translate into whatever language you have to use. – Trước tiên hãy viết ct bằng giả ngữ dễ hiểu, rồi hãy chuyển sang ngôn ngữ cần thiết.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14. Modularize. Use procedures and functions. – Mô đun hóa. Dùng các hàm và thủ tục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15. Avoid gotos completely if you can keep the program readable. – Tránh hoàn toàn việc dùng goto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16. Don't patch bad code / rewrite it. – Không chắp vá mã xấu – Viết lại đoạn code đó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17. Write and test a big program in small pieces. – Viết và kiểm tra 1 CT lớn thành từng CT con</a:t>
            </a:r>
            <a:endParaRPr/>
          </a:p>
        </p:txBody>
      </p:sp>
      <p:sp>
        <p:nvSpPr>
          <p:cNvPr id="413" name="Google Shape;413;p42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GOOD PROGRAMMING STYLE</a:t>
            </a:r>
            <a:endParaRPr/>
          </a:p>
        </p:txBody>
      </p:sp>
      <p:sp>
        <p:nvSpPr>
          <p:cNvPr id="419" name="Google Shape;419;p43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18. Use recursive procedures for recursively-defined data structures. – Hãy dùng các thủ tục đệ quy cho các cấu trúc dữ liệu đệ quy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19. Test input for plausibility and validity. – Kiểm tra đầu vào để đảm bảo tính chính xác và hợp lệ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20. Make sure input doesn't violate the limits of the program. – Hãy đảm bảo đầu vào không quá giới hạn cho phép của 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21. Terminate input by end-of-file marker, not by count. – Hãy kết thúc dòng nhập bằng ký hiệu EOF, không dùng phép đếm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22. Identify bad input; recover if possible. – Xác định đầu vào xấu, khôi phục nếu có thể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23. Make input easy to prepare and output self-explanatory. – Hãy làm cho đầu vào đơn giản, dễ chuẩn bị và đầu ra dễ hiểu </a:t>
            </a:r>
            <a:endParaRPr/>
          </a:p>
        </p:txBody>
      </p:sp>
      <p:sp>
        <p:nvSpPr>
          <p:cNvPr id="420" name="Google Shape;420;p43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GOOD PROGRAMMING STYLE</a:t>
            </a:r>
            <a:endParaRPr/>
          </a:p>
        </p:txBody>
      </p:sp>
      <p:sp>
        <p:nvSpPr>
          <p:cNvPr id="426" name="Google Shape;426;p44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24. Use uniform input formats. – Hãy dùng các đầu vào theo các định dạng chuẩn.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25. Make sure all variable are initialized before use.- Hãy đảm bảo các biến được khởi tạo trước khi sử dụng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26. Test programs at their boundary values. – Hãy kiểm tra CT tại các cận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26. Check some answers by hand. – Kiểm tra 1 số câu trả lời bằng tay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27. 10.0 times 0.1 is hardly ever 1.0. – 10 nhân 0.1 không chắc đã = 1.0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28. 7/8 is zero while 7.0/8.0 is not zero. 7/8 =0 nhưng 7.0/8.0 &lt;&gt;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29. Make it right before you make it faster. – Hãy làm cho CT chạy đúng, trước khi làm nó chạy nhanh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27" name="Google Shape;427;p44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5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GOOD PROGRAMMING STYLE</a:t>
            </a:r>
            <a:endParaRPr/>
          </a:p>
        </p:txBody>
      </p:sp>
      <p:sp>
        <p:nvSpPr>
          <p:cNvPr id="433" name="Google Shape;433;p45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30. Make it clear before you make it faster. – Hãy viết code rõ ràng, trước khi làm nó chạy nhanh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31. Let your compiler do the simple optimizations. – Hãy để trình dịch thực hiện các việc tối ưu hóa đơn giản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32. Don't strain to re-use code; reorganize instead. – Đừng cố tái sử dụng mã, thay vì vậy, hãy tổ chức lại mã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33. Make sure special cases are truly special. – Hãy đảm bảo các trường hợp đặc biệt là thực sự đặc biệt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34. Keep it simple to make it faster. – Hãy giữ nó đơn giản để làm cho nó nhanh hơn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35. Make sure comments and code agree. – Chú thích phải rõ ràng, sát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36. Don't comment bad code | rewrite it. – Đừng chú thích những đoạn mã xấu, hãy viết lại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37. Use variable names that mean something. – Hãy dùng các tên biến có nghĩa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38. Format a program to help the reader understand it.- Hãy định dạng CT để giúp người đọc hiểu được 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39. Don't over-comment. – Đừng chú thích quá nhiều</a:t>
            </a:r>
            <a:endParaRPr/>
          </a:p>
        </p:txBody>
      </p:sp>
      <p:sp>
        <p:nvSpPr>
          <p:cNvPr id="434" name="Google Shape;434;p45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6"/>
          <p:cNvSpPr txBox="1"/>
          <p:nvPr>
            <p:ph type="title"/>
          </p:nvPr>
        </p:nvSpPr>
        <p:spPr>
          <a:xfrm>
            <a:off x="623888" y="1223966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>Viết tài liệu chương trình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6"/>
          <p:cNvSpPr txBox="1"/>
          <p:nvPr>
            <p:ph idx="1" type="body"/>
          </p:nvPr>
        </p:nvSpPr>
        <p:spPr>
          <a:xfrm>
            <a:off x="623888" y="43227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41" name="Google Shape;441;p46"/>
          <p:cNvSpPr txBox="1"/>
          <p:nvPr>
            <p:ph idx="12" type="sldNum"/>
          </p:nvPr>
        </p:nvSpPr>
        <p:spPr>
          <a:xfrm>
            <a:off x="8026400" y="6492875"/>
            <a:ext cx="1020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7"/>
          <p:cNvSpPr txBox="1"/>
          <p:nvPr>
            <p:ph type="title"/>
          </p:nvPr>
        </p:nvSpPr>
        <p:spPr>
          <a:xfrm>
            <a:off x="628650" y="146842"/>
            <a:ext cx="8222052" cy="795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 sz="3400"/>
              <a:t>Tài liệu ngoài cho các </a:t>
            </a:r>
            <a:r>
              <a:rPr lang="en-US" sz="3400">
                <a:solidFill>
                  <a:srgbClr val="000000"/>
                </a:solidFill>
              </a:rPr>
              <a:t>lập trình viên</a:t>
            </a:r>
            <a:r>
              <a:rPr lang="en-US" sz="3400"/>
              <a:t> khác</a:t>
            </a:r>
            <a:endParaRPr sz="3400"/>
          </a:p>
        </p:txBody>
      </p:sp>
      <p:sp>
        <p:nvSpPr>
          <p:cNvPr id="447" name="Google Shape;447;p47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Giới thiệu với các lập trình viên khác mã nguồn dùng để làm gì</a:t>
            </a:r>
            <a:endParaRPr sz="28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Nhiều công ty lớn tự đặt chuẩn riêng để viết tài liệu ngoài</a:t>
            </a:r>
            <a:endParaRPr sz="28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Mục tiêu là cho phép các lập trình viên khác sử dụng và thay đổi mã nguồn mà không cần đọc và hiểu từng dòng lệnh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48" name="Google Shape;448;p47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8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Viết tài liệu ngoài</a:t>
            </a:r>
            <a:endParaRPr/>
          </a:p>
        </p:txBody>
      </p:sp>
      <p:sp>
        <p:nvSpPr>
          <p:cNvPr id="454" name="Google Shape;454;p48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en-US">
                <a:solidFill>
                  <a:srgbClr val="000000"/>
                </a:solidFill>
              </a:rPr>
              <a:t>Bước 1:</a:t>
            </a:r>
            <a:r>
              <a:rPr lang="en-US">
                <a:solidFill>
                  <a:srgbClr val="000000"/>
                </a:solidFill>
              </a:rPr>
              <a:t> Miêu tả một cách tổng quát cách thức hoạt động của chương trình</a:t>
            </a:r>
            <a:endParaRPr>
              <a:solidFill>
                <a:srgbClr val="000000"/>
              </a:solidFill>
            </a:endParaRPr>
          </a:p>
          <a:p>
            <a:pPr indent="-325438" lvl="1" marL="6699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Chương trình phải làm gì?</a:t>
            </a:r>
            <a:endParaRPr/>
          </a:p>
          <a:p>
            <a:pPr indent="-325438" lvl="1" marL="6699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Phải đọc từ nguồn dữ liệu nào, ghi vào đâu?</a:t>
            </a:r>
            <a:endParaRPr/>
          </a:p>
          <a:p>
            <a:pPr indent="-325438" lvl="1" marL="6699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Giả thiết gì với đầu vào?</a:t>
            </a:r>
            <a:endParaRPr/>
          </a:p>
          <a:p>
            <a:pPr indent="-325438" lvl="1" marL="6699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Dùng giải thuật nào? </a:t>
            </a:r>
            <a:endParaRPr/>
          </a:p>
          <a:p>
            <a:pPr indent="-173037" lvl="1" marL="6699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Bước 2:</a:t>
            </a:r>
            <a:endParaRPr b="1">
              <a:solidFill>
                <a:srgbClr val="000000"/>
              </a:solidFill>
            </a:endParaRPr>
          </a:p>
          <a:p>
            <a:pPr indent="-325438" lvl="1" marL="6699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Miêu tả một cách tổng quát quy trình nghiệp vụ của chương trình (giống như cách miêu tả 1 flowchart)</a:t>
            </a:r>
            <a:endParaRPr/>
          </a:p>
          <a:p>
            <a:pPr indent="-325438" lvl="1" marL="6699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Có thể vẽ biểu đồ</a:t>
            </a:r>
            <a:endParaRPr sz="2400">
              <a:solidFill>
                <a:srgbClr val="000000"/>
              </a:solidFill>
            </a:endParaRPr>
          </a:p>
          <a:p>
            <a:pPr indent="-325438" lvl="1" marL="6699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Giải thích các giải thuật phức tạp được sử dụng trong chương trình, hoặc cho biết có thể tìm được lời giải thích ở đâu</a:t>
            </a:r>
            <a:endParaRPr sz="2400">
              <a:solidFill>
                <a:srgbClr val="000000"/>
              </a:solidFill>
            </a:endParaRPr>
          </a:p>
          <a:p>
            <a:pPr indent="0" lvl="1" marL="34448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55" name="Google Shape;455;p48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9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Viết tài liệu ngoài </a:t>
            </a:r>
            <a:endParaRPr/>
          </a:p>
        </p:txBody>
      </p:sp>
      <p:sp>
        <p:nvSpPr>
          <p:cNvPr id="461" name="Google Shape;461;p49"/>
          <p:cNvSpPr txBox="1"/>
          <p:nvPr>
            <p:ph idx="1" type="body"/>
          </p:nvPr>
        </p:nvSpPr>
        <p:spPr>
          <a:xfrm>
            <a:off x="628650" y="969818"/>
            <a:ext cx="7886700" cy="5413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020"/>
              <a:t>Bước 3:</a:t>
            </a:r>
            <a:endParaRPr b="1" sz="2020">
              <a:solidFill>
                <a:srgbClr val="000000"/>
              </a:solidFill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20"/>
              <a:buChar char="•"/>
            </a:pPr>
            <a:r>
              <a:rPr lang="en-US" sz="2020">
                <a:solidFill>
                  <a:srgbClr val="000000"/>
                </a:solidFill>
              </a:rPr>
              <a:t>Nếu chương trình bao gồm nhiều file, giải thích nội dung từng file</a:t>
            </a:r>
            <a:endParaRPr sz="202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20"/>
              <a:buChar char="•"/>
            </a:pPr>
            <a:r>
              <a:rPr lang="en-US" sz="2020">
                <a:solidFill>
                  <a:srgbClr val="000000"/>
                </a:solidFill>
              </a:rPr>
              <a:t>Giải thích cấu trúc dữ liệu được sử dụng phổ biến trong chương trình</a:t>
            </a:r>
            <a:endParaRPr sz="2020">
              <a:solidFill>
                <a:srgbClr val="000000"/>
              </a:solidFill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20"/>
              <a:buChar char="•"/>
            </a:pPr>
            <a:r>
              <a:rPr lang="en-US" sz="2020">
                <a:solidFill>
                  <a:srgbClr val="000000"/>
                </a:solidFill>
              </a:rPr>
              <a:t>Giải thích việc sử dụng các biến toàn cục trong các chương trình con</a:t>
            </a:r>
            <a:endParaRPr sz="20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02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None/>
            </a:pPr>
            <a:r>
              <a:rPr b="1" lang="en-US" sz="2020">
                <a:solidFill>
                  <a:srgbClr val="000000"/>
                </a:solidFill>
              </a:rPr>
              <a:t>Bước 4:</a:t>
            </a:r>
            <a:endParaRPr sz="202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20"/>
              <a:buChar char="•"/>
            </a:pPr>
            <a:r>
              <a:rPr lang="en-US" sz="2020">
                <a:solidFill>
                  <a:srgbClr val="000000"/>
                </a:solidFill>
              </a:rPr>
              <a:t>Miêu tả các hàm chính trong chương trình </a:t>
            </a:r>
            <a:endParaRPr sz="2020"/>
          </a:p>
          <a:p>
            <a:pPr indent="-312738" lvl="1" marL="6699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20"/>
              <a:buChar char="•"/>
            </a:pPr>
            <a:r>
              <a:rPr lang="en-US" sz="2020">
                <a:solidFill>
                  <a:srgbClr val="000000"/>
                </a:solidFill>
              </a:rPr>
              <a:t>Lập trình viên tự quyết định hàm nào là hàm chính trong chương trình của mình</a:t>
            </a:r>
            <a:endParaRPr sz="2020">
              <a:solidFill>
                <a:srgbClr val="000000"/>
              </a:solidFill>
            </a:endParaRPr>
          </a:p>
          <a:p>
            <a:pPr indent="-312738" lvl="1" marL="6699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20"/>
              <a:buChar char="•"/>
            </a:pPr>
            <a:r>
              <a:rPr lang="en-US" sz="2020">
                <a:solidFill>
                  <a:srgbClr val="000000"/>
                </a:solidFill>
              </a:rPr>
              <a:t>Xem xét hàm nào là hàm nghiệp vụ thực sự, ko nhất thiết phải là hàm dài nhất hay khó viết nhất</a:t>
            </a:r>
            <a:endParaRPr sz="2020">
              <a:solidFill>
                <a:srgbClr val="000000"/>
              </a:solidFill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20"/>
              <a:buChar char="•"/>
            </a:pPr>
            <a:r>
              <a:rPr lang="en-US" sz="2020">
                <a:solidFill>
                  <a:srgbClr val="000000"/>
                </a:solidFill>
              </a:rPr>
              <a:t>Miêu tả các tham số đầu vào và giá trị trả về</a:t>
            </a:r>
            <a:endParaRPr sz="2020">
              <a:solidFill>
                <a:srgbClr val="000000"/>
              </a:solidFill>
            </a:endParaRPr>
          </a:p>
        </p:txBody>
      </p:sp>
      <p:sp>
        <p:nvSpPr>
          <p:cNvPr id="462" name="Google Shape;462;p49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Tại sao cần phong cách lập trình?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Chương trình thường phải chỉnh sửa vì những lí do: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Chưa hoàn thiện hoặc bị lỗi: phải bảo trì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Thêm chức năng mới: mở rộng</a:t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Phong cách lập trình có ảnh hưởng rất lớn tới nguồn lực cần thiết để đọc hiểu và chỉnh sửa chương trình.</a:t>
            </a:r>
            <a:endParaRPr/>
          </a:p>
        </p:txBody>
      </p:sp>
      <p:sp>
        <p:nvSpPr>
          <p:cNvPr id="83" name="Google Shape;83;p5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0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Viết tài liệu cho người dùng</a:t>
            </a:r>
            <a:endParaRPr/>
          </a:p>
        </p:txBody>
      </p:sp>
      <p:sp>
        <p:nvSpPr>
          <p:cNvPr id="468" name="Google Shape;468;p50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Đây chính là hướng dẫn sử dụng (user manual)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Là phần không thể thiếu khi viết tài liệu cho 1 dự án phần mềm, nhưng không phải phần quan trọng nhất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9" name="Google Shape;469;p50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Viết tài liệu kiểm thử</a:t>
            </a:r>
            <a:endParaRPr/>
          </a:p>
        </p:txBody>
      </p:sp>
      <p:sp>
        <p:nvSpPr>
          <p:cNvPr id="475" name="Google Shape;475;p51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Tài liệu kiểm thử là 1 trong số các tài liệu quan trọng của 1 dự án phần mềm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Nếu được, bạn nên viết ra 1 số bằng chứng về việc bạn đã kiểm thử chương trình của bạn với nhiều đầu vào khác nhau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Việc không viết tài liệu kiểm thử có thể gây ra nhiều hậu quả nặng nề</a:t>
            </a:r>
            <a:endParaRPr>
              <a:solidFill>
                <a:srgbClr val="000000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6" name="Google Shape;476;p51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"/>
          <p:cNvSpPr txBox="1"/>
          <p:nvPr>
            <p:ph type="title"/>
          </p:nvPr>
        </p:nvSpPr>
        <p:spPr>
          <a:xfrm>
            <a:off x="215900" y="1781176"/>
            <a:ext cx="2711450" cy="424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Questrial"/>
              <a:buNone/>
            </a:pPr>
            <a:r>
              <a:rPr lang="en-US" sz="3600"/>
              <a:t>Xin cảm ơn!</a:t>
            </a:r>
            <a:endParaRPr/>
          </a:p>
        </p:txBody>
      </p:sp>
      <p:sp>
        <p:nvSpPr>
          <p:cNvPr id="482" name="Google Shape;482;p52"/>
          <p:cNvSpPr txBox="1"/>
          <p:nvPr>
            <p:ph idx="12" type="sldNum"/>
          </p:nvPr>
        </p:nvSpPr>
        <p:spPr>
          <a:xfrm>
            <a:off x="8026400" y="6492875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Tại sao cần phong cách lập trình?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628651" y="969818"/>
            <a:ext cx="4598958" cy="5207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“Programming is an art of telling another human what one wants the computer to do.”</a:t>
            </a:r>
            <a:br>
              <a:rPr lang="en-US" sz="2800"/>
            </a:br>
            <a:r>
              <a:rPr lang="en-US" sz="2800"/>
              <a:t>Donald Knuth.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“Programming is 10% writing code, and 90% reading code. Reading your own code and reading other code.”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“Taking that extra time to write a proper description of what you worked on will save huge amounts of time in the future.”</a:t>
            </a:r>
            <a:br>
              <a:rPr lang="en-US" sz="2800"/>
            </a:br>
            <a:r>
              <a:rPr lang="en-US" sz="2800"/>
              <a:t>Tomer Ben Rachel, a full stack developer.</a:t>
            </a:r>
            <a:endParaRPr/>
          </a:p>
          <a:p>
            <a:pPr indent="-90804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</p:txBody>
      </p:sp>
      <p:sp>
        <p:nvSpPr>
          <p:cNvPr id="90" name="Google Shape;90;p6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4423" y="969818"/>
            <a:ext cx="3272451" cy="4906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Thế nào là một phong cách lập trình?</a:t>
            </a:r>
            <a:endParaRPr/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Là một tập hợp các quy tắc và hướng dẫn được sử dụng khi viết mã nguồn chương trình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2844" y="1819981"/>
            <a:ext cx="6623469" cy="489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628650" y="146842"/>
            <a:ext cx="7886700" cy="79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/>
              <a:t>Chọn phong cách lập trình nào?</a:t>
            </a:r>
            <a:endParaRPr/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628650" y="1094509"/>
            <a:ext cx="7886700" cy="498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Có nhiều phong cách lập trình khác nhau. Thường mỗi công ty hoặc tổ chức có phong cách lập trình riêng.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Ví dụ: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Google: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https://google.github.io/styleguide/cppguide.html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Linux kernel: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4"/>
              </a:rPr>
              <a:t>https://slurm.schedmd.com/coding_style.pdf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GNU: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https://www.gnu.org/prep/standards/standards.html</a:t>
            </a:r>
            <a:endParaRPr/>
          </a:p>
        </p:txBody>
      </p:sp>
      <p:sp>
        <p:nvSpPr>
          <p:cNvPr id="106" name="Google Shape;106;p8"/>
          <p:cNvSpPr txBox="1"/>
          <p:nvPr>
            <p:ph idx="12" type="sldNum"/>
          </p:nvPr>
        </p:nvSpPr>
        <p:spPr>
          <a:xfrm>
            <a:off x="7929995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623888" y="1223966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>Một số quy tắc cơ bản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623888" y="43227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8026400" y="6492875"/>
            <a:ext cx="1020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2020-03-30T19:11:56Z</dcterms:created>
  <dc:creator>Dinh Viet Sang</dc:creator>
</cp:coreProperties>
</file>